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1605" r:id="rId2"/>
    <p:sldId id="1582" r:id="rId3"/>
    <p:sldId id="1524" r:id="rId4"/>
    <p:sldId id="1607" r:id="rId5"/>
    <p:sldId id="1475" r:id="rId6"/>
    <p:sldId id="1628" r:id="rId7"/>
    <p:sldId id="1614" r:id="rId8"/>
    <p:sldId id="1633" r:id="rId9"/>
    <p:sldId id="1509" r:id="rId10"/>
    <p:sldId id="1634" r:id="rId11"/>
    <p:sldId id="1635" r:id="rId12"/>
    <p:sldId id="1508" r:id="rId13"/>
    <p:sldId id="1599" r:id="rId14"/>
    <p:sldId id="1510" r:id="rId15"/>
    <p:sldId id="1610" r:id="rId16"/>
    <p:sldId id="1503" r:id="rId17"/>
    <p:sldId id="1517" r:id="rId18"/>
    <p:sldId id="1518" r:id="rId19"/>
    <p:sldId id="1501" r:id="rId20"/>
    <p:sldId id="1498" r:id="rId21"/>
    <p:sldId id="1600" r:id="rId22"/>
    <p:sldId id="1440" r:id="rId23"/>
    <p:sldId id="1527" r:id="rId24"/>
    <p:sldId id="1636" r:id="rId25"/>
    <p:sldId id="1637" r:id="rId26"/>
    <p:sldId id="1513" r:id="rId27"/>
    <p:sldId id="1477" r:id="rId28"/>
    <p:sldId id="1497" r:id="rId29"/>
    <p:sldId id="313" r:id="rId30"/>
    <p:sldId id="1601" r:id="rId31"/>
    <p:sldId id="1602" r:id="rId32"/>
    <p:sldId id="1603" r:id="rId33"/>
    <p:sldId id="1638" r:id="rId34"/>
    <p:sldId id="1639" r:id="rId35"/>
    <p:sldId id="1384" r:id="rId36"/>
    <p:sldId id="1557" r:id="rId37"/>
    <p:sldId id="1608" r:id="rId38"/>
    <p:sldId id="164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/>
    <p:restoredTop sz="94658"/>
  </p:normalViewPr>
  <p:slideViewPr>
    <p:cSldViewPr snapToGrid="0">
      <p:cViewPr varScale="1">
        <p:scale>
          <a:sx n="120" d="100"/>
          <a:sy n="120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F1DFA-99F6-424C-81AB-2A7373D01A6D}" type="datetimeFigureOut">
              <a:rPr lang="en-US" smtClean="0"/>
              <a:t>4/2/26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20E95-9EA8-B641-ABAD-B95BC11FA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CD70-80EA-8222-E187-871B5E68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DBCC5-A718-CC6C-8942-1E806C283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246AA-845E-1ABA-F61C-97831CDE3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DA506-D634-9CFE-0298-A4EE254EC0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01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07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2C826-1A50-A842-8A82-F18A18B2C26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72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34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5E1D1-9610-4FDB-995E-308A441515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403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2F3B-9C00-1496-5F53-201C25A8E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BFCC27-2376-83E1-D076-CC91C4E1B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E6DD61-2C32-19B8-4AFD-1AAA163EC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80778-1E19-C367-B98B-53487065F9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A8E36-B1ED-AF4C-B6A0-A7C02CC574B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72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F6C19-D894-21A0-AB71-AC5AC869B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8D6142-FBDA-EDF6-6F6D-EADF3996C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D4EC50-1D20-97AA-E313-059CB6A08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48259-BE24-FA4E-E8D2-DD0D021A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A8E36-B1ED-AF4C-B6A0-A7C02CC574B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60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1A2C7-FD57-98FB-DD92-DAF5E9DEE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93C0E5-B78A-C416-A48B-468F0AE0BA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D2230E-ABF4-2DEA-615F-2D68C7893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D7D9A-D362-98B3-5FB2-600FDD862C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A8E36-B1ED-AF4C-B6A0-A7C02CC574B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95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DD116E-444A-C149-A73F-D21219A8F3B6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fr-CH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9379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DD116E-444A-C149-A73F-D21219A8F3B6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fr-CH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447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DD116E-444A-C149-A73F-D21219A8F3B6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fr-CH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658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7DA274-1D3C-1443-83FC-9EBC3876A18B}" type="slidenum">
              <a:rPr lang="en-US"/>
              <a:pPr/>
              <a:t>3</a:t>
            </a:fld>
            <a:endParaRPr lang="en-US"/>
          </a:p>
        </p:txBody>
      </p:sp>
      <p:sp>
        <p:nvSpPr>
          <p:cNvPr id="134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19486A7D-FF55-474E-8A24-E59F09093777}" type="slidenum">
              <a:rPr lang="en-US" sz="1200">
                <a:cs typeface="ＭＳ Ｐゴシック" charset="0"/>
              </a:rPr>
              <a:pPr algn="r"/>
              <a:t>3</a:t>
            </a:fld>
            <a:endParaRPr lang="en-US" sz="1200">
              <a:cs typeface="ＭＳ Ｐゴシック" charset="0"/>
            </a:endParaRPr>
          </a:p>
        </p:txBody>
      </p:sp>
      <p:sp>
        <p:nvSpPr>
          <p:cNvPr id="134349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434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defTabSz="457200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623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ECE84-1E3F-6967-9919-29F20353E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FC33296-95D8-B11B-2D8C-56BB8435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D6B5BD-94DC-4842-B904-434865FD1F39}" type="slidenum">
              <a:rPr lang="en-US"/>
              <a:pPr/>
              <a:t>38</a:t>
            </a:fld>
            <a:endParaRPr lang="en-US"/>
          </a:p>
        </p:txBody>
      </p:sp>
      <p:sp>
        <p:nvSpPr>
          <p:cNvPr id="1333250" name="Rectangle 2">
            <a:extLst>
              <a:ext uri="{FF2B5EF4-FFF2-40B4-BE49-F238E27FC236}">
                <a16:creationId xmlns:a16="http://schemas.microsoft.com/office/drawing/2014/main" id="{041D8A51-4B77-04E8-6CD5-0BA4964E20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33251" name="Rectangle 3">
            <a:extLst>
              <a:ext uri="{FF2B5EF4-FFF2-40B4-BE49-F238E27FC236}">
                <a16:creationId xmlns:a16="http://schemas.microsoft.com/office/drawing/2014/main" id="{0B54E171-148F-A666-2C62-62471E835A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5BE89-D704-7F4D-96CF-08DBB7CDC0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945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839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99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AC451C-502B-5E44-AA76-FC70AF322118}" type="slidenum">
              <a:rPr lang="en-US"/>
              <a:pPr/>
              <a:t>10</a:t>
            </a:fld>
            <a:endParaRPr lang="en-US"/>
          </a:p>
        </p:txBody>
      </p:sp>
      <p:sp>
        <p:nvSpPr>
          <p:cNvPr id="120525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0525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57200"/>
            <a:endParaRPr lang="en-US" dirty="0"/>
          </a:p>
        </p:txBody>
      </p:sp>
      <p:sp>
        <p:nvSpPr>
          <p:cNvPr id="120525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22B47542-69E2-D64E-BB5D-4F3003EF07D8}" type="slidenum">
              <a:rPr lang="en-US" sz="1200">
                <a:latin typeface="Arial" charset="0"/>
                <a:cs typeface="ＭＳ Ｐゴシック" charset="0"/>
              </a:rPr>
              <a:pPr algn="r"/>
              <a:t>10</a:t>
            </a:fld>
            <a:endParaRPr lang="en-US" sz="1200">
              <a:latin typeface="Arial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94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AC451C-502B-5E44-AA76-FC70AF322118}" type="slidenum">
              <a:rPr lang="en-US"/>
              <a:pPr/>
              <a:t>11</a:t>
            </a:fld>
            <a:endParaRPr lang="en-US"/>
          </a:p>
        </p:txBody>
      </p:sp>
      <p:sp>
        <p:nvSpPr>
          <p:cNvPr id="120525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0525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57200"/>
            <a:endParaRPr lang="en-US" dirty="0"/>
          </a:p>
        </p:txBody>
      </p:sp>
      <p:sp>
        <p:nvSpPr>
          <p:cNvPr id="120525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22B47542-69E2-D64E-BB5D-4F3003EF07D8}" type="slidenum">
              <a:rPr lang="en-US" sz="1200">
                <a:latin typeface="Arial" charset="0"/>
                <a:cs typeface="ＭＳ Ｐゴシック" charset="0"/>
              </a:rPr>
              <a:pPr algn="r"/>
              <a:t>11</a:t>
            </a:fld>
            <a:endParaRPr lang="en-US" sz="1200">
              <a:latin typeface="Arial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81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33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2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1D40-64A4-FAAC-BC0A-4DEEC4AEE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C1264-752E-A807-5521-3C9A77ED8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E2CFA-0377-936C-FD46-895B9D246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FBA58-04F3-7551-2DEE-B4560ADC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9F26A-6AEC-FFC7-15EA-75BC4F87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90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CF6CA-138B-B5B3-9296-D6318DD8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E84EBE-1E3D-C325-3729-3C85F12AD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11C36-FFDE-BDE9-3750-C7BEBED2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7CD10-6736-E1BA-E271-451445276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24A29-B516-AE60-A745-87D2D204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1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191C9-3F2D-7BC6-4706-B421079B9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40A7B-A350-FF1F-A44F-0CAF5A8DB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9280-C868-F041-CC1E-91926C1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C98D1-52E5-CD99-5A51-0A254AE2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0649C-91B8-4FD5-827A-71EE30795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2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776BC-B0D6-482E-45A1-CB7BAE02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06243-9349-6DFF-2563-AEC453EF5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75C9E-E760-D1A0-B36C-0FEE676B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61ED3-B4B3-2BF5-9D77-2F1E4C3EE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3AA43-C19A-C7EC-2448-A0B7336C6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4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1C37-B00D-5121-098F-4758A22C6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4746F-64AD-5F42-3026-10D84AB9A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4B334-5BD1-B04B-AB3A-919F1D22E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F701-37A1-BEA3-9525-926662AF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B8380-4566-703A-6D00-031FE693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96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42B5-9EE6-F0EC-8003-AE5ABF9E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58DAB-4B44-BB62-DB5B-4894812DF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A6984-97BA-16EC-C1C0-437C80386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DF81B-E4BB-F47A-77F1-D8821078D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67195-0107-925F-389C-6F90BB73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FA457-1381-817C-C4A0-4B40B763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7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3499B-3195-56DC-1FCB-755BCE4B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1069E-5026-5282-F296-CADE97118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7C5E4-5AF8-3FB4-94A7-02DEE7F3B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C9C04-16E2-3446-096E-B82E156FB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9F122-DB85-7331-0802-350837731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5772A6-C5AA-5C71-9F87-1D8135C6B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68795-513B-F7E6-07A2-ECC3C97CF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26734-60B0-48D5-AA84-437202E2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8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E460-A0F9-7DA5-0EFB-AAD8C999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09F20-ABEC-EF15-D2A2-A51EF925A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786A0B-1246-AB9C-383B-3A16603D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5DC2C-005C-E3A5-FF6F-318C8EC1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20B8E-D748-7542-61DF-6B5F90A82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4EC25F-AA33-5F3D-4EB2-DE9DEB13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C904F-5D84-AEB7-A5EE-C37F3428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4677E-5DE6-D71B-A953-1A711DD0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C723B-727A-F17D-B941-5F7AEDB8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0D15A-E102-5D30-6BE0-D108F31BD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CC031-54BD-ADD3-5998-DDADDA19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A77BF-CBDA-FBFE-54E5-80CFA027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F439BA-FAB6-F93A-60C1-60A8C691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4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67217-E53F-90A8-3ACA-949E6268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C5889-8032-982D-9B03-D9154969D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FAFEE-1976-46C6-A55A-0756F0BB8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A6BDC-6495-ADE3-D5B1-E93125025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1C08E-CA4A-F258-B122-08FF239C9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8A85F-C144-9196-2EBB-D98E9475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8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693B1-D32C-4217-3CC2-0D9C3A6C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C7F2E-4545-D61A-3589-603445059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5807-56BA-D321-F8A6-783D5AEEB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DB852-A3B6-52B3-7AE5-7B4008B3E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976AD-8DB5-805D-933F-E3EF68994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8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tiff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tif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8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10" Type="http://schemas.openxmlformats.org/officeDocument/2006/relationships/image" Target="../media/image41.png"/><Relationship Id="rId4" Type="http://schemas.openxmlformats.org/officeDocument/2006/relationships/image" Target="../media/image35.tiff"/><Relationship Id="rId9" Type="http://schemas.openxmlformats.org/officeDocument/2006/relationships/image" Target="../media/image40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tiff"/><Relationship Id="rId5" Type="http://schemas.openxmlformats.org/officeDocument/2006/relationships/image" Target="../media/image54.tiff"/><Relationship Id="rId4" Type="http://schemas.openxmlformats.org/officeDocument/2006/relationships/image" Target="../media/image9.t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450A3-C7C9-19DB-10FF-863E89E3E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36474C-D6D5-0529-6037-3BBD14741674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8B61075D-6CC5-245E-0875-A9287161ED72}"/>
              </a:ext>
            </a:extLst>
          </p:cNvPr>
          <p:cNvSpPr txBox="1">
            <a:spLocks/>
          </p:cNvSpPr>
          <p:nvPr/>
        </p:nvSpPr>
        <p:spPr>
          <a:xfrm>
            <a:off x="1412335" y="1492405"/>
            <a:ext cx="9282273" cy="113877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insights into the role of Notch signaling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 and B cell immunity</a:t>
            </a:r>
          </a:p>
          <a:p>
            <a:pPr algn="ctr">
              <a:lnSpc>
                <a:spcPct val="100000"/>
              </a:lnSpc>
            </a:pPr>
            <a:endParaRPr lang="en-US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B9A0CC14-DDC1-312C-03A3-1B5BF06ECDA7}"/>
              </a:ext>
            </a:extLst>
          </p:cNvPr>
          <p:cNvSpPr txBox="1">
            <a:spLocks/>
          </p:cNvSpPr>
          <p:nvPr/>
        </p:nvSpPr>
        <p:spPr>
          <a:xfrm>
            <a:off x="2196507" y="5571498"/>
            <a:ext cx="7516559" cy="893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Biology GSK course</a:t>
            </a:r>
          </a:p>
          <a:p>
            <a:pPr algn="ct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04/02/2026</a:t>
            </a:r>
          </a:p>
        </p:txBody>
      </p:sp>
      <p:pic>
        <p:nvPicPr>
          <p:cNvPr id="28" name="Picture 27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F1ABA6F-21F2-92D9-50C8-C39A31E80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34" y="516341"/>
            <a:ext cx="3383280" cy="7162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C1693F-3935-878A-95C1-E7FB5A404533}"/>
              </a:ext>
            </a:extLst>
          </p:cNvPr>
          <p:cNvSpPr txBox="1"/>
          <p:nvPr/>
        </p:nvSpPr>
        <p:spPr>
          <a:xfrm>
            <a:off x="1012036" y="3242511"/>
            <a:ext cx="10082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Ivan Maillard, MD-PhD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Division of Hematologic Malignancies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Department of Medicine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&amp; Human Oncology and Pathogenesis Program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Memorial Sloan Kettering Cancer Center, New York</a:t>
            </a:r>
          </a:p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maillai@mskcc.org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99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234" name="Title 1"/>
          <p:cNvSpPr>
            <a:spLocks noGrp="1"/>
          </p:cNvSpPr>
          <p:nvPr>
            <p:ph type="title" idx="4294967295"/>
          </p:nvPr>
        </p:nvSpPr>
        <p:spPr>
          <a:xfrm>
            <a:off x="1872343" y="138303"/>
            <a:ext cx="8491725" cy="825159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 regulation of marginal zone B cells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5DAC227-1993-474F-A07F-F3158F0C0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004" y="874802"/>
            <a:ext cx="11009649" cy="539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charset="0"/>
                <a:cs typeface="Arial" charset="0"/>
              </a:rPr>
              <a:t>Marginal zone B cells rely on Notch signals mediated by Delta-like1, Notch2 and a Notch2/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cs typeface="Arial" charset="0"/>
              </a:rPr>
              <a:t>Rbpj</a:t>
            </a:r>
            <a:r>
              <a:rPr lang="en-US" sz="2400" dirty="0">
                <a:solidFill>
                  <a:srgbClr val="000000"/>
                </a:solidFill>
                <a:latin typeface="Arial" charset="0"/>
                <a:cs typeface="Arial" charset="0"/>
              </a:rPr>
              <a:t>/Maml1 transcriptional activation complex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First reported by </a:t>
            </a:r>
            <a:r>
              <a:rPr lang="en-US" sz="2000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Tasuku</a:t>
            </a: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Honjo’s</a:t>
            </a: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 group (2002)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Highly dosage-sensitive with haploinsufficiency for each gene involved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charset="0"/>
                <a:cs typeface="Arial" charset="0"/>
              </a:rPr>
              <a:t>Critical Delta-like1 Notch ligands are expressed in a radiation-resistant non-hematopoietic compartment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First recognized by Cynthia </a:t>
            </a:r>
            <a:r>
              <a:rPr lang="en-US" sz="2000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Guidos’s</a:t>
            </a: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 lab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Evidence of competition for stromal niches (Tan et al, Immunity 2009)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Ligand source subsequently identified among Ccl19-Cre</a:t>
            </a:r>
            <a:r>
              <a:rPr lang="en-US" sz="2000" i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+</a:t>
            </a: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 lymphoid tissue fibroblastic reticular cells (Fasnacht et al, J Exp Med 2014)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981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CB3776B-8C4B-F242-BA5A-2CD55589DA7F}"/>
              </a:ext>
            </a:extLst>
          </p:cNvPr>
          <p:cNvSpPr txBox="1">
            <a:spLocks/>
          </p:cNvSpPr>
          <p:nvPr/>
        </p:nvSpPr>
        <p:spPr>
          <a:xfrm>
            <a:off x="371062" y="138303"/>
            <a:ext cx="11462656" cy="825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questions about stromal niches, Notch signaling and B cells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7BDF268-7134-8349-98D1-37DEC0066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530" y="712097"/>
            <a:ext cx="10402783" cy="462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charset="0"/>
                <a:cs typeface="Arial" charset="0"/>
              </a:rPr>
              <a:t>What are the defining features of stromal niches that control marginal zone B cell homeostasis?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charset="0"/>
                <a:cs typeface="Arial" charset="0"/>
              </a:rPr>
              <a:t>Where precisely do B cells encounter Notch ligands and experience Notch signaling in the spleen?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charset="0"/>
                <a:cs typeface="Arial" charset="0"/>
              </a:rPr>
              <a:t>What are the Notch-regulated transcriptional programs that regulate marginal zone B cell positioning, and are they conserved in humans?</a:t>
            </a:r>
            <a:endParaRPr lang="en-US" sz="20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7ECAE0-8159-C2FF-CF5A-786C5CB68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77" y="5246671"/>
            <a:ext cx="1388697" cy="13886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2C79BA-8DB7-9AF9-FA14-7CE360DEE2A7}"/>
              </a:ext>
            </a:extLst>
          </p:cNvPr>
          <p:cNvSpPr txBox="1"/>
          <p:nvPr/>
        </p:nvSpPr>
        <p:spPr>
          <a:xfrm>
            <a:off x="2160575" y="6327591"/>
            <a:ext cx="9375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Anneka Allman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Brian Gaudette, Samantha Kelly, Nagham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Alouche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al. 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Immunity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2025)</a:t>
            </a:r>
          </a:p>
        </p:txBody>
      </p:sp>
    </p:spTree>
    <p:extLst>
      <p:ext uri="{BB962C8B-B14F-4D97-AF65-F5344CB8AC3E}">
        <p14:creationId xmlns:p14="http://schemas.microsoft.com/office/powerpoint/2010/main" val="1826648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F1F348-7969-5146-9FE5-80E3FB75D3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727"/>
          <a:stretch/>
        </p:blipFill>
        <p:spPr>
          <a:xfrm>
            <a:off x="63693" y="2363537"/>
            <a:ext cx="1869907" cy="12887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3F467B-113A-E74E-AC3E-C070F03F14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06" t="5227" r="39763" b="31325"/>
          <a:stretch/>
        </p:blipFill>
        <p:spPr>
          <a:xfrm>
            <a:off x="2184879" y="2481062"/>
            <a:ext cx="474904" cy="58254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480F0D-6FE8-6345-9FC8-788990639FDB}"/>
              </a:ext>
            </a:extLst>
          </p:cNvPr>
          <p:cNvCxnSpPr>
            <a:cxnSpLocks/>
          </p:cNvCxnSpPr>
          <p:nvPr/>
        </p:nvCxnSpPr>
        <p:spPr>
          <a:xfrm flipV="1">
            <a:off x="1981200" y="3007921"/>
            <a:ext cx="5545850" cy="138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5183EFA-4423-7A4F-9650-F50A1AB3A081}"/>
              </a:ext>
            </a:extLst>
          </p:cNvPr>
          <p:cNvSpPr txBox="1"/>
          <p:nvPr/>
        </p:nvSpPr>
        <p:spPr>
          <a:xfrm>
            <a:off x="1906146" y="308026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-96hr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D4BB69-73E7-614C-AF4C-4C95C80420EE}"/>
              </a:ext>
            </a:extLst>
          </p:cNvPr>
          <p:cNvSpPr txBox="1"/>
          <p:nvPr/>
        </p:nvSpPr>
        <p:spPr>
          <a:xfrm>
            <a:off x="3213667" y="365053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-72hr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9823A-0B43-924B-BBD2-D9EC022091BA}"/>
              </a:ext>
            </a:extLst>
          </p:cNvPr>
          <p:cNvSpPr txBox="1"/>
          <p:nvPr/>
        </p:nvSpPr>
        <p:spPr>
          <a:xfrm>
            <a:off x="4521188" y="423063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-48hr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A20001-F739-D643-8C39-CF1CC70AEFEF}"/>
              </a:ext>
            </a:extLst>
          </p:cNvPr>
          <p:cNvSpPr txBox="1"/>
          <p:nvPr/>
        </p:nvSpPr>
        <p:spPr>
          <a:xfrm>
            <a:off x="5797537" y="481554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-24hr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9DD3E9-90CC-3C40-A9D2-A9943FE95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58" t="10994" r="7866" b="10344"/>
          <a:stretch/>
        </p:blipFill>
        <p:spPr>
          <a:xfrm>
            <a:off x="1656258" y="1565967"/>
            <a:ext cx="904591" cy="9733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3DE7FF3-03B8-9F45-A756-017499E057BE}"/>
              </a:ext>
            </a:extLst>
          </p:cNvPr>
          <p:cNvSpPr txBox="1"/>
          <p:nvPr/>
        </p:nvSpPr>
        <p:spPr>
          <a:xfrm>
            <a:off x="2629421" y="1606058"/>
            <a:ext cx="24961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aN2 monoclonal antibody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Isotype control*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4BC41E5-B8D0-1048-8A78-13E2AFE5EE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06" t="5227" r="39763" b="31325"/>
          <a:stretch/>
        </p:blipFill>
        <p:spPr>
          <a:xfrm>
            <a:off x="3480719" y="3051208"/>
            <a:ext cx="474904" cy="5825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227C39-5941-FC41-A718-6EC150EBE3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06" t="5227" r="39763" b="31325"/>
          <a:stretch/>
        </p:blipFill>
        <p:spPr>
          <a:xfrm>
            <a:off x="4800071" y="3651888"/>
            <a:ext cx="474904" cy="5825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B49776-149E-664B-A01A-756F0DF5AC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06" t="5227" r="39763" b="31325"/>
          <a:stretch/>
        </p:blipFill>
        <p:spPr>
          <a:xfrm>
            <a:off x="6139508" y="4205911"/>
            <a:ext cx="474904" cy="5825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35CA66-2FFF-BD4A-8AE3-CDAB094359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88" r="27681" b="16958"/>
          <a:stretch/>
        </p:blipFill>
        <p:spPr>
          <a:xfrm>
            <a:off x="7481702" y="2781136"/>
            <a:ext cx="1009085" cy="11007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2C76AC4-7595-1549-90FF-F3765D69C0DC}"/>
              </a:ext>
            </a:extLst>
          </p:cNvPr>
          <p:cNvSpPr txBox="1"/>
          <p:nvPr/>
        </p:nvSpPr>
        <p:spPr>
          <a:xfrm>
            <a:off x="309403" y="3532934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C57BL/6 Mice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A853CAE-D1FB-1441-BCEF-F00A6208E8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524" t="17956" r="44454" b="15973"/>
          <a:stretch/>
        </p:blipFill>
        <p:spPr>
          <a:xfrm>
            <a:off x="7476200" y="3789144"/>
            <a:ext cx="1009085" cy="876209"/>
          </a:xfrm>
          <a:prstGeom prst="rect">
            <a:avLst/>
          </a:prstGeom>
        </p:spPr>
      </p:pic>
      <p:pic>
        <p:nvPicPr>
          <p:cNvPr id="1026" name="Picture 2" descr="FACSymphony™ A5 SE | High-Parameter Cell Analyzer">
            <a:extLst>
              <a:ext uri="{FF2B5EF4-FFF2-40B4-BE49-F238E27FC236}">
                <a16:creationId xmlns:a16="http://schemas.microsoft.com/office/drawing/2014/main" id="{97916D23-6C41-2843-8502-BF2C22ACB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080" y="2847842"/>
            <a:ext cx="2587484" cy="171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B83A3A2-A7A1-0143-BC13-E80CD3B3432C}"/>
              </a:ext>
            </a:extLst>
          </p:cNvPr>
          <p:cNvCxnSpPr>
            <a:cxnSpLocks/>
          </p:cNvCxnSpPr>
          <p:nvPr/>
        </p:nvCxnSpPr>
        <p:spPr>
          <a:xfrm>
            <a:off x="8450866" y="3816442"/>
            <a:ext cx="80908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1A1ED61-D7AC-C649-A639-13C20A1CDC55}"/>
              </a:ext>
            </a:extLst>
          </p:cNvPr>
          <p:cNvSpPr txBox="1"/>
          <p:nvPr/>
        </p:nvSpPr>
        <p:spPr>
          <a:xfrm>
            <a:off x="7009335" y="2139266"/>
            <a:ext cx="1942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Spleens and Blood Collected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A8260F7-0A77-A149-AAC3-D00397391D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06" t="5227" r="39763" b="31325"/>
          <a:stretch/>
        </p:blipFill>
        <p:spPr>
          <a:xfrm>
            <a:off x="6861044" y="4711879"/>
            <a:ext cx="474904" cy="58254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3C6CC91-3B64-1C4D-9EBA-3DED4DE55681}"/>
              </a:ext>
            </a:extLst>
          </p:cNvPr>
          <p:cNvSpPr txBox="1"/>
          <p:nvPr/>
        </p:nvSpPr>
        <p:spPr>
          <a:xfrm>
            <a:off x="6463570" y="533801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-12hr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B97197-D779-8E47-B9C8-C47CB8240019}"/>
              </a:ext>
            </a:extLst>
          </p:cNvPr>
          <p:cNvSpPr/>
          <p:nvPr/>
        </p:nvSpPr>
        <p:spPr>
          <a:xfrm>
            <a:off x="9067925" y="4757700"/>
            <a:ext cx="26972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Flow Cytometry Confocal Imaging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RNA-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seq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Functional assays</a:t>
            </a:r>
            <a:endParaRPr 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5C5EE92-F637-3C46-A8C7-317188CE475A}"/>
              </a:ext>
            </a:extLst>
          </p:cNvPr>
          <p:cNvCxnSpPr>
            <a:cxnSpLocks/>
          </p:cNvCxnSpPr>
          <p:nvPr/>
        </p:nvCxnSpPr>
        <p:spPr>
          <a:xfrm flipV="1">
            <a:off x="2204606" y="2907614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EAB44A3-7EAC-774C-B211-2D311F6ABB86}"/>
              </a:ext>
            </a:extLst>
          </p:cNvPr>
          <p:cNvCxnSpPr>
            <a:cxnSpLocks/>
          </p:cNvCxnSpPr>
          <p:nvPr/>
        </p:nvCxnSpPr>
        <p:spPr>
          <a:xfrm flipV="1">
            <a:off x="3513543" y="3477888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6A65DB7-9FD8-E14A-AA34-C4524FBF3C8A}"/>
              </a:ext>
            </a:extLst>
          </p:cNvPr>
          <p:cNvCxnSpPr>
            <a:cxnSpLocks/>
          </p:cNvCxnSpPr>
          <p:nvPr/>
        </p:nvCxnSpPr>
        <p:spPr>
          <a:xfrm flipV="1">
            <a:off x="4830043" y="4047597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4ECF3D8-5D88-384E-8701-9F3D181F8B51}"/>
              </a:ext>
            </a:extLst>
          </p:cNvPr>
          <p:cNvCxnSpPr>
            <a:cxnSpLocks/>
          </p:cNvCxnSpPr>
          <p:nvPr/>
        </p:nvCxnSpPr>
        <p:spPr>
          <a:xfrm flipV="1">
            <a:off x="6156616" y="4632510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8B26225-7133-C743-B129-2AFC28DCB4BD}"/>
              </a:ext>
            </a:extLst>
          </p:cNvPr>
          <p:cNvCxnSpPr>
            <a:cxnSpLocks/>
          </p:cNvCxnSpPr>
          <p:nvPr/>
        </p:nvCxnSpPr>
        <p:spPr>
          <a:xfrm flipV="1">
            <a:off x="6874585" y="5146046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9CD2DE2-236B-474D-A384-C768C05A2077}"/>
              </a:ext>
            </a:extLst>
          </p:cNvPr>
          <p:cNvCxnSpPr>
            <a:cxnSpLocks/>
          </p:cNvCxnSpPr>
          <p:nvPr/>
        </p:nvCxnSpPr>
        <p:spPr>
          <a:xfrm>
            <a:off x="3513543" y="3581308"/>
            <a:ext cx="4013507" cy="1183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0990075-7DC6-8347-92EA-4D5CEE926980}"/>
              </a:ext>
            </a:extLst>
          </p:cNvPr>
          <p:cNvCxnSpPr>
            <a:cxnSpLocks/>
          </p:cNvCxnSpPr>
          <p:nvPr/>
        </p:nvCxnSpPr>
        <p:spPr>
          <a:xfrm>
            <a:off x="4830043" y="4175797"/>
            <a:ext cx="269700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26AB7AC-C77B-414F-B0B4-BBD728A4E956}"/>
              </a:ext>
            </a:extLst>
          </p:cNvPr>
          <p:cNvCxnSpPr>
            <a:cxnSpLocks/>
          </p:cNvCxnSpPr>
          <p:nvPr/>
        </p:nvCxnSpPr>
        <p:spPr>
          <a:xfrm>
            <a:off x="6156616" y="4738733"/>
            <a:ext cx="137043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AA833BF-5D1D-934C-B302-93FD7213983F}"/>
              </a:ext>
            </a:extLst>
          </p:cNvPr>
          <p:cNvCxnSpPr>
            <a:cxnSpLocks/>
          </p:cNvCxnSpPr>
          <p:nvPr/>
        </p:nvCxnSpPr>
        <p:spPr>
          <a:xfrm>
            <a:off x="6874585" y="5260230"/>
            <a:ext cx="652465" cy="286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66BF7453-6439-6840-A216-67CA0B09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678" y="313031"/>
            <a:ext cx="12442371" cy="80210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Experimental approach to identify acute effects of Notch blockade in naïve B cells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C7223D0-2C25-FC4A-99F5-F3AE35FB1283}"/>
              </a:ext>
            </a:extLst>
          </p:cNvPr>
          <p:cNvSpPr txBox="1"/>
          <p:nvPr/>
        </p:nvSpPr>
        <p:spPr>
          <a:xfrm>
            <a:off x="493617" y="630130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*From Chris Siebel, Genentech</a:t>
            </a:r>
          </a:p>
        </p:txBody>
      </p:sp>
    </p:spTree>
    <p:extLst>
      <p:ext uri="{BB962C8B-B14F-4D97-AF65-F5344CB8AC3E}">
        <p14:creationId xmlns:p14="http://schemas.microsoft.com/office/powerpoint/2010/main" val="11541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6190-F9E0-F149-BD2D-FC18303A4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65" y="-153889"/>
            <a:ext cx="11591414" cy="1325563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Rapid loss of splenic marginal zone B cells upon Notch2 blockade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1FB8F7E-0AA8-AE4E-89F3-63EF9D977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111" y="3128219"/>
            <a:ext cx="2340722" cy="30206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CD90BAB-7808-334E-A4F4-16054D5E7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116" y="3128219"/>
            <a:ext cx="2378723" cy="30206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08797B6-9978-4A41-8776-A86A845325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6833" y="3128219"/>
            <a:ext cx="2571827" cy="297106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027817A-9654-B840-80C9-777C6E396378}"/>
              </a:ext>
            </a:extLst>
          </p:cNvPr>
          <p:cNvGrpSpPr>
            <a:grpSpLocks noChangeAspect="1"/>
          </p:cNvGrpSpPr>
          <p:nvPr/>
        </p:nvGrpSpPr>
        <p:grpSpPr>
          <a:xfrm>
            <a:off x="1015295" y="904841"/>
            <a:ext cx="10165264" cy="2269474"/>
            <a:chOff x="1895835" y="1171674"/>
            <a:chExt cx="8132209" cy="18155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FCE8371-654A-694C-9BF8-D95162323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95835" y="1350792"/>
              <a:ext cx="8132209" cy="1636461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0BB1BD93-5C13-A246-9893-03C2CFF68DE4}"/>
                </a:ext>
              </a:extLst>
            </p:cNvPr>
            <p:cNvSpPr txBox="1"/>
            <p:nvPr/>
          </p:nvSpPr>
          <p:spPr>
            <a:xfrm>
              <a:off x="2254910" y="1171674"/>
              <a:ext cx="4197927" cy="246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Gated on Singlets, Live, CD19</a:t>
              </a:r>
              <a:r>
                <a:rPr lang="en-US" sz="14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, CD93</a:t>
              </a:r>
              <a:r>
                <a:rPr lang="en-US" sz="14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naïve splenic B cells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C179884-75BC-854E-AD8D-F64C5D717B82}"/>
              </a:ext>
            </a:extLst>
          </p:cNvPr>
          <p:cNvSpPr txBox="1"/>
          <p:nvPr/>
        </p:nvSpPr>
        <p:spPr>
          <a:xfrm>
            <a:off x="10355868" y="5514508"/>
            <a:ext cx="16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Gaudette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al.</a:t>
            </a:r>
          </a:p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JCI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28598-5FDC-55E1-3B9E-547B4666A6B4}"/>
              </a:ext>
            </a:extLst>
          </p:cNvPr>
          <p:cNvSpPr txBox="1"/>
          <p:nvPr/>
        </p:nvSpPr>
        <p:spPr>
          <a:xfrm>
            <a:off x="1643499" y="6301403"/>
            <a:ext cx="890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Blocking anti-Notch2 (anti-N2) antibodies from Chris Siebel/Lluc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Mosteiro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Genentech</a:t>
            </a:r>
          </a:p>
        </p:txBody>
      </p:sp>
    </p:spTree>
    <p:extLst>
      <p:ext uri="{BB962C8B-B14F-4D97-AF65-F5344CB8AC3E}">
        <p14:creationId xmlns:p14="http://schemas.microsoft.com/office/powerpoint/2010/main" val="653560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56B1B-0948-4642-BF16-CD1128307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23" y="14650"/>
            <a:ext cx="11991372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Divergent effects of Dll1 or Dll4 Notch ligand blockade on marginal zone B cells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92EA94-B446-5D42-B5F9-BEA0E7F2DFDF}"/>
              </a:ext>
            </a:extLst>
          </p:cNvPr>
          <p:cNvSpPr txBox="1"/>
          <p:nvPr/>
        </p:nvSpPr>
        <p:spPr>
          <a:xfrm>
            <a:off x="7006442" y="6488668"/>
            <a:ext cx="5185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Brian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Gaudette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Allman, Daniela Gómez Atria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24BE82-8ED1-5340-9FB5-CB0EEC52D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64" y="1340213"/>
            <a:ext cx="10759044" cy="494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49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FADB71-F007-41C7-BBD6-FAEEC367F7BD}"/>
              </a:ext>
            </a:extLst>
          </p:cNvPr>
          <p:cNvSpPr txBox="1"/>
          <p:nvPr/>
        </p:nvSpPr>
        <p:spPr>
          <a:xfrm>
            <a:off x="498763" y="294088"/>
            <a:ext cx="11139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Identifying candidate stromal sources of spleen Dll1 and Dll4 Notch ligands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F83352-FBF6-FA4B-A202-D4B78AB1213E}"/>
              </a:ext>
            </a:extLst>
          </p:cNvPr>
          <p:cNvSpPr/>
          <p:nvPr/>
        </p:nvSpPr>
        <p:spPr>
          <a:xfrm>
            <a:off x="959080" y="932918"/>
            <a:ext cx="8529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Ccl19-Cre;ROSA26</a:t>
            </a:r>
            <a:r>
              <a:rPr lang="en-US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YFP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 Burkhard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Ludewig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Dll1-mCherry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Dll4-mCherry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BAC transgenic reporter mice from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Iannis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Aifantis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763F2-6456-2143-B9B8-EB1064EF0FBC}"/>
              </a:ext>
            </a:extLst>
          </p:cNvPr>
          <p:cNvSpPr txBox="1"/>
          <p:nvPr/>
        </p:nvSpPr>
        <p:spPr>
          <a:xfrm>
            <a:off x="10414659" y="6473536"/>
            <a:ext cx="162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Allman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30B84C-BF1E-FE42-B9E5-95B4B970C724}"/>
              </a:ext>
            </a:extLst>
          </p:cNvPr>
          <p:cNvGrpSpPr/>
          <p:nvPr/>
        </p:nvGrpSpPr>
        <p:grpSpPr>
          <a:xfrm>
            <a:off x="498763" y="1523570"/>
            <a:ext cx="10854047" cy="4949966"/>
            <a:chOff x="498763" y="1523570"/>
            <a:chExt cx="10854047" cy="49499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D07F9FD-A555-1D4E-A286-DCBD0F18F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7516" y="1523570"/>
              <a:ext cx="10735294" cy="494996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D1278E9-28BD-A047-9CB7-0028991C014D}"/>
                </a:ext>
              </a:extLst>
            </p:cNvPr>
            <p:cNvSpPr/>
            <p:nvPr/>
          </p:nvSpPr>
          <p:spPr>
            <a:xfrm>
              <a:off x="498763" y="1523570"/>
              <a:ext cx="460318" cy="388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038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02;p27">
            <a:extLst>
              <a:ext uri="{FF2B5EF4-FFF2-40B4-BE49-F238E27FC236}">
                <a16:creationId xmlns:a16="http://schemas.microsoft.com/office/drawing/2014/main" id="{D85388D1-81BA-304A-8D15-1688FB5CCF01}"/>
              </a:ext>
            </a:extLst>
          </p:cNvPr>
          <p:cNvSpPr txBox="1"/>
          <p:nvPr/>
        </p:nvSpPr>
        <p:spPr>
          <a:xfrm>
            <a:off x="887017" y="59833"/>
            <a:ext cx="10565477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Can expression of Dll4 in the correct stromal niche support marginal zone B cell homeostasis?</a:t>
            </a:r>
            <a:endParaRPr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204;p27">
            <a:extLst>
              <a:ext uri="{FF2B5EF4-FFF2-40B4-BE49-F238E27FC236}">
                <a16:creationId xmlns:a16="http://schemas.microsoft.com/office/drawing/2014/main" id="{C6A5C6BB-214F-AD4D-AF26-B264432ED272}"/>
              </a:ext>
            </a:extLst>
          </p:cNvPr>
          <p:cNvSpPr txBox="1"/>
          <p:nvPr/>
        </p:nvSpPr>
        <p:spPr>
          <a:xfrm>
            <a:off x="9817088" y="2507231"/>
            <a:ext cx="193168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200" dirty="0" err="1">
                <a:latin typeface="Arial" panose="020B0604020202020204" pitchFamily="34" charset="0"/>
              </a:rPr>
              <a:t>Tveriakhina</a:t>
            </a:r>
            <a:r>
              <a:rPr lang="en" sz="1200" dirty="0">
                <a:latin typeface="Arial" panose="020B0604020202020204" pitchFamily="34" charset="0"/>
              </a:rPr>
              <a:t> et al., 2018</a:t>
            </a:r>
            <a:endParaRPr sz="1200" dirty="0">
              <a:latin typeface="Arial" panose="020B0604020202020204" pitchFamily="34" charset="0"/>
            </a:endParaRPr>
          </a:p>
        </p:txBody>
      </p:sp>
      <p:pic>
        <p:nvPicPr>
          <p:cNvPr id="14" name="Google Shape;212;p28">
            <a:extLst>
              <a:ext uri="{FF2B5EF4-FFF2-40B4-BE49-F238E27FC236}">
                <a16:creationId xmlns:a16="http://schemas.microsoft.com/office/drawing/2014/main" id="{ED9FC41A-3080-9E43-81C6-FE3AD839B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2988" y="1427329"/>
            <a:ext cx="1382436" cy="125585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D0BDC0B-4BB0-4E44-9A11-56BC126CA7CA}"/>
              </a:ext>
            </a:extLst>
          </p:cNvPr>
          <p:cNvSpPr txBox="1"/>
          <p:nvPr/>
        </p:nvSpPr>
        <p:spPr>
          <a:xfrm>
            <a:off x="1892628" y="1565808"/>
            <a:ext cx="2477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Hprt-Dll1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Hprt-Dll4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mice provided by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Gossler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64FF4F-EA17-3A44-A43E-881A25FA5DE2}"/>
              </a:ext>
            </a:extLst>
          </p:cNvPr>
          <p:cNvGrpSpPr/>
          <p:nvPr/>
        </p:nvGrpSpPr>
        <p:grpSpPr>
          <a:xfrm>
            <a:off x="712497" y="2887436"/>
            <a:ext cx="8596605" cy="3853787"/>
            <a:chOff x="1341256" y="2570157"/>
            <a:chExt cx="8596605" cy="385378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95CE115-4D78-3348-A952-A734E8301F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98" r="32375"/>
            <a:stretch/>
          </p:blipFill>
          <p:spPr>
            <a:xfrm>
              <a:off x="2046321" y="2570157"/>
              <a:ext cx="7891540" cy="281932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B2BEE5-8E7A-B040-AD97-E64FA1B8CD33}"/>
                </a:ext>
              </a:extLst>
            </p:cNvPr>
            <p:cNvSpPr txBox="1"/>
            <p:nvPr/>
          </p:nvSpPr>
          <p:spPr>
            <a:xfrm>
              <a:off x="1341256" y="3243744"/>
              <a:ext cx="14670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Ccl19-Cre+</a:t>
              </a:r>
            </a:p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stromal cells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0EF439-F33A-E24A-A8AC-56428682B325}"/>
                </a:ext>
              </a:extLst>
            </p:cNvPr>
            <p:cNvSpPr txBox="1"/>
            <p:nvPr/>
          </p:nvSpPr>
          <p:spPr>
            <a:xfrm>
              <a:off x="1807730" y="4506661"/>
              <a:ext cx="864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 cells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930FEC7-89DB-6944-B14F-65A8866708A3}"/>
                </a:ext>
              </a:extLst>
            </p:cNvPr>
            <p:cNvSpPr txBox="1"/>
            <p:nvPr/>
          </p:nvSpPr>
          <p:spPr>
            <a:xfrm>
              <a:off x="2713423" y="3489295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F885BF-B434-4F45-A090-BC9F8297E9A8}"/>
                </a:ext>
              </a:extLst>
            </p:cNvPr>
            <p:cNvSpPr txBox="1"/>
            <p:nvPr/>
          </p:nvSpPr>
          <p:spPr>
            <a:xfrm>
              <a:off x="3614871" y="3385173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4B29B9-760B-0543-9554-2B6880DF7435}"/>
                </a:ext>
              </a:extLst>
            </p:cNvPr>
            <p:cNvSpPr txBox="1"/>
            <p:nvPr/>
          </p:nvSpPr>
          <p:spPr>
            <a:xfrm>
              <a:off x="2954201" y="3995057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Notch2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3EEFF-75AB-8B4C-8432-2FB2CDA4BBC4}"/>
                </a:ext>
              </a:extLst>
            </p:cNvPr>
            <p:cNvSpPr txBox="1"/>
            <p:nvPr/>
          </p:nvSpPr>
          <p:spPr>
            <a:xfrm>
              <a:off x="5911208" y="3766964"/>
              <a:ext cx="68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HPRT</a:t>
              </a:r>
              <a:r>
                <a:rPr lang="en-US" sz="10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Dll1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ADE9CF-F2CD-0843-A95A-CC5816B8C2EF}"/>
                </a:ext>
              </a:extLst>
            </p:cNvPr>
            <p:cNvSpPr txBox="1"/>
            <p:nvPr/>
          </p:nvSpPr>
          <p:spPr>
            <a:xfrm>
              <a:off x="7689208" y="3770654"/>
              <a:ext cx="68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HPRT</a:t>
              </a:r>
              <a:r>
                <a:rPr lang="en-US" sz="10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Dll4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BD2A84-6845-0C43-BE48-5075BCCAC847}"/>
                </a:ext>
              </a:extLst>
            </p:cNvPr>
            <p:cNvSpPr txBox="1"/>
            <p:nvPr/>
          </p:nvSpPr>
          <p:spPr>
            <a:xfrm>
              <a:off x="4626757" y="3489295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BF198C-A31B-C742-93FC-1C39CBA0A1CD}"/>
                </a:ext>
              </a:extLst>
            </p:cNvPr>
            <p:cNvSpPr txBox="1"/>
            <p:nvPr/>
          </p:nvSpPr>
          <p:spPr>
            <a:xfrm>
              <a:off x="5528205" y="3385173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Dll4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A49E1B-9FAD-FA47-8A05-2FDC0A6934E7}"/>
                </a:ext>
              </a:extLst>
            </p:cNvPr>
            <p:cNvSpPr txBox="1"/>
            <p:nvPr/>
          </p:nvSpPr>
          <p:spPr>
            <a:xfrm>
              <a:off x="4867535" y="3995057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Notch2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15881E-5686-E145-A42D-3A58222EE5DB}"/>
                </a:ext>
              </a:extLst>
            </p:cNvPr>
            <p:cNvSpPr txBox="1"/>
            <p:nvPr/>
          </p:nvSpPr>
          <p:spPr>
            <a:xfrm>
              <a:off x="6551752" y="3489295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CE3E7F-FC95-654F-8C29-5B73E24B6543}"/>
                </a:ext>
              </a:extLst>
            </p:cNvPr>
            <p:cNvSpPr txBox="1"/>
            <p:nvPr/>
          </p:nvSpPr>
          <p:spPr>
            <a:xfrm>
              <a:off x="7453200" y="3385173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8B1FF3-1673-A14F-ACFC-39946D13555E}"/>
                </a:ext>
              </a:extLst>
            </p:cNvPr>
            <p:cNvSpPr txBox="1"/>
            <p:nvPr/>
          </p:nvSpPr>
          <p:spPr>
            <a:xfrm>
              <a:off x="6792530" y="3995057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Notch2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7E262D-43ED-794E-B74D-E0C4FE58953D}"/>
                </a:ext>
              </a:extLst>
            </p:cNvPr>
            <p:cNvSpPr txBox="1"/>
            <p:nvPr/>
          </p:nvSpPr>
          <p:spPr>
            <a:xfrm>
              <a:off x="8476747" y="3484831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9030A1-EEEF-2D46-AD51-311FFBC23AF4}"/>
                </a:ext>
              </a:extLst>
            </p:cNvPr>
            <p:cNvSpPr txBox="1"/>
            <p:nvPr/>
          </p:nvSpPr>
          <p:spPr>
            <a:xfrm>
              <a:off x="9378195" y="3380709"/>
              <a:ext cx="4058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Dll4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22FFA0-E4C5-8147-B7C3-B6AE86D4A668}"/>
                </a:ext>
              </a:extLst>
            </p:cNvPr>
            <p:cNvSpPr txBox="1"/>
            <p:nvPr/>
          </p:nvSpPr>
          <p:spPr>
            <a:xfrm>
              <a:off x="8717525" y="3990593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Notch2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4BEC2D-15AB-2C43-8E83-B1A84F320C9F}"/>
                </a:ext>
              </a:extLst>
            </p:cNvPr>
            <p:cNvSpPr/>
            <p:nvPr/>
          </p:nvSpPr>
          <p:spPr>
            <a:xfrm>
              <a:off x="4176317" y="5500614"/>
              <a:ext cx="1382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Ccl19-cre Dll1</a:t>
              </a:r>
              <a:r>
                <a:rPr lang="en-US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f/f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Dll4</a:t>
              </a:r>
              <a:r>
                <a:rPr lang="en-US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f/f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27C09A-97EB-CA45-9BDC-9C84C65E1573}"/>
                </a:ext>
              </a:extLst>
            </p:cNvPr>
            <p:cNvSpPr/>
            <p:nvPr/>
          </p:nvSpPr>
          <p:spPr>
            <a:xfrm>
              <a:off x="6145372" y="5500614"/>
              <a:ext cx="146290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Ccl19-cre Dll1</a:t>
              </a:r>
              <a:r>
                <a:rPr lang="en-US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f/f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Dll4</a:t>
              </a:r>
              <a:r>
                <a:rPr lang="en-US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f/f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Hprt-Dll1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A1C749-4AA3-7C4E-9ED5-7293E7F43896}"/>
                </a:ext>
              </a:extLst>
            </p:cNvPr>
            <p:cNvSpPr/>
            <p:nvPr/>
          </p:nvSpPr>
          <p:spPr>
            <a:xfrm>
              <a:off x="8030808" y="5500614"/>
              <a:ext cx="146290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Ccl19-cre Dll1</a:t>
              </a:r>
              <a:r>
                <a:rPr lang="en-US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f/f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Dll4</a:t>
              </a:r>
              <a:r>
                <a:rPr lang="en-US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f/f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Hprt-Dll4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33E316F-53D1-D24A-8FA8-86823B98117B}"/>
                </a:ext>
              </a:extLst>
            </p:cNvPr>
            <p:cNvSpPr/>
            <p:nvPr/>
          </p:nvSpPr>
          <p:spPr>
            <a:xfrm>
              <a:off x="2568005" y="5500614"/>
              <a:ext cx="6805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Wild</a:t>
              </a:r>
            </a:p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Type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FDFDDDB-5512-A546-A83B-A925271DC3A5}"/>
                </a:ext>
              </a:extLst>
            </p:cNvPr>
            <p:cNvCxnSpPr>
              <a:cxnSpLocks/>
            </p:cNvCxnSpPr>
            <p:nvPr/>
          </p:nvCxnSpPr>
          <p:spPr>
            <a:xfrm>
              <a:off x="2954201" y="5085264"/>
              <a:ext cx="0" cy="41535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73579D1-78A2-534D-BAD9-09225BDBB8BA}"/>
                </a:ext>
              </a:extLst>
            </p:cNvPr>
            <p:cNvCxnSpPr>
              <a:cxnSpLocks/>
            </p:cNvCxnSpPr>
            <p:nvPr/>
          </p:nvCxnSpPr>
          <p:spPr>
            <a:xfrm>
              <a:off x="4882066" y="5085264"/>
              <a:ext cx="0" cy="41535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81B2C898-48BF-0142-97E3-5BECA1058528}"/>
                </a:ext>
              </a:extLst>
            </p:cNvPr>
            <p:cNvCxnSpPr>
              <a:cxnSpLocks/>
            </p:cNvCxnSpPr>
            <p:nvPr/>
          </p:nvCxnSpPr>
          <p:spPr>
            <a:xfrm>
              <a:off x="6809931" y="5085264"/>
              <a:ext cx="0" cy="41535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B171486A-B974-714B-B571-F02C646D24B7}"/>
                </a:ext>
              </a:extLst>
            </p:cNvPr>
            <p:cNvCxnSpPr>
              <a:cxnSpLocks/>
            </p:cNvCxnSpPr>
            <p:nvPr/>
          </p:nvCxnSpPr>
          <p:spPr>
            <a:xfrm>
              <a:off x="8737795" y="5085264"/>
              <a:ext cx="0" cy="41535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0" name="Picture 81">
            <a:extLst>
              <a:ext uri="{FF2B5EF4-FFF2-40B4-BE49-F238E27FC236}">
                <a16:creationId xmlns:a16="http://schemas.microsoft.com/office/drawing/2014/main" id="{016D61BF-FD8B-834E-96A2-2FAFC4F93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1321" r="1256" b="78302"/>
          <a:stretch/>
        </p:blipFill>
        <p:spPr bwMode="auto">
          <a:xfrm>
            <a:off x="5253493" y="1481142"/>
            <a:ext cx="6495276" cy="109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D3C4CB0-4023-164E-BB46-AA63F6369FF4}"/>
              </a:ext>
            </a:extLst>
          </p:cNvPr>
          <p:cNvSpPr txBox="1"/>
          <p:nvPr/>
        </p:nvSpPr>
        <p:spPr>
          <a:xfrm>
            <a:off x="9653792" y="2924947"/>
            <a:ext cx="2375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Hprt-Dll1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DLL1ECD-DLL4ICD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Hprt-Dll4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DLL4ECD-DLL1ICD</a:t>
            </a:r>
          </a:p>
        </p:txBody>
      </p:sp>
    </p:spTree>
    <p:extLst>
      <p:ext uri="{BB962C8B-B14F-4D97-AF65-F5344CB8AC3E}">
        <p14:creationId xmlns:p14="http://schemas.microsoft.com/office/powerpoint/2010/main" val="463217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1252C89-DEDA-4B40-AFC0-68D67F15F7F3}"/>
              </a:ext>
            </a:extLst>
          </p:cNvPr>
          <p:cNvSpPr txBox="1"/>
          <p:nvPr/>
        </p:nvSpPr>
        <p:spPr>
          <a:xfrm>
            <a:off x="85019" y="6445348"/>
            <a:ext cx="4261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Gated on Singlets, Live, CD19+CD93- splenocytes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CD85AE-3DE0-3B46-A796-2CAB53450B04}"/>
              </a:ext>
            </a:extLst>
          </p:cNvPr>
          <p:cNvSpPr txBox="1"/>
          <p:nvPr/>
        </p:nvSpPr>
        <p:spPr>
          <a:xfrm>
            <a:off x="10544554" y="6445347"/>
            <a:ext cx="1380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Allman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D9E393-96CC-244B-82D5-2162FF1D1B54}"/>
              </a:ext>
            </a:extLst>
          </p:cNvPr>
          <p:cNvSpPr txBox="1"/>
          <p:nvPr/>
        </p:nvSpPr>
        <p:spPr>
          <a:xfrm>
            <a:off x="265378" y="133252"/>
            <a:ext cx="1165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Dll4 cannot substitute for Dll1 to support marginal zone B cell homeostasis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E6D3786-7BCA-3649-86E2-DAA860AB26A5}"/>
              </a:ext>
            </a:extLst>
          </p:cNvPr>
          <p:cNvGrpSpPr/>
          <p:nvPr/>
        </p:nvGrpSpPr>
        <p:grpSpPr>
          <a:xfrm>
            <a:off x="365279" y="1020923"/>
            <a:ext cx="7932882" cy="5000662"/>
            <a:chOff x="365279" y="1020923"/>
            <a:chExt cx="7932882" cy="50006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2B30C6-09D9-8B4D-A1AE-446C9FBF5B18}"/>
                </a:ext>
              </a:extLst>
            </p:cNvPr>
            <p:cNvSpPr txBox="1"/>
            <p:nvPr/>
          </p:nvSpPr>
          <p:spPr>
            <a:xfrm>
              <a:off x="5179023" y="1020923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+Dll1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1494A4-BD21-CF48-95F4-53CC08DAA040}"/>
                </a:ext>
              </a:extLst>
            </p:cNvPr>
            <p:cNvSpPr txBox="1"/>
            <p:nvPr/>
          </p:nvSpPr>
          <p:spPr>
            <a:xfrm>
              <a:off x="7061173" y="1043307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+Dll4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7BA340C-9595-9347-8C54-6F6F8BBCC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279" y="1339209"/>
              <a:ext cx="7932882" cy="4529364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798AD8-AB23-BF40-81E6-14A71882524D}"/>
                </a:ext>
              </a:extLst>
            </p:cNvPr>
            <p:cNvSpPr/>
            <p:nvPr/>
          </p:nvSpPr>
          <p:spPr>
            <a:xfrm>
              <a:off x="365279" y="1339209"/>
              <a:ext cx="252238" cy="489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729910-8C85-C042-8E84-DE12EBAB8CFB}"/>
                </a:ext>
              </a:extLst>
            </p:cNvPr>
            <p:cNvSpPr/>
            <p:nvPr/>
          </p:nvSpPr>
          <p:spPr>
            <a:xfrm>
              <a:off x="365279" y="5531994"/>
              <a:ext cx="252238" cy="489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3A13BB-59B0-8842-BB49-96B9E5E39F56}"/>
              </a:ext>
            </a:extLst>
          </p:cNvPr>
          <p:cNvGrpSpPr/>
          <p:nvPr/>
        </p:nvGrpSpPr>
        <p:grpSpPr>
          <a:xfrm>
            <a:off x="8967073" y="1020923"/>
            <a:ext cx="2485819" cy="3892687"/>
            <a:chOff x="8967073" y="1020923"/>
            <a:chExt cx="2485819" cy="389268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2F1F446-0FB2-0749-B3D9-E4018C129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67073" y="1020923"/>
              <a:ext cx="2485819" cy="389268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1BD7D9-723D-0040-9A8F-D687D9B4298B}"/>
                </a:ext>
              </a:extLst>
            </p:cNvPr>
            <p:cNvSpPr/>
            <p:nvPr/>
          </p:nvSpPr>
          <p:spPr>
            <a:xfrm>
              <a:off x="9191501" y="1185320"/>
              <a:ext cx="451263" cy="643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5165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1252C89-DEDA-4B40-AFC0-68D67F15F7F3}"/>
              </a:ext>
            </a:extLst>
          </p:cNvPr>
          <p:cNvSpPr txBox="1"/>
          <p:nvPr/>
        </p:nvSpPr>
        <p:spPr>
          <a:xfrm>
            <a:off x="85019" y="6445348"/>
            <a:ext cx="4261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Gated on Singlets, Live, CD19+CD93- splenocytes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CD85AE-3DE0-3B46-A796-2CAB53450B04}"/>
              </a:ext>
            </a:extLst>
          </p:cNvPr>
          <p:cNvSpPr txBox="1"/>
          <p:nvPr/>
        </p:nvSpPr>
        <p:spPr>
          <a:xfrm>
            <a:off x="10544554" y="6445347"/>
            <a:ext cx="1380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Allman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D9E393-96CC-244B-82D5-2162FF1D1B54}"/>
              </a:ext>
            </a:extLst>
          </p:cNvPr>
          <p:cNvSpPr txBox="1"/>
          <p:nvPr/>
        </p:nvSpPr>
        <p:spPr>
          <a:xfrm>
            <a:off x="509452" y="133252"/>
            <a:ext cx="11415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Dll4 competes with endogenous Dll1 in marginal zone B cell homeostasis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B6ADE4-9D66-CF44-B60B-1575151161E7}"/>
              </a:ext>
            </a:extLst>
          </p:cNvPr>
          <p:cNvSpPr txBox="1"/>
          <p:nvPr/>
        </p:nvSpPr>
        <p:spPr>
          <a:xfrm>
            <a:off x="5179023" y="1020923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+Dll1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A5D1F6-14FC-AE45-AC11-D7824173732C}"/>
              </a:ext>
            </a:extLst>
          </p:cNvPr>
          <p:cNvSpPr txBox="1"/>
          <p:nvPr/>
        </p:nvSpPr>
        <p:spPr>
          <a:xfrm>
            <a:off x="7073048" y="1055182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+Dll4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9B71398-039C-A94C-9B07-90606DCC9BC7}"/>
              </a:ext>
            </a:extLst>
          </p:cNvPr>
          <p:cNvGrpSpPr/>
          <p:nvPr/>
        </p:nvGrpSpPr>
        <p:grpSpPr>
          <a:xfrm>
            <a:off x="509452" y="1304950"/>
            <a:ext cx="7838903" cy="4679194"/>
            <a:chOff x="509452" y="1304950"/>
            <a:chExt cx="7838903" cy="46791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416652D-F377-4149-A7DF-55CF3612A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9393" y="1304950"/>
              <a:ext cx="7718962" cy="467919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2C51EBD-CE7A-694B-884D-509DF69911CC}"/>
                </a:ext>
              </a:extLst>
            </p:cNvPr>
            <p:cNvSpPr/>
            <p:nvPr/>
          </p:nvSpPr>
          <p:spPr>
            <a:xfrm>
              <a:off x="509452" y="1304950"/>
              <a:ext cx="476200" cy="4288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3AE7D6-4F81-F844-AD53-D232B3249625}"/>
              </a:ext>
            </a:extLst>
          </p:cNvPr>
          <p:cNvGrpSpPr/>
          <p:nvPr/>
        </p:nvGrpSpPr>
        <p:grpSpPr>
          <a:xfrm>
            <a:off x="9215253" y="1362959"/>
            <a:ext cx="2340160" cy="3547478"/>
            <a:chOff x="9215253" y="1362959"/>
            <a:chExt cx="2340160" cy="354747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7EFD51-97D9-3949-B93D-23DFE44AC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15253" y="1507498"/>
              <a:ext cx="2340160" cy="340293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61D9AD-70CD-234C-BADA-827E9EA72FD8}"/>
                </a:ext>
              </a:extLst>
            </p:cNvPr>
            <p:cNvSpPr/>
            <p:nvPr/>
          </p:nvSpPr>
          <p:spPr>
            <a:xfrm>
              <a:off x="9215253" y="1362959"/>
              <a:ext cx="415635" cy="620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7646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F7F477-5061-EE44-B545-B14930933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846" y="2251828"/>
            <a:ext cx="10541875" cy="144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Where precisely do marginal zone B cells encounter Notch ligands when actively shuttling across the marginal sinus?</a:t>
            </a:r>
          </a:p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714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68881" y="990734"/>
            <a:ext cx="11272631" cy="462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Introduction to Notch signaling in T and B cell immunity</a:t>
            </a:r>
            <a:endParaRPr lang="en-US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Stromal Notch ligands as key regulators of splenic marginal zone B cell homeostasis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	- conserved Notch-driven B cell transcriptional program from mice to humans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</a:pPr>
            <a:r>
              <a:rPr lang="en-US" sz="2000" i="1" dirty="0">
                <a:solidFill>
                  <a:srgbClr val="000000"/>
                </a:solidFill>
                <a:latin typeface="Arial" charset="0"/>
                <a:cs typeface="Arial" charset="0"/>
              </a:rPr>
              <a:t>	- hijacked in Notch-driven human B cell lymphomas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Conclusions and perspectives</a:t>
            </a:r>
            <a:endParaRPr lang="en-US" sz="22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C11B04-6914-BE49-8706-F10F30A04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1639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BCA15-6B16-D349-AF8C-D7C978339BAB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C6E921-1142-A748-8F5F-D2F313401410}"/>
              </a:ext>
            </a:extLst>
          </p:cNvPr>
          <p:cNvGrpSpPr>
            <a:grpSpLocks noChangeAspect="1"/>
          </p:cNvGrpSpPr>
          <p:nvPr/>
        </p:nvGrpSpPr>
        <p:grpSpPr>
          <a:xfrm>
            <a:off x="3077345" y="5208528"/>
            <a:ext cx="5984142" cy="1454681"/>
            <a:chOff x="15143" y="5059666"/>
            <a:chExt cx="6575988" cy="159855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6D076FE-A1E8-2B46-AA4E-E32677F40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43" y="5066278"/>
              <a:ext cx="1244600" cy="1447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4FB3C9E-EFB3-6E40-A041-62E4F0FB0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7130" y="5059666"/>
              <a:ext cx="1524001" cy="1511299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4AE2BA9-0463-AB46-87D0-EB0B057EF7A2}"/>
                </a:ext>
              </a:extLst>
            </p:cNvPr>
            <p:cNvGrpSpPr/>
            <p:nvPr/>
          </p:nvGrpSpPr>
          <p:grpSpPr>
            <a:xfrm>
              <a:off x="2354893" y="5083416"/>
              <a:ext cx="1593032" cy="1574800"/>
              <a:chOff x="3443844" y="4898331"/>
              <a:chExt cx="1593032" cy="157480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F768536C-B6CB-C544-9078-A124F9395D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03376" y="4898331"/>
                <a:ext cx="1333500" cy="1574800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6A2EF97-C867-A14E-854E-BB0F7A88261F}"/>
                  </a:ext>
                </a:extLst>
              </p:cNvPr>
              <p:cNvSpPr/>
              <p:nvPr/>
            </p:nvSpPr>
            <p:spPr>
              <a:xfrm>
                <a:off x="3443844" y="5419939"/>
                <a:ext cx="617517" cy="331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dist="23000" sx="1000" sy="1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75D54CD-004C-304F-B181-69CE423BAC8C}"/>
                </a:ext>
              </a:extLst>
            </p:cNvPr>
            <p:cNvCxnSpPr/>
            <p:nvPr/>
          </p:nvCxnSpPr>
          <p:spPr>
            <a:xfrm>
              <a:off x="1523243" y="5733826"/>
              <a:ext cx="66557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  <a:effectLst>
              <a:outerShdw dist="20000" sx="1000" sy="1000" rotWithShape="0">
                <a:srgbClr val="000000">
                  <a:alpha val="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040E897-E023-BD45-8983-38CED18A5682}"/>
                </a:ext>
              </a:extLst>
            </p:cNvPr>
            <p:cNvCxnSpPr/>
            <p:nvPr/>
          </p:nvCxnSpPr>
          <p:spPr>
            <a:xfrm>
              <a:off x="4133847" y="5731850"/>
              <a:ext cx="66557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  <a:effectLst>
              <a:outerShdw dist="20000" sx="1000" sy="1000" rotWithShape="0">
                <a:srgbClr val="000000">
                  <a:alpha val="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5167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FADB71-F007-41C7-BBD6-FAEEC367F7BD}"/>
              </a:ext>
            </a:extLst>
          </p:cNvPr>
          <p:cNvSpPr txBox="1"/>
          <p:nvPr/>
        </p:nvSpPr>
        <p:spPr>
          <a:xfrm>
            <a:off x="142876" y="222837"/>
            <a:ext cx="12049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 cells receive Notch2 signals when localized in splenic follicles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(and not just the marginal zone)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DFA85A-A323-644B-AF38-48F6F50E1D58}"/>
              </a:ext>
            </a:extLst>
          </p:cNvPr>
          <p:cNvSpPr txBox="1"/>
          <p:nvPr/>
        </p:nvSpPr>
        <p:spPr>
          <a:xfrm>
            <a:off x="9911644" y="6221386"/>
            <a:ext cx="2074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Nagham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Alouche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Sanjiv Luther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21D2DD-21EA-4648-9D26-5B1A4F3DC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060" y="1122202"/>
            <a:ext cx="9417137" cy="504248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5D34FAC-1AE4-324C-94B5-3CE4E7BD32CF}"/>
              </a:ext>
            </a:extLst>
          </p:cNvPr>
          <p:cNvSpPr/>
          <p:nvPr/>
        </p:nvSpPr>
        <p:spPr>
          <a:xfrm>
            <a:off x="7134225" y="1028700"/>
            <a:ext cx="1162050" cy="131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518308-62C8-2F46-A500-C2FDFE30197E}"/>
              </a:ext>
            </a:extLst>
          </p:cNvPr>
          <p:cNvSpPr txBox="1"/>
          <p:nvPr/>
        </p:nvSpPr>
        <p:spPr>
          <a:xfrm>
            <a:off x="499058" y="1785497"/>
            <a:ext cx="1415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Isotype control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DC80BD-4AE5-F54F-B70D-DBEE147A4170}"/>
              </a:ext>
            </a:extLst>
          </p:cNvPr>
          <p:cNvSpPr txBox="1"/>
          <p:nvPr/>
        </p:nvSpPr>
        <p:spPr>
          <a:xfrm>
            <a:off x="499058" y="3166622"/>
            <a:ext cx="141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Anti-Dll1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(Genentech)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+ 6 hours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226034-EA91-0A47-ADC7-B5CF893A5F5A}"/>
              </a:ext>
            </a:extLst>
          </p:cNvPr>
          <p:cNvSpPr txBox="1"/>
          <p:nvPr/>
        </p:nvSpPr>
        <p:spPr>
          <a:xfrm>
            <a:off x="451433" y="4788611"/>
            <a:ext cx="141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Anti-Notch2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(Genentech)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+ 6 hours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9106DB-460E-B147-A0BC-E0413E6399AD}"/>
              </a:ext>
            </a:extLst>
          </p:cNvPr>
          <p:cNvSpPr txBox="1"/>
          <p:nvPr/>
        </p:nvSpPr>
        <p:spPr>
          <a:xfrm>
            <a:off x="2185060" y="6233053"/>
            <a:ext cx="732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Similar conclusions with anti-Hes1 staining and Hes1-GFP detection</a:t>
            </a:r>
          </a:p>
        </p:txBody>
      </p:sp>
    </p:spTree>
    <p:extLst>
      <p:ext uri="{BB962C8B-B14F-4D97-AF65-F5344CB8AC3E}">
        <p14:creationId xmlns:p14="http://schemas.microsoft.com/office/powerpoint/2010/main" val="1337570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3F30-5366-6643-BDF4-335B6CA7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60" y="142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Follicular B cells transferred into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lymphopenic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hosts transdifferentiate into marginal zone B cells upon Dll1/Notch2 signaling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DE2A4B-6CA9-BC44-9301-E7727D1ED18E}"/>
              </a:ext>
            </a:extLst>
          </p:cNvPr>
          <p:cNvGrpSpPr/>
          <p:nvPr/>
        </p:nvGrpSpPr>
        <p:grpSpPr>
          <a:xfrm>
            <a:off x="5090791" y="1336974"/>
            <a:ext cx="3747164" cy="5058623"/>
            <a:chOff x="6044381" y="1336974"/>
            <a:chExt cx="3747164" cy="5058623"/>
          </a:xfrm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41C88A8-746A-CF47-B2A8-9904021D1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1790" y="1510367"/>
              <a:ext cx="1544840" cy="1544840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F425A15-A542-8E4A-80B6-52594870EC92}"/>
                </a:ext>
              </a:extLst>
            </p:cNvPr>
            <p:cNvSpPr txBox="1"/>
            <p:nvPr/>
          </p:nvSpPr>
          <p:spPr>
            <a:xfrm>
              <a:off x="8418903" y="1709651"/>
              <a:ext cx="8571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FoB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91%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40BC8D2-92F2-0D49-91DE-39E4A1EB5144}"/>
                </a:ext>
              </a:extLst>
            </p:cNvPr>
            <p:cNvSpPr txBox="1"/>
            <p:nvPr/>
          </p:nvSpPr>
          <p:spPr>
            <a:xfrm>
              <a:off x="8213264" y="2787467"/>
              <a:ext cx="11054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MZB 3.4%</a:t>
              </a:r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3BCEE137-C4F5-0F40-A517-A1EBC5944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8527" y="1508682"/>
              <a:ext cx="1540971" cy="1540971"/>
            </a:xfrm>
            <a:prstGeom prst="rect">
              <a:avLst/>
            </a:prstGeom>
          </p:spPr>
        </p:pic>
        <p:sp>
          <p:nvSpPr>
            <p:cNvPr id="81" name="Bent Arrow 80">
              <a:extLst>
                <a:ext uri="{FF2B5EF4-FFF2-40B4-BE49-F238E27FC236}">
                  <a16:creationId xmlns:a16="http://schemas.microsoft.com/office/drawing/2014/main" id="{499D2923-5535-7A46-A243-42811EBA62E2}"/>
                </a:ext>
              </a:extLst>
            </p:cNvPr>
            <p:cNvSpPr/>
            <p:nvPr/>
          </p:nvSpPr>
          <p:spPr>
            <a:xfrm rot="4898917">
              <a:off x="7633374" y="2082008"/>
              <a:ext cx="238615" cy="224386"/>
            </a:xfrm>
            <a:prstGeom prst="bentArrow">
              <a:avLst>
                <a:gd name="adj1" fmla="val 3786"/>
                <a:gd name="adj2" fmla="val 25000"/>
                <a:gd name="adj3" fmla="val 25000"/>
                <a:gd name="adj4" fmla="val 33450"/>
              </a:avLst>
            </a:prstGeom>
            <a:solidFill>
              <a:schemeClr val="tx1"/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31BD2FE-E9FE-9148-9301-F7BF9ABD142E}"/>
                </a:ext>
              </a:extLst>
            </p:cNvPr>
            <p:cNvSpPr txBox="1"/>
            <p:nvPr/>
          </p:nvSpPr>
          <p:spPr>
            <a:xfrm>
              <a:off x="7051259" y="1709651"/>
              <a:ext cx="8297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FoB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90%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2F74348-A136-8A4A-952B-B551EE78034C}"/>
                </a:ext>
              </a:extLst>
            </p:cNvPr>
            <p:cNvSpPr txBox="1"/>
            <p:nvPr/>
          </p:nvSpPr>
          <p:spPr>
            <a:xfrm>
              <a:off x="6791968" y="2787467"/>
              <a:ext cx="104316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MZB 2.9%</a:t>
              </a:r>
            </a:p>
          </p:txBody>
        </p:sp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5E64F9D5-285F-4541-9D69-2AB9AE32E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03200" y="2963637"/>
              <a:ext cx="1553430" cy="1553430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1EB30C8-E5A8-014D-B8E7-862EC0A1B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60042" y="2970292"/>
              <a:ext cx="1569456" cy="1569456"/>
            </a:xfrm>
            <a:prstGeom prst="rect">
              <a:avLst/>
            </a:prstGeom>
          </p:spPr>
        </p:pic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D4B7FE4-1A0F-D944-890E-1E0B32E03DBB}"/>
                </a:ext>
              </a:extLst>
            </p:cNvPr>
            <p:cNvSpPr txBox="1"/>
            <p:nvPr/>
          </p:nvSpPr>
          <p:spPr>
            <a:xfrm>
              <a:off x="8459109" y="3194982"/>
              <a:ext cx="12917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FoB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63%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3DCB975-AECD-8B4D-ACCA-9D21E2905E9C}"/>
                </a:ext>
              </a:extLst>
            </p:cNvPr>
            <p:cNvSpPr txBox="1"/>
            <p:nvPr/>
          </p:nvSpPr>
          <p:spPr>
            <a:xfrm>
              <a:off x="7058252" y="3189114"/>
              <a:ext cx="1267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FoB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92.1%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BF2254B-1013-7649-98B6-B6C903F7CBCD}"/>
                </a:ext>
              </a:extLst>
            </p:cNvPr>
            <p:cNvSpPr txBox="1"/>
            <p:nvPr/>
          </p:nvSpPr>
          <p:spPr>
            <a:xfrm>
              <a:off x="8213062" y="4278138"/>
              <a:ext cx="108214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MZB 22%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2B38566-10E5-9E43-8E46-7F98228580C2}"/>
                </a:ext>
              </a:extLst>
            </p:cNvPr>
            <p:cNvSpPr txBox="1"/>
            <p:nvPr/>
          </p:nvSpPr>
          <p:spPr>
            <a:xfrm>
              <a:off x="6774876" y="4278138"/>
              <a:ext cx="11885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MZB 2.8%</a:t>
              </a:r>
            </a:p>
          </p:txBody>
        </p: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53FEEAFC-6A23-FD42-A821-C075B9864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02831" y="4477015"/>
              <a:ext cx="1553799" cy="1553799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267600F7-A97E-D342-B7F4-16F2742D8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67444" y="4479276"/>
              <a:ext cx="1562054" cy="1562054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C3A4DE2-3354-D445-8E58-56C08AA7C89D}"/>
                </a:ext>
              </a:extLst>
            </p:cNvPr>
            <p:cNvSpPr txBox="1"/>
            <p:nvPr/>
          </p:nvSpPr>
          <p:spPr>
            <a:xfrm>
              <a:off x="7071336" y="4690652"/>
              <a:ext cx="970460" cy="26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FoB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86%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1FF338D-9A94-2D44-AB72-4F546D7CB426}"/>
                </a:ext>
              </a:extLst>
            </p:cNvPr>
            <p:cNvSpPr txBox="1"/>
            <p:nvPr/>
          </p:nvSpPr>
          <p:spPr>
            <a:xfrm>
              <a:off x="8510243" y="4696310"/>
              <a:ext cx="125829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FoB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28%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BC617C5-1251-5840-8B64-24FBFDB18A67}"/>
                </a:ext>
              </a:extLst>
            </p:cNvPr>
            <p:cNvSpPr txBox="1"/>
            <p:nvPr/>
          </p:nvSpPr>
          <p:spPr>
            <a:xfrm>
              <a:off x="8213062" y="5773745"/>
              <a:ext cx="11765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MZB 57%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F0F3FCD-ED33-AF40-95DD-16E3AECB1C44}"/>
                </a:ext>
              </a:extLst>
            </p:cNvPr>
            <p:cNvSpPr txBox="1"/>
            <p:nvPr/>
          </p:nvSpPr>
          <p:spPr>
            <a:xfrm>
              <a:off x="6791968" y="5773745"/>
              <a:ext cx="108211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MZB 6.1%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F147626-C254-C543-82BE-337484DA61DD}"/>
                </a:ext>
              </a:extLst>
            </p:cNvPr>
            <p:cNvSpPr txBox="1"/>
            <p:nvPr/>
          </p:nvSpPr>
          <p:spPr>
            <a:xfrm>
              <a:off x="6622278" y="6118598"/>
              <a:ext cx="5916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CD1d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EB71451-A434-DB46-9005-7B4438FCF9A0}"/>
                </a:ext>
              </a:extLst>
            </p:cNvPr>
            <p:cNvSpPr txBox="1"/>
            <p:nvPr/>
          </p:nvSpPr>
          <p:spPr>
            <a:xfrm rot="16200000">
              <a:off x="6266588" y="5766068"/>
              <a:ext cx="630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CD23</a:t>
              </a:r>
            </a:p>
          </p:txBody>
        </p: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23C75F24-9C12-F04C-BF60-756C0C78A18C}"/>
                </a:ext>
              </a:extLst>
            </p:cNvPr>
            <p:cNvCxnSpPr>
              <a:cxnSpLocks/>
            </p:cNvCxnSpPr>
            <p:nvPr/>
          </p:nvCxnSpPr>
          <p:spPr>
            <a:xfrm>
              <a:off x="6705461" y="6118599"/>
              <a:ext cx="50958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A9FDDD4-D2F5-1945-86C5-16B9EFF76FD9}"/>
                </a:ext>
              </a:extLst>
            </p:cNvPr>
            <p:cNvSpPr txBox="1"/>
            <p:nvPr/>
          </p:nvSpPr>
          <p:spPr>
            <a:xfrm>
              <a:off x="6778638" y="1336974"/>
              <a:ext cx="13083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CD45.1 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rPr>
                <a:t></a:t>
              </a:r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B6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E65D84F-0870-4344-8328-BF84FAB52F54}"/>
                </a:ext>
              </a:extLst>
            </p:cNvPr>
            <p:cNvSpPr txBox="1"/>
            <p:nvPr/>
          </p:nvSpPr>
          <p:spPr>
            <a:xfrm>
              <a:off x="8102831" y="1336974"/>
              <a:ext cx="16887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CD45.1 </a:t>
              </a:r>
              <a:r>
                <a:rPr lang="en-US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rPr>
                <a:t></a:t>
              </a:r>
              <a:r>
                <a:rPr lang="en-US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Rag2</a:t>
              </a:r>
              <a:r>
                <a:rPr lang="en-US" sz="1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-/-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FA9F65D8-FCDE-D249-BF15-BE0FFD75603E}"/>
                </a:ext>
              </a:extLst>
            </p:cNvPr>
            <p:cNvSpPr txBox="1"/>
            <p:nvPr/>
          </p:nvSpPr>
          <p:spPr>
            <a:xfrm>
              <a:off x="6044381" y="2102593"/>
              <a:ext cx="685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Day 2</a:t>
              </a:r>
            </a:p>
          </p:txBody>
        </p:sp>
        <p:sp>
          <p:nvSpPr>
            <p:cNvPr id="104" name="Bent Arrow 103">
              <a:extLst>
                <a:ext uri="{FF2B5EF4-FFF2-40B4-BE49-F238E27FC236}">
                  <a16:creationId xmlns:a16="http://schemas.microsoft.com/office/drawing/2014/main" id="{69B7756B-10B4-BC4A-BA6F-B0AD7E26B578}"/>
                </a:ext>
              </a:extLst>
            </p:cNvPr>
            <p:cNvSpPr/>
            <p:nvPr/>
          </p:nvSpPr>
          <p:spPr>
            <a:xfrm rot="4898917">
              <a:off x="9069320" y="2083256"/>
              <a:ext cx="238615" cy="224386"/>
            </a:xfrm>
            <a:prstGeom prst="bentArrow">
              <a:avLst>
                <a:gd name="adj1" fmla="val 3786"/>
                <a:gd name="adj2" fmla="val 25000"/>
                <a:gd name="adj3" fmla="val 25000"/>
                <a:gd name="adj4" fmla="val 33450"/>
              </a:avLst>
            </a:prstGeom>
            <a:solidFill>
              <a:schemeClr val="tx1"/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5" name="Bent Arrow 104">
              <a:extLst>
                <a:ext uri="{FF2B5EF4-FFF2-40B4-BE49-F238E27FC236}">
                  <a16:creationId xmlns:a16="http://schemas.microsoft.com/office/drawing/2014/main" id="{79E7D222-187D-DC4F-B942-5B623C206031}"/>
                </a:ext>
              </a:extLst>
            </p:cNvPr>
            <p:cNvSpPr/>
            <p:nvPr/>
          </p:nvSpPr>
          <p:spPr>
            <a:xfrm rot="4898917">
              <a:off x="7651350" y="3549505"/>
              <a:ext cx="238615" cy="224386"/>
            </a:xfrm>
            <a:prstGeom prst="bentArrow">
              <a:avLst>
                <a:gd name="adj1" fmla="val 3786"/>
                <a:gd name="adj2" fmla="val 25000"/>
                <a:gd name="adj3" fmla="val 25000"/>
                <a:gd name="adj4" fmla="val 33450"/>
              </a:avLst>
            </a:prstGeom>
            <a:solidFill>
              <a:schemeClr val="tx1"/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6" name="Bent Arrow 105">
              <a:extLst>
                <a:ext uri="{FF2B5EF4-FFF2-40B4-BE49-F238E27FC236}">
                  <a16:creationId xmlns:a16="http://schemas.microsoft.com/office/drawing/2014/main" id="{ABD5EF77-5216-8C4B-AEB5-E4C6A16990A5}"/>
                </a:ext>
              </a:extLst>
            </p:cNvPr>
            <p:cNvSpPr/>
            <p:nvPr/>
          </p:nvSpPr>
          <p:spPr>
            <a:xfrm rot="4898917">
              <a:off x="9055762" y="3510425"/>
              <a:ext cx="238615" cy="224386"/>
            </a:xfrm>
            <a:prstGeom prst="bentArrow">
              <a:avLst>
                <a:gd name="adj1" fmla="val 3786"/>
                <a:gd name="adj2" fmla="val 25000"/>
                <a:gd name="adj3" fmla="val 25000"/>
                <a:gd name="adj4" fmla="val 33450"/>
              </a:avLst>
            </a:prstGeom>
            <a:solidFill>
              <a:schemeClr val="tx1"/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51FAE8D2-725E-4E41-A29F-267B0606F7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03909" y="5656949"/>
              <a:ext cx="1552" cy="4616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Bent Arrow 125">
              <a:extLst>
                <a:ext uri="{FF2B5EF4-FFF2-40B4-BE49-F238E27FC236}">
                  <a16:creationId xmlns:a16="http://schemas.microsoft.com/office/drawing/2014/main" id="{F5257D8F-AEF5-7341-A928-07F5CD0BEA48}"/>
                </a:ext>
              </a:extLst>
            </p:cNvPr>
            <p:cNvSpPr/>
            <p:nvPr/>
          </p:nvSpPr>
          <p:spPr>
            <a:xfrm rot="4898917">
              <a:off x="7637338" y="5020915"/>
              <a:ext cx="238615" cy="224386"/>
            </a:xfrm>
            <a:prstGeom prst="bentArrow">
              <a:avLst>
                <a:gd name="adj1" fmla="val 3786"/>
                <a:gd name="adj2" fmla="val 25000"/>
                <a:gd name="adj3" fmla="val 25000"/>
                <a:gd name="adj4" fmla="val 33450"/>
              </a:avLst>
            </a:prstGeom>
            <a:solidFill>
              <a:schemeClr val="tx1"/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Bent Arrow 126">
              <a:extLst>
                <a:ext uri="{FF2B5EF4-FFF2-40B4-BE49-F238E27FC236}">
                  <a16:creationId xmlns:a16="http://schemas.microsoft.com/office/drawing/2014/main" id="{AE81BF99-6761-A94B-97A1-CF6567EC1FAD}"/>
                </a:ext>
              </a:extLst>
            </p:cNvPr>
            <p:cNvSpPr/>
            <p:nvPr/>
          </p:nvSpPr>
          <p:spPr>
            <a:xfrm rot="4898917">
              <a:off x="9055761" y="4997370"/>
              <a:ext cx="238615" cy="224386"/>
            </a:xfrm>
            <a:prstGeom prst="bentArrow">
              <a:avLst>
                <a:gd name="adj1" fmla="val 3786"/>
                <a:gd name="adj2" fmla="val 25000"/>
                <a:gd name="adj3" fmla="val 25000"/>
                <a:gd name="adj4" fmla="val 33450"/>
              </a:avLst>
            </a:prstGeom>
            <a:solidFill>
              <a:schemeClr val="tx1"/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A16D4DE-6847-8A44-B4BD-5B436F4C5DD1}"/>
                </a:ext>
              </a:extLst>
            </p:cNvPr>
            <p:cNvSpPr txBox="1"/>
            <p:nvPr/>
          </p:nvSpPr>
          <p:spPr>
            <a:xfrm>
              <a:off x="6044381" y="3586733"/>
              <a:ext cx="685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Day 4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45DAC2A-6558-E047-9D26-C80E7CE6FAF7}"/>
                </a:ext>
              </a:extLst>
            </p:cNvPr>
            <p:cNvSpPr txBox="1"/>
            <p:nvPr/>
          </p:nvSpPr>
          <p:spPr>
            <a:xfrm>
              <a:off x="6044381" y="5088994"/>
              <a:ext cx="685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Day 8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D78FC96-CB5B-AD41-AB41-9C4D2E2BE571}"/>
                </a:ext>
              </a:extLst>
            </p:cNvPr>
            <p:cNvSpPr txBox="1"/>
            <p:nvPr/>
          </p:nvSpPr>
          <p:spPr>
            <a:xfrm>
              <a:off x="6622278" y="4613942"/>
              <a:ext cx="5916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CD1d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5C7F47C-2B09-F843-8E26-80306DA948C1}"/>
                </a:ext>
              </a:extLst>
            </p:cNvPr>
            <p:cNvSpPr txBox="1"/>
            <p:nvPr/>
          </p:nvSpPr>
          <p:spPr>
            <a:xfrm rot="16200000">
              <a:off x="6266589" y="4261413"/>
              <a:ext cx="63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CD23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D7E1882C-FDDC-EB4B-8A18-3F0076469F70}"/>
                </a:ext>
              </a:extLst>
            </p:cNvPr>
            <p:cNvCxnSpPr>
              <a:cxnSpLocks/>
            </p:cNvCxnSpPr>
            <p:nvPr/>
          </p:nvCxnSpPr>
          <p:spPr>
            <a:xfrm>
              <a:off x="6705461" y="4613943"/>
              <a:ext cx="50958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D888B3F2-1C66-044E-8428-4781FDE5C23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03909" y="4152293"/>
              <a:ext cx="1552" cy="4616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0553D35-62CF-9C4D-B6BD-69477809246E}"/>
                </a:ext>
              </a:extLst>
            </p:cNvPr>
            <p:cNvSpPr txBox="1"/>
            <p:nvPr/>
          </p:nvSpPr>
          <p:spPr>
            <a:xfrm>
              <a:off x="6622278" y="3104268"/>
              <a:ext cx="5916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CD1d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5152BE1-312C-D346-9363-D9A4230ADAEA}"/>
                </a:ext>
              </a:extLst>
            </p:cNvPr>
            <p:cNvSpPr txBox="1"/>
            <p:nvPr/>
          </p:nvSpPr>
          <p:spPr>
            <a:xfrm rot="16200000">
              <a:off x="6266588" y="2751738"/>
              <a:ext cx="630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CD23</a:t>
              </a: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2EE3B449-D386-5447-82CF-E54FAFD296EC}"/>
                </a:ext>
              </a:extLst>
            </p:cNvPr>
            <p:cNvCxnSpPr>
              <a:cxnSpLocks/>
            </p:cNvCxnSpPr>
            <p:nvPr/>
          </p:nvCxnSpPr>
          <p:spPr>
            <a:xfrm>
              <a:off x="6705461" y="3104269"/>
              <a:ext cx="50958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4D43E1E3-A282-0F4C-AB25-A75F204C435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03909" y="2642619"/>
              <a:ext cx="1552" cy="4616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77D66478-C5A6-E942-ABC9-4BC541E754E5}"/>
              </a:ext>
            </a:extLst>
          </p:cNvPr>
          <p:cNvSpPr txBox="1"/>
          <p:nvPr/>
        </p:nvSpPr>
        <p:spPr>
          <a:xfrm>
            <a:off x="8509583" y="6395597"/>
            <a:ext cx="3404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Gómez Atria et al.,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JCI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88F115E-1F4E-8C42-B5CA-24F9D37687B0}"/>
              </a:ext>
            </a:extLst>
          </p:cNvPr>
          <p:cNvSpPr txBox="1"/>
          <p:nvPr/>
        </p:nvSpPr>
        <p:spPr>
          <a:xfrm>
            <a:off x="9299137" y="3247188"/>
            <a:ext cx="26152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Dll1/Notch2-dependent</a:t>
            </a:r>
          </a:p>
          <a:p>
            <a:pPr algn="ctr"/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transdifferentiation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followed by proliferation!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07ABDB-B593-874B-9749-6B6BE3494BAF}"/>
              </a:ext>
            </a:extLst>
          </p:cNvPr>
          <p:cNvGrpSpPr/>
          <p:nvPr/>
        </p:nvGrpSpPr>
        <p:grpSpPr>
          <a:xfrm>
            <a:off x="529887" y="2232561"/>
            <a:ext cx="4552021" cy="2658380"/>
            <a:chOff x="957398" y="2232561"/>
            <a:chExt cx="4552021" cy="26583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BAB89B7-AB20-E34A-B53C-E161857EB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57398" y="2232561"/>
              <a:ext cx="4552021" cy="265838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52B5A6-1D76-7D41-AD38-F8584EB4BB4E}"/>
                </a:ext>
              </a:extLst>
            </p:cNvPr>
            <p:cNvSpPr/>
            <p:nvPr/>
          </p:nvSpPr>
          <p:spPr>
            <a:xfrm>
              <a:off x="957398" y="2232561"/>
              <a:ext cx="384514" cy="5549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50835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3F30-5366-6643-BDF4-335B6CA7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24775"/>
            <a:ext cx="11054491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Tracking follicular B cells in the spleen after transfer into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Rag2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-deficient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lymphopenic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hosts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367CAA-C626-634F-AF8B-BFEE10237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0178" y="2454431"/>
            <a:ext cx="2286000" cy="2286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4FC69E-5FE0-E943-8AAF-A471A95AF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8333" y="2454431"/>
            <a:ext cx="2286000" cy="2286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D4943BF-2E03-A44C-B461-7EA217F3A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2883" y="2454431"/>
            <a:ext cx="2286000" cy="2286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F1AC7E-B5E0-B044-8463-C5524BC579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7434" y="2454431"/>
            <a:ext cx="2286000" cy="2286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D93CD66-0EDE-F94B-A6E1-1689198513CC}"/>
              </a:ext>
            </a:extLst>
          </p:cNvPr>
          <p:cNvSpPr txBox="1"/>
          <p:nvPr/>
        </p:nvSpPr>
        <p:spPr>
          <a:xfrm>
            <a:off x="10549753" y="3663213"/>
            <a:ext cx="912269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CD45.1  </a:t>
            </a:r>
          </a:p>
          <a:p>
            <a:r>
              <a:rPr lang="en-US" sz="1600" dirty="0">
                <a:solidFill>
                  <a:srgbClr val="0432FF"/>
                </a:solidFill>
              </a:rPr>
              <a:t>CTV</a:t>
            </a:r>
          </a:p>
          <a:p>
            <a:r>
              <a:rPr lang="en-US" sz="1600" dirty="0">
                <a:solidFill>
                  <a:srgbClr val="FF0000"/>
                </a:solidFill>
              </a:rPr>
              <a:t>Laminin</a:t>
            </a:r>
          </a:p>
          <a:p>
            <a:r>
              <a:rPr lang="en-US" sz="1600" dirty="0">
                <a:solidFill>
                  <a:schemeClr val="bg1"/>
                </a:solidFill>
              </a:rPr>
              <a:t>CD169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761C2C-E0D5-6D4E-9A7F-4334608D7D12}"/>
              </a:ext>
            </a:extLst>
          </p:cNvPr>
          <p:cNvSpPr txBox="1"/>
          <p:nvPr/>
        </p:nvSpPr>
        <p:spPr>
          <a:xfrm>
            <a:off x="3679570" y="2162591"/>
            <a:ext cx="192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Day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4B151E-CB1C-AC4E-8E28-85FDB99008E5}"/>
              </a:ext>
            </a:extLst>
          </p:cNvPr>
          <p:cNvSpPr txBox="1"/>
          <p:nvPr/>
        </p:nvSpPr>
        <p:spPr>
          <a:xfrm>
            <a:off x="8950356" y="2162591"/>
            <a:ext cx="950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Day 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7E54F4-29F9-8948-9F43-D83106D3C9FA}"/>
              </a:ext>
            </a:extLst>
          </p:cNvPr>
          <p:cNvSpPr txBox="1"/>
          <p:nvPr/>
        </p:nvSpPr>
        <p:spPr>
          <a:xfrm>
            <a:off x="6522296" y="2166041"/>
            <a:ext cx="100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Day 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50B73A-C0AD-BA47-91C2-12B2F5551FAB}"/>
              </a:ext>
            </a:extLst>
          </p:cNvPr>
          <p:cNvSpPr txBox="1"/>
          <p:nvPr/>
        </p:nvSpPr>
        <p:spPr>
          <a:xfrm>
            <a:off x="1620076" y="2157570"/>
            <a:ext cx="138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Day 8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36072B9-5444-CA40-A84A-400836B545D5}"/>
              </a:ext>
            </a:extLst>
          </p:cNvPr>
          <p:cNvCxnSpPr>
            <a:cxnSpLocks/>
          </p:cNvCxnSpPr>
          <p:nvPr/>
        </p:nvCxnSpPr>
        <p:spPr>
          <a:xfrm flipV="1">
            <a:off x="3548655" y="2144538"/>
            <a:ext cx="6945678" cy="2150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498BA9A-EE42-CD4B-96BE-7663433C67A8}"/>
              </a:ext>
            </a:extLst>
          </p:cNvPr>
          <p:cNvCxnSpPr>
            <a:cxnSpLocks/>
          </p:cNvCxnSpPr>
          <p:nvPr/>
        </p:nvCxnSpPr>
        <p:spPr>
          <a:xfrm>
            <a:off x="1150178" y="2162591"/>
            <a:ext cx="22199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A092F51-DC50-9242-80FE-8F123BC194F3}"/>
              </a:ext>
            </a:extLst>
          </p:cNvPr>
          <p:cNvSpPr txBox="1"/>
          <p:nvPr/>
        </p:nvSpPr>
        <p:spPr>
          <a:xfrm>
            <a:off x="1848805" y="1831565"/>
            <a:ext cx="950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D905D9-A598-FD45-AAAB-8BEA2AD1390F}"/>
              </a:ext>
            </a:extLst>
          </p:cNvPr>
          <p:cNvSpPr txBox="1"/>
          <p:nvPr/>
        </p:nvSpPr>
        <p:spPr>
          <a:xfrm>
            <a:off x="6560758" y="1798607"/>
            <a:ext cx="950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Rag2</a:t>
            </a:r>
            <a:r>
              <a:rPr lang="en-US" b="1" baseline="30000" dirty="0">
                <a:solidFill>
                  <a:srgbClr val="FF0000"/>
                </a:solidFill>
              </a:rPr>
              <a:t>-/-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098FE6-4651-0149-805A-C5567FFBF21F}"/>
              </a:ext>
            </a:extLst>
          </p:cNvPr>
          <p:cNvSpPr/>
          <p:nvPr/>
        </p:nvSpPr>
        <p:spPr>
          <a:xfrm>
            <a:off x="3548655" y="4655896"/>
            <a:ext cx="256032" cy="27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61F129-6503-A745-B9B0-D3224CB8B5CF}"/>
              </a:ext>
            </a:extLst>
          </p:cNvPr>
          <p:cNvSpPr/>
          <p:nvPr/>
        </p:nvSpPr>
        <p:spPr>
          <a:xfrm>
            <a:off x="5912665" y="4655896"/>
            <a:ext cx="256032" cy="27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886C1F-3027-D64D-9ED4-57E8EC1B84D3}"/>
              </a:ext>
            </a:extLst>
          </p:cNvPr>
          <p:cNvCxnSpPr>
            <a:cxnSpLocks/>
          </p:cNvCxnSpPr>
          <p:nvPr/>
        </p:nvCxnSpPr>
        <p:spPr>
          <a:xfrm flipH="1">
            <a:off x="2324462" y="2831581"/>
            <a:ext cx="355099" cy="224183"/>
          </a:xfrm>
          <a:prstGeom prst="straightConnector1">
            <a:avLst/>
          </a:prstGeom>
          <a:ln w="28575">
            <a:solidFill>
              <a:srgbClr val="0432FF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154E905-ECA9-4D41-93E2-ED912DD34BBE}"/>
              </a:ext>
            </a:extLst>
          </p:cNvPr>
          <p:cNvCxnSpPr>
            <a:cxnSpLocks/>
          </p:cNvCxnSpPr>
          <p:nvPr/>
        </p:nvCxnSpPr>
        <p:spPr>
          <a:xfrm flipH="1">
            <a:off x="2063394" y="3426681"/>
            <a:ext cx="113180" cy="75681"/>
          </a:xfrm>
          <a:prstGeom prst="straightConnector1">
            <a:avLst/>
          </a:prstGeom>
          <a:ln w="28575">
            <a:solidFill>
              <a:srgbClr val="0432FF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15B8E9D-BAAE-7B44-AFBC-69F264796B6D}"/>
              </a:ext>
            </a:extLst>
          </p:cNvPr>
          <p:cNvCxnSpPr>
            <a:cxnSpLocks/>
          </p:cNvCxnSpPr>
          <p:nvPr/>
        </p:nvCxnSpPr>
        <p:spPr>
          <a:xfrm flipH="1">
            <a:off x="2798824" y="4027005"/>
            <a:ext cx="113180" cy="75681"/>
          </a:xfrm>
          <a:prstGeom prst="straightConnector1">
            <a:avLst/>
          </a:prstGeom>
          <a:ln w="28575">
            <a:solidFill>
              <a:srgbClr val="0432FF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D704A996-9D90-EF42-86BF-974EBBB56D52}"/>
              </a:ext>
            </a:extLst>
          </p:cNvPr>
          <p:cNvSpPr/>
          <p:nvPr/>
        </p:nvSpPr>
        <p:spPr>
          <a:xfrm>
            <a:off x="1208322" y="4655896"/>
            <a:ext cx="256032" cy="27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C933C48-4116-9E46-9ED0-F1C665654577}"/>
              </a:ext>
            </a:extLst>
          </p:cNvPr>
          <p:cNvSpPr/>
          <p:nvPr/>
        </p:nvSpPr>
        <p:spPr>
          <a:xfrm>
            <a:off x="8288437" y="4655896"/>
            <a:ext cx="256032" cy="27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C87B06-5395-1E43-B37F-A776BBEEA8E9}"/>
              </a:ext>
            </a:extLst>
          </p:cNvPr>
          <p:cNvSpPr txBox="1"/>
          <p:nvPr/>
        </p:nvSpPr>
        <p:spPr>
          <a:xfrm>
            <a:off x="1025641" y="4768111"/>
            <a:ext cx="2188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Scale Bars = 50 µm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80DE5C3-6E9B-E144-9127-6F0190EEAA0B}"/>
              </a:ext>
            </a:extLst>
          </p:cNvPr>
          <p:cNvSpPr txBox="1"/>
          <p:nvPr/>
        </p:nvSpPr>
        <p:spPr>
          <a:xfrm>
            <a:off x="8585000" y="6392719"/>
            <a:ext cx="3404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Gómez Atria et al.,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JCI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FCBEBE-F7CB-1749-AEE3-F6D6024F18FB}"/>
              </a:ext>
            </a:extLst>
          </p:cNvPr>
          <p:cNvSpPr txBox="1"/>
          <p:nvPr/>
        </p:nvSpPr>
        <p:spPr>
          <a:xfrm>
            <a:off x="2896612" y="5422321"/>
            <a:ext cx="6427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Homing/proliferation within spleen B cell follicles – “lymphopenia sensing”</a:t>
            </a:r>
          </a:p>
        </p:txBody>
      </p:sp>
    </p:spTree>
    <p:extLst>
      <p:ext uri="{BB962C8B-B14F-4D97-AF65-F5344CB8AC3E}">
        <p14:creationId xmlns:p14="http://schemas.microsoft.com/office/powerpoint/2010/main" val="3930621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F7F477-5061-EE44-B545-B14930933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740" y="2156829"/>
            <a:ext cx="8749795" cy="144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are the transcriptional programs controlled by Notch in marginal zone B cells?</a:t>
            </a:r>
          </a:p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20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03185B4-77A9-1840-947A-0919FF47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8" y="23564"/>
            <a:ext cx="10983686" cy="113672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Rapid decline in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mRNA,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protein and and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-regulated transcripts in Notch2-deprived marginal zone B cells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E11C85-7C1B-1A47-9473-DC921B622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202" y="1912104"/>
            <a:ext cx="3160988" cy="3108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A0D18C-2BD1-2846-A16C-E4C9530B9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799" y="1912104"/>
            <a:ext cx="3471124" cy="2651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5FD6BA-3AAE-FC4E-84DB-88799CB05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385" y="2545834"/>
            <a:ext cx="2654300" cy="18415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4F8E4CA-4C71-354F-82A9-4E8B3EE3ED71}"/>
              </a:ext>
            </a:extLst>
          </p:cNvPr>
          <p:cNvSpPr txBox="1"/>
          <p:nvPr/>
        </p:nvSpPr>
        <p:spPr>
          <a:xfrm>
            <a:off x="2218092" y="1552208"/>
            <a:ext cx="15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>
                <a:solidFill>
                  <a:srgbClr val="0432FF"/>
                </a:solidFill>
              </a:rPr>
              <a:t>Myc</a:t>
            </a:r>
            <a:r>
              <a:rPr lang="en-US" dirty="0">
                <a:solidFill>
                  <a:srgbClr val="0432FF"/>
                </a:solidFill>
              </a:rPr>
              <a:t> mRNA</a:t>
            </a:r>
            <a:endParaRPr lang="en-US" i="1" dirty="0">
              <a:solidFill>
                <a:srgbClr val="0432F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B8917E-C2FC-3248-BE23-5E8164235581}"/>
              </a:ext>
            </a:extLst>
          </p:cNvPr>
          <p:cNvSpPr txBox="1"/>
          <p:nvPr/>
        </p:nvSpPr>
        <p:spPr>
          <a:xfrm>
            <a:off x="5170940" y="1542772"/>
            <a:ext cx="15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0432FF"/>
                </a:solidFill>
              </a:rPr>
              <a:t>Myc</a:t>
            </a:r>
            <a:r>
              <a:rPr lang="en-US" dirty="0">
                <a:solidFill>
                  <a:srgbClr val="0432FF"/>
                </a:solidFill>
              </a:rPr>
              <a:t> protein</a:t>
            </a:r>
            <a:endParaRPr lang="en-US" i="1" dirty="0">
              <a:solidFill>
                <a:srgbClr val="0432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85C73D-9874-4C40-AEF2-CCDFFB79B3A8}"/>
              </a:ext>
            </a:extLst>
          </p:cNvPr>
          <p:cNvSpPr txBox="1"/>
          <p:nvPr/>
        </p:nvSpPr>
        <p:spPr>
          <a:xfrm>
            <a:off x="8583374" y="1554497"/>
            <a:ext cx="15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0432FF"/>
                </a:solidFill>
              </a:rPr>
              <a:t>Myc</a:t>
            </a:r>
            <a:r>
              <a:rPr lang="en-US" dirty="0">
                <a:solidFill>
                  <a:srgbClr val="0432FF"/>
                </a:solidFill>
              </a:rPr>
              <a:t> program</a:t>
            </a:r>
            <a:endParaRPr lang="en-US" i="1" dirty="0">
              <a:solidFill>
                <a:srgbClr val="0432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720C26-C604-6B45-A73C-661124A4BBBB}"/>
              </a:ext>
            </a:extLst>
          </p:cNvPr>
          <p:cNvSpPr txBox="1"/>
          <p:nvPr/>
        </p:nvSpPr>
        <p:spPr>
          <a:xfrm>
            <a:off x="1567540" y="5325419"/>
            <a:ext cx="9063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Notch-mediated </a:t>
            </a:r>
            <a:r>
              <a:rPr lang="en-US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regulation is conserved in human Notch-driven B cell lymphomas</a:t>
            </a:r>
          </a:p>
          <a:p>
            <a:pPr algn="ctr"/>
            <a:r>
              <a:rPr lang="en-US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(Ryan et al., Cell Reports 2017)</a:t>
            </a:r>
          </a:p>
        </p:txBody>
      </p:sp>
    </p:spTree>
    <p:extLst>
      <p:ext uri="{BB962C8B-B14F-4D97-AF65-F5344CB8AC3E}">
        <p14:creationId xmlns:p14="http://schemas.microsoft.com/office/powerpoint/2010/main" val="2726961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1BBD8-5856-D64D-A025-C77BB76E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417" y="137160"/>
            <a:ext cx="10873924" cy="85250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necessary for marginal zone B cell retention in spleen?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4C8321-2DEF-CF40-B078-EA75D6396875}"/>
              </a:ext>
            </a:extLst>
          </p:cNvPr>
          <p:cNvSpPr txBox="1"/>
          <p:nvPr/>
        </p:nvSpPr>
        <p:spPr>
          <a:xfrm>
            <a:off x="8229600" y="6488668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Gaudette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el al,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JCI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BFEB24-A415-2E49-940E-CAAC5047C48D}"/>
              </a:ext>
            </a:extLst>
          </p:cNvPr>
          <p:cNvGrpSpPr/>
          <p:nvPr/>
        </p:nvGrpSpPr>
        <p:grpSpPr>
          <a:xfrm>
            <a:off x="1817428" y="2010227"/>
            <a:ext cx="7258405" cy="4745524"/>
            <a:chOff x="618569" y="2497830"/>
            <a:chExt cx="5975242" cy="40309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9BFAF43-4983-DE4D-AABB-602F74D6F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8569" y="2497830"/>
              <a:ext cx="5975242" cy="4030917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E328B82-5D71-5F42-8B35-1513EDA4114C}"/>
                </a:ext>
              </a:extLst>
            </p:cNvPr>
            <p:cNvCxnSpPr/>
            <p:nvPr/>
          </p:nvCxnSpPr>
          <p:spPr>
            <a:xfrm flipV="1">
              <a:off x="2722105" y="3613337"/>
              <a:ext cx="238540" cy="21616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1602BB5-EC4C-0646-9B7A-6CDC4DAD2906}"/>
                </a:ext>
              </a:extLst>
            </p:cNvPr>
            <p:cNvCxnSpPr/>
            <p:nvPr/>
          </p:nvCxnSpPr>
          <p:spPr>
            <a:xfrm flipV="1">
              <a:off x="2751922" y="5388312"/>
              <a:ext cx="238540" cy="21616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A1BBEF-B012-9545-A2B5-F327E4AD4B06}"/>
                </a:ext>
              </a:extLst>
            </p:cNvPr>
            <p:cNvSpPr/>
            <p:nvPr/>
          </p:nvSpPr>
          <p:spPr>
            <a:xfrm>
              <a:off x="618569" y="2497830"/>
              <a:ext cx="494614" cy="543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35C0F5D-FBCD-854F-9765-739664BC0F87}"/>
              </a:ext>
            </a:extLst>
          </p:cNvPr>
          <p:cNvCxnSpPr>
            <a:cxnSpLocks/>
          </p:cNvCxnSpPr>
          <p:nvPr/>
        </p:nvCxnSpPr>
        <p:spPr>
          <a:xfrm>
            <a:off x="3704361" y="1711991"/>
            <a:ext cx="5438969" cy="0"/>
          </a:xfrm>
          <a:prstGeom prst="straightConnector1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514BB93-0A9E-6440-9C6A-ED7CFD3492BD}"/>
              </a:ext>
            </a:extLst>
          </p:cNvPr>
          <p:cNvSpPr txBox="1"/>
          <p:nvPr/>
        </p:nvSpPr>
        <p:spPr>
          <a:xfrm>
            <a:off x="3670570" y="178116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FA0B2B-CD4A-8E4C-B423-1921C94CAECB}"/>
              </a:ext>
            </a:extLst>
          </p:cNvPr>
          <p:cNvSpPr txBox="1"/>
          <p:nvPr/>
        </p:nvSpPr>
        <p:spPr>
          <a:xfrm>
            <a:off x="5006684" y="178116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033538-7ADE-8740-843F-269C0E199C77}"/>
              </a:ext>
            </a:extLst>
          </p:cNvPr>
          <p:cNvSpPr txBox="1"/>
          <p:nvPr/>
        </p:nvSpPr>
        <p:spPr>
          <a:xfrm>
            <a:off x="6325379" y="178116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2542491-3FD9-AE49-9074-B6A3A8FCD0D3}"/>
              </a:ext>
            </a:extLst>
          </p:cNvPr>
          <p:cNvSpPr txBox="1"/>
          <p:nvPr/>
        </p:nvSpPr>
        <p:spPr>
          <a:xfrm>
            <a:off x="7632314" y="179646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6D9DBE2-9616-7D4E-88BE-D752E50A4531}"/>
              </a:ext>
            </a:extLst>
          </p:cNvPr>
          <p:cNvSpPr txBox="1"/>
          <p:nvPr/>
        </p:nvSpPr>
        <p:spPr>
          <a:xfrm>
            <a:off x="1718940" y="1951792"/>
            <a:ext cx="1804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cd20-TamCre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sz="14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4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/f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Mice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DAE0CD-D2E4-E541-B72F-27AE1EEF7209}"/>
              </a:ext>
            </a:extLst>
          </p:cNvPr>
          <p:cNvSpPr txBox="1"/>
          <p:nvPr/>
        </p:nvSpPr>
        <p:spPr>
          <a:xfrm>
            <a:off x="8627804" y="1793648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0 weeks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D986C9A-DB9C-5D44-804E-F3940F6979CE}"/>
              </a:ext>
            </a:extLst>
          </p:cNvPr>
          <p:cNvCxnSpPr>
            <a:cxnSpLocks/>
          </p:cNvCxnSpPr>
          <p:nvPr/>
        </p:nvCxnSpPr>
        <p:spPr>
          <a:xfrm flipV="1">
            <a:off x="3927767" y="1597806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A6F5AA-8E80-BA47-95C0-0B8CC45C7539}"/>
              </a:ext>
            </a:extLst>
          </p:cNvPr>
          <p:cNvCxnSpPr>
            <a:cxnSpLocks/>
          </p:cNvCxnSpPr>
          <p:nvPr/>
        </p:nvCxnSpPr>
        <p:spPr>
          <a:xfrm flipV="1">
            <a:off x="5236704" y="1597806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1F7A1BC-132D-3542-BD75-8AD9312F824A}"/>
              </a:ext>
            </a:extLst>
          </p:cNvPr>
          <p:cNvCxnSpPr>
            <a:cxnSpLocks/>
          </p:cNvCxnSpPr>
          <p:nvPr/>
        </p:nvCxnSpPr>
        <p:spPr>
          <a:xfrm flipV="1">
            <a:off x="6553204" y="1587415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BCCF3F3-29D4-D245-BEC0-9ECAAF7B7002}"/>
              </a:ext>
            </a:extLst>
          </p:cNvPr>
          <p:cNvCxnSpPr>
            <a:cxnSpLocks/>
          </p:cNvCxnSpPr>
          <p:nvPr/>
        </p:nvCxnSpPr>
        <p:spPr>
          <a:xfrm flipV="1">
            <a:off x="7879777" y="1587415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805C2C7-1772-F445-8B16-680B1C42C22D}"/>
              </a:ext>
            </a:extLst>
          </p:cNvPr>
          <p:cNvCxnSpPr>
            <a:cxnSpLocks/>
          </p:cNvCxnSpPr>
          <p:nvPr/>
        </p:nvCxnSpPr>
        <p:spPr>
          <a:xfrm flipV="1">
            <a:off x="9144202" y="1590867"/>
            <a:ext cx="0" cy="228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AE5B9FEF-5160-EB4B-9236-9A960A1221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3727"/>
          <a:stretch/>
        </p:blipFill>
        <p:spPr>
          <a:xfrm>
            <a:off x="1761868" y="696465"/>
            <a:ext cx="1901566" cy="1310586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5E39B04-C27A-704F-BAF2-872EAF455BA1}"/>
              </a:ext>
            </a:extLst>
          </p:cNvPr>
          <p:cNvCxnSpPr>
            <a:cxnSpLocks/>
          </p:cNvCxnSpPr>
          <p:nvPr/>
        </p:nvCxnSpPr>
        <p:spPr>
          <a:xfrm>
            <a:off x="9658855" y="2000365"/>
            <a:ext cx="26969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B02DA2B-E91C-CC4A-9A73-F000736E2D1D}"/>
              </a:ext>
            </a:extLst>
          </p:cNvPr>
          <p:cNvSpPr txBox="1"/>
          <p:nvPr/>
        </p:nvSpPr>
        <p:spPr>
          <a:xfrm>
            <a:off x="9885617" y="1831088"/>
            <a:ext cx="1120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</a:rPr>
              <a:t>Analysis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BA4929B-B9F8-2D43-B6C6-AFFD46C8E19B}"/>
              </a:ext>
            </a:extLst>
          </p:cNvPr>
          <p:cNvSpPr txBox="1"/>
          <p:nvPr/>
        </p:nvSpPr>
        <p:spPr>
          <a:xfrm>
            <a:off x="5313102" y="841687"/>
            <a:ext cx="2480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</a:rPr>
              <a:t>Tamoxifen Chow</a:t>
            </a:r>
          </a:p>
        </p:txBody>
      </p:sp>
      <p:sp>
        <p:nvSpPr>
          <p:cNvPr id="59" name="Left Brace 58">
            <a:extLst>
              <a:ext uri="{FF2B5EF4-FFF2-40B4-BE49-F238E27FC236}">
                <a16:creationId xmlns:a16="http://schemas.microsoft.com/office/drawing/2014/main" id="{71F6EF98-6AE3-BC48-9F8F-B1B79A5FBB82}"/>
              </a:ext>
            </a:extLst>
          </p:cNvPr>
          <p:cNvSpPr/>
          <p:nvPr/>
        </p:nvSpPr>
        <p:spPr>
          <a:xfrm rot="16200000" flipH="1">
            <a:off x="6406117" y="-1269656"/>
            <a:ext cx="228373" cy="5197340"/>
          </a:xfrm>
          <a:prstGeom prst="leftBrace">
            <a:avLst>
              <a:gd name="adj1" fmla="val 8333"/>
              <a:gd name="adj2" fmla="val 5077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0E35E1-F916-6B46-A6BF-E040549CACFE}"/>
              </a:ext>
            </a:extLst>
          </p:cNvPr>
          <p:cNvGrpSpPr/>
          <p:nvPr/>
        </p:nvGrpSpPr>
        <p:grpSpPr>
          <a:xfrm>
            <a:off x="9339906" y="3087979"/>
            <a:ext cx="2588020" cy="1623061"/>
            <a:chOff x="9339906" y="3087979"/>
            <a:chExt cx="2588020" cy="16230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0C0E2B-BD8D-2B4F-96AF-90B0044270F2}"/>
                </a:ext>
              </a:extLst>
            </p:cNvPr>
            <p:cNvSpPr txBox="1"/>
            <p:nvPr/>
          </p:nvSpPr>
          <p:spPr>
            <a:xfrm>
              <a:off x="10004607" y="3087979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No!</a:t>
              </a:r>
            </a:p>
          </p:txBody>
        </p:sp>
        <p:sp>
          <p:nvSpPr>
            <p:cNvPr id="60" name="Title 1">
              <a:extLst>
                <a:ext uri="{FF2B5EF4-FFF2-40B4-BE49-F238E27FC236}">
                  <a16:creationId xmlns:a16="http://schemas.microsoft.com/office/drawing/2014/main" id="{92F69BEF-EBAB-6A49-A4DA-DCBD3B942628}"/>
                </a:ext>
              </a:extLst>
            </p:cNvPr>
            <p:cNvSpPr txBox="1">
              <a:spLocks/>
            </p:cNvSpPr>
            <p:nvPr/>
          </p:nvSpPr>
          <p:spPr>
            <a:xfrm>
              <a:off x="9339906" y="3858534"/>
              <a:ext cx="2588020" cy="85250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cs typeface="Arial" panose="020B0604020202020204" pitchFamily="34" charset="0"/>
                </a:rPr>
                <a:t>Marginal zone B cell numbers are preserved after </a:t>
              </a:r>
              <a:r>
                <a:rPr lang="en-US" sz="1800" i="1" dirty="0" err="1">
                  <a:cs typeface="Arial" panose="020B0604020202020204" pitchFamily="34" charset="0"/>
                </a:rPr>
                <a:t>Myc</a:t>
              </a:r>
              <a:r>
                <a:rPr lang="en-US" sz="1800" i="1" dirty="0">
                  <a:cs typeface="Arial" panose="020B0604020202020204" pitchFamily="34" charset="0"/>
                </a:rPr>
                <a:t> </a:t>
              </a:r>
              <a:r>
                <a:rPr lang="en-US" sz="1800" dirty="0">
                  <a:cs typeface="Arial" panose="020B0604020202020204" pitchFamily="34" charset="0"/>
                </a:rPr>
                <a:t>inactivation</a:t>
              </a:r>
            </a:p>
          </p:txBody>
        </p:sp>
      </p:grpSp>
      <p:sp>
        <p:nvSpPr>
          <p:cNvPr id="61" name="Left Brace 60">
            <a:extLst>
              <a:ext uri="{FF2B5EF4-FFF2-40B4-BE49-F238E27FC236}">
                <a16:creationId xmlns:a16="http://schemas.microsoft.com/office/drawing/2014/main" id="{924E1A63-5F67-704C-8C8B-D70E39CB1602}"/>
              </a:ext>
            </a:extLst>
          </p:cNvPr>
          <p:cNvSpPr/>
          <p:nvPr/>
        </p:nvSpPr>
        <p:spPr>
          <a:xfrm rot="16200000" flipH="1">
            <a:off x="7756703" y="206321"/>
            <a:ext cx="194242" cy="2600209"/>
          </a:xfrm>
          <a:prstGeom prst="leftBrace">
            <a:avLst>
              <a:gd name="adj1" fmla="val 8333"/>
              <a:gd name="adj2" fmla="val 5077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0978" y="3141943"/>
            <a:ext cx="239539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dirty="0" err="1"/>
              <a:t>Myc</a:t>
            </a:r>
            <a:r>
              <a:rPr lang="en-US" sz="1333" dirty="0"/>
              <a:t>-independent Notch targets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553" y="1115258"/>
            <a:ext cx="4690533" cy="5638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4E41ED7-FE63-504F-93A1-0D979D043BA4}"/>
              </a:ext>
            </a:extLst>
          </p:cNvPr>
          <p:cNvSpPr txBox="1"/>
          <p:nvPr/>
        </p:nvSpPr>
        <p:spPr>
          <a:xfrm>
            <a:off x="6156961" y="3934658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Notch-regulated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Myc-independent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102D8A-B339-2946-8A5A-A4CE89C2636F}"/>
              </a:ext>
            </a:extLst>
          </p:cNvPr>
          <p:cNvSpPr/>
          <p:nvPr/>
        </p:nvSpPr>
        <p:spPr>
          <a:xfrm>
            <a:off x="3043791" y="3376734"/>
            <a:ext cx="3098360" cy="16720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F2303E-D724-BD47-843D-1531F9EE7B1E}"/>
              </a:ext>
            </a:extLst>
          </p:cNvPr>
          <p:cNvSpPr txBox="1"/>
          <p:nvPr/>
        </p:nvSpPr>
        <p:spPr>
          <a:xfrm>
            <a:off x="121921" y="120467"/>
            <a:ext cx="1207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RNA-seq analysis identifies a large cohort of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-independent Notch-regulated genes in marginal zone B cells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CE44E4A-6B84-3241-B513-35023B964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2513" y="26060400"/>
            <a:ext cx="8513618" cy="59357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A97449-4636-1840-AF5A-C2A45775E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913" y="26212800"/>
            <a:ext cx="8513618" cy="593570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816F585-767E-4C48-8F53-BB27337BDA2D}"/>
              </a:ext>
            </a:extLst>
          </p:cNvPr>
          <p:cNvSpPr txBox="1">
            <a:spLocks/>
          </p:cNvSpPr>
          <p:nvPr/>
        </p:nvSpPr>
        <p:spPr>
          <a:xfrm>
            <a:off x="8111343" y="1209375"/>
            <a:ext cx="3407828" cy="1233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solidFill>
                  <a:srgbClr val="FF0000"/>
                </a:solidFill>
                <a:cs typeface="Arial" panose="020B0604020202020204" pitchFamily="34" charset="0"/>
              </a:rPr>
              <a:t>Enriched in:</a:t>
            </a:r>
          </a:p>
          <a:p>
            <a:pPr algn="ctr"/>
            <a:r>
              <a:rPr lang="en-US" sz="2000" i="1" dirty="0">
                <a:solidFill>
                  <a:srgbClr val="FF0000"/>
                </a:solidFill>
                <a:cs typeface="Arial" panose="020B0604020202020204" pitchFamily="34" charset="0"/>
              </a:rPr>
              <a:t>Chemotactic receptors</a:t>
            </a:r>
          </a:p>
          <a:p>
            <a:pPr algn="ctr"/>
            <a:r>
              <a:rPr lang="en-US" sz="2000" i="1" dirty="0">
                <a:solidFill>
                  <a:srgbClr val="FF0000"/>
                </a:solidFill>
                <a:cs typeface="Arial" panose="020B0604020202020204" pitchFamily="34" charset="0"/>
              </a:rPr>
              <a:t>Integrins</a:t>
            </a:r>
          </a:p>
          <a:p>
            <a:pPr algn="ctr"/>
            <a:r>
              <a:rPr lang="en-US" sz="2000" i="1" dirty="0">
                <a:solidFill>
                  <a:srgbClr val="FF0000"/>
                </a:solidFill>
                <a:cs typeface="Arial" panose="020B0604020202020204" pitchFamily="34" charset="0"/>
              </a:rPr>
              <a:t>Signaling molecules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7EF9EB-DC62-DA36-F49F-19AE4B7EF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79" y="2512738"/>
            <a:ext cx="2960117" cy="268919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23EA1AF-C810-0C4F-45CB-A3E8B36CCAA7}"/>
              </a:ext>
            </a:extLst>
          </p:cNvPr>
          <p:cNvCxnSpPr/>
          <p:nvPr/>
        </p:nvCxnSpPr>
        <p:spPr>
          <a:xfrm flipV="1">
            <a:off x="6406839" y="3376734"/>
            <a:ext cx="1954382" cy="3106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F91B330-D390-DC34-A5E0-E96AECA0E662}"/>
              </a:ext>
            </a:extLst>
          </p:cNvPr>
          <p:cNvSpPr txBox="1"/>
          <p:nvPr/>
        </p:nvSpPr>
        <p:spPr>
          <a:xfrm>
            <a:off x="10409129" y="6384726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Brian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Gaudette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86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some grass&#10;&#10;Description automatically generated">
            <a:extLst>
              <a:ext uri="{FF2B5EF4-FFF2-40B4-BE49-F238E27FC236}">
                <a16:creationId xmlns:a16="http://schemas.microsoft.com/office/drawing/2014/main" id="{7A2CA248-A9AE-DC49-AA69-820D650A5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744" y="2184105"/>
            <a:ext cx="2434218" cy="243421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Picture 6" descr="A close up of a flower&#10;&#10;Description automatically generated">
            <a:extLst>
              <a:ext uri="{FF2B5EF4-FFF2-40B4-BE49-F238E27FC236}">
                <a16:creationId xmlns:a16="http://schemas.microsoft.com/office/drawing/2014/main" id="{0746CAF2-3229-DB42-99B4-93ED5C089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302" y="2173194"/>
            <a:ext cx="2434218" cy="24342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3D3A04-5C26-CD4A-80D0-758A2C241981}"/>
              </a:ext>
            </a:extLst>
          </p:cNvPr>
          <p:cNvSpPr txBox="1"/>
          <p:nvPr/>
        </p:nvSpPr>
        <p:spPr>
          <a:xfrm>
            <a:off x="9492826" y="4372102"/>
            <a:ext cx="2126136" cy="246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CD1d   </a:t>
            </a:r>
            <a:r>
              <a:rPr lang="en-US" sz="1600" dirty="0">
                <a:solidFill>
                  <a:schemeClr val="bg1"/>
                </a:solidFill>
              </a:rPr>
              <a:t>CD169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r>
              <a:rPr lang="en-US" sz="1600" dirty="0">
                <a:solidFill>
                  <a:srgbClr val="00B050"/>
                </a:solidFill>
              </a:rPr>
              <a:t>Ter 119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B6F16-CA09-1046-8C93-DD0EF8DD5AE4}"/>
              </a:ext>
            </a:extLst>
          </p:cNvPr>
          <p:cNvSpPr txBox="1"/>
          <p:nvPr/>
        </p:nvSpPr>
        <p:spPr>
          <a:xfrm>
            <a:off x="9184744" y="1896194"/>
            <a:ext cx="2434218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Mb1cre</a:t>
            </a:r>
            <a:r>
              <a:rPr lang="en-US" sz="1600" b="1" baseline="30000" dirty="0">
                <a:solidFill>
                  <a:schemeClr val="bg1"/>
                </a:solidFill>
              </a:rPr>
              <a:t>Het  </a:t>
            </a:r>
            <a:r>
              <a:rPr lang="en-US" sz="1600" b="1" dirty="0">
                <a:solidFill>
                  <a:schemeClr val="bg1"/>
                </a:solidFill>
              </a:rPr>
              <a:t>S1Pr1</a:t>
            </a:r>
            <a:r>
              <a:rPr lang="en-US" sz="1600" b="1" baseline="30000" dirty="0">
                <a:solidFill>
                  <a:schemeClr val="bg1"/>
                </a:solidFill>
              </a:rPr>
              <a:t>f/f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EAF757-FF23-F242-9B31-F4AC50F55939}"/>
              </a:ext>
            </a:extLst>
          </p:cNvPr>
          <p:cNvSpPr txBox="1"/>
          <p:nvPr/>
        </p:nvSpPr>
        <p:spPr>
          <a:xfrm>
            <a:off x="8348354" y="6461342"/>
            <a:ext cx="355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Allman, Samantha Kelly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A78F7FC-0A10-0249-AE82-F4E338E8E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497" y="2322046"/>
            <a:ext cx="2289328" cy="222787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04E38B-6758-DB4C-83C6-4A69D6C610D7}"/>
              </a:ext>
            </a:extLst>
          </p:cNvPr>
          <p:cNvSpPr txBox="1"/>
          <p:nvPr/>
        </p:nvSpPr>
        <p:spPr>
          <a:xfrm>
            <a:off x="1061473" y="1896194"/>
            <a:ext cx="2287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Control</a:t>
            </a:r>
          </a:p>
          <a:p>
            <a:r>
              <a:rPr lang="en-US" sz="1600" i="1" dirty="0"/>
              <a:t>Mb1</a:t>
            </a:r>
            <a:r>
              <a:rPr lang="en-US" sz="1600" dirty="0"/>
              <a:t>cre</a:t>
            </a:r>
            <a:r>
              <a:rPr lang="en-US" sz="1600" baseline="30000" dirty="0"/>
              <a:t>-</a:t>
            </a:r>
            <a:r>
              <a:rPr lang="en-US" sz="1600" dirty="0"/>
              <a:t> </a:t>
            </a:r>
            <a:r>
              <a:rPr lang="en-US" sz="1600" i="1" dirty="0"/>
              <a:t>S1pr1</a:t>
            </a:r>
            <a:r>
              <a:rPr lang="en-US" sz="1600" i="1" baseline="30000" dirty="0"/>
              <a:t>f/f</a:t>
            </a:r>
            <a:endParaRPr lang="en-US" sz="1600" i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81F77F-5339-EC4A-B53B-72510513ED57}"/>
              </a:ext>
            </a:extLst>
          </p:cNvPr>
          <p:cNvSpPr txBox="1"/>
          <p:nvPr/>
        </p:nvSpPr>
        <p:spPr>
          <a:xfrm>
            <a:off x="6508303" y="1896195"/>
            <a:ext cx="2434218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Mb1cre</a:t>
            </a:r>
            <a:r>
              <a:rPr lang="en-US" sz="1600" b="1" baseline="30000" dirty="0">
                <a:solidFill>
                  <a:schemeClr val="bg1"/>
                </a:solidFill>
              </a:rPr>
              <a:t>-- </a:t>
            </a:r>
            <a:r>
              <a:rPr lang="en-US" sz="1600" b="1" dirty="0">
                <a:solidFill>
                  <a:schemeClr val="bg1"/>
                </a:solidFill>
              </a:rPr>
              <a:t>S1Pr1</a:t>
            </a:r>
            <a:r>
              <a:rPr lang="en-US" sz="1600" b="1" baseline="30000" dirty="0">
                <a:solidFill>
                  <a:schemeClr val="bg1"/>
                </a:solidFill>
              </a:rPr>
              <a:t>f/f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B3C241-C7C6-E348-89A9-107192168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815" y="2339619"/>
            <a:ext cx="2289328" cy="222787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945ADA3-8AB9-7844-A73E-A2F4F3A49FAE}"/>
              </a:ext>
            </a:extLst>
          </p:cNvPr>
          <p:cNvSpPr txBox="1"/>
          <p:nvPr/>
        </p:nvSpPr>
        <p:spPr>
          <a:xfrm>
            <a:off x="2157743" y="2596795"/>
            <a:ext cx="829756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 B 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82.8 %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DCE73E-914A-5C4B-8DCD-EF902A21B026}"/>
              </a:ext>
            </a:extLst>
          </p:cNvPr>
          <p:cNvSpPr txBox="1"/>
          <p:nvPr/>
        </p:nvSpPr>
        <p:spPr>
          <a:xfrm>
            <a:off x="2455214" y="4017325"/>
            <a:ext cx="542687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91440" bIns="0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 B </a:t>
            </a:r>
          </a:p>
          <a:p>
            <a:r>
              <a:rPr lang="en-US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8.9 %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D59168-302C-6540-B0D3-EEFEB2BDC35E}"/>
              </a:ext>
            </a:extLst>
          </p:cNvPr>
          <p:cNvSpPr txBox="1"/>
          <p:nvPr/>
        </p:nvSpPr>
        <p:spPr>
          <a:xfrm>
            <a:off x="4883766" y="3995456"/>
            <a:ext cx="642276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 B </a:t>
            </a:r>
          </a:p>
          <a:p>
            <a:r>
              <a:rPr lang="en-US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18.5 %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B90B73-4B97-CE41-BEDE-F4AE6C3067FA}"/>
              </a:ext>
            </a:extLst>
          </p:cNvPr>
          <p:cNvSpPr txBox="1"/>
          <p:nvPr/>
        </p:nvSpPr>
        <p:spPr>
          <a:xfrm>
            <a:off x="4604032" y="2593460"/>
            <a:ext cx="829756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0" bIns="0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 B 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68.7 %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DAE2FE-059C-B642-A6B8-BB7AA3F934B4}"/>
              </a:ext>
            </a:extLst>
          </p:cNvPr>
          <p:cNvSpPr txBox="1"/>
          <p:nvPr/>
        </p:nvSpPr>
        <p:spPr>
          <a:xfrm>
            <a:off x="3555809" y="1897855"/>
            <a:ext cx="2287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KO</a:t>
            </a:r>
          </a:p>
          <a:p>
            <a:r>
              <a:rPr lang="en-US" sz="1600" i="1" dirty="0"/>
              <a:t>Mb1</a:t>
            </a:r>
            <a:r>
              <a:rPr lang="en-US" sz="1600" dirty="0"/>
              <a:t>cre</a:t>
            </a:r>
            <a:r>
              <a:rPr lang="en-US" sz="1600" baseline="30000" dirty="0"/>
              <a:t>Het</a:t>
            </a:r>
            <a:r>
              <a:rPr lang="en-US" sz="1600" dirty="0"/>
              <a:t> </a:t>
            </a:r>
            <a:r>
              <a:rPr lang="en-US" sz="1600" i="1" dirty="0"/>
              <a:t>S1pr1</a:t>
            </a:r>
            <a:r>
              <a:rPr lang="en-US" sz="1600" i="1" baseline="30000" dirty="0"/>
              <a:t>f/f</a:t>
            </a:r>
            <a:endParaRPr lang="en-US" sz="1600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6A0445-CECE-DF4C-A5A7-260E48127B89}"/>
              </a:ext>
            </a:extLst>
          </p:cNvPr>
          <p:cNvSpPr txBox="1"/>
          <p:nvPr/>
        </p:nvSpPr>
        <p:spPr>
          <a:xfrm>
            <a:off x="764980" y="4522558"/>
            <a:ext cx="591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CD1d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7F0C05-244E-BF49-91A9-BB0C382D4CA9}"/>
              </a:ext>
            </a:extLst>
          </p:cNvPr>
          <p:cNvSpPr txBox="1"/>
          <p:nvPr/>
        </p:nvSpPr>
        <p:spPr>
          <a:xfrm rot="16200000">
            <a:off x="428595" y="4153246"/>
            <a:ext cx="663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CD23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7DBDE95-520A-D040-A61B-46CAD1EE713C}"/>
              </a:ext>
            </a:extLst>
          </p:cNvPr>
          <p:cNvCxnSpPr>
            <a:cxnSpLocks/>
          </p:cNvCxnSpPr>
          <p:nvPr/>
        </p:nvCxnSpPr>
        <p:spPr>
          <a:xfrm>
            <a:off x="848164" y="4522559"/>
            <a:ext cx="509587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6FFAECC-DED5-DC42-8036-683DD270DFCD}"/>
              </a:ext>
            </a:extLst>
          </p:cNvPr>
          <p:cNvCxnSpPr>
            <a:cxnSpLocks/>
          </p:cNvCxnSpPr>
          <p:nvPr/>
        </p:nvCxnSpPr>
        <p:spPr>
          <a:xfrm flipH="1" flipV="1">
            <a:off x="846612" y="4060909"/>
            <a:ext cx="1552" cy="46164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1">
            <a:extLst>
              <a:ext uri="{FF2B5EF4-FFF2-40B4-BE49-F238E27FC236}">
                <a16:creationId xmlns:a16="http://schemas.microsoft.com/office/drawing/2014/main" id="{2D726663-B32C-604B-95E2-E1CC56DD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78" y="-80839"/>
            <a:ext cx="10766778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Mb1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cre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het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S1pr1</a:t>
            </a:r>
            <a:r>
              <a:rPr lang="en-US" sz="24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f/f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mice have phenotypic marginal zone B cells trapped in splenic B cell follicles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EA7F5C-A89C-A747-84A3-70FBDBCE886C}"/>
              </a:ext>
            </a:extLst>
          </p:cNvPr>
          <p:cNvSpPr txBox="1"/>
          <p:nvPr/>
        </p:nvSpPr>
        <p:spPr>
          <a:xfrm>
            <a:off x="3188058" y="5143893"/>
            <a:ext cx="5497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Consistent with data from the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Cyster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lab</a:t>
            </a:r>
          </a:p>
        </p:txBody>
      </p:sp>
    </p:spTree>
    <p:extLst>
      <p:ext uri="{BB962C8B-B14F-4D97-AF65-F5344CB8AC3E}">
        <p14:creationId xmlns:p14="http://schemas.microsoft.com/office/powerpoint/2010/main" val="3442119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FADB71-F007-41C7-BBD6-FAEEC367F7BD}"/>
              </a:ext>
            </a:extLst>
          </p:cNvPr>
          <p:cNvSpPr txBox="1"/>
          <p:nvPr/>
        </p:nvSpPr>
        <p:spPr>
          <a:xfrm>
            <a:off x="575076" y="212451"/>
            <a:ext cx="11443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Marginal zone B cells receive Notch signals when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mislocalized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in the follicle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DFA85A-A323-644B-AF38-48F6F50E1D58}"/>
              </a:ext>
            </a:extLst>
          </p:cNvPr>
          <p:cNvSpPr txBox="1"/>
          <p:nvPr/>
        </p:nvSpPr>
        <p:spPr>
          <a:xfrm>
            <a:off x="9816641" y="5920008"/>
            <a:ext cx="207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Samantha Kelly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Brian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Gaudette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Allman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FB94523-22E5-9442-8A46-0092859D6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207" y="1049567"/>
            <a:ext cx="8374696" cy="546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0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C252-190F-4A58-848F-C97B64A96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904" y="-174745"/>
            <a:ext cx="1230771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S1PR1-deficient MZB cells are retained in the spleen after Notch2 blockade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10CE0E-AC6E-B54A-BADA-C6982F23A478}"/>
              </a:ext>
            </a:extLst>
          </p:cNvPr>
          <p:cNvSpPr txBox="1"/>
          <p:nvPr/>
        </p:nvSpPr>
        <p:spPr>
          <a:xfrm>
            <a:off x="8125098" y="6422791"/>
            <a:ext cx="3860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Samantha Kelly,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Anneka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Allman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5E682C-F047-B846-A4FD-5389774F2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2539"/>
            <a:ext cx="12192000" cy="461292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CC9416-3AD9-B647-8EF5-E560351FF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0829" y="2816771"/>
            <a:ext cx="1624969" cy="52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6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466" name="Title 1"/>
          <p:cNvSpPr txBox="1">
            <a:spLocks/>
          </p:cNvSpPr>
          <p:nvPr/>
        </p:nvSpPr>
        <p:spPr bwMode="auto">
          <a:xfrm>
            <a:off x="348343" y="380355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Mammalian Notch ligands and receptors</a:t>
            </a:r>
          </a:p>
        </p:txBody>
      </p:sp>
      <p:pic>
        <p:nvPicPr>
          <p:cNvPr id="13424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96" y="2035284"/>
            <a:ext cx="8778240" cy="316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36747" y="2586464"/>
            <a:ext cx="8850503" cy="1391412"/>
            <a:chOff x="232410" y="2590800"/>
            <a:chExt cx="8850503" cy="1391412"/>
          </a:xfrm>
        </p:grpSpPr>
        <p:sp>
          <p:nvSpPr>
            <p:cNvPr id="1342469" name="Oval 5"/>
            <p:cNvSpPr>
              <a:spLocks noChangeArrowheads="1"/>
            </p:cNvSpPr>
            <p:nvPr/>
          </p:nvSpPr>
          <p:spPr bwMode="auto">
            <a:xfrm>
              <a:off x="8092313" y="2590800"/>
              <a:ext cx="990600" cy="1066800"/>
            </a:xfrm>
            <a:prstGeom prst="ellipse">
              <a:avLst/>
            </a:pr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470" name="Oval 6"/>
            <p:cNvSpPr>
              <a:spLocks noChangeArrowheads="1"/>
            </p:cNvSpPr>
            <p:nvPr/>
          </p:nvSpPr>
          <p:spPr bwMode="auto">
            <a:xfrm>
              <a:off x="232410" y="3429000"/>
              <a:ext cx="1592580" cy="553212"/>
            </a:xfrm>
            <a:prstGeom prst="ellipse">
              <a:avLst/>
            </a:pr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4580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228B5-9EA4-C677-7C49-69575670F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A225D4-9296-01E5-3A15-16BDC025C460}"/>
              </a:ext>
            </a:extLst>
          </p:cNvPr>
          <p:cNvSpPr txBox="1"/>
          <p:nvPr/>
        </p:nvSpPr>
        <p:spPr>
          <a:xfrm>
            <a:off x="121920" y="494101"/>
            <a:ext cx="1207008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Is the Notch-regulated B cell transcriptional program conserved in humans?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573EC3-F21A-0A54-C2D0-BEB4678BA877}"/>
              </a:ext>
            </a:extLst>
          </p:cNvPr>
          <p:cNvSpPr txBox="1"/>
          <p:nvPr/>
        </p:nvSpPr>
        <p:spPr>
          <a:xfrm>
            <a:off x="9051402" y="6299123"/>
            <a:ext cx="308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Yeqiao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Zhou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Babak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Faryabi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8E84AB-CAFE-0506-8D16-327AAADF01F6}"/>
              </a:ext>
            </a:extLst>
          </p:cNvPr>
          <p:cNvGrpSpPr/>
          <p:nvPr/>
        </p:nvGrpSpPr>
        <p:grpSpPr>
          <a:xfrm>
            <a:off x="330264" y="1273215"/>
            <a:ext cx="11148589" cy="4508558"/>
            <a:chOff x="330264" y="1273215"/>
            <a:chExt cx="11148589" cy="45085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A9FF33E-5268-684F-D039-CA595CE99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" r="31976"/>
            <a:stretch/>
          </p:blipFill>
          <p:spPr>
            <a:xfrm>
              <a:off x="330264" y="1389874"/>
              <a:ext cx="11148589" cy="439189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EAB6450-3309-BDCE-7D42-F8F6CB2EC846}"/>
                </a:ext>
              </a:extLst>
            </p:cNvPr>
            <p:cNvSpPr/>
            <p:nvPr/>
          </p:nvSpPr>
          <p:spPr>
            <a:xfrm>
              <a:off x="636608" y="1273215"/>
              <a:ext cx="381964" cy="68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29265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558D8-A4F9-D213-ABCC-7E28AB98B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A76486-8838-EBD0-7928-C5D1D32A6341}"/>
              </a:ext>
            </a:extLst>
          </p:cNvPr>
          <p:cNvSpPr txBox="1"/>
          <p:nvPr/>
        </p:nvSpPr>
        <p:spPr>
          <a:xfrm>
            <a:off x="8642942" y="6398979"/>
            <a:ext cx="3050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Chappert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Immunity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5D0A9-37EE-283A-2B97-89AE2EA9822B}"/>
              </a:ext>
            </a:extLst>
          </p:cNvPr>
          <p:cNvSpPr txBox="1"/>
          <p:nvPr/>
        </p:nvSpPr>
        <p:spPr>
          <a:xfrm>
            <a:off x="121921" y="205531"/>
            <a:ext cx="1207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Vaccinia-specific memory B cells in humans have a conserved Notch signature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5BABF9-10F9-913D-F8D1-CD3876CDF795}"/>
              </a:ext>
            </a:extLst>
          </p:cNvPr>
          <p:cNvGrpSpPr/>
          <p:nvPr/>
        </p:nvGrpSpPr>
        <p:grpSpPr>
          <a:xfrm>
            <a:off x="1918962" y="1012251"/>
            <a:ext cx="8995965" cy="5463251"/>
            <a:chOff x="1918962" y="810224"/>
            <a:chExt cx="8995965" cy="5463251"/>
          </a:xfrm>
        </p:grpSpPr>
        <p:pic>
          <p:nvPicPr>
            <p:cNvPr id="12" name="Picture 11" descr="A diagram of a cell&#10;&#10;AI-generated content may be incorrect.">
              <a:extLst>
                <a:ext uri="{FF2B5EF4-FFF2-40B4-BE49-F238E27FC236}">
                  <a16:creationId xmlns:a16="http://schemas.microsoft.com/office/drawing/2014/main" id="{1D6381D9-24C5-D283-D1D1-C160C44A8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8962" y="810224"/>
              <a:ext cx="8831141" cy="5463251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58DF23-DA99-0ABE-5BE3-E706FFA69967}"/>
                </a:ext>
              </a:extLst>
            </p:cNvPr>
            <p:cNvSpPr/>
            <p:nvPr/>
          </p:nvSpPr>
          <p:spPr>
            <a:xfrm>
              <a:off x="7130005" y="3518704"/>
              <a:ext cx="3784922" cy="26158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3790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C8040-7953-531F-4F34-E51CB83BC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group&#10;&#10;Description automatically generated">
            <a:extLst>
              <a:ext uri="{FF2B5EF4-FFF2-40B4-BE49-F238E27FC236}">
                <a16:creationId xmlns:a16="http://schemas.microsoft.com/office/drawing/2014/main" id="{5E72A6D3-9369-C256-A76B-D66D65B35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274" y="1435378"/>
            <a:ext cx="4946885" cy="46282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08AB93-10B3-27D0-2C0E-476DC4D88804}"/>
              </a:ext>
            </a:extLst>
          </p:cNvPr>
          <p:cNvSpPr txBox="1"/>
          <p:nvPr/>
        </p:nvSpPr>
        <p:spPr>
          <a:xfrm>
            <a:off x="121920" y="283306"/>
            <a:ext cx="1207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Overlap of genes driving human B cell lymphoma, human memory B cells and mouse marginal zone B cells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52757A-4D0C-BB69-39AD-94971F835AF9}"/>
              </a:ext>
            </a:extLst>
          </p:cNvPr>
          <p:cNvSpPr txBox="1"/>
          <p:nvPr/>
        </p:nvSpPr>
        <p:spPr>
          <a:xfrm>
            <a:off x="121920" y="6385786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Chappert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Immunity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A3294D-6C44-CAB2-EB93-4C7760C041B3}"/>
              </a:ext>
            </a:extLst>
          </p:cNvPr>
          <p:cNvSpPr txBox="1"/>
          <p:nvPr/>
        </p:nvSpPr>
        <p:spPr>
          <a:xfrm>
            <a:off x="121920" y="6117105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Ryan et al.,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Cell Rep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ACFB8B-C4BE-DE42-7D89-536CCFBFBB11}"/>
              </a:ext>
            </a:extLst>
          </p:cNvPr>
          <p:cNvSpPr txBox="1"/>
          <p:nvPr/>
        </p:nvSpPr>
        <p:spPr>
          <a:xfrm>
            <a:off x="10409129" y="6384726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Brian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Gaudette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0E5640-49C9-964C-7CD4-44045BCA6DDC}"/>
              </a:ext>
            </a:extLst>
          </p:cNvPr>
          <p:cNvSpPr txBox="1"/>
          <p:nvPr/>
        </p:nvSpPr>
        <p:spPr>
          <a:xfrm>
            <a:off x="220280" y="1519701"/>
            <a:ext cx="3305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Notch-driven genes in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human Mantle Cell Lymphoma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C2E890-DF6B-B46E-AD41-D557B226718F}"/>
              </a:ext>
            </a:extLst>
          </p:cNvPr>
          <p:cNvSpPr txBox="1"/>
          <p:nvPr/>
        </p:nvSpPr>
        <p:spPr>
          <a:xfrm>
            <a:off x="6103263" y="5136758"/>
            <a:ext cx="274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Notch-regulated genes in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mouse MZB cells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0CE1A-834A-3885-B7CD-E752F54F6CB9}"/>
              </a:ext>
            </a:extLst>
          </p:cNvPr>
          <p:cNvSpPr txBox="1"/>
          <p:nvPr/>
        </p:nvSpPr>
        <p:spPr>
          <a:xfrm>
            <a:off x="220280" y="4230304"/>
            <a:ext cx="25314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Notch-driven genes in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Vaccinia-specific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human memory B cells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03ABF75-E4EF-E445-ABB6-A5DCC96A9A5C}"/>
              </a:ext>
            </a:extLst>
          </p:cNvPr>
          <p:cNvGraphicFramePr>
            <a:graphicFrameLocks noGrp="1"/>
          </p:cNvGraphicFramePr>
          <p:nvPr/>
        </p:nvGraphicFramePr>
        <p:xfrm>
          <a:off x="9342214" y="1339443"/>
          <a:ext cx="1963553" cy="4496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3553">
                  <a:extLst>
                    <a:ext uri="{9D8B030D-6E8A-4147-A177-3AD203B41FA5}">
                      <a16:colId xmlns:a16="http://schemas.microsoft.com/office/drawing/2014/main" val="2861481793"/>
                    </a:ext>
                  </a:extLst>
                </a:gridCol>
              </a:tblGrid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Ryan+Chappert+anti-Notch2_mouse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9236822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S1pr1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05144581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Galnt6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2987081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Il21r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82423287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Xylt1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9817455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Arhgef3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8057514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Cd72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683618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Gadd45b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5045342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Cd82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220297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Tle3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986052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Rilpl2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2741555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Il6ra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832785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Itgal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3554331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Tbc1d9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70617391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Grn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4396693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Zdhhc14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0556460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Dusp16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03502725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Lgmn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28710047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Cdk5r1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11925179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Icam1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9171521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Sema7a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77053167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Fgr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8149049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Hes1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83082768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Dtx1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6164382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Cr2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3240186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Dnase1l3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5" marR="7845" marT="78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17960"/>
                  </a:ext>
                </a:extLst>
              </a:tr>
            </a:tbl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77BC70-4AEF-6EFB-F97A-47BA35ED9494}"/>
              </a:ext>
            </a:extLst>
          </p:cNvPr>
          <p:cNvCxnSpPr/>
          <p:nvPr/>
        </p:nvCxnSpPr>
        <p:spPr>
          <a:xfrm flipV="1">
            <a:off x="4965539" y="3217762"/>
            <a:ext cx="4143737" cy="6944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295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A6BE3FF-F133-6F4C-8809-D6961AF22487}"/>
              </a:ext>
            </a:extLst>
          </p:cNvPr>
          <p:cNvSpPr txBox="1">
            <a:spLocks/>
          </p:cNvSpPr>
          <p:nvPr/>
        </p:nvSpPr>
        <p:spPr>
          <a:xfrm>
            <a:off x="93786" y="-18772"/>
            <a:ext cx="120982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Patterns of oncogenic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NOTCH1/2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mutations in human leukemias and lymphomas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37F32F-9E90-9B4B-94CD-CC1FAF9AD06C}"/>
              </a:ext>
            </a:extLst>
          </p:cNvPr>
          <p:cNvSpPr/>
          <p:nvPr/>
        </p:nvSpPr>
        <p:spPr>
          <a:xfrm>
            <a:off x="1512984" y="3271708"/>
            <a:ext cx="1432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433FF"/>
                </a:solidFill>
                <a:latin typeface="Arial"/>
                <a:cs typeface="Arial"/>
              </a:rPr>
              <a:t>T-ALL</a:t>
            </a:r>
            <a:endParaRPr lang="en-US" sz="2000" i="1" dirty="0">
              <a:solidFill>
                <a:srgbClr val="0433FF"/>
              </a:solidFill>
              <a:latin typeface="Arial"/>
              <a:cs typeface="Arial"/>
            </a:endParaRPr>
          </a:p>
          <a:p>
            <a:pPr algn="ctr"/>
            <a:endParaRPr lang="en-US" sz="2000" dirty="0">
              <a:solidFill>
                <a:srgbClr val="0433FF"/>
              </a:solidFill>
              <a:latin typeface="Arial"/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153E15-4E0D-DB48-804D-D7D567C9E1E0}"/>
              </a:ext>
            </a:extLst>
          </p:cNvPr>
          <p:cNvGrpSpPr/>
          <p:nvPr/>
        </p:nvGrpSpPr>
        <p:grpSpPr>
          <a:xfrm>
            <a:off x="2574787" y="2530730"/>
            <a:ext cx="7047788" cy="2356917"/>
            <a:chOff x="935421" y="1889262"/>
            <a:chExt cx="7047788" cy="23569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9E221FA-25FD-E64A-9F62-7970536FA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3200" y="2136255"/>
              <a:ext cx="6960009" cy="2109924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560253-DDE1-4041-B1DA-B20DF0FABEE0}"/>
                </a:ext>
              </a:extLst>
            </p:cNvPr>
            <p:cNvSpPr/>
            <p:nvPr/>
          </p:nvSpPr>
          <p:spPr>
            <a:xfrm>
              <a:off x="935421" y="1889262"/>
              <a:ext cx="557048" cy="493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Down Arrow 6">
            <a:extLst>
              <a:ext uri="{FF2B5EF4-FFF2-40B4-BE49-F238E27FC236}">
                <a16:creationId xmlns:a16="http://schemas.microsoft.com/office/drawing/2014/main" id="{835349B4-9F85-484A-AD6E-B2DE8CAF808D}"/>
              </a:ext>
            </a:extLst>
          </p:cNvPr>
          <p:cNvSpPr/>
          <p:nvPr/>
        </p:nvSpPr>
        <p:spPr>
          <a:xfrm rot="8326607" flipV="1">
            <a:off x="4737625" y="2563962"/>
            <a:ext cx="228171" cy="440541"/>
          </a:xfrm>
          <a:prstGeom prst="downArrow">
            <a:avLst/>
          </a:prstGeom>
          <a:solidFill>
            <a:srgbClr val="04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D68A8C-DA91-1E4B-B9ED-3E7345823959}"/>
              </a:ext>
            </a:extLst>
          </p:cNvPr>
          <p:cNvSpPr/>
          <p:nvPr/>
        </p:nvSpPr>
        <p:spPr>
          <a:xfrm>
            <a:off x="8208933" y="2903809"/>
            <a:ext cx="2253343" cy="1991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9BD028-92FA-6344-BD8D-7507E1C7B6DE}"/>
              </a:ext>
            </a:extLst>
          </p:cNvPr>
          <p:cNvSpPr/>
          <p:nvPr/>
        </p:nvSpPr>
        <p:spPr>
          <a:xfrm>
            <a:off x="2274021" y="1392266"/>
            <a:ext cx="316172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433FF"/>
                </a:solidFill>
                <a:latin typeface="Arial"/>
                <a:cs typeface="Arial"/>
              </a:rPr>
              <a:t>Destabilization of Notch receptors</a:t>
            </a:r>
          </a:p>
          <a:p>
            <a:pPr algn="ctr"/>
            <a:endParaRPr lang="en-US" sz="600" dirty="0">
              <a:solidFill>
                <a:srgbClr val="0433FF"/>
              </a:solidFill>
              <a:latin typeface="Arial"/>
              <a:cs typeface="Arial"/>
            </a:endParaRPr>
          </a:p>
          <a:p>
            <a:pPr algn="ctr"/>
            <a:r>
              <a:rPr lang="en-US" sz="2000" i="1" dirty="0">
                <a:solidFill>
                  <a:srgbClr val="0433FF"/>
                </a:solidFill>
                <a:latin typeface="Arial"/>
                <a:cs typeface="Arial"/>
              </a:rPr>
              <a:t>Ligand-independent activation!</a:t>
            </a:r>
          </a:p>
          <a:p>
            <a:pPr algn="ctr"/>
            <a:endParaRPr lang="en-US" sz="2000" dirty="0">
              <a:solidFill>
                <a:srgbClr val="0433FF"/>
              </a:solidFill>
              <a:latin typeface="Arial"/>
              <a:cs typeface="Arial"/>
            </a:endParaRP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18292C84-1F38-444C-B37A-FF7B315A236C}"/>
              </a:ext>
            </a:extLst>
          </p:cNvPr>
          <p:cNvSpPr/>
          <p:nvPr/>
        </p:nvSpPr>
        <p:spPr>
          <a:xfrm rot="19066055" flipV="1">
            <a:off x="6835355" y="4674593"/>
            <a:ext cx="228171" cy="44054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F4F7C-1BC4-8C42-92B3-E99102E36D90}"/>
              </a:ext>
            </a:extLst>
          </p:cNvPr>
          <p:cNvSpPr/>
          <p:nvPr/>
        </p:nvSpPr>
        <p:spPr>
          <a:xfrm>
            <a:off x="5889938" y="5228722"/>
            <a:ext cx="388710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Decreased degradation of cleaved active Notch molecules</a:t>
            </a:r>
          </a:p>
          <a:p>
            <a:pPr algn="ctr"/>
            <a:endParaRPr lang="en-US" sz="60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en-US" sz="2000" i="1" dirty="0">
                <a:solidFill>
                  <a:srgbClr val="FF0000"/>
                </a:solidFill>
                <a:latin typeface="Arial"/>
                <a:cs typeface="Arial"/>
              </a:rPr>
              <a:t>Ligand-dependent activation!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888C33-871E-204F-9878-AC6D3574B0FF}"/>
              </a:ext>
            </a:extLst>
          </p:cNvPr>
          <p:cNvSpPr/>
          <p:nvPr/>
        </p:nvSpPr>
        <p:spPr>
          <a:xfrm>
            <a:off x="8252493" y="3832684"/>
            <a:ext cx="23351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B cell lymphomas</a:t>
            </a:r>
          </a:p>
          <a:p>
            <a:pPr algn="ctr"/>
            <a:r>
              <a:rPr lang="en-US" sz="2000" i="1" dirty="0">
                <a:solidFill>
                  <a:srgbClr val="FF0000"/>
                </a:solidFill>
                <a:latin typeface="Arial"/>
                <a:cs typeface="Arial"/>
              </a:rPr>
              <a:t>e.g. CLL/SLL, MZL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120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aptur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35100"/>
            <a:ext cx="6400801" cy="2039950"/>
          </a:xfrm>
          <a:prstGeom prst="rect">
            <a:avLst/>
          </a:prstGeom>
        </p:spPr>
      </p:pic>
      <p:pic>
        <p:nvPicPr>
          <p:cNvPr id="4" name="Picture 3" descr="Screen Captur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004" y="3556000"/>
            <a:ext cx="3539197" cy="2690618"/>
          </a:xfrm>
          <a:prstGeom prst="rect">
            <a:avLst/>
          </a:prstGeom>
        </p:spPr>
      </p:pic>
      <p:pic>
        <p:nvPicPr>
          <p:cNvPr id="6" name="Picture 5" descr="Screen Captur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492500"/>
            <a:ext cx="2057400" cy="2751462"/>
          </a:xfrm>
          <a:prstGeom prst="rect">
            <a:avLst/>
          </a:prstGeom>
        </p:spPr>
      </p:pic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2286000" y="6278146"/>
            <a:ext cx="3429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chemeClr val="tx1"/>
                </a:solidFill>
                <a:latin typeface="Arial" charset="0"/>
              </a:rPr>
              <a:t>CLL (</a:t>
            </a:r>
            <a:r>
              <a:rPr lang="en-US" sz="1600" b="1" i="1" dirty="0">
                <a:solidFill>
                  <a:schemeClr val="tx1"/>
                </a:solidFill>
                <a:latin typeface="Arial" charset="0"/>
              </a:rPr>
              <a:t>NOTCH1</a:t>
            </a:r>
            <a:r>
              <a:rPr lang="en-US" sz="1600" b="1" dirty="0">
                <a:solidFill>
                  <a:schemeClr val="tx1"/>
                </a:solidFill>
                <a:latin typeface="Arial" charset="0"/>
              </a:rPr>
              <a:t> PEST mutation)</a:t>
            </a: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5867400" y="6278146"/>
            <a:ext cx="2133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chemeClr val="tx1"/>
                </a:solidFill>
                <a:latin typeface="Arial" charset="0"/>
              </a:rPr>
              <a:t>AITL (no mutation)</a:t>
            </a: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8534400" y="5168901"/>
            <a:ext cx="167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rgbClr val="FF0000"/>
                </a:solidFill>
                <a:latin typeface="Arial" charset="0"/>
              </a:rPr>
              <a:t>Cleaved active Notch within lymph node!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8077200" y="5626100"/>
            <a:ext cx="457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7772400" y="1308100"/>
            <a:ext cx="1981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PLOS One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2013</a:t>
            </a: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8534400" y="3797301"/>
            <a:ext cx="167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rgbClr val="0000FF"/>
                </a:solidFill>
                <a:latin typeface="Arial" charset="0"/>
              </a:rPr>
              <a:t>Little active Notch outside of lymph node</a:t>
            </a:r>
          </a:p>
        </p:txBody>
      </p:sp>
      <p:cxnSp>
        <p:nvCxnSpPr>
          <p:cNvPr id="24" name="Straight Arrow Connector 23"/>
          <p:cNvCxnSpPr/>
          <p:nvPr/>
        </p:nvCxnSpPr>
        <p:spPr bwMode="auto">
          <a:xfrm flipH="1">
            <a:off x="8077200" y="4254500"/>
            <a:ext cx="457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1A6BE3FF-F133-6F4C-8809-D6961AF22487}"/>
              </a:ext>
            </a:extLst>
          </p:cNvPr>
          <p:cNvSpPr txBox="1">
            <a:spLocks/>
          </p:cNvSpPr>
          <p:nvPr/>
        </p:nvSpPr>
        <p:spPr>
          <a:xfrm>
            <a:off x="293076" y="27355"/>
            <a:ext cx="1180513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 role for lymph node stromal cell-derived Notch ligands in human lymphomas?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9415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7-05-08 at 10.01.05 AM.png">
            <a:extLst>
              <a:ext uri="{FF2B5EF4-FFF2-40B4-BE49-F238E27FC236}">
                <a16:creationId xmlns:a16="http://schemas.microsoft.com/office/drawing/2014/main" id="{EB6A2290-097D-7245-89D7-4707B8F64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966" y="403384"/>
            <a:ext cx="7609724" cy="14363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A479F2-7694-324C-883C-BD6A7D7D3986}"/>
              </a:ext>
            </a:extLst>
          </p:cNvPr>
          <p:cNvSpPr/>
          <p:nvPr/>
        </p:nvSpPr>
        <p:spPr>
          <a:xfrm>
            <a:off x="2236281" y="1839687"/>
            <a:ext cx="24529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latin typeface="Arial"/>
                <a:cs typeface="Arial"/>
              </a:rPr>
              <a:t>Fabbri</a:t>
            </a:r>
            <a:r>
              <a:rPr lang="en-US" sz="1400" dirty="0">
                <a:latin typeface="Arial"/>
                <a:cs typeface="Arial"/>
              </a:rPr>
              <a:t> et al., </a:t>
            </a:r>
            <a:r>
              <a:rPr lang="en-US" sz="1400" i="1" dirty="0">
                <a:latin typeface="Arial"/>
                <a:cs typeface="Arial"/>
              </a:rPr>
              <a:t>PNAS </a:t>
            </a:r>
            <a:r>
              <a:rPr lang="en-US" sz="1400" dirty="0">
                <a:latin typeface="Arial"/>
                <a:cs typeface="Arial"/>
              </a:rPr>
              <a:t>2017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F319B-7097-8448-A2E2-52D84CB23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954" y="2368293"/>
            <a:ext cx="4433660" cy="3210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442D6F-0141-CE4A-968F-59DD77276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3146" y="2232425"/>
            <a:ext cx="5488178" cy="34589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C918332-6C14-6242-B674-887356AA0A8C}"/>
              </a:ext>
            </a:extLst>
          </p:cNvPr>
          <p:cNvSpPr/>
          <p:nvPr/>
        </p:nvSpPr>
        <p:spPr>
          <a:xfrm>
            <a:off x="2149373" y="5959504"/>
            <a:ext cx="8077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Arial"/>
                <a:cs typeface="Arial"/>
              </a:rPr>
              <a:t>Similar data for Notch2 activation in human splenic marginal zone lymphomas</a:t>
            </a:r>
          </a:p>
          <a:p>
            <a:pPr algn="ctr"/>
            <a:r>
              <a:rPr lang="en-US" i="1" dirty="0">
                <a:latin typeface="Arial"/>
                <a:cs typeface="Arial"/>
              </a:rPr>
              <a:t>(Shanmugam et al., Blood Advances 2021)</a:t>
            </a:r>
          </a:p>
        </p:txBody>
      </p:sp>
    </p:spTree>
    <p:extLst>
      <p:ext uri="{BB962C8B-B14F-4D97-AF65-F5344CB8AC3E}">
        <p14:creationId xmlns:p14="http://schemas.microsoft.com/office/powerpoint/2010/main" val="2589488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10069"/>
            <a:ext cx="92202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79054" y="1044187"/>
            <a:ext cx="10567472" cy="488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Stromal Dll1-mediated Notch2 signals are uniquely required for marginal zone B cell homeostasis and cannot be substituted by Dll4/Notch2</a:t>
            </a: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Access to a limiting pool of stromal Dll1 Notch ligands provides a mechanism for “lymphopenia sensing” by mature B cells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stroma-dependent transcriptional effects of Notch signaling in B cells are conserved in subsets of human memory B cells and hijacked in human B cell lymphomas (e.g. CLL/SLL, marginal zone lymphomas)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06F7E7-52AF-BD3E-8387-D731208C4912}"/>
              </a:ext>
            </a:extLst>
          </p:cNvPr>
          <p:cNvSpPr txBox="1"/>
          <p:nvPr/>
        </p:nvSpPr>
        <p:spPr>
          <a:xfrm>
            <a:off x="7885333" y="625625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Allman et al.,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Immunity 2025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1268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913" y="-7498"/>
            <a:ext cx="10426337" cy="11430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Recurrent rules of Notch engagement in the immune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59AD3A-5C86-8D4A-8BC8-49B378A0308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61" y="1220709"/>
            <a:ext cx="7122795" cy="48759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B98DA7-3CC7-8D4F-9AF9-B1F3319B8ADA}"/>
              </a:ext>
            </a:extLst>
          </p:cNvPr>
          <p:cNvSpPr txBox="1">
            <a:spLocks/>
          </p:cNvSpPr>
          <p:nvPr/>
        </p:nvSpPr>
        <p:spPr>
          <a:xfrm>
            <a:off x="1162693" y="6067103"/>
            <a:ext cx="5664530" cy="852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cs typeface="Arial" panose="020B0604020202020204" pitchFamily="34" charset="0"/>
              </a:rPr>
              <a:t>Schneider, Allman and Maillard, </a:t>
            </a:r>
            <a:r>
              <a:rPr lang="en-US" sz="1600" i="1" dirty="0" err="1">
                <a:cs typeface="Arial" panose="020B0604020202020204" pitchFamily="34" charset="0"/>
              </a:rPr>
              <a:t>Curr</a:t>
            </a:r>
            <a:r>
              <a:rPr lang="en-US" sz="1600" i="1" dirty="0">
                <a:cs typeface="Arial" panose="020B0604020202020204" pitchFamily="34" charset="0"/>
              </a:rPr>
              <a:t> </a:t>
            </a:r>
            <a:r>
              <a:rPr lang="en-US" sz="1600" i="1" dirty="0" err="1">
                <a:cs typeface="Arial" panose="020B0604020202020204" pitchFamily="34" charset="0"/>
              </a:rPr>
              <a:t>Opin</a:t>
            </a:r>
            <a:r>
              <a:rPr lang="en-US" sz="1600" i="1" dirty="0">
                <a:cs typeface="Arial" panose="020B0604020202020204" pitchFamily="34" charset="0"/>
              </a:rPr>
              <a:t> Cell </a:t>
            </a:r>
            <a:r>
              <a:rPr lang="en-US" sz="1600" i="1" dirty="0" err="1">
                <a:cs typeface="Arial" panose="020B0604020202020204" pitchFamily="34" charset="0"/>
              </a:rPr>
              <a:t>Biol</a:t>
            </a:r>
            <a:r>
              <a:rPr lang="en-US" sz="1600" i="1" dirty="0">
                <a:cs typeface="Arial" panose="020B0604020202020204" pitchFamily="34" charset="0"/>
              </a:rPr>
              <a:t> </a:t>
            </a:r>
            <a:r>
              <a:rPr lang="en-US" sz="1600" dirty="0"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CD09DCF-34FC-6A43-854B-C061AF938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0212" y="1135502"/>
            <a:ext cx="4156363" cy="504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Stromal niches function as a critical source of Notch ligands in multiple lymphoid organs</a:t>
            </a: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 ligands + chemokines define functional niches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i="1" dirty="0">
                <a:solidFill>
                  <a:srgbClr val="0432FF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Stroma-driven Notch signals provide spatial, temporal and quantitative information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493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BBDB2-B598-786C-A5A1-57A57FED1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FDD44C-CB11-14F7-67E5-424B948D7BD1}"/>
              </a:ext>
            </a:extLst>
          </p:cNvPr>
          <p:cNvSpPr txBox="1"/>
          <p:nvPr/>
        </p:nvSpPr>
        <p:spPr>
          <a:xfrm>
            <a:off x="1862139" y="2991"/>
            <a:ext cx="8518525" cy="52322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  <a:endParaRPr lang="en-US" sz="36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F058B-7684-4CF3-AB0D-4D00A3D6382B}"/>
              </a:ext>
            </a:extLst>
          </p:cNvPr>
          <p:cNvSpPr txBox="1"/>
          <p:nvPr/>
        </p:nvSpPr>
        <p:spPr>
          <a:xfrm>
            <a:off x="352540" y="501503"/>
            <a:ext cx="573978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Maillard Lab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Leena Babiker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Kanaka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Dhuri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Katlyn Lederer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Oriana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Miltiadous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Jianmin Yang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Yunlin Zhang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Brandon Zhou</a:t>
            </a:r>
            <a:endParaRPr lang="en-US" sz="1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endParaRPr lang="en-US" sz="1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r>
              <a:rPr lang="en-US" sz="2000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Alumni – Notch team:  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Ashley Sandy, Gloria Shan, Ivy Tran,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Jooho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 Chung, Christen Ebens, Eric Perkey, Vedran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Radojcic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, Daniela 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mez Atria, Fred Allen, Sam Kelly,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Léolène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 Carrington, Ashley Vanderbeck, Riley Outen, Mike Schneider, Anneka Allman, Josh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Brandstadter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  <a:p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615162-19BD-CFBC-E0F1-904C8BD053F3}"/>
              </a:ext>
            </a:extLst>
          </p:cNvPr>
          <p:cNvSpPr txBox="1"/>
          <p:nvPr/>
        </p:nvSpPr>
        <p:spPr>
          <a:xfrm>
            <a:off x="6359853" y="2198929"/>
            <a:ext cx="54796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Genentech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Chris Siebel, Lluc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Mosteiro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,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Adel El-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Sohly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C576EE-0613-F768-0284-2580C7A09EF4}"/>
              </a:ext>
            </a:extLst>
          </p:cNvPr>
          <p:cNvSpPr txBox="1"/>
          <p:nvPr/>
        </p:nvSpPr>
        <p:spPr>
          <a:xfrm>
            <a:off x="6343706" y="4338507"/>
            <a:ext cx="56339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Switzerland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Ute Koch, Freddy Radtke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Nagham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Alouche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, Jose Villegas, Sanjiv Luther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Burkhard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Ludewig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 &amp; team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E6900-015B-FAC3-42B2-FBF8887B0909}"/>
              </a:ext>
            </a:extLst>
          </p:cNvPr>
          <p:cNvSpPr txBox="1"/>
          <p:nvPr/>
        </p:nvSpPr>
        <p:spPr>
          <a:xfrm>
            <a:off x="14715067" y="2980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F3EB333-643F-5ACB-789E-CA65BE01AA07}"/>
              </a:ext>
            </a:extLst>
          </p:cNvPr>
          <p:cNvSpPr txBox="1"/>
          <p:nvPr/>
        </p:nvSpPr>
        <p:spPr>
          <a:xfrm>
            <a:off x="968871" y="5170628"/>
            <a:ext cx="33660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NIAID, NCI</a:t>
            </a:r>
          </a:p>
          <a:p>
            <a:r>
              <a:rPr lang="en-US" sz="2000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LLS</a:t>
            </a:r>
          </a:p>
          <a:p>
            <a:r>
              <a:rPr lang="en-US" sz="2000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Commonwealth of PA</a:t>
            </a:r>
          </a:p>
          <a:p>
            <a:r>
              <a:rPr lang="en-US" sz="2000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Fred’s team</a:t>
            </a:r>
          </a:p>
          <a:p>
            <a:r>
              <a:rPr lang="en-US" sz="2000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MSKCC</a:t>
            </a:r>
          </a:p>
        </p:txBody>
      </p:sp>
      <p:pic>
        <p:nvPicPr>
          <p:cNvPr id="8" name="Picture 7" descr="nih_logo.png">
            <a:extLst>
              <a:ext uri="{FF2B5EF4-FFF2-40B4-BE49-F238E27FC236}">
                <a16:creationId xmlns:a16="http://schemas.microsoft.com/office/drawing/2014/main" id="{068DE968-0FF7-3957-7B52-80793403A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874" y="5428601"/>
            <a:ext cx="1067625" cy="10676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1CD600-C926-B6CE-A7D7-DB0F1A77DCD8}"/>
              </a:ext>
            </a:extLst>
          </p:cNvPr>
          <p:cNvSpPr txBox="1"/>
          <p:nvPr/>
        </p:nvSpPr>
        <p:spPr>
          <a:xfrm>
            <a:off x="6363452" y="1097497"/>
            <a:ext cx="56037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UPenn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Brian Gaudette, David Allman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Ajay Thatte, Mike Mitchell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Emily Bettini, Norbert Pardi, Michela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Locci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691977-5328-6AAF-4E34-FCD0D377BB96}"/>
              </a:ext>
            </a:extLst>
          </p:cNvPr>
          <p:cNvSpPr txBox="1"/>
          <p:nvPr/>
        </p:nvSpPr>
        <p:spPr>
          <a:xfrm>
            <a:off x="6343706" y="3561255"/>
            <a:ext cx="57212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U Montreal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Nathalie Labrecque, Dave Maurice De Sousa, Salix Boulet, Laure Le Corre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55A7E3-CB05-90A0-C573-29DEA0B63C38}"/>
              </a:ext>
            </a:extLst>
          </p:cNvPr>
          <p:cNvSpPr txBox="1"/>
          <p:nvPr/>
        </p:nvSpPr>
        <p:spPr>
          <a:xfrm>
            <a:off x="6365478" y="5796697"/>
            <a:ext cx="3548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NYU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Iannis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Aifantis</a:t>
            </a:r>
            <a:endParaRPr lang="en-US" sz="2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8C0FC5-9FBB-8C63-0B55-7FE54FE3FA5A}"/>
              </a:ext>
            </a:extLst>
          </p:cNvPr>
          <p:cNvSpPr txBox="1"/>
          <p:nvPr/>
        </p:nvSpPr>
        <p:spPr>
          <a:xfrm>
            <a:off x="6358715" y="6195861"/>
            <a:ext cx="5202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Michigan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Nermin Kady, Ryan Wilcox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C30881-D9AE-F322-4214-38E6053473F8}"/>
              </a:ext>
            </a:extLst>
          </p:cNvPr>
          <p:cNvSpPr txBox="1"/>
          <p:nvPr/>
        </p:nvSpPr>
        <p:spPr>
          <a:xfrm>
            <a:off x="6359852" y="5340242"/>
            <a:ext cx="48632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Moffitt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Vince Luca, Elliot Medina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A8C652-F84C-BC52-BFB0-2EF7114C5D72}"/>
              </a:ext>
            </a:extLst>
          </p:cNvPr>
          <p:cNvSpPr txBox="1"/>
          <p:nvPr/>
        </p:nvSpPr>
        <p:spPr>
          <a:xfrm>
            <a:off x="6343706" y="650365"/>
            <a:ext cx="54796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MSK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Andrea </a:t>
            </a:r>
            <a:r>
              <a:rPr lang="en-US" sz="2000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Schietinger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 &amp; lab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ACC60C-C369-07D3-FBD6-048E5C30882F}"/>
              </a:ext>
            </a:extLst>
          </p:cNvPr>
          <p:cNvSpPr txBox="1"/>
          <p:nvPr/>
        </p:nvSpPr>
        <p:spPr>
          <a:xfrm>
            <a:off x="6343706" y="3060532"/>
            <a:ext cx="57212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u="sng" dirty="0">
                <a:solidFill>
                  <a:srgbClr val="000000"/>
                </a:solidFill>
                <a:latin typeface="Helvetica" charset="0"/>
                <a:cs typeface="Helvetica" charset="0"/>
              </a:rPr>
              <a:t>Duke</a:t>
            </a:r>
            <a:r>
              <a:rPr lang="en-US" sz="2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: Stefanie Sarantopoulos &amp; lab </a:t>
            </a:r>
          </a:p>
        </p:txBody>
      </p:sp>
      <p:pic>
        <p:nvPicPr>
          <p:cNvPr id="12" name="Picture 11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558EAD9E-9D7E-FA99-BE4D-92BC910FD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297" y="657595"/>
            <a:ext cx="3364199" cy="227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0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C11B04-6914-BE49-8706-F10F30A04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57065"/>
            <a:ext cx="8229600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 of Notch signaling in the immune 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BCA15-6B16-D349-AF8C-D7C978339BAB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06F300-118F-F14A-8741-27D0CDAAA94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124" y="854328"/>
            <a:ext cx="8218843" cy="55549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BF6638C-4E37-8A41-A498-CF8E21A0C946}"/>
              </a:ext>
            </a:extLst>
          </p:cNvPr>
          <p:cNvSpPr txBox="1">
            <a:spLocks/>
          </p:cNvSpPr>
          <p:nvPr/>
        </p:nvSpPr>
        <p:spPr>
          <a:xfrm>
            <a:off x="3098280" y="6403737"/>
            <a:ext cx="5664530" cy="4865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cs typeface="Arial" panose="020B0604020202020204" pitchFamily="34" charset="0"/>
              </a:rPr>
              <a:t>Schneider, Allman and Maillard, </a:t>
            </a:r>
            <a:r>
              <a:rPr lang="en-US" sz="1600" i="1" dirty="0" err="1">
                <a:cs typeface="Arial" panose="020B0604020202020204" pitchFamily="34" charset="0"/>
              </a:rPr>
              <a:t>Curr</a:t>
            </a:r>
            <a:r>
              <a:rPr lang="en-US" sz="1600" i="1" dirty="0">
                <a:cs typeface="Arial" panose="020B0604020202020204" pitchFamily="34" charset="0"/>
              </a:rPr>
              <a:t> </a:t>
            </a:r>
            <a:r>
              <a:rPr lang="en-US" sz="1600" i="1" dirty="0" err="1">
                <a:cs typeface="Arial" panose="020B0604020202020204" pitchFamily="34" charset="0"/>
              </a:rPr>
              <a:t>Opin</a:t>
            </a:r>
            <a:r>
              <a:rPr lang="en-US" sz="1600" i="1" dirty="0">
                <a:cs typeface="Arial" panose="020B0604020202020204" pitchFamily="34" charset="0"/>
              </a:rPr>
              <a:t> Cell </a:t>
            </a:r>
            <a:r>
              <a:rPr lang="en-US" sz="1600" i="1" dirty="0" err="1">
                <a:cs typeface="Arial" panose="020B0604020202020204" pitchFamily="34" charset="0"/>
              </a:rPr>
              <a:t>Biol</a:t>
            </a:r>
            <a:r>
              <a:rPr lang="en-US" sz="1600" i="1" dirty="0">
                <a:cs typeface="Arial" panose="020B0604020202020204" pitchFamily="34" charset="0"/>
              </a:rPr>
              <a:t> </a:t>
            </a:r>
            <a:r>
              <a:rPr lang="en-US" sz="1600" dirty="0">
                <a:cs typeface="Arial" panose="020B060402020202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28155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71821-A5AA-334E-9E7F-88D46B48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444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Helvetica" pitchFamily="2" charset="0"/>
                <a:cs typeface="Arial" panose="020B0604020202020204" pitchFamily="34" charset="0"/>
              </a:rPr>
              <a:t>Specialized stromal cells provide structure and regulate lymph node functions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42B643-30E9-696B-1C9E-B0E65ADAE887}"/>
              </a:ext>
            </a:extLst>
          </p:cNvPr>
          <p:cNvGrpSpPr>
            <a:grpSpLocks noChangeAspect="1"/>
          </p:cNvGrpSpPr>
          <p:nvPr/>
        </p:nvGrpSpPr>
        <p:grpSpPr>
          <a:xfrm>
            <a:off x="219327" y="792171"/>
            <a:ext cx="8321040" cy="5065740"/>
            <a:chOff x="1241124" y="1036317"/>
            <a:chExt cx="8985908" cy="54705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7C30B47-0FF1-1979-AEF4-D8EBE9AC6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1124" y="1036317"/>
              <a:ext cx="8985908" cy="54705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97290D-7019-9052-8AB0-478997C16B7E}"/>
                </a:ext>
              </a:extLst>
            </p:cNvPr>
            <p:cNvSpPr/>
            <p:nvPr/>
          </p:nvSpPr>
          <p:spPr>
            <a:xfrm>
              <a:off x="1241124" y="1036317"/>
              <a:ext cx="455154" cy="527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 Box 841">
            <a:extLst>
              <a:ext uri="{FF2B5EF4-FFF2-40B4-BE49-F238E27FC236}">
                <a16:creationId xmlns:a16="http://schemas.microsoft.com/office/drawing/2014/main" id="{839C0C5F-701B-9E54-EFBE-099F9CD1D6D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05233" y="3832204"/>
            <a:ext cx="29867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dirty="0" err="1">
                <a:solidFill>
                  <a:srgbClr val="000000"/>
                </a:solidFill>
                <a:latin typeface="Arial"/>
                <a:cs typeface="Arial"/>
              </a:rPr>
              <a:t>Pikor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 et al., </a:t>
            </a:r>
            <a:r>
              <a:rPr lang="en-US" sz="1600" i="1" dirty="0">
                <a:solidFill>
                  <a:srgbClr val="000000"/>
                </a:solidFill>
                <a:latin typeface="Arial"/>
                <a:cs typeface="Arial"/>
              </a:rPr>
              <a:t>J Immunol 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2021</a:t>
            </a:r>
          </a:p>
        </p:txBody>
      </p:sp>
      <p:sp>
        <p:nvSpPr>
          <p:cNvPr id="16" name="Text Box 841">
            <a:extLst>
              <a:ext uri="{FF2B5EF4-FFF2-40B4-BE49-F238E27FC236}">
                <a16:creationId xmlns:a16="http://schemas.microsoft.com/office/drawing/2014/main" id="{79201B80-1BCD-0E92-6CFA-E6D9B2BECDA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05233" y="1707887"/>
            <a:ext cx="298676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Lymph node</a:t>
            </a:r>
          </a:p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SCS = subcapsular sinus</a:t>
            </a:r>
          </a:p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BF = B cell follicles</a:t>
            </a:r>
          </a:p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TBB = T/B border</a:t>
            </a:r>
          </a:p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HEV = high endothelial venule</a:t>
            </a:r>
          </a:p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TZ = T cell zone</a:t>
            </a:r>
          </a:p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MC – medullary cords</a:t>
            </a:r>
          </a:p>
          <a:p>
            <a:pPr eaLnBrk="0" hangingPunct="0"/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Box 841">
            <a:extLst>
              <a:ext uri="{FF2B5EF4-FFF2-40B4-BE49-F238E27FC236}">
                <a16:creationId xmlns:a16="http://schemas.microsoft.com/office/drawing/2014/main" id="{F7623FDC-7832-E440-BA58-B38F49BC3AC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725915" y="5560530"/>
            <a:ext cx="56289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i="1" dirty="0">
                <a:solidFill>
                  <a:srgbClr val="FF0000"/>
                </a:solidFill>
                <a:latin typeface="Arial"/>
                <a:cs typeface="Arial"/>
              </a:rPr>
              <a:t>Key source of Notch ligands in vivo!</a:t>
            </a:r>
          </a:p>
          <a:p>
            <a:pPr algn="ctr" eaLnBrk="0" hangingPunct="0"/>
            <a:endParaRPr lang="en-US" sz="1200" i="1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 eaLnBrk="0" hangingPunct="0"/>
            <a:r>
              <a:rPr lang="en-US" i="1" dirty="0">
                <a:solidFill>
                  <a:srgbClr val="FF0000"/>
                </a:solidFill>
                <a:latin typeface="Arial"/>
                <a:cs typeface="Arial"/>
              </a:rPr>
              <a:t>Radtke, Maillard &amp; Labrecque labs</a:t>
            </a:r>
          </a:p>
        </p:txBody>
      </p:sp>
    </p:spTree>
    <p:extLst>
      <p:ext uri="{BB962C8B-B14F-4D97-AF65-F5344CB8AC3E}">
        <p14:creationId xmlns:p14="http://schemas.microsoft.com/office/powerpoint/2010/main" val="271964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AF001-5C0C-4693-A6B8-019374EDF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25062-0618-AB70-C28A-19B1EE16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913" y="-7498"/>
            <a:ext cx="10426337" cy="11430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Recurrent rules of Notch engagement in the immune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8AAFAB-A0F6-B700-8B70-3BEA2AF7BDA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19" y="1076072"/>
            <a:ext cx="7122795" cy="48759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D00D03C-5598-3F9A-B1B1-C0202ACDC0D7}"/>
              </a:ext>
            </a:extLst>
          </p:cNvPr>
          <p:cNvSpPr txBox="1">
            <a:spLocks/>
          </p:cNvSpPr>
          <p:nvPr/>
        </p:nvSpPr>
        <p:spPr>
          <a:xfrm>
            <a:off x="3189307" y="6099001"/>
            <a:ext cx="5664530" cy="852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cs typeface="Arial" panose="020B0604020202020204" pitchFamily="34" charset="0"/>
              </a:rPr>
              <a:t>Schneider, Allman and Maillard, </a:t>
            </a:r>
            <a:r>
              <a:rPr lang="en-US" sz="1600" i="1" dirty="0" err="1">
                <a:cs typeface="Arial" panose="020B0604020202020204" pitchFamily="34" charset="0"/>
              </a:rPr>
              <a:t>Curr</a:t>
            </a:r>
            <a:r>
              <a:rPr lang="en-US" sz="1600" i="1" dirty="0">
                <a:cs typeface="Arial" panose="020B0604020202020204" pitchFamily="34" charset="0"/>
              </a:rPr>
              <a:t> </a:t>
            </a:r>
            <a:r>
              <a:rPr lang="en-US" sz="1600" i="1" dirty="0" err="1">
                <a:cs typeface="Arial" panose="020B0604020202020204" pitchFamily="34" charset="0"/>
              </a:rPr>
              <a:t>Opin</a:t>
            </a:r>
            <a:r>
              <a:rPr lang="en-US" sz="1600" i="1" dirty="0">
                <a:cs typeface="Arial" panose="020B0604020202020204" pitchFamily="34" charset="0"/>
              </a:rPr>
              <a:t> Cell </a:t>
            </a:r>
            <a:r>
              <a:rPr lang="en-US" sz="1600" i="1" dirty="0" err="1">
                <a:cs typeface="Arial" panose="020B0604020202020204" pitchFamily="34" charset="0"/>
              </a:rPr>
              <a:t>Biol</a:t>
            </a:r>
            <a:r>
              <a:rPr lang="en-US" sz="1600" i="1" dirty="0">
                <a:cs typeface="Arial" panose="020B0604020202020204" pitchFamily="34" charset="0"/>
              </a:rPr>
              <a:t> </a:t>
            </a:r>
            <a:r>
              <a:rPr lang="en-US" sz="1600" dirty="0">
                <a:cs typeface="Arial" panose="020B060402020202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75092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50CF14F-DFD9-264F-BA62-42B7615F74E9}"/>
              </a:ext>
            </a:extLst>
          </p:cNvPr>
          <p:cNvSpPr/>
          <p:nvPr/>
        </p:nvSpPr>
        <p:spPr>
          <a:xfrm>
            <a:off x="6289890" y="4349884"/>
            <a:ext cx="4647284" cy="12584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43615CA-3800-684E-9928-FCAF9FDEECCB}"/>
              </a:ext>
            </a:extLst>
          </p:cNvPr>
          <p:cNvSpPr/>
          <p:nvPr/>
        </p:nvSpPr>
        <p:spPr>
          <a:xfrm>
            <a:off x="7707692" y="2559992"/>
            <a:ext cx="4211781" cy="1365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5786011-40C7-C44C-82B0-8071613ADB3D}"/>
              </a:ext>
            </a:extLst>
          </p:cNvPr>
          <p:cNvSpPr/>
          <p:nvPr/>
        </p:nvSpPr>
        <p:spPr>
          <a:xfrm>
            <a:off x="4752109" y="1115071"/>
            <a:ext cx="4607043" cy="1032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84C6D53-3A27-AD44-B701-73159DB52CCB}"/>
              </a:ext>
            </a:extLst>
          </p:cNvPr>
          <p:cNvSpPr/>
          <p:nvPr/>
        </p:nvSpPr>
        <p:spPr>
          <a:xfrm>
            <a:off x="1613647" y="4349884"/>
            <a:ext cx="4151244" cy="12584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8C18D4-F61D-CE42-8BEB-E764229F7CC0}"/>
              </a:ext>
            </a:extLst>
          </p:cNvPr>
          <p:cNvSpPr/>
          <p:nvPr/>
        </p:nvSpPr>
        <p:spPr>
          <a:xfrm>
            <a:off x="580866" y="2833655"/>
            <a:ext cx="3226127" cy="1168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44A796-9266-8E44-B1D7-77F03F11BBCD}"/>
              </a:ext>
            </a:extLst>
          </p:cNvPr>
          <p:cNvSpPr/>
          <p:nvPr/>
        </p:nvSpPr>
        <p:spPr>
          <a:xfrm>
            <a:off x="1217220" y="1115072"/>
            <a:ext cx="3004457" cy="1444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C11B04-6914-BE49-8706-F10F30A04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88" y="91766"/>
            <a:ext cx="11833412" cy="810957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Notch signaling in B and T cell immunity - key projects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BCA15-6B16-D349-AF8C-D7C978339BAB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3AC98B-6B50-8F41-9304-B02323153F93}"/>
              </a:ext>
            </a:extLst>
          </p:cNvPr>
          <p:cNvSpPr txBox="1"/>
          <p:nvPr/>
        </p:nvSpPr>
        <p:spPr>
          <a:xfrm>
            <a:off x="1217220" y="1498772"/>
            <a:ext cx="3004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 signaling in graft-versus-host disease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3473B3-DD72-A24B-BCE9-606C2ED1E2E8}"/>
              </a:ext>
            </a:extLst>
          </p:cNvPr>
          <p:cNvSpPr txBox="1"/>
          <p:nvPr/>
        </p:nvSpPr>
        <p:spPr>
          <a:xfrm>
            <a:off x="681806" y="2980928"/>
            <a:ext cx="3004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 signaling in organ transplant rejection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(with Keith Bishop,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A6E091-3FB5-2E4F-8EB6-DD9BB5DFF5E2}"/>
              </a:ext>
            </a:extLst>
          </p:cNvPr>
          <p:cNvSpPr txBox="1"/>
          <p:nvPr/>
        </p:nvSpPr>
        <p:spPr>
          <a:xfrm>
            <a:off x="7863058" y="2666039"/>
            <a:ext cx="3994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 signaling in the immune response to mRNA vaccination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(with Michela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Locci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Norbert Pardi, UPenn)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416BA5-5FE4-A749-BBD0-AA6ABD5D08BB}"/>
              </a:ext>
            </a:extLst>
          </p:cNvPr>
          <p:cNvSpPr txBox="1"/>
          <p:nvPr/>
        </p:nvSpPr>
        <p:spPr>
          <a:xfrm>
            <a:off x="6369055" y="4497815"/>
            <a:ext cx="4437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Stroma-derived Notch signaling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as oncogenic drivers in T cell lymphomas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(with Ryan Wilcox,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2C06F3-8E17-3542-A015-CB55913B7A7D}"/>
              </a:ext>
            </a:extLst>
          </p:cNvPr>
          <p:cNvSpPr txBox="1"/>
          <p:nvPr/>
        </p:nvSpPr>
        <p:spPr>
          <a:xfrm>
            <a:off x="4851699" y="1329255"/>
            <a:ext cx="4507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Positional regulation of B cell homeostasis by stromal Notch ligands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429856-7A76-8D4A-B8DA-D5ED2C1760B4}"/>
              </a:ext>
            </a:extLst>
          </p:cNvPr>
          <p:cNvSpPr txBox="1"/>
          <p:nvPr/>
        </p:nvSpPr>
        <p:spPr>
          <a:xfrm>
            <a:off x="1613648" y="4520253"/>
            <a:ext cx="4054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Notch signaling in CD8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 cell immunity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(with Nathalie Labrecque, Montréal)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8EEFA0-4EE6-984E-9FD3-DB70D8039840}"/>
              </a:ext>
            </a:extLst>
          </p:cNvPr>
          <p:cNvSpPr txBox="1"/>
          <p:nvPr/>
        </p:nvSpPr>
        <p:spPr>
          <a:xfrm>
            <a:off x="4221677" y="2948654"/>
            <a:ext cx="3089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Recurrent rules of Notch pathway engagement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2DB22C-024C-A7C1-7C8B-CF80557379FB}"/>
              </a:ext>
            </a:extLst>
          </p:cNvPr>
          <p:cNvSpPr txBox="1"/>
          <p:nvPr/>
        </p:nvSpPr>
        <p:spPr>
          <a:xfrm>
            <a:off x="86061" y="6213739"/>
            <a:ext cx="11833412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Zhang et al., 2011; Tran et al., 2013; Sandy et al., 2013; Chung et al., 2017;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Radojcic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et al., 2018; Chung et al., 2019; Perkey et al., 2020; Gaudette et al., 2021; Gao et al., 2022; G</a:t>
            </a:r>
            <a:r>
              <a:rPr lang="en-US" sz="1600" spc="1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mez Atria et al., 2022; Tkachev et al., 2023; Allman et al., 2025; Maurice De Sousa et al., 2025</a:t>
            </a:r>
          </a:p>
        </p:txBody>
      </p:sp>
    </p:spTree>
    <p:extLst>
      <p:ext uri="{BB962C8B-B14F-4D97-AF65-F5344CB8AC3E}">
        <p14:creationId xmlns:p14="http://schemas.microsoft.com/office/powerpoint/2010/main" val="2645754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BE9FD2-3490-1140-B72E-FA11CA4BB519}"/>
              </a:ext>
            </a:extLst>
          </p:cNvPr>
          <p:cNvSpPr/>
          <p:nvPr/>
        </p:nvSpPr>
        <p:spPr>
          <a:xfrm>
            <a:off x="5251058" y="3714115"/>
            <a:ext cx="67518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Marginal zone B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Non-circulating cells exposed to blood flow and shear 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Segregate into the marginal zone of the spleen, but constantly shuttle between follicle and marginal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“Innate-like B cells”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that make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plasma cells rapidly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F40C0-21E3-0C4C-BB09-9204D3EFF0D8}"/>
              </a:ext>
            </a:extLst>
          </p:cNvPr>
          <p:cNvSpPr/>
          <p:nvPr/>
        </p:nvSpPr>
        <p:spPr>
          <a:xfrm>
            <a:off x="5251059" y="2035639"/>
            <a:ext cx="65345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Follicular B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Circulating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Reside mainly in B cell follicles of spleen and lymph nodes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2AEA36-69B6-7345-A01D-DDC4F3458D41}"/>
              </a:ext>
            </a:extLst>
          </p:cNvPr>
          <p:cNvSpPr/>
          <p:nvPr/>
        </p:nvSpPr>
        <p:spPr>
          <a:xfrm>
            <a:off x="1495258" y="2147413"/>
            <a:ext cx="1497496" cy="758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flower&#10;&#10;Description automatically generated">
            <a:extLst>
              <a:ext uri="{FF2B5EF4-FFF2-40B4-BE49-F238E27FC236}">
                <a16:creationId xmlns:a16="http://schemas.microsoft.com/office/drawing/2014/main" id="{773E3334-BDEB-EE40-92F4-D5E6DC025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77" y="1965789"/>
            <a:ext cx="2680402" cy="26804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C4218E-670B-C748-B022-0DD6D7AA39CB}"/>
              </a:ext>
            </a:extLst>
          </p:cNvPr>
          <p:cNvSpPr txBox="1"/>
          <p:nvPr/>
        </p:nvSpPr>
        <p:spPr>
          <a:xfrm>
            <a:off x="603777" y="4624330"/>
            <a:ext cx="2680402" cy="10772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CD1d (MZ B cells)          </a:t>
            </a:r>
          </a:p>
          <a:p>
            <a:r>
              <a:rPr lang="en-US" sz="1600" dirty="0">
                <a:solidFill>
                  <a:schemeClr val="bg1"/>
                </a:solidFill>
              </a:rPr>
              <a:t>CD169 (MZ macrophages)</a:t>
            </a:r>
            <a:r>
              <a:rPr lang="en-US" sz="1600" dirty="0">
                <a:solidFill>
                  <a:srgbClr val="FF0000"/>
                </a:solidFill>
              </a:rPr>
              <a:t>      </a:t>
            </a:r>
            <a:r>
              <a:rPr lang="en-US" sz="1600" dirty="0">
                <a:solidFill>
                  <a:srgbClr val="00B050"/>
                </a:solidFill>
              </a:rPr>
              <a:t>Ter119 (Erythrocytes –red pulp)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2BA1A-A8EA-F146-B1EC-63083DAF4D0C}"/>
              </a:ext>
            </a:extLst>
          </p:cNvPr>
          <p:cNvSpPr txBox="1"/>
          <p:nvPr/>
        </p:nvSpPr>
        <p:spPr>
          <a:xfrm>
            <a:off x="669198" y="2021515"/>
            <a:ext cx="70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Red pulp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34CC87-EC67-4C46-B7DE-E17D7FEE15F0}"/>
              </a:ext>
            </a:extLst>
          </p:cNvPr>
          <p:cNvSpPr txBox="1"/>
          <p:nvPr/>
        </p:nvSpPr>
        <p:spPr>
          <a:xfrm>
            <a:off x="1318336" y="3258451"/>
            <a:ext cx="70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5BF439-6FE5-5A4A-9FB9-2E6917E80CED}"/>
              </a:ext>
            </a:extLst>
          </p:cNvPr>
          <p:cNvSpPr txBox="1"/>
          <p:nvPr/>
        </p:nvSpPr>
        <p:spPr>
          <a:xfrm>
            <a:off x="2651966" y="3529449"/>
            <a:ext cx="70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MZ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DDBDAC3-5287-3441-B4E1-51EE897D0F6A}"/>
              </a:ext>
            </a:extLst>
          </p:cNvPr>
          <p:cNvCxnSpPr>
            <a:cxnSpLocks/>
          </p:cNvCxnSpPr>
          <p:nvPr/>
        </p:nvCxnSpPr>
        <p:spPr>
          <a:xfrm>
            <a:off x="3113812" y="3762592"/>
            <a:ext cx="584853" cy="3237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17E3260-5720-0A4A-8FCB-2C0567C88744}"/>
              </a:ext>
            </a:extLst>
          </p:cNvPr>
          <p:cNvCxnSpPr>
            <a:cxnSpLocks/>
          </p:cNvCxnSpPr>
          <p:nvPr/>
        </p:nvCxnSpPr>
        <p:spPr>
          <a:xfrm flipV="1">
            <a:off x="1752221" y="2671961"/>
            <a:ext cx="1932644" cy="71842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E5CF8D43-8439-9742-BA37-F7D67D81D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84235" y="1866390"/>
            <a:ext cx="1130300" cy="1524000"/>
          </a:xfr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8088A0-B260-B64E-B41D-CF3E796AE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4235" y="3755540"/>
            <a:ext cx="1028700" cy="1397000"/>
          </a:xfrm>
          <a:prstGeom prst="rect">
            <a:avLst/>
          </a:prstGeom>
        </p:spPr>
      </p:pic>
      <p:sp>
        <p:nvSpPr>
          <p:cNvPr id="18" name="Title 5">
            <a:extLst>
              <a:ext uri="{FF2B5EF4-FFF2-40B4-BE49-F238E27FC236}">
                <a16:creationId xmlns:a16="http://schemas.microsoft.com/office/drawing/2014/main" id="{E9DD64BA-5B88-9849-8E2F-1878170F7C03}"/>
              </a:ext>
            </a:extLst>
          </p:cNvPr>
          <p:cNvSpPr txBox="1">
            <a:spLocks/>
          </p:cNvSpPr>
          <p:nvPr/>
        </p:nvSpPr>
        <p:spPr>
          <a:xfrm>
            <a:off x="1707557" y="228368"/>
            <a:ext cx="9244088" cy="95410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Positional regulation of splenic B cell homeostasis by stromal Notch ligands</a:t>
            </a:r>
          </a:p>
        </p:txBody>
      </p:sp>
    </p:spTree>
    <p:extLst>
      <p:ext uri="{BB962C8B-B14F-4D97-AF65-F5344CB8AC3E}">
        <p14:creationId xmlns:p14="http://schemas.microsoft.com/office/powerpoint/2010/main" val="33537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61E14-FCFA-FA41-AEDD-E343F42EA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37" y="-15377"/>
            <a:ext cx="11557088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Active shuttling of marginal zone B cells across the marginal sinus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F6D791-7266-EB49-AC29-B7AFF9B90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37" y="1240807"/>
            <a:ext cx="6426200" cy="1193800"/>
          </a:xfrm>
          <a:prstGeom prst="rect">
            <a:avLst/>
          </a:prstGeom>
        </p:spPr>
      </p:pic>
      <p:sp>
        <p:nvSpPr>
          <p:cNvPr id="22" name="Text Box 841">
            <a:extLst>
              <a:ext uri="{FF2B5EF4-FFF2-40B4-BE49-F238E27FC236}">
                <a16:creationId xmlns:a16="http://schemas.microsoft.com/office/drawing/2014/main" id="{8E0F6748-D99A-4541-9DB3-D60FA2E7F0F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686346" y="3057954"/>
            <a:ext cx="28554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i="1" dirty="0">
                <a:solidFill>
                  <a:srgbClr val="000000"/>
                </a:solidFill>
                <a:latin typeface="Arial"/>
                <a:cs typeface="Arial"/>
              </a:rPr>
              <a:t>Time lapse intravital imaging</a:t>
            </a:r>
          </a:p>
        </p:txBody>
      </p:sp>
      <p:sp>
        <p:nvSpPr>
          <p:cNvPr id="24" name="Text Box 841">
            <a:extLst>
              <a:ext uri="{FF2B5EF4-FFF2-40B4-BE49-F238E27FC236}">
                <a16:creationId xmlns:a16="http://schemas.microsoft.com/office/drawing/2014/main" id="{5F9EB82C-A658-C340-90D2-99493CB548D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02372" y="4842164"/>
            <a:ext cx="764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MZB</a:t>
            </a:r>
          </a:p>
        </p:txBody>
      </p:sp>
      <p:sp>
        <p:nvSpPr>
          <p:cNvPr id="23" name="Text Box 841">
            <a:extLst>
              <a:ext uri="{FF2B5EF4-FFF2-40B4-BE49-F238E27FC236}">
                <a16:creationId xmlns:a16="http://schemas.microsoft.com/office/drawing/2014/main" id="{7AEA06C2-4BDA-3D48-8113-229CCFBE63D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43738" y="3734552"/>
            <a:ext cx="5887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dirty="0" err="1">
                <a:solidFill>
                  <a:srgbClr val="000000"/>
                </a:solidFill>
                <a:latin typeface="Arial"/>
                <a:cs typeface="Arial"/>
              </a:rPr>
              <a:t>FoB</a:t>
            </a: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6" name="Text Box 841">
            <a:extLst>
              <a:ext uri="{FF2B5EF4-FFF2-40B4-BE49-F238E27FC236}">
                <a16:creationId xmlns:a16="http://schemas.microsoft.com/office/drawing/2014/main" id="{B16326F4-0977-F548-85CE-54D7F42FFA3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0671739" y="6380954"/>
            <a:ext cx="15202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i="1" dirty="0">
                <a:solidFill>
                  <a:srgbClr val="000000"/>
                </a:solidFill>
                <a:latin typeface="Arial"/>
                <a:cs typeface="Arial"/>
              </a:rPr>
              <a:t>Nature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, 2013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BBDD27-964C-234F-BEE8-9B1E30604BEF}"/>
              </a:ext>
            </a:extLst>
          </p:cNvPr>
          <p:cNvGrpSpPr/>
          <p:nvPr/>
        </p:nvGrpSpPr>
        <p:grpSpPr>
          <a:xfrm>
            <a:off x="8134597" y="4031733"/>
            <a:ext cx="1662546" cy="2438400"/>
            <a:chOff x="8134597" y="4281108"/>
            <a:chExt cx="1662546" cy="24384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91454D0-3132-AC40-AAF8-167FAD637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8968" y="4281108"/>
              <a:ext cx="1117600" cy="2438400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38C9FC0-66C7-E24A-A02F-E77F70D38D5D}"/>
                </a:ext>
              </a:extLst>
            </p:cNvPr>
            <p:cNvSpPr/>
            <p:nvPr/>
          </p:nvSpPr>
          <p:spPr>
            <a:xfrm>
              <a:off x="8134597" y="4322481"/>
              <a:ext cx="1662546" cy="3207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C9C3D53-C34F-6A43-A641-BD023714DC5E}"/>
              </a:ext>
            </a:extLst>
          </p:cNvPr>
          <p:cNvGrpSpPr/>
          <p:nvPr/>
        </p:nvGrpSpPr>
        <p:grpSpPr>
          <a:xfrm>
            <a:off x="695941" y="3396508"/>
            <a:ext cx="4838700" cy="2463800"/>
            <a:chOff x="494066" y="3396508"/>
            <a:chExt cx="4838700" cy="2463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A97C362-85F7-CE4E-A8B0-0C672A90C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066" y="3396508"/>
              <a:ext cx="4838700" cy="2463800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BEA8DDE-7553-4A43-8AF4-A780234F38CE}"/>
                </a:ext>
              </a:extLst>
            </p:cNvPr>
            <p:cNvSpPr/>
            <p:nvPr/>
          </p:nvSpPr>
          <p:spPr>
            <a:xfrm>
              <a:off x="494066" y="3396508"/>
              <a:ext cx="377506" cy="1779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878854C-4F14-B041-840A-189098C8EBB3}"/>
              </a:ext>
            </a:extLst>
          </p:cNvPr>
          <p:cNvGrpSpPr/>
          <p:nvPr/>
        </p:nvGrpSpPr>
        <p:grpSpPr>
          <a:xfrm>
            <a:off x="5823568" y="2179481"/>
            <a:ext cx="6248400" cy="2095500"/>
            <a:chOff x="5823568" y="2179481"/>
            <a:chExt cx="6248400" cy="209550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DF3BF4D-EB72-194C-9221-866B07A4D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23568" y="2179481"/>
              <a:ext cx="6248400" cy="2095500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003D442-435E-4D4B-83A3-F5FE6EF59D6C}"/>
                </a:ext>
              </a:extLst>
            </p:cNvPr>
            <p:cNvSpPr/>
            <p:nvPr/>
          </p:nvSpPr>
          <p:spPr>
            <a:xfrm>
              <a:off x="5823568" y="2179481"/>
              <a:ext cx="197222" cy="13949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72709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|14.1|23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1993</Words>
  <Application>Microsoft Macintosh PowerPoint</Application>
  <PresentationFormat>Widescreen</PresentationFormat>
  <Paragraphs>405</Paragraphs>
  <Slides>38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ＭＳ Ｐゴシック</vt:lpstr>
      <vt:lpstr>Aptos</vt:lpstr>
      <vt:lpstr>Aptos Display</vt:lpstr>
      <vt:lpstr>Arial</vt:lpstr>
      <vt:lpstr>Calibri</vt:lpstr>
      <vt:lpstr>Helvetica</vt:lpstr>
      <vt:lpstr>Office Theme</vt:lpstr>
      <vt:lpstr>PowerPoint Presentation</vt:lpstr>
      <vt:lpstr>Presentation outline</vt:lpstr>
      <vt:lpstr>PowerPoint Presentation</vt:lpstr>
      <vt:lpstr>Overview of Notch signaling in the immune system</vt:lpstr>
      <vt:lpstr>Specialized stromal cells provide structure and regulate lymph node functions</vt:lpstr>
      <vt:lpstr>Recurrent rules of Notch engagement in the immune system</vt:lpstr>
      <vt:lpstr>Notch signaling in B and T cell immunity - key projects</vt:lpstr>
      <vt:lpstr>PowerPoint Presentation</vt:lpstr>
      <vt:lpstr>Active shuttling of marginal zone B cells across the marginal sinus</vt:lpstr>
      <vt:lpstr>Notch regulation of marginal zone B cells</vt:lpstr>
      <vt:lpstr>PowerPoint Presentation</vt:lpstr>
      <vt:lpstr>Experimental approach to identify acute effects of Notch blockade in naïve B cells</vt:lpstr>
      <vt:lpstr>Rapid loss of splenic marginal zone B cells upon Notch2 blockade</vt:lpstr>
      <vt:lpstr>Divergent effects of Dll1 or Dll4 Notch ligand blockade on marginal zone B cells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Follicular B cells transferred into lymphopenic hosts transdifferentiate into marginal zone B cells upon Dll1/Notch2 signaling</vt:lpstr>
      <vt:lpstr>Tracking follicular B cells in the spleen after transfer into Rag2-deficient lymphopenic hosts</vt:lpstr>
      <vt:lpstr>PowerPoint Presentation</vt:lpstr>
      <vt:lpstr>Rapid decline in Myc mRNA, Myc protein and and Myc-regulated transcripts in Notch2-deprived marginal zone B cells</vt:lpstr>
      <vt:lpstr>Is Myc necessary for marginal zone B cell retention in spleen?</vt:lpstr>
      <vt:lpstr>PowerPoint Presentation</vt:lpstr>
      <vt:lpstr>Mb1crehet S1pr1f/f mice have phenotypic marginal zone B cells trapped in splenic B cell follicles</vt:lpstr>
      <vt:lpstr>PowerPoint Presentation</vt:lpstr>
      <vt:lpstr>S1PR1-deficient MZB cells are retained in the spleen after Notch2 blockade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Recurrent rules of Notch engagement in the immune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43</cp:revision>
  <dcterms:created xsi:type="dcterms:W3CDTF">2025-11-02T21:26:53Z</dcterms:created>
  <dcterms:modified xsi:type="dcterms:W3CDTF">2026-04-02T12:42:44Z</dcterms:modified>
</cp:coreProperties>
</file>