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sldIdLst>
    <p:sldId id="256" r:id="rId5"/>
    <p:sldId id="895" r:id="rId6"/>
    <p:sldId id="257" r:id="rId7"/>
    <p:sldId id="8084" r:id="rId8"/>
    <p:sldId id="8085" r:id="rId9"/>
    <p:sldId id="1878" r:id="rId10"/>
    <p:sldId id="1888" r:id="rId11"/>
    <p:sldId id="8086" r:id="rId12"/>
    <p:sldId id="8087" r:id="rId13"/>
    <p:sldId id="1892" r:id="rId14"/>
    <p:sldId id="1887" r:id="rId15"/>
    <p:sldId id="1864" r:id="rId16"/>
    <p:sldId id="1865" r:id="rId17"/>
    <p:sldId id="8088" r:id="rId18"/>
    <p:sldId id="8089" r:id="rId19"/>
    <p:sldId id="1881" r:id="rId20"/>
    <p:sldId id="1882" r:id="rId21"/>
    <p:sldId id="261" r:id="rId22"/>
    <p:sldId id="1896" r:id="rId23"/>
    <p:sldId id="8090" r:id="rId24"/>
    <p:sldId id="8091" r:id="rId25"/>
    <p:sldId id="8092" r:id="rId26"/>
    <p:sldId id="263" r:id="rId27"/>
    <p:sldId id="1897" r:id="rId28"/>
    <p:sldId id="1898" r:id="rId29"/>
    <p:sldId id="8077" r:id="rId30"/>
    <p:sldId id="8078" r:id="rId31"/>
    <p:sldId id="8093" r:id="rId32"/>
    <p:sldId id="1884" r:id="rId33"/>
    <p:sldId id="1879" r:id="rId34"/>
    <p:sldId id="8094" r:id="rId35"/>
    <p:sldId id="8095" r:id="rId36"/>
    <p:sldId id="8109" r:id="rId37"/>
    <p:sldId id="8110" r:id="rId38"/>
    <p:sldId id="8098" r:id="rId39"/>
    <p:sldId id="8096" r:id="rId40"/>
    <p:sldId id="8097" r:id="rId41"/>
    <p:sldId id="8099" r:id="rId42"/>
    <p:sldId id="8100" r:id="rId43"/>
    <p:sldId id="8101" r:id="rId44"/>
    <p:sldId id="8114" r:id="rId45"/>
    <p:sldId id="8102" r:id="rId46"/>
    <p:sldId id="8103" r:id="rId47"/>
    <p:sldId id="8104" r:id="rId48"/>
    <p:sldId id="8105" r:id="rId49"/>
    <p:sldId id="8106" r:id="rId50"/>
    <p:sldId id="8113" r:id="rId51"/>
    <p:sldId id="8107" r:id="rId52"/>
    <p:sldId id="8111" r:id="rId53"/>
    <p:sldId id="8108" r:id="rId54"/>
    <p:sldId id="268" r:id="rId55"/>
    <p:sldId id="811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7EC6A-C763-428F-88CC-374C2D0D8B4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B9759-4323-45DB-BB7E-290540FF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9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DB19-D269-4A27-B12E-9299B3583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21BE8-9B32-9F9A-0EA1-1DB273C35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98E5-B4A5-856A-ED22-DAC8D3CF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FFC4C-3ECB-52B5-264B-17917ED9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58BC2-CE8A-DF7C-2593-EF3CCBC8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4CD5-6930-A929-CEB3-4432A94A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259B1-297A-8138-7990-9E0E68C80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972DA-0FD5-4DBC-5E01-DDD3E73F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2CEC-AC11-6479-9B1A-12C28E7D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91AB5-C3DC-9FEA-BDC1-AF6460AE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1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6DAED-F02A-6D15-A9E7-58B131970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AFE35-A7FD-1B54-86EE-7666542A0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51720-1386-1EFB-8CBC-CAC0D0E6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F2AF3-4422-544C-94AF-EB0B143E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E87A-12A1-01D8-BA32-E636D6EE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21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F1E6-2F2A-FA69-55D8-7B216F0F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CF3B-E3EF-4A3D-548A-B7522975E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769FA-8B01-CBDC-A65F-5570F83B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0C53C-B818-EF54-B053-0C9276C0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F513C-7E77-C43C-484B-81BDE324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0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4253-0D0B-708D-DD89-110A18E2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D3247-9B25-F0DF-AEF3-2B46185B9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4241C-2CB1-EFAD-EE2D-8FD303A7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5321D-2A73-50DD-F632-CFE7E5FA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F168-5F86-0167-0972-B9D9B9D6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2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2F3B-4E1C-67D5-0D6E-41125064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9B457-C938-2A32-8618-639AB1421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90CB5-491C-CF50-358D-886463B6A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1F2F4-745D-680C-A650-C8555D0D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B7507-46A6-9DAE-428D-C3A8EB0F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47BD9-84AF-9EAD-9E10-961C4381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596D-EBA7-3DD4-9D1E-2402CC35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5A177-1106-89F3-75F8-9BB453FA0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5B130-1525-665D-3FE2-562B55488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F0327-FB5E-F10E-DEBB-95F194136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DCAE9-AF39-4D4D-123C-2E7CE4C6E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63997C-EA53-4822-A32E-6A72E928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85DED-919C-D3DA-7A16-5C1950FF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A056B-AAEB-AA48-34E3-F12974DC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2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2F01-03F7-DDA1-A995-0A7B066C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7CFA2-C778-5814-8D36-B5C10147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00963-4EC6-34B4-48F4-35534FA7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AE575-116B-4FD1-B55B-A545B58F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3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364F5-11C4-F73F-FDE2-9B0411EC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A8094-6EF4-7052-CCBE-88B3BEFF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56430-A1C4-761F-1760-52019F19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2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4A7B-54FD-A279-3861-C05D389D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F9FAB-0D3F-FE0E-8588-372528E9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1A3B5-5421-2D0C-1416-E74BAE25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05AEB-AA26-E62C-B44D-B5E8F594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DDF96-7FAE-AC31-7B4F-F7CD9433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277C0-9437-61ED-77BC-8305704D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24AB-11B7-D417-841A-86BC18EA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76CE5-07B1-F38A-F374-C13184007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739F7-B522-A17E-42B5-AB7F92A84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77DCB-E168-861E-9948-33972AF9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6E30F-6980-35AD-BBE6-6B28EA11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BA63A-2779-630B-3DDF-06157918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2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D9219-BB5C-D929-B8BC-DAE10D18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14A1F-8787-59EF-1D0A-35450C692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9439C-1667-D1E0-5A17-5B612B010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C8D69F-173B-42C2-A0FE-C1FEB3CE568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7FA83-C12E-84E6-E92A-7570B311E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6E250-D8FD-D6F2-161D-9FA284585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4D0268-79BA-4D97-B71F-D9203BAA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5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E677-E34C-B29B-E2CD-42A5E0F2B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Multimodality Trials in Oncology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7503A-7179-A1CE-039E-15DB37129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Gregory J. Riely </a:t>
            </a:r>
          </a:p>
        </p:txBody>
      </p:sp>
    </p:spTree>
    <p:extLst>
      <p:ext uri="{BB962C8B-B14F-4D97-AF65-F5344CB8AC3E}">
        <p14:creationId xmlns:p14="http://schemas.microsoft.com/office/powerpoint/2010/main" val="135798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D5CF-383A-4DBA-BB11-4792B330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erstadt" panose="020B0004020202020204" pitchFamily="34" charset="0"/>
              </a:rPr>
              <a:t>How did we treat early-stage NSCLC?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532F4-B748-4D47-8E74-8DB6CECFEAF9}"/>
              </a:ext>
            </a:extLst>
          </p:cNvPr>
          <p:cNvSpPr txBox="1"/>
          <p:nvPr/>
        </p:nvSpPr>
        <p:spPr>
          <a:xfrm>
            <a:off x="820676" y="1676050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16CD25-F12B-489A-92FD-DB4E72E6F7F4}"/>
              </a:ext>
            </a:extLst>
          </p:cNvPr>
          <p:cNvCxnSpPr/>
          <p:nvPr/>
        </p:nvCxnSpPr>
        <p:spPr>
          <a:xfrm>
            <a:off x="2350703" y="1910976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8C52820-AE14-4CBB-9EDE-B2730EAD842C}"/>
              </a:ext>
            </a:extLst>
          </p:cNvPr>
          <p:cNvSpPr txBox="1"/>
          <p:nvPr/>
        </p:nvSpPr>
        <p:spPr>
          <a:xfrm>
            <a:off x="3527613" y="1676049"/>
            <a:ext cx="296462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sp>
        <p:nvSpPr>
          <p:cNvPr id="14" name="Rectangle 258">
            <a:extLst>
              <a:ext uri="{FF2B5EF4-FFF2-40B4-BE49-F238E27FC236}">
                <a16:creationId xmlns:a16="http://schemas.microsoft.com/office/drawing/2014/main" id="{6E28EF64-10B8-490E-AD13-25915B29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469" y="6357171"/>
            <a:ext cx="785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77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solidFill>
                  <a:srgbClr val="000040"/>
                </a:solidFill>
                <a:latin typeface="Bierstadt" panose="020B0004020202020204" pitchFamily="34" charset="0"/>
              </a:rPr>
              <a:t>Modified from </a:t>
            </a:r>
            <a:r>
              <a:rPr lang="en-US" sz="2000" err="1">
                <a:solidFill>
                  <a:srgbClr val="000040"/>
                </a:solidFill>
                <a:latin typeface="Bierstadt" panose="020B0004020202020204" pitchFamily="34" charset="0"/>
              </a:rPr>
              <a:t>Pignon</a:t>
            </a:r>
            <a:r>
              <a:rPr lang="en-US" sz="2000">
                <a:solidFill>
                  <a:srgbClr val="000040"/>
                </a:solidFill>
                <a:latin typeface="Bierstadt" panose="020B0004020202020204" pitchFamily="34" charset="0"/>
              </a:rPr>
              <a:t> JP et al. </a:t>
            </a:r>
            <a:r>
              <a:rPr lang="it-IT" sz="2000" err="1">
                <a:solidFill>
                  <a:srgbClr val="000040"/>
                </a:solidFill>
                <a:latin typeface="Bierstadt" panose="020B0004020202020204" pitchFamily="34" charset="0"/>
              </a:rPr>
              <a:t>J</a:t>
            </a:r>
            <a:r>
              <a:rPr lang="it-IT" sz="2000">
                <a:solidFill>
                  <a:srgbClr val="000040"/>
                </a:solidFill>
                <a:latin typeface="Bierstadt" panose="020B0004020202020204" pitchFamily="34" charset="0"/>
              </a:rPr>
              <a:t> </a:t>
            </a:r>
            <a:r>
              <a:rPr lang="it-IT" sz="2000" err="1">
                <a:solidFill>
                  <a:srgbClr val="000040"/>
                </a:solidFill>
                <a:latin typeface="Bierstadt" panose="020B0004020202020204" pitchFamily="34" charset="0"/>
              </a:rPr>
              <a:t>Clin</a:t>
            </a:r>
            <a:r>
              <a:rPr lang="it-IT" sz="2000">
                <a:solidFill>
                  <a:srgbClr val="000040"/>
                </a:solidFill>
                <a:latin typeface="Bierstadt" panose="020B0004020202020204" pitchFamily="34" charset="0"/>
              </a:rPr>
              <a:t> </a:t>
            </a:r>
            <a:r>
              <a:rPr lang="it-IT" sz="2000" err="1">
                <a:solidFill>
                  <a:srgbClr val="000040"/>
                </a:solidFill>
                <a:latin typeface="Bierstadt" panose="020B0004020202020204" pitchFamily="34" charset="0"/>
              </a:rPr>
              <a:t>Oncol</a:t>
            </a:r>
            <a:r>
              <a:rPr lang="it-IT" sz="2000">
                <a:solidFill>
                  <a:srgbClr val="000040"/>
                </a:solidFill>
                <a:latin typeface="Bierstadt" panose="020B0004020202020204" pitchFamily="34" charset="0"/>
              </a:rPr>
              <a:t>  2008 </a:t>
            </a:r>
            <a:r>
              <a:rPr lang="it-IT" sz="2000" err="1">
                <a:solidFill>
                  <a:srgbClr val="000040"/>
                </a:solidFill>
                <a:latin typeface="Bierstadt" panose="020B0004020202020204" pitchFamily="34" charset="0"/>
              </a:rPr>
              <a:t>Jul</a:t>
            </a:r>
            <a:r>
              <a:rPr lang="it-IT" sz="2000">
                <a:solidFill>
                  <a:srgbClr val="000040"/>
                </a:solidFill>
                <a:latin typeface="Bierstadt" panose="020B0004020202020204" pitchFamily="34" charset="0"/>
              </a:rPr>
              <a:t> 20;26(21):3552-9 </a:t>
            </a:r>
            <a:endParaRPr lang="en-US" sz="2000">
              <a:solidFill>
                <a:srgbClr val="000040"/>
              </a:solidFill>
              <a:latin typeface="Bierstadt" panose="020B00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C161DC-AF20-4B89-ABD7-CCA04E985151}"/>
              </a:ext>
            </a:extLst>
          </p:cNvPr>
          <p:cNvGrpSpPr/>
          <p:nvPr/>
        </p:nvGrpSpPr>
        <p:grpSpPr>
          <a:xfrm>
            <a:off x="-47219" y="2526529"/>
            <a:ext cx="9708133" cy="3245483"/>
            <a:chOff x="361950" y="718306"/>
            <a:chExt cx="8625776" cy="337080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4CEF00E-62AF-4D34-B1E5-5DA57F738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9032"/>
            <a:stretch/>
          </p:blipFill>
          <p:spPr>
            <a:xfrm>
              <a:off x="361950" y="1620525"/>
              <a:ext cx="8039100" cy="13969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D2C618B-C461-4C43-844E-5C6550B6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226" y="718306"/>
              <a:ext cx="8572500" cy="11525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1B8E34-5513-4A15-8A21-5FD28ED55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8351"/>
            <a:stretch/>
          </p:blipFill>
          <p:spPr>
            <a:xfrm>
              <a:off x="361950" y="3009900"/>
              <a:ext cx="8039100" cy="107921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7AC22D-C62B-4602-922D-6270B5C0AD98}"/>
              </a:ext>
            </a:extLst>
          </p:cNvPr>
          <p:cNvSpPr txBox="1"/>
          <p:nvPr/>
        </p:nvSpPr>
        <p:spPr>
          <a:xfrm>
            <a:off x="9323882" y="3574647"/>
            <a:ext cx="2542341" cy="1323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>
                <a:latin typeface="Bierstadt" panose="020B0004020202020204" pitchFamily="34" charset="0"/>
              </a:rPr>
              <a:t>Chemotherapy </a:t>
            </a:r>
            <a:r>
              <a:rPr lang="en-US" sz="2667" b="1">
                <a:latin typeface="Bierstadt" panose="020B0004020202020204" pitchFamily="34" charset="0"/>
              </a:rPr>
              <a:t>useful</a:t>
            </a:r>
            <a:r>
              <a:rPr lang="en-US" sz="2667">
                <a:latin typeface="Bierstadt" panose="020B0004020202020204" pitchFamily="34" charset="0"/>
              </a:rPr>
              <a:t> for Stages II and III</a:t>
            </a:r>
          </a:p>
        </p:txBody>
      </p:sp>
    </p:spTree>
    <p:extLst>
      <p:ext uri="{BB962C8B-B14F-4D97-AF65-F5344CB8AC3E}">
        <p14:creationId xmlns:p14="http://schemas.microsoft.com/office/powerpoint/2010/main" val="340500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D5CF-383A-4DBA-BB11-4792B330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erstadt" panose="020B0004020202020204" pitchFamily="34" charset="0"/>
              </a:rPr>
              <a:t>How do we treat early-stage NSCLC?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532F4-B748-4D47-8E74-8DB6CECFEAF9}"/>
              </a:ext>
            </a:extLst>
          </p:cNvPr>
          <p:cNvSpPr txBox="1"/>
          <p:nvPr/>
        </p:nvSpPr>
        <p:spPr>
          <a:xfrm>
            <a:off x="587408" y="1465510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16CD25-F12B-489A-92FD-DB4E72E6F7F4}"/>
              </a:ext>
            </a:extLst>
          </p:cNvPr>
          <p:cNvCxnSpPr/>
          <p:nvPr/>
        </p:nvCxnSpPr>
        <p:spPr>
          <a:xfrm>
            <a:off x="2131763" y="1794501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3A3225-51ED-4C3D-AD53-191442132B3B}"/>
              </a:ext>
            </a:extLst>
          </p:cNvPr>
          <p:cNvSpPr txBox="1"/>
          <p:nvPr/>
        </p:nvSpPr>
        <p:spPr>
          <a:xfrm>
            <a:off x="7710181" y="1486725"/>
            <a:ext cx="3092898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52820-AE14-4CBB-9EDE-B2730EAD842C}"/>
              </a:ext>
            </a:extLst>
          </p:cNvPr>
          <p:cNvSpPr txBox="1"/>
          <p:nvPr/>
        </p:nvSpPr>
        <p:spPr>
          <a:xfrm>
            <a:off x="3329574" y="1465509"/>
            <a:ext cx="31528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61B10C-C34E-4742-B4FB-64C9AD135DF9}"/>
              </a:ext>
            </a:extLst>
          </p:cNvPr>
          <p:cNvCxnSpPr/>
          <p:nvPr/>
        </p:nvCxnSpPr>
        <p:spPr>
          <a:xfrm>
            <a:off x="6465003" y="1799581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id="{792F1843-E372-41D9-990A-709E0CBA6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7720" y="210227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8231D-A478-430F-89AF-787B7A88D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3"/>
          <a:stretch/>
        </p:blipFill>
        <p:spPr>
          <a:xfrm>
            <a:off x="208185" y="0"/>
            <a:ext cx="7373328" cy="2616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E89D72-5BD1-43A4-999C-88331BEABB9F}"/>
              </a:ext>
            </a:extLst>
          </p:cNvPr>
          <p:cNvSpPr txBox="1"/>
          <p:nvPr/>
        </p:nvSpPr>
        <p:spPr>
          <a:xfrm>
            <a:off x="471947" y="3190002"/>
            <a:ext cx="4356572" cy="140525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Completely resected</a:t>
            </a:r>
          </a:p>
          <a:p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IB (≥4cm) –IIIA NSCLC (AJCC v7)</a:t>
            </a:r>
          </a:p>
          <a:p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1-4 cycles of platinum-based chemotherapy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8B26D-00EA-49C5-B50A-678AC36A7863}"/>
              </a:ext>
            </a:extLst>
          </p:cNvPr>
          <p:cNvSpPr txBox="1"/>
          <p:nvPr/>
        </p:nvSpPr>
        <p:spPr>
          <a:xfrm>
            <a:off x="6263187" y="2936558"/>
            <a:ext cx="4036682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Atezolizumab q21 days x 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F7BB1-4EC4-4684-8991-CA1A9A69F992}"/>
              </a:ext>
            </a:extLst>
          </p:cNvPr>
          <p:cNvSpPr txBox="1"/>
          <p:nvPr/>
        </p:nvSpPr>
        <p:spPr>
          <a:xfrm>
            <a:off x="6407937" y="4169410"/>
            <a:ext cx="3747179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Observation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7F52D3-5F11-401B-8A05-319B94A44091}"/>
              </a:ext>
            </a:extLst>
          </p:cNvPr>
          <p:cNvCxnSpPr>
            <a:stCxn id="3" idx="3"/>
            <a:endCxn id="7" idx="1"/>
          </p:cNvCxnSpPr>
          <p:nvPr/>
        </p:nvCxnSpPr>
        <p:spPr>
          <a:xfrm flipV="1">
            <a:off x="4828519" y="3167391"/>
            <a:ext cx="1434668" cy="72523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0EB1D4-F28C-46D3-8CE8-C7CCDC012455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4828519" y="3892630"/>
            <a:ext cx="1579418" cy="50761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31116EE2-F7EA-4A63-A79B-70691C712624}"/>
              </a:ext>
            </a:extLst>
          </p:cNvPr>
          <p:cNvSpPr/>
          <p:nvPr/>
        </p:nvSpPr>
        <p:spPr>
          <a:xfrm flipH="1">
            <a:off x="8755088" y="2201977"/>
            <a:ext cx="721360" cy="11277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423645"/>
              <a:gd name="adj5" fmla="val 125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2FFD6-6D2B-4CC0-96FC-35C51C6DAADE}"/>
              </a:ext>
            </a:extLst>
          </p:cNvPr>
          <p:cNvSpPr txBox="1"/>
          <p:nvPr/>
        </p:nvSpPr>
        <p:spPr>
          <a:xfrm>
            <a:off x="9223822" y="1955757"/>
            <a:ext cx="214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Anti-PD-L1 Ab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95A53-89C4-4C91-8BAE-C7491BE4AFFF}"/>
              </a:ext>
            </a:extLst>
          </p:cNvPr>
          <p:cNvSpPr txBox="1"/>
          <p:nvPr/>
        </p:nvSpPr>
        <p:spPr>
          <a:xfrm>
            <a:off x="2898099" y="4973039"/>
            <a:ext cx="70253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Co-primary endpoints: </a:t>
            </a:r>
          </a:p>
          <a:p>
            <a:r>
              <a:rPr lang="en-US" sz="2400"/>
              <a:t>DFS in stage II–IIIA, PD-L1  1+%</a:t>
            </a:r>
          </a:p>
          <a:p>
            <a:r>
              <a:rPr lang="en-US" sz="2400"/>
              <a:t>DFS in all stage IB–IIIA population.</a:t>
            </a:r>
          </a:p>
        </p:txBody>
      </p:sp>
    </p:spTree>
    <p:extLst>
      <p:ext uri="{BB962C8B-B14F-4D97-AF65-F5344CB8AC3E}">
        <p14:creationId xmlns:p14="http://schemas.microsoft.com/office/powerpoint/2010/main" val="1415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9BC2-6766-48CB-BE27-A6B43A00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Adjuvant atezolizumab improves DFS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D780D-FE84-490A-8CC0-38E6A117F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4" b="27286"/>
          <a:stretch/>
        </p:blipFill>
        <p:spPr>
          <a:xfrm>
            <a:off x="-74483" y="1329129"/>
            <a:ext cx="11250483" cy="3757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4740F0-9083-485D-9E26-B6779A0635BB}"/>
              </a:ext>
            </a:extLst>
          </p:cNvPr>
          <p:cNvSpPr txBox="1"/>
          <p:nvPr/>
        </p:nvSpPr>
        <p:spPr>
          <a:xfrm>
            <a:off x="8723054" y="6293362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Felip et al, Lancet 2021</a:t>
            </a:r>
          </a:p>
        </p:txBody>
      </p:sp>
    </p:spTree>
    <p:extLst>
      <p:ext uri="{BB962C8B-B14F-4D97-AF65-F5344CB8AC3E}">
        <p14:creationId xmlns:p14="http://schemas.microsoft.com/office/powerpoint/2010/main" val="13313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678AC-94EE-5D2E-688F-C7945BC09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646FD3-974E-C303-3444-91804B7D4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3"/>
          <a:stretch/>
        </p:blipFill>
        <p:spPr>
          <a:xfrm>
            <a:off x="208185" y="0"/>
            <a:ext cx="7373328" cy="2616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97E440-9BB0-9764-BF60-84442DA5C496}"/>
              </a:ext>
            </a:extLst>
          </p:cNvPr>
          <p:cNvSpPr txBox="1"/>
          <p:nvPr/>
        </p:nvSpPr>
        <p:spPr>
          <a:xfrm>
            <a:off x="471947" y="3190002"/>
            <a:ext cx="4356572" cy="140525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Completely resected</a:t>
            </a:r>
          </a:p>
          <a:p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IB (≥4cm) –IIIA NSCLC (AJCC v7)</a:t>
            </a:r>
          </a:p>
          <a:p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1-4 cycles of platinum-based chemotherapy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9800D-5E0E-6907-8E48-EBAA77785D48}"/>
              </a:ext>
            </a:extLst>
          </p:cNvPr>
          <p:cNvSpPr txBox="1"/>
          <p:nvPr/>
        </p:nvSpPr>
        <p:spPr>
          <a:xfrm>
            <a:off x="6263187" y="2936558"/>
            <a:ext cx="4036682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Atezolizumab q21 days x 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A488B-33F3-21AF-F4D4-CB68BDDD6A83}"/>
              </a:ext>
            </a:extLst>
          </p:cNvPr>
          <p:cNvSpPr txBox="1"/>
          <p:nvPr/>
        </p:nvSpPr>
        <p:spPr>
          <a:xfrm>
            <a:off x="6407937" y="4169410"/>
            <a:ext cx="3747179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Observation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511C9C-BF04-CC62-14F1-75212F81EED0}"/>
              </a:ext>
            </a:extLst>
          </p:cNvPr>
          <p:cNvCxnSpPr>
            <a:stCxn id="3" idx="3"/>
            <a:endCxn id="7" idx="1"/>
          </p:cNvCxnSpPr>
          <p:nvPr/>
        </p:nvCxnSpPr>
        <p:spPr>
          <a:xfrm flipV="1">
            <a:off x="4828519" y="3167391"/>
            <a:ext cx="1434668" cy="72523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D61A3D-386B-0B9F-FCD2-8D5D882EA1F4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4828519" y="3892630"/>
            <a:ext cx="1579418" cy="50761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1E38E067-AE4B-DED0-5F45-41495680FBBF}"/>
              </a:ext>
            </a:extLst>
          </p:cNvPr>
          <p:cNvSpPr/>
          <p:nvPr/>
        </p:nvSpPr>
        <p:spPr>
          <a:xfrm flipH="1">
            <a:off x="8755088" y="2201977"/>
            <a:ext cx="721360" cy="11277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423645"/>
              <a:gd name="adj5" fmla="val 125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BB5BC-BFD0-EBF1-ED2F-F37F65F57AFA}"/>
              </a:ext>
            </a:extLst>
          </p:cNvPr>
          <p:cNvSpPr txBox="1"/>
          <p:nvPr/>
        </p:nvSpPr>
        <p:spPr>
          <a:xfrm>
            <a:off x="9223822" y="1955757"/>
            <a:ext cx="214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Anti-PD-L1 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AE108-A350-366E-E5CD-B81BA0585C46}"/>
              </a:ext>
            </a:extLst>
          </p:cNvPr>
          <p:cNvSpPr txBox="1"/>
          <p:nvPr/>
        </p:nvSpPr>
        <p:spPr>
          <a:xfrm>
            <a:off x="914400" y="5089665"/>
            <a:ext cx="5736122" cy="147732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Complete resection</a:t>
            </a:r>
          </a:p>
          <a:p>
            <a:r>
              <a:rPr lang="en-US" dirty="0"/>
              <a:t>Mandated specific nodal stations (right: 4, 7; left 5/6 + 7)</a:t>
            </a:r>
          </a:p>
          <a:p>
            <a:r>
              <a:rPr lang="en-US" dirty="0"/>
              <a:t>Had to be recovered within 12 weeks post-surgery</a:t>
            </a:r>
          </a:p>
          <a:p>
            <a:r>
              <a:rPr lang="en-US" dirty="0"/>
              <a:t>Had to tolerate some platinum-based chemotherapy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8CDC87D-D50C-3D08-53CA-D5CFEB892D9F}"/>
              </a:ext>
            </a:extLst>
          </p:cNvPr>
          <p:cNvCxnSpPr>
            <a:cxnSpLocks/>
          </p:cNvCxnSpPr>
          <p:nvPr/>
        </p:nvCxnSpPr>
        <p:spPr>
          <a:xfrm flipV="1">
            <a:off x="814847" y="4631075"/>
            <a:ext cx="0" cy="65963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5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9575-2501-32E4-FB11-BC6E6C5E7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F948A0-5C6F-A7EC-BFF5-5A9722CBE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3"/>
          <a:stretch/>
        </p:blipFill>
        <p:spPr>
          <a:xfrm>
            <a:off x="208185" y="0"/>
            <a:ext cx="7373328" cy="2616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0252D-9985-B674-6021-02633DCE9749}"/>
              </a:ext>
            </a:extLst>
          </p:cNvPr>
          <p:cNvSpPr txBox="1"/>
          <p:nvPr/>
        </p:nvSpPr>
        <p:spPr>
          <a:xfrm>
            <a:off x="471947" y="3190002"/>
            <a:ext cx="4356572" cy="140525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Completely resected</a:t>
            </a:r>
          </a:p>
          <a:p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IB (≥4cm) –IIIA NSCLC (AJCC v7)</a:t>
            </a:r>
          </a:p>
          <a:p>
            <a:r>
              <a:rPr lang="en-US" sz="2133">
                <a:latin typeface="Arial" panose="020B0604020202020204" pitchFamily="34" charset="0"/>
                <a:cs typeface="Arial" panose="020B0604020202020204" pitchFamily="34" charset="0"/>
              </a:rPr>
              <a:t>1-4 cycles of platinum-based chemotherapy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C689D-B3D0-E377-9F17-EC5D2C001958}"/>
              </a:ext>
            </a:extLst>
          </p:cNvPr>
          <p:cNvSpPr txBox="1"/>
          <p:nvPr/>
        </p:nvSpPr>
        <p:spPr>
          <a:xfrm>
            <a:off x="6263187" y="2936558"/>
            <a:ext cx="4036682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Atezolizumab q21 days x 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3C64D-DBF1-D9AA-7420-1521A7AC414A}"/>
              </a:ext>
            </a:extLst>
          </p:cNvPr>
          <p:cNvSpPr txBox="1"/>
          <p:nvPr/>
        </p:nvSpPr>
        <p:spPr>
          <a:xfrm>
            <a:off x="6407937" y="4169410"/>
            <a:ext cx="3747179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Observation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ED7F56-E4AF-E472-A409-B6D14109530C}"/>
              </a:ext>
            </a:extLst>
          </p:cNvPr>
          <p:cNvCxnSpPr>
            <a:stCxn id="3" idx="3"/>
            <a:endCxn id="7" idx="1"/>
          </p:cNvCxnSpPr>
          <p:nvPr/>
        </p:nvCxnSpPr>
        <p:spPr>
          <a:xfrm flipV="1">
            <a:off x="4828519" y="3167391"/>
            <a:ext cx="1434668" cy="72523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055968-0AFB-AF47-FE13-22DD15E7C056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4828519" y="3892630"/>
            <a:ext cx="1579418" cy="50761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B89B0029-3F1A-3ACE-D309-3FEC3F2210F2}"/>
              </a:ext>
            </a:extLst>
          </p:cNvPr>
          <p:cNvSpPr/>
          <p:nvPr/>
        </p:nvSpPr>
        <p:spPr>
          <a:xfrm flipH="1">
            <a:off x="8755088" y="2201977"/>
            <a:ext cx="721360" cy="112776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423645"/>
              <a:gd name="adj5" fmla="val 125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782B00-ED65-F901-572F-BDE1E73A7B88}"/>
              </a:ext>
            </a:extLst>
          </p:cNvPr>
          <p:cNvSpPr txBox="1"/>
          <p:nvPr/>
        </p:nvSpPr>
        <p:spPr>
          <a:xfrm>
            <a:off x="9223822" y="1955757"/>
            <a:ext cx="214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Anti-PD-L1 Ab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D41BE-9E9F-139F-D487-58BB6E82C49F}"/>
              </a:ext>
            </a:extLst>
          </p:cNvPr>
          <p:cNvSpPr txBox="1"/>
          <p:nvPr/>
        </p:nvSpPr>
        <p:spPr>
          <a:xfrm>
            <a:off x="2898099" y="4973039"/>
            <a:ext cx="70253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Co-primary endpoints: </a:t>
            </a:r>
          </a:p>
          <a:p>
            <a:r>
              <a:rPr lang="en-US" sz="2400" dirty="0"/>
              <a:t>DFS in stage II–IIIA, PD-L1  1+%</a:t>
            </a:r>
          </a:p>
          <a:p>
            <a:r>
              <a:rPr lang="en-US" sz="2400" dirty="0"/>
              <a:t>DFS in all stage IB–IIIA population.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F219A-6D7F-7E3D-7AE0-2D37E5DB7A71}"/>
              </a:ext>
            </a:extLst>
          </p:cNvPr>
          <p:cNvSpPr txBox="1"/>
          <p:nvPr/>
        </p:nvSpPr>
        <p:spPr>
          <a:xfrm>
            <a:off x="8055895" y="4950721"/>
            <a:ext cx="355698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 OS!, though was a secondary endpoint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0F40FE-2F42-C71D-C49E-9E5FFF4BE49E}"/>
              </a:ext>
            </a:extLst>
          </p:cNvPr>
          <p:cNvCxnSpPr>
            <a:cxnSpLocks/>
          </p:cNvCxnSpPr>
          <p:nvPr/>
        </p:nvCxnSpPr>
        <p:spPr>
          <a:xfrm flipH="1">
            <a:off x="7406640" y="5132070"/>
            <a:ext cx="548640" cy="30861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3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11D8-AB4E-4FCB-A416-3FAD8C32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6" y="331561"/>
            <a:ext cx="11394276" cy="1080011"/>
          </a:xfrm>
        </p:spPr>
        <p:txBody>
          <a:bodyPr>
            <a:normAutofit fontScale="90000"/>
          </a:bodyPr>
          <a:lstStyle/>
          <a:p>
            <a:r>
              <a:rPr lang="en-US" sz="3600"/>
              <a:t>Adjuvant atezolizumab </a:t>
            </a:r>
            <a:br>
              <a:rPr lang="en-US" sz="3600"/>
            </a:br>
            <a:r>
              <a:rPr lang="en-US" sz="3600"/>
              <a:t>no survival benefit in overall or PD-L1 ≥1% </a:t>
            </a: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8CCC3177-B087-4892-A341-C7291C00B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6" b="12111"/>
          <a:stretch/>
        </p:blipFill>
        <p:spPr>
          <a:xfrm>
            <a:off x="121425" y="1748852"/>
            <a:ext cx="5240272" cy="278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">
            <a:extLst>
              <a:ext uri="{FF2B5EF4-FFF2-40B4-BE49-F238E27FC236}">
                <a16:creationId xmlns:a16="http://schemas.microsoft.com/office/drawing/2014/main" id="{AAC38F80-0C57-416F-8734-8B735ED7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5" t="22817" r="37689" b="13738"/>
          <a:stretch/>
        </p:blipFill>
        <p:spPr>
          <a:xfrm>
            <a:off x="5858385" y="1316505"/>
            <a:ext cx="5861671" cy="335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A0D638-4047-4897-B3F2-CF0756940904}"/>
              </a:ext>
            </a:extLst>
          </p:cNvPr>
          <p:cNvSpPr txBox="1"/>
          <p:nvPr/>
        </p:nvSpPr>
        <p:spPr>
          <a:xfrm>
            <a:off x="2393301" y="621247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1600" err="1">
                <a:latin typeface="Arial" panose="020B0604020202020204"/>
                <a:cs typeface="Calibri" panose="020F0502020204030204" pitchFamily="34" charset="0"/>
              </a:rPr>
              <a:t>Wakelee</a:t>
            </a:r>
            <a:r>
              <a:rPr lang="fr-FR" sz="1600">
                <a:latin typeface="Arial" panose="020B0604020202020204"/>
                <a:cs typeface="Calibri" panose="020F0502020204030204" pitchFamily="34" charset="0"/>
              </a:rPr>
              <a:t> H, et al. </a:t>
            </a:r>
            <a:r>
              <a:rPr lang="fr-FR" sz="1600" err="1">
                <a:latin typeface="Arial" panose="020B0604020202020204"/>
                <a:cs typeface="Calibri" panose="020F0502020204030204" pitchFamily="34" charset="0"/>
              </a:rPr>
              <a:t>Presented</a:t>
            </a:r>
            <a:r>
              <a:rPr lang="fr-FR" sz="1600">
                <a:latin typeface="Arial" panose="020B0604020202020204"/>
                <a:cs typeface="Calibri" panose="020F0502020204030204" pitchFamily="34" charset="0"/>
              </a:rPr>
              <a:t> at WCLC 2022 (Abstract PL03.09)</a:t>
            </a:r>
          </a:p>
        </p:txBody>
      </p:sp>
      <p:sp>
        <p:nvSpPr>
          <p:cNvPr id="11" name="ZoneTexte 5">
            <a:extLst>
              <a:ext uri="{FF2B5EF4-FFF2-40B4-BE49-F238E27FC236}">
                <a16:creationId xmlns:a16="http://schemas.microsoft.com/office/drawing/2014/main" id="{DAFD6F9A-240E-462F-9E9F-FA69E754611A}"/>
              </a:ext>
            </a:extLst>
          </p:cNvPr>
          <p:cNvSpPr txBox="1"/>
          <p:nvPr/>
        </p:nvSpPr>
        <p:spPr>
          <a:xfrm>
            <a:off x="748524" y="4705966"/>
            <a:ext cx="4326965" cy="7797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 defTabSz="1218988">
              <a:defRPr/>
            </a:pPr>
            <a:r>
              <a:rPr lang="fr-FR" sz="2400">
                <a:latin typeface="Bierstadt" panose="020B0004020202020204" pitchFamily="34" charset="0"/>
                <a:cs typeface="Arial" panose="020B0604020202020204" pitchFamily="34" charset="0"/>
              </a:rPr>
              <a:t>No OS </a:t>
            </a:r>
            <a:r>
              <a:rPr lang="fr-FR" sz="2400" err="1">
                <a:latin typeface="Bierstadt" panose="020B0004020202020204" pitchFamily="34" charset="0"/>
                <a:cs typeface="Arial" panose="020B0604020202020204" pitchFamily="34" charset="0"/>
              </a:rPr>
              <a:t>benefit</a:t>
            </a:r>
            <a:r>
              <a:rPr lang="fr-FR" sz="2400">
                <a:latin typeface="Bierstadt" panose="020B0004020202020204" pitchFamily="34" charset="0"/>
                <a:cs typeface="Arial" panose="020B0604020202020204" pitchFamily="34" charset="0"/>
              </a:rPr>
              <a:t> in the </a:t>
            </a:r>
            <a:br>
              <a:rPr lang="fr-FR" sz="2400">
                <a:latin typeface="Bierstadt" panose="020B0004020202020204" pitchFamily="34" charset="0"/>
                <a:cs typeface="Arial" panose="020B0604020202020204" pitchFamily="34" charset="0"/>
              </a:rPr>
            </a:br>
            <a:r>
              <a:rPr lang="fr-FR" sz="2400">
                <a:latin typeface="Bierstadt" panose="020B0004020202020204" pitchFamily="34" charset="0"/>
                <a:cs typeface="Arial" panose="020B0604020202020204" pitchFamily="34" charset="0"/>
              </a:rPr>
              <a:t>all-</a:t>
            </a:r>
            <a:r>
              <a:rPr lang="fr-FR" sz="2400" err="1">
                <a:latin typeface="Bierstadt" panose="020B0004020202020204" pitchFamily="34" charset="0"/>
                <a:cs typeface="Arial" panose="020B0604020202020204" pitchFamily="34" charset="0"/>
              </a:rPr>
              <a:t>randomized</a:t>
            </a:r>
            <a:r>
              <a:rPr lang="fr-FR" sz="2400">
                <a:latin typeface="Bierstadt" panose="020B0004020202020204" pitchFamily="34" charset="0"/>
                <a:cs typeface="Arial" panose="020B0604020202020204" pitchFamily="34" charset="0"/>
              </a:rPr>
              <a:t> Stage II–IIIA</a:t>
            </a:r>
          </a:p>
        </p:txBody>
      </p:sp>
      <p:sp>
        <p:nvSpPr>
          <p:cNvPr id="12" name="ZoneTexte 5">
            <a:extLst>
              <a:ext uri="{FF2B5EF4-FFF2-40B4-BE49-F238E27FC236}">
                <a16:creationId xmlns:a16="http://schemas.microsoft.com/office/drawing/2014/main" id="{5D0810BC-1273-4E1D-B92A-8D6C234229B0}"/>
              </a:ext>
            </a:extLst>
          </p:cNvPr>
          <p:cNvSpPr txBox="1"/>
          <p:nvPr/>
        </p:nvSpPr>
        <p:spPr>
          <a:xfrm>
            <a:off x="6878618" y="4604634"/>
            <a:ext cx="4326965" cy="7797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 defTabSz="1218988">
              <a:defRPr/>
            </a:pPr>
            <a:r>
              <a:rPr lang="en-GB" sz="2400">
                <a:latin typeface="Bierstadt" panose="020B0004020202020204" pitchFamily="34" charset="0"/>
                <a:cs typeface="Arial" panose="020B0604020202020204" pitchFamily="34" charset="0"/>
              </a:rPr>
              <a:t>OS interim analysis in </a:t>
            </a:r>
            <a:br>
              <a:rPr lang="en-GB" sz="2400">
                <a:latin typeface="Bierstadt" panose="020B0004020202020204" pitchFamily="34" charset="0"/>
                <a:cs typeface="Arial" panose="020B0604020202020204" pitchFamily="34" charset="0"/>
              </a:rPr>
            </a:br>
            <a:r>
              <a:rPr lang="en-GB" sz="2400">
                <a:latin typeface="Bierstadt" panose="020B0004020202020204" pitchFamily="34" charset="0"/>
                <a:cs typeface="Arial" panose="020B0604020202020204" pitchFamily="34" charset="0"/>
              </a:rPr>
              <a:t>PD-L1 TC ≥1% (Stage II–IIIA 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FBFE97-3298-4539-89DC-EAC45AFF0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825" y="2871795"/>
            <a:ext cx="3400356" cy="12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0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11D8-AB4E-4FCB-A416-3FAD8C32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7" y="460859"/>
            <a:ext cx="11394276" cy="1080011"/>
          </a:xfrm>
        </p:spPr>
        <p:txBody>
          <a:bodyPr>
            <a:normAutofit fontScale="90000"/>
          </a:bodyPr>
          <a:lstStyle/>
          <a:p>
            <a:r>
              <a:rPr lang="en-US" sz="3600"/>
              <a:t>Adjuvant atezolizumab </a:t>
            </a:r>
            <a:br>
              <a:rPr lang="en-US" sz="3600"/>
            </a:br>
            <a:r>
              <a:rPr lang="en-US" sz="3600"/>
              <a:t>overall survival improved in PD-L1 ≥50%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0D638-4047-4897-B3F2-CF0756940904}"/>
              </a:ext>
            </a:extLst>
          </p:cNvPr>
          <p:cNvSpPr txBox="1"/>
          <p:nvPr/>
        </p:nvSpPr>
        <p:spPr>
          <a:xfrm>
            <a:off x="2393301" y="621247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1600" err="1">
                <a:latin typeface="Arial" panose="020B0604020202020204"/>
                <a:cs typeface="Calibri" panose="020F0502020204030204" pitchFamily="34" charset="0"/>
              </a:rPr>
              <a:t>Wakelee</a:t>
            </a:r>
            <a:r>
              <a:rPr lang="fr-FR" sz="1600">
                <a:latin typeface="Arial" panose="020B0604020202020204"/>
                <a:cs typeface="Calibri" panose="020F0502020204030204" pitchFamily="34" charset="0"/>
              </a:rPr>
              <a:t> H, et al. </a:t>
            </a:r>
            <a:r>
              <a:rPr lang="fr-FR" sz="1600" err="1">
                <a:latin typeface="Arial" panose="020B0604020202020204"/>
                <a:cs typeface="Calibri" panose="020F0502020204030204" pitchFamily="34" charset="0"/>
              </a:rPr>
              <a:t>Presented</a:t>
            </a:r>
            <a:r>
              <a:rPr lang="fr-FR" sz="1600">
                <a:latin typeface="Arial" panose="020B0604020202020204"/>
                <a:cs typeface="Calibri" panose="020F0502020204030204" pitchFamily="34" charset="0"/>
              </a:rPr>
              <a:t> at WCLC 2022 (Abstract PL03.09)</a:t>
            </a:r>
          </a:p>
        </p:txBody>
      </p:sp>
      <p:pic>
        <p:nvPicPr>
          <p:cNvPr id="13" name="Image 3">
            <a:extLst>
              <a:ext uri="{FF2B5EF4-FFF2-40B4-BE49-F238E27FC236}">
                <a16:creationId xmlns:a16="http://schemas.microsoft.com/office/drawing/2014/main" id="{8C5052EF-4E7B-4C88-9CAB-8F3FCD766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20"/>
          <a:stretch/>
        </p:blipFill>
        <p:spPr>
          <a:xfrm>
            <a:off x="4968880" y="1371600"/>
            <a:ext cx="6919821" cy="44059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6">
            <a:extLst>
              <a:ext uri="{FF2B5EF4-FFF2-40B4-BE49-F238E27FC236}">
                <a16:creationId xmlns:a16="http://schemas.microsoft.com/office/drawing/2014/main" id="{750BAFD6-5A72-46FA-AC9D-4481136B324E}"/>
              </a:ext>
            </a:extLst>
          </p:cNvPr>
          <p:cNvSpPr txBox="1"/>
          <p:nvPr/>
        </p:nvSpPr>
        <p:spPr>
          <a:xfrm>
            <a:off x="432714" y="3230507"/>
            <a:ext cx="4326965" cy="77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 defTabSz="1218988">
              <a:defRPr/>
            </a:pPr>
            <a:r>
              <a:rPr lang="fr-FR" sz="2667">
                <a:solidFill>
                  <a:schemeClr val="tx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PD-L1 ≥50% (Stage II-IIIA)</a:t>
            </a:r>
          </a:p>
          <a:p>
            <a:pPr algn="ctr" defTabSz="1218988">
              <a:defRPr/>
            </a:pPr>
            <a:r>
              <a:rPr lang="fr-FR" sz="2667" err="1">
                <a:solidFill>
                  <a:schemeClr val="tx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excluding</a:t>
            </a:r>
            <a:r>
              <a:rPr lang="fr-FR" sz="2667">
                <a:solidFill>
                  <a:schemeClr val="tx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 EGFR/ALK+</a:t>
            </a:r>
          </a:p>
        </p:txBody>
      </p:sp>
    </p:spTree>
    <p:extLst>
      <p:ext uri="{BB962C8B-B14F-4D97-AF65-F5344CB8AC3E}">
        <p14:creationId xmlns:p14="http://schemas.microsoft.com/office/powerpoint/2010/main" val="315687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3CD3-319B-4FF6-9BFB-7C5DBD28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4833"/>
            <a:ext cx="10515600" cy="1325563"/>
          </a:xfrm>
        </p:spPr>
        <p:txBody>
          <a:bodyPr/>
          <a:lstStyle/>
          <a:p>
            <a:r>
              <a:rPr lang="en-US" dirty="0"/>
              <a:t>Adjuvant pembrolizumab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19131-6E9B-47D3-AFEB-7C39C2DD165C}"/>
              </a:ext>
            </a:extLst>
          </p:cNvPr>
          <p:cNvSpPr txBox="1"/>
          <p:nvPr/>
        </p:nvSpPr>
        <p:spPr>
          <a:xfrm>
            <a:off x="8079942" y="6400799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O’Brien et al , Lancet </a:t>
            </a:r>
            <a:r>
              <a:rPr lang="en-US" err="1"/>
              <a:t>Onc</a:t>
            </a:r>
            <a:r>
              <a:rPr lang="en-US"/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12FCC-6DFC-4C88-9E5B-02DFE2C4E268}"/>
              </a:ext>
            </a:extLst>
          </p:cNvPr>
          <p:cNvSpPr txBox="1"/>
          <p:nvPr/>
        </p:nvSpPr>
        <p:spPr>
          <a:xfrm>
            <a:off x="829545" y="1259354"/>
            <a:ext cx="4872943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Key eligibility criteria: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AJCC 7 Stage IB (4cm+) II, IIIA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Complete resection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Adjuvant chemo </a:t>
            </a:r>
            <a:r>
              <a:rPr lang="en-US" sz="2000" u="sng" dirty="0"/>
              <a:t>not required</a:t>
            </a:r>
            <a:r>
              <a:rPr lang="en-US" sz="2000" dirty="0"/>
              <a:t>, but considered for IB, strongly recommended for II-III (86% received)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DE7CA-4700-443C-A612-F76561428FB9}"/>
              </a:ext>
            </a:extLst>
          </p:cNvPr>
          <p:cNvSpPr txBox="1"/>
          <p:nvPr/>
        </p:nvSpPr>
        <p:spPr>
          <a:xfrm>
            <a:off x="8079942" y="1228034"/>
            <a:ext cx="25298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Pembrolizumab</a:t>
            </a:r>
          </a:p>
          <a:p>
            <a:pPr algn="ctr"/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200 mg IV q3 </a:t>
            </a:r>
            <a:r>
              <a:rPr lang="en-US" sz="2000" dirty="0" err="1">
                <a:solidFill>
                  <a:srgbClr val="505050"/>
                </a:solidFill>
                <a:latin typeface="Source Sans Pro" panose="020B0503030403020204" pitchFamily="34" charset="0"/>
              </a:rPr>
              <a:t>wks</a:t>
            </a:r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 x 18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0B3EE-289D-436B-A1CA-BD2C7719DDD9}"/>
              </a:ext>
            </a:extLst>
          </p:cNvPr>
          <p:cNvSpPr txBox="1"/>
          <p:nvPr/>
        </p:nvSpPr>
        <p:spPr>
          <a:xfrm>
            <a:off x="7671979" y="2982361"/>
            <a:ext cx="340349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Placebo</a:t>
            </a:r>
          </a:p>
          <a:p>
            <a:pPr algn="ctr"/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q3 </a:t>
            </a:r>
            <a:r>
              <a:rPr lang="en-US" sz="2000" err="1">
                <a:solidFill>
                  <a:srgbClr val="505050"/>
                </a:solidFill>
                <a:latin typeface="Source Sans Pro" panose="020B0503030403020204" pitchFamily="34" charset="0"/>
              </a:rPr>
              <a:t>wks</a:t>
            </a:r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 x 18</a:t>
            </a:r>
            <a:endParaRPr lang="en-US" sz="20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345594-5EA6-42A1-AB98-924A33B0C68E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5702488" y="1581977"/>
            <a:ext cx="2377454" cy="646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F24C9B-F334-4154-9479-2E209627CD3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5702488" y="2228850"/>
            <a:ext cx="1969491" cy="11074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D26715F-789B-1BE0-69A8-D3323295D60F}"/>
              </a:ext>
            </a:extLst>
          </p:cNvPr>
          <p:cNvSpPr txBox="1"/>
          <p:nvPr/>
        </p:nvSpPr>
        <p:spPr>
          <a:xfrm>
            <a:off x="3762235" y="3892366"/>
            <a:ext cx="29249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Co-primary endpoints: </a:t>
            </a:r>
          </a:p>
          <a:p>
            <a:r>
              <a:rPr lang="en-US" sz="1800" dirty="0"/>
              <a:t>DFS in ITT</a:t>
            </a:r>
          </a:p>
          <a:p>
            <a:r>
              <a:rPr lang="en-US" sz="1800" dirty="0"/>
              <a:t>DFS in PD-L1 50%+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0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3CD3-319B-4FF6-9BFB-7C5DBD28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Adjuvant pembrolizumab</a:t>
            </a:r>
            <a:br>
              <a:rPr lang="en-US"/>
            </a:br>
            <a:r>
              <a:rPr lang="en-US"/>
              <a:t>Disease Free Survival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7500DB-8CBA-447C-A3B2-2489B774A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9" t="5164" r="44359" b="27389"/>
          <a:stretch/>
        </p:blipFill>
        <p:spPr>
          <a:xfrm>
            <a:off x="2069063" y="1913769"/>
            <a:ext cx="7034964" cy="4231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19131-6E9B-47D3-AFEB-7C39C2DD165C}"/>
              </a:ext>
            </a:extLst>
          </p:cNvPr>
          <p:cNvSpPr txBox="1"/>
          <p:nvPr/>
        </p:nvSpPr>
        <p:spPr>
          <a:xfrm>
            <a:off x="8269354" y="6322277"/>
            <a:ext cx="32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Bierstadt" panose="020B0004020202020204" pitchFamily="34" charset="0"/>
              </a:rPr>
              <a:t>O’Brien et al , Lancet </a:t>
            </a:r>
            <a:r>
              <a:rPr lang="en-US" err="1">
                <a:latin typeface="Bierstadt" panose="020B0004020202020204" pitchFamily="34" charset="0"/>
              </a:rPr>
              <a:t>Onc</a:t>
            </a:r>
            <a:r>
              <a:rPr lang="en-US">
                <a:latin typeface="Bierstadt" panose="020B00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07745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C9AF-C6DE-44AE-BBB9-273536B7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23CAA-1A4D-4ED3-8AD6-80818F33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MSK receives money for research conducted by me from:</a:t>
            </a:r>
          </a:p>
          <a:p>
            <a:pPr lvl="1"/>
            <a:r>
              <a:rPr lang="en-US"/>
              <a:t>Novartis</a:t>
            </a:r>
          </a:p>
          <a:p>
            <a:pPr lvl="1"/>
            <a:r>
              <a:rPr lang="en-US"/>
              <a:t>Pfizer</a:t>
            </a:r>
          </a:p>
          <a:p>
            <a:pPr lvl="1"/>
            <a:r>
              <a:rPr lang="en-US"/>
              <a:t>Merck</a:t>
            </a:r>
          </a:p>
          <a:p>
            <a:pPr lvl="1"/>
            <a:r>
              <a:rPr lang="en-US" err="1"/>
              <a:t>Mirati</a:t>
            </a:r>
            <a:endParaRPr lang="en-US"/>
          </a:p>
          <a:p>
            <a:pPr lvl="1"/>
            <a:r>
              <a:rPr lang="en-US"/>
              <a:t>Roche</a:t>
            </a:r>
          </a:p>
          <a:p>
            <a:pPr lvl="1"/>
            <a:r>
              <a:rPr lang="en-US"/>
              <a:t>Takeda </a:t>
            </a:r>
          </a:p>
          <a:p>
            <a:pPr lvl="1"/>
            <a:r>
              <a:rPr lang="en-US"/>
              <a:t>Eli Lilly</a:t>
            </a:r>
          </a:p>
          <a:p>
            <a:pPr lvl="1"/>
            <a:r>
              <a:rPr lang="en-US"/>
              <a:t>Rain Therapeutics</a:t>
            </a:r>
          </a:p>
        </p:txBody>
      </p:sp>
    </p:spTree>
    <p:extLst>
      <p:ext uri="{BB962C8B-B14F-4D97-AF65-F5344CB8AC3E}">
        <p14:creationId xmlns:p14="http://schemas.microsoft.com/office/powerpoint/2010/main" val="4217927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85DF1-CDD3-3303-C08E-4D3662780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ACF9-EE09-8EDB-DD19-501099F0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4833"/>
            <a:ext cx="10515600" cy="1325563"/>
          </a:xfrm>
        </p:spPr>
        <p:txBody>
          <a:bodyPr/>
          <a:lstStyle/>
          <a:p>
            <a:r>
              <a:rPr lang="en-US" dirty="0"/>
              <a:t>Adjuvant pembrolizumab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1D339-8C3A-5D61-389F-49A06659BD51}"/>
              </a:ext>
            </a:extLst>
          </p:cNvPr>
          <p:cNvSpPr txBox="1"/>
          <p:nvPr/>
        </p:nvSpPr>
        <p:spPr>
          <a:xfrm>
            <a:off x="8079942" y="6400799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O’Brien et al , Lancet </a:t>
            </a:r>
            <a:r>
              <a:rPr lang="en-US" err="1"/>
              <a:t>Onc</a:t>
            </a:r>
            <a:r>
              <a:rPr lang="en-US"/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E6CC1-4417-6068-4733-5F8EADD90915}"/>
              </a:ext>
            </a:extLst>
          </p:cNvPr>
          <p:cNvSpPr txBox="1"/>
          <p:nvPr/>
        </p:nvSpPr>
        <p:spPr>
          <a:xfrm>
            <a:off x="829545" y="1259354"/>
            <a:ext cx="4872943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Key eligibility criteria: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AJCC 7 Stage IB (4cm+) II, IIIA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Complete resection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Adjuvant chemo </a:t>
            </a:r>
            <a:r>
              <a:rPr lang="en-US" sz="2000" u="sng" dirty="0"/>
              <a:t>not required</a:t>
            </a:r>
            <a:r>
              <a:rPr lang="en-US" sz="2000" dirty="0"/>
              <a:t>, but considered for IB, strongly recommended for II-III (86% received)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DF45A-7361-CAFB-AB87-7ABF01ADD358}"/>
              </a:ext>
            </a:extLst>
          </p:cNvPr>
          <p:cNvSpPr txBox="1"/>
          <p:nvPr/>
        </p:nvSpPr>
        <p:spPr>
          <a:xfrm>
            <a:off x="8079942" y="1228034"/>
            <a:ext cx="25298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Pembrolizumab</a:t>
            </a:r>
          </a:p>
          <a:p>
            <a:pPr algn="ctr"/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200 mg IV q3 </a:t>
            </a:r>
            <a:r>
              <a:rPr lang="en-US" sz="2000" dirty="0" err="1">
                <a:solidFill>
                  <a:srgbClr val="505050"/>
                </a:solidFill>
                <a:latin typeface="Source Sans Pro" panose="020B0503030403020204" pitchFamily="34" charset="0"/>
              </a:rPr>
              <a:t>wks</a:t>
            </a:r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 x 18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F3DC7-4DA4-B061-CE4E-6AF5566A281C}"/>
              </a:ext>
            </a:extLst>
          </p:cNvPr>
          <p:cNvSpPr txBox="1"/>
          <p:nvPr/>
        </p:nvSpPr>
        <p:spPr>
          <a:xfrm>
            <a:off x="7671979" y="2982361"/>
            <a:ext cx="340349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Placebo</a:t>
            </a:r>
          </a:p>
          <a:p>
            <a:pPr algn="ctr"/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q3 </a:t>
            </a:r>
            <a:r>
              <a:rPr lang="en-US" sz="2000" err="1">
                <a:solidFill>
                  <a:srgbClr val="505050"/>
                </a:solidFill>
                <a:latin typeface="Source Sans Pro" panose="020B0503030403020204" pitchFamily="34" charset="0"/>
              </a:rPr>
              <a:t>wks</a:t>
            </a:r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 x 18</a:t>
            </a:r>
            <a:endParaRPr lang="en-US" sz="20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CD491E-9E8F-6CD9-A888-C3C85860D626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5702488" y="1581977"/>
            <a:ext cx="2377454" cy="646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7DC33D-2D12-3B8B-0BB0-CF1DE5EA93C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5702488" y="2228850"/>
            <a:ext cx="1969491" cy="11074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5F0C9B-E5F1-FBFE-5F3E-DA71A1658C4C}"/>
              </a:ext>
            </a:extLst>
          </p:cNvPr>
          <p:cNvSpPr txBox="1"/>
          <p:nvPr/>
        </p:nvSpPr>
        <p:spPr>
          <a:xfrm>
            <a:off x="4951224" y="3936647"/>
            <a:ext cx="29249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Co-primary endpoints: </a:t>
            </a:r>
          </a:p>
          <a:p>
            <a:r>
              <a:rPr lang="en-US" sz="1800" dirty="0"/>
              <a:t>DFS in ITT</a:t>
            </a:r>
          </a:p>
          <a:p>
            <a:r>
              <a:rPr lang="en-US" sz="1800" dirty="0"/>
              <a:t>DFS in PD-L1 50%+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BF9878-4FA0-8919-2316-2802699F9310}"/>
              </a:ext>
            </a:extLst>
          </p:cNvPr>
          <p:cNvCxnSpPr>
            <a:cxnSpLocks/>
          </p:cNvCxnSpPr>
          <p:nvPr/>
        </p:nvCxnSpPr>
        <p:spPr>
          <a:xfrm flipV="1">
            <a:off x="1455034" y="3371896"/>
            <a:ext cx="122306" cy="63670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37C6AA-FBD5-D016-D3F5-98105CAA91EA}"/>
              </a:ext>
            </a:extLst>
          </p:cNvPr>
          <p:cNvSpPr txBox="1"/>
          <p:nvPr/>
        </p:nvSpPr>
        <p:spPr>
          <a:xfrm>
            <a:off x="243841" y="4107280"/>
            <a:ext cx="40195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Similar surgical requirements, but did not require chemotherapy</a:t>
            </a:r>
          </a:p>
        </p:txBody>
      </p:sp>
    </p:spTree>
    <p:extLst>
      <p:ext uri="{BB962C8B-B14F-4D97-AF65-F5344CB8AC3E}">
        <p14:creationId xmlns:p14="http://schemas.microsoft.com/office/powerpoint/2010/main" val="363434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B64CA-A793-EC75-B24A-4B907B7FA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0C61-C404-F348-58D8-06EF7FB7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4833"/>
            <a:ext cx="10515600" cy="1325563"/>
          </a:xfrm>
        </p:spPr>
        <p:txBody>
          <a:bodyPr/>
          <a:lstStyle/>
          <a:p>
            <a:r>
              <a:rPr lang="en-US" dirty="0"/>
              <a:t>Adjuvant pembrolizumab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8FEB8-A8F6-3487-A149-8D4D08DDC80D}"/>
              </a:ext>
            </a:extLst>
          </p:cNvPr>
          <p:cNvSpPr txBox="1"/>
          <p:nvPr/>
        </p:nvSpPr>
        <p:spPr>
          <a:xfrm>
            <a:off x="8079942" y="6400799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O’Brien et al , Lancet </a:t>
            </a:r>
            <a:r>
              <a:rPr lang="en-US" err="1"/>
              <a:t>Onc</a:t>
            </a:r>
            <a:r>
              <a:rPr lang="en-US"/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E117C-6C43-920C-459A-C42D06BF86F2}"/>
              </a:ext>
            </a:extLst>
          </p:cNvPr>
          <p:cNvSpPr txBox="1"/>
          <p:nvPr/>
        </p:nvSpPr>
        <p:spPr>
          <a:xfrm>
            <a:off x="829545" y="1259354"/>
            <a:ext cx="4872943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Key eligibility criteria: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AJCC 7 Stage IB (4cm+) II, IIIA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Complete resection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Adjuvant chemo </a:t>
            </a:r>
            <a:r>
              <a:rPr lang="en-US" sz="2000" u="sng" dirty="0"/>
              <a:t>not required</a:t>
            </a:r>
            <a:r>
              <a:rPr lang="en-US" sz="2000" dirty="0"/>
              <a:t>, but considered for IB, strongly recommended for II-III (86% received)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11115-433D-C110-47FE-58DA5B452785}"/>
              </a:ext>
            </a:extLst>
          </p:cNvPr>
          <p:cNvSpPr txBox="1"/>
          <p:nvPr/>
        </p:nvSpPr>
        <p:spPr>
          <a:xfrm>
            <a:off x="8079942" y="1228034"/>
            <a:ext cx="25298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Pembrolizumab</a:t>
            </a:r>
          </a:p>
          <a:p>
            <a:pPr algn="ctr"/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200 mg IV q3 </a:t>
            </a:r>
            <a:r>
              <a:rPr lang="en-US" sz="2000" dirty="0" err="1">
                <a:solidFill>
                  <a:srgbClr val="505050"/>
                </a:solidFill>
                <a:latin typeface="Source Sans Pro" panose="020B0503030403020204" pitchFamily="34" charset="0"/>
              </a:rPr>
              <a:t>wks</a:t>
            </a:r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 x 18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B856CA-F46F-9A99-18FA-D7266CEB5544}"/>
              </a:ext>
            </a:extLst>
          </p:cNvPr>
          <p:cNvSpPr txBox="1"/>
          <p:nvPr/>
        </p:nvSpPr>
        <p:spPr>
          <a:xfrm>
            <a:off x="7671979" y="2982361"/>
            <a:ext cx="340349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Placebo</a:t>
            </a:r>
          </a:p>
          <a:p>
            <a:pPr algn="ctr"/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q3 </a:t>
            </a:r>
            <a:r>
              <a:rPr lang="en-US" sz="2000" err="1">
                <a:solidFill>
                  <a:srgbClr val="505050"/>
                </a:solidFill>
                <a:latin typeface="Source Sans Pro" panose="020B0503030403020204" pitchFamily="34" charset="0"/>
              </a:rPr>
              <a:t>wks</a:t>
            </a:r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 x 18</a:t>
            </a:r>
            <a:endParaRPr lang="en-US" sz="20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0815FF-27DF-6B8C-40F2-741C0734289A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5702488" y="1581977"/>
            <a:ext cx="2377454" cy="646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71BBB4-1D85-2913-A6DC-5140CD6C9EF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5702488" y="2228850"/>
            <a:ext cx="1969491" cy="11074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657E72-90CA-0D8B-AD50-1D9135B0C11E}"/>
              </a:ext>
            </a:extLst>
          </p:cNvPr>
          <p:cNvSpPr txBox="1"/>
          <p:nvPr/>
        </p:nvSpPr>
        <p:spPr>
          <a:xfrm>
            <a:off x="4951224" y="3936647"/>
            <a:ext cx="29249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Co-primary endpoints: </a:t>
            </a:r>
          </a:p>
          <a:p>
            <a:r>
              <a:rPr lang="en-US" sz="1800" dirty="0"/>
              <a:t>DFS in ITT</a:t>
            </a:r>
          </a:p>
          <a:p>
            <a:r>
              <a:rPr lang="en-US" sz="1800" dirty="0"/>
              <a:t>DFS in PD-L1 50%+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36DA738-1F42-C402-45BE-C197E7518266}"/>
              </a:ext>
            </a:extLst>
          </p:cNvPr>
          <p:cNvCxnSpPr>
            <a:cxnSpLocks/>
          </p:cNvCxnSpPr>
          <p:nvPr/>
        </p:nvCxnSpPr>
        <p:spPr>
          <a:xfrm flipV="1">
            <a:off x="9251420" y="3761611"/>
            <a:ext cx="122306" cy="63670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6222BEB-7A45-01D8-70BB-5B8DAC4FA79F}"/>
              </a:ext>
            </a:extLst>
          </p:cNvPr>
          <p:cNvSpPr txBox="1"/>
          <p:nvPr/>
        </p:nvSpPr>
        <p:spPr>
          <a:xfrm>
            <a:off x="8202247" y="4453969"/>
            <a:ext cx="358921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Actually did a placebo q3 weeks for a year!</a:t>
            </a:r>
          </a:p>
        </p:txBody>
      </p:sp>
    </p:spTree>
    <p:extLst>
      <p:ext uri="{BB962C8B-B14F-4D97-AF65-F5344CB8AC3E}">
        <p14:creationId xmlns:p14="http://schemas.microsoft.com/office/powerpoint/2010/main" val="344799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AC3B7-95A1-DC1B-7E77-2F7305E4E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A0D1-7FAE-A4F4-75AB-594A842A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4833"/>
            <a:ext cx="10515600" cy="1325563"/>
          </a:xfrm>
        </p:spPr>
        <p:txBody>
          <a:bodyPr/>
          <a:lstStyle/>
          <a:p>
            <a:r>
              <a:rPr lang="en-US" dirty="0"/>
              <a:t>Adjuvant pembrolizumab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5F93F-2B3E-A5B6-D059-813D1EB3B007}"/>
              </a:ext>
            </a:extLst>
          </p:cNvPr>
          <p:cNvSpPr txBox="1"/>
          <p:nvPr/>
        </p:nvSpPr>
        <p:spPr>
          <a:xfrm>
            <a:off x="8079942" y="6400799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O’Brien et al , Lancet </a:t>
            </a:r>
            <a:r>
              <a:rPr lang="en-US" err="1"/>
              <a:t>Onc</a:t>
            </a:r>
            <a:r>
              <a:rPr lang="en-US"/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E98E9-1C6D-5833-5247-5E11B88B1DDD}"/>
              </a:ext>
            </a:extLst>
          </p:cNvPr>
          <p:cNvSpPr txBox="1"/>
          <p:nvPr/>
        </p:nvSpPr>
        <p:spPr>
          <a:xfrm>
            <a:off x="829545" y="1259354"/>
            <a:ext cx="4872943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Key eligibility criteria: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AJCC 7 Stage IB (4cm+) II, IIIA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Complete resection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/>
              <a:t>Adjuvant chemo </a:t>
            </a:r>
            <a:r>
              <a:rPr lang="en-US" sz="2000" u="sng" dirty="0"/>
              <a:t>not required</a:t>
            </a:r>
            <a:r>
              <a:rPr lang="en-US" sz="2000" dirty="0"/>
              <a:t>, but considered for IB, strongly recommended for II-III (86% received)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EEAC1-1C7D-6967-E872-DFD9452B4CC1}"/>
              </a:ext>
            </a:extLst>
          </p:cNvPr>
          <p:cNvSpPr txBox="1"/>
          <p:nvPr/>
        </p:nvSpPr>
        <p:spPr>
          <a:xfrm>
            <a:off x="8079942" y="1228034"/>
            <a:ext cx="25298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Pembrolizumab</a:t>
            </a:r>
          </a:p>
          <a:p>
            <a:pPr algn="ctr"/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200 mg IV q3 </a:t>
            </a:r>
            <a:r>
              <a:rPr lang="en-US" sz="2000" dirty="0" err="1">
                <a:solidFill>
                  <a:srgbClr val="505050"/>
                </a:solidFill>
                <a:latin typeface="Source Sans Pro" panose="020B0503030403020204" pitchFamily="34" charset="0"/>
              </a:rPr>
              <a:t>wks</a:t>
            </a:r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</a:rPr>
              <a:t> x 18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19F1F-A9DE-68B5-2106-F830F0E15F40}"/>
              </a:ext>
            </a:extLst>
          </p:cNvPr>
          <p:cNvSpPr txBox="1"/>
          <p:nvPr/>
        </p:nvSpPr>
        <p:spPr>
          <a:xfrm>
            <a:off x="7671979" y="2982361"/>
            <a:ext cx="340349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Placebo</a:t>
            </a:r>
          </a:p>
          <a:p>
            <a:pPr algn="ctr"/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q3 </a:t>
            </a:r>
            <a:r>
              <a:rPr lang="en-US" sz="2000" err="1">
                <a:solidFill>
                  <a:srgbClr val="505050"/>
                </a:solidFill>
                <a:latin typeface="Source Sans Pro" panose="020B0503030403020204" pitchFamily="34" charset="0"/>
              </a:rPr>
              <a:t>wks</a:t>
            </a:r>
            <a:r>
              <a:rPr lang="en-US" sz="2000">
                <a:solidFill>
                  <a:srgbClr val="505050"/>
                </a:solidFill>
                <a:latin typeface="Source Sans Pro" panose="020B0503030403020204" pitchFamily="34" charset="0"/>
              </a:rPr>
              <a:t> x 18</a:t>
            </a:r>
            <a:endParaRPr lang="en-US" sz="20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738176-63E2-1886-10D6-24290B5D34BD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5702488" y="1581977"/>
            <a:ext cx="2377454" cy="6468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424735-71FD-5FBC-748D-4CA0EC54687A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5702488" y="2228850"/>
            <a:ext cx="1969491" cy="11074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967A43-46C8-A944-5994-27705A980BBA}"/>
              </a:ext>
            </a:extLst>
          </p:cNvPr>
          <p:cNvSpPr txBox="1"/>
          <p:nvPr/>
        </p:nvSpPr>
        <p:spPr>
          <a:xfrm>
            <a:off x="4951224" y="3936647"/>
            <a:ext cx="29249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Co-primary endpoints: </a:t>
            </a:r>
          </a:p>
          <a:p>
            <a:r>
              <a:rPr lang="en-US" sz="1800" dirty="0"/>
              <a:t>DFS in ITT</a:t>
            </a:r>
          </a:p>
          <a:p>
            <a:r>
              <a:rPr lang="en-US" sz="1800" dirty="0"/>
              <a:t>DFS in PD-L1 50%+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A98CEB-26D2-64EB-AC68-6474CCC532A9}"/>
              </a:ext>
            </a:extLst>
          </p:cNvPr>
          <p:cNvCxnSpPr>
            <a:cxnSpLocks/>
          </p:cNvCxnSpPr>
          <p:nvPr/>
        </p:nvCxnSpPr>
        <p:spPr>
          <a:xfrm flipV="1">
            <a:off x="5649888" y="4961577"/>
            <a:ext cx="122306" cy="63670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432288-BD12-FDCB-B40A-D76650BCE763}"/>
              </a:ext>
            </a:extLst>
          </p:cNvPr>
          <p:cNvSpPr txBox="1"/>
          <p:nvPr/>
        </p:nvSpPr>
        <p:spPr>
          <a:xfrm>
            <a:off x="4407487" y="5598278"/>
            <a:ext cx="358921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Again, overall survival NOT the primary endpoint</a:t>
            </a:r>
          </a:p>
        </p:txBody>
      </p:sp>
    </p:spTree>
    <p:extLst>
      <p:ext uri="{BB962C8B-B14F-4D97-AF65-F5344CB8AC3E}">
        <p14:creationId xmlns:p14="http://schemas.microsoft.com/office/powerpoint/2010/main" val="93328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FF2B-3175-409E-BC5A-0B52989D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Adjuvant Pembrolizumab - Overall Survival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80D55-E101-4C69-8CD4-AA0D3DB8C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790"/>
          <a:stretch/>
        </p:blipFill>
        <p:spPr>
          <a:xfrm>
            <a:off x="1789237" y="1271533"/>
            <a:ext cx="8011643" cy="3803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8B002-C417-4ADF-88E4-ED6CA78C0EEB}"/>
              </a:ext>
            </a:extLst>
          </p:cNvPr>
          <p:cNvSpPr txBox="1"/>
          <p:nvPr/>
        </p:nvSpPr>
        <p:spPr>
          <a:xfrm>
            <a:off x="9077073" y="6522332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O’Brien et al , Lancet </a:t>
            </a:r>
            <a:r>
              <a:rPr lang="en-US" err="1"/>
              <a:t>Onc</a:t>
            </a:r>
            <a:r>
              <a:rPr lang="en-US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72712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D5CF-383A-4DBA-BB11-4792B330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ierstadt" panose="020B0004020202020204" pitchFamily="34" charset="0"/>
              </a:rPr>
              <a:t>Early-stage NSCLC?</a:t>
            </a:r>
            <a:br>
              <a:rPr lang="en-US" dirty="0">
                <a:latin typeface="Bierstadt" panose="020B0004020202020204" pitchFamily="34" charset="0"/>
              </a:rPr>
            </a:br>
            <a:r>
              <a:rPr lang="en-US" dirty="0">
                <a:latin typeface="Bierstadt" panose="020B0004020202020204" pitchFamily="34" charset="0"/>
              </a:rPr>
              <a:t>Adjuvant IO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532F4-B748-4D47-8E74-8DB6CECFEAF9}"/>
              </a:ext>
            </a:extLst>
          </p:cNvPr>
          <p:cNvSpPr txBox="1"/>
          <p:nvPr/>
        </p:nvSpPr>
        <p:spPr>
          <a:xfrm>
            <a:off x="587408" y="1864523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16CD25-F12B-489A-92FD-DB4E72E6F7F4}"/>
              </a:ext>
            </a:extLst>
          </p:cNvPr>
          <p:cNvCxnSpPr/>
          <p:nvPr/>
        </p:nvCxnSpPr>
        <p:spPr>
          <a:xfrm>
            <a:off x="2131763" y="2173525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3A3225-51ED-4C3D-AD53-191442132B3B}"/>
              </a:ext>
            </a:extLst>
          </p:cNvPr>
          <p:cNvSpPr txBox="1"/>
          <p:nvPr/>
        </p:nvSpPr>
        <p:spPr>
          <a:xfrm>
            <a:off x="7710181" y="1885738"/>
            <a:ext cx="3092898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52820-AE14-4CBB-9EDE-B2730EAD842C}"/>
              </a:ext>
            </a:extLst>
          </p:cNvPr>
          <p:cNvSpPr txBox="1"/>
          <p:nvPr/>
        </p:nvSpPr>
        <p:spPr>
          <a:xfrm>
            <a:off x="3329574" y="1864523"/>
            <a:ext cx="31528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61B10C-C34E-4742-B4FB-64C9AD135DF9}"/>
              </a:ext>
            </a:extLst>
          </p:cNvPr>
          <p:cNvCxnSpPr/>
          <p:nvPr/>
        </p:nvCxnSpPr>
        <p:spPr>
          <a:xfrm>
            <a:off x="6482404" y="2173525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C14F0AA-3335-4046-B695-0B7297C34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72426"/>
              </p:ext>
            </p:extLst>
          </p:nvPr>
        </p:nvGraphicFramePr>
        <p:xfrm>
          <a:off x="213360" y="2694507"/>
          <a:ext cx="11652863" cy="2255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385">
                  <a:extLst>
                    <a:ext uri="{9D8B030D-6E8A-4147-A177-3AD203B41FA5}">
                      <a16:colId xmlns:a16="http://schemas.microsoft.com/office/drawing/2014/main" val="2829071290"/>
                    </a:ext>
                  </a:extLst>
                </a:gridCol>
                <a:gridCol w="1872655">
                  <a:extLst>
                    <a:ext uri="{9D8B030D-6E8A-4147-A177-3AD203B41FA5}">
                      <a16:colId xmlns:a16="http://schemas.microsoft.com/office/drawing/2014/main" val="3355119328"/>
                    </a:ext>
                  </a:extLst>
                </a:gridCol>
                <a:gridCol w="1921240">
                  <a:extLst>
                    <a:ext uri="{9D8B030D-6E8A-4147-A177-3AD203B41FA5}">
                      <a16:colId xmlns:a16="http://schemas.microsoft.com/office/drawing/2014/main" val="1949790370"/>
                    </a:ext>
                  </a:extLst>
                </a:gridCol>
                <a:gridCol w="1758845">
                  <a:extLst>
                    <a:ext uri="{9D8B030D-6E8A-4147-A177-3AD203B41FA5}">
                      <a16:colId xmlns:a16="http://schemas.microsoft.com/office/drawing/2014/main" val="3742384366"/>
                    </a:ext>
                  </a:extLst>
                </a:gridCol>
                <a:gridCol w="1668905">
                  <a:extLst>
                    <a:ext uri="{9D8B030D-6E8A-4147-A177-3AD203B41FA5}">
                      <a16:colId xmlns:a16="http://schemas.microsoft.com/office/drawing/2014/main" val="3768527452"/>
                    </a:ext>
                  </a:extLst>
                </a:gridCol>
                <a:gridCol w="1792833">
                  <a:extLst>
                    <a:ext uri="{9D8B030D-6E8A-4147-A177-3AD203B41FA5}">
                      <a16:colId xmlns:a16="http://schemas.microsoft.com/office/drawing/2014/main" val="1644457707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latin typeface="Bierstadt" panose="020B0004020202020204" pitchFamily="34" charset="0"/>
                        </a:rPr>
                        <a:t>DFS benefit stage II-III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latin typeface="Bierstadt" panose="020B0004020202020204" pitchFamily="34" charset="0"/>
                        </a:rPr>
                        <a:t>DFS benefit PD-L1 ≥ 1%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latin typeface="Bierstadt" panose="020B0004020202020204" pitchFamily="34" charset="0"/>
                        </a:rPr>
                        <a:t>DFS benefit</a:t>
                      </a:r>
                    </a:p>
                    <a:p>
                      <a:r>
                        <a:rPr lang="en-US" sz="2100">
                          <a:latin typeface="Bierstadt" panose="020B0004020202020204" pitchFamily="34" charset="0"/>
                        </a:rPr>
                        <a:t> any PD-L1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>
                          <a:latin typeface="Bierstadt" panose="020B0004020202020204" pitchFamily="34" charset="0"/>
                        </a:rPr>
                        <a:t>OS benefit</a:t>
                      </a:r>
                      <a:r>
                        <a:rPr lang="en-US" sz="2100">
                          <a:latin typeface="Bierstadt" panose="020B0004020202020204" pitchFamily="34" charset="0"/>
                        </a:rPr>
                        <a:t> all patients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>
                          <a:latin typeface="Bierstadt" panose="020B0004020202020204" pitchFamily="34" charset="0"/>
                        </a:rPr>
                        <a:t>OS benefit</a:t>
                      </a:r>
                      <a:r>
                        <a:rPr lang="en-US" sz="2100">
                          <a:latin typeface="Bierstadt" panose="020B0004020202020204" pitchFamily="34" charset="0"/>
                        </a:rPr>
                        <a:t> </a:t>
                      </a:r>
                      <a:r>
                        <a:rPr lang="en-US" sz="1900">
                          <a:latin typeface="Bierstadt" panose="020B0004020202020204" pitchFamily="34" charset="0"/>
                        </a:rPr>
                        <a:t>PD-L1 ≥ 50% </a:t>
                      </a:r>
                      <a:endParaRPr lang="en-US" sz="21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9198479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>
                          <a:latin typeface="Bierstadt" panose="020B0004020202020204" pitchFamily="34" charset="0"/>
                        </a:rPr>
                        <a:t>atezolizumab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0919471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>
                          <a:latin typeface="Bierstadt" panose="020B0004020202020204" pitchFamily="34" charset="0"/>
                        </a:rPr>
                        <a:t>pembrolizumab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6864537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ierstadt" panose="020B0004020202020204" pitchFamily="34" charset="0"/>
                        </a:rPr>
                        <a:t>durvalumab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Bierstadt" panose="020B00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94313002"/>
                  </a:ext>
                </a:extLst>
              </a:tr>
            </a:tbl>
          </a:graphicData>
        </a:graphic>
      </p:graphicFrame>
      <p:pic>
        <p:nvPicPr>
          <p:cNvPr id="7" name="Graphic 6" descr="Badge Tick1 with solid fill">
            <a:extLst>
              <a:ext uri="{FF2B5EF4-FFF2-40B4-BE49-F238E27FC236}">
                <a16:creationId xmlns:a16="http://schemas.microsoft.com/office/drawing/2014/main" id="{08D9372B-1497-4503-B4AC-8116C25C0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440" y="3426527"/>
            <a:ext cx="609600" cy="609600"/>
          </a:xfrm>
          <a:prstGeom prst="rect">
            <a:avLst/>
          </a:prstGeom>
        </p:spPr>
      </p:pic>
      <p:pic>
        <p:nvPicPr>
          <p:cNvPr id="14" name="Graphic 13" descr="Badge Tick1 with solid fill">
            <a:extLst>
              <a:ext uri="{FF2B5EF4-FFF2-40B4-BE49-F238E27FC236}">
                <a16:creationId xmlns:a16="http://schemas.microsoft.com/office/drawing/2014/main" id="{334F07BE-6BBD-473C-9FA1-3830A0A2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0760" y="3934527"/>
            <a:ext cx="609600" cy="609600"/>
          </a:xfrm>
          <a:prstGeom prst="rect">
            <a:avLst/>
          </a:prstGeom>
        </p:spPr>
      </p:pic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D8852637-2EB5-40CE-A141-A35E74900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1280" y="3421447"/>
            <a:ext cx="609600" cy="609600"/>
          </a:xfrm>
          <a:prstGeom prst="rect">
            <a:avLst/>
          </a:prstGeom>
        </p:spPr>
      </p:pic>
      <p:pic>
        <p:nvPicPr>
          <p:cNvPr id="16" name="Graphic 15" descr="Badge Tick1 with solid fill">
            <a:extLst>
              <a:ext uri="{FF2B5EF4-FFF2-40B4-BE49-F238E27FC236}">
                <a16:creationId xmlns:a16="http://schemas.microsoft.com/office/drawing/2014/main" id="{D8D20CF5-C0A7-4652-ACC9-6C588C5E8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8520" y="3929447"/>
            <a:ext cx="609600" cy="609600"/>
          </a:xfrm>
          <a:prstGeom prst="rect">
            <a:avLst/>
          </a:prstGeom>
        </p:spPr>
      </p:pic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6EB76417-278B-4EE5-9A39-0A1EBD1FA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3560" y="3401127"/>
            <a:ext cx="609600" cy="609600"/>
          </a:xfrm>
          <a:prstGeom prst="rect">
            <a:avLst/>
          </a:prstGeom>
        </p:spPr>
      </p:pic>
      <p:pic>
        <p:nvPicPr>
          <p:cNvPr id="9" name="Graphic 8" descr="Badge Cross with solid fill">
            <a:extLst>
              <a:ext uri="{FF2B5EF4-FFF2-40B4-BE49-F238E27FC236}">
                <a16:creationId xmlns:a16="http://schemas.microsoft.com/office/drawing/2014/main" id="{719C87E1-EE04-4E6B-BF06-5AD485969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7493" y="3934527"/>
            <a:ext cx="513080" cy="513080"/>
          </a:xfrm>
          <a:prstGeom prst="rect">
            <a:avLst/>
          </a:prstGeom>
        </p:spPr>
      </p:pic>
      <p:pic>
        <p:nvPicPr>
          <p:cNvPr id="21" name="Graphic 20" descr="Badge Cross with solid fill">
            <a:extLst>
              <a:ext uri="{FF2B5EF4-FFF2-40B4-BE49-F238E27FC236}">
                <a16:creationId xmlns:a16="http://schemas.microsoft.com/office/drawing/2014/main" id="{170C628F-2653-48E6-A5D6-C68347A89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6840" y="3451927"/>
            <a:ext cx="513080" cy="513080"/>
          </a:xfrm>
          <a:prstGeom prst="rect">
            <a:avLst/>
          </a:prstGeom>
        </p:spPr>
      </p:pic>
      <p:pic>
        <p:nvPicPr>
          <p:cNvPr id="22" name="Graphic 21" descr="Badge Cross with solid fill">
            <a:extLst>
              <a:ext uri="{FF2B5EF4-FFF2-40B4-BE49-F238E27FC236}">
                <a16:creationId xmlns:a16="http://schemas.microsoft.com/office/drawing/2014/main" id="{20913A33-EAAF-4E3B-836A-4F72CE94D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5000" y="3944687"/>
            <a:ext cx="513080" cy="513080"/>
          </a:xfrm>
          <a:prstGeom prst="rect">
            <a:avLst/>
          </a:prstGeom>
        </p:spPr>
      </p:pic>
      <p:pic>
        <p:nvPicPr>
          <p:cNvPr id="23" name="Graphic 22" descr="Badge Cross with solid fill">
            <a:extLst>
              <a:ext uri="{FF2B5EF4-FFF2-40B4-BE49-F238E27FC236}">
                <a16:creationId xmlns:a16="http://schemas.microsoft.com/office/drawing/2014/main" id="{9DF7E867-28D7-47B6-AA58-E022EB107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9673" y="3446847"/>
            <a:ext cx="513080" cy="513080"/>
          </a:xfrm>
          <a:prstGeom prst="rect">
            <a:avLst/>
          </a:prstGeom>
        </p:spPr>
      </p:pic>
      <p:pic>
        <p:nvPicPr>
          <p:cNvPr id="24" name="Graphic 23" descr="Badge Tick1 with solid fill">
            <a:extLst>
              <a:ext uri="{FF2B5EF4-FFF2-40B4-BE49-F238E27FC236}">
                <a16:creationId xmlns:a16="http://schemas.microsoft.com/office/drawing/2014/main" id="{57D02D81-89F1-4365-8BB0-D1C2BB1AE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3980" y="3934527"/>
            <a:ext cx="609600" cy="609600"/>
          </a:xfrm>
          <a:prstGeom prst="rect">
            <a:avLst/>
          </a:prstGeom>
        </p:spPr>
      </p:pic>
      <p:pic>
        <p:nvPicPr>
          <p:cNvPr id="4" name="Graphic 3" descr="Badge Cross with solid fill">
            <a:extLst>
              <a:ext uri="{FF2B5EF4-FFF2-40B4-BE49-F238E27FC236}">
                <a16:creationId xmlns:a16="http://schemas.microsoft.com/office/drawing/2014/main" id="{397A8267-D060-C6CB-ED6A-BFA20515D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5864" y="4452467"/>
            <a:ext cx="513080" cy="513080"/>
          </a:xfrm>
          <a:prstGeom prst="rect">
            <a:avLst/>
          </a:prstGeom>
        </p:spPr>
      </p:pic>
      <p:pic>
        <p:nvPicPr>
          <p:cNvPr id="5" name="Graphic 4" descr="Badge Cross with solid fill">
            <a:extLst>
              <a:ext uri="{FF2B5EF4-FFF2-40B4-BE49-F238E27FC236}">
                <a16:creationId xmlns:a16="http://schemas.microsoft.com/office/drawing/2014/main" id="{CC126E09-11F4-64A9-2D4D-8731863C5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8697" y="4447387"/>
            <a:ext cx="513080" cy="513080"/>
          </a:xfrm>
          <a:prstGeom prst="rect">
            <a:avLst/>
          </a:prstGeom>
        </p:spPr>
      </p:pic>
      <p:pic>
        <p:nvPicPr>
          <p:cNvPr id="6" name="Graphic 5" descr="Badge Cross with solid fill">
            <a:extLst>
              <a:ext uri="{FF2B5EF4-FFF2-40B4-BE49-F238E27FC236}">
                <a16:creationId xmlns:a16="http://schemas.microsoft.com/office/drawing/2014/main" id="{4C4F5C10-3C9A-CEF0-CDF2-6BC808408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6109" y="4459093"/>
            <a:ext cx="513080" cy="513080"/>
          </a:xfrm>
          <a:prstGeom prst="rect">
            <a:avLst/>
          </a:prstGeom>
        </p:spPr>
      </p:pic>
      <p:pic>
        <p:nvPicPr>
          <p:cNvPr id="8" name="Graphic 7" descr="Badge Cross with solid fill">
            <a:extLst>
              <a:ext uri="{FF2B5EF4-FFF2-40B4-BE49-F238E27FC236}">
                <a16:creationId xmlns:a16="http://schemas.microsoft.com/office/drawing/2014/main" id="{725991B3-F68D-0075-CF53-92BDDE41D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8942" y="4454013"/>
            <a:ext cx="513080" cy="513080"/>
          </a:xfrm>
          <a:prstGeom prst="rect">
            <a:avLst/>
          </a:prstGeom>
        </p:spPr>
      </p:pic>
      <p:pic>
        <p:nvPicPr>
          <p:cNvPr id="10" name="Graphic 9" descr="Badge Cross with solid fill">
            <a:extLst>
              <a:ext uri="{FF2B5EF4-FFF2-40B4-BE49-F238E27FC236}">
                <a16:creationId xmlns:a16="http://schemas.microsoft.com/office/drawing/2014/main" id="{9294BCD9-835B-D42E-2A9F-446556CC1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5762" y="4465721"/>
            <a:ext cx="513080" cy="5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3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2545F4-5D84-4A96-A400-1B0EB481D7DF}"/>
              </a:ext>
            </a:extLst>
          </p:cNvPr>
          <p:cNvSpPr txBox="1"/>
          <p:nvPr/>
        </p:nvSpPr>
        <p:spPr>
          <a:xfrm>
            <a:off x="587408" y="1864523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4B52AC-FC02-4801-ADE8-AF8CCCA0D040}"/>
              </a:ext>
            </a:extLst>
          </p:cNvPr>
          <p:cNvCxnSpPr/>
          <p:nvPr/>
        </p:nvCxnSpPr>
        <p:spPr>
          <a:xfrm>
            <a:off x="2131763" y="2173525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E46971-70CC-444D-9284-2E1EE842A853}"/>
              </a:ext>
            </a:extLst>
          </p:cNvPr>
          <p:cNvSpPr txBox="1"/>
          <p:nvPr/>
        </p:nvSpPr>
        <p:spPr>
          <a:xfrm>
            <a:off x="7710181" y="1885738"/>
            <a:ext cx="3092898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1A229D-AC3E-45FE-9B9E-244C949FEC82}"/>
              </a:ext>
            </a:extLst>
          </p:cNvPr>
          <p:cNvSpPr txBox="1"/>
          <p:nvPr/>
        </p:nvSpPr>
        <p:spPr>
          <a:xfrm>
            <a:off x="3329574" y="1864523"/>
            <a:ext cx="31528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9FD782-C262-44D6-9463-5FECB2D2927C}"/>
              </a:ext>
            </a:extLst>
          </p:cNvPr>
          <p:cNvCxnSpPr/>
          <p:nvPr/>
        </p:nvCxnSpPr>
        <p:spPr>
          <a:xfrm>
            <a:off x="6482404" y="2173525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F0AAF29-9B9D-645C-A1A3-5F3185A2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2545F4-5D84-4A96-A400-1B0EB481D7DF}"/>
              </a:ext>
            </a:extLst>
          </p:cNvPr>
          <p:cNvSpPr txBox="1"/>
          <p:nvPr/>
        </p:nvSpPr>
        <p:spPr>
          <a:xfrm>
            <a:off x="587408" y="1864523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4B52AC-FC02-4801-ADE8-AF8CCCA0D040}"/>
              </a:ext>
            </a:extLst>
          </p:cNvPr>
          <p:cNvCxnSpPr/>
          <p:nvPr/>
        </p:nvCxnSpPr>
        <p:spPr>
          <a:xfrm>
            <a:off x="2131763" y="2173525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E46971-70CC-444D-9284-2E1EE842A853}"/>
              </a:ext>
            </a:extLst>
          </p:cNvPr>
          <p:cNvSpPr txBox="1"/>
          <p:nvPr/>
        </p:nvSpPr>
        <p:spPr>
          <a:xfrm>
            <a:off x="7710181" y="1885738"/>
            <a:ext cx="3092898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1A229D-AC3E-45FE-9B9E-244C949FEC82}"/>
              </a:ext>
            </a:extLst>
          </p:cNvPr>
          <p:cNvSpPr txBox="1"/>
          <p:nvPr/>
        </p:nvSpPr>
        <p:spPr>
          <a:xfrm>
            <a:off x="3329574" y="1864523"/>
            <a:ext cx="31528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9FD782-C262-44D6-9463-5FECB2D2927C}"/>
              </a:ext>
            </a:extLst>
          </p:cNvPr>
          <p:cNvCxnSpPr/>
          <p:nvPr/>
        </p:nvCxnSpPr>
        <p:spPr>
          <a:xfrm>
            <a:off x="6482404" y="2173525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61F6A42-082B-4CAB-842D-EB3F36E089F2}"/>
              </a:ext>
            </a:extLst>
          </p:cNvPr>
          <p:cNvSpPr txBox="1"/>
          <p:nvPr/>
        </p:nvSpPr>
        <p:spPr>
          <a:xfrm>
            <a:off x="4223657" y="1462588"/>
            <a:ext cx="1133644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>
                <a:solidFill>
                  <a:srgbClr val="272524"/>
                </a:solidFill>
              </a:rPr>
              <a:t>3 months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F704-D1CA-4F0C-B4A4-BEFE650D27D7}"/>
              </a:ext>
            </a:extLst>
          </p:cNvPr>
          <p:cNvSpPr txBox="1"/>
          <p:nvPr/>
        </p:nvSpPr>
        <p:spPr>
          <a:xfrm>
            <a:off x="8530046" y="1462588"/>
            <a:ext cx="1261884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>
                <a:solidFill>
                  <a:srgbClr val="272524"/>
                </a:solidFill>
              </a:rPr>
              <a:t>12 months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4FCFCC-15CB-451B-AC01-D35024DE4368}"/>
              </a:ext>
            </a:extLst>
          </p:cNvPr>
          <p:cNvSpPr txBox="1"/>
          <p:nvPr/>
        </p:nvSpPr>
        <p:spPr>
          <a:xfrm>
            <a:off x="2210607" y="1462588"/>
            <a:ext cx="1133644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>
                <a:solidFill>
                  <a:srgbClr val="272524"/>
                </a:solidFill>
              </a:rPr>
              <a:t>2 months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33BBD-8729-33F3-FB17-32963F55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D5CF-383A-4DBA-BB11-4792B330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ierstadt" panose="020B0004020202020204" pitchFamily="34" charset="0"/>
              </a:rPr>
              <a:t>Can we combine?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532F4-B748-4D47-8E74-8DB6CECFEAF9}"/>
              </a:ext>
            </a:extLst>
          </p:cNvPr>
          <p:cNvSpPr txBox="1"/>
          <p:nvPr/>
        </p:nvSpPr>
        <p:spPr>
          <a:xfrm>
            <a:off x="7140103" y="5108441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16CD25-F12B-489A-92FD-DB4E72E6F7F4}"/>
              </a:ext>
            </a:extLst>
          </p:cNvPr>
          <p:cNvCxnSpPr/>
          <p:nvPr/>
        </p:nvCxnSpPr>
        <p:spPr>
          <a:xfrm>
            <a:off x="5924891" y="5398420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3A3225-51ED-4C3D-AD53-191442132B3B}"/>
              </a:ext>
            </a:extLst>
          </p:cNvPr>
          <p:cNvSpPr txBox="1"/>
          <p:nvPr/>
        </p:nvSpPr>
        <p:spPr>
          <a:xfrm>
            <a:off x="2754660" y="5400828"/>
            <a:ext cx="3140265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52820-AE14-4CBB-9EDE-B2730EAD842C}"/>
              </a:ext>
            </a:extLst>
          </p:cNvPr>
          <p:cNvSpPr txBox="1"/>
          <p:nvPr/>
        </p:nvSpPr>
        <p:spPr>
          <a:xfrm>
            <a:off x="2754660" y="4800664"/>
            <a:ext cx="31528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91E85B0F-82E6-4249-BAFE-4DAC6C917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0479" y="2997586"/>
            <a:ext cx="1219200" cy="121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2545F4-5D84-4A96-A400-1B0EB481D7DF}"/>
              </a:ext>
            </a:extLst>
          </p:cNvPr>
          <p:cNvSpPr txBox="1"/>
          <p:nvPr/>
        </p:nvSpPr>
        <p:spPr>
          <a:xfrm>
            <a:off x="587408" y="1864523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4B52AC-FC02-4801-ADE8-AF8CCCA0D040}"/>
              </a:ext>
            </a:extLst>
          </p:cNvPr>
          <p:cNvCxnSpPr/>
          <p:nvPr/>
        </p:nvCxnSpPr>
        <p:spPr>
          <a:xfrm>
            <a:off x="2131763" y="2173525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E46971-70CC-444D-9284-2E1EE842A853}"/>
              </a:ext>
            </a:extLst>
          </p:cNvPr>
          <p:cNvSpPr txBox="1"/>
          <p:nvPr/>
        </p:nvSpPr>
        <p:spPr>
          <a:xfrm>
            <a:off x="7710181" y="1885738"/>
            <a:ext cx="3092898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1A229D-AC3E-45FE-9B9E-244C949FEC82}"/>
              </a:ext>
            </a:extLst>
          </p:cNvPr>
          <p:cNvSpPr txBox="1"/>
          <p:nvPr/>
        </p:nvSpPr>
        <p:spPr>
          <a:xfrm>
            <a:off x="3329574" y="1864523"/>
            <a:ext cx="31528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9FD782-C262-44D6-9463-5FECB2D2927C}"/>
              </a:ext>
            </a:extLst>
          </p:cNvPr>
          <p:cNvCxnSpPr/>
          <p:nvPr/>
        </p:nvCxnSpPr>
        <p:spPr>
          <a:xfrm>
            <a:off x="6482404" y="2173525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61F6A42-082B-4CAB-842D-EB3F36E089F2}"/>
              </a:ext>
            </a:extLst>
          </p:cNvPr>
          <p:cNvSpPr txBox="1"/>
          <p:nvPr/>
        </p:nvSpPr>
        <p:spPr>
          <a:xfrm>
            <a:off x="4223657" y="147295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solidFill>
                  <a:srgbClr val="272524"/>
                </a:solidFill>
              </a:rPr>
              <a:t>3 months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F704-D1CA-4F0C-B4A4-BEFE650D27D7}"/>
              </a:ext>
            </a:extLst>
          </p:cNvPr>
          <p:cNvSpPr txBox="1"/>
          <p:nvPr/>
        </p:nvSpPr>
        <p:spPr>
          <a:xfrm>
            <a:off x="8530046" y="147295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solidFill>
                  <a:srgbClr val="272524"/>
                </a:solidFill>
              </a:rPr>
              <a:t>12 months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4FCFCC-15CB-451B-AC01-D35024DE4368}"/>
              </a:ext>
            </a:extLst>
          </p:cNvPr>
          <p:cNvSpPr txBox="1"/>
          <p:nvPr/>
        </p:nvSpPr>
        <p:spPr>
          <a:xfrm>
            <a:off x="2210607" y="147295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solidFill>
                  <a:srgbClr val="272524"/>
                </a:solidFill>
              </a:rPr>
              <a:t>2 months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D27628-893F-49DD-8B55-79548927B1EC}"/>
              </a:ext>
            </a:extLst>
          </p:cNvPr>
          <p:cNvCxnSpPr/>
          <p:nvPr/>
        </p:nvCxnSpPr>
        <p:spPr>
          <a:xfrm>
            <a:off x="4476206" y="2877495"/>
            <a:ext cx="0" cy="1339291"/>
          </a:xfrm>
          <a:prstGeom prst="straightConnector1">
            <a:avLst/>
          </a:prstGeom>
          <a:ln w="412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C6899B-DA48-4485-9116-2B290D2B8DCA}"/>
              </a:ext>
            </a:extLst>
          </p:cNvPr>
          <p:cNvSpPr txBox="1"/>
          <p:nvPr/>
        </p:nvSpPr>
        <p:spPr>
          <a:xfrm>
            <a:off x="3574868" y="438000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solidFill>
                  <a:srgbClr val="272524"/>
                </a:solidFill>
              </a:rPr>
              <a:t>3 months</a:t>
            </a:r>
          </a:p>
        </p:txBody>
      </p:sp>
    </p:spTree>
    <p:extLst>
      <p:ext uri="{BB962C8B-B14F-4D97-AF65-F5344CB8AC3E}">
        <p14:creationId xmlns:p14="http://schemas.microsoft.com/office/powerpoint/2010/main" val="3365311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14877-2FDC-09CB-A51E-8594B8456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C24B-CF6E-7A9A-4BCF-72C148D3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Neoadjuvant nivolumab + chemotherapy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341CDEE-BDED-A655-1C74-B8214897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71" y="6589790"/>
            <a:ext cx="4197880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</a:tabLst>
            </a:pPr>
            <a:r>
              <a:rPr lang="en-GB" sz="1200" b="1" dirty="0">
                <a:latin typeface="Arial" charset="0"/>
              </a:rPr>
              <a:t>Forde PM et al. NEJM 2022;386:1973-1985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34473-FDD4-E010-E17F-0A43BB652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579" y="1277059"/>
            <a:ext cx="11676644" cy="43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586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D519-C313-4691-B1C8-D250068E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Neoadjuvant nivolumab + chemotherapy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C70C871-B441-4C86-99EE-69DB7E64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748" y="6500236"/>
            <a:ext cx="4197880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</a:tabLst>
            </a:pPr>
            <a:r>
              <a:rPr lang="en-GB" sz="1200" dirty="0">
                <a:latin typeface="Arial" charset="0"/>
              </a:rPr>
              <a:t>Forde PM et al. NEJM 2022;386:1973-1985</a:t>
            </a:r>
          </a:p>
        </p:txBody>
      </p:sp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E3E790DB-95E1-4078-937E-DFA339DFAB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37" t="5073" r="32494" b="17666"/>
          <a:stretch/>
        </p:blipFill>
        <p:spPr>
          <a:xfrm>
            <a:off x="6938010" y="1341021"/>
            <a:ext cx="3897630" cy="245884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8A211D-DE96-4D50-9358-5EF6A40CC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2146" r="1930" b="14690"/>
          <a:stretch/>
        </p:blipFill>
        <p:spPr bwMode="auto">
          <a:xfrm>
            <a:off x="838199" y="1268091"/>
            <a:ext cx="5150737" cy="273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84BF21-814F-47DC-8FB2-E7739032C6B8}"/>
              </a:ext>
            </a:extLst>
          </p:cNvPr>
          <p:cNvSpPr txBox="1"/>
          <p:nvPr/>
        </p:nvSpPr>
        <p:spPr>
          <a:xfrm>
            <a:off x="550937" y="4548123"/>
            <a:ext cx="4779729" cy="913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>
                <a:latin typeface="Bierstadt" panose="020B0004020202020204" pitchFamily="34" charset="0"/>
              </a:rPr>
              <a:t>Superior OS when treated with chemotherapy + nivolumab</a:t>
            </a:r>
          </a:p>
        </p:txBody>
      </p:sp>
    </p:spTree>
    <p:extLst>
      <p:ext uri="{BB962C8B-B14F-4D97-AF65-F5344CB8AC3E}">
        <p14:creationId xmlns:p14="http://schemas.microsoft.com/office/powerpoint/2010/main" val="237951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BAC41-2E52-26B4-296E-80DC04B8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design trials with multiple components (e.g. phases of intervention), what confounders can be present? How do you interpret results?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AF92B-64E6-029A-3936-BEF3FFCB1E04}"/>
              </a:ext>
            </a:extLst>
          </p:cNvPr>
          <p:cNvSpPr txBox="1"/>
          <p:nvPr/>
        </p:nvSpPr>
        <p:spPr>
          <a:xfrm>
            <a:off x="1846578" y="3898424"/>
            <a:ext cx="849884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Warning: </a:t>
            </a:r>
          </a:p>
          <a:p>
            <a:pPr algn="ctr"/>
            <a:r>
              <a:rPr lang="en-US" sz="4000" dirty="0"/>
              <a:t>More cautionary tales and questions to raise,  fewer answers!</a:t>
            </a:r>
          </a:p>
        </p:txBody>
      </p:sp>
    </p:spTree>
    <p:extLst>
      <p:ext uri="{BB962C8B-B14F-4D97-AF65-F5344CB8AC3E}">
        <p14:creationId xmlns:p14="http://schemas.microsoft.com/office/powerpoint/2010/main" val="4098789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D519-C313-4691-B1C8-D250068E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Neoadjuvant nivolumab + chemotherapy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C70C871-B441-4C86-99EE-69DB7E64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71" y="6589790"/>
            <a:ext cx="4197880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</a:tabLst>
            </a:pPr>
            <a:r>
              <a:rPr lang="en-GB" sz="1200" b="1">
                <a:latin typeface="Arial" charset="0"/>
              </a:rPr>
              <a:t>Forde PM et al. N </a:t>
            </a:r>
            <a:r>
              <a:rPr lang="en-GB" sz="1200" b="1" err="1">
                <a:latin typeface="Arial" charset="0"/>
              </a:rPr>
              <a:t>Engl</a:t>
            </a:r>
            <a:r>
              <a:rPr lang="en-GB" sz="1200" b="1">
                <a:latin typeface="Arial" charset="0"/>
              </a:rPr>
              <a:t> J Med2022;386:1973-1985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54C5B-B533-4F83-AB92-8D28E87A2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579" y="1277059"/>
            <a:ext cx="11676644" cy="43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7FA39D-D190-A293-D8BE-A97B9E53E94F}"/>
              </a:ext>
            </a:extLst>
          </p:cNvPr>
          <p:cNvCxnSpPr>
            <a:cxnSpLocks/>
          </p:cNvCxnSpPr>
          <p:nvPr/>
        </p:nvCxnSpPr>
        <p:spPr>
          <a:xfrm flipV="1">
            <a:off x="1348502" y="3990027"/>
            <a:ext cx="205784" cy="45624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FA3708-D216-59EE-BC82-03787A269C66}"/>
              </a:ext>
            </a:extLst>
          </p:cNvPr>
          <p:cNvSpPr txBox="1"/>
          <p:nvPr/>
        </p:nvSpPr>
        <p:spPr>
          <a:xfrm>
            <a:off x="325777" y="4459203"/>
            <a:ext cx="2771753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Patients enrolled before surgery, but had to assessed as “</a:t>
            </a:r>
            <a:r>
              <a:rPr lang="en-US" dirty="0" err="1"/>
              <a:t>Resectable</a:t>
            </a:r>
            <a:r>
              <a:rPr lang="en-US" dirty="0"/>
              <a:t>” but took all patients people thought could do the induction therapy</a:t>
            </a:r>
          </a:p>
        </p:txBody>
      </p:sp>
    </p:spTree>
    <p:extLst>
      <p:ext uri="{BB962C8B-B14F-4D97-AF65-F5344CB8AC3E}">
        <p14:creationId xmlns:p14="http://schemas.microsoft.com/office/powerpoint/2010/main" val="4076116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25FC9-FF5A-D38A-1072-5121B7962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5921-B5F4-84E6-164F-82A603CF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Neoadjuvant nivolumab + chemotherapy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39DBA42-6EB9-0F60-1A48-F79DA0BB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71" y="6589790"/>
            <a:ext cx="4197880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</a:tabLst>
            </a:pPr>
            <a:r>
              <a:rPr lang="en-GB" sz="1200" b="1">
                <a:latin typeface="Arial" charset="0"/>
              </a:rPr>
              <a:t>Forde PM et al. N </a:t>
            </a:r>
            <a:r>
              <a:rPr lang="en-GB" sz="1200" b="1" err="1">
                <a:latin typeface="Arial" charset="0"/>
              </a:rPr>
              <a:t>Engl</a:t>
            </a:r>
            <a:r>
              <a:rPr lang="en-GB" sz="1200" b="1">
                <a:latin typeface="Arial" charset="0"/>
              </a:rPr>
              <a:t> J Med2022;386:1973-1985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E8ECB-5475-20A4-40AE-866B60D9E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579" y="1277059"/>
            <a:ext cx="11676644" cy="43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00DF97-D83A-4003-988B-F4604ECA58EE}"/>
              </a:ext>
            </a:extLst>
          </p:cNvPr>
          <p:cNvCxnSpPr>
            <a:cxnSpLocks/>
          </p:cNvCxnSpPr>
          <p:nvPr/>
        </p:nvCxnSpPr>
        <p:spPr>
          <a:xfrm flipV="1">
            <a:off x="8103632" y="3429000"/>
            <a:ext cx="205784" cy="45624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3DF27A4-DC1C-4343-45F0-7F75B9ABE668}"/>
              </a:ext>
            </a:extLst>
          </p:cNvPr>
          <p:cNvSpPr txBox="1"/>
          <p:nvPr/>
        </p:nvSpPr>
        <p:spPr>
          <a:xfrm>
            <a:off x="7080907" y="3898176"/>
            <a:ext cx="3766163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17% in nivolumab arm didn’t make it to surgery, 25% in chemo only arm.</a:t>
            </a:r>
          </a:p>
        </p:txBody>
      </p:sp>
    </p:spTree>
    <p:extLst>
      <p:ext uri="{BB962C8B-B14F-4D97-AF65-F5344CB8AC3E}">
        <p14:creationId xmlns:p14="http://schemas.microsoft.com/office/powerpoint/2010/main" val="3340357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FE12C-1EB5-C117-8A1B-D0643A67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B699-F26F-3328-1253-289380C7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Neoadjuvant nivolumab + chemotherapy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6B47598-738A-06E6-7320-EF5C5ABC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71" y="6589790"/>
            <a:ext cx="4197880" cy="1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</a:tabLst>
            </a:pPr>
            <a:r>
              <a:rPr lang="en-GB" sz="1200" b="1">
                <a:latin typeface="Arial" charset="0"/>
              </a:rPr>
              <a:t>Forde PM et al. N </a:t>
            </a:r>
            <a:r>
              <a:rPr lang="en-GB" sz="1200" b="1" err="1">
                <a:latin typeface="Arial" charset="0"/>
              </a:rPr>
              <a:t>Engl</a:t>
            </a:r>
            <a:r>
              <a:rPr lang="en-GB" sz="1200" b="1">
                <a:latin typeface="Arial" charset="0"/>
              </a:rPr>
              <a:t> J Med2022;386:1973-1985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89487-9689-A9C7-F25B-2488DCA6D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579" y="1277059"/>
            <a:ext cx="11676644" cy="43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2D4B1D-E9DA-0098-7C2A-9E656C602DBD}"/>
              </a:ext>
            </a:extLst>
          </p:cNvPr>
          <p:cNvCxnSpPr>
            <a:cxnSpLocks/>
          </p:cNvCxnSpPr>
          <p:nvPr/>
        </p:nvCxnSpPr>
        <p:spPr>
          <a:xfrm flipV="1">
            <a:off x="1860925" y="5257800"/>
            <a:ext cx="205784" cy="45624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5846B07-741D-93E7-373B-BBD1B25948DA}"/>
              </a:ext>
            </a:extLst>
          </p:cNvPr>
          <p:cNvSpPr txBox="1"/>
          <p:nvPr/>
        </p:nvSpPr>
        <p:spPr>
          <a:xfrm>
            <a:off x="979650" y="5714043"/>
            <a:ext cx="594693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 overall survival, but introduced pathologic complete response (“likely surrogate” per FDA, but required EFS)</a:t>
            </a:r>
          </a:p>
        </p:txBody>
      </p:sp>
    </p:spTree>
    <p:extLst>
      <p:ext uri="{BB962C8B-B14F-4D97-AF65-F5344CB8AC3E}">
        <p14:creationId xmlns:p14="http://schemas.microsoft.com/office/powerpoint/2010/main" val="4072486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82D1D-6B51-9432-8464-DCABA7266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A66D4E6-DA5A-284C-E110-F87A0B5AEF24}"/>
              </a:ext>
            </a:extLst>
          </p:cNvPr>
          <p:cNvSpPr txBox="1"/>
          <p:nvPr/>
        </p:nvSpPr>
        <p:spPr>
          <a:xfrm>
            <a:off x="4608542" y="1103832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5B5989-E59C-2F3E-1D72-7DCBEBEF5672}"/>
              </a:ext>
            </a:extLst>
          </p:cNvPr>
          <p:cNvCxnSpPr/>
          <p:nvPr/>
        </p:nvCxnSpPr>
        <p:spPr>
          <a:xfrm>
            <a:off x="3393330" y="1393811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AA681E-AFBA-F29C-55C3-5FCA67FEC2AC}"/>
              </a:ext>
            </a:extLst>
          </p:cNvPr>
          <p:cNvSpPr txBox="1"/>
          <p:nvPr/>
        </p:nvSpPr>
        <p:spPr>
          <a:xfrm>
            <a:off x="223099" y="1396219"/>
            <a:ext cx="3140265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776FA-304D-2B45-93A0-6B23421F17FE}"/>
              </a:ext>
            </a:extLst>
          </p:cNvPr>
          <p:cNvSpPr txBox="1"/>
          <p:nvPr/>
        </p:nvSpPr>
        <p:spPr>
          <a:xfrm>
            <a:off x="223099" y="796055"/>
            <a:ext cx="31528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6C189F-0DE4-3554-40F4-C47B5C053253}"/>
              </a:ext>
            </a:extLst>
          </p:cNvPr>
          <p:cNvSpPr txBox="1"/>
          <p:nvPr/>
        </p:nvSpPr>
        <p:spPr>
          <a:xfrm>
            <a:off x="4468068" y="2311154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9A3012-1302-DBB7-9D46-7A60F6D05E01}"/>
              </a:ext>
            </a:extLst>
          </p:cNvPr>
          <p:cNvCxnSpPr>
            <a:cxnSpLocks/>
          </p:cNvCxnSpPr>
          <p:nvPr/>
        </p:nvCxnSpPr>
        <p:spPr>
          <a:xfrm>
            <a:off x="5955030" y="2620156"/>
            <a:ext cx="660845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1C1DDD6-5882-90DE-B9EB-9AD7B3894C6A}"/>
              </a:ext>
            </a:extLst>
          </p:cNvPr>
          <p:cNvSpPr txBox="1"/>
          <p:nvPr/>
        </p:nvSpPr>
        <p:spPr>
          <a:xfrm>
            <a:off x="6698802" y="2327768"/>
            <a:ext cx="3092898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CC17FA-CC24-3313-D564-A86E99459368}"/>
              </a:ext>
            </a:extLst>
          </p:cNvPr>
          <p:cNvSpPr txBox="1"/>
          <p:nvPr/>
        </p:nvSpPr>
        <p:spPr>
          <a:xfrm>
            <a:off x="5009658" y="156960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10931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C64CE-FC54-4041-066C-5A9BE9B5F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3857489-4CF1-DA84-E326-447A9C1C7593}"/>
              </a:ext>
            </a:extLst>
          </p:cNvPr>
          <p:cNvSpPr txBox="1"/>
          <p:nvPr/>
        </p:nvSpPr>
        <p:spPr>
          <a:xfrm>
            <a:off x="4608542" y="1103832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FF0E40-2DF8-A044-1F73-DC42715627DD}"/>
              </a:ext>
            </a:extLst>
          </p:cNvPr>
          <p:cNvCxnSpPr/>
          <p:nvPr/>
        </p:nvCxnSpPr>
        <p:spPr>
          <a:xfrm>
            <a:off x="3393330" y="1393811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7A91A3-7427-FC15-20ED-F4983B54B6E7}"/>
              </a:ext>
            </a:extLst>
          </p:cNvPr>
          <p:cNvSpPr txBox="1"/>
          <p:nvPr/>
        </p:nvSpPr>
        <p:spPr>
          <a:xfrm>
            <a:off x="223099" y="1396219"/>
            <a:ext cx="3140265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EBE75-CB48-516F-D78B-CB69B3BF9D46}"/>
              </a:ext>
            </a:extLst>
          </p:cNvPr>
          <p:cNvSpPr txBox="1"/>
          <p:nvPr/>
        </p:nvSpPr>
        <p:spPr>
          <a:xfrm>
            <a:off x="223099" y="796055"/>
            <a:ext cx="31528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105C61-572D-0ED5-D3EA-501683B8DA44}"/>
              </a:ext>
            </a:extLst>
          </p:cNvPr>
          <p:cNvSpPr txBox="1"/>
          <p:nvPr/>
        </p:nvSpPr>
        <p:spPr>
          <a:xfrm>
            <a:off x="831359" y="2311153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F7E804-3690-9525-AAB6-92EC15B85D78}"/>
              </a:ext>
            </a:extLst>
          </p:cNvPr>
          <p:cNvCxnSpPr>
            <a:cxnSpLocks/>
          </p:cNvCxnSpPr>
          <p:nvPr/>
        </p:nvCxnSpPr>
        <p:spPr>
          <a:xfrm>
            <a:off x="2318321" y="2620155"/>
            <a:ext cx="660845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49185A-D18E-717A-586D-B6F915BA0D62}"/>
              </a:ext>
            </a:extLst>
          </p:cNvPr>
          <p:cNvSpPr txBox="1"/>
          <p:nvPr/>
        </p:nvSpPr>
        <p:spPr>
          <a:xfrm>
            <a:off x="3062093" y="2327767"/>
            <a:ext cx="3092898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63DA95-1761-C765-D7EA-684E56A7CD3F}"/>
              </a:ext>
            </a:extLst>
          </p:cNvPr>
          <p:cNvSpPr txBox="1"/>
          <p:nvPr/>
        </p:nvSpPr>
        <p:spPr>
          <a:xfrm>
            <a:off x="5009658" y="156960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8CDF94B-2452-09C1-F2C3-235C036C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452" y="3915802"/>
            <a:ext cx="5471160" cy="1325563"/>
          </a:xfrm>
        </p:spPr>
        <p:txBody>
          <a:bodyPr/>
          <a:lstStyle/>
          <a:p>
            <a:r>
              <a:rPr lang="en-US" dirty="0"/>
              <a:t>“perioperative” therapy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27A683-2D64-E6FA-BB38-7A0E66E28B4A}"/>
              </a:ext>
            </a:extLst>
          </p:cNvPr>
          <p:cNvSpPr txBox="1"/>
          <p:nvPr/>
        </p:nvSpPr>
        <p:spPr>
          <a:xfrm>
            <a:off x="5323262" y="5676783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15396F-3C0D-732A-C135-405058FF9318}"/>
              </a:ext>
            </a:extLst>
          </p:cNvPr>
          <p:cNvCxnSpPr/>
          <p:nvPr/>
        </p:nvCxnSpPr>
        <p:spPr>
          <a:xfrm>
            <a:off x="4108049" y="5966762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A72FF18-6374-B065-E9E0-A90254BB2422}"/>
              </a:ext>
            </a:extLst>
          </p:cNvPr>
          <p:cNvSpPr txBox="1"/>
          <p:nvPr/>
        </p:nvSpPr>
        <p:spPr>
          <a:xfrm>
            <a:off x="985185" y="5984560"/>
            <a:ext cx="3092898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06C96A-5D0A-100D-D41B-AC484AE066EA}"/>
              </a:ext>
            </a:extLst>
          </p:cNvPr>
          <p:cNvSpPr txBox="1"/>
          <p:nvPr/>
        </p:nvSpPr>
        <p:spPr>
          <a:xfrm>
            <a:off x="937818" y="5369006"/>
            <a:ext cx="31528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69C42A-718F-E978-9C99-A5B623D45019}"/>
              </a:ext>
            </a:extLst>
          </p:cNvPr>
          <p:cNvSpPr txBox="1"/>
          <p:nvPr/>
        </p:nvSpPr>
        <p:spPr>
          <a:xfrm>
            <a:off x="8112795" y="5671879"/>
            <a:ext cx="3092898" cy="584775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immunotherapy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8A4355-76D3-1BBD-86C2-43E2DBDA926B}"/>
              </a:ext>
            </a:extLst>
          </p:cNvPr>
          <p:cNvCxnSpPr/>
          <p:nvPr/>
        </p:nvCxnSpPr>
        <p:spPr>
          <a:xfrm>
            <a:off x="6867616" y="5955026"/>
            <a:ext cx="1197811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2E555B-0F33-B17A-4505-45B3F22A4C32}"/>
              </a:ext>
            </a:extLst>
          </p:cNvPr>
          <p:cNvSpPr txBox="1"/>
          <p:nvPr/>
        </p:nvSpPr>
        <p:spPr>
          <a:xfrm>
            <a:off x="10605657" y="3070121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D2235-1AE3-FB14-F2A4-7C732C8FC4E5}"/>
              </a:ext>
            </a:extLst>
          </p:cNvPr>
          <p:cNvSpPr txBox="1"/>
          <p:nvPr/>
        </p:nvSpPr>
        <p:spPr>
          <a:xfrm>
            <a:off x="8790967" y="919165"/>
            <a:ext cx="3215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neoadjuvant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AA54C9-1BA1-E843-6942-13C509E1AE25}"/>
              </a:ext>
            </a:extLst>
          </p:cNvPr>
          <p:cNvSpPr txBox="1"/>
          <p:nvPr/>
        </p:nvSpPr>
        <p:spPr>
          <a:xfrm>
            <a:off x="10464823" y="159996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FDB3F-FD03-AF66-34D8-45EB7A9B709F}"/>
              </a:ext>
            </a:extLst>
          </p:cNvPr>
          <p:cNvSpPr txBox="1"/>
          <p:nvPr/>
        </p:nvSpPr>
        <p:spPr>
          <a:xfrm>
            <a:off x="9659244" y="2140837"/>
            <a:ext cx="2297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adjuvant</a:t>
            </a:r>
          </a:p>
        </p:txBody>
      </p:sp>
    </p:spTree>
    <p:extLst>
      <p:ext uri="{BB962C8B-B14F-4D97-AF65-F5344CB8AC3E}">
        <p14:creationId xmlns:p14="http://schemas.microsoft.com/office/powerpoint/2010/main" val="1738861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6D506-EF9C-A76D-4873-273623396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D27C51-78A6-B4EB-08EF-CF8B7B92A918}"/>
              </a:ext>
            </a:extLst>
          </p:cNvPr>
          <p:cNvPicPr/>
          <p:nvPr/>
        </p:nvPicPr>
        <p:blipFill rotWithShape="1">
          <a:blip r:embed="rId2"/>
          <a:srcRect l="4970" t="18605" r="5988" b="18760"/>
          <a:stretch/>
        </p:blipFill>
        <p:spPr>
          <a:xfrm>
            <a:off x="261570" y="1330505"/>
            <a:ext cx="5231218" cy="2445490"/>
          </a:xfrm>
          <a:prstGeom prst="rect">
            <a:avLst/>
          </a:prstGeom>
        </p:spPr>
      </p:pic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BB94B77F-FB0B-B0A6-1851-069A2195C3E5}"/>
              </a:ext>
            </a:extLst>
          </p:cNvPr>
          <p:cNvGraphicFramePr>
            <a:graphicFrameLocks noGrp="1"/>
          </p:cNvGraphicFramePr>
          <p:nvPr/>
        </p:nvGraphicFramePr>
        <p:xfrm>
          <a:off x="1850065" y="5515089"/>
          <a:ext cx="8977578" cy="948300"/>
        </p:xfrm>
        <a:graphic>
          <a:graphicData uri="http://schemas.openxmlformats.org/drawingml/2006/table">
            <a:tbl>
              <a:tblPr firstRow="1" bandRow="1"/>
              <a:tblGrid>
                <a:gridCol w="4488789">
                  <a:extLst>
                    <a:ext uri="{9D8B030D-6E8A-4147-A177-3AD203B41FA5}">
                      <a16:colId xmlns:a16="http://schemas.microsoft.com/office/drawing/2014/main" val="503165242"/>
                    </a:ext>
                  </a:extLst>
                </a:gridCol>
                <a:gridCol w="4488789">
                  <a:extLst>
                    <a:ext uri="{9D8B030D-6E8A-4147-A177-3AD203B41FA5}">
                      <a16:colId xmlns:a16="http://schemas.microsoft.com/office/drawing/2014/main" val="182954963"/>
                    </a:ext>
                  </a:extLst>
                </a:gridCol>
              </a:tblGrid>
              <a:tr h="702569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Primary (in </a:t>
                      </a:r>
                      <a:r>
                        <a:rPr lang="en-GB" sz="1200" b="1" i="1" dirty="0">
                          <a:solidFill>
                            <a:schemeClr val="tx2"/>
                          </a:solidFill>
                        </a:rPr>
                        <a:t>EGFR/ALK </a:t>
                      </a: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wildtype): </a:t>
                      </a:r>
                    </a:p>
                    <a:p>
                      <a:pPr marL="22860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/>
                        <a:t>pCR by central lab (per IASLC 2020)</a:t>
                      </a:r>
                    </a:p>
                    <a:p>
                      <a:pPr marL="22860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/>
                        <a:t>EFS using BICR (per RECIST v1.1)</a:t>
                      </a:r>
                    </a:p>
                    <a:p>
                      <a:pPr marL="358775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dirty="0"/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</a:rPr>
                        <a:t>Key secondary: </a:t>
                      </a:r>
                    </a:p>
                    <a:p>
                      <a:pPr marL="228600" indent="-180975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/>
                        <a:t>MPR by central lab (per IASLC 2020)</a:t>
                      </a:r>
                    </a:p>
                    <a:p>
                      <a:pPr marL="228600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/>
                        <a:t>DFS using BICR (per RECIST v1.1)</a:t>
                      </a:r>
                    </a:p>
                    <a:p>
                      <a:pPr marL="228600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baseline="0" dirty="0"/>
                        <a:t>OS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6712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2C67DB9-F3D1-44BF-DE0B-6653FB3A0407}"/>
              </a:ext>
            </a:extLst>
          </p:cNvPr>
          <p:cNvGrpSpPr/>
          <p:nvPr/>
        </p:nvGrpSpPr>
        <p:grpSpPr>
          <a:xfrm>
            <a:off x="1416093" y="4120512"/>
            <a:ext cx="8034288" cy="1324234"/>
            <a:chOff x="400978" y="1140063"/>
            <a:chExt cx="8051981" cy="19271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63D09D-6791-A431-607C-A4FDC54AEA78}"/>
                </a:ext>
              </a:extLst>
            </p:cNvPr>
            <p:cNvSpPr txBox="1"/>
            <p:nvPr/>
          </p:nvSpPr>
          <p:spPr>
            <a:xfrm>
              <a:off x="3364712" y="1811332"/>
              <a:ext cx="2570919" cy="53749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Randomization stratified by:</a:t>
              </a:r>
            </a:p>
            <a:p>
              <a:pPr marL="176213" marR="0" lvl="0" indent="-79375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  <a:sym typeface="Arial"/>
                </a:rPr>
                <a:t>Disease stage (II vs III)</a:t>
              </a:r>
            </a:p>
            <a:p>
              <a:pPr marL="176213" marR="0" lvl="0" indent="-79375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  <a:sym typeface="Arial"/>
                </a:rPr>
                <a:t>PD-L1 expression (≥1% vs &lt;1%)</a:t>
              </a:r>
              <a:endParaRPr kumimoji="0" lang="en-US" sz="5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8D62A77-608E-5455-1CC8-054A41E9D637}"/>
                </a:ext>
              </a:extLst>
            </p:cNvPr>
            <p:cNvCxnSpPr>
              <a:cxnSpLocks/>
              <a:stCxn id="11" idx="3"/>
              <a:endCxn id="19" idx="0"/>
            </p:cNvCxnSpPr>
            <p:nvPr/>
          </p:nvCxnSpPr>
          <p:spPr bwMode="auto">
            <a:xfrm>
              <a:off x="5327710" y="2655328"/>
              <a:ext cx="586405" cy="2671"/>
            </a:xfrm>
            <a:prstGeom prst="straightConnector1">
              <a:avLst/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1F2757D-093D-1B10-CFCB-60115A9B7880}"/>
                </a:ext>
              </a:extLst>
            </p:cNvPr>
            <p:cNvCxnSpPr>
              <a:cxnSpLocks/>
              <a:stCxn id="17" idx="3"/>
            </p:cNvCxnSpPr>
            <p:nvPr/>
          </p:nvCxnSpPr>
          <p:spPr bwMode="auto">
            <a:xfrm>
              <a:off x="5326024" y="1509342"/>
              <a:ext cx="588089" cy="4519"/>
            </a:xfrm>
            <a:prstGeom prst="straightConnector1">
              <a:avLst/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C47E88-42BC-1011-84C4-2842D1DC1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669" y="2362427"/>
              <a:ext cx="1567041" cy="585802"/>
            </a:xfrm>
            <a:prstGeom prst="rect">
              <a:avLst/>
            </a:prstGeom>
            <a:solidFill>
              <a:schemeClr val="tx1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36000" tIns="60960" rIns="36000" bIns="60960" anchor="ctr">
              <a:noAutofit/>
            </a:bodyPr>
            <a:lstStyle/>
            <a:p>
              <a:pPr marL="0" marR="0" lvl="2" indent="0" algn="ctr" defTabSz="60957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52392" algn="l"/>
                </a:tabLst>
                <a:defRPr/>
              </a:pPr>
              <a: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Placebo IV + </a:t>
              </a:r>
              <a:b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</a:br>
              <a: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platinum-based CT</a:t>
              </a:r>
              <a:r>
                <a:rPr kumimoji="0" lang="en-US" altLang="zh-TW" sz="8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c</a:t>
              </a:r>
              <a: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 </a:t>
              </a:r>
            </a:p>
            <a:p>
              <a:pPr marL="0" marR="0" lvl="2" indent="0" algn="ctr" defTabSz="60957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52392" algn="l"/>
                </a:tabLst>
                <a:defRPr/>
              </a:pPr>
              <a:r>
                <a:rPr kumimoji="0" lang="en-US" altLang="zh-TW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Q3W for 4 cycles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8CF540-2B53-28FC-736F-37B58B2F848A}"/>
                </a:ext>
              </a:extLst>
            </p:cNvPr>
            <p:cNvSpPr/>
            <p:nvPr/>
          </p:nvSpPr>
          <p:spPr>
            <a:xfrm>
              <a:off x="6818658" y="1220960"/>
              <a:ext cx="1634301" cy="58580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Durvalumab 1500 mg IV </a:t>
              </a:r>
              <a:b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</a:b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Q4W for 12 cycles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0E1951-E310-ECFB-8818-FB69976A4664}"/>
                </a:ext>
              </a:extLst>
            </p:cNvPr>
            <p:cNvSpPr/>
            <p:nvPr/>
          </p:nvSpPr>
          <p:spPr>
            <a:xfrm>
              <a:off x="6818657" y="2362427"/>
              <a:ext cx="1634302" cy="58580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 panose="020B0604020202020204" pitchFamily="34" charset="0"/>
                </a:rPr>
                <a:t>Placebo IV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Q4W for 12 cycles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Calibri"/>
                <a:sym typeface="Arial"/>
              </a:endParaRPr>
            </a:p>
          </p:txBody>
        </p:sp>
        <p:cxnSp>
          <p:nvCxnSpPr>
            <p:cNvPr id="14" name="Elbow Connector 39">
              <a:extLst>
                <a:ext uri="{FF2B5EF4-FFF2-40B4-BE49-F238E27FC236}">
                  <a16:creationId xmlns:a16="http://schemas.microsoft.com/office/drawing/2014/main" id="{B0F5A0FA-0FDB-54FF-7250-B4994E654318}"/>
                </a:ext>
              </a:extLst>
            </p:cNvPr>
            <p:cNvCxnSpPr>
              <a:cxnSpLocks/>
              <a:stCxn id="18" idx="3"/>
              <a:endCxn id="17" idx="1"/>
            </p:cNvCxnSpPr>
            <p:nvPr/>
          </p:nvCxnSpPr>
          <p:spPr bwMode="auto">
            <a:xfrm flipV="1">
              <a:off x="2525575" y="1509342"/>
              <a:ext cx="1233409" cy="610531"/>
            </a:xfrm>
            <a:prstGeom prst="bentConnector3">
              <a:avLst>
                <a:gd name="adj1" fmla="val 50000"/>
              </a:avLst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" name="Elbow Connector 40">
              <a:extLst>
                <a:ext uri="{FF2B5EF4-FFF2-40B4-BE49-F238E27FC236}">
                  <a16:creationId xmlns:a16="http://schemas.microsoft.com/office/drawing/2014/main" id="{058905A7-7032-4C95-8D2F-D67DAF01E879}"/>
                </a:ext>
              </a:extLst>
            </p:cNvPr>
            <p:cNvCxnSpPr>
              <a:cxnSpLocks/>
              <a:stCxn id="18" idx="3"/>
            </p:cNvCxnSpPr>
            <p:nvPr/>
          </p:nvCxnSpPr>
          <p:spPr bwMode="auto">
            <a:xfrm>
              <a:off x="2525575" y="2119873"/>
              <a:ext cx="1233410" cy="508934"/>
            </a:xfrm>
            <a:prstGeom prst="bentConnector3">
              <a:avLst>
                <a:gd name="adj1" fmla="val 50000"/>
              </a:avLst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897111-2EE8-1D01-EC20-C730FCCB54E1}"/>
                </a:ext>
              </a:extLst>
            </p:cNvPr>
            <p:cNvSpPr/>
            <p:nvPr/>
          </p:nvSpPr>
          <p:spPr bwMode="auto">
            <a:xfrm>
              <a:off x="2886979" y="1894872"/>
              <a:ext cx="450000" cy="45000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8576" tIns="19289" rIns="38576" bIns="1928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38574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  <a:sym typeface="Arial"/>
                </a:rPr>
                <a:t>R</a:t>
              </a:r>
            </a:p>
            <a:p>
              <a:pPr marL="0" marR="0" lvl="0" indent="0" algn="ctr" defTabSz="38574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1:1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96F989FF-60B2-1E27-7F25-DFCCA5339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984" y="1220960"/>
              <a:ext cx="1567040" cy="576764"/>
            </a:xfrm>
            <a:prstGeom prst="rect">
              <a:avLst/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36000" tIns="60960" rIns="36000" bIns="60960" anchor="ctr">
              <a:noAutofit/>
            </a:bodyPr>
            <a:lstStyle/>
            <a:p>
              <a:pPr marL="0" marR="0" lvl="2" indent="0" algn="ctr" defTabSz="60957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52392" algn="l"/>
                </a:tabLst>
                <a:defRPr/>
              </a:pPr>
              <a: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Durvalumab 1500 mg IV + </a:t>
              </a:r>
              <a:b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</a:br>
              <a: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platinum-based CT</a:t>
              </a:r>
              <a:r>
                <a:rPr kumimoji="0" lang="en-US" altLang="zh-TW" sz="8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c</a:t>
              </a:r>
            </a:p>
            <a:p>
              <a:pPr marL="0" marR="0" lvl="2" indent="0" algn="ctr" defTabSz="60957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52392" algn="l"/>
                </a:tabLst>
                <a:defRPr/>
              </a:pPr>
              <a:r>
                <a:rPr kumimoji="0" lang="en-US" altLang="zh-TW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Q3W for 4 cycles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4B378E-7485-369B-0D1A-3F23A4FE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78" y="1172509"/>
              <a:ext cx="2124597" cy="189472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square" lIns="144000" tIns="72000" rIns="90000" bIns="72000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  <a:sym typeface="Arial"/>
                </a:rPr>
                <a:t>Study population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Treatment-naïve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ECOG PS 0 or 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Resectable </a:t>
              </a:r>
              <a:r>
                <a:rPr kumimoji="0" lang="en-GB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NSCLC</a:t>
              </a:r>
              <a:r>
                <a:rPr kumimoji="0" lang="en-GB" sz="8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a</a:t>
              </a:r>
              <a:b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</a:b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(stage IIA–IIIB[N2]; AJCC 8</a:t>
              </a:r>
              <a:r>
                <a:rPr kumimoji="0" lang="en-GB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th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edition)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Lobectomy, sleeve resection, or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bilobectomy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as planned </a:t>
              </a:r>
              <a:r>
                <a:rPr kumimoji="0" lang="en-GB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surgery</a:t>
              </a:r>
              <a:r>
                <a:rPr kumimoji="0" lang="en-GB" sz="8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a</a:t>
              </a:r>
              <a:endPara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Confirmed PD-L1 status</a:t>
              </a:r>
              <a:r>
                <a:rPr kumimoji="0" lang="pt-BR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b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No documented </a:t>
              </a:r>
              <a:r>
                <a:rPr kumimoji="0" lang="pt-BR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EGFR/ALK </a:t>
              </a:r>
              <a:br>
                <a:rPr kumimoji="0" lang="pt-BR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</a:br>
              <a:r>
                <a:rPr kumimoji="0" lang="pt-BR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aberrations</a:t>
              </a:r>
              <a:r>
                <a:rPr kumimoji="0" lang="pt-BR" sz="8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a</a:t>
              </a:r>
              <a:endParaRPr kumimoji="0" lang="pt-BR" sz="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FA2198-2AF4-A557-66DA-46BC6AA2BBA7}"/>
                </a:ext>
              </a:extLst>
            </p:cNvPr>
            <p:cNvSpPr/>
            <p:nvPr/>
          </p:nvSpPr>
          <p:spPr>
            <a:xfrm rot="16200000">
              <a:off x="5680701" y="2514083"/>
              <a:ext cx="754659" cy="287832"/>
            </a:xfrm>
            <a:prstGeom prst="rect">
              <a:avLst/>
            </a:prstGeom>
            <a:solidFill>
              <a:srgbClr val="D79D4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Surgery</a:t>
              </a:r>
              <a:r>
                <a:rPr kumimoji="0" lang="en-GB" sz="800" b="1" i="0" u="none" strike="noStrike" kern="0" cap="none" spc="0" normalizeH="0" baseline="3000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d</a:t>
              </a:r>
              <a:endParaRPr kumimoji="0" lang="en-GB" sz="800" b="1" i="0" u="none" strike="noStrike" kern="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5859267-058F-8131-2D09-70DCD980A1B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01946" y="1513861"/>
              <a:ext cx="616711" cy="1"/>
            </a:xfrm>
            <a:prstGeom prst="straightConnector1">
              <a:avLst/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ED1110D-C661-DE65-B06A-F19EA44F40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10300" y="2655328"/>
              <a:ext cx="608357" cy="0"/>
            </a:xfrm>
            <a:prstGeom prst="straightConnector1">
              <a:avLst/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617337-254A-AB85-09DA-17C066B0FFC7}"/>
                </a:ext>
              </a:extLst>
            </p:cNvPr>
            <p:cNvSpPr/>
            <p:nvPr/>
          </p:nvSpPr>
          <p:spPr>
            <a:xfrm rot="16200000">
              <a:off x="5680703" y="1373476"/>
              <a:ext cx="754658" cy="287832"/>
            </a:xfrm>
            <a:prstGeom prst="rect">
              <a:avLst/>
            </a:prstGeom>
            <a:solidFill>
              <a:srgbClr val="D79D4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Surgery</a:t>
              </a:r>
              <a:r>
                <a:rPr kumimoji="0" lang="en-GB" sz="800" b="1" i="0" u="none" strike="noStrike" kern="0" cap="none" spc="0" normalizeH="0" baseline="3000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d</a:t>
              </a:r>
              <a:endParaRPr kumimoji="0" lang="en-GB" sz="800" b="1" i="0" u="none" strike="noStrike" kern="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3F2F75-DDB4-6B3A-4A20-BA315159BDEF}"/>
                </a:ext>
              </a:extLst>
            </p:cNvPr>
            <p:cNvSpPr txBox="1"/>
            <p:nvPr/>
          </p:nvSpPr>
          <p:spPr>
            <a:xfrm>
              <a:off x="2640656" y="2677309"/>
              <a:ext cx="992411" cy="291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N=802 randomized</a:t>
              </a:r>
            </a:p>
          </p:txBody>
        </p:sp>
      </p:grpSp>
      <p:pic>
        <p:nvPicPr>
          <p:cNvPr id="24" name="Picture 23" descr="A diagram of a study design&#10;&#10;Description automatically generated">
            <a:extLst>
              <a:ext uri="{FF2B5EF4-FFF2-40B4-BE49-F238E27FC236}">
                <a16:creationId xmlns:a16="http://schemas.microsoft.com/office/drawing/2014/main" id="{C23F6DE1-F513-E152-78F5-7554F3EBC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 b="10998"/>
          <a:stretch/>
        </p:blipFill>
        <p:spPr>
          <a:xfrm>
            <a:off x="5758044" y="1347193"/>
            <a:ext cx="6172386" cy="26437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F831D1-0528-02FE-F126-B9408C6CBF37}"/>
              </a:ext>
            </a:extLst>
          </p:cNvPr>
          <p:cNvSpPr txBox="1"/>
          <p:nvPr/>
        </p:nvSpPr>
        <p:spPr>
          <a:xfrm>
            <a:off x="1216786" y="987488"/>
            <a:ext cx="36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Keynote 671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9B1C68-DEBC-602B-9E7A-FF6BDAD273A1}"/>
              </a:ext>
            </a:extLst>
          </p:cNvPr>
          <p:cNvSpPr txBox="1"/>
          <p:nvPr/>
        </p:nvSpPr>
        <p:spPr>
          <a:xfrm>
            <a:off x="6899937" y="917887"/>
            <a:ext cx="36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Checkmate 77T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1F6C71-F553-0C29-60A5-EEC7DFC8D1DD}"/>
              </a:ext>
            </a:extLst>
          </p:cNvPr>
          <p:cNvSpPr txBox="1"/>
          <p:nvPr/>
        </p:nvSpPr>
        <p:spPr>
          <a:xfrm>
            <a:off x="4504737" y="3695944"/>
            <a:ext cx="36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AEGEAN</a:t>
            </a:r>
          </a:p>
        </p:txBody>
      </p:sp>
    </p:spTree>
    <p:extLst>
      <p:ext uri="{BB962C8B-B14F-4D97-AF65-F5344CB8AC3E}">
        <p14:creationId xmlns:p14="http://schemas.microsoft.com/office/powerpoint/2010/main" val="870357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3F1C28-1CB3-1072-B21E-EB92B517D32E}"/>
              </a:ext>
            </a:extLst>
          </p:cNvPr>
          <p:cNvPicPr/>
          <p:nvPr/>
        </p:nvPicPr>
        <p:blipFill rotWithShape="1">
          <a:blip r:embed="rId2"/>
          <a:srcRect l="4970" t="18605" r="5988" b="18760"/>
          <a:stretch/>
        </p:blipFill>
        <p:spPr>
          <a:xfrm>
            <a:off x="261570" y="1330505"/>
            <a:ext cx="5231218" cy="24454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812B40E-06D6-9A56-6A90-6BB70D194EB2}"/>
              </a:ext>
            </a:extLst>
          </p:cNvPr>
          <p:cNvGrpSpPr/>
          <p:nvPr/>
        </p:nvGrpSpPr>
        <p:grpSpPr>
          <a:xfrm>
            <a:off x="1416093" y="4120512"/>
            <a:ext cx="8034288" cy="1324234"/>
            <a:chOff x="400978" y="1140063"/>
            <a:chExt cx="8051981" cy="19271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1738B-22AD-8396-1EF6-8C6E0A1387D8}"/>
                </a:ext>
              </a:extLst>
            </p:cNvPr>
            <p:cNvSpPr txBox="1"/>
            <p:nvPr/>
          </p:nvSpPr>
          <p:spPr>
            <a:xfrm>
              <a:off x="3364712" y="1811332"/>
              <a:ext cx="2570919" cy="53749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Randomization stratified by:</a:t>
              </a:r>
            </a:p>
            <a:p>
              <a:pPr marL="176213" marR="0" lvl="0" indent="-79375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  <a:sym typeface="Arial"/>
                </a:rPr>
                <a:t>Disease stage (II vs III)</a:t>
              </a:r>
            </a:p>
            <a:p>
              <a:pPr marL="176213" marR="0" lvl="0" indent="-79375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  <a:sym typeface="Arial"/>
                </a:rPr>
                <a:t>PD-L1 expression (≥1% vs &lt;1%)</a:t>
              </a:r>
              <a:endParaRPr kumimoji="0" lang="en-US" sz="5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4569589-582E-D1B5-4A2C-B649D5E0CA3C}"/>
                </a:ext>
              </a:extLst>
            </p:cNvPr>
            <p:cNvCxnSpPr>
              <a:cxnSpLocks/>
              <a:stCxn id="11" idx="3"/>
              <a:endCxn id="19" idx="0"/>
            </p:cNvCxnSpPr>
            <p:nvPr/>
          </p:nvCxnSpPr>
          <p:spPr bwMode="auto">
            <a:xfrm>
              <a:off x="5327710" y="2655328"/>
              <a:ext cx="586405" cy="2671"/>
            </a:xfrm>
            <a:prstGeom prst="straightConnector1">
              <a:avLst/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4AF9E28-6145-D0E6-2167-84EF188B0950}"/>
                </a:ext>
              </a:extLst>
            </p:cNvPr>
            <p:cNvCxnSpPr>
              <a:cxnSpLocks/>
              <a:stCxn id="17" idx="3"/>
            </p:cNvCxnSpPr>
            <p:nvPr/>
          </p:nvCxnSpPr>
          <p:spPr bwMode="auto">
            <a:xfrm>
              <a:off x="5326024" y="1509342"/>
              <a:ext cx="588089" cy="4519"/>
            </a:xfrm>
            <a:prstGeom prst="straightConnector1">
              <a:avLst/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95066D-A3BE-40B4-3A27-32981EB81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669" y="2362427"/>
              <a:ext cx="1567041" cy="585802"/>
            </a:xfrm>
            <a:prstGeom prst="rect">
              <a:avLst/>
            </a:prstGeom>
            <a:solidFill>
              <a:schemeClr val="tx1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36000" tIns="60960" rIns="36000" bIns="60960" anchor="ctr">
              <a:noAutofit/>
            </a:bodyPr>
            <a:lstStyle/>
            <a:p>
              <a:pPr marL="0" marR="0" lvl="2" indent="0" algn="ctr" defTabSz="60957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52392" algn="l"/>
                </a:tabLst>
                <a:defRPr/>
              </a:pPr>
              <a: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Placebo IV + </a:t>
              </a:r>
              <a:b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</a:br>
              <a: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platinum-based CT</a:t>
              </a:r>
              <a:r>
                <a:rPr kumimoji="0" lang="en-US" altLang="zh-TW" sz="8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c</a:t>
              </a:r>
              <a: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 </a:t>
              </a:r>
            </a:p>
            <a:p>
              <a:pPr marL="0" marR="0" lvl="2" indent="0" algn="ctr" defTabSz="60957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52392" algn="l"/>
                </a:tabLst>
                <a:defRPr/>
              </a:pPr>
              <a:r>
                <a:rPr kumimoji="0" lang="en-US" altLang="zh-TW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Q3W for 4 cycles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CE5B8E-6934-F7A4-63EB-CA1913C77F11}"/>
                </a:ext>
              </a:extLst>
            </p:cNvPr>
            <p:cNvSpPr/>
            <p:nvPr/>
          </p:nvSpPr>
          <p:spPr>
            <a:xfrm>
              <a:off x="6818658" y="1220960"/>
              <a:ext cx="1634301" cy="58580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Durvalumab 1500 mg IV </a:t>
              </a:r>
              <a:b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</a:b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Q4W for 12 cycles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A1CA50-E358-B60B-EC75-7E91CCCA6909}"/>
                </a:ext>
              </a:extLst>
            </p:cNvPr>
            <p:cNvSpPr/>
            <p:nvPr/>
          </p:nvSpPr>
          <p:spPr>
            <a:xfrm>
              <a:off x="6818657" y="2362427"/>
              <a:ext cx="1634302" cy="58580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 panose="020B0604020202020204" pitchFamily="34" charset="0"/>
                </a:rPr>
                <a:t>Placebo IV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 panose="020B0604020202020204" pitchFamily="34" charset="0"/>
                </a:rPr>
                <a:t>Q4W for 12 cycles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Calibri"/>
                <a:sym typeface="Arial"/>
              </a:endParaRPr>
            </a:p>
          </p:txBody>
        </p:sp>
        <p:cxnSp>
          <p:nvCxnSpPr>
            <p:cNvPr id="14" name="Elbow Connector 39">
              <a:extLst>
                <a:ext uri="{FF2B5EF4-FFF2-40B4-BE49-F238E27FC236}">
                  <a16:creationId xmlns:a16="http://schemas.microsoft.com/office/drawing/2014/main" id="{10789C1C-7012-3816-471A-6E44763EC2C7}"/>
                </a:ext>
              </a:extLst>
            </p:cNvPr>
            <p:cNvCxnSpPr>
              <a:cxnSpLocks/>
              <a:stCxn id="18" idx="3"/>
              <a:endCxn id="17" idx="1"/>
            </p:cNvCxnSpPr>
            <p:nvPr/>
          </p:nvCxnSpPr>
          <p:spPr bwMode="auto">
            <a:xfrm flipV="1">
              <a:off x="2525575" y="1509342"/>
              <a:ext cx="1233409" cy="610531"/>
            </a:xfrm>
            <a:prstGeom prst="bentConnector3">
              <a:avLst>
                <a:gd name="adj1" fmla="val 50000"/>
              </a:avLst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" name="Elbow Connector 40">
              <a:extLst>
                <a:ext uri="{FF2B5EF4-FFF2-40B4-BE49-F238E27FC236}">
                  <a16:creationId xmlns:a16="http://schemas.microsoft.com/office/drawing/2014/main" id="{66ED580D-4BC8-B088-F2AB-0D90D40FFEE4}"/>
                </a:ext>
              </a:extLst>
            </p:cNvPr>
            <p:cNvCxnSpPr>
              <a:cxnSpLocks/>
              <a:stCxn id="18" idx="3"/>
            </p:cNvCxnSpPr>
            <p:nvPr/>
          </p:nvCxnSpPr>
          <p:spPr bwMode="auto">
            <a:xfrm>
              <a:off x="2525575" y="2119873"/>
              <a:ext cx="1233410" cy="508934"/>
            </a:xfrm>
            <a:prstGeom prst="bentConnector3">
              <a:avLst>
                <a:gd name="adj1" fmla="val 50000"/>
              </a:avLst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702E4E-D5D6-3B9B-FD96-CCADEDD4C4DA}"/>
                </a:ext>
              </a:extLst>
            </p:cNvPr>
            <p:cNvSpPr/>
            <p:nvPr/>
          </p:nvSpPr>
          <p:spPr bwMode="auto">
            <a:xfrm>
              <a:off x="2886979" y="1894872"/>
              <a:ext cx="450000" cy="45000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38576" tIns="19289" rIns="38576" bIns="19289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38574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  <a:sym typeface="Arial"/>
                </a:rPr>
                <a:t>R</a:t>
              </a:r>
            </a:p>
            <a:p>
              <a:pPr marL="0" marR="0" lvl="0" indent="0" algn="ctr" defTabSz="38574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1:1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E761E8CA-B5AB-7E62-580A-9B11BDCFD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984" y="1220960"/>
              <a:ext cx="1567040" cy="576764"/>
            </a:xfrm>
            <a:prstGeom prst="rect">
              <a:avLst/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36000" tIns="60960" rIns="36000" bIns="60960" anchor="ctr">
              <a:noAutofit/>
            </a:bodyPr>
            <a:lstStyle/>
            <a:p>
              <a:pPr marL="0" marR="0" lvl="2" indent="0" algn="ctr" defTabSz="60957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52392" algn="l"/>
                </a:tabLst>
                <a:defRPr/>
              </a:pPr>
              <a: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Durvalumab 1500 mg IV + </a:t>
              </a:r>
              <a:b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</a:br>
              <a:r>
                <a:rPr kumimoji="0" lang="en-US" altLang="zh-TW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platinum-based CT</a:t>
              </a:r>
              <a:r>
                <a:rPr kumimoji="0" lang="en-US" altLang="zh-TW" sz="8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c</a:t>
              </a:r>
            </a:p>
            <a:p>
              <a:pPr marL="0" marR="0" lvl="2" indent="0" algn="ctr" defTabSz="60957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52392" algn="l"/>
                </a:tabLst>
                <a:defRPr/>
              </a:pPr>
              <a:r>
                <a:rPr kumimoji="0" lang="en-US" altLang="zh-TW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Calibri"/>
                  <a:sym typeface="Arial"/>
                </a:rPr>
                <a:t>Q3W for 4 cycles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0C89C5-B778-6C35-5FFD-70774E54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78" y="1172509"/>
              <a:ext cx="2124597" cy="189472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square" lIns="144000" tIns="72000" rIns="90000" bIns="72000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Arial" panose="020B0604020202020204" pitchFamily="34" charset="0"/>
                  <a:sym typeface="Arial"/>
                </a:rPr>
                <a:t>Study population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Treatment-naïve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ECOG PS 0 or 1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Resectable </a:t>
              </a:r>
              <a:r>
                <a:rPr kumimoji="0" lang="en-GB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NSCLC</a:t>
              </a:r>
              <a:r>
                <a:rPr kumimoji="0" lang="en-GB" sz="8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a</a:t>
              </a:r>
              <a:b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</a:b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(stage IIA–IIIB[N2]; AJCC 8</a:t>
              </a:r>
              <a:r>
                <a:rPr kumimoji="0" lang="en-GB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th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edition)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Lobectomy, sleeve resection, or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bilobectomy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as planned </a:t>
              </a:r>
              <a:r>
                <a:rPr kumimoji="0" lang="en-GB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surgery</a:t>
              </a:r>
              <a:r>
                <a:rPr kumimoji="0" lang="en-GB" sz="8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a</a:t>
              </a:r>
              <a:endPara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Confirmed PD-L1 status</a:t>
              </a:r>
              <a:r>
                <a:rPr kumimoji="0" lang="pt-BR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b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No documented </a:t>
              </a:r>
              <a:r>
                <a:rPr kumimoji="0" lang="pt-BR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EGFR/ALK </a:t>
              </a:r>
              <a:br>
                <a:rPr kumimoji="0" lang="pt-BR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</a:br>
              <a:r>
                <a:rPr kumimoji="0" lang="pt-BR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aberrations</a:t>
              </a:r>
              <a:r>
                <a:rPr kumimoji="0" lang="pt-BR" sz="8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a</a:t>
              </a:r>
              <a:endParaRPr kumimoji="0" lang="pt-BR" sz="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67A90B-73A2-4EE8-ABFA-49CDD689FD53}"/>
                </a:ext>
              </a:extLst>
            </p:cNvPr>
            <p:cNvSpPr/>
            <p:nvPr/>
          </p:nvSpPr>
          <p:spPr>
            <a:xfrm rot="16200000">
              <a:off x="5680701" y="2514083"/>
              <a:ext cx="754659" cy="287832"/>
            </a:xfrm>
            <a:prstGeom prst="rect">
              <a:avLst/>
            </a:prstGeom>
            <a:solidFill>
              <a:srgbClr val="D79D4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Surgery</a:t>
              </a:r>
              <a:r>
                <a:rPr kumimoji="0" lang="en-GB" sz="800" b="1" i="0" u="none" strike="noStrike" kern="0" cap="none" spc="0" normalizeH="0" baseline="3000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d</a:t>
              </a:r>
              <a:endParaRPr kumimoji="0" lang="en-GB" sz="800" b="1" i="0" u="none" strike="noStrike" kern="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868BCF1-B7D8-44F8-C8FA-6D20F8ABD2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01946" y="1513861"/>
              <a:ext cx="616711" cy="1"/>
            </a:xfrm>
            <a:prstGeom prst="straightConnector1">
              <a:avLst/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05B91A3-EC21-F905-1DA3-E95F4D621D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10300" y="2655328"/>
              <a:ext cx="608357" cy="0"/>
            </a:xfrm>
            <a:prstGeom prst="straightConnector1">
              <a:avLst/>
            </a:prstGeom>
            <a:solidFill>
              <a:srgbClr val="003865"/>
            </a:solidFill>
            <a:ln w="28575" cap="flat" cmpd="sng" algn="ctr">
              <a:solidFill>
                <a:srgbClr val="3F4444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C97D0A-2E93-16D2-53C4-D1B24E926433}"/>
                </a:ext>
              </a:extLst>
            </p:cNvPr>
            <p:cNvSpPr/>
            <p:nvPr/>
          </p:nvSpPr>
          <p:spPr>
            <a:xfrm rot="16200000">
              <a:off x="5680703" y="1373476"/>
              <a:ext cx="754658" cy="287832"/>
            </a:xfrm>
            <a:prstGeom prst="rect">
              <a:avLst/>
            </a:prstGeom>
            <a:solidFill>
              <a:srgbClr val="D79D4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Surgery</a:t>
              </a:r>
              <a:r>
                <a:rPr kumimoji="0" lang="en-GB" sz="800" b="1" i="0" u="none" strike="noStrike" kern="0" cap="none" spc="0" normalizeH="0" baseline="3000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d</a:t>
              </a:r>
              <a:endParaRPr kumimoji="0" lang="en-GB" sz="800" b="1" i="0" u="none" strike="noStrike" kern="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70F503-AEA0-8856-E3D4-41E50AB978A4}"/>
                </a:ext>
              </a:extLst>
            </p:cNvPr>
            <p:cNvSpPr txBox="1"/>
            <p:nvPr/>
          </p:nvSpPr>
          <p:spPr>
            <a:xfrm>
              <a:off x="2640656" y="2677309"/>
              <a:ext cx="992411" cy="291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N=802 randomized</a:t>
              </a:r>
            </a:p>
          </p:txBody>
        </p:sp>
      </p:grpSp>
      <p:pic>
        <p:nvPicPr>
          <p:cNvPr id="24" name="Picture 23" descr="A diagram of a study design&#10;&#10;Description automatically generated">
            <a:extLst>
              <a:ext uri="{FF2B5EF4-FFF2-40B4-BE49-F238E27FC236}">
                <a16:creationId xmlns:a16="http://schemas.microsoft.com/office/drawing/2014/main" id="{28E643A4-76D5-AC9F-0F95-DE2AB82C2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 b="10998"/>
          <a:stretch/>
        </p:blipFill>
        <p:spPr>
          <a:xfrm>
            <a:off x="5758044" y="1347193"/>
            <a:ext cx="6172386" cy="26437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6A2B1B-8A4B-0612-1814-B55AAE91BF6E}"/>
              </a:ext>
            </a:extLst>
          </p:cNvPr>
          <p:cNvSpPr txBox="1"/>
          <p:nvPr/>
        </p:nvSpPr>
        <p:spPr>
          <a:xfrm>
            <a:off x="1216786" y="987488"/>
            <a:ext cx="36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Keynote 671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48468B-EE14-AB9C-480F-FC1D70C40C1B}"/>
              </a:ext>
            </a:extLst>
          </p:cNvPr>
          <p:cNvSpPr txBox="1"/>
          <p:nvPr/>
        </p:nvSpPr>
        <p:spPr>
          <a:xfrm>
            <a:off x="6899937" y="917887"/>
            <a:ext cx="36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Checkmate 77T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4C8595-48ED-5E5B-CBB9-11668BD0B7A9}"/>
              </a:ext>
            </a:extLst>
          </p:cNvPr>
          <p:cNvSpPr txBox="1"/>
          <p:nvPr/>
        </p:nvSpPr>
        <p:spPr>
          <a:xfrm>
            <a:off x="4504737" y="3695944"/>
            <a:ext cx="36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AEGEAN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19A93F-E0E7-C966-3CFF-15AA3FC989A7}"/>
              </a:ext>
            </a:extLst>
          </p:cNvPr>
          <p:cNvSpPr txBox="1"/>
          <p:nvPr/>
        </p:nvSpPr>
        <p:spPr>
          <a:xfrm>
            <a:off x="261570" y="5539880"/>
            <a:ext cx="1166885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do we know the benefit of each phase of chemotherapy? Does pre-op and post-op makes a difference?</a:t>
            </a:r>
          </a:p>
        </p:txBody>
      </p:sp>
    </p:spTree>
    <p:extLst>
      <p:ext uri="{BB962C8B-B14F-4D97-AF65-F5344CB8AC3E}">
        <p14:creationId xmlns:p14="http://schemas.microsoft.com/office/powerpoint/2010/main" val="1493958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atient&#10;&#10;AI-generated content may be incorrect.">
            <a:extLst>
              <a:ext uri="{FF2B5EF4-FFF2-40B4-BE49-F238E27FC236}">
                <a16:creationId xmlns:a16="http://schemas.microsoft.com/office/drawing/2014/main" id="{68ED103B-DBDE-44CD-88E5-C8B0893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" y="9047"/>
            <a:ext cx="12069859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78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0C663-1BE7-9EDF-A745-2F7B1E2E1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white box&#10;&#10;AI-generated content may be incorrect.">
            <a:extLst>
              <a:ext uri="{FF2B5EF4-FFF2-40B4-BE49-F238E27FC236}">
                <a16:creationId xmlns:a16="http://schemas.microsoft.com/office/drawing/2014/main" id="{AD53FEF8-2A75-A94C-A804-BA02D1773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2" y="251969"/>
            <a:ext cx="11974596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46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A62977D-E04B-AA98-0093-ED93C4EB2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" y="418680"/>
            <a:ext cx="11993649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9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B023-F892-DEAB-90F2-F66760AB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improve the cure rate for </a:t>
            </a:r>
            <a:r>
              <a:rPr lang="en-US" dirty="0" err="1"/>
              <a:t>resectable</a:t>
            </a:r>
            <a:r>
              <a:rPr lang="en-US" dirty="0"/>
              <a:t> lung cancer?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4DD07FE-27C6-7EC6-6B7D-BA2F54DD4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424" y="6169512"/>
            <a:ext cx="3889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err="1">
                <a:cs typeface="Arial" charset="0"/>
              </a:rPr>
              <a:t>Goldstraw</a:t>
            </a:r>
            <a:r>
              <a:rPr lang="en-US" sz="1600" b="1">
                <a:cs typeface="Arial" charset="0"/>
              </a:rPr>
              <a:t>, et al. </a:t>
            </a:r>
            <a:r>
              <a:rPr lang="en-US" sz="1600" b="1" i="1">
                <a:cs typeface="Arial" charset="0"/>
              </a:rPr>
              <a:t>J </a:t>
            </a:r>
            <a:r>
              <a:rPr lang="en-US" sz="1600" b="1" i="1" err="1">
                <a:cs typeface="Arial" charset="0"/>
              </a:rPr>
              <a:t>Thorac</a:t>
            </a:r>
            <a:r>
              <a:rPr lang="en-US" sz="1600" b="1" i="1">
                <a:cs typeface="Arial" charset="0"/>
              </a:rPr>
              <a:t> Oncol. </a:t>
            </a:r>
            <a:r>
              <a:rPr lang="en-US" sz="1600" b="1">
                <a:cs typeface="Arial" charset="0"/>
              </a:rPr>
              <a:t>2015</a:t>
            </a:r>
            <a:endParaRPr lang="en-US" sz="1600" b="1" i="1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364A0-9473-E33B-7C1C-40A8D9A73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73" y="1860231"/>
            <a:ext cx="7556500" cy="416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FD227-7DC2-06E5-479A-89736C592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575" y="1860231"/>
            <a:ext cx="4293749" cy="32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07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C290FB1D-B3D8-B8BA-9E02-D293F5D2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" y="518706"/>
            <a:ext cx="12031754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55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BF16A-8B3C-46B2-6A5C-843621F1D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atient&#10;&#10;AI-generated content may be incorrect.">
            <a:extLst>
              <a:ext uri="{FF2B5EF4-FFF2-40B4-BE49-F238E27FC236}">
                <a16:creationId xmlns:a16="http://schemas.microsoft.com/office/drawing/2014/main" id="{CE487386-1A15-2E50-CA98-5B56D6CB6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" y="9047"/>
            <a:ext cx="12069859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5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rug treatment&#10;&#10;AI-generated content may be incorrect.">
            <a:extLst>
              <a:ext uri="{FF2B5EF4-FFF2-40B4-BE49-F238E27FC236}">
                <a16:creationId xmlns:a16="http://schemas.microsoft.com/office/drawing/2014/main" id="{CC5E9A0A-D5F1-97F3-E150-D87D1B91D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" y="266258"/>
            <a:ext cx="12117491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42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22ED743D-C591-06D4-DEB8-D092DBE9A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8" y="380574"/>
            <a:ext cx="11774543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8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urgery&#10;&#10;AI-generated content may be incorrect.">
            <a:extLst>
              <a:ext uri="{FF2B5EF4-FFF2-40B4-BE49-F238E27FC236}">
                <a16:creationId xmlns:a16="http://schemas.microsoft.com/office/drawing/2014/main" id="{9E4F96C0-A351-0B91-1907-39E696F12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4" y="323416"/>
            <a:ext cx="11936491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19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surgery&#10;&#10;AI-generated content may be incorrect.">
            <a:extLst>
              <a:ext uri="{FF2B5EF4-FFF2-40B4-BE49-F238E27FC236}">
                <a16:creationId xmlns:a16="http://schemas.microsoft.com/office/drawing/2014/main" id="{C48E4290-EDEA-5364-CBAC-E423A76D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4" y="390101"/>
            <a:ext cx="11936491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7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4678FD37-1367-29D3-1E3A-4A2ECF81E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/>
          <a:stretch>
            <a:fillRect/>
          </a:stretch>
        </p:blipFill>
        <p:spPr>
          <a:xfrm>
            <a:off x="941696" y="2142945"/>
            <a:ext cx="10784364" cy="25721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FC4AB9-6F30-6B77-87E5-59C315D1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Oncologic Drugs Advisory Committee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C18AA-EA8F-C344-24F7-5A0AA57BD271}"/>
              </a:ext>
            </a:extLst>
          </p:cNvPr>
          <p:cNvSpPr txBox="1"/>
          <p:nvPr/>
        </p:nvSpPr>
        <p:spPr>
          <a:xfrm>
            <a:off x="8136835" y="6347791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9B6CE-2966-A0E4-86EA-687C09E53501}"/>
              </a:ext>
            </a:extLst>
          </p:cNvPr>
          <p:cNvSpPr txBox="1"/>
          <p:nvPr/>
        </p:nvSpPr>
        <p:spPr>
          <a:xfrm>
            <a:off x="6186145" y="4240696"/>
            <a:ext cx="1714124" cy="107721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Yes – 11 </a:t>
            </a:r>
          </a:p>
          <a:p>
            <a:pPr algn="ctr"/>
            <a:r>
              <a:rPr lang="en-US" sz="3200" dirty="0"/>
              <a:t>No – 0 </a:t>
            </a:r>
          </a:p>
        </p:txBody>
      </p:sp>
    </p:spTree>
    <p:extLst>
      <p:ext uri="{BB962C8B-B14F-4D97-AF65-F5344CB8AC3E}">
        <p14:creationId xmlns:p14="http://schemas.microsoft.com/office/powerpoint/2010/main" val="3226104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6454-A5CE-0DA0-D43D-8DF99EB2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E5184-C84E-A076-946E-B57B9A203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that, for patients with with </a:t>
            </a:r>
            <a:r>
              <a:rPr lang="en-US" dirty="0" err="1"/>
              <a:t>resectable</a:t>
            </a:r>
            <a:r>
              <a:rPr lang="en-US" dirty="0"/>
              <a:t> lung cancer, immune checkpoint inhibitors have improved outcomes.</a:t>
            </a:r>
          </a:p>
          <a:p>
            <a:r>
              <a:rPr lang="en-US" dirty="0"/>
              <a:t>In stage III NSCLC, many patients are considered unresectable</a:t>
            </a:r>
          </a:p>
          <a:p>
            <a:r>
              <a:rPr lang="en-US" dirty="0"/>
              <a:t>For those patients, standard therapy includes concurrent chemotherapy and radiation</a:t>
            </a:r>
          </a:p>
          <a:p>
            <a:r>
              <a:rPr lang="en-US" dirty="0"/>
              <a:t>Can we improve outcomes with immune checkpoint inhibitors?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84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38BE-AF24-9FD2-10F2-2DB9A57F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value of durvalumab </a:t>
            </a:r>
            <a:r>
              <a:rPr lang="en-US" u="sng" dirty="0"/>
              <a:t>after</a:t>
            </a:r>
            <a:r>
              <a:rPr lang="en-US" dirty="0"/>
              <a:t> concurrent </a:t>
            </a:r>
            <a:r>
              <a:rPr lang="en-US" dirty="0" err="1"/>
              <a:t>chemoRT</a:t>
            </a:r>
            <a:r>
              <a:rPr lang="en-US" dirty="0"/>
              <a:t> for unresectable stage III NSCLC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91DC2-0B59-6E91-C73F-B4E32FE71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58" y="1899023"/>
            <a:ext cx="5231642" cy="33123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9DEAFA-2E23-7768-9D64-7DCB1FB428AF}"/>
              </a:ext>
            </a:extLst>
          </p:cNvPr>
          <p:cNvGrpSpPr/>
          <p:nvPr/>
        </p:nvGrpSpPr>
        <p:grpSpPr>
          <a:xfrm>
            <a:off x="292290" y="1989160"/>
            <a:ext cx="6954671" cy="2879679"/>
            <a:chOff x="292290" y="1989160"/>
            <a:chExt cx="6954671" cy="2879679"/>
          </a:xfrm>
        </p:grpSpPr>
        <p:pic>
          <p:nvPicPr>
            <p:cNvPr id="3" name="Image 0" descr="/home/claude/sel_pacific.png">
              <a:extLst>
                <a:ext uri="{FF2B5EF4-FFF2-40B4-BE49-F238E27FC236}">
                  <a16:creationId xmlns:a16="http://schemas.microsoft.com/office/drawing/2014/main" id="{C093CDFC-BC37-7666-6968-E84377F2F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8584" r="37001" b="15529"/>
            <a:stretch>
              <a:fillRect/>
            </a:stretch>
          </p:blipFill>
          <p:spPr>
            <a:xfrm>
              <a:off x="292290" y="1989160"/>
              <a:ext cx="6954671" cy="287967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113E45-E8B6-B5B2-B02E-DE5464BEABB0}"/>
                </a:ext>
              </a:extLst>
            </p:cNvPr>
            <p:cNvSpPr/>
            <p:nvPr/>
          </p:nvSpPr>
          <p:spPr>
            <a:xfrm>
              <a:off x="2820423" y="3852472"/>
              <a:ext cx="2393022" cy="651289"/>
            </a:xfrm>
            <a:prstGeom prst="rect">
              <a:avLst/>
            </a:prstGeom>
            <a:solidFill>
              <a:srgbClr val="F5F9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9A01D6-F8E8-B0B2-C4E0-D818FF2BA7B9}"/>
              </a:ext>
            </a:extLst>
          </p:cNvPr>
          <p:cNvSpPr txBox="1"/>
          <p:nvPr/>
        </p:nvSpPr>
        <p:spPr>
          <a:xfrm>
            <a:off x="2820423" y="4637357"/>
            <a:ext cx="327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Endpoints: PFS and OS</a:t>
            </a:r>
          </a:p>
        </p:txBody>
      </p:sp>
    </p:spTree>
    <p:extLst>
      <p:ext uri="{BB962C8B-B14F-4D97-AF65-F5344CB8AC3E}">
        <p14:creationId xmlns:p14="http://schemas.microsoft.com/office/powerpoint/2010/main" val="1533214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8E8D3-F33F-3546-CFB2-55861BE39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0FE1-D9DD-09A2-A9E4-8D7F779A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value of durvalumab </a:t>
            </a:r>
            <a:r>
              <a:rPr lang="en-US" u="sng" dirty="0"/>
              <a:t>after</a:t>
            </a:r>
            <a:r>
              <a:rPr lang="en-US" dirty="0"/>
              <a:t> concurrent </a:t>
            </a:r>
            <a:r>
              <a:rPr lang="en-US" dirty="0" err="1"/>
              <a:t>chemoRT</a:t>
            </a:r>
            <a:r>
              <a:rPr lang="en-US" dirty="0"/>
              <a:t> for unresectable stage III NSCLC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562FD-C57D-4C78-FD70-A8C3826C2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58" y="1899023"/>
            <a:ext cx="5231642" cy="3312385"/>
          </a:xfrm>
          <a:prstGeom prst="rect">
            <a:avLst/>
          </a:prstGeom>
        </p:spPr>
      </p:pic>
      <p:pic>
        <p:nvPicPr>
          <p:cNvPr id="3" name="Image 0" descr="/home/claude/sel_pacific.png">
            <a:extLst>
              <a:ext uri="{FF2B5EF4-FFF2-40B4-BE49-F238E27FC236}">
                <a16:creationId xmlns:a16="http://schemas.microsoft.com/office/drawing/2014/main" id="{9EE21C09-3107-E228-E2BB-AADFCC902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84" r="37001" b="15529"/>
          <a:stretch>
            <a:fillRect/>
          </a:stretch>
        </p:blipFill>
        <p:spPr>
          <a:xfrm>
            <a:off x="292290" y="1989160"/>
            <a:ext cx="6954671" cy="2879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3F00C-0908-8F80-4E5B-FF506D1AECCD}"/>
              </a:ext>
            </a:extLst>
          </p:cNvPr>
          <p:cNvSpPr txBox="1"/>
          <p:nvPr/>
        </p:nvSpPr>
        <p:spPr>
          <a:xfrm>
            <a:off x="2820423" y="4637357"/>
            <a:ext cx="327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Endpoints: PFS and 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085EE-9B8D-194E-E47C-D1D3B1152067}"/>
              </a:ext>
            </a:extLst>
          </p:cNvPr>
          <p:cNvSpPr txBox="1"/>
          <p:nvPr/>
        </p:nvSpPr>
        <p:spPr>
          <a:xfrm>
            <a:off x="8890000" y="6400800"/>
            <a:ext cx="127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NEJM 2018</a:t>
            </a:r>
          </a:p>
        </p:txBody>
      </p:sp>
    </p:spTree>
    <p:extLst>
      <p:ext uri="{BB962C8B-B14F-4D97-AF65-F5344CB8AC3E}">
        <p14:creationId xmlns:p14="http://schemas.microsoft.com/office/powerpoint/2010/main" val="143176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792D3-8C29-31B0-D8FE-585E88172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123D-DF7D-0815-5548-9C76D524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improve the cure rate for </a:t>
            </a:r>
            <a:r>
              <a:rPr lang="en-US" dirty="0" err="1"/>
              <a:t>resectable</a:t>
            </a:r>
            <a:r>
              <a:rPr lang="en-US" dirty="0"/>
              <a:t> lung cancer?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43D5591-0DCE-8335-F552-EAEC0A0D5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424" y="6169512"/>
            <a:ext cx="3889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err="1">
                <a:cs typeface="Arial" charset="0"/>
              </a:rPr>
              <a:t>Goldstraw</a:t>
            </a:r>
            <a:r>
              <a:rPr lang="en-US" sz="1600" b="1">
                <a:cs typeface="Arial" charset="0"/>
              </a:rPr>
              <a:t>, et al. </a:t>
            </a:r>
            <a:r>
              <a:rPr lang="en-US" sz="1600" b="1" i="1">
                <a:cs typeface="Arial" charset="0"/>
              </a:rPr>
              <a:t>J </a:t>
            </a:r>
            <a:r>
              <a:rPr lang="en-US" sz="1600" b="1" i="1" err="1">
                <a:cs typeface="Arial" charset="0"/>
              </a:rPr>
              <a:t>Thorac</a:t>
            </a:r>
            <a:r>
              <a:rPr lang="en-US" sz="1600" b="1" i="1">
                <a:cs typeface="Arial" charset="0"/>
              </a:rPr>
              <a:t> Oncol. </a:t>
            </a:r>
            <a:r>
              <a:rPr lang="en-US" sz="1600" b="1">
                <a:cs typeface="Arial" charset="0"/>
              </a:rPr>
              <a:t>2015</a:t>
            </a:r>
            <a:endParaRPr lang="en-US" sz="1600" b="1" i="1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84888-9BDF-B686-70E2-3D23E33F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73" y="1860231"/>
            <a:ext cx="7556500" cy="416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D0EA5-9C1E-DF17-873F-09B49A44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575" y="1860231"/>
            <a:ext cx="4293749" cy="3256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9E8878-2D93-CC35-FA4D-FADFC97ABC92}"/>
              </a:ext>
            </a:extLst>
          </p:cNvPr>
          <p:cNvSpPr txBox="1"/>
          <p:nvPr/>
        </p:nvSpPr>
        <p:spPr>
          <a:xfrm>
            <a:off x="1919883" y="4086839"/>
            <a:ext cx="811231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 we think we know?</a:t>
            </a:r>
          </a:p>
          <a:p>
            <a:pPr marL="342900" indent="-342900">
              <a:buAutoNum type="arabicParenBoth"/>
            </a:pPr>
            <a:r>
              <a:rPr lang="en-US" sz="2000" b="1" dirty="0"/>
              <a:t>Surgery sometimes cures lung cancer</a:t>
            </a:r>
          </a:p>
          <a:p>
            <a:pPr marL="342900" indent="-342900">
              <a:buAutoNum type="arabicParenBoth"/>
            </a:pPr>
            <a:r>
              <a:rPr lang="en-US" sz="2000" b="1" dirty="0"/>
              <a:t>In metastatic lung cancer, chemotherapy can improve outcomes</a:t>
            </a:r>
          </a:p>
          <a:p>
            <a:pPr marL="342900" indent="-342900">
              <a:buAutoNum type="arabicParenBoth"/>
            </a:pPr>
            <a:r>
              <a:rPr lang="en-US" sz="2000" b="1" dirty="0"/>
              <a:t>In metastatic lung cancer, immunotherapy (checkpoint inhibitors like pembrolizumab, atezolizumab, durvalumab) can improve outcomes (response rate, PFS, overall survival)</a:t>
            </a:r>
          </a:p>
        </p:txBody>
      </p:sp>
    </p:spTree>
    <p:extLst>
      <p:ext uri="{BB962C8B-B14F-4D97-AF65-F5344CB8AC3E}">
        <p14:creationId xmlns:p14="http://schemas.microsoft.com/office/powerpoint/2010/main" val="31626736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07AD-FDEC-F9A0-1133-F2C6B70B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0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Exploring the value of durvalumab </a:t>
            </a:r>
            <a:r>
              <a:rPr lang="en-US" u="sng" dirty="0"/>
              <a:t>with</a:t>
            </a:r>
            <a:r>
              <a:rPr lang="en-US" dirty="0"/>
              <a:t> concurrent </a:t>
            </a:r>
            <a:r>
              <a:rPr lang="en-US" dirty="0" err="1"/>
              <a:t>chemoRT</a:t>
            </a:r>
            <a:r>
              <a:rPr lang="en-US" dirty="0"/>
              <a:t> for unresectable stage III NSCLC</a:t>
            </a:r>
          </a:p>
        </p:txBody>
      </p:sp>
      <p:pic>
        <p:nvPicPr>
          <p:cNvPr id="3" name="Image 0" descr="/home/claude/sel_pacific2.png">
            <a:extLst>
              <a:ext uri="{FF2B5EF4-FFF2-40B4-BE49-F238E27FC236}">
                <a16:creationId xmlns:a16="http://schemas.microsoft.com/office/drawing/2014/main" id="{1E9F013C-464E-721C-E03C-52D336AACF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65" r="33845" b="13783"/>
          <a:stretch>
            <a:fillRect/>
          </a:stretch>
        </p:blipFill>
        <p:spPr>
          <a:xfrm>
            <a:off x="187053" y="1053297"/>
            <a:ext cx="7305947" cy="3043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A7AE12-6F71-132C-3E54-47196C2C8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199" y="3806567"/>
            <a:ext cx="6405301" cy="2813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D5B9A4-F40A-DFA4-42E0-8487E2109E5B}"/>
              </a:ext>
            </a:extLst>
          </p:cNvPr>
          <p:cNvSpPr txBox="1"/>
          <p:nvPr/>
        </p:nvSpPr>
        <p:spPr>
          <a:xfrm>
            <a:off x="9423400" y="6492875"/>
            <a:ext cx="239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Bradley et al JCO 2025</a:t>
            </a:r>
          </a:p>
        </p:txBody>
      </p:sp>
    </p:spTree>
    <p:extLst>
      <p:ext uri="{BB962C8B-B14F-4D97-AF65-F5344CB8AC3E}">
        <p14:creationId xmlns:p14="http://schemas.microsoft.com/office/powerpoint/2010/main" val="2092224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26720" y="0"/>
            <a:ext cx="11338560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67" b="1" dirty="0">
                <a:latin typeface="+mj-lt"/>
                <a:ea typeface="Calibri" pitchFamily="34" charset="-122"/>
                <a:cs typeface="Calibri" pitchFamily="34" charset="-120"/>
              </a:rPr>
              <a:t>Why was durvalumab after </a:t>
            </a:r>
            <a:r>
              <a:rPr lang="en-US" sz="2667" b="1" dirty="0" err="1">
                <a:latin typeface="+mj-lt"/>
                <a:ea typeface="Calibri" pitchFamily="34" charset="-122"/>
                <a:cs typeface="Calibri" pitchFamily="34" charset="-120"/>
              </a:rPr>
              <a:t>chemoRT</a:t>
            </a:r>
            <a:r>
              <a:rPr lang="en-US" sz="2667" b="1" dirty="0">
                <a:latin typeface="+mj-lt"/>
                <a:ea typeface="Calibri" pitchFamily="34" charset="-122"/>
                <a:cs typeface="Calibri" pitchFamily="34" charset="-120"/>
              </a:rPr>
              <a:t> “Positive” and with </a:t>
            </a:r>
            <a:r>
              <a:rPr lang="en-US" sz="2667" b="1" dirty="0" err="1">
                <a:latin typeface="+mj-lt"/>
                <a:ea typeface="Calibri" pitchFamily="34" charset="-122"/>
                <a:cs typeface="Calibri" pitchFamily="34" charset="-120"/>
              </a:rPr>
              <a:t>chemoRT</a:t>
            </a:r>
            <a:r>
              <a:rPr lang="en-US" sz="2667" b="1" dirty="0">
                <a:latin typeface="+mj-lt"/>
                <a:ea typeface="Calibri" pitchFamily="34" charset="-122"/>
                <a:cs typeface="Calibri" pitchFamily="34" charset="-120"/>
              </a:rPr>
              <a:t> “Negative”?</a:t>
            </a:r>
            <a:endParaRPr lang="en-US" sz="2667" dirty="0">
              <a:latin typeface="+mj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426720" y="1158240"/>
            <a:ext cx="11338560" cy="5425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2000" b="1" dirty="0">
                <a:solidFill>
                  <a:srgbClr val="1E293B"/>
                </a:solidFill>
                <a:latin typeface="+mj-lt"/>
                <a:ea typeface="Calibri" pitchFamily="34" charset="-122"/>
                <a:cs typeface="Calibri" pitchFamily="34" charset="-120"/>
              </a:rPr>
              <a:t>Timing of IO relative to radiation</a:t>
            </a:r>
            <a:endParaRPr lang="en-US" sz="2000" b="1" dirty="0">
              <a:latin typeface="+mj-lt"/>
            </a:endParaRPr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r>
              <a:rPr lang="en-US" sz="2000" b="1" dirty="0">
                <a:solidFill>
                  <a:srgbClr val="1E293B"/>
                </a:solidFill>
                <a:latin typeface="+mj-lt"/>
                <a:ea typeface="Calibri" pitchFamily="34" charset="-122"/>
                <a:cs typeface="Calibri" pitchFamily="34" charset="-120"/>
              </a:rPr>
              <a:t>Radiation-induced lymphopenia</a:t>
            </a: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Enrollment selection enrichment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77316" marR="0" lvl="1" indent="-3386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PACIFIC enrolled a biologically favorable subgroup — non-progressors — who may have higher PD-L1 expression and greater IO sensitivity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77316" marR="0" lvl="1" indent="-3386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64748B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PACIFIC-2 enrolled all-comers, diluting any IO benefit with patients who would have been excluded from PACIFIC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189" indent="-457189">
              <a:spcAft>
                <a:spcPts val="267"/>
              </a:spcAft>
              <a:buSzPct val="100000"/>
              <a:buChar char="•"/>
            </a:pPr>
            <a:endParaRPr lang="en-US" sz="2000" dirty="0"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704320" y="6522720"/>
            <a:ext cx="42672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067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GJR</a:t>
            </a:r>
            <a:endParaRPr lang="en-US" sz="1067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68F8-C9BD-C4EB-5EC1-B839B6AB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A210-FC5E-F535-E4F3-92BD9797E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/>
              <a:t>When </a:t>
            </a:r>
            <a:r>
              <a:rPr lang="en-US" dirty="0"/>
              <a:t>interpreting and designing clinical trials, remember the population you are evaluating and all the ways that is specified</a:t>
            </a:r>
          </a:p>
          <a:p>
            <a:endParaRPr lang="en-US" dirty="0"/>
          </a:p>
          <a:p>
            <a:r>
              <a:rPr lang="en-US" dirty="0"/>
              <a:t>As clinical trials incorporate more modalities and phases of treatment, the complexity and opportunity for confounders increases.</a:t>
            </a:r>
          </a:p>
          <a:p>
            <a:endParaRPr lang="en-US" dirty="0"/>
          </a:p>
          <a:p>
            <a:r>
              <a:rPr lang="en-US" dirty="0"/>
              <a:t>Randomization manages many of the biases introduced</a:t>
            </a:r>
          </a:p>
        </p:txBody>
      </p:sp>
    </p:spTree>
    <p:extLst>
      <p:ext uri="{BB962C8B-B14F-4D97-AF65-F5344CB8AC3E}">
        <p14:creationId xmlns:p14="http://schemas.microsoft.com/office/powerpoint/2010/main" val="170211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D5CF-383A-4DBA-BB11-4792B330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erstadt" panose="020B0004020202020204" pitchFamily="34" charset="0"/>
              </a:rPr>
              <a:t>How did we treat early-stage NSCLC?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50D2F2-ABDD-4EE2-BBAB-C379E222D0E5}"/>
              </a:ext>
            </a:extLst>
          </p:cNvPr>
          <p:cNvSpPr txBox="1"/>
          <p:nvPr/>
        </p:nvSpPr>
        <p:spPr>
          <a:xfrm>
            <a:off x="4754236" y="2350031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204FF-F789-4C6C-8427-BC54667F325E}"/>
              </a:ext>
            </a:extLst>
          </p:cNvPr>
          <p:cNvSpPr txBox="1"/>
          <p:nvPr/>
        </p:nvSpPr>
        <p:spPr>
          <a:xfrm>
            <a:off x="7516910" y="1919143"/>
            <a:ext cx="4132220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>
                <a:latin typeface="Bierstadt" panose="020B0004020202020204" pitchFamily="34" charset="0"/>
              </a:rPr>
              <a:t>The “old school” approach</a:t>
            </a:r>
          </a:p>
          <a:p>
            <a:pPr algn="ctr"/>
            <a:r>
              <a:rPr lang="en-US" sz="2667">
                <a:latin typeface="Bierstadt" panose="020B0004020202020204" pitchFamily="34" charset="0"/>
              </a:rPr>
              <a:t>pre-2000’s</a:t>
            </a:r>
          </a:p>
        </p:txBody>
      </p:sp>
    </p:spTree>
    <p:extLst>
      <p:ext uri="{BB962C8B-B14F-4D97-AF65-F5344CB8AC3E}">
        <p14:creationId xmlns:p14="http://schemas.microsoft.com/office/powerpoint/2010/main" val="353190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D5CF-383A-4DBA-BB11-4792B3308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11681460" cy="1325563"/>
          </a:xfrm>
        </p:spPr>
        <p:txBody>
          <a:bodyPr/>
          <a:lstStyle/>
          <a:p>
            <a:r>
              <a:rPr lang="en-US" dirty="0">
                <a:latin typeface="Bierstadt" panose="020B0004020202020204" pitchFamily="34" charset="0"/>
              </a:rPr>
              <a:t>Evaluating Chemotherapy in early-stage NSCLC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532F4-B748-4D47-8E74-8DB6CECFEAF9}"/>
              </a:ext>
            </a:extLst>
          </p:cNvPr>
          <p:cNvSpPr txBox="1"/>
          <p:nvPr/>
        </p:nvSpPr>
        <p:spPr>
          <a:xfrm>
            <a:off x="224809" y="3048005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16CD25-F12B-489A-92FD-DB4E72E6F7F4}"/>
              </a:ext>
            </a:extLst>
          </p:cNvPr>
          <p:cNvCxnSpPr>
            <a:cxnSpLocks/>
          </p:cNvCxnSpPr>
          <p:nvPr/>
        </p:nvCxnSpPr>
        <p:spPr>
          <a:xfrm flipV="1">
            <a:off x="2308860" y="3032250"/>
            <a:ext cx="1257922" cy="299858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8C52820-AE14-4CBB-9EDE-B2730EAD842C}"/>
              </a:ext>
            </a:extLst>
          </p:cNvPr>
          <p:cNvSpPr txBox="1"/>
          <p:nvPr/>
        </p:nvSpPr>
        <p:spPr>
          <a:xfrm>
            <a:off x="3545881" y="2797323"/>
            <a:ext cx="296462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113FEFC-1EAA-4C4A-9219-C0326EC1B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6235753"/>
            <a:ext cx="2113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IALT NEJM 2004</a:t>
            </a:r>
          </a:p>
        </p:txBody>
      </p:sp>
      <p:pic>
        <p:nvPicPr>
          <p:cNvPr id="11" name="Picture 10" descr="Screenshot 2015-07-25 14.46.47.png">
            <a:extLst>
              <a:ext uri="{FF2B5EF4-FFF2-40B4-BE49-F238E27FC236}">
                <a16:creationId xmlns:a16="http://schemas.microsoft.com/office/drawing/2014/main" id="{0DCEE458-54D8-4E34-A873-1D6873825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07" y="1590416"/>
            <a:ext cx="4650364" cy="2902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A93751-12BC-4B4B-A1FB-48A449A7FD78}"/>
              </a:ext>
            </a:extLst>
          </p:cNvPr>
          <p:cNvSpPr txBox="1"/>
          <p:nvPr/>
        </p:nvSpPr>
        <p:spPr>
          <a:xfrm>
            <a:off x="8493654" y="4785037"/>
            <a:ext cx="34018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OS   HR=0.86 p&lt;0.03</a:t>
            </a:r>
          </a:p>
          <a:p>
            <a:r>
              <a:rPr lang="en-US" sz="2400">
                <a:solidFill>
                  <a:srgbClr val="000000"/>
                </a:solidFill>
              </a:rPr>
              <a:t>DFS HR=0.83 p&lt;0.003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909282-9B05-95D2-2C87-66834C1FA4E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08860" y="3382098"/>
            <a:ext cx="1237020" cy="436182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5F27F7-12BD-B2C0-9B9D-6C1E49995550}"/>
              </a:ext>
            </a:extLst>
          </p:cNvPr>
          <p:cNvSpPr txBox="1"/>
          <p:nvPr/>
        </p:nvSpPr>
        <p:spPr>
          <a:xfrm>
            <a:off x="3545880" y="3525892"/>
            <a:ext cx="296462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ierstadt" panose="020B0004020202020204" pitchFamily="34" charset="0"/>
              </a:rPr>
              <a:t>observation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24992D-EB53-E7B3-6418-2A41520ED54F}"/>
              </a:ext>
            </a:extLst>
          </p:cNvPr>
          <p:cNvSpPr txBox="1"/>
          <p:nvPr/>
        </p:nvSpPr>
        <p:spPr>
          <a:xfrm>
            <a:off x="1984732" y="3155727"/>
            <a:ext cx="324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90D78A-92C1-2CA3-64BC-BD2AE092A4A7}"/>
              </a:ext>
            </a:extLst>
          </p:cNvPr>
          <p:cNvCxnSpPr>
            <a:cxnSpLocks/>
          </p:cNvCxnSpPr>
          <p:nvPr/>
        </p:nvCxnSpPr>
        <p:spPr>
          <a:xfrm>
            <a:off x="1712267" y="3331810"/>
            <a:ext cx="272465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BB388-E645-9DAF-8FA8-AE28526C8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28C7-4F34-31D2-6AED-3BA461FE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11681460" cy="1325563"/>
          </a:xfrm>
        </p:spPr>
        <p:txBody>
          <a:bodyPr/>
          <a:lstStyle/>
          <a:p>
            <a:r>
              <a:rPr lang="en-US" dirty="0">
                <a:latin typeface="Bierstadt" panose="020B0004020202020204" pitchFamily="34" charset="0"/>
              </a:rPr>
              <a:t>Evaluating Chemotherapy in early-stage NSCLC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AD938C-30DF-A3B2-3797-36419CEE6F11}"/>
              </a:ext>
            </a:extLst>
          </p:cNvPr>
          <p:cNvSpPr txBox="1"/>
          <p:nvPr/>
        </p:nvSpPr>
        <p:spPr>
          <a:xfrm>
            <a:off x="224809" y="3048005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F706D1-E07D-E382-3383-A8A56F30FFAC}"/>
              </a:ext>
            </a:extLst>
          </p:cNvPr>
          <p:cNvCxnSpPr>
            <a:cxnSpLocks/>
          </p:cNvCxnSpPr>
          <p:nvPr/>
        </p:nvCxnSpPr>
        <p:spPr>
          <a:xfrm flipV="1">
            <a:off x="2308860" y="3032250"/>
            <a:ext cx="1257922" cy="299858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C1C1B86-10BD-EA07-BBCE-6BC41E77F0D4}"/>
              </a:ext>
            </a:extLst>
          </p:cNvPr>
          <p:cNvSpPr txBox="1"/>
          <p:nvPr/>
        </p:nvSpPr>
        <p:spPr>
          <a:xfrm>
            <a:off x="3545881" y="2797323"/>
            <a:ext cx="296462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B9C0DA1-52E2-F8F5-E152-558EB8652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6235753"/>
            <a:ext cx="2113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IALT NEJM 2004</a:t>
            </a:r>
          </a:p>
        </p:txBody>
      </p:sp>
      <p:pic>
        <p:nvPicPr>
          <p:cNvPr id="11" name="Picture 10" descr="Screenshot 2015-07-25 14.46.47.png">
            <a:extLst>
              <a:ext uri="{FF2B5EF4-FFF2-40B4-BE49-F238E27FC236}">
                <a16:creationId xmlns:a16="http://schemas.microsoft.com/office/drawing/2014/main" id="{82DAF16F-115F-A07A-27AA-549A7EEB2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07" y="1590416"/>
            <a:ext cx="4650364" cy="2902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816EF8-4835-6700-6785-E6A5ECCBF121}"/>
              </a:ext>
            </a:extLst>
          </p:cNvPr>
          <p:cNvSpPr txBox="1"/>
          <p:nvPr/>
        </p:nvSpPr>
        <p:spPr>
          <a:xfrm>
            <a:off x="8493654" y="4785037"/>
            <a:ext cx="34018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OS   HR=0.86 p&lt;0.03</a:t>
            </a:r>
          </a:p>
          <a:p>
            <a:r>
              <a:rPr lang="en-US" sz="2400">
                <a:solidFill>
                  <a:srgbClr val="000000"/>
                </a:solidFill>
              </a:rPr>
              <a:t>DFS HR=0.83 p&lt;0.003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34041C-778A-F79C-2DF0-05210FCDD58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08860" y="3382098"/>
            <a:ext cx="1237020" cy="436182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62DF0E-1C7E-CE49-7B13-7A9EC28A32B5}"/>
              </a:ext>
            </a:extLst>
          </p:cNvPr>
          <p:cNvSpPr txBox="1"/>
          <p:nvPr/>
        </p:nvSpPr>
        <p:spPr>
          <a:xfrm>
            <a:off x="3545880" y="3525892"/>
            <a:ext cx="296462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ierstadt" panose="020B0004020202020204" pitchFamily="34" charset="0"/>
              </a:rPr>
              <a:t>observation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51380C-07E6-1556-5021-3DE4C5C39EC7}"/>
              </a:ext>
            </a:extLst>
          </p:cNvPr>
          <p:cNvSpPr txBox="1"/>
          <p:nvPr/>
        </p:nvSpPr>
        <p:spPr>
          <a:xfrm>
            <a:off x="1984732" y="3155727"/>
            <a:ext cx="324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BD82B1-424B-DBC1-32C9-7165F3C665B4}"/>
              </a:ext>
            </a:extLst>
          </p:cNvPr>
          <p:cNvCxnSpPr>
            <a:cxnSpLocks/>
          </p:cNvCxnSpPr>
          <p:nvPr/>
        </p:nvCxnSpPr>
        <p:spPr>
          <a:xfrm>
            <a:off x="1712267" y="3331810"/>
            <a:ext cx="272465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0C612F-62EF-AA4B-7C9E-0D612B756FE8}"/>
              </a:ext>
            </a:extLst>
          </p:cNvPr>
          <p:cNvSpPr txBox="1"/>
          <p:nvPr/>
        </p:nvSpPr>
        <p:spPr>
          <a:xfrm>
            <a:off x="707111" y="4423055"/>
            <a:ext cx="5982472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“complete resection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requirements for lymph node dissection vs sampling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Stage I-III were enrolled</a:t>
            </a:r>
          </a:p>
          <a:p>
            <a:pPr marL="285750" indent="-285750">
              <a:buFontTx/>
              <a:buChar char="-"/>
            </a:pPr>
            <a:r>
              <a:rPr lang="en-US" dirty="0"/>
              <a:t>Open at 148 centers, not just “high volume” centers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696CC1-D46B-86ED-68FC-C27AD913A7A5}"/>
              </a:ext>
            </a:extLst>
          </p:cNvPr>
          <p:cNvCxnSpPr>
            <a:cxnSpLocks/>
          </p:cNvCxnSpPr>
          <p:nvPr/>
        </p:nvCxnSpPr>
        <p:spPr>
          <a:xfrm flipV="1">
            <a:off x="1215004" y="3786354"/>
            <a:ext cx="122306" cy="63670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2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43B55-5762-218D-7525-1A0352F52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9EE9-EDF9-03DC-EB5E-CFDEF774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11681460" cy="1325563"/>
          </a:xfrm>
        </p:spPr>
        <p:txBody>
          <a:bodyPr/>
          <a:lstStyle/>
          <a:p>
            <a:r>
              <a:rPr lang="en-US" dirty="0">
                <a:latin typeface="Bierstadt" panose="020B0004020202020204" pitchFamily="34" charset="0"/>
              </a:rPr>
              <a:t>Evaluating Chemotherapy in early-stage NSCLC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E74707-5C8F-C528-BE95-9201B9B07B7D}"/>
              </a:ext>
            </a:extLst>
          </p:cNvPr>
          <p:cNvSpPr txBox="1"/>
          <p:nvPr/>
        </p:nvSpPr>
        <p:spPr>
          <a:xfrm>
            <a:off x="224809" y="3048005"/>
            <a:ext cx="1487458" cy="58477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surgery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92201B-E061-3F0C-D69F-355FA2D104BB}"/>
              </a:ext>
            </a:extLst>
          </p:cNvPr>
          <p:cNvCxnSpPr>
            <a:cxnSpLocks/>
          </p:cNvCxnSpPr>
          <p:nvPr/>
        </p:nvCxnSpPr>
        <p:spPr>
          <a:xfrm flipV="1">
            <a:off x="2308860" y="3032250"/>
            <a:ext cx="1257922" cy="299858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B3173A9-BE04-3F45-E4B6-218F85E01AD4}"/>
              </a:ext>
            </a:extLst>
          </p:cNvPr>
          <p:cNvSpPr txBox="1"/>
          <p:nvPr/>
        </p:nvSpPr>
        <p:spPr>
          <a:xfrm>
            <a:off x="3545881" y="2797323"/>
            <a:ext cx="296462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Bierstadt" panose="020B0004020202020204" pitchFamily="34" charset="0"/>
              </a:rPr>
              <a:t>chemotherapy 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7D101CF3-A83A-FCE8-538F-FA8A2F77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6235753"/>
            <a:ext cx="2113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IALT NEJM 2004</a:t>
            </a:r>
          </a:p>
        </p:txBody>
      </p:sp>
      <p:pic>
        <p:nvPicPr>
          <p:cNvPr id="11" name="Picture 10" descr="Screenshot 2015-07-25 14.46.47.png">
            <a:extLst>
              <a:ext uri="{FF2B5EF4-FFF2-40B4-BE49-F238E27FC236}">
                <a16:creationId xmlns:a16="http://schemas.microsoft.com/office/drawing/2014/main" id="{CACB0C51-250A-0F1B-CB98-8274F64A9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07" y="1590416"/>
            <a:ext cx="4650364" cy="2902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F667D6-50A4-211C-DD60-F9273F3D479F}"/>
              </a:ext>
            </a:extLst>
          </p:cNvPr>
          <p:cNvSpPr txBox="1"/>
          <p:nvPr/>
        </p:nvSpPr>
        <p:spPr>
          <a:xfrm>
            <a:off x="8493654" y="4785037"/>
            <a:ext cx="34018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OS   HR=0.86 p&lt;0.03</a:t>
            </a:r>
          </a:p>
          <a:p>
            <a:r>
              <a:rPr lang="en-US" sz="2400">
                <a:solidFill>
                  <a:srgbClr val="000000"/>
                </a:solidFill>
              </a:rPr>
              <a:t>DFS HR=0.83 p&lt;0.003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DB759D-CCCD-A6DF-CB5E-DEF2E11A1DD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08860" y="3382098"/>
            <a:ext cx="1237020" cy="436182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FC3079-B316-54A9-1BD2-4F61A8FDC241}"/>
              </a:ext>
            </a:extLst>
          </p:cNvPr>
          <p:cNvSpPr txBox="1"/>
          <p:nvPr/>
        </p:nvSpPr>
        <p:spPr>
          <a:xfrm>
            <a:off x="3545880" y="3525892"/>
            <a:ext cx="296462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ierstadt" panose="020B0004020202020204" pitchFamily="34" charset="0"/>
              </a:rPr>
              <a:t>observation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9DB000-F31E-1F2F-858A-DFB98D0FE32C}"/>
              </a:ext>
            </a:extLst>
          </p:cNvPr>
          <p:cNvSpPr txBox="1"/>
          <p:nvPr/>
        </p:nvSpPr>
        <p:spPr>
          <a:xfrm>
            <a:off x="1984732" y="3155727"/>
            <a:ext cx="324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26BA71-EE32-9298-C8DA-7C4C28B42813}"/>
              </a:ext>
            </a:extLst>
          </p:cNvPr>
          <p:cNvCxnSpPr>
            <a:cxnSpLocks/>
          </p:cNvCxnSpPr>
          <p:nvPr/>
        </p:nvCxnSpPr>
        <p:spPr>
          <a:xfrm>
            <a:off x="1712267" y="3331810"/>
            <a:ext cx="272465" cy="0"/>
          </a:xfrm>
          <a:prstGeom prst="straightConnector1">
            <a:avLst/>
          </a:prstGeom>
          <a:ln w="603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E13E04-5892-6CCB-3BAB-AEC6E09E212D}"/>
              </a:ext>
            </a:extLst>
          </p:cNvPr>
          <p:cNvSpPr txBox="1"/>
          <p:nvPr/>
        </p:nvSpPr>
        <p:spPr>
          <a:xfrm>
            <a:off x="3032374" y="4361055"/>
            <a:ext cx="480860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Cisplatin (80-120 mg/m2)</a:t>
            </a:r>
          </a:p>
          <a:p>
            <a:pPr marL="285750" indent="-285750">
              <a:buFontTx/>
              <a:buChar char="-"/>
            </a:pPr>
            <a:r>
              <a:rPr lang="en-US" dirty="0"/>
              <a:t>Given with any of these: etoposide, vinorelbine, vinblastine, </a:t>
            </a:r>
            <a:r>
              <a:rPr lang="en-US" dirty="0" err="1"/>
              <a:t>vindesine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2C3842-20D9-11D3-4DDD-7EBDF4593156}"/>
              </a:ext>
            </a:extLst>
          </p:cNvPr>
          <p:cNvCxnSpPr>
            <a:cxnSpLocks/>
          </p:cNvCxnSpPr>
          <p:nvPr/>
        </p:nvCxnSpPr>
        <p:spPr>
          <a:xfrm flipV="1">
            <a:off x="3032374" y="4001595"/>
            <a:ext cx="117173" cy="48312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93BF50-D902-1349-826E-0DBEB6C604C3}"/>
              </a:ext>
            </a:extLst>
          </p:cNvPr>
          <p:cNvSpPr txBox="1"/>
          <p:nvPr/>
        </p:nvSpPr>
        <p:spPr>
          <a:xfrm>
            <a:off x="3439160" y="5431368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</a:t>
            </a:r>
            <a:r>
              <a:rPr lang="en-US" dirty="0">
                <a:sym typeface="Wingdings" pitchFamily="2" charset="2"/>
              </a:rPr>
              <a:t> 66 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1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0306E0E11EAA4DB461FC8B09FCE607" ma:contentTypeVersion="17" ma:contentTypeDescription="Create a new document." ma:contentTypeScope="" ma:versionID="e5342661b68eba7eb5eb6ee4295baec7">
  <xsd:schema xmlns:xsd="http://www.w3.org/2001/XMLSchema" xmlns:xs="http://www.w3.org/2001/XMLSchema" xmlns:p="http://schemas.microsoft.com/office/2006/metadata/properties" xmlns:ns3="f65bd33f-4642-4d95-937d-1ab46361a753" xmlns:ns4="f5de9215-86bc-4059-b445-233b46b31a63" targetNamespace="http://schemas.microsoft.com/office/2006/metadata/properties" ma:root="true" ma:fieldsID="bdeea62f79921b1e9d76f2cb84cb1278" ns3:_="" ns4:_="">
    <xsd:import namespace="f65bd33f-4642-4d95-937d-1ab46361a753"/>
    <xsd:import namespace="f5de9215-86bc-4059-b445-233b46b31a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bd33f-4642-4d95-937d-1ab46361a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e9215-86bc-4059-b445-233b46b31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5bd33f-4642-4d95-937d-1ab46361a753" xsi:nil="true"/>
  </documentManagement>
</p:properties>
</file>

<file path=customXml/itemProps1.xml><?xml version="1.0" encoding="utf-8"?>
<ds:datastoreItem xmlns:ds="http://schemas.openxmlformats.org/officeDocument/2006/customXml" ds:itemID="{70F51379-4961-4837-BA3D-DAB71EA5D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5bd33f-4642-4d95-937d-1ab46361a753"/>
    <ds:schemaRef ds:uri="f5de9215-86bc-4059-b445-233b46b31a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8045D1-5BC9-4CF8-B1B8-D93D428F73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8DC475-42E8-4BD0-B065-E18B01EB1C7F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5de9215-86bc-4059-b445-233b46b31a63"/>
    <ds:schemaRef ds:uri="f65bd33f-4642-4d95-937d-1ab46361a75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1692</Words>
  <Application>Microsoft Office PowerPoint</Application>
  <PresentationFormat>Widescreen</PresentationFormat>
  <Paragraphs>322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Aptos</vt:lpstr>
      <vt:lpstr>Aptos Display</vt:lpstr>
      <vt:lpstr>Arial</vt:lpstr>
      <vt:lpstr>Bierstadt</vt:lpstr>
      <vt:lpstr>Calibri</vt:lpstr>
      <vt:lpstr>Source Sans Pro</vt:lpstr>
      <vt:lpstr>Wingdings</vt:lpstr>
      <vt:lpstr>Office Theme</vt:lpstr>
      <vt:lpstr>Multimodality Trials in Oncology</vt:lpstr>
      <vt:lpstr>Disclosures</vt:lpstr>
      <vt:lpstr>PowerPoint Presentation</vt:lpstr>
      <vt:lpstr>How do we improve the cure rate for resectable lung cancer?</vt:lpstr>
      <vt:lpstr>How do we improve the cure rate for resectable lung cancer?</vt:lpstr>
      <vt:lpstr>How did we treat early-stage NSCLC?</vt:lpstr>
      <vt:lpstr>Evaluating Chemotherapy in early-stage NSCLC</vt:lpstr>
      <vt:lpstr>Evaluating Chemotherapy in early-stage NSCLC</vt:lpstr>
      <vt:lpstr>Evaluating Chemotherapy in early-stage NSCLC</vt:lpstr>
      <vt:lpstr>How did we treat early-stage NSCLC?</vt:lpstr>
      <vt:lpstr>How do we treat early-stage NSCLC?</vt:lpstr>
      <vt:lpstr>PowerPoint Presentation</vt:lpstr>
      <vt:lpstr>Adjuvant atezolizumab improves DFS</vt:lpstr>
      <vt:lpstr>PowerPoint Presentation</vt:lpstr>
      <vt:lpstr>PowerPoint Presentation</vt:lpstr>
      <vt:lpstr>Adjuvant atezolizumab  no survival benefit in overall or PD-L1 ≥1% </vt:lpstr>
      <vt:lpstr>Adjuvant atezolizumab  overall survival improved in PD-L1 ≥50% </vt:lpstr>
      <vt:lpstr>Adjuvant pembrolizumab</vt:lpstr>
      <vt:lpstr>Adjuvant pembrolizumab Disease Free Survival</vt:lpstr>
      <vt:lpstr>Adjuvant pembrolizumab</vt:lpstr>
      <vt:lpstr>Adjuvant pembrolizumab</vt:lpstr>
      <vt:lpstr>Adjuvant pembrolizumab</vt:lpstr>
      <vt:lpstr>Adjuvant Pembrolizumab - Overall Survival</vt:lpstr>
      <vt:lpstr>Early-stage NSCLC? Adjuvant IO summary</vt:lpstr>
      <vt:lpstr>PowerPoint Presentation</vt:lpstr>
      <vt:lpstr>PowerPoint Presentation</vt:lpstr>
      <vt:lpstr>Can we combine?</vt:lpstr>
      <vt:lpstr>Neoadjuvant nivolumab + chemotherapy</vt:lpstr>
      <vt:lpstr>Neoadjuvant nivolumab + chemotherapy</vt:lpstr>
      <vt:lpstr>Neoadjuvant nivolumab + chemotherapy</vt:lpstr>
      <vt:lpstr>Neoadjuvant nivolumab + chemotherapy</vt:lpstr>
      <vt:lpstr>Neoadjuvant nivolumab + chemotherapy</vt:lpstr>
      <vt:lpstr>PowerPoint Presentation</vt:lpstr>
      <vt:lpstr>“perioperative”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FDA Oncologic Drugs Advisory Committee</vt:lpstr>
      <vt:lpstr>Another story…</vt:lpstr>
      <vt:lpstr>Exploring value of durvalumab after concurrent chemoRT for unresectable stage III NSCLC</vt:lpstr>
      <vt:lpstr>Exploring value of durvalumab after concurrent chemoRT for unresectable stage III NSCLC</vt:lpstr>
      <vt:lpstr>Exploring the value of durvalumab with concurrent chemoRT for unresectable stage III NSCLC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Riely, Gregory</dc:creator>
  <cp:lastModifiedBy>Riely, Gregory</cp:lastModifiedBy>
  <cp:revision>2</cp:revision>
  <dcterms:created xsi:type="dcterms:W3CDTF">2026-04-13T13:51:11Z</dcterms:created>
  <dcterms:modified xsi:type="dcterms:W3CDTF">2026-04-14T13:06:27Z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0x0101001B0306E0E11EAA4DB461FC8B09FCE607</vt:lpwstr>
  </property>
</Properties>
</file>