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60" r:id="rId4"/>
    <p:sldId id="264" r:id="rId5"/>
    <p:sldId id="262" r:id="rId6"/>
    <p:sldId id="278" r:id="rId7"/>
    <p:sldId id="259" r:id="rId8"/>
    <p:sldId id="263" r:id="rId9"/>
    <p:sldId id="270" r:id="rId10"/>
    <p:sldId id="274" r:id="rId11"/>
    <p:sldId id="271" r:id="rId12"/>
    <p:sldId id="272" r:id="rId13"/>
    <p:sldId id="257" r:id="rId14"/>
    <p:sldId id="268" r:id="rId15"/>
    <p:sldId id="269" r:id="rId16"/>
    <p:sldId id="273" r:id="rId17"/>
    <p:sldId id="275"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6" d="100"/>
          <a:sy n="66" d="100"/>
        </p:scale>
        <p:origin x="39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2F4FC-8A2F-4C43-9C43-5BC8B46197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85778D-3894-4654-B04B-FC510C69D0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D2A482-3B7E-4551-BD7D-0370F04869F9}"/>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5" name="Footer Placeholder 4">
            <a:extLst>
              <a:ext uri="{FF2B5EF4-FFF2-40B4-BE49-F238E27FC236}">
                <a16:creationId xmlns:a16="http://schemas.microsoft.com/office/drawing/2014/main" id="{C9E9DBD0-20A5-4B06-BCE4-EE86498115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D4B81D-BBE3-477A-AE72-67186001BDB5}"/>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467626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1A956-CA79-47C8-ACA3-0187044774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1F90B5-EA0A-4C33-93CD-EC3D195EA41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115DD3-0EBF-4332-9F4C-ED17C193F284}"/>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5" name="Footer Placeholder 4">
            <a:extLst>
              <a:ext uri="{FF2B5EF4-FFF2-40B4-BE49-F238E27FC236}">
                <a16:creationId xmlns:a16="http://schemas.microsoft.com/office/drawing/2014/main" id="{FC4B5D9B-9BF8-4E5C-88AE-80E262508D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9D4248-320C-4821-AE40-051D789DC954}"/>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1864627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018783-C99C-4057-B99D-0377F86021A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30F3E3-3E70-41BC-ABD3-9CB5DC7433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94C380-C0E9-4EC8-B2AC-2BD77319EC5D}"/>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5" name="Footer Placeholder 4">
            <a:extLst>
              <a:ext uri="{FF2B5EF4-FFF2-40B4-BE49-F238E27FC236}">
                <a16:creationId xmlns:a16="http://schemas.microsoft.com/office/drawing/2014/main" id="{999868A2-175E-4A38-8AF4-8AA4A5BC9F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4DF0B7-71A6-4F86-801E-68FE51A5F8B5}"/>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3807287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7CBF4-BA5E-4623-AD47-F80B75959F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2598BF-DF0A-46AB-ACC4-0AE40D5B10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9B97D2-B5C4-4D6E-83D3-1FC8C10E130B}"/>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5" name="Footer Placeholder 4">
            <a:extLst>
              <a:ext uri="{FF2B5EF4-FFF2-40B4-BE49-F238E27FC236}">
                <a16:creationId xmlns:a16="http://schemas.microsoft.com/office/drawing/2014/main" id="{6B8E25D2-0495-4910-8021-A01352EE89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2B20A-53B5-465D-8CD9-10024C5275AF}"/>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3636072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1711D-75C5-4328-8B19-6EACB211DC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B057286-3407-4A7E-937C-29FB21C215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EC393C-C7E1-4037-8197-32F828253A96}"/>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5" name="Footer Placeholder 4">
            <a:extLst>
              <a:ext uri="{FF2B5EF4-FFF2-40B4-BE49-F238E27FC236}">
                <a16:creationId xmlns:a16="http://schemas.microsoft.com/office/drawing/2014/main" id="{630776FE-0C78-4195-85DF-9DE7ECDBCA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B2C6C3-772C-42E5-B6E6-914D3E60B720}"/>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2790156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CE7E4-FE22-4B3C-BF71-2849C87C86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FE7FBD-97BB-4F7E-B368-F1326EC129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34A92C-B7CD-4966-89A2-7BDBE540A3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AFF157C-6095-4AFF-A4D6-FC6BBBCFAACA}"/>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6" name="Footer Placeholder 5">
            <a:extLst>
              <a:ext uri="{FF2B5EF4-FFF2-40B4-BE49-F238E27FC236}">
                <a16:creationId xmlns:a16="http://schemas.microsoft.com/office/drawing/2014/main" id="{90106504-CA0D-4A07-AFEE-BEEAD33945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3AE55B-C7DB-4A41-982E-4EB8116CDB0D}"/>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1577668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60D64-4A51-4D85-B83D-67046D938B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F5CF40-58B7-49FC-A955-D948EEBC1E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F6BD09-316C-4F7E-A705-4151A83D1A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EEFFF97-75A2-4016-A6E4-7E8742021C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E09CF5-36CF-4CAA-B070-0DB671747E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481F1C-ABD3-4BC9-B9FC-7B103EF42F21}"/>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8" name="Footer Placeholder 7">
            <a:extLst>
              <a:ext uri="{FF2B5EF4-FFF2-40B4-BE49-F238E27FC236}">
                <a16:creationId xmlns:a16="http://schemas.microsoft.com/office/drawing/2014/main" id="{1A5A4B57-AD31-42DC-BCED-471FC3BEFB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17DA06-E8C2-4D19-9609-7BDF8812217C}"/>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323417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0F6F8-31A5-4AE9-9C21-78D638292E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CD4F87-5951-473B-92B8-3D3ABFDB3898}"/>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4" name="Footer Placeholder 3">
            <a:extLst>
              <a:ext uri="{FF2B5EF4-FFF2-40B4-BE49-F238E27FC236}">
                <a16:creationId xmlns:a16="http://schemas.microsoft.com/office/drawing/2014/main" id="{F98AFDF6-C4EB-40A0-B422-5A871C6A18B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54BD4B-2A67-450D-878E-D5DC161E330C}"/>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400258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DBE9D-71D8-43D2-A587-D165AF6DA614}"/>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3" name="Footer Placeholder 2">
            <a:extLst>
              <a:ext uri="{FF2B5EF4-FFF2-40B4-BE49-F238E27FC236}">
                <a16:creationId xmlns:a16="http://schemas.microsoft.com/office/drawing/2014/main" id="{AE70211A-0D39-4252-AC20-ED9E345CB1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C7DC9B-83BD-4FD8-B9A1-A01AA14CDDBE}"/>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977685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1A3C7-ABD3-41EE-94AB-7F77660A86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DD27E0-F485-4E59-9733-03339E7E16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05E8DE-025C-4568-AF3E-1F9FF461DC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EAD321-6136-40F8-865D-D20C21182BF3}"/>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6" name="Footer Placeholder 5">
            <a:extLst>
              <a:ext uri="{FF2B5EF4-FFF2-40B4-BE49-F238E27FC236}">
                <a16:creationId xmlns:a16="http://schemas.microsoft.com/office/drawing/2014/main" id="{D3DEA7CA-1B44-4561-A390-AE4C72DA91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6420DB-5F35-4243-BD65-50B0BB4322C3}"/>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331655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C5F87-9FAF-40A6-9481-A66BB0E40A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FDD17C-4706-4B0A-8125-E888389C28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7D770B-4F0B-4C8B-B149-170AEE477A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783F27-5CA4-451F-968F-F80038C404B6}"/>
              </a:ext>
            </a:extLst>
          </p:cNvPr>
          <p:cNvSpPr>
            <a:spLocks noGrp="1"/>
          </p:cNvSpPr>
          <p:nvPr>
            <p:ph type="dt" sz="half" idx="10"/>
          </p:nvPr>
        </p:nvSpPr>
        <p:spPr/>
        <p:txBody>
          <a:bodyPr/>
          <a:lstStyle/>
          <a:p>
            <a:fld id="{0A3E0700-93E6-4C64-AA8C-E8A97CA0C57A}" type="datetimeFigureOut">
              <a:rPr lang="en-US" smtClean="0"/>
              <a:t>7/3/2024</a:t>
            </a:fld>
            <a:endParaRPr lang="en-US"/>
          </a:p>
        </p:txBody>
      </p:sp>
      <p:sp>
        <p:nvSpPr>
          <p:cNvPr id="6" name="Footer Placeholder 5">
            <a:extLst>
              <a:ext uri="{FF2B5EF4-FFF2-40B4-BE49-F238E27FC236}">
                <a16:creationId xmlns:a16="http://schemas.microsoft.com/office/drawing/2014/main" id="{AF7DF5F1-255C-4182-AD42-7E29739ADD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7BB6E5-7ECD-433F-BC60-90DB61132199}"/>
              </a:ext>
            </a:extLst>
          </p:cNvPr>
          <p:cNvSpPr>
            <a:spLocks noGrp="1"/>
          </p:cNvSpPr>
          <p:nvPr>
            <p:ph type="sldNum" sz="quarter" idx="12"/>
          </p:nvPr>
        </p:nvSpPr>
        <p:spPr/>
        <p:txBody>
          <a:bodyPr/>
          <a:lstStyle/>
          <a:p>
            <a:fld id="{0DCFEFBB-9AD3-4112-981C-F42A375748B0}" type="slidenum">
              <a:rPr lang="en-US" smtClean="0"/>
              <a:t>‹#›</a:t>
            </a:fld>
            <a:endParaRPr lang="en-US"/>
          </a:p>
        </p:txBody>
      </p:sp>
    </p:spTree>
    <p:extLst>
      <p:ext uri="{BB962C8B-B14F-4D97-AF65-F5344CB8AC3E}">
        <p14:creationId xmlns:p14="http://schemas.microsoft.com/office/powerpoint/2010/main" val="1504410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88EAAC-C51B-4D40-9E00-22AF64AB4B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801CA7-3763-46F2-9755-631C9C472A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3B17C3-D8A0-4635-887A-890092F55C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E0700-93E6-4C64-AA8C-E8A97CA0C57A}" type="datetimeFigureOut">
              <a:rPr lang="en-US" smtClean="0"/>
              <a:t>7/3/2024</a:t>
            </a:fld>
            <a:endParaRPr lang="en-US"/>
          </a:p>
        </p:txBody>
      </p:sp>
      <p:sp>
        <p:nvSpPr>
          <p:cNvPr id="5" name="Footer Placeholder 4">
            <a:extLst>
              <a:ext uri="{FF2B5EF4-FFF2-40B4-BE49-F238E27FC236}">
                <a16:creationId xmlns:a16="http://schemas.microsoft.com/office/drawing/2014/main" id="{B237FCF9-A2DE-4FBE-90AF-BD8705A8D7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3A7614-B447-4FF6-9FB4-E2709BBB1C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CFEFBB-9AD3-4112-981C-F42A375748B0}" type="slidenum">
              <a:rPr lang="en-US" smtClean="0"/>
              <a:t>‹#›</a:t>
            </a:fld>
            <a:endParaRPr lang="en-US"/>
          </a:p>
        </p:txBody>
      </p:sp>
    </p:spTree>
    <p:extLst>
      <p:ext uri="{BB962C8B-B14F-4D97-AF65-F5344CB8AC3E}">
        <p14:creationId xmlns:p14="http://schemas.microsoft.com/office/powerpoint/2010/main" val="2804503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thebalance.com/help-i-have-to-pay-for-college-myself-2386210" TargetMode="External"/><Relationship Id="rId2" Type="http://schemas.openxmlformats.org/officeDocument/2006/relationships/hyperlink" Target="https://www.collegegrant.ne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2" Type="http://schemas.openxmlformats.org/officeDocument/2006/relationships/hyperlink" Target="https://smartasset.com/taxes/new-york-tax-calculator#Jq4aqIeH9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1B9AF37C-2496-4B49-A056-FE26E85E9EB7}"/>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SEP Finance Presentation</a:t>
            </a:r>
          </a:p>
        </p:txBody>
      </p:sp>
      <p:sp>
        <p:nvSpPr>
          <p:cNvPr id="3" name="Subtitle 2">
            <a:extLst>
              <a:ext uri="{FF2B5EF4-FFF2-40B4-BE49-F238E27FC236}">
                <a16:creationId xmlns:a16="http://schemas.microsoft.com/office/drawing/2014/main" id="{6218F714-38DB-486F-A6AE-CF4438A991E9}"/>
              </a:ext>
            </a:extLst>
          </p:cNvPr>
          <p:cNvSpPr>
            <a:spLocks noGrp="1"/>
          </p:cNvSpPr>
          <p:nvPr>
            <p:ph type="subTitle" idx="1"/>
          </p:nvPr>
        </p:nvSpPr>
        <p:spPr>
          <a:xfrm>
            <a:off x="1350682" y="4870824"/>
            <a:ext cx="10005951" cy="1458258"/>
          </a:xfrm>
        </p:spPr>
        <p:txBody>
          <a:bodyPr anchor="ctr">
            <a:normAutofit/>
          </a:bodyPr>
          <a:lstStyle/>
          <a:p>
            <a:pPr algn="l"/>
            <a:r>
              <a:rPr lang="en-US"/>
              <a:t>Emily Campbell, HOPP</a:t>
            </a:r>
          </a:p>
        </p:txBody>
      </p:sp>
    </p:spTree>
    <p:extLst>
      <p:ext uri="{BB962C8B-B14F-4D97-AF65-F5344CB8AC3E}">
        <p14:creationId xmlns:p14="http://schemas.microsoft.com/office/powerpoint/2010/main" val="3783314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BD8B8B-D72D-449E-AD5D-EE5578712ED3}"/>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Building good credit</a:t>
            </a:r>
          </a:p>
        </p:txBody>
      </p:sp>
      <p:sp>
        <p:nvSpPr>
          <p:cNvPr id="3" name="Content Placeholder 2">
            <a:extLst>
              <a:ext uri="{FF2B5EF4-FFF2-40B4-BE49-F238E27FC236}">
                <a16:creationId xmlns:a16="http://schemas.microsoft.com/office/drawing/2014/main" id="{63B63C8A-1F0F-467E-A134-C061593CC335}"/>
              </a:ext>
            </a:extLst>
          </p:cNvPr>
          <p:cNvSpPr>
            <a:spLocks noGrp="1"/>
          </p:cNvSpPr>
          <p:nvPr>
            <p:ph idx="1"/>
          </p:nvPr>
        </p:nvSpPr>
        <p:spPr>
          <a:xfrm>
            <a:off x="4810259" y="649480"/>
            <a:ext cx="6555347" cy="5546047"/>
          </a:xfrm>
        </p:spPr>
        <p:txBody>
          <a:bodyPr anchor="ctr">
            <a:normAutofit/>
          </a:bodyPr>
          <a:lstStyle/>
          <a:p>
            <a:r>
              <a:rPr lang="en-US" sz="2000" dirty="0"/>
              <a:t>What is a good credit score? </a:t>
            </a:r>
          </a:p>
          <a:p>
            <a:r>
              <a:rPr lang="en-US" sz="2000" dirty="0"/>
              <a:t>How do I build good credit?  </a:t>
            </a:r>
          </a:p>
          <a:p>
            <a:pPr marL="457200" lvl="1" indent="0">
              <a:buNone/>
            </a:pPr>
            <a:endParaRPr lang="en-US" sz="2000" dirty="0"/>
          </a:p>
          <a:p>
            <a:pPr lvl="1">
              <a:buFontTx/>
              <a:buChar char="-"/>
            </a:pPr>
            <a:r>
              <a:rPr lang="en-US" sz="2000" dirty="0"/>
              <a:t>Credit card in your name (secured)</a:t>
            </a:r>
          </a:p>
          <a:p>
            <a:pPr lvl="1">
              <a:buFontTx/>
              <a:buChar char="-"/>
            </a:pPr>
            <a:r>
              <a:rPr lang="en-US" sz="2000" dirty="0"/>
              <a:t>Make (reasonable) purchases on the credit card </a:t>
            </a:r>
          </a:p>
          <a:p>
            <a:pPr lvl="1">
              <a:buFontTx/>
              <a:buChar char="-"/>
            </a:pPr>
            <a:r>
              <a:rPr lang="en-US" sz="2000" dirty="0"/>
              <a:t>Pay bills every month ON TIME</a:t>
            </a:r>
          </a:p>
          <a:p>
            <a:pPr lvl="1">
              <a:buFontTx/>
              <a:buChar char="-"/>
            </a:pPr>
            <a:r>
              <a:rPr lang="en-US" sz="2000" dirty="0"/>
              <a:t>Be patient; building credit takes time </a:t>
            </a:r>
          </a:p>
          <a:p>
            <a:pPr lvl="1">
              <a:buFontTx/>
              <a:buChar char="-"/>
            </a:pPr>
            <a:endParaRPr lang="en-US" sz="2000" dirty="0"/>
          </a:p>
          <a:p>
            <a:pPr lvl="1">
              <a:buFontTx/>
              <a:buChar char="-"/>
            </a:pPr>
            <a:endParaRPr lang="en-US" sz="2000" dirty="0"/>
          </a:p>
          <a:p>
            <a:pPr marL="457200" lvl="1" indent="0">
              <a:buNone/>
            </a:pPr>
            <a:r>
              <a:rPr lang="en-US" sz="2000" dirty="0"/>
              <a:t>3 Major Credit Bureaus: </a:t>
            </a:r>
          </a:p>
          <a:p>
            <a:pPr marL="457200" lvl="1" indent="0">
              <a:buNone/>
            </a:pPr>
            <a:r>
              <a:rPr lang="en-US" sz="2000" dirty="0"/>
              <a:t>Experian, Equifax</a:t>
            </a:r>
            <a:r>
              <a:rPr lang="en-US" sz="2000"/>
              <a:t>, TransUnio</a:t>
            </a:r>
            <a:r>
              <a:rPr lang="en-US" sz="2000" dirty="0"/>
              <a:t>n</a:t>
            </a:r>
            <a:endParaRPr lang="en-US" sz="2000"/>
          </a:p>
          <a:p>
            <a:pPr lvl="1">
              <a:buFontTx/>
              <a:buChar char="-"/>
            </a:pPr>
            <a:endParaRPr lang="en-US" sz="2000" dirty="0"/>
          </a:p>
        </p:txBody>
      </p:sp>
    </p:spTree>
    <p:extLst>
      <p:ext uri="{BB962C8B-B14F-4D97-AF65-F5344CB8AC3E}">
        <p14:creationId xmlns:p14="http://schemas.microsoft.com/office/powerpoint/2010/main" val="273007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16">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4654285"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8AA8D6-7912-4791-9652-CE1747F0A9F1}"/>
              </a:ext>
            </a:extLst>
          </p:cNvPr>
          <p:cNvSpPr>
            <a:spLocks noGrp="1"/>
          </p:cNvSpPr>
          <p:nvPr>
            <p:ph type="title"/>
          </p:nvPr>
        </p:nvSpPr>
        <p:spPr>
          <a:xfrm>
            <a:off x="1156851" y="637763"/>
            <a:ext cx="2910051" cy="5576768"/>
          </a:xfrm>
        </p:spPr>
        <p:txBody>
          <a:bodyPr anchor="t">
            <a:normAutofit/>
          </a:bodyPr>
          <a:lstStyle/>
          <a:p>
            <a:r>
              <a:rPr lang="en-US" sz="4800">
                <a:solidFill>
                  <a:schemeClr val="bg1"/>
                </a:solidFill>
              </a:rPr>
              <a:t>Bank Interest</a:t>
            </a:r>
          </a:p>
        </p:txBody>
      </p:sp>
      <p:sp>
        <p:nvSpPr>
          <p:cNvPr id="24" name="Rectangle 18">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2118" y="0"/>
            <a:ext cx="7529872"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665E05D-DB2D-4990-A21D-8D96E9AFF9DF}"/>
              </a:ext>
            </a:extLst>
          </p:cNvPr>
          <p:cNvPicPr>
            <a:picLocks noChangeAspect="1"/>
          </p:cNvPicPr>
          <p:nvPr/>
        </p:nvPicPr>
        <p:blipFill rotWithShape="1">
          <a:blip r:embed="rId2"/>
          <a:srcRect r="3030" b="-2"/>
          <a:stretch/>
        </p:blipFill>
        <p:spPr>
          <a:xfrm>
            <a:off x="5439976" y="637762"/>
            <a:ext cx="5592818" cy="2927110"/>
          </a:xfrm>
          <a:prstGeom prst="rect">
            <a:avLst/>
          </a:prstGeom>
        </p:spPr>
      </p:pic>
      <p:sp>
        <p:nvSpPr>
          <p:cNvPr id="25" name="Rectangle 20">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9976" y="3996909"/>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ABA96BD-ABAA-4720-96A0-4481C0D146B8}"/>
              </a:ext>
            </a:extLst>
          </p:cNvPr>
          <p:cNvSpPr>
            <a:spLocks noGrp="1"/>
          </p:cNvSpPr>
          <p:nvPr>
            <p:ph idx="1"/>
          </p:nvPr>
        </p:nvSpPr>
        <p:spPr>
          <a:xfrm>
            <a:off x="5439976" y="4202634"/>
            <a:ext cx="5592818" cy="2011897"/>
          </a:xfrm>
        </p:spPr>
        <p:txBody>
          <a:bodyPr>
            <a:normAutofit/>
          </a:bodyPr>
          <a:lstStyle/>
          <a:p>
            <a:pPr marL="0" indent="0">
              <a:buNone/>
            </a:pPr>
            <a:r>
              <a:rPr lang="en-US"/>
              <a:t>If you put $1,000 in the bank today and add $100 per year for 5 years at 2% annual interest rate </a:t>
            </a:r>
          </a:p>
          <a:p>
            <a:endParaRPr lang="en-US"/>
          </a:p>
          <a:p>
            <a:endParaRPr lang="en-US"/>
          </a:p>
          <a:p>
            <a:pPr marL="0" indent="0">
              <a:buNone/>
            </a:pPr>
            <a:endParaRPr lang="en-US" dirty="0"/>
          </a:p>
        </p:txBody>
      </p:sp>
    </p:spTree>
    <p:extLst>
      <p:ext uri="{BB962C8B-B14F-4D97-AF65-F5344CB8AC3E}">
        <p14:creationId xmlns:p14="http://schemas.microsoft.com/office/powerpoint/2010/main" val="3304124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78AA8D6-7912-4791-9652-CE1747F0A9F1}"/>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Bank Interest </a:t>
            </a:r>
          </a:p>
        </p:txBody>
      </p:sp>
      <p:sp>
        <p:nvSpPr>
          <p:cNvPr id="3" name="Content Placeholder 2">
            <a:extLst>
              <a:ext uri="{FF2B5EF4-FFF2-40B4-BE49-F238E27FC236}">
                <a16:creationId xmlns:a16="http://schemas.microsoft.com/office/drawing/2014/main" id="{2ABA96BD-ABAA-4720-96A0-4481C0D146B8}"/>
              </a:ext>
            </a:extLst>
          </p:cNvPr>
          <p:cNvSpPr>
            <a:spLocks noGrp="1"/>
          </p:cNvSpPr>
          <p:nvPr>
            <p:ph idx="1"/>
          </p:nvPr>
        </p:nvSpPr>
        <p:spPr>
          <a:xfrm>
            <a:off x="6503158" y="649480"/>
            <a:ext cx="4862447" cy="5546047"/>
          </a:xfrm>
        </p:spPr>
        <p:txBody>
          <a:bodyPr anchor="ctr">
            <a:normAutofit/>
          </a:bodyPr>
          <a:lstStyle/>
          <a:p>
            <a:pPr marL="0" indent="0">
              <a:buNone/>
            </a:pPr>
            <a:r>
              <a:rPr lang="en-US" sz="2000"/>
              <a:t>What is compounding interest? </a:t>
            </a:r>
          </a:p>
          <a:p>
            <a:pPr marL="0" indent="0">
              <a:buNone/>
            </a:pPr>
            <a:endParaRPr lang="en-US" sz="2000"/>
          </a:p>
          <a:p>
            <a:pPr marL="0" indent="0">
              <a:buNone/>
            </a:pPr>
            <a:r>
              <a:rPr lang="en-US" sz="2000" b="1"/>
              <a:t>Compound interest</a:t>
            </a:r>
            <a:r>
              <a:rPr lang="en-US" sz="2000"/>
              <a:t> is the addition of </a:t>
            </a:r>
            <a:r>
              <a:rPr lang="en-US" sz="2000" b="1"/>
              <a:t>interest</a:t>
            </a:r>
            <a:r>
              <a:rPr lang="en-US" sz="2000"/>
              <a:t> to the principal sum of a loan or deposit, or in other words, </a:t>
            </a:r>
            <a:r>
              <a:rPr lang="en-US" sz="2000" b="1" u="sng"/>
              <a:t>interest</a:t>
            </a:r>
            <a:r>
              <a:rPr lang="en-US" sz="2000" u="sng"/>
              <a:t> on </a:t>
            </a:r>
            <a:r>
              <a:rPr lang="en-US" sz="2000" b="1" u="sng"/>
              <a:t>interest</a:t>
            </a:r>
            <a:r>
              <a:rPr lang="en-US" sz="2000"/>
              <a:t>. It is the result of reinvesting </a:t>
            </a:r>
            <a:r>
              <a:rPr lang="en-US" sz="2000" b="1"/>
              <a:t>interest</a:t>
            </a:r>
            <a:r>
              <a:rPr lang="en-US" sz="2000"/>
              <a:t>, rather than paying it out, so that </a:t>
            </a:r>
            <a:r>
              <a:rPr lang="en-US" sz="2000" b="1"/>
              <a:t>interest</a:t>
            </a:r>
            <a:r>
              <a:rPr lang="en-US" sz="2000"/>
              <a:t> in the next period is then earned on the principal sum plus previously accumulated </a:t>
            </a:r>
            <a:r>
              <a:rPr lang="en-US" sz="2000" b="1"/>
              <a:t>interest</a:t>
            </a:r>
            <a:r>
              <a:rPr lang="en-US" sz="2000"/>
              <a:t>.</a:t>
            </a:r>
          </a:p>
          <a:p>
            <a:endParaRPr lang="en-US" sz="2000"/>
          </a:p>
          <a:p>
            <a:endParaRPr lang="en-US" sz="2000"/>
          </a:p>
          <a:p>
            <a:pPr marL="0" indent="0">
              <a:buNone/>
            </a:pPr>
            <a:endParaRPr lang="en-US" sz="2000"/>
          </a:p>
        </p:txBody>
      </p:sp>
    </p:spTree>
    <p:extLst>
      <p:ext uri="{BB962C8B-B14F-4D97-AF65-F5344CB8AC3E}">
        <p14:creationId xmlns:p14="http://schemas.microsoft.com/office/powerpoint/2010/main" val="1260455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826396" y="586855"/>
            <a:ext cx="4230100" cy="3387497"/>
          </a:xfrm>
        </p:spPr>
        <p:txBody>
          <a:bodyPr anchor="b">
            <a:normAutofit/>
          </a:bodyPr>
          <a:lstStyle/>
          <a:p>
            <a:pPr algn="r"/>
            <a:r>
              <a:rPr lang="en-US" sz="2800" dirty="0">
                <a:solidFill>
                  <a:srgbClr val="FFFFFF"/>
                </a:solidFill>
              </a:rPr>
              <a:t>Time to buy your dream home!  If you get a 30-year mortgage/loan of $500,000 mortgage with a 4% annual interest rate, how much money do you end up paying at the end of 30 years? </a:t>
            </a:r>
            <a:endParaRPr lang="en-US" sz="2800">
              <a:solidFill>
                <a:srgbClr val="FFFFFF"/>
              </a:solidFill>
            </a:endParaRPr>
          </a:p>
        </p:txBody>
      </p:sp>
      <p:sp>
        <p:nvSpPr>
          <p:cNvPr id="3" name="Content Placeholder 2">
            <a:extLst>
              <a:ext uri="{FF2B5EF4-FFF2-40B4-BE49-F238E27FC236}">
                <a16:creationId xmlns:a16="http://schemas.microsoft.com/office/drawing/2014/main" id="{DBBEA79A-0296-456A-9744-51AF61B37D41}"/>
              </a:ext>
            </a:extLst>
          </p:cNvPr>
          <p:cNvSpPr>
            <a:spLocks noGrp="1"/>
          </p:cNvSpPr>
          <p:nvPr>
            <p:ph idx="1"/>
          </p:nvPr>
        </p:nvSpPr>
        <p:spPr>
          <a:xfrm>
            <a:off x="6503158" y="649480"/>
            <a:ext cx="4862447" cy="5546047"/>
          </a:xfrm>
        </p:spPr>
        <p:txBody>
          <a:bodyPr anchor="ctr">
            <a:normAutofit/>
          </a:bodyPr>
          <a:lstStyle/>
          <a:p>
            <a:r>
              <a:rPr lang="en-US" dirty="0"/>
              <a:t>$859,347</a:t>
            </a:r>
          </a:p>
          <a:p>
            <a:r>
              <a:rPr lang="en-US" dirty="0"/>
              <a:t>$520,000</a:t>
            </a:r>
          </a:p>
          <a:p>
            <a:r>
              <a:rPr lang="en-US" dirty="0"/>
              <a:t>$600,400</a:t>
            </a:r>
          </a:p>
          <a:p>
            <a:r>
              <a:rPr lang="en-US" dirty="0"/>
              <a:t>$2,000,145</a:t>
            </a:r>
          </a:p>
        </p:txBody>
      </p:sp>
    </p:spTree>
    <p:extLst>
      <p:ext uri="{BB962C8B-B14F-4D97-AF65-F5344CB8AC3E}">
        <p14:creationId xmlns:p14="http://schemas.microsoft.com/office/powerpoint/2010/main" val="134912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xEl>
                                              <p:pRg st="3" end="3"/>
                                            </p:txEl>
                                          </p:spTgt>
                                        </p:tgtEl>
                                      </p:cBhvr>
                                    </p:animEffect>
                                    <p:set>
                                      <p:cBhvr>
                                        <p:cTn id="7"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3">
                                            <p:txEl>
                                              <p:pRg st="1" end="1"/>
                                            </p:txEl>
                                          </p:spTgt>
                                        </p:tgtEl>
                                      </p:cBhvr>
                                    </p:animEffect>
                                    <p:set>
                                      <p:cBhvr>
                                        <p:cTn id="1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3">
                                            <p:txEl>
                                              <p:pRg st="2" end="2"/>
                                            </p:txEl>
                                          </p:spTgt>
                                        </p:tgtEl>
                                      </p:cBhvr>
                                    </p:animEffect>
                                    <p:set>
                                      <p:cBhvr>
                                        <p:cTn id="17"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16">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18">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20">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2">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Shape 24">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a:solidFill>
                  <a:srgbClr val="FFFFFF"/>
                </a:solidFill>
                <a:latin typeface="+mj-lt"/>
                <a:ea typeface="+mj-ea"/>
                <a:cs typeface="+mj-cs"/>
              </a:rPr>
              <a:t>Mortgages and Loans</a:t>
            </a:r>
          </a:p>
        </p:txBody>
      </p:sp>
      <p:pic>
        <p:nvPicPr>
          <p:cNvPr id="4" name="Content Placeholder 3">
            <a:extLst>
              <a:ext uri="{FF2B5EF4-FFF2-40B4-BE49-F238E27FC236}">
                <a16:creationId xmlns:a16="http://schemas.microsoft.com/office/drawing/2014/main" id="{C07DEAAD-FAE1-4B88-AF0C-0AB46B900AAF}"/>
              </a:ext>
            </a:extLst>
          </p:cNvPr>
          <p:cNvPicPr>
            <a:picLocks noGrp="1" noChangeAspect="1"/>
          </p:cNvPicPr>
          <p:nvPr>
            <p:ph idx="1"/>
          </p:nvPr>
        </p:nvPicPr>
        <p:blipFill>
          <a:blip r:embed="rId2"/>
          <a:stretch>
            <a:fillRect/>
          </a:stretch>
        </p:blipFill>
        <p:spPr>
          <a:xfrm>
            <a:off x="4502428" y="1396759"/>
            <a:ext cx="7225748" cy="4064482"/>
          </a:xfrm>
          <a:prstGeom prst="rect">
            <a:avLst/>
          </a:prstGeom>
        </p:spPr>
      </p:pic>
    </p:spTree>
    <p:extLst>
      <p:ext uri="{BB962C8B-B14F-4D97-AF65-F5344CB8AC3E}">
        <p14:creationId xmlns:p14="http://schemas.microsoft.com/office/powerpoint/2010/main" val="886486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285"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12B3290A-D3BF-4B87-B55B-FD9A98B4972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9030" cy="1576446"/>
            <a:chOff x="0" y="0"/>
            <a:chExt cx="12192002" cy="1576446"/>
          </a:xfrm>
        </p:grpSpPr>
        <p:sp>
          <p:nvSpPr>
            <p:cNvPr id="24" name="Rectangle 23">
              <a:extLst>
                <a:ext uri="{FF2B5EF4-FFF2-40B4-BE49-F238E27FC236}">
                  <a16:creationId xmlns:a16="http://schemas.microsoft.com/office/drawing/2014/main" id="{033A715A-0686-440A-8F40-441B42A660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4761657F-19F2-425B-B7E9-0118CD13C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5307778" y="-5307778"/>
              <a:ext cx="1576446" cy="12192002"/>
            </a:xfrm>
            <a:prstGeom prst="rect">
              <a:avLst/>
            </a:prstGeom>
            <a:gradFill>
              <a:gsLst>
                <a:gs pos="45000">
                  <a:schemeClr val="accent1">
                    <a:alpha val="0"/>
                  </a:schemeClr>
                </a:gs>
                <a:gs pos="99000">
                  <a:srgbClr val="000000">
                    <a:alpha val="74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E27B6634-79D3-4EDD-A77A-1065D6F3A4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825434" y="0"/>
              <a:ext cx="4303422" cy="1575461"/>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1371598" y="319314"/>
            <a:ext cx="9477377" cy="1030515"/>
          </a:xfrm>
        </p:spPr>
        <p:txBody>
          <a:bodyPr anchor="ctr">
            <a:normAutofit/>
          </a:bodyPr>
          <a:lstStyle/>
          <a:p>
            <a:r>
              <a:rPr lang="en-US" sz="4000">
                <a:solidFill>
                  <a:srgbClr val="FFFFFF"/>
                </a:solidFill>
              </a:rPr>
              <a:t>Mortgages and Loans</a:t>
            </a:r>
          </a:p>
        </p:txBody>
      </p:sp>
      <p:pic>
        <p:nvPicPr>
          <p:cNvPr id="6" name="Content Placeholder 5">
            <a:extLst>
              <a:ext uri="{FF2B5EF4-FFF2-40B4-BE49-F238E27FC236}">
                <a16:creationId xmlns:a16="http://schemas.microsoft.com/office/drawing/2014/main" id="{56E36678-959B-42ED-B283-73617BB26581}"/>
              </a:ext>
            </a:extLst>
          </p:cNvPr>
          <p:cNvPicPr>
            <a:picLocks noChangeAspect="1"/>
          </p:cNvPicPr>
          <p:nvPr/>
        </p:nvPicPr>
        <p:blipFill>
          <a:blip r:embed="rId2"/>
          <a:stretch>
            <a:fillRect/>
          </a:stretch>
        </p:blipFill>
        <p:spPr>
          <a:xfrm>
            <a:off x="225962" y="2050595"/>
            <a:ext cx="5710887" cy="3954789"/>
          </a:xfrm>
          <a:prstGeom prst="rect">
            <a:avLst/>
          </a:prstGeom>
        </p:spPr>
      </p:pic>
      <p:pic>
        <p:nvPicPr>
          <p:cNvPr id="7" name="Picture 6">
            <a:extLst>
              <a:ext uri="{FF2B5EF4-FFF2-40B4-BE49-F238E27FC236}">
                <a16:creationId xmlns:a16="http://schemas.microsoft.com/office/drawing/2014/main" id="{FE252129-9449-4A9C-BB96-28BC51FE6EBD}"/>
              </a:ext>
            </a:extLst>
          </p:cNvPr>
          <p:cNvPicPr>
            <a:picLocks noChangeAspect="1"/>
          </p:cNvPicPr>
          <p:nvPr/>
        </p:nvPicPr>
        <p:blipFill>
          <a:blip r:embed="rId3"/>
          <a:stretch>
            <a:fillRect/>
          </a:stretch>
        </p:blipFill>
        <p:spPr>
          <a:xfrm>
            <a:off x="6267671" y="2807768"/>
            <a:ext cx="5607172" cy="1401792"/>
          </a:xfrm>
          <a:prstGeom prst="rect">
            <a:avLst/>
          </a:prstGeom>
        </p:spPr>
      </p:pic>
    </p:spTree>
    <p:extLst>
      <p:ext uri="{BB962C8B-B14F-4D97-AF65-F5344CB8AC3E}">
        <p14:creationId xmlns:p14="http://schemas.microsoft.com/office/powerpoint/2010/main" val="136923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7020E4-0000-4B78-85CD-CA6D7D2966F5}"/>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Paying for College</a:t>
            </a:r>
          </a:p>
        </p:txBody>
      </p:sp>
      <p:sp>
        <p:nvSpPr>
          <p:cNvPr id="3" name="Content Placeholder 2">
            <a:extLst>
              <a:ext uri="{FF2B5EF4-FFF2-40B4-BE49-F238E27FC236}">
                <a16:creationId xmlns:a16="http://schemas.microsoft.com/office/drawing/2014/main" id="{1BCD9949-19BF-4AC5-8C15-5E7DD2C6EDE6}"/>
              </a:ext>
            </a:extLst>
          </p:cNvPr>
          <p:cNvSpPr>
            <a:spLocks noGrp="1"/>
          </p:cNvSpPr>
          <p:nvPr>
            <p:ph idx="1"/>
          </p:nvPr>
        </p:nvSpPr>
        <p:spPr>
          <a:xfrm>
            <a:off x="1371599" y="2318197"/>
            <a:ext cx="9724031" cy="3683358"/>
          </a:xfrm>
        </p:spPr>
        <p:txBody>
          <a:bodyPr anchor="ctr">
            <a:normAutofit/>
          </a:bodyPr>
          <a:lstStyle/>
          <a:p>
            <a:r>
              <a:rPr lang="en-US" sz="2000" dirty="0"/>
              <a:t>Free Application for Federal Student Aid (FAFSA) - start it early! </a:t>
            </a:r>
          </a:p>
          <a:p>
            <a:pPr marL="0" indent="0">
              <a:buNone/>
            </a:pPr>
            <a:endParaRPr lang="en-US" sz="2000" dirty="0"/>
          </a:p>
          <a:p>
            <a:r>
              <a:rPr lang="en-US" sz="2000" dirty="0"/>
              <a:t>Grants and Scholarships – there are SO many </a:t>
            </a:r>
            <a:r>
              <a:rPr lang="en-US" sz="2000" dirty="0">
                <a:hlinkClick r:id="rId2"/>
              </a:rPr>
              <a:t>https://www.collegegrant.net/</a:t>
            </a:r>
            <a:endParaRPr lang="en-US" sz="2000" dirty="0"/>
          </a:p>
          <a:p>
            <a:pPr marL="0" indent="0">
              <a:buNone/>
            </a:pPr>
            <a:endParaRPr lang="en-US" sz="2000" dirty="0"/>
          </a:p>
          <a:p>
            <a:r>
              <a:rPr lang="en-US" sz="2000" dirty="0"/>
              <a:t>Student Loans</a:t>
            </a:r>
          </a:p>
          <a:p>
            <a:pPr lvl="1"/>
            <a:r>
              <a:rPr lang="en-US" sz="2000" dirty="0"/>
              <a:t>Federal </a:t>
            </a:r>
          </a:p>
          <a:p>
            <a:pPr lvl="1"/>
            <a:r>
              <a:rPr lang="en-US" sz="2000" dirty="0"/>
              <a:t>Private</a:t>
            </a:r>
          </a:p>
          <a:p>
            <a:pPr marL="457200" lvl="1" indent="0">
              <a:buNone/>
            </a:pPr>
            <a:endParaRPr lang="en-US" sz="2000" dirty="0">
              <a:hlinkClick r:id="rId3"/>
            </a:endParaRPr>
          </a:p>
          <a:p>
            <a:r>
              <a:rPr lang="en-US" sz="2000" dirty="0">
                <a:hlinkClick r:id="rId3"/>
              </a:rPr>
              <a:t>https://www.thebalance.com/help-i-have-to-pay-for-college-myself-2386210</a:t>
            </a:r>
            <a:endParaRPr lang="en-US" sz="2000" dirty="0"/>
          </a:p>
        </p:txBody>
      </p:sp>
    </p:spTree>
    <p:extLst>
      <p:ext uri="{BB962C8B-B14F-4D97-AF65-F5344CB8AC3E}">
        <p14:creationId xmlns:p14="http://schemas.microsoft.com/office/powerpoint/2010/main" val="1864043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7020E4-0000-4B78-85CD-CA6D7D2966F5}"/>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Paying for College</a:t>
            </a:r>
          </a:p>
        </p:txBody>
      </p:sp>
      <p:sp>
        <p:nvSpPr>
          <p:cNvPr id="3" name="Content Placeholder 2">
            <a:extLst>
              <a:ext uri="{FF2B5EF4-FFF2-40B4-BE49-F238E27FC236}">
                <a16:creationId xmlns:a16="http://schemas.microsoft.com/office/drawing/2014/main" id="{1BCD9949-19BF-4AC5-8C15-5E7DD2C6EDE6}"/>
              </a:ext>
            </a:extLst>
          </p:cNvPr>
          <p:cNvSpPr>
            <a:spLocks noGrp="1"/>
          </p:cNvSpPr>
          <p:nvPr>
            <p:ph idx="1"/>
          </p:nvPr>
        </p:nvSpPr>
        <p:spPr>
          <a:xfrm>
            <a:off x="4810259" y="649480"/>
            <a:ext cx="6555347" cy="5546047"/>
          </a:xfrm>
        </p:spPr>
        <p:txBody>
          <a:bodyPr anchor="ctr">
            <a:normAutofit/>
          </a:bodyPr>
          <a:lstStyle/>
          <a:p>
            <a:pPr marL="0" indent="0">
              <a:buNone/>
            </a:pPr>
            <a:r>
              <a:rPr lang="en-US" sz="2000"/>
              <a:t>More on Student Loans</a:t>
            </a:r>
          </a:p>
          <a:p>
            <a:pPr marL="0" indent="0">
              <a:buNone/>
            </a:pPr>
            <a:endParaRPr lang="en-US" sz="2000"/>
          </a:p>
          <a:p>
            <a:r>
              <a:rPr lang="en-US" sz="2000"/>
              <a:t>Need-Based Loans/Subsidized Federal Loan: Can be interest-free and limit on amount</a:t>
            </a:r>
          </a:p>
          <a:p>
            <a:r>
              <a:rPr lang="en-US" sz="2000"/>
              <a:t>Unsubsidized Federal Loan: Borrower pays interest</a:t>
            </a:r>
          </a:p>
          <a:p>
            <a:r>
              <a:rPr lang="en-US" sz="2000"/>
              <a:t>Federal Plus Loan: based on cost of school and credit history</a:t>
            </a:r>
          </a:p>
          <a:p>
            <a:r>
              <a:rPr lang="en-US" sz="2000"/>
              <a:t>Parent PLUS Loan: Parent to support undergraduate dependent student</a:t>
            </a:r>
          </a:p>
          <a:p>
            <a:r>
              <a:rPr lang="en-US" sz="2000"/>
              <a:t>Private Loan: available for students or parents; generally higher interest rates</a:t>
            </a:r>
          </a:p>
          <a:p>
            <a:r>
              <a:rPr lang="en-US" sz="2000"/>
              <a:t>Consolidated Loan/Refinanced Loan: Allows graduate to pool several loans into one to consolidate’ into one monthly payment</a:t>
            </a:r>
          </a:p>
          <a:p>
            <a:endParaRPr lang="en-US" sz="2000"/>
          </a:p>
          <a:p>
            <a:pPr marL="0" indent="0">
              <a:buNone/>
            </a:pPr>
            <a:endParaRPr lang="en-US" sz="2000"/>
          </a:p>
        </p:txBody>
      </p:sp>
    </p:spTree>
    <p:extLst>
      <p:ext uri="{BB962C8B-B14F-4D97-AF65-F5344CB8AC3E}">
        <p14:creationId xmlns:p14="http://schemas.microsoft.com/office/powerpoint/2010/main" val="1612318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A36D67-2957-480B-95CF-4AC9195DA584}"/>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Questions	</a:t>
            </a:r>
          </a:p>
        </p:txBody>
      </p:sp>
    </p:spTree>
    <p:extLst>
      <p:ext uri="{BB962C8B-B14F-4D97-AF65-F5344CB8AC3E}">
        <p14:creationId xmlns:p14="http://schemas.microsoft.com/office/powerpoint/2010/main" val="14008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0" name="Rectangle 3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AGENDA</a:t>
            </a:r>
          </a:p>
        </p:txBody>
      </p:sp>
      <p:sp>
        <p:nvSpPr>
          <p:cNvPr id="3" name="Content Placeholder 2">
            <a:extLst>
              <a:ext uri="{FF2B5EF4-FFF2-40B4-BE49-F238E27FC236}">
                <a16:creationId xmlns:a16="http://schemas.microsoft.com/office/drawing/2014/main" id="{DBBEA79A-0296-456A-9744-51AF61B37D41}"/>
              </a:ext>
            </a:extLst>
          </p:cNvPr>
          <p:cNvSpPr>
            <a:spLocks noGrp="1"/>
          </p:cNvSpPr>
          <p:nvPr>
            <p:ph idx="1"/>
          </p:nvPr>
        </p:nvSpPr>
        <p:spPr>
          <a:xfrm>
            <a:off x="4810259" y="649480"/>
            <a:ext cx="6555347" cy="5546047"/>
          </a:xfrm>
        </p:spPr>
        <p:txBody>
          <a:bodyPr anchor="ctr">
            <a:normAutofit/>
          </a:bodyPr>
          <a:lstStyle/>
          <a:p>
            <a:r>
              <a:rPr lang="en-US" sz="2000"/>
              <a:t>Budgeting</a:t>
            </a:r>
          </a:p>
          <a:p>
            <a:r>
              <a:rPr lang="en-US" sz="2000"/>
              <a:t>Taxes </a:t>
            </a:r>
          </a:p>
          <a:p>
            <a:r>
              <a:rPr lang="en-US" sz="2000"/>
              <a:t>Interest and Credit Cards</a:t>
            </a:r>
          </a:p>
          <a:p>
            <a:r>
              <a:rPr lang="en-US" sz="2000"/>
              <a:t>Building Good Credit</a:t>
            </a:r>
          </a:p>
          <a:p>
            <a:r>
              <a:rPr lang="en-US" sz="2000"/>
              <a:t>Interest / Saving</a:t>
            </a:r>
          </a:p>
          <a:p>
            <a:r>
              <a:rPr lang="en-US" sz="2000"/>
              <a:t>Loans</a:t>
            </a:r>
          </a:p>
          <a:p>
            <a:r>
              <a:rPr lang="en-US" sz="2000"/>
              <a:t>Paying for College</a:t>
            </a:r>
          </a:p>
          <a:p>
            <a:endParaRPr lang="en-US" sz="2000"/>
          </a:p>
          <a:p>
            <a:pPr marL="0" indent="0">
              <a:buNone/>
            </a:pPr>
            <a:endParaRPr lang="en-US" sz="2000"/>
          </a:p>
        </p:txBody>
      </p:sp>
    </p:spTree>
    <p:extLst>
      <p:ext uri="{BB962C8B-B14F-4D97-AF65-F5344CB8AC3E}">
        <p14:creationId xmlns:p14="http://schemas.microsoft.com/office/powerpoint/2010/main" val="3278630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0" name="Rectangle 3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466722" y="586855"/>
            <a:ext cx="3201366" cy="3387497"/>
          </a:xfrm>
        </p:spPr>
        <p:txBody>
          <a:bodyPr anchor="b">
            <a:normAutofit/>
          </a:bodyPr>
          <a:lstStyle/>
          <a:p>
            <a:pPr algn="r"/>
            <a:r>
              <a:rPr lang="en-US" sz="2200">
                <a:solidFill>
                  <a:srgbClr val="FFFFFF"/>
                </a:solidFill>
              </a:rPr>
              <a:t>You are finally living in the dormitory and eating meals in the dining hall.  But you also want Netflix, snacks, pizza on Friday nights and an iphone.  How would you put together a reasonable budget? </a:t>
            </a:r>
          </a:p>
        </p:txBody>
      </p:sp>
      <p:sp>
        <p:nvSpPr>
          <p:cNvPr id="3" name="Content Placeholder 2">
            <a:extLst>
              <a:ext uri="{FF2B5EF4-FFF2-40B4-BE49-F238E27FC236}">
                <a16:creationId xmlns:a16="http://schemas.microsoft.com/office/drawing/2014/main" id="{DBBEA79A-0296-456A-9744-51AF61B37D41}"/>
              </a:ext>
            </a:extLst>
          </p:cNvPr>
          <p:cNvSpPr>
            <a:spLocks noGrp="1"/>
          </p:cNvSpPr>
          <p:nvPr>
            <p:ph idx="1"/>
          </p:nvPr>
        </p:nvSpPr>
        <p:spPr>
          <a:xfrm>
            <a:off x="4810259" y="649480"/>
            <a:ext cx="6555347" cy="5546047"/>
          </a:xfrm>
        </p:spPr>
        <p:txBody>
          <a:bodyPr anchor="ctr">
            <a:normAutofit/>
          </a:bodyPr>
          <a:lstStyle/>
          <a:p>
            <a:r>
              <a:rPr lang="en-US" sz="2000"/>
              <a:t>It can’t be more than $200/month; I’ll figure it out</a:t>
            </a:r>
          </a:p>
          <a:p>
            <a:r>
              <a:rPr lang="en-US" sz="2000"/>
              <a:t>$16 for Netflix + $20 for snacks + $10 for pizza + $140 for the iPhone = $186/month </a:t>
            </a:r>
          </a:p>
          <a:p>
            <a:r>
              <a:rPr lang="en-US" sz="2000"/>
              <a:t>$16/mo for Netflix + $5/day for snacks x 30 + $5 week for pizza x 4 + $140/mo iPhone = $326/month</a:t>
            </a:r>
          </a:p>
          <a:p>
            <a:pPr marL="0" indent="0">
              <a:buNone/>
            </a:pPr>
            <a:endParaRPr lang="en-US" sz="2000"/>
          </a:p>
        </p:txBody>
      </p:sp>
    </p:spTree>
    <p:extLst>
      <p:ext uri="{BB962C8B-B14F-4D97-AF65-F5344CB8AC3E}">
        <p14:creationId xmlns:p14="http://schemas.microsoft.com/office/powerpoint/2010/main" val="732599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3">
                                            <p:txEl>
                                              <p:pRg st="1" end="1"/>
                                            </p:txEl>
                                          </p:spTgt>
                                        </p:tgtEl>
                                      </p:cBhvr>
                                    </p:animEffect>
                                    <p:set>
                                      <p:cBhvr>
                                        <p:cTn id="1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16">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8">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0">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2">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a:solidFill>
                  <a:srgbClr val="FFFFFF"/>
                </a:solidFill>
                <a:latin typeface="+mj-lt"/>
                <a:ea typeface="+mj-ea"/>
                <a:cs typeface="+mj-cs"/>
              </a:rPr>
              <a:t>Budgeting</a:t>
            </a:r>
          </a:p>
        </p:txBody>
      </p:sp>
      <p:graphicFrame>
        <p:nvGraphicFramePr>
          <p:cNvPr id="4" name="Table 4">
            <a:extLst>
              <a:ext uri="{FF2B5EF4-FFF2-40B4-BE49-F238E27FC236}">
                <a16:creationId xmlns:a16="http://schemas.microsoft.com/office/drawing/2014/main" id="{26142A1C-DD64-442B-8B0B-DBB82A80A84B}"/>
              </a:ext>
            </a:extLst>
          </p:cNvPr>
          <p:cNvGraphicFramePr>
            <a:graphicFrameLocks noGrp="1"/>
          </p:cNvGraphicFramePr>
          <p:nvPr>
            <p:ph idx="1"/>
            <p:extLst>
              <p:ext uri="{D42A27DB-BD31-4B8C-83A1-F6EECF244321}">
                <p14:modId xmlns:p14="http://schemas.microsoft.com/office/powerpoint/2010/main" val="3919019438"/>
              </p:ext>
            </p:extLst>
          </p:nvPr>
        </p:nvGraphicFramePr>
        <p:xfrm>
          <a:off x="4502428" y="531058"/>
          <a:ext cx="7225750" cy="5795890"/>
        </p:xfrm>
        <a:graphic>
          <a:graphicData uri="http://schemas.openxmlformats.org/drawingml/2006/table">
            <a:tbl>
              <a:tblPr firstRow="1" bandRow="1">
                <a:tableStyleId>{5C22544A-7EE6-4342-B048-85BDC9FD1C3A}</a:tableStyleId>
              </a:tblPr>
              <a:tblGrid>
                <a:gridCol w="1468766">
                  <a:extLst>
                    <a:ext uri="{9D8B030D-6E8A-4147-A177-3AD203B41FA5}">
                      <a16:colId xmlns:a16="http://schemas.microsoft.com/office/drawing/2014/main" val="1563908100"/>
                    </a:ext>
                  </a:extLst>
                </a:gridCol>
                <a:gridCol w="1439246">
                  <a:extLst>
                    <a:ext uri="{9D8B030D-6E8A-4147-A177-3AD203B41FA5}">
                      <a16:colId xmlns:a16="http://schemas.microsoft.com/office/drawing/2014/main" val="821713862"/>
                    </a:ext>
                  </a:extLst>
                </a:gridCol>
                <a:gridCol w="1439246">
                  <a:extLst>
                    <a:ext uri="{9D8B030D-6E8A-4147-A177-3AD203B41FA5}">
                      <a16:colId xmlns:a16="http://schemas.microsoft.com/office/drawing/2014/main" val="4107481514"/>
                    </a:ext>
                  </a:extLst>
                </a:gridCol>
                <a:gridCol w="1439246">
                  <a:extLst>
                    <a:ext uri="{9D8B030D-6E8A-4147-A177-3AD203B41FA5}">
                      <a16:colId xmlns:a16="http://schemas.microsoft.com/office/drawing/2014/main" val="1593352129"/>
                    </a:ext>
                  </a:extLst>
                </a:gridCol>
                <a:gridCol w="1439246">
                  <a:extLst>
                    <a:ext uri="{9D8B030D-6E8A-4147-A177-3AD203B41FA5}">
                      <a16:colId xmlns:a16="http://schemas.microsoft.com/office/drawing/2014/main" val="2373872662"/>
                    </a:ext>
                  </a:extLst>
                </a:gridCol>
              </a:tblGrid>
              <a:tr h="524731">
                <a:tc>
                  <a:txBody>
                    <a:bodyPr/>
                    <a:lstStyle/>
                    <a:p>
                      <a:r>
                        <a:rPr lang="en-US" sz="2300"/>
                        <a:t>Item</a:t>
                      </a:r>
                    </a:p>
                  </a:txBody>
                  <a:tcPr marL="119257" marR="119257" marT="59628" marB="59628"/>
                </a:tc>
                <a:tc>
                  <a:txBody>
                    <a:bodyPr/>
                    <a:lstStyle/>
                    <a:p>
                      <a:r>
                        <a:rPr lang="en-US" sz="2300"/>
                        <a:t>Sept</a:t>
                      </a:r>
                    </a:p>
                  </a:txBody>
                  <a:tcPr marL="119257" marR="119257" marT="59628" marB="59628"/>
                </a:tc>
                <a:tc>
                  <a:txBody>
                    <a:bodyPr/>
                    <a:lstStyle/>
                    <a:p>
                      <a:r>
                        <a:rPr lang="en-US" sz="2300"/>
                        <a:t>Oct</a:t>
                      </a:r>
                    </a:p>
                  </a:txBody>
                  <a:tcPr marL="119257" marR="119257" marT="59628" marB="59628"/>
                </a:tc>
                <a:tc>
                  <a:txBody>
                    <a:bodyPr/>
                    <a:lstStyle/>
                    <a:p>
                      <a:r>
                        <a:rPr lang="en-US" sz="2300"/>
                        <a:t>Nov</a:t>
                      </a:r>
                    </a:p>
                  </a:txBody>
                  <a:tcPr marL="119257" marR="119257" marT="59628" marB="59628"/>
                </a:tc>
                <a:tc>
                  <a:txBody>
                    <a:bodyPr/>
                    <a:lstStyle/>
                    <a:p>
                      <a:r>
                        <a:rPr lang="en-US" sz="2300"/>
                        <a:t>Dec</a:t>
                      </a:r>
                    </a:p>
                  </a:txBody>
                  <a:tcPr marL="119257" marR="119257" marT="59628" marB="59628"/>
                </a:tc>
                <a:extLst>
                  <a:ext uri="{0D108BD9-81ED-4DB2-BD59-A6C34878D82A}">
                    <a16:rowId xmlns:a16="http://schemas.microsoft.com/office/drawing/2014/main" val="3787816182"/>
                  </a:ext>
                </a:extLst>
              </a:tr>
              <a:tr h="524731">
                <a:tc>
                  <a:txBody>
                    <a:bodyPr/>
                    <a:lstStyle/>
                    <a:p>
                      <a:r>
                        <a:rPr lang="en-US" sz="2300"/>
                        <a:t>Netflix</a:t>
                      </a:r>
                    </a:p>
                  </a:txBody>
                  <a:tcPr marL="119257" marR="119257" marT="59628" marB="59628"/>
                </a:tc>
                <a:tc>
                  <a:txBody>
                    <a:bodyPr/>
                    <a:lstStyle/>
                    <a:p>
                      <a:r>
                        <a:rPr lang="en-US" sz="2300"/>
                        <a:t>$16</a:t>
                      </a:r>
                    </a:p>
                  </a:txBody>
                  <a:tcPr marL="119257" marR="119257" marT="59628" marB="59628"/>
                </a:tc>
                <a:tc>
                  <a:txBody>
                    <a:bodyPr/>
                    <a:lstStyle/>
                    <a:p>
                      <a:r>
                        <a:rPr lang="en-US" sz="2300"/>
                        <a:t>$16</a:t>
                      </a:r>
                    </a:p>
                  </a:txBody>
                  <a:tcPr marL="119257" marR="119257" marT="59628" marB="59628"/>
                </a:tc>
                <a:tc>
                  <a:txBody>
                    <a:bodyPr/>
                    <a:lstStyle/>
                    <a:p>
                      <a:r>
                        <a:rPr lang="en-US" sz="2300"/>
                        <a:t>$16</a:t>
                      </a:r>
                    </a:p>
                  </a:txBody>
                  <a:tcPr marL="119257" marR="119257" marT="59628" marB="59628"/>
                </a:tc>
                <a:tc>
                  <a:txBody>
                    <a:bodyPr/>
                    <a:lstStyle/>
                    <a:p>
                      <a:r>
                        <a:rPr lang="en-US" sz="2300"/>
                        <a:t>$16</a:t>
                      </a:r>
                    </a:p>
                  </a:txBody>
                  <a:tcPr marL="119257" marR="119257" marT="59628" marB="59628"/>
                </a:tc>
                <a:extLst>
                  <a:ext uri="{0D108BD9-81ED-4DB2-BD59-A6C34878D82A}">
                    <a16:rowId xmlns:a16="http://schemas.microsoft.com/office/drawing/2014/main" val="3678514371"/>
                  </a:ext>
                </a:extLst>
              </a:tr>
              <a:tr h="524731">
                <a:tc>
                  <a:txBody>
                    <a:bodyPr/>
                    <a:lstStyle/>
                    <a:p>
                      <a:r>
                        <a:rPr lang="en-US" sz="2300"/>
                        <a:t>iPhone</a:t>
                      </a:r>
                    </a:p>
                  </a:txBody>
                  <a:tcPr marL="119257" marR="119257" marT="59628" marB="59628"/>
                </a:tc>
                <a:tc>
                  <a:txBody>
                    <a:bodyPr/>
                    <a:lstStyle/>
                    <a:p>
                      <a:r>
                        <a:rPr lang="en-US" sz="2300"/>
                        <a:t>$140</a:t>
                      </a:r>
                    </a:p>
                  </a:txBody>
                  <a:tcPr marL="119257" marR="119257" marT="59628" marB="59628"/>
                </a:tc>
                <a:tc>
                  <a:txBody>
                    <a:bodyPr/>
                    <a:lstStyle/>
                    <a:p>
                      <a:r>
                        <a:rPr lang="en-US" sz="2300"/>
                        <a:t>$140</a:t>
                      </a:r>
                    </a:p>
                  </a:txBody>
                  <a:tcPr marL="119257" marR="119257" marT="59628" marB="59628"/>
                </a:tc>
                <a:tc>
                  <a:txBody>
                    <a:bodyPr/>
                    <a:lstStyle/>
                    <a:p>
                      <a:r>
                        <a:rPr lang="en-US" sz="2300"/>
                        <a:t>$140</a:t>
                      </a:r>
                    </a:p>
                  </a:txBody>
                  <a:tcPr marL="119257" marR="119257" marT="59628" marB="59628"/>
                </a:tc>
                <a:tc>
                  <a:txBody>
                    <a:bodyPr/>
                    <a:lstStyle/>
                    <a:p>
                      <a:r>
                        <a:rPr lang="en-US" sz="2300"/>
                        <a:t>$140</a:t>
                      </a:r>
                    </a:p>
                  </a:txBody>
                  <a:tcPr marL="119257" marR="119257" marT="59628" marB="59628"/>
                </a:tc>
                <a:extLst>
                  <a:ext uri="{0D108BD9-81ED-4DB2-BD59-A6C34878D82A}">
                    <a16:rowId xmlns:a16="http://schemas.microsoft.com/office/drawing/2014/main" val="1050846231"/>
                  </a:ext>
                </a:extLst>
              </a:tr>
              <a:tr h="524731">
                <a:tc>
                  <a:txBody>
                    <a:bodyPr/>
                    <a:lstStyle/>
                    <a:p>
                      <a:r>
                        <a:rPr lang="en-US" sz="2300"/>
                        <a:t>Snacks</a:t>
                      </a:r>
                    </a:p>
                  </a:txBody>
                  <a:tcPr marL="119257" marR="119257" marT="59628" marB="59628"/>
                </a:tc>
                <a:tc>
                  <a:txBody>
                    <a:bodyPr/>
                    <a:lstStyle/>
                    <a:p>
                      <a:r>
                        <a:rPr lang="en-US" sz="2300"/>
                        <a:t>$150</a:t>
                      </a:r>
                    </a:p>
                  </a:txBody>
                  <a:tcPr marL="119257" marR="119257" marT="59628" marB="59628"/>
                </a:tc>
                <a:tc>
                  <a:txBody>
                    <a:bodyPr/>
                    <a:lstStyle/>
                    <a:p>
                      <a:r>
                        <a:rPr lang="en-US" sz="2300"/>
                        <a:t>$150</a:t>
                      </a:r>
                    </a:p>
                  </a:txBody>
                  <a:tcPr marL="119257" marR="119257" marT="59628" marB="59628"/>
                </a:tc>
                <a:tc>
                  <a:txBody>
                    <a:bodyPr/>
                    <a:lstStyle/>
                    <a:p>
                      <a:r>
                        <a:rPr lang="en-US" sz="2300"/>
                        <a:t>$150</a:t>
                      </a:r>
                    </a:p>
                  </a:txBody>
                  <a:tcPr marL="119257" marR="119257" marT="59628" marB="59628"/>
                </a:tc>
                <a:tc>
                  <a:txBody>
                    <a:bodyPr/>
                    <a:lstStyle/>
                    <a:p>
                      <a:r>
                        <a:rPr lang="en-US" sz="2300"/>
                        <a:t>$150</a:t>
                      </a:r>
                    </a:p>
                  </a:txBody>
                  <a:tcPr marL="119257" marR="119257" marT="59628" marB="59628"/>
                </a:tc>
                <a:extLst>
                  <a:ext uri="{0D108BD9-81ED-4DB2-BD59-A6C34878D82A}">
                    <a16:rowId xmlns:a16="http://schemas.microsoft.com/office/drawing/2014/main" val="3246550733"/>
                  </a:ext>
                </a:extLst>
              </a:tr>
              <a:tr h="882501">
                <a:tc>
                  <a:txBody>
                    <a:bodyPr/>
                    <a:lstStyle/>
                    <a:p>
                      <a:r>
                        <a:rPr lang="en-US" sz="2300"/>
                        <a:t>Friday pizza</a:t>
                      </a:r>
                    </a:p>
                  </a:txBody>
                  <a:tcPr marL="119257" marR="119257" marT="59628" marB="59628"/>
                </a:tc>
                <a:tc>
                  <a:txBody>
                    <a:bodyPr/>
                    <a:lstStyle/>
                    <a:p>
                      <a:r>
                        <a:rPr lang="en-US" sz="2300"/>
                        <a:t>$20</a:t>
                      </a:r>
                    </a:p>
                  </a:txBody>
                  <a:tcPr marL="119257" marR="119257" marT="59628" marB="59628"/>
                </a:tc>
                <a:tc>
                  <a:txBody>
                    <a:bodyPr/>
                    <a:lstStyle/>
                    <a:p>
                      <a:r>
                        <a:rPr lang="en-US" sz="2300"/>
                        <a:t>$20</a:t>
                      </a:r>
                    </a:p>
                  </a:txBody>
                  <a:tcPr marL="119257" marR="119257" marT="59628" marB="59628"/>
                </a:tc>
                <a:tc>
                  <a:txBody>
                    <a:bodyPr/>
                    <a:lstStyle/>
                    <a:p>
                      <a:r>
                        <a:rPr lang="en-US" sz="2300"/>
                        <a:t>$20</a:t>
                      </a:r>
                    </a:p>
                  </a:txBody>
                  <a:tcPr marL="119257" marR="119257" marT="59628" marB="59628"/>
                </a:tc>
                <a:tc>
                  <a:txBody>
                    <a:bodyPr/>
                    <a:lstStyle/>
                    <a:p>
                      <a:r>
                        <a:rPr lang="en-US" sz="2300"/>
                        <a:t>$20</a:t>
                      </a:r>
                    </a:p>
                  </a:txBody>
                  <a:tcPr marL="119257" marR="119257" marT="59628" marB="59628"/>
                </a:tc>
                <a:extLst>
                  <a:ext uri="{0D108BD9-81ED-4DB2-BD59-A6C34878D82A}">
                    <a16:rowId xmlns:a16="http://schemas.microsoft.com/office/drawing/2014/main" val="3412742213"/>
                  </a:ext>
                </a:extLst>
              </a:tr>
              <a:tr h="1240272">
                <a:tc>
                  <a:txBody>
                    <a:bodyPr/>
                    <a:lstStyle/>
                    <a:p>
                      <a:r>
                        <a:rPr lang="en-US" sz="2300"/>
                        <a:t>TOTAL EXPENSE</a:t>
                      </a:r>
                    </a:p>
                  </a:txBody>
                  <a:tcPr marL="119257" marR="119257" marT="59628" marB="59628"/>
                </a:tc>
                <a:tc>
                  <a:txBody>
                    <a:bodyPr/>
                    <a:lstStyle/>
                    <a:p>
                      <a:r>
                        <a:rPr lang="en-US" sz="2300"/>
                        <a:t>$326</a:t>
                      </a:r>
                    </a:p>
                  </a:txBody>
                  <a:tcPr marL="119257" marR="119257" marT="59628" marB="59628"/>
                </a:tc>
                <a:tc>
                  <a:txBody>
                    <a:bodyPr/>
                    <a:lstStyle/>
                    <a:p>
                      <a:r>
                        <a:rPr lang="en-US" sz="2300"/>
                        <a:t>$326</a:t>
                      </a:r>
                    </a:p>
                  </a:txBody>
                  <a:tcPr marL="119257" marR="119257" marT="59628" marB="59628"/>
                </a:tc>
                <a:tc>
                  <a:txBody>
                    <a:bodyPr/>
                    <a:lstStyle/>
                    <a:p>
                      <a:r>
                        <a:rPr lang="en-US" sz="2300"/>
                        <a:t>$326</a:t>
                      </a:r>
                    </a:p>
                  </a:txBody>
                  <a:tcPr marL="119257" marR="119257" marT="59628" marB="59628"/>
                </a:tc>
                <a:tc>
                  <a:txBody>
                    <a:bodyPr/>
                    <a:lstStyle/>
                    <a:p>
                      <a:r>
                        <a:rPr lang="en-US" sz="2300"/>
                        <a:t>$326</a:t>
                      </a:r>
                    </a:p>
                  </a:txBody>
                  <a:tcPr marL="119257" marR="119257" marT="59628" marB="59628"/>
                </a:tc>
                <a:extLst>
                  <a:ext uri="{0D108BD9-81ED-4DB2-BD59-A6C34878D82A}">
                    <a16:rowId xmlns:a16="http://schemas.microsoft.com/office/drawing/2014/main" val="1709811"/>
                  </a:ext>
                </a:extLst>
              </a:tr>
              <a:tr h="524731">
                <a:tc>
                  <a:txBody>
                    <a:bodyPr/>
                    <a:lstStyle/>
                    <a:p>
                      <a:r>
                        <a:rPr lang="en-US" sz="2300"/>
                        <a:t>Income</a:t>
                      </a:r>
                    </a:p>
                  </a:txBody>
                  <a:tcPr marL="119257" marR="119257" marT="59628" marB="59628"/>
                </a:tc>
                <a:tc>
                  <a:txBody>
                    <a:bodyPr/>
                    <a:lstStyle/>
                    <a:p>
                      <a:r>
                        <a:rPr lang="en-US" sz="2300"/>
                        <a:t>$145</a:t>
                      </a:r>
                    </a:p>
                  </a:txBody>
                  <a:tcPr marL="119257" marR="119257" marT="59628" marB="59628"/>
                </a:tc>
                <a:tc>
                  <a:txBody>
                    <a:bodyPr/>
                    <a:lstStyle/>
                    <a:p>
                      <a:r>
                        <a:rPr lang="en-US" sz="2300"/>
                        <a:t>$560</a:t>
                      </a:r>
                    </a:p>
                  </a:txBody>
                  <a:tcPr marL="119257" marR="119257" marT="59628" marB="59628"/>
                </a:tc>
                <a:tc>
                  <a:txBody>
                    <a:bodyPr/>
                    <a:lstStyle/>
                    <a:p>
                      <a:r>
                        <a:rPr lang="en-US" sz="2300"/>
                        <a:t>$560</a:t>
                      </a:r>
                    </a:p>
                  </a:txBody>
                  <a:tcPr marL="119257" marR="119257" marT="59628" marB="59628"/>
                </a:tc>
                <a:tc>
                  <a:txBody>
                    <a:bodyPr/>
                    <a:lstStyle/>
                    <a:p>
                      <a:r>
                        <a:rPr lang="en-US" sz="2300"/>
                        <a:t>$560</a:t>
                      </a:r>
                    </a:p>
                  </a:txBody>
                  <a:tcPr marL="119257" marR="119257" marT="59628" marB="59628"/>
                </a:tc>
                <a:extLst>
                  <a:ext uri="{0D108BD9-81ED-4DB2-BD59-A6C34878D82A}">
                    <a16:rowId xmlns:a16="http://schemas.microsoft.com/office/drawing/2014/main" val="3155224423"/>
                  </a:ext>
                </a:extLst>
              </a:tr>
              <a:tr h="524731">
                <a:tc>
                  <a:txBody>
                    <a:bodyPr/>
                    <a:lstStyle/>
                    <a:p>
                      <a:r>
                        <a:rPr lang="en-US" sz="2300"/>
                        <a:t>Taxes</a:t>
                      </a:r>
                    </a:p>
                  </a:txBody>
                  <a:tcPr marL="119257" marR="119257" marT="59628" marB="59628"/>
                </a:tc>
                <a:tc>
                  <a:txBody>
                    <a:bodyPr/>
                    <a:lstStyle/>
                    <a:p>
                      <a:r>
                        <a:rPr lang="en-US" sz="2300"/>
                        <a:t>$29</a:t>
                      </a:r>
                    </a:p>
                  </a:txBody>
                  <a:tcPr marL="119257" marR="119257" marT="59628" marB="59628"/>
                </a:tc>
                <a:tc>
                  <a:txBody>
                    <a:bodyPr/>
                    <a:lstStyle/>
                    <a:p>
                      <a:r>
                        <a:rPr lang="en-US" sz="2300"/>
                        <a:t>$112</a:t>
                      </a:r>
                    </a:p>
                  </a:txBody>
                  <a:tcPr marL="119257" marR="119257" marT="59628" marB="59628"/>
                </a:tc>
                <a:tc>
                  <a:txBody>
                    <a:bodyPr/>
                    <a:lstStyle/>
                    <a:p>
                      <a:r>
                        <a:rPr lang="en-US" sz="2300"/>
                        <a:t>$112</a:t>
                      </a:r>
                    </a:p>
                  </a:txBody>
                  <a:tcPr marL="119257" marR="119257" marT="59628" marB="59628"/>
                </a:tc>
                <a:tc>
                  <a:txBody>
                    <a:bodyPr/>
                    <a:lstStyle/>
                    <a:p>
                      <a:r>
                        <a:rPr lang="en-US" sz="2300"/>
                        <a:t>$112</a:t>
                      </a:r>
                    </a:p>
                  </a:txBody>
                  <a:tcPr marL="119257" marR="119257" marT="59628" marB="59628"/>
                </a:tc>
                <a:extLst>
                  <a:ext uri="{0D108BD9-81ED-4DB2-BD59-A6C34878D82A}">
                    <a16:rowId xmlns:a16="http://schemas.microsoft.com/office/drawing/2014/main" val="579642444"/>
                  </a:ext>
                </a:extLst>
              </a:tr>
              <a:tr h="524731">
                <a:tc>
                  <a:txBody>
                    <a:bodyPr/>
                    <a:lstStyle/>
                    <a:p>
                      <a:r>
                        <a:rPr lang="en-US" sz="2300"/>
                        <a:t>Net $$</a:t>
                      </a:r>
                    </a:p>
                  </a:txBody>
                  <a:tcPr marL="119257" marR="119257" marT="59628" marB="59628"/>
                </a:tc>
                <a:tc>
                  <a:txBody>
                    <a:bodyPr/>
                    <a:lstStyle/>
                    <a:p>
                      <a:r>
                        <a:rPr lang="en-US" sz="2300"/>
                        <a:t>-$210</a:t>
                      </a:r>
                    </a:p>
                  </a:txBody>
                  <a:tcPr marL="119257" marR="119257" marT="59628" marB="59628"/>
                </a:tc>
                <a:tc>
                  <a:txBody>
                    <a:bodyPr/>
                    <a:lstStyle/>
                    <a:p>
                      <a:r>
                        <a:rPr lang="en-US" sz="2300"/>
                        <a:t>-$88</a:t>
                      </a:r>
                    </a:p>
                  </a:txBody>
                  <a:tcPr marL="119257" marR="119257" marT="59628" marB="59628"/>
                </a:tc>
                <a:tc>
                  <a:txBody>
                    <a:bodyPr/>
                    <a:lstStyle/>
                    <a:p>
                      <a:r>
                        <a:rPr lang="en-US" sz="2300"/>
                        <a:t>$34</a:t>
                      </a:r>
                    </a:p>
                  </a:txBody>
                  <a:tcPr marL="119257" marR="119257" marT="59628" marB="59628"/>
                </a:tc>
                <a:tc>
                  <a:txBody>
                    <a:bodyPr/>
                    <a:lstStyle/>
                    <a:p>
                      <a:r>
                        <a:rPr lang="en-US" sz="2300"/>
                        <a:t>$156</a:t>
                      </a:r>
                    </a:p>
                  </a:txBody>
                  <a:tcPr marL="119257" marR="119257" marT="59628" marB="59628"/>
                </a:tc>
                <a:extLst>
                  <a:ext uri="{0D108BD9-81ED-4DB2-BD59-A6C34878D82A}">
                    <a16:rowId xmlns:a16="http://schemas.microsoft.com/office/drawing/2014/main" val="3402116237"/>
                  </a:ext>
                </a:extLst>
              </a:tr>
            </a:tbl>
          </a:graphicData>
        </a:graphic>
      </p:graphicFrame>
    </p:spTree>
    <p:extLst>
      <p:ext uri="{BB962C8B-B14F-4D97-AF65-F5344CB8AC3E}">
        <p14:creationId xmlns:p14="http://schemas.microsoft.com/office/powerpoint/2010/main" val="1939766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Rectangle 4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466722" y="586855"/>
            <a:ext cx="3201366" cy="3387497"/>
          </a:xfrm>
        </p:spPr>
        <p:txBody>
          <a:bodyPr anchor="b">
            <a:normAutofit/>
          </a:bodyPr>
          <a:lstStyle/>
          <a:p>
            <a:pPr algn="r"/>
            <a:r>
              <a:rPr lang="en-US" sz="2200">
                <a:solidFill>
                  <a:srgbClr val="FFFFFF"/>
                </a:solidFill>
              </a:rPr>
              <a:t>Now that you have a monthly budget of expenses of $400, time to get a job.  You have about 8 hours per week that you can allot to a job.  How much is the minimum you need to get paid per hour to cover your expenses? </a:t>
            </a:r>
          </a:p>
        </p:txBody>
      </p:sp>
      <p:sp>
        <p:nvSpPr>
          <p:cNvPr id="3" name="Content Placeholder 2">
            <a:extLst>
              <a:ext uri="{FF2B5EF4-FFF2-40B4-BE49-F238E27FC236}">
                <a16:creationId xmlns:a16="http://schemas.microsoft.com/office/drawing/2014/main" id="{DBBEA79A-0296-456A-9744-51AF61B37D41}"/>
              </a:ext>
            </a:extLst>
          </p:cNvPr>
          <p:cNvSpPr>
            <a:spLocks noGrp="1"/>
          </p:cNvSpPr>
          <p:nvPr>
            <p:ph idx="1"/>
          </p:nvPr>
        </p:nvSpPr>
        <p:spPr>
          <a:xfrm>
            <a:off x="4581727" y="649480"/>
            <a:ext cx="3025303" cy="5546047"/>
          </a:xfrm>
        </p:spPr>
        <p:txBody>
          <a:bodyPr anchor="ctr">
            <a:normAutofit/>
          </a:bodyPr>
          <a:lstStyle/>
          <a:p>
            <a:r>
              <a:rPr lang="en-US" sz="2000"/>
              <a:t>$15 per hour</a:t>
            </a:r>
          </a:p>
          <a:p>
            <a:r>
              <a:rPr lang="en-US" sz="2000"/>
              <a:t>$16 per hour</a:t>
            </a:r>
          </a:p>
          <a:p>
            <a:r>
              <a:rPr lang="en-US" sz="2000"/>
              <a:t>$17.50 per hour</a:t>
            </a:r>
          </a:p>
          <a:p>
            <a:r>
              <a:rPr lang="en-US" sz="2000"/>
              <a:t>$22 per hour</a:t>
            </a:r>
          </a:p>
          <a:p>
            <a:endParaRPr lang="en-US" sz="2000"/>
          </a:p>
          <a:p>
            <a:pPr marL="0" indent="0">
              <a:buNone/>
            </a:pPr>
            <a:endParaRPr lang="en-US" sz="2000"/>
          </a:p>
        </p:txBody>
      </p:sp>
      <p:pic>
        <p:nvPicPr>
          <p:cNvPr id="30" name="Graphic 29" descr="Money">
            <a:extLst>
              <a:ext uri="{FF2B5EF4-FFF2-40B4-BE49-F238E27FC236}">
                <a16:creationId xmlns:a16="http://schemas.microsoft.com/office/drawing/2014/main" id="{DBDA69F0-C625-5C45-B36C-BD46940932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09502" y="1627051"/>
            <a:ext cx="3615776" cy="3615776"/>
          </a:xfrm>
          <a:prstGeom prst="rect">
            <a:avLst/>
          </a:prstGeom>
        </p:spPr>
      </p:pic>
    </p:spTree>
    <p:extLst>
      <p:ext uri="{BB962C8B-B14F-4D97-AF65-F5344CB8AC3E}">
        <p14:creationId xmlns:p14="http://schemas.microsoft.com/office/powerpoint/2010/main" val="2747685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3">
                                            <p:txEl>
                                              <p:pRg st="1" end="1"/>
                                            </p:txEl>
                                          </p:spTgt>
                                        </p:tgtEl>
                                      </p:cBhvr>
                                    </p:animEffect>
                                    <p:set>
                                      <p:cBhvr>
                                        <p:cTn id="1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3">
                                            <p:txEl>
                                              <p:pRg st="3" end="3"/>
                                            </p:txEl>
                                          </p:spTgt>
                                        </p:tgtEl>
                                      </p:cBhvr>
                                    </p:animEffect>
                                    <p:set>
                                      <p:cBhvr>
                                        <p:cTn id="17"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Rectangle 3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Freeform: Shape 3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0" name="Rectangle 3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Taxes</a:t>
            </a:r>
          </a:p>
        </p:txBody>
      </p:sp>
      <p:sp>
        <p:nvSpPr>
          <p:cNvPr id="3" name="Content Placeholder 2">
            <a:extLst>
              <a:ext uri="{FF2B5EF4-FFF2-40B4-BE49-F238E27FC236}">
                <a16:creationId xmlns:a16="http://schemas.microsoft.com/office/drawing/2014/main" id="{DBBEA79A-0296-456A-9744-51AF61B37D41}"/>
              </a:ext>
            </a:extLst>
          </p:cNvPr>
          <p:cNvSpPr>
            <a:spLocks noGrp="1"/>
          </p:cNvSpPr>
          <p:nvPr>
            <p:ph idx="1"/>
          </p:nvPr>
        </p:nvSpPr>
        <p:spPr>
          <a:xfrm>
            <a:off x="4810259" y="649480"/>
            <a:ext cx="6555347" cy="5546047"/>
          </a:xfrm>
        </p:spPr>
        <p:txBody>
          <a:bodyPr anchor="ctr">
            <a:normAutofit/>
          </a:bodyPr>
          <a:lstStyle/>
          <a:p>
            <a:endParaRPr lang="en-US" sz="2000" dirty="0"/>
          </a:p>
          <a:p>
            <a:pPr marL="0" indent="0">
              <a:buNone/>
            </a:pPr>
            <a:endParaRPr lang="en-US" sz="2000" dirty="0"/>
          </a:p>
        </p:txBody>
      </p:sp>
      <p:sp>
        <p:nvSpPr>
          <p:cNvPr id="12" name="TextBox 11">
            <a:extLst>
              <a:ext uri="{FF2B5EF4-FFF2-40B4-BE49-F238E27FC236}">
                <a16:creationId xmlns:a16="http://schemas.microsoft.com/office/drawing/2014/main" id="{8D791CD7-3321-4656-9680-08B048CAC0DC}"/>
              </a:ext>
            </a:extLst>
          </p:cNvPr>
          <p:cNvSpPr txBox="1"/>
          <p:nvPr/>
        </p:nvSpPr>
        <p:spPr>
          <a:xfrm>
            <a:off x="4440513" y="2280603"/>
            <a:ext cx="6169572" cy="646331"/>
          </a:xfrm>
          <a:prstGeom prst="rect">
            <a:avLst/>
          </a:prstGeom>
          <a:noFill/>
        </p:spPr>
        <p:txBody>
          <a:bodyPr wrap="square">
            <a:spAutoFit/>
          </a:bodyPr>
          <a:lstStyle/>
          <a:p>
            <a:r>
              <a:rPr lang="en-US" dirty="0"/>
              <a:t>State and Federal income taxes are taken out of your paycheck!  How much? </a:t>
            </a:r>
          </a:p>
        </p:txBody>
      </p:sp>
      <p:sp>
        <p:nvSpPr>
          <p:cNvPr id="15" name="Rectangle 14">
            <a:extLst>
              <a:ext uri="{FF2B5EF4-FFF2-40B4-BE49-F238E27FC236}">
                <a16:creationId xmlns:a16="http://schemas.microsoft.com/office/drawing/2014/main" id="{2CC6C3D7-D80A-401E-AF11-5B018CD1B3A1}"/>
              </a:ext>
            </a:extLst>
          </p:cNvPr>
          <p:cNvSpPr/>
          <p:nvPr/>
        </p:nvSpPr>
        <p:spPr>
          <a:xfrm>
            <a:off x="4807211" y="3115972"/>
            <a:ext cx="6096000" cy="646331"/>
          </a:xfrm>
          <a:prstGeom prst="rect">
            <a:avLst/>
          </a:prstGeom>
        </p:spPr>
        <p:txBody>
          <a:bodyPr>
            <a:spAutoFit/>
          </a:bodyPr>
          <a:lstStyle/>
          <a:p>
            <a:r>
              <a:rPr lang="en-US" dirty="0">
                <a:hlinkClick r:id="rId2"/>
              </a:rPr>
              <a:t>https://smartasset.com/taxes/new-york-tax-calculator#Jq4aqIeH9S</a:t>
            </a:r>
            <a:endParaRPr lang="en-US" dirty="0"/>
          </a:p>
        </p:txBody>
      </p:sp>
      <p:sp>
        <p:nvSpPr>
          <p:cNvPr id="16" name="Rectangle 15">
            <a:extLst>
              <a:ext uri="{FF2B5EF4-FFF2-40B4-BE49-F238E27FC236}">
                <a16:creationId xmlns:a16="http://schemas.microsoft.com/office/drawing/2014/main" id="{FD52840B-E691-4343-A0E1-DD8CB6E02B15}"/>
              </a:ext>
            </a:extLst>
          </p:cNvPr>
          <p:cNvSpPr/>
          <p:nvPr/>
        </p:nvSpPr>
        <p:spPr>
          <a:xfrm>
            <a:off x="4807211" y="4009418"/>
            <a:ext cx="6096000" cy="646331"/>
          </a:xfrm>
          <a:prstGeom prst="rect">
            <a:avLst/>
          </a:prstGeom>
        </p:spPr>
        <p:txBody>
          <a:bodyPr>
            <a:spAutoFit/>
          </a:bodyPr>
          <a:lstStyle/>
          <a:p>
            <a:r>
              <a:rPr lang="en-US" dirty="0">
                <a:hlinkClick r:id="rId2"/>
              </a:rPr>
              <a:t>https://smartasset.com/taxes/new-york-tax-calculator#Jq4aqIeH9S</a:t>
            </a:r>
            <a:endParaRPr lang="en-US" dirty="0"/>
          </a:p>
        </p:txBody>
      </p:sp>
    </p:spTree>
    <p:extLst>
      <p:ext uri="{BB962C8B-B14F-4D97-AF65-F5344CB8AC3E}">
        <p14:creationId xmlns:p14="http://schemas.microsoft.com/office/powerpoint/2010/main" val="2276042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0" name="Rectangle 3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466722" y="586855"/>
            <a:ext cx="3201366" cy="3387497"/>
          </a:xfrm>
        </p:spPr>
        <p:txBody>
          <a:bodyPr anchor="b">
            <a:normAutofit/>
          </a:bodyPr>
          <a:lstStyle/>
          <a:p>
            <a:pPr algn="r"/>
            <a:r>
              <a:rPr lang="en-US" sz="2500">
                <a:solidFill>
                  <a:srgbClr val="FFFFFF"/>
                </a:solidFill>
              </a:rPr>
              <a:t>Congrats!  You just got your first credit card with 19.1% APR! If you spend $1,000 this month and you pay the bill in full, on time, how much will your payment be?</a:t>
            </a:r>
          </a:p>
        </p:txBody>
      </p:sp>
      <p:sp>
        <p:nvSpPr>
          <p:cNvPr id="3" name="Content Placeholder 2">
            <a:extLst>
              <a:ext uri="{FF2B5EF4-FFF2-40B4-BE49-F238E27FC236}">
                <a16:creationId xmlns:a16="http://schemas.microsoft.com/office/drawing/2014/main" id="{DBBEA79A-0296-456A-9744-51AF61B37D41}"/>
              </a:ext>
            </a:extLst>
          </p:cNvPr>
          <p:cNvSpPr>
            <a:spLocks noGrp="1"/>
          </p:cNvSpPr>
          <p:nvPr>
            <p:ph idx="1"/>
          </p:nvPr>
        </p:nvSpPr>
        <p:spPr>
          <a:xfrm>
            <a:off x="4581727" y="649480"/>
            <a:ext cx="3025303" cy="5546047"/>
          </a:xfrm>
        </p:spPr>
        <p:txBody>
          <a:bodyPr anchor="ctr">
            <a:normAutofit/>
          </a:bodyPr>
          <a:lstStyle/>
          <a:p>
            <a:r>
              <a:rPr lang="en-US" sz="2000"/>
              <a:t>$1,191.00</a:t>
            </a:r>
          </a:p>
          <a:p>
            <a:r>
              <a:rPr lang="en-US" sz="2000"/>
              <a:t>$1015.92</a:t>
            </a:r>
          </a:p>
          <a:p>
            <a:r>
              <a:rPr lang="en-US" sz="2000"/>
              <a:t>$1,000.00</a:t>
            </a:r>
          </a:p>
          <a:p>
            <a:r>
              <a:rPr lang="en-US" sz="2000"/>
              <a:t>$19.10</a:t>
            </a:r>
          </a:p>
        </p:txBody>
      </p:sp>
      <p:pic>
        <p:nvPicPr>
          <p:cNvPr id="27" name="Graphic 26" descr="Credit card">
            <a:extLst>
              <a:ext uri="{FF2B5EF4-FFF2-40B4-BE49-F238E27FC236}">
                <a16:creationId xmlns:a16="http://schemas.microsoft.com/office/drawing/2014/main" id="{318909FB-447C-25F9-9244-10D337E8C3C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09502" y="1627051"/>
            <a:ext cx="3615776" cy="3615776"/>
          </a:xfrm>
          <a:prstGeom prst="rect">
            <a:avLst/>
          </a:prstGeom>
        </p:spPr>
      </p:pic>
    </p:spTree>
    <p:extLst>
      <p:ext uri="{BB962C8B-B14F-4D97-AF65-F5344CB8AC3E}">
        <p14:creationId xmlns:p14="http://schemas.microsoft.com/office/powerpoint/2010/main" val="2816358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xEl>
                                              <p:pRg st="1" end="1"/>
                                            </p:txEl>
                                          </p:spTgt>
                                        </p:tgtEl>
                                      </p:cBhvr>
                                    </p:animEffect>
                                    <p:set>
                                      <p:cBhvr>
                                        <p:cTn id="7"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3">
                                            <p:txEl>
                                              <p:pRg st="3" end="3"/>
                                            </p:txEl>
                                          </p:spTgt>
                                        </p:tgtEl>
                                      </p:cBhvr>
                                    </p:animEffect>
                                    <p:set>
                                      <p:cBhvr>
                                        <p:cTn id="12"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3">
                                            <p:txEl>
                                              <p:pRg st="0" end="0"/>
                                            </p:txEl>
                                          </p:spTgt>
                                        </p:tgtEl>
                                      </p:cBhvr>
                                    </p:animEffect>
                                    <p:set>
                                      <p:cBhvr>
                                        <p:cTn id="1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466722" y="586855"/>
            <a:ext cx="3201366" cy="3387497"/>
          </a:xfrm>
        </p:spPr>
        <p:txBody>
          <a:bodyPr anchor="b">
            <a:normAutofit/>
          </a:bodyPr>
          <a:lstStyle/>
          <a:p>
            <a:pPr algn="r"/>
            <a:r>
              <a:rPr lang="en-US" sz="2500">
                <a:solidFill>
                  <a:srgbClr val="FFFFFF"/>
                </a:solidFill>
              </a:rPr>
              <a:t>Now let’s say you spend $1,000 this month and you pay the </a:t>
            </a:r>
            <a:r>
              <a:rPr lang="en-US" sz="2500" u="sng">
                <a:solidFill>
                  <a:srgbClr val="FFFFFF"/>
                </a:solidFill>
              </a:rPr>
              <a:t>minimum amount</a:t>
            </a:r>
            <a:r>
              <a:rPr lang="en-US" sz="2500">
                <a:solidFill>
                  <a:srgbClr val="FFFFFF"/>
                </a:solidFill>
              </a:rPr>
              <a:t> due on your monthly bill, on time.  Will you be charged interest on the balance? </a:t>
            </a:r>
          </a:p>
        </p:txBody>
      </p:sp>
      <p:sp>
        <p:nvSpPr>
          <p:cNvPr id="3" name="Content Placeholder 2">
            <a:extLst>
              <a:ext uri="{FF2B5EF4-FFF2-40B4-BE49-F238E27FC236}">
                <a16:creationId xmlns:a16="http://schemas.microsoft.com/office/drawing/2014/main" id="{DBBEA79A-0296-456A-9744-51AF61B37D41}"/>
              </a:ext>
            </a:extLst>
          </p:cNvPr>
          <p:cNvSpPr>
            <a:spLocks noGrp="1"/>
          </p:cNvSpPr>
          <p:nvPr>
            <p:ph idx="1"/>
          </p:nvPr>
        </p:nvSpPr>
        <p:spPr>
          <a:xfrm>
            <a:off x="4581727" y="649480"/>
            <a:ext cx="3025303" cy="5546047"/>
          </a:xfrm>
        </p:spPr>
        <p:txBody>
          <a:bodyPr anchor="ctr">
            <a:normAutofit/>
          </a:bodyPr>
          <a:lstStyle/>
          <a:p>
            <a:r>
              <a:rPr lang="en-US" sz="2000"/>
              <a:t>Yes</a:t>
            </a:r>
          </a:p>
          <a:p>
            <a:r>
              <a:rPr lang="en-US" sz="2000"/>
              <a:t>No</a:t>
            </a:r>
          </a:p>
          <a:p>
            <a:pPr marL="0" indent="0">
              <a:buNone/>
            </a:pPr>
            <a:endParaRPr lang="en-US" sz="2000"/>
          </a:p>
        </p:txBody>
      </p:sp>
      <p:pic>
        <p:nvPicPr>
          <p:cNvPr id="16" name="Graphic 15" descr="Dollar">
            <a:extLst>
              <a:ext uri="{FF2B5EF4-FFF2-40B4-BE49-F238E27FC236}">
                <a16:creationId xmlns:a16="http://schemas.microsoft.com/office/drawing/2014/main" id="{3601383C-E579-F621-2CDB-3A133B4F90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09502" y="1627051"/>
            <a:ext cx="3615776" cy="3615776"/>
          </a:xfrm>
          <a:prstGeom prst="rect">
            <a:avLst/>
          </a:prstGeom>
        </p:spPr>
      </p:pic>
    </p:spTree>
    <p:extLst>
      <p:ext uri="{BB962C8B-B14F-4D97-AF65-F5344CB8AC3E}">
        <p14:creationId xmlns:p14="http://schemas.microsoft.com/office/powerpoint/2010/main" val="2063354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xEl>
                                              <p:pRg st="1" end="1"/>
                                            </p:txEl>
                                          </p:spTgt>
                                        </p:tgtEl>
                                      </p:cBhvr>
                                    </p:animEffect>
                                    <p:set>
                                      <p:cBhvr>
                                        <p:cTn id="7"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7A0750-5725-4631-B3B3-79AB5DA5C8B6}"/>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Interest and credit cards</a:t>
            </a:r>
          </a:p>
        </p:txBody>
      </p:sp>
      <p:sp>
        <p:nvSpPr>
          <p:cNvPr id="3" name="Content Placeholder 2">
            <a:extLst>
              <a:ext uri="{FF2B5EF4-FFF2-40B4-BE49-F238E27FC236}">
                <a16:creationId xmlns:a16="http://schemas.microsoft.com/office/drawing/2014/main" id="{DBBEA79A-0296-456A-9744-51AF61B37D41}"/>
              </a:ext>
            </a:extLst>
          </p:cNvPr>
          <p:cNvSpPr>
            <a:spLocks noGrp="1"/>
          </p:cNvSpPr>
          <p:nvPr>
            <p:ph idx="1"/>
          </p:nvPr>
        </p:nvSpPr>
        <p:spPr>
          <a:xfrm>
            <a:off x="4810259" y="649480"/>
            <a:ext cx="6555347" cy="5546047"/>
          </a:xfrm>
        </p:spPr>
        <p:txBody>
          <a:bodyPr anchor="ctr">
            <a:normAutofit/>
          </a:bodyPr>
          <a:lstStyle/>
          <a:p>
            <a:pPr marL="0" indent="0">
              <a:buNone/>
            </a:pPr>
            <a:r>
              <a:rPr lang="en-US" sz="2000"/>
              <a:t>What if you make only the minimum payment each month for that $1,000 shopping spree?  </a:t>
            </a:r>
          </a:p>
          <a:p>
            <a:pPr marL="0" indent="0">
              <a:buNone/>
            </a:pPr>
            <a:endParaRPr lang="en-US" sz="2000"/>
          </a:p>
          <a:p>
            <a:pPr marL="0" indent="0">
              <a:buNone/>
            </a:pPr>
            <a:r>
              <a:rPr lang="en-US" sz="2000"/>
              <a:t>If you pay $30/month, it will take you 48 months (or 4 years!) to pay off the shopping spree.  </a:t>
            </a:r>
          </a:p>
          <a:p>
            <a:pPr marL="0" indent="0">
              <a:buNone/>
            </a:pPr>
            <a:r>
              <a:rPr lang="en-US" sz="2000"/>
              <a:t>You will pay $437 interest!!</a:t>
            </a:r>
          </a:p>
          <a:p>
            <a:pPr marL="0" indent="0">
              <a:buNone/>
            </a:pPr>
            <a:endParaRPr lang="en-US" sz="2000"/>
          </a:p>
          <a:p>
            <a:pPr marL="0" indent="0">
              <a:buNone/>
            </a:pPr>
            <a:r>
              <a:rPr lang="en-US" sz="2000"/>
              <a:t>…Good to know before you shop.  </a:t>
            </a:r>
          </a:p>
          <a:p>
            <a:pPr marL="0" indent="0">
              <a:buNone/>
            </a:pPr>
            <a:endParaRPr lang="en-US" sz="2000"/>
          </a:p>
        </p:txBody>
      </p:sp>
    </p:spTree>
    <p:extLst>
      <p:ext uri="{BB962C8B-B14F-4D97-AF65-F5344CB8AC3E}">
        <p14:creationId xmlns:p14="http://schemas.microsoft.com/office/powerpoint/2010/main" val="1572413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69</TotalTime>
  <Words>804</Words>
  <Application>Microsoft Office PowerPoint</Application>
  <PresentationFormat>Widescreen</PresentationFormat>
  <Paragraphs>131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SEP Finance Presentation</vt:lpstr>
      <vt:lpstr>AGENDA</vt:lpstr>
      <vt:lpstr>You are finally living in the dormitory and eating meals in the dining hall.  But you also want Netflix, snacks, pizza on Friday nights and an iphone.  How would you put together a reasonable budget? </vt:lpstr>
      <vt:lpstr>Budgeting</vt:lpstr>
      <vt:lpstr>Now that you have a monthly budget of expenses of $400, time to get a job.  You have about 8 hours per week that you can allot to a job.  How much is the minimum you need to get paid per hour to cover your expenses? </vt:lpstr>
      <vt:lpstr>Taxes</vt:lpstr>
      <vt:lpstr>Congrats!  You just got your first credit card with 19.1% APR! If you spend $1,000 this month and you pay the bill in full, on time, how much will your payment be?</vt:lpstr>
      <vt:lpstr>Now let’s say you spend $1,000 this month and you pay the minimum amount due on your monthly bill, on time.  Will you be charged interest on the balance? </vt:lpstr>
      <vt:lpstr>Interest and credit cards</vt:lpstr>
      <vt:lpstr>Building good credit</vt:lpstr>
      <vt:lpstr>Bank Interest</vt:lpstr>
      <vt:lpstr>Bank Interest </vt:lpstr>
      <vt:lpstr>Time to buy your dream home!  If you get a 30-year mortgage/loan of $500,000 mortgage with a 4% annual interest rate, how much money do you end up paying at the end of 30 years? </vt:lpstr>
      <vt:lpstr>Mortgages and Loans</vt:lpstr>
      <vt:lpstr>Mortgages and Loans</vt:lpstr>
      <vt:lpstr>Paying for College</vt:lpstr>
      <vt:lpstr>Paying for College</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 Finance Presentation</dc:title>
  <dc:creator>Campbell, Emily/HOPP</dc:creator>
  <cp:lastModifiedBy>Campbell, Emily</cp:lastModifiedBy>
  <cp:revision>5</cp:revision>
  <dcterms:created xsi:type="dcterms:W3CDTF">2020-05-13T15:42:16Z</dcterms:created>
  <dcterms:modified xsi:type="dcterms:W3CDTF">2024-07-03T13:53:02Z</dcterms:modified>
</cp:coreProperties>
</file>