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heme/theme2.xml" ContentType="application/vnd.openxmlformats-officedocument.theme+xml"/>
  <Override PartName="/ppt/tags/tag3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5"/>
  </p:notesMasterIdLst>
  <p:sldIdLst>
    <p:sldId id="803" r:id="rId5"/>
    <p:sldId id="831" r:id="rId6"/>
    <p:sldId id="833" r:id="rId7"/>
    <p:sldId id="834" r:id="rId8"/>
    <p:sldId id="835" r:id="rId9"/>
    <p:sldId id="836" r:id="rId10"/>
    <p:sldId id="832" r:id="rId11"/>
    <p:sldId id="837" r:id="rId12"/>
    <p:sldId id="846" r:id="rId13"/>
    <p:sldId id="838" r:id="rId14"/>
    <p:sldId id="839" r:id="rId15"/>
    <p:sldId id="840" r:id="rId16"/>
    <p:sldId id="848" r:id="rId17"/>
    <p:sldId id="841" r:id="rId18"/>
    <p:sldId id="842" r:id="rId19"/>
    <p:sldId id="844" r:id="rId20"/>
    <p:sldId id="843" r:id="rId21"/>
    <p:sldId id="845" r:id="rId22"/>
    <p:sldId id="847" r:id="rId23"/>
    <p:sldId id="80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mitz, Ami/Marketing &amp; Communications" initials="SC" lastIdx="8" clrIdx="0">
    <p:extLst>
      <p:ext uri="{19B8F6BF-5375-455C-9EA6-DF929625EA0E}">
        <p15:presenceInfo xmlns:p15="http://schemas.microsoft.com/office/powerpoint/2012/main" userId="S::schmita1@mskcc.org::dc61e133-ccc3-4757-b0af-976ba8a83139" providerId="AD"/>
      </p:ext>
    </p:extLst>
  </p:cmAuthor>
  <p:cmAuthor id="2" name="Blank, Kathryn/Marketing &amp; Communications" initials="BC" lastIdx="1" clrIdx="1">
    <p:extLst>
      <p:ext uri="{19B8F6BF-5375-455C-9EA6-DF929625EA0E}">
        <p15:presenceInfo xmlns:p15="http://schemas.microsoft.com/office/powerpoint/2012/main" userId="S::blankk@mskcc.org::6ed1bf44-f0bf-4b58-ace1-6d2ead92e8ad" providerId="AD"/>
      </p:ext>
    </p:extLst>
  </p:cmAuthor>
  <p:cmAuthor id="3" name="Diegnan, Shama S./Marketing &amp; Communications" initials="DC" lastIdx="6" clrIdx="2">
    <p:extLst>
      <p:ext uri="{19B8F6BF-5375-455C-9EA6-DF929625EA0E}">
        <p15:presenceInfo xmlns:p15="http://schemas.microsoft.com/office/powerpoint/2012/main" userId="S::diegnans@mskcc.org::984a3bc0-5a2c-4e24-9021-b10e53942443" providerId="AD"/>
      </p:ext>
    </p:extLst>
  </p:cmAuthor>
  <p:cmAuthor id="4" name="Liebman, Evan D./Marketing &amp; Communications" initials="LC" lastIdx="3" clrIdx="3">
    <p:extLst>
      <p:ext uri="{19B8F6BF-5375-455C-9EA6-DF929625EA0E}">
        <p15:presenceInfo xmlns:p15="http://schemas.microsoft.com/office/powerpoint/2012/main" userId="S::liebmane@mskcc.org::12fe8b2a-c57d-423b-9d94-7084dafda618" providerId="AD"/>
      </p:ext>
    </p:extLst>
  </p:cmAuthor>
  <p:cmAuthor id="5" name="Popp, Frank C./Marketing &amp; Communications" initials="PC" lastIdx="3" clrIdx="4">
    <p:extLst>
      <p:ext uri="{19B8F6BF-5375-455C-9EA6-DF929625EA0E}">
        <p15:presenceInfo xmlns:p15="http://schemas.microsoft.com/office/powerpoint/2012/main" userId="S::poppf@mskcc.org::f25f5f31-5d56-404c-939d-0eb4f33ac4bb" providerId="AD"/>
      </p:ext>
    </p:extLst>
  </p:cmAuthor>
  <p:cmAuthor id="6" name="Rosenbaum, Eric/Marketing &amp; Communications" initials="RC" lastIdx="1" clrIdx="5">
    <p:extLst>
      <p:ext uri="{19B8F6BF-5375-455C-9EA6-DF929625EA0E}">
        <p15:presenceInfo xmlns:p15="http://schemas.microsoft.com/office/powerpoint/2012/main" userId="S::rosenbe1@mskcc.org::1095eceb-8fab-43b2-8619-ddbec4bcb7e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DA5A5"/>
    <a:srgbClr val="EEB0B0"/>
    <a:srgbClr val="B6161B"/>
    <a:srgbClr val="FF8000"/>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C1730E-A3B3-0D4B-AB9A-A0131C79CE87}" v="1" dt="2026-05-20T19:44:19.3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6"/>
    <p:restoredTop sz="80193"/>
  </p:normalViewPr>
  <p:slideViewPr>
    <p:cSldViewPr snapToGrid="0">
      <p:cViewPr varScale="1">
        <p:scale>
          <a:sx n="92" d="100"/>
          <a:sy n="92" d="100"/>
        </p:scale>
        <p:origin x="1152"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vo Neary, Christina" userId="19c78c46-db8d-4b97-99b5-06e846d77f6c" providerId="ADAL" clId="{633F3CA0-92A5-540F-BF2F-01E3B09DE5F4}"/>
    <pc:docChg chg="modSld">
      <pc:chgData name="Bravo Neary, Christina" userId="19c78c46-db8d-4b97-99b5-06e846d77f6c" providerId="ADAL" clId="{633F3CA0-92A5-540F-BF2F-01E3B09DE5F4}" dt="2026-05-20T20:18:22.312" v="47" actId="20577"/>
      <pc:docMkLst>
        <pc:docMk/>
      </pc:docMkLst>
      <pc:sldChg chg="modNotesTx">
        <pc:chgData name="Bravo Neary, Christina" userId="19c78c46-db8d-4b97-99b5-06e846d77f6c" providerId="ADAL" clId="{633F3CA0-92A5-540F-BF2F-01E3B09DE5F4}" dt="2026-05-20T20:18:22.312" v="47" actId="20577"/>
        <pc:sldMkLst>
          <pc:docMk/>
          <pc:sldMk cId="1462091666" sldId="838"/>
        </pc:sldMkLst>
      </pc:sldChg>
    </pc:docChg>
  </pc:docChgLst>
  <pc:docChgLst>
    <pc:chgData name="Bravo Neary, Christina" userId="19c78c46-db8d-4b97-99b5-06e846d77f6c" providerId="ADAL" clId="{FDE43F8B-F942-5E1B-8956-54C1AEE912AE}"/>
    <pc:docChg chg="modSld">
      <pc:chgData name="Bravo Neary, Christina" userId="19c78c46-db8d-4b97-99b5-06e846d77f6c" providerId="ADAL" clId="{FDE43F8B-F942-5E1B-8956-54C1AEE912AE}" dt="2026-05-21T12:25:15.062" v="49" actId="12"/>
      <pc:docMkLst>
        <pc:docMk/>
      </pc:docMkLst>
      <pc:sldChg chg="modNotesTx">
        <pc:chgData name="Bravo Neary, Christina" userId="19c78c46-db8d-4b97-99b5-06e846d77f6c" providerId="ADAL" clId="{FDE43F8B-F942-5E1B-8956-54C1AEE912AE}" dt="2026-05-21T12:24:23.611" v="41" actId="12"/>
        <pc:sldMkLst>
          <pc:docMk/>
          <pc:sldMk cId="1723465210" sldId="831"/>
        </pc:sldMkLst>
      </pc:sldChg>
      <pc:sldChg chg="modNotesTx">
        <pc:chgData name="Bravo Neary, Christina" userId="19c78c46-db8d-4b97-99b5-06e846d77f6c" providerId="ADAL" clId="{FDE43F8B-F942-5E1B-8956-54C1AEE912AE}" dt="2026-05-21T12:24:29.028" v="42" actId="12"/>
        <pc:sldMkLst>
          <pc:docMk/>
          <pc:sldMk cId="501950124" sldId="833"/>
        </pc:sldMkLst>
      </pc:sldChg>
      <pc:sldChg chg="modNotesTx">
        <pc:chgData name="Bravo Neary, Christina" userId="19c78c46-db8d-4b97-99b5-06e846d77f6c" providerId="ADAL" clId="{FDE43F8B-F942-5E1B-8956-54C1AEE912AE}" dt="2026-05-21T12:24:33.078" v="43" actId="12"/>
        <pc:sldMkLst>
          <pc:docMk/>
          <pc:sldMk cId="2990742064" sldId="834"/>
        </pc:sldMkLst>
      </pc:sldChg>
      <pc:sldChg chg="modNotesTx">
        <pc:chgData name="Bravo Neary, Christina" userId="19c78c46-db8d-4b97-99b5-06e846d77f6c" providerId="ADAL" clId="{FDE43F8B-F942-5E1B-8956-54C1AEE912AE}" dt="2026-05-21T12:24:39.745" v="44" actId="12"/>
        <pc:sldMkLst>
          <pc:docMk/>
          <pc:sldMk cId="3086632326" sldId="835"/>
        </pc:sldMkLst>
      </pc:sldChg>
      <pc:sldChg chg="modNotesTx">
        <pc:chgData name="Bravo Neary, Christina" userId="19c78c46-db8d-4b97-99b5-06e846d77f6c" providerId="ADAL" clId="{FDE43F8B-F942-5E1B-8956-54C1AEE912AE}" dt="2026-05-21T12:24:45.453" v="45" actId="12"/>
        <pc:sldMkLst>
          <pc:docMk/>
          <pc:sldMk cId="2414092880" sldId="836"/>
        </pc:sldMkLst>
      </pc:sldChg>
      <pc:sldChg chg="modSp mod modNotesTx">
        <pc:chgData name="Bravo Neary, Christina" userId="19c78c46-db8d-4b97-99b5-06e846d77f6c" providerId="ADAL" clId="{FDE43F8B-F942-5E1B-8956-54C1AEE912AE}" dt="2026-05-21T12:24:53.344" v="46" actId="12"/>
        <pc:sldMkLst>
          <pc:docMk/>
          <pc:sldMk cId="3422399428" sldId="837"/>
        </pc:sldMkLst>
        <pc:spChg chg="mod">
          <ac:chgData name="Bravo Neary, Christina" userId="19c78c46-db8d-4b97-99b5-06e846d77f6c" providerId="ADAL" clId="{FDE43F8B-F942-5E1B-8956-54C1AEE912AE}" dt="2026-05-20T15:01:22.018" v="28" actId="20577"/>
          <ac:spMkLst>
            <pc:docMk/>
            <pc:sldMk cId="3422399428" sldId="837"/>
            <ac:spMk id="3" creationId="{F05AFEA1-5D53-C840-9F02-778F92495136}"/>
          </ac:spMkLst>
        </pc:spChg>
      </pc:sldChg>
      <pc:sldChg chg="modNotesTx">
        <pc:chgData name="Bravo Neary, Christina" userId="19c78c46-db8d-4b97-99b5-06e846d77f6c" providerId="ADAL" clId="{FDE43F8B-F942-5E1B-8956-54C1AEE912AE}" dt="2026-05-21T12:24:59.794" v="47" actId="12"/>
        <pc:sldMkLst>
          <pc:docMk/>
          <pc:sldMk cId="1462091666" sldId="838"/>
        </pc:sldMkLst>
      </pc:sldChg>
      <pc:sldChg chg="modNotesTx">
        <pc:chgData name="Bravo Neary, Christina" userId="19c78c46-db8d-4b97-99b5-06e846d77f6c" providerId="ADAL" clId="{FDE43F8B-F942-5E1B-8956-54C1AEE912AE}" dt="2026-05-21T12:25:04.362" v="48" actId="12"/>
        <pc:sldMkLst>
          <pc:docMk/>
          <pc:sldMk cId="2823598585" sldId="839"/>
        </pc:sldMkLst>
      </pc:sldChg>
      <pc:sldChg chg="modNotesTx">
        <pc:chgData name="Bravo Neary, Christina" userId="19c78c46-db8d-4b97-99b5-06e846d77f6c" providerId="ADAL" clId="{FDE43F8B-F942-5E1B-8956-54C1AEE912AE}" dt="2026-05-21T12:23:35.063" v="38" actId="20577"/>
        <pc:sldMkLst>
          <pc:docMk/>
          <pc:sldMk cId="2231381633" sldId="841"/>
        </pc:sldMkLst>
      </pc:sldChg>
      <pc:sldChg chg="modNotesTx">
        <pc:chgData name="Bravo Neary, Christina" userId="19c78c46-db8d-4b97-99b5-06e846d77f6c" providerId="ADAL" clId="{FDE43F8B-F942-5E1B-8956-54C1AEE912AE}" dt="2026-05-21T12:23:39.744" v="39" actId="20577"/>
        <pc:sldMkLst>
          <pc:docMk/>
          <pc:sldMk cId="79073272" sldId="843"/>
        </pc:sldMkLst>
      </pc:sldChg>
      <pc:sldChg chg="modNotesTx">
        <pc:chgData name="Bravo Neary, Christina" userId="19c78c46-db8d-4b97-99b5-06e846d77f6c" providerId="ADAL" clId="{FDE43F8B-F942-5E1B-8956-54C1AEE912AE}" dt="2026-05-21T12:25:15.062" v="49" actId="12"/>
        <pc:sldMkLst>
          <pc:docMk/>
          <pc:sldMk cId="1890388656" sldId="847"/>
        </pc:sldMkLst>
      </pc:sldChg>
      <pc:sldChg chg="modNotesTx">
        <pc:chgData name="Bravo Neary, Christina" userId="19c78c46-db8d-4b97-99b5-06e846d77f6c" providerId="ADAL" clId="{FDE43F8B-F942-5E1B-8956-54C1AEE912AE}" dt="2026-05-21T12:23:31.755" v="37" actId="20577"/>
        <pc:sldMkLst>
          <pc:docMk/>
          <pc:sldMk cId="2647459175" sldId="84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A1EE77-672F-394A-A80C-C4F648B7CA07}" type="doc">
      <dgm:prSet loTypeId="urn:microsoft.com/office/officeart/2005/8/layout/vList5" loCatId="" qsTypeId="urn:microsoft.com/office/officeart/2005/8/quickstyle/simple1" qsCatId="simple" csTypeId="urn:microsoft.com/office/officeart/2005/8/colors/accent1_1" csCatId="accent1" phldr="1"/>
      <dgm:spPr/>
      <dgm:t>
        <a:bodyPr/>
        <a:lstStyle/>
        <a:p>
          <a:endParaRPr lang="en-US"/>
        </a:p>
      </dgm:t>
    </dgm:pt>
    <dgm:pt modelId="{84958D4C-611C-AB4B-BBAC-746C61B52AFD}">
      <dgm:prSet phldrT="[Text]">
        <dgm:style>
          <a:lnRef idx="2">
            <a:schemeClr val="accent2"/>
          </a:lnRef>
          <a:fillRef idx="1">
            <a:schemeClr val="lt1"/>
          </a:fillRef>
          <a:effectRef idx="0">
            <a:schemeClr val="accent2"/>
          </a:effectRef>
          <a:fontRef idx="minor">
            <a:schemeClr val="dk1"/>
          </a:fontRef>
        </dgm:style>
      </dgm:prSet>
      <dgm:spPr/>
      <dgm:t>
        <a:bodyPr/>
        <a:lstStyle/>
        <a:p>
          <a:r>
            <a:rPr lang="en-US"/>
            <a:t>Drug Trials</a:t>
          </a:r>
        </a:p>
      </dgm:t>
    </dgm:pt>
    <dgm:pt modelId="{28B9BAEC-873B-7847-9BB3-1E5589702673}" type="parTrans" cxnId="{0CAB6EA9-7B03-7E4B-8799-ADD20CEC2623}">
      <dgm:prSet/>
      <dgm:spPr/>
      <dgm:t>
        <a:bodyPr/>
        <a:lstStyle/>
        <a:p>
          <a:endParaRPr lang="en-US"/>
        </a:p>
      </dgm:t>
    </dgm:pt>
    <dgm:pt modelId="{13A879A5-9D41-AE4C-B376-AB3CEC45EFD6}" type="sibTrans" cxnId="{0CAB6EA9-7B03-7E4B-8799-ADD20CEC2623}">
      <dgm:prSet/>
      <dgm:spPr/>
      <dgm:t>
        <a:bodyPr/>
        <a:lstStyle/>
        <a:p>
          <a:endParaRPr lang="en-US"/>
        </a:p>
      </dgm:t>
    </dgm:pt>
    <dgm:pt modelId="{2EBD235D-F59C-6444-BD5A-936F33AEA04A}">
      <dgm:prSet phldrT="[Text]">
        <dgm:style>
          <a:lnRef idx="2">
            <a:schemeClr val="accent2"/>
          </a:lnRef>
          <a:fillRef idx="1">
            <a:schemeClr val="lt1"/>
          </a:fillRef>
          <a:effectRef idx="0">
            <a:schemeClr val="accent2"/>
          </a:effectRef>
          <a:fontRef idx="minor">
            <a:schemeClr val="dk1"/>
          </a:fontRef>
        </dgm:style>
      </dgm:prSet>
      <dgm:spPr/>
      <dgm:t>
        <a:bodyPr/>
        <a:lstStyle/>
        <a:p>
          <a:r>
            <a:rPr lang="en-US"/>
            <a:t>A research study where enrolled subjects are assigned to one or more drug interventions</a:t>
          </a:r>
        </a:p>
      </dgm:t>
    </dgm:pt>
    <dgm:pt modelId="{CCC82418-60E2-4444-AD27-03268D27C351}" type="parTrans" cxnId="{1A53BC1C-B24E-1C45-9C91-162CCDBB7295}">
      <dgm:prSet/>
      <dgm:spPr/>
      <dgm:t>
        <a:bodyPr/>
        <a:lstStyle/>
        <a:p>
          <a:endParaRPr lang="en-US"/>
        </a:p>
      </dgm:t>
    </dgm:pt>
    <dgm:pt modelId="{26A2E960-1B69-B247-894C-8660388F8D0C}" type="sibTrans" cxnId="{1A53BC1C-B24E-1C45-9C91-162CCDBB7295}">
      <dgm:prSet/>
      <dgm:spPr/>
      <dgm:t>
        <a:bodyPr/>
        <a:lstStyle/>
        <a:p>
          <a:endParaRPr lang="en-US"/>
        </a:p>
      </dgm:t>
    </dgm:pt>
    <dgm:pt modelId="{8192F023-8DD7-8D47-A35D-C62E10BE9BCE}">
      <dgm:prSet phldrT="[Text]"/>
      <dgm:spPr/>
      <dgm:t>
        <a:bodyPr/>
        <a:lstStyle/>
        <a:p>
          <a:r>
            <a:rPr lang="en-US"/>
            <a:t>Radiation</a:t>
          </a:r>
        </a:p>
      </dgm:t>
    </dgm:pt>
    <dgm:pt modelId="{8E62E576-46DC-2548-85A6-BC7450F50CD1}" type="parTrans" cxnId="{8CA8EB0D-470D-6842-91A4-28B3078F23F0}">
      <dgm:prSet/>
      <dgm:spPr/>
      <dgm:t>
        <a:bodyPr/>
        <a:lstStyle/>
        <a:p>
          <a:endParaRPr lang="en-US"/>
        </a:p>
      </dgm:t>
    </dgm:pt>
    <dgm:pt modelId="{F111D47B-1B54-8D4D-98E0-D1CF4A0C5C81}" type="sibTrans" cxnId="{8CA8EB0D-470D-6842-91A4-28B3078F23F0}">
      <dgm:prSet/>
      <dgm:spPr/>
      <dgm:t>
        <a:bodyPr/>
        <a:lstStyle/>
        <a:p>
          <a:endParaRPr lang="en-US"/>
        </a:p>
      </dgm:t>
    </dgm:pt>
    <dgm:pt modelId="{48EBB64C-E654-1A4B-A7ED-9DCBE97B1B56}">
      <dgm:prSet phldrT="[Text]"/>
      <dgm:spPr/>
      <dgm:t>
        <a:bodyPr/>
        <a:lstStyle/>
        <a:p>
          <a:r>
            <a:rPr lang="en-US"/>
            <a:t>A research study where enrolled subjects are assigned to one or more device interventions</a:t>
          </a:r>
        </a:p>
      </dgm:t>
    </dgm:pt>
    <dgm:pt modelId="{163E9541-4BEC-6E49-BF55-72AB59CCDD27}" type="parTrans" cxnId="{BABC1D60-559D-1E47-9D45-A0390D09C3E0}">
      <dgm:prSet/>
      <dgm:spPr/>
      <dgm:t>
        <a:bodyPr/>
        <a:lstStyle/>
        <a:p>
          <a:endParaRPr lang="en-US"/>
        </a:p>
      </dgm:t>
    </dgm:pt>
    <dgm:pt modelId="{72ADBA86-BCD5-B34E-88F8-7D8389E5B7AD}" type="sibTrans" cxnId="{BABC1D60-559D-1E47-9D45-A0390D09C3E0}">
      <dgm:prSet/>
      <dgm:spPr/>
      <dgm:t>
        <a:bodyPr/>
        <a:lstStyle/>
        <a:p>
          <a:endParaRPr lang="en-US"/>
        </a:p>
      </dgm:t>
    </dgm:pt>
    <dgm:pt modelId="{12573BEF-8304-AD43-BF8B-E8E222C1C996}">
      <dgm:prSet phldrT="[Text]"/>
      <dgm:spPr/>
      <dgm:t>
        <a:bodyPr/>
        <a:lstStyle/>
        <a:p>
          <a:r>
            <a:rPr lang="en-US"/>
            <a:t>Surgery</a:t>
          </a:r>
        </a:p>
      </dgm:t>
    </dgm:pt>
    <dgm:pt modelId="{1C8166F4-462A-2845-8EA6-A313530AD6C0}" type="parTrans" cxnId="{A0A76D09-048F-2A43-925D-212F5FBAD2D0}">
      <dgm:prSet/>
      <dgm:spPr/>
      <dgm:t>
        <a:bodyPr/>
        <a:lstStyle/>
        <a:p>
          <a:endParaRPr lang="en-US"/>
        </a:p>
      </dgm:t>
    </dgm:pt>
    <dgm:pt modelId="{C97DDFA0-E352-F14A-AE94-DB3AEA4F4B4A}" type="sibTrans" cxnId="{A0A76D09-048F-2A43-925D-212F5FBAD2D0}">
      <dgm:prSet/>
      <dgm:spPr/>
      <dgm:t>
        <a:bodyPr/>
        <a:lstStyle/>
        <a:p>
          <a:endParaRPr lang="en-US"/>
        </a:p>
      </dgm:t>
    </dgm:pt>
    <dgm:pt modelId="{551EC21B-C65C-3D47-AA96-8214E687DECB}">
      <dgm:prSet phldrT="[Text]"/>
      <dgm:spPr/>
      <dgm:t>
        <a:bodyPr/>
        <a:lstStyle/>
        <a:p>
          <a:r>
            <a:rPr lang="en-US"/>
            <a:t>A research study which often involves comparison of surgical procedures with medical therapies  </a:t>
          </a:r>
        </a:p>
      </dgm:t>
    </dgm:pt>
    <dgm:pt modelId="{48F14E0C-68E8-924D-9869-7D77531A9DCC}" type="parTrans" cxnId="{65002F91-BE20-3442-822E-AEFA122F7108}">
      <dgm:prSet/>
      <dgm:spPr/>
      <dgm:t>
        <a:bodyPr/>
        <a:lstStyle/>
        <a:p>
          <a:endParaRPr lang="en-US"/>
        </a:p>
      </dgm:t>
    </dgm:pt>
    <dgm:pt modelId="{46CEC154-279A-8C49-9058-5B4B25B8AA1B}" type="sibTrans" cxnId="{65002F91-BE20-3442-822E-AEFA122F7108}">
      <dgm:prSet/>
      <dgm:spPr/>
      <dgm:t>
        <a:bodyPr/>
        <a:lstStyle/>
        <a:p>
          <a:endParaRPr lang="en-US"/>
        </a:p>
      </dgm:t>
    </dgm:pt>
    <dgm:pt modelId="{A8A423A5-F280-CC4B-8CB3-FDAD60A2AF32}">
      <dgm:prSet phldrT="[Text]"/>
      <dgm:spPr/>
      <dgm:t>
        <a:bodyPr/>
        <a:lstStyle/>
        <a:p>
          <a:r>
            <a:rPr lang="en-US"/>
            <a:t>Prevention</a:t>
          </a:r>
        </a:p>
      </dgm:t>
    </dgm:pt>
    <dgm:pt modelId="{FF698095-4205-3C44-80E4-8C4D0B4B0DE1}" type="parTrans" cxnId="{DA64710F-E546-9840-B180-55854C8D73B2}">
      <dgm:prSet/>
      <dgm:spPr/>
      <dgm:t>
        <a:bodyPr/>
        <a:lstStyle/>
        <a:p>
          <a:endParaRPr lang="en-US"/>
        </a:p>
      </dgm:t>
    </dgm:pt>
    <dgm:pt modelId="{88CBCF9E-4F78-9B44-A565-75058483A6DE}" type="sibTrans" cxnId="{DA64710F-E546-9840-B180-55854C8D73B2}">
      <dgm:prSet/>
      <dgm:spPr/>
      <dgm:t>
        <a:bodyPr/>
        <a:lstStyle/>
        <a:p>
          <a:endParaRPr lang="en-US"/>
        </a:p>
      </dgm:t>
    </dgm:pt>
    <dgm:pt modelId="{EA4AA875-7764-FF41-BE32-E67B39604862}">
      <dgm:prSet phldrT="[Text]"/>
      <dgm:spPr/>
      <dgm:t>
        <a:bodyPr/>
        <a:lstStyle/>
        <a:p>
          <a:r>
            <a:rPr lang="en-US"/>
            <a:t>A research study where interventions are used to prevent certain medical conditions or reoccurrence of a particular condition</a:t>
          </a:r>
        </a:p>
      </dgm:t>
    </dgm:pt>
    <dgm:pt modelId="{21B24694-9725-3442-A685-AE13011A2F05}" type="parTrans" cxnId="{8C4BA15D-1559-4B49-8141-76D8CDD43BA5}">
      <dgm:prSet/>
      <dgm:spPr/>
      <dgm:t>
        <a:bodyPr/>
        <a:lstStyle/>
        <a:p>
          <a:endParaRPr lang="en-US"/>
        </a:p>
      </dgm:t>
    </dgm:pt>
    <dgm:pt modelId="{7AE6C700-8303-8C48-921C-2B0BA5488DCB}" type="sibTrans" cxnId="{8C4BA15D-1559-4B49-8141-76D8CDD43BA5}">
      <dgm:prSet/>
      <dgm:spPr/>
      <dgm:t>
        <a:bodyPr/>
        <a:lstStyle/>
        <a:p>
          <a:endParaRPr lang="en-US"/>
        </a:p>
      </dgm:t>
    </dgm:pt>
    <dgm:pt modelId="{6D4990BE-3800-1249-87F8-E5DBE562FEF8}" type="pres">
      <dgm:prSet presAssocID="{B0A1EE77-672F-394A-A80C-C4F648B7CA07}" presName="Name0" presStyleCnt="0">
        <dgm:presLayoutVars>
          <dgm:dir/>
          <dgm:animLvl val="lvl"/>
          <dgm:resizeHandles val="exact"/>
        </dgm:presLayoutVars>
      </dgm:prSet>
      <dgm:spPr/>
    </dgm:pt>
    <dgm:pt modelId="{FF0204F4-80BE-BB42-AAAE-E39BE70E6366}" type="pres">
      <dgm:prSet presAssocID="{84958D4C-611C-AB4B-BBAC-746C61B52AFD}" presName="linNode" presStyleCnt="0"/>
      <dgm:spPr/>
    </dgm:pt>
    <dgm:pt modelId="{28CB4DC5-EDF5-344D-B060-7AB42AF64D7C}" type="pres">
      <dgm:prSet presAssocID="{84958D4C-611C-AB4B-BBAC-746C61B52AFD}" presName="parentText" presStyleLbl="node1" presStyleIdx="0" presStyleCnt="4">
        <dgm:presLayoutVars>
          <dgm:chMax val="1"/>
          <dgm:bulletEnabled val="1"/>
        </dgm:presLayoutVars>
      </dgm:prSet>
      <dgm:spPr/>
    </dgm:pt>
    <dgm:pt modelId="{F3347557-C172-7B45-AADF-37A0A6EA1A3E}" type="pres">
      <dgm:prSet presAssocID="{84958D4C-611C-AB4B-BBAC-746C61B52AFD}" presName="descendantText" presStyleLbl="alignAccFollowNode1" presStyleIdx="0" presStyleCnt="4">
        <dgm:presLayoutVars>
          <dgm:bulletEnabled val="1"/>
        </dgm:presLayoutVars>
      </dgm:prSet>
      <dgm:spPr/>
    </dgm:pt>
    <dgm:pt modelId="{1BC46BB4-FC83-084D-AF45-F28E51947DD4}" type="pres">
      <dgm:prSet presAssocID="{13A879A5-9D41-AE4C-B376-AB3CEC45EFD6}" presName="sp" presStyleCnt="0"/>
      <dgm:spPr/>
    </dgm:pt>
    <dgm:pt modelId="{FB5A7EB4-950B-B34E-867F-64EAF3DFDAFE}" type="pres">
      <dgm:prSet presAssocID="{8192F023-8DD7-8D47-A35D-C62E10BE9BCE}" presName="linNode" presStyleCnt="0"/>
      <dgm:spPr/>
    </dgm:pt>
    <dgm:pt modelId="{52E1B482-5CC1-0042-9537-483C5416E22B}" type="pres">
      <dgm:prSet presAssocID="{8192F023-8DD7-8D47-A35D-C62E10BE9BCE}" presName="parentText" presStyleLbl="node1" presStyleIdx="1" presStyleCnt="4">
        <dgm:presLayoutVars>
          <dgm:chMax val="1"/>
          <dgm:bulletEnabled val="1"/>
        </dgm:presLayoutVars>
      </dgm:prSet>
      <dgm:spPr/>
    </dgm:pt>
    <dgm:pt modelId="{7AD6E731-C08D-8147-BCDC-270D92552990}" type="pres">
      <dgm:prSet presAssocID="{8192F023-8DD7-8D47-A35D-C62E10BE9BCE}" presName="descendantText" presStyleLbl="alignAccFollowNode1" presStyleIdx="1" presStyleCnt="4">
        <dgm:presLayoutVars>
          <dgm:bulletEnabled val="1"/>
        </dgm:presLayoutVars>
      </dgm:prSet>
      <dgm:spPr/>
    </dgm:pt>
    <dgm:pt modelId="{9F1FE9C7-C0CB-B84B-A504-33F75F7D8197}" type="pres">
      <dgm:prSet presAssocID="{F111D47B-1B54-8D4D-98E0-D1CF4A0C5C81}" presName="sp" presStyleCnt="0"/>
      <dgm:spPr/>
    </dgm:pt>
    <dgm:pt modelId="{46515674-0F42-1E4A-A2E6-93C3A4ECE71C}" type="pres">
      <dgm:prSet presAssocID="{12573BEF-8304-AD43-BF8B-E8E222C1C996}" presName="linNode" presStyleCnt="0"/>
      <dgm:spPr/>
    </dgm:pt>
    <dgm:pt modelId="{58B5ECD0-2548-434C-AB79-19BC528A90D0}" type="pres">
      <dgm:prSet presAssocID="{12573BEF-8304-AD43-BF8B-E8E222C1C996}" presName="parentText" presStyleLbl="node1" presStyleIdx="2" presStyleCnt="4">
        <dgm:presLayoutVars>
          <dgm:chMax val="1"/>
          <dgm:bulletEnabled val="1"/>
        </dgm:presLayoutVars>
      </dgm:prSet>
      <dgm:spPr/>
    </dgm:pt>
    <dgm:pt modelId="{4CA2C095-E524-AC42-A920-6F270F8E8365}" type="pres">
      <dgm:prSet presAssocID="{12573BEF-8304-AD43-BF8B-E8E222C1C996}" presName="descendantText" presStyleLbl="alignAccFollowNode1" presStyleIdx="2" presStyleCnt="4">
        <dgm:presLayoutVars>
          <dgm:bulletEnabled val="1"/>
        </dgm:presLayoutVars>
      </dgm:prSet>
      <dgm:spPr/>
    </dgm:pt>
    <dgm:pt modelId="{D314CFCA-A585-0746-BE22-0D27F6E838A8}" type="pres">
      <dgm:prSet presAssocID="{C97DDFA0-E352-F14A-AE94-DB3AEA4F4B4A}" presName="sp" presStyleCnt="0"/>
      <dgm:spPr/>
    </dgm:pt>
    <dgm:pt modelId="{2C9A5622-2FA6-714A-B48C-4E41CDCAB5E0}" type="pres">
      <dgm:prSet presAssocID="{A8A423A5-F280-CC4B-8CB3-FDAD60A2AF32}" presName="linNode" presStyleCnt="0"/>
      <dgm:spPr/>
    </dgm:pt>
    <dgm:pt modelId="{5BFA55CD-A35F-954F-8F52-16EC1E8A6C5E}" type="pres">
      <dgm:prSet presAssocID="{A8A423A5-F280-CC4B-8CB3-FDAD60A2AF32}" presName="parentText" presStyleLbl="node1" presStyleIdx="3" presStyleCnt="4">
        <dgm:presLayoutVars>
          <dgm:chMax val="1"/>
          <dgm:bulletEnabled val="1"/>
        </dgm:presLayoutVars>
      </dgm:prSet>
      <dgm:spPr/>
    </dgm:pt>
    <dgm:pt modelId="{5033DE1B-55D7-D04E-B4B3-5C257DAD6DBE}" type="pres">
      <dgm:prSet presAssocID="{A8A423A5-F280-CC4B-8CB3-FDAD60A2AF32}" presName="descendantText" presStyleLbl="alignAccFollowNode1" presStyleIdx="3" presStyleCnt="4">
        <dgm:presLayoutVars>
          <dgm:bulletEnabled val="1"/>
        </dgm:presLayoutVars>
      </dgm:prSet>
      <dgm:spPr/>
    </dgm:pt>
  </dgm:ptLst>
  <dgm:cxnLst>
    <dgm:cxn modelId="{A0A76D09-048F-2A43-925D-212F5FBAD2D0}" srcId="{B0A1EE77-672F-394A-A80C-C4F648B7CA07}" destId="{12573BEF-8304-AD43-BF8B-E8E222C1C996}" srcOrd="2" destOrd="0" parTransId="{1C8166F4-462A-2845-8EA6-A313530AD6C0}" sibTransId="{C97DDFA0-E352-F14A-AE94-DB3AEA4F4B4A}"/>
    <dgm:cxn modelId="{8CA8EB0D-470D-6842-91A4-28B3078F23F0}" srcId="{B0A1EE77-672F-394A-A80C-C4F648B7CA07}" destId="{8192F023-8DD7-8D47-A35D-C62E10BE9BCE}" srcOrd="1" destOrd="0" parTransId="{8E62E576-46DC-2548-85A6-BC7450F50CD1}" sibTransId="{F111D47B-1B54-8D4D-98E0-D1CF4A0C5C81}"/>
    <dgm:cxn modelId="{DA64710F-E546-9840-B180-55854C8D73B2}" srcId="{B0A1EE77-672F-394A-A80C-C4F648B7CA07}" destId="{A8A423A5-F280-CC4B-8CB3-FDAD60A2AF32}" srcOrd="3" destOrd="0" parTransId="{FF698095-4205-3C44-80E4-8C4D0B4B0DE1}" sibTransId="{88CBCF9E-4F78-9B44-A565-75058483A6DE}"/>
    <dgm:cxn modelId="{1A53BC1C-B24E-1C45-9C91-162CCDBB7295}" srcId="{84958D4C-611C-AB4B-BBAC-746C61B52AFD}" destId="{2EBD235D-F59C-6444-BD5A-936F33AEA04A}" srcOrd="0" destOrd="0" parTransId="{CCC82418-60E2-4444-AD27-03268D27C351}" sibTransId="{26A2E960-1B69-B247-894C-8660388F8D0C}"/>
    <dgm:cxn modelId="{19592D44-836F-4949-8440-1C88B0B4452F}" type="presOf" srcId="{84958D4C-611C-AB4B-BBAC-746C61B52AFD}" destId="{28CB4DC5-EDF5-344D-B060-7AB42AF64D7C}" srcOrd="0" destOrd="0" presId="urn:microsoft.com/office/officeart/2005/8/layout/vList5"/>
    <dgm:cxn modelId="{95AFDC48-A0DF-B940-963D-8220F72759D6}" type="presOf" srcId="{B0A1EE77-672F-394A-A80C-C4F648B7CA07}" destId="{6D4990BE-3800-1249-87F8-E5DBE562FEF8}" srcOrd="0" destOrd="0" presId="urn:microsoft.com/office/officeart/2005/8/layout/vList5"/>
    <dgm:cxn modelId="{8C4BA15D-1559-4B49-8141-76D8CDD43BA5}" srcId="{A8A423A5-F280-CC4B-8CB3-FDAD60A2AF32}" destId="{EA4AA875-7764-FF41-BE32-E67B39604862}" srcOrd="0" destOrd="0" parTransId="{21B24694-9725-3442-A685-AE13011A2F05}" sibTransId="{7AE6C700-8303-8C48-921C-2B0BA5488DCB}"/>
    <dgm:cxn modelId="{BABC1D60-559D-1E47-9D45-A0390D09C3E0}" srcId="{8192F023-8DD7-8D47-A35D-C62E10BE9BCE}" destId="{48EBB64C-E654-1A4B-A7ED-9DCBE97B1B56}" srcOrd="0" destOrd="0" parTransId="{163E9541-4BEC-6E49-BF55-72AB59CCDD27}" sibTransId="{72ADBA86-BCD5-B34E-88F8-7D8389E5B7AD}"/>
    <dgm:cxn modelId="{43DBBC6E-D1E2-6D44-A919-6925EDB9DE37}" type="presOf" srcId="{2EBD235D-F59C-6444-BD5A-936F33AEA04A}" destId="{F3347557-C172-7B45-AADF-37A0A6EA1A3E}" srcOrd="0" destOrd="0" presId="urn:microsoft.com/office/officeart/2005/8/layout/vList5"/>
    <dgm:cxn modelId="{050D5B7B-5661-764C-A125-14B0FF29EC88}" type="presOf" srcId="{12573BEF-8304-AD43-BF8B-E8E222C1C996}" destId="{58B5ECD0-2548-434C-AB79-19BC528A90D0}" srcOrd="0" destOrd="0" presId="urn:microsoft.com/office/officeart/2005/8/layout/vList5"/>
    <dgm:cxn modelId="{65002F91-BE20-3442-822E-AEFA122F7108}" srcId="{12573BEF-8304-AD43-BF8B-E8E222C1C996}" destId="{551EC21B-C65C-3D47-AA96-8214E687DECB}" srcOrd="0" destOrd="0" parTransId="{48F14E0C-68E8-924D-9869-7D77531A9DCC}" sibTransId="{46CEC154-279A-8C49-9058-5B4B25B8AA1B}"/>
    <dgm:cxn modelId="{A4F575A1-FFB9-0140-8FF0-A8E059D4787F}" type="presOf" srcId="{551EC21B-C65C-3D47-AA96-8214E687DECB}" destId="{4CA2C095-E524-AC42-A920-6F270F8E8365}" srcOrd="0" destOrd="0" presId="urn:microsoft.com/office/officeart/2005/8/layout/vList5"/>
    <dgm:cxn modelId="{FDB12EA4-9B18-9B45-AD9D-E458AEBE609F}" type="presOf" srcId="{48EBB64C-E654-1A4B-A7ED-9DCBE97B1B56}" destId="{7AD6E731-C08D-8147-BCDC-270D92552990}" srcOrd="0" destOrd="0" presId="urn:microsoft.com/office/officeart/2005/8/layout/vList5"/>
    <dgm:cxn modelId="{0CAB6EA9-7B03-7E4B-8799-ADD20CEC2623}" srcId="{B0A1EE77-672F-394A-A80C-C4F648B7CA07}" destId="{84958D4C-611C-AB4B-BBAC-746C61B52AFD}" srcOrd="0" destOrd="0" parTransId="{28B9BAEC-873B-7847-9BB3-1E5589702673}" sibTransId="{13A879A5-9D41-AE4C-B376-AB3CEC45EFD6}"/>
    <dgm:cxn modelId="{07F226C6-B901-2143-BF8D-5AFD557FA54B}" type="presOf" srcId="{EA4AA875-7764-FF41-BE32-E67B39604862}" destId="{5033DE1B-55D7-D04E-B4B3-5C257DAD6DBE}" srcOrd="0" destOrd="0" presId="urn:microsoft.com/office/officeart/2005/8/layout/vList5"/>
    <dgm:cxn modelId="{F2EB61E5-9DDD-E74B-B3D2-3981C60D5AFA}" type="presOf" srcId="{A8A423A5-F280-CC4B-8CB3-FDAD60A2AF32}" destId="{5BFA55CD-A35F-954F-8F52-16EC1E8A6C5E}" srcOrd="0" destOrd="0" presId="urn:microsoft.com/office/officeart/2005/8/layout/vList5"/>
    <dgm:cxn modelId="{69C77CE9-78CD-B447-9689-19204742730A}" type="presOf" srcId="{8192F023-8DD7-8D47-A35D-C62E10BE9BCE}" destId="{52E1B482-5CC1-0042-9537-483C5416E22B}" srcOrd="0" destOrd="0" presId="urn:microsoft.com/office/officeart/2005/8/layout/vList5"/>
    <dgm:cxn modelId="{4CB39D65-6757-DA4F-BB3B-E84D8235347B}" type="presParOf" srcId="{6D4990BE-3800-1249-87F8-E5DBE562FEF8}" destId="{FF0204F4-80BE-BB42-AAAE-E39BE70E6366}" srcOrd="0" destOrd="0" presId="urn:microsoft.com/office/officeart/2005/8/layout/vList5"/>
    <dgm:cxn modelId="{D6D94E51-B964-0049-BBBC-7ACFF2FEAD48}" type="presParOf" srcId="{FF0204F4-80BE-BB42-AAAE-E39BE70E6366}" destId="{28CB4DC5-EDF5-344D-B060-7AB42AF64D7C}" srcOrd="0" destOrd="0" presId="urn:microsoft.com/office/officeart/2005/8/layout/vList5"/>
    <dgm:cxn modelId="{730B105A-A369-FF4E-AA3D-88C381373CB0}" type="presParOf" srcId="{FF0204F4-80BE-BB42-AAAE-E39BE70E6366}" destId="{F3347557-C172-7B45-AADF-37A0A6EA1A3E}" srcOrd="1" destOrd="0" presId="urn:microsoft.com/office/officeart/2005/8/layout/vList5"/>
    <dgm:cxn modelId="{20368A09-7373-DC42-B562-D3B9214C144A}" type="presParOf" srcId="{6D4990BE-3800-1249-87F8-E5DBE562FEF8}" destId="{1BC46BB4-FC83-084D-AF45-F28E51947DD4}" srcOrd="1" destOrd="0" presId="urn:microsoft.com/office/officeart/2005/8/layout/vList5"/>
    <dgm:cxn modelId="{9EEBBE2F-C1EB-C14E-854D-B6C5592DADD4}" type="presParOf" srcId="{6D4990BE-3800-1249-87F8-E5DBE562FEF8}" destId="{FB5A7EB4-950B-B34E-867F-64EAF3DFDAFE}" srcOrd="2" destOrd="0" presId="urn:microsoft.com/office/officeart/2005/8/layout/vList5"/>
    <dgm:cxn modelId="{CBB2261E-4A12-394B-9CEF-6FCBCC00BED2}" type="presParOf" srcId="{FB5A7EB4-950B-B34E-867F-64EAF3DFDAFE}" destId="{52E1B482-5CC1-0042-9537-483C5416E22B}" srcOrd="0" destOrd="0" presId="urn:microsoft.com/office/officeart/2005/8/layout/vList5"/>
    <dgm:cxn modelId="{CC35A929-7988-4D4B-BCF0-72F015BF5812}" type="presParOf" srcId="{FB5A7EB4-950B-B34E-867F-64EAF3DFDAFE}" destId="{7AD6E731-C08D-8147-BCDC-270D92552990}" srcOrd="1" destOrd="0" presId="urn:microsoft.com/office/officeart/2005/8/layout/vList5"/>
    <dgm:cxn modelId="{75C7279E-9A84-C84B-8A8A-59FAEA4F163D}" type="presParOf" srcId="{6D4990BE-3800-1249-87F8-E5DBE562FEF8}" destId="{9F1FE9C7-C0CB-B84B-A504-33F75F7D8197}" srcOrd="3" destOrd="0" presId="urn:microsoft.com/office/officeart/2005/8/layout/vList5"/>
    <dgm:cxn modelId="{6231B633-8872-DB44-81E5-E6962B075034}" type="presParOf" srcId="{6D4990BE-3800-1249-87F8-E5DBE562FEF8}" destId="{46515674-0F42-1E4A-A2E6-93C3A4ECE71C}" srcOrd="4" destOrd="0" presId="urn:microsoft.com/office/officeart/2005/8/layout/vList5"/>
    <dgm:cxn modelId="{A799DA24-9C92-3945-9AF4-6202F4F892AD}" type="presParOf" srcId="{46515674-0F42-1E4A-A2E6-93C3A4ECE71C}" destId="{58B5ECD0-2548-434C-AB79-19BC528A90D0}" srcOrd="0" destOrd="0" presId="urn:microsoft.com/office/officeart/2005/8/layout/vList5"/>
    <dgm:cxn modelId="{DC3E0EED-4894-B44C-9B12-9DEC6A95743C}" type="presParOf" srcId="{46515674-0F42-1E4A-A2E6-93C3A4ECE71C}" destId="{4CA2C095-E524-AC42-A920-6F270F8E8365}" srcOrd="1" destOrd="0" presId="urn:microsoft.com/office/officeart/2005/8/layout/vList5"/>
    <dgm:cxn modelId="{69299CF1-C9B3-6645-9C39-355BB032684B}" type="presParOf" srcId="{6D4990BE-3800-1249-87F8-E5DBE562FEF8}" destId="{D314CFCA-A585-0746-BE22-0D27F6E838A8}" srcOrd="5" destOrd="0" presId="urn:microsoft.com/office/officeart/2005/8/layout/vList5"/>
    <dgm:cxn modelId="{EC07E054-B505-944D-A83A-625FADE4EC4D}" type="presParOf" srcId="{6D4990BE-3800-1249-87F8-E5DBE562FEF8}" destId="{2C9A5622-2FA6-714A-B48C-4E41CDCAB5E0}" srcOrd="6" destOrd="0" presId="urn:microsoft.com/office/officeart/2005/8/layout/vList5"/>
    <dgm:cxn modelId="{5F1F6289-C51D-C04A-874B-E6B918F029E6}" type="presParOf" srcId="{2C9A5622-2FA6-714A-B48C-4E41CDCAB5E0}" destId="{5BFA55CD-A35F-954F-8F52-16EC1E8A6C5E}" srcOrd="0" destOrd="0" presId="urn:microsoft.com/office/officeart/2005/8/layout/vList5"/>
    <dgm:cxn modelId="{B926C16B-FEDB-3048-BECF-CCDC0A51C46A}" type="presParOf" srcId="{2C9A5622-2FA6-714A-B48C-4E41CDCAB5E0}" destId="{5033DE1B-55D7-D04E-B4B3-5C257DAD6DBE}"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A1EE77-672F-394A-A80C-C4F648B7CA07}" type="doc">
      <dgm:prSet loTypeId="urn:microsoft.com/office/officeart/2005/8/layout/vList5" loCatId="" qsTypeId="urn:microsoft.com/office/officeart/2005/8/quickstyle/simple1" qsCatId="simple" csTypeId="urn:microsoft.com/office/officeart/2005/8/colors/accent1_1" csCatId="accent1" phldr="1"/>
      <dgm:spPr/>
      <dgm:t>
        <a:bodyPr/>
        <a:lstStyle/>
        <a:p>
          <a:endParaRPr lang="en-US"/>
        </a:p>
      </dgm:t>
    </dgm:pt>
    <dgm:pt modelId="{84958D4C-611C-AB4B-BBAC-746C61B52AFD}">
      <dgm:prSet phldrT="[Text]">
        <dgm:style>
          <a:lnRef idx="2">
            <a:schemeClr val="accent1"/>
          </a:lnRef>
          <a:fillRef idx="1">
            <a:schemeClr val="lt1"/>
          </a:fillRef>
          <a:effectRef idx="0">
            <a:schemeClr val="accent1"/>
          </a:effectRef>
          <a:fontRef idx="minor">
            <a:schemeClr val="dk1"/>
          </a:fontRef>
        </dgm:style>
      </dgm:prSet>
      <dgm:spPr/>
      <dgm:t>
        <a:bodyPr/>
        <a:lstStyle/>
        <a:p>
          <a:r>
            <a:rPr lang="en-US"/>
            <a:t>Quality of Live (QoL)</a:t>
          </a:r>
        </a:p>
      </dgm:t>
    </dgm:pt>
    <dgm:pt modelId="{28B9BAEC-873B-7847-9BB3-1E5589702673}" type="parTrans" cxnId="{0CAB6EA9-7B03-7E4B-8799-ADD20CEC2623}">
      <dgm:prSet/>
      <dgm:spPr/>
      <dgm:t>
        <a:bodyPr/>
        <a:lstStyle/>
        <a:p>
          <a:endParaRPr lang="en-US"/>
        </a:p>
      </dgm:t>
    </dgm:pt>
    <dgm:pt modelId="{13A879A5-9D41-AE4C-B376-AB3CEC45EFD6}" type="sibTrans" cxnId="{0CAB6EA9-7B03-7E4B-8799-ADD20CEC2623}">
      <dgm:prSet/>
      <dgm:spPr/>
      <dgm:t>
        <a:bodyPr/>
        <a:lstStyle/>
        <a:p>
          <a:endParaRPr lang="en-US"/>
        </a:p>
      </dgm:t>
    </dgm:pt>
    <dgm:pt modelId="{2EBD235D-F59C-6444-BD5A-936F33AEA04A}">
      <dgm:prSet phldrT="[Text]">
        <dgm:style>
          <a:lnRef idx="2">
            <a:schemeClr val="accent1"/>
          </a:lnRef>
          <a:fillRef idx="1">
            <a:schemeClr val="lt1"/>
          </a:fillRef>
          <a:effectRef idx="0">
            <a:schemeClr val="accent1"/>
          </a:effectRef>
          <a:fontRef idx="minor">
            <a:schemeClr val="dk1"/>
          </a:fontRef>
        </dgm:style>
      </dgm:prSet>
      <dgm:spPr/>
      <dgm:t>
        <a:bodyPr/>
        <a:lstStyle/>
        <a:p>
          <a:r>
            <a:rPr lang="en-US"/>
            <a:t>Study of health related QoL and other patient centered outcomes to identify effective interventions and enhance qualify of care</a:t>
          </a:r>
        </a:p>
      </dgm:t>
    </dgm:pt>
    <dgm:pt modelId="{CCC82418-60E2-4444-AD27-03268D27C351}" type="parTrans" cxnId="{1A53BC1C-B24E-1C45-9C91-162CCDBB7295}">
      <dgm:prSet/>
      <dgm:spPr/>
      <dgm:t>
        <a:bodyPr/>
        <a:lstStyle/>
        <a:p>
          <a:endParaRPr lang="en-US"/>
        </a:p>
      </dgm:t>
    </dgm:pt>
    <dgm:pt modelId="{26A2E960-1B69-B247-894C-8660388F8D0C}" type="sibTrans" cxnId="{1A53BC1C-B24E-1C45-9C91-162CCDBB7295}">
      <dgm:prSet/>
      <dgm:spPr/>
      <dgm:t>
        <a:bodyPr/>
        <a:lstStyle/>
        <a:p>
          <a:endParaRPr lang="en-US"/>
        </a:p>
      </dgm:t>
    </dgm:pt>
    <dgm:pt modelId="{8192F023-8DD7-8D47-A35D-C62E10BE9BCE}">
      <dgm:prSet phldrT="[Text]">
        <dgm:style>
          <a:lnRef idx="2">
            <a:schemeClr val="accent2"/>
          </a:lnRef>
          <a:fillRef idx="1">
            <a:schemeClr val="lt1"/>
          </a:fillRef>
          <a:effectRef idx="0">
            <a:schemeClr val="accent2"/>
          </a:effectRef>
          <a:fontRef idx="minor">
            <a:schemeClr val="dk1"/>
          </a:fontRef>
        </dgm:style>
      </dgm:prSet>
      <dgm:spPr/>
      <dgm:t>
        <a:bodyPr/>
        <a:lstStyle/>
        <a:p>
          <a:r>
            <a:rPr lang="en-US"/>
            <a:t>Diagnostic</a:t>
          </a:r>
        </a:p>
      </dgm:t>
    </dgm:pt>
    <dgm:pt modelId="{8E62E576-46DC-2548-85A6-BC7450F50CD1}" type="parTrans" cxnId="{8CA8EB0D-470D-6842-91A4-28B3078F23F0}">
      <dgm:prSet/>
      <dgm:spPr/>
      <dgm:t>
        <a:bodyPr/>
        <a:lstStyle/>
        <a:p>
          <a:endParaRPr lang="en-US"/>
        </a:p>
      </dgm:t>
    </dgm:pt>
    <dgm:pt modelId="{F111D47B-1B54-8D4D-98E0-D1CF4A0C5C81}" type="sibTrans" cxnId="{8CA8EB0D-470D-6842-91A4-28B3078F23F0}">
      <dgm:prSet/>
      <dgm:spPr/>
      <dgm:t>
        <a:bodyPr/>
        <a:lstStyle/>
        <a:p>
          <a:endParaRPr lang="en-US"/>
        </a:p>
      </dgm:t>
    </dgm:pt>
    <dgm:pt modelId="{48EBB64C-E654-1A4B-A7ED-9DCBE97B1B56}">
      <dgm:prSet phldrT="[Text]">
        <dgm:style>
          <a:lnRef idx="2">
            <a:schemeClr val="accent2"/>
          </a:lnRef>
          <a:fillRef idx="1">
            <a:schemeClr val="lt1"/>
          </a:fillRef>
          <a:effectRef idx="0">
            <a:schemeClr val="accent2"/>
          </a:effectRef>
          <a:fontRef idx="minor">
            <a:schemeClr val="dk1"/>
          </a:fontRef>
        </dgm:style>
      </dgm:prSet>
      <dgm:spPr/>
      <dgm:t>
        <a:bodyPr/>
        <a:lstStyle/>
        <a:p>
          <a:r>
            <a:rPr lang="en-US"/>
            <a:t>Better tools for classifying and identifying disease </a:t>
          </a:r>
        </a:p>
      </dgm:t>
    </dgm:pt>
    <dgm:pt modelId="{163E9541-4BEC-6E49-BF55-72AB59CCDD27}" type="parTrans" cxnId="{BABC1D60-559D-1E47-9D45-A0390D09C3E0}">
      <dgm:prSet/>
      <dgm:spPr/>
      <dgm:t>
        <a:bodyPr/>
        <a:lstStyle/>
        <a:p>
          <a:endParaRPr lang="en-US"/>
        </a:p>
      </dgm:t>
    </dgm:pt>
    <dgm:pt modelId="{72ADBA86-BCD5-B34E-88F8-7D8389E5B7AD}" type="sibTrans" cxnId="{BABC1D60-559D-1E47-9D45-A0390D09C3E0}">
      <dgm:prSet/>
      <dgm:spPr/>
      <dgm:t>
        <a:bodyPr/>
        <a:lstStyle/>
        <a:p>
          <a:endParaRPr lang="en-US"/>
        </a:p>
      </dgm:t>
    </dgm:pt>
    <dgm:pt modelId="{A8A423A5-F280-CC4B-8CB3-FDAD60A2AF32}">
      <dgm:prSet phldrT="[Text]">
        <dgm:style>
          <a:lnRef idx="2">
            <a:schemeClr val="accent2"/>
          </a:lnRef>
          <a:fillRef idx="1">
            <a:schemeClr val="lt1"/>
          </a:fillRef>
          <a:effectRef idx="0">
            <a:schemeClr val="accent2"/>
          </a:effectRef>
          <a:fontRef idx="minor">
            <a:schemeClr val="dk1"/>
          </a:fontRef>
        </dgm:style>
      </dgm:prSet>
      <dgm:spPr/>
      <dgm:t>
        <a:bodyPr/>
        <a:lstStyle/>
        <a:p>
          <a:r>
            <a:rPr lang="en-US"/>
            <a:t>Prevention</a:t>
          </a:r>
        </a:p>
      </dgm:t>
    </dgm:pt>
    <dgm:pt modelId="{FF698095-4205-3C44-80E4-8C4D0B4B0DE1}" type="parTrans" cxnId="{DA64710F-E546-9840-B180-55854C8D73B2}">
      <dgm:prSet/>
      <dgm:spPr/>
      <dgm:t>
        <a:bodyPr/>
        <a:lstStyle/>
        <a:p>
          <a:endParaRPr lang="en-US"/>
        </a:p>
      </dgm:t>
    </dgm:pt>
    <dgm:pt modelId="{88CBCF9E-4F78-9B44-A565-75058483A6DE}" type="sibTrans" cxnId="{DA64710F-E546-9840-B180-55854C8D73B2}">
      <dgm:prSet/>
      <dgm:spPr/>
      <dgm:t>
        <a:bodyPr/>
        <a:lstStyle/>
        <a:p>
          <a:endParaRPr lang="en-US"/>
        </a:p>
      </dgm:t>
    </dgm:pt>
    <dgm:pt modelId="{EA4AA875-7764-FF41-BE32-E67B39604862}">
      <dgm:prSet phldrT="[Text]">
        <dgm:style>
          <a:lnRef idx="2">
            <a:schemeClr val="accent2"/>
          </a:lnRef>
          <a:fillRef idx="1">
            <a:schemeClr val="lt1"/>
          </a:fillRef>
          <a:effectRef idx="0">
            <a:schemeClr val="accent2"/>
          </a:effectRef>
          <a:fontRef idx="minor">
            <a:schemeClr val="dk1"/>
          </a:fontRef>
        </dgm:style>
      </dgm:prSet>
      <dgm:spPr/>
      <dgm:t>
        <a:bodyPr/>
        <a:lstStyle/>
        <a:p>
          <a:r>
            <a:rPr lang="en-US"/>
            <a:t>Understand risk factors and discover interventions that can prevent disease </a:t>
          </a:r>
        </a:p>
      </dgm:t>
    </dgm:pt>
    <dgm:pt modelId="{21B24694-9725-3442-A685-AE13011A2F05}" type="parTrans" cxnId="{8C4BA15D-1559-4B49-8141-76D8CDD43BA5}">
      <dgm:prSet/>
      <dgm:spPr/>
      <dgm:t>
        <a:bodyPr/>
        <a:lstStyle/>
        <a:p>
          <a:endParaRPr lang="en-US"/>
        </a:p>
      </dgm:t>
    </dgm:pt>
    <dgm:pt modelId="{7AE6C700-8303-8C48-921C-2B0BA5488DCB}" type="sibTrans" cxnId="{8C4BA15D-1559-4B49-8141-76D8CDD43BA5}">
      <dgm:prSet/>
      <dgm:spPr/>
      <dgm:t>
        <a:bodyPr/>
        <a:lstStyle/>
        <a:p>
          <a:endParaRPr lang="en-US"/>
        </a:p>
      </dgm:t>
    </dgm:pt>
    <dgm:pt modelId="{E784C3CD-6E33-F84D-9512-F37ACA3F3BF2}">
      <dgm:prSet phldrT="[Text]">
        <dgm:style>
          <a:lnRef idx="2">
            <a:schemeClr val="accent2"/>
          </a:lnRef>
          <a:fillRef idx="1">
            <a:schemeClr val="lt1"/>
          </a:fillRef>
          <a:effectRef idx="0">
            <a:schemeClr val="accent2"/>
          </a:effectRef>
          <a:fontRef idx="minor">
            <a:schemeClr val="dk1"/>
          </a:fontRef>
        </dgm:style>
      </dgm:prSet>
      <dgm:spPr/>
      <dgm:t>
        <a:bodyPr/>
        <a:lstStyle/>
        <a:p>
          <a:r>
            <a:rPr lang="en-US"/>
            <a:t>Screening &amp; Early detection</a:t>
          </a:r>
        </a:p>
      </dgm:t>
    </dgm:pt>
    <dgm:pt modelId="{83F246B0-AB6D-3E44-9158-EC31266EA45B}" type="parTrans" cxnId="{275D3C9C-C113-3848-830D-3B74254D0ED1}">
      <dgm:prSet/>
      <dgm:spPr/>
      <dgm:t>
        <a:bodyPr/>
        <a:lstStyle/>
        <a:p>
          <a:endParaRPr lang="en-US"/>
        </a:p>
      </dgm:t>
    </dgm:pt>
    <dgm:pt modelId="{10EA5475-4630-694A-9F9E-6BC9E740D465}" type="sibTrans" cxnId="{275D3C9C-C113-3848-830D-3B74254D0ED1}">
      <dgm:prSet/>
      <dgm:spPr/>
      <dgm:t>
        <a:bodyPr/>
        <a:lstStyle/>
        <a:p>
          <a:endParaRPr lang="en-US"/>
        </a:p>
      </dgm:t>
    </dgm:pt>
    <dgm:pt modelId="{A87CC3E0-DC9B-FE41-92EC-9278D4DF127B}">
      <dgm:prSet phldrT="[Text]">
        <dgm:style>
          <a:lnRef idx="2">
            <a:schemeClr val="accent2"/>
          </a:lnRef>
          <a:fillRef idx="1">
            <a:schemeClr val="lt1"/>
          </a:fillRef>
          <a:effectRef idx="0">
            <a:schemeClr val="accent2"/>
          </a:effectRef>
          <a:fontRef idx="minor">
            <a:schemeClr val="dk1"/>
          </a:fontRef>
        </dgm:style>
      </dgm:prSet>
      <dgm:spPr/>
      <dgm:t>
        <a:bodyPr/>
        <a:lstStyle/>
        <a:p>
          <a:r>
            <a:rPr lang="en-US"/>
            <a:t>new means of detecting disease earlier or better</a:t>
          </a:r>
        </a:p>
      </dgm:t>
    </dgm:pt>
    <dgm:pt modelId="{C63ADFAB-48E1-E049-953C-DAAB4C17D236}" type="parTrans" cxnId="{C46F0BB8-19D8-BB4E-A59C-37A212ED4326}">
      <dgm:prSet/>
      <dgm:spPr/>
      <dgm:t>
        <a:bodyPr/>
        <a:lstStyle/>
        <a:p>
          <a:endParaRPr lang="en-US"/>
        </a:p>
      </dgm:t>
    </dgm:pt>
    <dgm:pt modelId="{47E3C1DA-0080-1746-8E3F-862214218193}" type="sibTrans" cxnId="{C46F0BB8-19D8-BB4E-A59C-37A212ED4326}">
      <dgm:prSet/>
      <dgm:spPr/>
      <dgm:t>
        <a:bodyPr/>
        <a:lstStyle/>
        <a:p>
          <a:endParaRPr lang="en-US"/>
        </a:p>
      </dgm:t>
    </dgm:pt>
    <dgm:pt modelId="{E6959F74-0F59-0840-84CA-AA6E75CAAB67}">
      <dgm:prSet phldrT="[Text]">
        <dgm:style>
          <a:lnRef idx="2">
            <a:schemeClr val="accent2"/>
          </a:lnRef>
          <a:fillRef idx="1">
            <a:schemeClr val="lt1"/>
          </a:fillRef>
          <a:effectRef idx="0">
            <a:schemeClr val="accent2"/>
          </a:effectRef>
          <a:fontRef idx="minor">
            <a:schemeClr val="dk1"/>
          </a:fontRef>
        </dgm:style>
      </dgm:prSet>
      <dgm:spPr/>
      <dgm:t>
        <a:bodyPr/>
        <a:lstStyle/>
        <a:p>
          <a:r>
            <a:rPr lang="en-US"/>
            <a:t>Record Review</a:t>
          </a:r>
        </a:p>
      </dgm:t>
    </dgm:pt>
    <dgm:pt modelId="{7B69F611-B29A-D445-AF3C-7B4FEC0E4F17}" type="parTrans" cxnId="{B99CFD8B-906F-424C-A80D-7DBD9D30424B}">
      <dgm:prSet/>
      <dgm:spPr/>
      <dgm:t>
        <a:bodyPr/>
        <a:lstStyle/>
        <a:p>
          <a:endParaRPr lang="en-US"/>
        </a:p>
      </dgm:t>
    </dgm:pt>
    <dgm:pt modelId="{D74C3D43-EBCF-2A40-B747-95F758F5A75A}" type="sibTrans" cxnId="{B99CFD8B-906F-424C-A80D-7DBD9D30424B}">
      <dgm:prSet/>
      <dgm:spPr/>
      <dgm:t>
        <a:bodyPr/>
        <a:lstStyle/>
        <a:p>
          <a:endParaRPr lang="en-US"/>
        </a:p>
      </dgm:t>
    </dgm:pt>
    <dgm:pt modelId="{41F36D26-4641-4445-99DB-B0D9C222897E}">
      <dgm:prSet phldrT="[Text]">
        <dgm:style>
          <a:lnRef idx="2">
            <a:schemeClr val="accent2"/>
          </a:lnRef>
          <a:fillRef idx="1">
            <a:schemeClr val="lt1"/>
          </a:fillRef>
          <a:effectRef idx="0">
            <a:schemeClr val="accent2"/>
          </a:effectRef>
          <a:fontRef idx="minor">
            <a:schemeClr val="dk1"/>
          </a:fontRef>
        </dgm:style>
      </dgm:prSet>
      <dgm:spPr/>
      <dgm:t>
        <a:bodyPr/>
        <a:lstStyle/>
        <a:p>
          <a:r>
            <a:rPr lang="en-US"/>
            <a:t>Retrospective review of patient records to gather data on treatments and outcomes</a:t>
          </a:r>
        </a:p>
      </dgm:t>
    </dgm:pt>
    <dgm:pt modelId="{62E083B2-BC34-914C-80B3-E3CB106C6F0C}" type="parTrans" cxnId="{5CDEFCA8-F0B4-904C-A160-B57EC82B027D}">
      <dgm:prSet/>
      <dgm:spPr/>
      <dgm:t>
        <a:bodyPr/>
        <a:lstStyle/>
        <a:p>
          <a:endParaRPr lang="en-US"/>
        </a:p>
      </dgm:t>
    </dgm:pt>
    <dgm:pt modelId="{522A7F93-0FB4-6D4B-BE5F-9B57E33EE1C5}" type="sibTrans" cxnId="{5CDEFCA8-F0B4-904C-A160-B57EC82B027D}">
      <dgm:prSet/>
      <dgm:spPr/>
      <dgm:t>
        <a:bodyPr/>
        <a:lstStyle/>
        <a:p>
          <a:endParaRPr lang="en-US"/>
        </a:p>
      </dgm:t>
    </dgm:pt>
    <dgm:pt modelId="{6D4990BE-3800-1249-87F8-E5DBE562FEF8}" type="pres">
      <dgm:prSet presAssocID="{B0A1EE77-672F-394A-A80C-C4F648B7CA07}" presName="Name0" presStyleCnt="0">
        <dgm:presLayoutVars>
          <dgm:dir/>
          <dgm:animLvl val="lvl"/>
          <dgm:resizeHandles val="exact"/>
        </dgm:presLayoutVars>
      </dgm:prSet>
      <dgm:spPr/>
    </dgm:pt>
    <dgm:pt modelId="{FF0204F4-80BE-BB42-AAAE-E39BE70E6366}" type="pres">
      <dgm:prSet presAssocID="{84958D4C-611C-AB4B-BBAC-746C61B52AFD}" presName="linNode" presStyleCnt="0"/>
      <dgm:spPr/>
    </dgm:pt>
    <dgm:pt modelId="{28CB4DC5-EDF5-344D-B060-7AB42AF64D7C}" type="pres">
      <dgm:prSet presAssocID="{84958D4C-611C-AB4B-BBAC-746C61B52AFD}" presName="parentText" presStyleLbl="node1" presStyleIdx="0" presStyleCnt="5">
        <dgm:presLayoutVars>
          <dgm:chMax val="1"/>
          <dgm:bulletEnabled val="1"/>
        </dgm:presLayoutVars>
      </dgm:prSet>
      <dgm:spPr/>
    </dgm:pt>
    <dgm:pt modelId="{F3347557-C172-7B45-AADF-37A0A6EA1A3E}" type="pres">
      <dgm:prSet presAssocID="{84958D4C-611C-AB4B-BBAC-746C61B52AFD}" presName="descendantText" presStyleLbl="alignAccFollowNode1" presStyleIdx="0" presStyleCnt="5">
        <dgm:presLayoutVars>
          <dgm:bulletEnabled val="1"/>
        </dgm:presLayoutVars>
      </dgm:prSet>
      <dgm:spPr/>
    </dgm:pt>
    <dgm:pt modelId="{1BC46BB4-FC83-084D-AF45-F28E51947DD4}" type="pres">
      <dgm:prSet presAssocID="{13A879A5-9D41-AE4C-B376-AB3CEC45EFD6}" presName="sp" presStyleCnt="0"/>
      <dgm:spPr/>
    </dgm:pt>
    <dgm:pt modelId="{FB5A7EB4-950B-B34E-867F-64EAF3DFDAFE}" type="pres">
      <dgm:prSet presAssocID="{8192F023-8DD7-8D47-A35D-C62E10BE9BCE}" presName="linNode" presStyleCnt="0"/>
      <dgm:spPr/>
    </dgm:pt>
    <dgm:pt modelId="{52E1B482-5CC1-0042-9537-483C5416E22B}" type="pres">
      <dgm:prSet presAssocID="{8192F023-8DD7-8D47-A35D-C62E10BE9BCE}" presName="parentText" presStyleLbl="node1" presStyleIdx="1" presStyleCnt="5">
        <dgm:presLayoutVars>
          <dgm:chMax val="1"/>
          <dgm:bulletEnabled val="1"/>
        </dgm:presLayoutVars>
      </dgm:prSet>
      <dgm:spPr/>
    </dgm:pt>
    <dgm:pt modelId="{7AD6E731-C08D-8147-BCDC-270D92552990}" type="pres">
      <dgm:prSet presAssocID="{8192F023-8DD7-8D47-A35D-C62E10BE9BCE}" presName="descendantText" presStyleLbl="alignAccFollowNode1" presStyleIdx="1" presStyleCnt="5">
        <dgm:presLayoutVars>
          <dgm:bulletEnabled val="1"/>
        </dgm:presLayoutVars>
      </dgm:prSet>
      <dgm:spPr/>
    </dgm:pt>
    <dgm:pt modelId="{9F1FE9C7-C0CB-B84B-A504-33F75F7D8197}" type="pres">
      <dgm:prSet presAssocID="{F111D47B-1B54-8D4D-98E0-D1CF4A0C5C81}" presName="sp" presStyleCnt="0"/>
      <dgm:spPr/>
    </dgm:pt>
    <dgm:pt modelId="{2C9A5622-2FA6-714A-B48C-4E41CDCAB5E0}" type="pres">
      <dgm:prSet presAssocID="{A8A423A5-F280-CC4B-8CB3-FDAD60A2AF32}" presName="linNode" presStyleCnt="0"/>
      <dgm:spPr/>
    </dgm:pt>
    <dgm:pt modelId="{5BFA55CD-A35F-954F-8F52-16EC1E8A6C5E}" type="pres">
      <dgm:prSet presAssocID="{A8A423A5-F280-CC4B-8CB3-FDAD60A2AF32}" presName="parentText" presStyleLbl="node1" presStyleIdx="2" presStyleCnt="5">
        <dgm:presLayoutVars>
          <dgm:chMax val="1"/>
          <dgm:bulletEnabled val="1"/>
        </dgm:presLayoutVars>
      </dgm:prSet>
      <dgm:spPr/>
    </dgm:pt>
    <dgm:pt modelId="{5033DE1B-55D7-D04E-B4B3-5C257DAD6DBE}" type="pres">
      <dgm:prSet presAssocID="{A8A423A5-F280-CC4B-8CB3-FDAD60A2AF32}" presName="descendantText" presStyleLbl="alignAccFollowNode1" presStyleIdx="2" presStyleCnt="5">
        <dgm:presLayoutVars>
          <dgm:bulletEnabled val="1"/>
        </dgm:presLayoutVars>
      </dgm:prSet>
      <dgm:spPr/>
    </dgm:pt>
    <dgm:pt modelId="{7ADB2A8D-0B5E-8E4C-BAD9-3E4895501A4D}" type="pres">
      <dgm:prSet presAssocID="{88CBCF9E-4F78-9B44-A565-75058483A6DE}" presName="sp" presStyleCnt="0"/>
      <dgm:spPr/>
    </dgm:pt>
    <dgm:pt modelId="{7764122E-B5B3-604D-AD13-1AF6C3CF0251}" type="pres">
      <dgm:prSet presAssocID="{E784C3CD-6E33-F84D-9512-F37ACA3F3BF2}" presName="linNode" presStyleCnt="0"/>
      <dgm:spPr/>
    </dgm:pt>
    <dgm:pt modelId="{B0621E8C-1925-EE47-8793-EB8BDB80C31F}" type="pres">
      <dgm:prSet presAssocID="{E784C3CD-6E33-F84D-9512-F37ACA3F3BF2}" presName="parentText" presStyleLbl="node1" presStyleIdx="3" presStyleCnt="5">
        <dgm:presLayoutVars>
          <dgm:chMax val="1"/>
          <dgm:bulletEnabled val="1"/>
        </dgm:presLayoutVars>
      </dgm:prSet>
      <dgm:spPr/>
    </dgm:pt>
    <dgm:pt modelId="{87B32C02-4282-9843-A547-E4762D262CCC}" type="pres">
      <dgm:prSet presAssocID="{E784C3CD-6E33-F84D-9512-F37ACA3F3BF2}" presName="descendantText" presStyleLbl="alignAccFollowNode1" presStyleIdx="3" presStyleCnt="5">
        <dgm:presLayoutVars>
          <dgm:bulletEnabled val="1"/>
        </dgm:presLayoutVars>
      </dgm:prSet>
      <dgm:spPr/>
    </dgm:pt>
    <dgm:pt modelId="{9ABA0C07-0D0D-FC41-A9F8-4A7C1365EFB1}" type="pres">
      <dgm:prSet presAssocID="{10EA5475-4630-694A-9F9E-6BC9E740D465}" presName="sp" presStyleCnt="0"/>
      <dgm:spPr/>
    </dgm:pt>
    <dgm:pt modelId="{2C974A73-8345-6649-BB46-4DFDA5A39196}" type="pres">
      <dgm:prSet presAssocID="{E6959F74-0F59-0840-84CA-AA6E75CAAB67}" presName="linNode" presStyleCnt="0"/>
      <dgm:spPr/>
    </dgm:pt>
    <dgm:pt modelId="{BEDE36E8-DDFF-314F-B619-91CD869DCD84}" type="pres">
      <dgm:prSet presAssocID="{E6959F74-0F59-0840-84CA-AA6E75CAAB67}" presName="parentText" presStyleLbl="node1" presStyleIdx="4" presStyleCnt="5">
        <dgm:presLayoutVars>
          <dgm:chMax val="1"/>
          <dgm:bulletEnabled val="1"/>
        </dgm:presLayoutVars>
      </dgm:prSet>
      <dgm:spPr/>
    </dgm:pt>
    <dgm:pt modelId="{53EC3D20-CF28-3C49-AA01-97AA051BDE22}" type="pres">
      <dgm:prSet presAssocID="{E6959F74-0F59-0840-84CA-AA6E75CAAB67}" presName="descendantText" presStyleLbl="alignAccFollowNode1" presStyleIdx="4" presStyleCnt="5">
        <dgm:presLayoutVars>
          <dgm:bulletEnabled val="1"/>
        </dgm:presLayoutVars>
      </dgm:prSet>
      <dgm:spPr/>
    </dgm:pt>
  </dgm:ptLst>
  <dgm:cxnLst>
    <dgm:cxn modelId="{8CA8EB0D-470D-6842-91A4-28B3078F23F0}" srcId="{B0A1EE77-672F-394A-A80C-C4F648B7CA07}" destId="{8192F023-8DD7-8D47-A35D-C62E10BE9BCE}" srcOrd="1" destOrd="0" parTransId="{8E62E576-46DC-2548-85A6-BC7450F50CD1}" sibTransId="{F111D47B-1B54-8D4D-98E0-D1CF4A0C5C81}"/>
    <dgm:cxn modelId="{DA64710F-E546-9840-B180-55854C8D73B2}" srcId="{B0A1EE77-672F-394A-A80C-C4F648B7CA07}" destId="{A8A423A5-F280-CC4B-8CB3-FDAD60A2AF32}" srcOrd="2" destOrd="0" parTransId="{FF698095-4205-3C44-80E4-8C4D0B4B0DE1}" sibTransId="{88CBCF9E-4F78-9B44-A565-75058483A6DE}"/>
    <dgm:cxn modelId="{07C4021B-2D85-EE4D-B379-86ED14355AF8}" type="presOf" srcId="{41F36D26-4641-4445-99DB-B0D9C222897E}" destId="{53EC3D20-CF28-3C49-AA01-97AA051BDE22}" srcOrd="0" destOrd="0" presId="urn:microsoft.com/office/officeart/2005/8/layout/vList5"/>
    <dgm:cxn modelId="{1A53BC1C-B24E-1C45-9C91-162CCDBB7295}" srcId="{84958D4C-611C-AB4B-BBAC-746C61B52AFD}" destId="{2EBD235D-F59C-6444-BD5A-936F33AEA04A}" srcOrd="0" destOrd="0" parTransId="{CCC82418-60E2-4444-AD27-03268D27C351}" sibTransId="{26A2E960-1B69-B247-894C-8660388F8D0C}"/>
    <dgm:cxn modelId="{DB823F3D-75BA-BC48-86A0-E70E33017AD4}" type="presOf" srcId="{A87CC3E0-DC9B-FE41-92EC-9278D4DF127B}" destId="{87B32C02-4282-9843-A547-E4762D262CCC}" srcOrd="0" destOrd="0" presId="urn:microsoft.com/office/officeart/2005/8/layout/vList5"/>
    <dgm:cxn modelId="{19592D44-836F-4949-8440-1C88B0B4452F}" type="presOf" srcId="{84958D4C-611C-AB4B-BBAC-746C61B52AFD}" destId="{28CB4DC5-EDF5-344D-B060-7AB42AF64D7C}" srcOrd="0" destOrd="0" presId="urn:microsoft.com/office/officeart/2005/8/layout/vList5"/>
    <dgm:cxn modelId="{95AFDC48-A0DF-B940-963D-8220F72759D6}" type="presOf" srcId="{B0A1EE77-672F-394A-A80C-C4F648B7CA07}" destId="{6D4990BE-3800-1249-87F8-E5DBE562FEF8}" srcOrd="0" destOrd="0" presId="urn:microsoft.com/office/officeart/2005/8/layout/vList5"/>
    <dgm:cxn modelId="{8C4BA15D-1559-4B49-8141-76D8CDD43BA5}" srcId="{A8A423A5-F280-CC4B-8CB3-FDAD60A2AF32}" destId="{EA4AA875-7764-FF41-BE32-E67B39604862}" srcOrd="0" destOrd="0" parTransId="{21B24694-9725-3442-A685-AE13011A2F05}" sibTransId="{7AE6C700-8303-8C48-921C-2B0BA5488DCB}"/>
    <dgm:cxn modelId="{BABC1D60-559D-1E47-9D45-A0390D09C3E0}" srcId="{8192F023-8DD7-8D47-A35D-C62E10BE9BCE}" destId="{48EBB64C-E654-1A4B-A7ED-9DCBE97B1B56}" srcOrd="0" destOrd="0" parTransId="{163E9541-4BEC-6E49-BF55-72AB59CCDD27}" sibTransId="{72ADBA86-BCD5-B34E-88F8-7D8389E5B7AD}"/>
    <dgm:cxn modelId="{43DBBC6E-D1E2-6D44-A919-6925EDB9DE37}" type="presOf" srcId="{2EBD235D-F59C-6444-BD5A-936F33AEA04A}" destId="{F3347557-C172-7B45-AADF-37A0A6EA1A3E}" srcOrd="0" destOrd="0" presId="urn:microsoft.com/office/officeart/2005/8/layout/vList5"/>
    <dgm:cxn modelId="{B99CFD8B-906F-424C-A80D-7DBD9D30424B}" srcId="{B0A1EE77-672F-394A-A80C-C4F648B7CA07}" destId="{E6959F74-0F59-0840-84CA-AA6E75CAAB67}" srcOrd="4" destOrd="0" parTransId="{7B69F611-B29A-D445-AF3C-7B4FEC0E4F17}" sibTransId="{D74C3D43-EBCF-2A40-B747-95F758F5A75A}"/>
    <dgm:cxn modelId="{275D3C9C-C113-3848-830D-3B74254D0ED1}" srcId="{B0A1EE77-672F-394A-A80C-C4F648B7CA07}" destId="{E784C3CD-6E33-F84D-9512-F37ACA3F3BF2}" srcOrd="3" destOrd="0" parTransId="{83F246B0-AB6D-3E44-9158-EC31266EA45B}" sibTransId="{10EA5475-4630-694A-9F9E-6BC9E740D465}"/>
    <dgm:cxn modelId="{FDB12EA4-9B18-9B45-AD9D-E458AEBE609F}" type="presOf" srcId="{48EBB64C-E654-1A4B-A7ED-9DCBE97B1B56}" destId="{7AD6E731-C08D-8147-BCDC-270D92552990}" srcOrd="0" destOrd="0" presId="urn:microsoft.com/office/officeart/2005/8/layout/vList5"/>
    <dgm:cxn modelId="{5CDEFCA8-F0B4-904C-A160-B57EC82B027D}" srcId="{E6959F74-0F59-0840-84CA-AA6E75CAAB67}" destId="{41F36D26-4641-4445-99DB-B0D9C222897E}" srcOrd="0" destOrd="0" parTransId="{62E083B2-BC34-914C-80B3-E3CB106C6F0C}" sibTransId="{522A7F93-0FB4-6D4B-BE5F-9B57E33EE1C5}"/>
    <dgm:cxn modelId="{0CAB6EA9-7B03-7E4B-8799-ADD20CEC2623}" srcId="{B0A1EE77-672F-394A-A80C-C4F648B7CA07}" destId="{84958D4C-611C-AB4B-BBAC-746C61B52AFD}" srcOrd="0" destOrd="0" parTransId="{28B9BAEC-873B-7847-9BB3-1E5589702673}" sibTransId="{13A879A5-9D41-AE4C-B376-AB3CEC45EFD6}"/>
    <dgm:cxn modelId="{C46F0BB8-19D8-BB4E-A59C-37A212ED4326}" srcId="{E784C3CD-6E33-F84D-9512-F37ACA3F3BF2}" destId="{A87CC3E0-DC9B-FE41-92EC-9278D4DF127B}" srcOrd="0" destOrd="0" parTransId="{C63ADFAB-48E1-E049-953C-DAAB4C17D236}" sibTransId="{47E3C1DA-0080-1746-8E3F-862214218193}"/>
    <dgm:cxn modelId="{07F226C6-B901-2143-BF8D-5AFD557FA54B}" type="presOf" srcId="{EA4AA875-7764-FF41-BE32-E67B39604862}" destId="{5033DE1B-55D7-D04E-B4B3-5C257DAD6DBE}" srcOrd="0" destOrd="0" presId="urn:microsoft.com/office/officeart/2005/8/layout/vList5"/>
    <dgm:cxn modelId="{392465CF-4F1C-F948-875A-58DC198ED9E6}" type="presOf" srcId="{E784C3CD-6E33-F84D-9512-F37ACA3F3BF2}" destId="{B0621E8C-1925-EE47-8793-EB8BDB80C31F}" srcOrd="0" destOrd="0" presId="urn:microsoft.com/office/officeart/2005/8/layout/vList5"/>
    <dgm:cxn modelId="{5AE3EAD8-9231-1348-9745-DE9E1F751FD3}" type="presOf" srcId="{E6959F74-0F59-0840-84CA-AA6E75CAAB67}" destId="{BEDE36E8-DDFF-314F-B619-91CD869DCD84}" srcOrd="0" destOrd="0" presId="urn:microsoft.com/office/officeart/2005/8/layout/vList5"/>
    <dgm:cxn modelId="{F2EB61E5-9DDD-E74B-B3D2-3981C60D5AFA}" type="presOf" srcId="{A8A423A5-F280-CC4B-8CB3-FDAD60A2AF32}" destId="{5BFA55CD-A35F-954F-8F52-16EC1E8A6C5E}" srcOrd="0" destOrd="0" presId="urn:microsoft.com/office/officeart/2005/8/layout/vList5"/>
    <dgm:cxn modelId="{69C77CE9-78CD-B447-9689-19204742730A}" type="presOf" srcId="{8192F023-8DD7-8D47-A35D-C62E10BE9BCE}" destId="{52E1B482-5CC1-0042-9537-483C5416E22B}" srcOrd="0" destOrd="0" presId="urn:microsoft.com/office/officeart/2005/8/layout/vList5"/>
    <dgm:cxn modelId="{4CB39D65-6757-DA4F-BB3B-E84D8235347B}" type="presParOf" srcId="{6D4990BE-3800-1249-87F8-E5DBE562FEF8}" destId="{FF0204F4-80BE-BB42-AAAE-E39BE70E6366}" srcOrd="0" destOrd="0" presId="urn:microsoft.com/office/officeart/2005/8/layout/vList5"/>
    <dgm:cxn modelId="{D6D94E51-B964-0049-BBBC-7ACFF2FEAD48}" type="presParOf" srcId="{FF0204F4-80BE-BB42-AAAE-E39BE70E6366}" destId="{28CB4DC5-EDF5-344D-B060-7AB42AF64D7C}" srcOrd="0" destOrd="0" presId="urn:microsoft.com/office/officeart/2005/8/layout/vList5"/>
    <dgm:cxn modelId="{730B105A-A369-FF4E-AA3D-88C381373CB0}" type="presParOf" srcId="{FF0204F4-80BE-BB42-AAAE-E39BE70E6366}" destId="{F3347557-C172-7B45-AADF-37A0A6EA1A3E}" srcOrd="1" destOrd="0" presId="urn:microsoft.com/office/officeart/2005/8/layout/vList5"/>
    <dgm:cxn modelId="{20368A09-7373-DC42-B562-D3B9214C144A}" type="presParOf" srcId="{6D4990BE-3800-1249-87F8-E5DBE562FEF8}" destId="{1BC46BB4-FC83-084D-AF45-F28E51947DD4}" srcOrd="1" destOrd="0" presId="urn:microsoft.com/office/officeart/2005/8/layout/vList5"/>
    <dgm:cxn modelId="{9EEBBE2F-C1EB-C14E-854D-B6C5592DADD4}" type="presParOf" srcId="{6D4990BE-3800-1249-87F8-E5DBE562FEF8}" destId="{FB5A7EB4-950B-B34E-867F-64EAF3DFDAFE}" srcOrd="2" destOrd="0" presId="urn:microsoft.com/office/officeart/2005/8/layout/vList5"/>
    <dgm:cxn modelId="{CBB2261E-4A12-394B-9CEF-6FCBCC00BED2}" type="presParOf" srcId="{FB5A7EB4-950B-B34E-867F-64EAF3DFDAFE}" destId="{52E1B482-5CC1-0042-9537-483C5416E22B}" srcOrd="0" destOrd="0" presId="urn:microsoft.com/office/officeart/2005/8/layout/vList5"/>
    <dgm:cxn modelId="{CC35A929-7988-4D4B-BCF0-72F015BF5812}" type="presParOf" srcId="{FB5A7EB4-950B-B34E-867F-64EAF3DFDAFE}" destId="{7AD6E731-C08D-8147-BCDC-270D92552990}" srcOrd="1" destOrd="0" presId="urn:microsoft.com/office/officeart/2005/8/layout/vList5"/>
    <dgm:cxn modelId="{75C7279E-9A84-C84B-8A8A-59FAEA4F163D}" type="presParOf" srcId="{6D4990BE-3800-1249-87F8-E5DBE562FEF8}" destId="{9F1FE9C7-C0CB-B84B-A504-33F75F7D8197}" srcOrd="3" destOrd="0" presId="urn:microsoft.com/office/officeart/2005/8/layout/vList5"/>
    <dgm:cxn modelId="{EC07E054-B505-944D-A83A-625FADE4EC4D}" type="presParOf" srcId="{6D4990BE-3800-1249-87F8-E5DBE562FEF8}" destId="{2C9A5622-2FA6-714A-B48C-4E41CDCAB5E0}" srcOrd="4" destOrd="0" presId="urn:microsoft.com/office/officeart/2005/8/layout/vList5"/>
    <dgm:cxn modelId="{5F1F6289-C51D-C04A-874B-E6B918F029E6}" type="presParOf" srcId="{2C9A5622-2FA6-714A-B48C-4E41CDCAB5E0}" destId="{5BFA55CD-A35F-954F-8F52-16EC1E8A6C5E}" srcOrd="0" destOrd="0" presId="urn:microsoft.com/office/officeart/2005/8/layout/vList5"/>
    <dgm:cxn modelId="{B926C16B-FEDB-3048-BECF-CCDC0A51C46A}" type="presParOf" srcId="{2C9A5622-2FA6-714A-B48C-4E41CDCAB5E0}" destId="{5033DE1B-55D7-D04E-B4B3-5C257DAD6DBE}" srcOrd="1" destOrd="0" presId="urn:microsoft.com/office/officeart/2005/8/layout/vList5"/>
    <dgm:cxn modelId="{E9438BE9-6ED2-4449-A91C-1BA848CAA7D8}" type="presParOf" srcId="{6D4990BE-3800-1249-87F8-E5DBE562FEF8}" destId="{7ADB2A8D-0B5E-8E4C-BAD9-3E4895501A4D}" srcOrd="5" destOrd="0" presId="urn:microsoft.com/office/officeart/2005/8/layout/vList5"/>
    <dgm:cxn modelId="{A1AE68FA-EA8B-6247-BF64-64F19967525E}" type="presParOf" srcId="{6D4990BE-3800-1249-87F8-E5DBE562FEF8}" destId="{7764122E-B5B3-604D-AD13-1AF6C3CF0251}" srcOrd="6" destOrd="0" presId="urn:microsoft.com/office/officeart/2005/8/layout/vList5"/>
    <dgm:cxn modelId="{73B1F89F-3D82-4248-B752-98C2AE3ACE6C}" type="presParOf" srcId="{7764122E-B5B3-604D-AD13-1AF6C3CF0251}" destId="{B0621E8C-1925-EE47-8793-EB8BDB80C31F}" srcOrd="0" destOrd="0" presId="urn:microsoft.com/office/officeart/2005/8/layout/vList5"/>
    <dgm:cxn modelId="{E2DE6A4F-8FC9-0741-B83E-C30E3A68E044}" type="presParOf" srcId="{7764122E-B5B3-604D-AD13-1AF6C3CF0251}" destId="{87B32C02-4282-9843-A547-E4762D262CCC}" srcOrd="1" destOrd="0" presId="urn:microsoft.com/office/officeart/2005/8/layout/vList5"/>
    <dgm:cxn modelId="{023FA772-835F-1446-A78A-D01CF92B15E2}" type="presParOf" srcId="{6D4990BE-3800-1249-87F8-E5DBE562FEF8}" destId="{9ABA0C07-0D0D-FC41-A9F8-4A7C1365EFB1}" srcOrd="7" destOrd="0" presId="urn:microsoft.com/office/officeart/2005/8/layout/vList5"/>
    <dgm:cxn modelId="{D5775F3F-C451-7742-98CD-50F7D82CFF20}" type="presParOf" srcId="{6D4990BE-3800-1249-87F8-E5DBE562FEF8}" destId="{2C974A73-8345-6649-BB46-4DFDA5A39196}" srcOrd="8" destOrd="0" presId="urn:microsoft.com/office/officeart/2005/8/layout/vList5"/>
    <dgm:cxn modelId="{A2DC374B-B2BE-6B4A-83B3-037119B48D66}" type="presParOf" srcId="{2C974A73-8345-6649-BB46-4DFDA5A39196}" destId="{BEDE36E8-DDFF-314F-B619-91CD869DCD84}" srcOrd="0" destOrd="0" presId="urn:microsoft.com/office/officeart/2005/8/layout/vList5"/>
    <dgm:cxn modelId="{F2880E0E-6A41-C841-98FC-DCC5957B456C}" type="presParOf" srcId="{2C974A73-8345-6649-BB46-4DFDA5A39196}" destId="{53EC3D20-CF28-3C49-AA01-97AA051BDE2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47557-C172-7B45-AADF-37A0A6EA1A3E}">
      <dsp:nvSpPr>
        <dsp:cNvPr id="0" name=""/>
        <dsp:cNvSpPr/>
      </dsp:nvSpPr>
      <dsp:spPr>
        <a:xfrm rot="5400000">
          <a:off x="4681322" y="-1895942"/>
          <a:ext cx="782637" cy="4774250"/>
        </a:xfrm>
        <a:prstGeom prst="round2Same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a:t>A research study where enrolled subjects are assigned to one or more drug interventions</a:t>
          </a:r>
        </a:p>
      </dsp:txBody>
      <dsp:txXfrm rot="-5400000">
        <a:off x="2685516" y="138069"/>
        <a:ext cx="4736045" cy="706227"/>
      </dsp:txXfrm>
    </dsp:sp>
    <dsp:sp modelId="{28CB4DC5-EDF5-344D-B060-7AB42AF64D7C}">
      <dsp:nvSpPr>
        <dsp:cNvPr id="0" name=""/>
        <dsp:cNvSpPr/>
      </dsp:nvSpPr>
      <dsp:spPr>
        <a:xfrm>
          <a:off x="0" y="2033"/>
          <a:ext cx="2685515" cy="978296"/>
        </a:xfrm>
        <a:prstGeom prst="round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a:t>Drug Trials</a:t>
          </a:r>
        </a:p>
      </dsp:txBody>
      <dsp:txXfrm>
        <a:off x="47756" y="49789"/>
        <a:ext cx="2590003" cy="882784"/>
      </dsp:txXfrm>
    </dsp:sp>
    <dsp:sp modelId="{7AD6E731-C08D-8147-BCDC-270D92552990}">
      <dsp:nvSpPr>
        <dsp:cNvPr id="0" name=""/>
        <dsp:cNvSpPr/>
      </dsp:nvSpPr>
      <dsp:spPr>
        <a:xfrm rot="5400000">
          <a:off x="4681322" y="-868730"/>
          <a:ext cx="782637" cy="4774250"/>
        </a:xfrm>
        <a:prstGeom prst="round2SameRect">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a:t>A research study where enrolled subjects are assigned to one or more device interventions</a:t>
          </a:r>
        </a:p>
      </dsp:txBody>
      <dsp:txXfrm rot="-5400000">
        <a:off x="2685516" y="1165281"/>
        <a:ext cx="4736045" cy="706227"/>
      </dsp:txXfrm>
    </dsp:sp>
    <dsp:sp modelId="{52E1B482-5CC1-0042-9537-483C5416E22B}">
      <dsp:nvSpPr>
        <dsp:cNvPr id="0" name=""/>
        <dsp:cNvSpPr/>
      </dsp:nvSpPr>
      <dsp:spPr>
        <a:xfrm>
          <a:off x="0" y="1029245"/>
          <a:ext cx="2685515" cy="97829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a:t>Radiation</a:t>
          </a:r>
        </a:p>
      </dsp:txBody>
      <dsp:txXfrm>
        <a:off x="47756" y="1077001"/>
        <a:ext cx="2590003" cy="882784"/>
      </dsp:txXfrm>
    </dsp:sp>
    <dsp:sp modelId="{4CA2C095-E524-AC42-A920-6F270F8E8365}">
      <dsp:nvSpPr>
        <dsp:cNvPr id="0" name=""/>
        <dsp:cNvSpPr/>
      </dsp:nvSpPr>
      <dsp:spPr>
        <a:xfrm rot="5400000">
          <a:off x="4681322" y="158480"/>
          <a:ext cx="782637" cy="4774250"/>
        </a:xfrm>
        <a:prstGeom prst="round2SameRect">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a:t>A research study which often involves comparison of surgical procedures with medical therapies  </a:t>
          </a:r>
        </a:p>
      </dsp:txBody>
      <dsp:txXfrm rot="-5400000">
        <a:off x="2685516" y="2192492"/>
        <a:ext cx="4736045" cy="706227"/>
      </dsp:txXfrm>
    </dsp:sp>
    <dsp:sp modelId="{58B5ECD0-2548-434C-AB79-19BC528A90D0}">
      <dsp:nvSpPr>
        <dsp:cNvPr id="0" name=""/>
        <dsp:cNvSpPr/>
      </dsp:nvSpPr>
      <dsp:spPr>
        <a:xfrm>
          <a:off x="0" y="2056457"/>
          <a:ext cx="2685515" cy="97829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a:t>Surgery</a:t>
          </a:r>
        </a:p>
      </dsp:txBody>
      <dsp:txXfrm>
        <a:off x="47756" y="2104213"/>
        <a:ext cx="2590003" cy="882784"/>
      </dsp:txXfrm>
    </dsp:sp>
    <dsp:sp modelId="{5033DE1B-55D7-D04E-B4B3-5C257DAD6DBE}">
      <dsp:nvSpPr>
        <dsp:cNvPr id="0" name=""/>
        <dsp:cNvSpPr/>
      </dsp:nvSpPr>
      <dsp:spPr>
        <a:xfrm rot="5400000">
          <a:off x="4681322" y="1185692"/>
          <a:ext cx="782637" cy="4774250"/>
        </a:xfrm>
        <a:prstGeom prst="round2SameRect">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a:t>A research study where interventions are used to prevent certain medical conditions or reoccurrence of a particular condition</a:t>
          </a:r>
        </a:p>
      </dsp:txBody>
      <dsp:txXfrm rot="-5400000">
        <a:off x="2685516" y="3219704"/>
        <a:ext cx="4736045" cy="706227"/>
      </dsp:txXfrm>
    </dsp:sp>
    <dsp:sp modelId="{5BFA55CD-A35F-954F-8F52-16EC1E8A6C5E}">
      <dsp:nvSpPr>
        <dsp:cNvPr id="0" name=""/>
        <dsp:cNvSpPr/>
      </dsp:nvSpPr>
      <dsp:spPr>
        <a:xfrm>
          <a:off x="0" y="3083669"/>
          <a:ext cx="2685515" cy="97829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a:t>Prevention</a:t>
          </a:r>
        </a:p>
      </dsp:txBody>
      <dsp:txXfrm>
        <a:off x="47756" y="3131425"/>
        <a:ext cx="2590003" cy="882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47557-C172-7B45-AADF-37A0A6EA1A3E}">
      <dsp:nvSpPr>
        <dsp:cNvPr id="0" name=""/>
        <dsp:cNvSpPr/>
      </dsp:nvSpPr>
      <dsp:spPr>
        <a:xfrm rot="5400000">
          <a:off x="4820622" y="-1972831"/>
          <a:ext cx="753242" cy="4891523"/>
        </a:xfrm>
        <a:prstGeom prst="round2Same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Study of health related QoL and other patient centered outcomes to identify effective interventions and enhance qualify of care</a:t>
          </a:r>
        </a:p>
      </dsp:txBody>
      <dsp:txXfrm rot="-5400000">
        <a:off x="2751482" y="133079"/>
        <a:ext cx="4854753" cy="679702"/>
      </dsp:txXfrm>
    </dsp:sp>
    <dsp:sp modelId="{28CB4DC5-EDF5-344D-B060-7AB42AF64D7C}">
      <dsp:nvSpPr>
        <dsp:cNvPr id="0" name=""/>
        <dsp:cNvSpPr/>
      </dsp:nvSpPr>
      <dsp:spPr>
        <a:xfrm>
          <a:off x="0" y="2153"/>
          <a:ext cx="2751482" cy="941553"/>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Quality of Live (QoL)</a:t>
          </a:r>
        </a:p>
      </dsp:txBody>
      <dsp:txXfrm>
        <a:off x="45963" y="48116"/>
        <a:ext cx="2659556" cy="849627"/>
      </dsp:txXfrm>
    </dsp:sp>
    <dsp:sp modelId="{7AD6E731-C08D-8147-BCDC-270D92552990}">
      <dsp:nvSpPr>
        <dsp:cNvPr id="0" name=""/>
        <dsp:cNvSpPr/>
      </dsp:nvSpPr>
      <dsp:spPr>
        <a:xfrm rot="5400000">
          <a:off x="4820622" y="-984200"/>
          <a:ext cx="753242" cy="4891523"/>
        </a:xfrm>
        <a:prstGeom prst="round2Same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Better tools for classifying and identifying disease </a:t>
          </a:r>
        </a:p>
      </dsp:txBody>
      <dsp:txXfrm rot="-5400000">
        <a:off x="2751482" y="1121710"/>
        <a:ext cx="4854753" cy="679702"/>
      </dsp:txXfrm>
    </dsp:sp>
    <dsp:sp modelId="{52E1B482-5CC1-0042-9537-483C5416E22B}">
      <dsp:nvSpPr>
        <dsp:cNvPr id="0" name=""/>
        <dsp:cNvSpPr/>
      </dsp:nvSpPr>
      <dsp:spPr>
        <a:xfrm>
          <a:off x="0" y="990784"/>
          <a:ext cx="2751482" cy="941553"/>
        </a:xfrm>
        <a:prstGeom prst="round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Diagnostic</a:t>
          </a:r>
        </a:p>
      </dsp:txBody>
      <dsp:txXfrm>
        <a:off x="45963" y="1036747"/>
        <a:ext cx="2659556" cy="849627"/>
      </dsp:txXfrm>
    </dsp:sp>
    <dsp:sp modelId="{5033DE1B-55D7-D04E-B4B3-5C257DAD6DBE}">
      <dsp:nvSpPr>
        <dsp:cNvPr id="0" name=""/>
        <dsp:cNvSpPr/>
      </dsp:nvSpPr>
      <dsp:spPr>
        <a:xfrm rot="5400000">
          <a:off x="4820622" y="4430"/>
          <a:ext cx="753242" cy="4891523"/>
        </a:xfrm>
        <a:prstGeom prst="round2Same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Understand risk factors and discover interventions that can prevent disease </a:t>
          </a:r>
        </a:p>
      </dsp:txBody>
      <dsp:txXfrm rot="-5400000">
        <a:off x="2751482" y="2110340"/>
        <a:ext cx="4854753" cy="679702"/>
      </dsp:txXfrm>
    </dsp:sp>
    <dsp:sp modelId="{5BFA55CD-A35F-954F-8F52-16EC1E8A6C5E}">
      <dsp:nvSpPr>
        <dsp:cNvPr id="0" name=""/>
        <dsp:cNvSpPr/>
      </dsp:nvSpPr>
      <dsp:spPr>
        <a:xfrm>
          <a:off x="0" y="1979415"/>
          <a:ext cx="2751482" cy="941553"/>
        </a:xfrm>
        <a:prstGeom prst="round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Prevention</a:t>
          </a:r>
        </a:p>
      </dsp:txBody>
      <dsp:txXfrm>
        <a:off x="45963" y="2025378"/>
        <a:ext cx="2659556" cy="849627"/>
      </dsp:txXfrm>
    </dsp:sp>
    <dsp:sp modelId="{87B32C02-4282-9843-A547-E4762D262CCC}">
      <dsp:nvSpPr>
        <dsp:cNvPr id="0" name=""/>
        <dsp:cNvSpPr/>
      </dsp:nvSpPr>
      <dsp:spPr>
        <a:xfrm rot="5400000">
          <a:off x="4820622" y="993061"/>
          <a:ext cx="753242" cy="4891523"/>
        </a:xfrm>
        <a:prstGeom prst="round2Same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new means of detecting disease earlier or better</a:t>
          </a:r>
        </a:p>
      </dsp:txBody>
      <dsp:txXfrm rot="-5400000">
        <a:off x="2751482" y="3098971"/>
        <a:ext cx="4854753" cy="679702"/>
      </dsp:txXfrm>
    </dsp:sp>
    <dsp:sp modelId="{B0621E8C-1925-EE47-8793-EB8BDB80C31F}">
      <dsp:nvSpPr>
        <dsp:cNvPr id="0" name=""/>
        <dsp:cNvSpPr/>
      </dsp:nvSpPr>
      <dsp:spPr>
        <a:xfrm>
          <a:off x="0" y="2968046"/>
          <a:ext cx="2751482" cy="941553"/>
        </a:xfrm>
        <a:prstGeom prst="round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Screening &amp; Early detection</a:t>
          </a:r>
        </a:p>
      </dsp:txBody>
      <dsp:txXfrm>
        <a:off x="45963" y="3014009"/>
        <a:ext cx="2659556" cy="849627"/>
      </dsp:txXfrm>
    </dsp:sp>
    <dsp:sp modelId="{53EC3D20-CF28-3C49-AA01-97AA051BDE22}">
      <dsp:nvSpPr>
        <dsp:cNvPr id="0" name=""/>
        <dsp:cNvSpPr/>
      </dsp:nvSpPr>
      <dsp:spPr>
        <a:xfrm rot="5400000">
          <a:off x="4820622" y="1981692"/>
          <a:ext cx="753242" cy="4891523"/>
        </a:xfrm>
        <a:prstGeom prst="round2Same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Retrospective review of patient records to gather data on treatments and outcomes</a:t>
          </a:r>
        </a:p>
      </dsp:txBody>
      <dsp:txXfrm rot="-5400000">
        <a:off x="2751482" y="4087602"/>
        <a:ext cx="4854753" cy="679702"/>
      </dsp:txXfrm>
    </dsp:sp>
    <dsp:sp modelId="{BEDE36E8-DDFF-314F-B619-91CD869DCD84}">
      <dsp:nvSpPr>
        <dsp:cNvPr id="0" name=""/>
        <dsp:cNvSpPr/>
      </dsp:nvSpPr>
      <dsp:spPr>
        <a:xfrm>
          <a:off x="0" y="3956678"/>
          <a:ext cx="2751482" cy="941553"/>
        </a:xfrm>
        <a:prstGeom prst="round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Record Review</a:t>
          </a:r>
        </a:p>
      </dsp:txBody>
      <dsp:txXfrm>
        <a:off x="45963" y="4002641"/>
        <a:ext cx="2659556" cy="84962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630528-7643-C847-AF60-4D3C03702AD5}" type="datetimeFigureOut">
              <a:rPr lang="en-US" smtClean="0"/>
              <a:t>5/21/26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AA1F21-0449-394D-BC63-0CD973B02CB2}" type="slidenum">
              <a:rPr lang="en-US" smtClean="0"/>
              <a:t>‹#›</a:t>
            </a:fld>
            <a:endParaRPr lang="en-US"/>
          </a:p>
        </p:txBody>
      </p:sp>
    </p:spTree>
    <p:extLst>
      <p:ext uri="{BB962C8B-B14F-4D97-AF65-F5344CB8AC3E}">
        <p14:creationId xmlns:p14="http://schemas.microsoft.com/office/powerpoint/2010/main" val="3034330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D56DEF-27D1-8044-BF03-D0FE443A5318}" type="slidenum">
              <a:rPr lang="en-US" smtClean="0"/>
              <a:t>1</a:t>
            </a:fld>
            <a:endParaRPr lang="en-US"/>
          </a:p>
        </p:txBody>
      </p:sp>
    </p:spTree>
    <p:extLst>
      <p:ext uri="{BB962C8B-B14F-4D97-AF65-F5344CB8AC3E}">
        <p14:creationId xmlns:p14="http://schemas.microsoft.com/office/powerpoint/2010/main" val="2732830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11</a:t>
            </a:fld>
            <a:endParaRPr lang="en-US"/>
          </a:p>
        </p:txBody>
      </p:sp>
    </p:spTree>
    <p:extLst>
      <p:ext uri="{BB962C8B-B14F-4D97-AF65-F5344CB8AC3E}">
        <p14:creationId xmlns:p14="http://schemas.microsoft.com/office/powerpoint/2010/main" val="4084370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13</a:t>
            </a:fld>
            <a:endParaRPr lang="en-US"/>
          </a:p>
        </p:txBody>
      </p:sp>
    </p:spTree>
    <p:extLst>
      <p:ext uri="{BB962C8B-B14F-4D97-AF65-F5344CB8AC3E}">
        <p14:creationId xmlns:p14="http://schemas.microsoft.com/office/powerpoint/2010/main" val="1773951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14</a:t>
            </a:fld>
            <a:endParaRPr lang="en-US"/>
          </a:p>
        </p:txBody>
      </p:sp>
    </p:spTree>
    <p:extLst>
      <p:ext uri="{BB962C8B-B14F-4D97-AF65-F5344CB8AC3E}">
        <p14:creationId xmlns:p14="http://schemas.microsoft.com/office/powerpoint/2010/main" val="2551969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16</a:t>
            </a:fld>
            <a:endParaRPr lang="en-US"/>
          </a:p>
        </p:txBody>
      </p:sp>
    </p:spTree>
    <p:extLst>
      <p:ext uri="{BB962C8B-B14F-4D97-AF65-F5344CB8AC3E}">
        <p14:creationId xmlns:p14="http://schemas.microsoft.com/office/powerpoint/2010/main" val="3602569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17</a:t>
            </a:fld>
            <a:endParaRPr lang="en-US"/>
          </a:p>
        </p:txBody>
      </p:sp>
    </p:spTree>
    <p:extLst>
      <p:ext uri="{BB962C8B-B14F-4D97-AF65-F5344CB8AC3E}">
        <p14:creationId xmlns:p14="http://schemas.microsoft.com/office/powerpoint/2010/main" val="4037014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18</a:t>
            </a:fld>
            <a:endParaRPr lang="en-US"/>
          </a:p>
        </p:txBody>
      </p:sp>
    </p:spTree>
    <p:extLst>
      <p:ext uri="{BB962C8B-B14F-4D97-AF65-F5344CB8AC3E}">
        <p14:creationId xmlns:p14="http://schemas.microsoft.com/office/powerpoint/2010/main" val="4032741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19</a:t>
            </a:fld>
            <a:endParaRPr lang="en-US"/>
          </a:p>
        </p:txBody>
      </p:sp>
    </p:spTree>
    <p:extLst>
      <p:ext uri="{BB962C8B-B14F-4D97-AF65-F5344CB8AC3E}">
        <p14:creationId xmlns:p14="http://schemas.microsoft.com/office/powerpoint/2010/main" val="3952655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2</a:t>
            </a:fld>
            <a:endParaRPr lang="en-US"/>
          </a:p>
        </p:txBody>
      </p:sp>
    </p:spTree>
    <p:extLst>
      <p:ext uri="{BB962C8B-B14F-4D97-AF65-F5344CB8AC3E}">
        <p14:creationId xmlns:p14="http://schemas.microsoft.com/office/powerpoint/2010/main" val="2746761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3</a:t>
            </a:fld>
            <a:endParaRPr lang="en-US"/>
          </a:p>
        </p:txBody>
      </p:sp>
    </p:spTree>
    <p:extLst>
      <p:ext uri="{BB962C8B-B14F-4D97-AF65-F5344CB8AC3E}">
        <p14:creationId xmlns:p14="http://schemas.microsoft.com/office/powerpoint/2010/main" val="1710066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4</a:t>
            </a:fld>
            <a:endParaRPr lang="en-US"/>
          </a:p>
        </p:txBody>
      </p:sp>
    </p:spTree>
    <p:extLst>
      <p:ext uri="{BB962C8B-B14F-4D97-AF65-F5344CB8AC3E}">
        <p14:creationId xmlns:p14="http://schemas.microsoft.com/office/powerpoint/2010/main" val="4155556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5</a:t>
            </a:fld>
            <a:endParaRPr lang="en-US"/>
          </a:p>
        </p:txBody>
      </p:sp>
    </p:spTree>
    <p:extLst>
      <p:ext uri="{BB962C8B-B14F-4D97-AF65-F5344CB8AC3E}">
        <p14:creationId xmlns:p14="http://schemas.microsoft.com/office/powerpoint/2010/main" val="516732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6</a:t>
            </a:fld>
            <a:endParaRPr lang="en-US"/>
          </a:p>
        </p:txBody>
      </p:sp>
    </p:spTree>
    <p:extLst>
      <p:ext uri="{BB962C8B-B14F-4D97-AF65-F5344CB8AC3E}">
        <p14:creationId xmlns:p14="http://schemas.microsoft.com/office/powerpoint/2010/main" val="3352064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7</a:t>
            </a:fld>
            <a:endParaRPr lang="en-US"/>
          </a:p>
        </p:txBody>
      </p:sp>
    </p:spTree>
    <p:extLst>
      <p:ext uri="{BB962C8B-B14F-4D97-AF65-F5344CB8AC3E}">
        <p14:creationId xmlns:p14="http://schemas.microsoft.com/office/powerpoint/2010/main" val="3319402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8</a:t>
            </a:fld>
            <a:endParaRPr lang="en-US"/>
          </a:p>
        </p:txBody>
      </p:sp>
    </p:spTree>
    <p:extLst>
      <p:ext uri="{BB962C8B-B14F-4D97-AF65-F5344CB8AC3E}">
        <p14:creationId xmlns:p14="http://schemas.microsoft.com/office/powerpoint/2010/main" val="1077793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10</a:t>
            </a:fld>
            <a:endParaRPr lang="en-US"/>
          </a:p>
        </p:txBody>
      </p:sp>
    </p:spTree>
    <p:extLst>
      <p:ext uri="{BB962C8B-B14F-4D97-AF65-F5344CB8AC3E}">
        <p14:creationId xmlns:p14="http://schemas.microsoft.com/office/powerpoint/2010/main" val="3033811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7.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7.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7.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8.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8.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5.sv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8.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9.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7.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7.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7.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7.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8.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2.xml"/><Relationship Id="rId4" Type="http://schemas.openxmlformats.org/officeDocument/2006/relationships/image" Target="../media/image7.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7.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8.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6.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7.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7.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7.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D38333C-EDE7-2943-9AD7-41B1B922D369}"/>
              </a:ext>
            </a:extLst>
          </p:cNvPr>
          <p:cNvGraphicFramePr>
            <a:graphicFrameLocks noChangeAspect="1"/>
          </p:cNvGraphicFramePr>
          <p:nvPr>
            <p:custDataLst>
              <p:tags r:id="rId1"/>
            </p:custDataLst>
            <p:extLst>
              <p:ext uri="{D42A27DB-BD31-4B8C-83A1-F6EECF244321}">
                <p14:modId xmlns:p14="http://schemas.microsoft.com/office/powerpoint/2010/main" val="14945326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1D38333C-EDE7-2943-9AD7-41B1B922D36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0" y="0"/>
            <a:ext cx="12192000" cy="6858000"/>
          </a:xfrm>
          <a:solidFill>
            <a:schemeClr val="tx1"/>
          </a:solidFill>
        </p:spPr>
        <p:txBody>
          <a:bodyPr/>
          <a:lstStyle>
            <a:lvl1pPr algn="r">
              <a:defRPr sz="1200">
                <a:solidFill>
                  <a:srgbClr val="FFFF00"/>
                </a:solidFill>
              </a:defRPr>
            </a:lvl1pPr>
          </a:lstStyle>
          <a:p>
            <a:r>
              <a:rPr lang="en-US"/>
              <a:t>Bring placeholder to front. Drag picture to placeholder or click icon to add. Send placeholder to back. </a:t>
            </a:r>
            <a:br>
              <a:rPr lang="en-US"/>
            </a:br>
            <a:r>
              <a:rPr lang="en-US"/>
              <a:t>Note that the overlay and logo sit on top of the slide; they will need to be pasted onto any new cover slide.</a:t>
            </a:r>
            <a:br>
              <a:rPr lang="en-US"/>
            </a:br>
            <a:r>
              <a:rPr lang="en-US"/>
              <a:t>Delete placeholder and logo if not in use.</a:t>
            </a:r>
          </a:p>
        </p:txBody>
      </p:sp>
      <p:sp>
        <p:nvSpPr>
          <p:cNvPr id="2" name="Title 1"/>
          <p:cNvSpPr>
            <a:spLocks noGrp="1"/>
          </p:cNvSpPr>
          <p:nvPr>
            <p:ph type="ctrTitle" hasCustomPrompt="1"/>
          </p:nvPr>
        </p:nvSpPr>
        <p:spPr>
          <a:xfrm>
            <a:off x="504825" y="2097741"/>
            <a:ext cx="7419975" cy="2008094"/>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567048"/>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pic>
        <p:nvPicPr>
          <p:cNvPr id="21" name="Picture 20">
            <a:extLst>
              <a:ext uri="{FF2B5EF4-FFF2-40B4-BE49-F238E27FC236}">
                <a16:creationId xmlns:a16="http://schemas.microsoft.com/office/drawing/2014/main" id="{7AE7D5DD-12CB-4E48-83AD-E7CB42D9CF9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5512" y="5582378"/>
            <a:ext cx="3505200" cy="736600"/>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428608"/>
            <a:ext cx="3505201" cy="457200"/>
          </a:xfrm>
        </p:spPr>
        <p:txBody>
          <a:bodyPr/>
          <a:lstStyle>
            <a:lvl1pPr>
              <a:defRPr sz="18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Tree>
    <p:extLst>
      <p:ext uri="{BB962C8B-B14F-4D97-AF65-F5344CB8AC3E}">
        <p14:creationId xmlns:p14="http://schemas.microsoft.com/office/powerpoint/2010/main" val="1526224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12325487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401785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4024864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814368267"/>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Half P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70114376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hasCustomPrompt="1"/>
          </p:nvPr>
        </p:nvSpPr>
        <p:spPr>
          <a:xfrm>
            <a:off x="512064" y="815787"/>
            <a:ext cx="5126736" cy="555813"/>
          </a:xfrm>
        </p:spPr>
        <p:txBody>
          <a:bodyPr vert="horz"/>
          <a:lstStyle/>
          <a:p>
            <a:r>
              <a:rPr lang="en-US"/>
              <a:t>Click to short title</a:t>
            </a:r>
          </a:p>
        </p:txBody>
      </p:sp>
      <p:sp>
        <p:nvSpPr>
          <p:cNvPr id="3" name="Content Placeholder 2"/>
          <p:cNvSpPr>
            <a:spLocks noGrp="1"/>
          </p:cNvSpPr>
          <p:nvPr>
            <p:ph sz="half" idx="1"/>
          </p:nvPr>
        </p:nvSpPr>
        <p:spPr>
          <a:xfrm>
            <a:off x="512064" y="1698625"/>
            <a:ext cx="5126736"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Tree>
    <p:extLst>
      <p:ext uri="{BB962C8B-B14F-4D97-AF65-F5344CB8AC3E}">
        <p14:creationId xmlns:p14="http://schemas.microsoft.com/office/powerpoint/2010/main" val="1773027683"/>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ree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14834700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62153895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our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0136988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71320856"/>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ub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6231881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763758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s Only Light Blue">
    <p:bg>
      <p:bgPr>
        <a:solidFill>
          <a:srgbClr val="F0F7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65598859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1673842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09217311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2"/>
                </a:solidFill>
              </a:defRPr>
            </a:lvl2pPr>
          </a:lstStyle>
          <a:p>
            <a:pPr lvl="0"/>
            <a:r>
              <a:rPr lang="en-US"/>
              <a:t>First </a:t>
            </a:r>
            <a:r>
              <a:rPr lang="en-US" err="1"/>
              <a:t>Lastname</a:t>
            </a:r>
            <a:endParaRPr lang="en-US"/>
          </a:p>
          <a:p>
            <a:pPr lvl="1"/>
            <a:r>
              <a:rPr lang="en-US"/>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2"/>
                </a:solidFill>
              </a:defRPr>
            </a:lvl2pPr>
          </a:lstStyle>
          <a:p>
            <a:pPr lvl="0"/>
            <a:r>
              <a:rPr lang="en-US"/>
              <a:t>First </a:t>
            </a:r>
            <a:r>
              <a:rPr lang="en-US" err="1"/>
              <a:t>Lastname</a:t>
            </a:r>
            <a:endParaRPr lang="en-US"/>
          </a:p>
          <a:p>
            <a:pPr lvl="1"/>
            <a:r>
              <a:rPr lang="en-US"/>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anchor="t">
            <a:noAutofit/>
          </a:bodyPr>
          <a:lstStyle>
            <a:lvl1pPr algn="ctr">
              <a:defRPr sz="1200">
                <a:solidFill>
                  <a:srgbClr val="FF0000"/>
                </a:solidFill>
              </a:defRPr>
            </a:lvl1pPr>
          </a:lstStyle>
          <a:p>
            <a:r>
              <a:rPr lang="en-US"/>
              <a:t>Click icon to add picture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anchor="t">
            <a:noAutofit/>
          </a:bodyPr>
          <a:lstStyle>
            <a:lvl1pPr algn="ctr">
              <a:defRPr sz="1200">
                <a:solidFill>
                  <a:srgbClr val="FF0000"/>
                </a:solidFill>
              </a:defRPr>
            </a:lvl1pPr>
          </a:lstStyle>
          <a:p>
            <a:r>
              <a:rPr lang="en-US"/>
              <a:t>Click icon to add picture</a:t>
            </a:r>
          </a:p>
        </p:txBody>
      </p:sp>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small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bullet points</a:t>
            </a:r>
          </a:p>
        </p:txBody>
      </p:sp>
    </p:spTree>
    <p:extLst>
      <p:ext uri="{BB962C8B-B14F-4D97-AF65-F5344CB8AC3E}">
        <p14:creationId xmlns:p14="http://schemas.microsoft.com/office/powerpoint/2010/main" val="3131118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s, Content on Blue Lef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826005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p:nvPr>
        </p:nvSpPr>
        <p:spPr>
          <a:xfrm>
            <a:off x="503798"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512064" y="815786"/>
            <a:ext cx="3412236" cy="1429677"/>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4838700" y="470636"/>
            <a:ext cx="6861175" cy="563488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3428786"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201210344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s, Content on Blue Righ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20953526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 name="Title 1"/>
          <p:cNvSpPr>
            <a:spLocks noGrp="1"/>
          </p:cNvSpPr>
          <p:nvPr>
            <p:ph type="title"/>
          </p:nvPr>
        </p:nvSpPr>
        <p:spPr>
          <a:xfrm>
            <a:off x="512064" y="815786"/>
            <a:ext cx="3412236" cy="1429677"/>
          </a:xfrm>
        </p:spPr>
        <p:txBody>
          <a:bodyPr vert="horz"/>
          <a:lstStyle>
            <a:lvl1pPr>
              <a:defRPr>
                <a:solidFill>
                  <a:schemeClr val="tx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34287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p:nvPr>
        </p:nvSpPr>
        <p:spPr>
          <a:xfrm>
            <a:off x="503798" y="2514590"/>
            <a:ext cx="3411537" cy="35909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422980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6BB3CA0-80F6-4E45-A799-9E74A7EAB662}"/>
              </a:ext>
            </a:extLst>
          </p:cNvPr>
          <p:cNvGraphicFramePr>
            <a:graphicFrameLocks noChangeAspect="1"/>
          </p:cNvGraphicFramePr>
          <p:nvPr>
            <p:custDataLst>
              <p:tags r:id="rId1"/>
            </p:custDataLst>
            <p:extLst>
              <p:ext uri="{D42A27DB-BD31-4B8C-83A1-F6EECF244321}">
                <p14:modId xmlns:p14="http://schemas.microsoft.com/office/powerpoint/2010/main" val="24468506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66BB3CA0-80F6-4E45-A799-9E74A7EAB66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10" name="Graphic 9">
            <a:extLst>
              <a:ext uri="{FF2B5EF4-FFF2-40B4-BE49-F238E27FC236}">
                <a16:creationId xmlns:a16="http://schemas.microsoft.com/office/drawing/2014/main" id="{DAB8C990-8E49-0643-A666-AC83EC809EFD}"/>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8365" t="7796" r="27297" b="27680"/>
          <a:stretch/>
        </p:blipFill>
        <p:spPr>
          <a:xfrm>
            <a:off x="5923722" y="0"/>
            <a:ext cx="6268278" cy="6858000"/>
          </a:xfrm>
          <a:prstGeom prst="rect">
            <a:avLst/>
          </a:prstGeom>
        </p:spPr>
      </p:pic>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a:t>This slide is for a divider, statement or takeaway.</a:t>
            </a:r>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Tree>
    <p:extLst>
      <p:ext uri="{BB962C8B-B14F-4D97-AF65-F5344CB8AC3E}">
        <p14:creationId xmlns:p14="http://schemas.microsoft.com/office/powerpoint/2010/main" val="12497446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47700250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Bring placeholder to front. Drag picture to placeholder or click icon to add. Send placeholder to back. </a:t>
            </a:r>
            <a:br>
              <a:rPr lang="en-US"/>
            </a:br>
            <a:r>
              <a:rPr lang="en-US"/>
              <a:t>Note that the overlay sits on top of the slide; it will need to be pasted onto any new slide using this layout.</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a:t>Click to add large statement</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0139055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8033E48-F783-B049-92AB-C59C09006C60}"/>
              </a:ext>
            </a:extLst>
          </p:cNvPr>
          <p:cNvGraphicFramePr>
            <a:graphicFrameLocks noChangeAspect="1"/>
          </p:cNvGraphicFramePr>
          <p:nvPr>
            <p:custDataLst>
              <p:tags r:id="rId1"/>
            </p:custDataLst>
            <p:extLst>
              <p:ext uri="{D42A27DB-BD31-4B8C-83A1-F6EECF244321}">
                <p14:modId xmlns:p14="http://schemas.microsoft.com/office/powerpoint/2010/main" val="35551835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58033E48-F783-B049-92AB-C59C09006C6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Drag picture to placeholder or click icon to add. Send placeholder to back.</a:t>
            </a:r>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Rectangle 7">
            <a:extLst>
              <a:ext uri="{FF2B5EF4-FFF2-40B4-BE49-F238E27FC236}">
                <a16:creationId xmlns:a16="http://schemas.microsoft.com/office/drawing/2014/main" id="{8DCFEBAA-2009-8F4B-8CD2-F1FC422B6121}"/>
              </a:ext>
            </a:extLst>
          </p:cNvPr>
          <p:cNvSpPr/>
          <p:nvPr/>
        </p:nvSpPr>
        <p:spPr>
          <a:xfrm>
            <a:off x="0" y="1039089"/>
            <a:ext cx="5029200" cy="5029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C08B3FE-1395-9148-A8A7-02CF4256C9AF}"/>
              </a:ext>
            </a:extLst>
          </p:cNvPr>
          <p:cNvSpPr/>
          <p:nvPr/>
        </p:nvSpPr>
        <p:spPr>
          <a:xfrm>
            <a:off x="514662" y="2119517"/>
            <a:ext cx="4185354" cy="2585323"/>
          </a:xfrm>
          <a:prstGeom prst="rect">
            <a:avLst/>
          </a:prstGeom>
        </p:spPr>
        <p:txBody>
          <a:bodyPr wrap="square" lIns="0" tIns="0" rIns="0" bIns="0">
            <a:spAutoFit/>
          </a:bodyPr>
          <a:lstStyle/>
          <a:p>
            <a:pPr>
              <a:defRPr/>
            </a:pPr>
            <a:r>
              <a:rPr lang="en-US" sz="2400">
                <a:latin typeface="Arial" panose="020B0604020202020204" pitchFamily="34" charset="0"/>
                <a:cs typeface="Arial" panose="020B0604020202020204" pitchFamily="34" charset="0"/>
              </a:rPr>
              <a:t>I had been diagnosed with Stage 1 Sarcoma at a very reputable major hospital, but the specialists at MSK figured out that my tumor was actually benign, offering me a much safer solution.”</a:t>
            </a:r>
          </a:p>
        </p:txBody>
      </p:sp>
      <p:sp>
        <p:nvSpPr>
          <p:cNvPr id="10" name="Rectangle 9">
            <a:extLst>
              <a:ext uri="{FF2B5EF4-FFF2-40B4-BE49-F238E27FC236}">
                <a16:creationId xmlns:a16="http://schemas.microsoft.com/office/drawing/2014/main" id="{5EEACD5A-F533-5F47-B6C8-B1030DECE0DF}"/>
              </a:ext>
            </a:extLst>
          </p:cNvPr>
          <p:cNvSpPr/>
          <p:nvPr/>
        </p:nvSpPr>
        <p:spPr>
          <a:xfrm>
            <a:off x="514663" y="5115854"/>
            <a:ext cx="4185354" cy="600164"/>
          </a:xfrm>
          <a:prstGeom prst="rect">
            <a:avLst/>
          </a:prstGeom>
        </p:spPr>
        <p:txBody>
          <a:bodyPr wrap="square" lIns="0" tIns="0">
            <a:spAutoFit/>
          </a:bodyPr>
          <a:lstStyle/>
          <a:p>
            <a:pPr lvl="0">
              <a:defRPr/>
            </a:pPr>
            <a:r>
              <a:rPr lang="en-US" b="1">
                <a:solidFill>
                  <a:srgbClr val="325FF5"/>
                </a:solidFill>
                <a:latin typeface="Arial" panose="020B0604020202020204" pitchFamily="34" charset="0"/>
                <a:cs typeface="Arial" panose="020B0604020202020204" pitchFamily="34" charset="0"/>
              </a:rPr>
              <a:t>Anusha</a:t>
            </a:r>
            <a:br>
              <a:rPr lang="en-US">
                <a:solidFill>
                  <a:srgbClr val="325FF5"/>
                </a:solidFill>
                <a:latin typeface="Arial" panose="020B0604020202020204" pitchFamily="34" charset="0"/>
                <a:cs typeface="Arial" panose="020B0604020202020204" pitchFamily="34" charset="0"/>
              </a:rPr>
            </a:br>
            <a:r>
              <a:rPr lang="en-US">
                <a:solidFill>
                  <a:srgbClr val="325FF5"/>
                </a:solidFill>
                <a:latin typeface="Arial" panose="020B0604020202020204" pitchFamily="34" charset="0"/>
                <a:cs typeface="Arial" panose="020B0604020202020204" pitchFamily="34" charset="0"/>
              </a:rPr>
              <a:t>MSK Direct patient</a:t>
            </a:r>
          </a:p>
        </p:txBody>
      </p:sp>
      <p:sp>
        <p:nvSpPr>
          <p:cNvPr id="11" name="Rectangle 10">
            <a:extLst>
              <a:ext uri="{FF2B5EF4-FFF2-40B4-BE49-F238E27FC236}">
                <a16:creationId xmlns:a16="http://schemas.microsoft.com/office/drawing/2014/main" id="{CA003C1E-2671-7042-AFB8-0207AD9F4E88}"/>
              </a:ext>
            </a:extLst>
          </p:cNvPr>
          <p:cNvSpPr/>
          <p:nvPr/>
        </p:nvSpPr>
        <p:spPr>
          <a:xfrm>
            <a:off x="339769" y="1106812"/>
            <a:ext cx="1434256" cy="1569660"/>
          </a:xfrm>
          <a:prstGeom prst="rect">
            <a:avLst/>
          </a:prstGeom>
        </p:spPr>
        <p:txBody>
          <a:bodyPr wrap="square">
            <a:spAutoFit/>
          </a:bodyPr>
          <a:lstStyle/>
          <a:p>
            <a:pPr lvl="0">
              <a:defRPr/>
            </a:pPr>
            <a:r>
              <a:rPr lang="en-US" sz="9600" b="1">
                <a:solidFill>
                  <a:srgbClr val="325FF5"/>
                </a:solidFill>
                <a:latin typeface="Times" pitchFamily="2" charset="0"/>
                <a:cs typeface="Arial" panose="020B0604020202020204" pitchFamily="34" charset="0"/>
              </a:rPr>
              <a:t>“</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2"/>
                </a:solidFill>
              </a:defRPr>
            </a:lvl2pPr>
          </a:lstStyle>
          <a:p>
            <a:pPr lvl="0"/>
            <a:r>
              <a:rPr lang="en-US"/>
              <a:t>Click to add quote</a:t>
            </a:r>
          </a:p>
          <a:p>
            <a:pPr lvl="1"/>
            <a:r>
              <a:rPr lang="en-US"/>
              <a:t>Name of author</a:t>
            </a:r>
          </a:p>
        </p:txBody>
      </p:sp>
    </p:spTree>
    <p:extLst>
      <p:ext uri="{BB962C8B-B14F-4D97-AF65-F5344CB8AC3E}">
        <p14:creationId xmlns:p14="http://schemas.microsoft.com/office/powerpoint/2010/main" val="8937184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40392492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a:t>Click to add long quote. Lorem ipsum dolor sit amet, consectetuer adipiscing elit. Maecenas porttitor congue massa. Fusce posuere, magna sed pulvinar ultricies, purus lectus malesuada libero, sit amet commodo magna eros quis </a:t>
            </a:r>
            <a:r>
              <a:rPr lang="en-US" err="1"/>
              <a:t>urna</a:t>
            </a:r>
            <a:r>
              <a:rPr lang="en-US"/>
              <a:t>.</a:t>
            </a:r>
          </a:p>
          <a:p>
            <a:pPr lvl="1"/>
            <a:r>
              <a:rPr lang="en-US"/>
              <a:t>Name of author</a:t>
            </a:r>
          </a:p>
        </p:txBody>
      </p:sp>
      <p:sp>
        <p:nvSpPr>
          <p:cNvPr id="2" name="Title 1"/>
          <p:cNvSpPr>
            <a:spLocks noGrp="1"/>
          </p:cNvSpPr>
          <p:nvPr>
            <p:ph type="title"/>
          </p:nvPr>
        </p:nvSpPr>
        <p:spPr>
          <a:xfrm>
            <a:off x="512063" y="405743"/>
            <a:ext cx="11184423" cy="307226"/>
          </a:xfrm>
        </p:spPr>
        <p:txBody>
          <a:bodyPr vert="horz" lIns="0" tIns="0" rIns="0" bIns="0" rtlCol="0" anchor="b">
            <a:noAutofit/>
          </a:bodyPr>
          <a:lstStyle>
            <a:lvl1pPr>
              <a:defRPr lang="en-US" sz="2000" b="1" dirty="0">
                <a:solidFill>
                  <a:schemeClr val="accent2"/>
                </a:solidFill>
                <a:latin typeface="+mn-lt"/>
                <a:ea typeface="+mn-ea"/>
                <a:cs typeface="+mn-cs"/>
              </a:defRPr>
            </a:lvl1pPr>
          </a:lstStyle>
          <a:p>
            <a:pPr marL="0" lvl="0" indent="0">
              <a:lnSpc>
                <a:spcPct val="100000"/>
              </a:lnSpc>
              <a:spcBef>
                <a:spcPts val="0"/>
              </a:spcBef>
              <a:buFont typeface="Arial" panose="020B0604020202020204" pitchFamily="34" charset="0"/>
            </a:pPr>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2E5FF4"/>
              </a:solidFill>
              <a:effectLst/>
              <a:uLnTx/>
              <a:uFillTx/>
              <a:latin typeface="Times" pitchFamily="2" charset="0"/>
              <a:ea typeface="+mn-ea"/>
              <a:cs typeface="Arial" panose="020B0604020202020204" pitchFamily="34" charset="0"/>
            </a:endParaRPr>
          </a:p>
        </p:txBody>
      </p:sp>
    </p:spTree>
    <p:extLst>
      <p:ext uri="{BB962C8B-B14F-4D97-AF65-F5344CB8AC3E}">
        <p14:creationId xmlns:p14="http://schemas.microsoft.com/office/powerpoint/2010/main" val="917265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Image Lef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012937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6553200" y="457201"/>
            <a:ext cx="5143286" cy="324444"/>
          </a:xfrm>
        </p:spPr>
        <p:txBody>
          <a:bodyPr vert="horz"/>
          <a:lstStyle>
            <a:lvl1pPr>
              <a:defRPr sz="2000" b="1">
                <a:solidFill>
                  <a:schemeClr val="accent2"/>
                </a:solidFill>
              </a:defRPr>
            </a:lvl1pPr>
          </a:lstStyle>
          <a:p>
            <a:r>
              <a:rPr lang="en-US"/>
              <a:t>Click to edit Master title style</a:t>
            </a:r>
          </a:p>
        </p:txBody>
      </p:sp>
      <p:sp>
        <p:nvSpPr>
          <p:cNvPr id="4" name="Content Placeholder 3"/>
          <p:cNvSpPr>
            <a:spLocks noGrp="1"/>
          </p:cNvSpPr>
          <p:nvPr>
            <p:ph sz="half" idx="2"/>
          </p:nvPr>
        </p:nvSpPr>
        <p:spPr>
          <a:xfrm>
            <a:off x="6553200" y="1011250"/>
            <a:ext cx="5146674" cy="509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Tree>
    <p:extLst>
      <p:ext uri="{BB962C8B-B14F-4D97-AF65-F5344CB8AC3E}">
        <p14:creationId xmlns:p14="http://schemas.microsoft.com/office/powerpoint/2010/main" val="1032007222"/>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Imge Righ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75997491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p:nvPr>
        </p:nvSpPr>
        <p:spPr>
          <a:xfrm>
            <a:off x="504825" y="457201"/>
            <a:ext cx="5143286" cy="324444"/>
          </a:xfrm>
        </p:spPr>
        <p:txBody>
          <a:bodyPr vert="horz"/>
          <a:lstStyle>
            <a:lvl1pPr>
              <a:defRPr sz="2000" b="1">
                <a:solidFill>
                  <a:schemeClr val="accent2"/>
                </a:solidFill>
              </a:defRPr>
            </a:lvl1pPr>
          </a:lstStyle>
          <a:p>
            <a:r>
              <a:rPr lang="en-US"/>
              <a:t>Click to edit Master title style</a:t>
            </a:r>
          </a:p>
        </p:txBody>
      </p:sp>
      <p:sp>
        <p:nvSpPr>
          <p:cNvPr id="4" name="Content Placeholder 3"/>
          <p:cNvSpPr>
            <a:spLocks noGrp="1"/>
          </p:cNvSpPr>
          <p:nvPr>
            <p:ph sz="half" idx="2"/>
          </p:nvPr>
        </p:nvSpPr>
        <p:spPr>
          <a:xfrm>
            <a:off x="504825" y="1011250"/>
            <a:ext cx="5146674" cy="509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1" name="Text Placeholder 3">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495513"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731105050"/>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49166859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0943810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9439930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5783805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9135498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088144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08805511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5497649"/>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15806423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457201"/>
            <a:ext cx="11184423" cy="545670"/>
          </a:xfrm>
        </p:spPr>
        <p:txBody>
          <a:bodyPr vert="horz"/>
          <a:lstStyle>
            <a:lvl1pPr>
              <a:defRPr>
                <a:solidFill>
                  <a:schemeClr val="bg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a:t>Chart title</a:t>
            </a:r>
          </a:p>
        </p:txBody>
      </p:sp>
    </p:spTree>
    <p:extLst>
      <p:ext uri="{BB962C8B-B14F-4D97-AF65-F5344CB8AC3E}">
        <p14:creationId xmlns:p14="http://schemas.microsoft.com/office/powerpoint/2010/main" val="2168679723"/>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360357475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9436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40271160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0284196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Text Placeholder 3">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1355687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ub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20759062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2539510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54692451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2114544460"/>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hree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1435568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176010667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Four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3977147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4247886221"/>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Subtitle Only Blu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72579222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7153805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ack Pag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42246470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DA4C0644-293B-B945-859B-1213AFFA3E69}"/>
              </a:ext>
            </a:extLst>
          </p:cNvPr>
          <p:cNvPicPr>
            <a:picLocks noChangeAspect="1"/>
          </p:cNvPicPr>
          <p:nvPr/>
        </p:nvPicPr>
        <p:blipFill>
          <a:blip r:embed="rId5"/>
          <a:stretch>
            <a:fillRect/>
          </a:stretch>
        </p:blipFill>
        <p:spPr>
          <a:xfrm>
            <a:off x="4622800" y="2628925"/>
            <a:ext cx="2946400" cy="1600150"/>
          </a:xfrm>
          <a:prstGeom prst="rect">
            <a:avLst/>
          </a:prstGeom>
        </p:spPr>
      </p:pic>
    </p:spTree>
    <p:extLst>
      <p:ext uri="{BB962C8B-B14F-4D97-AF65-F5344CB8AC3E}">
        <p14:creationId xmlns:p14="http://schemas.microsoft.com/office/powerpoint/2010/main" val="19037353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1937" y="983050"/>
            <a:ext cx="11394276" cy="5176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solidFill>
                  <a:schemeClr val="tx1"/>
                </a:solidFill>
                <a:latin typeface="Arial"/>
                <a:cs typeface="Arial"/>
              </a:defRPr>
            </a:lvl1pPr>
          </a:lstStyle>
          <a:p>
            <a:pPr>
              <a:defRPr/>
            </a:pPr>
            <a:r>
              <a:rPr lang="en-US"/>
              <a:t>Footer</a:t>
            </a:r>
          </a:p>
        </p:txBody>
      </p:sp>
      <p:sp>
        <p:nvSpPr>
          <p:cNvPr id="5" name="Slide Number Placeholder 5"/>
          <p:cNvSpPr>
            <a:spLocks noGrp="1"/>
          </p:cNvSpPr>
          <p:nvPr>
            <p:ph type="sldNum" sz="quarter" idx="11"/>
          </p:nvPr>
        </p:nvSpPr>
        <p:spPr/>
        <p:txBody>
          <a:bodyPr/>
          <a:lstStyle>
            <a:lvl1pPr>
              <a:defRPr/>
            </a:lvl1pPr>
          </a:lstStyle>
          <a:p>
            <a:fld id="{FFD36E83-2860-45C6-A5DB-403BAEE09751}" type="slidenum">
              <a:rPr lang="en-US" altLang="en-US"/>
              <a:pPr/>
              <a:t>‹#›</a:t>
            </a:fld>
            <a:endParaRPr lang="en-US" altLang="en-US"/>
          </a:p>
        </p:txBody>
      </p:sp>
    </p:spTree>
    <p:extLst>
      <p:ext uri="{BB962C8B-B14F-4D97-AF65-F5344CB8AC3E}">
        <p14:creationId xmlns:p14="http://schemas.microsoft.com/office/powerpoint/2010/main" val="3812454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59635768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16053078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7471118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04861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37590514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780683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3620474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457201"/>
            <a:ext cx="11184423" cy="545670"/>
          </a:xfrm>
        </p:spPr>
        <p:txBody>
          <a:bodyPr vert="horz"/>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a:t>Chart title</a:t>
            </a:r>
          </a:p>
        </p:txBody>
      </p:sp>
    </p:spTree>
    <p:extLst>
      <p:ext uri="{BB962C8B-B14F-4D97-AF65-F5344CB8AC3E}">
        <p14:creationId xmlns:p14="http://schemas.microsoft.com/office/powerpoint/2010/main" val="3535864615"/>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153527671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951247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endParaRPr lang="en-US"/>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Text Placeholder 3">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46614972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30A0C78-5224-034D-8AA8-8CF1E63A15EF}"/>
              </a:ext>
            </a:extLst>
          </p:cNvPr>
          <p:cNvGraphicFramePr>
            <a:graphicFrameLocks noChangeAspect="1"/>
          </p:cNvGraphicFramePr>
          <p:nvPr>
            <p:custDataLst>
              <p:tags r:id="rId40"/>
            </p:custDataLst>
            <p:extLst>
              <p:ext uri="{D42A27DB-BD31-4B8C-83A1-F6EECF244321}">
                <p14:modId xmlns:p14="http://schemas.microsoft.com/office/powerpoint/2010/main" val="75414914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1" imgW="7772400" imgH="10058400" progId="TCLayout.ActiveDocument.1">
                  <p:embed/>
                </p:oleObj>
              </mc:Choice>
              <mc:Fallback>
                <p:oleObj name="think-cell Slide" r:id="rId41" imgW="7772400" imgH="10058400" progId="TCLayout.ActiveDocument.1">
                  <p:embed/>
                  <p:pic>
                    <p:nvPicPr>
                      <p:cNvPr id="8" name="Object 7" hidden="1">
                        <a:extLst>
                          <a:ext uri="{FF2B5EF4-FFF2-40B4-BE49-F238E27FC236}">
                            <a16:creationId xmlns:a16="http://schemas.microsoft.com/office/drawing/2014/main" id="{630A0C78-5224-034D-8AA8-8CF1E63A15EF}"/>
                          </a:ext>
                        </a:extLst>
                      </p:cNvPr>
                      <p:cNvPicPr/>
                      <p:nvPr/>
                    </p:nvPicPr>
                    <p:blipFill>
                      <a:blip r:embed="rId42"/>
                      <a:stretch>
                        <a:fillRect/>
                      </a:stretch>
                    </p:blipFill>
                    <p:spPr>
                      <a:xfrm>
                        <a:off x="1588" y="1588"/>
                        <a:ext cx="1227" cy="1588"/>
                      </a:xfrm>
                      <a:prstGeom prst="rect">
                        <a:avLst/>
                      </a:prstGeom>
                    </p:spPr>
                  </p:pic>
                </p:oleObj>
              </mc:Fallback>
            </mc:AlternateContent>
          </a:graphicData>
        </a:graphic>
      </p:graphicFrame>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Arial" panose="020B0604020202020204" pitchFamily="34" charset="0"/>
                <a:cs typeface="Arial" panose="020B0604020202020204" pitchFamily="34" charset="0"/>
              </a:defRPr>
            </a:lvl1pPr>
          </a:lstStyle>
          <a:p>
            <a:fld id="{523A240F-EAFE-E84F-B44C-6D7A08E0E409}" type="slidenum">
              <a:rPr lang="en-US" smtClean="0"/>
              <a:t>‹#›</a:t>
            </a:fld>
            <a:endParaRPr lang="en-US"/>
          </a:p>
        </p:txBody>
      </p:sp>
    </p:spTree>
    <p:extLst>
      <p:ext uri="{BB962C8B-B14F-4D97-AF65-F5344CB8AC3E}">
        <p14:creationId xmlns:p14="http://schemas.microsoft.com/office/powerpoint/2010/main" val="27159990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Lst>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2pPr>
      <a:lvl3pPr marL="4572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3pPr>
      <a:lvl4pPr marL="6858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4pPr>
      <a:lvl5pPr marL="9144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7.xml"/><Relationship Id="rId6" Type="http://schemas.openxmlformats.org/officeDocument/2006/relationships/image" Target="../media/image3.png"/><Relationship Id="rId5" Type="http://schemas.openxmlformats.org/officeDocument/2006/relationships/image" Target="../media/image11.emf"/><Relationship Id="rId4" Type="http://schemas.openxmlformats.org/officeDocument/2006/relationships/oleObject" Target="../embeddings/oleObject34.bin"/></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ncbi.nlm.nih.gov/pmc/articles/PMC3149409/" TargetMode="External"/><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s://www.ncbi.nlm.nih.gov/pmc/articles/PMC2829707/"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video" Target="https://www.youtube.com/embed/y7TDwbrD7GQ?feature=oembed" TargetMode="Externa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linicaltrials.gov/"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s://www.ncbi.nlm.nih.gov/pmc/articles/PMC314940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D13ADA6-DC48-054F-B7B2-3EE8498900F0}"/>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4" name="Object 3" hidden="1">
                        <a:extLst>
                          <a:ext uri="{FF2B5EF4-FFF2-40B4-BE49-F238E27FC236}">
                            <a16:creationId xmlns:a16="http://schemas.microsoft.com/office/drawing/2014/main" id="{2D13ADA6-DC48-054F-B7B2-3EE8498900F0}"/>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2F8C216-F070-364A-8DD6-74CEEE1EE8F7}"/>
              </a:ext>
            </a:extLst>
          </p:cNvPr>
          <p:cNvSpPr>
            <a:spLocks noGrp="1"/>
          </p:cNvSpPr>
          <p:nvPr>
            <p:ph type="ctrTitle"/>
          </p:nvPr>
        </p:nvSpPr>
        <p:spPr>
          <a:xfrm>
            <a:off x="504825" y="2416323"/>
            <a:ext cx="11451823" cy="2008094"/>
          </a:xfrm>
        </p:spPr>
        <p:txBody>
          <a:bodyPr vert="horz"/>
          <a:lstStyle/>
          <a:p>
            <a:r>
              <a:rPr lang="en-US"/>
              <a:t>Clinical Research: Clinical Trials &amp; Translational Research 101</a:t>
            </a:r>
          </a:p>
        </p:txBody>
      </p:sp>
      <p:sp>
        <p:nvSpPr>
          <p:cNvPr id="16" name="Footer Placeholder 15">
            <a:extLst>
              <a:ext uri="{FF2B5EF4-FFF2-40B4-BE49-F238E27FC236}">
                <a16:creationId xmlns:a16="http://schemas.microsoft.com/office/drawing/2014/main" id="{03224E79-824D-834E-962F-698634B29789}"/>
              </a:ext>
            </a:extLst>
          </p:cNvPr>
          <p:cNvSpPr>
            <a:spLocks noGrp="1"/>
          </p:cNvSpPr>
          <p:nvPr>
            <p:ph type="ftr" sz="quarter" idx="10"/>
          </p:nvPr>
        </p:nvSpPr>
        <p:spPr>
          <a:xfrm>
            <a:off x="8839199" y="6378130"/>
            <a:ext cx="2241177" cy="245223"/>
          </a:xfrm>
        </p:spPr>
        <p:txBody>
          <a:bodyPr/>
          <a:lstStyle/>
          <a:p>
            <a:r>
              <a:rPr lang="en-US"/>
              <a:t>MSK Confidential – Do not distribute</a:t>
            </a:r>
          </a:p>
        </p:txBody>
      </p:sp>
      <p:pic>
        <p:nvPicPr>
          <p:cNvPr id="12" name="Picture 11">
            <a:extLst>
              <a:ext uri="{FF2B5EF4-FFF2-40B4-BE49-F238E27FC236}">
                <a16:creationId xmlns:a16="http://schemas.microsoft.com/office/drawing/2014/main" id="{C98FBB01-5504-944C-9BEE-36B97599D10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5512" y="5582378"/>
            <a:ext cx="3505200" cy="736600"/>
          </a:xfrm>
          <a:prstGeom prst="rect">
            <a:avLst/>
          </a:prstGeom>
        </p:spPr>
      </p:pic>
      <p:sp>
        <p:nvSpPr>
          <p:cNvPr id="7" name="Subtitle 2">
            <a:extLst>
              <a:ext uri="{FF2B5EF4-FFF2-40B4-BE49-F238E27FC236}">
                <a16:creationId xmlns:a16="http://schemas.microsoft.com/office/drawing/2014/main" id="{536223D9-A21C-4436-BBE3-A7E5CFFF21BA}"/>
              </a:ext>
            </a:extLst>
          </p:cNvPr>
          <p:cNvSpPr txBox="1">
            <a:spLocks/>
          </p:cNvSpPr>
          <p:nvPr/>
        </p:nvSpPr>
        <p:spPr>
          <a:xfrm>
            <a:off x="504825" y="3893724"/>
            <a:ext cx="7419975" cy="530693"/>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3200" b="1" kern="1200">
                <a:solidFill>
                  <a:schemeClr val="accent2"/>
                </a:solidFill>
                <a:latin typeface="+mn-lt"/>
                <a:ea typeface="+mn-ea"/>
                <a:cs typeface="+mn-cs"/>
              </a:defRPr>
            </a:lvl1pPr>
            <a:lvl2pPr marL="457200" indent="0" algn="ctr" defTabSz="914400" rtl="0" eaLnBrk="1" latinLnBrk="0" hangingPunct="1">
              <a:lnSpc>
                <a:spcPct val="100000"/>
              </a:lnSpc>
              <a:spcBef>
                <a:spcPts val="0"/>
              </a:spcBef>
              <a:buFont typeface="Arial" panose="020B0604020202020204" pitchFamily="34" charset="0"/>
              <a:buNone/>
              <a:tabLst/>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buFont typeface="System Font Regular"/>
              <a:buNone/>
              <a:tabLst/>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buFont typeface="Arial" panose="020B0604020202020204" pitchFamily="34" charset="0"/>
              <a:buNone/>
              <a:tabLst/>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buFont typeface="System Font Regular"/>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a:p>
        </p:txBody>
      </p:sp>
    </p:spTree>
    <p:extLst>
      <p:ext uri="{BB962C8B-B14F-4D97-AF65-F5344CB8AC3E}">
        <p14:creationId xmlns:p14="http://schemas.microsoft.com/office/powerpoint/2010/main" val="2758484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DB88-E13A-944A-869B-1712A91A17CC}"/>
              </a:ext>
            </a:extLst>
          </p:cNvPr>
          <p:cNvSpPr>
            <a:spLocks noGrp="1"/>
          </p:cNvSpPr>
          <p:nvPr>
            <p:ph type="title"/>
          </p:nvPr>
        </p:nvSpPr>
        <p:spPr/>
        <p:txBody>
          <a:bodyPr/>
          <a:lstStyle/>
          <a:p>
            <a:r>
              <a:rPr lang="en-US"/>
              <a:t>Therapeutic Clinical Trials </a:t>
            </a:r>
          </a:p>
        </p:txBody>
      </p:sp>
      <p:sp>
        <p:nvSpPr>
          <p:cNvPr id="4" name="Text Placeholder 3">
            <a:extLst>
              <a:ext uri="{FF2B5EF4-FFF2-40B4-BE49-F238E27FC236}">
                <a16:creationId xmlns:a16="http://schemas.microsoft.com/office/drawing/2014/main" id="{E6E6C38F-399C-6840-842D-06C4099B47E9}"/>
              </a:ext>
            </a:extLst>
          </p:cNvPr>
          <p:cNvSpPr>
            <a:spLocks noGrp="1"/>
          </p:cNvSpPr>
          <p:nvPr>
            <p:ph type="body" sz="half" idx="2"/>
          </p:nvPr>
        </p:nvSpPr>
        <p:spPr/>
        <p:txBody>
          <a:bodyPr/>
          <a:lstStyle/>
          <a:p>
            <a:r>
              <a:rPr lang="en-US">
                <a:hlinkClick r:id="rId3"/>
              </a:rPr>
              <a:t>https://www.ncbi.nlm.nih.gov/pmc/articles/PMC3149409/</a:t>
            </a:r>
            <a:endParaRPr lang="en-US"/>
          </a:p>
        </p:txBody>
      </p:sp>
      <p:graphicFrame>
        <p:nvGraphicFramePr>
          <p:cNvPr id="5" name="Diagram 4">
            <a:extLst>
              <a:ext uri="{FF2B5EF4-FFF2-40B4-BE49-F238E27FC236}">
                <a16:creationId xmlns:a16="http://schemas.microsoft.com/office/drawing/2014/main" id="{41D83E43-FB0A-B448-90BC-2D0510EA69D9}"/>
              </a:ext>
            </a:extLst>
          </p:cNvPr>
          <p:cNvGraphicFramePr/>
          <p:nvPr>
            <p:extLst>
              <p:ext uri="{D42A27DB-BD31-4B8C-83A1-F6EECF244321}">
                <p14:modId xmlns:p14="http://schemas.microsoft.com/office/powerpoint/2010/main" val="908603579"/>
              </p:ext>
            </p:extLst>
          </p:nvPr>
        </p:nvGraphicFramePr>
        <p:xfrm>
          <a:off x="2366117" y="1517903"/>
          <a:ext cx="7459766"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62091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86725-35F7-3743-9C31-8958BB576BFB}"/>
              </a:ext>
            </a:extLst>
          </p:cNvPr>
          <p:cNvSpPr>
            <a:spLocks noGrp="1"/>
          </p:cNvSpPr>
          <p:nvPr>
            <p:ph type="title"/>
          </p:nvPr>
        </p:nvSpPr>
        <p:spPr>
          <a:xfrm>
            <a:off x="512063" y="457201"/>
            <a:ext cx="11184423" cy="914400"/>
          </a:xfrm>
        </p:spPr>
        <p:txBody>
          <a:bodyPr anchor="t">
            <a:normAutofit/>
          </a:bodyPr>
          <a:lstStyle/>
          <a:p>
            <a:r>
              <a:rPr lang="en-US"/>
              <a:t>Clinical Trial Phases</a:t>
            </a:r>
          </a:p>
        </p:txBody>
      </p:sp>
      <p:pic>
        <p:nvPicPr>
          <p:cNvPr id="5" name="Picture 2" descr="Diagram&#10;&#10;Description automatically generated">
            <a:extLst>
              <a:ext uri="{FF2B5EF4-FFF2-40B4-BE49-F238E27FC236}">
                <a16:creationId xmlns:a16="http://schemas.microsoft.com/office/drawing/2014/main" id="{C15A2B5D-07D3-844F-9272-1709EC603C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42" t="2769" r="1690"/>
          <a:stretch/>
        </p:blipFill>
        <p:spPr bwMode="auto">
          <a:xfrm>
            <a:off x="952709" y="1007434"/>
            <a:ext cx="10286581" cy="5393365"/>
          </a:xfrm>
          <a:prstGeom prst="rect">
            <a:avLst/>
          </a:prstGeom>
          <a:solidFill>
            <a:srgbClr val="FFFFFF"/>
          </a:solidFill>
        </p:spPr>
      </p:pic>
      <p:cxnSp>
        <p:nvCxnSpPr>
          <p:cNvPr id="7" name="Straight Arrow Connector 6">
            <a:extLst>
              <a:ext uri="{FF2B5EF4-FFF2-40B4-BE49-F238E27FC236}">
                <a16:creationId xmlns:a16="http://schemas.microsoft.com/office/drawing/2014/main" id="{B0CB4C53-9C04-6B40-ADE7-26F4D89393E2}"/>
              </a:ext>
            </a:extLst>
          </p:cNvPr>
          <p:cNvCxnSpPr>
            <a:cxnSpLocks/>
            <a:endCxn id="9" idx="2"/>
          </p:cNvCxnSpPr>
          <p:nvPr/>
        </p:nvCxnSpPr>
        <p:spPr>
          <a:xfrm flipV="1">
            <a:off x="6172200" y="2774033"/>
            <a:ext cx="4771013" cy="3406959"/>
          </a:xfrm>
          <a:prstGeom prst="straightConnector1">
            <a:avLst/>
          </a:prstGeom>
          <a:ln w="41275">
            <a:solidFill>
              <a:srgbClr val="FF8000"/>
            </a:solidFill>
            <a:tailEnd type="triangle"/>
          </a:ln>
        </p:spPr>
        <p:style>
          <a:lnRef idx="2">
            <a:schemeClr val="accent2"/>
          </a:lnRef>
          <a:fillRef idx="0">
            <a:schemeClr val="accent2"/>
          </a:fillRef>
          <a:effectRef idx="1">
            <a:schemeClr val="accent2"/>
          </a:effectRef>
          <a:fontRef idx="minor">
            <a:schemeClr val="tx1"/>
          </a:fontRef>
        </p:style>
      </p:cxnSp>
      <p:sp>
        <p:nvSpPr>
          <p:cNvPr id="9" name="TextBox 8">
            <a:extLst>
              <a:ext uri="{FF2B5EF4-FFF2-40B4-BE49-F238E27FC236}">
                <a16:creationId xmlns:a16="http://schemas.microsoft.com/office/drawing/2014/main" id="{93F3A4E3-06CE-284C-9ADE-270E90BBDD50}"/>
              </a:ext>
            </a:extLst>
          </p:cNvPr>
          <p:cNvSpPr txBox="1"/>
          <p:nvPr/>
        </p:nvSpPr>
        <p:spPr>
          <a:xfrm>
            <a:off x="9858548" y="2373923"/>
            <a:ext cx="2169329" cy="400110"/>
          </a:xfrm>
          <a:prstGeom prst="rect">
            <a:avLst/>
          </a:prstGeom>
          <a:noFill/>
        </p:spPr>
        <p:txBody>
          <a:bodyPr wrap="square" rtlCol="0">
            <a:spAutoFit/>
          </a:bodyPr>
          <a:lstStyle/>
          <a:p>
            <a:pPr algn="ctr"/>
            <a:r>
              <a:rPr lang="en-US" sz="2000" b="1" dirty="0">
                <a:ln w="6600">
                  <a:solidFill>
                    <a:srgbClr val="FF8000"/>
                  </a:solidFill>
                  <a:prstDash val="solid"/>
                </a:ln>
                <a:solidFill>
                  <a:srgbClr val="FFFFFF"/>
                </a:solidFill>
                <a:effectLst>
                  <a:outerShdw dist="38100" dir="2700000" algn="tl" rotWithShape="0">
                    <a:srgbClr val="FF8000"/>
                  </a:outerShdw>
                </a:effectLst>
              </a:rPr>
              <a:t>FDA</a:t>
            </a:r>
            <a:r>
              <a:rPr lang="en-US" sz="2000" b="1" dirty="0">
                <a:ln w="6600">
                  <a:solidFill>
                    <a:schemeClr val="accent2"/>
                  </a:solidFill>
                  <a:prstDash val="solid"/>
                </a:ln>
                <a:solidFill>
                  <a:srgbClr val="FFFFFF"/>
                </a:solidFill>
                <a:effectLst>
                  <a:outerShdw dist="38100" dir="2700000" algn="tl" rotWithShape="0">
                    <a:schemeClr val="accent2"/>
                  </a:outerShdw>
                </a:effectLst>
              </a:rPr>
              <a:t> </a:t>
            </a:r>
            <a:r>
              <a:rPr lang="en-US" sz="2000" b="1" dirty="0">
                <a:ln w="6600">
                  <a:solidFill>
                    <a:srgbClr val="FF8000"/>
                  </a:solidFill>
                  <a:prstDash val="solid"/>
                </a:ln>
                <a:solidFill>
                  <a:srgbClr val="FFFFFF"/>
                </a:solidFill>
                <a:effectLst>
                  <a:outerShdw dist="38100" dir="2700000" algn="tl" rotWithShape="0">
                    <a:srgbClr val="FF8000"/>
                  </a:outerShdw>
                </a:effectLst>
              </a:rPr>
              <a:t>Approval</a:t>
            </a:r>
          </a:p>
        </p:txBody>
      </p:sp>
    </p:spTree>
    <p:extLst>
      <p:ext uri="{BB962C8B-B14F-4D97-AF65-F5344CB8AC3E}">
        <p14:creationId xmlns:p14="http://schemas.microsoft.com/office/powerpoint/2010/main" val="2823598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C534B-DDF1-A34D-ACC8-CBC46CE95B47}"/>
              </a:ext>
            </a:extLst>
          </p:cNvPr>
          <p:cNvSpPr>
            <a:spLocks noGrp="1"/>
          </p:cNvSpPr>
          <p:nvPr>
            <p:ph type="title"/>
          </p:nvPr>
        </p:nvSpPr>
        <p:spPr/>
        <p:txBody>
          <a:bodyPr/>
          <a:lstStyle/>
          <a:p>
            <a:r>
              <a:rPr lang="en-US"/>
              <a:t>Clinical Trial Design</a:t>
            </a:r>
          </a:p>
        </p:txBody>
      </p:sp>
      <p:sp>
        <p:nvSpPr>
          <p:cNvPr id="3" name="Content Placeholder 2">
            <a:extLst>
              <a:ext uri="{FF2B5EF4-FFF2-40B4-BE49-F238E27FC236}">
                <a16:creationId xmlns:a16="http://schemas.microsoft.com/office/drawing/2014/main" id="{C0234CBA-A0C2-0C4A-B326-9038B917666B}"/>
              </a:ext>
            </a:extLst>
          </p:cNvPr>
          <p:cNvSpPr>
            <a:spLocks noGrp="1"/>
          </p:cNvSpPr>
          <p:nvPr>
            <p:ph idx="1"/>
          </p:nvPr>
        </p:nvSpPr>
        <p:spPr>
          <a:xfrm>
            <a:off x="512064" y="1371601"/>
            <a:ext cx="7191444" cy="4851778"/>
          </a:xfrm>
        </p:spPr>
        <p:txBody>
          <a:bodyPr/>
          <a:lstStyle/>
          <a:p>
            <a:r>
              <a:rPr lang="en-US" sz="2000" b="1" dirty="0">
                <a:solidFill>
                  <a:schemeClr val="accent1">
                    <a:lumMod val="50000"/>
                  </a:schemeClr>
                </a:solidFill>
              </a:rPr>
              <a:t>Controlled Study: </a:t>
            </a:r>
            <a:r>
              <a:rPr lang="en-US" sz="2000" dirty="0">
                <a:solidFill>
                  <a:schemeClr val="accent1">
                    <a:lumMod val="50000"/>
                  </a:schemeClr>
                </a:solidFill>
              </a:rPr>
              <a:t>A clinical study that includes a comparison (control) group. The comparison group receives an inactive substance of intervention (placebo), another treatment, or no treatment at all.</a:t>
            </a:r>
          </a:p>
          <a:p>
            <a:r>
              <a:rPr lang="en-US" sz="2000" b="1" dirty="0">
                <a:solidFill>
                  <a:schemeClr val="accent1">
                    <a:lumMod val="50000"/>
                  </a:schemeClr>
                </a:solidFill>
              </a:rPr>
              <a:t>Uncontrolled Study: </a:t>
            </a:r>
            <a:r>
              <a:rPr lang="en-US" sz="2000" dirty="0">
                <a:solidFill>
                  <a:schemeClr val="accent1">
                    <a:lumMod val="50000"/>
                  </a:schemeClr>
                </a:solidFill>
              </a:rPr>
              <a:t>A clinical study that lacks a control group (all subjects are given study treatment without a comparison group)</a:t>
            </a:r>
          </a:p>
          <a:p>
            <a:r>
              <a:rPr lang="en-US" sz="2000" b="1" dirty="0">
                <a:solidFill>
                  <a:schemeClr val="accent1">
                    <a:lumMod val="50000"/>
                  </a:schemeClr>
                </a:solidFill>
              </a:rPr>
              <a:t>Randomized study: </a:t>
            </a:r>
            <a:r>
              <a:rPr lang="en-US" sz="2000" dirty="0">
                <a:solidFill>
                  <a:schemeClr val="accent1">
                    <a:lumMod val="50000"/>
                  </a:schemeClr>
                </a:solidFill>
              </a:rPr>
              <a:t>A clinical study that assigns subjects to groups that receive different treatments. At the time of the trial, it is not known which treatment is best.</a:t>
            </a:r>
          </a:p>
          <a:p>
            <a:r>
              <a:rPr lang="en-US" sz="2000" b="1" dirty="0">
                <a:solidFill>
                  <a:schemeClr val="accent1">
                    <a:lumMod val="50000"/>
                  </a:schemeClr>
                </a:solidFill>
              </a:rPr>
              <a:t>Blinded study:  </a:t>
            </a:r>
          </a:p>
          <a:p>
            <a:pPr lvl="1"/>
            <a:r>
              <a:rPr lang="en-US" b="1" dirty="0">
                <a:solidFill>
                  <a:schemeClr val="accent1">
                    <a:lumMod val="50000"/>
                  </a:schemeClr>
                </a:solidFill>
              </a:rPr>
              <a:t>Single blinded study: </a:t>
            </a:r>
            <a:r>
              <a:rPr lang="en-US" dirty="0">
                <a:solidFill>
                  <a:schemeClr val="accent1">
                    <a:lumMod val="50000"/>
                  </a:schemeClr>
                </a:solidFill>
              </a:rPr>
              <a:t>a study where either the observer or participant is kept unaware of the group to which the subjects are assigned.</a:t>
            </a:r>
            <a:endParaRPr lang="en-US" b="1" dirty="0">
              <a:solidFill>
                <a:schemeClr val="accent1">
                  <a:lumMod val="50000"/>
                </a:schemeClr>
              </a:solidFill>
            </a:endParaRPr>
          </a:p>
          <a:p>
            <a:pPr lvl="1"/>
            <a:r>
              <a:rPr lang="en-US" b="1" dirty="0">
                <a:solidFill>
                  <a:schemeClr val="accent1">
                    <a:lumMod val="50000"/>
                  </a:schemeClr>
                </a:solidFill>
              </a:rPr>
              <a:t>Double blind study: </a:t>
            </a:r>
            <a:r>
              <a:rPr lang="en-US" dirty="0">
                <a:solidFill>
                  <a:schemeClr val="accent1">
                    <a:lumMod val="50000"/>
                  </a:schemeClr>
                </a:solidFill>
              </a:rPr>
              <a:t>a study where both subjects and investigators are unaware of who is getting which specific treatment.</a:t>
            </a:r>
            <a:endParaRPr lang="en-US" b="1" dirty="0">
              <a:solidFill>
                <a:schemeClr val="accent1">
                  <a:lumMod val="50000"/>
                </a:schemeClr>
              </a:solidFill>
            </a:endParaRPr>
          </a:p>
        </p:txBody>
      </p:sp>
      <p:pic>
        <p:nvPicPr>
          <p:cNvPr id="4" name="Picture 3">
            <a:extLst>
              <a:ext uri="{FF2B5EF4-FFF2-40B4-BE49-F238E27FC236}">
                <a16:creationId xmlns:a16="http://schemas.microsoft.com/office/drawing/2014/main" id="{8F42E0F2-19A4-114D-A251-AA4CC2E21878}"/>
              </a:ext>
            </a:extLst>
          </p:cNvPr>
          <p:cNvPicPr>
            <a:picLocks noChangeAspect="1"/>
          </p:cNvPicPr>
          <p:nvPr/>
        </p:nvPicPr>
        <p:blipFill rotWithShape="1">
          <a:blip r:embed="rId2"/>
          <a:srcRect l="6129" r="4005" b="6584"/>
          <a:stretch/>
        </p:blipFill>
        <p:spPr>
          <a:xfrm>
            <a:off x="7590774" y="1550264"/>
            <a:ext cx="4508364" cy="3757472"/>
          </a:xfrm>
          <a:prstGeom prst="rect">
            <a:avLst/>
          </a:prstGeom>
        </p:spPr>
      </p:pic>
    </p:spTree>
    <p:extLst>
      <p:ext uri="{BB962C8B-B14F-4D97-AF65-F5344CB8AC3E}">
        <p14:creationId xmlns:p14="http://schemas.microsoft.com/office/powerpoint/2010/main" val="3856446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B6EF2E-E6ED-C84F-8907-30B4E7B4F104}"/>
              </a:ext>
            </a:extLst>
          </p:cNvPr>
          <p:cNvSpPr>
            <a:spLocks noGrp="1"/>
          </p:cNvSpPr>
          <p:nvPr>
            <p:ph type="title"/>
          </p:nvPr>
        </p:nvSpPr>
        <p:spPr>
          <a:xfrm>
            <a:off x="512063" y="457201"/>
            <a:ext cx="11184423" cy="914400"/>
          </a:xfrm>
        </p:spPr>
        <p:txBody>
          <a:bodyPr anchor="t">
            <a:normAutofit/>
          </a:bodyPr>
          <a:lstStyle/>
          <a:p>
            <a:r>
              <a:rPr lang="en-US"/>
              <a:t>Clinical Trial Design: Example</a:t>
            </a:r>
          </a:p>
        </p:txBody>
      </p:sp>
      <p:pic>
        <p:nvPicPr>
          <p:cNvPr id="73730" name="Picture 2" descr="Polatuzumab vedotin (Drug Description) | ADC Review">
            <a:extLst>
              <a:ext uri="{FF2B5EF4-FFF2-40B4-BE49-F238E27FC236}">
                <a16:creationId xmlns:a16="http://schemas.microsoft.com/office/drawing/2014/main" id="{718D3B69-A601-6449-BBC1-36AC36F59CB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54319" y="914401"/>
            <a:ext cx="9083362" cy="5722518"/>
          </a:xfrm>
          <a:prstGeom prst="rect">
            <a:avLst/>
          </a:prstGeom>
          <a:solidFill>
            <a:srgbClr val="FFFFFF"/>
          </a:solidFill>
        </p:spPr>
      </p:pic>
    </p:spTree>
    <p:extLst>
      <p:ext uri="{BB962C8B-B14F-4D97-AF65-F5344CB8AC3E}">
        <p14:creationId xmlns:p14="http://schemas.microsoft.com/office/powerpoint/2010/main" val="264745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F7076F-0A39-F842-8634-C20E1429F093}"/>
              </a:ext>
            </a:extLst>
          </p:cNvPr>
          <p:cNvSpPr>
            <a:spLocks noGrp="1"/>
          </p:cNvSpPr>
          <p:nvPr>
            <p:ph type="title"/>
          </p:nvPr>
        </p:nvSpPr>
        <p:spPr/>
        <p:txBody>
          <a:bodyPr/>
          <a:lstStyle/>
          <a:p>
            <a:r>
              <a:rPr lang="en-US"/>
              <a:t>Non-Therapeutic Clinical Trials</a:t>
            </a:r>
          </a:p>
        </p:txBody>
      </p:sp>
      <p:graphicFrame>
        <p:nvGraphicFramePr>
          <p:cNvPr id="7" name="Diagram 6">
            <a:extLst>
              <a:ext uri="{FF2B5EF4-FFF2-40B4-BE49-F238E27FC236}">
                <a16:creationId xmlns:a16="http://schemas.microsoft.com/office/drawing/2014/main" id="{231D83D3-76F1-0243-9041-7BF5BAB8FCC7}"/>
              </a:ext>
            </a:extLst>
          </p:cNvPr>
          <p:cNvGraphicFramePr/>
          <p:nvPr>
            <p:extLst>
              <p:ext uri="{D42A27DB-BD31-4B8C-83A1-F6EECF244321}">
                <p14:modId xmlns:p14="http://schemas.microsoft.com/office/powerpoint/2010/main" val="1281389937"/>
              </p:ext>
            </p:extLst>
          </p:nvPr>
        </p:nvGraphicFramePr>
        <p:xfrm>
          <a:off x="2274497" y="1371601"/>
          <a:ext cx="7643006" cy="49003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1381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3E60C0-DAAE-CA41-85ED-5E496BAE852C}"/>
              </a:ext>
            </a:extLst>
          </p:cNvPr>
          <p:cNvSpPr>
            <a:spLocks noGrp="1"/>
          </p:cNvSpPr>
          <p:nvPr>
            <p:ph type="title"/>
          </p:nvPr>
        </p:nvSpPr>
        <p:spPr/>
        <p:txBody>
          <a:bodyPr/>
          <a:lstStyle/>
          <a:p>
            <a:r>
              <a:rPr lang="en-US"/>
              <a:t>Other Clinical Trials</a:t>
            </a:r>
          </a:p>
        </p:txBody>
      </p:sp>
      <p:sp>
        <p:nvSpPr>
          <p:cNvPr id="7" name="Content Placeholder 6">
            <a:extLst>
              <a:ext uri="{FF2B5EF4-FFF2-40B4-BE49-F238E27FC236}">
                <a16:creationId xmlns:a16="http://schemas.microsoft.com/office/drawing/2014/main" id="{200697CE-5BD0-0E44-9F86-665F8ED06C8C}"/>
              </a:ext>
            </a:extLst>
          </p:cNvPr>
          <p:cNvSpPr>
            <a:spLocks noGrp="1"/>
          </p:cNvSpPr>
          <p:nvPr>
            <p:ph sz="half" idx="1"/>
          </p:nvPr>
        </p:nvSpPr>
        <p:spPr>
          <a:xfrm>
            <a:off x="512063" y="1225550"/>
            <a:ext cx="5350855" cy="4406900"/>
          </a:xfrm>
        </p:spPr>
        <p:txBody>
          <a:bodyPr/>
          <a:lstStyle/>
          <a:p>
            <a:r>
              <a:rPr lang="en-US" sz="2500" b="1">
                <a:solidFill>
                  <a:schemeClr val="accent1">
                    <a:lumMod val="50000"/>
                  </a:schemeClr>
                </a:solidFill>
              </a:rPr>
              <a:t>Retrospective</a:t>
            </a:r>
          </a:p>
          <a:p>
            <a:pPr marL="285750" indent="-285750">
              <a:buFont typeface="Arial" panose="020B0604020202020204" pitchFamily="34" charset="0"/>
              <a:buChar char="•"/>
            </a:pPr>
            <a:r>
              <a:rPr lang="en-US" sz="2000">
                <a:solidFill>
                  <a:schemeClr val="accent1">
                    <a:lumMod val="50000"/>
                  </a:schemeClr>
                </a:solidFill>
              </a:rPr>
              <a:t>Data based</a:t>
            </a:r>
          </a:p>
          <a:p>
            <a:pPr marL="285750" indent="-285750">
              <a:buFont typeface="Arial" panose="020B0604020202020204" pitchFamily="34" charset="0"/>
              <a:buChar char="•"/>
            </a:pPr>
            <a:r>
              <a:rPr lang="en-US" sz="2000">
                <a:solidFill>
                  <a:schemeClr val="accent1">
                    <a:lumMod val="50000"/>
                  </a:schemeClr>
                </a:solidFill>
              </a:rPr>
              <a:t>Evaluation of information (data) already available</a:t>
            </a:r>
          </a:p>
          <a:p>
            <a:pPr marL="285750" indent="-285750">
              <a:buFont typeface="Arial" panose="020B0604020202020204" pitchFamily="34" charset="0"/>
              <a:buChar char="•"/>
            </a:pPr>
            <a:r>
              <a:rPr lang="en-US" sz="2000">
                <a:solidFill>
                  <a:schemeClr val="accent1">
                    <a:lumMod val="50000"/>
                  </a:schemeClr>
                </a:solidFill>
              </a:rPr>
              <a:t> A type of study in which individuals are observed or certain outcomes are measured. No attempt is made to affect the outcome (for example, no treatment is given)</a:t>
            </a:r>
          </a:p>
          <a:p>
            <a:pPr marL="285750" indent="-285750">
              <a:buFont typeface="Arial" panose="020B0604020202020204" pitchFamily="34" charset="0"/>
              <a:buChar char="•"/>
            </a:pPr>
            <a:r>
              <a:rPr lang="en-US" sz="2000">
                <a:solidFill>
                  <a:schemeClr val="accent1">
                    <a:lumMod val="50000"/>
                  </a:schemeClr>
                </a:solidFill>
              </a:rPr>
              <a:t>Non-therapeutic</a:t>
            </a:r>
          </a:p>
        </p:txBody>
      </p:sp>
      <p:sp>
        <p:nvSpPr>
          <p:cNvPr id="8" name="Content Placeholder 7">
            <a:extLst>
              <a:ext uri="{FF2B5EF4-FFF2-40B4-BE49-F238E27FC236}">
                <a16:creationId xmlns:a16="http://schemas.microsoft.com/office/drawing/2014/main" id="{E8090528-9E58-BD42-B96C-25F79D71AAB6}"/>
              </a:ext>
            </a:extLst>
          </p:cNvPr>
          <p:cNvSpPr>
            <a:spLocks noGrp="1"/>
          </p:cNvSpPr>
          <p:nvPr>
            <p:ph sz="half" idx="2"/>
          </p:nvPr>
        </p:nvSpPr>
        <p:spPr>
          <a:xfrm>
            <a:off x="6329084" y="1225550"/>
            <a:ext cx="5350855" cy="4406900"/>
          </a:xfrm>
        </p:spPr>
        <p:txBody>
          <a:bodyPr/>
          <a:lstStyle/>
          <a:p>
            <a:r>
              <a:rPr lang="en-US" sz="2500" b="1">
                <a:solidFill>
                  <a:schemeClr val="accent1">
                    <a:lumMod val="50000"/>
                  </a:schemeClr>
                </a:solidFill>
              </a:rPr>
              <a:t>Prospective</a:t>
            </a:r>
          </a:p>
          <a:p>
            <a:pPr marL="285750" indent="-285750">
              <a:buFont typeface="Arial" panose="020B0604020202020204" pitchFamily="34" charset="0"/>
              <a:buChar char="•"/>
            </a:pPr>
            <a:r>
              <a:rPr lang="en-US" sz="2000">
                <a:solidFill>
                  <a:schemeClr val="accent1">
                    <a:lumMod val="50000"/>
                  </a:schemeClr>
                </a:solidFill>
              </a:rPr>
              <a:t>Subjects are identified, enrolled and followed forward in time.</a:t>
            </a:r>
          </a:p>
          <a:p>
            <a:pPr marL="285750" indent="-285750">
              <a:buFont typeface="Arial" panose="020B0604020202020204" pitchFamily="34" charset="0"/>
              <a:buChar char="•"/>
            </a:pPr>
            <a:r>
              <a:rPr lang="en-US" sz="2000">
                <a:solidFill>
                  <a:schemeClr val="accent1">
                    <a:lumMod val="50000"/>
                  </a:schemeClr>
                </a:solidFill>
              </a:rPr>
              <a:t>Can be interventional or observational.</a:t>
            </a:r>
          </a:p>
          <a:p>
            <a:pPr marL="285750" indent="-285750">
              <a:buFont typeface="Arial" panose="020B0604020202020204" pitchFamily="34" charset="0"/>
              <a:buChar char="•"/>
            </a:pPr>
            <a:r>
              <a:rPr lang="en-US" sz="2000">
                <a:solidFill>
                  <a:schemeClr val="accent1">
                    <a:lumMod val="50000"/>
                  </a:schemeClr>
                </a:solidFill>
              </a:rPr>
              <a:t>Can be part of non-therapeutic and therapeutic study</a:t>
            </a:r>
          </a:p>
        </p:txBody>
      </p:sp>
      <p:pic>
        <p:nvPicPr>
          <p:cNvPr id="2" name="Picture 1">
            <a:extLst>
              <a:ext uri="{FF2B5EF4-FFF2-40B4-BE49-F238E27FC236}">
                <a16:creationId xmlns:a16="http://schemas.microsoft.com/office/drawing/2014/main" id="{7EA3BD35-B4F2-5F4E-AF35-A62A2A9642D1}"/>
              </a:ext>
            </a:extLst>
          </p:cNvPr>
          <p:cNvPicPr>
            <a:picLocks noChangeAspect="1"/>
          </p:cNvPicPr>
          <p:nvPr/>
        </p:nvPicPr>
        <p:blipFill>
          <a:blip r:embed="rId2"/>
          <a:stretch>
            <a:fillRect/>
          </a:stretch>
        </p:blipFill>
        <p:spPr>
          <a:xfrm>
            <a:off x="1351129" y="4163057"/>
            <a:ext cx="3683453" cy="2413837"/>
          </a:xfrm>
          <a:prstGeom prst="rect">
            <a:avLst/>
          </a:prstGeom>
        </p:spPr>
      </p:pic>
      <p:pic>
        <p:nvPicPr>
          <p:cNvPr id="1026" name="Picture 2" descr="A blood test for Alzheimer's disease draws near">
            <a:extLst>
              <a:ext uri="{FF2B5EF4-FFF2-40B4-BE49-F238E27FC236}">
                <a16:creationId xmlns:a16="http://schemas.microsoft.com/office/drawing/2014/main" id="{6FB20823-75F4-FC47-8723-966353E29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7420" y="3856382"/>
            <a:ext cx="4075730" cy="2720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692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C6842-C64A-46C4-8B95-FA0C16452A40}"/>
              </a:ext>
            </a:extLst>
          </p:cNvPr>
          <p:cNvSpPr>
            <a:spLocks noGrp="1"/>
          </p:cNvSpPr>
          <p:nvPr>
            <p:ph type="title"/>
          </p:nvPr>
        </p:nvSpPr>
        <p:spPr/>
        <p:txBody>
          <a:bodyPr/>
          <a:lstStyle/>
          <a:p>
            <a:r>
              <a:rPr lang="en-US"/>
              <a:t>Translational Research</a:t>
            </a:r>
          </a:p>
        </p:txBody>
      </p:sp>
    </p:spTree>
    <p:extLst>
      <p:ext uri="{BB962C8B-B14F-4D97-AF65-F5344CB8AC3E}">
        <p14:creationId xmlns:p14="http://schemas.microsoft.com/office/powerpoint/2010/main" val="2652686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55FDD6-0AD6-5442-B27F-5E9C6EB0E628}"/>
              </a:ext>
            </a:extLst>
          </p:cNvPr>
          <p:cNvSpPr>
            <a:spLocks noGrp="1"/>
          </p:cNvSpPr>
          <p:nvPr>
            <p:ph type="title"/>
          </p:nvPr>
        </p:nvSpPr>
        <p:spPr/>
        <p:txBody>
          <a:bodyPr/>
          <a:lstStyle/>
          <a:p>
            <a:r>
              <a:rPr lang="en-US"/>
              <a:t>What is Translational Research</a:t>
            </a:r>
          </a:p>
        </p:txBody>
      </p:sp>
      <p:pic>
        <p:nvPicPr>
          <p:cNvPr id="8" name="Picture 4" descr="The Impact of Translational Research in Hepatology - Felden - 2019 -  Clinical Liver Disease - Wiley Online Library">
            <a:extLst>
              <a:ext uri="{FF2B5EF4-FFF2-40B4-BE49-F238E27FC236}">
                <a16:creationId xmlns:a16="http://schemas.microsoft.com/office/drawing/2014/main" id="{06FCB5F2-6121-7A43-930D-81BEB25BA6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821" y="1268125"/>
            <a:ext cx="10368358" cy="372214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FC5941B-805B-FA48-A587-995935C7F010}"/>
              </a:ext>
            </a:extLst>
          </p:cNvPr>
          <p:cNvSpPr txBox="1"/>
          <p:nvPr/>
        </p:nvSpPr>
        <p:spPr>
          <a:xfrm>
            <a:off x="911821" y="4990274"/>
            <a:ext cx="10552592" cy="1677382"/>
          </a:xfrm>
          <a:prstGeom prst="rect">
            <a:avLst/>
          </a:prstGeom>
          <a:noFill/>
        </p:spPr>
        <p:txBody>
          <a:bodyPr wrap="square" rtlCol="0">
            <a:spAutoFit/>
          </a:bodyPr>
          <a:lstStyle/>
          <a:p>
            <a:r>
              <a:rPr lang="en-US" sz="1500">
                <a:solidFill>
                  <a:schemeClr val="accent1">
                    <a:lumMod val="50000"/>
                  </a:schemeClr>
                </a:solidFill>
              </a:rPr>
              <a:t>Translational research is part of a unidirectional continuum in which research findings are moved from the bench to the patient’s bedside.</a:t>
            </a:r>
          </a:p>
          <a:p>
            <a:pPr marL="285750" indent="-285750">
              <a:buFont typeface="Arial" panose="020B0604020202020204" pitchFamily="34" charset="0"/>
              <a:buChar char="•"/>
            </a:pPr>
            <a:r>
              <a:rPr lang="en-US" sz="1500">
                <a:solidFill>
                  <a:schemeClr val="accent1">
                    <a:lumMod val="50000"/>
                  </a:schemeClr>
                </a:solidFill>
              </a:rPr>
              <a:t>First stage of translational research (T1) transfers knowledge from basic research to clinical research</a:t>
            </a:r>
          </a:p>
          <a:p>
            <a:pPr marL="285750" indent="-285750">
              <a:buFont typeface="Arial" panose="020B0604020202020204" pitchFamily="34" charset="0"/>
              <a:buChar char="•"/>
            </a:pPr>
            <a:r>
              <a:rPr lang="en-US" sz="1500">
                <a:solidFill>
                  <a:schemeClr val="accent1">
                    <a:lumMod val="50000"/>
                  </a:schemeClr>
                </a:solidFill>
              </a:rPr>
              <a:t>While the second stage (T2) transfers findings from clinical research studies or trials to practice settings and communities where findings improve health. </a:t>
            </a:r>
          </a:p>
          <a:p>
            <a:pPr marL="285750" indent="-285750">
              <a:buFont typeface="Arial" panose="020B0604020202020204" pitchFamily="34" charset="0"/>
              <a:buChar char="•"/>
            </a:pPr>
            <a:endParaRPr lang="en-US"/>
          </a:p>
          <a:p>
            <a:r>
              <a:rPr lang="en-US" sz="1000">
                <a:hlinkClick r:id="rId4"/>
              </a:rPr>
              <a:t>https://www.ncbi.nlm.nih.gov/pmc/articles/PMC2829707/</a:t>
            </a:r>
            <a:r>
              <a:rPr lang="en-US" sz="1000"/>
              <a:t> </a:t>
            </a:r>
          </a:p>
        </p:txBody>
      </p:sp>
    </p:spTree>
    <p:extLst>
      <p:ext uri="{BB962C8B-B14F-4D97-AF65-F5344CB8AC3E}">
        <p14:creationId xmlns:p14="http://schemas.microsoft.com/office/powerpoint/2010/main" val="79073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atient-centered forward &amp; reverse&#10;translation&#10;Clinical&#10;Research&#10;Translational&#10;Research&#10;What are the effects?&#10;How well doe...">
            <a:extLst>
              <a:ext uri="{FF2B5EF4-FFF2-40B4-BE49-F238E27FC236}">
                <a16:creationId xmlns:a16="http://schemas.microsoft.com/office/drawing/2014/main" id="{343A416F-644B-0A4A-BE81-EB5DAFCF40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74" b="8697"/>
          <a:stretch/>
        </p:blipFill>
        <p:spPr bwMode="auto">
          <a:xfrm>
            <a:off x="738801" y="624139"/>
            <a:ext cx="10714398" cy="560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144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94B5C69-3C13-2448-BC7C-B91489B0F90D}"/>
              </a:ext>
            </a:extLst>
          </p:cNvPr>
          <p:cNvSpPr txBox="1">
            <a:spLocks/>
          </p:cNvSpPr>
          <p:nvPr/>
        </p:nvSpPr>
        <p:spPr>
          <a:xfrm>
            <a:off x="690669" y="4700588"/>
            <a:ext cx="6066867" cy="1420543"/>
          </a:xfrm>
          <a:prstGeom prst="rect">
            <a:avLst/>
          </a:prstGeom>
        </p:spPr>
        <p:txBody>
          <a:bodyPr vert="horz" lIns="0" tIns="0" rIns="0" bIns="0" numCol="2" rtlCol="0">
            <a:no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2pPr>
            <a:lvl3pPr marL="4572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3pPr>
            <a:lvl4pPr marL="6858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4pPr>
            <a:lvl5pPr marL="9144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7" name="Group 6">
            <a:extLst>
              <a:ext uri="{FF2B5EF4-FFF2-40B4-BE49-F238E27FC236}">
                <a16:creationId xmlns:a16="http://schemas.microsoft.com/office/drawing/2014/main" id="{A6A20442-684B-734D-BA92-D28B437B528F}"/>
              </a:ext>
            </a:extLst>
          </p:cNvPr>
          <p:cNvGrpSpPr/>
          <p:nvPr/>
        </p:nvGrpSpPr>
        <p:grpSpPr>
          <a:xfrm>
            <a:off x="1947553" y="1164081"/>
            <a:ext cx="8296894" cy="4529837"/>
            <a:chOff x="0" y="238125"/>
            <a:chExt cx="12192000" cy="6380163"/>
          </a:xfrm>
        </p:grpSpPr>
        <p:pic>
          <p:nvPicPr>
            <p:cNvPr id="38918" name="Picture 6" descr="The Role of Translational Research in Fighting Cancer | Fox Chase Cancer  Center - Philadelphia, PA">
              <a:extLst>
                <a:ext uri="{FF2B5EF4-FFF2-40B4-BE49-F238E27FC236}">
                  <a16:creationId xmlns:a16="http://schemas.microsoft.com/office/drawing/2014/main" id="{A7246082-A49A-8447-B1F9-EE60E330C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25"/>
              <a:ext cx="12192000" cy="6380163"/>
            </a:xfrm>
            <a:prstGeom prst="ellipse">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ABCB316-14BD-074C-B6C1-1FE7F7B03BC7}"/>
                </a:ext>
              </a:extLst>
            </p:cNvPr>
            <p:cNvSpPr/>
            <p:nvPr/>
          </p:nvSpPr>
          <p:spPr>
            <a:xfrm>
              <a:off x="9154767" y="5512388"/>
              <a:ext cx="1307395" cy="593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90388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735672-7723-4245-9991-A424C9858669}"/>
              </a:ext>
            </a:extLst>
          </p:cNvPr>
          <p:cNvSpPr>
            <a:spLocks noGrp="1"/>
          </p:cNvSpPr>
          <p:nvPr>
            <p:ph idx="1"/>
          </p:nvPr>
        </p:nvSpPr>
        <p:spPr>
          <a:xfrm>
            <a:off x="512064" y="1226629"/>
            <a:ext cx="11184422" cy="4404741"/>
          </a:xfrm>
        </p:spPr>
        <p:txBody>
          <a:bodyPr/>
          <a:lstStyle/>
          <a:p>
            <a:pPr marL="342900" indent="-342900">
              <a:buFont typeface="Arial" panose="020B0604020202020204" pitchFamily="34" charset="0"/>
              <a:buChar char="•"/>
            </a:pPr>
            <a:r>
              <a:rPr lang="en-US" sz="2500">
                <a:solidFill>
                  <a:schemeClr val="accent1">
                    <a:lumMod val="50000"/>
                  </a:schemeClr>
                </a:solidFill>
                <a:latin typeface="Arial" panose="020B0604020202020204" pitchFamily="34" charset="0"/>
                <a:cs typeface="Arial" panose="020B0604020202020204" pitchFamily="34" charset="0"/>
              </a:rPr>
              <a:t>Overview of Clinical Research</a:t>
            </a:r>
          </a:p>
          <a:p>
            <a:pPr marL="742950" lvl="1" indent="-285750"/>
            <a:r>
              <a:rPr lang="en-US" sz="2500">
                <a:solidFill>
                  <a:schemeClr val="accent1">
                    <a:lumMod val="50000"/>
                  </a:schemeClr>
                </a:solidFill>
                <a:latin typeface="Arial" panose="020B0604020202020204" pitchFamily="34" charset="0"/>
                <a:cs typeface="Arial" panose="020B0604020202020204" pitchFamily="34" charset="0"/>
              </a:rPr>
              <a:t>Definitions</a:t>
            </a:r>
          </a:p>
          <a:p>
            <a:pPr marL="742950" lvl="1" indent="-285750"/>
            <a:r>
              <a:rPr lang="en-US" sz="2500">
                <a:solidFill>
                  <a:schemeClr val="accent1">
                    <a:lumMod val="50000"/>
                  </a:schemeClr>
                </a:solidFill>
                <a:latin typeface="Arial" panose="020B0604020202020204" pitchFamily="34" charset="0"/>
                <a:cs typeface="Arial" panose="020B0604020202020204" pitchFamily="34" charset="0"/>
              </a:rPr>
              <a:t>Brief review of human subject protection</a:t>
            </a:r>
          </a:p>
          <a:p>
            <a:pPr marL="742950" lvl="1" indent="-285750"/>
            <a:r>
              <a:rPr lang="en-US" sz="2500">
                <a:solidFill>
                  <a:schemeClr val="accent1">
                    <a:lumMod val="50000"/>
                  </a:schemeClr>
                </a:solidFill>
                <a:latin typeface="Arial" panose="020B0604020202020204" pitchFamily="34" charset="0"/>
                <a:cs typeface="Arial" panose="020B0604020202020204" pitchFamily="34" charset="0"/>
              </a:rPr>
              <a:t>Types of clinical research and studies </a:t>
            </a:r>
          </a:p>
          <a:p>
            <a:pPr marL="742950" lvl="1" indent="-285750"/>
            <a:endParaRPr lang="en-US" sz="2500">
              <a:solidFill>
                <a:schemeClr val="accent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500">
                <a:solidFill>
                  <a:schemeClr val="accent1">
                    <a:lumMod val="50000"/>
                  </a:schemeClr>
                </a:solidFill>
                <a:latin typeface="Arial" panose="020B0604020202020204" pitchFamily="34" charset="0"/>
                <a:cs typeface="Arial" panose="020B0604020202020204" pitchFamily="34" charset="0"/>
              </a:rPr>
              <a:t>Overview of Translational Research </a:t>
            </a:r>
          </a:p>
          <a:p>
            <a:pPr marL="742950" lvl="1" indent="-285750"/>
            <a:r>
              <a:rPr lang="en-US" sz="2500">
                <a:solidFill>
                  <a:schemeClr val="accent1">
                    <a:lumMod val="50000"/>
                  </a:schemeClr>
                </a:solidFill>
                <a:latin typeface="Arial" panose="020B0604020202020204" pitchFamily="34" charset="0"/>
                <a:cs typeface="Arial" panose="020B0604020202020204" pitchFamily="34" charset="0"/>
              </a:rPr>
              <a:t>Definition</a:t>
            </a:r>
          </a:p>
          <a:p>
            <a:pPr marL="742950" lvl="1" indent="-285750"/>
            <a:r>
              <a:rPr lang="en-US" sz="2500">
                <a:solidFill>
                  <a:schemeClr val="accent1">
                    <a:lumMod val="50000"/>
                  </a:schemeClr>
                </a:solidFill>
                <a:latin typeface="Arial" panose="020B0604020202020204" pitchFamily="34" charset="0"/>
                <a:cs typeface="Arial" panose="020B0604020202020204" pitchFamily="34" charset="0"/>
              </a:rPr>
              <a:t>Brief review of the </a:t>
            </a:r>
          </a:p>
          <a:p>
            <a:pPr marL="457200" lvl="1" indent="0">
              <a:buNone/>
            </a:pPr>
            <a:r>
              <a:rPr lang="en-US" sz="2500">
                <a:solidFill>
                  <a:schemeClr val="accent1">
                    <a:lumMod val="50000"/>
                  </a:schemeClr>
                </a:solidFill>
                <a:latin typeface="Arial" panose="020B0604020202020204" pitchFamily="34" charset="0"/>
                <a:cs typeface="Arial" panose="020B0604020202020204" pitchFamily="34" charset="0"/>
              </a:rPr>
              <a:t>   unidirectional continuum</a:t>
            </a:r>
          </a:p>
        </p:txBody>
      </p:sp>
      <p:sp>
        <p:nvSpPr>
          <p:cNvPr id="4" name="Title 3">
            <a:extLst>
              <a:ext uri="{FF2B5EF4-FFF2-40B4-BE49-F238E27FC236}">
                <a16:creationId xmlns:a16="http://schemas.microsoft.com/office/drawing/2014/main" id="{8867B56A-23CE-0445-BA09-EDB102FEA39F}"/>
              </a:ext>
            </a:extLst>
          </p:cNvPr>
          <p:cNvSpPr>
            <a:spLocks noGrp="1"/>
          </p:cNvSpPr>
          <p:nvPr>
            <p:ph type="title"/>
          </p:nvPr>
        </p:nvSpPr>
        <p:spPr/>
        <p:txBody>
          <a:bodyPr/>
          <a:lstStyle/>
          <a:p>
            <a:r>
              <a:rPr lang="en-US"/>
              <a:t>Agenda</a:t>
            </a:r>
          </a:p>
        </p:txBody>
      </p:sp>
      <p:grpSp>
        <p:nvGrpSpPr>
          <p:cNvPr id="7" name="Group 6">
            <a:extLst>
              <a:ext uri="{FF2B5EF4-FFF2-40B4-BE49-F238E27FC236}">
                <a16:creationId xmlns:a16="http://schemas.microsoft.com/office/drawing/2014/main" id="{A6A20442-684B-734D-BA92-D28B437B528F}"/>
              </a:ext>
            </a:extLst>
          </p:cNvPr>
          <p:cNvGrpSpPr/>
          <p:nvPr/>
        </p:nvGrpSpPr>
        <p:grpSpPr>
          <a:xfrm>
            <a:off x="4845132" y="2832439"/>
            <a:ext cx="7346868" cy="4025561"/>
            <a:chOff x="0" y="238125"/>
            <a:chExt cx="12192000" cy="6380163"/>
          </a:xfrm>
        </p:grpSpPr>
        <p:pic>
          <p:nvPicPr>
            <p:cNvPr id="38918" name="Picture 6" descr="The Role of Translational Research in Fighting Cancer | Fox Chase Cancer  Center - Philadelphia, PA">
              <a:extLst>
                <a:ext uri="{FF2B5EF4-FFF2-40B4-BE49-F238E27FC236}">
                  <a16:creationId xmlns:a16="http://schemas.microsoft.com/office/drawing/2014/main" id="{A7246082-A49A-8447-B1F9-EE60E330C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25"/>
              <a:ext cx="12192000" cy="6380163"/>
            </a:xfrm>
            <a:prstGeom prst="ellipse">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ABCB316-14BD-074C-B6C1-1FE7F7B03BC7}"/>
                </a:ext>
              </a:extLst>
            </p:cNvPr>
            <p:cNvSpPr/>
            <p:nvPr/>
          </p:nvSpPr>
          <p:spPr>
            <a:xfrm>
              <a:off x="9154767" y="5512388"/>
              <a:ext cx="1307395" cy="593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23465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0064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B6867-C2EC-4C48-941D-681D8DAB0870}"/>
              </a:ext>
            </a:extLst>
          </p:cNvPr>
          <p:cNvSpPr>
            <a:spLocks noGrp="1"/>
          </p:cNvSpPr>
          <p:nvPr>
            <p:ph type="title"/>
          </p:nvPr>
        </p:nvSpPr>
        <p:spPr/>
        <p:txBody>
          <a:bodyPr/>
          <a:lstStyle/>
          <a:p>
            <a:r>
              <a:rPr lang="en-US"/>
              <a:t>What is Research?</a:t>
            </a:r>
          </a:p>
        </p:txBody>
      </p:sp>
      <p:pic>
        <p:nvPicPr>
          <p:cNvPr id="3" name="Picture 2">
            <a:extLst>
              <a:ext uri="{FF2B5EF4-FFF2-40B4-BE49-F238E27FC236}">
                <a16:creationId xmlns:a16="http://schemas.microsoft.com/office/drawing/2014/main" id="{43FEA054-44CC-4986-BAAC-4CD2B6E0CC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6844" y="964047"/>
            <a:ext cx="7394859" cy="4929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950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BA833-ACB0-1841-A5DD-1FDCB5ED16B4}"/>
              </a:ext>
            </a:extLst>
          </p:cNvPr>
          <p:cNvSpPr>
            <a:spLocks noGrp="1"/>
          </p:cNvSpPr>
          <p:nvPr>
            <p:ph type="title"/>
          </p:nvPr>
        </p:nvSpPr>
        <p:spPr/>
        <p:txBody>
          <a:bodyPr/>
          <a:lstStyle/>
          <a:p>
            <a:r>
              <a:rPr lang="en-US"/>
              <a:t>What is Clinical Research?</a:t>
            </a:r>
          </a:p>
        </p:txBody>
      </p:sp>
      <p:pic>
        <p:nvPicPr>
          <p:cNvPr id="4" name="Picture 2" descr="Is clinical research right for me? Full transcript below.">
            <a:extLst>
              <a:ext uri="{FF2B5EF4-FFF2-40B4-BE49-F238E27FC236}">
                <a16:creationId xmlns:a16="http://schemas.microsoft.com/office/drawing/2014/main" id="{D2C37607-4CEC-3E48-8195-5D3C069B03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61" b="61031"/>
          <a:stretch/>
        </p:blipFill>
        <p:spPr bwMode="auto">
          <a:xfrm>
            <a:off x="3190224" y="914401"/>
            <a:ext cx="5811552" cy="572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742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3AFFB-9B65-0345-A183-96B70EBB3225}"/>
              </a:ext>
            </a:extLst>
          </p:cNvPr>
          <p:cNvSpPr>
            <a:spLocks noGrp="1"/>
          </p:cNvSpPr>
          <p:nvPr>
            <p:ph type="title"/>
          </p:nvPr>
        </p:nvSpPr>
        <p:spPr/>
        <p:txBody>
          <a:bodyPr/>
          <a:lstStyle/>
          <a:p>
            <a:r>
              <a:rPr lang="en-US"/>
              <a:t>Human Protections in Clinical Research </a:t>
            </a:r>
          </a:p>
        </p:txBody>
      </p:sp>
      <p:pic>
        <p:nvPicPr>
          <p:cNvPr id="7" name="Picture 6" descr="Timeline&#10;&#10;Description automatically generated">
            <a:extLst>
              <a:ext uri="{FF2B5EF4-FFF2-40B4-BE49-F238E27FC236}">
                <a16:creationId xmlns:a16="http://schemas.microsoft.com/office/drawing/2014/main" id="{CC43427F-99D1-9741-AF07-0C31A040F7A4}"/>
              </a:ext>
            </a:extLst>
          </p:cNvPr>
          <p:cNvPicPr>
            <a:picLocks noChangeAspect="1"/>
          </p:cNvPicPr>
          <p:nvPr/>
        </p:nvPicPr>
        <p:blipFill rotWithShape="1">
          <a:blip r:embed="rId3"/>
          <a:srcRect l="2525" t="20000" r="1016" b="6667"/>
          <a:stretch/>
        </p:blipFill>
        <p:spPr>
          <a:xfrm>
            <a:off x="495514" y="1018362"/>
            <a:ext cx="11184423" cy="5502014"/>
          </a:xfrm>
          <a:prstGeom prst="rect">
            <a:avLst/>
          </a:prstGeom>
        </p:spPr>
      </p:pic>
    </p:spTree>
    <p:extLst>
      <p:ext uri="{BB962C8B-B14F-4D97-AF65-F5344CB8AC3E}">
        <p14:creationId xmlns:p14="http://schemas.microsoft.com/office/powerpoint/2010/main" val="308663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Patient Safety in Clinical Trials">
            <a:hlinkClick r:id="" action="ppaction://media"/>
            <a:extLst>
              <a:ext uri="{FF2B5EF4-FFF2-40B4-BE49-F238E27FC236}">
                <a16:creationId xmlns:a16="http://schemas.microsoft.com/office/drawing/2014/main" id="{03149FCB-E00F-5C4F-87D2-BA6986AFA1CD}"/>
              </a:ext>
            </a:extLst>
          </p:cNvPr>
          <p:cNvPicPr>
            <a:picLocks noRot="1" noChangeAspect="1"/>
          </p:cNvPicPr>
          <p:nvPr>
            <a:videoFile r:link="rId1"/>
          </p:nvPr>
        </p:nvPicPr>
        <p:blipFill rotWithShape="1">
          <a:blip r:embed="rId4"/>
          <a:srcRect t="442"/>
          <a:stretch/>
        </p:blipFill>
        <p:spPr>
          <a:xfrm>
            <a:off x="20" y="10"/>
            <a:ext cx="12191980" cy="6857990"/>
          </a:xfrm>
          <a:prstGeom prst="rect">
            <a:avLst/>
          </a:prstGeom>
          <a:noFill/>
        </p:spPr>
      </p:pic>
    </p:spTree>
    <p:extLst>
      <p:ext uri="{BB962C8B-B14F-4D97-AF65-F5344CB8AC3E}">
        <p14:creationId xmlns:p14="http://schemas.microsoft.com/office/powerpoint/2010/main" val="241409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C6842-C64A-46C4-8B95-FA0C16452A40}"/>
              </a:ext>
            </a:extLst>
          </p:cNvPr>
          <p:cNvSpPr>
            <a:spLocks noGrp="1"/>
          </p:cNvSpPr>
          <p:nvPr>
            <p:ph type="title"/>
          </p:nvPr>
        </p:nvSpPr>
        <p:spPr/>
        <p:txBody>
          <a:bodyPr/>
          <a:lstStyle/>
          <a:p>
            <a:r>
              <a:rPr lang="en-US"/>
              <a:t>Clinical Trials</a:t>
            </a:r>
          </a:p>
        </p:txBody>
      </p:sp>
    </p:spTree>
    <p:extLst>
      <p:ext uri="{BB962C8B-B14F-4D97-AF65-F5344CB8AC3E}">
        <p14:creationId xmlns:p14="http://schemas.microsoft.com/office/powerpoint/2010/main" val="1298067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9FF5F-0545-A74C-8654-1A5A3D184DAD}"/>
              </a:ext>
            </a:extLst>
          </p:cNvPr>
          <p:cNvSpPr>
            <a:spLocks noGrp="1"/>
          </p:cNvSpPr>
          <p:nvPr>
            <p:ph type="title"/>
          </p:nvPr>
        </p:nvSpPr>
        <p:spPr/>
        <p:txBody>
          <a:bodyPr/>
          <a:lstStyle/>
          <a:p>
            <a:r>
              <a:rPr lang="en-US"/>
              <a:t>Clinical Trials</a:t>
            </a:r>
          </a:p>
        </p:txBody>
      </p:sp>
      <p:sp>
        <p:nvSpPr>
          <p:cNvPr id="3" name="Content Placeholder 2">
            <a:extLst>
              <a:ext uri="{FF2B5EF4-FFF2-40B4-BE49-F238E27FC236}">
                <a16:creationId xmlns:a16="http://schemas.microsoft.com/office/drawing/2014/main" id="{F05AFEA1-5D53-C840-9F02-778F92495136}"/>
              </a:ext>
            </a:extLst>
          </p:cNvPr>
          <p:cNvSpPr>
            <a:spLocks noGrp="1"/>
          </p:cNvSpPr>
          <p:nvPr>
            <p:ph idx="1"/>
          </p:nvPr>
        </p:nvSpPr>
        <p:spPr>
          <a:xfrm>
            <a:off x="512064" y="1144929"/>
            <a:ext cx="11184422" cy="4404741"/>
          </a:xfrm>
        </p:spPr>
        <p:txBody>
          <a:bodyPr/>
          <a:lstStyle/>
          <a:p>
            <a:pPr marL="285750" indent="-285750">
              <a:buFont typeface="Arial" panose="020B0604020202020204" pitchFamily="34" charset="0"/>
              <a:buChar char="•"/>
            </a:pPr>
            <a:r>
              <a:rPr lang="en-US" dirty="0">
                <a:solidFill>
                  <a:schemeClr val="accent1">
                    <a:lumMod val="50000"/>
                  </a:schemeClr>
                </a:solidFill>
              </a:rPr>
              <a:t>A clinical trial is a type of research study to assess how </a:t>
            </a:r>
            <a:r>
              <a:rPr lang="en-US">
                <a:solidFill>
                  <a:schemeClr val="accent1">
                    <a:lumMod val="50000"/>
                  </a:schemeClr>
                </a:solidFill>
              </a:rPr>
              <a:t>well a new intervention works </a:t>
            </a:r>
            <a:r>
              <a:rPr lang="en-US" dirty="0">
                <a:solidFill>
                  <a:schemeClr val="accent1">
                    <a:lumMod val="50000"/>
                  </a:schemeClr>
                </a:solidFill>
              </a:rPr>
              <a:t>in people.</a:t>
            </a:r>
          </a:p>
          <a:p>
            <a:pPr marL="285750" indent="-285750">
              <a:buFont typeface="Arial" panose="020B0604020202020204" pitchFamily="34" charset="0"/>
              <a:buChar char="•"/>
            </a:pPr>
            <a:r>
              <a:rPr lang="en-US" dirty="0">
                <a:solidFill>
                  <a:schemeClr val="accent1">
                    <a:lumMod val="50000"/>
                  </a:schemeClr>
                </a:solidFill>
              </a:rPr>
              <a:t>A details of a clinical trial are outlined in the </a:t>
            </a:r>
            <a:r>
              <a:rPr lang="en-US" b="1" dirty="0">
                <a:solidFill>
                  <a:schemeClr val="accent1">
                    <a:lumMod val="50000"/>
                  </a:schemeClr>
                </a:solidFill>
              </a:rPr>
              <a:t>protocol</a:t>
            </a:r>
            <a:r>
              <a:rPr lang="en-US" dirty="0">
                <a:solidFill>
                  <a:schemeClr val="accent1">
                    <a:lumMod val="50000"/>
                  </a:schemeClr>
                </a:solidFill>
              </a:rPr>
              <a:t>.</a:t>
            </a:r>
          </a:p>
          <a:p>
            <a:pPr lvl="2"/>
            <a:r>
              <a:rPr lang="en-US" dirty="0">
                <a:solidFill>
                  <a:schemeClr val="accent1">
                    <a:lumMod val="50000"/>
                  </a:schemeClr>
                </a:solidFill>
              </a:rPr>
              <a:t>The protocol is a document that describes how a clinical trial will be conducted and ensures the safety of the trial participants and integrity of the data being collected. </a:t>
            </a:r>
          </a:p>
          <a:p>
            <a:pPr lvl="3"/>
            <a:r>
              <a:rPr lang="en-US" dirty="0">
                <a:solidFill>
                  <a:schemeClr val="accent1">
                    <a:lumMod val="50000"/>
                  </a:schemeClr>
                </a:solidFill>
              </a:rPr>
              <a:t>The protocol outlines the study’s inclusion and exclusion criteria for enrollment.</a:t>
            </a:r>
          </a:p>
          <a:p>
            <a:pPr lvl="3"/>
            <a:r>
              <a:rPr lang="en-US" dirty="0">
                <a:solidFill>
                  <a:schemeClr val="accent1">
                    <a:lumMod val="50000"/>
                  </a:schemeClr>
                </a:solidFill>
              </a:rPr>
              <a:t>Each clinical trial protocol has a corresponding informed consent form (ICF) for patients to review and sign if they would like to enroll in the study.</a:t>
            </a:r>
          </a:p>
          <a:p>
            <a:pPr lvl="3"/>
            <a:r>
              <a:rPr lang="en-US" dirty="0">
                <a:solidFill>
                  <a:schemeClr val="accent1">
                    <a:lumMod val="50000"/>
                  </a:schemeClr>
                </a:solidFill>
              </a:rPr>
              <a:t>The ICF is signed by the patient and the consenting professional with a copy being provided to the patient.</a:t>
            </a:r>
          </a:p>
          <a:p>
            <a:pPr lvl="1"/>
            <a:r>
              <a:rPr lang="en-US" b="1" dirty="0">
                <a:solidFill>
                  <a:schemeClr val="accent1">
                    <a:lumMod val="50000"/>
                  </a:schemeClr>
                </a:solidFill>
                <a:hlinkClick r:id="rId3"/>
              </a:rPr>
              <a:t>ClinicalTrials.gov</a:t>
            </a:r>
            <a:r>
              <a:rPr lang="en-US" dirty="0">
                <a:solidFill>
                  <a:schemeClr val="accent1">
                    <a:lumMod val="50000"/>
                  </a:schemeClr>
                </a:solidFill>
              </a:rPr>
              <a:t> has a database of privately and </a:t>
            </a:r>
          </a:p>
          <a:p>
            <a:pPr marL="0" lvl="1" indent="0">
              <a:buNone/>
            </a:pPr>
            <a:r>
              <a:rPr lang="en-US" dirty="0">
                <a:solidFill>
                  <a:schemeClr val="accent1">
                    <a:lumMod val="50000"/>
                  </a:schemeClr>
                </a:solidFill>
              </a:rPr>
              <a:t>   publicly funded clinical trials conducted around the</a:t>
            </a:r>
          </a:p>
          <a:p>
            <a:pPr marL="0" lvl="1" indent="0">
              <a:buNone/>
            </a:pPr>
            <a:r>
              <a:rPr lang="en-US" dirty="0">
                <a:solidFill>
                  <a:schemeClr val="accent1">
                    <a:lumMod val="50000"/>
                  </a:schemeClr>
                </a:solidFill>
              </a:rPr>
              <a:t>    world.</a:t>
            </a:r>
          </a:p>
          <a:p>
            <a:pPr marL="0" lvl="1" indent="0">
              <a:buNone/>
            </a:pPr>
            <a:endParaRPr lang="en-US" dirty="0">
              <a:solidFill>
                <a:schemeClr val="accent1">
                  <a:lumMod val="50000"/>
                </a:schemeClr>
              </a:solidFill>
            </a:endParaRPr>
          </a:p>
          <a:p>
            <a:endParaRPr lang="en-US" dirty="0"/>
          </a:p>
        </p:txBody>
      </p:sp>
      <p:sp>
        <p:nvSpPr>
          <p:cNvPr id="4" name="Text Placeholder 3">
            <a:extLst>
              <a:ext uri="{FF2B5EF4-FFF2-40B4-BE49-F238E27FC236}">
                <a16:creationId xmlns:a16="http://schemas.microsoft.com/office/drawing/2014/main" id="{6CED96F8-B05E-3E44-AC99-1C13C0BDC7A6}"/>
              </a:ext>
            </a:extLst>
          </p:cNvPr>
          <p:cNvSpPr>
            <a:spLocks noGrp="1"/>
          </p:cNvSpPr>
          <p:nvPr>
            <p:ph type="body" sz="half" idx="2"/>
          </p:nvPr>
        </p:nvSpPr>
        <p:spPr/>
        <p:txBody>
          <a:bodyPr/>
          <a:lstStyle/>
          <a:p>
            <a:r>
              <a:rPr lang="en-US">
                <a:hlinkClick r:id="rId4"/>
              </a:rPr>
              <a:t>https://www.ncbi.nlm.nih.gov/pmc/articles/PMC3149409/</a:t>
            </a:r>
            <a:endParaRPr lang="en-US"/>
          </a:p>
          <a:p>
            <a:endParaRPr lang="en-US"/>
          </a:p>
        </p:txBody>
      </p:sp>
      <p:pic>
        <p:nvPicPr>
          <p:cNvPr id="10" name="Picture 9">
            <a:extLst>
              <a:ext uri="{FF2B5EF4-FFF2-40B4-BE49-F238E27FC236}">
                <a16:creationId xmlns:a16="http://schemas.microsoft.com/office/drawing/2014/main" id="{72DB80A9-15A9-4DDC-A261-01582A60923A}"/>
              </a:ext>
            </a:extLst>
          </p:cNvPr>
          <p:cNvPicPr>
            <a:picLocks noChangeAspect="1"/>
          </p:cNvPicPr>
          <p:nvPr/>
        </p:nvPicPr>
        <p:blipFill rotWithShape="1">
          <a:blip r:embed="rId5"/>
          <a:srcRect l="58620" t="9658" r="9793" b="11908"/>
          <a:stretch/>
        </p:blipFill>
        <p:spPr>
          <a:xfrm>
            <a:off x="6436425" y="3309964"/>
            <a:ext cx="5080507" cy="3548036"/>
          </a:xfrm>
          <a:prstGeom prst="rect">
            <a:avLst/>
          </a:prstGeom>
        </p:spPr>
      </p:pic>
    </p:spTree>
    <p:extLst>
      <p:ext uri="{BB962C8B-B14F-4D97-AF65-F5344CB8AC3E}">
        <p14:creationId xmlns:p14="http://schemas.microsoft.com/office/powerpoint/2010/main" val="3422399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D6F4F4-ECBC-4453-A4CB-AE2C91C902DD}"/>
              </a:ext>
            </a:extLst>
          </p:cNvPr>
          <p:cNvPicPr>
            <a:picLocks noChangeAspect="1"/>
          </p:cNvPicPr>
          <p:nvPr/>
        </p:nvPicPr>
        <p:blipFill rotWithShape="1">
          <a:blip r:embed="rId2"/>
          <a:srcRect l="56675" t="9656" r="954" b="50000"/>
          <a:stretch/>
        </p:blipFill>
        <p:spPr>
          <a:xfrm>
            <a:off x="331738" y="292230"/>
            <a:ext cx="10695648" cy="2864209"/>
          </a:xfrm>
          <a:prstGeom prst="rect">
            <a:avLst/>
          </a:prstGeom>
        </p:spPr>
      </p:pic>
      <p:pic>
        <p:nvPicPr>
          <p:cNvPr id="12" name="Picture 11">
            <a:extLst>
              <a:ext uri="{FF2B5EF4-FFF2-40B4-BE49-F238E27FC236}">
                <a16:creationId xmlns:a16="http://schemas.microsoft.com/office/drawing/2014/main" id="{04C86F6C-0A28-45F4-9728-B0A79D7659B7}"/>
              </a:ext>
            </a:extLst>
          </p:cNvPr>
          <p:cNvPicPr>
            <a:picLocks noChangeAspect="1"/>
          </p:cNvPicPr>
          <p:nvPr/>
        </p:nvPicPr>
        <p:blipFill rotWithShape="1">
          <a:blip r:embed="rId3"/>
          <a:srcRect l="50000" t="20992" r="531" b="14369"/>
          <a:stretch/>
        </p:blipFill>
        <p:spPr>
          <a:xfrm>
            <a:off x="2483893" y="3156439"/>
            <a:ext cx="9450441" cy="3472962"/>
          </a:xfrm>
          <a:prstGeom prst="rect">
            <a:avLst/>
          </a:prstGeom>
        </p:spPr>
      </p:pic>
    </p:spTree>
    <p:extLst>
      <p:ext uri="{BB962C8B-B14F-4D97-AF65-F5344CB8AC3E}">
        <p14:creationId xmlns:p14="http://schemas.microsoft.com/office/powerpoint/2010/main" val="6901075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SK">
  <a:themeElements>
    <a:clrScheme name="MSK Direct">
      <a:dk1>
        <a:srgbClr val="002469"/>
      </a:dk1>
      <a:lt1>
        <a:srgbClr val="FFFFFF"/>
      </a:lt1>
      <a:dk2>
        <a:srgbClr val="272424"/>
      </a:dk2>
      <a:lt2>
        <a:srgbClr val="FBF9F7"/>
      </a:lt2>
      <a:accent1>
        <a:srgbClr val="3259E7"/>
      </a:accent1>
      <a:accent2>
        <a:srgbClr val="5999FF"/>
      </a:accent2>
      <a:accent3>
        <a:srgbClr val="C3DEFF"/>
      </a:accent3>
      <a:accent4>
        <a:srgbClr val="018D91"/>
      </a:accent4>
      <a:accent5>
        <a:srgbClr val="00D5C3"/>
      </a:accent5>
      <a:accent6>
        <a:srgbClr val="99EEE7"/>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Deep Warm Gray">
      <a:srgbClr val="272524"/>
    </a:custClr>
    <a:custClr name="Deep Blue">
      <a:srgbClr val="325AE7"/>
    </a:custClr>
    <a:custClr name="Deep Aqua">
      <a:srgbClr val="018D91"/>
    </a:custClr>
    <a:custClr name="Deep Green">
      <a:srgbClr val="398D26"/>
    </a:custClr>
    <a:custClr name="Deep Ochre">
      <a:srgbClr val="B54800"/>
    </a:custClr>
    <a:custClr name="Deep Cerise">
      <a:srgbClr val="D40061"/>
    </a:custClr>
    <a:custClr name="Deep Lavender">
      <a:srgbClr val="863ECC"/>
    </a:custClr>
    <a:custClr name="Red">
      <a:srgbClr val="F54015"/>
    </a:custClr>
    <a:custClr name="White">
      <a:srgbClr val="FFFFFF"/>
    </a:custClr>
    <a:custClr name="White">
      <a:srgbClr val="FFFFFF"/>
    </a:custClr>
    <a:custClr name="Warm Gray">
      <a:srgbClr val="B5B2AD"/>
    </a:custClr>
    <a:custClr name="Blue">
      <a:srgbClr val="5A99FF"/>
    </a:custClr>
    <a:custClr name="Aqua">
      <a:srgbClr val="00D5C4"/>
    </a:custClr>
    <a:custClr name="Green">
      <a:srgbClr val="89D11C"/>
    </a:custClr>
    <a:custClr name="Ochre">
      <a:srgbClr val="FFBE02"/>
    </a:custClr>
    <a:custClr name="Cerise">
      <a:srgbClr val="FF56A6"/>
    </a:custClr>
    <a:custClr name="Lavender">
      <a:srgbClr val="DA5EF2"/>
    </a:custClr>
    <a:custClr name="Pale Red">
      <a:srgbClr val="FCE2DC"/>
    </a:custClr>
    <a:custClr name="White">
      <a:srgbClr val="FFFFFF"/>
    </a:custClr>
    <a:custClr name="White">
      <a:srgbClr val="FFFFFF"/>
    </a:custClr>
    <a:custClr name="Light Warm Gray">
      <a:srgbClr val="F2EDE6"/>
    </a:custClr>
    <a:custClr name="Light Blue">
      <a:srgbClr val="C3DEFF"/>
    </a:custClr>
    <a:custClr name="Light Aqua">
      <a:srgbClr val="99EEE7"/>
    </a:custClr>
    <a:custClr name="Light Green">
      <a:srgbClr val="CFEDA4"/>
    </a:custClr>
    <a:custClr name="Light Ochre">
      <a:srgbClr val="FFE599"/>
    </a:custClr>
    <a:custClr name="Light Cerise">
      <a:srgbClr val="FFBBDB"/>
    </a:custClr>
    <a:custClr name="Light Lavender">
      <a:srgbClr val="F4BDFF"/>
    </a:custClr>
    <a:custClr name="White">
      <a:srgbClr val="FFFFFF"/>
    </a:custClr>
    <a:custClr name="White">
      <a:srgbClr val="FFFFFF"/>
    </a:custClr>
    <a:custClr name="White">
      <a:srgbClr val="FFFFFF"/>
    </a:custClr>
    <a:custClr name="Pale Warm Gray">
      <a:srgbClr val="FBF9F7"/>
    </a:custClr>
    <a:custClr name="Pale Blue">
      <a:srgbClr val="F0F7FF"/>
    </a:custClr>
    <a:custClr name="White">
      <a:srgbClr val="FFFFFF"/>
    </a:custClr>
    <a:custClr name="Pale Green">
      <a:srgbClr val="EAF9D4"/>
    </a:custClr>
    <a:custClr name="Pale Ochre">
      <a:srgbClr val="FAF0CD"/>
    </a:custClr>
    <a:custClr name="White">
      <a:srgbClr val="FFFFFF"/>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Presentation2" id="{0C3E4547-DA1A-E342-8389-1AE5712CF509}" vid="{FF99E915-6E32-D840-8478-74D91C63C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3BBFE55B1FB04D9D39EEE18B8D0935" ma:contentTypeVersion="14" ma:contentTypeDescription="Create a new document." ma:contentTypeScope="" ma:versionID="ceaa170091b8daeafc5e9203147d389a">
  <xsd:schema xmlns:xsd="http://www.w3.org/2001/XMLSchema" xmlns:xs="http://www.w3.org/2001/XMLSchema" xmlns:p="http://schemas.microsoft.com/office/2006/metadata/properties" xmlns:ns3="8dea36cf-4542-4c22-88d3-0d49dcaf8789" xmlns:ns4="e2317429-4f3f-445d-bff1-a1bb371168ef" targetNamespace="http://schemas.microsoft.com/office/2006/metadata/properties" ma:root="true" ma:fieldsID="576ff532afd495ed82498e8d8c114294" ns3:_="" ns4:_="">
    <xsd:import namespace="8dea36cf-4542-4c22-88d3-0d49dcaf8789"/>
    <xsd:import namespace="e2317429-4f3f-445d-bff1-a1bb371168e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AutoKeyPoints" minOccurs="0"/>
                <xsd:element ref="ns4:MediaServiceKeyPoints" minOccurs="0"/>
                <xsd:element ref="ns4:MediaServiceOCR"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ea36cf-4542-4c22-88d3-0d49dcaf878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317429-4f3f-445d-bff1-a1bb371168e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dea36cf-4542-4c22-88d3-0d49dcaf8789">
      <UserInfo>
        <DisplayName>Popp, Frank C./Marketing &amp; Communications</DisplayName>
        <AccountId>18</AccountId>
        <AccountType/>
      </UserInfo>
    </SharedWithUsers>
  </documentManagement>
</p:properties>
</file>

<file path=customXml/itemProps1.xml><?xml version="1.0" encoding="utf-8"?>
<ds:datastoreItem xmlns:ds="http://schemas.openxmlformats.org/officeDocument/2006/customXml" ds:itemID="{D7C36EEB-C03B-4B42-942B-EDA461490581}">
  <ds:schemaRefs>
    <ds:schemaRef ds:uri="8dea36cf-4542-4c22-88d3-0d49dcaf8789"/>
    <ds:schemaRef ds:uri="e2317429-4f3f-445d-bff1-a1bb371168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05959FA-2815-4F13-8357-0769F66E20FA}">
  <ds:schemaRefs>
    <ds:schemaRef ds:uri="http://schemas.microsoft.com/sharepoint/v3/contenttype/forms"/>
  </ds:schemaRefs>
</ds:datastoreItem>
</file>

<file path=customXml/itemProps3.xml><?xml version="1.0" encoding="utf-8"?>
<ds:datastoreItem xmlns:ds="http://schemas.openxmlformats.org/officeDocument/2006/customXml" ds:itemID="{ED4BEED2-122E-45FA-8E4B-E906046E3E28}">
  <ds:schemaRefs>
    <ds:schemaRef ds:uri="http://purl.org/dc/elements/1.1/"/>
    <ds:schemaRef ds:uri="http://schemas.openxmlformats.org/package/2006/metadata/core-properties"/>
    <ds:schemaRef ds:uri="http://purl.org/dc/terms/"/>
    <ds:schemaRef ds:uri="http://schemas.microsoft.com/office/2006/documentManagement/types"/>
    <ds:schemaRef ds:uri="8dea36cf-4542-4c22-88d3-0d49dcaf8789"/>
    <ds:schemaRef ds:uri="http://www.w3.org/XML/1998/namespace"/>
    <ds:schemaRef ds:uri="http://purl.org/dc/dcmitype/"/>
    <ds:schemaRef ds:uri="http://schemas.microsoft.com/office/infopath/2007/PartnerControls"/>
    <ds:schemaRef ds:uri="e2317429-4f3f-445d-bff1-a1bb371168e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MSK</Template>
  <TotalTime>4481</TotalTime>
  <Words>712</Words>
  <Application>Microsoft Macintosh PowerPoint</Application>
  <PresentationFormat>Widescreen</PresentationFormat>
  <Paragraphs>91</Paragraphs>
  <Slides>20</Slides>
  <Notes>16</Notes>
  <HiddenSlides>0</HiddenSlides>
  <MMClips>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6" baseType="lpstr">
      <vt:lpstr>Arial</vt:lpstr>
      <vt:lpstr>Calibri</vt:lpstr>
      <vt:lpstr>System Font Regular</vt:lpstr>
      <vt:lpstr>Times</vt:lpstr>
      <vt:lpstr>MSK</vt:lpstr>
      <vt:lpstr>think-cell Slide</vt:lpstr>
      <vt:lpstr>Clinical Research: Clinical Trials &amp; Translational Research 101</vt:lpstr>
      <vt:lpstr>Agenda</vt:lpstr>
      <vt:lpstr>What is Research?</vt:lpstr>
      <vt:lpstr>What is Clinical Research?</vt:lpstr>
      <vt:lpstr>Human Protections in Clinical Research </vt:lpstr>
      <vt:lpstr>PowerPoint Presentation</vt:lpstr>
      <vt:lpstr>Clinical Trials</vt:lpstr>
      <vt:lpstr>Clinical Trials</vt:lpstr>
      <vt:lpstr>PowerPoint Presentation</vt:lpstr>
      <vt:lpstr>Therapeutic Clinical Trials </vt:lpstr>
      <vt:lpstr>Clinical Trial Phases</vt:lpstr>
      <vt:lpstr>Clinical Trial Design</vt:lpstr>
      <vt:lpstr>Clinical Trial Design: Example</vt:lpstr>
      <vt:lpstr>Non-Therapeutic Clinical Trials</vt:lpstr>
      <vt:lpstr>Other Clinical Trials</vt:lpstr>
      <vt:lpstr>Translational Research</vt:lpstr>
      <vt:lpstr>What is Translational Research</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Johnston, Daniel</dc:creator>
  <cp:lastModifiedBy>Bravo Neary, Christina</cp:lastModifiedBy>
  <cp:revision>2</cp:revision>
  <dcterms:created xsi:type="dcterms:W3CDTF">2021-05-18T20:48:35Z</dcterms:created>
  <dcterms:modified xsi:type="dcterms:W3CDTF">2026-05-21T12:25:16Z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0x010100243BBFE55B1FB04D9D39EEE18B8D0935</vt:lpwstr>
  </property>
</Properties>
</file>