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7"/>
  </p:notesMasterIdLst>
  <p:handoutMasterIdLst>
    <p:handoutMasterId r:id="rId68"/>
  </p:handoutMasterIdLst>
  <p:sldIdLst>
    <p:sldId id="460" r:id="rId2"/>
    <p:sldId id="265" r:id="rId3"/>
    <p:sldId id="268" r:id="rId4"/>
    <p:sldId id="452" r:id="rId5"/>
    <p:sldId id="453" r:id="rId6"/>
    <p:sldId id="454" r:id="rId7"/>
    <p:sldId id="455" r:id="rId8"/>
    <p:sldId id="459" r:id="rId9"/>
    <p:sldId id="456" r:id="rId10"/>
    <p:sldId id="457" r:id="rId11"/>
    <p:sldId id="317" r:id="rId12"/>
    <p:sldId id="358" r:id="rId13"/>
    <p:sldId id="359" r:id="rId14"/>
    <p:sldId id="360" r:id="rId15"/>
    <p:sldId id="361" r:id="rId16"/>
    <p:sldId id="363" r:id="rId17"/>
    <p:sldId id="362" r:id="rId18"/>
    <p:sldId id="439" r:id="rId19"/>
    <p:sldId id="364" r:id="rId20"/>
    <p:sldId id="365" r:id="rId21"/>
    <p:sldId id="366" r:id="rId22"/>
    <p:sldId id="374" r:id="rId23"/>
    <p:sldId id="375" r:id="rId24"/>
    <p:sldId id="376" r:id="rId25"/>
    <p:sldId id="377" r:id="rId26"/>
    <p:sldId id="378" r:id="rId27"/>
    <p:sldId id="379" r:id="rId28"/>
    <p:sldId id="380" r:id="rId29"/>
    <p:sldId id="381" r:id="rId30"/>
    <p:sldId id="446" r:id="rId31"/>
    <p:sldId id="443" r:id="rId32"/>
    <p:sldId id="444" r:id="rId33"/>
    <p:sldId id="445" r:id="rId34"/>
    <p:sldId id="440" r:id="rId35"/>
    <p:sldId id="382" r:id="rId36"/>
    <p:sldId id="388" r:id="rId37"/>
    <p:sldId id="389" r:id="rId38"/>
    <p:sldId id="447" r:id="rId39"/>
    <p:sldId id="429" r:id="rId40"/>
    <p:sldId id="430" r:id="rId41"/>
    <p:sldId id="434" r:id="rId42"/>
    <p:sldId id="435" r:id="rId43"/>
    <p:sldId id="436" r:id="rId44"/>
    <p:sldId id="437" r:id="rId45"/>
    <p:sldId id="458" r:id="rId46"/>
    <p:sldId id="390" r:id="rId47"/>
    <p:sldId id="391" r:id="rId48"/>
    <p:sldId id="392" r:id="rId49"/>
    <p:sldId id="393" r:id="rId50"/>
    <p:sldId id="394" r:id="rId51"/>
    <p:sldId id="395" r:id="rId52"/>
    <p:sldId id="425" r:id="rId53"/>
    <p:sldId id="428" r:id="rId54"/>
    <p:sldId id="398" r:id="rId55"/>
    <p:sldId id="399" r:id="rId56"/>
    <p:sldId id="400" r:id="rId57"/>
    <p:sldId id="401" r:id="rId58"/>
    <p:sldId id="402" r:id="rId59"/>
    <p:sldId id="404" r:id="rId60"/>
    <p:sldId id="405" r:id="rId61"/>
    <p:sldId id="406" r:id="rId62"/>
    <p:sldId id="407" r:id="rId63"/>
    <p:sldId id="409" r:id="rId64"/>
    <p:sldId id="357" r:id="rId65"/>
    <p:sldId id="461"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19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4E9B1E5-9719-444D-9768-37C58182B1C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9" charset="0"/>
                <a:ea typeface="+mn-ea"/>
                <a:cs typeface="+mn-cs"/>
              </a:defRPr>
            </a:lvl1pPr>
          </a:lstStyle>
          <a:p>
            <a:pPr>
              <a:defRPr/>
            </a:pPr>
            <a:endParaRPr lang="en-US"/>
          </a:p>
        </p:txBody>
      </p:sp>
      <p:sp>
        <p:nvSpPr>
          <p:cNvPr id="65539" name="Rectangle 3">
            <a:extLst>
              <a:ext uri="{FF2B5EF4-FFF2-40B4-BE49-F238E27FC236}">
                <a16:creationId xmlns:a16="http://schemas.microsoft.com/office/drawing/2014/main" id="{E4333016-F986-AB49-8B0A-DBB212C9E4BB}"/>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9" charset="0"/>
                <a:ea typeface="+mn-ea"/>
                <a:cs typeface="+mn-cs"/>
              </a:defRPr>
            </a:lvl1pPr>
          </a:lstStyle>
          <a:p>
            <a:pPr>
              <a:defRPr/>
            </a:pPr>
            <a:endParaRPr lang="en-US"/>
          </a:p>
        </p:txBody>
      </p:sp>
      <p:sp>
        <p:nvSpPr>
          <p:cNvPr id="65540" name="Rectangle 4">
            <a:extLst>
              <a:ext uri="{FF2B5EF4-FFF2-40B4-BE49-F238E27FC236}">
                <a16:creationId xmlns:a16="http://schemas.microsoft.com/office/drawing/2014/main" id="{9D8C1B1F-D146-E14D-B8A8-84A1EB6655C6}"/>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9" charset="0"/>
                <a:ea typeface="+mn-ea"/>
                <a:cs typeface="+mn-cs"/>
              </a:defRPr>
            </a:lvl1pPr>
          </a:lstStyle>
          <a:p>
            <a:pPr>
              <a:defRPr/>
            </a:pPr>
            <a:endParaRPr lang="en-US"/>
          </a:p>
        </p:txBody>
      </p:sp>
      <p:sp>
        <p:nvSpPr>
          <p:cNvPr id="65541" name="Rectangle 5">
            <a:extLst>
              <a:ext uri="{FF2B5EF4-FFF2-40B4-BE49-F238E27FC236}">
                <a16:creationId xmlns:a16="http://schemas.microsoft.com/office/drawing/2014/main" id="{B771E322-AED8-EA45-A6DB-FEC9AA45129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1505758-126D-9D4A-8304-A2FE3B3DC0F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FFD6A92-FA57-6D4B-AA9C-0068924E6B3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9" charset="0"/>
                <a:ea typeface="+mn-ea"/>
                <a:cs typeface="+mn-cs"/>
              </a:defRPr>
            </a:lvl1pPr>
          </a:lstStyle>
          <a:p>
            <a:pPr>
              <a:defRPr/>
            </a:pPr>
            <a:endParaRPr lang="en-US"/>
          </a:p>
        </p:txBody>
      </p:sp>
      <p:sp>
        <p:nvSpPr>
          <p:cNvPr id="167939" name="Rectangle 3">
            <a:extLst>
              <a:ext uri="{FF2B5EF4-FFF2-40B4-BE49-F238E27FC236}">
                <a16:creationId xmlns:a16="http://schemas.microsoft.com/office/drawing/2014/main" id="{D61CB52D-8A89-1E46-8A83-D31390F4473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9" charset="0"/>
                <a:ea typeface="+mn-ea"/>
                <a:cs typeface="+mn-cs"/>
              </a:defRPr>
            </a:lvl1pPr>
          </a:lstStyle>
          <a:p>
            <a:pPr>
              <a:defRPr/>
            </a:pPr>
            <a:endParaRPr lang="en-US"/>
          </a:p>
        </p:txBody>
      </p:sp>
      <p:sp>
        <p:nvSpPr>
          <p:cNvPr id="14340" name="Rectangle 4">
            <a:extLst>
              <a:ext uri="{FF2B5EF4-FFF2-40B4-BE49-F238E27FC236}">
                <a16:creationId xmlns:a16="http://schemas.microsoft.com/office/drawing/2014/main" id="{B97E7FD6-3BDE-1645-B91B-FBFB7DB706E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1" name="Rectangle 5">
            <a:extLst>
              <a:ext uri="{FF2B5EF4-FFF2-40B4-BE49-F238E27FC236}">
                <a16:creationId xmlns:a16="http://schemas.microsoft.com/office/drawing/2014/main" id="{BD2CD818-8021-3F41-8D55-CD9111DF01A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7942" name="Rectangle 6">
            <a:extLst>
              <a:ext uri="{FF2B5EF4-FFF2-40B4-BE49-F238E27FC236}">
                <a16:creationId xmlns:a16="http://schemas.microsoft.com/office/drawing/2014/main" id="{416685C0-1B20-AB40-96FE-950953FE23D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9" charset="0"/>
                <a:ea typeface="+mn-ea"/>
                <a:cs typeface="+mn-cs"/>
              </a:defRPr>
            </a:lvl1pPr>
          </a:lstStyle>
          <a:p>
            <a:pPr>
              <a:defRPr/>
            </a:pPr>
            <a:endParaRPr lang="en-US"/>
          </a:p>
        </p:txBody>
      </p:sp>
      <p:sp>
        <p:nvSpPr>
          <p:cNvPr id="167943" name="Rectangle 7">
            <a:extLst>
              <a:ext uri="{FF2B5EF4-FFF2-40B4-BE49-F238E27FC236}">
                <a16:creationId xmlns:a16="http://schemas.microsoft.com/office/drawing/2014/main" id="{191D4121-24E7-124C-9CE5-EE4F5C956F1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75E99B6-30E5-A740-8BB9-74222096DC6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9" charset="0"/>
        <a:ea typeface="ＭＳ Ｐゴシック" pitchFamily="28" charset="-128"/>
        <a:cs typeface="ＭＳ Ｐゴシック" pitchFamily="28" charset="-128"/>
      </a:defRPr>
    </a:lvl1pPr>
    <a:lvl2pPr marL="4572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3177E43C-7CCB-7545-A4BC-9FEE0B9B04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3C25E35-5B6F-7642-BDEE-C71960125DE8}" type="slidenum">
              <a:rPr lang="en-US" altLang="en-US" sz="1200"/>
              <a:pPr/>
              <a:t>2</a:t>
            </a:fld>
            <a:endParaRPr lang="en-US" altLang="en-US" sz="1200"/>
          </a:p>
        </p:txBody>
      </p:sp>
      <p:sp>
        <p:nvSpPr>
          <p:cNvPr id="16386" name="Rectangle 1026">
            <a:extLst>
              <a:ext uri="{FF2B5EF4-FFF2-40B4-BE49-F238E27FC236}">
                <a16:creationId xmlns:a16="http://schemas.microsoft.com/office/drawing/2014/main" id="{08EE4F46-4EB9-6244-9BC5-17E77CDB389F}"/>
              </a:ext>
            </a:extLst>
          </p:cNvPr>
          <p:cNvSpPr>
            <a:spLocks noGrp="1" noRot="1" noChangeAspect="1" noChangeArrowheads="1" noTextEdit="1"/>
          </p:cNvSpPr>
          <p:nvPr>
            <p:ph type="sldImg"/>
          </p:nvPr>
        </p:nvSpPr>
        <p:spPr>
          <a:ln/>
        </p:spPr>
      </p:sp>
      <p:sp>
        <p:nvSpPr>
          <p:cNvPr id="16387" name="Rectangle 1027">
            <a:extLst>
              <a:ext uri="{FF2B5EF4-FFF2-40B4-BE49-F238E27FC236}">
                <a16:creationId xmlns:a16="http://schemas.microsoft.com/office/drawing/2014/main" id="{3DE9998C-7C40-654E-8917-D81484D151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D5F8CE7A-0646-F94B-A228-A0447064C6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0D5743E-30F1-5D40-9D2D-71FEFFA203A5}" type="slidenum">
              <a:rPr lang="en-US" altLang="en-US" sz="1200"/>
              <a:pPr/>
              <a:t>18</a:t>
            </a:fld>
            <a:endParaRPr lang="en-US" altLang="en-US" sz="1200"/>
          </a:p>
        </p:txBody>
      </p:sp>
      <p:sp>
        <p:nvSpPr>
          <p:cNvPr id="34818" name="Rectangle 1026">
            <a:extLst>
              <a:ext uri="{FF2B5EF4-FFF2-40B4-BE49-F238E27FC236}">
                <a16:creationId xmlns:a16="http://schemas.microsoft.com/office/drawing/2014/main" id="{6C1F0B33-E5F0-9649-89A8-2ECD5EA2C7B9}"/>
              </a:ext>
            </a:extLst>
          </p:cNvPr>
          <p:cNvSpPr>
            <a:spLocks noGrp="1" noRot="1" noChangeAspect="1" noChangeArrowheads="1" noTextEdit="1"/>
          </p:cNvSpPr>
          <p:nvPr>
            <p:ph type="sldImg"/>
          </p:nvPr>
        </p:nvSpPr>
        <p:spPr>
          <a:ln/>
        </p:spPr>
      </p:sp>
      <p:sp>
        <p:nvSpPr>
          <p:cNvPr id="34819" name="Rectangle 1027">
            <a:extLst>
              <a:ext uri="{FF2B5EF4-FFF2-40B4-BE49-F238E27FC236}">
                <a16:creationId xmlns:a16="http://schemas.microsoft.com/office/drawing/2014/main" id="{527D61FA-32FC-0A42-80CF-2C58A7E68E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005F524A-62B7-CA4D-9971-0447D4FB3F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CC2EED9-DAE8-324C-8323-7504762970DE}" type="slidenum">
              <a:rPr lang="en-US" altLang="en-US" sz="1200"/>
              <a:pPr/>
              <a:t>19</a:t>
            </a:fld>
            <a:endParaRPr lang="en-US" altLang="en-US" sz="1200"/>
          </a:p>
        </p:txBody>
      </p:sp>
      <p:sp>
        <p:nvSpPr>
          <p:cNvPr id="36866" name="Rectangle 2">
            <a:extLst>
              <a:ext uri="{FF2B5EF4-FFF2-40B4-BE49-F238E27FC236}">
                <a16:creationId xmlns:a16="http://schemas.microsoft.com/office/drawing/2014/main" id="{C014B27D-16F2-CB4E-A2BF-9ECD9588BBE7}"/>
              </a:ext>
            </a:extLst>
          </p:cNvPr>
          <p:cNvSpPr>
            <a:spLocks noGrp="1" noRot="1" noChangeAspect="1" noChangeArrowheads="1"/>
          </p:cNvSpPr>
          <p:nvPr>
            <p:ph type="sldImg"/>
          </p:nvPr>
        </p:nvSpPr>
        <p:spPr>
          <a:solidFill>
            <a:srgbClr val="FFFFFF"/>
          </a:solidFill>
          <a:ln/>
        </p:spPr>
      </p:sp>
      <p:sp>
        <p:nvSpPr>
          <p:cNvPr id="36867" name="Rectangle 3">
            <a:extLst>
              <a:ext uri="{FF2B5EF4-FFF2-40B4-BE49-F238E27FC236}">
                <a16:creationId xmlns:a16="http://schemas.microsoft.com/office/drawing/2014/main" id="{BC575195-CF73-E34C-A43A-8750BE40E66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7C7D71A-174E-A149-B565-6B22FA0F81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24E350-8905-634F-B1BA-833838B15A1E}" type="slidenum">
              <a:rPr lang="en-US" altLang="en-US" sz="1200"/>
              <a:pPr/>
              <a:t>20</a:t>
            </a:fld>
            <a:endParaRPr lang="en-US" altLang="en-US" sz="1200"/>
          </a:p>
        </p:txBody>
      </p:sp>
      <p:sp>
        <p:nvSpPr>
          <p:cNvPr id="38914" name="Rectangle 2">
            <a:extLst>
              <a:ext uri="{FF2B5EF4-FFF2-40B4-BE49-F238E27FC236}">
                <a16:creationId xmlns:a16="http://schemas.microsoft.com/office/drawing/2014/main" id="{6C4BA7A4-E33C-5441-BA0B-C3CE11078B8C}"/>
              </a:ext>
            </a:extLst>
          </p:cNvPr>
          <p:cNvSpPr>
            <a:spLocks noGrp="1" noRot="1" noChangeAspect="1" noChangeArrowheads="1"/>
          </p:cNvSpPr>
          <p:nvPr>
            <p:ph type="sldImg"/>
          </p:nvPr>
        </p:nvSpPr>
        <p:spPr>
          <a:solidFill>
            <a:srgbClr val="FFFFFF"/>
          </a:solidFill>
          <a:ln/>
        </p:spPr>
      </p:sp>
      <p:sp>
        <p:nvSpPr>
          <p:cNvPr id="38915" name="Rectangle 3">
            <a:extLst>
              <a:ext uri="{FF2B5EF4-FFF2-40B4-BE49-F238E27FC236}">
                <a16:creationId xmlns:a16="http://schemas.microsoft.com/office/drawing/2014/main" id="{CF834608-30E9-E140-874B-7BBF2371760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33445537-B4FF-0D41-8F25-574C763D87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4AAC1B7-42CF-E745-BB0D-346BFC935F82}" type="slidenum">
              <a:rPr lang="en-US" altLang="en-US" sz="1200"/>
              <a:pPr/>
              <a:t>21</a:t>
            </a:fld>
            <a:endParaRPr lang="en-US" altLang="en-US" sz="1200"/>
          </a:p>
        </p:txBody>
      </p:sp>
      <p:sp>
        <p:nvSpPr>
          <p:cNvPr id="40962" name="Rectangle 2">
            <a:extLst>
              <a:ext uri="{FF2B5EF4-FFF2-40B4-BE49-F238E27FC236}">
                <a16:creationId xmlns:a16="http://schemas.microsoft.com/office/drawing/2014/main" id="{9BBBD48F-236D-E94F-936E-E1A1BCECC70B}"/>
              </a:ext>
            </a:extLst>
          </p:cNvPr>
          <p:cNvSpPr>
            <a:spLocks noGrp="1" noRot="1" noChangeAspect="1" noChangeArrowheads="1"/>
          </p:cNvSpPr>
          <p:nvPr>
            <p:ph type="sldImg"/>
          </p:nvPr>
        </p:nvSpPr>
        <p:spPr>
          <a:solidFill>
            <a:srgbClr val="FFFFFF"/>
          </a:solidFill>
          <a:ln/>
        </p:spPr>
      </p:sp>
      <p:sp>
        <p:nvSpPr>
          <p:cNvPr id="40963" name="Rectangle 3">
            <a:extLst>
              <a:ext uri="{FF2B5EF4-FFF2-40B4-BE49-F238E27FC236}">
                <a16:creationId xmlns:a16="http://schemas.microsoft.com/office/drawing/2014/main" id="{5626B5ED-1EB8-1C42-9337-994BCED2595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A1370EB9-96FB-D34D-A7E0-93474D77C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ABF54DF-CB59-494F-82AD-DD590BB680E9}" type="slidenum">
              <a:rPr lang="en-US" altLang="en-US" sz="1200"/>
              <a:pPr/>
              <a:t>22</a:t>
            </a:fld>
            <a:endParaRPr lang="en-US" altLang="en-US" sz="1200"/>
          </a:p>
        </p:txBody>
      </p:sp>
      <p:sp>
        <p:nvSpPr>
          <p:cNvPr id="43010" name="Rectangle 2">
            <a:extLst>
              <a:ext uri="{FF2B5EF4-FFF2-40B4-BE49-F238E27FC236}">
                <a16:creationId xmlns:a16="http://schemas.microsoft.com/office/drawing/2014/main" id="{AEB4E490-74AE-CB42-BB1B-8D393C876795}"/>
              </a:ext>
            </a:extLst>
          </p:cNvPr>
          <p:cNvSpPr>
            <a:spLocks noGrp="1" noRot="1" noChangeAspect="1" noChangeArrowheads="1"/>
          </p:cNvSpPr>
          <p:nvPr>
            <p:ph type="sldImg"/>
          </p:nvPr>
        </p:nvSpPr>
        <p:spPr>
          <a:solidFill>
            <a:srgbClr val="FFFFFF"/>
          </a:solidFill>
          <a:ln/>
        </p:spPr>
      </p:sp>
      <p:sp>
        <p:nvSpPr>
          <p:cNvPr id="43011" name="Rectangle 3">
            <a:extLst>
              <a:ext uri="{FF2B5EF4-FFF2-40B4-BE49-F238E27FC236}">
                <a16:creationId xmlns:a16="http://schemas.microsoft.com/office/drawing/2014/main" id="{907F4A5E-212E-F444-9247-4DBFF7B32A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CA172031-707D-E34A-88B3-499E396CBC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3B098CF-71E9-414E-BC91-218ABF611798}" type="slidenum">
              <a:rPr lang="en-US" altLang="en-US" sz="1200"/>
              <a:pPr/>
              <a:t>23</a:t>
            </a:fld>
            <a:endParaRPr lang="en-US" altLang="en-US" sz="1200"/>
          </a:p>
        </p:txBody>
      </p:sp>
      <p:sp>
        <p:nvSpPr>
          <p:cNvPr id="45058" name="Rectangle 2">
            <a:extLst>
              <a:ext uri="{FF2B5EF4-FFF2-40B4-BE49-F238E27FC236}">
                <a16:creationId xmlns:a16="http://schemas.microsoft.com/office/drawing/2014/main" id="{BA4B5F2A-B12A-7844-B0A5-98B6030FE3A5}"/>
              </a:ext>
            </a:extLst>
          </p:cNvPr>
          <p:cNvSpPr>
            <a:spLocks noGrp="1" noRot="1" noChangeAspect="1" noChangeArrowheads="1"/>
          </p:cNvSpPr>
          <p:nvPr>
            <p:ph type="sldImg"/>
          </p:nvPr>
        </p:nvSpPr>
        <p:spPr>
          <a:solidFill>
            <a:srgbClr val="FFFFFF"/>
          </a:solidFill>
          <a:ln/>
        </p:spPr>
      </p:sp>
      <p:sp>
        <p:nvSpPr>
          <p:cNvPr id="45059" name="Rectangle 3">
            <a:extLst>
              <a:ext uri="{FF2B5EF4-FFF2-40B4-BE49-F238E27FC236}">
                <a16:creationId xmlns:a16="http://schemas.microsoft.com/office/drawing/2014/main" id="{629C2C19-8EB1-9840-B0E7-D6C611229D9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FC36F539-8FAE-F046-B99D-E686B395CD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0A7B19-79D5-9B41-8B87-C7C0FD71B593}" type="slidenum">
              <a:rPr lang="en-US" altLang="en-US" sz="1200"/>
              <a:pPr/>
              <a:t>24</a:t>
            </a:fld>
            <a:endParaRPr lang="en-US" altLang="en-US" sz="1200"/>
          </a:p>
        </p:txBody>
      </p:sp>
      <p:sp>
        <p:nvSpPr>
          <p:cNvPr id="47106" name="Rectangle 2">
            <a:extLst>
              <a:ext uri="{FF2B5EF4-FFF2-40B4-BE49-F238E27FC236}">
                <a16:creationId xmlns:a16="http://schemas.microsoft.com/office/drawing/2014/main" id="{DE919772-40D1-F64C-B1EA-9FF8D99ABD9F}"/>
              </a:ext>
            </a:extLst>
          </p:cNvPr>
          <p:cNvSpPr>
            <a:spLocks noGrp="1" noRot="1" noChangeAspect="1" noChangeArrowheads="1"/>
          </p:cNvSpPr>
          <p:nvPr>
            <p:ph type="sldImg"/>
          </p:nvPr>
        </p:nvSpPr>
        <p:spPr>
          <a:solidFill>
            <a:srgbClr val="FFFFFF"/>
          </a:solidFill>
          <a:ln/>
        </p:spPr>
      </p:sp>
      <p:sp>
        <p:nvSpPr>
          <p:cNvPr id="47107" name="Rectangle 3">
            <a:extLst>
              <a:ext uri="{FF2B5EF4-FFF2-40B4-BE49-F238E27FC236}">
                <a16:creationId xmlns:a16="http://schemas.microsoft.com/office/drawing/2014/main" id="{289120A4-EB3A-EA45-86B4-80EF96AE5E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7D81DCC-53AD-9B46-BEAC-E50CFCE03C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565D575-99BE-D046-8111-3318A2A8F25C}" type="slidenum">
              <a:rPr lang="en-US" altLang="en-US" sz="1200"/>
              <a:pPr/>
              <a:t>25</a:t>
            </a:fld>
            <a:endParaRPr lang="en-US" altLang="en-US" sz="1200"/>
          </a:p>
        </p:txBody>
      </p:sp>
      <p:sp>
        <p:nvSpPr>
          <p:cNvPr id="49154" name="Rectangle 2">
            <a:extLst>
              <a:ext uri="{FF2B5EF4-FFF2-40B4-BE49-F238E27FC236}">
                <a16:creationId xmlns:a16="http://schemas.microsoft.com/office/drawing/2014/main" id="{C9B6025B-B59B-4D4C-8704-31EB945D7759}"/>
              </a:ext>
            </a:extLst>
          </p:cNvPr>
          <p:cNvSpPr>
            <a:spLocks noGrp="1" noRot="1" noChangeAspect="1" noChangeArrowheads="1"/>
          </p:cNvSpPr>
          <p:nvPr>
            <p:ph type="sldImg"/>
          </p:nvPr>
        </p:nvSpPr>
        <p:spPr>
          <a:solidFill>
            <a:srgbClr val="FFFFFF"/>
          </a:solidFill>
          <a:ln/>
        </p:spPr>
      </p:sp>
      <p:sp>
        <p:nvSpPr>
          <p:cNvPr id="49155" name="Rectangle 3">
            <a:extLst>
              <a:ext uri="{FF2B5EF4-FFF2-40B4-BE49-F238E27FC236}">
                <a16:creationId xmlns:a16="http://schemas.microsoft.com/office/drawing/2014/main" id="{1E8E9FAC-D001-5644-81D8-7B47DCD353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DE9681A1-8DC2-4947-901D-FBC04A35E7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37CA3B-A5E3-0149-8782-7BA16CB2277F}" type="slidenum">
              <a:rPr lang="en-US" altLang="en-US" sz="1200"/>
              <a:pPr/>
              <a:t>26</a:t>
            </a:fld>
            <a:endParaRPr lang="en-US" altLang="en-US" sz="1200"/>
          </a:p>
        </p:txBody>
      </p:sp>
      <p:sp>
        <p:nvSpPr>
          <p:cNvPr id="51202" name="Rectangle 2">
            <a:extLst>
              <a:ext uri="{FF2B5EF4-FFF2-40B4-BE49-F238E27FC236}">
                <a16:creationId xmlns:a16="http://schemas.microsoft.com/office/drawing/2014/main" id="{9A171D68-61FA-2544-BB64-423AF53DA0AC}"/>
              </a:ext>
            </a:extLst>
          </p:cNvPr>
          <p:cNvSpPr>
            <a:spLocks noGrp="1" noRot="1" noChangeAspect="1" noChangeArrowheads="1"/>
          </p:cNvSpPr>
          <p:nvPr>
            <p:ph type="sldImg"/>
          </p:nvPr>
        </p:nvSpPr>
        <p:spPr>
          <a:solidFill>
            <a:srgbClr val="FFFFFF"/>
          </a:solidFill>
          <a:ln/>
        </p:spPr>
      </p:sp>
      <p:sp>
        <p:nvSpPr>
          <p:cNvPr id="51203" name="Rectangle 3">
            <a:extLst>
              <a:ext uri="{FF2B5EF4-FFF2-40B4-BE49-F238E27FC236}">
                <a16:creationId xmlns:a16="http://schemas.microsoft.com/office/drawing/2014/main" id="{DF94011D-E442-3942-BD91-F7DF9ECF50E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93F1A5A8-576B-FD43-AC64-B9A905DD67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A1DC2EF-AD09-0948-9123-6F6C109A0D79}" type="slidenum">
              <a:rPr lang="en-US" altLang="en-US" sz="1200"/>
              <a:pPr/>
              <a:t>27</a:t>
            </a:fld>
            <a:endParaRPr lang="en-US" altLang="en-US" sz="1200"/>
          </a:p>
        </p:txBody>
      </p:sp>
      <p:sp>
        <p:nvSpPr>
          <p:cNvPr id="53250" name="Rectangle 2">
            <a:extLst>
              <a:ext uri="{FF2B5EF4-FFF2-40B4-BE49-F238E27FC236}">
                <a16:creationId xmlns:a16="http://schemas.microsoft.com/office/drawing/2014/main" id="{B797634D-3B5A-3A41-9D2A-A5678290756E}"/>
              </a:ext>
            </a:extLst>
          </p:cNvPr>
          <p:cNvSpPr>
            <a:spLocks noGrp="1" noRot="1" noChangeAspect="1" noChangeArrowheads="1"/>
          </p:cNvSpPr>
          <p:nvPr>
            <p:ph type="sldImg"/>
          </p:nvPr>
        </p:nvSpPr>
        <p:spPr>
          <a:solidFill>
            <a:srgbClr val="FFFFFF"/>
          </a:solidFill>
          <a:ln/>
        </p:spPr>
      </p:sp>
      <p:sp>
        <p:nvSpPr>
          <p:cNvPr id="53251" name="Rectangle 3">
            <a:extLst>
              <a:ext uri="{FF2B5EF4-FFF2-40B4-BE49-F238E27FC236}">
                <a16:creationId xmlns:a16="http://schemas.microsoft.com/office/drawing/2014/main" id="{76A0EBAD-4CBE-BB40-BEB1-EB83C34649F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0FEA43DE-367E-3345-8C4F-8E267846D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9C43559-2F06-104F-A12E-4B26951E0782}" type="slidenum">
              <a:rPr lang="en-US" altLang="en-US" sz="1200"/>
              <a:pPr/>
              <a:t>3</a:t>
            </a:fld>
            <a:endParaRPr lang="en-US" altLang="en-US" sz="1200"/>
          </a:p>
        </p:txBody>
      </p:sp>
      <p:sp>
        <p:nvSpPr>
          <p:cNvPr id="18434" name="Rectangle 1026">
            <a:extLst>
              <a:ext uri="{FF2B5EF4-FFF2-40B4-BE49-F238E27FC236}">
                <a16:creationId xmlns:a16="http://schemas.microsoft.com/office/drawing/2014/main" id="{B154FA21-CBC0-5C49-9556-0669ED497AFD}"/>
              </a:ext>
            </a:extLst>
          </p:cNvPr>
          <p:cNvSpPr>
            <a:spLocks noGrp="1" noRot="1" noChangeAspect="1" noChangeArrowheads="1" noTextEdit="1"/>
          </p:cNvSpPr>
          <p:nvPr>
            <p:ph type="sldImg"/>
          </p:nvPr>
        </p:nvSpPr>
        <p:spPr>
          <a:ln/>
        </p:spPr>
      </p:sp>
      <p:sp>
        <p:nvSpPr>
          <p:cNvPr id="18435" name="Rectangle 1027">
            <a:extLst>
              <a:ext uri="{FF2B5EF4-FFF2-40B4-BE49-F238E27FC236}">
                <a16:creationId xmlns:a16="http://schemas.microsoft.com/office/drawing/2014/main" id="{0D289134-326F-1D42-9C7C-C35D7898FD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A77D5161-3F10-7645-B45B-86361EBE97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8D07634-3E5E-A34A-834B-6B1E3DAAF039}" type="slidenum">
              <a:rPr lang="en-US" altLang="en-US" sz="1200"/>
              <a:pPr/>
              <a:t>28</a:t>
            </a:fld>
            <a:endParaRPr lang="en-US" altLang="en-US" sz="1200"/>
          </a:p>
        </p:txBody>
      </p:sp>
      <p:sp>
        <p:nvSpPr>
          <p:cNvPr id="55298" name="Rectangle 2">
            <a:extLst>
              <a:ext uri="{FF2B5EF4-FFF2-40B4-BE49-F238E27FC236}">
                <a16:creationId xmlns:a16="http://schemas.microsoft.com/office/drawing/2014/main" id="{29DBAF68-D075-8F46-8148-F21EBBA65923}"/>
              </a:ext>
            </a:extLst>
          </p:cNvPr>
          <p:cNvSpPr>
            <a:spLocks noGrp="1" noRot="1" noChangeAspect="1" noChangeArrowheads="1"/>
          </p:cNvSpPr>
          <p:nvPr>
            <p:ph type="sldImg"/>
          </p:nvPr>
        </p:nvSpPr>
        <p:spPr>
          <a:solidFill>
            <a:srgbClr val="FFFFFF"/>
          </a:solidFill>
          <a:ln/>
        </p:spPr>
      </p:sp>
      <p:sp>
        <p:nvSpPr>
          <p:cNvPr id="55299" name="Rectangle 3">
            <a:extLst>
              <a:ext uri="{FF2B5EF4-FFF2-40B4-BE49-F238E27FC236}">
                <a16:creationId xmlns:a16="http://schemas.microsoft.com/office/drawing/2014/main" id="{10DCEE06-CECC-9845-8C8C-B6CB1AF6CE9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0D45DA4C-4E94-E044-8588-9E7599D05A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0391BA5-9211-A24E-A580-36C43231AE0F}" type="slidenum">
              <a:rPr lang="en-US" altLang="en-US" sz="1200"/>
              <a:pPr/>
              <a:t>29</a:t>
            </a:fld>
            <a:endParaRPr lang="en-US" altLang="en-US" sz="1200"/>
          </a:p>
        </p:txBody>
      </p:sp>
      <p:sp>
        <p:nvSpPr>
          <p:cNvPr id="57346" name="Rectangle 2">
            <a:extLst>
              <a:ext uri="{FF2B5EF4-FFF2-40B4-BE49-F238E27FC236}">
                <a16:creationId xmlns:a16="http://schemas.microsoft.com/office/drawing/2014/main" id="{5F2FB9ED-B9E8-3146-8ACE-F8B6B6CBB7CB}"/>
              </a:ext>
            </a:extLst>
          </p:cNvPr>
          <p:cNvSpPr>
            <a:spLocks noGrp="1" noRot="1" noChangeAspect="1" noChangeArrowheads="1"/>
          </p:cNvSpPr>
          <p:nvPr>
            <p:ph type="sldImg"/>
          </p:nvPr>
        </p:nvSpPr>
        <p:spPr>
          <a:solidFill>
            <a:srgbClr val="FFFFFF"/>
          </a:solidFill>
          <a:ln/>
        </p:spPr>
      </p:sp>
      <p:sp>
        <p:nvSpPr>
          <p:cNvPr id="57347" name="Rectangle 3">
            <a:extLst>
              <a:ext uri="{FF2B5EF4-FFF2-40B4-BE49-F238E27FC236}">
                <a16:creationId xmlns:a16="http://schemas.microsoft.com/office/drawing/2014/main" id="{CE0CBF35-64A7-3643-9C13-28EBD29717E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E4C997FF-6764-8249-8CC1-52BECD604D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DB480E0-331C-BB44-B311-3BF9D3827BB6}" type="slidenum">
              <a:rPr lang="en-US" altLang="en-US" sz="1200"/>
              <a:pPr/>
              <a:t>34</a:t>
            </a:fld>
            <a:endParaRPr lang="en-US" altLang="en-US" sz="1200"/>
          </a:p>
        </p:txBody>
      </p:sp>
      <p:sp>
        <p:nvSpPr>
          <p:cNvPr id="63490" name="Rectangle 2">
            <a:extLst>
              <a:ext uri="{FF2B5EF4-FFF2-40B4-BE49-F238E27FC236}">
                <a16:creationId xmlns:a16="http://schemas.microsoft.com/office/drawing/2014/main" id="{0D99BD81-643B-0A4B-BC34-340CBCBC6825}"/>
              </a:ext>
            </a:extLst>
          </p:cNvPr>
          <p:cNvSpPr>
            <a:spLocks noGrp="1" noRot="1" noChangeAspect="1" noChangeArrowheads="1"/>
          </p:cNvSpPr>
          <p:nvPr>
            <p:ph type="sldImg"/>
          </p:nvPr>
        </p:nvSpPr>
        <p:spPr>
          <a:solidFill>
            <a:srgbClr val="FFFFFF"/>
          </a:solidFill>
          <a:ln/>
        </p:spPr>
      </p:sp>
      <p:sp>
        <p:nvSpPr>
          <p:cNvPr id="63491" name="Rectangle 3">
            <a:extLst>
              <a:ext uri="{FF2B5EF4-FFF2-40B4-BE49-F238E27FC236}">
                <a16:creationId xmlns:a16="http://schemas.microsoft.com/office/drawing/2014/main" id="{B9E0A537-EB53-CA4A-801A-3FDFAC0B68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020ED76-1F42-F14E-BD10-47D5EFA200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5ED840B-D21B-614D-B4DB-1889782AA133}" type="slidenum">
              <a:rPr lang="en-US" altLang="en-US" sz="1200"/>
              <a:pPr/>
              <a:t>35</a:t>
            </a:fld>
            <a:endParaRPr lang="en-US" altLang="en-US" sz="1200"/>
          </a:p>
        </p:txBody>
      </p:sp>
      <p:sp>
        <p:nvSpPr>
          <p:cNvPr id="65538" name="Rectangle 2">
            <a:extLst>
              <a:ext uri="{FF2B5EF4-FFF2-40B4-BE49-F238E27FC236}">
                <a16:creationId xmlns:a16="http://schemas.microsoft.com/office/drawing/2014/main" id="{A951EC46-39E9-1F47-BD51-74D357DBF3C1}"/>
              </a:ext>
            </a:extLst>
          </p:cNvPr>
          <p:cNvSpPr>
            <a:spLocks noGrp="1" noRot="1" noChangeAspect="1" noChangeArrowheads="1"/>
          </p:cNvSpPr>
          <p:nvPr>
            <p:ph type="sldImg"/>
          </p:nvPr>
        </p:nvSpPr>
        <p:spPr>
          <a:solidFill>
            <a:srgbClr val="FFFFFF"/>
          </a:solidFill>
          <a:ln/>
        </p:spPr>
      </p:sp>
      <p:sp>
        <p:nvSpPr>
          <p:cNvPr id="65539" name="Rectangle 3">
            <a:extLst>
              <a:ext uri="{FF2B5EF4-FFF2-40B4-BE49-F238E27FC236}">
                <a16:creationId xmlns:a16="http://schemas.microsoft.com/office/drawing/2014/main" id="{A6D361C1-94E9-1F4E-88A5-DC3B916C03A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B126C79A-BE8D-6149-AAC6-4F0E92E50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7DD6FAC-8990-E64E-86ED-232DAA324B71}" type="slidenum">
              <a:rPr lang="en-US" altLang="en-US" sz="1200"/>
              <a:pPr/>
              <a:t>36</a:t>
            </a:fld>
            <a:endParaRPr lang="en-US" altLang="en-US" sz="1200"/>
          </a:p>
        </p:txBody>
      </p:sp>
      <p:sp>
        <p:nvSpPr>
          <p:cNvPr id="67586" name="Rectangle 2">
            <a:extLst>
              <a:ext uri="{FF2B5EF4-FFF2-40B4-BE49-F238E27FC236}">
                <a16:creationId xmlns:a16="http://schemas.microsoft.com/office/drawing/2014/main" id="{EF3C75F0-8A74-B645-90B4-8143F90E7465}"/>
              </a:ext>
            </a:extLst>
          </p:cNvPr>
          <p:cNvSpPr>
            <a:spLocks noGrp="1" noRot="1" noChangeAspect="1" noChangeArrowheads="1"/>
          </p:cNvSpPr>
          <p:nvPr>
            <p:ph type="sldImg"/>
          </p:nvPr>
        </p:nvSpPr>
        <p:spPr>
          <a:solidFill>
            <a:srgbClr val="FFFFFF"/>
          </a:solidFill>
          <a:ln/>
        </p:spPr>
      </p:sp>
      <p:sp>
        <p:nvSpPr>
          <p:cNvPr id="67587" name="Rectangle 3">
            <a:extLst>
              <a:ext uri="{FF2B5EF4-FFF2-40B4-BE49-F238E27FC236}">
                <a16:creationId xmlns:a16="http://schemas.microsoft.com/office/drawing/2014/main" id="{8E9320C1-4E5B-164A-9C44-2E9C3226699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B3C4C829-B9E5-C743-B313-5CF0A9594F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E71DFC5-4E98-5B43-AD34-13D11065553B}" type="slidenum">
              <a:rPr lang="en-US" altLang="en-US" sz="1200"/>
              <a:pPr/>
              <a:t>37</a:t>
            </a:fld>
            <a:endParaRPr lang="en-US" altLang="en-US" sz="1200"/>
          </a:p>
        </p:txBody>
      </p:sp>
      <p:sp>
        <p:nvSpPr>
          <p:cNvPr id="69634" name="Rectangle 2">
            <a:extLst>
              <a:ext uri="{FF2B5EF4-FFF2-40B4-BE49-F238E27FC236}">
                <a16:creationId xmlns:a16="http://schemas.microsoft.com/office/drawing/2014/main" id="{45D013DD-8A67-344C-A5B3-914635722035}"/>
              </a:ext>
            </a:extLst>
          </p:cNvPr>
          <p:cNvSpPr>
            <a:spLocks noGrp="1" noRot="1" noChangeAspect="1" noChangeArrowheads="1"/>
          </p:cNvSpPr>
          <p:nvPr>
            <p:ph type="sldImg"/>
          </p:nvPr>
        </p:nvSpPr>
        <p:spPr>
          <a:solidFill>
            <a:srgbClr val="FFFFFF"/>
          </a:solidFill>
          <a:ln/>
        </p:spPr>
      </p:sp>
      <p:sp>
        <p:nvSpPr>
          <p:cNvPr id="69635" name="Rectangle 3">
            <a:extLst>
              <a:ext uri="{FF2B5EF4-FFF2-40B4-BE49-F238E27FC236}">
                <a16:creationId xmlns:a16="http://schemas.microsoft.com/office/drawing/2014/main" id="{57CB8AFC-9107-2740-BB88-7254562D118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764A8B3E-8948-CC41-9963-C24433F410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55350E6-6CFB-D440-9B85-BA5393C0053A}" type="slidenum">
              <a:rPr lang="en-US" altLang="en-US" sz="1200"/>
              <a:pPr/>
              <a:t>47</a:t>
            </a:fld>
            <a:endParaRPr lang="en-US" altLang="en-US" sz="1200"/>
          </a:p>
        </p:txBody>
      </p:sp>
      <p:sp>
        <p:nvSpPr>
          <p:cNvPr id="82946" name="Rectangle 2">
            <a:extLst>
              <a:ext uri="{FF2B5EF4-FFF2-40B4-BE49-F238E27FC236}">
                <a16:creationId xmlns:a16="http://schemas.microsoft.com/office/drawing/2014/main" id="{C3DE3813-51BB-544C-99EC-802DC73FFEAC}"/>
              </a:ext>
            </a:extLst>
          </p:cNvPr>
          <p:cNvSpPr>
            <a:spLocks noGrp="1" noRot="1" noChangeAspect="1" noChangeArrowheads="1"/>
          </p:cNvSpPr>
          <p:nvPr>
            <p:ph type="sldImg"/>
          </p:nvPr>
        </p:nvSpPr>
        <p:spPr>
          <a:solidFill>
            <a:srgbClr val="FFFFFF"/>
          </a:solidFill>
          <a:ln/>
        </p:spPr>
      </p:sp>
      <p:sp>
        <p:nvSpPr>
          <p:cNvPr id="82947" name="Rectangle 3">
            <a:extLst>
              <a:ext uri="{FF2B5EF4-FFF2-40B4-BE49-F238E27FC236}">
                <a16:creationId xmlns:a16="http://schemas.microsoft.com/office/drawing/2014/main" id="{B3D27256-AEF1-3246-B839-A040B87B99A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FCE7A3F8-EDE5-4141-BBCC-7181D71C24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830AFF-545C-654E-BD24-D5F93EF0470B}" type="slidenum">
              <a:rPr lang="en-US" altLang="en-US" sz="1200"/>
              <a:pPr/>
              <a:t>48</a:t>
            </a:fld>
            <a:endParaRPr lang="en-US" altLang="en-US" sz="1200"/>
          </a:p>
        </p:txBody>
      </p:sp>
      <p:sp>
        <p:nvSpPr>
          <p:cNvPr id="84994" name="Rectangle 2">
            <a:extLst>
              <a:ext uri="{FF2B5EF4-FFF2-40B4-BE49-F238E27FC236}">
                <a16:creationId xmlns:a16="http://schemas.microsoft.com/office/drawing/2014/main" id="{46AB8BD5-E06B-9D45-8629-8A6C66A0EA24}"/>
              </a:ext>
            </a:extLst>
          </p:cNvPr>
          <p:cNvSpPr>
            <a:spLocks noGrp="1" noRot="1" noChangeAspect="1" noChangeArrowheads="1"/>
          </p:cNvSpPr>
          <p:nvPr>
            <p:ph type="sldImg"/>
          </p:nvPr>
        </p:nvSpPr>
        <p:spPr>
          <a:solidFill>
            <a:srgbClr val="FFFFFF"/>
          </a:solidFill>
          <a:ln/>
        </p:spPr>
      </p:sp>
      <p:sp>
        <p:nvSpPr>
          <p:cNvPr id="84995" name="Rectangle 3">
            <a:extLst>
              <a:ext uri="{FF2B5EF4-FFF2-40B4-BE49-F238E27FC236}">
                <a16:creationId xmlns:a16="http://schemas.microsoft.com/office/drawing/2014/main" id="{DCFAEF27-B660-EC47-AEEA-ADBA3AF17D7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C3E5384D-4A5B-124F-8260-5EB983F601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59FE8E5-D679-7E48-BDD0-8604D2490F0C}" type="slidenum">
              <a:rPr lang="en-US" altLang="en-US" sz="1200"/>
              <a:pPr/>
              <a:t>49</a:t>
            </a:fld>
            <a:endParaRPr lang="en-US" altLang="en-US" sz="1200"/>
          </a:p>
        </p:txBody>
      </p:sp>
      <p:sp>
        <p:nvSpPr>
          <p:cNvPr id="87042" name="Rectangle 2">
            <a:extLst>
              <a:ext uri="{FF2B5EF4-FFF2-40B4-BE49-F238E27FC236}">
                <a16:creationId xmlns:a16="http://schemas.microsoft.com/office/drawing/2014/main" id="{B768C037-72A1-2642-8B2E-5270CD00DA90}"/>
              </a:ext>
            </a:extLst>
          </p:cNvPr>
          <p:cNvSpPr>
            <a:spLocks noGrp="1" noRot="1" noChangeAspect="1" noChangeArrowheads="1"/>
          </p:cNvSpPr>
          <p:nvPr>
            <p:ph type="sldImg"/>
          </p:nvPr>
        </p:nvSpPr>
        <p:spPr>
          <a:solidFill>
            <a:srgbClr val="FFFFFF"/>
          </a:solidFill>
          <a:ln/>
        </p:spPr>
      </p:sp>
      <p:sp>
        <p:nvSpPr>
          <p:cNvPr id="87043" name="Rectangle 3">
            <a:extLst>
              <a:ext uri="{FF2B5EF4-FFF2-40B4-BE49-F238E27FC236}">
                <a16:creationId xmlns:a16="http://schemas.microsoft.com/office/drawing/2014/main" id="{CE7E9B94-50FD-454D-A500-E3387102ADB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221FA78D-572A-4645-8B6C-F667C39780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935EBF4-8EB4-B045-A763-9F48FEF957A3}" type="slidenum">
              <a:rPr lang="en-US" altLang="en-US" sz="1200"/>
              <a:pPr/>
              <a:t>50</a:t>
            </a:fld>
            <a:endParaRPr lang="en-US" altLang="en-US" sz="1200"/>
          </a:p>
        </p:txBody>
      </p:sp>
      <p:sp>
        <p:nvSpPr>
          <p:cNvPr id="89090" name="Rectangle 2">
            <a:extLst>
              <a:ext uri="{FF2B5EF4-FFF2-40B4-BE49-F238E27FC236}">
                <a16:creationId xmlns:a16="http://schemas.microsoft.com/office/drawing/2014/main" id="{A4E9E852-8B1E-8446-A864-FB79C4656065}"/>
              </a:ext>
            </a:extLst>
          </p:cNvPr>
          <p:cNvSpPr>
            <a:spLocks noGrp="1" noRot="1" noChangeAspect="1" noChangeArrowheads="1"/>
          </p:cNvSpPr>
          <p:nvPr>
            <p:ph type="sldImg"/>
          </p:nvPr>
        </p:nvSpPr>
        <p:spPr>
          <a:solidFill>
            <a:srgbClr val="FFFFFF"/>
          </a:solidFill>
          <a:ln/>
        </p:spPr>
      </p:sp>
      <p:sp>
        <p:nvSpPr>
          <p:cNvPr id="89091" name="Rectangle 3">
            <a:extLst>
              <a:ext uri="{FF2B5EF4-FFF2-40B4-BE49-F238E27FC236}">
                <a16:creationId xmlns:a16="http://schemas.microsoft.com/office/drawing/2014/main" id="{5F16FC25-CBF0-314A-9327-6975BEB8DA8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D7C37700-F197-7040-B2F6-26CDD4BD3C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371B674-FA05-6242-AB66-E653463E788A}" type="slidenum">
              <a:rPr lang="en-US" altLang="en-US" sz="1200"/>
              <a:pPr/>
              <a:t>11</a:t>
            </a:fld>
            <a:endParaRPr lang="en-US" altLang="en-US" sz="1200"/>
          </a:p>
        </p:txBody>
      </p:sp>
      <p:sp>
        <p:nvSpPr>
          <p:cNvPr id="20482" name="Rectangle 2">
            <a:extLst>
              <a:ext uri="{FF2B5EF4-FFF2-40B4-BE49-F238E27FC236}">
                <a16:creationId xmlns:a16="http://schemas.microsoft.com/office/drawing/2014/main" id="{28B33948-BD03-074D-841C-380636E822C4}"/>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AA3346AC-C118-7042-9CC6-ED99C6AF13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E60AEC4-A64A-E34B-A3E4-2D131CAFF7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646F76-0385-E14D-A8C0-386E15A9A075}" type="slidenum">
              <a:rPr lang="en-US" altLang="en-US" sz="1200"/>
              <a:pPr/>
              <a:t>51</a:t>
            </a:fld>
            <a:endParaRPr lang="en-US" altLang="en-US" sz="1200"/>
          </a:p>
        </p:txBody>
      </p:sp>
      <p:sp>
        <p:nvSpPr>
          <p:cNvPr id="91138" name="Rectangle 2">
            <a:extLst>
              <a:ext uri="{FF2B5EF4-FFF2-40B4-BE49-F238E27FC236}">
                <a16:creationId xmlns:a16="http://schemas.microsoft.com/office/drawing/2014/main" id="{0A84C711-5400-AC4B-825A-6C178B987CE9}"/>
              </a:ext>
            </a:extLst>
          </p:cNvPr>
          <p:cNvSpPr>
            <a:spLocks noGrp="1" noRot="1" noChangeAspect="1" noChangeArrowheads="1"/>
          </p:cNvSpPr>
          <p:nvPr>
            <p:ph type="sldImg"/>
          </p:nvPr>
        </p:nvSpPr>
        <p:spPr>
          <a:solidFill>
            <a:srgbClr val="FFFFFF"/>
          </a:solidFill>
          <a:ln/>
        </p:spPr>
      </p:sp>
      <p:sp>
        <p:nvSpPr>
          <p:cNvPr id="91139" name="Rectangle 3">
            <a:extLst>
              <a:ext uri="{FF2B5EF4-FFF2-40B4-BE49-F238E27FC236}">
                <a16:creationId xmlns:a16="http://schemas.microsoft.com/office/drawing/2014/main" id="{FD3119BE-E4DF-A342-8E44-7965CDFEC54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CD704A0D-21AE-914D-A47D-58731EE066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F7E75C3-835B-FC49-A7E6-29F0466029BF}" type="slidenum">
              <a:rPr lang="en-US" altLang="en-US" sz="1200"/>
              <a:pPr/>
              <a:t>52</a:t>
            </a:fld>
            <a:endParaRPr lang="en-US" altLang="en-US" sz="1200"/>
          </a:p>
        </p:txBody>
      </p:sp>
      <p:sp>
        <p:nvSpPr>
          <p:cNvPr id="93186" name="Rectangle 1026">
            <a:extLst>
              <a:ext uri="{FF2B5EF4-FFF2-40B4-BE49-F238E27FC236}">
                <a16:creationId xmlns:a16="http://schemas.microsoft.com/office/drawing/2014/main" id="{9E47307C-5C68-B645-A5A4-204931F00D67}"/>
              </a:ext>
            </a:extLst>
          </p:cNvPr>
          <p:cNvSpPr>
            <a:spLocks noGrp="1" noRot="1" noChangeAspect="1" noChangeArrowheads="1"/>
          </p:cNvSpPr>
          <p:nvPr>
            <p:ph type="sldImg"/>
          </p:nvPr>
        </p:nvSpPr>
        <p:spPr>
          <a:solidFill>
            <a:srgbClr val="FFFFFF"/>
          </a:solidFill>
          <a:ln/>
        </p:spPr>
      </p:sp>
      <p:sp>
        <p:nvSpPr>
          <p:cNvPr id="93187" name="Rectangle 1027">
            <a:extLst>
              <a:ext uri="{FF2B5EF4-FFF2-40B4-BE49-F238E27FC236}">
                <a16:creationId xmlns:a16="http://schemas.microsoft.com/office/drawing/2014/main" id="{7E6910DE-A719-E045-BB96-9FC8D97E4FB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CF5C5A01-78FC-844D-9D97-059062B0EC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E4210F-4393-1E4A-9478-57316F444426}" type="slidenum">
              <a:rPr lang="en-US" altLang="en-US" sz="1200"/>
              <a:pPr/>
              <a:t>53</a:t>
            </a:fld>
            <a:endParaRPr lang="en-US" altLang="en-US" sz="1200"/>
          </a:p>
        </p:txBody>
      </p:sp>
      <p:sp>
        <p:nvSpPr>
          <p:cNvPr id="95234" name="Rectangle 2">
            <a:extLst>
              <a:ext uri="{FF2B5EF4-FFF2-40B4-BE49-F238E27FC236}">
                <a16:creationId xmlns:a16="http://schemas.microsoft.com/office/drawing/2014/main" id="{E3139533-F411-614C-A959-FE6801E2AC6F}"/>
              </a:ext>
            </a:extLst>
          </p:cNvPr>
          <p:cNvSpPr>
            <a:spLocks noGrp="1" noRot="1" noChangeAspect="1" noChangeArrowheads="1"/>
          </p:cNvSpPr>
          <p:nvPr>
            <p:ph type="sldImg"/>
          </p:nvPr>
        </p:nvSpPr>
        <p:spPr>
          <a:solidFill>
            <a:srgbClr val="FFFFFF"/>
          </a:solidFill>
          <a:ln/>
        </p:spPr>
      </p:sp>
      <p:sp>
        <p:nvSpPr>
          <p:cNvPr id="95235" name="Rectangle 3">
            <a:extLst>
              <a:ext uri="{FF2B5EF4-FFF2-40B4-BE49-F238E27FC236}">
                <a16:creationId xmlns:a16="http://schemas.microsoft.com/office/drawing/2014/main" id="{E57167CE-6451-6B45-8433-A2D0BC9F220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B9583E5F-FC08-EC4B-8DF9-26945B3EAC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7DB07F-99B8-FE46-A41F-C7BA4C58FD8F}" type="slidenum">
              <a:rPr lang="en-US" altLang="en-US" sz="1200"/>
              <a:pPr/>
              <a:t>54</a:t>
            </a:fld>
            <a:endParaRPr lang="en-US" altLang="en-US" sz="1200"/>
          </a:p>
        </p:txBody>
      </p:sp>
      <p:sp>
        <p:nvSpPr>
          <p:cNvPr id="97282" name="Rectangle 2">
            <a:extLst>
              <a:ext uri="{FF2B5EF4-FFF2-40B4-BE49-F238E27FC236}">
                <a16:creationId xmlns:a16="http://schemas.microsoft.com/office/drawing/2014/main" id="{5DA67BAC-F3ED-4E4E-B651-4E89956D4CC9}"/>
              </a:ext>
            </a:extLst>
          </p:cNvPr>
          <p:cNvSpPr>
            <a:spLocks noGrp="1" noRot="1" noChangeAspect="1" noChangeArrowheads="1"/>
          </p:cNvSpPr>
          <p:nvPr>
            <p:ph type="sldImg"/>
          </p:nvPr>
        </p:nvSpPr>
        <p:spPr>
          <a:solidFill>
            <a:srgbClr val="FFFFFF"/>
          </a:solidFill>
          <a:ln/>
        </p:spPr>
      </p:sp>
      <p:sp>
        <p:nvSpPr>
          <p:cNvPr id="97283" name="Rectangle 3">
            <a:extLst>
              <a:ext uri="{FF2B5EF4-FFF2-40B4-BE49-F238E27FC236}">
                <a16:creationId xmlns:a16="http://schemas.microsoft.com/office/drawing/2014/main" id="{2EB6AB45-19C2-1440-BCBD-6A05240E5C5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D752FCFF-88A2-B74D-8B66-4ADEC017B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02596DD-A0FD-134F-A035-98A2D94B5C4F}" type="slidenum">
              <a:rPr lang="en-US" altLang="en-US" sz="1200"/>
              <a:pPr/>
              <a:t>55</a:t>
            </a:fld>
            <a:endParaRPr lang="en-US" altLang="en-US" sz="1200"/>
          </a:p>
        </p:txBody>
      </p:sp>
      <p:sp>
        <p:nvSpPr>
          <p:cNvPr id="99330" name="Rectangle 2">
            <a:extLst>
              <a:ext uri="{FF2B5EF4-FFF2-40B4-BE49-F238E27FC236}">
                <a16:creationId xmlns:a16="http://schemas.microsoft.com/office/drawing/2014/main" id="{0CC06F09-C0C5-3D40-9B96-56C6F1C35064}"/>
              </a:ext>
            </a:extLst>
          </p:cNvPr>
          <p:cNvSpPr>
            <a:spLocks noGrp="1" noRot="1" noChangeAspect="1" noChangeArrowheads="1"/>
          </p:cNvSpPr>
          <p:nvPr>
            <p:ph type="sldImg"/>
          </p:nvPr>
        </p:nvSpPr>
        <p:spPr>
          <a:solidFill>
            <a:srgbClr val="FFFFFF"/>
          </a:solidFill>
          <a:ln/>
        </p:spPr>
      </p:sp>
      <p:sp>
        <p:nvSpPr>
          <p:cNvPr id="99331" name="Rectangle 3">
            <a:extLst>
              <a:ext uri="{FF2B5EF4-FFF2-40B4-BE49-F238E27FC236}">
                <a16:creationId xmlns:a16="http://schemas.microsoft.com/office/drawing/2014/main" id="{23156370-4EEA-A74F-8695-D8D8DBAEF55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2EC0907C-6BE3-4D4D-BCBD-F326D8946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A2AB7A1-A248-2B4E-9432-03E1198C437E}" type="slidenum">
              <a:rPr lang="en-US" altLang="en-US" sz="1200"/>
              <a:pPr/>
              <a:t>56</a:t>
            </a:fld>
            <a:endParaRPr lang="en-US" altLang="en-US" sz="1200"/>
          </a:p>
        </p:txBody>
      </p:sp>
      <p:sp>
        <p:nvSpPr>
          <p:cNvPr id="101378" name="Rectangle 2">
            <a:extLst>
              <a:ext uri="{FF2B5EF4-FFF2-40B4-BE49-F238E27FC236}">
                <a16:creationId xmlns:a16="http://schemas.microsoft.com/office/drawing/2014/main" id="{758308C4-FD4E-8F45-B7CA-43BEB036B09C}"/>
              </a:ext>
            </a:extLst>
          </p:cNvPr>
          <p:cNvSpPr>
            <a:spLocks noGrp="1" noRot="1" noChangeAspect="1" noChangeArrowheads="1"/>
          </p:cNvSpPr>
          <p:nvPr>
            <p:ph type="sldImg"/>
          </p:nvPr>
        </p:nvSpPr>
        <p:spPr>
          <a:solidFill>
            <a:srgbClr val="FFFFFF"/>
          </a:solidFill>
          <a:ln/>
        </p:spPr>
      </p:sp>
      <p:sp>
        <p:nvSpPr>
          <p:cNvPr id="101379" name="Rectangle 3">
            <a:extLst>
              <a:ext uri="{FF2B5EF4-FFF2-40B4-BE49-F238E27FC236}">
                <a16:creationId xmlns:a16="http://schemas.microsoft.com/office/drawing/2014/main" id="{09987D3E-E473-7C47-B71F-C4E86F66A43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9B3EC3F5-9E98-D34C-B92E-50E92210D7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D05EE8-9157-5D40-91D5-43B1B7E2BD66}" type="slidenum">
              <a:rPr lang="en-US" altLang="en-US" sz="1200"/>
              <a:pPr/>
              <a:t>57</a:t>
            </a:fld>
            <a:endParaRPr lang="en-US" altLang="en-US" sz="1200"/>
          </a:p>
        </p:txBody>
      </p:sp>
      <p:sp>
        <p:nvSpPr>
          <p:cNvPr id="103426" name="Rectangle 2">
            <a:extLst>
              <a:ext uri="{FF2B5EF4-FFF2-40B4-BE49-F238E27FC236}">
                <a16:creationId xmlns:a16="http://schemas.microsoft.com/office/drawing/2014/main" id="{86227DD2-5E62-BD47-A03F-9586DD1784CD}"/>
              </a:ext>
            </a:extLst>
          </p:cNvPr>
          <p:cNvSpPr>
            <a:spLocks noGrp="1" noRot="1" noChangeAspect="1" noChangeArrowheads="1"/>
          </p:cNvSpPr>
          <p:nvPr>
            <p:ph type="sldImg"/>
          </p:nvPr>
        </p:nvSpPr>
        <p:spPr>
          <a:solidFill>
            <a:srgbClr val="FFFFFF"/>
          </a:solidFill>
          <a:ln/>
        </p:spPr>
      </p:sp>
      <p:sp>
        <p:nvSpPr>
          <p:cNvPr id="103427" name="Rectangle 3">
            <a:extLst>
              <a:ext uri="{FF2B5EF4-FFF2-40B4-BE49-F238E27FC236}">
                <a16:creationId xmlns:a16="http://schemas.microsoft.com/office/drawing/2014/main" id="{395A7CB3-7205-7F48-86F4-8DBF030D881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0451EAAE-899B-D142-A7D6-03B5AF12AE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270D75C-F84D-4945-9B46-67A7A32F5A9C}" type="slidenum">
              <a:rPr lang="en-US" altLang="en-US" sz="1200"/>
              <a:pPr/>
              <a:t>58</a:t>
            </a:fld>
            <a:endParaRPr lang="en-US" altLang="en-US" sz="1200"/>
          </a:p>
        </p:txBody>
      </p:sp>
      <p:sp>
        <p:nvSpPr>
          <p:cNvPr id="105474" name="Rectangle 2">
            <a:extLst>
              <a:ext uri="{FF2B5EF4-FFF2-40B4-BE49-F238E27FC236}">
                <a16:creationId xmlns:a16="http://schemas.microsoft.com/office/drawing/2014/main" id="{7E2E57D7-F64D-DC4D-8E66-C3F722E42F5B}"/>
              </a:ext>
            </a:extLst>
          </p:cNvPr>
          <p:cNvSpPr>
            <a:spLocks noGrp="1" noRot="1" noChangeAspect="1" noChangeArrowheads="1"/>
          </p:cNvSpPr>
          <p:nvPr>
            <p:ph type="sldImg"/>
          </p:nvPr>
        </p:nvSpPr>
        <p:spPr>
          <a:solidFill>
            <a:srgbClr val="FFFFFF"/>
          </a:solidFill>
          <a:ln/>
        </p:spPr>
      </p:sp>
      <p:sp>
        <p:nvSpPr>
          <p:cNvPr id="105475" name="Rectangle 3">
            <a:extLst>
              <a:ext uri="{FF2B5EF4-FFF2-40B4-BE49-F238E27FC236}">
                <a16:creationId xmlns:a16="http://schemas.microsoft.com/office/drawing/2014/main" id="{88298BA1-F4F4-C840-BB3B-391C920014A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D4BABC49-317F-4F48-9340-DC490A1A81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A35714C-BCB8-F04A-917F-6B066C9C3D41}" type="slidenum">
              <a:rPr lang="en-US" altLang="en-US" sz="1200"/>
              <a:pPr/>
              <a:t>59</a:t>
            </a:fld>
            <a:endParaRPr lang="en-US" altLang="en-US" sz="1200"/>
          </a:p>
        </p:txBody>
      </p:sp>
      <p:sp>
        <p:nvSpPr>
          <p:cNvPr id="111618" name="Rectangle 2">
            <a:extLst>
              <a:ext uri="{FF2B5EF4-FFF2-40B4-BE49-F238E27FC236}">
                <a16:creationId xmlns:a16="http://schemas.microsoft.com/office/drawing/2014/main" id="{14AD47ED-2535-934F-BA9F-60FEEB37BE83}"/>
              </a:ext>
            </a:extLst>
          </p:cNvPr>
          <p:cNvSpPr>
            <a:spLocks noGrp="1" noRot="1" noChangeAspect="1" noChangeArrowheads="1"/>
          </p:cNvSpPr>
          <p:nvPr>
            <p:ph type="sldImg"/>
          </p:nvPr>
        </p:nvSpPr>
        <p:spPr>
          <a:solidFill>
            <a:srgbClr val="FFFFFF"/>
          </a:solidFill>
          <a:ln/>
        </p:spPr>
      </p:sp>
      <p:sp>
        <p:nvSpPr>
          <p:cNvPr id="111619" name="Rectangle 3">
            <a:extLst>
              <a:ext uri="{FF2B5EF4-FFF2-40B4-BE49-F238E27FC236}">
                <a16:creationId xmlns:a16="http://schemas.microsoft.com/office/drawing/2014/main" id="{2B7717D1-613D-5745-B9BC-D732FD0679D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8A97DB0C-CD02-0646-AFD6-689829C0E8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502A8C0-A796-9942-9635-57BE7441BDE3}" type="slidenum">
              <a:rPr lang="en-US" altLang="en-US" sz="1200"/>
              <a:pPr/>
              <a:t>60</a:t>
            </a:fld>
            <a:endParaRPr lang="en-US" altLang="en-US" sz="1200"/>
          </a:p>
        </p:txBody>
      </p:sp>
      <p:sp>
        <p:nvSpPr>
          <p:cNvPr id="113666" name="Rectangle 2">
            <a:extLst>
              <a:ext uri="{FF2B5EF4-FFF2-40B4-BE49-F238E27FC236}">
                <a16:creationId xmlns:a16="http://schemas.microsoft.com/office/drawing/2014/main" id="{069D6AF0-9561-7542-8CFF-8F82980473F1}"/>
              </a:ext>
            </a:extLst>
          </p:cNvPr>
          <p:cNvSpPr>
            <a:spLocks noGrp="1" noRot="1" noChangeAspect="1" noChangeArrowheads="1"/>
          </p:cNvSpPr>
          <p:nvPr>
            <p:ph type="sldImg"/>
          </p:nvPr>
        </p:nvSpPr>
        <p:spPr>
          <a:solidFill>
            <a:srgbClr val="FFFFFF"/>
          </a:solidFill>
          <a:ln/>
        </p:spPr>
      </p:sp>
      <p:sp>
        <p:nvSpPr>
          <p:cNvPr id="113667" name="Rectangle 3">
            <a:extLst>
              <a:ext uri="{FF2B5EF4-FFF2-40B4-BE49-F238E27FC236}">
                <a16:creationId xmlns:a16="http://schemas.microsoft.com/office/drawing/2014/main" id="{C4E92FA1-E892-0B49-B442-50D4EEAAE8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1494BDA8-7437-7D49-84C1-F2899437DF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61C1BB9-C727-314F-B579-21FBD7CC57A7}" type="slidenum">
              <a:rPr lang="en-US" altLang="en-US" sz="1200"/>
              <a:pPr/>
              <a:t>12</a:t>
            </a:fld>
            <a:endParaRPr lang="en-US" altLang="en-US" sz="1200"/>
          </a:p>
        </p:txBody>
      </p:sp>
      <p:sp>
        <p:nvSpPr>
          <p:cNvPr id="22530" name="Rectangle 2">
            <a:extLst>
              <a:ext uri="{FF2B5EF4-FFF2-40B4-BE49-F238E27FC236}">
                <a16:creationId xmlns:a16="http://schemas.microsoft.com/office/drawing/2014/main" id="{12754EA5-205A-B647-80F4-ACBD4AF20B5D}"/>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B8D17CD1-0461-5045-861A-A22B03146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D198F556-1857-9846-B208-4AA3995D78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ED6135C-84E6-9A4B-882B-66F70A56FF43}" type="slidenum">
              <a:rPr lang="en-US" altLang="en-US" sz="1200"/>
              <a:pPr/>
              <a:t>61</a:t>
            </a:fld>
            <a:endParaRPr lang="en-US" altLang="en-US" sz="1200"/>
          </a:p>
        </p:txBody>
      </p:sp>
      <p:sp>
        <p:nvSpPr>
          <p:cNvPr id="115714" name="Rectangle 2">
            <a:extLst>
              <a:ext uri="{FF2B5EF4-FFF2-40B4-BE49-F238E27FC236}">
                <a16:creationId xmlns:a16="http://schemas.microsoft.com/office/drawing/2014/main" id="{208DFA69-1BA2-7D43-B4D1-BE8FEA05DC9A}"/>
              </a:ext>
            </a:extLst>
          </p:cNvPr>
          <p:cNvSpPr>
            <a:spLocks noGrp="1" noRot="1" noChangeAspect="1" noChangeArrowheads="1"/>
          </p:cNvSpPr>
          <p:nvPr>
            <p:ph type="sldImg"/>
          </p:nvPr>
        </p:nvSpPr>
        <p:spPr>
          <a:solidFill>
            <a:srgbClr val="FFFFFF"/>
          </a:solidFill>
          <a:ln/>
        </p:spPr>
      </p:sp>
      <p:sp>
        <p:nvSpPr>
          <p:cNvPr id="115715" name="Rectangle 3">
            <a:extLst>
              <a:ext uri="{FF2B5EF4-FFF2-40B4-BE49-F238E27FC236}">
                <a16:creationId xmlns:a16="http://schemas.microsoft.com/office/drawing/2014/main" id="{F93F8515-2A60-9345-813B-8BBBEF537A0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69505BC3-6C4B-A445-ADBD-62005FD4E1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B79A576-3F90-344B-9669-C08D0CB47B1F}" type="slidenum">
              <a:rPr lang="en-US" altLang="en-US" sz="1200"/>
              <a:pPr/>
              <a:t>62</a:t>
            </a:fld>
            <a:endParaRPr lang="en-US" altLang="en-US" sz="1200"/>
          </a:p>
        </p:txBody>
      </p:sp>
      <p:sp>
        <p:nvSpPr>
          <p:cNvPr id="117762" name="Rectangle 2">
            <a:extLst>
              <a:ext uri="{FF2B5EF4-FFF2-40B4-BE49-F238E27FC236}">
                <a16:creationId xmlns:a16="http://schemas.microsoft.com/office/drawing/2014/main" id="{50C10718-D6CF-3641-AD86-04CFBE863BB9}"/>
              </a:ext>
            </a:extLst>
          </p:cNvPr>
          <p:cNvSpPr>
            <a:spLocks noGrp="1" noRot="1" noChangeAspect="1" noChangeArrowheads="1"/>
          </p:cNvSpPr>
          <p:nvPr>
            <p:ph type="sldImg"/>
          </p:nvPr>
        </p:nvSpPr>
        <p:spPr>
          <a:solidFill>
            <a:srgbClr val="FFFFFF"/>
          </a:solidFill>
          <a:ln/>
        </p:spPr>
      </p:sp>
      <p:sp>
        <p:nvSpPr>
          <p:cNvPr id="117763" name="Rectangle 3">
            <a:extLst>
              <a:ext uri="{FF2B5EF4-FFF2-40B4-BE49-F238E27FC236}">
                <a16:creationId xmlns:a16="http://schemas.microsoft.com/office/drawing/2014/main" id="{0E1B1590-4963-EE42-A32B-EB9341E3975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4C98459A-F98B-AE46-8B0B-2D9C69D896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3B56751-D8DA-5F40-BABD-0856DD57F3E9}" type="slidenum">
              <a:rPr lang="en-US" altLang="en-US" sz="1200"/>
              <a:pPr/>
              <a:t>63</a:t>
            </a:fld>
            <a:endParaRPr lang="en-US" altLang="en-US" sz="1200"/>
          </a:p>
        </p:txBody>
      </p:sp>
      <p:sp>
        <p:nvSpPr>
          <p:cNvPr id="119810" name="Rectangle 2">
            <a:extLst>
              <a:ext uri="{FF2B5EF4-FFF2-40B4-BE49-F238E27FC236}">
                <a16:creationId xmlns:a16="http://schemas.microsoft.com/office/drawing/2014/main" id="{950ED36E-D48D-6F43-B76C-8F5BE8AF7817}"/>
              </a:ext>
            </a:extLst>
          </p:cNvPr>
          <p:cNvSpPr>
            <a:spLocks noGrp="1" noRot="1" noChangeAspect="1" noChangeArrowheads="1"/>
          </p:cNvSpPr>
          <p:nvPr>
            <p:ph type="sldImg"/>
          </p:nvPr>
        </p:nvSpPr>
        <p:spPr>
          <a:solidFill>
            <a:srgbClr val="FFFFFF"/>
          </a:solidFill>
          <a:ln/>
        </p:spPr>
      </p:sp>
      <p:sp>
        <p:nvSpPr>
          <p:cNvPr id="119811" name="Rectangle 3">
            <a:extLst>
              <a:ext uri="{FF2B5EF4-FFF2-40B4-BE49-F238E27FC236}">
                <a16:creationId xmlns:a16="http://schemas.microsoft.com/office/drawing/2014/main" id="{756F6E07-F40E-454C-974A-A5C27FDBB1C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B951E958-85A4-B747-A877-0BC11FF38F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31C909-64CA-2546-BFBD-C46F17CDDB4F}" type="slidenum">
              <a:rPr lang="en-US" altLang="en-US" sz="1200"/>
              <a:pPr/>
              <a:t>64</a:t>
            </a:fld>
            <a:endParaRPr lang="en-US" altLang="en-US" sz="1200"/>
          </a:p>
        </p:txBody>
      </p:sp>
      <p:sp>
        <p:nvSpPr>
          <p:cNvPr id="123906" name="Rectangle 1026">
            <a:extLst>
              <a:ext uri="{FF2B5EF4-FFF2-40B4-BE49-F238E27FC236}">
                <a16:creationId xmlns:a16="http://schemas.microsoft.com/office/drawing/2014/main" id="{D4FAF296-8FCB-3E40-ACB1-1B25B8F78A8C}"/>
              </a:ext>
            </a:extLst>
          </p:cNvPr>
          <p:cNvSpPr>
            <a:spLocks noGrp="1" noRot="1" noChangeAspect="1" noChangeArrowheads="1" noTextEdit="1"/>
          </p:cNvSpPr>
          <p:nvPr>
            <p:ph type="sldImg"/>
          </p:nvPr>
        </p:nvSpPr>
        <p:spPr>
          <a:ln/>
        </p:spPr>
      </p:sp>
      <p:sp>
        <p:nvSpPr>
          <p:cNvPr id="123907" name="Rectangle 1027">
            <a:extLst>
              <a:ext uri="{FF2B5EF4-FFF2-40B4-BE49-F238E27FC236}">
                <a16:creationId xmlns:a16="http://schemas.microsoft.com/office/drawing/2014/main" id="{8C014A44-B226-1E43-B907-0E9E7DFCE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298F4CB0-67A5-9C42-9E4D-3EDE99C22B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7DD8E59-99F9-5E4B-9B25-5B9AA0DFA6B9}" type="slidenum">
              <a:rPr lang="en-US" altLang="en-US" sz="1200"/>
              <a:pPr/>
              <a:t>13</a:t>
            </a:fld>
            <a:endParaRPr lang="en-US" altLang="en-US" sz="1200"/>
          </a:p>
        </p:txBody>
      </p:sp>
      <p:sp>
        <p:nvSpPr>
          <p:cNvPr id="24578" name="Rectangle 2">
            <a:extLst>
              <a:ext uri="{FF2B5EF4-FFF2-40B4-BE49-F238E27FC236}">
                <a16:creationId xmlns:a16="http://schemas.microsoft.com/office/drawing/2014/main" id="{B93BE926-E3A7-EA4A-9D9F-82C99EFC3FCD}"/>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E97651A-49AB-864A-AC2C-F13A05C8DD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BCE6D78B-1A6B-FF4C-B2CF-F25627131A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C38CBAC-4297-4344-B161-DAFB3AF2D4F7}" type="slidenum">
              <a:rPr lang="en-US" altLang="en-US" sz="1200"/>
              <a:pPr/>
              <a:t>14</a:t>
            </a:fld>
            <a:endParaRPr lang="en-US" altLang="en-US" sz="1200"/>
          </a:p>
        </p:txBody>
      </p:sp>
      <p:sp>
        <p:nvSpPr>
          <p:cNvPr id="26626" name="Rectangle 1026">
            <a:extLst>
              <a:ext uri="{FF2B5EF4-FFF2-40B4-BE49-F238E27FC236}">
                <a16:creationId xmlns:a16="http://schemas.microsoft.com/office/drawing/2014/main" id="{5A8632E9-2CD2-4D41-83BA-BBFD7C3B1802}"/>
              </a:ext>
            </a:extLst>
          </p:cNvPr>
          <p:cNvSpPr>
            <a:spLocks noGrp="1" noRot="1" noChangeAspect="1" noChangeArrowheads="1" noTextEdit="1"/>
          </p:cNvSpPr>
          <p:nvPr>
            <p:ph type="sldImg"/>
          </p:nvPr>
        </p:nvSpPr>
        <p:spPr>
          <a:ln/>
        </p:spPr>
      </p:sp>
      <p:sp>
        <p:nvSpPr>
          <p:cNvPr id="26627" name="Rectangle 1027">
            <a:extLst>
              <a:ext uri="{FF2B5EF4-FFF2-40B4-BE49-F238E27FC236}">
                <a16:creationId xmlns:a16="http://schemas.microsoft.com/office/drawing/2014/main" id="{19CA0187-06B1-7140-B82F-35E72687F6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073C971A-6324-6D44-9A7F-A389305549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9DF198E-F9E6-3044-A98F-D91A088FA1DA}" type="slidenum">
              <a:rPr lang="en-US" altLang="en-US" sz="1200"/>
              <a:pPr/>
              <a:t>15</a:t>
            </a:fld>
            <a:endParaRPr lang="en-US" altLang="en-US" sz="1200"/>
          </a:p>
        </p:txBody>
      </p:sp>
      <p:sp>
        <p:nvSpPr>
          <p:cNvPr id="28674" name="Rectangle 1026">
            <a:extLst>
              <a:ext uri="{FF2B5EF4-FFF2-40B4-BE49-F238E27FC236}">
                <a16:creationId xmlns:a16="http://schemas.microsoft.com/office/drawing/2014/main" id="{0BF02267-D1F9-D741-B8DD-DEB731C0797D}"/>
              </a:ext>
            </a:extLst>
          </p:cNvPr>
          <p:cNvSpPr>
            <a:spLocks noGrp="1" noRot="1" noChangeAspect="1" noChangeArrowheads="1" noTextEdit="1"/>
          </p:cNvSpPr>
          <p:nvPr>
            <p:ph type="sldImg"/>
          </p:nvPr>
        </p:nvSpPr>
        <p:spPr>
          <a:ln/>
        </p:spPr>
      </p:sp>
      <p:sp>
        <p:nvSpPr>
          <p:cNvPr id="28675" name="Rectangle 1027">
            <a:extLst>
              <a:ext uri="{FF2B5EF4-FFF2-40B4-BE49-F238E27FC236}">
                <a16:creationId xmlns:a16="http://schemas.microsoft.com/office/drawing/2014/main" id="{FF868B06-6DD8-DF4A-AFCA-DBC34FFC20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14BE9D6B-4597-6643-9EA8-B79CFA4F9F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56F3A8E-EA42-2C4A-B002-68B1D51BAA98}" type="slidenum">
              <a:rPr lang="en-US" altLang="en-US" sz="1200"/>
              <a:pPr/>
              <a:t>16</a:t>
            </a:fld>
            <a:endParaRPr lang="en-US" altLang="en-US" sz="1200"/>
          </a:p>
        </p:txBody>
      </p:sp>
      <p:sp>
        <p:nvSpPr>
          <p:cNvPr id="30722" name="Rectangle 1026">
            <a:extLst>
              <a:ext uri="{FF2B5EF4-FFF2-40B4-BE49-F238E27FC236}">
                <a16:creationId xmlns:a16="http://schemas.microsoft.com/office/drawing/2014/main" id="{05BBEAAB-C002-7D4E-B232-345DAA98DCFC}"/>
              </a:ext>
            </a:extLst>
          </p:cNvPr>
          <p:cNvSpPr>
            <a:spLocks noGrp="1" noRot="1" noChangeAspect="1" noChangeArrowheads="1" noTextEdit="1"/>
          </p:cNvSpPr>
          <p:nvPr>
            <p:ph type="sldImg"/>
          </p:nvPr>
        </p:nvSpPr>
        <p:spPr>
          <a:ln/>
        </p:spPr>
      </p:sp>
      <p:sp>
        <p:nvSpPr>
          <p:cNvPr id="30723" name="Rectangle 1027">
            <a:extLst>
              <a:ext uri="{FF2B5EF4-FFF2-40B4-BE49-F238E27FC236}">
                <a16:creationId xmlns:a16="http://schemas.microsoft.com/office/drawing/2014/main" id="{6717BF5E-37D9-FC4F-88C1-1ACF41AEFA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6BB3452E-D5A7-034D-9C3B-7663E399A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52B4D7A-D62B-BC43-BF09-216E7187E374}" type="slidenum">
              <a:rPr lang="en-US" altLang="en-US" sz="1200"/>
              <a:pPr/>
              <a:t>17</a:t>
            </a:fld>
            <a:endParaRPr lang="en-US" altLang="en-US" sz="1200"/>
          </a:p>
        </p:txBody>
      </p:sp>
      <p:sp>
        <p:nvSpPr>
          <p:cNvPr id="32770" name="Rectangle 1026">
            <a:extLst>
              <a:ext uri="{FF2B5EF4-FFF2-40B4-BE49-F238E27FC236}">
                <a16:creationId xmlns:a16="http://schemas.microsoft.com/office/drawing/2014/main" id="{779C5868-D686-014C-941C-D4C7F45B13DE}"/>
              </a:ext>
            </a:extLst>
          </p:cNvPr>
          <p:cNvSpPr>
            <a:spLocks noGrp="1" noRot="1" noChangeAspect="1" noChangeArrowheads="1" noTextEdit="1"/>
          </p:cNvSpPr>
          <p:nvPr>
            <p:ph type="sldImg"/>
          </p:nvPr>
        </p:nvSpPr>
        <p:spPr>
          <a:ln/>
        </p:spPr>
      </p:sp>
      <p:sp>
        <p:nvSpPr>
          <p:cNvPr id="32771" name="Rectangle 1027">
            <a:extLst>
              <a:ext uri="{FF2B5EF4-FFF2-40B4-BE49-F238E27FC236}">
                <a16:creationId xmlns:a16="http://schemas.microsoft.com/office/drawing/2014/main" id="{F3738D4E-734E-D44E-9028-15CB91C7F3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427DDC8-2EF0-4243-96AF-D3315431E9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1833D9-B3F0-544A-A941-65DBC1E078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25CD0C-6706-F246-9A7C-46D6DBD818E0}"/>
              </a:ext>
            </a:extLst>
          </p:cNvPr>
          <p:cNvSpPr>
            <a:spLocks noGrp="1" noChangeArrowheads="1"/>
          </p:cNvSpPr>
          <p:nvPr>
            <p:ph type="sldNum" sz="quarter" idx="12"/>
          </p:nvPr>
        </p:nvSpPr>
        <p:spPr>
          <a:ln/>
        </p:spPr>
        <p:txBody>
          <a:bodyPr/>
          <a:lstStyle>
            <a:lvl1pPr>
              <a:defRPr/>
            </a:lvl1pPr>
          </a:lstStyle>
          <a:p>
            <a:fld id="{4BC7771C-729D-E247-A878-FCDD75C35621}" type="slidenum">
              <a:rPr lang="en-US" altLang="en-US"/>
              <a:pPr/>
              <a:t>‹#›</a:t>
            </a:fld>
            <a:endParaRPr lang="en-US" altLang="en-US"/>
          </a:p>
        </p:txBody>
      </p:sp>
    </p:spTree>
    <p:extLst>
      <p:ext uri="{BB962C8B-B14F-4D97-AF65-F5344CB8AC3E}">
        <p14:creationId xmlns:p14="http://schemas.microsoft.com/office/powerpoint/2010/main" val="53998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930A4A-127C-554F-91F4-0D75909B65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CCCCB2-9846-3F40-9F79-1BE10D36E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6CB297-EE2D-F147-A76B-7EAAD6FA7FB9}"/>
              </a:ext>
            </a:extLst>
          </p:cNvPr>
          <p:cNvSpPr>
            <a:spLocks noGrp="1" noChangeArrowheads="1"/>
          </p:cNvSpPr>
          <p:nvPr>
            <p:ph type="sldNum" sz="quarter" idx="12"/>
          </p:nvPr>
        </p:nvSpPr>
        <p:spPr>
          <a:ln/>
        </p:spPr>
        <p:txBody>
          <a:bodyPr/>
          <a:lstStyle>
            <a:lvl1pPr>
              <a:defRPr/>
            </a:lvl1pPr>
          </a:lstStyle>
          <a:p>
            <a:fld id="{9C8FB412-8EA8-AB45-837E-5DDE8092AF3F}" type="slidenum">
              <a:rPr lang="en-US" altLang="en-US"/>
              <a:pPr/>
              <a:t>‹#›</a:t>
            </a:fld>
            <a:endParaRPr lang="en-US" altLang="en-US"/>
          </a:p>
        </p:txBody>
      </p:sp>
    </p:spTree>
    <p:extLst>
      <p:ext uri="{BB962C8B-B14F-4D97-AF65-F5344CB8AC3E}">
        <p14:creationId xmlns:p14="http://schemas.microsoft.com/office/powerpoint/2010/main" val="375339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185B05-3A1B-E54D-9427-FAF0F9981E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7DE4EC-6FB5-0B49-AEF1-336639D438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5C8CAE-199A-5043-8F28-7CD39DC512FF}"/>
              </a:ext>
            </a:extLst>
          </p:cNvPr>
          <p:cNvSpPr>
            <a:spLocks noGrp="1" noChangeArrowheads="1"/>
          </p:cNvSpPr>
          <p:nvPr>
            <p:ph type="sldNum" sz="quarter" idx="12"/>
          </p:nvPr>
        </p:nvSpPr>
        <p:spPr>
          <a:ln/>
        </p:spPr>
        <p:txBody>
          <a:bodyPr/>
          <a:lstStyle>
            <a:lvl1pPr>
              <a:defRPr/>
            </a:lvl1pPr>
          </a:lstStyle>
          <a:p>
            <a:fld id="{89E02FAE-E922-2E47-BF41-AA99BC918C18}" type="slidenum">
              <a:rPr lang="en-US" altLang="en-US"/>
              <a:pPr/>
              <a:t>‹#›</a:t>
            </a:fld>
            <a:endParaRPr lang="en-US" altLang="en-US"/>
          </a:p>
        </p:txBody>
      </p:sp>
    </p:spTree>
    <p:extLst>
      <p:ext uri="{BB962C8B-B14F-4D97-AF65-F5344CB8AC3E}">
        <p14:creationId xmlns:p14="http://schemas.microsoft.com/office/powerpoint/2010/main" val="3235320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1DB85C-DC23-5D46-9B6A-2EA4B080F8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59F687-B475-4F40-BB4D-BE614914CB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FED24-E131-E34B-9C02-AEF21BAA7363}"/>
              </a:ext>
            </a:extLst>
          </p:cNvPr>
          <p:cNvSpPr>
            <a:spLocks noGrp="1" noChangeArrowheads="1"/>
          </p:cNvSpPr>
          <p:nvPr>
            <p:ph type="sldNum" sz="quarter" idx="12"/>
          </p:nvPr>
        </p:nvSpPr>
        <p:spPr>
          <a:ln/>
        </p:spPr>
        <p:txBody>
          <a:bodyPr/>
          <a:lstStyle>
            <a:lvl1pPr>
              <a:defRPr/>
            </a:lvl1pPr>
          </a:lstStyle>
          <a:p>
            <a:fld id="{82312D69-07A5-314A-B4A7-D43699C443F6}" type="slidenum">
              <a:rPr lang="en-US" altLang="en-US"/>
              <a:pPr/>
              <a:t>‹#›</a:t>
            </a:fld>
            <a:endParaRPr lang="en-US" altLang="en-US"/>
          </a:p>
        </p:txBody>
      </p:sp>
    </p:spTree>
    <p:extLst>
      <p:ext uri="{BB962C8B-B14F-4D97-AF65-F5344CB8AC3E}">
        <p14:creationId xmlns:p14="http://schemas.microsoft.com/office/powerpoint/2010/main" val="388396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5F394CB-2492-D247-87E2-A18620C83F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FA7AD8-26BE-4D44-8E26-6606406277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2F776B-078E-BF4F-927A-0A1866800A45}"/>
              </a:ext>
            </a:extLst>
          </p:cNvPr>
          <p:cNvSpPr>
            <a:spLocks noGrp="1" noChangeArrowheads="1"/>
          </p:cNvSpPr>
          <p:nvPr>
            <p:ph type="sldNum" sz="quarter" idx="12"/>
          </p:nvPr>
        </p:nvSpPr>
        <p:spPr>
          <a:ln/>
        </p:spPr>
        <p:txBody>
          <a:bodyPr/>
          <a:lstStyle>
            <a:lvl1pPr>
              <a:defRPr/>
            </a:lvl1pPr>
          </a:lstStyle>
          <a:p>
            <a:fld id="{A043BB88-2F6E-6E41-8FD9-EA706B875596}" type="slidenum">
              <a:rPr lang="en-US" altLang="en-US"/>
              <a:pPr/>
              <a:t>‹#›</a:t>
            </a:fld>
            <a:endParaRPr lang="en-US" altLang="en-US"/>
          </a:p>
        </p:txBody>
      </p:sp>
    </p:spTree>
    <p:extLst>
      <p:ext uri="{BB962C8B-B14F-4D97-AF65-F5344CB8AC3E}">
        <p14:creationId xmlns:p14="http://schemas.microsoft.com/office/powerpoint/2010/main" val="2709702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DE032F-8392-F34D-BA08-09AD46D85A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34880F-C9D6-A448-8FA5-4B94A942C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0094D1-520C-4440-B1E7-53C87E6D8E50}"/>
              </a:ext>
            </a:extLst>
          </p:cNvPr>
          <p:cNvSpPr>
            <a:spLocks noGrp="1" noChangeArrowheads="1"/>
          </p:cNvSpPr>
          <p:nvPr>
            <p:ph type="sldNum" sz="quarter" idx="12"/>
          </p:nvPr>
        </p:nvSpPr>
        <p:spPr>
          <a:ln/>
        </p:spPr>
        <p:txBody>
          <a:bodyPr/>
          <a:lstStyle>
            <a:lvl1pPr>
              <a:defRPr/>
            </a:lvl1pPr>
          </a:lstStyle>
          <a:p>
            <a:fld id="{D9F4BEC9-0B0A-AF47-885F-448143A1A12D}" type="slidenum">
              <a:rPr lang="en-US" altLang="en-US"/>
              <a:pPr/>
              <a:t>‹#›</a:t>
            </a:fld>
            <a:endParaRPr lang="en-US" altLang="en-US"/>
          </a:p>
        </p:txBody>
      </p:sp>
    </p:spTree>
    <p:extLst>
      <p:ext uri="{BB962C8B-B14F-4D97-AF65-F5344CB8AC3E}">
        <p14:creationId xmlns:p14="http://schemas.microsoft.com/office/powerpoint/2010/main" val="324180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CC83F5-4199-044F-8257-3F8B86ECE7A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E7D7DF-3260-DE4A-90AD-6A81A2B3AF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55EAE9-4E09-4842-BB88-CEC717EAAD86}"/>
              </a:ext>
            </a:extLst>
          </p:cNvPr>
          <p:cNvSpPr>
            <a:spLocks noGrp="1" noChangeArrowheads="1"/>
          </p:cNvSpPr>
          <p:nvPr>
            <p:ph type="sldNum" sz="quarter" idx="12"/>
          </p:nvPr>
        </p:nvSpPr>
        <p:spPr>
          <a:ln/>
        </p:spPr>
        <p:txBody>
          <a:bodyPr/>
          <a:lstStyle>
            <a:lvl1pPr>
              <a:defRPr/>
            </a:lvl1pPr>
          </a:lstStyle>
          <a:p>
            <a:fld id="{5DD42AC9-C3D5-DB40-A08F-BB858224A722}" type="slidenum">
              <a:rPr lang="en-US" altLang="en-US"/>
              <a:pPr/>
              <a:t>‹#›</a:t>
            </a:fld>
            <a:endParaRPr lang="en-US" altLang="en-US"/>
          </a:p>
        </p:txBody>
      </p:sp>
    </p:spTree>
    <p:extLst>
      <p:ext uri="{BB962C8B-B14F-4D97-AF65-F5344CB8AC3E}">
        <p14:creationId xmlns:p14="http://schemas.microsoft.com/office/powerpoint/2010/main" val="72842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3A8241-6008-9349-89F2-5C4924ED01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F49982-E2D1-3649-B485-81034ED3EA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6A77BE-D85B-E14A-B622-E11BD0295186}"/>
              </a:ext>
            </a:extLst>
          </p:cNvPr>
          <p:cNvSpPr>
            <a:spLocks noGrp="1" noChangeArrowheads="1"/>
          </p:cNvSpPr>
          <p:nvPr>
            <p:ph type="sldNum" sz="quarter" idx="12"/>
          </p:nvPr>
        </p:nvSpPr>
        <p:spPr>
          <a:ln/>
        </p:spPr>
        <p:txBody>
          <a:bodyPr/>
          <a:lstStyle>
            <a:lvl1pPr>
              <a:defRPr/>
            </a:lvl1pPr>
          </a:lstStyle>
          <a:p>
            <a:fld id="{D9E580F8-6CBA-EF4F-AA87-0C13B0FFFB6C}" type="slidenum">
              <a:rPr lang="en-US" altLang="en-US"/>
              <a:pPr/>
              <a:t>‹#›</a:t>
            </a:fld>
            <a:endParaRPr lang="en-US" altLang="en-US"/>
          </a:p>
        </p:txBody>
      </p:sp>
    </p:spTree>
    <p:extLst>
      <p:ext uri="{BB962C8B-B14F-4D97-AF65-F5344CB8AC3E}">
        <p14:creationId xmlns:p14="http://schemas.microsoft.com/office/powerpoint/2010/main" val="351583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D208C4-6441-F140-9F8A-AC673C7A67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6F95A4-A818-8D40-9FB3-6145E5FF9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DD4070C-5E42-F145-BA55-85339AFA8F5F}"/>
              </a:ext>
            </a:extLst>
          </p:cNvPr>
          <p:cNvSpPr>
            <a:spLocks noGrp="1" noChangeArrowheads="1"/>
          </p:cNvSpPr>
          <p:nvPr>
            <p:ph type="sldNum" sz="quarter" idx="12"/>
          </p:nvPr>
        </p:nvSpPr>
        <p:spPr>
          <a:ln/>
        </p:spPr>
        <p:txBody>
          <a:bodyPr/>
          <a:lstStyle>
            <a:lvl1pPr>
              <a:defRPr/>
            </a:lvl1pPr>
          </a:lstStyle>
          <a:p>
            <a:fld id="{63C76D6E-6C37-F548-8ECD-CDE618D84877}" type="slidenum">
              <a:rPr lang="en-US" altLang="en-US"/>
              <a:pPr/>
              <a:t>‹#›</a:t>
            </a:fld>
            <a:endParaRPr lang="en-US" altLang="en-US"/>
          </a:p>
        </p:txBody>
      </p:sp>
    </p:spTree>
    <p:extLst>
      <p:ext uri="{BB962C8B-B14F-4D97-AF65-F5344CB8AC3E}">
        <p14:creationId xmlns:p14="http://schemas.microsoft.com/office/powerpoint/2010/main" val="378401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022390-AD4A-3B48-B727-EC67851179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642136-A2A9-774F-8AFE-A3CCFBD081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74A3A8-DAC8-4B41-8BD6-4F99F7FEC92E}"/>
              </a:ext>
            </a:extLst>
          </p:cNvPr>
          <p:cNvSpPr>
            <a:spLocks noGrp="1" noChangeArrowheads="1"/>
          </p:cNvSpPr>
          <p:nvPr>
            <p:ph type="sldNum" sz="quarter" idx="12"/>
          </p:nvPr>
        </p:nvSpPr>
        <p:spPr>
          <a:ln/>
        </p:spPr>
        <p:txBody>
          <a:bodyPr/>
          <a:lstStyle>
            <a:lvl1pPr>
              <a:defRPr/>
            </a:lvl1pPr>
          </a:lstStyle>
          <a:p>
            <a:fld id="{DB2296B1-FB40-A741-A6FA-CD5EA68AEDA9}" type="slidenum">
              <a:rPr lang="en-US" altLang="en-US"/>
              <a:pPr/>
              <a:t>‹#›</a:t>
            </a:fld>
            <a:endParaRPr lang="en-US" altLang="en-US"/>
          </a:p>
        </p:txBody>
      </p:sp>
    </p:spTree>
    <p:extLst>
      <p:ext uri="{BB962C8B-B14F-4D97-AF65-F5344CB8AC3E}">
        <p14:creationId xmlns:p14="http://schemas.microsoft.com/office/powerpoint/2010/main" val="2156055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A091E5-F971-9A4C-9F87-5B1DE75F57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C62FB5-FAEB-7A41-9D2E-91430CBEB3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9A2FD9-5C2C-964C-BAD6-CDE12C0E24F1}"/>
              </a:ext>
            </a:extLst>
          </p:cNvPr>
          <p:cNvSpPr>
            <a:spLocks noGrp="1" noChangeArrowheads="1"/>
          </p:cNvSpPr>
          <p:nvPr>
            <p:ph type="sldNum" sz="quarter" idx="12"/>
          </p:nvPr>
        </p:nvSpPr>
        <p:spPr>
          <a:ln/>
        </p:spPr>
        <p:txBody>
          <a:bodyPr/>
          <a:lstStyle>
            <a:lvl1pPr>
              <a:defRPr/>
            </a:lvl1pPr>
          </a:lstStyle>
          <a:p>
            <a:fld id="{9A62B899-1D8C-8E47-93B8-F9A01CB1F7A7}" type="slidenum">
              <a:rPr lang="en-US" altLang="en-US"/>
              <a:pPr/>
              <a:t>‹#›</a:t>
            </a:fld>
            <a:endParaRPr lang="en-US" altLang="en-US"/>
          </a:p>
        </p:txBody>
      </p:sp>
    </p:spTree>
    <p:extLst>
      <p:ext uri="{BB962C8B-B14F-4D97-AF65-F5344CB8AC3E}">
        <p14:creationId xmlns:p14="http://schemas.microsoft.com/office/powerpoint/2010/main" val="2043553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1F618D-3721-CB4A-8673-E5982694DB0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E4F873A-F95E-3043-98F5-4F5DA21C516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5DC58F-B3C9-714C-B38A-FFA50F2384C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9"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2DD6075B-9EB8-0644-B92C-0CC20853435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9"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BE57CC19-0F1D-FE49-B3EB-A3CF7741B7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0F902C1-5719-784A-8081-BE9E917FD0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pitchFamily="28" charset="-128"/>
        </a:defRPr>
      </a:lvl1pPr>
      <a:lvl2pPr algn="ctr" rtl="0" eaLnBrk="0" fontAlgn="base" hangingPunct="0">
        <a:spcBef>
          <a:spcPct val="0"/>
        </a:spcBef>
        <a:spcAft>
          <a:spcPct val="0"/>
        </a:spcAft>
        <a:defRPr sz="4400">
          <a:solidFill>
            <a:schemeClr val="tx2"/>
          </a:solidFill>
          <a:latin typeface="Times" pitchFamily="-109" charset="0"/>
          <a:ea typeface="ＭＳ Ｐゴシック" pitchFamily="28" charset="-128"/>
          <a:cs typeface="ＭＳ Ｐゴシック" pitchFamily="28" charset="-128"/>
        </a:defRPr>
      </a:lvl2pPr>
      <a:lvl3pPr algn="ctr" rtl="0" eaLnBrk="0" fontAlgn="base" hangingPunct="0">
        <a:spcBef>
          <a:spcPct val="0"/>
        </a:spcBef>
        <a:spcAft>
          <a:spcPct val="0"/>
        </a:spcAft>
        <a:defRPr sz="4400">
          <a:solidFill>
            <a:schemeClr val="tx2"/>
          </a:solidFill>
          <a:latin typeface="Times" pitchFamily="-109" charset="0"/>
          <a:ea typeface="ＭＳ Ｐゴシック" pitchFamily="28" charset="-128"/>
          <a:cs typeface="ＭＳ Ｐゴシック" pitchFamily="28" charset="-128"/>
        </a:defRPr>
      </a:lvl3pPr>
      <a:lvl4pPr algn="ctr" rtl="0" eaLnBrk="0" fontAlgn="base" hangingPunct="0">
        <a:spcBef>
          <a:spcPct val="0"/>
        </a:spcBef>
        <a:spcAft>
          <a:spcPct val="0"/>
        </a:spcAft>
        <a:defRPr sz="4400">
          <a:solidFill>
            <a:schemeClr val="tx2"/>
          </a:solidFill>
          <a:latin typeface="Times" pitchFamily="-109" charset="0"/>
          <a:ea typeface="ＭＳ Ｐゴシック" pitchFamily="28" charset="-128"/>
          <a:cs typeface="ＭＳ Ｐゴシック" pitchFamily="28" charset="-128"/>
        </a:defRPr>
      </a:lvl4pPr>
      <a:lvl5pPr algn="ctr" rtl="0" eaLnBrk="0" fontAlgn="base" hangingPunct="0">
        <a:spcBef>
          <a:spcPct val="0"/>
        </a:spcBef>
        <a:spcAft>
          <a:spcPct val="0"/>
        </a:spcAft>
        <a:defRPr sz="4400">
          <a:solidFill>
            <a:schemeClr val="tx2"/>
          </a:solidFill>
          <a:latin typeface="Times" pitchFamily="-109" charset="0"/>
          <a:ea typeface="ＭＳ Ｐゴシック" pitchFamily="28" charset="-128"/>
          <a:cs typeface="ＭＳ Ｐゴシック" pitchFamily="28" charset="-128"/>
        </a:defRPr>
      </a:lvl5pPr>
      <a:lvl6pPr marL="457200" algn="ctr" rtl="0" fontAlgn="base">
        <a:spcBef>
          <a:spcPct val="0"/>
        </a:spcBef>
        <a:spcAft>
          <a:spcPct val="0"/>
        </a:spcAft>
        <a:defRPr sz="4400">
          <a:solidFill>
            <a:schemeClr val="tx2"/>
          </a:solidFill>
          <a:latin typeface="Times" pitchFamily="-109" charset="0"/>
        </a:defRPr>
      </a:lvl6pPr>
      <a:lvl7pPr marL="914400" algn="ctr" rtl="0" fontAlgn="base">
        <a:spcBef>
          <a:spcPct val="0"/>
        </a:spcBef>
        <a:spcAft>
          <a:spcPct val="0"/>
        </a:spcAft>
        <a:defRPr sz="4400">
          <a:solidFill>
            <a:schemeClr val="tx2"/>
          </a:solidFill>
          <a:latin typeface="Times" pitchFamily="-109" charset="0"/>
        </a:defRPr>
      </a:lvl7pPr>
      <a:lvl8pPr marL="1371600" algn="ctr" rtl="0" fontAlgn="base">
        <a:spcBef>
          <a:spcPct val="0"/>
        </a:spcBef>
        <a:spcAft>
          <a:spcPct val="0"/>
        </a:spcAft>
        <a:defRPr sz="4400">
          <a:solidFill>
            <a:schemeClr val="tx2"/>
          </a:solidFill>
          <a:latin typeface="Times" pitchFamily="-109" charset="0"/>
        </a:defRPr>
      </a:lvl8pPr>
      <a:lvl9pPr marL="1828800" algn="ctr" rtl="0" fontAlgn="base">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pitchFamily="2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5332ED-29D9-11D8-8568-879B217D48E6}"/>
              </a:ext>
            </a:extLst>
          </p:cNvPr>
          <p:cNvSpPr txBox="1"/>
          <p:nvPr/>
        </p:nvSpPr>
        <p:spPr>
          <a:xfrm>
            <a:off x="641131" y="147145"/>
            <a:ext cx="7673896" cy="6832640"/>
          </a:xfrm>
          <a:prstGeom prst="rect">
            <a:avLst/>
          </a:prstGeom>
          <a:noFill/>
        </p:spPr>
        <p:txBody>
          <a:bodyPr wrap="none" rtlCol="0">
            <a:spAutoFit/>
          </a:bodyPr>
          <a:lstStyle/>
          <a:p>
            <a:pPr marL="0" marR="0">
              <a:spcBef>
                <a:spcPts val="0"/>
              </a:spcBef>
              <a:spcAft>
                <a:spcPts val="0"/>
              </a:spcAft>
            </a:pPr>
            <a:r>
              <a:rPr lang="en-US" sz="1800" b="1" kern="0" dirty="0">
                <a:effectLst/>
                <a:latin typeface="Arial" panose="020B0604020202020204" pitchFamily="34" charset="0"/>
                <a:ea typeface="Times"/>
                <a:cs typeface="Times New Roman" panose="02020603050405020304" pitchFamily="18" charset="0"/>
              </a:rPr>
              <a:t>Making and Breaking phosphodiester and phosphoanhydride bonds</a:t>
            </a:r>
          </a:p>
          <a:p>
            <a:pPr marL="0" marR="0">
              <a:spcBef>
                <a:spcPts val="0"/>
              </a:spcBef>
              <a:spcAft>
                <a:spcPts val="0"/>
              </a:spcAft>
            </a:pPr>
            <a:endParaRPr lang="en-US" sz="1800" dirty="0">
              <a:effectLst/>
              <a:latin typeface="Arial" panose="020B0604020202020204" pitchFamily="34" charset="0"/>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Phosphoryl transfer enzymology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Nucleophilic attack, geometry, transition states</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Direct attack versus covalent catalysis</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The discoveries of polynucleotide kinase-phosphatase and DNA ligase</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err="1">
                <a:effectLst/>
                <a:latin typeface="Arial" panose="020B0604020202020204" pitchFamily="34" charset="0"/>
                <a:ea typeface="Times"/>
                <a:cs typeface="Times New Roman" panose="02020603050405020304" pitchFamily="18" charset="0"/>
              </a:rPr>
              <a:t>Pnkp</a:t>
            </a:r>
            <a:r>
              <a:rPr lang="en-US" sz="1400" dirty="0">
                <a:effectLst/>
                <a:latin typeface="Arial" panose="020B0604020202020204" pitchFamily="34" charset="0"/>
                <a:ea typeface="Times"/>
                <a:cs typeface="Times New Roman" panose="02020603050405020304" pitchFamily="18" charset="0"/>
              </a:rPr>
              <a:t> structure and mechanism</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latin typeface="Arial" panose="020B0604020202020204" pitchFamily="34" charset="0"/>
                <a:ea typeface="Times"/>
                <a:cs typeface="Times New Roman" panose="02020603050405020304" pitchFamily="18" charset="0"/>
              </a:rPr>
              <a:t>	</a:t>
            </a:r>
            <a:r>
              <a:rPr lang="en-US" sz="1400" dirty="0">
                <a:effectLst/>
                <a:latin typeface="Arial" panose="020B0604020202020204" pitchFamily="34" charset="0"/>
                <a:ea typeface="Times"/>
                <a:cs typeface="Times New Roman" panose="02020603050405020304" pitchFamily="18" charset="0"/>
              </a:rPr>
              <a:t>Interrogating quaternary structure by zonal velocity sedimentation and SDS-PAGE</a:t>
            </a:r>
            <a:endParaRPr lang="en-US" sz="1400" dirty="0">
              <a:effectLst/>
              <a:latin typeface="Times"/>
              <a:ea typeface="Times"/>
              <a:cs typeface="Times New Roman" panose="02020603050405020304" pitchFamily="18" charset="0"/>
            </a:endParaRPr>
          </a:p>
          <a:p>
            <a:pPr marL="0" marR="0" indent="45720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Site directed mutagenesis strategy</a:t>
            </a:r>
            <a:endParaRPr lang="en-US" sz="1400" dirty="0">
              <a:effectLst/>
              <a:latin typeface="Times"/>
              <a:ea typeface="Times"/>
              <a:cs typeface="Times New Roman" panose="02020603050405020304" pitchFamily="18" charset="0"/>
            </a:endParaRPr>
          </a:p>
          <a:p>
            <a:pPr marL="0" marR="0" indent="45720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Structure-activity relations</a:t>
            </a:r>
            <a:endParaRPr lang="en-US" sz="1400" dirty="0">
              <a:effectLst/>
              <a:latin typeface="Times"/>
              <a:ea typeface="Times"/>
              <a:cs typeface="Times New Roman" panose="02020603050405020304" pitchFamily="18" charset="0"/>
            </a:endParaRPr>
          </a:p>
          <a:p>
            <a:pPr marL="0" marR="0" indent="45720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Identifying autonomous domains in a bifunctional enzyme</a:t>
            </a:r>
            <a:endParaRPr lang="en-US" sz="1400" dirty="0">
              <a:effectLst/>
              <a:latin typeface="Times"/>
              <a:ea typeface="Times"/>
              <a:cs typeface="Times New Roman" panose="02020603050405020304" pitchFamily="18" charset="0"/>
            </a:endParaRPr>
          </a:p>
          <a:p>
            <a:pPr marL="0" marR="0" indent="45720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Capturing a transition state mimetic</a:t>
            </a:r>
            <a:endParaRPr lang="en-US" sz="1400" dirty="0">
              <a:effectLst/>
              <a:latin typeface="Times"/>
              <a:ea typeface="Times"/>
              <a:cs typeface="Times New Roman" panose="02020603050405020304" pitchFamily="18" charset="0"/>
            </a:endParaRPr>
          </a:p>
          <a:p>
            <a:pPr marL="0" marR="0" indent="45720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Capturing a Michaelis complex</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DNA/RNA ligase reaction pathway</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Three </a:t>
            </a:r>
            <a:r>
              <a:rPr lang="en-US" sz="1400" dirty="0" err="1">
                <a:effectLst/>
                <a:latin typeface="Arial" panose="020B0604020202020204" pitchFamily="34" charset="0"/>
                <a:ea typeface="Times"/>
                <a:cs typeface="Times New Roman" panose="02020603050405020304" pitchFamily="18" charset="0"/>
              </a:rPr>
              <a:t>nucleotidyl</a:t>
            </a:r>
            <a:r>
              <a:rPr lang="en-US" sz="1400" dirty="0">
                <a:effectLst/>
                <a:latin typeface="Arial" panose="020B0604020202020204" pitchFamily="34" charset="0"/>
                <a:ea typeface="Times"/>
                <a:cs typeface="Times New Roman" panose="02020603050405020304" pitchFamily="18" charset="0"/>
              </a:rPr>
              <a:t> transfer steps</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Reaction intermediates</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Covalent catalysis</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Active site</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Two classes of DNA ligases (ATP/NAD)</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Phylogenetic distribution</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Multiple DNA ligases per organism</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Division of labor</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Replication, repair, recombination, NHEJ</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Structure of a minimal DNA ligase</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Domain movements coupled to catalysis</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How do DNA ligases recognize nicks?  </a:t>
            </a:r>
            <a:endParaRPr lang="en-US" sz="1400" dirty="0">
              <a:effectLst/>
              <a:latin typeface="Times"/>
              <a:ea typeface="Times"/>
              <a:cs typeface="Times New Roman" panose="02020603050405020304" pitchFamily="18" charset="0"/>
            </a:endParaRPr>
          </a:p>
          <a:p>
            <a:pPr marL="0" marR="0" indent="45720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Ligases form a C-shaped clamp around the duplex nick</a:t>
            </a:r>
            <a:endParaRPr lang="en-US" sz="1400" dirty="0">
              <a:effectLst/>
              <a:latin typeface="Times"/>
              <a:ea typeface="Times"/>
              <a:cs typeface="Times New Roman" panose="02020603050405020304" pitchFamily="18" charset="0"/>
            </a:endParaRPr>
          </a:p>
          <a:p>
            <a:pPr marL="0" marR="0" indent="45720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Different ligases have different domain organizations and clamp topologies</a:t>
            </a:r>
            <a:endParaRPr lang="en-US" sz="1400" dirty="0">
              <a:effectLst/>
              <a:latin typeface="Times"/>
              <a:ea typeface="Times"/>
              <a:cs typeface="Times New Roman" panose="02020603050405020304" pitchFamily="18" charset="0"/>
            </a:endParaRPr>
          </a:p>
          <a:p>
            <a:endParaRPr lang="en-US" dirty="0"/>
          </a:p>
        </p:txBody>
      </p:sp>
    </p:spTree>
    <p:extLst>
      <p:ext uri="{BB962C8B-B14F-4D97-AF65-F5344CB8AC3E}">
        <p14:creationId xmlns:p14="http://schemas.microsoft.com/office/powerpoint/2010/main" val="4061030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a:extLst>
              <a:ext uri="{FF2B5EF4-FFF2-40B4-BE49-F238E27FC236}">
                <a16:creationId xmlns:a16="http://schemas.microsoft.com/office/drawing/2014/main" id="{709A0A46-98CB-2B4E-ABB7-47AF0033C46B}"/>
              </a:ext>
            </a:extLst>
          </p:cNvPr>
          <p:cNvSpPr txBox="1">
            <a:spLocks noChangeArrowheads="1"/>
          </p:cNvSpPr>
          <p:nvPr/>
        </p:nvSpPr>
        <p:spPr bwMode="auto">
          <a:xfrm>
            <a:off x="736600" y="320675"/>
            <a:ext cx="7359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solidFill>
                  <a:srgbClr val="0000FF"/>
                </a:solidFill>
                <a:latin typeface="Optima" panose="02000503060000020004" pitchFamily="2" charset="0"/>
              </a:rPr>
              <a:t>How do enzymes catalyze nucleophilic attack on phosphoesters ?</a:t>
            </a:r>
            <a:r>
              <a:rPr lang="en-US" altLang="en-US" sz="2800" b="1"/>
              <a:t> </a:t>
            </a:r>
            <a:endParaRPr lang="en-US" altLang="en-US"/>
          </a:p>
        </p:txBody>
      </p:sp>
      <p:sp>
        <p:nvSpPr>
          <p:cNvPr id="32770" name="Rectangle 3">
            <a:extLst>
              <a:ext uri="{FF2B5EF4-FFF2-40B4-BE49-F238E27FC236}">
                <a16:creationId xmlns:a16="http://schemas.microsoft.com/office/drawing/2014/main" id="{EEB8F8BA-A3A8-654E-8DD3-6D68A9CA7356}"/>
              </a:ext>
            </a:extLst>
          </p:cNvPr>
          <p:cNvSpPr>
            <a:spLocks noChangeArrowheads="1"/>
          </p:cNvSpPr>
          <p:nvPr/>
        </p:nvSpPr>
        <p:spPr bwMode="auto">
          <a:xfrm>
            <a:off x="363538" y="1330325"/>
            <a:ext cx="84582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800" b="1" u="sng" dirty="0">
                <a:solidFill>
                  <a:srgbClr val="EF1F1D"/>
                </a:solidFill>
                <a:latin typeface="Optima" panose="02000503060000020004" pitchFamily="2" charset="0"/>
              </a:rPr>
              <a:t>General base catalyst</a:t>
            </a:r>
            <a:r>
              <a:rPr lang="en-US" altLang="en-US" sz="1800" b="1" dirty="0">
                <a:latin typeface="Optima" panose="02000503060000020004" pitchFamily="2" charset="0"/>
              </a:rPr>
              <a:t> on the enzyme accepts a proton from the nucleophile to activate its attack on phosphorus </a:t>
            </a:r>
          </a:p>
          <a:p>
            <a:pPr eaLnBrk="1" hangingPunct="1">
              <a:lnSpc>
                <a:spcPct val="90000"/>
              </a:lnSpc>
              <a:spcBef>
                <a:spcPct val="20000"/>
              </a:spcBef>
              <a:buClr>
                <a:srgbClr val="ED181E"/>
              </a:buClr>
              <a:buFontTx/>
              <a:buChar char="•"/>
            </a:pPr>
            <a:r>
              <a:rPr lang="en-US" altLang="en-US" sz="1800" b="1" u="sng" dirty="0">
                <a:solidFill>
                  <a:srgbClr val="EF1F1D"/>
                </a:solidFill>
                <a:latin typeface="Optima" panose="02000503060000020004" pitchFamily="2" charset="0"/>
              </a:rPr>
              <a:t>General acid catalyst</a:t>
            </a:r>
            <a:r>
              <a:rPr lang="en-US" altLang="en-US" sz="1800" b="1" dirty="0">
                <a:latin typeface="Optima" panose="02000503060000020004" pitchFamily="2" charset="0"/>
              </a:rPr>
              <a:t> on the enzyme donates a proton to the bridging oxygen on the leaving group to promote its expulsion</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Amino acid side chains on the enzyme serve as proton donors/acceptors, e.g., histidine, glutamate, aspartate, lysine</a:t>
            </a:r>
            <a:endParaRPr lang="en-US" altLang="en-US" dirty="0">
              <a:latin typeface="Arial" panose="020B0604020202020204" pitchFamily="34" charset="0"/>
            </a:endParaRPr>
          </a:p>
        </p:txBody>
      </p:sp>
      <p:pic>
        <p:nvPicPr>
          <p:cNvPr id="32771" name="Picture 4">
            <a:extLst>
              <a:ext uri="{FF2B5EF4-FFF2-40B4-BE49-F238E27FC236}">
                <a16:creationId xmlns:a16="http://schemas.microsoft.com/office/drawing/2014/main" id="{A58BB03B-BB8F-E042-BD05-C37C1B5B3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3" y="3602038"/>
            <a:ext cx="868838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5">
            <a:extLst>
              <a:ext uri="{FF2B5EF4-FFF2-40B4-BE49-F238E27FC236}">
                <a16:creationId xmlns:a16="http://schemas.microsoft.com/office/drawing/2014/main" id="{0040CF48-6940-7948-8635-E37A8707320D}"/>
              </a:ext>
            </a:extLst>
          </p:cNvPr>
          <p:cNvSpPr txBox="1">
            <a:spLocks noChangeArrowheads="1"/>
          </p:cNvSpPr>
          <p:nvPr/>
        </p:nvSpPr>
        <p:spPr bwMode="auto">
          <a:xfrm>
            <a:off x="674688" y="5775325"/>
            <a:ext cx="9826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90000"/>
              </a:lnSpc>
            </a:pPr>
            <a:r>
              <a:rPr lang="en-US" altLang="en-US" sz="1600" b="1">
                <a:solidFill>
                  <a:schemeClr val="bg2"/>
                </a:solidFill>
              </a:rPr>
              <a:t>general base</a:t>
            </a:r>
            <a:endParaRPr lang="en-US" altLang="en-US" sz="1600" b="1">
              <a:solidFill>
                <a:schemeClr val="accent2"/>
              </a:solidFill>
            </a:endParaRPr>
          </a:p>
        </p:txBody>
      </p:sp>
      <p:sp>
        <p:nvSpPr>
          <p:cNvPr id="32773" name="Text Box 6">
            <a:extLst>
              <a:ext uri="{FF2B5EF4-FFF2-40B4-BE49-F238E27FC236}">
                <a16:creationId xmlns:a16="http://schemas.microsoft.com/office/drawing/2014/main" id="{8E8FEE38-4CAC-5247-8314-E7EB3C75801D}"/>
              </a:ext>
            </a:extLst>
          </p:cNvPr>
          <p:cNvSpPr txBox="1">
            <a:spLocks noChangeArrowheads="1"/>
          </p:cNvSpPr>
          <p:nvPr/>
        </p:nvSpPr>
        <p:spPr bwMode="auto">
          <a:xfrm>
            <a:off x="2211388" y="5775325"/>
            <a:ext cx="9826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90000"/>
              </a:lnSpc>
            </a:pPr>
            <a:r>
              <a:rPr lang="en-US" altLang="en-US" sz="1600" b="1">
                <a:solidFill>
                  <a:schemeClr val="bg2"/>
                </a:solidFill>
              </a:rPr>
              <a:t>general acid</a:t>
            </a:r>
            <a:endParaRPr lang="en-US" altLang="en-US" sz="1600" b="1">
              <a:solidFill>
                <a:schemeClr val="accent2"/>
              </a:solidFill>
            </a:endParaRPr>
          </a:p>
        </p:txBody>
      </p:sp>
    </p:spTree>
    <p:extLst>
      <p:ext uri="{BB962C8B-B14F-4D97-AF65-F5344CB8AC3E}">
        <p14:creationId xmlns:p14="http://schemas.microsoft.com/office/powerpoint/2010/main" val="351095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a:extLst>
              <a:ext uri="{FF2B5EF4-FFF2-40B4-BE49-F238E27FC236}">
                <a16:creationId xmlns:a16="http://schemas.microsoft.com/office/drawing/2014/main" id="{F3EEEA2C-193A-5F4A-8EEC-9F3C648EEA75}"/>
              </a:ext>
            </a:extLst>
          </p:cNvPr>
          <p:cNvSpPr txBox="1">
            <a:spLocks noChangeArrowheads="1"/>
          </p:cNvSpPr>
          <p:nvPr/>
        </p:nvSpPr>
        <p:spPr bwMode="auto">
          <a:xfrm>
            <a:off x="1036638" y="919163"/>
            <a:ext cx="644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Optima" panose="02000503060000020004" pitchFamily="2" charset="0"/>
              </a:rPr>
              <a:t>Phosphoryl and Nucleotidyl Transfer Reactions</a:t>
            </a:r>
            <a:endParaRPr lang="en-US" altLang="en-US" sz="8000"/>
          </a:p>
        </p:txBody>
      </p:sp>
      <p:sp>
        <p:nvSpPr>
          <p:cNvPr id="19458" name="Rectangle 3">
            <a:extLst>
              <a:ext uri="{FF2B5EF4-FFF2-40B4-BE49-F238E27FC236}">
                <a16:creationId xmlns:a16="http://schemas.microsoft.com/office/drawing/2014/main" id="{F1416897-4D2A-B24F-A63D-CC5A5C425C02}"/>
              </a:ext>
            </a:extLst>
          </p:cNvPr>
          <p:cNvSpPr>
            <a:spLocks noChangeArrowheads="1"/>
          </p:cNvSpPr>
          <p:nvPr/>
        </p:nvSpPr>
        <p:spPr bwMode="auto">
          <a:xfrm>
            <a:off x="1562100" y="1727200"/>
            <a:ext cx="6184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endParaRPr lang="en-US" altLang="en-US" sz="1600">
              <a:latin typeface="Arial" panose="020B0604020202020204" pitchFamily="34" charset="0"/>
            </a:endParaRPr>
          </a:p>
          <a:p>
            <a:pPr eaLnBrk="1" hangingPunct="1">
              <a:lnSpc>
                <a:spcPct val="120000"/>
              </a:lnSpc>
              <a:spcBef>
                <a:spcPct val="20000"/>
              </a:spcBef>
              <a:buClr>
                <a:srgbClr val="ED181E"/>
              </a:buClr>
              <a:buFontTx/>
              <a:buChar char="•"/>
            </a:pPr>
            <a:r>
              <a:rPr lang="en-US" altLang="en-US" sz="2000" b="1">
                <a:latin typeface="Optima" panose="02000503060000020004" pitchFamily="2" charset="0"/>
              </a:rPr>
              <a:t>Direct attack by substrate nucleophile</a:t>
            </a:r>
            <a:endParaRPr lang="en-US" altLang="en-US" sz="1800" b="1">
              <a:latin typeface="Optima" panose="02000503060000020004" pitchFamily="2" charset="0"/>
            </a:endParaRPr>
          </a:p>
          <a:p>
            <a:pPr lvl="1" eaLnBrk="1" hangingPunct="1">
              <a:lnSpc>
                <a:spcPct val="120000"/>
              </a:lnSpc>
              <a:spcBef>
                <a:spcPct val="20000"/>
              </a:spcBef>
              <a:buClr>
                <a:srgbClr val="ED181E"/>
              </a:buClr>
              <a:buFontTx/>
              <a:buChar char="–"/>
            </a:pPr>
            <a:r>
              <a:rPr lang="en-US" altLang="en-US" sz="1600" b="1">
                <a:latin typeface="Optima" panose="02000503060000020004" pitchFamily="2" charset="0"/>
              </a:rPr>
              <a:t>No covalent intermediate  </a:t>
            </a:r>
          </a:p>
          <a:p>
            <a:pPr eaLnBrk="1" hangingPunct="1">
              <a:lnSpc>
                <a:spcPct val="120000"/>
              </a:lnSpc>
              <a:spcBef>
                <a:spcPct val="20000"/>
              </a:spcBef>
              <a:buClr>
                <a:srgbClr val="ED181E"/>
              </a:buClr>
              <a:buFontTx/>
              <a:buChar char="•"/>
            </a:pPr>
            <a:endParaRPr lang="en-US" altLang="en-US" sz="1800" b="1">
              <a:latin typeface="Optima" panose="02000503060000020004" pitchFamily="2" charset="0"/>
            </a:endParaRPr>
          </a:p>
          <a:p>
            <a:pPr eaLnBrk="1" hangingPunct="1">
              <a:lnSpc>
                <a:spcPct val="120000"/>
              </a:lnSpc>
              <a:spcBef>
                <a:spcPct val="20000"/>
              </a:spcBef>
              <a:buClr>
                <a:srgbClr val="ED181E"/>
              </a:buClr>
              <a:buFontTx/>
              <a:buChar char="•"/>
            </a:pPr>
            <a:r>
              <a:rPr lang="en-US" altLang="en-US" sz="2000" b="1">
                <a:latin typeface="Optima" panose="02000503060000020004" pitchFamily="2" charset="0"/>
              </a:rPr>
              <a:t>Covalent catalysis</a:t>
            </a:r>
            <a:r>
              <a:rPr lang="en-US" altLang="en-US" sz="1800" b="1">
                <a:latin typeface="Optima" panose="02000503060000020004" pitchFamily="2" charset="0"/>
              </a:rPr>
              <a:t> </a:t>
            </a:r>
          </a:p>
          <a:p>
            <a:pPr lvl="1" eaLnBrk="1" hangingPunct="1">
              <a:lnSpc>
                <a:spcPct val="120000"/>
              </a:lnSpc>
              <a:spcBef>
                <a:spcPct val="20000"/>
              </a:spcBef>
              <a:buClr>
                <a:srgbClr val="ED181E"/>
              </a:buClr>
              <a:buFontTx/>
              <a:buChar char="–"/>
            </a:pPr>
            <a:r>
              <a:rPr lang="en-US" altLang="en-US" sz="1600" b="1">
                <a:latin typeface="Optima" panose="02000503060000020004" pitchFamily="2" charset="0"/>
              </a:rPr>
              <a:t>phosphoenzyme or nucleotidyl-enzyme intermediate</a:t>
            </a:r>
          </a:p>
          <a:p>
            <a:pPr lvl="1" eaLnBrk="1" hangingPunct="1">
              <a:lnSpc>
                <a:spcPct val="120000"/>
              </a:lnSpc>
              <a:spcBef>
                <a:spcPct val="20000"/>
              </a:spcBef>
              <a:buClr>
                <a:srgbClr val="ED181E"/>
              </a:buClr>
              <a:buFontTx/>
              <a:buChar char="–"/>
            </a:pPr>
            <a:r>
              <a:rPr lang="en-US" altLang="en-US" sz="1600" b="1">
                <a:latin typeface="Optima" panose="02000503060000020004" pitchFamily="2" charset="0"/>
              </a:rPr>
              <a:t>multistep pathway</a:t>
            </a:r>
            <a:endParaRPr lang="en-US" altLang="en-US" sz="1600">
              <a:latin typeface="Comic Sans MS" panose="030F0902030302020204" pitchFamily="66"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a:extLst>
              <a:ext uri="{FF2B5EF4-FFF2-40B4-BE49-F238E27FC236}">
                <a16:creationId xmlns:a16="http://schemas.microsoft.com/office/drawing/2014/main" id="{01E93EEC-AF21-C44F-805D-490F51A83223}"/>
              </a:ext>
            </a:extLst>
          </p:cNvPr>
          <p:cNvSpPr txBox="1">
            <a:spLocks noChangeArrowheads="1"/>
          </p:cNvSpPr>
          <p:nvPr/>
        </p:nvSpPr>
        <p:spPr bwMode="auto">
          <a:xfrm>
            <a:off x="708025" y="555625"/>
            <a:ext cx="705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a:t>Covalent catalysis</a:t>
            </a:r>
            <a:r>
              <a:rPr lang="en-US" altLang="en-US" b="1"/>
              <a:t> in phosphoryl/nucleotidyl transfer</a:t>
            </a:r>
            <a:endParaRPr lang="en-US" altLang="en-US"/>
          </a:p>
        </p:txBody>
      </p:sp>
      <p:sp>
        <p:nvSpPr>
          <p:cNvPr id="21506" name="Rectangle 4">
            <a:extLst>
              <a:ext uri="{FF2B5EF4-FFF2-40B4-BE49-F238E27FC236}">
                <a16:creationId xmlns:a16="http://schemas.microsoft.com/office/drawing/2014/main" id="{EB85FB2F-4785-2E4D-928E-CC7AD42C1A14}"/>
              </a:ext>
            </a:extLst>
          </p:cNvPr>
          <p:cNvSpPr>
            <a:spLocks noChangeArrowheads="1"/>
          </p:cNvSpPr>
          <p:nvPr/>
        </p:nvSpPr>
        <p:spPr bwMode="auto">
          <a:xfrm>
            <a:off x="449263" y="3619500"/>
            <a:ext cx="826928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800" b="1">
                <a:latin typeface="Optima" panose="02000503060000020004" pitchFamily="2" charset="0"/>
              </a:rPr>
              <a:t>The attacking nucleophile –X: is an amino acid side chain on the </a:t>
            </a:r>
            <a:r>
              <a:rPr lang="en-US" altLang="en-US" sz="1800" b="1">
                <a:solidFill>
                  <a:srgbClr val="EF1F1D"/>
                </a:solidFill>
                <a:latin typeface="Optima" panose="02000503060000020004" pitchFamily="2" charset="0"/>
              </a:rPr>
              <a:t>enzyme</a:t>
            </a:r>
            <a:endParaRPr lang="en-US" altLang="en-US" sz="1800" b="1">
              <a:latin typeface="Optima" panose="02000503060000020004" pitchFamily="2" charset="0"/>
            </a:endParaRPr>
          </a:p>
          <a:p>
            <a:pPr eaLnBrk="1" hangingPunct="1">
              <a:lnSpc>
                <a:spcPct val="90000"/>
              </a:lnSpc>
              <a:spcBef>
                <a:spcPct val="20000"/>
              </a:spcBef>
              <a:buClr>
                <a:srgbClr val="ED181E"/>
              </a:buClr>
              <a:buFontTx/>
              <a:buChar char="•"/>
            </a:pPr>
            <a:r>
              <a:rPr lang="en-US" altLang="en-US" sz="1800" b="1">
                <a:latin typeface="Optima" panose="02000503060000020004" pitchFamily="2" charset="0"/>
              </a:rPr>
              <a:t>Reaction product is a covalent intermediate</a:t>
            </a:r>
          </a:p>
          <a:p>
            <a:pPr eaLnBrk="1" hangingPunct="1">
              <a:lnSpc>
                <a:spcPct val="90000"/>
              </a:lnSpc>
              <a:spcBef>
                <a:spcPct val="20000"/>
              </a:spcBef>
              <a:buClr>
                <a:srgbClr val="ED181E"/>
              </a:buClr>
              <a:buFontTx/>
              <a:buChar char="•"/>
            </a:pPr>
            <a:r>
              <a:rPr lang="en-US" altLang="en-US" sz="1800" b="1">
                <a:latin typeface="Optima" panose="02000503060000020004" pitchFamily="2" charset="0"/>
              </a:rPr>
              <a:t>Second substrate engages in nucleophilic attack on the phosphorus of the covalent intermediate: results in transfer of phosphate (or nucleotide) and regeneration of the enzyme.</a:t>
            </a:r>
            <a:endParaRPr lang="en-US" altLang="en-US" sz="2000">
              <a:latin typeface="Arial" panose="020B0604020202020204" pitchFamily="34" charset="0"/>
            </a:endParaRPr>
          </a:p>
        </p:txBody>
      </p:sp>
      <p:pic>
        <p:nvPicPr>
          <p:cNvPr id="21507" name="Picture 5">
            <a:extLst>
              <a:ext uri="{FF2B5EF4-FFF2-40B4-BE49-F238E27FC236}">
                <a16:creationId xmlns:a16="http://schemas.microsoft.com/office/drawing/2014/main" id="{A8E3C5C4-33DC-3947-A7EB-5DA946D0F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1377950"/>
            <a:ext cx="736758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a:extLst>
              <a:ext uri="{FF2B5EF4-FFF2-40B4-BE49-F238E27FC236}">
                <a16:creationId xmlns:a16="http://schemas.microsoft.com/office/drawing/2014/main" id="{FAA20C34-D03F-5F46-BC7B-8802BC20732A}"/>
              </a:ext>
            </a:extLst>
          </p:cNvPr>
          <p:cNvSpPr txBox="1">
            <a:spLocks noChangeArrowheads="1"/>
          </p:cNvSpPr>
          <p:nvPr/>
        </p:nvSpPr>
        <p:spPr bwMode="auto">
          <a:xfrm>
            <a:off x="708025" y="327025"/>
            <a:ext cx="637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dirty="0"/>
              <a:t>Covalent </a:t>
            </a:r>
            <a:r>
              <a:rPr lang="en-US" altLang="en-US" b="1" u="sng" dirty="0" err="1">
                <a:solidFill>
                  <a:srgbClr val="EF1F1D"/>
                </a:solidFill>
              </a:rPr>
              <a:t>phosphoester</a:t>
            </a:r>
            <a:r>
              <a:rPr lang="en-US" altLang="en-US" b="1" u="sng" dirty="0"/>
              <a:t> intermediates/products</a:t>
            </a:r>
            <a:r>
              <a:rPr lang="en-US" altLang="en-US" b="1" dirty="0"/>
              <a:t> </a:t>
            </a:r>
            <a:endParaRPr lang="en-US" altLang="en-US" dirty="0"/>
          </a:p>
        </p:txBody>
      </p:sp>
      <p:sp>
        <p:nvSpPr>
          <p:cNvPr id="23554" name="Text Box 3">
            <a:extLst>
              <a:ext uri="{FF2B5EF4-FFF2-40B4-BE49-F238E27FC236}">
                <a16:creationId xmlns:a16="http://schemas.microsoft.com/office/drawing/2014/main" id="{1AB8D552-0BF7-0241-B50C-8B189CDC9048}"/>
              </a:ext>
            </a:extLst>
          </p:cNvPr>
          <p:cNvSpPr txBox="1">
            <a:spLocks noChangeArrowheads="1"/>
          </p:cNvSpPr>
          <p:nvPr/>
        </p:nvSpPr>
        <p:spPr bwMode="auto">
          <a:xfrm>
            <a:off x="822325" y="1374775"/>
            <a:ext cx="1284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Serine-PO</a:t>
            </a:r>
            <a:r>
              <a:rPr lang="en-US" altLang="en-US" sz="1800" b="1" baseline="-25000">
                <a:latin typeface="Optima" panose="02000503060000020004" pitchFamily="2" charset="0"/>
              </a:rPr>
              <a:t>4</a:t>
            </a:r>
            <a:endParaRPr lang="en-US" altLang="en-US"/>
          </a:p>
        </p:txBody>
      </p:sp>
      <p:pic>
        <p:nvPicPr>
          <p:cNvPr id="23555" name="Picture 4">
            <a:extLst>
              <a:ext uri="{FF2B5EF4-FFF2-40B4-BE49-F238E27FC236}">
                <a16:creationId xmlns:a16="http://schemas.microsoft.com/office/drawing/2014/main" id="{8B9B3E9E-6570-C644-B5FE-8D219516E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1028700"/>
            <a:ext cx="3732213"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5">
            <a:extLst>
              <a:ext uri="{FF2B5EF4-FFF2-40B4-BE49-F238E27FC236}">
                <a16:creationId xmlns:a16="http://schemas.microsoft.com/office/drawing/2014/main" id="{D419BADF-92F3-194B-985A-2C7A0CCEB75E}"/>
              </a:ext>
            </a:extLst>
          </p:cNvPr>
          <p:cNvSpPr txBox="1">
            <a:spLocks noChangeArrowheads="1"/>
          </p:cNvSpPr>
          <p:nvPr/>
        </p:nvSpPr>
        <p:spPr bwMode="auto">
          <a:xfrm>
            <a:off x="822325" y="2797175"/>
            <a:ext cx="1679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Threonine-PO</a:t>
            </a:r>
            <a:r>
              <a:rPr lang="en-US" altLang="en-US" sz="1800" b="1" baseline="-25000">
                <a:latin typeface="Optima" panose="02000503060000020004" pitchFamily="2" charset="0"/>
              </a:rPr>
              <a:t>4</a:t>
            </a:r>
            <a:endParaRPr lang="en-US" altLang="en-US"/>
          </a:p>
        </p:txBody>
      </p:sp>
      <p:sp>
        <p:nvSpPr>
          <p:cNvPr id="23557" name="Text Box 6">
            <a:extLst>
              <a:ext uri="{FF2B5EF4-FFF2-40B4-BE49-F238E27FC236}">
                <a16:creationId xmlns:a16="http://schemas.microsoft.com/office/drawing/2014/main" id="{15026660-3D29-F141-A6EE-794F392BDD94}"/>
              </a:ext>
            </a:extLst>
          </p:cNvPr>
          <p:cNvSpPr txBox="1">
            <a:spLocks noChangeArrowheads="1"/>
          </p:cNvSpPr>
          <p:nvPr/>
        </p:nvSpPr>
        <p:spPr bwMode="auto">
          <a:xfrm>
            <a:off x="822325" y="4181475"/>
            <a:ext cx="1514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Tyrosine-PO</a:t>
            </a:r>
            <a:r>
              <a:rPr lang="en-US" altLang="en-US" sz="1800" b="1" baseline="-25000">
                <a:latin typeface="Optima" panose="02000503060000020004" pitchFamily="2" charset="0"/>
              </a:rPr>
              <a:t>4</a:t>
            </a:r>
            <a:endParaRPr lang="en-US" altLang="en-US"/>
          </a:p>
        </p:txBody>
      </p:sp>
      <p:sp>
        <p:nvSpPr>
          <p:cNvPr id="23558" name="Rectangle 7">
            <a:extLst>
              <a:ext uri="{FF2B5EF4-FFF2-40B4-BE49-F238E27FC236}">
                <a16:creationId xmlns:a16="http://schemas.microsoft.com/office/drawing/2014/main" id="{0DABF770-EC91-BA4D-A101-8EFF4A56D43F}"/>
              </a:ext>
            </a:extLst>
          </p:cNvPr>
          <p:cNvSpPr>
            <a:spLocks noChangeArrowheads="1"/>
          </p:cNvSpPr>
          <p:nvPr/>
        </p:nvSpPr>
        <p:spPr bwMode="auto">
          <a:xfrm>
            <a:off x="5753100" y="1117600"/>
            <a:ext cx="3098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pPr>
            <a:endParaRPr lang="en-US" altLang="en-US" sz="160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600" b="1">
                <a:latin typeface="Optima" panose="02000503060000020004" pitchFamily="2" charset="0"/>
              </a:rPr>
              <a:t>Alkaline phosphatase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many phosphoproteins</a:t>
            </a:r>
            <a:r>
              <a:rPr lang="en-US" altLang="en-US" sz="3200">
                <a:latin typeface="Palatino" pitchFamily="2" charset="77"/>
              </a:rPr>
              <a:t> </a:t>
            </a:r>
          </a:p>
        </p:txBody>
      </p:sp>
      <p:sp>
        <p:nvSpPr>
          <p:cNvPr id="23559" name="Rectangle 8">
            <a:extLst>
              <a:ext uri="{FF2B5EF4-FFF2-40B4-BE49-F238E27FC236}">
                <a16:creationId xmlns:a16="http://schemas.microsoft.com/office/drawing/2014/main" id="{93048BC1-236C-CE41-BE19-5996E2CFD992}"/>
              </a:ext>
            </a:extLst>
          </p:cNvPr>
          <p:cNvSpPr>
            <a:spLocks noChangeArrowheads="1"/>
          </p:cNvSpPr>
          <p:nvPr/>
        </p:nvSpPr>
        <p:spPr bwMode="auto">
          <a:xfrm>
            <a:off x="5753100" y="2654300"/>
            <a:ext cx="3098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pPr>
            <a:endParaRPr lang="en-US" altLang="en-US" sz="160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600" b="1">
                <a:latin typeface="Optima" panose="02000503060000020004" pitchFamily="2" charset="0"/>
              </a:rPr>
              <a:t>phosphoproteins</a:t>
            </a:r>
            <a:r>
              <a:rPr lang="en-US" altLang="en-US" sz="3200">
                <a:latin typeface="Palatino" pitchFamily="2" charset="77"/>
              </a:rPr>
              <a:t> </a:t>
            </a:r>
          </a:p>
        </p:txBody>
      </p:sp>
      <p:sp>
        <p:nvSpPr>
          <p:cNvPr id="23560" name="Rectangle 9">
            <a:extLst>
              <a:ext uri="{FF2B5EF4-FFF2-40B4-BE49-F238E27FC236}">
                <a16:creationId xmlns:a16="http://schemas.microsoft.com/office/drawing/2014/main" id="{BDE44C93-14D4-EC47-9BBE-DFA7269AF9A4}"/>
              </a:ext>
            </a:extLst>
          </p:cNvPr>
          <p:cNvSpPr>
            <a:spLocks noChangeArrowheads="1"/>
          </p:cNvSpPr>
          <p:nvPr/>
        </p:nvSpPr>
        <p:spPr bwMode="auto">
          <a:xfrm>
            <a:off x="5734050" y="4381500"/>
            <a:ext cx="34099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pPr>
            <a:endParaRPr lang="en-US" altLang="en-US" sz="160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600" b="1">
                <a:latin typeface="Optima" panose="02000503060000020004" pitchFamily="2" charset="0"/>
              </a:rPr>
              <a:t>Topoisomerases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Recombinases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glutamine synthetase</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many phosphoproteins</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viral genome terminal proteins</a:t>
            </a:r>
            <a:r>
              <a:rPr lang="en-US" altLang="en-US" sz="3200">
                <a:latin typeface="Palatino" pitchFamily="2" charset="77"/>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a:extLst>
              <a:ext uri="{FF2B5EF4-FFF2-40B4-BE49-F238E27FC236}">
                <a16:creationId xmlns:a16="http://schemas.microsoft.com/office/drawing/2014/main" id="{D334EECE-EF80-8B48-BD7F-30244180EC15}"/>
              </a:ext>
            </a:extLst>
          </p:cNvPr>
          <p:cNvSpPr txBox="1">
            <a:spLocks noChangeArrowheads="1"/>
          </p:cNvSpPr>
          <p:nvPr/>
        </p:nvSpPr>
        <p:spPr bwMode="auto">
          <a:xfrm>
            <a:off x="708025" y="682625"/>
            <a:ext cx="5297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a:t>Covalent </a:t>
            </a:r>
            <a:r>
              <a:rPr lang="en-US" altLang="en-US" b="1" u="sng">
                <a:solidFill>
                  <a:srgbClr val="EF1F1D"/>
                </a:solidFill>
              </a:rPr>
              <a:t>acyl phosphate</a:t>
            </a:r>
            <a:r>
              <a:rPr lang="en-US" altLang="en-US" b="1" u="sng"/>
              <a:t> intermediates</a:t>
            </a:r>
            <a:r>
              <a:rPr lang="en-US" altLang="en-US" b="1"/>
              <a:t> </a:t>
            </a:r>
            <a:endParaRPr lang="en-US" altLang="en-US"/>
          </a:p>
        </p:txBody>
      </p:sp>
      <p:sp>
        <p:nvSpPr>
          <p:cNvPr id="25602" name="Text Box 3">
            <a:extLst>
              <a:ext uri="{FF2B5EF4-FFF2-40B4-BE49-F238E27FC236}">
                <a16:creationId xmlns:a16="http://schemas.microsoft.com/office/drawing/2014/main" id="{1AFF9513-8548-3842-98A2-CB1B75980C36}"/>
              </a:ext>
            </a:extLst>
          </p:cNvPr>
          <p:cNvSpPr txBox="1">
            <a:spLocks noChangeArrowheads="1"/>
          </p:cNvSpPr>
          <p:nvPr/>
        </p:nvSpPr>
        <p:spPr bwMode="auto">
          <a:xfrm>
            <a:off x="822325" y="1679575"/>
            <a:ext cx="1487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Aspartyl-PO</a:t>
            </a:r>
            <a:r>
              <a:rPr lang="en-US" altLang="en-US" sz="1800" b="1" baseline="-25000">
                <a:latin typeface="Optima" panose="02000503060000020004" pitchFamily="2" charset="0"/>
              </a:rPr>
              <a:t>4</a:t>
            </a:r>
            <a:endParaRPr lang="en-US" altLang="en-US"/>
          </a:p>
        </p:txBody>
      </p:sp>
      <p:sp>
        <p:nvSpPr>
          <p:cNvPr id="25603" name="Rectangle 4">
            <a:extLst>
              <a:ext uri="{FF2B5EF4-FFF2-40B4-BE49-F238E27FC236}">
                <a16:creationId xmlns:a16="http://schemas.microsoft.com/office/drawing/2014/main" id="{7773454A-8319-8E4D-B311-6B0BC1F191F7}"/>
              </a:ext>
            </a:extLst>
          </p:cNvPr>
          <p:cNvSpPr>
            <a:spLocks noChangeArrowheads="1"/>
          </p:cNvSpPr>
          <p:nvPr/>
        </p:nvSpPr>
        <p:spPr bwMode="auto">
          <a:xfrm>
            <a:off x="5143500" y="1562100"/>
            <a:ext cx="38735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pPr>
            <a:endParaRPr lang="en-US" altLang="en-US" sz="160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600" b="1">
                <a:latin typeface="Optima" panose="02000503060000020004" pitchFamily="2" charset="0"/>
              </a:rPr>
              <a:t>Protein phosphatases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Phosphoserine phosphatase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Polynucleotide 3’ phosphatase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Phosphoglucomutase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5’ nucleotidase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P-type ATPases</a:t>
            </a:r>
            <a:r>
              <a:rPr lang="en-US" altLang="en-US" sz="3200">
                <a:latin typeface="Palatino" pitchFamily="2" charset="77"/>
              </a:rPr>
              <a:t> </a:t>
            </a:r>
          </a:p>
        </p:txBody>
      </p:sp>
      <p:pic>
        <p:nvPicPr>
          <p:cNvPr id="25604" name="Picture 5">
            <a:extLst>
              <a:ext uri="{FF2B5EF4-FFF2-40B4-BE49-F238E27FC236}">
                <a16:creationId xmlns:a16="http://schemas.microsoft.com/office/drawing/2014/main" id="{177973C8-496F-2E4B-A90F-BED570AB2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2774950"/>
            <a:ext cx="3378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6">
            <a:extLst>
              <a:ext uri="{FF2B5EF4-FFF2-40B4-BE49-F238E27FC236}">
                <a16:creationId xmlns:a16="http://schemas.microsoft.com/office/drawing/2014/main" id="{75BF5A05-A77C-9748-9A48-5B045D1E5863}"/>
              </a:ext>
            </a:extLst>
          </p:cNvPr>
          <p:cNvSpPr txBox="1">
            <a:spLocks noChangeArrowheads="1"/>
          </p:cNvSpPr>
          <p:nvPr/>
        </p:nvSpPr>
        <p:spPr bwMode="auto">
          <a:xfrm>
            <a:off x="720725" y="5292725"/>
            <a:ext cx="6079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superfamily: defined by </a:t>
            </a:r>
            <a:r>
              <a:rPr lang="en-US" altLang="en-US" b="1" dirty="0">
                <a:solidFill>
                  <a:srgbClr val="0432FF"/>
                </a:solidFill>
              </a:rPr>
              <a:t>D</a:t>
            </a:r>
            <a:r>
              <a:rPr lang="en-US" altLang="en-US" dirty="0"/>
              <a:t>xDxT signature motif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a:extLst>
              <a:ext uri="{FF2B5EF4-FFF2-40B4-BE49-F238E27FC236}">
                <a16:creationId xmlns:a16="http://schemas.microsoft.com/office/drawing/2014/main" id="{DBF3146F-A67E-124F-83B2-D09CE0577B02}"/>
              </a:ext>
            </a:extLst>
          </p:cNvPr>
          <p:cNvSpPr txBox="1">
            <a:spLocks noChangeArrowheads="1"/>
          </p:cNvSpPr>
          <p:nvPr/>
        </p:nvSpPr>
        <p:spPr bwMode="auto">
          <a:xfrm>
            <a:off x="708025" y="682625"/>
            <a:ext cx="5357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a:t>Covalent </a:t>
            </a:r>
            <a:r>
              <a:rPr lang="en-US" altLang="en-US" b="1" u="sng">
                <a:solidFill>
                  <a:srgbClr val="EF1F1D"/>
                </a:solidFill>
              </a:rPr>
              <a:t>thiophosphate</a:t>
            </a:r>
            <a:r>
              <a:rPr lang="en-US" altLang="en-US" b="1" u="sng"/>
              <a:t> intermediates</a:t>
            </a:r>
            <a:r>
              <a:rPr lang="en-US" altLang="en-US" b="1"/>
              <a:t> *</a:t>
            </a:r>
            <a:endParaRPr lang="en-US" altLang="en-US"/>
          </a:p>
        </p:txBody>
      </p:sp>
      <p:sp>
        <p:nvSpPr>
          <p:cNvPr id="27650" name="Text Box 3">
            <a:extLst>
              <a:ext uri="{FF2B5EF4-FFF2-40B4-BE49-F238E27FC236}">
                <a16:creationId xmlns:a16="http://schemas.microsoft.com/office/drawing/2014/main" id="{8D5476AE-E9D8-6241-B58A-36A00C8DD574}"/>
              </a:ext>
            </a:extLst>
          </p:cNvPr>
          <p:cNvSpPr txBox="1">
            <a:spLocks noChangeArrowheads="1"/>
          </p:cNvSpPr>
          <p:nvPr/>
        </p:nvSpPr>
        <p:spPr bwMode="auto">
          <a:xfrm>
            <a:off x="822325" y="1679575"/>
            <a:ext cx="1576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Cysteinyl-PO</a:t>
            </a:r>
            <a:r>
              <a:rPr lang="en-US" altLang="en-US" sz="1800" b="1" baseline="-25000">
                <a:latin typeface="Optima" panose="02000503060000020004" pitchFamily="2" charset="0"/>
              </a:rPr>
              <a:t>4</a:t>
            </a:r>
            <a:endParaRPr lang="en-US" altLang="en-US" b="1">
              <a:latin typeface="Optima" panose="02000503060000020004" pitchFamily="2" charset="0"/>
            </a:endParaRPr>
          </a:p>
        </p:txBody>
      </p:sp>
      <p:sp>
        <p:nvSpPr>
          <p:cNvPr id="27651" name="Rectangle 4">
            <a:extLst>
              <a:ext uri="{FF2B5EF4-FFF2-40B4-BE49-F238E27FC236}">
                <a16:creationId xmlns:a16="http://schemas.microsoft.com/office/drawing/2014/main" id="{03289CF0-D861-064B-B266-E54BA0570107}"/>
              </a:ext>
            </a:extLst>
          </p:cNvPr>
          <p:cNvSpPr>
            <a:spLocks noChangeArrowheads="1"/>
          </p:cNvSpPr>
          <p:nvPr/>
        </p:nvSpPr>
        <p:spPr bwMode="auto">
          <a:xfrm>
            <a:off x="4800600" y="1562100"/>
            <a:ext cx="43434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pPr>
            <a:endParaRPr lang="en-US" altLang="en-US" sz="1600" dirty="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Protein tyrosine phosphatases </a:t>
            </a: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Dual specificity protein phosphatases </a:t>
            </a: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Phosphoinositide phosphatases (PTEN)</a:t>
            </a: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RNA 5’ phosphatases</a:t>
            </a:r>
            <a:r>
              <a:rPr lang="en-US" altLang="en-US" sz="1600" dirty="0">
                <a:latin typeface="Comic Sans MS" panose="030F0902030302020204" pitchFamily="66" charset="0"/>
              </a:rPr>
              <a:t> </a:t>
            </a:r>
            <a:endParaRPr lang="en-US" altLang="en-US" sz="3200" dirty="0">
              <a:latin typeface="Palatino" pitchFamily="2" charset="77"/>
            </a:endParaRPr>
          </a:p>
        </p:txBody>
      </p:sp>
      <p:sp>
        <p:nvSpPr>
          <p:cNvPr id="27652" name="Text Box 5">
            <a:extLst>
              <a:ext uri="{FF2B5EF4-FFF2-40B4-BE49-F238E27FC236}">
                <a16:creationId xmlns:a16="http://schemas.microsoft.com/office/drawing/2014/main" id="{18F04D7D-F89D-7440-ABE2-46BE174E16E9}"/>
              </a:ext>
            </a:extLst>
          </p:cNvPr>
          <p:cNvSpPr txBox="1">
            <a:spLocks noChangeArrowheads="1"/>
          </p:cNvSpPr>
          <p:nvPr/>
        </p:nvSpPr>
        <p:spPr bwMode="auto">
          <a:xfrm>
            <a:off x="720725" y="5338763"/>
            <a:ext cx="63385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t>phosphatase superfamily: defined by </a:t>
            </a:r>
            <a:r>
              <a:rPr lang="en-US" altLang="en-US" sz="2000" dirty="0" err="1"/>
              <a:t>H</a:t>
            </a:r>
            <a:r>
              <a:rPr lang="en-US" altLang="en-US" sz="2000" b="1" dirty="0" err="1">
                <a:solidFill>
                  <a:srgbClr val="0432FF"/>
                </a:solidFill>
              </a:rPr>
              <a:t>C</a:t>
            </a:r>
            <a:r>
              <a:rPr lang="en-US" altLang="en-US" sz="2000" dirty="0" err="1"/>
              <a:t>xxxxxR</a:t>
            </a:r>
            <a:r>
              <a:rPr lang="en-US" altLang="en-US" sz="2000" dirty="0"/>
              <a:t>(S/T) motif</a:t>
            </a:r>
          </a:p>
        </p:txBody>
      </p:sp>
      <p:pic>
        <p:nvPicPr>
          <p:cNvPr id="27653" name="Picture 6">
            <a:extLst>
              <a:ext uri="{FF2B5EF4-FFF2-40B4-BE49-F238E27FC236}">
                <a16:creationId xmlns:a16="http://schemas.microsoft.com/office/drawing/2014/main" id="{C45C07E5-3477-EC46-984E-11CB3E66E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2311400"/>
            <a:ext cx="29464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a:extLst>
              <a:ext uri="{FF2B5EF4-FFF2-40B4-BE49-F238E27FC236}">
                <a16:creationId xmlns:a16="http://schemas.microsoft.com/office/drawing/2014/main" id="{D182F0F7-0219-E947-9831-89EBC1EAEBBA}"/>
              </a:ext>
            </a:extLst>
          </p:cNvPr>
          <p:cNvSpPr txBox="1">
            <a:spLocks noChangeArrowheads="1"/>
          </p:cNvSpPr>
          <p:nvPr/>
        </p:nvSpPr>
        <p:spPr bwMode="auto">
          <a:xfrm>
            <a:off x="708025" y="682625"/>
            <a:ext cx="564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a:t>Covalent </a:t>
            </a:r>
            <a:r>
              <a:rPr lang="en-US" altLang="en-US" b="1" u="sng">
                <a:solidFill>
                  <a:srgbClr val="EF1F1D"/>
                </a:solidFill>
              </a:rPr>
              <a:t>phosphoramidate</a:t>
            </a:r>
            <a:r>
              <a:rPr lang="en-US" altLang="en-US" b="1" u="sng"/>
              <a:t> intermediates</a:t>
            </a:r>
            <a:r>
              <a:rPr lang="en-US" altLang="en-US" b="1"/>
              <a:t> </a:t>
            </a:r>
            <a:endParaRPr lang="en-US" altLang="en-US"/>
          </a:p>
        </p:txBody>
      </p:sp>
      <p:sp>
        <p:nvSpPr>
          <p:cNvPr id="29698" name="Text Box 3">
            <a:extLst>
              <a:ext uri="{FF2B5EF4-FFF2-40B4-BE49-F238E27FC236}">
                <a16:creationId xmlns:a16="http://schemas.microsoft.com/office/drawing/2014/main" id="{4A0F1BB1-8B9F-7243-965B-0CA99F1922F4}"/>
              </a:ext>
            </a:extLst>
          </p:cNvPr>
          <p:cNvSpPr txBox="1">
            <a:spLocks noChangeArrowheads="1"/>
          </p:cNvSpPr>
          <p:nvPr/>
        </p:nvSpPr>
        <p:spPr bwMode="auto">
          <a:xfrm>
            <a:off x="238125" y="3686175"/>
            <a:ext cx="156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Histidine-PO</a:t>
            </a:r>
            <a:r>
              <a:rPr lang="en-US" altLang="en-US" sz="1800" b="1" baseline="-25000">
                <a:latin typeface="Optima" panose="02000503060000020004" pitchFamily="2" charset="0"/>
              </a:rPr>
              <a:t>4</a:t>
            </a:r>
            <a:endParaRPr lang="en-US" altLang="en-US"/>
          </a:p>
        </p:txBody>
      </p:sp>
      <p:sp>
        <p:nvSpPr>
          <p:cNvPr id="29699" name="Rectangle 4">
            <a:extLst>
              <a:ext uri="{FF2B5EF4-FFF2-40B4-BE49-F238E27FC236}">
                <a16:creationId xmlns:a16="http://schemas.microsoft.com/office/drawing/2014/main" id="{0E6E919C-E0A3-D74D-A51C-FB58FEAC8131}"/>
              </a:ext>
            </a:extLst>
          </p:cNvPr>
          <p:cNvSpPr>
            <a:spLocks noChangeArrowheads="1"/>
          </p:cNvSpPr>
          <p:nvPr/>
        </p:nvSpPr>
        <p:spPr bwMode="auto">
          <a:xfrm>
            <a:off x="5143500" y="1422400"/>
            <a:ext cx="3822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pPr>
            <a:endParaRPr lang="en-US" altLang="en-US" sz="1600" dirty="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600" b="1" dirty="0" err="1">
                <a:latin typeface="Optima" panose="02000503060000020004" pitchFamily="2" charset="0"/>
              </a:rPr>
              <a:t>Tyrosyl</a:t>
            </a:r>
            <a:r>
              <a:rPr lang="en-US" altLang="en-US" sz="1600" b="1" dirty="0">
                <a:latin typeface="Optima" panose="02000503060000020004" pitchFamily="2" charset="0"/>
              </a:rPr>
              <a:t>-DNA phosphodiesterase </a:t>
            </a: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Hexose-1-PO</a:t>
            </a:r>
            <a:r>
              <a:rPr lang="en-US" altLang="en-US" sz="1600" b="1" baseline="-25000" dirty="0">
                <a:latin typeface="Optima" panose="02000503060000020004" pitchFamily="2" charset="0"/>
              </a:rPr>
              <a:t>4</a:t>
            </a:r>
            <a:r>
              <a:rPr lang="en-US" altLang="en-US" sz="1600" b="1" dirty="0">
                <a:latin typeface="Optima" panose="02000503060000020004" pitchFamily="2" charset="0"/>
              </a:rPr>
              <a:t> uridylyl transferase (</a:t>
            </a:r>
            <a:r>
              <a:rPr lang="en-US" altLang="en-US" sz="1600" b="1" dirty="0" err="1">
                <a:latin typeface="Optima" panose="02000503060000020004" pitchFamily="2" charset="0"/>
              </a:rPr>
              <a:t>galT</a:t>
            </a:r>
            <a:r>
              <a:rPr lang="en-US" altLang="en-US" sz="1600" b="1" dirty="0">
                <a:latin typeface="Optima" panose="02000503060000020004" pitchFamily="2" charset="0"/>
              </a:rPr>
              <a:t>) </a:t>
            </a: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HIT protein family of nucleotidyl transferases</a:t>
            </a: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RNA 3’</a:t>
            </a:r>
            <a:r>
              <a:rPr lang="en-US" altLang="ja-JP" sz="1600" b="1" dirty="0">
                <a:latin typeface="Optima" panose="02000503060000020004" pitchFamily="2" charset="0"/>
              </a:rPr>
              <a:t>-PO</a:t>
            </a:r>
            <a:r>
              <a:rPr lang="en-US" altLang="ja-JP" sz="1600" b="1" baseline="-25000" dirty="0">
                <a:latin typeface="Optima" panose="02000503060000020004" pitchFamily="2" charset="0"/>
              </a:rPr>
              <a:t>4</a:t>
            </a:r>
            <a:r>
              <a:rPr lang="en-US" altLang="ja-JP" sz="1600" b="1" dirty="0">
                <a:latin typeface="Optima" panose="02000503060000020004" pitchFamily="2" charset="0"/>
              </a:rPr>
              <a:t> cyclase (R = adenosine) </a:t>
            </a: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RNA 3’</a:t>
            </a:r>
            <a:r>
              <a:rPr lang="en-US" altLang="ja-JP" sz="1600" b="1" dirty="0">
                <a:latin typeface="Optima" panose="02000503060000020004" pitchFamily="2" charset="0"/>
              </a:rPr>
              <a:t>-PO</a:t>
            </a:r>
            <a:r>
              <a:rPr lang="en-US" altLang="ja-JP" sz="1600" b="1" baseline="-25000" dirty="0">
                <a:latin typeface="Optima" panose="02000503060000020004" pitchFamily="2" charset="0"/>
              </a:rPr>
              <a:t>4</a:t>
            </a:r>
            <a:r>
              <a:rPr lang="en-US" altLang="ja-JP" sz="1600" b="1" dirty="0">
                <a:latin typeface="Optima" panose="02000503060000020004" pitchFamily="2" charset="0"/>
              </a:rPr>
              <a:t> ligase  (R = guanosine)</a:t>
            </a:r>
          </a:p>
          <a:p>
            <a:pPr eaLnBrk="1" hangingPunct="1">
              <a:lnSpc>
                <a:spcPct val="90000"/>
              </a:lnSpc>
              <a:spcBef>
                <a:spcPct val="20000"/>
              </a:spcBef>
              <a:buClr>
                <a:srgbClr val="ED181E"/>
              </a:buClr>
              <a:buFontTx/>
              <a:buChar char="•"/>
            </a:pPr>
            <a:endParaRPr lang="en-US" altLang="en-US" sz="1600" b="1" dirty="0">
              <a:latin typeface="Optima" panose="02000503060000020004" pitchFamily="2" charset="0"/>
            </a:endParaRPr>
          </a:p>
          <a:p>
            <a:pPr eaLnBrk="1" hangingPunct="1">
              <a:lnSpc>
                <a:spcPct val="90000"/>
              </a:lnSpc>
              <a:spcBef>
                <a:spcPct val="20000"/>
              </a:spcBef>
              <a:buClr>
                <a:srgbClr val="ED181E"/>
              </a:buClr>
              <a:buFontTx/>
              <a:buChar char="•"/>
            </a:pPr>
            <a:endParaRPr lang="en-US" altLang="en-US" sz="1600" b="1" dirty="0">
              <a:latin typeface="Optima" panose="02000503060000020004" pitchFamily="2" charset="0"/>
            </a:endParaRPr>
          </a:p>
          <a:p>
            <a:pPr eaLnBrk="1" hangingPunct="1">
              <a:lnSpc>
                <a:spcPct val="90000"/>
              </a:lnSpc>
              <a:spcBef>
                <a:spcPct val="20000"/>
              </a:spcBef>
              <a:buClr>
                <a:srgbClr val="ED181E"/>
              </a:buClr>
              <a:buFontTx/>
              <a:buChar char="•"/>
            </a:pPr>
            <a:endParaRPr lang="en-US" altLang="en-US" sz="1600" b="1" dirty="0">
              <a:latin typeface="Optima" panose="02000503060000020004" pitchFamily="2" charset="0"/>
            </a:endParaRPr>
          </a:p>
          <a:p>
            <a:pPr eaLnBrk="1" hangingPunct="1">
              <a:lnSpc>
                <a:spcPct val="90000"/>
              </a:lnSpc>
              <a:spcBef>
                <a:spcPct val="20000"/>
              </a:spcBef>
              <a:buClr>
                <a:srgbClr val="ED181E"/>
              </a:buClr>
              <a:buFontTx/>
              <a:buChar char="•"/>
            </a:pPr>
            <a:endParaRPr lang="en-US" altLang="en-US" sz="1600" b="1" dirty="0">
              <a:latin typeface="Optima" panose="02000503060000020004" pitchFamily="2" charset="0"/>
            </a:endParaRPr>
          </a:p>
          <a:p>
            <a:pPr eaLnBrk="1" hangingPunct="1">
              <a:lnSpc>
                <a:spcPct val="90000"/>
              </a:lnSpc>
              <a:spcBef>
                <a:spcPct val="20000"/>
              </a:spcBef>
              <a:buClr>
                <a:srgbClr val="ED181E"/>
              </a:buClr>
              <a:buFontTx/>
              <a:buChar char="•"/>
            </a:pPr>
            <a:r>
              <a:rPr lang="en-US" altLang="en-US" sz="1600" b="1" dirty="0">
                <a:latin typeface="Optima" panose="02000503060000020004" pitchFamily="2" charset="0"/>
              </a:rPr>
              <a:t>Nucleoside diphosphate kinase</a:t>
            </a:r>
            <a:endParaRPr lang="en-US" altLang="en-US" sz="1600" dirty="0">
              <a:latin typeface="Comic Sans MS" panose="030F0902030302020204" pitchFamily="66" charset="0"/>
            </a:endParaRPr>
          </a:p>
        </p:txBody>
      </p:sp>
      <p:pic>
        <p:nvPicPr>
          <p:cNvPr id="29700" name="Picture 5">
            <a:extLst>
              <a:ext uri="{FF2B5EF4-FFF2-40B4-BE49-F238E27FC236}">
                <a16:creationId xmlns:a16="http://schemas.microsoft.com/office/drawing/2014/main" id="{82E0A761-3B0A-3848-821B-BA742B640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270000"/>
            <a:ext cx="3784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a:extLst>
              <a:ext uri="{FF2B5EF4-FFF2-40B4-BE49-F238E27FC236}">
                <a16:creationId xmlns:a16="http://schemas.microsoft.com/office/drawing/2014/main" id="{A5A085C8-70AB-2D4A-BDF9-45F985EE210B}"/>
              </a:ext>
            </a:extLst>
          </p:cNvPr>
          <p:cNvSpPr txBox="1">
            <a:spLocks noChangeArrowheads="1"/>
          </p:cNvSpPr>
          <p:nvPr/>
        </p:nvSpPr>
        <p:spPr bwMode="auto">
          <a:xfrm>
            <a:off x="708025" y="682625"/>
            <a:ext cx="579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a:t>Covalent </a:t>
            </a:r>
            <a:r>
              <a:rPr lang="en-US" altLang="en-US" b="1" u="sng">
                <a:solidFill>
                  <a:srgbClr val="EF1F1D"/>
                </a:solidFill>
              </a:rPr>
              <a:t>phosphoramidate</a:t>
            </a:r>
            <a:r>
              <a:rPr lang="en-US" altLang="en-US" b="1" u="sng"/>
              <a:t> intermediates</a:t>
            </a:r>
            <a:r>
              <a:rPr lang="en-US" altLang="en-US" b="1"/>
              <a:t> *</a:t>
            </a:r>
            <a:endParaRPr lang="en-US" altLang="en-US"/>
          </a:p>
        </p:txBody>
      </p:sp>
      <p:sp>
        <p:nvSpPr>
          <p:cNvPr id="31746" name="Text Box 3">
            <a:extLst>
              <a:ext uri="{FF2B5EF4-FFF2-40B4-BE49-F238E27FC236}">
                <a16:creationId xmlns:a16="http://schemas.microsoft.com/office/drawing/2014/main" id="{9B6CF58C-3CB3-834A-B4DD-E294CF40CBBD}"/>
              </a:ext>
            </a:extLst>
          </p:cNvPr>
          <p:cNvSpPr txBox="1">
            <a:spLocks noChangeArrowheads="1"/>
          </p:cNvSpPr>
          <p:nvPr/>
        </p:nvSpPr>
        <p:spPr bwMode="auto">
          <a:xfrm>
            <a:off x="822325" y="2036763"/>
            <a:ext cx="17827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Lysyl-(N</a:t>
            </a:r>
            <a:r>
              <a:rPr lang="en-US" altLang="en-US" sz="1800" b="1">
                <a:latin typeface="Optima" panose="02000503060000020004" pitchFamily="2" charset="0"/>
                <a:sym typeface="Symbol" pitchFamily="2" charset="2"/>
              </a:rPr>
              <a:t></a:t>
            </a:r>
            <a:r>
              <a:rPr lang="en-US" altLang="en-US" sz="1800" b="1">
                <a:latin typeface="Optima" panose="02000503060000020004" pitchFamily="2" charset="0"/>
              </a:rPr>
              <a:t>)-NMP</a:t>
            </a:r>
            <a:endParaRPr lang="en-US" altLang="en-US"/>
          </a:p>
        </p:txBody>
      </p:sp>
      <p:sp>
        <p:nvSpPr>
          <p:cNvPr id="31747" name="Rectangle 4">
            <a:extLst>
              <a:ext uri="{FF2B5EF4-FFF2-40B4-BE49-F238E27FC236}">
                <a16:creationId xmlns:a16="http://schemas.microsoft.com/office/drawing/2014/main" id="{4CCA9413-8463-D74F-BAFD-8DC07AB5E5EB}"/>
              </a:ext>
            </a:extLst>
          </p:cNvPr>
          <p:cNvSpPr>
            <a:spLocks noChangeArrowheads="1"/>
          </p:cNvSpPr>
          <p:nvPr/>
        </p:nvSpPr>
        <p:spPr bwMode="auto">
          <a:xfrm>
            <a:off x="4875213" y="1333500"/>
            <a:ext cx="39798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pPr>
            <a:endParaRPr lang="en-US" altLang="en-US" sz="1600" dirty="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800" b="1" dirty="0">
                <a:solidFill>
                  <a:srgbClr val="0000FF"/>
                </a:solidFill>
                <a:latin typeface="Optima" panose="02000503060000020004" pitchFamily="2" charset="0"/>
              </a:rPr>
              <a:t>DNA ligases</a:t>
            </a:r>
            <a:r>
              <a:rPr lang="en-US" altLang="en-US" sz="1800" b="1" dirty="0">
                <a:latin typeface="Optima" panose="02000503060000020004" pitchFamily="2" charset="0"/>
              </a:rPr>
              <a:t> (AMP) </a:t>
            </a:r>
          </a:p>
          <a:p>
            <a:pPr eaLnBrk="1" hangingPunct="1">
              <a:lnSpc>
                <a:spcPct val="90000"/>
              </a:lnSpc>
              <a:spcBef>
                <a:spcPct val="20000"/>
              </a:spcBef>
              <a:buClr>
                <a:srgbClr val="ED181E"/>
              </a:buClr>
              <a:buFontTx/>
              <a:buChar char="•"/>
            </a:pPr>
            <a:r>
              <a:rPr lang="en-US" altLang="en-US" sz="1800" b="1" dirty="0">
                <a:solidFill>
                  <a:srgbClr val="0432FF"/>
                </a:solidFill>
                <a:latin typeface="Optima" panose="02000503060000020004" pitchFamily="2" charset="0"/>
              </a:rPr>
              <a:t>RNA ligases </a:t>
            </a:r>
            <a:r>
              <a:rPr lang="en-US" altLang="en-US" sz="1800" b="1" dirty="0">
                <a:latin typeface="Optima" panose="02000503060000020004" pitchFamily="2" charset="0"/>
              </a:rPr>
              <a:t>(AMP) </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mRNA capping enzymes (GMP)</a:t>
            </a:r>
            <a:r>
              <a:rPr lang="en-US" altLang="en-US" sz="1600" dirty="0">
                <a:latin typeface="Comic Sans MS" panose="030F0902030302020204" pitchFamily="66" charset="0"/>
              </a:rPr>
              <a:t> </a:t>
            </a:r>
            <a:endParaRPr lang="en-US" altLang="en-US" sz="3200" dirty="0">
              <a:latin typeface="Palatino" pitchFamily="2" charset="77"/>
            </a:endParaRPr>
          </a:p>
        </p:txBody>
      </p:sp>
      <p:sp>
        <p:nvSpPr>
          <p:cNvPr id="31748" name="Text Box 5">
            <a:extLst>
              <a:ext uri="{FF2B5EF4-FFF2-40B4-BE49-F238E27FC236}">
                <a16:creationId xmlns:a16="http://schemas.microsoft.com/office/drawing/2014/main" id="{E4985525-1999-D244-98AA-E2978CE94F1C}"/>
              </a:ext>
            </a:extLst>
          </p:cNvPr>
          <p:cNvSpPr txBox="1">
            <a:spLocks noChangeArrowheads="1"/>
          </p:cNvSpPr>
          <p:nvPr/>
        </p:nvSpPr>
        <p:spPr bwMode="auto">
          <a:xfrm>
            <a:off x="720725" y="5338763"/>
            <a:ext cx="7455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t>Nucleotidyl transferase superfamily: defined by </a:t>
            </a:r>
            <a:r>
              <a:rPr lang="en-US" altLang="en-US" sz="2000" b="1" dirty="0" err="1">
                <a:solidFill>
                  <a:srgbClr val="0432FF"/>
                </a:solidFill>
              </a:rPr>
              <a:t>K</a:t>
            </a:r>
            <a:r>
              <a:rPr lang="en-US" altLang="en-US" sz="2000" dirty="0" err="1"/>
              <a:t>xDG</a:t>
            </a:r>
            <a:r>
              <a:rPr lang="en-US" altLang="en-US" sz="2000" dirty="0"/>
              <a:t> signature motif</a:t>
            </a:r>
          </a:p>
        </p:txBody>
      </p:sp>
      <p:pic>
        <p:nvPicPr>
          <p:cNvPr id="31749" name="Picture 6">
            <a:extLst>
              <a:ext uri="{FF2B5EF4-FFF2-40B4-BE49-F238E27FC236}">
                <a16:creationId xmlns:a16="http://schemas.microsoft.com/office/drawing/2014/main" id="{1FC4FF37-1F3A-AB46-A9B8-296612A38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959100"/>
            <a:ext cx="6056313"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B71F4481-93BC-9B4D-92D4-D2250D7936C5}"/>
              </a:ext>
            </a:extLst>
          </p:cNvPr>
          <p:cNvSpPr txBox="1">
            <a:spLocks noChangeArrowheads="1"/>
          </p:cNvSpPr>
          <p:nvPr/>
        </p:nvSpPr>
        <p:spPr bwMode="auto">
          <a:xfrm>
            <a:off x="708025" y="682625"/>
            <a:ext cx="387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a:t>Covalent </a:t>
            </a:r>
            <a:r>
              <a:rPr lang="en-US" altLang="en-US" b="1" u="sng">
                <a:solidFill>
                  <a:srgbClr val="EF1F1D"/>
                </a:solidFill>
              </a:rPr>
              <a:t>phosphoramidates</a:t>
            </a:r>
            <a:endParaRPr lang="en-US" altLang="en-US"/>
          </a:p>
        </p:txBody>
      </p:sp>
      <p:sp>
        <p:nvSpPr>
          <p:cNvPr id="33794" name="Text Box 3">
            <a:extLst>
              <a:ext uri="{FF2B5EF4-FFF2-40B4-BE49-F238E27FC236}">
                <a16:creationId xmlns:a16="http://schemas.microsoft.com/office/drawing/2014/main" id="{68111015-09F0-B94C-A54D-1874DCA59DC4}"/>
              </a:ext>
            </a:extLst>
          </p:cNvPr>
          <p:cNvSpPr txBox="1">
            <a:spLocks noChangeArrowheads="1"/>
          </p:cNvSpPr>
          <p:nvPr/>
        </p:nvSpPr>
        <p:spPr bwMode="auto">
          <a:xfrm>
            <a:off x="822325" y="2036763"/>
            <a:ext cx="1865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Phosphoarginine</a:t>
            </a:r>
            <a:endParaRPr lang="en-US" altLang="en-US"/>
          </a:p>
        </p:txBody>
      </p:sp>
      <p:sp>
        <p:nvSpPr>
          <p:cNvPr id="33795" name="Rectangle 4">
            <a:extLst>
              <a:ext uri="{FF2B5EF4-FFF2-40B4-BE49-F238E27FC236}">
                <a16:creationId xmlns:a16="http://schemas.microsoft.com/office/drawing/2014/main" id="{A16C50EB-9083-7E4D-9891-A62309DB93FC}"/>
              </a:ext>
            </a:extLst>
          </p:cNvPr>
          <p:cNvSpPr>
            <a:spLocks noChangeArrowheads="1"/>
          </p:cNvSpPr>
          <p:nvPr/>
        </p:nvSpPr>
        <p:spPr bwMode="auto">
          <a:xfrm>
            <a:off x="5526088" y="2241550"/>
            <a:ext cx="30765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pPr>
            <a:endParaRPr lang="en-US" altLang="en-US" sz="160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800" b="1">
                <a:latin typeface="Optima" panose="02000503060000020004" pitchFamily="2" charset="0"/>
              </a:rPr>
              <a:t>Energy storage</a:t>
            </a:r>
          </a:p>
          <a:p>
            <a:pPr eaLnBrk="1" hangingPunct="1">
              <a:lnSpc>
                <a:spcPct val="90000"/>
              </a:lnSpc>
              <a:spcBef>
                <a:spcPct val="20000"/>
              </a:spcBef>
              <a:buClr>
                <a:srgbClr val="ED181E"/>
              </a:buClr>
              <a:buFontTx/>
              <a:buChar char="•"/>
            </a:pPr>
            <a:endParaRPr lang="en-US" altLang="en-US" sz="1800" b="1">
              <a:latin typeface="Optima" panose="02000503060000020004" pitchFamily="2" charset="0"/>
            </a:endParaRPr>
          </a:p>
          <a:p>
            <a:pPr eaLnBrk="1" hangingPunct="1">
              <a:lnSpc>
                <a:spcPct val="90000"/>
              </a:lnSpc>
              <a:spcBef>
                <a:spcPct val="20000"/>
              </a:spcBef>
              <a:buClr>
                <a:srgbClr val="ED181E"/>
              </a:buClr>
              <a:buFontTx/>
              <a:buChar char="•"/>
            </a:pPr>
            <a:r>
              <a:rPr lang="en-US" altLang="en-US" sz="1800" b="1">
                <a:latin typeface="Optima" panose="02000503060000020004" pitchFamily="2" charset="0"/>
              </a:rPr>
              <a:t>Phosphoproteins</a:t>
            </a:r>
          </a:p>
        </p:txBody>
      </p:sp>
      <p:pic>
        <p:nvPicPr>
          <p:cNvPr id="33796" name="Picture 6">
            <a:extLst>
              <a:ext uri="{FF2B5EF4-FFF2-40B4-BE49-F238E27FC236}">
                <a16:creationId xmlns:a16="http://schemas.microsoft.com/office/drawing/2014/main" id="{86B2A2CD-0988-DE4E-A06A-1F9D03583765}"/>
              </a:ext>
            </a:extLst>
          </p:cNvPr>
          <p:cNvPicPr>
            <a:picLocks noChangeAspect="1"/>
          </p:cNvPicPr>
          <p:nvPr/>
        </p:nvPicPr>
        <p:blipFill>
          <a:blip r:embed="rId3">
            <a:extLst>
              <a:ext uri="{28A0092B-C50C-407E-A947-70E740481C1C}">
                <a14:useLocalDpi xmlns:a14="http://schemas.microsoft.com/office/drawing/2010/main" val="0"/>
              </a:ext>
            </a:extLst>
          </a:blip>
          <a:srcRect t="21043" b="21532"/>
          <a:stretch>
            <a:fillRect/>
          </a:stretch>
        </p:blipFill>
        <p:spPr bwMode="auto">
          <a:xfrm>
            <a:off x="533400" y="2559050"/>
            <a:ext cx="42449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Oval 2">
            <a:extLst>
              <a:ext uri="{FF2B5EF4-FFF2-40B4-BE49-F238E27FC236}">
                <a16:creationId xmlns:a16="http://schemas.microsoft.com/office/drawing/2014/main" id="{13F85436-287D-8A4A-9142-0B268DAABB34}"/>
              </a:ext>
            </a:extLst>
          </p:cNvPr>
          <p:cNvSpPr>
            <a:spLocks noChangeArrowheads="1"/>
          </p:cNvSpPr>
          <p:nvPr/>
        </p:nvSpPr>
        <p:spPr bwMode="auto">
          <a:xfrm>
            <a:off x="1535113" y="2927350"/>
            <a:ext cx="617537" cy="508000"/>
          </a:xfrm>
          <a:prstGeom prst="ellipse">
            <a:avLst/>
          </a:prstGeom>
          <a:solidFill>
            <a:srgbClr val="B3B3B3"/>
          </a:solidFill>
          <a:ln w="9525">
            <a:no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a:latin typeface="Times" pitchFamily="-109" charset="0"/>
              <a:ea typeface="+mn-ea"/>
            </a:endParaRPr>
          </a:p>
        </p:txBody>
      </p:sp>
      <p:sp>
        <p:nvSpPr>
          <p:cNvPr id="35842" name="Rectangle 3">
            <a:extLst>
              <a:ext uri="{FF2B5EF4-FFF2-40B4-BE49-F238E27FC236}">
                <a16:creationId xmlns:a16="http://schemas.microsoft.com/office/drawing/2014/main" id="{11AEB322-A626-A848-A516-951A3AA5F995}"/>
              </a:ext>
            </a:extLst>
          </p:cNvPr>
          <p:cNvSpPr>
            <a:spLocks noChangeArrowheads="1"/>
          </p:cNvSpPr>
          <p:nvPr/>
        </p:nvSpPr>
        <p:spPr bwMode="auto">
          <a:xfrm>
            <a:off x="1717675" y="449263"/>
            <a:ext cx="551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800" b="1">
                <a:solidFill>
                  <a:schemeClr val="tx2"/>
                </a:solidFill>
                <a:latin typeface="Optima" panose="02000503060000020004" pitchFamily="2" charset="0"/>
              </a:rPr>
              <a:t>Generic Break Repair Pathway</a:t>
            </a:r>
            <a:endParaRPr lang="en-US" altLang="en-US" sz="4400">
              <a:solidFill>
                <a:schemeClr val="tx2"/>
              </a:solidFill>
            </a:endParaRPr>
          </a:p>
        </p:txBody>
      </p:sp>
      <p:sp>
        <p:nvSpPr>
          <p:cNvPr id="35843" name="Line 4">
            <a:extLst>
              <a:ext uri="{FF2B5EF4-FFF2-40B4-BE49-F238E27FC236}">
                <a16:creationId xmlns:a16="http://schemas.microsoft.com/office/drawing/2014/main" id="{36548EDC-4F4D-5C47-BBF0-1B22C910F02D}"/>
              </a:ext>
            </a:extLst>
          </p:cNvPr>
          <p:cNvSpPr>
            <a:spLocks noChangeShapeType="1"/>
          </p:cNvSpPr>
          <p:nvPr/>
        </p:nvSpPr>
        <p:spPr bwMode="auto">
          <a:xfrm>
            <a:off x="2871788" y="2552700"/>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44" name="Line 5">
            <a:extLst>
              <a:ext uri="{FF2B5EF4-FFF2-40B4-BE49-F238E27FC236}">
                <a16:creationId xmlns:a16="http://schemas.microsoft.com/office/drawing/2014/main" id="{92ADB827-59A6-4546-A379-8D542C63F8B6}"/>
              </a:ext>
            </a:extLst>
          </p:cNvPr>
          <p:cNvSpPr>
            <a:spLocks noChangeShapeType="1"/>
          </p:cNvSpPr>
          <p:nvPr/>
        </p:nvSpPr>
        <p:spPr bwMode="auto">
          <a:xfrm>
            <a:off x="5005388" y="2552700"/>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45" name="Rectangle 6">
            <a:extLst>
              <a:ext uri="{FF2B5EF4-FFF2-40B4-BE49-F238E27FC236}">
                <a16:creationId xmlns:a16="http://schemas.microsoft.com/office/drawing/2014/main" id="{7A8C94CD-E74D-BE41-A4AD-4452A2408731}"/>
              </a:ext>
            </a:extLst>
          </p:cNvPr>
          <p:cNvSpPr>
            <a:spLocks noChangeArrowheads="1"/>
          </p:cNvSpPr>
          <p:nvPr/>
        </p:nvSpPr>
        <p:spPr bwMode="auto">
          <a:xfrm>
            <a:off x="3938588" y="2306638"/>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B00E21"/>
                </a:solidFill>
                <a:latin typeface="Arial" panose="020B0604020202020204" pitchFamily="34" charset="0"/>
              </a:rPr>
              <a:t>p</a:t>
            </a:r>
          </a:p>
        </p:txBody>
      </p:sp>
      <p:sp>
        <p:nvSpPr>
          <p:cNvPr id="35846" name="Rectangle 7">
            <a:extLst>
              <a:ext uri="{FF2B5EF4-FFF2-40B4-BE49-F238E27FC236}">
                <a16:creationId xmlns:a16="http://schemas.microsoft.com/office/drawing/2014/main" id="{159053E0-088D-4740-90B5-290A8252FBE0}"/>
              </a:ext>
            </a:extLst>
          </p:cNvPr>
          <p:cNvSpPr>
            <a:spLocks noChangeArrowheads="1"/>
          </p:cNvSpPr>
          <p:nvPr/>
        </p:nvSpPr>
        <p:spPr bwMode="auto">
          <a:xfrm>
            <a:off x="4495800" y="2368550"/>
            <a:ext cx="725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HO</a:t>
            </a:r>
            <a:endParaRPr lang="en-US" altLang="en-US" b="1" baseline="-25000">
              <a:latin typeface="Arial" panose="020B0604020202020204" pitchFamily="34" charset="0"/>
            </a:endParaRPr>
          </a:p>
        </p:txBody>
      </p:sp>
      <p:sp>
        <p:nvSpPr>
          <p:cNvPr id="35847" name="Line 8">
            <a:extLst>
              <a:ext uri="{FF2B5EF4-FFF2-40B4-BE49-F238E27FC236}">
                <a16:creationId xmlns:a16="http://schemas.microsoft.com/office/drawing/2014/main" id="{290A0420-CEC9-3840-9176-ACE27BC46740}"/>
              </a:ext>
            </a:extLst>
          </p:cNvPr>
          <p:cNvSpPr>
            <a:spLocks noChangeShapeType="1"/>
          </p:cNvSpPr>
          <p:nvPr/>
        </p:nvSpPr>
        <p:spPr bwMode="auto">
          <a:xfrm>
            <a:off x="2871788" y="3763963"/>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48" name="Line 9">
            <a:extLst>
              <a:ext uri="{FF2B5EF4-FFF2-40B4-BE49-F238E27FC236}">
                <a16:creationId xmlns:a16="http://schemas.microsoft.com/office/drawing/2014/main" id="{81302093-55A9-054C-81C2-1F877A2997E4}"/>
              </a:ext>
            </a:extLst>
          </p:cNvPr>
          <p:cNvSpPr>
            <a:spLocks noChangeShapeType="1"/>
          </p:cNvSpPr>
          <p:nvPr/>
        </p:nvSpPr>
        <p:spPr bwMode="auto">
          <a:xfrm>
            <a:off x="5005388" y="3763963"/>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49" name="Rectangle 10">
            <a:extLst>
              <a:ext uri="{FF2B5EF4-FFF2-40B4-BE49-F238E27FC236}">
                <a16:creationId xmlns:a16="http://schemas.microsoft.com/office/drawing/2014/main" id="{C21CF99C-65D2-3046-ACF0-9BD5C63FF48D}"/>
              </a:ext>
            </a:extLst>
          </p:cNvPr>
          <p:cNvSpPr>
            <a:spLocks noChangeArrowheads="1"/>
          </p:cNvSpPr>
          <p:nvPr/>
        </p:nvSpPr>
        <p:spPr bwMode="auto">
          <a:xfrm>
            <a:off x="4624388" y="35179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FF"/>
                </a:solidFill>
                <a:latin typeface="Arial" panose="020B0604020202020204" pitchFamily="34" charset="0"/>
              </a:rPr>
              <a:t>p</a:t>
            </a:r>
          </a:p>
        </p:txBody>
      </p:sp>
      <p:sp>
        <p:nvSpPr>
          <p:cNvPr id="35850" name="Rectangle 11">
            <a:extLst>
              <a:ext uri="{FF2B5EF4-FFF2-40B4-BE49-F238E27FC236}">
                <a16:creationId xmlns:a16="http://schemas.microsoft.com/office/drawing/2014/main" id="{C099D111-3065-144B-9F81-A00CA395061D}"/>
              </a:ext>
            </a:extLst>
          </p:cNvPr>
          <p:cNvSpPr>
            <a:spLocks noChangeArrowheads="1"/>
          </p:cNvSpPr>
          <p:nvPr/>
        </p:nvSpPr>
        <p:spPr bwMode="auto">
          <a:xfrm>
            <a:off x="2414588" y="2359025"/>
            <a:ext cx="5334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2000" b="1">
                <a:latin typeface="Comic Sans MS" panose="030F0902030302020204" pitchFamily="66" charset="0"/>
              </a:rPr>
              <a:t>5’</a:t>
            </a:r>
            <a:endParaRPr lang="en-US" altLang="en-US" sz="2000">
              <a:latin typeface="Arial" panose="020B0604020202020204" pitchFamily="34" charset="0"/>
            </a:endParaRPr>
          </a:p>
        </p:txBody>
      </p:sp>
      <p:sp>
        <p:nvSpPr>
          <p:cNvPr id="35851" name="Rectangle 12">
            <a:extLst>
              <a:ext uri="{FF2B5EF4-FFF2-40B4-BE49-F238E27FC236}">
                <a16:creationId xmlns:a16="http://schemas.microsoft.com/office/drawing/2014/main" id="{0743469B-9895-4141-AE8D-C9DE6D108BAB}"/>
              </a:ext>
            </a:extLst>
          </p:cNvPr>
          <p:cNvSpPr>
            <a:spLocks noChangeArrowheads="1"/>
          </p:cNvSpPr>
          <p:nvPr/>
        </p:nvSpPr>
        <p:spPr bwMode="auto">
          <a:xfrm>
            <a:off x="2409825" y="3568700"/>
            <a:ext cx="5334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2000" b="1">
                <a:latin typeface="Comic Sans MS" panose="030F0902030302020204" pitchFamily="66" charset="0"/>
              </a:rPr>
              <a:t>5’</a:t>
            </a:r>
            <a:endParaRPr lang="en-US" altLang="en-US" sz="2000">
              <a:latin typeface="Arial" panose="020B0604020202020204" pitchFamily="34" charset="0"/>
            </a:endParaRPr>
          </a:p>
        </p:txBody>
      </p:sp>
      <p:sp>
        <p:nvSpPr>
          <p:cNvPr id="35852" name="Line 13">
            <a:extLst>
              <a:ext uri="{FF2B5EF4-FFF2-40B4-BE49-F238E27FC236}">
                <a16:creationId xmlns:a16="http://schemas.microsoft.com/office/drawing/2014/main" id="{44232668-9DFB-6944-B30B-04BD9E4CA39E}"/>
              </a:ext>
            </a:extLst>
          </p:cNvPr>
          <p:cNvSpPr>
            <a:spLocks noChangeShapeType="1"/>
          </p:cNvSpPr>
          <p:nvPr/>
        </p:nvSpPr>
        <p:spPr bwMode="auto">
          <a:xfrm>
            <a:off x="2878138" y="5051425"/>
            <a:ext cx="14398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3" name="Line 14">
            <a:extLst>
              <a:ext uri="{FF2B5EF4-FFF2-40B4-BE49-F238E27FC236}">
                <a16:creationId xmlns:a16="http://schemas.microsoft.com/office/drawing/2014/main" id="{349A8190-C81B-4141-AF18-8F223535B473}"/>
              </a:ext>
            </a:extLst>
          </p:cNvPr>
          <p:cNvSpPr>
            <a:spLocks noChangeShapeType="1"/>
          </p:cNvSpPr>
          <p:nvPr/>
        </p:nvSpPr>
        <p:spPr bwMode="auto">
          <a:xfrm>
            <a:off x="4738688" y="5051425"/>
            <a:ext cx="133667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4" name="Rectangle 15">
            <a:extLst>
              <a:ext uri="{FF2B5EF4-FFF2-40B4-BE49-F238E27FC236}">
                <a16:creationId xmlns:a16="http://schemas.microsoft.com/office/drawing/2014/main" id="{130D751C-E810-D342-B09E-8555D1F6DCD7}"/>
              </a:ext>
            </a:extLst>
          </p:cNvPr>
          <p:cNvSpPr>
            <a:spLocks noChangeArrowheads="1"/>
          </p:cNvSpPr>
          <p:nvPr/>
        </p:nvSpPr>
        <p:spPr bwMode="auto">
          <a:xfrm>
            <a:off x="4344988" y="4805363"/>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FF"/>
                </a:solidFill>
                <a:latin typeface="Arial" panose="020B0604020202020204" pitchFamily="34" charset="0"/>
              </a:rPr>
              <a:t>p</a:t>
            </a:r>
          </a:p>
        </p:txBody>
      </p:sp>
      <p:sp>
        <p:nvSpPr>
          <p:cNvPr id="35855" name="Rectangle 16">
            <a:extLst>
              <a:ext uri="{FF2B5EF4-FFF2-40B4-BE49-F238E27FC236}">
                <a16:creationId xmlns:a16="http://schemas.microsoft.com/office/drawing/2014/main" id="{2E02AD83-10B8-A045-86FB-B3B2A6BE970E}"/>
              </a:ext>
            </a:extLst>
          </p:cNvPr>
          <p:cNvSpPr>
            <a:spLocks noChangeArrowheads="1"/>
          </p:cNvSpPr>
          <p:nvPr/>
        </p:nvSpPr>
        <p:spPr bwMode="auto">
          <a:xfrm>
            <a:off x="2409825" y="4856163"/>
            <a:ext cx="5334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2000" b="1">
                <a:latin typeface="Comic Sans MS" panose="030F0902030302020204" pitchFamily="66" charset="0"/>
              </a:rPr>
              <a:t>5’</a:t>
            </a:r>
            <a:endParaRPr lang="en-US" altLang="en-US" sz="2000">
              <a:latin typeface="Arial" panose="020B0604020202020204" pitchFamily="34" charset="0"/>
            </a:endParaRPr>
          </a:p>
        </p:txBody>
      </p:sp>
      <p:sp>
        <p:nvSpPr>
          <p:cNvPr id="35856" name="Rectangle 17">
            <a:extLst>
              <a:ext uri="{FF2B5EF4-FFF2-40B4-BE49-F238E27FC236}">
                <a16:creationId xmlns:a16="http://schemas.microsoft.com/office/drawing/2014/main" id="{A2E7B4D7-A575-624C-BA41-0ACB7A090A91}"/>
              </a:ext>
            </a:extLst>
          </p:cNvPr>
          <p:cNvSpPr>
            <a:spLocks noChangeArrowheads="1"/>
          </p:cNvSpPr>
          <p:nvPr/>
        </p:nvSpPr>
        <p:spPr bwMode="auto">
          <a:xfrm>
            <a:off x="3949700" y="3586163"/>
            <a:ext cx="725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OH</a:t>
            </a:r>
            <a:endParaRPr lang="en-US" altLang="en-US" b="1" baseline="-25000">
              <a:latin typeface="Arial" panose="020B0604020202020204" pitchFamily="34" charset="0"/>
            </a:endParaRPr>
          </a:p>
        </p:txBody>
      </p:sp>
      <p:sp>
        <p:nvSpPr>
          <p:cNvPr id="35857" name="Rectangle 18">
            <a:extLst>
              <a:ext uri="{FF2B5EF4-FFF2-40B4-BE49-F238E27FC236}">
                <a16:creationId xmlns:a16="http://schemas.microsoft.com/office/drawing/2014/main" id="{A4AF353A-57F8-0343-A54D-EAD5B3DAA5AE}"/>
              </a:ext>
            </a:extLst>
          </p:cNvPr>
          <p:cNvSpPr>
            <a:spLocks noChangeArrowheads="1"/>
          </p:cNvSpPr>
          <p:nvPr/>
        </p:nvSpPr>
        <p:spPr bwMode="auto">
          <a:xfrm>
            <a:off x="6564313" y="3013075"/>
            <a:ext cx="149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800" b="1">
                <a:latin typeface="Optima" panose="02000503060000020004" pitchFamily="2" charset="0"/>
              </a:rPr>
              <a:t>healing</a:t>
            </a:r>
            <a:r>
              <a:rPr lang="en-US" altLang="en-US" sz="2000" b="1">
                <a:latin typeface="Comic Sans MS" panose="030F0902030302020204" pitchFamily="66" charset="0"/>
              </a:rPr>
              <a:t>  </a:t>
            </a:r>
            <a:endParaRPr lang="en-US" altLang="en-US" sz="2000">
              <a:latin typeface="Arial" panose="020B0604020202020204" pitchFamily="34" charset="0"/>
            </a:endParaRPr>
          </a:p>
        </p:txBody>
      </p:sp>
      <p:sp>
        <p:nvSpPr>
          <p:cNvPr id="35858" name="Rectangle 19">
            <a:extLst>
              <a:ext uri="{FF2B5EF4-FFF2-40B4-BE49-F238E27FC236}">
                <a16:creationId xmlns:a16="http://schemas.microsoft.com/office/drawing/2014/main" id="{EE64B071-50AE-3A46-A16D-F18FDC652E6D}"/>
              </a:ext>
            </a:extLst>
          </p:cNvPr>
          <p:cNvSpPr>
            <a:spLocks noChangeArrowheads="1"/>
          </p:cNvSpPr>
          <p:nvPr/>
        </p:nvSpPr>
        <p:spPr bwMode="auto">
          <a:xfrm>
            <a:off x="6564313" y="4248150"/>
            <a:ext cx="149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800" b="1">
                <a:latin typeface="Optima" panose="02000503060000020004" pitchFamily="2" charset="0"/>
              </a:rPr>
              <a:t>sealing</a:t>
            </a:r>
            <a:r>
              <a:rPr lang="en-US" altLang="en-US" sz="2000" b="1">
                <a:latin typeface="Optima" panose="02000503060000020004" pitchFamily="2" charset="0"/>
              </a:rPr>
              <a:t> </a:t>
            </a:r>
            <a:r>
              <a:rPr lang="en-US" altLang="en-US" sz="2000" b="1">
                <a:latin typeface="Comic Sans MS" panose="030F0902030302020204" pitchFamily="66" charset="0"/>
              </a:rPr>
              <a:t> </a:t>
            </a:r>
            <a:endParaRPr lang="en-US" altLang="en-US" sz="2000">
              <a:latin typeface="Arial" panose="020B0604020202020204" pitchFamily="34" charset="0"/>
            </a:endParaRPr>
          </a:p>
        </p:txBody>
      </p:sp>
      <p:sp>
        <p:nvSpPr>
          <p:cNvPr id="166932" name="AutoShape 20">
            <a:extLst>
              <a:ext uri="{FF2B5EF4-FFF2-40B4-BE49-F238E27FC236}">
                <a16:creationId xmlns:a16="http://schemas.microsoft.com/office/drawing/2014/main" id="{431049DB-F675-C14D-A409-98494AB36493}"/>
              </a:ext>
            </a:extLst>
          </p:cNvPr>
          <p:cNvSpPr>
            <a:spLocks noChangeArrowheads="1"/>
          </p:cNvSpPr>
          <p:nvPr/>
        </p:nvSpPr>
        <p:spPr bwMode="auto">
          <a:xfrm flipH="1">
            <a:off x="4597400" y="1371600"/>
            <a:ext cx="1066800" cy="863600"/>
          </a:xfrm>
          <a:prstGeom prst="lightningBolt">
            <a:avLst/>
          </a:prstGeom>
          <a:solidFill>
            <a:srgbClr val="5B87F2"/>
          </a:solidFill>
          <a:ln w="9525">
            <a:solidFill>
              <a:srgbClr val="ED181E"/>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35860" name="Rectangle 21">
            <a:extLst>
              <a:ext uri="{FF2B5EF4-FFF2-40B4-BE49-F238E27FC236}">
                <a16:creationId xmlns:a16="http://schemas.microsoft.com/office/drawing/2014/main" id="{4AE78C21-CBBA-F04C-922A-3F3DADA723AD}"/>
              </a:ext>
            </a:extLst>
          </p:cNvPr>
          <p:cNvSpPr>
            <a:spLocks noChangeArrowheads="1"/>
          </p:cNvSpPr>
          <p:nvPr/>
        </p:nvSpPr>
        <p:spPr bwMode="auto">
          <a:xfrm>
            <a:off x="6564313" y="1641475"/>
            <a:ext cx="149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800" b="1">
                <a:latin typeface="Optima" panose="02000503060000020004" pitchFamily="2" charset="0"/>
              </a:rPr>
              <a:t>breakage</a:t>
            </a:r>
            <a:r>
              <a:rPr lang="en-US" altLang="en-US" sz="2000" b="1">
                <a:latin typeface="Optima" panose="02000503060000020004" pitchFamily="2" charset="0"/>
              </a:rPr>
              <a:t>  </a:t>
            </a:r>
            <a:endParaRPr lang="en-US" altLang="en-US" sz="2000">
              <a:latin typeface="Arial" panose="020B0604020202020204" pitchFamily="34" charset="0"/>
            </a:endParaRPr>
          </a:p>
        </p:txBody>
      </p:sp>
      <p:sp>
        <p:nvSpPr>
          <p:cNvPr id="35861" name="Text Box 22">
            <a:extLst>
              <a:ext uri="{FF2B5EF4-FFF2-40B4-BE49-F238E27FC236}">
                <a16:creationId xmlns:a16="http://schemas.microsoft.com/office/drawing/2014/main" id="{5FC8C1DE-8148-E446-9A6E-B3C5E2BD3EB7}"/>
              </a:ext>
            </a:extLst>
          </p:cNvPr>
          <p:cNvSpPr txBox="1">
            <a:spLocks noChangeArrowheads="1"/>
          </p:cNvSpPr>
          <p:nvPr/>
        </p:nvSpPr>
        <p:spPr bwMode="auto">
          <a:xfrm>
            <a:off x="1620838" y="2928938"/>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or</a:t>
            </a:r>
          </a:p>
        </p:txBody>
      </p:sp>
      <p:sp>
        <p:nvSpPr>
          <p:cNvPr id="35862" name="Line 23">
            <a:extLst>
              <a:ext uri="{FF2B5EF4-FFF2-40B4-BE49-F238E27FC236}">
                <a16:creationId xmlns:a16="http://schemas.microsoft.com/office/drawing/2014/main" id="{5D66B4F5-23D1-F745-94A8-074087C4CC59}"/>
              </a:ext>
            </a:extLst>
          </p:cNvPr>
          <p:cNvSpPr>
            <a:spLocks noChangeShapeType="1"/>
          </p:cNvSpPr>
          <p:nvPr/>
        </p:nvSpPr>
        <p:spPr bwMode="auto">
          <a:xfrm>
            <a:off x="4510088" y="4233863"/>
            <a:ext cx="0" cy="38100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63" name="Text Box 24">
            <a:extLst>
              <a:ext uri="{FF2B5EF4-FFF2-40B4-BE49-F238E27FC236}">
                <a16:creationId xmlns:a16="http://schemas.microsoft.com/office/drawing/2014/main" id="{DD657DF6-0311-5849-8F2A-DB274CD10A7C}"/>
              </a:ext>
            </a:extLst>
          </p:cNvPr>
          <p:cNvSpPr txBox="1">
            <a:spLocks noChangeArrowheads="1"/>
          </p:cNvSpPr>
          <p:nvPr/>
        </p:nvSpPr>
        <p:spPr bwMode="auto">
          <a:xfrm>
            <a:off x="3084513" y="4225925"/>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i="1">
                <a:solidFill>
                  <a:srgbClr val="0000FF"/>
                </a:solidFill>
              </a:rPr>
              <a:t>ligase</a:t>
            </a:r>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a:extLst>
              <a:ext uri="{FF2B5EF4-FFF2-40B4-BE49-F238E27FC236}">
                <a16:creationId xmlns:a16="http://schemas.microsoft.com/office/drawing/2014/main" id="{6B7431DC-7FF3-AF46-BD1E-C09A29FF1AD2}"/>
              </a:ext>
            </a:extLst>
          </p:cNvPr>
          <p:cNvSpPr txBox="1">
            <a:spLocks noChangeArrowheads="1"/>
          </p:cNvSpPr>
          <p:nvPr/>
        </p:nvSpPr>
        <p:spPr bwMode="auto">
          <a:xfrm>
            <a:off x="495300" y="487363"/>
            <a:ext cx="80279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a:t>Phosphoester and Phosphoanhydride Biochemistry </a:t>
            </a:r>
            <a:endParaRPr lang="en-US" altLang="en-US"/>
          </a:p>
        </p:txBody>
      </p:sp>
      <p:pic>
        <p:nvPicPr>
          <p:cNvPr id="15362" name="Picture 3">
            <a:extLst>
              <a:ext uri="{FF2B5EF4-FFF2-40B4-BE49-F238E27FC236}">
                <a16:creationId xmlns:a16="http://schemas.microsoft.com/office/drawing/2014/main" id="{6A3F7C9B-B492-7F40-8D97-A280C4B60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536292"/>
            <a:ext cx="683895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a:extLst>
              <a:ext uri="{FF2B5EF4-FFF2-40B4-BE49-F238E27FC236}">
                <a16:creationId xmlns:a16="http://schemas.microsoft.com/office/drawing/2014/main" id="{1C42359D-9403-9043-BDCA-E065A811F555}"/>
              </a:ext>
            </a:extLst>
          </p:cNvPr>
          <p:cNvSpPr txBox="1">
            <a:spLocks noChangeArrowheads="1"/>
          </p:cNvSpPr>
          <p:nvPr/>
        </p:nvSpPr>
        <p:spPr bwMode="auto">
          <a:xfrm>
            <a:off x="160338" y="3606392"/>
            <a:ext cx="168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t>Phosphodiester</a:t>
            </a:r>
            <a:endParaRPr lang="en-US" altLang="en-US"/>
          </a:p>
        </p:txBody>
      </p:sp>
      <p:sp>
        <p:nvSpPr>
          <p:cNvPr id="15366" name="Text Box 7">
            <a:extLst>
              <a:ext uri="{FF2B5EF4-FFF2-40B4-BE49-F238E27FC236}">
                <a16:creationId xmlns:a16="http://schemas.microsoft.com/office/drawing/2014/main" id="{BFB7511B-E447-684A-85D6-0FC69BFBC626}"/>
              </a:ext>
            </a:extLst>
          </p:cNvPr>
          <p:cNvSpPr txBox="1">
            <a:spLocks noChangeArrowheads="1"/>
          </p:cNvSpPr>
          <p:nvPr/>
        </p:nvSpPr>
        <p:spPr bwMode="auto">
          <a:xfrm>
            <a:off x="6446838" y="3606392"/>
            <a:ext cx="202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t>Phosphoanhydride</a:t>
            </a:r>
            <a:endParaRPr lang="en-US" altLang="en-US"/>
          </a:p>
        </p:txBody>
      </p:sp>
      <p:sp>
        <p:nvSpPr>
          <p:cNvPr id="15367" name="Text Box 8">
            <a:extLst>
              <a:ext uri="{FF2B5EF4-FFF2-40B4-BE49-F238E27FC236}">
                <a16:creationId xmlns:a16="http://schemas.microsoft.com/office/drawing/2014/main" id="{E07B5367-ABEB-7C43-8EAF-43C1CA2A14E6}"/>
              </a:ext>
            </a:extLst>
          </p:cNvPr>
          <p:cNvSpPr txBox="1">
            <a:spLocks noChangeArrowheads="1"/>
          </p:cNvSpPr>
          <p:nvPr/>
        </p:nvSpPr>
        <p:spPr bwMode="auto">
          <a:xfrm>
            <a:off x="5621338" y="5647917"/>
            <a:ext cx="1974850" cy="76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90000"/>
              </a:lnSpc>
            </a:pPr>
            <a:r>
              <a:rPr lang="en-US" altLang="en-US" sz="1600" b="1" dirty="0">
                <a:solidFill>
                  <a:srgbClr val="0432FF"/>
                </a:solidFill>
              </a:rPr>
              <a:t>ATP</a:t>
            </a:r>
          </a:p>
          <a:p>
            <a:pPr>
              <a:lnSpc>
                <a:spcPct val="90000"/>
              </a:lnSpc>
            </a:pPr>
            <a:r>
              <a:rPr lang="en-US" altLang="en-US" sz="1600" b="1" dirty="0">
                <a:solidFill>
                  <a:srgbClr val="0432FF"/>
                </a:solidFill>
              </a:rPr>
              <a:t>NAD</a:t>
            </a:r>
            <a:r>
              <a:rPr lang="en-US" altLang="en-US" sz="1600" b="1" baseline="30000" dirty="0">
                <a:solidFill>
                  <a:srgbClr val="0432FF"/>
                </a:solidFill>
              </a:rPr>
              <a:t>+</a:t>
            </a:r>
          </a:p>
          <a:p>
            <a:pPr>
              <a:lnSpc>
                <a:spcPct val="90000"/>
              </a:lnSpc>
            </a:pPr>
            <a:r>
              <a:rPr lang="en-US" altLang="en-US" sz="1600" b="1" dirty="0">
                <a:solidFill>
                  <a:srgbClr val="0432FF"/>
                </a:solidFill>
              </a:rPr>
              <a:t>pyrophosphate (PP</a:t>
            </a:r>
            <a:r>
              <a:rPr lang="en-US" altLang="en-US" sz="1600" b="1" baseline="-25000" dirty="0">
                <a:solidFill>
                  <a:srgbClr val="0432FF"/>
                </a:solidFill>
              </a:rPr>
              <a:t>i</a:t>
            </a:r>
            <a:r>
              <a:rPr lang="en-US" altLang="en-US" sz="1600" b="1" dirty="0">
                <a:solidFill>
                  <a:srgbClr val="0432FF"/>
                </a:solidFill>
              </a:rPr>
              <a:t>)</a:t>
            </a:r>
          </a:p>
        </p:txBody>
      </p:sp>
      <p:sp>
        <p:nvSpPr>
          <p:cNvPr id="15368" name="Text Box 9">
            <a:extLst>
              <a:ext uri="{FF2B5EF4-FFF2-40B4-BE49-F238E27FC236}">
                <a16:creationId xmlns:a16="http://schemas.microsoft.com/office/drawing/2014/main" id="{22A021CF-4AFE-254D-B3C8-1ED68BCAB81C}"/>
              </a:ext>
            </a:extLst>
          </p:cNvPr>
          <p:cNvSpPr txBox="1">
            <a:spLocks noChangeArrowheads="1"/>
          </p:cNvSpPr>
          <p:nvPr/>
        </p:nvSpPr>
        <p:spPr bwMode="auto">
          <a:xfrm>
            <a:off x="276225" y="4025492"/>
            <a:ext cx="771525"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90000"/>
              </a:lnSpc>
            </a:pPr>
            <a:r>
              <a:rPr lang="en-US" altLang="en-US" sz="1600" b="1" dirty="0">
                <a:solidFill>
                  <a:srgbClr val="0432FF"/>
                </a:solidFill>
              </a:rPr>
              <a:t>DNA</a:t>
            </a:r>
          </a:p>
          <a:p>
            <a:pPr>
              <a:lnSpc>
                <a:spcPct val="90000"/>
              </a:lnSpc>
            </a:pPr>
            <a:r>
              <a:rPr lang="en-US" altLang="en-US" sz="1600" b="1" dirty="0">
                <a:solidFill>
                  <a:srgbClr val="0432FF"/>
                </a:solidFill>
              </a:rPr>
              <a:t>RNA</a:t>
            </a:r>
          </a:p>
        </p:txBody>
      </p:sp>
      <p:sp>
        <p:nvSpPr>
          <p:cNvPr id="15371" name="Text Box 12">
            <a:extLst>
              <a:ext uri="{FF2B5EF4-FFF2-40B4-BE49-F238E27FC236}">
                <a16:creationId xmlns:a16="http://schemas.microsoft.com/office/drawing/2014/main" id="{DC35A5BD-41B6-3F48-9BBD-F68B8E145D32}"/>
              </a:ext>
            </a:extLst>
          </p:cNvPr>
          <p:cNvSpPr txBox="1">
            <a:spLocks noChangeArrowheads="1"/>
          </p:cNvSpPr>
          <p:nvPr/>
        </p:nvSpPr>
        <p:spPr bwMode="auto">
          <a:xfrm>
            <a:off x="3403600" y="2814229"/>
            <a:ext cx="98266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90000"/>
              </a:lnSpc>
            </a:pPr>
            <a:r>
              <a:rPr lang="en-US" altLang="en-US" sz="1600" b="1">
                <a:solidFill>
                  <a:schemeClr val="bg2"/>
                </a:solidFill>
              </a:rPr>
              <a:t>pKa ~6.5</a:t>
            </a:r>
            <a:endParaRPr lang="en-US" altLang="en-US" sz="1600" b="1">
              <a:solidFill>
                <a:schemeClr val="accent2"/>
              </a:solidFill>
            </a:endParaRPr>
          </a:p>
        </p:txBody>
      </p:sp>
      <p:sp>
        <p:nvSpPr>
          <p:cNvPr id="15372" name="Text Box 13">
            <a:extLst>
              <a:ext uri="{FF2B5EF4-FFF2-40B4-BE49-F238E27FC236}">
                <a16:creationId xmlns:a16="http://schemas.microsoft.com/office/drawing/2014/main" id="{EF86B1F4-43FD-7246-ACE4-18161A0D58EE}"/>
              </a:ext>
            </a:extLst>
          </p:cNvPr>
          <p:cNvSpPr txBox="1">
            <a:spLocks noChangeArrowheads="1"/>
          </p:cNvSpPr>
          <p:nvPr/>
        </p:nvSpPr>
        <p:spPr bwMode="auto">
          <a:xfrm>
            <a:off x="2262188" y="3058704"/>
            <a:ext cx="98266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90000"/>
              </a:lnSpc>
            </a:pPr>
            <a:r>
              <a:rPr lang="en-US" altLang="en-US" sz="1600" b="1">
                <a:solidFill>
                  <a:schemeClr val="bg2"/>
                </a:solidFill>
              </a:rPr>
              <a:t>pKa ~1</a:t>
            </a:r>
            <a:endParaRPr lang="en-US" altLang="en-US" sz="1600" b="1">
              <a:solidFill>
                <a:schemeClr val="accent2"/>
              </a:solidFill>
            </a:endParaRPr>
          </a:p>
        </p:txBody>
      </p:sp>
      <p:sp>
        <p:nvSpPr>
          <p:cNvPr id="15373" name="Text Box 14">
            <a:extLst>
              <a:ext uri="{FF2B5EF4-FFF2-40B4-BE49-F238E27FC236}">
                <a16:creationId xmlns:a16="http://schemas.microsoft.com/office/drawing/2014/main" id="{9E348934-9294-A940-A634-0224DA025BFC}"/>
              </a:ext>
            </a:extLst>
          </p:cNvPr>
          <p:cNvSpPr txBox="1">
            <a:spLocks noChangeArrowheads="1"/>
          </p:cNvSpPr>
          <p:nvPr/>
        </p:nvSpPr>
        <p:spPr bwMode="auto">
          <a:xfrm>
            <a:off x="2182813" y="5446304"/>
            <a:ext cx="98266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90000"/>
              </a:lnSpc>
            </a:pPr>
            <a:r>
              <a:rPr lang="en-US" altLang="en-US" sz="1600" b="1">
                <a:solidFill>
                  <a:schemeClr val="bg2"/>
                </a:solidFill>
              </a:rPr>
              <a:t>pKa ~1</a:t>
            </a:r>
            <a:endParaRPr lang="en-US" altLang="en-US" sz="1600" b="1">
              <a:solidFill>
                <a:schemeClr val="accent2"/>
              </a:solidFill>
            </a:endParaRPr>
          </a:p>
        </p:txBody>
      </p:sp>
      <p:sp>
        <p:nvSpPr>
          <p:cNvPr id="2" name="Rectangle 1">
            <a:extLst>
              <a:ext uri="{FF2B5EF4-FFF2-40B4-BE49-F238E27FC236}">
                <a16:creationId xmlns:a16="http://schemas.microsoft.com/office/drawing/2014/main" id="{C97ECF21-DC79-290B-4708-C4F4EFE82584}"/>
              </a:ext>
            </a:extLst>
          </p:cNvPr>
          <p:cNvSpPr/>
          <p:nvPr/>
        </p:nvSpPr>
        <p:spPr bwMode="auto">
          <a:xfrm>
            <a:off x="4572000" y="1339700"/>
            <a:ext cx="2296633" cy="18872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9" charset="0"/>
            </a:endParaRPr>
          </a:p>
        </p:txBody>
      </p:sp>
      <p:sp>
        <p:nvSpPr>
          <p:cNvPr id="15363" name="Text Box 4">
            <a:extLst>
              <a:ext uri="{FF2B5EF4-FFF2-40B4-BE49-F238E27FC236}">
                <a16:creationId xmlns:a16="http://schemas.microsoft.com/office/drawing/2014/main" id="{4EE00BA2-70ED-CB4C-8B28-5550CDECFE0C}"/>
              </a:ext>
            </a:extLst>
          </p:cNvPr>
          <p:cNvSpPr txBox="1">
            <a:spLocks noChangeArrowheads="1"/>
          </p:cNvSpPr>
          <p:nvPr/>
        </p:nvSpPr>
        <p:spPr bwMode="auto">
          <a:xfrm>
            <a:off x="4135883" y="1535188"/>
            <a:ext cx="203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t>Phosphomonoester</a:t>
            </a:r>
            <a:endParaRPr lang="en-US" altLang="en-US"/>
          </a:p>
        </p:txBody>
      </p:sp>
      <p:sp>
        <p:nvSpPr>
          <p:cNvPr id="15369" name="Text Box 10">
            <a:extLst>
              <a:ext uri="{FF2B5EF4-FFF2-40B4-BE49-F238E27FC236}">
                <a16:creationId xmlns:a16="http://schemas.microsoft.com/office/drawing/2014/main" id="{B6A53396-7D42-D14D-9C52-727E32376109}"/>
              </a:ext>
            </a:extLst>
          </p:cNvPr>
          <p:cNvSpPr txBox="1">
            <a:spLocks noChangeArrowheads="1"/>
          </p:cNvSpPr>
          <p:nvPr/>
        </p:nvSpPr>
        <p:spPr bwMode="auto">
          <a:xfrm>
            <a:off x="4175570" y="1955875"/>
            <a:ext cx="1882775"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90000"/>
              </a:lnSpc>
            </a:pPr>
            <a:r>
              <a:rPr lang="en-US" altLang="en-US" sz="1600" b="1" dirty="0">
                <a:solidFill>
                  <a:srgbClr val="0432FF"/>
                </a:solidFill>
              </a:rPr>
              <a:t>NMPs</a:t>
            </a:r>
          </a:p>
          <a:p>
            <a:pPr>
              <a:lnSpc>
                <a:spcPct val="90000"/>
              </a:lnSpc>
            </a:pPr>
            <a:r>
              <a:rPr lang="en-US" altLang="en-US" sz="1600" b="1" dirty="0">
                <a:solidFill>
                  <a:srgbClr val="0432FF"/>
                </a:solidFill>
              </a:rPr>
              <a:t>RNA &amp; DNA ends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532BFD09-2E78-6941-BE6F-27673BBE28EE}"/>
              </a:ext>
            </a:extLst>
          </p:cNvPr>
          <p:cNvSpPr>
            <a:spLocks noChangeArrowheads="1"/>
          </p:cNvSpPr>
          <p:nvPr/>
        </p:nvSpPr>
        <p:spPr bwMode="auto">
          <a:xfrm>
            <a:off x="841375" y="433388"/>
            <a:ext cx="74850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b="1">
                <a:solidFill>
                  <a:schemeClr val="tx2"/>
                </a:solidFill>
                <a:latin typeface="Optima" panose="02000503060000020004" pitchFamily="2" charset="0"/>
              </a:rPr>
              <a:t>Bad things happen when breaks go unrepaired . . .</a:t>
            </a:r>
            <a:endParaRPr lang="en-US" altLang="en-US" sz="4400">
              <a:solidFill>
                <a:schemeClr val="tx2"/>
              </a:solidFill>
            </a:endParaRPr>
          </a:p>
        </p:txBody>
      </p:sp>
      <p:sp>
        <p:nvSpPr>
          <p:cNvPr id="37890" name="Line 3">
            <a:extLst>
              <a:ext uri="{FF2B5EF4-FFF2-40B4-BE49-F238E27FC236}">
                <a16:creationId xmlns:a16="http://schemas.microsoft.com/office/drawing/2014/main" id="{CB520AF6-43F7-A345-8710-BDB8C9818AD3}"/>
              </a:ext>
            </a:extLst>
          </p:cNvPr>
          <p:cNvSpPr>
            <a:spLocks noChangeShapeType="1"/>
          </p:cNvSpPr>
          <p:nvPr/>
        </p:nvSpPr>
        <p:spPr bwMode="auto">
          <a:xfrm>
            <a:off x="2871788" y="2552700"/>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1" name="Line 4">
            <a:extLst>
              <a:ext uri="{FF2B5EF4-FFF2-40B4-BE49-F238E27FC236}">
                <a16:creationId xmlns:a16="http://schemas.microsoft.com/office/drawing/2014/main" id="{5F66E41F-90DD-5741-B503-2F5290BF589B}"/>
              </a:ext>
            </a:extLst>
          </p:cNvPr>
          <p:cNvSpPr>
            <a:spLocks noChangeShapeType="1"/>
          </p:cNvSpPr>
          <p:nvPr/>
        </p:nvSpPr>
        <p:spPr bwMode="auto">
          <a:xfrm>
            <a:off x="5005388" y="2552700"/>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2" name="Rectangle 5">
            <a:extLst>
              <a:ext uri="{FF2B5EF4-FFF2-40B4-BE49-F238E27FC236}">
                <a16:creationId xmlns:a16="http://schemas.microsoft.com/office/drawing/2014/main" id="{E73F54FB-8724-2D44-B9BA-DC68887B3267}"/>
              </a:ext>
            </a:extLst>
          </p:cNvPr>
          <p:cNvSpPr>
            <a:spLocks noChangeArrowheads="1"/>
          </p:cNvSpPr>
          <p:nvPr/>
        </p:nvSpPr>
        <p:spPr bwMode="auto">
          <a:xfrm>
            <a:off x="3938588" y="2306638"/>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B00E21"/>
                </a:solidFill>
                <a:latin typeface="Arial" panose="020B0604020202020204" pitchFamily="34" charset="0"/>
              </a:rPr>
              <a:t>p</a:t>
            </a:r>
          </a:p>
        </p:txBody>
      </p:sp>
      <p:sp>
        <p:nvSpPr>
          <p:cNvPr id="37893" name="Rectangle 6">
            <a:extLst>
              <a:ext uri="{FF2B5EF4-FFF2-40B4-BE49-F238E27FC236}">
                <a16:creationId xmlns:a16="http://schemas.microsoft.com/office/drawing/2014/main" id="{708DAEF1-B57C-C940-895B-5A929084438C}"/>
              </a:ext>
            </a:extLst>
          </p:cNvPr>
          <p:cNvSpPr>
            <a:spLocks noChangeArrowheads="1"/>
          </p:cNvSpPr>
          <p:nvPr/>
        </p:nvSpPr>
        <p:spPr bwMode="auto">
          <a:xfrm>
            <a:off x="4495800" y="2368550"/>
            <a:ext cx="725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HO</a:t>
            </a:r>
            <a:endParaRPr lang="en-US" altLang="en-US" b="1" baseline="-25000">
              <a:latin typeface="Arial" panose="020B0604020202020204" pitchFamily="34" charset="0"/>
            </a:endParaRPr>
          </a:p>
        </p:txBody>
      </p:sp>
      <p:sp>
        <p:nvSpPr>
          <p:cNvPr id="37894" name="Line 7">
            <a:extLst>
              <a:ext uri="{FF2B5EF4-FFF2-40B4-BE49-F238E27FC236}">
                <a16:creationId xmlns:a16="http://schemas.microsoft.com/office/drawing/2014/main" id="{D88FD60E-D358-FE47-A360-77B9CD66F584}"/>
              </a:ext>
            </a:extLst>
          </p:cNvPr>
          <p:cNvSpPr>
            <a:spLocks noChangeShapeType="1"/>
          </p:cNvSpPr>
          <p:nvPr/>
        </p:nvSpPr>
        <p:spPr bwMode="auto">
          <a:xfrm>
            <a:off x="2871788" y="3763963"/>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5" name="Line 8">
            <a:extLst>
              <a:ext uri="{FF2B5EF4-FFF2-40B4-BE49-F238E27FC236}">
                <a16:creationId xmlns:a16="http://schemas.microsoft.com/office/drawing/2014/main" id="{AE2BBE53-4E93-7245-AE53-6DD34581608D}"/>
              </a:ext>
            </a:extLst>
          </p:cNvPr>
          <p:cNvSpPr>
            <a:spLocks noChangeShapeType="1"/>
          </p:cNvSpPr>
          <p:nvPr/>
        </p:nvSpPr>
        <p:spPr bwMode="auto">
          <a:xfrm>
            <a:off x="5005388" y="3763963"/>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6" name="Rectangle 9">
            <a:extLst>
              <a:ext uri="{FF2B5EF4-FFF2-40B4-BE49-F238E27FC236}">
                <a16:creationId xmlns:a16="http://schemas.microsoft.com/office/drawing/2014/main" id="{17BC0558-833B-184C-B97C-365FE2AF9867}"/>
              </a:ext>
            </a:extLst>
          </p:cNvPr>
          <p:cNvSpPr>
            <a:spLocks noChangeArrowheads="1"/>
          </p:cNvSpPr>
          <p:nvPr/>
        </p:nvSpPr>
        <p:spPr bwMode="auto">
          <a:xfrm>
            <a:off x="4624388" y="35179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FF"/>
                </a:solidFill>
                <a:latin typeface="Arial" panose="020B0604020202020204" pitchFamily="34" charset="0"/>
              </a:rPr>
              <a:t>p</a:t>
            </a:r>
          </a:p>
        </p:txBody>
      </p:sp>
      <p:sp>
        <p:nvSpPr>
          <p:cNvPr id="37897" name="Rectangle 10">
            <a:extLst>
              <a:ext uri="{FF2B5EF4-FFF2-40B4-BE49-F238E27FC236}">
                <a16:creationId xmlns:a16="http://schemas.microsoft.com/office/drawing/2014/main" id="{D654C771-6904-8644-BFFE-6D55A1968353}"/>
              </a:ext>
            </a:extLst>
          </p:cNvPr>
          <p:cNvSpPr>
            <a:spLocks noChangeArrowheads="1"/>
          </p:cNvSpPr>
          <p:nvPr/>
        </p:nvSpPr>
        <p:spPr bwMode="auto">
          <a:xfrm>
            <a:off x="2414588" y="2359025"/>
            <a:ext cx="5334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2000" b="1">
                <a:latin typeface="Comic Sans MS" panose="030F0902030302020204" pitchFamily="66" charset="0"/>
              </a:rPr>
              <a:t>5’  </a:t>
            </a:r>
            <a:endParaRPr lang="en-US" altLang="en-US" sz="2000">
              <a:latin typeface="Arial" panose="020B0604020202020204" pitchFamily="34" charset="0"/>
            </a:endParaRPr>
          </a:p>
        </p:txBody>
      </p:sp>
      <p:sp>
        <p:nvSpPr>
          <p:cNvPr id="37898" name="Rectangle 11">
            <a:extLst>
              <a:ext uri="{FF2B5EF4-FFF2-40B4-BE49-F238E27FC236}">
                <a16:creationId xmlns:a16="http://schemas.microsoft.com/office/drawing/2014/main" id="{CDF8AE4C-7FE9-3842-AD11-6EBEE0981DB9}"/>
              </a:ext>
            </a:extLst>
          </p:cNvPr>
          <p:cNvSpPr>
            <a:spLocks noChangeArrowheads="1"/>
          </p:cNvSpPr>
          <p:nvPr/>
        </p:nvSpPr>
        <p:spPr bwMode="auto">
          <a:xfrm>
            <a:off x="2409825" y="3568700"/>
            <a:ext cx="5334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2000" b="1">
                <a:latin typeface="Comic Sans MS" panose="030F0902030302020204" pitchFamily="66" charset="0"/>
              </a:rPr>
              <a:t>5’  </a:t>
            </a:r>
            <a:endParaRPr lang="en-US" altLang="en-US" sz="2000">
              <a:latin typeface="Arial" panose="020B0604020202020204" pitchFamily="34" charset="0"/>
            </a:endParaRPr>
          </a:p>
        </p:txBody>
      </p:sp>
      <p:sp>
        <p:nvSpPr>
          <p:cNvPr id="37899" name="Line 12">
            <a:extLst>
              <a:ext uri="{FF2B5EF4-FFF2-40B4-BE49-F238E27FC236}">
                <a16:creationId xmlns:a16="http://schemas.microsoft.com/office/drawing/2014/main" id="{18EC8F73-A417-9046-8CF6-AD721E8215B8}"/>
              </a:ext>
            </a:extLst>
          </p:cNvPr>
          <p:cNvSpPr>
            <a:spLocks noChangeShapeType="1"/>
          </p:cNvSpPr>
          <p:nvPr/>
        </p:nvSpPr>
        <p:spPr bwMode="auto">
          <a:xfrm>
            <a:off x="2878138" y="5051425"/>
            <a:ext cx="14398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0" name="Line 13">
            <a:extLst>
              <a:ext uri="{FF2B5EF4-FFF2-40B4-BE49-F238E27FC236}">
                <a16:creationId xmlns:a16="http://schemas.microsoft.com/office/drawing/2014/main" id="{1363DAC9-6A7E-7C45-B3BC-9599144C30E7}"/>
              </a:ext>
            </a:extLst>
          </p:cNvPr>
          <p:cNvSpPr>
            <a:spLocks noChangeShapeType="1"/>
          </p:cNvSpPr>
          <p:nvPr/>
        </p:nvSpPr>
        <p:spPr bwMode="auto">
          <a:xfrm>
            <a:off x="4738688" y="5051425"/>
            <a:ext cx="133667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1" name="Rectangle 14">
            <a:extLst>
              <a:ext uri="{FF2B5EF4-FFF2-40B4-BE49-F238E27FC236}">
                <a16:creationId xmlns:a16="http://schemas.microsoft.com/office/drawing/2014/main" id="{AC94CE73-0455-8B46-B07D-8A19E53F8E38}"/>
              </a:ext>
            </a:extLst>
          </p:cNvPr>
          <p:cNvSpPr>
            <a:spLocks noChangeArrowheads="1"/>
          </p:cNvSpPr>
          <p:nvPr/>
        </p:nvSpPr>
        <p:spPr bwMode="auto">
          <a:xfrm>
            <a:off x="4344988" y="4805363"/>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FF"/>
                </a:solidFill>
                <a:latin typeface="Arial" panose="020B0604020202020204" pitchFamily="34" charset="0"/>
              </a:rPr>
              <a:t>p</a:t>
            </a:r>
          </a:p>
        </p:txBody>
      </p:sp>
      <p:sp>
        <p:nvSpPr>
          <p:cNvPr id="37902" name="Rectangle 15">
            <a:extLst>
              <a:ext uri="{FF2B5EF4-FFF2-40B4-BE49-F238E27FC236}">
                <a16:creationId xmlns:a16="http://schemas.microsoft.com/office/drawing/2014/main" id="{AF1EADA2-1026-8F45-A8A3-DEA8BCA5EDD6}"/>
              </a:ext>
            </a:extLst>
          </p:cNvPr>
          <p:cNvSpPr>
            <a:spLocks noChangeArrowheads="1"/>
          </p:cNvSpPr>
          <p:nvPr/>
        </p:nvSpPr>
        <p:spPr bwMode="auto">
          <a:xfrm>
            <a:off x="2409825" y="4856163"/>
            <a:ext cx="5334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2000" b="1">
                <a:latin typeface="Comic Sans MS" panose="030F0902030302020204" pitchFamily="66" charset="0"/>
              </a:rPr>
              <a:t>5’  </a:t>
            </a:r>
            <a:endParaRPr lang="en-US" altLang="en-US" sz="2000">
              <a:latin typeface="Arial" panose="020B0604020202020204" pitchFamily="34" charset="0"/>
            </a:endParaRPr>
          </a:p>
        </p:txBody>
      </p:sp>
      <p:sp>
        <p:nvSpPr>
          <p:cNvPr id="37903" name="Rectangle 16">
            <a:extLst>
              <a:ext uri="{FF2B5EF4-FFF2-40B4-BE49-F238E27FC236}">
                <a16:creationId xmlns:a16="http://schemas.microsoft.com/office/drawing/2014/main" id="{88F5BC1D-8238-2E4E-8226-B017AC796164}"/>
              </a:ext>
            </a:extLst>
          </p:cNvPr>
          <p:cNvSpPr>
            <a:spLocks noChangeArrowheads="1"/>
          </p:cNvSpPr>
          <p:nvPr/>
        </p:nvSpPr>
        <p:spPr bwMode="auto">
          <a:xfrm>
            <a:off x="3949700" y="3586163"/>
            <a:ext cx="725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OH</a:t>
            </a:r>
            <a:endParaRPr lang="en-US" altLang="en-US" b="1" baseline="-25000">
              <a:latin typeface="Arial" panose="020B0604020202020204" pitchFamily="34" charset="0"/>
            </a:endParaRPr>
          </a:p>
        </p:txBody>
      </p:sp>
      <p:sp>
        <p:nvSpPr>
          <p:cNvPr id="37904" name="Rectangle 17">
            <a:extLst>
              <a:ext uri="{FF2B5EF4-FFF2-40B4-BE49-F238E27FC236}">
                <a16:creationId xmlns:a16="http://schemas.microsoft.com/office/drawing/2014/main" id="{354F493A-FE23-C743-93AD-BEC446887FE6}"/>
              </a:ext>
            </a:extLst>
          </p:cNvPr>
          <p:cNvSpPr>
            <a:spLocks noChangeArrowheads="1"/>
          </p:cNvSpPr>
          <p:nvPr/>
        </p:nvSpPr>
        <p:spPr bwMode="auto">
          <a:xfrm>
            <a:off x="6596063" y="4248150"/>
            <a:ext cx="149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800" b="1">
                <a:solidFill>
                  <a:schemeClr val="bg2"/>
                </a:solidFill>
                <a:latin typeface="Optima" panose="02000503060000020004" pitchFamily="2" charset="0"/>
              </a:rPr>
              <a:t>sealing</a:t>
            </a:r>
            <a:r>
              <a:rPr lang="en-US" altLang="en-US" sz="2000" b="1">
                <a:solidFill>
                  <a:schemeClr val="bg2"/>
                </a:solidFill>
                <a:latin typeface="Comic Sans MS" panose="030F0902030302020204" pitchFamily="66" charset="0"/>
              </a:rPr>
              <a:t>  </a:t>
            </a:r>
            <a:endParaRPr lang="en-US" altLang="en-US" sz="2000">
              <a:latin typeface="Arial" panose="020B0604020202020204" pitchFamily="34" charset="0"/>
            </a:endParaRPr>
          </a:p>
        </p:txBody>
      </p:sp>
      <p:sp>
        <p:nvSpPr>
          <p:cNvPr id="170002" name="AutoShape 18">
            <a:extLst>
              <a:ext uri="{FF2B5EF4-FFF2-40B4-BE49-F238E27FC236}">
                <a16:creationId xmlns:a16="http://schemas.microsoft.com/office/drawing/2014/main" id="{399D39ED-E94A-C84F-8F9F-72F9D250538A}"/>
              </a:ext>
            </a:extLst>
          </p:cNvPr>
          <p:cNvSpPr>
            <a:spLocks noChangeArrowheads="1"/>
          </p:cNvSpPr>
          <p:nvPr/>
        </p:nvSpPr>
        <p:spPr bwMode="auto">
          <a:xfrm flipH="1">
            <a:off x="4597400" y="1371600"/>
            <a:ext cx="1066800" cy="863600"/>
          </a:xfrm>
          <a:prstGeom prst="lightningBolt">
            <a:avLst/>
          </a:prstGeom>
          <a:solidFill>
            <a:srgbClr val="5B87F2"/>
          </a:solidFill>
          <a:ln w="9525">
            <a:solidFill>
              <a:srgbClr val="ED181E"/>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37906" name="Line 19">
            <a:extLst>
              <a:ext uri="{FF2B5EF4-FFF2-40B4-BE49-F238E27FC236}">
                <a16:creationId xmlns:a16="http://schemas.microsoft.com/office/drawing/2014/main" id="{B863C044-4DBF-1749-8732-1452EE057636}"/>
              </a:ext>
            </a:extLst>
          </p:cNvPr>
          <p:cNvSpPr>
            <a:spLocks noChangeShapeType="1"/>
          </p:cNvSpPr>
          <p:nvPr/>
        </p:nvSpPr>
        <p:spPr bwMode="auto">
          <a:xfrm>
            <a:off x="4510088" y="4233863"/>
            <a:ext cx="0" cy="381000"/>
          </a:xfrm>
          <a:prstGeom prst="line">
            <a:avLst/>
          </a:prstGeom>
          <a:noFill/>
          <a:ln w="158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7" name="Text Box 20">
            <a:extLst>
              <a:ext uri="{FF2B5EF4-FFF2-40B4-BE49-F238E27FC236}">
                <a16:creationId xmlns:a16="http://schemas.microsoft.com/office/drawing/2014/main" id="{F670E51A-5497-1841-88AD-FC9428F52414}"/>
              </a:ext>
            </a:extLst>
          </p:cNvPr>
          <p:cNvSpPr txBox="1">
            <a:spLocks noChangeArrowheads="1"/>
          </p:cNvSpPr>
          <p:nvPr/>
        </p:nvSpPr>
        <p:spPr bwMode="auto">
          <a:xfrm>
            <a:off x="4335463" y="4100513"/>
            <a:ext cx="34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Geneva CE" panose="020B0503030404040204" pitchFamily="34" charset="0"/>
              </a:rPr>
              <a:t>x</a:t>
            </a:r>
          </a:p>
        </p:txBody>
      </p:sp>
      <p:sp>
        <p:nvSpPr>
          <p:cNvPr id="37908" name="Text Box 21">
            <a:extLst>
              <a:ext uri="{FF2B5EF4-FFF2-40B4-BE49-F238E27FC236}">
                <a16:creationId xmlns:a16="http://schemas.microsoft.com/office/drawing/2014/main" id="{760AC644-8639-9B4A-8BD3-0789AD918B11}"/>
              </a:ext>
            </a:extLst>
          </p:cNvPr>
          <p:cNvSpPr txBox="1">
            <a:spLocks noChangeArrowheads="1"/>
          </p:cNvSpPr>
          <p:nvPr/>
        </p:nvSpPr>
        <p:spPr bwMode="auto">
          <a:xfrm>
            <a:off x="6640513" y="3062288"/>
            <a:ext cx="7874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7200">
                <a:sym typeface="Wingdings" pitchFamily="2" charset="2"/>
              </a:rPr>
              <a:t></a:t>
            </a:r>
            <a:endParaRPr lang="en-US" altLang="en-US" sz="4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DDB27C44-9E8E-8D4E-AE64-23392443F7EF}"/>
              </a:ext>
            </a:extLst>
          </p:cNvPr>
          <p:cNvSpPr>
            <a:spLocks noChangeArrowheads="1"/>
          </p:cNvSpPr>
          <p:nvPr/>
        </p:nvSpPr>
        <p:spPr bwMode="auto">
          <a:xfrm>
            <a:off x="746125" y="433388"/>
            <a:ext cx="74850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b="1">
                <a:solidFill>
                  <a:schemeClr val="tx2"/>
                </a:solidFill>
                <a:latin typeface="Optima" panose="02000503060000020004" pitchFamily="2" charset="0"/>
              </a:rPr>
              <a:t>. . . or when breaks are repaired incorrectly</a:t>
            </a:r>
            <a:endParaRPr lang="en-US" altLang="en-US" sz="4400">
              <a:solidFill>
                <a:schemeClr val="tx2"/>
              </a:solidFill>
            </a:endParaRPr>
          </a:p>
        </p:txBody>
      </p:sp>
      <p:sp>
        <p:nvSpPr>
          <p:cNvPr id="172035" name="AutoShape 3">
            <a:extLst>
              <a:ext uri="{FF2B5EF4-FFF2-40B4-BE49-F238E27FC236}">
                <a16:creationId xmlns:a16="http://schemas.microsoft.com/office/drawing/2014/main" id="{42FBE0D9-EE09-8D42-A53C-AF4482E9EF33}"/>
              </a:ext>
            </a:extLst>
          </p:cNvPr>
          <p:cNvSpPr>
            <a:spLocks noChangeArrowheads="1"/>
          </p:cNvSpPr>
          <p:nvPr/>
        </p:nvSpPr>
        <p:spPr bwMode="auto">
          <a:xfrm flipH="1">
            <a:off x="5224463" y="1371600"/>
            <a:ext cx="1066800" cy="863600"/>
          </a:xfrm>
          <a:prstGeom prst="lightningBolt">
            <a:avLst/>
          </a:prstGeom>
          <a:solidFill>
            <a:srgbClr val="5B87F2"/>
          </a:solidFill>
          <a:ln w="9525">
            <a:solidFill>
              <a:srgbClr val="ED181E"/>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39939" name="Text Box 4">
            <a:extLst>
              <a:ext uri="{FF2B5EF4-FFF2-40B4-BE49-F238E27FC236}">
                <a16:creationId xmlns:a16="http://schemas.microsoft.com/office/drawing/2014/main" id="{25711CCE-8261-3A4C-BF65-DE22AF541080}"/>
              </a:ext>
            </a:extLst>
          </p:cNvPr>
          <p:cNvSpPr txBox="1">
            <a:spLocks noChangeArrowheads="1"/>
          </p:cNvSpPr>
          <p:nvPr/>
        </p:nvSpPr>
        <p:spPr bwMode="auto">
          <a:xfrm>
            <a:off x="2405063" y="4135438"/>
            <a:ext cx="655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400">
                <a:sym typeface="Wingdings" pitchFamily="2" charset="2"/>
              </a:rPr>
              <a:t></a:t>
            </a:r>
            <a:endParaRPr lang="en-US" altLang="en-US" sz="4400"/>
          </a:p>
        </p:txBody>
      </p:sp>
      <p:sp>
        <p:nvSpPr>
          <p:cNvPr id="39940" name="Line 5">
            <a:extLst>
              <a:ext uri="{FF2B5EF4-FFF2-40B4-BE49-F238E27FC236}">
                <a16:creationId xmlns:a16="http://schemas.microsoft.com/office/drawing/2014/main" id="{B10C9747-A5CB-2048-8E75-988AEA5F21B5}"/>
              </a:ext>
            </a:extLst>
          </p:cNvPr>
          <p:cNvSpPr>
            <a:spLocks noChangeShapeType="1"/>
          </p:cNvSpPr>
          <p:nvPr/>
        </p:nvSpPr>
        <p:spPr bwMode="auto">
          <a:xfrm>
            <a:off x="2705100" y="3319463"/>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1" name="Line 6">
            <a:extLst>
              <a:ext uri="{FF2B5EF4-FFF2-40B4-BE49-F238E27FC236}">
                <a16:creationId xmlns:a16="http://schemas.microsoft.com/office/drawing/2014/main" id="{B91CB35A-7BD1-BC47-9CE9-93C6298E8FB8}"/>
              </a:ext>
            </a:extLst>
          </p:cNvPr>
          <p:cNvSpPr>
            <a:spLocks noChangeShapeType="1"/>
          </p:cNvSpPr>
          <p:nvPr/>
        </p:nvSpPr>
        <p:spPr bwMode="auto">
          <a:xfrm>
            <a:off x="4148138" y="3319463"/>
            <a:ext cx="1066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2" name="Line 7">
            <a:extLst>
              <a:ext uri="{FF2B5EF4-FFF2-40B4-BE49-F238E27FC236}">
                <a16:creationId xmlns:a16="http://schemas.microsoft.com/office/drawing/2014/main" id="{C2CB4185-6889-8249-B992-33D704435C5B}"/>
              </a:ext>
            </a:extLst>
          </p:cNvPr>
          <p:cNvSpPr>
            <a:spLocks noChangeShapeType="1"/>
          </p:cNvSpPr>
          <p:nvPr/>
        </p:nvSpPr>
        <p:spPr bwMode="auto">
          <a:xfrm>
            <a:off x="4667250" y="3667125"/>
            <a:ext cx="0" cy="38100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3" name="Line 8">
            <a:extLst>
              <a:ext uri="{FF2B5EF4-FFF2-40B4-BE49-F238E27FC236}">
                <a16:creationId xmlns:a16="http://schemas.microsoft.com/office/drawing/2014/main" id="{7C573798-A235-1D43-8400-13B5AAB18845}"/>
              </a:ext>
            </a:extLst>
          </p:cNvPr>
          <p:cNvSpPr>
            <a:spLocks noChangeShapeType="1"/>
          </p:cNvSpPr>
          <p:nvPr/>
        </p:nvSpPr>
        <p:spPr bwMode="auto">
          <a:xfrm>
            <a:off x="5554663" y="3321050"/>
            <a:ext cx="10668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4" name="Line 9">
            <a:extLst>
              <a:ext uri="{FF2B5EF4-FFF2-40B4-BE49-F238E27FC236}">
                <a16:creationId xmlns:a16="http://schemas.microsoft.com/office/drawing/2014/main" id="{1248F05D-84CC-A747-B94F-F275F109439D}"/>
              </a:ext>
            </a:extLst>
          </p:cNvPr>
          <p:cNvSpPr>
            <a:spLocks noChangeShapeType="1"/>
          </p:cNvSpPr>
          <p:nvPr/>
        </p:nvSpPr>
        <p:spPr bwMode="auto">
          <a:xfrm>
            <a:off x="3071813" y="2519363"/>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5" name="Line 10">
            <a:extLst>
              <a:ext uri="{FF2B5EF4-FFF2-40B4-BE49-F238E27FC236}">
                <a16:creationId xmlns:a16="http://schemas.microsoft.com/office/drawing/2014/main" id="{BFADF08C-3FA0-884A-95FD-8C7F70599E8E}"/>
              </a:ext>
            </a:extLst>
          </p:cNvPr>
          <p:cNvSpPr>
            <a:spLocks noChangeShapeType="1"/>
          </p:cNvSpPr>
          <p:nvPr/>
        </p:nvSpPr>
        <p:spPr bwMode="auto">
          <a:xfrm>
            <a:off x="4149725" y="2519363"/>
            <a:ext cx="1066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6" name="Line 11">
            <a:extLst>
              <a:ext uri="{FF2B5EF4-FFF2-40B4-BE49-F238E27FC236}">
                <a16:creationId xmlns:a16="http://schemas.microsoft.com/office/drawing/2014/main" id="{8B034803-07DC-CF48-95CC-BDF349C89CFE}"/>
              </a:ext>
            </a:extLst>
          </p:cNvPr>
          <p:cNvSpPr>
            <a:spLocks noChangeShapeType="1"/>
          </p:cNvSpPr>
          <p:nvPr/>
        </p:nvSpPr>
        <p:spPr bwMode="auto">
          <a:xfrm>
            <a:off x="5230813" y="2520950"/>
            <a:ext cx="10668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44" name="AutoShape 12">
            <a:extLst>
              <a:ext uri="{FF2B5EF4-FFF2-40B4-BE49-F238E27FC236}">
                <a16:creationId xmlns:a16="http://schemas.microsoft.com/office/drawing/2014/main" id="{470020CD-5954-1C45-9F32-3332EF2B57AD}"/>
              </a:ext>
            </a:extLst>
          </p:cNvPr>
          <p:cNvSpPr>
            <a:spLocks noChangeArrowheads="1"/>
          </p:cNvSpPr>
          <p:nvPr/>
        </p:nvSpPr>
        <p:spPr bwMode="auto">
          <a:xfrm>
            <a:off x="3027363" y="1373188"/>
            <a:ext cx="1066800" cy="863600"/>
          </a:xfrm>
          <a:prstGeom prst="lightningBolt">
            <a:avLst/>
          </a:prstGeom>
          <a:solidFill>
            <a:srgbClr val="5B87F2"/>
          </a:solidFill>
          <a:ln w="9525">
            <a:solidFill>
              <a:srgbClr val="ED181E"/>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39948" name="Line 13">
            <a:extLst>
              <a:ext uri="{FF2B5EF4-FFF2-40B4-BE49-F238E27FC236}">
                <a16:creationId xmlns:a16="http://schemas.microsoft.com/office/drawing/2014/main" id="{5548EA76-43F4-6546-922C-DB4656A8B069}"/>
              </a:ext>
            </a:extLst>
          </p:cNvPr>
          <p:cNvSpPr>
            <a:spLocks noChangeShapeType="1"/>
          </p:cNvSpPr>
          <p:nvPr/>
        </p:nvSpPr>
        <p:spPr bwMode="auto">
          <a:xfrm>
            <a:off x="3587750" y="4527550"/>
            <a:ext cx="106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14">
            <a:extLst>
              <a:ext uri="{FF2B5EF4-FFF2-40B4-BE49-F238E27FC236}">
                <a16:creationId xmlns:a16="http://schemas.microsoft.com/office/drawing/2014/main" id="{7521D5AC-6375-6046-963C-4E89DCEDC7D8}"/>
              </a:ext>
            </a:extLst>
          </p:cNvPr>
          <p:cNvSpPr>
            <a:spLocks noChangeShapeType="1"/>
          </p:cNvSpPr>
          <p:nvPr/>
        </p:nvSpPr>
        <p:spPr bwMode="auto">
          <a:xfrm>
            <a:off x="4659313" y="4529138"/>
            <a:ext cx="10668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0" name="Text Box 15">
            <a:extLst>
              <a:ext uri="{FF2B5EF4-FFF2-40B4-BE49-F238E27FC236}">
                <a16:creationId xmlns:a16="http://schemas.microsoft.com/office/drawing/2014/main" id="{214C4572-3591-EE44-B89E-9507A1320519}"/>
              </a:ext>
            </a:extLst>
          </p:cNvPr>
          <p:cNvSpPr txBox="1">
            <a:spLocks noChangeArrowheads="1"/>
          </p:cNvSpPr>
          <p:nvPr/>
        </p:nvSpPr>
        <p:spPr bwMode="auto">
          <a:xfrm>
            <a:off x="1855788" y="5081588"/>
            <a:ext cx="31448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local frame-shift mutations</a:t>
            </a:r>
          </a:p>
          <a:p>
            <a:r>
              <a:rPr lang="en-US" altLang="en-US" sz="1800" b="1">
                <a:latin typeface="Optima" panose="02000503060000020004" pitchFamily="2" charset="0"/>
              </a:rPr>
              <a:t>gross deletions/translocations</a:t>
            </a:r>
            <a:endParaRPr lang="en-US" altLang="en-US"/>
          </a:p>
          <a:p>
            <a:endParaRPr lang="en-US" altLang="en-US"/>
          </a:p>
        </p:txBody>
      </p:sp>
      <p:sp>
        <p:nvSpPr>
          <p:cNvPr id="39951" name="Text Box 16">
            <a:extLst>
              <a:ext uri="{FF2B5EF4-FFF2-40B4-BE49-F238E27FC236}">
                <a16:creationId xmlns:a16="http://schemas.microsoft.com/office/drawing/2014/main" id="{D8B0D036-DFDD-D343-8F36-BCFC3CF73798}"/>
              </a:ext>
            </a:extLst>
          </p:cNvPr>
          <p:cNvSpPr txBox="1">
            <a:spLocks noChangeArrowheads="1"/>
          </p:cNvSpPr>
          <p:nvPr/>
        </p:nvSpPr>
        <p:spPr bwMode="auto">
          <a:xfrm>
            <a:off x="2703513" y="6140450"/>
            <a:ext cx="969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i="1">
                <a:latin typeface="Optima" panose="02000503060000020004" pitchFamily="2" charset="0"/>
              </a:rPr>
              <a:t>Cancer</a:t>
            </a:r>
            <a:endParaRPr lang="en-US" altLang="en-US"/>
          </a:p>
        </p:txBody>
      </p:sp>
      <p:sp>
        <p:nvSpPr>
          <p:cNvPr id="39952" name="Rectangle 17">
            <a:extLst>
              <a:ext uri="{FF2B5EF4-FFF2-40B4-BE49-F238E27FC236}">
                <a16:creationId xmlns:a16="http://schemas.microsoft.com/office/drawing/2014/main" id="{F8537B46-3C6D-DC4E-84DF-43B09398DBE7}"/>
              </a:ext>
            </a:extLst>
          </p:cNvPr>
          <p:cNvSpPr>
            <a:spLocks noChangeArrowheads="1"/>
          </p:cNvSpPr>
          <p:nvPr/>
        </p:nvSpPr>
        <p:spPr bwMode="auto">
          <a:xfrm>
            <a:off x="5792788" y="3697288"/>
            <a:ext cx="149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800" b="1">
                <a:latin typeface="Optima" panose="02000503060000020004" pitchFamily="2" charset="0"/>
              </a:rPr>
              <a:t>sealing</a:t>
            </a:r>
            <a:r>
              <a:rPr lang="en-US" altLang="en-US" sz="2000" b="1">
                <a:latin typeface="Comic Sans MS" panose="030F0902030302020204" pitchFamily="66" charset="0"/>
              </a:rPr>
              <a:t>  </a:t>
            </a:r>
            <a:endParaRPr lang="en-US" altLang="en-US" sz="2000">
              <a:latin typeface="Arial" panose="020B0604020202020204" pitchFamily="34" charset="0"/>
            </a:endParaRPr>
          </a:p>
        </p:txBody>
      </p:sp>
      <p:sp>
        <p:nvSpPr>
          <p:cNvPr id="39953" name="Line 18">
            <a:extLst>
              <a:ext uri="{FF2B5EF4-FFF2-40B4-BE49-F238E27FC236}">
                <a16:creationId xmlns:a16="http://schemas.microsoft.com/office/drawing/2014/main" id="{DC039482-E988-4446-B495-ABAC2B55666C}"/>
              </a:ext>
            </a:extLst>
          </p:cNvPr>
          <p:cNvSpPr>
            <a:spLocks noChangeShapeType="1"/>
          </p:cNvSpPr>
          <p:nvPr/>
        </p:nvSpPr>
        <p:spPr bwMode="auto">
          <a:xfrm>
            <a:off x="3203575" y="5775325"/>
            <a:ext cx="0" cy="38100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a:extLst>
              <a:ext uri="{FF2B5EF4-FFF2-40B4-BE49-F238E27FC236}">
                <a16:creationId xmlns:a16="http://schemas.microsoft.com/office/drawing/2014/main" id="{D54870D1-B806-314F-AE2F-1AF152D78296}"/>
              </a:ext>
            </a:extLst>
          </p:cNvPr>
          <p:cNvSpPr>
            <a:spLocks noChangeArrowheads="1"/>
          </p:cNvSpPr>
          <p:nvPr/>
        </p:nvSpPr>
        <p:spPr bwMode="auto">
          <a:xfrm>
            <a:off x="1187450" y="447675"/>
            <a:ext cx="6280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b="1">
                <a:solidFill>
                  <a:schemeClr val="tx2"/>
                </a:solidFill>
                <a:latin typeface="Optima" panose="02000503060000020004" pitchFamily="2" charset="0"/>
              </a:rPr>
              <a:t>End-Healing: </a:t>
            </a:r>
            <a:br>
              <a:rPr lang="en-US" altLang="en-US" b="1">
                <a:solidFill>
                  <a:schemeClr val="tx2"/>
                </a:solidFill>
                <a:latin typeface="Optima" panose="02000503060000020004" pitchFamily="2" charset="0"/>
              </a:rPr>
            </a:br>
            <a:r>
              <a:rPr lang="en-US" altLang="en-US" b="1">
                <a:solidFill>
                  <a:schemeClr val="tx2"/>
                </a:solidFill>
                <a:latin typeface="Optima" panose="02000503060000020004" pitchFamily="2" charset="0"/>
              </a:rPr>
              <a:t>T4 polynucleotide kinase/phosphatase</a:t>
            </a:r>
            <a:endParaRPr lang="en-US" altLang="en-US" sz="4400">
              <a:solidFill>
                <a:schemeClr val="tx2"/>
              </a:solidFill>
            </a:endParaRPr>
          </a:p>
        </p:txBody>
      </p:sp>
      <p:sp>
        <p:nvSpPr>
          <p:cNvPr id="41986" name="Rectangle 4">
            <a:extLst>
              <a:ext uri="{FF2B5EF4-FFF2-40B4-BE49-F238E27FC236}">
                <a16:creationId xmlns:a16="http://schemas.microsoft.com/office/drawing/2014/main" id="{56DB34DA-53E8-C240-A322-9B2AF4743FAA}"/>
              </a:ext>
            </a:extLst>
          </p:cNvPr>
          <p:cNvSpPr>
            <a:spLocks noChangeArrowheads="1"/>
          </p:cNvSpPr>
          <p:nvPr/>
        </p:nvSpPr>
        <p:spPr bwMode="auto">
          <a:xfrm>
            <a:off x="762000" y="16287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chemeClr val="bg2"/>
              </a:buClr>
              <a:buFontTx/>
              <a:buChar char="•"/>
            </a:pPr>
            <a:r>
              <a:rPr lang="en-US" altLang="en-US" sz="2000" b="1">
                <a:solidFill>
                  <a:schemeClr val="bg2"/>
                </a:solidFill>
                <a:latin typeface="Optima" panose="02000503060000020004" pitchFamily="2" charset="0"/>
              </a:rPr>
              <a:t>Discovered in 1965 by C. Richardson &amp; J. Hurwitz.  </a:t>
            </a:r>
          </a:p>
          <a:p>
            <a:pPr eaLnBrk="1" hangingPunct="1">
              <a:lnSpc>
                <a:spcPct val="90000"/>
              </a:lnSpc>
              <a:spcBef>
                <a:spcPct val="20000"/>
              </a:spcBef>
              <a:buClr>
                <a:schemeClr val="bg2"/>
              </a:buClr>
              <a:buFontTx/>
              <a:buChar char="•"/>
            </a:pPr>
            <a:r>
              <a:rPr lang="en-US" altLang="en-US" sz="2000" b="1">
                <a:solidFill>
                  <a:schemeClr val="bg2"/>
                </a:solidFill>
                <a:latin typeface="Optima" panose="02000503060000020004" pitchFamily="2" charset="0"/>
              </a:rPr>
              <a:t>Used universally to 5’ </a:t>
            </a:r>
            <a:r>
              <a:rPr lang="en-US" altLang="en-US" sz="2000" b="1" baseline="30000">
                <a:solidFill>
                  <a:schemeClr val="bg2"/>
                </a:solidFill>
                <a:latin typeface="Optima" panose="02000503060000020004" pitchFamily="2" charset="0"/>
              </a:rPr>
              <a:t>32</a:t>
            </a:r>
            <a:r>
              <a:rPr lang="en-US" altLang="en-US" sz="2000" b="1">
                <a:solidFill>
                  <a:schemeClr val="bg2"/>
                </a:solidFill>
                <a:latin typeface="Optima" panose="02000503060000020004" pitchFamily="2" charset="0"/>
              </a:rPr>
              <a:t>P-label DNA and RNA.</a:t>
            </a:r>
          </a:p>
          <a:p>
            <a:pPr eaLnBrk="1" hangingPunct="1">
              <a:lnSpc>
                <a:spcPct val="90000"/>
              </a:lnSpc>
              <a:spcBef>
                <a:spcPct val="20000"/>
              </a:spcBef>
              <a:buClr>
                <a:schemeClr val="bg2"/>
              </a:buClr>
              <a:buFontTx/>
              <a:buChar char="•"/>
            </a:pPr>
            <a:r>
              <a:rPr lang="en-US" altLang="en-US" sz="2000" b="1">
                <a:solidFill>
                  <a:schemeClr val="bg2"/>
                </a:solidFill>
                <a:latin typeface="Optima" panose="02000503060000020004" pitchFamily="2" charset="0"/>
              </a:rPr>
              <a:t>Critical reagent in the analysis of nucleic acid structure, development of DNA/RNA sequencing, and enzyme discovery (e.g. DNA and RNA ligases).</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u="sng">
                <a:solidFill>
                  <a:srgbClr val="EF1F1D"/>
                </a:solidFill>
                <a:latin typeface="Optima" panose="02000503060000020004" pitchFamily="2" charset="0"/>
              </a:rPr>
              <a:t>Bifunctional enzyme</a:t>
            </a:r>
            <a:r>
              <a:rPr lang="en-US" altLang="en-US" sz="2000" b="1">
                <a:solidFill>
                  <a:srgbClr val="EF1F1D"/>
                </a:solidFill>
                <a:latin typeface="Optima" panose="02000503060000020004" pitchFamily="2" charset="0"/>
              </a:rPr>
              <a:t> with 5’ kinase and 3’ phosphatase activities.</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solidFill>
                  <a:schemeClr val="bg2"/>
                </a:solidFill>
                <a:latin typeface="Optima" panose="02000503060000020004" pitchFamily="2" charset="0"/>
              </a:rPr>
              <a:t>Pnkp functions together with T4 RNA ligase to repair broken tRNA molecules in vivo.</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latin typeface="Optima" panose="02000503060000020004" pitchFamily="2" charset="0"/>
              </a:rPr>
              <a:t>Pnkp homologs are present in eukaryotic cells and viruses.</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Paradigm of end reactivation (healing) in DNA/RNA repair and RNA splicing pathways.</a:t>
            </a:r>
            <a:r>
              <a:rPr lang="en-US" altLang="en-US">
                <a:latin typeface="Arial" panose="020B0604020202020204" pitchFamily="34" charset="0"/>
              </a:rPr>
              <a:t> </a:t>
            </a:r>
            <a:endParaRPr lang="en-US" altLang="en-US" sz="2000">
              <a:latin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0565111-A5C7-9747-A554-614883AF97C9}"/>
              </a:ext>
            </a:extLst>
          </p:cNvPr>
          <p:cNvSpPr>
            <a:spLocks noChangeArrowheads="1"/>
          </p:cNvSpPr>
          <p:nvPr/>
        </p:nvSpPr>
        <p:spPr bwMode="auto">
          <a:xfrm>
            <a:off x="2319338" y="4859338"/>
            <a:ext cx="3598862" cy="1625600"/>
          </a:xfrm>
          <a:prstGeom prst="rect">
            <a:avLst/>
          </a:prstGeom>
          <a:solidFill>
            <a:srgbClr val="CCCCCC"/>
          </a:solidFill>
          <a:ln w="9525">
            <a:solidFill>
              <a:schemeClr val="tx1"/>
            </a:solidFill>
            <a:miter lim="800000"/>
            <a:headEnd/>
            <a:tailEnd/>
          </a:ln>
          <a:effectLst>
            <a:outerShdw dist="35921" dir="2700000" algn="ctr" rotWithShape="0">
              <a:schemeClr val="bg2">
                <a:alpha val="74997"/>
              </a:schemeClr>
            </a:outerShdw>
          </a:effectLst>
        </p:spPr>
        <p:txBody>
          <a:bodyPr wrap="none" anchor="ctr"/>
          <a:lstStyle/>
          <a:p>
            <a:pPr>
              <a:defRPr/>
            </a:pPr>
            <a:endParaRPr lang="en-US">
              <a:latin typeface="Times" pitchFamily="-109" charset="0"/>
              <a:ea typeface="+mn-ea"/>
            </a:endParaRPr>
          </a:p>
        </p:txBody>
      </p:sp>
      <p:sp>
        <p:nvSpPr>
          <p:cNvPr id="190467" name="Rectangle 3">
            <a:extLst>
              <a:ext uri="{FF2B5EF4-FFF2-40B4-BE49-F238E27FC236}">
                <a16:creationId xmlns:a16="http://schemas.microsoft.com/office/drawing/2014/main" id="{3727388A-85F9-4542-94D0-AEEE0A7342F1}"/>
              </a:ext>
            </a:extLst>
          </p:cNvPr>
          <p:cNvSpPr>
            <a:spLocks noChangeArrowheads="1"/>
          </p:cNvSpPr>
          <p:nvPr/>
        </p:nvSpPr>
        <p:spPr bwMode="auto">
          <a:xfrm>
            <a:off x="809625" y="2935288"/>
            <a:ext cx="1831975" cy="431800"/>
          </a:xfrm>
          <a:prstGeom prst="rect">
            <a:avLst/>
          </a:prstGeom>
          <a:solidFill>
            <a:srgbClr val="FFEA18"/>
          </a:solidFill>
          <a:ln w="9525">
            <a:solidFill>
              <a:srgbClr val="FF9218"/>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190468" name="Rectangle 4">
            <a:extLst>
              <a:ext uri="{FF2B5EF4-FFF2-40B4-BE49-F238E27FC236}">
                <a16:creationId xmlns:a16="http://schemas.microsoft.com/office/drawing/2014/main" id="{C462398D-3398-D841-B195-42BE2EE5AACF}"/>
              </a:ext>
            </a:extLst>
          </p:cNvPr>
          <p:cNvSpPr>
            <a:spLocks noChangeArrowheads="1"/>
          </p:cNvSpPr>
          <p:nvPr/>
        </p:nvSpPr>
        <p:spPr bwMode="auto">
          <a:xfrm>
            <a:off x="809625" y="1130300"/>
            <a:ext cx="1146175" cy="431800"/>
          </a:xfrm>
          <a:prstGeom prst="rect">
            <a:avLst/>
          </a:prstGeom>
          <a:solidFill>
            <a:srgbClr val="FFEA18"/>
          </a:solidFill>
          <a:ln w="9525">
            <a:solidFill>
              <a:srgbClr val="FF9218"/>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44036" name="Text Box 5">
            <a:extLst>
              <a:ext uri="{FF2B5EF4-FFF2-40B4-BE49-F238E27FC236}">
                <a16:creationId xmlns:a16="http://schemas.microsoft.com/office/drawing/2014/main" id="{35E2110E-E1B1-5043-90B0-CFE0EDFC22F5}"/>
              </a:ext>
            </a:extLst>
          </p:cNvPr>
          <p:cNvSpPr txBox="1">
            <a:spLocks noChangeArrowheads="1"/>
          </p:cNvSpPr>
          <p:nvPr/>
        </p:nvSpPr>
        <p:spPr bwMode="auto">
          <a:xfrm>
            <a:off x="965200" y="1704975"/>
            <a:ext cx="760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latin typeface="Arial" panose="020B0604020202020204" pitchFamily="34" charset="0"/>
              </a:rPr>
              <a:t>    </a:t>
            </a:r>
            <a:r>
              <a:rPr lang="en-US" altLang="en-US" b="1" dirty="0" err="1">
                <a:latin typeface="Arial" panose="020B0604020202020204" pitchFamily="34" charset="0"/>
              </a:rPr>
              <a:t>App</a:t>
            </a:r>
            <a:r>
              <a:rPr lang="en-US" altLang="en-US" b="1" dirty="0" err="1">
                <a:solidFill>
                  <a:srgbClr val="FF0000"/>
                </a:solidFill>
                <a:latin typeface="Arial" panose="020B0604020202020204" pitchFamily="34" charset="0"/>
              </a:rPr>
              <a:t>p</a:t>
            </a:r>
            <a:r>
              <a:rPr lang="en-US" altLang="en-US" b="1" dirty="0">
                <a:solidFill>
                  <a:srgbClr val="B00E21"/>
                </a:solidFill>
                <a:latin typeface="Arial" panose="020B0604020202020204" pitchFamily="34" charset="0"/>
              </a:rPr>
              <a:t>    </a:t>
            </a:r>
            <a:r>
              <a:rPr lang="en-US" altLang="en-US" b="1" dirty="0">
                <a:latin typeface="Arial" panose="020B0604020202020204" pitchFamily="34" charset="0"/>
              </a:rPr>
              <a:t>+</a:t>
            </a:r>
            <a:r>
              <a:rPr lang="en-US" altLang="en-US" b="1" dirty="0">
                <a:solidFill>
                  <a:srgbClr val="B00E21"/>
                </a:solidFill>
                <a:latin typeface="Arial" panose="020B0604020202020204" pitchFamily="34" charset="0"/>
              </a:rPr>
              <a:t>   </a:t>
            </a:r>
            <a:r>
              <a:rPr lang="en-US" altLang="en-US" b="1" baseline="-25000" dirty="0">
                <a:latin typeface="Arial" panose="020B0604020202020204" pitchFamily="34" charset="0"/>
              </a:rPr>
              <a:t>HO</a:t>
            </a:r>
            <a:r>
              <a:rPr lang="en-US" altLang="en-US" b="1" dirty="0">
                <a:latin typeface="Arial" panose="020B0604020202020204" pitchFamily="34" charset="0"/>
              </a:rPr>
              <a:t>RNA                     App   +   </a:t>
            </a:r>
            <a:r>
              <a:rPr lang="en-US" altLang="en-US" b="1" dirty="0">
                <a:solidFill>
                  <a:srgbClr val="FF0000"/>
                </a:solidFill>
                <a:latin typeface="Arial" panose="020B0604020202020204" pitchFamily="34" charset="0"/>
              </a:rPr>
              <a:t>p</a:t>
            </a:r>
            <a:r>
              <a:rPr lang="en-US" altLang="en-US" b="1" dirty="0">
                <a:latin typeface="Arial" panose="020B0604020202020204" pitchFamily="34" charset="0"/>
              </a:rPr>
              <a:t>RNA</a:t>
            </a:r>
          </a:p>
        </p:txBody>
      </p:sp>
      <p:sp>
        <p:nvSpPr>
          <p:cNvPr id="44037" name="Line 6">
            <a:extLst>
              <a:ext uri="{FF2B5EF4-FFF2-40B4-BE49-F238E27FC236}">
                <a16:creationId xmlns:a16="http://schemas.microsoft.com/office/drawing/2014/main" id="{258E79A4-13C8-DD49-8EE5-5713A09572C6}"/>
              </a:ext>
            </a:extLst>
          </p:cNvPr>
          <p:cNvSpPr>
            <a:spLocks noChangeShapeType="1"/>
          </p:cNvSpPr>
          <p:nvPr/>
        </p:nvSpPr>
        <p:spPr bwMode="auto">
          <a:xfrm>
            <a:off x="4302125" y="1893888"/>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38" name="Line 7">
            <a:extLst>
              <a:ext uri="{FF2B5EF4-FFF2-40B4-BE49-F238E27FC236}">
                <a16:creationId xmlns:a16="http://schemas.microsoft.com/office/drawing/2014/main" id="{D399F655-4ACB-D646-BED8-7AD254042326}"/>
              </a:ext>
            </a:extLst>
          </p:cNvPr>
          <p:cNvSpPr>
            <a:spLocks noChangeShapeType="1"/>
          </p:cNvSpPr>
          <p:nvPr/>
        </p:nvSpPr>
        <p:spPr bwMode="auto">
          <a:xfrm>
            <a:off x="4251325" y="2008188"/>
            <a:ext cx="9144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9" name="Text Box 8">
            <a:extLst>
              <a:ext uri="{FF2B5EF4-FFF2-40B4-BE49-F238E27FC236}">
                <a16:creationId xmlns:a16="http://schemas.microsoft.com/office/drawing/2014/main" id="{C8B00650-4C6D-1849-AF1F-1CAB4C9D2FC0}"/>
              </a:ext>
            </a:extLst>
          </p:cNvPr>
          <p:cNvSpPr txBox="1">
            <a:spLocks noChangeArrowheads="1"/>
          </p:cNvSpPr>
          <p:nvPr/>
        </p:nvSpPr>
        <p:spPr bwMode="auto">
          <a:xfrm>
            <a:off x="957263" y="3584575"/>
            <a:ext cx="6027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latin typeface="Arial" panose="020B0604020202020204" pitchFamily="34" charset="0"/>
              </a:rPr>
              <a:t>    RNA</a:t>
            </a:r>
            <a:r>
              <a:rPr lang="en-US" altLang="en-US" b="1" dirty="0">
                <a:solidFill>
                  <a:srgbClr val="FF0000"/>
                </a:solidFill>
                <a:latin typeface="Arial" panose="020B0604020202020204" pitchFamily="34" charset="0"/>
              </a:rPr>
              <a:t>p</a:t>
            </a:r>
            <a:r>
              <a:rPr lang="en-US" altLang="en-US" b="1" dirty="0">
                <a:solidFill>
                  <a:srgbClr val="B00E21"/>
                </a:solidFill>
                <a:latin typeface="Arial" panose="020B0604020202020204" pitchFamily="34" charset="0"/>
              </a:rPr>
              <a:t>   </a:t>
            </a:r>
            <a:r>
              <a:rPr lang="en-US" altLang="en-US" b="1" dirty="0">
                <a:latin typeface="Arial" panose="020B0604020202020204" pitchFamily="34" charset="0"/>
              </a:rPr>
              <a:t>+   E</a:t>
            </a:r>
            <a:r>
              <a:rPr lang="en-US" altLang="en-US" b="1" dirty="0">
                <a:solidFill>
                  <a:srgbClr val="B00E21"/>
                </a:solidFill>
                <a:latin typeface="Arial" panose="020B0604020202020204" pitchFamily="34" charset="0"/>
              </a:rPr>
              <a:t>    </a:t>
            </a:r>
            <a:r>
              <a:rPr lang="en-US" altLang="en-US" b="1" dirty="0">
                <a:latin typeface="Arial" panose="020B0604020202020204" pitchFamily="34" charset="0"/>
              </a:rPr>
              <a:t>                 </a:t>
            </a:r>
            <a:r>
              <a:rPr lang="en-US" altLang="en-US" b="1" dirty="0">
                <a:solidFill>
                  <a:srgbClr val="333333"/>
                </a:solidFill>
                <a:latin typeface="Arial" panose="020B0604020202020204" pitchFamily="34" charset="0"/>
              </a:rPr>
              <a:t>RNA</a:t>
            </a:r>
            <a:r>
              <a:rPr lang="en-US" altLang="en-US" b="1" baseline="-25000" dirty="0">
                <a:solidFill>
                  <a:srgbClr val="333333"/>
                </a:solidFill>
                <a:latin typeface="Arial" panose="020B0604020202020204" pitchFamily="34" charset="0"/>
              </a:rPr>
              <a:t>OH</a:t>
            </a:r>
            <a:r>
              <a:rPr lang="en-US" altLang="en-US" b="1" dirty="0">
                <a:latin typeface="Arial" panose="020B0604020202020204" pitchFamily="34" charset="0"/>
              </a:rPr>
              <a:t> +   E-</a:t>
            </a:r>
            <a:r>
              <a:rPr lang="en-US" altLang="en-US" b="1" dirty="0">
                <a:solidFill>
                  <a:srgbClr val="FF0000"/>
                </a:solidFill>
                <a:latin typeface="Arial" panose="020B0604020202020204" pitchFamily="34" charset="0"/>
              </a:rPr>
              <a:t>P</a:t>
            </a:r>
          </a:p>
        </p:txBody>
      </p:sp>
      <p:sp>
        <p:nvSpPr>
          <p:cNvPr id="44040" name="Line 9">
            <a:extLst>
              <a:ext uri="{FF2B5EF4-FFF2-40B4-BE49-F238E27FC236}">
                <a16:creationId xmlns:a16="http://schemas.microsoft.com/office/drawing/2014/main" id="{B9CC447B-5268-AB42-87E6-56B7C7AE7F7F}"/>
              </a:ext>
            </a:extLst>
          </p:cNvPr>
          <p:cNvSpPr>
            <a:spLocks noChangeShapeType="1"/>
          </p:cNvSpPr>
          <p:nvPr/>
        </p:nvSpPr>
        <p:spPr bwMode="auto">
          <a:xfrm>
            <a:off x="3440113" y="3824288"/>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41" name="Text Box 10">
            <a:extLst>
              <a:ext uri="{FF2B5EF4-FFF2-40B4-BE49-F238E27FC236}">
                <a16:creationId xmlns:a16="http://schemas.microsoft.com/office/drawing/2014/main" id="{A80AFE03-1602-D542-969E-C02D19DE9C8F}"/>
              </a:ext>
            </a:extLst>
          </p:cNvPr>
          <p:cNvSpPr txBox="1">
            <a:spLocks noChangeArrowheads="1"/>
          </p:cNvSpPr>
          <p:nvPr/>
        </p:nvSpPr>
        <p:spPr bwMode="auto">
          <a:xfrm>
            <a:off x="781050" y="1135063"/>
            <a:ext cx="1189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rPr>
              <a:t>5’ kinase</a:t>
            </a:r>
          </a:p>
        </p:txBody>
      </p:sp>
      <p:sp>
        <p:nvSpPr>
          <p:cNvPr id="44042" name="Text Box 11">
            <a:extLst>
              <a:ext uri="{FF2B5EF4-FFF2-40B4-BE49-F238E27FC236}">
                <a16:creationId xmlns:a16="http://schemas.microsoft.com/office/drawing/2014/main" id="{85A22B7F-E748-6F46-ABB8-0C15072F612B}"/>
              </a:ext>
            </a:extLst>
          </p:cNvPr>
          <p:cNvSpPr txBox="1">
            <a:spLocks noChangeArrowheads="1"/>
          </p:cNvSpPr>
          <p:nvPr/>
        </p:nvSpPr>
        <p:spPr bwMode="auto">
          <a:xfrm>
            <a:off x="781050" y="2935288"/>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rPr>
              <a:t>3’ phosphatase</a:t>
            </a:r>
          </a:p>
        </p:txBody>
      </p:sp>
      <p:sp>
        <p:nvSpPr>
          <p:cNvPr id="44043" name="Rectangle 12">
            <a:extLst>
              <a:ext uri="{FF2B5EF4-FFF2-40B4-BE49-F238E27FC236}">
                <a16:creationId xmlns:a16="http://schemas.microsoft.com/office/drawing/2014/main" id="{042175A9-7661-D241-9918-E9F7666772F5}"/>
              </a:ext>
            </a:extLst>
          </p:cNvPr>
          <p:cNvSpPr>
            <a:spLocks noChangeArrowheads="1"/>
          </p:cNvSpPr>
          <p:nvPr/>
        </p:nvSpPr>
        <p:spPr bwMode="auto">
          <a:xfrm>
            <a:off x="1308100" y="228600"/>
            <a:ext cx="6400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800">
                <a:solidFill>
                  <a:schemeClr val="tx2"/>
                </a:solidFill>
                <a:latin typeface="Arial" panose="020B0604020202020204" pitchFamily="34" charset="0"/>
              </a:rPr>
              <a:t>T4 polynucleotide kinase/phosphatase</a:t>
            </a:r>
            <a:endParaRPr lang="en-US" altLang="en-US" sz="4400">
              <a:solidFill>
                <a:schemeClr val="tx2"/>
              </a:solidFill>
            </a:endParaRPr>
          </a:p>
        </p:txBody>
      </p:sp>
      <p:sp>
        <p:nvSpPr>
          <p:cNvPr id="44044" name="Text Box 13">
            <a:extLst>
              <a:ext uri="{FF2B5EF4-FFF2-40B4-BE49-F238E27FC236}">
                <a16:creationId xmlns:a16="http://schemas.microsoft.com/office/drawing/2014/main" id="{9B4DF955-E5EE-4E4F-90AD-B0E7ECF2153F}"/>
              </a:ext>
            </a:extLst>
          </p:cNvPr>
          <p:cNvSpPr txBox="1">
            <a:spLocks noChangeArrowheads="1"/>
          </p:cNvSpPr>
          <p:nvPr/>
        </p:nvSpPr>
        <p:spPr bwMode="auto">
          <a:xfrm>
            <a:off x="2022475" y="4197350"/>
            <a:ext cx="4127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latin typeface="Arial" panose="020B0604020202020204" pitchFamily="34" charset="0"/>
              </a:rPr>
              <a:t> E-</a:t>
            </a:r>
            <a:r>
              <a:rPr lang="en-US" altLang="en-US" b="1" dirty="0">
                <a:solidFill>
                  <a:srgbClr val="FF0000"/>
                </a:solidFill>
                <a:latin typeface="Arial" panose="020B0604020202020204" pitchFamily="34" charset="0"/>
              </a:rPr>
              <a:t>P</a:t>
            </a:r>
            <a:r>
              <a:rPr lang="en-US" altLang="en-US" b="1" dirty="0">
                <a:latin typeface="Arial" panose="020B0604020202020204" pitchFamily="34" charset="0"/>
              </a:rPr>
              <a:t>                          </a:t>
            </a:r>
            <a:r>
              <a:rPr lang="en-US" altLang="en-US" b="1" dirty="0">
                <a:solidFill>
                  <a:srgbClr val="333333"/>
                </a:solidFill>
                <a:latin typeface="Arial" panose="020B0604020202020204" pitchFamily="34" charset="0"/>
              </a:rPr>
              <a:t>E</a:t>
            </a:r>
            <a:r>
              <a:rPr lang="en-US" altLang="en-US" b="1" dirty="0">
                <a:latin typeface="Arial" panose="020B0604020202020204" pitchFamily="34" charset="0"/>
              </a:rPr>
              <a:t>   +   </a:t>
            </a:r>
            <a:r>
              <a:rPr lang="en-US" altLang="en-US" b="1" dirty="0">
                <a:solidFill>
                  <a:srgbClr val="FF0000"/>
                </a:solidFill>
                <a:latin typeface="Arial" panose="020B0604020202020204" pitchFamily="34" charset="0"/>
              </a:rPr>
              <a:t>P</a:t>
            </a:r>
            <a:r>
              <a:rPr lang="en-US" altLang="en-US" b="1" baseline="-25000" dirty="0">
                <a:solidFill>
                  <a:srgbClr val="FF0000"/>
                </a:solidFill>
                <a:latin typeface="Arial" panose="020B0604020202020204" pitchFamily="34" charset="0"/>
              </a:rPr>
              <a:t>i</a:t>
            </a:r>
          </a:p>
        </p:txBody>
      </p:sp>
      <p:sp>
        <p:nvSpPr>
          <p:cNvPr id="44045" name="Line 14">
            <a:extLst>
              <a:ext uri="{FF2B5EF4-FFF2-40B4-BE49-F238E27FC236}">
                <a16:creationId xmlns:a16="http://schemas.microsoft.com/office/drawing/2014/main" id="{56923BCB-6B37-7546-BF2F-295C1C3E83D4}"/>
              </a:ext>
            </a:extLst>
          </p:cNvPr>
          <p:cNvSpPr>
            <a:spLocks noChangeShapeType="1"/>
          </p:cNvSpPr>
          <p:nvPr/>
        </p:nvSpPr>
        <p:spPr bwMode="auto">
          <a:xfrm>
            <a:off x="3441700" y="4437063"/>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4046" name="Picture 15">
            <a:extLst>
              <a:ext uri="{FF2B5EF4-FFF2-40B4-BE49-F238E27FC236}">
                <a16:creationId xmlns:a16="http://schemas.microsoft.com/office/drawing/2014/main" id="{453EDFF1-E8C9-8E48-BDF4-C4902367A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5026025"/>
            <a:ext cx="29797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8638BA4C-410D-D54C-B94A-D40E92E5C1A0}"/>
              </a:ext>
            </a:extLst>
          </p:cNvPr>
          <p:cNvSpPr>
            <a:spLocks noChangeArrowheads="1"/>
          </p:cNvSpPr>
          <p:nvPr/>
        </p:nvSpPr>
        <p:spPr bwMode="auto">
          <a:xfrm>
            <a:off x="1231900" y="457200"/>
            <a:ext cx="6477000" cy="711200"/>
          </a:xfrm>
          <a:prstGeom prst="rect">
            <a:avLst/>
          </a:prstGeom>
          <a:solidFill>
            <a:srgbClr val="55DCF7"/>
          </a:solidFill>
          <a:ln w="9525">
            <a:solidFill>
              <a:srgbClr val="4618C6"/>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a:latin typeface="Times" pitchFamily="-109" charset="0"/>
              <a:ea typeface="+mn-ea"/>
            </a:endParaRPr>
          </a:p>
        </p:txBody>
      </p:sp>
      <p:sp>
        <p:nvSpPr>
          <p:cNvPr id="46082" name="Rectangle 3">
            <a:extLst>
              <a:ext uri="{FF2B5EF4-FFF2-40B4-BE49-F238E27FC236}">
                <a16:creationId xmlns:a16="http://schemas.microsoft.com/office/drawing/2014/main" id="{627B2325-A4F2-5A40-B449-672D2F90D457}"/>
              </a:ext>
            </a:extLst>
          </p:cNvPr>
          <p:cNvSpPr>
            <a:spLocks noChangeArrowheads="1"/>
          </p:cNvSpPr>
          <p:nvPr/>
        </p:nvSpPr>
        <p:spPr bwMode="auto">
          <a:xfrm>
            <a:off x="1308100" y="457200"/>
            <a:ext cx="6400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800">
                <a:solidFill>
                  <a:schemeClr val="tx2"/>
                </a:solidFill>
                <a:latin typeface="Arial" panose="020B0604020202020204" pitchFamily="34" charset="0"/>
              </a:rPr>
              <a:t>T4 polynucleotide kinase/phosphatase</a:t>
            </a:r>
            <a:endParaRPr lang="en-US" altLang="en-US" sz="4400">
              <a:solidFill>
                <a:schemeClr val="tx2"/>
              </a:solidFill>
            </a:endParaRPr>
          </a:p>
        </p:txBody>
      </p:sp>
      <p:sp>
        <p:nvSpPr>
          <p:cNvPr id="46083" name="Rectangle 4">
            <a:extLst>
              <a:ext uri="{FF2B5EF4-FFF2-40B4-BE49-F238E27FC236}">
                <a16:creationId xmlns:a16="http://schemas.microsoft.com/office/drawing/2014/main" id="{F03C936A-05DF-7243-AF3C-2F43C3DA6C8F}"/>
              </a:ext>
            </a:extLst>
          </p:cNvPr>
          <p:cNvSpPr>
            <a:spLocks noChangeArrowheads="1"/>
          </p:cNvSpPr>
          <p:nvPr/>
        </p:nvSpPr>
        <p:spPr bwMode="auto">
          <a:xfrm>
            <a:off x="838200" y="1574800"/>
            <a:ext cx="546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2000" b="1">
                <a:latin typeface="Optima" panose="02000503060000020004" pitchFamily="2" charset="0"/>
              </a:rPr>
              <a:t>301-amino acid polypeptide (35 kDa)  </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Homotetrameric quaternary structure</a:t>
            </a:r>
            <a:endParaRPr lang="en-US" altLang="en-US" sz="2000">
              <a:latin typeface="Arial" panose="020B0604020202020204" pitchFamily="34" charset="0"/>
            </a:endParaRPr>
          </a:p>
        </p:txBody>
      </p:sp>
      <p:pic>
        <p:nvPicPr>
          <p:cNvPr id="46084" name="Picture 5">
            <a:extLst>
              <a:ext uri="{FF2B5EF4-FFF2-40B4-BE49-F238E27FC236}">
                <a16:creationId xmlns:a16="http://schemas.microsoft.com/office/drawing/2014/main" id="{48928AB2-766A-414B-B1D6-BEEFD277F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2921000"/>
            <a:ext cx="6221412"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6">
            <a:extLst>
              <a:ext uri="{FF2B5EF4-FFF2-40B4-BE49-F238E27FC236}">
                <a16:creationId xmlns:a16="http://schemas.microsoft.com/office/drawing/2014/main" id="{3C126ADD-F658-A04B-A3A2-DE520F30FCF2}"/>
              </a:ext>
            </a:extLst>
          </p:cNvPr>
          <p:cNvSpPr>
            <a:spLocks noChangeArrowheads="1"/>
          </p:cNvSpPr>
          <p:nvPr/>
        </p:nvSpPr>
        <p:spPr bwMode="auto">
          <a:xfrm>
            <a:off x="2590800" y="5715000"/>
            <a:ext cx="41910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2000" b="1">
                <a:latin typeface="Optima" panose="02000503060000020004" pitchFamily="2" charset="0"/>
              </a:rPr>
              <a:t>Glycerol Gradient Sedimentation</a:t>
            </a:r>
            <a:endParaRPr lang="en-US" altLang="en-US" sz="2000">
              <a:latin typeface="Arial" panose="020B0604020202020204" pitchFamily="34" charset="0"/>
            </a:endParaRPr>
          </a:p>
        </p:txBody>
      </p:sp>
      <p:sp>
        <p:nvSpPr>
          <p:cNvPr id="46086" name="Rectangle 7">
            <a:extLst>
              <a:ext uri="{FF2B5EF4-FFF2-40B4-BE49-F238E27FC236}">
                <a16:creationId xmlns:a16="http://schemas.microsoft.com/office/drawing/2014/main" id="{E1BF70E7-61CB-6943-9B17-B39D0F3CB73D}"/>
              </a:ext>
            </a:extLst>
          </p:cNvPr>
          <p:cNvSpPr>
            <a:spLocks noChangeArrowheads="1"/>
          </p:cNvSpPr>
          <p:nvPr/>
        </p:nvSpPr>
        <p:spPr bwMode="auto">
          <a:xfrm>
            <a:off x="2832100" y="3568700"/>
            <a:ext cx="965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400">
                <a:latin typeface="Comic Sans MS" panose="030F0902030302020204" pitchFamily="66" charset="0"/>
              </a:rPr>
              <a:t>248 kDa</a:t>
            </a:r>
            <a:endParaRPr lang="en-US" altLang="en-US" sz="2000">
              <a:latin typeface="Arial" panose="020B0604020202020204" pitchFamily="34" charset="0"/>
            </a:endParaRPr>
          </a:p>
        </p:txBody>
      </p:sp>
      <p:sp>
        <p:nvSpPr>
          <p:cNvPr id="46087" name="Rectangle 8">
            <a:extLst>
              <a:ext uri="{FF2B5EF4-FFF2-40B4-BE49-F238E27FC236}">
                <a16:creationId xmlns:a16="http://schemas.microsoft.com/office/drawing/2014/main" id="{911DC937-C727-5245-8026-47AE5DCB6567}"/>
              </a:ext>
            </a:extLst>
          </p:cNvPr>
          <p:cNvSpPr>
            <a:spLocks noChangeArrowheads="1"/>
          </p:cNvSpPr>
          <p:nvPr/>
        </p:nvSpPr>
        <p:spPr bwMode="auto">
          <a:xfrm>
            <a:off x="4203700" y="4102100"/>
            <a:ext cx="965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400">
                <a:latin typeface="Comic Sans MS" panose="030F0902030302020204" pitchFamily="66" charset="0"/>
              </a:rPr>
              <a:t>140 kDa</a:t>
            </a:r>
            <a:endParaRPr lang="en-US" altLang="en-US" sz="2000">
              <a:latin typeface="Arial" panose="020B0604020202020204" pitchFamily="34" charset="0"/>
            </a:endParaRPr>
          </a:p>
        </p:txBody>
      </p:sp>
      <p:sp>
        <p:nvSpPr>
          <p:cNvPr id="46088" name="Rectangle 9">
            <a:extLst>
              <a:ext uri="{FF2B5EF4-FFF2-40B4-BE49-F238E27FC236}">
                <a16:creationId xmlns:a16="http://schemas.microsoft.com/office/drawing/2014/main" id="{78204411-D57C-3B4E-ABF0-79E1C7B244A0}"/>
              </a:ext>
            </a:extLst>
          </p:cNvPr>
          <p:cNvSpPr>
            <a:spLocks noChangeArrowheads="1"/>
          </p:cNvSpPr>
          <p:nvPr/>
        </p:nvSpPr>
        <p:spPr bwMode="auto">
          <a:xfrm>
            <a:off x="5092700" y="3479800"/>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400">
                <a:latin typeface="Comic Sans MS" panose="030F0902030302020204" pitchFamily="66" charset="0"/>
              </a:rPr>
              <a:t>66 kDa</a:t>
            </a:r>
            <a:endParaRPr lang="en-US" altLang="en-US" sz="2000">
              <a:latin typeface="Arial" panose="020B0604020202020204" pitchFamily="34" charset="0"/>
            </a:endParaRPr>
          </a:p>
        </p:txBody>
      </p:sp>
      <p:sp>
        <p:nvSpPr>
          <p:cNvPr id="46089" name="Rectangle 10">
            <a:extLst>
              <a:ext uri="{FF2B5EF4-FFF2-40B4-BE49-F238E27FC236}">
                <a16:creationId xmlns:a16="http://schemas.microsoft.com/office/drawing/2014/main" id="{474553EE-BD7C-6546-B1BA-683CEC36CA0B}"/>
              </a:ext>
            </a:extLst>
          </p:cNvPr>
          <p:cNvSpPr>
            <a:spLocks noChangeArrowheads="1"/>
          </p:cNvSpPr>
          <p:nvPr/>
        </p:nvSpPr>
        <p:spPr bwMode="auto">
          <a:xfrm>
            <a:off x="5930900" y="4826000"/>
            <a:ext cx="812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400">
                <a:latin typeface="Comic Sans MS" panose="030F0902030302020204" pitchFamily="66" charset="0"/>
              </a:rPr>
              <a:t>13 kDa</a:t>
            </a:r>
            <a:endParaRPr lang="en-US" altLang="en-US" sz="2000">
              <a:latin typeface="Arial" panose="020B0604020202020204" pitchFamily="34" charset="0"/>
            </a:endParaRPr>
          </a:p>
        </p:txBody>
      </p:sp>
      <p:grpSp>
        <p:nvGrpSpPr>
          <p:cNvPr id="46090" name="Group 23">
            <a:extLst>
              <a:ext uri="{FF2B5EF4-FFF2-40B4-BE49-F238E27FC236}">
                <a16:creationId xmlns:a16="http://schemas.microsoft.com/office/drawing/2014/main" id="{444833B1-FA76-E34A-B390-91E260122A5C}"/>
              </a:ext>
            </a:extLst>
          </p:cNvPr>
          <p:cNvGrpSpPr>
            <a:grpSpLocks/>
          </p:cNvGrpSpPr>
          <p:nvPr/>
        </p:nvGrpSpPr>
        <p:grpSpPr bwMode="auto">
          <a:xfrm>
            <a:off x="7623175" y="2300288"/>
            <a:ext cx="1054100" cy="3500437"/>
            <a:chOff x="4656" y="1008"/>
            <a:chExt cx="664" cy="2205"/>
          </a:xfrm>
        </p:grpSpPr>
        <p:sp>
          <p:nvSpPr>
            <p:cNvPr id="46091" name="AutoShape 20">
              <a:extLst>
                <a:ext uri="{FF2B5EF4-FFF2-40B4-BE49-F238E27FC236}">
                  <a16:creationId xmlns:a16="http://schemas.microsoft.com/office/drawing/2014/main" id="{56554F4B-61EE-014F-8D69-DFE5771A2EE7}"/>
                </a:ext>
              </a:extLst>
            </p:cNvPr>
            <p:cNvSpPr>
              <a:spLocks noChangeArrowheads="1"/>
            </p:cNvSpPr>
            <p:nvPr/>
          </p:nvSpPr>
          <p:spPr bwMode="auto">
            <a:xfrm>
              <a:off x="4736" y="1032"/>
              <a:ext cx="432" cy="2181"/>
            </a:xfrm>
            <a:prstGeom prst="can">
              <a:avLst>
                <a:gd name="adj" fmla="val 111280"/>
              </a:avLst>
            </a:prstGeom>
            <a:gradFill rotWithShape="0">
              <a:gsLst>
                <a:gs pos="0">
                  <a:srgbClr val="E6E6E6"/>
                </a:gs>
                <a:gs pos="100000">
                  <a:srgbClr val="6A6A6A"/>
                </a:gs>
              </a:gsLst>
              <a:lin ang="5400000" scaled="1"/>
            </a:gradFill>
            <a:ln w="9525">
              <a:solidFill>
                <a:schemeClr val="tx1"/>
              </a:solidFill>
              <a:round/>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endParaRPr lang="en-US" altLang="en-US"/>
            </a:p>
          </p:txBody>
        </p:sp>
        <p:sp>
          <p:nvSpPr>
            <p:cNvPr id="46092" name="Rectangle 21">
              <a:extLst>
                <a:ext uri="{FF2B5EF4-FFF2-40B4-BE49-F238E27FC236}">
                  <a16:creationId xmlns:a16="http://schemas.microsoft.com/office/drawing/2014/main" id="{3C7E5BB2-A850-7C41-A5F6-1DD592C0D194}"/>
                </a:ext>
              </a:extLst>
            </p:cNvPr>
            <p:cNvSpPr>
              <a:spLocks noChangeArrowheads="1"/>
            </p:cNvSpPr>
            <p:nvPr/>
          </p:nvSpPr>
          <p:spPr bwMode="auto">
            <a:xfrm>
              <a:off x="4656" y="1008"/>
              <a:ext cx="664" cy="5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46093" name="AutoShape 22">
              <a:extLst>
                <a:ext uri="{FF2B5EF4-FFF2-40B4-BE49-F238E27FC236}">
                  <a16:creationId xmlns:a16="http://schemas.microsoft.com/office/drawing/2014/main" id="{7B7A3E4F-0162-CA4F-AF86-27F6B850BA43}"/>
                </a:ext>
              </a:extLst>
            </p:cNvPr>
            <p:cNvSpPr>
              <a:spLocks noChangeArrowheads="1"/>
            </p:cNvSpPr>
            <p:nvPr/>
          </p:nvSpPr>
          <p:spPr bwMode="auto">
            <a:xfrm>
              <a:off x="4736" y="1440"/>
              <a:ext cx="432" cy="136"/>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77BD6CA-54A9-DE42-92F4-29E2A8CA5EC0}"/>
              </a:ext>
            </a:extLst>
          </p:cNvPr>
          <p:cNvSpPr>
            <a:spLocks noChangeArrowheads="1"/>
          </p:cNvSpPr>
          <p:nvPr/>
        </p:nvSpPr>
        <p:spPr bwMode="auto">
          <a:xfrm>
            <a:off x="1866900" y="1981200"/>
            <a:ext cx="5105400" cy="2486025"/>
          </a:xfrm>
          <a:prstGeom prst="rect">
            <a:avLst/>
          </a:prstGeom>
          <a:solidFill>
            <a:srgbClr val="EEEEEE"/>
          </a:solidFill>
          <a:ln w="9525">
            <a:solidFill>
              <a:srgbClr val="4618C6"/>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a:latin typeface="Times" pitchFamily="-109" charset="0"/>
              <a:ea typeface="+mn-ea"/>
            </a:endParaRPr>
          </a:p>
        </p:txBody>
      </p:sp>
      <p:sp>
        <p:nvSpPr>
          <p:cNvPr id="48130" name="Text Box 3">
            <a:extLst>
              <a:ext uri="{FF2B5EF4-FFF2-40B4-BE49-F238E27FC236}">
                <a16:creationId xmlns:a16="http://schemas.microsoft.com/office/drawing/2014/main" id="{2BE84A01-2F5C-8D43-A7CA-FEAB9999A8B0}"/>
              </a:ext>
            </a:extLst>
          </p:cNvPr>
          <p:cNvSpPr txBox="1">
            <a:spLocks noChangeArrowheads="1"/>
          </p:cNvSpPr>
          <p:nvPr/>
        </p:nvSpPr>
        <p:spPr bwMode="auto">
          <a:xfrm>
            <a:off x="1546225" y="504825"/>
            <a:ext cx="58832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rPr>
              <a:t>Alanine scanning of 44 individual aa identifies six residues essential for the </a:t>
            </a:r>
            <a:r>
              <a:rPr lang="en-US" altLang="en-US" sz="1800" u="sng">
                <a:latin typeface="Arial" panose="020B0604020202020204" pitchFamily="34" charset="0"/>
              </a:rPr>
              <a:t>5’ kinase</a:t>
            </a:r>
            <a:r>
              <a:rPr lang="en-US" altLang="en-US" sz="1800">
                <a:latin typeface="Arial" panose="020B0604020202020204" pitchFamily="34" charset="0"/>
              </a:rPr>
              <a:t> function of T4 Pnkp.</a:t>
            </a:r>
          </a:p>
          <a:p>
            <a:endParaRPr lang="en-US" altLang="en-US" sz="1800">
              <a:latin typeface="Arial" panose="020B0604020202020204" pitchFamily="34" charset="0"/>
            </a:endParaRPr>
          </a:p>
          <a:p>
            <a:r>
              <a:rPr lang="en-US" altLang="en-US" sz="1800">
                <a:latin typeface="Arial" panose="020B0604020202020204" pitchFamily="34" charset="0"/>
              </a:rPr>
              <a:t>SARs clarified by introducing conservative substitutions.</a:t>
            </a:r>
            <a:endParaRPr lang="en-US" altLang="en-US"/>
          </a:p>
        </p:txBody>
      </p:sp>
      <p:sp>
        <p:nvSpPr>
          <p:cNvPr id="48131" name="Rectangle 4">
            <a:extLst>
              <a:ext uri="{FF2B5EF4-FFF2-40B4-BE49-F238E27FC236}">
                <a16:creationId xmlns:a16="http://schemas.microsoft.com/office/drawing/2014/main" id="{2222451C-51C7-A943-BA6E-5B41AA50BEC1}"/>
              </a:ext>
            </a:extLst>
          </p:cNvPr>
          <p:cNvSpPr>
            <a:spLocks noChangeArrowheads="1"/>
          </p:cNvSpPr>
          <p:nvPr/>
        </p:nvSpPr>
        <p:spPr bwMode="auto">
          <a:xfrm>
            <a:off x="2184400" y="2171700"/>
            <a:ext cx="48514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2000" b="1">
                <a:latin typeface="Optima" panose="02000503060000020004" pitchFamily="2" charset="0"/>
              </a:rPr>
              <a:t>Lys15	</a:t>
            </a:r>
            <a:r>
              <a:rPr lang="en-US" altLang="en-US" sz="2000" b="1">
                <a:solidFill>
                  <a:srgbClr val="EF1F1D"/>
                </a:solidFill>
                <a:latin typeface="Optima" panose="02000503060000020004" pitchFamily="2" charset="0"/>
              </a:rPr>
              <a:t>Ala	Arg	Gln</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latin typeface="Optima" panose="02000503060000020004" pitchFamily="2" charset="0"/>
              </a:rPr>
              <a:t>Ser16	</a:t>
            </a:r>
            <a:r>
              <a:rPr lang="en-US" altLang="en-US" sz="2000" b="1">
                <a:solidFill>
                  <a:srgbClr val="EF1F1D"/>
                </a:solidFill>
                <a:latin typeface="Optima" panose="02000503060000020004" pitchFamily="2" charset="0"/>
              </a:rPr>
              <a:t>Ala</a:t>
            </a:r>
            <a:r>
              <a:rPr lang="en-US" altLang="en-US" sz="2000" b="1">
                <a:latin typeface="Optima" panose="02000503060000020004" pitchFamily="2" charset="0"/>
              </a:rPr>
              <a:t>	Thr</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Asp35	</a:t>
            </a:r>
            <a:r>
              <a:rPr lang="en-US" altLang="en-US" sz="2000" b="1">
                <a:solidFill>
                  <a:srgbClr val="EF1F1D"/>
                </a:solidFill>
                <a:latin typeface="Optima" panose="02000503060000020004" pitchFamily="2" charset="0"/>
              </a:rPr>
              <a:t>Ala	Asn</a:t>
            </a:r>
            <a:r>
              <a:rPr lang="en-US" altLang="en-US" sz="2000" b="1">
                <a:latin typeface="Optima" panose="02000503060000020004" pitchFamily="2" charset="0"/>
              </a:rPr>
              <a:t>	</a:t>
            </a:r>
            <a:r>
              <a:rPr lang="en-US" altLang="en-US" sz="2000" b="1">
                <a:solidFill>
                  <a:srgbClr val="4618C6"/>
                </a:solidFill>
                <a:latin typeface="Optima" panose="02000503060000020004" pitchFamily="2" charset="0"/>
              </a:rPr>
              <a:t>Glu</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latin typeface="Optima" panose="02000503060000020004" pitchFamily="2" charset="0"/>
              </a:rPr>
              <a:t>Arg38	</a:t>
            </a:r>
            <a:r>
              <a:rPr lang="en-US" altLang="en-US" sz="2000" b="1">
                <a:solidFill>
                  <a:srgbClr val="EF1F1D"/>
                </a:solidFill>
                <a:latin typeface="Optima" panose="02000503060000020004" pitchFamily="2" charset="0"/>
              </a:rPr>
              <a:t>Ala	Lys	Gln</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latin typeface="Optima" panose="02000503060000020004" pitchFamily="2" charset="0"/>
              </a:rPr>
              <a:t>Asp85	</a:t>
            </a:r>
            <a:r>
              <a:rPr lang="en-US" altLang="en-US" sz="2000" b="1">
                <a:solidFill>
                  <a:srgbClr val="EF1F1D"/>
                </a:solidFill>
                <a:latin typeface="Optima" panose="02000503060000020004" pitchFamily="2" charset="0"/>
              </a:rPr>
              <a:t>Ala</a:t>
            </a:r>
            <a:r>
              <a:rPr lang="en-US" altLang="en-US" sz="2000" b="1">
                <a:latin typeface="Optima" panose="02000503060000020004" pitchFamily="2" charset="0"/>
              </a:rPr>
              <a:t>	Asn	</a:t>
            </a:r>
            <a:r>
              <a:rPr lang="en-US" altLang="en-US" sz="2000" b="1">
                <a:solidFill>
                  <a:srgbClr val="4618C6"/>
                </a:solidFill>
                <a:latin typeface="Optima" panose="02000503060000020004" pitchFamily="2" charset="0"/>
              </a:rPr>
              <a:t>Glu</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latin typeface="Optima" panose="02000503060000020004" pitchFamily="2" charset="0"/>
              </a:rPr>
              <a:t>Arg126	</a:t>
            </a:r>
            <a:r>
              <a:rPr lang="en-US" altLang="en-US" sz="2000" b="1">
                <a:solidFill>
                  <a:srgbClr val="EF1F1D"/>
                </a:solidFill>
                <a:latin typeface="Optima" panose="02000503060000020004" pitchFamily="2" charset="0"/>
              </a:rPr>
              <a:t>Ala	Lys	Gln</a:t>
            </a:r>
            <a:endParaRPr lang="en-US" altLang="en-US" sz="2000">
              <a:latin typeface="Arial" panose="020B0604020202020204" pitchFamily="34" charset="0"/>
            </a:endParaRPr>
          </a:p>
        </p:txBody>
      </p:sp>
      <p:pic>
        <p:nvPicPr>
          <p:cNvPr id="48132" name="Picture 5">
            <a:extLst>
              <a:ext uri="{FF2B5EF4-FFF2-40B4-BE49-F238E27FC236}">
                <a16:creationId xmlns:a16="http://schemas.microsoft.com/office/drawing/2014/main" id="{45EDA13E-AA37-CA4D-9DFD-A5A877573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4851400"/>
            <a:ext cx="81073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a:extLst>
              <a:ext uri="{FF2B5EF4-FFF2-40B4-BE49-F238E27FC236}">
                <a16:creationId xmlns:a16="http://schemas.microsoft.com/office/drawing/2014/main" id="{EAEBE74A-EFFD-9E4F-A549-CDB4020CD71B}"/>
              </a:ext>
            </a:extLst>
          </p:cNvPr>
          <p:cNvSpPr txBox="1">
            <a:spLocks noChangeArrowheads="1"/>
          </p:cNvSpPr>
          <p:nvPr/>
        </p:nvSpPr>
        <p:spPr bwMode="auto">
          <a:xfrm>
            <a:off x="962025" y="5838825"/>
            <a:ext cx="873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rPr>
              <a:t>GxGKS</a:t>
            </a:r>
            <a:endParaRPr lang="en-US" altLang="en-US"/>
          </a:p>
        </p:txBody>
      </p:sp>
      <p:sp>
        <p:nvSpPr>
          <p:cNvPr id="48134" name="Line 7">
            <a:extLst>
              <a:ext uri="{FF2B5EF4-FFF2-40B4-BE49-F238E27FC236}">
                <a16:creationId xmlns:a16="http://schemas.microsoft.com/office/drawing/2014/main" id="{CDF92D46-6042-934D-A597-2C156E608BD6}"/>
              </a:ext>
            </a:extLst>
          </p:cNvPr>
          <p:cNvSpPr>
            <a:spLocks noChangeShapeType="1"/>
          </p:cNvSpPr>
          <p:nvPr/>
        </p:nvSpPr>
        <p:spPr bwMode="auto">
          <a:xfrm flipH="1">
            <a:off x="1066800" y="5689600"/>
            <a:ext cx="177800" cy="190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5" name="Line 8">
            <a:extLst>
              <a:ext uri="{FF2B5EF4-FFF2-40B4-BE49-F238E27FC236}">
                <a16:creationId xmlns:a16="http://schemas.microsoft.com/office/drawing/2014/main" id="{40A3674B-E56B-6146-B91F-8502583E2687}"/>
              </a:ext>
            </a:extLst>
          </p:cNvPr>
          <p:cNvSpPr>
            <a:spLocks noChangeShapeType="1"/>
          </p:cNvSpPr>
          <p:nvPr/>
        </p:nvSpPr>
        <p:spPr bwMode="auto">
          <a:xfrm>
            <a:off x="1524000" y="5689600"/>
            <a:ext cx="190500" cy="190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21699ED-D275-C047-B749-A02D69D4EC65}"/>
              </a:ext>
            </a:extLst>
          </p:cNvPr>
          <p:cNvSpPr>
            <a:spLocks noChangeArrowheads="1"/>
          </p:cNvSpPr>
          <p:nvPr/>
        </p:nvSpPr>
        <p:spPr bwMode="auto">
          <a:xfrm>
            <a:off x="1866900" y="1025525"/>
            <a:ext cx="5245100" cy="3717925"/>
          </a:xfrm>
          <a:prstGeom prst="rect">
            <a:avLst/>
          </a:prstGeom>
          <a:solidFill>
            <a:srgbClr val="EEEEEE"/>
          </a:solidFill>
          <a:ln w="9525">
            <a:solidFill>
              <a:srgbClr val="4618C6"/>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a:latin typeface="Times" pitchFamily="-109" charset="0"/>
              <a:ea typeface="+mn-ea"/>
            </a:endParaRPr>
          </a:p>
        </p:txBody>
      </p:sp>
      <p:sp>
        <p:nvSpPr>
          <p:cNvPr id="50178" name="Text Box 3">
            <a:extLst>
              <a:ext uri="{FF2B5EF4-FFF2-40B4-BE49-F238E27FC236}">
                <a16:creationId xmlns:a16="http://schemas.microsoft.com/office/drawing/2014/main" id="{598E6B26-0A8F-0B43-9440-A4561B444BB3}"/>
              </a:ext>
            </a:extLst>
          </p:cNvPr>
          <p:cNvSpPr txBox="1">
            <a:spLocks noChangeArrowheads="1"/>
          </p:cNvSpPr>
          <p:nvPr/>
        </p:nvSpPr>
        <p:spPr bwMode="auto">
          <a:xfrm>
            <a:off x="1546225" y="314325"/>
            <a:ext cx="5883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rPr>
              <a:t>Alanine scanning identifies ten residues essential for the </a:t>
            </a:r>
            <a:r>
              <a:rPr lang="en-US" altLang="en-US" sz="1800" u="sng">
                <a:solidFill>
                  <a:srgbClr val="0000FF"/>
                </a:solidFill>
                <a:latin typeface="Arial" panose="020B0604020202020204" pitchFamily="34" charset="0"/>
              </a:rPr>
              <a:t>3’ phosphatase</a:t>
            </a:r>
            <a:r>
              <a:rPr lang="en-US" altLang="en-US" sz="1800">
                <a:latin typeface="Arial" panose="020B0604020202020204" pitchFamily="34" charset="0"/>
              </a:rPr>
              <a:t> function of T4 Pnkp.</a:t>
            </a:r>
            <a:endParaRPr lang="en-US" altLang="en-US"/>
          </a:p>
        </p:txBody>
      </p:sp>
      <p:sp>
        <p:nvSpPr>
          <p:cNvPr id="50179" name="Rectangle 4">
            <a:extLst>
              <a:ext uri="{FF2B5EF4-FFF2-40B4-BE49-F238E27FC236}">
                <a16:creationId xmlns:a16="http://schemas.microsoft.com/office/drawing/2014/main" id="{73EC8F78-2C4E-2E4D-A60C-58D1F3B07FA8}"/>
              </a:ext>
            </a:extLst>
          </p:cNvPr>
          <p:cNvSpPr>
            <a:spLocks noChangeArrowheads="1"/>
          </p:cNvSpPr>
          <p:nvPr/>
        </p:nvSpPr>
        <p:spPr bwMode="auto">
          <a:xfrm>
            <a:off x="2235200" y="1181100"/>
            <a:ext cx="48514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2000" b="1" u="sng">
                <a:latin typeface="Optima" panose="02000503060000020004" pitchFamily="2" charset="0"/>
              </a:rPr>
              <a:t>Asp165</a:t>
            </a:r>
            <a:r>
              <a:rPr lang="en-US" altLang="en-US" sz="2000" b="1">
                <a:latin typeface="Optima" panose="02000503060000020004" pitchFamily="2" charset="0"/>
              </a:rPr>
              <a:t>	</a:t>
            </a:r>
            <a:r>
              <a:rPr lang="en-US" altLang="en-US" sz="2000" b="1">
                <a:solidFill>
                  <a:srgbClr val="EF1F1D"/>
                </a:solidFill>
                <a:latin typeface="Optima" panose="02000503060000020004" pitchFamily="2" charset="0"/>
              </a:rPr>
              <a:t>Ala	Asn	Glu</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u="sng">
                <a:latin typeface="Optima" panose="02000503060000020004" pitchFamily="2" charset="0"/>
              </a:rPr>
              <a:t>Asp167</a:t>
            </a:r>
            <a:r>
              <a:rPr lang="en-US" altLang="en-US" sz="2000" b="1">
                <a:latin typeface="Optima" panose="02000503060000020004" pitchFamily="2" charset="0"/>
              </a:rPr>
              <a:t>	</a:t>
            </a:r>
            <a:r>
              <a:rPr lang="en-US" altLang="en-US" sz="2000" b="1">
                <a:solidFill>
                  <a:srgbClr val="EF1F1D"/>
                </a:solidFill>
                <a:latin typeface="Optima" panose="02000503060000020004" pitchFamily="2" charset="0"/>
              </a:rPr>
              <a:t>Ala	Asn	Glu</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latin typeface="Optima" panose="02000503060000020004" pitchFamily="2" charset="0"/>
              </a:rPr>
              <a:t>Arg176	</a:t>
            </a:r>
            <a:r>
              <a:rPr lang="en-US" altLang="en-US" sz="2000" b="1">
                <a:solidFill>
                  <a:srgbClr val="EF1F1D"/>
                </a:solidFill>
                <a:latin typeface="Optima" panose="02000503060000020004" pitchFamily="2" charset="0"/>
              </a:rPr>
              <a:t>Ala	Lys</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Asp187</a:t>
            </a:r>
            <a:r>
              <a:rPr lang="en-US" altLang="en-US" sz="2000" b="1">
                <a:solidFill>
                  <a:srgbClr val="EF1F1D"/>
                </a:solidFill>
                <a:latin typeface="Optima" panose="02000503060000020004" pitchFamily="2" charset="0"/>
              </a:rPr>
              <a:t>	Ala	</a:t>
            </a:r>
            <a:r>
              <a:rPr lang="en-US" altLang="en-US" sz="2000" b="1">
                <a:latin typeface="Optima" panose="02000503060000020004" pitchFamily="2" charset="0"/>
              </a:rPr>
              <a:t>Asn</a:t>
            </a:r>
            <a:r>
              <a:rPr lang="en-US" altLang="en-US" sz="2000" b="1">
                <a:solidFill>
                  <a:srgbClr val="EF1F1D"/>
                </a:solidFill>
                <a:latin typeface="Optima" panose="02000503060000020004" pitchFamily="2" charset="0"/>
              </a:rPr>
              <a:t>	Glu</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Ser211	</a:t>
            </a:r>
            <a:r>
              <a:rPr lang="en-US" altLang="en-US" sz="2000" b="1">
                <a:solidFill>
                  <a:srgbClr val="EF1F1D"/>
                </a:solidFill>
                <a:latin typeface="Optima" panose="02000503060000020004" pitchFamily="2" charset="0"/>
              </a:rPr>
              <a:t>Ala</a:t>
            </a:r>
            <a:r>
              <a:rPr lang="en-US" altLang="en-US" sz="2000" b="1">
                <a:latin typeface="Optima" panose="02000503060000020004" pitchFamily="2" charset="0"/>
              </a:rPr>
              <a:t>	Thr</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Arg213	</a:t>
            </a:r>
            <a:r>
              <a:rPr lang="en-US" altLang="en-US" sz="2000" b="1">
                <a:solidFill>
                  <a:srgbClr val="EF1F1D"/>
                </a:solidFill>
                <a:latin typeface="Optima" panose="02000503060000020004" pitchFamily="2" charset="0"/>
              </a:rPr>
              <a:t>Ala	Lys</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latin typeface="Optima" panose="02000503060000020004" pitchFamily="2" charset="0"/>
              </a:rPr>
              <a:t>Asp254	</a:t>
            </a:r>
            <a:r>
              <a:rPr lang="en-US" altLang="en-US" sz="2000" b="1">
                <a:solidFill>
                  <a:srgbClr val="EF1F1D"/>
                </a:solidFill>
                <a:latin typeface="Optima" panose="02000503060000020004" pitchFamily="2" charset="0"/>
              </a:rPr>
              <a:t>Ala</a:t>
            </a:r>
            <a:r>
              <a:rPr lang="en-US" altLang="en-US" sz="2000" b="1">
                <a:latin typeface="Optima" panose="02000503060000020004" pitchFamily="2" charset="0"/>
              </a:rPr>
              <a:t>	</a:t>
            </a:r>
            <a:r>
              <a:rPr lang="en-US" altLang="en-US" sz="2000" b="1">
                <a:solidFill>
                  <a:srgbClr val="EF1F1D"/>
                </a:solidFill>
                <a:latin typeface="Optima" panose="02000503060000020004" pitchFamily="2" charset="0"/>
              </a:rPr>
              <a:t>Asn	Glu</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Lys258</a:t>
            </a:r>
            <a:r>
              <a:rPr lang="en-US" altLang="en-US" sz="2000" b="1">
                <a:solidFill>
                  <a:srgbClr val="EF1F1D"/>
                </a:solidFill>
                <a:latin typeface="Optima" panose="02000503060000020004" pitchFamily="2" charset="0"/>
              </a:rPr>
              <a:t>	Ala	Arg	Gln</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Asp277</a:t>
            </a:r>
            <a:r>
              <a:rPr lang="en-US" altLang="en-US" sz="2000" b="1">
                <a:solidFill>
                  <a:srgbClr val="EF1F1D"/>
                </a:solidFill>
                <a:latin typeface="Optima" panose="02000503060000020004" pitchFamily="2" charset="0"/>
              </a:rPr>
              <a:t>	Ala	Asn	Glu</a:t>
            </a:r>
            <a:endParaRPr lang="en-US" altLang="en-US" sz="2000" b="1">
              <a:latin typeface="Optima" panose="02000503060000020004" pitchFamily="2" charset="0"/>
            </a:endParaRPr>
          </a:p>
          <a:p>
            <a:pPr eaLnBrk="1" hangingPunct="1">
              <a:lnSpc>
                <a:spcPct val="90000"/>
              </a:lnSpc>
              <a:spcBef>
                <a:spcPct val="20000"/>
              </a:spcBef>
              <a:buClr>
                <a:srgbClr val="ED181E"/>
              </a:buClr>
              <a:buFontTx/>
              <a:buChar char="•"/>
            </a:pPr>
            <a:r>
              <a:rPr lang="en-US" altLang="en-US" sz="2000" b="1">
                <a:latin typeface="Optima" panose="02000503060000020004" pitchFamily="2" charset="0"/>
              </a:rPr>
              <a:t>Asp278	</a:t>
            </a:r>
            <a:r>
              <a:rPr lang="en-US" altLang="en-US" sz="2000" b="1">
                <a:solidFill>
                  <a:srgbClr val="EF1F1D"/>
                </a:solidFill>
                <a:latin typeface="Optima" panose="02000503060000020004" pitchFamily="2" charset="0"/>
              </a:rPr>
              <a:t>Ala	Asn	</a:t>
            </a:r>
            <a:r>
              <a:rPr lang="en-US" altLang="en-US" sz="2000" b="1">
                <a:solidFill>
                  <a:srgbClr val="4618C6"/>
                </a:solidFill>
                <a:latin typeface="Optima" panose="02000503060000020004" pitchFamily="2" charset="0"/>
              </a:rPr>
              <a:t>Glu</a:t>
            </a:r>
            <a:endParaRPr lang="en-US" altLang="en-US" sz="2000" b="1">
              <a:solidFill>
                <a:srgbClr val="EF1F1D"/>
              </a:solidFill>
              <a:latin typeface="Optima" panose="02000503060000020004" pitchFamily="2" charset="0"/>
            </a:endParaRPr>
          </a:p>
        </p:txBody>
      </p:sp>
      <p:pic>
        <p:nvPicPr>
          <p:cNvPr id="50180" name="Picture 5">
            <a:extLst>
              <a:ext uri="{FF2B5EF4-FFF2-40B4-BE49-F238E27FC236}">
                <a16:creationId xmlns:a16="http://schemas.microsoft.com/office/drawing/2014/main" id="{AB6DB84E-391C-7D4D-A459-F1E67BFD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5307013"/>
            <a:ext cx="821531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19460718-8C58-A64A-89D8-DA3F8FCAF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1628775"/>
            <a:ext cx="6042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3">
            <a:extLst>
              <a:ext uri="{FF2B5EF4-FFF2-40B4-BE49-F238E27FC236}">
                <a16:creationId xmlns:a16="http://schemas.microsoft.com/office/drawing/2014/main" id="{A15BDDE4-47AD-D146-8BDE-392BF4EA2EC2}"/>
              </a:ext>
            </a:extLst>
          </p:cNvPr>
          <p:cNvSpPr>
            <a:spLocks noChangeArrowheads="1"/>
          </p:cNvSpPr>
          <p:nvPr/>
        </p:nvSpPr>
        <p:spPr bwMode="auto">
          <a:xfrm>
            <a:off x="1397000" y="520700"/>
            <a:ext cx="6337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a:solidFill>
                  <a:schemeClr val="tx2"/>
                </a:solidFill>
                <a:latin typeface="Arial" panose="020B0604020202020204" pitchFamily="34" charset="0"/>
              </a:rPr>
              <a:t>The C-terminal Half of T4 Pnkp Comprises an Autonomous 3’ Phosphatase Domain</a:t>
            </a:r>
            <a:endParaRPr lang="en-US" altLang="en-US" sz="4400">
              <a:solidFill>
                <a:schemeClr val="tx2"/>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1B497DEE-4BED-894A-BA03-950CA7693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50" y="1636713"/>
            <a:ext cx="66802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3">
            <a:extLst>
              <a:ext uri="{FF2B5EF4-FFF2-40B4-BE49-F238E27FC236}">
                <a16:creationId xmlns:a16="http://schemas.microsoft.com/office/drawing/2014/main" id="{EB0B69F4-33EC-384E-A87B-E0D4F7A8E33F}"/>
              </a:ext>
            </a:extLst>
          </p:cNvPr>
          <p:cNvSpPr>
            <a:spLocks noChangeArrowheads="1"/>
          </p:cNvSpPr>
          <p:nvPr/>
        </p:nvSpPr>
        <p:spPr bwMode="auto">
          <a:xfrm>
            <a:off x="812800" y="520700"/>
            <a:ext cx="7531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a:solidFill>
                  <a:schemeClr val="tx2"/>
                </a:solidFill>
                <a:latin typeface="Arial" panose="020B0604020202020204" pitchFamily="34" charset="0"/>
              </a:rPr>
              <a:t>The C-terminal Phosphatase Domain is a Homodimer</a:t>
            </a:r>
            <a:endParaRPr lang="en-US" altLang="en-US" sz="4400">
              <a:solidFill>
                <a:schemeClr val="tx2"/>
              </a:solidFill>
            </a:endParaRPr>
          </a:p>
        </p:txBody>
      </p:sp>
      <p:sp>
        <p:nvSpPr>
          <p:cNvPr id="54275" name="Rectangle 4">
            <a:extLst>
              <a:ext uri="{FF2B5EF4-FFF2-40B4-BE49-F238E27FC236}">
                <a16:creationId xmlns:a16="http://schemas.microsoft.com/office/drawing/2014/main" id="{CB35A299-5635-834D-B17F-E0CB318948CE}"/>
              </a:ext>
            </a:extLst>
          </p:cNvPr>
          <p:cNvSpPr>
            <a:spLocks noChangeArrowheads="1"/>
          </p:cNvSpPr>
          <p:nvPr/>
        </p:nvSpPr>
        <p:spPr bwMode="auto">
          <a:xfrm>
            <a:off x="2963863" y="5102225"/>
            <a:ext cx="41910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800" b="1">
                <a:latin typeface="Optima" panose="02000503060000020004" pitchFamily="2" charset="0"/>
              </a:rPr>
              <a:t>Glycerol Gradient Sedimentation</a:t>
            </a:r>
            <a:endParaRPr lang="en-US" altLang="en-US" sz="1800">
              <a:latin typeface="Arial" panose="020B0604020202020204" pitchFamily="34" charset="0"/>
            </a:endParaRPr>
          </a:p>
        </p:txBody>
      </p:sp>
      <p:sp>
        <p:nvSpPr>
          <p:cNvPr id="54276" name="Rectangle 5">
            <a:extLst>
              <a:ext uri="{FF2B5EF4-FFF2-40B4-BE49-F238E27FC236}">
                <a16:creationId xmlns:a16="http://schemas.microsoft.com/office/drawing/2014/main" id="{1A3B84F5-510F-DD47-B805-CDD9B24B0FC6}"/>
              </a:ext>
            </a:extLst>
          </p:cNvPr>
          <p:cNvSpPr>
            <a:spLocks noChangeArrowheads="1"/>
          </p:cNvSpPr>
          <p:nvPr/>
        </p:nvSpPr>
        <p:spPr bwMode="auto">
          <a:xfrm>
            <a:off x="4699000" y="3098800"/>
            <a:ext cx="965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400">
                <a:latin typeface="Comic Sans MS" panose="030F0902030302020204" pitchFamily="66" charset="0"/>
              </a:rPr>
              <a:t>45 kDa</a:t>
            </a:r>
            <a:endParaRPr lang="en-US" altLang="en-US" sz="2000">
              <a:latin typeface="Arial" panose="020B0604020202020204" pitchFamily="34" charset="0"/>
            </a:endParaRPr>
          </a:p>
        </p:txBody>
      </p:sp>
      <p:sp>
        <p:nvSpPr>
          <p:cNvPr id="54277" name="Rectangle 6">
            <a:extLst>
              <a:ext uri="{FF2B5EF4-FFF2-40B4-BE49-F238E27FC236}">
                <a16:creationId xmlns:a16="http://schemas.microsoft.com/office/drawing/2014/main" id="{3DAC4DC3-36E7-D248-A47D-E8F2D5B1137A}"/>
              </a:ext>
            </a:extLst>
          </p:cNvPr>
          <p:cNvSpPr>
            <a:spLocks noChangeArrowheads="1"/>
          </p:cNvSpPr>
          <p:nvPr/>
        </p:nvSpPr>
        <p:spPr bwMode="auto">
          <a:xfrm>
            <a:off x="4165600" y="2273300"/>
            <a:ext cx="876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400">
                <a:latin typeface="Comic Sans MS" panose="030F0902030302020204" pitchFamily="66" charset="0"/>
              </a:rPr>
              <a:t>66 kDa</a:t>
            </a:r>
            <a:endParaRPr lang="en-US" altLang="en-US" sz="2000">
              <a:latin typeface="Arial" panose="020B0604020202020204" pitchFamily="34" charset="0"/>
            </a:endParaRPr>
          </a:p>
        </p:txBody>
      </p:sp>
      <p:sp>
        <p:nvSpPr>
          <p:cNvPr id="54278" name="Rectangle 7">
            <a:extLst>
              <a:ext uri="{FF2B5EF4-FFF2-40B4-BE49-F238E27FC236}">
                <a16:creationId xmlns:a16="http://schemas.microsoft.com/office/drawing/2014/main" id="{56359A82-C1AE-9848-87F9-19F90D0DC0B4}"/>
              </a:ext>
            </a:extLst>
          </p:cNvPr>
          <p:cNvSpPr>
            <a:spLocks noChangeArrowheads="1"/>
          </p:cNvSpPr>
          <p:nvPr/>
        </p:nvSpPr>
        <p:spPr bwMode="auto">
          <a:xfrm>
            <a:off x="5588000" y="4660900"/>
            <a:ext cx="812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r>
              <a:rPr lang="en-US" altLang="en-US" sz="1400">
                <a:latin typeface="Comic Sans MS" panose="030F0902030302020204" pitchFamily="66" charset="0"/>
              </a:rPr>
              <a:t>13 kDa</a:t>
            </a:r>
            <a:endParaRPr lang="en-US" altLang="en-US" sz="2000">
              <a:latin typeface="Arial" panose="020B0604020202020204" pitchFamily="34" charset="0"/>
            </a:endParaRPr>
          </a:p>
        </p:txBody>
      </p:sp>
      <p:sp>
        <p:nvSpPr>
          <p:cNvPr id="54279" name="Rectangle 8">
            <a:extLst>
              <a:ext uri="{FF2B5EF4-FFF2-40B4-BE49-F238E27FC236}">
                <a16:creationId xmlns:a16="http://schemas.microsoft.com/office/drawing/2014/main" id="{49DD1B02-E852-4C4B-92C3-5F78CDF425F5}"/>
              </a:ext>
            </a:extLst>
          </p:cNvPr>
          <p:cNvSpPr>
            <a:spLocks noChangeArrowheads="1"/>
          </p:cNvSpPr>
          <p:nvPr/>
        </p:nvSpPr>
        <p:spPr bwMode="auto">
          <a:xfrm>
            <a:off x="995363" y="3748088"/>
            <a:ext cx="461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EF1F1D"/>
                </a:solidFill>
                <a:latin typeface="Arial" panose="020B0604020202020204" pitchFamily="34" charset="0"/>
                <a:sym typeface="Monotype Sorts" pitchFamily="2" charset="2"/>
              </a:rPr>
              <a:t></a:t>
            </a:r>
            <a:endParaRPr lang="en-US" altLang="en-US">
              <a:latin typeface="Arial" panose="020B0604020202020204" pitchFamily="34" charset="0"/>
              <a:sym typeface="Monotype Sorts" pitchFamily="2" charset="2"/>
            </a:endParaRPr>
          </a:p>
        </p:txBody>
      </p:sp>
      <p:sp>
        <p:nvSpPr>
          <p:cNvPr id="54280" name="Rectangle 9">
            <a:extLst>
              <a:ext uri="{FF2B5EF4-FFF2-40B4-BE49-F238E27FC236}">
                <a16:creationId xmlns:a16="http://schemas.microsoft.com/office/drawing/2014/main" id="{344F369A-446D-1C43-9393-12CAEA413676}"/>
              </a:ext>
            </a:extLst>
          </p:cNvPr>
          <p:cNvSpPr>
            <a:spLocks noChangeArrowheads="1"/>
          </p:cNvSpPr>
          <p:nvPr/>
        </p:nvSpPr>
        <p:spPr bwMode="auto">
          <a:xfrm>
            <a:off x="1622425" y="5694363"/>
            <a:ext cx="67691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pPr>
            <a:endParaRPr lang="en-US" altLang="en-US" sz="1800" dirty="0">
              <a:latin typeface="Comic Sans MS" panose="030F0902030302020204" pitchFamily="66" charset="0"/>
            </a:endParaRPr>
          </a:p>
          <a:p>
            <a:pPr eaLnBrk="1" hangingPunct="1">
              <a:lnSpc>
                <a:spcPct val="90000"/>
              </a:lnSpc>
              <a:spcBef>
                <a:spcPct val="20000"/>
              </a:spcBef>
              <a:buClr>
                <a:srgbClr val="ED181E"/>
              </a:buClr>
              <a:buFontTx/>
              <a:buChar char="•"/>
            </a:pPr>
            <a:r>
              <a:rPr lang="en-US" altLang="en-US" sz="1800" b="1" dirty="0">
                <a:solidFill>
                  <a:srgbClr val="0432FF"/>
                </a:solidFill>
                <a:latin typeface="Optima" panose="02000503060000020004" pitchFamily="2" charset="0"/>
              </a:rPr>
              <a:t>N-terminal domain is essential for tetramer assembly</a:t>
            </a:r>
            <a:endParaRPr lang="en-US" altLang="en-US" sz="2000" dirty="0">
              <a:solidFill>
                <a:srgbClr val="0432FF"/>
              </a:solidFill>
              <a:latin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56CE8128-234D-E14B-9451-734B2003DDEA}"/>
              </a:ext>
            </a:extLst>
          </p:cNvPr>
          <p:cNvSpPr>
            <a:spLocks noChangeArrowheads="1"/>
          </p:cNvSpPr>
          <p:nvPr/>
        </p:nvSpPr>
        <p:spPr bwMode="auto">
          <a:xfrm>
            <a:off x="266700" y="268288"/>
            <a:ext cx="86137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a:solidFill>
                  <a:schemeClr val="tx2"/>
                </a:solidFill>
                <a:latin typeface="Arial" panose="020B0604020202020204" pitchFamily="34" charset="0"/>
              </a:rPr>
              <a:t>Crystal Structure of the 3’-Phosphatase Domain of T4 Pnkp</a:t>
            </a:r>
            <a:endParaRPr lang="en-US" altLang="en-US" sz="4400">
              <a:solidFill>
                <a:schemeClr val="tx2"/>
              </a:solidFill>
            </a:endParaRPr>
          </a:p>
        </p:txBody>
      </p:sp>
      <p:pic>
        <p:nvPicPr>
          <p:cNvPr id="56322" name="Picture 1" descr="PaseDimerFold.jpg">
            <a:extLst>
              <a:ext uri="{FF2B5EF4-FFF2-40B4-BE49-F238E27FC236}">
                <a16:creationId xmlns:a16="http://schemas.microsoft.com/office/drawing/2014/main" id="{A7D11652-E9F0-8C47-8C51-DA0F3E7E6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417638"/>
            <a:ext cx="762000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5">
            <a:extLst>
              <a:ext uri="{FF2B5EF4-FFF2-40B4-BE49-F238E27FC236}">
                <a16:creationId xmlns:a16="http://schemas.microsoft.com/office/drawing/2014/main" id="{B146CBAF-461F-A049-A937-BF9E3A7BF539}"/>
              </a:ext>
            </a:extLst>
          </p:cNvPr>
          <p:cNvSpPr txBox="1">
            <a:spLocks noChangeArrowheads="1"/>
          </p:cNvSpPr>
          <p:nvPr/>
        </p:nvSpPr>
        <p:spPr bwMode="auto">
          <a:xfrm>
            <a:off x="3678238" y="156845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i="1">
                <a:latin typeface="Arial" panose="020B0604020202020204" pitchFamily="34" charset="0"/>
                <a:cs typeface="Arial" panose="020B0604020202020204" pitchFamily="34" charset="0"/>
              </a:rPr>
              <a:t>C</a:t>
            </a:r>
          </a:p>
        </p:txBody>
      </p:sp>
      <p:sp>
        <p:nvSpPr>
          <p:cNvPr id="56324" name="Text Box 5">
            <a:extLst>
              <a:ext uri="{FF2B5EF4-FFF2-40B4-BE49-F238E27FC236}">
                <a16:creationId xmlns:a16="http://schemas.microsoft.com/office/drawing/2014/main" id="{59EEF2B9-EA3C-7F46-A04B-35AC61331113}"/>
              </a:ext>
            </a:extLst>
          </p:cNvPr>
          <p:cNvSpPr txBox="1">
            <a:spLocks noChangeArrowheads="1"/>
          </p:cNvSpPr>
          <p:nvPr/>
        </p:nvSpPr>
        <p:spPr bwMode="auto">
          <a:xfrm>
            <a:off x="4595813" y="156845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i="1">
                <a:latin typeface="Arial" panose="020B0604020202020204" pitchFamily="34" charset="0"/>
                <a:cs typeface="Arial" panose="020B0604020202020204" pitchFamily="34" charset="0"/>
              </a:rPr>
              <a:t>C</a:t>
            </a:r>
          </a:p>
        </p:txBody>
      </p:sp>
      <p:sp>
        <p:nvSpPr>
          <p:cNvPr id="56325" name="Text Box 5">
            <a:extLst>
              <a:ext uri="{FF2B5EF4-FFF2-40B4-BE49-F238E27FC236}">
                <a16:creationId xmlns:a16="http://schemas.microsoft.com/office/drawing/2014/main" id="{F9377E8D-7F68-0743-8407-2609CCF34518}"/>
              </a:ext>
            </a:extLst>
          </p:cNvPr>
          <p:cNvSpPr txBox="1">
            <a:spLocks noChangeArrowheads="1"/>
          </p:cNvSpPr>
          <p:nvPr/>
        </p:nvSpPr>
        <p:spPr bwMode="auto">
          <a:xfrm>
            <a:off x="2466975" y="4478338"/>
            <a:ext cx="3825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i="1">
                <a:latin typeface="Arial" panose="020B0604020202020204" pitchFamily="34" charset="0"/>
                <a:cs typeface="Arial" panose="020B0604020202020204" pitchFamily="34" charset="0"/>
              </a:rPr>
              <a:t>N</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4D9F1812-1A9D-0E43-9F20-2A0CA77BD43B}"/>
              </a:ext>
            </a:extLst>
          </p:cNvPr>
          <p:cNvSpPr txBox="1">
            <a:spLocks noChangeArrowheads="1"/>
          </p:cNvSpPr>
          <p:nvPr/>
        </p:nvSpPr>
        <p:spPr bwMode="auto">
          <a:xfrm>
            <a:off x="495300" y="487363"/>
            <a:ext cx="3286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a:t>Nucleophilic Attack </a:t>
            </a:r>
            <a:endParaRPr lang="en-US" altLang="en-US"/>
          </a:p>
        </p:txBody>
      </p:sp>
      <p:sp>
        <p:nvSpPr>
          <p:cNvPr id="17410" name="Text Box 3">
            <a:extLst>
              <a:ext uri="{FF2B5EF4-FFF2-40B4-BE49-F238E27FC236}">
                <a16:creationId xmlns:a16="http://schemas.microsoft.com/office/drawing/2014/main" id="{9EDBAE05-B90C-B646-80B1-3F51272E9AAD}"/>
              </a:ext>
            </a:extLst>
          </p:cNvPr>
          <p:cNvSpPr txBox="1">
            <a:spLocks noChangeArrowheads="1"/>
          </p:cNvSpPr>
          <p:nvPr/>
        </p:nvSpPr>
        <p:spPr bwMode="auto">
          <a:xfrm>
            <a:off x="214313" y="1425575"/>
            <a:ext cx="133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solidFill>
                  <a:srgbClr val="EF1F1D"/>
                </a:solidFill>
              </a:rPr>
              <a:t>Nucleophile</a:t>
            </a:r>
            <a:endParaRPr lang="en-US" altLang="en-US">
              <a:solidFill>
                <a:srgbClr val="EF1F1D"/>
              </a:solidFill>
            </a:endParaRPr>
          </a:p>
        </p:txBody>
      </p:sp>
      <p:sp>
        <p:nvSpPr>
          <p:cNvPr id="17411" name="Text Box 4">
            <a:extLst>
              <a:ext uri="{FF2B5EF4-FFF2-40B4-BE49-F238E27FC236}">
                <a16:creationId xmlns:a16="http://schemas.microsoft.com/office/drawing/2014/main" id="{DE74F446-302D-7A42-874C-3033E0A93766}"/>
              </a:ext>
            </a:extLst>
          </p:cNvPr>
          <p:cNvSpPr txBox="1">
            <a:spLocks noChangeArrowheads="1"/>
          </p:cNvSpPr>
          <p:nvPr/>
        </p:nvSpPr>
        <p:spPr bwMode="auto">
          <a:xfrm>
            <a:off x="3571875" y="3173413"/>
            <a:ext cx="8826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90000"/>
              </a:lnSpc>
            </a:pPr>
            <a:r>
              <a:rPr lang="en-US" altLang="en-US" sz="1800" b="1">
                <a:solidFill>
                  <a:srgbClr val="4618C6"/>
                </a:solidFill>
              </a:rPr>
              <a:t>leaving</a:t>
            </a:r>
          </a:p>
          <a:p>
            <a:pPr algn="ctr">
              <a:lnSpc>
                <a:spcPct val="90000"/>
              </a:lnSpc>
            </a:pPr>
            <a:r>
              <a:rPr lang="en-US" altLang="en-US" sz="1800" b="1">
                <a:solidFill>
                  <a:srgbClr val="4618C6"/>
                </a:solidFill>
              </a:rPr>
              <a:t>group</a:t>
            </a:r>
            <a:endParaRPr lang="en-US" altLang="en-US">
              <a:solidFill>
                <a:srgbClr val="4618C6"/>
              </a:solidFill>
            </a:endParaRPr>
          </a:p>
        </p:txBody>
      </p:sp>
      <p:pic>
        <p:nvPicPr>
          <p:cNvPr id="17412" name="Picture 5">
            <a:extLst>
              <a:ext uri="{FF2B5EF4-FFF2-40B4-BE49-F238E27FC236}">
                <a16:creationId xmlns:a16="http://schemas.microsoft.com/office/drawing/2014/main" id="{1C67594C-7321-924D-90EB-5330CEA30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360488"/>
            <a:ext cx="8170863"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a:extLst>
              <a:ext uri="{FF2B5EF4-FFF2-40B4-BE49-F238E27FC236}">
                <a16:creationId xmlns:a16="http://schemas.microsoft.com/office/drawing/2014/main" id="{F9D31DE2-C7E7-ED41-81E0-EA5B95EC69C6}"/>
              </a:ext>
            </a:extLst>
          </p:cNvPr>
          <p:cNvSpPr txBox="1">
            <a:spLocks noChangeArrowheads="1"/>
          </p:cNvSpPr>
          <p:nvPr/>
        </p:nvSpPr>
        <p:spPr bwMode="auto">
          <a:xfrm>
            <a:off x="555625" y="4035425"/>
            <a:ext cx="7431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–X: is typically </a:t>
            </a:r>
            <a:r>
              <a:rPr lang="en-US" altLang="en-US" b="1" dirty="0">
                <a:solidFill>
                  <a:srgbClr val="EF1F1D"/>
                </a:solidFill>
              </a:rPr>
              <a:t>oxygen</a:t>
            </a:r>
            <a:r>
              <a:rPr lang="en-US" altLang="en-US" dirty="0"/>
              <a:t>, but can also be </a:t>
            </a:r>
            <a:r>
              <a:rPr lang="en-US" altLang="en-US" b="1" dirty="0">
                <a:solidFill>
                  <a:srgbClr val="0432FF"/>
                </a:solidFill>
              </a:rPr>
              <a:t>nitrogen</a:t>
            </a:r>
            <a:r>
              <a:rPr lang="en-US" altLang="en-US" dirty="0"/>
              <a:t> or </a:t>
            </a:r>
            <a:r>
              <a:rPr lang="en-US" altLang="en-US" b="1" dirty="0">
                <a:solidFill>
                  <a:srgbClr val="2F8B20"/>
                </a:solidFill>
              </a:rPr>
              <a:t>sulfur</a:t>
            </a:r>
          </a:p>
        </p:txBody>
      </p:sp>
      <p:sp>
        <p:nvSpPr>
          <p:cNvPr id="17414" name="Text Box 7">
            <a:extLst>
              <a:ext uri="{FF2B5EF4-FFF2-40B4-BE49-F238E27FC236}">
                <a16:creationId xmlns:a16="http://schemas.microsoft.com/office/drawing/2014/main" id="{3E4C2EA1-4E7E-7947-A506-140703D5C3F0}"/>
              </a:ext>
            </a:extLst>
          </p:cNvPr>
          <p:cNvSpPr txBox="1">
            <a:spLocks noChangeArrowheads="1"/>
          </p:cNvSpPr>
          <p:nvPr/>
        </p:nvSpPr>
        <p:spPr bwMode="auto">
          <a:xfrm>
            <a:off x="555625" y="4746625"/>
            <a:ext cx="69124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EF1F1D"/>
                </a:solidFill>
              </a:rPr>
              <a:t>R’</a:t>
            </a:r>
            <a:r>
              <a:rPr lang="en-US" altLang="ja-JP" dirty="0"/>
              <a:t>X can be H</a:t>
            </a:r>
            <a:r>
              <a:rPr lang="en-US" altLang="ja-JP" baseline="-25000" dirty="0"/>
              <a:t>2</a:t>
            </a:r>
            <a:r>
              <a:rPr lang="en-US" altLang="ja-JP" dirty="0"/>
              <a:t>O (</a:t>
            </a:r>
            <a:r>
              <a:rPr lang="en-US" altLang="ja-JP" dirty="0">
                <a:solidFill>
                  <a:srgbClr val="EF1F1D"/>
                </a:solidFill>
              </a:rPr>
              <a:t>hydrolysis</a:t>
            </a:r>
            <a:r>
              <a:rPr lang="en-US" altLang="ja-JP" dirty="0"/>
              <a:t>), nucleotide, DNA, RNA,</a:t>
            </a:r>
          </a:p>
          <a:p>
            <a:r>
              <a:rPr lang="en-US" altLang="en-US" dirty="0"/>
              <a:t>amino acid, sugar, lipid, </a:t>
            </a:r>
            <a:r>
              <a:rPr lang="en-US" altLang="en-US" dirty="0" err="1"/>
              <a:t>etc</a:t>
            </a:r>
            <a:r>
              <a:rPr lang="en-US" altLang="en-US" dirty="0"/>
              <a:t>…</a:t>
            </a:r>
            <a:endParaRPr lang="en-US" altLang="en-US" dirty="0">
              <a:solidFill>
                <a:srgbClr val="2F8B20"/>
              </a:solidFill>
            </a:endParaRPr>
          </a:p>
        </p:txBody>
      </p:sp>
      <p:sp>
        <p:nvSpPr>
          <p:cNvPr id="17415" name="Text Box 8">
            <a:extLst>
              <a:ext uri="{FF2B5EF4-FFF2-40B4-BE49-F238E27FC236}">
                <a16:creationId xmlns:a16="http://schemas.microsoft.com/office/drawing/2014/main" id="{D2945683-F57F-1948-B502-2641BCB690FE}"/>
              </a:ext>
            </a:extLst>
          </p:cNvPr>
          <p:cNvSpPr txBox="1">
            <a:spLocks noChangeArrowheads="1"/>
          </p:cNvSpPr>
          <p:nvPr/>
        </p:nvSpPr>
        <p:spPr bwMode="auto">
          <a:xfrm>
            <a:off x="555625" y="5673725"/>
            <a:ext cx="757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Substrate for attack can be phosphomonoester, diester, etc…</a:t>
            </a:r>
            <a:endParaRPr lang="en-US" altLang="en-US">
              <a:solidFill>
                <a:srgbClr val="2F8B2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0">
            <a:extLst>
              <a:ext uri="{FF2B5EF4-FFF2-40B4-BE49-F238E27FC236}">
                <a16:creationId xmlns:a16="http://schemas.microsoft.com/office/drawing/2014/main" id="{3C998F5B-C41B-9C49-8240-EA230A640067}"/>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8370" name="Text Box 8">
            <a:extLst>
              <a:ext uri="{FF2B5EF4-FFF2-40B4-BE49-F238E27FC236}">
                <a16:creationId xmlns:a16="http://schemas.microsoft.com/office/drawing/2014/main" id="{B6EB7929-DF01-C443-8DCF-C8FE9FFA0DE7}"/>
              </a:ext>
            </a:extLst>
          </p:cNvPr>
          <p:cNvSpPr txBox="1">
            <a:spLocks noChangeArrowheads="1"/>
          </p:cNvSpPr>
          <p:nvPr/>
        </p:nvSpPr>
        <p:spPr bwMode="auto">
          <a:xfrm>
            <a:off x="336550" y="215900"/>
            <a:ext cx="83899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200" b="1">
                <a:latin typeface="Optima" panose="02000503060000020004" pitchFamily="2" charset="0"/>
              </a:rPr>
              <a:t>4-step mechanism of 2’,3’-cyclic phosphate end healing by T4 Pnkp</a:t>
            </a:r>
            <a:endParaRPr lang="en-US" altLang="en-US" sz="2200"/>
          </a:p>
        </p:txBody>
      </p:sp>
      <p:pic>
        <p:nvPicPr>
          <p:cNvPr id="58372" name="Picture 1" descr="CyclicPasePathway.jpg">
            <a:extLst>
              <a:ext uri="{FF2B5EF4-FFF2-40B4-BE49-F238E27FC236}">
                <a16:creationId xmlns:a16="http://schemas.microsoft.com/office/drawing/2014/main" id="{A2FB46DF-CF7B-B346-AF67-D7794A5167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8150" y="1066800"/>
            <a:ext cx="5662613"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2">
            <a:extLst>
              <a:ext uri="{FF2B5EF4-FFF2-40B4-BE49-F238E27FC236}">
                <a16:creationId xmlns:a16="http://schemas.microsoft.com/office/drawing/2014/main" id="{8AE087DA-74C1-0F46-B50F-0EBFC9AD28DC}"/>
              </a:ext>
            </a:extLst>
          </p:cNvPr>
          <p:cNvSpPr txBox="1">
            <a:spLocks noChangeArrowheads="1"/>
          </p:cNvSpPr>
          <p:nvPr/>
        </p:nvSpPr>
        <p:spPr bwMode="auto">
          <a:xfrm>
            <a:off x="457200" y="2362200"/>
            <a:ext cx="949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rPr>
              <a:t>CPDase</a:t>
            </a:r>
          </a:p>
        </p:txBody>
      </p:sp>
      <p:sp>
        <p:nvSpPr>
          <p:cNvPr id="58374" name="TextBox 30">
            <a:extLst>
              <a:ext uri="{FF2B5EF4-FFF2-40B4-BE49-F238E27FC236}">
                <a16:creationId xmlns:a16="http://schemas.microsoft.com/office/drawing/2014/main" id="{F580974F-D93F-334D-888C-DFCA11F97DE2}"/>
              </a:ext>
            </a:extLst>
          </p:cNvPr>
          <p:cNvSpPr txBox="1">
            <a:spLocks noChangeArrowheads="1"/>
          </p:cNvSpPr>
          <p:nvPr/>
        </p:nvSpPr>
        <p:spPr bwMode="auto">
          <a:xfrm>
            <a:off x="533400" y="4995863"/>
            <a:ext cx="6524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rPr>
              <a:t>Pase</a:t>
            </a:r>
          </a:p>
        </p:txBody>
      </p:sp>
      <p:sp>
        <p:nvSpPr>
          <p:cNvPr id="3" name="Right Arrow Callout 2">
            <a:extLst>
              <a:ext uri="{FF2B5EF4-FFF2-40B4-BE49-F238E27FC236}">
                <a16:creationId xmlns:a16="http://schemas.microsoft.com/office/drawing/2014/main" id="{F125AF36-D20C-914F-A539-AC1234DCAB2D}"/>
              </a:ext>
            </a:extLst>
          </p:cNvPr>
          <p:cNvSpPr/>
          <p:nvPr/>
        </p:nvSpPr>
        <p:spPr bwMode="auto">
          <a:xfrm>
            <a:off x="1257300" y="5689600"/>
            <a:ext cx="1257300" cy="482600"/>
          </a:xfrm>
          <a:prstGeom prst="rightArrowCallout">
            <a:avLst>
              <a:gd name="adj1" fmla="val 25000"/>
              <a:gd name="adj2" fmla="val 25000"/>
              <a:gd name="adj3" fmla="val 25000"/>
              <a:gd name="adj4" fmla="val 70097"/>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58376" name="TextBox 3">
            <a:extLst>
              <a:ext uri="{FF2B5EF4-FFF2-40B4-BE49-F238E27FC236}">
                <a16:creationId xmlns:a16="http://schemas.microsoft.com/office/drawing/2014/main" id="{2F8269DC-8EC8-B14E-A11E-696DAE494538}"/>
              </a:ext>
            </a:extLst>
          </p:cNvPr>
          <p:cNvSpPr txBox="1">
            <a:spLocks noChangeArrowheads="1"/>
          </p:cNvSpPr>
          <p:nvPr/>
        </p:nvSpPr>
        <p:spPr bwMode="auto">
          <a:xfrm>
            <a:off x="1257300" y="5765800"/>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structure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40">
            <a:extLst>
              <a:ext uri="{FF2B5EF4-FFF2-40B4-BE49-F238E27FC236}">
                <a16:creationId xmlns:a16="http://schemas.microsoft.com/office/drawing/2014/main" id="{D828E48C-BA57-F343-841B-8AE37142A8B7}"/>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9394" name="Text Box 8">
            <a:extLst>
              <a:ext uri="{FF2B5EF4-FFF2-40B4-BE49-F238E27FC236}">
                <a16:creationId xmlns:a16="http://schemas.microsoft.com/office/drawing/2014/main" id="{9AC7970E-016A-EE4F-B1D3-B7D5D7025DC1}"/>
              </a:ext>
            </a:extLst>
          </p:cNvPr>
          <p:cNvSpPr txBox="1">
            <a:spLocks noChangeArrowheads="1"/>
          </p:cNvSpPr>
          <p:nvPr/>
        </p:nvSpPr>
        <p:spPr bwMode="auto">
          <a:xfrm>
            <a:off x="1403350" y="215900"/>
            <a:ext cx="6256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200" b="1">
                <a:latin typeface="Optima" panose="02000503060000020004" pitchFamily="2" charset="0"/>
              </a:rPr>
              <a:t>BeF</a:t>
            </a:r>
            <a:r>
              <a:rPr lang="en-US" altLang="en-US" sz="2200" b="1" baseline="-25000">
                <a:latin typeface="Optima" panose="02000503060000020004" pitchFamily="2" charset="0"/>
              </a:rPr>
              <a:t>3</a:t>
            </a:r>
            <a:r>
              <a:rPr lang="en-US" altLang="en-US" sz="2200" b="1" baseline="30000">
                <a:latin typeface="Optima" panose="02000503060000020004" pitchFamily="2" charset="0"/>
              </a:rPr>
              <a:t>-</a:t>
            </a:r>
            <a:r>
              <a:rPr lang="en-US" altLang="en-US" sz="2200" b="1">
                <a:latin typeface="Optima" panose="02000503060000020004" pitchFamily="2" charset="0"/>
              </a:rPr>
              <a:t> mimetic of the acyl-phosphate intermediate </a:t>
            </a:r>
            <a:endParaRPr lang="en-US" altLang="en-US" sz="2200"/>
          </a:p>
        </p:txBody>
      </p:sp>
      <p:sp>
        <p:nvSpPr>
          <p:cNvPr id="59396" name="Text Box 2">
            <a:extLst>
              <a:ext uri="{FF2B5EF4-FFF2-40B4-BE49-F238E27FC236}">
                <a16:creationId xmlns:a16="http://schemas.microsoft.com/office/drawing/2014/main" id="{31113352-EF34-8448-A088-BCCFECEAEBF7}"/>
              </a:ext>
            </a:extLst>
          </p:cNvPr>
          <p:cNvSpPr txBox="1">
            <a:spLocks noChangeArrowheads="1"/>
          </p:cNvSpPr>
          <p:nvPr/>
        </p:nvSpPr>
        <p:spPr bwMode="auto">
          <a:xfrm>
            <a:off x="101600" y="1570038"/>
            <a:ext cx="4148138"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Aft>
                <a:spcPct val="30000"/>
              </a:spcAft>
              <a:buClr>
                <a:srgbClr val="EF1F1D"/>
              </a:buClr>
              <a:buFontTx/>
              <a:buChar char="•"/>
            </a:pPr>
            <a:endParaRPr lang="en-US" altLang="en-US" sz="1600" dirty="0">
              <a:latin typeface="Optima" panose="02000503060000020004" pitchFamily="2" charset="0"/>
            </a:endParaRPr>
          </a:p>
          <a:p>
            <a:pPr>
              <a:spcAft>
                <a:spcPct val="30000"/>
              </a:spcAft>
              <a:buClr>
                <a:srgbClr val="EF1F1D"/>
              </a:buClr>
              <a:buFontTx/>
              <a:buChar char="•"/>
            </a:pPr>
            <a:r>
              <a:rPr lang="en-US" altLang="en-US" sz="1600" dirty="0">
                <a:latin typeface="Arial" panose="020B0604020202020204" pitchFamily="34" charset="0"/>
                <a:cs typeface="Arial" panose="020B0604020202020204" pitchFamily="34" charset="0"/>
              </a:rPr>
              <a:t>BeF</a:t>
            </a:r>
            <a:r>
              <a:rPr lang="en-US" altLang="en-US" sz="1600" baseline="-25000" dirty="0">
                <a:latin typeface="Arial" panose="020B0604020202020204" pitchFamily="34" charset="0"/>
                <a:cs typeface="Arial" panose="020B0604020202020204" pitchFamily="34" charset="0"/>
              </a:rPr>
              <a:t>3</a:t>
            </a:r>
            <a:r>
              <a:rPr lang="en-US" altLang="en-US" sz="1600" baseline="30000" dirty="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rPr>
              <a:t> reacts with the active site Asp nucleophile of the </a:t>
            </a:r>
            <a:r>
              <a:rPr lang="en-US" altLang="en-US" sz="1600" dirty="0" err="1">
                <a:latin typeface="Arial" panose="020B0604020202020204" pitchFamily="34" charset="0"/>
                <a:cs typeface="Arial" panose="020B0604020202020204" pitchFamily="34" charset="0"/>
              </a:rPr>
              <a:t>Pase</a:t>
            </a:r>
            <a:r>
              <a:rPr lang="en-US" altLang="en-US" sz="1600" dirty="0">
                <a:latin typeface="Arial" panose="020B0604020202020204" pitchFamily="34" charset="0"/>
                <a:cs typeface="Arial" panose="020B0604020202020204" pitchFamily="34" charset="0"/>
              </a:rPr>
              <a:t> domain of Pnkp to form a stable analog of aspartyl-phosphate with </a:t>
            </a:r>
            <a:r>
              <a:rPr lang="en-US" altLang="en-US" sz="1600" dirty="0">
                <a:solidFill>
                  <a:srgbClr val="0432FF"/>
                </a:solidFill>
                <a:latin typeface="Arial" panose="020B0604020202020204" pitchFamily="34" charset="0"/>
                <a:cs typeface="Arial" panose="020B0604020202020204" pitchFamily="34" charset="0"/>
              </a:rPr>
              <a:t>tetrahedral geometry</a:t>
            </a:r>
          </a:p>
          <a:p>
            <a:pPr>
              <a:spcAft>
                <a:spcPct val="30000"/>
              </a:spcAft>
              <a:buClr>
                <a:srgbClr val="EF1F1D"/>
              </a:buClr>
            </a:pPr>
            <a:r>
              <a:rPr lang="en-US" altLang="en-US" sz="1600" dirty="0">
                <a:latin typeface="Arial" panose="020B0604020202020204" pitchFamily="34" charset="0"/>
                <a:cs typeface="Arial" panose="020B0604020202020204" pitchFamily="34" charset="0"/>
              </a:rPr>
              <a:t> </a:t>
            </a:r>
          </a:p>
          <a:p>
            <a:pPr>
              <a:spcAft>
                <a:spcPct val="30000"/>
              </a:spcAft>
              <a:buClr>
                <a:srgbClr val="EF1F1D"/>
              </a:buClr>
              <a:buFontTx/>
              <a:buChar char="•"/>
            </a:pPr>
            <a:r>
              <a:rPr lang="en-US" altLang="en-US" sz="1600" dirty="0">
                <a:latin typeface="Arial" panose="020B0604020202020204" pitchFamily="34" charset="0"/>
                <a:cs typeface="Arial" panose="020B0604020202020204" pitchFamily="34" charset="0"/>
              </a:rPr>
              <a:t>Crystal structure of a T4 BeF</a:t>
            </a:r>
            <a:r>
              <a:rPr lang="en-US" altLang="en-US" sz="1600" baseline="-25000" dirty="0">
                <a:latin typeface="Arial" panose="020B0604020202020204" pitchFamily="34" charset="0"/>
                <a:cs typeface="Arial" panose="020B0604020202020204" pitchFamily="34" charset="0"/>
              </a:rPr>
              <a:t>3</a:t>
            </a:r>
            <a:r>
              <a:rPr lang="en-US" altLang="en-US" sz="1600" baseline="30000" dirty="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rPr>
              <a:t> complex shows covalent linkage of Be to Asp165 of the </a:t>
            </a:r>
            <a:r>
              <a:rPr lang="en-US" altLang="en-US" sz="1600" b="1" dirty="0">
                <a:solidFill>
                  <a:srgbClr val="FF0000"/>
                </a:solidFill>
                <a:latin typeface="Arial" panose="020B0604020202020204" pitchFamily="34" charset="0"/>
                <a:cs typeface="Arial" panose="020B0604020202020204" pitchFamily="34" charset="0"/>
              </a:rPr>
              <a:t>D</a:t>
            </a:r>
            <a:r>
              <a:rPr lang="en-US" altLang="en-US" sz="1600" dirty="0">
                <a:latin typeface="Arial" panose="020B0604020202020204" pitchFamily="34" charset="0"/>
                <a:cs typeface="Arial" panose="020B0604020202020204" pitchFamily="34" charset="0"/>
              </a:rPr>
              <a:t>xDxT motif and reveals the anatomy of the active site and </a:t>
            </a:r>
            <a:r>
              <a:rPr lang="en-US" altLang="en-US" sz="1600" dirty="0">
                <a:solidFill>
                  <a:srgbClr val="0000FF"/>
                </a:solidFill>
                <a:latin typeface="Arial" panose="020B0604020202020204" pitchFamily="34" charset="0"/>
                <a:cs typeface="Arial" panose="020B0604020202020204" pitchFamily="34" charset="0"/>
              </a:rPr>
              <a:t>catalytic mechanism</a:t>
            </a:r>
          </a:p>
        </p:txBody>
      </p:sp>
      <p:pic>
        <p:nvPicPr>
          <p:cNvPr id="6" name="Picture 5" descr="BeF3actievsite2.jpg">
            <a:extLst>
              <a:ext uri="{FF2B5EF4-FFF2-40B4-BE49-F238E27FC236}">
                <a16:creationId xmlns:a16="http://schemas.microsoft.com/office/drawing/2014/main" id="{10D0D6D9-9B7C-2244-9B68-7606BC817A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1244600"/>
            <a:ext cx="4572000" cy="4054475"/>
          </a:xfrm>
          <a:prstGeom prst="rect">
            <a:avLst/>
          </a:prstGeom>
          <a:noFill/>
          <a:ln w="9525">
            <a:solidFill>
              <a:srgbClr val="0000FF"/>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9398" name="TextBox 4">
            <a:extLst>
              <a:ext uri="{FF2B5EF4-FFF2-40B4-BE49-F238E27FC236}">
                <a16:creationId xmlns:a16="http://schemas.microsoft.com/office/drawing/2014/main" id="{AF050617-085F-7B4F-8167-A23D6237DDB8}"/>
              </a:ext>
            </a:extLst>
          </p:cNvPr>
          <p:cNvSpPr txBox="1">
            <a:spLocks noChangeArrowheads="1"/>
          </p:cNvSpPr>
          <p:nvPr/>
        </p:nvSpPr>
        <p:spPr bwMode="auto">
          <a:xfrm>
            <a:off x="5697538" y="2836863"/>
            <a:ext cx="614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D165</a:t>
            </a:r>
          </a:p>
        </p:txBody>
      </p:sp>
      <p:sp>
        <p:nvSpPr>
          <p:cNvPr id="59399" name="TextBox 10">
            <a:extLst>
              <a:ext uri="{FF2B5EF4-FFF2-40B4-BE49-F238E27FC236}">
                <a16:creationId xmlns:a16="http://schemas.microsoft.com/office/drawing/2014/main" id="{3A94CE80-7408-124C-B26E-C30163F0AD11}"/>
              </a:ext>
            </a:extLst>
          </p:cNvPr>
          <p:cNvSpPr txBox="1">
            <a:spLocks noChangeArrowheads="1"/>
          </p:cNvSpPr>
          <p:nvPr/>
        </p:nvSpPr>
        <p:spPr bwMode="auto">
          <a:xfrm>
            <a:off x="5478463" y="2176463"/>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K258</a:t>
            </a:r>
          </a:p>
        </p:txBody>
      </p:sp>
      <p:sp>
        <p:nvSpPr>
          <p:cNvPr id="59400" name="TextBox 11">
            <a:extLst>
              <a:ext uri="{FF2B5EF4-FFF2-40B4-BE49-F238E27FC236}">
                <a16:creationId xmlns:a16="http://schemas.microsoft.com/office/drawing/2014/main" id="{224BD565-DDD3-2543-8BA5-E120409DDCCE}"/>
              </a:ext>
            </a:extLst>
          </p:cNvPr>
          <p:cNvSpPr txBox="1">
            <a:spLocks noChangeArrowheads="1"/>
          </p:cNvSpPr>
          <p:nvPr/>
        </p:nvSpPr>
        <p:spPr bwMode="auto">
          <a:xfrm>
            <a:off x="4775200" y="2776538"/>
            <a:ext cx="614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D277</a:t>
            </a:r>
          </a:p>
        </p:txBody>
      </p:sp>
      <p:sp>
        <p:nvSpPr>
          <p:cNvPr id="59401" name="TextBox 12">
            <a:extLst>
              <a:ext uri="{FF2B5EF4-FFF2-40B4-BE49-F238E27FC236}">
                <a16:creationId xmlns:a16="http://schemas.microsoft.com/office/drawing/2014/main" id="{38BA229E-4B2C-3342-9C60-E4E0082CA2FD}"/>
              </a:ext>
            </a:extLst>
          </p:cNvPr>
          <p:cNvSpPr txBox="1">
            <a:spLocks noChangeArrowheads="1"/>
          </p:cNvSpPr>
          <p:nvPr/>
        </p:nvSpPr>
        <p:spPr bwMode="auto">
          <a:xfrm>
            <a:off x="5232400" y="4749800"/>
            <a:ext cx="614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D278</a:t>
            </a:r>
          </a:p>
        </p:txBody>
      </p:sp>
      <p:sp>
        <p:nvSpPr>
          <p:cNvPr id="59402" name="TextBox 13">
            <a:extLst>
              <a:ext uri="{FF2B5EF4-FFF2-40B4-BE49-F238E27FC236}">
                <a16:creationId xmlns:a16="http://schemas.microsoft.com/office/drawing/2014/main" id="{413B2B75-B1E1-C742-B234-730A412F87A5}"/>
              </a:ext>
            </a:extLst>
          </p:cNvPr>
          <p:cNvSpPr txBox="1">
            <a:spLocks noChangeArrowheads="1"/>
          </p:cNvSpPr>
          <p:nvPr/>
        </p:nvSpPr>
        <p:spPr bwMode="auto">
          <a:xfrm>
            <a:off x="7323138" y="3827463"/>
            <a:ext cx="614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D167</a:t>
            </a:r>
          </a:p>
        </p:txBody>
      </p:sp>
      <p:sp>
        <p:nvSpPr>
          <p:cNvPr id="59403" name="TextBox 14">
            <a:extLst>
              <a:ext uri="{FF2B5EF4-FFF2-40B4-BE49-F238E27FC236}">
                <a16:creationId xmlns:a16="http://schemas.microsoft.com/office/drawing/2014/main" id="{78E590EC-5D56-2443-A49B-ED9AEC2B922A}"/>
              </a:ext>
            </a:extLst>
          </p:cNvPr>
          <p:cNvSpPr txBox="1">
            <a:spLocks noChangeArrowheads="1"/>
          </p:cNvSpPr>
          <p:nvPr/>
        </p:nvSpPr>
        <p:spPr bwMode="auto">
          <a:xfrm>
            <a:off x="7891463" y="3268663"/>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R213</a:t>
            </a:r>
          </a:p>
        </p:txBody>
      </p:sp>
      <p:sp>
        <p:nvSpPr>
          <p:cNvPr id="59404" name="TextBox 15">
            <a:extLst>
              <a:ext uri="{FF2B5EF4-FFF2-40B4-BE49-F238E27FC236}">
                <a16:creationId xmlns:a16="http://schemas.microsoft.com/office/drawing/2014/main" id="{9DD8708A-3C3F-7849-BC51-1CBD4B4FD747}"/>
              </a:ext>
            </a:extLst>
          </p:cNvPr>
          <p:cNvSpPr txBox="1">
            <a:spLocks noChangeArrowheads="1"/>
          </p:cNvSpPr>
          <p:nvPr/>
        </p:nvSpPr>
        <p:spPr bwMode="auto">
          <a:xfrm>
            <a:off x="7535863" y="2878138"/>
            <a:ext cx="59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S211</a:t>
            </a:r>
          </a:p>
        </p:txBody>
      </p:sp>
      <p:sp>
        <p:nvSpPr>
          <p:cNvPr id="59405" name="TextBox 16">
            <a:extLst>
              <a:ext uri="{FF2B5EF4-FFF2-40B4-BE49-F238E27FC236}">
                <a16:creationId xmlns:a16="http://schemas.microsoft.com/office/drawing/2014/main" id="{114C060E-1C80-C940-B9E5-26877D4F4D73}"/>
              </a:ext>
            </a:extLst>
          </p:cNvPr>
          <p:cNvSpPr txBox="1">
            <a:spLocks noChangeArrowheads="1"/>
          </p:cNvSpPr>
          <p:nvPr/>
        </p:nvSpPr>
        <p:spPr bwMode="auto">
          <a:xfrm>
            <a:off x="5367338" y="3725863"/>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T169</a:t>
            </a:r>
          </a:p>
        </p:txBody>
      </p:sp>
      <p:sp>
        <p:nvSpPr>
          <p:cNvPr id="59406" name="TextBox 15">
            <a:extLst>
              <a:ext uri="{FF2B5EF4-FFF2-40B4-BE49-F238E27FC236}">
                <a16:creationId xmlns:a16="http://schemas.microsoft.com/office/drawing/2014/main" id="{479AAE25-4351-B54B-B847-489FC9730D70}"/>
              </a:ext>
            </a:extLst>
          </p:cNvPr>
          <p:cNvSpPr txBox="1">
            <a:spLocks noChangeArrowheads="1"/>
          </p:cNvSpPr>
          <p:nvPr/>
        </p:nvSpPr>
        <p:spPr bwMode="auto">
          <a:xfrm>
            <a:off x="6883400" y="2849563"/>
            <a:ext cx="581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cs typeface="Arial" panose="020B0604020202020204" pitchFamily="34" charset="0"/>
              </a:rPr>
              <a:t>BeF</a:t>
            </a:r>
            <a:r>
              <a:rPr lang="en-US" altLang="en-US" sz="1400" baseline="-25000">
                <a:latin typeface="Arial" panose="020B0604020202020204" pitchFamily="34" charset="0"/>
                <a:cs typeface="Arial" panose="020B0604020202020204" pitchFamily="34" charset="0"/>
              </a:rPr>
              <a:t>3</a:t>
            </a:r>
          </a:p>
        </p:txBody>
      </p:sp>
      <p:sp>
        <p:nvSpPr>
          <p:cNvPr id="59407" name="TextBox 19">
            <a:extLst>
              <a:ext uri="{FF2B5EF4-FFF2-40B4-BE49-F238E27FC236}">
                <a16:creationId xmlns:a16="http://schemas.microsoft.com/office/drawing/2014/main" id="{74FE5C92-FF5A-834F-9748-680A8F4056B7}"/>
              </a:ext>
            </a:extLst>
          </p:cNvPr>
          <p:cNvSpPr txBox="1">
            <a:spLocks noChangeArrowheads="1"/>
          </p:cNvSpPr>
          <p:nvPr/>
        </p:nvSpPr>
        <p:spPr bwMode="auto">
          <a:xfrm>
            <a:off x="6459538" y="3776663"/>
            <a:ext cx="43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Mg</a:t>
            </a:r>
          </a:p>
        </p:txBody>
      </p:sp>
      <p:sp>
        <p:nvSpPr>
          <p:cNvPr id="59408" name="TextBox 15">
            <a:extLst>
              <a:ext uri="{FF2B5EF4-FFF2-40B4-BE49-F238E27FC236}">
                <a16:creationId xmlns:a16="http://schemas.microsoft.com/office/drawing/2014/main" id="{D14B4AB2-073F-0947-9FC4-C86934109461}"/>
              </a:ext>
            </a:extLst>
          </p:cNvPr>
          <p:cNvSpPr txBox="1">
            <a:spLocks noChangeArrowheads="1"/>
          </p:cNvSpPr>
          <p:nvPr/>
        </p:nvSpPr>
        <p:spPr bwMode="auto">
          <a:xfrm>
            <a:off x="211138" y="6296025"/>
            <a:ext cx="165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2.3 Å </a:t>
            </a:r>
          </a:p>
          <a:p>
            <a:r>
              <a:rPr lang="en-US" altLang="en-US" sz="1400">
                <a:latin typeface="Arial" panose="020B0604020202020204" pitchFamily="34" charset="0"/>
              </a:rPr>
              <a:t>R/R</a:t>
            </a:r>
            <a:r>
              <a:rPr lang="en-US" altLang="en-US" sz="1400" baseline="-25000">
                <a:latin typeface="Arial" panose="020B0604020202020204" pitchFamily="34" charset="0"/>
              </a:rPr>
              <a:t>free</a:t>
            </a:r>
            <a:r>
              <a:rPr lang="en-US" altLang="en-US" sz="1400">
                <a:latin typeface="Arial" panose="020B0604020202020204" pitchFamily="34" charset="0"/>
              </a:rPr>
              <a:t> = 18.4/22.9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0">
            <a:extLst>
              <a:ext uri="{FF2B5EF4-FFF2-40B4-BE49-F238E27FC236}">
                <a16:creationId xmlns:a16="http://schemas.microsoft.com/office/drawing/2014/main" id="{64AF4BF8-542D-4644-A550-FE3E0A419318}"/>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pic>
        <p:nvPicPr>
          <p:cNvPr id="6" name="Picture 5" descr="BeF3actievsite2.jpg">
            <a:extLst>
              <a:ext uri="{FF2B5EF4-FFF2-40B4-BE49-F238E27FC236}">
                <a16:creationId xmlns:a16="http://schemas.microsoft.com/office/drawing/2014/main" id="{D3C9ABFC-7DC6-AA40-BE06-2A30B53E08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1244600"/>
            <a:ext cx="4572000" cy="4054475"/>
          </a:xfrm>
          <a:prstGeom prst="rect">
            <a:avLst/>
          </a:prstGeom>
          <a:noFill/>
          <a:ln w="9525">
            <a:solidFill>
              <a:srgbClr val="0000FF"/>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60419" name="TextBox 4">
            <a:extLst>
              <a:ext uri="{FF2B5EF4-FFF2-40B4-BE49-F238E27FC236}">
                <a16:creationId xmlns:a16="http://schemas.microsoft.com/office/drawing/2014/main" id="{A7C1AFE2-CD67-D14B-88C9-08DF40A360E4}"/>
              </a:ext>
            </a:extLst>
          </p:cNvPr>
          <p:cNvSpPr txBox="1">
            <a:spLocks noChangeArrowheads="1"/>
          </p:cNvSpPr>
          <p:nvPr/>
        </p:nvSpPr>
        <p:spPr bwMode="auto">
          <a:xfrm>
            <a:off x="5697538" y="2836863"/>
            <a:ext cx="614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D165</a:t>
            </a:r>
          </a:p>
        </p:txBody>
      </p:sp>
      <p:sp>
        <p:nvSpPr>
          <p:cNvPr id="60420" name="TextBox 10">
            <a:extLst>
              <a:ext uri="{FF2B5EF4-FFF2-40B4-BE49-F238E27FC236}">
                <a16:creationId xmlns:a16="http://schemas.microsoft.com/office/drawing/2014/main" id="{A9BAFC9C-B488-304C-84B1-C8DA2697F6AD}"/>
              </a:ext>
            </a:extLst>
          </p:cNvPr>
          <p:cNvSpPr txBox="1">
            <a:spLocks noChangeArrowheads="1"/>
          </p:cNvSpPr>
          <p:nvPr/>
        </p:nvSpPr>
        <p:spPr bwMode="auto">
          <a:xfrm>
            <a:off x="5478463" y="2176463"/>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K258</a:t>
            </a:r>
          </a:p>
        </p:txBody>
      </p:sp>
      <p:sp>
        <p:nvSpPr>
          <p:cNvPr id="60421" name="TextBox 13">
            <a:extLst>
              <a:ext uri="{FF2B5EF4-FFF2-40B4-BE49-F238E27FC236}">
                <a16:creationId xmlns:a16="http://schemas.microsoft.com/office/drawing/2014/main" id="{1EBF90BE-A094-4743-B752-5B77EABB9270}"/>
              </a:ext>
            </a:extLst>
          </p:cNvPr>
          <p:cNvSpPr txBox="1">
            <a:spLocks noChangeArrowheads="1"/>
          </p:cNvSpPr>
          <p:nvPr/>
        </p:nvSpPr>
        <p:spPr bwMode="auto">
          <a:xfrm>
            <a:off x="7323138" y="3827463"/>
            <a:ext cx="614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D167</a:t>
            </a:r>
          </a:p>
        </p:txBody>
      </p:sp>
      <p:sp>
        <p:nvSpPr>
          <p:cNvPr id="60422" name="TextBox 15">
            <a:extLst>
              <a:ext uri="{FF2B5EF4-FFF2-40B4-BE49-F238E27FC236}">
                <a16:creationId xmlns:a16="http://schemas.microsoft.com/office/drawing/2014/main" id="{68BED71B-A061-B240-A192-D78A2D0B1CF5}"/>
              </a:ext>
            </a:extLst>
          </p:cNvPr>
          <p:cNvSpPr txBox="1">
            <a:spLocks noChangeArrowheads="1"/>
          </p:cNvSpPr>
          <p:nvPr/>
        </p:nvSpPr>
        <p:spPr bwMode="auto">
          <a:xfrm>
            <a:off x="7535863" y="2878138"/>
            <a:ext cx="59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S211</a:t>
            </a:r>
          </a:p>
        </p:txBody>
      </p:sp>
      <p:sp>
        <p:nvSpPr>
          <p:cNvPr id="60423" name="Text Box 3">
            <a:extLst>
              <a:ext uri="{FF2B5EF4-FFF2-40B4-BE49-F238E27FC236}">
                <a16:creationId xmlns:a16="http://schemas.microsoft.com/office/drawing/2014/main" id="{9F8D71C9-6F04-3745-B46F-E8C550F0F8B2}"/>
              </a:ext>
            </a:extLst>
          </p:cNvPr>
          <p:cNvSpPr txBox="1">
            <a:spLocks noChangeArrowheads="1"/>
          </p:cNvSpPr>
          <p:nvPr/>
        </p:nvSpPr>
        <p:spPr bwMode="auto">
          <a:xfrm>
            <a:off x="2403475" y="233363"/>
            <a:ext cx="4564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latin typeface="Optima" panose="02000503060000020004" pitchFamily="2" charset="0"/>
              </a:rPr>
              <a:t>Transition-state stabilization . . .</a:t>
            </a:r>
            <a:endParaRPr lang="en-US" altLang="en-US" i="1">
              <a:latin typeface="Optima" panose="02000503060000020004" pitchFamily="2" charset="0"/>
            </a:endParaRPr>
          </a:p>
        </p:txBody>
      </p:sp>
      <p:sp>
        <p:nvSpPr>
          <p:cNvPr id="60424" name="Text Box 2">
            <a:extLst>
              <a:ext uri="{FF2B5EF4-FFF2-40B4-BE49-F238E27FC236}">
                <a16:creationId xmlns:a16="http://schemas.microsoft.com/office/drawing/2014/main" id="{799048E6-0F71-EA47-AF89-E84207E0630B}"/>
              </a:ext>
            </a:extLst>
          </p:cNvPr>
          <p:cNvSpPr txBox="1">
            <a:spLocks noChangeArrowheads="1"/>
          </p:cNvSpPr>
          <p:nvPr/>
        </p:nvSpPr>
        <p:spPr bwMode="auto">
          <a:xfrm>
            <a:off x="152400" y="1562100"/>
            <a:ext cx="40814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Aft>
                <a:spcPct val="30000"/>
              </a:spcAft>
              <a:buClr>
                <a:srgbClr val="EF1F1D"/>
              </a:buClr>
              <a:buFontTx/>
              <a:buChar char="•"/>
            </a:pPr>
            <a:endParaRPr lang="en-US" altLang="en-US" sz="1600" dirty="0">
              <a:latin typeface="Comic Sans MS" panose="030F0902030302020204" pitchFamily="66" charset="0"/>
            </a:endParaRPr>
          </a:p>
          <a:p>
            <a:pPr>
              <a:spcAft>
                <a:spcPct val="30000"/>
              </a:spcAft>
              <a:buClr>
                <a:srgbClr val="EF1F1D"/>
              </a:buClr>
              <a:buFontTx/>
              <a:buChar char="•"/>
            </a:pPr>
            <a:r>
              <a:rPr lang="en-US" altLang="en-US" sz="1600" dirty="0">
                <a:latin typeface="Arial" panose="020B0604020202020204" pitchFamily="34" charset="0"/>
                <a:cs typeface="Arial" panose="020B0604020202020204" pitchFamily="34" charset="0"/>
              </a:rPr>
              <a:t>F atoms (equivalent to phosphate oxygens) are coordinated by the </a:t>
            </a:r>
            <a:r>
              <a:rPr lang="en-US" altLang="en-US" sz="1600" dirty="0">
                <a:solidFill>
                  <a:srgbClr val="0000FF"/>
                </a:solidFill>
                <a:latin typeface="Arial" panose="020B0604020202020204" pitchFamily="34" charset="0"/>
                <a:cs typeface="Arial" panose="020B0604020202020204" pitchFamily="34" charset="0"/>
              </a:rPr>
              <a:t>Lys258</a:t>
            </a:r>
            <a:r>
              <a:rPr lang="en-US" altLang="en-US" sz="1600" dirty="0">
                <a:latin typeface="Arial" panose="020B0604020202020204" pitchFamily="34" charset="0"/>
                <a:cs typeface="Arial" panose="020B0604020202020204" pitchFamily="34" charset="0"/>
              </a:rPr>
              <a:t> and </a:t>
            </a:r>
            <a:r>
              <a:rPr lang="en-US" altLang="en-US" sz="1600" dirty="0">
                <a:solidFill>
                  <a:srgbClr val="0000FF"/>
                </a:solidFill>
                <a:latin typeface="Arial" panose="020B0604020202020204" pitchFamily="34" charset="0"/>
                <a:cs typeface="Arial" panose="020B0604020202020204" pitchFamily="34" charset="0"/>
              </a:rPr>
              <a:t>Ser211</a:t>
            </a:r>
            <a:r>
              <a:rPr lang="en-US" altLang="en-US" sz="1600" dirty="0">
                <a:latin typeface="Arial" panose="020B0604020202020204" pitchFamily="34" charset="0"/>
                <a:cs typeface="Arial" panose="020B0604020202020204" pitchFamily="34" charset="0"/>
              </a:rPr>
              <a:t> side chains, the V166 and D167 main chain amides of the </a:t>
            </a:r>
            <a:r>
              <a:rPr lang="en-US" altLang="en-US" sz="1600" dirty="0" err="1">
                <a:latin typeface="Arial" panose="020B0604020202020204" pitchFamily="34" charset="0"/>
                <a:cs typeface="Arial" panose="020B0604020202020204" pitchFamily="34" charset="0"/>
              </a:rPr>
              <a:t>DVDxT</a:t>
            </a:r>
            <a:r>
              <a:rPr lang="en-US" altLang="en-US" sz="1600" dirty="0">
                <a:latin typeface="Arial" panose="020B0604020202020204" pitchFamily="34" charset="0"/>
                <a:cs typeface="Arial" panose="020B0604020202020204" pitchFamily="34" charset="0"/>
              </a:rPr>
              <a:t> loop, the G212 amide, and a single </a:t>
            </a:r>
            <a:r>
              <a:rPr lang="en-US" altLang="en-US" sz="1600" b="1" dirty="0">
                <a:solidFill>
                  <a:srgbClr val="FF00FF"/>
                </a:solidFill>
                <a:latin typeface="Arial" panose="020B0604020202020204" pitchFamily="34" charset="0"/>
                <a:cs typeface="Arial" panose="020B0604020202020204" pitchFamily="34" charset="0"/>
              </a:rPr>
              <a:t>Mg</a:t>
            </a:r>
            <a:r>
              <a:rPr lang="en-US" altLang="en-US" sz="1600" b="1" baseline="30000" dirty="0">
                <a:solidFill>
                  <a:srgbClr val="FF00FF"/>
                </a:solidFill>
                <a:latin typeface="Arial" panose="020B0604020202020204" pitchFamily="34" charset="0"/>
                <a:cs typeface="Arial" panose="020B0604020202020204" pitchFamily="34" charset="0"/>
              </a:rPr>
              <a:t>2+</a:t>
            </a:r>
            <a:r>
              <a:rPr lang="en-US" altLang="en-US" sz="1600" dirty="0">
                <a:latin typeface="Arial" panose="020B0604020202020204" pitchFamily="34" charset="0"/>
                <a:cs typeface="Arial" panose="020B0604020202020204" pitchFamily="34" charset="0"/>
              </a:rPr>
              <a:t> ion </a:t>
            </a:r>
          </a:p>
          <a:p>
            <a:pPr>
              <a:spcAft>
                <a:spcPct val="30000"/>
              </a:spcAft>
              <a:buClr>
                <a:srgbClr val="EF1F1D"/>
              </a:buClr>
              <a:buFontTx/>
              <a:buChar char="•"/>
            </a:pPr>
            <a:endParaRPr lang="en-US" altLang="en-US" sz="1600" dirty="0">
              <a:latin typeface="Arial" panose="020B0604020202020204" pitchFamily="34" charset="0"/>
              <a:cs typeface="Arial" panose="020B0604020202020204" pitchFamily="34" charset="0"/>
            </a:endParaRPr>
          </a:p>
          <a:p>
            <a:pPr>
              <a:spcAft>
                <a:spcPct val="30000"/>
              </a:spcAft>
              <a:buClr>
                <a:srgbClr val="EF1F1D"/>
              </a:buClr>
              <a:buFontTx/>
              <a:buChar char="•"/>
            </a:pPr>
            <a:r>
              <a:rPr lang="en-US" altLang="en-US" sz="1600" dirty="0">
                <a:latin typeface="Arial" panose="020B0604020202020204" pitchFamily="34" charset="0"/>
                <a:cs typeface="Arial" panose="020B0604020202020204" pitchFamily="34" charset="0"/>
              </a:rPr>
              <a:t>Octahedral coordination complex of </a:t>
            </a:r>
            <a:r>
              <a:rPr lang="en-US" altLang="en-US" sz="1600" b="1" dirty="0">
                <a:solidFill>
                  <a:srgbClr val="FF00FF"/>
                </a:solidFill>
                <a:latin typeface="Arial" panose="020B0604020202020204" pitchFamily="34" charset="0"/>
                <a:cs typeface="Arial" panose="020B0604020202020204" pitchFamily="34" charset="0"/>
              </a:rPr>
              <a:t>Mg</a:t>
            </a:r>
            <a:r>
              <a:rPr lang="en-US" altLang="en-US" sz="1600" b="1" baseline="30000" dirty="0">
                <a:solidFill>
                  <a:srgbClr val="FF00FF"/>
                </a:solidFill>
                <a:latin typeface="Arial" panose="020B0604020202020204" pitchFamily="34" charset="0"/>
                <a:cs typeface="Arial" panose="020B0604020202020204" pitchFamily="34" charset="0"/>
              </a:rPr>
              <a:t>2+</a:t>
            </a:r>
            <a:r>
              <a:rPr lang="en-US" altLang="en-US" sz="1600" dirty="0">
                <a:latin typeface="Arial" panose="020B0604020202020204" pitchFamily="34" charset="0"/>
                <a:cs typeface="Arial" panose="020B0604020202020204" pitchFamily="34" charset="0"/>
              </a:rPr>
              <a:t> includes a phosphate oxygen, two Asp side chains (Asp278 and the free O</a:t>
            </a:r>
            <a:r>
              <a:rPr lang="en-US" altLang="en-US" sz="1600" dirty="0">
                <a:latin typeface="Symbol" pitchFamily="2" charset="2"/>
              </a:rPr>
              <a:t>d</a:t>
            </a:r>
            <a:r>
              <a:rPr lang="en-US" altLang="en-US" sz="1600" dirty="0">
                <a:latin typeface="Arial" panose="020B0604020202020204" pitchFamily="34" charset="0"/>
              </a:rPr>
              <a:t> of Asp165), the Asp167 main chain carbonyl, and two waters coordinated by Asp277 and Asp278</a:t>
            </a:r>
          </a:p>
          <a:p>
            <a:pPr>
              <a:spcAft>
                <a:spcPct val="30000"/>
              </a:spcAft>
              <a:buClr>
                <a:srgbClr val="EF1F1D"/>
              </a:buClr>
              <a:buFontTx/>
              <a:buChar char="•"/>
            </a:pPr>
            <a:endParaRPr lang="en-US" altLang="en-US" sz="1600" dirty="0">
              <a:latin typeface="Arial" panose="020B0604020202020204" pitchFamily="34" charset="0"/>
              <a:cs typeface="Arial" panose="020B0604020202020204" pitchFamily="34" charset="0"/>
            </a:endParaRPr>
          </a:p>
        </p:txBody>
      </p:sp>
      <p:sp>
        <p:nvSpPr>
          <p:cNvPr id="60425" name="TextBox 15">
            <a:extLst>
              <a:ext uri="{FF2B5EF4-FFF2-40B4-BE49-F238E27FC236}">
                <a16:creationId xmlns:a16="http://schemas.microsoft.com/office/drawing/2014/main" id="{DEBD780F-FBA1-7E43-887B-5FB7D442D242}"/>
              </a:ext>
            </a:extLst>
          </p:cNvPr>
          <p:cNvSpPr txBox="1">
            <a:spLocks noChangeArrowheads="1"/>
          </p:cNvSpPr>
          <p:nvPr/>
        </p:nvSpPr>
        <p:spPr bwMode="auto">
          <a:xfrm>
            <a:off x="6883400" y="2849563"/>
            <a:ext cx="581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cs typeface="Arial" panose="020B0604020202020204" pitchFamily="34" charset="0"/>
              </a:rPr>
              <a:t>BeF</a:t>
            </a:r>
            <a:r>
              <a:rPr lang="en-US" altLang="en-US" sz="1400" baseline="-25000">
                <a:latin typeface="Arial" panose="020B0604020202020204" pitchFamily="34" charset="0"/>
                <a:cs typeface="Arial" panose="020B0604020202020204" pitchFamily="34" charset="0"/>
              </a:rPr>
              <a:t>3</a:t>
            </a:r>
          </a:p>
        </p:txBody>
      </p:sp>
      <p:sp>
        <p:nvSpPr>
          <p:cNvPr id="60426" name="TextBox 22">
            <a:extLst>
              <a:ext uri="{FF2B5EF4-FFF2-40B4-BE49-F238E27FC236}">
                <a16:creationId xmlns:a16="http://schemas.microsoft.com/office/drawing/2014/main" id="{ED851DD8-5D47-CB4B-96AA-DF85F056FD2B}"/>
              </a:ext>
            </a:extLst>
          </p:cNvPr>
          <p:cNvSpPr txBox="1">
            <a:spLocks noChangeArrowheads="1"/>
          </p:cNvSpPr>
          <p:nvPr/>
        </p:nvSpPr>
        <p:spPr bwMode="auto">
          <a:xfrm>
            <a:off x="6459538" y="3776663"/>
            <a:ext cx="43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Mg</a:t>
            </a:r>
          </a:p>
        </p:txBody>
      </p:sp>
      <p:sp>
        <p:nvSpPr>
          <p:cNvPr id="60427" name="TextBox 11">
            <a:extLst>
              <a:ext uri="{FF2B5EF4-FFF2-40B4-BE49-F238E27FC236}">
                <a16:creationId xmlns:a16="http://schemas.microsoft.com/office/drawing/2014/main" id="{1D96845A-8023-7F4E-B24B-441CD431A644}"/>
              </a:ext>
            </a:extLst>
          </p:cNvPr>
          <p:cNvSpPr txBox="1">
            <a:spLocks noChangeArrowheads="1"/>
          </p:cNvSpPr>
          <p:nvPr/>
        </p:nvSpPr>
        <p:spPr bwMode="auto">
          <a:xfrm>
            <a:off x="4775200" y="2776538"/>
            <a:ext cx="614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D277</a:t>
            </a:r>
          </a:p>
        </p:txBody>
      </p:sp>
      <p:sp>
        <p:nvSpPr>
          <p:cNvPr id="60428" name="TextBox 12">
            <a:extLst>
              <a:ext uri="{FF2B5EF4-FFF2-40B4-BE49-F238E27FC236}">
                <a16:creationId xmlns:a16="http://schemas.microsoft.com/office/drawing/2014/main" id="{1820F86D-4A60-8340-A9A5-739C6BDF648A}"/>
              </a:ext>
            </a:extLst>
          </p:cNvPr>
          <p:cNvSpPr txBox="1">
            <a:spLocks noChangeArrowheads="1"/>
          </p:cNvSpPr>
          <p:nvPr/>
        </p:nvSpPr>
        <p:spPr bwMode="auto">
          <a:xfrm>
            <a:off x="5232400" y="4749800"/>
            <a:ext cx="614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D278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0">
            <a:extLst>
              <a:ext uri="{FF2B5EF4-FFF2-40B4-BE49-F238E27FC236}">
                <a16:creationId xmlns:a16="http://schemas.microsoft.com/office/drawing/2014/main" id="{16E19DD1-CE79-3E4B-B6A7-26751AD6BB79}"/>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pic>
        <p:nvPicPr>
          <p:cNvPr id="6" name="Picture 5" descr="BeF3actievsite2.jpg">
            <a:extLst>
              <a:ext uri="{FF2B5EF4-FFF2-40B4-BE49-F238E27FC236}">
                <a16:creationId xmlns:a16="http://schemas.microsoft.com/office/drawing/2014/main" id="{A7AA7424-CE4F-134A-AC3D-BB54DF5477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1244600"/>
            <a:ext cx="4572000" cy="4054475"/>
          </a:xfrm>
          <a:prstGeom prst="rect">
            <a:avLst/>
          </a:prstGeom>
          <a:noFill/>
          <a:ln w="9525">
            <a:solidFill>
              <a:srgbClr val="0000FF"/>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61443" name="TextBox 4">
            <a:extLst>
              <a:ext uri="{FF2B5EF4-FFF2-40B4-BE49-F238E27FC236}">
                <a16:creationId xmlns:a16="http://schemas.microsoft.com/office/drawing/2014/main" id="{EB326408-09E4-774F-85B1-B3C12883AEA9}"/>
              </a:ext>
            </a:extLst>
          </p:cNvPr>
          <p:cNvSpPr txBox="1">
            <a:spLocks noChangeArrowheads="1"/>
          </p:cNvSpPr>
          <p:nvPr/>
        </p:nvSpPr>
        <p:spPr bwMode="auto">
          <a:xfrm>
            <a:off x="5697538" y="2836863"/>
            <a:ext cx="614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D165</a:t>
            </a:r>
          </a:p>
        </p:txBody>
      </p:sp>
      <p:sp>
        <p:nvSpPr>
          <p:cNvPr id="61444" name="TextBox 13">
            <a:extLst>
              <a:ext uri="{FF2B5EF4-FFF2-40B4-BE49-F238E27FC236}">
                <a16:creationId xmlns:a16="http://schemas.microsoft.com/office/drawing/2014/main" id="{F660AD24-78E6-2D49-BA8F-527C98002407}"/>
              </a:ext>
            </a:extLst>
          </p:cNvPr>
          <p:cNvSpPr txBox="1">
            <a:spLocks noChangeArrowheads="1"/>
          </p:cNvSpPr>
          <p:nvPr/>
        </p:nvSpPr>
        <p:spPr bwMode="auto">
          <a:xfrm>
            <a:off x="7323138" y="3827463"/>
            <a:ext cx="614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D167</a:t>
            </a:r>
          </a:p>
        </p:txBody>
      </p:sp>
      <p:sp>
        <p:nvSpPr>
          <p:cNvPr id="61445" name="TextBox 14">
            <a:extLst>
              <a:ext uri="{FF2B5EF4-FFF2-40B4-BE49-F238E27FC236}">
                <a16:creationId xmlns:a16="http://schemas.microsoft.com/office/drawing/2014/main" id="{90ADA4B5-22FC-4542-85B5-29A62B5E7E33}"/>
              </a:ext>
            </a:extLst>
          </p:cNvPr>
          <p:cNvSpPr txBox="1">
            <a:spLocks noChangeArrowheads="1"/>
          </p:cNvSpPr>
          <p:nvPr/>
        </p:nvSpPr>
        <p:spPr bwMode="auto">
          <a:xfrm>
            <a:off x="7891463" y="3268663"/>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R213</a:t>
            </a:r>
          </a:p>
        </p:txBody>
      </p:sp>
      <p:sp>
        <p:nvSpPr>
          <p:cNvPr id="61446" name="TextBox 22">
            <a:extLst>
              <a:ext uri="{FF2B5EF4-FFF2-40B4-BE49-F238E27FC236}">
                <a16:creationId xmlns:a16="http://schemas.microsoft.com/office/drawing/2014/main" id="{2E9FCB08-0F05-D24F-897C-30D645CD5759}"/>
              </a:ext>
            </a:extLst>
          </p:cNvPr>
          <p:cNvSpPr txBox="1">
            <a:spLocks noChangeArrowheads="1"/>
          </p:cNvSpPr>
          <p:nvPr/>
        </p:nvSpPr>
        <p:spPr bwMode="auto">
          <a:xfrm>
            <a:off x="6459538" y="3776663"/>
            <a:ext cx="43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Mg</a:t>
            </a:r>
          </a:p>
        </p:txBody>
      </p:sp>
      <p:sp>
        <p:nvSpPr>
          <p:cNvPr id="61447" name="Text Box 3">
            <a:extLst>
              <a:ext uri="{FF2B5EF4-FFF2-40B4-BE49-F238E27FC236}">
                <a16:creationId xmlns:a16="http://schemas.microsoft.com/office/drawing/2014/main" id="{DFE1079C-DC32-054D-8749-1AA4D1BA1FE4}"/>
              </a:ext>
            </a:extLst>
          </p:cNvPr>
          <p:cNvSpPr txBox="1">
            <a:spLocks noChangeArrowheads="1"/>
          </p:cNvSpPr>
          <p:nvPr/>
        </p:nvSpPr>
        <p:spPr bwMode="auto">
          <a:xfrm>
            <a:off x="2505075" y="233363"/>
            <a:ext cx="4398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latin typeface="Optima" panose="02000503060000020004" pitchFamily="2" charset="0"/>
              </a:rPr>
              <a:t>General acid-base catalysis . . .</a:t>
            </a:r>
            <a:endParaRPr lang="en-US" altLang="en-US" i="1">
              <a:latin typeface="Optima" panose="02000503060000020004" pitchFamily="2" charset="0"/>
            </a:endParaRPr>
          </a:p>
        </p:txBody>
      </p:sp>
      <p:sp>
        <p:nvSpPr>
          <p:cNvPr id="61448" name="Text Box 2">
            <a:extLst>
              <a:ext uri="{FF2B5EF4-FFF2-40B4-BE49-F238E27FC236}">
                <a16:creationId xmlns:a16="http://schemas.microsoft.com/office/drawing/2014/main" id="{3BE1B9C3-0EFF-FA42-8903-BAD075E19739}"/>
              </a:ext>
            </a:extLst>
          </p:cNvPr>
          <p:cNvSpPr txBox="1">
            <a:spLocks noChangeArrowheads="1"/>
          </p:cNvSpPr>
          <p:nvPr/>
        </p:nvSpPr>
        <p:spPr bwMode="auto">
          <a:xfrm>
            <a:off x="236538" y="927100"/>
            <a:ext cx="3751262"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Aft>
                <a:spcPct val="30000"/>
              </a:spcAft>
              <a:buClr>
                <a:srgbClr val="EF1F1D"/>
              </a:buClr>
            </a:pPr>
            <a:endParaRPr lang="en-US" altLang="en-US" sz="1800" b="1">
              <a:latin typeface="Optima" panose="02000503060000020004" pitchFamily="2" charset="0"/>
            </a:endParaRPr>
          </a:p>
          <a:p>
            <a:pPr>
              <a:spcAft>
                <a:spcPct val="30000"/>
              </a:spcAft>
              <a:buClr>
                <a:srgbClr val="EF1F1D"/>
              </a:buClr>
              <a:buFontTx/>
              <a:buChar char="•"/>
            </a:pPr>
            <a:r>
              <a:rPr lang="en-US" altLang="en-US" sz="1600">
                <a:latin typeface="Arial" panose="020B0604020202020204" pitchFamily="34" charset="0"/>
                <a:cs typeface="Arial" panose="020B0604020202020204" pitchFamily="34" charset="0"/>
              </a:rPr>
              <a:t>Asp167 of the Dx</a:t>
            </a:r>
            <a:r>
              <a:rPr lang="en-US" altLang="en-US" sz="1600">
                <a:solidFill>
                  <a:srgbClr val="FF0000"/>
                </a:solidFill>
                <a:latin typeface="Arial" panose="020B0604020202020204" pitchFamily="34" charset="0"/>
                <a:cs typeface="Arial" panose="020B0604020202020204" pitchFamily="34" charset="0"/>
              </a:rPr>
              <a:t>D</a:t>
            </a:r>
            <a:r>
              <a:rPr lang="en-US" altLang="en-US" sz="1600">
                <a:latin typeface="Arial" panose="020B0604020202020204" pitchFamily="34" charset="0"/>
                <a:cs typeface="Arial" panose="020B0604020202020204" pitchFamily="34" charset="0"/>
              </a:rPr>
              <a:t>xT motif serves as a </a:t>
            </a:r>
            <a:r>
              <a:rPr lang="en-US" altLang="en-US" sz="1600" i="1">
                <a:solidFill>
                  <a:srgbClr val="FF0000"/>
                </a:solidFill>
                <a:latin typeface="Arial" panose="020B0604020202020204" pitchFamily="34" charset="0"/>
                <a:cs typeface="Arial" panose="020B0604020202020204" pitchFamily="34" charset="0"/>
              </a:rPr>
              <a:t>general acid catalyst</a:t>
            </a:r>
            <a:r>
              <a:rPr lang="en-US" altLang="en-US" sz="1600">
                <a:solidFill>
                  <a:srgbClr val="FF0000"/>
                </a:solidFill>
                <a:latin typeface="Arial" panose="020B0604020202020204" pitchFamily="34" charset="0"/>
                <a:cs typeface="Arial" panose="020B0604020202020204" pitchFamily="34" charset="0"/>
              </a:rPr>
              <a:t> </a:t>
            </a:r>
            <a:r>
              <a:rPr lang="en-US" altLang="en-US" sz="1600">
                <a:latin typeface="Arial" panose="020B0604020202020204" pitchFamily="34" charset="0"/>
                <a:cs typeface="Arial" panose="020B0604020202020204" pitchFamily="34" charset="0"/>
              </a:rPr>
              <a:t>by donating a proton to the RNA O3’ leaving group during the formation of the covalent acyl phosphate intermediate</a:t>
            </a:r>
          </a:p>
          <a:p>
            <a:pPr>
              <a:spcAft>
                <a:spcPct val="30000"/>
              </a:spcAft>
              <a:buClr>
                <a:srgbClr val="EF1F1D"/>
              </a:buClr>
              <a:buFontTx/>
              <a:buChar char="•"/>
            </a:pPr>
            <a:endParaRPr lang="en-US" altLang="en-US" sz="1600" i="1">
              <a:latin typeface="Arial" panose="020B0604020202020204" pitchFamily="34" charset="0"/>
              <a:cs typeface="Arial" panose="020B0604020202020204" pitchFamily="34" charset="0"/>
            </a:endParaRPr>
          </a:p>
          <a:p>
            <a:pPr>
              <a:spcAft>
                <a:spcPct val="30000"/>
              </a:spcAft>
              <a:buClr>
                <a:srgbClr val="EF1F1D"/>
              </a:buClr>
              <a:buFontTx/>
              <a:buChar char="•"/>
            </a:pPr>
            <a:r>
              <a:rPr lang="en-US" altLang="en-US" sz="1600">
                <a:latin typeface="Arial" panose="020B0604020202020204" pitchFamily="34" charset="0"/>
                <a:cs typeface="Arial" panose="020B0604020202020204" pitchFamily="34" charset="0"/>
              </a:rPr>
              <a:t>Asp167 serves as a </a:t>
            </a:r>
            <a:r>
              <a:rPr lang="en-US" altLang="en-US" sz="1600" i="1">
                <a:solidFill>
                  <a:srgbClr val="FF0000"/>
                </a:solidFill>
                <a:latin typeface="Arial" panose="020B0604020202020204" pitchFamily="34" charset="0"/>
                <a:cs typeface="Arial" panose="020B0604020202020204" pitchFamily="34" charset="0"/>
              </a:rPr>
              <a:t>general base catalyst</a:t>
            </a:r>
            <a:r>
              <a:rPr lang="en-US" altLang="en-US" sz="1600">
                <a:solidFill>
                  <a:srgbClr val="FF0000"/>
                </a:solidFill>
                <a:latin typeface="Arial" panose="020B0604020202020204" pitchFamily="34" charset="0"/>
                <a:cs typeface="Arial" panose="020B0604020202020204" pitchFamily="34" charset="0"/>
              </a:rPr>
              <a:t> </a:t>
            </a:r>
            <a:r>
              <a:rPr lang="en-US" altLang="en-US" sz="1600">
                <a:solidFill>
                  <a:srgbClr val="000000"/>
                </a:solidFill>
                <a:latin typeface="Arial" panose="020B0604020202020204" pitchFamily="34" charset="0"/>
                <a:cs typeface="Arial" panose="020B0604020202020204" pitchFamily="34" charset="0"/>
              </a:rPr>
              <a:t>by accepting a proton from the water nucleophile during hydrolysis of the acyl phosphate intermediate</a:t>
            </a:r>
            <a:endParaRPr lang="en-US" altLang="en-US" sz="1600" i="1">
              <a:solidFill>
                <a:srgbClr val="000000"/>
              </a:solidFill>
              <a:latin typeface="Arial" panose="020B0604020202020204" pitchFamily="34" charset="0"/>
              <a:cs typeface="Arial" panose="020B0604020202020204" pitchFamily="34" charset="0"/>
            </a:endParaRPr>
          </a:p>
          <a:p>
            <a:pPr>
              <a:spcAft>
                <a:spcPct val="30000"/>
              </a:spcAft>
              <a:buClr>
                <a:srgbClr val="EF1F1D"/>
              </a:buClr>
              <a:buFontTx/>
              <a:buChar char="•"/>
            </a:pPr>
            <a:endParaRPr lang="en-US" altLang="en-US" sz="1600">
              <a:latin typeface="Arial" panose="020B0604020202020204" pitchFamily="34" charset="0"/>
              <a:cs typeface="Arial" panose="020B0604020202020204" pitchFamily="34" charset="0"/>
            </a:endParaRPr>
          </a:p>
          <a:p>
            <a:pPr>
              <a:spcAft>
                <a:spcPct val="30000"/>
              </a:spcAft>
              <a:buClr>
                <a:srgbClr val="EF1F1D"/>
              </a:buClr>
              <a:buFontTx/>
              <a:buChar char="•"/>
            </a:pPr>
            <a:r>
              <a:rPr lang="en-US" altLang="en-US" sz="1600">
                <a:latin typeface="Arial" panose="020B0604020202020204" pitchFamily="34" charset="0"/>
                <a:cs typeface="Arial" panose="020B0604020202020204" pitchFamily="34" charset="0"/>
              </a:rPr>
              <a:t>Asp167 is tethered by a salt bridge to Arg213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51444B5A-B8A4-5D4E-AE7D-28D818EC60F3}"/>
              </a:ext>
            </a:extLst>
          </p:cNvPr>
          <p:cNvSpPr>
            <a:spLocks noChangeArrowheads="1"/>
          </p:cNvSpPr>
          <p:nvPr/>
        </p:nvSpPr>
        <p:spPr bwMode="auto">
          <a:xfrm>
            <a:off x="812800" y="419100"/>
            <a:ext cx="7531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a:solidFill>
                  <a:schemeClr val="tx2"/>
                </a:solidFill>
                <a:latin typeface="Arial" panose="020B0604020202020204" pitchFamily="34" charset="0"/>
              </a:rPr>
              <a:t>Crystal Structure of the 5’-Kinase Domain of T4 Pnkp</a:t>
            </a:r>
            <a:endParaRPr lang="en-US" altLang="en-US" sz="4400">
              <a:solidFill>
                <a:schemeClr val="tx2"/>
              </a:solidFill>
            </a:endParaRPr>
          </a:p>
        </p:txBody>
      </p:sp>
      <p:pic>
        <p:nvPicPr>
          <p:cNvPr id="62466" name="Picture 3">
            <a:extLst>
              <a:ext uri="{FF2B5EF4-FFF2-40B4-BE49-F238E27FC236}">
                <a16:creationId xmlns:a16="http://schemas.microsoft.com/office/drawing/2014/main" id="{0AC28A17-247F-B54B-ACF2-C79509C91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3" y="1074738"/>
            <a:ext cx="4410075"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4">
            <a:extLst>
              <a:ext uri="{FF2B5EF4-FFF2-40B4-BE49-F238E27FC236}">
                <a16:creationId xmlns:a16="http://schemas.microsoft.com/office/drawing/2014/main" id="{758CE4CB-0C7D-4148-83AF-28A5095152EF}"/>
              </a:ext>
            </a:extLst>
          </p:cNvPr>
          <p:cNvSpPr txBox="1">
            <a:spLocks noChangeArrowheads="1"/>
          </p:cNvSpPr>
          <p:nvPr/>
        </p:nvSpPr>
        <p:spPr bwMode="auto">
          <a:xfrm>
            <a:off x="4086225" y="59197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N</a:t>
            </a:r>
            <a:endParaRPr lang="en-US" altLang="en-US"/>
          </a:p>
        </p:txBody>
      </p:sp>
      <p:sp>
        <p:nvSpPr>
          <p:cNvPr id="62468" name="Text Box 5">
            <a:extLst>
              <a:ext uri="{FF2B5EF4-FFF2-40B4-BE49-F238E27FC236}">
                <a16:creationId xmlns:a16="http://schemas.microsoft.com/office/drawing/2014/main" id="{1B5866DB-9C2E-4347-8768-646CE7A3EAFB}"/>
              </a:ext>
            </a:extLst>
          </p:cNvPr>
          <p:cNvSpPr txBox="1">
            <a:spLocks noChangeArrowheads="1"/>
          </p:cNvSpPr>
          <p:nvPr/>
        </p:nvSpPr>
        <p:spPr bwMode="auto">
          <a:xfrm>
            <a:off x="2701925" y="139858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C</a:t>
            </a:r>
          </a:p>
        </p:txBody>
      </p:sp>
      <p:sp>
        <p:nvSpPr>
          <p:cNvPr id="62469" name="Text Box 6">
            <a:extLst>
              <a:ext uri="{FF2B5EF4-FFF2-40B4-BE49-F238E27FC236}">
                <a16:creationId xmlns:a16="http://schemas.microsoft.com/office/drawing/2014/main" id="{260B7C83-E97A-F34B-B47B-1927120315A4}"/>
              </a:ext>
            </a:extLst>
          </p:cNvPr>
          <p:cNvSpPr txBox="1">
            <a:spLocks noChangeArrowheads="1"/>
          </p:cNvSpPr>
          <p:nvPr/>
        </p:nvSpPr>
        <p:spPr bwMode="auto">
          <a:xfrm>
            <a:off x="6718300" y="5033963"/>
            <a:ext cx="14763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125000"/>
              </a:lnSpc>
            </a:pPr>
            <a:r>
              <a:rPr lang="en-US" altLang="en-US" sz="1400" b="1">
                <a:latin typeface="Optima" panose="02000503060000020004" pitchFamily="2" charset="0"/>
              </a:rPr>
              <a:t>C222</a:t>
            </a:r>
            <a:r>
              <a:rPr lang="en-US" altLang="en-US" sz="1400" b="1" baseline="-25000">
                <a:latin typeface="Optima" panose="02000503060000020004" pitchFamily="2" charset="0"/>
              </a:rPr>
              <a:t>1</a:t>
            </a:r>
            <a:endParaRPr lang="en-US" altLang="en-US" sz="1400" b="1">
              <a:latin typeface="Optima" panose="02000503060000020004" pitchFamily="2" charset="0"/>
            </a:endParaRPr>
          </a:p>
          <a:p>
            <a:pPr>
              <a:lnSpc>
                <a:spcPct val="125000"/>
              </a:lnSpc>
            </a:pPr>
            <a:r>
              <a:rPr lang="en-US" altLang="en-US" sz="1400" b="1">
                <a:latin typeface="Optima" panose="02000503060000020004" pitchFamily="2" charset="0"/>
              </a:rPr>
              <a:t>2.0 Å</a:t>
            </a:r>
          </a:p>
          <a:p>
            <a:pPr>
              <a:lnSpc>
                <a:spcPct val="125000"/>
              </a:lnSpc>
            </a:pPr>
            <a:r>
              <a:rPr lang="en-US" altLang="en-US" sz="1400" b="1">
                <a:latin typeface="Optima" panose="02000503060000020004" pitchFamily="2" charset="0"/>
              </a:rPr>
              <a:t>R/R</a:t>
            </a:r>
            <a:r>
              <a:rPr lang="en-US" altLang="en-US" sz="1400" b="1" baseline="-25000">
                <a:latin typeface="Optima" panose="02000503060000020004" pitchFamily="2" charset="0"/>
              </a:rPr>
              <a:t>free</a:t>
            </a:r>
            <a:r>
              <a:rPr lang="en-US" altLang="en-US" sz="1400" b="1">
                <a:latin typeface="Optima" panose="02000503060000020004" pitchFamily="2" charset="0"/>
              </a:rPr>
              <a:t> 21.0/23.3</a:t>
            </a:r>
            <a:endParaRPr lang="en-US" alt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AC6A5F2C-BD01-EC41-882D-583FE5EADAF3}"/>
              </a:ext>
            </a:extLst>
          </p:cNvPr>
          <p:cNvSpPr>
            <a:spLocks noChangeArrowheads="1"/>
          </p:cNvSpPr>
          <p:nvPr/>
        </p:nvSpPr>
        <p:spPr bwMode="auto">
          <a:xfrm>
            <a:off x="812800" y="419100"/>
            <a:ext cx="7531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a:solidFill>
                  <a:schemeClr val="tx2"/>
                </a:solidFill>
                <a:latin typeface="Arial" panose="020B0604020202020204" pitchFamily="34" charset="0"/>
              </a:rPr>
              <a:t>Crystal Structure of the 5</a:t>
            </a:r>
            <a:r>
              <a:rPr lang="ja-JP" altLang="en-US">
                <a:solidFill>
                  <a:schemeClr val="tx2"/>
                </a:solidFill>
                <a:latin typeface="Arial" panose="020B0604020202020204" pitchFamily="34" charset="0"/>
              </a:rPr>
              <a:t>’</a:t>
            </a:r>
            <a:r>
              <a:rPr lang="en-US" altLang="ja-JP">
                <a:solidFill>
                  <a:schemeClr val="tx2"/>
                </a:solidFill>
                <a:latin typeface="Arial" panose="020B0604020202020204" pitchFamily="34" charset="0"/>
              </a:rPr>
              <a:t>-Kinase Domain of T4 Pnkp</a:t>
            </a:r>
            <a:endParaRPr lang="en-US" altLang="en-US" sz="4400">
              <a:solidFill>
                <a:schemeClr val="tx2"/>
              </a:solidFill>
            </a:endParaRPr>
          </a:p>
        </p:txBody>
      </p:sp>
      <p:pic>
        <p:nvPicPr>
          <p:cNvPr id="64514" name="Picture 3">
            <a:extLst>
              <a:ext uri="{FF2B5EF4-FFF2-40B4-BE49-F238E27FC236}">
                <a16:creationId xmlns:a16="http://schemas.microsoft.com/office/drawing/2014/main" id="{1399D46C-CF7A-6F4B-9C7B-10A0DC29B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3" y="1074738"/>
            <a:ext cx="4410075"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4">
            <a:extLst>
              <a:ext uri="{FF2B5EF4-FFF2-40B4-BE49-F238E27FC236}">
                <a16:creationId xmlns:a16="http://schemas.microsoft.com/office/drawing/2014/main" id="{FBC8D256-C609-E64F-A3F3-6C684BCE84B4}"/>
              </a:ext>
            </a:extLst>
          </p:cNvPr>
          <p:cNvSpPr txBox="1">
            <a:spLocks noChangeArrowheads="1"/>
          </p:cNvSpPr>
          <p:nvPr/>
        </p:nvSpPr>
        <p:spPr bwMode="auto">
          <a:xfrm>
            <a:off x="4086225" y="59197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N</a:t>
            </a:r>
            <a:endParaRPr lang="en-US" altLang="en-US"/>
          </a:p>
        </p:txBody>
      </p:sp>
      <p:sp>
        <p:nvSpPr>
          <p:cNvPr id="64516" name="Text Box 5">
            <a:extLst>
              <a:ext uri="{FF2B5EF4-FFF2-40B4-BE49-F238E27FC236}">
                <a16:creationId xmlns:a16="http://schemas.microsoft.com/office/drawing/2014/main" id="{EEEBF476-848B-AA4B-82FD-416FA796FE14}"/>
              </a:ext>
            </a:extLst>
          </p:cNvPr>
          <p:cNvSpPr txBox="1">
            <a:spLocks noChangeArrowheads="1"/>
          </p:cNvSpPr>
          <p:nvPr/>
        </p:nvSpPr>
        <p:spPr bwMode="auto">
          <a:xfrm>
            <a:off x="2701925" y="139858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C</a:t>
            </a:r>
          </a:p>
        </p:txBody>
      </p:sp>
      <p:sp>
        <p:nvSpPr>
          <p:cNvPr id="64517" name="Text Box 6">
            <a:extLst>
              <a:ext uri="{FF2B5EF4-FFF2-40B4-BE49-F238E27FC236}">
                <a16:creationId xmlns:a16="http://schemas.microsoft.com/office/drawing/2014/main" id="{3E2833C4-1B33-1343-9DB3-95A37B9D8AA1}"/>
              </a:ext>
            </a:extLst>
          </p:cNvPr>
          <p:cNvSpPr txBox="1">
            <a:spLocks noChangeArrowheads="1"/>
          </p:cNvSpPr>
          <p:nvPr/>
        </p:nvSpPr>
        <p:spPr bwMode="auto">
          <a:xfrm>
            <a:off x="868363" y="3692525"/>
            <a:ext cx="14874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b="1">
                <a:latin typeface="Optima" panose="02000503060000020004" pitchFamily="2" charset="0"/>
                <a:sym typeface="Symbol" pitchFamily="2" charset="2"/>
              </a:rPr>
              <a:t></a:t>
            </a:r>
            <a:r>
              <a:rPr lang="en-US" altLang="en-US" sz="1600" b="1">
                <a:latin typeface="Optima" panose="02000503060000020004" pitchFamily="2" charset="0"/>
              </a:rPr>
              <a:t> phosphate of NTP donor</a:t>
            </a:r>
            <a:endParaRPr lang="en-US" altLang="en-US"/>
          </a:p>
        </p:txBody>
      </p:sp>
      <p:sp>
        <p:nvSpPr>
          <p:cNvPr id="64518" name="Line 7">
            <a:extLst>
              <a:ext uri="{FF2B5EF4-FFF2-40B4-BE49-F238E27FC236}">
                <a16:creationId xmlns:a16="http://schemas.microsoft.com/office/drawing/2014/main" id="{5E32562C-6520-1847-9F28-3BBE42EFB845}"/>
              </a:ext>
            </a:extLst>
          </p:cNvPr>
          <p:cNvSpPr>
            <a:spLocks noChangeShapeType="1"/>
          </p:cNvSpPr>
          <p:nvPr/>
        </p:nvSpPr>
        <p:spPr bwMode="auto">
          <a:xfrm flipV="1">
            <a:off x="2540000" y="3314700"/>
            <a:ext cx="990600" cy="635000"/>
          </a:xfrm>
          <a:prstGeom prst="line">
            <a:avLst/>
          </a:prstGeom>
          <a:noFill/>
          <a:ln w="76200">
            <a:solidFill>
              <a:srgbClr val="5B87F2"/>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19" name="Text Box 8">
            <a:extLst>
              <a:ext uri="{FF2B5EF4-FFF2-40B4-BE49-F238E27FC236}">
                <a16:creationId xmlns:a16="http://schemas.microsoft.com/office/drawing/2014/main" id="{2D6BD84F-4EE7-5D4A-A78F-36AF586DA4AE}"/>
              </a:ext>
            </a:extLst>
          </p:cNvPr>
          <p:cNvSpPr txBox="1">
            <a:spLocks noChangeArrowheads="1"/>
          </p:cNvSpPr>
          <p:nvPr/>
        </p:nvSpPr>
        <p:spPr bwMode="auto">
          <a:xfrm>
            <a:off x="6283325" y="1470025"/>
            <a:ext cx="1931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b="1">
                <a:latin typeface="Optima" panose="02000503060000020004" pitchFamily="2" charset="0"/>
              </a:rPr>
              <a:t>3</a:t>
            </a:r>
            <a:r>
              <a:rPr lang="ja-JP" altLang="en-US" sz="1600" b="1">
                <a:latin typeface="Optima" panose="02000503060000020004" pitchFamily="2" charset="0"/>
              </a:rPr>
              <a:t>’</a:t>
            </a:r>
            <a:r>
              <a:rPr lang="en-US" altLang="ja-JP" sz="1600" b="1">
                <a:latin typeface="Optima" panose="02000503060000020004" pitchFamily="2" charset="0"/>
              </a:rPr>
              <a:t> phosphate of </a:t>
            </a:r>
            <a:r>
              <a:rPr lang="en-US" altLang="ja-JP" sz="1600" b="1" baseline="-25000">
                <a:latin typeface="Optima" panose="02000503060000020004" pitchFamily="2" charset="0"/>
              </a:rPr>
              <a:t>HO</a:t>
            </a:r>
            <a:r>
              <a:rPr lang="en-US" altLang="ja-JP" sz="1600" b="1">
                <a:latin typeface="Optima" panose="02000503060000020004" pitchFamily="2" charset="0"/>
              </a:rPr>
              <a:t>Np acceptor</a:t>
            </a:r>
            <a:endParaRPr lang="en-US" altLang="en-US"/>
          </a:p>
        </p:txBody>
      </p:sp>
      <p:sp>
        <p:nvSpPr>
          <p:cNvPr id="64520" name="Line 9">
            <a:extLst>
              <a:ext uri="{FF2B5EF4-FFF2-40B4-BE49-F238E27FC236}">
                <a16:creationId xmlns:a16="http://schemas.microsoft.com/office/drawing/2014/main" id="{BA430BEC-51B6-5E43-A2E4-A48AA59AD0C9}"/>
              </a:ext>
            </a:extLst>
          </p:cNvPr>
          <p:cNvSpPr>
            <a:spLocks noChangeShapeType="1"/>
          </p:cNvSpPr>
          <p:nvPr/>
        </p:nvSpPr>
        <p:spPr bwMode="auto">
          <a:xfrm flipH="1">
            <a:off x="4902200" y="1917700"/>
            <a:ext cx="1155700" cy="863600"/>
          </a:xfrm>
          <a:prstGeom prst="line">
            <a:avLst/>
          </a:prstGeom>
          <a:noFill/>
          <a:ln w="76200">
            <a:solidFill>
              <a:srgbClr val="5B87F2"/>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C448D66E-772D-744E-8FCD-6026B3B9F4CE}"/>
              </a:ext>
            </a:extLst>
          </p:cNvPr>
          <p:cNvSpPr>
            <a:spLocks noChangeArrowheads="1"/>
          </p:cNvSpPr>
          <p:nvPr/>
        </p:nvSpPr>
        <p:spPr bwMode="auto">
          <a:xfrm>
            <a:off x="787400" y="444500"/>
            <a:ext cx="7531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a:solidFill>
                  <a:schemeClr val="tx2"/>
                </a:solidFill>
                <a:latin typeface="Arial" panose="020B0604020202020204" pitchFamily="34" charset="0"/>
              </a:rPr>
              <a:t>5</a:t>
            </a:r>
            <a:r>
              <a:rPr lang="ja-JP" altLang="en-US">
                <a:solidFill>
                  <a:schemeClr val="tx2"/>
                </a:solidFill>
                <a:latin typeface="Arial" panose="020B0604020202020204" pitchFamily="34" charset="0"/>
              </a:rPr>
              <a:t>’</a:t>
            </a:r>
            <a:r>
              <a:rPr lang="en-US" altLang="ja-JP">
                <a:solidFill>
                  <a:schemeClr val="tx2"/>
                </a:solidFill>
                <a:latin typeface="Arial" panose="020B0604020202020204" pitchFamily="34" charset="0"/>
              </a:rPr>
              <a:t>-Kinase Homodimer Interface </a:t>
            </a:r>
            <a:endParaRPr lang="en-US" altLang="en-US" sz="4400">
              <a:solidFill>
                <a:schemeClr val="tx2"/>
              </a:solidFill>
            </a:endParaRPr>
          </a:p>
        </p:txBody>
      </p:sp>
      <p:pic>
        <p:nvPicPr>
          <p:cNvPr id="66562" name="Picture 3">
            <a:extLst>
              <a:ext uri="{FF2B5EF4-FFF2-40B4-BE49-F238E27FC236}">
                <a16:creationId xmlns:a16="http://schemas.microsoft.com/office/drawing/2014/main" id="{85F8AA66-0384-EC4D-A426-C6146FA51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8294"/>
          <a:stretch>
            <a:fillRect/>
          </a:stretch>
        </p:blipFill>
        <p:spPr bwMode="auto">
          <a:xfrm>
            <a:off x="1300163" y="1541463"/>
            <a:ext cx="6472237"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a:extLst>
              <a:ext uri="{FF2B5EF4-FFF2-40B4-BE49-F238E27FC236}">
                <a16:creationId xmlns:a16="http://schemas.microsoft.com/office/drawing/2014/main" id="{FEF5AADF-A196-AF4B-9881-CA65D3869FDC}"/>
              </a:ext>
            </a:extLst>
          </p:cNvPr>
          <p:cNvSpPr>
            <a:spLocks noChangeShapeType="1"/>
          </p:cNvSpPr>
          <p:nvPr/>
        </p:nvSpPr>
        <p:spPr bwMode="auto">
          <a:xfrm flipV="1">
            <a:off x="5381625" y="4575175"/>
            <a:ext cx="22860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0" name="Line 3">
            <a:extLst>
              <a:ext uri="{FF2B5EF4-FFF2-40B4-BE49-F238E27FC236}">
                <a16:creationId xmlns:a16="http://schemas.microsoft.com/office/drawing/2014/main" id="{82054109-4DD4-4740-BD5C-70B94A3D4064}"/>
              </a:ext>
            </a:extLst>
          </p:cNvPr>
          <p:cNvSpPr>
            <a:spLocks noChangeShapeType="1"/>
          </p:cNvSpPr>
          <p:nvPr/>
        </p:nvSpPr>
        <p:spPr bwMode="auto">
          <a:xfrm flipH="1" flipV="1">
            <a:off x="3248025" y="4575175"/>
            <a:ext cx="22860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1" name="Line 4">
            <a:extLst>
              <a:ext uri="{FF2B5EF4-FFF2-40B4-BE49-F238E27FC236}">
                <a16:creationId xmlns:a16="http://schemas.microsoft.com/office/drawing/2014/main" id="{EF27D610-E6F4-7745-8F80-B507A2AEE102}"/>
              </a:ext>
            </a:extLst>
          </p:cNvPr>
          <p:cNvSpPr>
            <a:spLocks noChangeShapeType="1"/>
          </p:cNvSpPr>
          <p:nvPr/>
        </p:nvSpPr>
        <p:spPr bwMode="auto">
          <a:xfrm>
            <a:off x="5381625" y="2479675"/>
            <a:ext cx="22860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12" name="Line 5">
            <a:extLst>
              <a:ext uri="{FF2B5EF4-FFF2-40B4-BE49-F238E27FC236}">
                <a16:creationId xmlns:a16="http://schemas.microsoft.com/office/drawing/2014/main" id="{A8AAA781-8B42-8445-A15E-B32F9F8469FA}"/>
              </a:ext>
            </a:extLst>
          </p:cNvPr>
          <p:cNvSpPr>
            <a:spLocks noChangeShapeType="1"/>
          </p:cNvSpPr>
          <p:nvPr/>
        </p:nvSpPr>
        <p:spPr bwMode="auto">
          <a:xfrm flipH="1">
            <a:off x="3248025" y="2479675"/>
            <a:ext cx="22860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42" name="Oval 6">
            <a:extLst>
              <a:ext uri="{FF2B5EF4-FFF2-40B4-BE49-F238E27FC236}">
                <a16:creationId xmlns:a16="http://schemas.microsoft.com/office/drawing/2014/main" id="{A7E239A9-C664-C34E-B472-B733119BD796}"/>
              </a:ext>
            </a:extLst>
          </p:cNvPr>
          <p:cNvSpPr>
            <a:spLocks noChangeArrowheads="1"/>
          </p:cNvSpPr>
          <p:nvPr/>
        </p:nvSpPr>
        <p:spPr bwMode="auto">
          <a:xfrm>
            <a:off x="2486025" y="2479675"/>
            <a:ext cx="914400" cy="1143000"/>
          </a:xfrm>
          <a:prstGeom prst="ellipse">
            <a:avLst/>
          </a:prstGeom>
          <a:solidFill>
            <a:srgbClr val="FFEA18"/>
          </a:solidFill>
          <a:ln w="127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219143" name="Oval 7">
            <a:extLst>
              <a:ext uri="{FF2B5EF4-FFF2-40B4-BE49-F238E27FC236}">
                <a16:creationId xmlns:a16="http://schemas.microsoft.com/office/drawing/2014/main" id="{EA3505DE-5306-EC45-ACF0-2D4BE88BF596}"/>
              </a:ext>
            </a:extLst>
          </p:cNvPr>
          <p:cNvSpPr>
            <a:spLocks noChangeArrowheads="1"/>
          </p:cNvSpPr>
          <p:nvPr/>
        </p:nvSpPr>
        <p:spPr bwMode="auto">
          <a:xfrm>
            <a:off x="2486025" y="3660775"/>
            <a:ext cx="914400" cy="1143000"/>
          </a:xfrm>
          <a:prstGeom prst="ellipse">
            <a:avLst/>
          </a:prstGeom>
          <a:solidFill>
            <a:srgbClr val="EF1F1D"/>
          </a:solidFill>
          <a:ln w="127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68615" name="AutoShape 8">
            <a:extLst>
              <a:ext uri="{FF2B5EF4-FFF2-40B4-BE49-F238E27FC236}">
                <a16:creationId xmlns:a16="http://schemas.microsoft.com/office/drawing/2014/main" id="{37826F55-06B9-824A-ADB2-6124566EA862}"/>
              </a:ext>
            </a:extLst>
          </p:cNvPr>
          <p:cNvSpPr>
            <a:spLocks noChangeArrowheads="1"/>
          </p:cNvSpPr>
          <p:nvPr/>
        </p:nvSpPr>
        <p:spPr bwMode="auto">
          <a:xfrm rot="-5400000">
            <a:off x="3328987" y="2017713"/>
            <a:ext cx="1057275" cy="914400"/>
          </a:xfrm>
          <a:prstGeom prst="triangle">
            <a:avLst>
              <a:gd name="adj" fmla="val 50000"/>
            </a:avLst>
          </a:prstGeom>
          <a:solidFill>
            <a:srgbClr val="FFEA18"/>
          </a:solidFill>
          <a:ln w="12700">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68616" name="AutoShape 9">
            <a:extLst>
              <a:ext uri="{FF2B5EF4-FFF2-40B4-BE49-F238E27FC236}">
                <a16:creationId xmlns:a16="http://schemas.microsoft.com/office/drawing/2014/main" id="{CFDDDDEB-1861-484A-9421-B352D29986FE}"/>
              </a:ext>
            </a:extLst>
          </p:cNvPr>
          <p:cNvSpPr>
            <a:spLocks noChangeArrowheads="1"/>
          </p:cNvSpPr>
          <p:nvPr/>
        </p:nvSpPr>
        <p:spPr bwMode="auto">
          <a:xfrm rot="-5400000">
            <a:off x="3328987" y="4351338"/>
            <a:ext cx="1057275" cy="914400"/>
          </a:xfrm>
          <a:prstGeom prst="triangle">
            <a:avLst>
              <a:gd name="adj" fmla="val 50000"/>
            </a:avLst>
          </a:prstGeom>
          <a:solidFill>
            <a:srgbClr val="EF1F1D"/>
          </a:solidFill>
          <a:ln w="12700">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19146" name="Oval 10">
            <a:extLst>
              <a:ext uri="{FF2B5EF4-FFF2-40B4-BE49-F238E27FC236}">
                <a16:creationId xmlns:a16="http://schemas.microsoft.com/office/drawing/2014/main" id="{EEEB3538-F437-3F46-B33F-DC9DA69444CD}"/>
              </a:ext>
            </a:extLst>
          </p:cNvPr>
          <p:cNvSpPr>
            <a:spLocks noChangeArrowheads="1"/>
          </p:cNvSpPr>
          <p:nvPr/>
        </p:nvSpPr>
        <p:spPr bwMode="auto">
          <a:xfrm flipH="1">
            <a:off x="5457825" y="2479675"/>
            <a:ext cx="914400" cy="1143000"/>
          </a:xfrm>
          <a:prstGeom prst="ellipse">
            <a:avLst/>
          </a:prstGeom>
          <a:solidFill>
            <a:srgbClr val="60CA8E"/>
          </a:solidFill>
          <a:ln w="127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219147" name="Oval 11">
            <a:extLst>
              <a:ext uri="{FF2B5EF4-FFF2-40B4-BE49-F238E27FC236}">
                <a16:creationId xmlns:a16="http://schemas.microsoft.com/office/drawing/2014/main" id="{315AD612-850D-254A-8210-59215AA31509}"/>
              </a:ext>
            </a:extLst>
          </p:cNvPr>
          <p:cNvSpPr>
            <a:spLocks noChangeArrowheads="1"/>
          </p:cNvSpPr>
          <p:nvPr/>
        </p:nvSpPr>
        <p:spPr bwMode="auto">
          <a:xfrm flipH="1">
            <a:off x="5457825" y="3660775"/>
            <a:ext cx="914400" cy="1143000"/>
          </a:xfrm>
          <a:prstGeom prst="ellipse">
            <a:avLst/>
          </a:prstGeom>
          <a:solidFill>
            <a:srgbClr val="4618C6"/>
          </a:solidFill>
          <a:ln w="127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68619" name="AutoShape 12">
            <a:extLst>
              <a:ext uri="{FF2B5EF4-FFF2-40B4-BE49-F238E27FC236}">
                <a16:creationId xmlns:a16="http://schemas.microsoft.com/office/drawing/2014/main" id="{7E43747C-0934-F843-887B-EE97F791641E}"/>
              </a:ext>
            </a:extLst>
          </p:cNvPr>
          <p:cNvSpPr>
            <a:spLocks noChangeArrowheads="1"/>
          </p:cNvSpPr>
          <p:nvPr/>
        </p:nvSpPr>
        <p:spPr bwMode="auto">
          <a:xfrm rot="5400000" flipH="1">
            <a:off x="4471987" y="2017713"/>
            <a:ext cx="1057275" cy="914400"/>
          </a:xfrm>
          <a:prstGeom prst="triangle">
            <a:avLst>
              <a:gd name="adj" fmla="val 50000"/>
            </a:avLst>
          </a:prstGeom>
          <a:solidFill>
            <a:srgbClr val="60CA8E"/>
          </a:solidFill>
          <a:ln w="12700">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68620" name="AutoShape 13">
            <a:extLst>
              <a:ext uri="{FF2B5EF4-FFF2-40B4-BE49-F238E27FC236}">
                <a16:creationId xmlns:a16="http://schemas.microsoft.com/office/drawing/2014/main" id="{91199B30-EE96-F54C-9186-C960BD3CC17B}"/>
              </a:ext>
            </a:extLst>
          </p:cNvPr>
          <p:cNvSpPr>
            <a:spLocks noChangeArrowheads="1"/>
          </p:cNvSpPr>
          <p:nvPr/>
        </p:nvSpPr>
        <p:spPr bwMode="auto">
          <a:xfrm rot="5400000" flipH="1">
            <a:off x="4471987" y="4351338"/>
            <a:ext cx="1057275" cy="914400"/>
          </a:xfrm>
          <a:prstGeom prst="triangle">
            <a:avLst>
              <a:gd name="adj" fmla="val 50000"/>
            </a:avLst>
          </a:prstGeom>
          <a:solidFill>
            <a:srgbClr val="4618C6"/>
          </a:solidFill>
          <a:ln w="12700">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68621" name="Text Box 14">
            <a:extLst>
              <a:ext uri="{FF2B5EF4-FFF2-40B4-BE49-F238E27FC236}">
                <a16:creationId xmlns:a16="http://schemas.microsoft.com/office/drawing/2014/main" id="{F6AC1393-997C-E54C-88A5-0DE09BC27441}"/>
              </a:ext>
            </a:extLst>
          </p:cNvPr>
          <p:cNvSpPr txBox="1">
            <a:spLocks noChangeArrowheads="1"/>
          </p:cNvSpPr>
          <p:nvPr/>
        </p:nvSpPr>
        <p:spPr bwMode="auto">
          <a:xfrm>
            <a:off x="3781425" y="2251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K</a:t>
            </a:r>
          </a:p>
        </p:txBody>
      </p:sp>
      <p:sp>
        <p:nvSpPr>
          <p:cNvPr id="68622" name="Text Box 15">
            <a:extLst>
              <a:ext uri="{FF2B5EF4-FFF2-40B4-BE49-F238E27FC236}">
                <a16:creationId xmlns:a16="http://schemas.microsoft.com/office/drawing/2014/main" id="{FBD47352-983E-F64F-BEEB-B365ED27058E}"/>
              </a:ext>
            </a:extLst>
          </p:cNvPr>
          <p:cNvSpPr txBox="1">
            <a:spLocks noChangeArrowheads="1"/>
          </p:cNvSpPr>
          <p:nvPr/>
        </p:nvSpPr>
        <p:spPr bwMode="auto">
          <a:xfrm>
            <a:off x="4664075" y="2251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K</a:t>
            </a:r>
          </a:p>
        </p:txBody>
      </p:sp>
      <p:sp>
        <p:nvSpPr>
          <p:cNvPr id="68623" name="Text Box 16">
            <a:extLst>
              <a:ext uri="{FF2B5EF4-FFF2-40B4-BE49-F238E27FC236}">
                <a16:creationId xmlns:a16="http://schemas.microsoft.com/office/drawing/2014/main" id="{49DBB078-30C4-8C4B-A892-A14FAE0DEEA0}"/>
              </a:ext>
            </a:extLst>
          </p:cNvPr>
          <p:cNvSpPr txBox="1">
            <a:spLocks noChangeArrowheads="1"/>
          </p:cNvSpPr>
          <p:nvPr/>
        </p:nvSpPr>
        <p:spPr bwMode="auto">
          <a:xfrm>
            <a:off x="3781425" y="45751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chemeClr val="bg1"/>
                </a:solidFill>
                <a:latin typeface="Arial" panose="020B0604020202020204" pitchFamily="34" charset="0"/>
              </a:rPr>
              <a:t>K</a:t>
            </a:r>
          </a:p>
        </p:txBody>
      </p:sp>
      <p:sp>
        <p:nvSpPr>
          <p:cNvPr id="68624" name="Text Box 17">
            <a:extLst>
              <a:ext uri="{FF2B5EF4-FFF2-40B4-BE49-F238E27FC236}">
                <a16:creationId xmlns:a16="http://schemas.microsoft.com/office/drawing/2014/main" id="{79EA3DE7-5527-1342-B0A3-BBD7D98784CB}"/>
              </a:ext>
            </a:extLst>
          </p:cNvPr>
          <p:cNvSpPr txBox="1">
            <a:spLocks noChangeArrowheads="1"/>
          </p:cNvSpPr>
          <p:nvPr/>
        </p:nvSpPr>
        <p:spPr bwMode="auto">
          <a:xfrm>
            <a:off x="4664075" y="45751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chemeClr val="bg1"/>
                </a:solidFill>
                <a:latin typeface="Arial" panose="020B0604020202020204" pitchFamily="34" charset="0"/>
              </a:rPr>
              <a:t>K</a:t>
            </a:r>
          </a:p>
        </p:txBody>
      </p:sp>
      <p:sp>
        <p:nvSpPr>
          <p:cNvPr id="68625" name="Text Box 18">
            <a:extLst>
              <a:ext uri="{FF2B5EF4-FFF2-40B4-BE49-F238E27FC236}">
                <a16:creationId xmlns:a16="http://schemas.microsoft.com/office/drawing/2014/main" id="{A51A6900-CF24-9349-8D5C-CBB04D595ABF}"/>
              </a:ext>
            </a:extLst>
          </p:cNvPr>
          <p:cNvSpPr txBox="1">
            <a:spLocks noChangeArrowheads="1"/>
          </p:cNvSpPr>
          <p:nvPr/>
        </p:nvSpPr>
        <p:spPr bwMode="auto">
          <a:xfrm>
            <a:off x="2743200" y="282733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P</a:t>
            </a:r>
          </a:p>
        </p:txBody>
      </p:sp>
      <p:sp>
        <p:nvSpPr>
          <p:cNvPr id="68626" name="Text Box 19">
            <a:extLst>
              <a:ext uri="{FF2B5EF4-FFF2-40B4-BE49-F238E27FC236}">
                <a16:creationId xmlns:a16="http://schemas.microsoft.com/office/drawing/2014/main" id="{418E0C9C-A305-234D-944F-763BDD441B75}"/>
              </a:ext>
            </a:extLst>
          </p:cNvPr>
          <p:cNvSpPr txBox="1">
            <a:spLocks noChangeArrowheads="1"/>
          </p:cNvSpPr>
          <p:nvPr/>
        </p:nvSpPr>
        <p:spPr bwMode="auto">
          <a:xfrm>
            <a:off x="2743200" y="398462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chemeClr val="bg1"/>
                </a:solidFill>
                <a:latin typeface="Arial" panose="020B0604020202020204" pitchFamily="34" charset="0"/>
              </a:rPr>
              <a:t>P</a:t>
            </a:r>
          </a:p>
        </p:txBody>
      </p:sp>
      <p:sp>
        <p:nvSpPr>
          <p:cNvPr id="68627" name="Text Box 20">
            <a:extLst>
              <a:ext uri="{FF2B5EF4-FFF2-40B4-BE49-F238E27FC236}">
                <a16:creationId xmlns:a16="http://schemas.microsoft.com/office/drawing/2014/main" id="{98A03E7D-43FC-A542-83F0-D319CAAFDC93}"/>
              </a:ext>
            </a:extLst>
          </p:cNvPr>
          <p:cNvSpPr txBox="1">
            <a:spLocks noChangeArrowheads="1"/>
          </p:cNvSpPr>
          <p:nvPr/>
        </p:nvSpPr>
        <p:spPr bwMode="auto">
          <a:xfrm>
            <a:off x="5724525" y="28225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P</a:t>
            </a:r>
          </a:p>
        </p:txBody>
      </p:sp>
      <p:sp>
        <p:nvSpPr>
          <p:cNvPr id="68628" name="Text Box 21">
            <a:extLst>
              <a:ext uri="{FF2B5EF4-FFF2-40B4-BE49-F238E27FC236}">
                <a16:creationId xmlns:a16="http://schemas.microsoft.com/office/drawing/2014/main" id="{8041ADB8-9CC8-3343-9178-2167326A4771}"/>
              </a:ext>
            </a:extLst>
          </p:cNvPr>
          <p:cNvSpPr txBox="1">
            <a:spLocks noChangeArrowheads="1"/>
          </p:cNvSpPr>
          <p:nvPr/>
        </p:nvSpPr>
        <p:spPr bwMode="auto">
          <a:xfrm>
            <a:off x="5724525" y="397986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chemeClr val="bg1"/>
                </a:solidFill>
                <a:latin typeface="Arial" panose="020B0604020202020204" pitchFamily="34" charset="0"/>
              </a:rPr>
              <a:t>P</a:t>
            </a:r>
          </a:p>
        </p:txBody>
      </p:sp>
      <p:sp>
        <p:nvSpPr>
          <p:cNvPr id="68629" name="Rectangle 22">
            <a:extLst>
              <a:ext uri="{FF2B5EF4-FFF2-40B4-BE49-F238E27FC236}">
                <a16:creationId xmlns:a16="http://schemas.microsoft.com/office/drawing/2014/main" id="{84434938-0B9C-3D43-87A5-23CC12466805}"/>
              </a:ext>
            </a:extLst>
          </p:cNvPr>
          <p:cNvSpPr>
            <a:spLocks noChangeArrowheads="1"/>
          </p:cNvSpPr>
          <p:nvPr/>
        </p:nvSpPr>
        <p:spPr bwMode="auto">
          <a:xfrm>
            <a:off x="812800" y="419100"/>
            <a:ext cx="7531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a:solidFill>
                  <a:schemeClr val="tx2"/>
                </a:solidFill>
                <a:latin typeface="Arial" panose="020B0604020202020204" pitchFamily="34" charset="0"/>
              </a:rPr>
              <a:t>Model for Assembly of the Pnkp Homotetramer</a:t>
            </a:r>
            <a:endParaRPr lang="en-US" altLang="en-US" sz="4400">
              <a:solidFill>
                <a:schemeClr val="tx2"/>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2">
            <a:extLst>
              <a:ext uri="{FF2B5EF4-FFF2-40B4-BE49-F238E27FC236}">
                <a16:creationId xmlns:a16="http://schemas.microsoft.com/office/drawing/2014/main" id="{5BD9325C-AD1C-E246-B1F7-F9182F1A8599}"/>
              </a:ext>
            </a:extLst>
          </p:cNvPr>
          <p:cNvSpPr>
            <a:spLocks noChangeShapeType="1"/>
          </p:cNvSpPr>
          <p:nvPr/>
        </p:nvSpPr>
        <p:spPr bwMode="auto">
          <a:xfrm flipV="1">
            <a:off x="2765425" y="4135438"/>
            <a:ext cx="22860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58" name="Line 3">
            <a:extLst>
              <a:ext uri="{FF2B5EF4-FFF2-40B4-BE49-F238E27FC236}">
                <a16:creationId xmlns:a16="http://schemas.microsoft.com/office/drawing/2014/main" id="{00A47630-E0A0-0B4D-A42C-CE19BA017EE0}"/>
              </a:ext>
            </a:extLst>
          </p:cNvPr>
          <p:cNvSpPr>
            <a:spLocks noChangeShapeType="1"/>
          </p:cNvSpPr>
          <p:nvPr/>
        </p:nvSpPr>
        <p:spPr bwMode="auto">
          <a:xfrm flipH="1" flipV="1">
            <a:off x="911225" y="4135438"/>
            <a:ext cx="22860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59" name="Line 4">
            <a:extLst>
              <a:ext uri="{FF2B5EF4-FFF2-40B4-BE49-F238E27FC236}">
                <a16:creationId xmlns:a16="http://schemas.microsoft.com/office/drawing/2014/main" id="{D615D218-7B16-6447-959E-397B7627640C}"/>
              </a:ext>
            </a:extLst>
          </p:cNvPr>
          <p:cNvSpPr>
            <a:spLocks noChangeShapeType="1"/>
          </p:cNvSpPr>
          <p:nvPr/>
        </p:nvSpPr>
        <p:spPr bwMode="auto">
          <a:xfrm>
            <a:off x="2824163" y="2487613"/>
            <a:ext cx="22860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0" name="Line 5">
            <a:extLst>
              <a:ext uri="{FF2B5EF4-FFF2-40B4-BE49-F238E27FC236}">
                <a16:creationId xmlns:a16="http://schemas.microsoft.com/office/drawing/2014/main" id="{E076EBCB-D82F-DA40-8FA5-4F19E69BE555}"/>
              </a:ext>
            </a:extLst>
          </p:cNvPr>
          <p:cNvSpPr>
            <a:spLocks noChangeShapeType="1"/>
          </p:cNvSpPr>
          <p:nvPr/>
        </p:nvSpPr>
        <p:spPr bwMode="auto">
          <a:xfrm flipH="1">
            <a:off x="911225" y="2487613"/>
            <a:ext cx="228600"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Oval 6">
            <a:extLst>
              <a:ext uri="{FF2B5EF4-FFF2-40B4-BE49-F238E27FC236}">
                <a16:creationId xmlns:a16="http://schemas.microsoft.com/office/drawing/2014/main" id="{49626029-CE0B-BE48-9B02-C77DCB8FE727}"/>
              </a:ext>
            </a:extLst>
          </p:cNvPr>
          <p:cNvSpPr>
            <a:spLocks noChangeArrowheads="1"/>
          </p:cNvSpPr>
          <p:nvPr/>
        </p:nvSpPr>
        <p:spPr bwMode="auto">
          <a:xfrm>
            <a:off x="149225" y="2487613"/>
            <a:ext cx="914400" cy="906462"/>
          </a:xfrm>
          <a:prstGeom prst="ellipse">
            <a:avLst/>
          </a:prstGeom>
          <a:solidFill>
            <a:srgbClr val="FF6FCF"/>
          </a:solidFill>
          <a:ln w="127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ＭＳ Ｐゴシック" pitchFamily="-110" charset="-128"/>
              <a:cs typeface="ＭＳ Ｐゴシック" pitchFamily="-110" charset="-128"/>
            </a:endParaRPr>
          </a:p>
        </p:txBody>
      </p:sp>
      <p:sp>
        <p:nvSpPr>
          <p:cNvPr id="7" name="Oval 7">
            <a:extLst>
              <a:ext uri="{FF2B5EF4-FFF2-40B4-BE49-F238E27FC236}">
                <a16:creationId xmlns:a16="http://schemas.microsoft.com/office/drawing/2014/main" id="{37CAE520-CB3D-A945-8466-C8DCD41D78D4}"/>
              </a:ext>
            </a:extLst>
          </p:cNvPr>
          <p:cNvSpPr>
            <a:spLocks noChangeArrowheads="1"/>
          </p:cNvSpPr>
          <p:nvPr/>
        </p:nvSpPr>
        <p:spPr bwMode="auto">
          <a:xfrm>
            <a:off x="149225" y="3465513"/>
            <a:ext cx="914400" cy="914400"/>
          </a:xfrm>
          <a:prstGeom prst="ellipse">
            <a:avLst/>
          </a:prstGeom>
          <a:solidFill>
            <a:srgbClr val="00FFFF"/>
          </a:solidFill>
          <a:ln w="127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ＭＳ Ｐゴシック" pitchFamily="-110" charset="-128"/>
              <a:cs typeface="ＭＳ Ｐゴシック" pitchFamily="-110" charset="-128"/>
            </a:endParaRPr>
          </a:p>
        </p:txBody>
      </p:sp>
      <p:sp>
        <p:nvSpPr>
          <p:cNvPr id="70663" name="AutoShape 8">
            <a:extLst>
              <a:ext uri="{FF2B5EF4-FFF2-40B4-BE49-F238E27FC236}">
                <a16:creationId xmlns:a16="http://schemas.microsoft.com/office/drawing/2014/main" id="{D5F628CD-76A9-5044-8842-03253CC59BBF}"/>
              </a:ext>
            </a:extLst>
          </p:cNvPr>
          <p:cNvSpPr>
            <a:spLocks noChangeArrowheads="1"/>
          </p:cNvSpPr>
          <p:nvPr/>
        </p:nvSpPr>
        <p:spPr bwMode="auto">
          <a:xfrm rot="-5400000">
            <a:off x="923925" y="2025651"/>
            <a:ext cx="1057275" cy="914400"/>
          </a:xfrm>
          <a:prstGeom prst="triangle">
            <a:avLst>
              <a:gd name="adj" fmla="val 50000"/>
            </a:avLst>
          </a:prstGeom>
          <a:solidFill>
            <a:srgbClr val="FF6FCF"/>
          </a:solidFill>
          <a:ln w="12700">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0664" name="AutoShape 9">
            <a:extLst>
              <a:ext uri="{FF2B5EF4-FFF2-40B4-BE49-F238E27FC236}">
                <a16:creationId xmlns:a16="http://schemas.microsoft.com/office/drawing/2014/main" id="{CAFA2C1D-9011-C847-8D97-6216309DA377}"/>
              </a:ext>
            </a:extLst>
          </p:cNvPr>
          <p:cNvSpPr>
            <a:spLocks noChangeArrowheads="1"/>
          </p:cNvSpPr>
          <p:nvPr/>
        </p:nvSpPr>
        <p:spPr bwMode="auto">
          <a:xfrm rot="-5400000">
            <a:off x="898525" y="3911601"/>
            <a:ext cx="1057275" cy="914400"/>
          </a:xfrm>
          <a:prstGeom prst="triangle">
            <a:avLst>
              <a:gd name="adj" fmla="val 50000"/>
            </a:avLst>
          </a:prstGeom>
          <a:solidFill>
            <a:srgbClr val="00FFFF"/>
          </a:solidFill>
          <a:ln w="12700">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10" name="Oval 10">
            <a:extLst>
              <a:ext uri="{FF2B5EF4-FFF2-40B4-BE49-F238E27FC236}">
                <a16:creationId xmlns:a16="http://schemas.microsoft.com/office/drawing/2014/main" id="{42116C8B-0369-0540-B917-53922B75A623}"/>
              </a:ext>
            </a:extLst>
          </p:cNvPr>
          <p:cNvSpPr>
            <a:spLocks noChangeArrowheads="1"/>
          </p:cNvSpPr>
          <p:nvPr/>
        </p:nvSpPr>
        <p:spPr bwMode="auto">
          <a:xfrm flipH="1">
            <a:off x="2841625" y="2487613"/>
            <a:ext cx="914400" cy="914400"/>
          </a:xfrm>
          <a:prstGeom prst="ellipse">
            <a:avLst/>
          </a:prstGeom>
          <a:solidFill>
            <a:srgbClr val="FFFF00"/>
          </a:solidFill>
          <a:ln w="127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ＭＳ Ｐゴシック" pitchFamily="-110" charset="-128"/>
              <a:cs typeface="ＭＳ Ｐゴシック" pitchFamily="-110" charset="-128"/>
            </a:endParaRPr>
          </a:p>
        </p:txBody>
      </p:sp>
      <p:sp>
        <p:nvSpPr>
          <p:cNvPr id="11" name="Oval 11">
            <a:extLst>
              <a:ext uri="{FF2B5EF4-FFF2-40B4-BE49-F238E27FC236}">
                <a16:creationId xmlns:a16="http://schemas.microsoft.com/office/drawing/2014/main" id="{F90131E8-8510-4D40-9AE6-C1A881685879}"/>
              </a:ext>
            </a:extLst>
          </p:cNvPr>
          <p:cNvSpPr>
            <a:spLocks noChangeArrowheads="1"/>
          </p:cNvSpPr>
          <p:nvPr/>
        </p:nvSpPr>
        <p:spPr bwMode="auto">
          <a:xfrm flipH="1">
            <a:off x="2841625" y="3465513"/>
            <a:ext cx="914400" cy="914400"/>
          </a:xfrm>
          <a:prstGeom prst="ellipse">
            <a:avLst/>
          </a:prstGeom>
          <a:solidFill>
            <a:srgbClr val="00FF80"/>
          </a:solidFill>
          <a:ln w="127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ＭＳ Ｐゴシック" pitchFamily="-110" charset="-128"/>
              <a:cs typeface="ＭＳ Ｐゴシック" pitchFamily="-110" charset="-128"/>
            </a:endParaRPr>
          </a:p>
        </p:txBody>
      </p:sp>
      <p:sp>
        <p:nvSpPr>
          <p:cNvPr id="70667" name="AutoShape 12">
            <a:extLst>
              <a:ext uri="{FF2B5EF4-FFF2-40B4-BE49-F238E27FC236}">
                <a16:creationId xmlns:a16="http://schemas.microsoft.com/office/drawing/2014/main" id="{931B230A-8B8B-2C40-8CBC-F6E848FF8531}"/>
              </a:ext>
            </a:extLst>
          </p:cNvPr>
          <p:cNvSpPr>
            <a:spLocks noChangeArrowheads="1"/>
          </p:cNvSpPr>
          <p:nvPr/>
        </p:nvSpPr>
        <p:spPr bwMode="auto">
          <a:xfrm rot="5400000" flipH="1">
            <a:off x="2000250" y="2025651"/>
            <a:ext cx="1057275" cy="914400"/>
          </a:xfrm>
          <a:prstGeom prst="triangle">
            <a:avLst>
              <a:gd name="adj" fmla="val 50000"/>
            </a:avLst>
          </a:prstGeom>
          <a:solidFill>
            <a:srgbClr val="FFFF00"/>
          </a:solidFill>
          <a:ln w="12700">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0668" name="AutoShape 13">
            <a:extLst>
              <a:ext uri="{FF2B5EF4-FFF2-40B4-BE49-F238E27FC236}">
                <a16:creationId xmlns:a16="http://schemas.microsoft.com/office/drawing/2014/main" id="{71D8DB8A-893A-FF48-B7EB-1AFC2389C5B0}"/>
              </a:ext>
            </a:extLst>
          </p:cNvPr>
          <p:cNvSpPr>
            <a:spLocks noChangeArrowheads="1"/>
          </p:cNvSpPr>
          <p:nvPr/>
        </p:nvSpPr>
        <p:spPr bwMode="auto">
          <a:xfrm rot="5400000" flipH="1">
            <a:off x="1990725" y="3911601"/>
            <a:ext cx="1057275" cy="914400"/>
          </a:xfrm>
          <a:prstGeom prst="triangle">
            <a:avLst>
              <a:gd name="adj" fmla="val 50000"/>
            </a:avLst>
          </a:prstGeom>
          <a:solidFill>
            <a:srgbClr val="00FF80"/>
          </a:solidFill>
          <a:ln w="12700">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0669" name="Text Box 14">
            <a:extLst>
              <a:ext uri="{FF2B5EF4-FFF2-40B4-BE49-F238E27FC236}">
                <a16:creationId xmlns:a16="http://schemas.microsoft.com/office/drawing/2014/main" id="{040D748E-4FDB-A147-8369-67987D34CD76}"/>
              </a:ext>
            </a:extLst>
          </p:cNvPr>
          <p:cNvSpPr txBox="1">
            <a:spLocks noChangeArrowheads="1"/>
          </p:cNvSpPr>
          <p:nvPr/>
        </p:nvSpPr>
        <p:spPr bwMode="auto">
          <a:xfrm>
            <a:off x="1350963" y="225901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K</a:t>
            </a:r>
          </a:p>
        </p:txBody>
      </p:sp>
      <p:sp>
        <p:nvSpPr>
          <p:cNvPr id="70670" name="Text Box 15">
            <a:extLst>
              <a:ext uri="{FF2B5EF4-FFF2-40B4-BE49-F238E27FC236}">
                <a16:creationId xmlns:a16="http://schemas.microsoft.com/office/drawing/2014/main" id="{3C4DCC99-8E26-A948-A230-907A290C6A9E}"/>
              </a:ext>
            </a:extLst>
          </p:cNvPr>
          <p:cNvSpPr txBox="1">
            <a:spLocks noChangeArrowheads="1"/>
          </p:cNvSpPr>
          <p:nvPr/>
        </p:nvSpPr>
        <p:spPr bwMode="auto">
          <a:xfrm>
            <a:off x="2192338" y="225901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K</a:t>
            </a:r>
          </a:p>
        </p:txBody>
      </p:sp>
      <p:sp>
        <p:nvSpPr>
          <p:cNvPr id="70671" name="Text Box 16">
            <a:extLst>
              <a:ext uri="{FF2B5EF4-FFF2-40B4-BE49-F238E27FC236}">
                <a16:creationId xmlns:a16="http://schemas.microsoft.com/office/drawing/2014/main" id="{4EBC90D2-9A5F-7C4C-A3D3-FA2B0940BA93}"/>
              </a:ext>
            </a:extLst>
          </p:cNvPr>
          <p:cNvSpPr txBox="1">
            <a:spLocks noChangeArrowheads="1"/>
          </p:cNvSpPr>
          <p:nvPr/>
        </p:nvSpPr>
        <p:spPr bwMode="auto">
          <a:xfrm>
            <a:off x="1343025" y="4135438"/>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00"/>
                </a:solidFill>
                <a:latin typeface="Arial" panose="020B0604020202020204" pitchFamily="34" charset="0"/>
              </a:rPr>
              <a:t>K</a:t>
            </a:r>
          </a:p>
        </p:txBody>
      </p:sp>
      <p:sp>
        <p:nvSpPr>
          <p:cNvPr id="70672" name="Text Box 17">
            <a:extLst>
              <a:ext uri="{FF2B5EF4-FFF2-40B4-BE49-F238E27FC236}">
                <a16:creationId xmlns:a16="http://schemas.microsoft.com/office/drawing/2014/main" id="{2CA78800-6585-4545-826B-5EB883A795AF}"/>
              </a:ext>
            </a:extLst>
          </p:cNvPr>
          <p:cNvSpPr txBox="1">
            <a:spLocks noChangeArrowheads="1"/>
          </p:cNvSpPr>
          <p:nvPr/>
        </p:nvSpPr>
        <p:spPr bwMode="auto">
          <a:xfrm>
            <a:off x="2157413" y="4135438"/>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00"/>
                </a:solidFill>
                <a:latin typeface="Arial" panose="020B0604020202020204" pitchFamily="34" charset="0"/>
              </a:rPr>
              <a:t>K</a:t>
            </a:r>
          </a:p>
        </p:txBody>
      </p:sp>
      <p:sp>
        <p:nvSpPr>
          <p:cNvPr id="70673" name="Text Box 18">
            <a:extLst>
              <a:ext uri="{FF2B5EF4-FFF2-40B4-BE49-F238E27FC236}">
                <a16:creationId xmlns:a16="http://schemas.microsoft.com/office/drawing/2014/main" id="{821821B7-B734-F744-9707-82FC4C728CF6}"/>
              </a:ext>
            </a:extLst>
          </p:cNvPr>
          <p:cNvSpPr txBox="1">
            <a:spLocks noChangeArrowheads="1"/>
          </p:cNvSpPr>
          <p:nvPr/>
        </p:nvSpPr>
        <p:spPr bwMode="auto">
          <a:xfrm>
            <a:off x="406400" y="26828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P</a:t>
            </a:r>
          </a:p>
        </p:txBody>
      </p:sp>
      <p:sp>
        <p:nvSpPr>
          <p:cNvPr id="70674" name="Text Box 19">
            <a:extLst>
              <a:ext uri="{FF2B5EF4-FFF2-40B4-BE49-F238E27FC236}">
                <a16:creationId xmlns:a16="http://schemas.microsoft.com/office/drawing/2014/main" id="{5C5C3304-5DD0-834F-BB9C-55DBB4A2244B}"/>
              </a:ext>
            </a:extLst>
          </p:cNvPr>
          <p:cNvSpPr txBox="1">
            <a:spLocks noChangeArrowheads="1"/>
          </p:cNvSpPr>
          <p:nvPr/>
        </p:nvSpPr>
        <p:spPr bwMode="auto">
          <a:xfrm>
            <a:off x="406400" y="366236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00"/>
                </a:solidFill>
                <a:latin typeface="Arial" panose="020B0604020202020204" pitchFamily="34" charset="0"/>
              </a:rPr>
              <a:t>P</a:t>
            </a:r>
          </a:p>
        </p:txBody>
      </p:sp>
      <p:sp>
        <p:nvSpPr>
          <p:cNvPr id="70675" name="Text Box 20">
            <a:extLst>
              <a:ext uri="{FF2B5EF4-FFF2-40B4-BE49-F238E27FC236}">
                <a16:creationId xmlns:a16="http://schemas.microsoft.com/office/drawing/2014/main" id="{871786A2-360D-8542-9267-BFC8870C0B8C}"/>
              </a:ext>
            </a:extLst>
          </p:cNvPr>
          <p:cNvSpPr txBox="1">
            <a:spLocks noChangeArrowheads="1"/>
          </p:cNvSpPr>
          <p:nvPr/>
        </p:nvSpPr>
        <p:spPr bwMode="auto">
          <a:xfrm>
            <a:off x="3133725" y="268763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P</a:t>
            </a:r>
          </a:p>
        </p:txBody>
      </p:sp>
      <p:sp>
        <p:nvSpPr>
          <p:cNvPr id="70676" name="Text Box 21">
            <a:extLst>
              <a:ext uri="{FF2B5EF4-FFF2-40B4-BE49-F238E27FC236}">
                <a16:creationId xmlns:a16="http://schemas.microsoft.com/office/drawing/2014/main" id="{A47CA015-25E4-6E44-A34E-7DECADB81AB2}"/>
              </a:ext>
            </a:extLst>
          </p:cNvPr>
          <p:cNvSpPr txBox="1">
            <a:spLocks noChangeArrowheads="1"/>
          </p:cNvSpPr>
          <p:nvPr/>
        </p:nvSpPr>
        <p:spPr bwMode="auto">
          <a:xfrm>
            <a:off x="3108325" y="36576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00"/>
                </a:solidFill>
                <a:latin typeface="Arial" panose="020B0604020202020204" pitchFamily="34" charset="0"/>
              </a:rPr>
              <a:t>P</a:t>
            </a:r>
          </a:p>
        </p:txBody>
      </p:sp>
      <p:pic>
        <p:nvPicPr>
          <p:cNvPr id="22" name="Picture 21" descr="PnkpTetramer.jpg">
            <a:extLst>
              <a:ext uri="{FF2B5EF4-FFF2-40B4-BE49-F238E27FC236}">
                <a16:creationId xmlns:a16="http://schemas.microsoft.com/office/drawing/2014/main" id="{7B4599A3-3F9E-814C-9415-5C1A42AA26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9388" y="1806575"/>
            <a:ext cx="5019675" cy="3476625"/>
          </a:xfrm>
          <a:prstGeom prst="rect">
            <a:avLst/>
          </a:prstGeom>
          <a:noFill/>
          <a:ln w="9525">
            <a:solidFill>
              <a:srgbClr val="0000FF"/>
            </a:solidFill>
            <a:miter lim="800000"/>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70678" name="Rectangle 40">
            <a:extLst>
              <a:ext uri="{FF2B5EF4-FFF2-40B4-BE49-F238E27FC236}">
                <a16:creationId xmlns:a16="http://schemas.microsoft.com/office/drawing/2014/main" id="{4920328E-F5A3-8346-A764-BBFF63B604E6}"/>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0679" name="Text Box 8">
            <a:extLst>
              <a:ext uri="{FF2B5EF4-FFF2-40B4-BE49-F238E27FC236}">
                <a16:creationId xmlns:a16="http://schemas.microsoft.com/office/drawing/2014/main" id="{B08911E0-F392-F446-9047-A71569A18910}"/>
              </a:ext>
            </a:extLst>
          </p:cNvPr>
          <p:cNvSpPr txBox="1">
            <a:spLocks noChangeArrowheads="1"/>
          </p:cNvSpPr>
          <p:nvPr/>
        </p:nvSpPr>
        <p:spPr bwMode="auto">
          <a:xfrm>
            <a:off x="1365250" y="215900"/>
            <a:ext cx="63325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200" b="1">
                <a:latin typeface="Optima" panose="02000503060000020004" pitchFamily="2" charset="0"/>
              </a:rPr>
              <a:t>Homo-tetrameric quaternary structure of T4 Pnkp</a:t>
            </a:r>
            <a:endParaRPr lang="en-US" altLang="en-US" sz="2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40">
            <a:extLst>
              <a:ext uri="{FF2B5EF4-FFF2-40B4-BE49-F238E27FC236}">
                <a16:creationId xmlns:a16="http://schemas.microsoft.com/office/drawing/2014/main" id="{55DD94FD-0B0E-FC40-A16C-1D9EAF72FA83}"/>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1682" name="Rectangle 3">
            <a:extLst>
              <a:ext uri="{FF2B5EF4-FFF2-40B4-BE49-F238E27FC236}">
                <a16:creationId xmlns:a16="http://schemas.microsoft.com/office/drawing/2014/main" id="{8C0A01DE-92E0-5F41-A642-ECB343D2F614}"/>
              </a:ext>
            </a:extLst>
          </p:cNvPr>
          <p:cNvSpPr>
            <a:spLocks noChangeArrowheads="1"/>
          </p:cNvSpPr>
          <p:nvPr/>
        </p:nvSpPr>
        <p:spPr bwMode="auto">
          <a:xfrm>
            <a:off x="520700" y="127000"/>
            <a:ext cx="8166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b="1" i="1">
                <a:solidFill>
                  <a:schemeClr val="tx2"/>
                </a:solidFill>
                <a:latin typeface="Optima" panose="02000503060000020004" pitchFamily="2" charset="0"/>
              </a:rPr>
              <a:t>Cth</a:t>
            </a:r>
            <a:r>
              <a:rPr lang="en-US" altLang="en-US" b="1">
                <a:solidFill>
                  <a:schemeClr val="tx2"/>
                </a:solidFill>
                <a:latin typeface="Optima" panose="02000503060000020004" pitchFamily="2" charset="0"/>
              </a:rPr>
              <a:t>Pnk versus T4 Pnk</a:t>
            </a:r>
            <a:endParaRPr lang="en-US" altLang="en-US" sz="2000">
              <a:solidFill>
                <a:schemeClr val="tx2"/>
              </a:solidFill>
            </a:endParaRPr>
          </a:p>
        </p:txBody>
      </p:sp>
      <p:pic>
        <p:nvPicPr>
          <p:cNvPr id="71683" name="Picture 8" descr="CthT4slide.jpg">
            <a:extLst>
              <a:ext uri="{FF2B5EF4-FFF2-40B4-BE49-F238E27FC236}">
                <a16:creationId xmlns:a16="http://schemas.microsoft.com/office/drawing/2014/main" id="{A0FF0766-0268-BB43-9D99-3116331F1B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1047750"/>
            <a:ext cx="6632575"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11">
            <a:extLst>
              <a:ext uri="{FF2B5EF4-FFF2-40B4-BE49-F238E27FC236}">
                <a16:creationId xmlns:a16="http://schemas.microsoft.com/office/drawing/2014/main" id="{C836E2CF-9D32-0745-A34D-DB286EF717A3}"/>
              </a:ext>
            </a:extLst>
          </p:cNvPr>
          <p:cNvSpPr txBox="1">
            <a:spLocks noChangeArrowheads="1"/>
          </p:cNvSpPr>
          <p:nvPr/>
        </p:nvSpPr>
        <p:spPr bwMode="auto">
          <a:xfrm>
            <a:off x="703263" y="4859338"/>
            <a:ext cx="8034337"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ts val="2225"/>
              </a:lnSpc>
            </a:pPr>
            <a:r>
              <a:rPr lang="en-US" altLang="en-US" sz="1600" i="1" dirty="0">
                <a:latin typeface="Arial" panose="020B0604020202020204" pitchFamily="34" charset="0"/>
              </a:rPr>
              <a:t>Cth</a:t>
            </a:r>
            <a:r>
              <a:rPr lang="en-US" altLang="en-US" sz="1600" dirty="0">
                <a:latin typeface="Arial" panose="020B0604020202020204" pitchFamily="34" charset="0"/>
              </a:rPr>
              <a:t>Pnk consists of a core P-loop phosphotransferase fold (</a:t>
            </a:r>
            <a:r>
              <a:rPr lang="en-US" altLang="en-US" sz="1600" i="1" dirty="0">
                <a:latin typeface="Arial" panose="020B0604020202020204" pitchFamily="34" charset="0"/>
              </a:rPr>
              <a:t>a la</a:t>
            </a:r>
            <a:r>
              <a:rPr lang="en-US" altLang="en-US" sz="1600" dirty="0">
                <a:latin typeface="Arial" panose="020B0604020202020204" pitchFamily="34" charset="0"/>
              </a:rPr>
              <a:t> T4 Pnk) embellished by a </a:t>
            </a:r>
            <a:r>
              <a:rPr lang="en-US" altLang="en-US" sz="1600" b="1" dirty="0">
                <a:latin typeface="Arial" panose="020B0604020202020204" pitchFamily="34" charset="0"/>
              </a:rPr>
              <a:t>distinctive homodimerization module </a:t>
            </a:r>
            <a:r>
              <a:rPr lang="en-US" altLang="en-US" sz="1600" dirty="0">
                <a:latin typeface="Arial" panose="020B0604020202020204" pitchFamily="34" charset="0"/>
              </a:rPr>
              <a:t>composed of secondary structure elements derived from the N and C termini of the kinase domain</a:t>
            </a:r>
          </a:p>
          <a:p>
            <a:pPr>
              <a:lnSpc>
                <a:spcPts val="2225"/>
              </a:lnSpc>
            </a:pPr>
            <a:endParaRPr lang="en-US" altLang="en-US" sz="1600" b="1" dirty="0">
              <a:solidFill>
                <a:srgbClr val="0000FF"/>
              </a:solidFill>
            </a:endParaRPr>
          </a:p>
          <a:p>
            <a:pPr>
              <a:lnSpc>
                <a:spcPts val="2225"/>
              </a:lnSpc>
            </a:pPr>
            <a:r>
              <a:rPr lang="en-US" altLang="en-US" sz="1600" dirty="0">
                <a:latin typeface="Arial" panose="020B0604020202020204" pitchFamily="34" charset="0"/>
                <a:cs typeface="Arial" panose="020B0604020202020204" pitchFamily="34" charset="0"/>
              </a:rPr>
              <a:t>ATP is bound within a crescent shaped groove formed by the P-loop and an overlying helix-loop-helix </a:t>
            </a:r>
            <a:r>
              <a:rPr lang="ja-JP" altLang="en-US" sz="1600">
                <a:latin typeface="Arial" panose="020B0604020202020204" pitchFamily="34" charset="0"/>
                <a:cs typeface="Arial" panose="020B0604020202020204" pitchFamily="34" charset="0"/>
              </a:rPr>
              <a:t>“</a:t>
            </a:r>
            <a:r>
              <a:rPr lang="en-US" altLang="ja-JP" sz="1600" dirty="0">
                <a:latin typeface="Arial" panose="020B0604020202020204" pitchFamily="34" charset="0"/>
                <a:cs typeface="Arial" panose="020B0604020202020204" pitchFamily="34" charset="0"/>
              </a:rPr>
              <a:t>lid</a:t>
            </a:r>
            <a:r>
              <a:rPr lang="ja-JP" altLang="en-US" sz="1600">
                <a:latin typeface="Arial" panose="020B0604020202020204" pitchFamily="34" charset="0"/>
                <a:cs typeface="Arial" panose="020B0604020202020204" pitchFamily="34" charset="0"/>
              </a:rPr>
              <a:t>”</a:t>
            </a:r>
            <a:endParaRPr lang="en-US" altLang="en-US" sz="1600"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a:extLst>
              <a:ext uri="{FF2B5EF4-FFF2-40B4-BE49-F238E27FC236}">
                <a16:creationId xmlns:a16="http://schemas.microsoft.com/office/drawing/2014/main" id="{9BE2C5AD-50A7-3646-AB41-D6FEAC284B1D}"/>
              </a:ext>
            </a:extLst>
          </p:cNvPr>
          <p:cNvSpPr txBox="1">
            <a:spLocks noChangeArrowheads="1"/>
          </p:cNvSpPr>
          <p:nvPr/>
        </p:nvSpPr>
        <p:spPr bwMode="auto">
          <a:xfrm>
            <a:off x="495300" y="487363"/>
            <a:ext cx="4575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dirty="0"/>
              <a:t>Associative Mechanism: </a:t>
            </a:r>
            <a:r>
              <a:rPr lang="en-US" altLang="en-US" sz="2800" b="1" dirty="0">
                <a:solidFill>
                  <a:srgbClr val="0432FF"/>
                </a:solidFill>
              </a:rPr>
              <a:t>S</a:t>
            </a:r>
            <a:r>
              <a:rPr lang="en-US" altLang="en-US" sz="2800" b="1" baseline="-25000" dirty="0">
                <a:solidFill>
                  <a:srgbClr val="0432FF"/>
                </a:solidFill>
              </a:rPr>
              <a:t>N</a:t>
            </a:r>
            <a:r>
              <a:rPr lang="en-US" altLang="en-US" sz="2800" b="1" dirty="0">
                <a:solidFill>
                  <a:srgbClr val="0432FF"/>
                </a:solidFill>
              </a:rPr>
              <a:t>2</a:t>
            </a:r>
            <a:r>
              <a:rPr lang="en-US" altLang="en-US" sz="2800" b="1" dirty="0"/>
              <a:t> </a:t>
            </a:r>
            <a:endParaRPr lang="en-US" altLang="en-US" dirty="0"/>
          </a:p>
        </p:txBody>
      </p:sp>
      <p:sp>
        <p:nvSpPr>
          <p:cNvPr id="26626" name="Text Box 3">
            <a:extLst>
              <a:ext uri="{FF2B5EF4-FFF2-40B4-BE49-F238E27FC236}">
                <a16:creationId xmlns:a16="http://schemas.microsoft.com/office/drawing/2014/main" id="{1F1A82B6-2BE1-8E46-8FF1-A5D3F50607C4}"/>
              </a:ext>
            </a:extLst>
          </p:cNvPr>
          <p:cNvSpPr txBox="1">
            <a:spLocks noChangeArrowheads="1"/>
          </p:cNvSpPr>
          <p:nvPr/>
        </p:nvSpPr>
        <p:spPr bwMode="auto">
          <a:xfrm>
            <a:off x="6159500" y="4165600"/>
            <a:ext cx="2217738"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90000"/>
              </a:lnSpc>
            </a:pPr>
            <a:r>
              <a:rPr lang="en-US" altLang="en-US" b="1" i="1" dirty="0">
                <a:solidFill>
                  <a:srgbClr val="0432FF"/>
                </a:solidFill>
              </a:rPr>
              <a:t>Transition State</a:t>
            </a:r>
            <a:endParaRPr lang="en-US" altLang="en-US" i="1" dirty="0">
              <a:solidFill>
                <a:srgbClr val="0432FF"/>
              </a:solidFill>
            </a:endParaRPr>
          </a:p>
        </p:txBody>
      </p:sp>
      <p:pic>
        <p:nvPicPr>
          <p:cNvPr id="26627" name="Picture 4">
            <a:extLst>
              <a:ext uri="{FF2B5EF4-FFF2-40B4-BE49-F238E27FC236}">
                <a16:creationId xmlns:a16="http://schemas.microsoft.com/office/drawing/2014/main" id="{1F0C43FC-E6FD-814F-BDE1-9986A4908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200150"/>
            <a:ext cx="69675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a:extLst>
              <a:ext uri="{FF2B5EF4-FFF2-40B4-BE49-F238E27FC236}">
                <a16:creationId xmlns:a16="http://schemas.microsoft.com/office/drawing/2014/main" id="{A231E759-BFD2-B24A-8C5C-F05F3041A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700" y="3187700"/>
            <a:ext cx="31813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447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40">
            <a:extLst>
              <a:ext uri="{FF2B5EF4-FFF2-40B4-BE49-F238E27FC236}">
                <a16:creationId xmlns:a16="http://schemas.microsoft.com/office/drawing/2014/main" id="{31D1B484-F04B-E544-8ABC-50B55EBDAD1A}"/>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2706" name="Rectangle 3">
            <a:extLst>
              <a:ext uri="{FF2B5EF4-FFF2-40B4-BE49-F238E27FC236}">
                <a16:creationId xmlns:a16="http://schemas.microsoft.com/office/drawing/2014/main" id="{B835DCFD-72A3-7F4C-A886-6F81A2685896}"/>
              </a:ext>
            </a:extLst>
          </p:cNvPr>
          <p:cNvSpPr>
            <a:spLocks noChangeArrowheads="1"/>
          </p:cNvSpPr>
          <p:nvPr/>
        </p:nvSpPr>
        <p:spPr bwMode="auto">
          <a:xfrm>
            <a:off x="520700" y="127000"/>
            <a:ext cx="8166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b="1" i="1">
                <a:solidFill>
                  <a:schemeClr val="tx2"/>
                </a:solidFill>
                <a:latin typeface="Optima" panose="02000503060000020004" pitchFamily="2" charset="0"/>
              </a:rPr>
              <a:t>Cth</a:t>
            </a:r>
            <a:r>
              <a:rPr lang="en-US" altLang="en-US" b="1">
                <a:solidFill>
                  <a:schemeClr val="tx2"/>
                </a:solidFill>
                <a:latin typeface="Optima" panose="02000503060000020004" pitchFamily="2" charset="0"/>
              </a:rPr>
              <a:t>Pnk ATP phosphate donor site</a:t>
            </a:r>
            <a:endParaRPr lang="en-US" altLang="en-US" sz="2000">
              <a:solidFill>
                <a:schemeClr val="tx2"/>
              </a:solidFill>
            </a:endParaRPr>
          </a:p>
        </p:txBody>
      </p:sp>
      <p:pic>
        <p:nvPicPr>
          <p:cNvPr id="7" name="Picture 6" descr="ATPslide.jpg">
            <a:extLst>
              <a:ext uri="{FF2B5EF4-FFF2-40B4-BE49-F238E27FC236}">
                <a16:creationId xmlns:a16="http://schemas.microsoft.com/office/drawing/2014/main" id="{70D0BD9E-E900-8D49-9D6B-07387E8382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9525" y="1093788"/>
            <a:ext cx="3768725" cy="4113212"/>
          </a:xfrm>
          <a:prstGeom prst="rect">
            <a:avLst/>
          </a:prstGeom>
          <a:noFill/>
          <a:ln w="9525">
            <a:solidFill>
              <a:srgbClr val="0000FF"/>
            </a:solidFill>
            <a:miter lim="800000"/>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72708" name="Rectangle 30">
            <a:extLst>
              <a:ext uri="{FF2B5EF4-FFF2-40B4-BE49-F238E27FC236}">
                <a16:creationId xmlns:a16="http://schemas.microsoft.com/office/drawing/2014/main" id="{3F05FBD7-CFE3-7E47-9494-64A16CB8FE7C}"/>
              </a:ext>
            </a:extLst>
          </p:cNvPr>
          <p:cNvSpPr>
            <a:spLocks noChangeArrowheads="1"/>
          </p:cNvSpPr>
          <p:nvPr/>
        </p:nvSpPr>
        <p:spPr bwMode="auto">
          <a:xfrm>
            <a:off x="109538" y="1282700"/>
            <a:ext cx="4868862"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spcAft>
                <a:spcPts val="600"/>
              </a:spcAft>
              <a:buClr>
                <a:srgbClr val="ED181E"/>
              </a:buClr>
              <a:buFontTx/>
              <a:buChar char="•"/>
            </a:pPr>
            <a:endParaRPr lang="en-US" altLang="en-US" sz="1600">
              <a:latin typeface="Comic Sans MS" panose="030F0902030302020204" pitchFamily="66" charset="0"/>
            </a:endParaRPr>
          </a:p>
          <a:p>
            <a:pPr eaLnBrk="1" hangingPunct="1">
              <a:spcBef>
                <a:spcPts val="400"/>
              </a:spcBef>
              <a:spcAft>
                <a:spcPts val="600"/>
              </a:spcAft>
              <a:buClr>
                <a:srgbClr val="ED181E"/>
              </a:buClr>
              <a:buFontTx/>
              <a:buChar char="•"/>
            </a:pPr>
            <a:r>
              <a:rPr lang="en-US" altLang="en-US" sz="1600">
                <a:latin typeface="Arial" panose="020B0604020202020204" pitchFamily="34" charset="0"/>
                <a:cs typeface="Arial" panose="020B0604020202020204" pitchFamily="34" charset="0"/>
                <a:sym typeface="Symbol" pitchFamily="2" charset="2"/>
              </a:rPr>
              <a:t>The ATP alpha and beta phosphates are engaged by a network of H-bonds from Thr23 and the P-loop main-chain amides</a:t>
            </a:r>
            <a:endParaRPr lang="en-US" altLang="en-US" sz="1600">
              <a:latin typeface="Arial" panose="020B0604020202020204" pitchFamily="34" charset="0"/>
              <a:cs typeface="Arial" panose="020B0604020202020204" pitchFamily="34" charset="0"/>
            </a:endParaRPr>
          </a:p>
          <a:p>
            <a:pPr eaLnBrk="1" hangingPunct="1">
              <a:spcBef>
                <a:spcPts val="400"/>
              </a:spcBef>
              <a:spcAft>
                <a:spcPts val="600"/>
              </a:spcAft>
              <a:buClr>
                <a:srgbClr val="ED181E"/>
              </a:buClr>
              <a:buFontTx/>
              <a:buChar char="•"/>
            </a:pPr>
            <a:r>
              <a:rPr lang="en-US" altLang="en-US" sz="1600">
                <a:latin typeface="Arial" panose="020B0604020202020204" pitchFamily="34" charset="0"/>
                <a:cs typeface="Arial" panose="020B0604020202020204" pitchFamily="34" charset="0"/>
              </a:rPr>
              <a:t>The </a:t>
            </a:r>
            <a:r>
              <a:rPr lang="en-US" altLang="en-US" sz="1600">
                <a:latin typeface="Arial" panose="020B0604020202020204" pitchFamily="34" charset="0"/>
                <a:cs typeface="Arial" panose="020B0604020202020204" pitchFamily="34" charset="0"/>
                <a:sym typeface="Symbol" pitchFamily="2" charset="2"/>
              </a:rPr>
              <a:t>gamma</a:t>
            </a:r>
            <a:r>
              <a:rPr lang="en-US" altLang="en-US" sz="1600">
                <a:latin typeface="Arial" panose="020B0604020202020204" pitchFamily="34" charset="0"/>
                <a:cs typeface="Arial" panose="020B0604020202020204" pitchFamily="34" charset="0"/>
              </a:rPr>
              <a:t> phosphate is anchored by lid residues Arg120 and Arg123 and P-loop Ser17</a:t>
            </a:r>
          </a:p>
          <a:p>
            <a:pPr eaLnBrk="1" hangingPunct="1">
              <a:spcBef>
                <a:spcPts val="400"/>
              </a:spcBef>
              <a:spcAft>
                <a:spcPts val="600"/>
              </a:spcAft>
              <a:buClr>
                <a:srgbClr val="ED181E"/>
              </a:buClr>
              <a:buFontTx/>
              <a:buChar char="•"/>
            </a:pPr>
            <a:r>
              <a:rPr lang="en-US" altLang="en-US" sz="1600">
                <a:latin typeface="Arial" panose="020B0604020202020204" pitchFamily="34" charset="0"/>
                <a:cs typeface="Arial" panose="020B0604020202020204" pitchFamily="34" charset="0"/>
              </a:rPr>
              <a:t>The P-loop lysine (Lys21) and the Mg</a:t>
            </a:r>
            <a:r>
              <a:rPr lang="en-US" altLang="en-US" sz="1600" baseline="30000">
                <a:latin typeface="Arial" panose="020B0604020202020204" pitchFamily="34" charset="0"/>
                <a:cs typeface="Arial" panose="020B0604020202020204" pitchFamily="34" charset="0"/>
              </a:rPr>
              <a:t>2+ </a:t>
            </a:r>
            <a:r>
              <a:rPr lang="en-US" altLang="en-US" sz="1600">
                <a:latin typeface="Arial" panose="020B0604020202020204" pitchFamily="34" charset="0"/>
                <a:cs typeface="Arial" panose="020B0604020202020204" pitchFamily="34" charset="0"/>
              </a:rPr>
              <a:t>bridge the </a:t>
            </a:r>
            <a:r>
              <a:rPr lang="en-US" altLang="en-US" sz="1600">
                <a:latin typeface="Arial" panose="020B0604020202020204" pitchFamily="34" charset="0"/>
                <a:cs typeface="Arial" panose="020B0604020202020204" pitchFamily="34" charset="0"/>
                <a:sym typeface="Symbol" pitchFamily="2" charset="2"/>
              </a:rPr>
              <a:t>beta</a:t>
            </a:r>
            <a:r>
              <a:rPr lang="en-US" altLang="en-US" sz="1600">
                <a:latin typeface="Arial" panose="020B0604020202020204" pitchFamily="34" charset="0"/>
                <a:cs typeface="Arial" panose="020B0604020202020204" pitchFamily="34" charset="0"/>
              </a:rPr>
              <a:t> and </a:t>
            </a:r>
            <a:r>
              <a:rPr lang="en-US" altLang="en-US" sz="1600">
                <a:latin typeface="Arial" panose="020B0604020202020204" pitchFamily="34" charset="0"/>
                <a:cs typeface="Arial" panose="020B0604020202020204" pitchFamily="34" charset="0"/>
                <a:sym typeface="Symbol" pitchFamily="2" charset="2"/>
              </a:rPr>
              <a:t>gamma</a:t>
            </a:r>
            <a:r>
              <a:rPr lang="en-US" altLang="en-US" sz="1600">
                <a:latin typeface="Arial" panose="020B0604020202020204" pitchFamily="34" charset="0"/>
                <a:cs typeface="Arial" panose="020B0604020202020204" pitchFamily="34" charset="0"/>
              </a:rPr>
              <a:t> phosphates </a:t>
            </a:r>
          </a:p>
          <a:p>
            <a:pPr eaLnBrk="1" hangingPunct="1">
              <a:spcBef>
                <a:spcPts val="400"/>
              </a:spcBef>
              <a:spcAft>
                <a:spcPts val="600"/>
              </a:spcAft>
              <a:buClr>
                <a:srgbClr val="ED181E"/>
              </a:buClr>
              <a:buFontTx/>
              <a:buChar char="•"/>
            </a:pPr>
            <a:r>
              <a:rPr lang="en-US" altLang="en-US" sz="1600">
                <a:latin typeface="Arial" panose="020B0604020202020204" pitchFamily="34" charset="0"/>
                <a:cs typeface="Arial" panose="020B0604020202020204" pitchFamily="34" charset="0"/>
              </a:rPr>
              <a:t>The P-loop serine (Ser22) is the sole enzymic constituent of the octahedral metal coordination complex</a:t>
            </a:r>
          </a:p>
          <a:p>
            <a:pPr eaLnBrk="1" hangingPunct="1">
              <a:spcBef>
                <a:spcPct val="20000"/>
              </a:spcBef>
              <a:buClr>
                <a:srgbClr val="ED181E"/>
              </a:buClr>
              <a:buFontTx/>
              <a:buChar char="•"/>
            </a:pPr>
            <a:endParaRPr lang="en-US" altLang="en-US" sz="1800" b="1">
              <a:latin typeface="Arial" panose="020B0604020202020204" pitchFamily="34" charset="0"/>
              <a:cs typeface="Arial" panose="020B0604020202020204" pitchFamily="34" charset="0"/>
            </a:endParaRPr>
          </a:p>
          <a:p>
            <a:pPr eaLnBrk="1" hangingPunct="1">
              <a:lnSpc>
                <a:spcPct val="90000"/>
              </a:lnSpc>
              <a:spcBef>
                <a:spcPct val="20000"/>
              </a:spcBef>
              <a:buClr>
                <a:srgbClr val="ED181E"/>
              </a:buClr>
            </a:pPr>
            <a:endParaRPr lang="en-US" altLang="en-US" sz="2000">
              <a:latin typeface="Arial" panose="020B0604020202020204" pitchFamily="34" charset="0"/>
              <a:cs typeface="Arial" panose="020B0604020202020204" pitchFamily="34" charset="0"/>
            </a:endParaRPr>
          </a:p>
        </p:txBody>
      </p:sp>
      <p:sp>
        <p:nvSpPr>
          <p:cNvPr id="72709" name="TextBox 9">
            <a:extLst>
              <a:ext uri="{FF2B5EF4-FFF2-40B4-BE49-F238E27FC236}">
                <a16:creationId xmlns:a16="http://schemas.microsoft.com/office/drawing/2014/main" id="{395A435F-3AB6-2E42-9731-CF81194AAA85}"/>
              </a:ext>
            </a:extLst>
          </p:cNvPr>
          <p:cNvSpPr txBox="1">
            <a:spLocks noChangeArrowheads="1"/>
          </p:cNvSpPr>
          <p:nvPr/>
        </p:nvSpPr>
        <p:spPr bwMode="auto">
          <a:xfrm>
            <a:off x="398463" y="5502275"/>
            <a:ext cx="7551737"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ts val="2125"/>
              </a:lnSpc>
            </a:pPr>
            <a:r>
              <a:rPr lang="en-US" altLang="en-US" sz="1800" dirty="0">
                <a:latin typeface="Arial" panose="020B0604020202020204" pitchFamily="34" charset="0"/>
                <a:cs typeface="Arial" panose="020B0604020202020204" pitchFamily="34" charset="0"/>
              </a:rPr>
              <a:t>By contrast, there are no enzymic contacts to the ribose and none with the </a:t>
            </a:r>
            <a:r>
              <a:rPr lang="en-US" altLang="en-US" sz="1800" b="1" dirty="0">
                <a:latin typeface="Arial" panose="020B0604020202020204" pitchFamily="34" charset="0"/>
                <a:cs typeface="Arial" panose="020B0604020202020204" pitchFamily="34" charset="0"/>
              </a:rPr>
              <a:t>adenine base </a:t>
            </a:r>
            <a:r>
              <a:rPr lang="en-US" altLang="en-US" sz="1800" dirty="0">
                <a:latin typeface="Arial" panose="020B0604020202020204" pitchFamily="34" charset="0"/>
                <a:cs typeface="Arial" panose="020B0604020202020204" pitchFamily="34" charset="0"/>
              </a:rPr>
              <a:t>other than a </a:t>
            </a:r>
            <a:r>
              <a:rPr lang="en-US" altLang="en-US" sz="1800" b="1" dirty="0">
                <a:latin typeface="Arial" panose="020B0604020202020204" pitchFamily="34" charset="0"/>
                <a:cs typeface="Arial" panose="020B0604020202020204" pitchFamily="34" charset="0"/>
                <a:sym typeface="Symbol" pitchFamily="2" charset="2"/>
              </a:rPr>
              <a:t></a:t>
            </a:r>
            <a:r>
              <a:rPr lang="en-US" altLang="en-US" sz="1800" b="1" dirty="0">
                <a:latin typeface="Arial" panose="020B0604020202020204" pitchFamily="34" charset="0"/>
                <a:cs typeface="Arial" panose="020B0604020202020204" pitchFamily="34" charset="0"/>
              </a:rPr>
              <a:t>-cation interaction with Arg116 </a:t>
            </a:r>
            <a:endParaRPr lang="en-US" altLang="en-US" sz="1800" dirty="0">
              <a:latin typeface="Arial" panose="020B0604020202020204" pitchFamily="34" charset="0"/>
              <a:cs typeface="Arial" panose="020B0604020202020204" pitchFamily="34" charset="0"/>
            </a:endParaRPr>
          </a:p>
          <a:p>
            <a:pPr>
              <a:lnSpc>
                <a:spcPts val="2125"/>
              </a:lnSpc>
            </a:pPr>
            <a:endParaRPr lang="en-US" altLang="en-US" sz="1800" b="1" dirty="0">
              <a:latin typeface="Arial" panose="020B0604020202020204" pitchFamily="34" charset="0"/>
              <a:cs typeface="Arial" panose="020B0604020202020204" pitchFamily="34" charset="0"/>
            </a:endParaRPr>
          </a:p>
          <a:p>
            <a:pPr>
              <a:lnSpc>
                <a:spcPts val="2125"/>
              </a:lnSpc>
            </a:pPr>
            <a:r>
              <a:rPr lang="en-US" altLang="en-US" sz="1800" i="1" dirty="0">
                <a:latin typeface="Arial" panose="020B0604020202020204" pitchFamily="34" charset="0"/>
                <a:cs typeface="Arial" panose="020B0604020202020204" pitchFamily="34" charset="0"/>
              </a:rPr>
              <a:t>CthPnkp can use any NTP or dNTP as the phosphate donor !</a:t>
            </a:r>
          </a:p>
        </p:txBody>
      </p:sp>
      <p:sp>
        <p:nvSpPr>
          <p:cNvPr id="72710" name="Rectangle 7">
            <a:extLst>
              <a:ext uri="{FF2B5EF4-FFF2-40B4-BE49-F238E27FC236}">
                <a16:creationId xmlns:a16="http://schemas.microsoft.com/office/drawing/2014/main" id="{0770818D-DEDF-B44E-982E-B32CB6BC7AF9}"/>
              </a:ext>
            </a:extLst>
          </p:cNvPr>
          <p:cNvSpPr>
            <a:spLocks noChangeArrowheads="1"/>
          </p:cNvSpPr>
          <p:nvPr/>
        </p:nvSpPr>
        <p:spPr bwMode="auto">
          <a:xfrm>
            <a:off x="5199063" y="3954463"/>
            <a:ext cx="508000" cy="233362"/>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40">
            <a:extLst>
              <a:ext uri="{FF2B5EF4-FFF2-40B4-BE49-F238E27FC236}">
                <a16:creationId xmlns:a16="http://schemas.microsoft.com/office/drawing/2014/main" id="{D332856B-D23B-9C4A-9CED-EA444EED8B1A}"/>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6802" name="Rectangle 3">
            <a:extLst>
              <a:ext uri="{FF2B5EF4-FFF2-40B4-BE49-F238E27FC236}">
                <a16:creationId xmlns:a16="http://schemas.microsoft.com/office/drawing/2014/main" id="{56ABF761-A9DC-8444-BDAA-9A08689367D2}"/>
              </a:ext>
            </a:extLst>
          </p:cNvPr>
          <p:cNvSpPr>
            <a:spLocks noChangeArrowheads="1"/>
          </p:cNvSpPr>
          <p:nvPr/>
        </p:nvSpPr>
        <p:spPr bwMode="auto">
          <a:xfrm>
            <a:off x="30163" y="127000"/>
            <a:ext cx="9105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200" b="1">
                <a:solidFill>
                  <a:schemeClr val="tx2"/>
                </a:solidFill>
                <a:latin typeface="Optima" panose="02000503060000020004" pitchFamily="2" charset="0"/>
              </a:rPr>
              <a:t>Structure of a Michaelis complex of Pnk with a 5’-OH oligo acceptor </a:t>
            </a:r>
            <a:endParaRPr lang="en-US" altLang="en-US" sz="2200" b="1">
              <a:solidFill>
                <a:schemeClr val="tx2"/>
              </a:solidFill>
            </a:endParaRPr>
          </a:p>
        </p:txBody>
      </p:sp>
      <p:pic>
        <p:nvPicPr>
          <p:cNvPr id="76804" name="Picture 18" descr="HOdnasurfaceFigsmall.jpg">
            <a:extLst>
              <a:ext uri="{FF2B5EF4-FFF2-40B4-BE49-F238E27FC236}">
                <a16:creationId xmlns:a16="http://schemas.microsoft.com/office/drawing/2014/main" id="{141B98E0-3E56-A440-9CC4-13450C5631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1008063"/>
            <a:ext cx="851217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20">
            <a:extLst>
              <a:ext uri="{FF2B5EF4-FFF2-40B4-BE49-F238E27FC236}">
                <a16:creationId xmlns:a16="http://schemas.microsoft.com/office/drawing/2014/main" id="{D250512A-8652-A949-A9C0-271ABFD68B21}"/>
              </a:ext>
            </a:extLst>
          </p:cNvPr>
          <p:cNvSpPr txBox="1">
            <a:spLocks noChangeArrowheads="1"/>
          </p:cNvSpPr>
          <p:nvPr/>
        </p:nvSpPr>
        <p:spPr bwMode="auto">
          <a:xfrm>
            <a:off x="533400" y="4927600"/>
            <a:ext cx="7929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Co-crystallize </a:t>
            </a:r>
            <a:r>
              <a:rPr lang="en-US" altLang="en-US" sz="1600" i="1">
                <a:latin typeface="Arial" panose="020B0604020202020204" pitchFamily="34" charset="0"/>
                <a:cs typeface="Arial" panose="020B0604020202020204" pitchFamily="34" charset="0"/>
              </a:rPr>
              <a:t>Cth</a:t>
            </a:r>
            <a:r>
              <a:rPr lang="en-US" altLang="en-US" sz="1600">
                <a:latin typeface="Arial" panose="020B0604020202020204" pitchFamily="34" charset="0"/>
                <a:cs typeface="Arial" panose="020B0604020202020204" pitchFamily="34" charset="0"/>
              </a:rPr>
              <a:t>Pnk</a:t>
            </a:r>
            <a:r>
              <a:rPr lang="en-US" altLang="en-US" sz="1600" baseline="30000">
                <a:latin typeface="Arial" panose="020B0604020202020204" pitchFamily="34" charset="0"/>
                <a:cs typeface="Arial" panose="020B0604020202020204" pitchFamily="34" charset="0"/>
              </a:rPr>
              <a:t>D38N</a:t>
            </a:r>
            <a:r>
              <a:rPr lang="en-US" altLang="en-US" sz="1600">
                <a:latin typeface="Arial" panose="020B0604020202020204" pitchFamily="34" charset="0"/>
                <a:cs typeface="Arial" panose="020B0604020202020204" pitchFamily="34" charset="0"/>
              </a:rPr>
              <a:t> with GTP, Mg</a:t>
            </a:r>
            <a:r>
              <a:rPr lang="en-US" altLang="en-US" sz="1600" baseline="30000">
                <a:latin typeface="Arial" panose="020B0604020202020204" pitchFamily="34" charset="0"/>
                <a:cs typeface="Arial" panose="020B0604020202020204" pitchFamily="34" charset="0"/>
              </a:rPr>
              <a:t>2+ </a:t>
            </a:r>
            <a:r>
              <a:rPr lang="en-US" altLang="en-US" sz="1600">
                <a:latin typeface="Arial" panose="020B0604020202020204" pitchFamily="34" charset="0"/>
                <a:cs typeface="Arial" panose="020B0604020202020204" pitchFamily="34" charset="0"/>
              </a:rPr>
              <a:t>and 5’-OH DNA phosphate acceptor</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Replaced Asp38 with Asn to preclude catalysis of phosphoryl transfer during the expt.</a:t>
            </a:r>
          </a:p>
        </p:txBody>
      </p:sp>
      <p:sp>
        <p:nvSpPr>
          <p:cNvPr id="76806" name="TextBox 12">
            <a:extLst>
              <a:ext uri="{FF2B5EF4-FFF2-40B4-BE49-F238E27FC236}">
                <a16:creationId xmlns:a16="http://schemas.microsoft.com/office/drawing/2014/main" id="{E884AFDC-65E5-3C40-8BD7-DE9B45DD8682}"/>
              </a:ext>
            </a:extLst>
          </p:cNvPr>
          <p:cNvSpPr txBox="1">
            <a:spLocks noChangeArrowheads="1"/>
          </p:cNvSpPr>
          <p:nvPr/>
        </p:nvSpPr>
        <p:spPr bwMode="auto">
          <a:xfrm>
            <a:off x="169863" y="6240463"/>
            <a:ext cx="1852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cs typeface="Arial" panose="020B0604020202020204" pitchFamily="34" charset="0"/>
              </a:rPr>
              <a:t>1.73 Å</a:t>
            </a:r>
          </a:p>
          <a:p>
            <a:r>
              <a:rPr lang="en-US" altLang="en-US" sz="1400">
                <a:latin typeface="Arial" panose="020B0604020202020204" pitchFamily="34" charset="0"/>
                <a:cs typeface="Arial" panose="020B0604020202020204" pitchFamily="34" charset="0"/>
              </a:rPr>
              <a:t>R / R</a:t>
            </a:r>
            <a:r>
              <a:rPr lang="en-US" altLang="en-US" sz="1400" baseline="-25000">
                <a:latin typeface="Arial" panose="020B0604020202020204" pitchFamily="34" charset="0"/>
                <a:cs typeface="Arial" panose="020B0604020202020204" pitchFamily="34" charset="0"/>
              </a:rPr>
              <a:t>free</a:t>
            </a:r>
            <a:r>
              <a:rPr lang="en-US" altLang="en-US" sz="1400">
                <a:latin typeface="Arial" panose="020B0604020202020204" pitchFamily="34" charset="0"/>
                <a:cs typeface="Arial" panose="020B0604020202020204" pitchFamily="34" charset="0"/>
              </a:rPr>
              <a:t> = 0.16 / 0.20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0">
            <a:extLst>
              <a:ext uri="{FF2B5EF4-FFF2-40B4-BE49-F238E27FC236}">
                <a16:creationId xmlns:a16="http://schemas.microsoft.com/office/drawing/2014/main" id="{ACD7B184-830A-7448-8417-894027C64E12}"/>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7826" name="Rectangle 3">
            <a:extLst>
              <a:ext uri="{FF2B5EF4-FFF2-40B4-BE49-F238E27FC236}">
                <a16:creationId xmlns:a16="http://schemas.microsoft.com/office/drawing/2014/main" id="{4213D637-C04C-324B-8B73-B6C8755455A6}"/>
              </a:ext>
            </a:extLst>
          </p:cNvPr>
          <p:cNvSpPr>
            <a:spLocks noChangeArrowheads="1"/>
          </p:cNvSpPr>
          <p:nvPr/>
        </p:nvSpPr>
        <p:spPr bwMode="auto">
          <a:xfrm>
            <a:off x="30163" y="127000"/>
            <a:ext cx="9105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200" b="1">
                <a:solidFill>
                  <a:schemeClr val="tx2"/>
                </a:solidFill>
                <a:latin typeface="Optima" panose="02000503060000020004" pitchFamily="2" charset="0"/>
              </a:rPr>
              <a:t>Structure of a Michaelis complex of Pnk with a 5’-OH oligo acceptor </a:t>
            </a:r>
            <a:endParaRPr lang="en-US" altLang="en-US" sz="2200" b="1">
              <a:solidFill>
                <a:schemeClr val="tx2"/>
              </a:solidFill>
            </a:endParaRPr>
          </a:p>
        </p:txBody>
      </p:sp>
      <p:pic>
        <p:nvPicPr>
          <p:cNvPr id="77827" name="Picture 18" descr="HOdnasurfaceFigsmall.jpg">
            <a:extLst>
              <a:ext uri="{FF2B5EF4-FFF2-40B4-BE49-F238E27FC236}">
                <a16:creationId xmlns:a16="http://schemas.microsoft.com/office/drawing/2014/main" id="{068430D1-B9A5-C84E-BE10-2EB6E65939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1008063"/>
            <a:ext cx="851217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20">
            <a:extLst>
              <a:ext uri="{FF2B5EF4-FFF2-40B4-BE49-F238E27FC236}">
                <a16:creationId xmlns:a16="http://schemas.microsoft.com/office/drawing/2014/main" id="{8BAAA1D8-E7E3-E148-907C-E5D70C5BF3E9}"/>
              </a:ext>
            </a:extLst>
          </p:cNvPr>
          <p:cNvSpPr txBox="1">
            <a:spLocks noChangeArrowheads="1"/>
          </p:cNvSpPr>
          <p:nvPr/>
        </p:nvSpPr>
        <p:spPr bwMode="auto">
          <a:xfrm>
            <a:off x="525463" y="4986338"/>
            <a:ext cx="8085137"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ts val="2625"/>
              </a:lnSpc>
            </a:pPr>
            <a:r>
              <a:rPr lang="en-US" altLang="en-US" sz="1600">
                <a:latin typeface="Arial" panose="020B0604020202020204" pitchFamily="34" charset="0"/>
                <a:cs typeface="Arial" panose="020B0604020202020204" pitchFamily="34" charset="0"/>
              </a:rPr>
              <a:t>The first two nucleotides of the 5’-OH acceptor strand bind in a deep surface groove</a:t>
            </a:r>
          </a:p>
          <a:p>
            <a:pPr>
              <a:lnSpc>
                <a:spcPts val="2625"/>
              </a:lnSpc>
            </a:pPr>
            <a:r>
              <a:rPr lang="en-US" altLang="en-US" sz="1600">
                <a:latin typeface="Arial" panose="020B0604020202020204" pitchFamily="34" charset="0"/>
                <a:cs typeface="Arial" panose="020B0604020202020204" pitchFamily="34" charset="0"/>
              </a:rPr>
              <a:t>The terminal 5’-OH group is poised next to the NTP gamma phosphate</a:t>
            </a:r>
          </a:p>
          <a:p>
            <a:pPr>
              <a:lnSpc>
                <a:spcPts val="2625"/>
              </a:lnSpc>
            </a:pPr>
            <a:r>
              <a:rPr lang="en-US" altLang="en-US" sz="1600">
                <a:latin typeface="Arial" panose="020B0604020202020204" pitchFamily="34" charset="0"/>
                <a:cs typeface="Arial" panose="020B0604020202020204" pitchFamily="34" charset="0"/>
              </a:rPr>
              <a:t>The sequential nucleobases are splayed out: no base stacking</a:t>
            </a:r>
          </a:p>
          <a:p>
            <a:pPr>
              <a:lnSpc>
                <a:spcPts val="2625"/>
              </a:lnSpc>
            </a:pPr>
            <a:r>
              <a:rPr lang="en-US" altLang="en-US" sz="1800" i="1">
                <a:solidFill>
                  <a:srgbClr val="0000FF"/>
                </a:solidFill>
                <a:latin typeface="Arial" panose="020B0604020202020204" pitchFamily="34" charset="0"/>
                <a:cs typeface="Arial" panose="020B0604020202020204" pitchFamily="34" charset="0"/>
              </a:rPr>
              <a:t>The 5’-OH end must be single-stranded to access the phosphoacceptor site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40">
            <a:extLst>
              <a:ext uri="{FF2B5EF4-FFF2-40B4-BE49-F238E27FC236}">
                <a16:creationId xmlns:a16="http://schemas.microsoft.com/office/drawing/2014/main" id="{C3422EBC-3D7D-6B48-8EB3-C6ED64D24575}"/>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8850" name="Rectangle 3">
            <a:extLst>
              <a:ext uri="{FF2B5EF4-FFF2-40B4-BE49-F238E27FC236}">
                <a16:creationId xmlns:a16="http://schemas.microsoft.com/office/drawing/2014/main" id="{E9149A18-F14E-E34F-B24F-761B0F237998}"/>
              </a:ext>
            </a:extLst>
          </p:cNvPr>
          <p:cNvSpPr>
            <a:spLocks noChangeArrowheads="1"/>
          </p:cNvSpPr>
          <p:nvPr/>
        </p:nvSpPr>
        <p:spPr bwMode="auto">
          <a:xfrm>
            <a:off x="30163" y="127000"/>
            <a:ext cx="9105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200" b="1" u="sng">
                <a:solidFill>
                  <a:schemeClr val="tx2"/>
                </a:solidFill>
                <a:latin typeface="Optima" panose="02000503060000020004" pitchFamily="2" charset="0"/>
              </a:rPr>
              <a:t>Active site of the Michaelis complex</a:t>
            </a:r>
            <a:r>
              <a:rPr lang="en-US" altLang="en-US" sz="2200" b="1">
                <a:solidFill>
                  <a:schemeClr val="tx2"/>
                </a:solidFill>
                <a:latin typeface="Optima" panose="02000503060000020004" pitchFamily="2" charset="0"/>
              </a:rPr>
              <a:t>: geometry &amp; general base catalysis</a:t>
            </a:r>
            <a:endParaRPr lang="en-US" altLang="en-US" sz="2200" b="1">
              <a:solidFill>
                <a:schemeClr val="tx2"/>
              </a:solidFill>
            </a:endParaRPr>
          </a:p>
        </p:txBody>
      </p:sp>
      <p:pic>
        <p:nvPicPr>
          <p:cNvPr id="6" name="Picture 5" descr="ActivesiteSlide.jpg">
            <a:extLst>
              <a:ext uri="{FF2B5EF4-FFF2-40B4-BE49-F238E27FC236}">
                <a16:creationId xmlns:a16="http://schemas.microsoft.com/office/drawing/2014/main" id="{3DA30BBF-180B-BA4C-A962-4D4B61A612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5538" y="1284288"/>
            <a:ext cx="4073525" cy="4875212"/>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30">
            <a:extLst>
              <a:ext uri="{FF2B5EF4-FFF2-40B4-BE49-F238E27FC236}">
                <a16:creationId xmlns:a16="http://schemas.microsoft.com/office/drawing/2014/main" id="{E3A3E648-3DF8-2148-9E77-CDEF9FC7A555}"/>
              </a:ext>
            </a:extLst>
          </p:cNvPr>
          <p:cNvSpPr>
            <a:spLocks noChangeArrowheads="1"/>
          </p:cNvSpPr>
          <p:nvPr/>
        </p:nvSpPr>
        <p:spPr bwMode="auto">
          <a:xfrm>
            <a:off x="127000" y="1427163"/>
            <a:ext cx="468312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endParaRPr lang="en-US" altLang="en-US" sz="1600" dirty="0">
              <a:latin typeface="Arial" panose="020B0604020202020204" pitchFamily="34" charset="0"/>
              <a:cs typeface="Arial" panose="020B0604020202020204" pitchFamily="34" charset="0"/>
            </a:endParaRPr>
          </a:p>
          <a:p>
            <a:pPr eaLnBrk="1" hangingPunct="1">
              <a:spcAft>
                <a:spcPts val="1800"/>
              </a:spcAft>
              <a:buClr>
                <a:srgbClr val="ED181E"/>
              </a:buClr>
              <a:buFontTx/>
              <a:buChar char="•"/>
            </a:pPr>
            <a:r>
              <a:rPr lang="en-US" altLang="en-US" sz="1600" dirty="0">
                <a:latin typeface="Arial" panose="020B0604020202020204" pitchFamily="34" charset="0"/>
                <a:cs typeface="Arial" panose="020B0604020202020204" pitchFamily="34" charset="0"/>
              </a:rPr>
              <a:t>The O5’ nucleophile is situated 3.0 </a:t>
            </a:r>
            <a:r>
              <a:rPr lang="en-US" altLang="en-US" sz="1600" dirty="0" err="1">
                <a:latin typeface="Arial" panose="020B0604020202020204" pitchFamily="34" charset="0"/>
                <a:cs typeface="Arial" panose="020B0604020202020204" pitchFamily="34" charset="0"/>
              </a:rPr>
              <a:t>Å</a:t>
            </a:r>
            <a:r>
              <a:rPr lang="en-US" altLang="en-US" sz="1600" dirty="0">
                <a:latin typeface="Arial" panose="020B0604020202020204" pitchFamily="34" charset="0"/>
                <a:cs typeface="Arial" panose="020B0604020202020204" pitchFamily="34" charset="0"/>
              </a:rPr>
              <a:t> from the NTP gamma phosphorus atom </a:t>
            </a:r>
          </a:p>
          <a:p>
            <a:pPr eaLnBrk="1" hangingPunct="1">
              <a:spcAft>
                <a:spcPts val="1800"/>
              </a:spcAft>
              <a:buClr>
                <a:srgbClr val="ED181E"/>
              </a:buClr>
              <a:buFontTx/>
              <a:buChar char="•"/>
            </a:pPr>
            <a:r>
              <a:rPr lang="en-US" altLang="en-US" sz="1600" dirty="0">
                <a:latin typeface="Arial" panose="020B0604020202020204" pitchFamily="34" charset="0"/>
                <a:cs typeface="Arial" panose="020B0604020202020204" pitchFamily="34" charset="0"/>
              </a:rPr>
              <a:t>The O5’ nucleophile is almost perfectly apical to the bridging beta phosphate oxygen of the GDP leaving group (O5’–P–O angle = 168˚) </a:t>
            </a:r>
          </a:p>
          <a:p>
            <a:pPr eaLnBrk="1" hangingPunct="1">
              <a:spcAft>
                <a:spcPts val="1800"/>
              </a:spcAft>
              <a:buClr>
                <a:srgbClr val="ED181E"/>
              </a:buClr>
              <a:buFontTx/>
              <a:buChar char="•"/>
            </a:pPr>
            <a:r>
              <a:rPr lang="en-US" altLang="en-US" sz="1600" dirty="0">
                <a:latin typeface="Arial" panose="020B0604020202020204" pitchFamily="34" charset="0"/>
                <a:cs typeface="Arial" panose="020B0604020202020204" pitchFamily="34" charset="0"/>
              </a:rPr>
              <a:t>Asn38-N</a:t>
            </a:r>
            <a:r>
              <a:rPr lang="en-US" altLang="en-US" sz="1600" dirty="0">
                <a:latin typeface="Symbol" pitchFamily="2" charset="2"/>
              </a:rPr>
              <a:t>d</a:t>
            </a:r>
            <a:r>
              <a:rPr lang="en-US" altLang="en-US" sz="1600" dirty="0">
                <a:latin typeface="Arial" panose="020B0604020202020204" pitchFamily="34" charset="0"/>
                <a:cs typeface="Arial" panose="020B0604020202020204" pitchFamily="34" charset="0"/>
              </a:rPr>
              <a:t> coordinates the 5’-OH (2.8 </a:t>
            </a:r>
            <a:r>
              <a:rPr lang="en-US" altLang="en-US" sz="1600" dirty="0" err="1">
                <a:latin typeface="Arial" panose="020B0604020202020204" pitchFamily="34" charset="0"/>
                <a:cs typeface="Arial" panose="020B0604020202020204" pitchFamily="34" charset="0"/>
              </a:rPr>
              <a:t>Å</a:t>
            </a:r>
            <a:r>
              <a:rPr lang="en-US" altLang="en-US" sz="1600" dirty="0">
                <a:latin typeface="Arial" panose="020B0604020202020204" pitchFamily="34" charset="0"/>
                <a:cs typeface="Arial" panose="020B0604020202020204" pitchFamily="34" charset="0"/>
              </a:rPr>
              <a:t>)</a:t>
            </a:r>
          </a:p>
          <a:p>
            <a:pPr eaLnBrk="1" hangingPunct="1">
              <a:spcAft>
                <a:spcPts val="1800"/>
              </a:spcAft>
              <a:buClr>
                <a:srgbClr val="ED181E"/>
              </a:buClr>
              <a:buFontTx/>
              <a:buChar char="•"/>
            </a:pPr>
            <a:r>
              <a:rPr lang="en-US" altLang="en-US" sz="1800" dirty="0">
                <a:latin typeface="Arial" panose="020B0604020202020204" pitchFamily="34" charset="0"/>
                <a:cs typeface="Arial" panose="020B0604020202020204" pitchFamily="34" charset="0"/>
              </a:rPr>
              <a:t>The enzyme is “</a:t>
            </a:r>
            <a:r>
              <a:rPr lang="en-US" altLang="en-US" sz="1800" i="1" dirty="0">
                <a:latin typeface="Arial" panose="020B0604020202020204" pitchFamily="34" charset="0"/>
                <a:cs typeface="Arial" panose="020B0604020202020204" pitchFamily="34" charset="0"/>
              </a:rPr>
              <a:t>a</a:t>
            </a:r>
            <a:r>
              <a:rPr lang="en-US" altLang="ja-JP" sz="1800" i="1" dirty="0">
                <a:latin typeface="Arial" panose="020B0604020202020204" pitchFamily="34" charset="0"/>
                <a:cs typeface="Arial" panose="020B0604020202020204" pitchFamily="34" charset="0"/>
              </a:rPr>
              <a:t>ll revved up with no place to go</a:t>
            </a:r>
            <a:r>
              <a:rPr lang="en-US" altLang="ja-JP" sz="1800" dirty="0">
                <a:latin typeface="Arial" panose="020B0604020202020204" pitchFamily="34" charset="0"/>
                <a:cs typeface="Arial" panose="020B0604020202020204" pitchFamily="34" charset="0"/>
              </a:rPr>
              <a:t>” </a:t>
            </a:r>
            <a:r>
              <a:rPr lang="en-US" altLang="ja-JP" sz="1600" dirty="0">
                <a:latin typeface="Arial" panose="020B0604020202020204" pitchFamily="34" charset="0"/>
                <a:cs typeface="Arial" panose="020B0604020202020204" pitchFamily="34" charset="0"/>
              </a:rPr>
              <a:t>because:</a:t>
            </a:r>
          </a:p>
          <a:p>
            <a:pPr eaLnBrk="1" hangingPunct="1">
              <a:spcAft>
                <a:spcPts val="1800"/>
              </a:spcAft>
              <a:buClr>
                <a:srgbClr val="0000FF"/>
              </a:buClr>
              <a:buFont typeface="Wingdings" pitchFamily="2" charset="2"/>
              <a:buChar char="ü"/>
            </a:pPr>
            <a:r>
              <a:rPr lang="en-US" altLang="en-US" sz="1600" b="1" dirty="0">
                <a:solidFill>
                  <a:srgbClr val="0000FF"/>
                </a:solidFill>
                <a:latin typeface="Arial" panose="020B0604020202020204" pitchFamily="34" charset="0"/>
                <a:cs typeface="Arial" panose="020B0604020202020204" pitchFamily="34" charset="0"/>
              </a:rPr>
              <a:t>Asp38 </a:t>
            </a:r>
            <a:r>
              <a:rPr lang="en-US" altLang="en-US" sz="1600" dirty="0">
                <a:solidFill>
                  <a:srgbClr val="0000FF"/>
                </a:solidFill>
                <a:latin typeface="Arial" panose="020B0604020202020204" pitchFamily="34" charset="0"/>
                <a:cs typeface="Arial" panose="020B0604020202020204" pitchFamily="34" charset="0"/>
              </a:rPr>
              <a:t>is the essential </a:t>
            </a:r>
            <a:r>
              <a:rPr lang="en-US" altLang="en-US" sz="1600" b="1" dirty="0">
                <a:solidFill>
                  <a:srgbClr val="0000FF"/>
                </a:solidFill>
                <a:latin typeface="Arial" panose="020B0604020202020204" pitchFamily="34" charset="0"/>
                <a:cs typeface="Arial" panose="020B0604020202020204" pitchFamily="34" charset="0"/>
              </a:rPr>
              <a:t>general base catalyst </a:t>
            </a:r>
            <a:r>
              <a:rPr lang="en-US" altLang="en-US" sz="1600" dirty="0">
                <a:solidFill>
                  <a:srgbClr val="0000FF"/>
                </a:solidFill>
                <a:latin typeface="Arial" panose="020B0604020202020204" pitchFamily="34" charset="0"/>
                <a:cs typeface="Arial" panose="020B0604020202020204" pitchFamily="34" charset="0"/>
              </a:rPr>
              <a:t>that accepts a proton from the 5’-OH and thereby </a:t>
            </a:r>
            <a:r>
              <a:rPr lang="en-US" altLang="en-US" sz="1600" b="1" dirty="0">
                <a:solidFill>
                  <a:srgbClr val="0000FF"/>
                </a:solidFill>
                <a:latin typeface="Arial" panose="020B0604020202020204" pitchFamily="34" charset="0"/>
                <a:cs typeface="Arial" panose="020B0604020202020204" pitchFamily="34" charset="0"/>
              </a:rPr>
              <a:t>activates the nucleophile for attack on the NTP donor </a:t>
            </a:r>
          </a:p>
          <a:p>
            <a:pPr eaLnBrk="1" hangingPunct="1">
              <a:spcAft>
                <a:spcPts val="1800"/>
              </a:spcAft>
              <a:buClr>
                <a:srgbClr val="ED181E"/>
              </a:buClr>
            </a:pPr>
            <a:r>
              <a:rPr lang="en-US" altLang="en-US" sz="1600" dirty="0">
                <a:latin typeface="Arial" panose="020B0604020202020204" pitchFamily="34" charset="0"/>
                <a:cs typeface="Arial" panose="020B0604020202020204" pitchFamily="34" charset="0"/>
              </a:rPr>
              <a:t> </a:t>
            </a:r>
          </a:p>
          <a:p>
            <a:pPr eaLnBrk="1" hangingPunct="1">
              <a:spcAft>
                <a:spcPts val="1800"/>
              </a:spcAft>
              <a:buClr>
                <a:srgbClr val="ED181E"/>
              </a:buClr>
              <a:buFontTx/>
              <a:buChar char="•"/>
            </a:pPr>
            <a:endParaRPr lang="en-US" altLang="en-US" sz="1800" b="1" dirty="0">
              <a:latin typeface="Arial" panose="020B0604020202020204" pitchFamily="34" charset="0"/>
              <a:cs typeface="Arial" panose="020B0604020202020204" pitchFamily="34" charset="0"/>
            </a:endParaRPr>
          </a:p>
          <a:p>
            <a:pPr eaLnBrk="1" hangingPunct="1">
              <a:lnSpc>
                <a:spcPct val="90000"/>
              </a:lnSpc>
              <a:spcBef>
                <a:spcPct val="20000"/>
              </a:spcBef>
              <a:buClr>
                <a:srgbClr val="ED181E"/>
              </a:buClr>
            </a:pPr>
            <a:endParaRPr lang="en-US" altLang="en-US" sz="2000" dirty="0">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0">
            <a:extLst>
              <a:ext uri="{FF2B5EF4-FFF2-40B4-BE49-F238E27FC236}">
                <a16:creationId xmlns:a16="http://schemas.microsoft.com/office/drawing/2014/main" id="{F724E724-5708-2843-8E49-DE3B98BC8E13}"/>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9874" name="Rectangle 3">
            <a:extLst>
              <a:ext uri="{FF2B5EF4-FFF2-40B4-BE49-F238E27FC236}">
                <a16:creationId xmlns:a16="http://schemas.microsoft.com/office/drawing/2014/main" id="{B801E68D-7146-6A43-952F-8FF0FBE52066}"/>
              </a:ext>
            </a:extLst>
          </p:cNvPr>
          <p:cNvSpPr>
            <a:spLocks noChangeArrowheads="1"/>
          </p:cNvSpPr>
          <p:nvPr/>
        </p:nvSpPr>
        <p:spPr bwMode="auto">
          <a:xfrm>
            <a:off x="30163" y="127000"/>
            <a:ext cx="9105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000" b="1" u="sng">
                <a:solidFill>
                  <a:schemeClr val="tx2"/>
                </a:solidFill>
                <a:latin typeface="Optima" panose="02000503060000020004" pitchFamily="2" charset="0"/>
              </a:rPr>
              <a:t>Active site of the Michaelis complex</a:t>
            </a:r>
            <a:r>
              <a:rPr lang="en-US" altLang="en-US" sz="2000" b="1">
                <a:solidFill>
                  <a:schemeClr val="tx2"/>
                </a:solidFill>
                <a:latin typeface="Optima" panose="02000503060000020004" pitchFamily="2" charset="0"/>
              </a:rPr>
              <a:t>: positioning the </a:t>
            </a:r>
            <a:r>
              <a:rPr lang="en-US" altLang="en-US" sz="1200" b="1">
                <a:solidFill>
                  <a:schemeClr val="tx2"/>
                </a:solidFill>
                <a:latin typeface="Optima" panose="02000503060000020004" pitchFamily="2" charset="0"/>
              </a:rPr>
              <a:t>HO</a:t>
            </a:r>
            <a:r>
              <a:rPr lang="en-US" altLang="en-US" sz="2000" b="1">
                <a:solidFill>
                  <a:schemeClr val="tx2"/>
                </a:solidFill>
                <a:latin typeface="Optima" panose="02000503060000020004" pitchFamily="2" charset="0"/>
              </a:rPr>
              <a:t>N</a:t>
            </a:r>
            <a:r>
              <a:rPr lang="en-US" altLang="en-US" sz="2000" b="1">
                <a:solidFill>
                  <a:srgbClr val="FF0000"/>
                </a:solidFill>
                <a:latin typeface="Optima" panose="02000503060000020004" pitchFamily="2" charset="0"/>
              </a:rPr>
              <a:t>p</a:t>
            </a:r>
            <a:r>
              <a:rPr lang="en-US" altLang="en-US" sz="2000" b="1">
                <a:solidFill>
                  <a:schemeClr val="tx2"/>
                </a:solidFill>
                <a:latin typeface="Optima" panose="02000503060000020004" pitchFamily="2" charset="0"/>
              </a:rPr>
              <a:t>N phosphodiester</a:t>
            </a:r>
            <a:endParaRPr lang="en-US" altLang="en-US" sz="2000" b="1">
              <a:solidFill>
                <a:schemeClr val="tx2"/>
              </a:solidFill>
            </a:endParaRPr>
          </a:p>
        </p:txBody>
      </p:sp>
      <p:pic>
        <p:nvPicPr>
          <p:cNvPr id="6" name="Picture 5" descr="ActivesiteSlide.jpg">
            <a:extLst>
              <a:ext uri="{FF2B5EF4-FFF2-40B4-BE49-F238E27FC236}">
                <a16:creationId xmlns:a16="http://schemas.microsoft.com/office/drawing/2014/main" id="{E01356E9-8F68-EA43-BB21-19A23E2071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5538" y="1284288"/>
            <a:ext cx="4073525" cy="4875212"/>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30">
            <a:extLst>
              <a:ext uri="{FF2B5EF4-FFF2-40B4-BE49-F238E27FC236}">
                <a16:creationId xmlns:a16="http://schemas.microsoft.com/office/drawing/2014/main" id="{8533A3F7-07B2-6548-8DD3-B6E92BBB2F13}"/>
              </a:ext>
            </a:extLst>
          </p:cNvPr>
          <p:cNvSpPr>
            <a:spLocks noChangeArrowheads="1"/>
          </p:cNvSpPr>
          <p:nvPr/>
        </p:nvSpPr>
        <p:spPr bwMode="auto">
          <a:xfrm>
            <a:off x="127000" y="1714500"/>
            <a:ext cx="4572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endParaRPr lang="en-US" altLang="en-US" sz="1600" dirty="0">
              <a:latin typeface="Arial" panose="020B0604020202020204" pitchFamily="34" charset="0"/>
              <a:cs typeface="Arial" panose="020B0604020202020204" pitchFamily="34" charset="0"/>
            </a:endParaRPr>
          </a:p>
          <a:p>
            <a:pPr eaLnBrk="1" hangingPunct="1">
              <a:spcAft>
                <a:spcPts val="1800"/>
              </a:spcAft>
              <a:buClr>
                <a:srgbClr val="ED181E"/>
              </a:buClr>
              <a:buFontTx/>
              <a:buChar char="•"/>
            </a:pPr>
            <a:r>
              <a:rPr lang="en-US" altLang="en-US" sz="1600" dirty="0">
                <a:latin typeface="Arial" panose="020B0604020202020204" pitchFamily="34" charset="0"/>
                <a:cs typeface="Arial" panose="020B0604020202020204" pitchFamily="34" charset="0"/>
              </a:rPr>
              <a:t>The terminal phosphodiester of the </a:t>
            </a:r>
            <a:r>
              <a:rPr lang="en-US" altLang="en-US" sz="1000" dirty="0" err="1">
                <a:latin typeface="Arial" panose="020B0604020202020204" pitchFamily="34" charset="0"/>
                <a:cs typeface="Arial" panose="020B0604020202020204" pitchFamily="34" charset="0"/>
              </a:rPr>
              <a:t>HO</a:t>
            </a:r>
            <a:r>
              <a:rPr lang="en-US" altLang="en-US" sz="1600" dirty="0" err="1">
                <a:latin typeface="Arial" panose="020B0604020202020204" pitchFamily="34" charset="0"/>
                <a:cs typeface="Arial" panose="020B0604020202020204" pitchFamily="34" charset="0"/>
              </a:rPr>
              <a:t>NpN</a:t>
            </a:r>
            <a:r>
              <a:rPr lang="en-US" altLang="en-US" sz="1600" dirty="0">
                <a:latin typeface="Arial" panose="020B0604020202020204" pitchFamily="34" charset="0"/>
                <a:cs typeface="Arial" panose="020B0604020202020204" pitchFamily="34" charset="0"/>
              </a:rPr>
              <a:t>– acceptor strand is fixed in place by a network of contacts with: </a:t>
            </a:r>
            <a:r>
              <a:rPr lang="en-US" altLang="en-US" sz="1600" b="1" dirty="0">
                <a:solidFill>
                  <a:srgbClr val="FF0000"/>
                </a:solidFill>
                <a:latin typeface="Arial" panose="020B0604020202020204" pitchFamily="34" charset="0"/>
                <a:cs typeface="Arial" panose="020B0604020202020204" pitchFamily="34" charset="0"/>
              </a:rPr>
              <a:t>Arg41</a:t>
            </a:r>
            <a:r>
              <a:rPr lang="en-US" altLang="en-US" sz="1600" dirty="0">
                <a:latin typeface="Arial" panose="020B0604020202020204" pitchFamily="34" charset="0"/>
                <a:cs typeface="Arial" panose="020B0604020202020204" pitchFamily="34" charset="0"/>
              </a:rPr>
              <a:t> (bidentate); Ser37; and Thr80</a:t>
            </a:r>
          </a:p>
          <a:p>
            <a:pPr eaLnBrk="1" hangingPunct="1">
              <a:spcAft>
                <a:spcPts val="1800"/>
              </a:spcAft>
              <a:buClr>
                <a:srgbClr val="ED181E"/>
              </a:buClr>
              <a:buFontTx/>
              <a:buChar char="•"/>
            </a:pPr>
            <a:r>
              <a:rPr lang="en-US" altLang="en-US" sz="1600" dirty="0">
                <a:latin typeface="Arial" panose="020B0604020202020204" pitchFamily="34" charset="0"/>
                <a:cs typeface="Arial" panose="020B0604020202020204" pitchFamily="34" charset="0"/>
              </a:rPr>
              <a:t>Arg41 donates a H-bond to the N38(D38)-O</a:t>
            </a:r>
            <a:r>
              <a:rPr lang="en-US" altLang="en-US" sz="1600" dirty="0">
                <a:latin typeface="Symbol" pitchFamily="2" charset="2"/>
              </a:rPr>
              <a:t>d</a:t>
            </a:r>
            <a:r>
              <a:rPr lang="en-US" altLang="en-US" sz="1600" dirty="0">
                <a:latin typeface="Arial" panose="020B0604020202020204" pitchFamily="34" charset="0"/>
                <a:cs typeface="Arial" panose="020B0604020202020204" pitchFamily="34" charset="0"/>
              </a:rPr>
              <a:t> to correctly orient the general base </a:t>
            </a:r>
          </a:p>
          <a:p>
            <a:pPr eaLnBrk="1" hangingPunct="1">
              <a:spcAft>
                <a:spcPts val="1800"/>
              </a:spcAft>
              <a:buClr>
                <a:srgbClr val="ED181E"/>
              </a:buClr>
              <a:buFontTx/>
              <a:buChar char="•"/>
            </a:pPr>
            <a:r>
              <a:rPr lang="en-US" altLang="en-US" sz="1600" dirty="0">
                <a:latin typeface="Arial" panose="020B0604020202020204" pitchFamily="34" charset="0"/>
                <a:cs typeface="Arial" panose="020B0604020202020204" pitchFamily="34" charset="0"/>
              </a:rPr>
              <a:t>Mutating Arg41 to Ala abolishes activity</a:t>
            </a:r>
            <a:endParaRPr lang="en-US" altLang="en-US" sz="1800" b="1" dirty="0">
              <a:latin typeface="Arial" panose="020B0604020202020204" pitchFamily="34" charset="0"/>
              <a:cs typeface="Arial" panose="020B0604020202020204" pitchFamily="34" charset="0"/>
            </a:endParaRPr>
          </a:p>
          <a:p>
            <a:pPr eaLnBrk="1" hangingPunct="1">
              <a:lnSpc>
                <a:spcPct val="90000"/>
              </a:lnSpc>
              <a:spcBef>
                <a:spcPct val="20000"/>
              </a:spcBef>
              <a:buClr>
                <a:srgbClr val="ED181E"/>
              </a:buClr>
            </a:pPr>
            <a:endParaRPr lang="en-US" altLang="en-US" sz="2000"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6" name="Rectangle 40">
            <a:extLst>
              <a:ext uri="{FF2B5EF4-FFF2-40B4-BE49-F238E27FC236}">
                <a16:creationId xmlns:a16="http://schemas.microsoft.com/office/drawing/2014/main" id="{C1899BDE-9AD7-6048-A61A-7CBC14478ADB}"/>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6647" name="Text Box 8">
            <a:extLst>
              <a:ext uri="{FF2B5EF4-FFF2-40B4-BE49-F238E27FC236}">
                <a16:creationId xmlns:a16="http://schemas.microsoft.com/office/drawing/2014/main" id="{4017A010-DF0C-DC4C-A482-193BE3D1842C}"/>
              </a:ext>
            </a:extLst>
          </p:cNvPr>
          <p:cNvSpPr txBox="1">
            <a:spLocks noChangeArrowheads="1"/>
          </p:cNvSpPr>
          <p:nvPr/>
        </p:nvSpPr>
        <p:spPr bwMode="auto">
          <a:xfrm>
            <a:off x="1062574" y="215900"/>
            <a:ext cx="69379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200" b="1" dirty="0">
                <a:latin typeface="Optima" panose="02000503060000020004" pitchFamily="2" charset="0"/>
              </a:rPr>
              <a:t>Structural snapshots of polynucleotide kinase in action</a:t>
            </a:r>
            <a:endParaRPr lang="en-US" altLang="en-US" sz="2200" dirty="0">
              <a:latin typeface="Times" pitchFamily="2" charset="0"/>
            </a:endParaRPr>
          </a:p>
        </p:txBody>
      </p:sp>
      <p:pic>
        <p:nvPicPr>
          <p:cNvPr id="4" name="Picture 3">
            <a:extLst>
              <a:ext uri="{FF2B5EF4-FFF2-40B4-BE49-F238E27FC236}">
                <a16:creationId xmlns:a16="http://schemas.microsoft.com/office/drawing/2014/main" id="{4EA41E54-D305-F343-8ECD-4D22FB7E690E}"/>
              </a:ext>
            </a:extLst>
          </p:cNvPr>
          <p:cNvPicPr>
            <a:picLocks noChangeAspect="1"/>
          </p:cNvPicPr>
          <p:nvPr/>
        </p:nvPicPr>
        <p:blipFill>
          <a:blip r:embed="rId2"/>
          <a:stretch>
            <a:fillRect/>
          </a:stretch>
        </p:blipFill>
        <p:spPr>
          <a:xfrm>
            <a:off x="1013336" y="1477135"/>
            <a:ext cx="6842125" cy="3746500"/>
          </a:xfrm>
          <a:prstGeom prst="rect">
            <a:avLst/>
          </a:prstGeom>
        </p:spPr>
      </p:pic>
      <p:sp>
        <p:nvSpPr>
          <p:cNvPr id="29" name="TextBox 7">
            <a:extLst>
              <a:ext uri="{FF2B5EF4-FFF2-40B4-BE49-F238E27FC236}">
                <a16:creationId xmlns:a16="http://schemas.microsoft.com/office/drawing/2014/main" id="{D2F2C513-B78E-534C-A262-8BE572728356}"/>
              </a:ext>
            </a:extLst>
          </p:cNvPr>
          <p:cNvSpPr txBox="1">
            <a:spLocks noChangeArrowheads="1"/>
          </p:cNvSpPr>
          <p:nvPr/>
        </p:nvSpPr>
        <p:spPr bwMode="auto">
          <a:xfrm>
            <a:off x="1424301" y="3476312"/>
            <a:ext cx="1296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t>NTP donor</a:t>
            </a:r>
          </a:p>
        </p:txBody>
      </p:sp>
      <p:sp>
        <p:nvSpPr>
          <p:cNvPr id="30" name="TextBox 9">
            <a:extLst>
              <a:ext uri="{FF2B5EF4-FFF2-40B4-BE49-F238E27FC236}">
                <a16:creationId xmlns:a16="http://schemas.microsoft.com/office/drawing/2014/main" id="{24D81CF4-127C-504F-9803-102D90871113}"/>
              </a:ext>
            </a:extLst>
          </p:cNvPr>
          <p:cNvSpPr txBox="1">
            <a:spLocks noChangeArrowheads="1"/>
          </p:cNvSpPr>
          <p:nvPr/>
        </p:nvSpPr>
        <p:spPr bwMode="auto">
          <a:xfrm>
            <a:off x="6824117" y="2273191"/>
            <a:ext cx="17363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t>5’-OH acceptor</a:t>
            </a:r>
          </a:p>
        </p:txBody>
      </p:sp>
      <p:sp>
        <p:nvSpPr>
          <p:cNvPr id="31" name="TextBox 11">
            <a:extLst>
              <a:ext uri="{FF2B5EF4-FFF2-40B4-BE49-F238E27FC236}">
                <a16:creationId xmlns:a16="http://schemas.microsoft.com/office/drawing/2014/main" id="{7AECA591-4F1A-7D41-BAB7-F46288312118}"/>
              </a:ext>
            </a:extLst>
          </p:cNvPr>
          <p:cNvSpPr txBox="1">
            <a:spLocks noChangeArrowheads="1"/>
          </p:cNvSpPr>
          <p:nvPr/>
        </p:nvSpPr>
        <p:spPr bwMode="auto">
          <a:xfrm>
            <a:off x="3405415" y="4072172"/>
            <a:ext cx="4960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t>Lys</a:t>
            </a:r>
          </a:p>
        </p:txBody>
      </p:sp>
      <p:sp>
        <p:nvSpPr>
          <p:cNvPr id="32" name="TextBox 11">
            <a:extLst>
              <a:ext uri="{FF2B5EF4-FFF2-40B4-BE49-F238E27FC236}">
                <a16:creationId xmlns:a16="http://schemas.microsoft.com/office/drawing/2014/main" id="{132DD941-9039-774B-9CF6-E4E62B0C448B}"/>
              </a:ext>
            </a:extLst>
          </p:cNvPr>
          <p:cNvSpPr txBox="1">
            <a:spLocks noChangeArrowheads="1"/>
          </p:cNvSpPr>
          <p:nvPr/>
        </p:nvSpPr>
        <p:spPr bwMode="auto">
          <a:xfrm>
            <a:off x="5239659" y="4322543"/>
            <a:ext cx="5373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t>Asp</a:t>
            </a:r>
          </a:p>
        </p:txBody>
      </p:sp>
      <p:sp>
        <p:nvSpPr>
          <p:cNvPr id="33" name="Rectangle 30">
            <a:extLst>
              <a:ext uri="{FF2B5EF4-FFF2-40B4-BE49-F238E27FC236}">
                <a16:creationId xmlns:a16="http://schemas.microsoft.com/office/drawing/2014/main" id="{35B8BD8F-D8C1-F64E-8595-C44FC581844C}"/>
              </a:ext>
            </a:extLst>
          </p:cNvPr>
          <p:cNvSpPr>
            <a:spLocks noChangeArrowheads="1"/>
          </p:cNvSpPr>
          <p:nvPr/>
        </p:nvSpPr>
        <p:spPr bwMode="auto">
          <a:xfrm>
            <a:off x="487364" y="5354184"/>
            <a:ext cx="83978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endParaRPr lang="en-US" altLang="en-US" sz="1600" dirty="0">
              <a:latin typeface="Comic Sans MS" panose="030F0902030302020204" pitchFamily="66" charset="0"/>
            </a:endParaRPr>
          </a:p>
          <a:p>
            <a:pPr eaLnBrk="1" hangingPunct="1">
              <a:spcAft>
                <a:spcPts val="1800"/>
              </a:spcAft>
              <a:buClr>
                <a:srgbClr val="ED181E"/>
              </a:buClr>
              <a:buFontTx/>
              <a:buChar char="•"/>
            </a:pPr>
            <a:r>
              <a:rPr lang="en-US" altLang="en-US" sz="1600" dirty="0"/>
              <a:t>Lysine and Mg</a:t>
            </a:r>
            <a:r>
              <a:rPr lang="en-US" altLang="en-US" sz="1600" baseline="30000" dirty="0"/>
              <a:t>2+ </a:t>
            </a:r>
            <a:r>
              <a:rPr lang="en-US" altLang="en-US" sz="1600" dirty="0"/>
              <a:t>bridge the NTP beta and gamma phosphates and stabilize an associative transition state on the NTP gamma phosphate</a:t>
            </a:r>
          </a:p>
          <a:p>
            <a:pPr eaLnBrk="1" hangingPunct="1">
              <a:spcAft>
                <a:spcPts val="1800"/>
              </a:spcAft>
              <a:buClr>
                <a:srgbClr val="ED181E"/>
              </a:buClr>
              <a:buFontTx/>
              <a:buChar char="•"/>
            </a:pPr>
            <a:r>
              <a:rPr lang="en-US" altLang="en-US" sz="1600" dirty="0"/>
              <a:t>Aspartate orients and activates the O5’ nucleophile by general base catalysis</a:t>
            </a:r>
          </a:p>
          <a:p>
            <a:pPr eaLnBrk="1" hangingPunct="1">
              <a:spcAft>
                <a:spcPts val="1800"/>
              </a:spcAft>
              <a:buClr>
                <a:srgbClr val="ED181E"/>
              </a:buClr>
            </a:pPr>
            <a:r>
              <a:rPr lang="en-US" altLang="en-US" sz="1600" dirty="0"/>
              <a:t> </a:t>
            </a:r>
          </a:p>
          <a:p>
            <a:pPr eaLnBrk="1" hangingPunct="1">
              <a:spcAft>
                <a:spcPts val="1800"/>
              </a:spcAft>
              <a:buClr>
                <a:srgbClr val="ED181E"/>
              </a:buClr>
              <a:buFontTx/>
              <a:buChar char="•"/>
            </a:pPr>
            <a:endParaRPr lang="en-US" altLang="en-US" sz="1800" b="1" dirty="0"/>
          </a:p>
          <a:p>
            <a:pPr eaLnBrk="1" hangingPunct="1">
              <a:lnSpc>
                <a:spcPct val="90000"/>
              </a:lnSpc>
              <a:spcBef>
                <a:spcPct val="20000"/>
              </a:spcBef>
              <a:buClr>
                <a:srgbClr val="ED181E"/>
              </a:buClr>
            </a:pPr>
            <a:endParaRPr lang="en-US" altLang="en-US" sz="2000" dirty="0"/>
          </a:p>
        </p:txBody>
      </p:sp>
      <p:sp>
        <p:nvSpPr>
          <p:cNvPr id="5" name="TextBox 4">
            <a:extLst>
              <a:ext uri="{FF2B5EF4-FFF2-40B4-BE49-F238E27FC236}">
                <a16:creationId xmlns:a16="http://schemas.microsoft.com/office/drawing/2014/main" id="{244496A6-3257-F444-9B4E-3C5C88B1EF14}"/>
              </a:ext>
            </a:extLst>
          </p:cNvPr>
          <p:cNvSpPr txBox="1"/>
          <p:nvPr/>
        </p:nvSpPr>
        <p:spPr>
          <a:xfrm>
            <a:off x="3314700" y="1564446"/>
            <a:ext cx="230704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Substrate complex</a:t>
            </a:r>
          </a:p>
        </p:txBody>
      </p:sp>
      <p:sp>
        <p:nvSpPr>
          <p:cNvPr id="8" name="TextBox 7">
            <a:extLst>
              <a:ext uri="{FF2B5EF4-FFF2-40B4-BE49-F238E27FC236}">
                <a16:creationId xmlns:a16="http://schemas.microsoft.com/office/drawing/2014/main" id="{B670AD3D-ECA4-9443-AF5E-E3B46ED11B82}"/>
              </a:ext>
            </a:extLst>
          </p:cNvPr>
          <p:cNvSpPr txBox="1"/>
          <p:nvPr/>
        </p:nvSpPr>
        <p:spPr>
          <a:xfrm>
            <a:off x="3314698" y="2873827"/>
            <a:ext cx="314510" cy="338554"/>
          </a:xfrm>
          <a:prstGeom prst="rect">
            <a:avLst/>
          </a:prstGeom>
          <a:noFill/>
        </p:spPr>
        <p:txBody>
          <a:bodyPr wrap="none" rtlCol="0">
            <a:spAutoFit/>
          </a:bodyPr>
          <a:lstStyle/>
          <a:p>
            <a:r>
              <a:rPr lang="en-US" sz="1600" dirty="0">
                <a:latin typeface="Symbol" pitchFamily="2" charset="2"/>
              </a:rPr>
              <a:t>a</a:t>
            </a:r>
          </a:p>
        </p:txBody>
      </p:sp>
      <p:sp>
        <p:nvSpPr>
          <p:cNvPr id="36" name="TextBox 35">
            <a:extLst>
              <a:ext uri="{FF2B5EF4-FFF2-40B4-BE49-F238E27FC236}">
                <a16:creationId xmlns:a16="http://schemas.microsoft.com/office/drawing/2014/main" id="{77C3D414-1A4F-304B-AA15-8E18F3D6C995}"/>
              </a:ext>
            </a:extLst>
          </p:cNvPr>
          <p:cNvSpPr txBox="1"/>
          <p:nvPr/>
        </p:nvSpPr>
        <p:spPr>
          <a:xfrm>
            <a:off x="3867148" y="2838449"/>
            <a:ext cx="296876" cy="338554"/>
          </a:xfrm>
          <a:prstGeom prst="rect">
            <a:avLst/>
          </a:prstGeom>
          <a:noFill/>
        </p:spPr>
        <p:txBody>
          <a:bodyPr wrap="none" rtlCol="0">
            <a:spAutoFit/>
          </a:bodyPr>
          <a:lstStyle/>
          <a:p>
            <a:r>
              <a:rPr lang="en-US" sz="1600" dirty="0">
                <a:latin typeface="Symbol" pitchFamily="2" charset="2"/>
              </a:rPr>
              <a:t>b</a:t>
            </a:r>
          </a:p>
        </p:txBody>
      </p:sp>
      <p:sp>
        <p:nvSpPr>
          <p:cNvPr id="37" name="TextBox 36">
            <a:extLst>
              <a:ext uri="{FF2B5EF4-FFF2-40B4-BE49-F238E27FC236}">
                <a16:creationId xmlns:a16="http://schemas.microsoft.com/office/drawing/2014/main" id="{BAD1AB00-20B6-9047-870F-955F122BFBCA}"/>
              </a:ext>
            </a:extLst>
          </p:cNvPr>
          <p:cNvSpPr txBox="1"/>
          <p:nvPr/>
        </p:nvSpPr>
        <p:spPr>
          <a:xfrm>
            <a:off x="4484913" y="2729591"/>
            <a:ext cx="269626" cy="338554"/>
          </a:xfrm>
          <a:prstGeom prst="rect">
            <a:avLst/>
          </a:prstGeom>
          <a:noFill/>
        </p:spPr>
        <p:txBody>
          <a:bodyPr wrap="none" rtlCol="0">
            <a:spAutoFit/>
          </a:bodyPr>
          <a:lstStyle/>
          <a:p>
            <a:r>
              <a:rPr lang="en-US" sz="1600" dirty="0">
                <a:latin typeface="Symbol" pitchFamily="2" charset="2"/>
              </a:rPr>
              <a:t>g</a:t>
            </a:r>
          </a:p>
        </p:txBody>
      </p:sp>
      <p:sp>
        <p:nvSpPr>
          <p:cNvPr id="14" name="TextBox 11">
            <a:extLst>
              <a:ext uri="{FF2B5EF4-FFF2-40B4-BE49-F238E27FC236}">
                <a16:creationId xmlns:a16="http://schemas.microsoft.com/office/drawing/2014/main" id="{705F6878-76E8-FC43-A744-AB1DEAA7836D}"/>
              </a:ext>
            </a:extLst>
          </p:cNvPr>
          <p:cNvSpPr txBox="1">
            <a:spLocks noChangeArrowheads="1"/>
          </p:cNvSpPr>
          <p:nvPr/>
        </p:nvSpPr>
        <p:spPr bwMode="auto">
          <a:xfrm>
            <a:off x="6695342" y="4781079"/>
            <a:ext cx="5036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err="1"/>
              <a:t>Arg</a:t>
            </a:r>
            <a:endParaRPr lang="en-US" altLang="en-US" sz="1600" dirty="0"/>
          </a:p>
        </p:txBody>
      </p:sp>
    </p:spTree>
    <p:extLst>
      <p:ext uri="{BB962C8B-B14F-4D97-AF65-F5344CB8AC3E}">
        <p14:creationId xmlns:p14="http://schemas.microsoft.com/office/powerpoint/2010/main" val="481508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a:extLst>
              <a:ext uri="{FF2B5EF4-FFF2-40B4-BE49-F238E27FC236}">
                <a16:creationId xmlns:a16="http://schemas.microsoft.com/office/drawing/2014/main" id="{D3583311-CAEC-A940-A4CC-F731519BA5BA}"/>
              </a:ext>
            </a:extLst>
          </p:cNvPr>
          <p:cNvSpPr>
            <a:spLocks noChangeArrowheads="1"/>
          </p:cNvSpPr>
          <p:nvPr/>
        </p:nvSpPr>
        <p:spPr bwMode="auto">
          <a:xfrm>
            <a:off x="0" y="0"/>
            <a:ext cx="9144000" cy="896938"/>
          </a:xfrm>
          <a:prstGeom prst="rect">
            <a:avLst/>
          </a:prstGeom>
          <a:gradFill rotWithShape="0">
            <a:gsLst>
              <a:gs pos="0">
                <a:srgbClr val="D1C39F"/>
              </a:gs>
              <a:gs pos="35001">
                <a:srgbClr val="F0EBD5"/>
              </a:gs>
              <a:gs pos="100000">
                <a:srgbClr val="FFEFD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5" name="Text Box 8">
            <a:extLst>
              <a:ext uri="{FF2B5EF4-FFF2-40B4-BE49-F238E27FC236}">
                <a16:creationId xmlns:a16="http://schemas.microsoft.com/office/drawing/2014/main" id="{B411648B-6746-FF42-ACC1-51545E7941CC}"/>
              </a:ext>
            </a:extLst>
          </p:cNvPr>
          <p:cNvSpPr txBox="1">
            <a:spLocks noChangeArrowheads="1"/>
          </p:cNvSpPr>
          <p:nvPr/>
        </p:nvSpPr>
        <p:spPr bwMode="auto">
          <a:xfrm>
            <a:off x="1062574" y="215900"/>
            <a:ext cx="69379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200" b="1" dirty="0">
                <a:latin typeface="Optima" panose="02000503060000020004" pitchFamily="2" charset="0"/>
              </a:rPr>
              <a:t>Structural snapshots of polynucleotide kinase in action</a:t>
            </a:r>
            <a:endParaRPr lang="en-US" altLang="en-US" sz="2200" dirty="0">
              <a:latin typeface="Times" pitchFamily="2" charset="0"/>
            </a:endParaRPr>
          </a:p>
        </p:txBody>
      </p:sp>
      <p:pic>
        <p:nvPicPr>
          <p:cNvPr id="7" name="Picture 6">
            <a:extLst>
              <a:ext uri="{FF2B5EF4-FFF2-40B4-BE49-F238E27FC236}">
                <a16:creationId xmlns:a16="http://schemas.microsoft.com/office/drawing/2014/main" id="{AD0D18E0-4EC6-5F4B-8549-BC36E8C5D03D}"/>
              </a:ext>
            </a:extLst>
          </p:cNvPr>
          <p:cNvPicPr>
            <a:picLocks noChangeAspect="1"/>
          </p:cNvPicPr>
          <p:nvPr/>
        </p:nvPicPr>
        <p:blipFill>
          <a:blip r:embed="rId2"/>
          <a:stretch>
            <a:fillRect/>
          </a:stretch>
        </p:blipFill>
        <p:spPr>
          <a:xfrm>
            <a:off x="995426" y="1470776"/>
            <a:ext cx="6858000" cy="3762375"/>
          </a:xfrm>
          <a:prstGeom prst="rect">
            <a:avLst/>
          </a:prstGeom>
        </p:spPr>
      </p:pic>
      <p:sp>
        <p:nvSpPr>
          <p:cNvPr id="8" name="TextBox 7">
            <a:extLst>
              <a:ext uri="{FF2B5EF4-FFF2-40B4-BE49-F238E27FC236}">
                <a16:creationId xmlns:a16="http://schemas.microsoft.com/office/drawing/2014/main" id="{C2AF4C5C-2991-EC48-866C-0D68D62C2796}"/>
              </a:ext>
            </a:extLst>
          </p:cNvPr>
          <p:cNvSpPr txBox="1">
            <a:spLocks noChangeArrowheads="1"/>
          </p:cNvSpPr>
          <p:nvPr/>
        </p:nvSpPr>
        <p:spPr bwMode="auto">
          <a:xfrm>
            <a:off x="1245627" y="3476312"/>
            <a:ext cx="15013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t>NDP product</a:t>
            </a:r>
          </a:p>
        </p:txBody>
      </p:sp>
      <p:sp>
        <p:nvSpPr>
          <p:cNvPr id="9" name="TextBox 9">
            <a:extLst>
              <a:ext uri="{FF2B5EF4-FFF2-40B4-BE49-F238E27FC236}">
                <a16:creationId xmlns:a16="http://schemas.microsoft.com/office/drawing/2014/main" id="{57A95BC7-26CA-C642-BE8E-3DE78E25164E}"/>
              </a:ext>
            </a:extLst>
          </p:cNvPr>
          <p:cNvSpPr txBox="1">
            <a:spLocks noChangeArrowheads="1"/>
          </p:cNvSpPr>
          <p:nvPr/>
        </p:nvSpPr>
        <p:spPr bwMode="auto">
          <a:xfrm>
            <a:off x="6855647" y="2273191"/>
            <a:ext cx="1693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t>5’-PO</a:t>
            </a:r>
            <a:r>
              <a:rPr lang="en-US" altLang="en-US" sz="1800" baseline="-25000" dirty="0"/>
              <a:t>4</a:t>
            </a:r>
            <a:r>
              <a:rPr lang="en-US" altLang="en-US" sz="1800" dirty="0"/>
              <a:t> product</a:t>
            </a:r>
          </a:p>
        </p:txBody>
      </p:sp>
      <p:sp>
        <p:nvSpPr>
          <p:cNvPr id="10" name="TextBox 9">
            <a:extLst>
              <a:ext uri="{FF2B5EF4-FFF2-40B4-BE49-F238E27FC236}">
                <a16:creationId xmlns:a16="http://schemas.microsoft.com/office/drawing/2014/main" id="{909EE8C6-ACA5-484A-8A13-02F9CFE2B433}"/>
              </a:ext>
            </a:extLst>
          </p:cNvPr>
          <p:cNvSpPr txBox="1"/>
          <p:nvPr/>
        </p:nvSpPr>
        <p:spPr>
          <a:xfrm>
            <a:off x="3398781" y="1795671"/>
            <a:ext cx="209384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Product complex</a:t>
            </a:r>
          </a:p>
        </p:txBody>
      </p:sp>
    </p:spTree>
    <p:extLst>
      <p:ext uri="{BB962C8B-B14F-4D97-AF65-F5344CB8AC3E}">
        <p14:creationId xmlns:p14="http://schemas.microsoft.com/office/powerpoint/2010/main" val="4027952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D528B52C-C346-EA45-882F-4664DB5C0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27150"/>
            <a:ext cx="5046663"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3">
            <a:extLst>
              <a:ext uri="{FF2B5EF4-FFF2-40B4-BE49-F238E27FC236}">
                <a16:creationId xmlns:a16="http://schemas.microsoft.com/office/drawing/2014/main" id="{121F6FB0-AB6A-8146-B5CF-D1B74AC304A1}"/>
              </a:ext>
            </a:extLst>
          </p:cNvPr>
          <p:cNvSpPr txBox="1">
            <a:spLocks noChangeArrowheads="1"/>
          </p:cNvSpPr>
          <p:nvPr/>
        </p:nvSpPr>
        <p:spPr bwMode="auto">
          <a:xfrm>
            <a:off x="1074738" y="5414963"/>
            <a:ext cx="33702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600" b="1" i="1">
                <a:latin typeface="Optima" panose="02000503060000020004" pitchFamily="2" charset="0"/>
              </a:rPr>
              <a:t>Chlorella</a:t>
            </a:r>
            <a:r>
              <a:rPr lang="en-US" altLang="en-US" sz="1600" b="1">
                <a:latin typeface="Optima" panose="02000503060000020004" pitchFamily="2" charset="0"/>
              </a:rPr>
              <a:t> virus DNA ligase-AMP</a:t>
            </a:r>
            <a:endParaRPr lang="en-US" altLang="en-US" sz="1400" b="1">
              <a:latin typeface="Comic Sans MS" panose="030F0902030302020204" pitchFamily="66" charset="0"/>
            </a:endParaRPr>
          </a:p>
        </p:txBody>
      </p:sp>
      <p:sp>
        <p:nvSpPr>
          <p:cNvPr id="81923" name="Rectangle 4">
            <a:extLst>
              <a:ext uri="{FF2B5EF4-FFF2-40B4-BE49-F238E27FC236}">
                <a16:creationId xmlns:a16="http://schemas.microsoft.com/office/drawing/2014/main" id="{372823AF-151B-564D-8819-179BA20FA85C}"/>
              </a:ext>
            </a:extLst>
          </p:cNvPr>
          <p:cNvSpPr>
            <a:spLocks noChangeArrowheads="1"/>
          </p:cNvSpPr>
          <p:nvPr/>
        </p:nvSpPr>
        <p:spPr bwMode="auto">
          <a:xfrm>
            <a:off x="5430838" y="2190750"/>
            <a:ext cx="3471862"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GB" altLang="en-US" sz="1800" b="1">
                <a:latin typeface="Optima" panose="02000503060000020004" pitchFamily="2" charset="0"/>
              </a:rPr>
              <a:t>DNA Replication (Okazaki fragment joining) </a:t>
            </a:r>
          </a:p>
          <a:p>
            <a:pPr eaLnBrk="1" hangingPunct="1">
              <a:lnSpc>
                <a:spcPct val="90000"/>
              </a:lnSpc>
              <a:spcBef>
                <a:spcPct val="20000"/>
              </a:spcBef>
              <a:buClr>
                <a:srgbClr val="ED181E"/>
              </a:buClr>
              <a:buFontTx/>
              <a:buChar char="•"/>
            </a:pPr>
            <a:endParaRPr lang="en-GB" altLang="en-US" sz="1800" b="1">
              <a:latin typeface="Optima" panose="02000503060000020004" pitchFamily="2" charset="0"/>
            </a:endParaRPr>
          </a:p>
          <a:p>
            <a:pPr eaLnBrk="1" hangingPunct="1">
              <a:lnSpc>
                <a:spcPct val="90000"/>
              </a:lnSpc>
              <a:spcBef>
                <a:spcPct val="20000"/>
              </a:spcBef>
              <a:buClr>
                <a:srgbClr val="ED181E"/>
              </a:buClr>
              <a:buFontTx/>
              <a:buChar char="•"/>
            </a:pPr>
            <a:r>
              <a:rPr lang="en-GB" altLang="en-US" sz="1800" b="1">
                <a:latin typeface="Optima" panose="02000503060000020004" pitchFamily="2" charset="0"/>
              </a:rPr>
              <a:t>Excision Repair</a:t>
            </a:r>
          </a:p>
          <a:p>
            <a:pPr eaLnBrk="1" hangingPunct="1">
              <a:lnSpc>
                <a:spcPct val="90000"/>
              </a:lnSpc>
              <a:spcBef>
                <a:spcPct val="20000"/>
              </a:spcBef>
              <a:buClr>
                <a:srgbClr val="ED181E"/>
              </a:buClr>
              <a:buFontTx/>
              <a:buChar char="•"/>
            </a:pPr>
            <a:r>
              <a:rPr lang="en-GB" altLang="en-US" sz="1800" b="1">
                <a:latin typeface="Optima" panose="02000503060000020004" pitchFamily="2" charset="0"/>
              </a:rPr>
              <a:t>Homologous Recombination</a:t>
            </a:r>
          </a:p>
          <a:p>
            <a:pPr eaLnBrk="1" hangingPunct="1">
              <a:lnSpc>
                <a:spcPct val="90000"/>
              </a:lnSpc>
              <a:spcBef>
                <a:spcPct val="20000"/>
              </a:spcBef>
              <a:buClr>
                <a:srgbClr val="ED181E"/>
              </a:buClr>
              <a:buFontTx/>
              <a:buChar char="•"/>
            </a:pPr>
            <a:r>
              <a:rPr lang="en-GB" altLang="en-US" sz="1800" b="1">
                <a:latin typeface="Optima" panose="02000503060000020004" pitchFamily="2" charset="0"/>
              </a:rPr>
              <a:t>Nonhomologous End Joining</a:t>
            </a:r>
            <a:endParaRPr lang="zh-CN" altLang="en-US" sz="1800">
              <a:solidFill>
                <a:srgbClr val="0000FF"/>
              </a:solidFill>
              <a:latin typeface="Comic Sans MS" panose="030F0902030302020204" pitchFamily="66" charset="0"/>
              <a:ea typeface="宋体" panose="02010600030101010101" pitchFamily="2" charset="-122"/>
            </a:endParaRPr>
          </a:p>
        </p:txBody>
      </p:sp>
      <p:sp>
        <p:nvSpPr>
          <p:cNvPr id="81924" name="Rectangle 5">
            <a:extLst>
              <a:ext uri="{FF2B5EF4-FFF2-40B4-BE49-F238E27FC236}">
                <a16:creationId xmlns:a16="http://schemas.microsoft.com/office/drawing/2014/main" id="{8C9F6416-6CD4-684B-BB81-E47E0EFA0EE0}"/>
              </a:ext>
            </a:extLst>
          </p:cNvPr>
          <p:cNvSpPr>
            <a:spLocks noChangeArrowheads="1"/>
          </p:cNvSpPr>
          <p:nvPr/>
        </p:nvSpPr>
        <p:spPr bwMode="auto">
          <a:xfrm>
            <a:off x="1717675" y="449263"/>
            <a:ext cx="551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sz="2800" b="1">
                <a:solidFill>
                  <a:schemeClr val="tx2"/>
                </a:solidFill>
                <a:latin typeface="Optima" panose="02000503060000020004" pitchFamily="2" charset="0"/>
              </a:rPr>
              <a:t>DNA ligase</a:t>
            </a:r>
            <a:endParaRPr lang="en-US" altLang="en-US" sz="4400">
              <a:solidFill>
                <a:schemeClr val="tx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E30147E6-CE31-BB45-A6D3-FF216BC042AF}"/>
              </a:ext>
            </a:extLst>
          </p:cNvPr>
          <p:cNvSpPr>
            <a:spLocks noChangeArrowheads="1"/>
          </p:cNvSpPr>
          <p:nvPr/>
        </p:nvSpPr>
        <p:spPr bwMode="auto">
          <a:xfrm>
            <a:off x="5942013" y="4930775"/>
            <a:ext cx="1206500" cy="355600"/>
          </a:xfrm>
          <a:prstGeom prst="rect">
            <a:avLst/>
          </a:prstGeom>
          <a:solidFill>
            <a:srgbClr val="FFE957"/>
          </a:solidFill>
          <a:ln w="9525">
            <a:solidFill>
              <a:schemeClr val="hlink"/>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pic>
        <p:nvPicPr>
          <p:cNvPr id="83970" name="Picture 3">
            <a:extLst>
              <a:ext uri="{FF2B5EF4-FFF2-40B4-BE49-F238E27FC236}">
                <a16:creationId xmlns:a16="http://schemas.microsoft.com/office/drawing/2014/main" id="{DDDDBA11-65A1-9B41-90A5-1D2042823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214"/>
          <a:stretch>
            <a:fillRect/>
          </a:stretch>
        </p:blipFill>
        <p:spPr bwMode="auto">
          <a:xfrm>
            <a:off x="1017588" y="1724025"/>
            <a:ext cx="8085137"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4">
            <a:extLst>
              <a:ext uri="{FF2B5EF4-FFF2-40B4-BE49-F238E27FC236}">
                <a16:creationId xmlns:a16="http://schemas.microsoft.com/office/drawing/2014/main" id="{6B787F02-6E3A-4F45-BCCD-98D9AB30D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021" b="77872"/>
          <a:stretch>
            <a:fillRect/>
          </a:stretch>
        </p:blipFill>
        <p:spPr bwMode="auto">
          <a:xfrm>
            <a:off x="793750" y="1198563"/>
            <a:ext cx="80851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5">
            <a:extLst>
              <a:ext uri="{FF2B5EF4-FFF2-40B4-BE49-F238E27FC236}">
                <a16:creationId xmlns:a16="http://schemas.microsoft.com/office/drawing/2014/main" id="{6AAFCACD-E5F9-074C-9885-0525B939782D}"/>
              </a:ext>
            </a:extLst>
          </p:cNvPr>
          <p:cNvSpPr txBox="1">
            <a:spLocks noChangeArrowheads="1"/>
          </p:cNvSpPr>
          <p:nvPr/>
        </p:nvSpPr>
        <p:spPr bwMode="auto">
          <a:xfrm>
            <a:off x="646113" y="365125"/>
            <a:ext cx="796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a:solidFill>
                  <a:srgbClr val="0000FF"/>
                </a:solidFill>
              </a:rPr>
              <a:t>DNA ligase</a:t>
            </a:r>
            <a:r>
              <a:rPr lang="en-US" altLang="en-US" sz="2000" b="1">
                <a:solidFill>
                  <a:srgbClr val="0000FF"/>
                </a:solidFill>
              </a:rPr>
              <a:t>: nick sealing enzyme &amp; </a:t>
            </a:r>
            <a:r>
              <a:rPr lang="en-US" altLang="en-US" sz="2000" b="1" i="1">
                <a:solidFill>
                  <a:srgbClr val="0000FF"/>
                </a:solidFill>
              </a:rPr>
              <a:t>sine qua non</a:t>
            </a:r>
            <a:r>
              <a:rPr lang="en-US" altLang="en-US" sz="2000" b="1">
                <a:solidFill>
                  <a:srgbClr val="0000FF"/>
                </a:solidFill>
              </a:rPr>
              <a:t> of genome integrity !</a:t>
            </a:r>
            <a:endParaRPr lang="en-US" altLang="en-US" b="1">
              <a:solidFill>
                <a:srgbClr val="0000FF"/>
              </a:solidFill>
              <a:latin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Oval 2">
            <a:extLst>
              <a:ext uri="{FF2B5EF4-FFF2-40B4-BE49-F238E27FC236}">
                <a16:creationId xmlns:a16="http://schemas.microsoft.com/office/drawing/2014/main" id="{E7D6A775-15AA-6241-B278-ED184A1AAACA}"/>
              </a:ext>
            </a:extLst>
          </p:cNvPr>
          <p:cNvSpPr>
            <a:spLocks noChangeArrowheads="1"/>
          </p:cNvSpPr>
          <p:nvPr/>
        </p:nvSpPr>
        <p:spPr bwMode="auto">
          <a:xfrm>
            <a:off x="6096000" y="3222625"/>
            <a:ext cx="515938" cy="6000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86018" name="Oval 3">
            <a:extLst>
              <a:ext uri="{FF2B5EF4-FFF2-40B4-BE49-F238E27FC236}">
                <a16:creationId xmlns:a16="http://schemas.microsoft.com/office/drawing/2014/main" id="{E2D20D08-C559-944E-BEFC-ACA037475345}"/>
              </a:ext>
            </a:extLst>
          </p:cNvPr>
          <p:cNvSpPr>
            <a:spLocks noChangeArrowheads="1"/>
          </p:cNvSpPr>
          <p:nvPr/>
        </p:nvSpPr>
        <p:spPr bwMode="auto">
          <a:xfrm>
            <a:off x="6494463" y="3224213"/>
            <a:ext cx="515937" cy="6000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86019" name="Line 4">
            <a:extLst>
              <a:ext uri="{FF2B5EF4-FFF2-40B4-BE49-F238E27FC236}">
                <a16:creationId xmlns:a16="http://schemas.microsoft.com/office/drawing/2014/main" id="{9930214F-B906-8B42-9881-BF04A8F82EA8}"/>
              </a:ext>
            </a:extLst>
          </p:cNvPr>
          <p:cNvSpPr>
            <a:spLocks noChangeShapeType="1"/>
          </p:cNvSpPr>
          <p:nvPr/>
        </p:nvSpPr>
        <p:spPr bwMode="auto">
          <a:xfrm>
            <a:off x="1093788" y="1433513"/>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0" name="Line 5">
            <a:extLst>
              <a:ext uri="{FF2B5EF4-FFF2-40B4-BE49-F238E27FC236}">
                <a16:creationId xmlns:a16="http://schemas.microsoft.com/office/drawing/2014/main" id="{91D3C5D7-1808-AB4D-8FEA-C497E192C302}"/>
              </a:ext>
            </a:extLst>
          </p:cNvPr>
          <p:cNvSpPr>
            <a:spLocks noChangeShapeType="1"/>
          </p:cNvSpPr>
          <p:nvPr/>
        </p:nvSpPr>
        <p:spPr bwMode="auto">
          <a:xfrm>
            <a:off x="2595563" y="1433513"/>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1" name="Line 6">
            <a:extLst>
              <a:ext uri="{FF2B5EF4-FFF2-40B4-BE49-F238E27FC236}">
                <a16:creationId xmlns:a16="http://schemas.microsoft.com/office/drawing/2014/main" id="{B81BA8EE-6CC8-9E44-B7E3-F2C28CAEE6A7}"/>
              </a:ext>
            </a:extLst>
          </p:cNvPr>
          <p:cNvSpPr>
            <a:spLocks noChangeShapeType="1"/>
          </p:cNvSpPr>
          <p:nvPr/>
        </p:nvSpPr>
        <p:spPr bwMode="auto">
          <a:xfrm>
            <a:off x="1095375" y="1531938"/>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7">
            <a:extLst>
              <a:ext uri="{FF2B5EF4-FFF2-40B4-BE49-F238E27FC236}">
                <a16:creationId xmlns:a16="http://schemas.microsoft.com/office/drawing/2014/main" id="{6AE5C62E-C0DA-7845-A8E7-992FC4097679}"/>
              </a:ext>
            </a:extLst>
          </p:cNvPr>
          <p:cNvSpPr>
            <a:spLocks noChangeShapeType="1"/>
          </p:cNvSpPr>
          <p:nvPr/>
        </p:nvSpPr>
        <p:spPr bwMode="auto">
          <a:xfrm>
            <a:off x="2589213" y="1531938"/>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3" name="Line 8">
            <a:extLst>
              <a:ext uri="{FF2B5EF4-FFF2-40B4-BE49-F238E27FC236}">
                <a16:creationId xmlns:a16="http://schemas.microsoft.com/office/drawing/2014/main" id="{EF21A1B9-5372-6B4A-927C-4A34BE83A3AE}"/>
              </a:ext>
            </a:extLst>
          </p:cNvPr>
          <p:cNvSpPr>
            <a:spLocks noChangeShapeType="1"/>
          </p:cNvSpPr>
          <p:nvPr/>
        </p:nvSpPr>
        <p:spPr bwMode="auto">
          <a:xfrm>
            <a:off x="1087438" y="1863725"/>
            <a:ext cx="2727325"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4" name="Line 9">
            <a:extLst>
              <a:ext uri="{FF2B5EF4-FFF2-40B4-BE49-F238E27FC236}">
                <a16:creationId xmlns:a16="http://schemas.microsoft.com/office/drawing/2014/main" id="{161277D1-BE56-074B-B4A1-759A146F499F}"/>
              </a:ext>
            </a:extLst>
          </p:cNvPr>
          <p:cNvSpPr>
            <a:spLocks noChangeShapeType="1"/>
          </p:cNvSpPr>
          <p:nvPr/>
        </p:nvSpPr>
        <p:spPr bwMode="auto">
          <a:xfrm>
            <a:off x="1081088" y="1962150"/>
            <a:ext cx="273685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5" name="Line 10">
            <a:extLst>
              <a:ext uri="{FF2B5EF4-FFF2-40B4-BE49-F238E27FC236}">
                <a16:creationId xmlns:a16="http://schemas.microsoft.com/office/drawing/2014/main" id="{A7216D3D-8340-EE47-A481-EBB5AD23529B}"/>
              </a:ext>
            </a:extLst>
          </p:cNvPr>
          <p:cNvSpPr>
            <a:spLocks noChangeShapeType="1"/>
          </p:cNvSpPr>
          <p:nvPr/>
        </p:nvSpPr>
        <p:spPr bwMode="auto">
          <a:xfrm>
            <a:off x="5222875" y="2360613"/>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6" name="Line 11">
            <a:extLst>
              <a:ext uri="{FF2B5EF4-FFF2-40B4-BE49-F238E27FC236}">
                <a16:creationId xmlns:a16="http://schemas.microsoft.com/office/drawing/2014/main" id="{48C6A979-C2DE-EB44-ACC5-323A5BE612A8}"/>
              </a:ext>
            </a:extLst>
          </p:cNvPr>
          <p:cNvSpPr>
            <a:spLocks noChangeShapeType="1"/>
          </p:cNvSpPr>
          <p:nvPr/>
        </p:nvSpPr>
        <p:spPr bwMode="auto">
          <a:xfrm>
            <a:off x="6724650" y="2360613"/>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7" name="Line 12">
            <a:extLst>
              <a:ext uri="{FF2B5EF4-FFF2-40B4-BE49-F238E27FC236}">
                <a16:creationId xmlns:a16="http://schemas.microsoft.com/office/drawing/2014/main" id="{E487D50E-F307-6945-B722-6E3ADA54C99D}"/>
              </a:ext>
            </a:extLst>
          </p:cNvPr>
          <p:cNvSpPr>
            <a:spLocks noChangeShapeType="1"/>
          </p:cNvSpPr>
          <p:nvPr/>
        </p:nvSpPr>
        <p:spPr bwMode="auto">
          <a:xfrm>
            <a:off x="5224463" y="2459038"/>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8" name="Line 13">
            <a:extLst>
              <a:ext uri="{FF2B5EF4-FFF2-40B4-BE49-F238E27FC236}">
                <a16:creationId xmlns:a16="http://schemas.microsoft.com/office/drawing/2014/main" id="{4B61CFA8-EB47-9D40-AF36-C41E97F54C5D}"/>
              </a:ext>
            </a:extLst>
          </p:cNvPr>
          <p:cNvSpPr>
            <a:spLocks noChangeShapeType="1"/>
          </p:cNvSpPr>
          <p:nvPr/>
        </p:nvSpPr>
        <p:spPr bwMode="auto">
          <a:xfrm>
            <a:off x="6718300" y="2459038"/>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9" name="Line 14">
            <a:extLst>
              <a:ext uri="{FF2B5EF4-FFF2-40B4-BE49-F238E27FC236}">
                <a16:creationId xmlns:a16="http://schemas.microsoft.com/office/drawing/2014/main" id="{A629AD61-42A2-CC45-AF49-61F6140A607B}"/>
              </a:ext>
            </a:extLst>
          </p:cNvPr>
          <p:cNvSpPr>
            <a:spLocks noChangeShapeType="1"/>
          </p:cNvSpPr>
          <p:nvPr/>
        </p:nvSpPr>
        <p:spPr bwMode="auto">
          <a:xfrm>
            <a:off x="6570663" y="2676525"/>
            <a:ext cx="0" cy="4143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30" name="Line 15">
            <a:extLst>
              <a:ext uri="{FF2B5EF4-FFF2-40B4-BE49-F238E27FC236}">
                <a16:creationId xmlns:a16="http://schemas.microsoft.com/office/drawing/2014/main" id="{EA1CC156-8F49-204D-8D03-AEBD5B9D1B07}"/>
              </a:ext>
            </a:extLst>
          </p:cNvPr>
          <p:cNvSpPr>
            <a:spLocks noChangeShapeType="1"/>
          </p:cNvSpPr>
          <p:nvPr/>
        </p:nvSpPr>
        <p:spPr bwMode="auto">
          <a:xfrm>
            <a:off x="5224463" y="3473450"/>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1" name="Line 16">
            <a:extLst>
              <a:ext uri="{FF2B5EF4-FFF2-40B4-BE49-F238E27FC236}">
                <a16:creationId xmlns:a16="http://schemas.microsoft.com/office/drawing/2014/main" id="{426BEF85-4184-7B40-BDAE-420178342F7B}"/>
              </a:ext>
            </a:extLst>
          </p:cNvPr>
          <p:cNvSpPr>
            <a:spLocks noChangeShapeType="1"/>
          </p:cNvSpPr>
          <p:nvPr/>
        </p:nvSpPr>
        <p:spPr bwMode="auto">
          <a:xfrm>
            <a:off x="6726238" y="3473450"/>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2" name="Line 17">
            <a:extLst>
              <a:ext uri="{FF2B5EF4-FFF2-40B4-BE49-F238E27FC236}">
                <a16:creationId xmlns:a16="http://schemas.microsoft.com/office/drawing/2014/main" id="{389FEECA-2F41-DD4B-93C1-B514E69D9521}"/>
              </a:ext>
            </a:extLst>
          </p:cNvPr>
          <p:cNvSpPr>
            <a:spLocks noChangeShapeType="1"/>
          </p:cNvSpPr>
          <p:nvPr/>
        </p:nvSpPr>
        <p:spPr bwMode="auto">
          <a:xfrm>
            <a:off x="5226050" y="3571875"/>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3" name="Line 18">
            <a:extLst>
              <a:ext uri="{FF2B5EF4-FFF2-40B4-BE49-F238E27FC236}">
                <a16:creationId xmlns:a16="http://schemas.microsoft.com/office/drawing/2014/main" id="{4BB41E2A-1B16-B948-8FCF-A93EA261EFF3}"/>
              </a:ext>
            </a:extLst>
          </p:cNvPr>
          <p:cNvSpPr>
            <a:spLocks noChangeShapeType="1"/>
          </p:cNvSpPr>
          <p:nvPr/>
        </p:nvSpPr>
        <p:spPr bwMode="auto">
          <a:xfrm>
            <a:off x="6719888" y="3571875"/>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4" name="Oval 19">
            <a:extLst>
              <a:ext uri="{FF2B5EF4-FFF2-40B4-BE49-F238E27FC236}">
                <a16:creationId xmlns:a16="http://schemas.microsoft.com/office/drawing/2014/main" id="{483364CA-DEF6-7243-B96D-7A84282EF0EF}"/>
              </a:ext>
            </a:extLst>
          </p:cNvPr>
          <p:cNvSpPr>
            <a:spLocks noChangeArrowheads="1"/>
          </p:cNvSpPr>
          <p:nvPr/>
        </p:nvSpPr>
        <p:spPr bwMode="auto">
          <a:xfrm>
            <a:off x="6105525" y="4525963"/>
            <a:ext cx="515938" cy="6000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86035" name="Oval 20">
            <a:extLst>
              <a:ext uri="{FF2B5EF4-FFF2-40B4-BE49-F238E27FC236}">
                <a16:creationId xmlns:a16="http://schemas.microsoft.com/office/drawing/2014/main" id="{E0FAF5A7-3670-BD45-82D7-A11F3889AA06}"/>
              </a:ext>
            </a:extLst>
          </p:cNvPr>
          <p:cNvSpPr>
            <a:spLocks noChangeArrowheads="1"/>
          </p:cNvSpPr>
          <p:nvPr/>
        </p:nvSpPr>
        <p:spPr bwMode="auto">
          <a:xfrm>
            <a:off x="6503988" y="4527550"/>
            <a:ext cx="515937" cy="6000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86036" name="Line 21">
            <a:extLst>
              <a:ext uri="{FF2B5EF4-FFF2-40B4-BE49-F238E27FC236}">
                <a16:creationId xmlns:a16="http://schemas.microsoft.com/office/drawing/2014/main" id="{94551986-E6EB-A640-A89A-6F6095BDC000}"/>
              </a:ext>
            </a:extLst>
          </p:cNvPr>
          <p:cNvSpPr>
            <a:spLocks noChangeShapeType="1"/>
          </p:cNvSpPr>
          <p:nvPr/>
        </p:nvSpPr>
        <p:spPr bwMode="auto">
          <a:xfrm>
            <a:off x="5233988" y="4776788"/>
            <a:ext cx="27273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7" name="Line 22">
            <a:extLst>
              <a:ext uri="{FF2B5EF4-FFF2-40B4-BE49-F238E27FC236}">
                <a16:creationId xmlns:a16="http://schemas.microsoft.com/office/drawing/2014/main" id="{11006DFC-5AE3-2849-8A71-62BC9BADE2D7}"/>
              </a:ext>
            </a:extLst>
          </p:cNvPr>
          <p:cNvSpPr>
            <a:spLocks noChangeShapeType="1"/>
          </p:cNvSpPr>
          <p:nvPr/>
        </p:nvSpPr>
        <p:spPr bwMode="auto">
          <a:xfrm>
            <a:off x="5235575" y="4875213"/>
            <a:ext cx="2686050"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8" name="Line 23">
            <a:extLst>
              <a:ext uri="{FF2B5EF4-FFF2-40B4-BE49-F238E27FC236}">
                <a16:creationId xmlns:a16="http://schemas.microsoft.com/office/drawing/2014/main" id="{FBB5764B-EB00-6E4E-9897-A57F5F42EA7A}"/>
              </a:ext>
            </a:extLst>
          </p:cNvPr>
          <p:cNvSpPr>
            <a:spLocks noChangeShapeType="1"/>
          </p:cNvSpPr>
          <p:nvPr/>
        </p:nvSpPr>
        <p:spPr bwMode="auto">
          <a:xfrm>
            <a:off x="6580188" y="3963988"/>
            <a:ext cx="0" cy="41433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39" name="Text Box 24">
            <a:extLst>
              <a:ext uri="{FF2B5EF4-FFF2-40B4-BE49-F238E27FC236}">
                <a16:creationId xmlns:a16="http://schemas.microsoft.com/office/drawing/2014/main" id="{A17303F7-A07A-884F-B12D-5A059AC02DDC}"/>
              </a:ext>
            </a:extLst>
          </p:cNvPr>
          <p:cNvSpPr txBox="1">
            <a:spLocks noChangeArrowheads="1"/>
          </p:cNvSpPr>
          <p:nvPr/>
        </p:nvSpPr>
        <p:spPr bwMode="auto">
          <a:xfrm>
            <a:off x="5562600" y="5410200"/>
            <a:ext cx="2060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zh-CN" sz="2000" b="1" i="1">
                <a:ea typeface="宋体" panose="02010600030101010101" pitchFamily="2" charset="-122"/>
              </a:rPr>
              <a:t>Non-Homologous</a:t>
            </a:r>
          </a:p>
          <a:p>
            <a:pPr algn="ctr"/>
            <a:r>
              <a:rPr lang="en-US" altLang="zh-CN" sz="2000" b="1" i="1">
                <a:ea typeface="宋体" panose="02010600030101010101" pitchFamily="2" charset="-122"/>
              </a:rPr>
              <a:t>End Joining</a:t>
            </a:r>
            <a:endParaRPr lang="en-US" altLang="zh-CN">
              <a:ea typeface="宋体" panose="02010600030101010101" pitchFamily="2" charset="-122"/>
            </a:endParaRPr>
          </a:p>
        </p:txBody>
      </p:sp>
      <p:sp>
        <p:nvSpPr>
          <p:cNvPr id="86040" name="Line 25">
            <a:extLst>
              <a:ext uri="{FF2B5EF4-FFF2-40B4-BE49-F238E27FC236}">
                <a16:creationId xmlns:a16="http://schemas.microsoft.com/office/drawing/2014/main" id="{C6CF84DF-2703-C948-BA46-7DCE8C5756FF}"/>
              </a:ext>
            </a:extLst>
          </p:cNvPr>
          <p:cNvSpPr>
            <a:spLocks noChangeShapeType="1"/>
          </p:cNvSpPr>
          <p:nvPr/>
        </p:nvSpPr>
        <p:spPr bwMode="auto">
          <a:xfrm>
            <a:off x="1095375" y="2689225"/>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1" name="Line 26">
            <a:extLst>
              <a:ext uri="{FF2B5EF4-FFF2-40B4-BE49-F238E27FC236}">
                <a16:creationId xmlns:a16="http://schemas.microsoft.com/office/drawing/2014/main" id="{CF02AA0E-4EBB-A041-995D-701EC72BF63F}"/>
              </a:ext>
            </a:extLst>
          </p:cNvPr>
          <p:cNvSpPr>
            <a:spLocks noChangeShapeType="1"/>
          </p:cNvSpPr>
          <p:nvPr/>
        </p:nvSpPr>
        <p:spPr bwMode="auto">
          <a:xfrm>
            <a:off x="3009900" y="2689225"/>
            <a:ext cx="81597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2" name="Line 27">
            <a:extLst>
              <a:ext uri="{FF2B5EF4-FFF2-40B4-BE49-F238E27FC236}">
                <a16:creationId xmlns:a16="http://schemas.microsoft.com/office/drawing/2014/main" id="{44007067-51EE-E944-9C07-6F47AA96338C}"/>
              </a:ext>
            </a:extLst>
          </p:cNvPr>
          <p:cNvSpPr>
            <a:spLocks noChangeShapeType="1"/>
          </p:cNvSpPr>
          <p:nvPr/>
        </p:nvSpPr>
        <p:spPr bwMode="auto">
          <a:xfrm>
            <a:off x="1096963" y="2787650"/>
            <a:ext cx="677862"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3" name="Line 28">
            <a:extLst>
              <a:ext uri="{FF2B5EF4-FFF2-40B4-BE49-F238E27FC236}">
                <a16:creationId xmlns:a16="http://schemas.microsoft.com/office/drawing/2014/main" id="{12BAC61C-1F9A-4743-B33B-492611CEAC91}"/>
              </a:ext>
            </a:extLst>
          </p:cNvPr>
          <p:cNvSpPr>
            <a:spLocks noChangeShapeType="1"/>
          </p:cNvSpPr>
          <p:nvPr/>
        </p:nvSpPr>
        <p:spPr bwMode="auto">
          <a:xfrm>
            <a:off x="2827338" y="2787650"/>
            <a:ext cx="992187"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4" name="Line 29">
            <a:extLst>
              <a:ext uri="{FF2B5EF4-FFF2-40B4-BE49-F238E27FC236}">
                <a16:creationId xmlns:a16="http://schemas.microsoft.com/office/drawing/2014/main" id="{01E9D499-D34C-6D47-83FA-23FBC31DE4F3}"/>
              </a:ext>
            </a:extLst>
          </p:cNvPr>
          <p:cNvSpPr>
            <a:spLocks noChangeShapeType="1"/>
          </p:cNvSpPr>
          <p:nvPr/>
        </p:nvSpPr>
        <p:spPr bwMode="auto">
          <a:xfrm>
            <a:off x="1089025" y="3119438"/>
            <a:ext cx="898525"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5" name="Line 30">
            <a:extLst>
              <a:ext uri="{FF2B5EF4-FFF2-40B4-BE49-F238E27FC236}">
                <a16:creationId xmlns:a16="http://schemas.microsoft.com/office/drawing/2014/main" id="{57619AAD-3647-1442-A9D6-B11193012B05}"/>
              </a:ext>
            </a:extLst>
          </p:cNvPr>
          <p:cNvSpPr>
            <a:spLocks noChangeShapeType="1"/>
          </p:cNvSpPr>
          <p:nvPr/>
        </p:nvSpPr>
        <p:spPr bwMode="auto">
          <a:xfrm>
            <a:off x="1082675" y="3217863"/>
            <a:ext cx="273685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6" name="Line 31">
            <a:extLst>
              <a:ext uri="{FF2B5EF4-FFF2-40B4-BE49-F238E27FC236}">
                <a16:creationId xmlns:a16="http://schemas.microsoft.com/office/drawing/2014/main" id="{198F224F-5A4F-F843-8828-9C7BB2A1FB6B}"/>
              </a:ext>
            </a:extLst>
          </p:cNvPr>
          <p:cNvSpPr>
            <a:spLocks noChangeShapeType="1"/>
          </p:cNvSpPr>
          <p:nvPr/>
        </p:nvSpPr>
        <p:spPr bwMode="auto">
          <a:xfrm>
            <a:off x="2916238" y="3121025"/>
            <a:ext cx="898525"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7" name="Line 32">
            <a:extLst>
              <a:ext uri="{FF2B5EF4-FFF2-40B4-BE49-F238E27FC236}">
                <a16:creationId xmlns:a16="http://schemas.microsoft.com/office/drawing/2014/main" id="{AAF578C8-E615-0C4F-9F02-89E92B77FE84}"/>
              </a:ext>
            </a:extLst>
          </p:cNvPr>
          <p:cNvSpPr>
            <a:spLocks noChangeShapeType="1"/>
          </p:cNvSpPr>
          <p:nvPr/>
        </p:nvSpPr>
        <p:spPr bwMode="auto">
          <a:xfrm flipV="1">
            <a:off x="1971675" y="2960688"/>
            <a:ext cx="101600" cy="160337"/>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8" name="Line 33">
            <a:extLst>
              <a:ext uri="{FF2B5EF4-FFF2-40B4-BE49-F238E27FC236}">
                <a16:creationId xmlns:a16="http://schemas.microsoft.com/office/drawing/2014/main" id="{DD509ADD-376E-8B46-9720-DE23C192ECAF}"/>
              </a:ext>
            </a:extLst>
          </p:cNvPr>
          <p:cNvSpPr>
            <a:spLocks noChangeShapeType="1"/>
          </p:cNvSpPr>
          <p:nvPr/>
        </p:nvSpPr>
        <p:spPr bwMode="auto">
          <a:xfrm flipH="1" flipV="1">
            <a:off x="2844800" y="2968625"/>
            <a:ext cx="76200" cy="1524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9" name="Line 34">
            <a:extLst>
              <a:ext uri="{FF2B5EF4-FFF2-40B4-BE49-F238E27FC236}">
                <a16:creationId xmlns:a16="http://schemas.microsoft.com/office/drawing/2014/main" id="{52293BC0-13CE-0D4B-9B62-C38F729C4120}"/>
              </a:ext>
            </a:extLst>
          </p:cNvPr>
          <p:cNvSpPr>
            <a:spLocks noChangeShapeType="1"/>
          </p:cNvSpPr>
          <p:nvPr/>
        </p:nvSpPr>
        <p:spPr bwMode="auto">
          <a:xfrm>
            <a:off x="2065338" y="2968625"/>
            <a:ext cx="7874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0" name="Line 35">
            <a:extLst>
              <a:ext uri="{FF2B5EF4-FFF2-40B4-BE49-F238E27FC236}">
                <a16:creationId xmlns:a16="http://schemas.microsoft.com/office/drawing/2014/main" id="{8A9561D8-B30B-0F4E-BB25-DC611613DFFE}"/>
              </a:ext>
            </a:extLst>
          </p:cNvPr>
          <p:cNvSpPr>
            <a:spLocks noChangeShapeType="1"/>
          </p:cNvSpPr>
          <p:nvPr/>
        </p:nvSpPr>
        <p:spPr bwMode="auto">
          <a:xfrm>
            <a:off x="2581275" y="3105150"/>
            <a:ext cx="169863"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1" name="Line 36">
            <a:extLst>
              <a:ext uri="{FF2B5EF4-FFF2-40B4-BE49-F238E27FC236}">
                <a16:creationId xmlns:a16="http://schemas.microsoft.com/office/drawing/2014/main" id="{568CDE3B-3EAC-814D-8822-75812C64B847}"/>
              </a:ext>
            </a:extLst>
          </p:cNvPr>
          <p:cNvSpPr>
            <a:spLocks noChangeShapeType="1"/>
          </p:cNvSpPr>
          <p:nvPr/>
        </p:nvSpPr>
        <p:spPr bwMode="auto">
          <a:xfrm flipV="1">
            <a:off x="2743200" y="2782888"/>
            <a:ext cx="93663" cy="322262"/>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2" name="Line 37">
            <a:extLst>
              <a:ext uri="{FF2B5EF4-FFF2-40B4-BE49-F238E27FC236}">
                <a16:creationId xmlns:a16="http://schemas.microsoft.com/office/drawing/2014/main" id="{7D99B21A-CDB9-FF4B-AB7B-2A9BE3E36DA5}"/>
              </a:ext>
            </a:extLst>
          </p:cNvPr>
          <p:cNvSpPr>
            <a:spLocks noChangeShapeType="1"/>
          </p:cNvSpPr>
          <p:nvPr/>
        </p:nvSpPr>
        <p:spPr bwMode="auto">
          <a:xfrm>
            <a:off x="1089025" y="3910013"/>
            <a:ext cx="1228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3" name="Line 38">
            <a:extLst>
              <a:ext uri="{FF2B5EF4-FFF2-40B4-BE49-F238E27FC236}">
                <a16:creationId xmlns:a16="http://schemas.microsoft.com/office/drawing/2014/main" id="{41A2D7BB-FA8A-7944-875B-C423A37403F4}"/>
              </a:ext>
            </a:extLst>
          </p:cNvPr>
          <p:cNvSpPr>
            <a:spLocks noChangeShapeType="1"/>
          </p:cNvSpPr>
          <p:nvPr/>
        </p:nvSpPr>
        <p:spPr bwMode="auto">
          <a:xfrm>
            <a:off x="3003550" y="3910013"/>
            <a:ext cx="81597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4" name="Line 39">
            <a:extLst>
              <a:ext uri="{FF2B5EF4-FFF2-40B4-BE49-F238E27FC236}">
                <a16:creationId xmlns:a16="http://schemas.microsoft.com/office/drawing/2014/main" id="{20F9E976-01F5-7849-8C04-C00CEA0245F4}"/>
              </a:ext>
            </a:extLst>
          </p:cNvPr>
          <p:cNvSpPr>
            <a:spLocks noChangeShapeType="1"/>
          </p:cNvSpPr>
          <p:nvPr/>
        </p:nvSpPr>
        <p:spPr bwMode="auto">
          <a:xfrm>
            <a:off x="1090613" y="4008438"/>
            <a:ext cx="677862"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5" name="Line 40">
            <a:extLst>
              <a:ext uri="{FF2B5EF4-FFF2-40B4-BE49-F238E27FC236}">
                <a16:creationId xmlns:a16="http://schemas.microsoft.com/office/drawing/2014/main" id="{EC3B4CBB-6A84-D244-88CB-8B59402BEE9D}"/>
              </a:ext>
            </a:extLst>
          </p:cNvPr>
          <p:cNvSpPr>
            <a:spLocks noChangeShapeType="1"/>
          </p:cNvSpPr>
          <p:nvPr/>
        </p:nvSpPr>
        <p:spPr bwMode="auto">
          <a:xfrm>
            <a:off x="2820988" y="4008438"/>
            <a:ext cx="992187"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6" name="Line 41">
            <a:extLst>
              <a:ext uri="{FF2B5EF4-FFF2-40B4-BE49-F238E27FC236}">
                <a16:creationId xmlns:a16="http://schemas.microsoft.com/office/drawing/2014/main" id="{E59B407F-3AF8-B748-AD72-A2EE3E465F04}"/>
              </a:ext>
            </a:extLst>
          </p:cNvPr>
          <p:cNvSpPr>
            <a:spLocks noChangeShapeType="1"/>
          </p:cNvSpPr>
          <p:nvPr/>
        </p:nvSpPr>
        <p:spPr bwMode="auto">
          <a:xfrm>
            <a:off x="1082675" y="4340225"/>
            <a:ext cx="652463"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7" name="Line 42">
            <a:extLst>
              <a:ext uri="{FF2B5EF4-FFF2-40B4-BE49-F238E27FC236}">
                <a16:creationId xmlns:a16="http://schemas.microsoft.com/office/drawing/2014/main" id="{06345E5C-5509-A043-82D0-25531FBBF48E}"/>
              </a:ext>
            </a:extLst>
          </p:cNvPr>
          <p:cNvSpPr>
            <a:spLocks noChangeShapeType="1"/>
          </p:cNvSpPr>
          <p:nvPr/>
        </p:nvSpPr>
        <p:spPr bwMode="auto">
          <a:xfrm>
            <a:off x="1076325" y="4438650"/>
            <a:ext cx="273685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8" name="Line 43">
            <a:extLst>
              <a:ext uri="{FF2B5EF4-FFF2-40B4-BE49-F238E27FC236}">
                <a16:creationId xmlns:a16="http://schemas.microsoft.com/office/drawing/2014/main" id="{EE24617F-C527-C04C-B221-35A422DADE66}"/>
              </a:ext>
            </a:extLst>
          </p:cNvPr>
          <p:cNvSpPr>
            <a:spLocks noChangeShapeType="1"/>
          </p:cNvSpPr>
          <p:nvPr/>
        </p:nvSpPr>
        <p:spPr bwMode="auto">
          <a:xfrm>
            <a:off x="2901950" y="4341813"/>
            <a:ext cx="898525"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9" name="Line 44">
            <a:extLst>
              <a:ext uri="{FF2B5EF4-FFF2-40B4-BE49-F238E27FC236}">
                <a16:creationId xmlns:a16="http://schemas.microsoft.com/office/drawing/2014/main" id="{598E47BB-4861-3443-A8AB-1FA3B032B3AC}"/>
              </a:ext>
            </a:extLst>
          </p:cNvPr>
          <p:cNvSpPr>
            <a:spLocks noChangeShapeType="1"/>
          </p:cNvSpPr>
          <p:nvPr/>
        </p:nvSpPr>
        <p:spPr bwMode="auto">
          <a:xfrm flipV="1">
            <a:off x="1727200" y="4181475"/>
            <a:ext cx="101600" cy="160338"/>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0" name="Line 45">
            <a:extLst>
              <a:ext uri="{FF2B5EF4-FFF2-40B4-BE49-F238E27FC236}">
                <a16:creationId xmlns:a16="http://schemas.microsoft.com/office/drawing/2014/main" id="{247D29CB-CD7E-A049-A003-08F5BC9F82E1}"/>
              </a:ext>
            </a:extLst>
          </p:cNvPr>
          <p:cNvSpPr>
            <a:spLocks noChangeShapeType="1"/>
          </p:cNvSpPr>
          <p:nvPr/>
        </p:nvSpPr>
        <p:spPr bwMode="auto">
          <a:xfrm flipH="1" flipV="1">
            <a:off x="2838450" y="4189413"/>
            <a:ext cx="76200" cy="1524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1" name="Line 46">
            <a:extLst>
              <a:ext uri="{FF2B5EF4-FFF2-40B4-BE49-F238E27FC236}">
                <a16:creationId xmlns:a16="http://schemas.microsoft.com/office/drawing/2014/main" id="{132E028D-BC4F-BD41-8182-E08B6773C6FD}"/>
              </a:ext>
            </a:extLst>
          </p:cNvPr>
          <p:cNvSpPr>
            <a:spLocks noChangeShapeType="1"/>
          </p:cNvSpPr>
          <p:nvPr/>
        </p:nvSpPr>
        <p:spPr bwMode="auto">
          <a:xfrm>
            <a:off x="1814513" y="4189413"/>
            <a:ext cx="1031875"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2" name="Line 47">
            <a:extLst>
              <a:ext uri="{FF2B5EF4-FFF2-40B4-BE49-F238E27FC236}">
                <a16:creationId xmlns:a16="http://schemas.microsoft.com/office/drawing/2014/main" id="{77C98B3D-68BA-CA41-8EE7-FB6AF436A26B}"/>
              </a:ext>
            </a:extLst>
          </p:cNvPr>
          <p:cNvSpPr>
            <a:spLocks noChangeShapeType="1"/>
          </p:cNvSpPr>
          <p:nvPr/>
        </p:nvSpPr>
        <p:spPr bwMode="auto">
          <a:xfrm>
            <a:off x="2574925" y="4325938"/>
            <a:ext cx="169863"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3" name="Line 48">
            <a:extLst>
              <a:ext uri="{FF2B5EF4-FFF2-40B4-BE49-F238E27FC236}">
                <a16:creationId xmlns:a16="http://schemas.microsoft.com/office/drawing/2014/main" id="{B179E618-CAA0-C949-AC85-7C28C6D28B3E}"/>
              </a:ext>
            </a:extLst>
          </p:cNvPr>
          <p:cNvSpPr>
            <a:spLocks noChangeShapeType="1"/>
          </p:cNvSpPr>
          <p:nvPr/>
        </p:nvSpPr>
        <p:spPr bwMode="auto">
          <a:xfrm flipV="1">
            <a:off x="2736850" y="4003675"/>
            <a:ext cx="93663" cy="322263"/>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4" name="Line 49">
            <a:extLst>
              <a:ext uri="{FF2B5EF4-FFF2-40B4-BE49-F238E27FC236}">
                <a16:creationId xmlns:a16="http://schemas.microsoft.com/office/drawing/2014/main" id="{8CF76F50-B39F-D643-89A4-BAE63BF33D87}"/>
              </a:ext>
            </a:extLst>
          </p:cNvPr>
          <p:cNvSpPr>
            <a:spLocks noChangeShapeType="1"/>
          </p:cNvSpPr>
          <p:nvPr/>
        </p:nvSpPr>
        <p:spPr bwMode="auto">
          <a:xfrm flipH="1">
            <a:off x="1895475" y="4327525"/>
            <a:ext cx="693738"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5" name="Text Box 50">
            <a:extLst>
              <a:ext uri="{FF2B5EF4-FFF2-40B4-BE49-F238E27FC236}">
                <a16:creationId xmlns:a16="http://schemas.microsoft.com/office/drawing/2014/main" id="{9434DE52-8AC2-0A4A-B19D-B4099641065E}"/>
              </a:ext>
            </a:extLst>
          </p:cNvPr>
          <p:cNvSpPr txBox="1">
            <a:spLocks noChangeArrowheads="1"/>
          </p:cNvSpPr>
          <p:nvPr/>
        </p:nvSpPr>
        <p:spPr bwMode="auto">
          <a:xfrm>
            <a:off x="625475" y="392113"/>
            <a:ext cx="806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zh-CN" b="1" i="1">
                <a:ea typeface="宋体" panose="02010600030101010101" pitchFamily="2" charset="-122"/>
              </a:rPr>
              <a:t>DNA Ligases participate in two pathways of DSB repair . . .</a:t>
            </a:r>
            <a:endParaRPr lang="en-US" altLang="zh-CN" b="1">
              <a:latin typeface="Arial" panose="020B0604020202020204" pitchFamily="34" charset="0"/>
              <a:ea typeface="宋体" panose="02010600030101010101" pitchFamily="2" charset="-122"/>
            </a:endParaRPr>
          </a:p>
        </p:txBody>
      </p:sp>
      <p:sp>
        <p:nvSpPr>
          <p:cNvPr id="86066" name="Line 51">
            <a:extLst>
              <a:ext uri="{FF2B5EF4-FFF2-40B4-BE49-F238E27FC236}">
                <a16:creationId xmlns:a16="http://schemas.microsoft.com/office/drawing/2014/main" id="{C6EAB28A-3B8F-EF4C-8902-F5AB58314BBE}"/>
              </a:ext>
            </a:extLst>
          </p:cNvPr>
          <p:cNvSpPr>
            <a:spLocks noChangeShapeType="1"/>
          </p:cNvSpPr>
          <p:nvPr/>
        </p:nvSpPr>
        <p:spPr bwMode="auto">
          <a:xfrm>
            <a:off x="2463800" y="2179638"/>
            <a:ext cx="0" cy="3206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67" name="Line 52">
            <a:extLst>
              <a:ext uri="{FF2B5EF4-FFF2-40B4-BE49-F238E27FC236}">
                <a16:creationId xmlns:a16="http://schemas.microsoft.com/office/drawing/2014/main" id="{63C3FF85-A89F-DD40-9DD2-1A12EE18BED7}"/>
              </a:ext>
            </a:extLst>
          </p:cNvPr>
          <p:cNvSpPr>
            <a:spLocks noChangeShapeType="1"/>
          </p:cNvSpPr>
          <p:nvPr/>
        </p:nvSpPr>
        <p:spPr bwMode="auto">
          <a:xfrm>
            <a:off x="2473325" y="3449638"/>
            <a:ext cx="0" cy="3206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68" name="Line 53">
            <a:extLst>
              <a:ext uri="{FF2B5EF4-FFF2-40B4-BE49-F238E27FC236}">
                <a16:creationId xmlns:a16="http://schemas.microsoft.com/office/drawing/2014/main" id="{A8292D2C-6750-9A4A-B1AE-11B1328E40CC}"/>
              </a:ext>
            </a:extLst>
          </p:cNvPr>
          <p:cNvSpPr>
            <a:spLocks noChangeShapeType="1"/>
          </p:cNvSpPr>
          <p:nvPr/>
        </p:nvSpPr>
        <p:spPr bwMode="auto">
          <a:xfrm>
            <a:off x="1093788" y="5154613"/>
            <a:ext cx="1736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9" name="Line 54">
            <a:extLst>
              <a:ext uri="{FF2B5EF4-FFF2-40B4-BE49-F238E27FC236}">
                <a16:creationId xmlns:a16="http://schemas.microsoft.com/office/drawing/2014/main" id="{85A4F930-7E3C-BE49-8183-651E6757CCD5}"/>
              </a:ext>
            </a:extLst>
          </p:cNvPr>
          <p:cNvSpPr>
            <a:spLocks noChangeShapeType="1"/>
          </p:cNvSpPr>
          <p:nvPr/>
        </p:nvSpPr>
        <p:spPr bwMode="auto">
          <a:xfrm>
            <a:off x="2913063" y="5154613"/>
            <a:ext cx="9112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70" name="Line 55">
            <a:extLst>
              <a:ext uri="{FF2B5EF4-FFF2-40B4-BE49-F238E27FC236}">
                <a16:creationId xmlns:a16="http://schemas.microsoft.com/office/drawing/2014/main" id="{6769C020-F2E5-3C46-9039-9BF0C0242838}"/>
              </a:ext>
            </a:extLst>
          </p:cNvPr>
          <p:cNvSpPr>
            <a:spLocks noChangeShapeType="1"/>
          </p:cNvSpPr>
          <p:nvPr/>
        </p:nvSpPr>
        <p:spPr bwMode="auto">
          <a:xfrm>
            <a:off x="1095375" y="5253038"/>
            <a:ext cx="9747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71" name="Line 56">
            <a:extLst>
              <a:ext uri="{FF2B5EF4-FFF2-40B4-BE49-F238E27FC236}">
                <a16:creationId xmlns:a16="http://schemas.microsoft.com/office/drawing/2014/main" id="{6DC09E5D-CC43-0540-9273-6685E76D397E}"/>
              </a:ext>
            </a:extLst>
          </p:cNvPr>
          <p:cNvSpPr>
            <a:spLocks noChangeShapeType="1"/>
          </p:cNvSpPr>
          <p:nvPr/>
        </p:nvSpPr>
        <p:spPr bwMode="auto">
          <a:xfrm>
            <a:off x="2678113" y="5253038"/>
            <a:ext cx="1139825" cy="0"/>
          </a:xfrm>
          <a:prstGeom prst="line">
            <a:avLst/>
          </a:prstGeom>
          <a:noFill/>
          <a:ln w="317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72" name="Line 57">
            <a:extLst>
              <a:ext uri="{FF2B5EF4-FFF2-40B4-BE49-F238E27FC236}">
                <a16:creationId xmlns:a16="http://schemas.microsoft.com/office/drawing/2014/main" id="{614D4E39-FB13-634B-9407-DA45EF2BE77F}"/>
              </a:ext>
            </a:extLst>
          </p:cNvPr>
          <p:cNvSpPr>
            <a:spLocks noChangeShapeType="1"/>
          </p:cNvSpPr>
          <p:nvPr/>
        </p:nvSpPr>
        <p:spPr bwMode="auto">
          <a:xfrm>
            <a:off x="1087438" y="5584825"/>
            <a:ext cx="2727325"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73" name="Line 58">
            <a:extLst>
              <a:ext uri="{FF2B5EF4-FFF2-40B4-BE49-F238E27FC236}">
                <a16:creationId xmlns:a16="http://schemas.microsoft.com/office/drawing/2014/main" id="{23BD9101-173C-5046-9861-23D8E12D88C0}"/>
              </a:ext>
            </a:extLst>
          </p:cNvPr>
          <p:cNvSpPr>
            <a:spLocks noChangeShapeType="1"/>
          </p:cNvSpPr>
          <p:nvPr/>
        </p:nvSpPr>
        <p:spPr bwMode="auto">
          <a:xfrm>
            <a:off x="1081088" y="5683250"/>
            <a:ext cx="273685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74" name="Line 59">
            <a:extLst>
              <a:ext uri="{FF2B5EF4-FFF2-40B4-BE49-F238E27FC236}">
                <a16:creationId xmlns:a16="http://schemas.microsoft.com/office/drawing/2014/main" id="{4B1DA3BD-674B-564B-9823-21F98EC06C7D}"/>
              </a:ext>
            </a:extLst>
          </p:cNvPr>
          <p:cNvSpPr>
            <a:spLocks noChangeShapeType="1"/>
          </p:cNvSpPr>
          <p:nvPr/>
        </p:nvSpPr>
        <p:spPr bwMode="auto">
          <a:xfrm>
            <a:off x="2179638" y="5249863"/>
            <a:ext cx="5207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75" name="Line 60">
            <a:extLst>
              <a:ext uri="{FF2B5EF4-FFF2-40B4-BE49-F238E27FC236}">
                <a16:creationId xmlns:a16="http://schemas.microsoft.com/office/drawing/2014/main" id="{5E83E4FD-E848-3D4A-B819-AA985DCD5D9D}"/>
              </a:ext>
            </a:extLst>
          </p:cNvPr>
          <p:cNvSpPr>
            <a:spLocks noChangeShapeType="1"/>
          </p:cNvSpPr>
          <p:nvPr/>
        </p:nvSpPr>
        <p:spPr bwMode="auto">
          <a:xfrm>
            <a:off x="2486025" y="4630738"/>
            <a:ext cx="0" cy="3206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6" name="Text Box 61">
            <a:extLst>
              <a:ext uri="{FF2B5EF4-FFF2-40B4-BE49-F238E27FC236}">
                <a16:creationId xmlns:a16="http://schemas.microsoft.com/office/drawing/2014/main" id="{2C911500-4F5D-0246-8C07-FEAFAF41D5CB}"/>
              </a:ext>
            </a:extLst>
          </p:cNvPr>
          <p:cNvSpPr txBox="1">
            <a:spLocks noChangeArrowheads="1"/>
          </p:cNvSpPr>
          <p:nvPr/>
        </p:nvSpPr>
        <p:spPr bwMode="auto">
          <a:xfrm>
            <a:off x="911225" y="5942013"/>
            <a:ext cx="318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zh-CN" sz="2000" b="1" i="1">
                <a:ea typeface="宋体" panose="02010600030101010101" pitchFamily="2" charset="-122"/>
              </a:rPr>
              <a:t>Homologous Recombination</a:t>
            </a:r>
            <a:endParaRPr lang="en-US" altLang="zh-CN">
              <a:ea typeface="宋体" panose="02010600030101010101" pitchFamily="2" charset="-122"/>
            </a:endParaRPr>
          </a:p>
        </p:txBody>
      </p:sp>
      <p:sp>
        <p:nvSpPr>
          <p:cNvPr id="86077" name="Text Box 62">
            <a:extLst>
              <a:ext uri="{FF2B5EF4-FFF2-40B4-BE49-F238E27FC236}">
                <a16:creationId xmlns:a16="http://schemas.microsoft.com/office/drawing/2014/main" id="{5E719236-193A-7648-8A34-6C5D998F76F1}"/>
              </a:ext>
            </a:extLst>
          </p:cNvPr>
          <p:cNvSpPr txBox="1">
            <a:spLocks noChangeArrowheads="1"/>
          </p:cNvSpPr>
          <p:nvPr/>
        </p:nvSpPr>
        <p:spPr bwMode="auto">
          <a:xfrm>
            <a:off x="2220913" y="2971800"/>
            <a:ext cx="4302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200">
                <a:latin typeface="Optima" panose="02000503060000020004" pitchFamily="2" charset="0"/>
              </a:rPr>
              <a:t>HO</a:t>
            </a:r>
            <a:endParaRPr lang="en-US" altLang="en-US" sz="1400">
              <a:latin typeface="Optima" panose="02000503060000020004"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a:extLst>
              <a:ext uri="{FF2B5EF4-FFF2-40B4-BE49-F238E27FC236}">
                <a16:creationId xmlns:a16="http://schemas.microsoft.com/office/drawing/2014/main" id="{290542A0-44FB-904F-B08C-EDEB6D8B186E}"/>
              </a:ext>
            </a:extLst>
          </p:cNvPr>
          <p:cNvSpPr txBox="1">
            <a:spLocks noChangeArrowheads="1"/>
          </p:cNvSpPr>
          <p:nvPr/>
        </p:nvSpPr>
        <p:spPr bwMode="auto">
          <a:xfrm>
            <a:off x="495300" y="487363"/>
            <a:ext cx="4575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dirty="0"/>
              <a:t>Associative Mechanism: </a:t>
            </a:r>
            <a:r>
              <a:rPr lang="en-US" altLang="en-US" sz="2800" b="1" dirty="0">
                <a:solidFill>
                  <a:srgbClr val="0432FF"/>
                </a:solidFill>
              </a:rPr>
              <a:t>S</a:t>
            </a:r>
            <a:r>
              <a:rPr lang="en-US" altLang="en-US" sz="2800" b="1" baseline="-25000" dirty="0">
                <a:solidFill>
                  <a:srgbClr val="0432FF"/>
                </a:solidFill>
              </a:rPr>
              <a:t>N</a:t>
            </a:r>
            <a:r>
              <a:rPr lang="en-US" altLang="en-US" sz="2800" b="1" dirty="0">
                <a:solidFill>
                  <a:srgbClr val="0432FF"/>
                </a:solidFill>
              </a:rPr>
              <a:t>2 </a:t>
            </a:r>
            <a:endParaRPr lang="en-US" altLang="en-US" dirty="0">
              <a:solidFill>
                <a:srgbClr val="0432FF"/>
              </a:solidFill>
            </a:endParaRPr>
          </a:p>
        </p:txBody>
      </p:sp>
      <p:sp>
        <p:nvSpPr>
          <p:cNvPr id="27650" name="Text Box 3">
            <a:extLst>
              <a:ext uri="{FF2B5EF4-FFF2-40B4-BE49-F238E27FC236}">
                <a16:creationId xmlns:a16="http://schemas.microsoft.com/office/drawing/2014/main" id="{49D9A63C-1BB7-2347-8BA4-631F9B71373E}"/>
              </a:ext>
            </a:extLst>
          </p:cNvPr>
          <p:cNvSpPr txBox="1">
            <a:spLocks noChangeArrowheads="1"/>
          </p:cNvSpPr>
          <p:nvPr/>
        </p:nvSpPr>
        <p:spPr bwMode="auto">
          <a:xfrm>
            <a:off x="6159500" y="4165600"/>
            <a:ext cx="2217738"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90000"/>
              </a:lnSpc>
            </a:pPr>
            <a:r>
              <a:rPr lang="en-US" altLang="en-US" b="1" i="1" dirty="0">
                <a:solidFill>
                  <a:srgbClr val="0432FF"/>
                </a:solidFill>
              </a:rPr>
              <a:t>Transition State</a:t>
            </a:r>
            <a:endParaRPr lang="en-US" altLang="en-US" i="1" dirty="0">
              <a:solidFill>
                <a:srgbClr val="0432FF"/>
              </a:solidFill>
            </a:endParaRPr>
          </a:p>
        </p:txBody>
      </p:sp>
      <p:sp>
        <p:nvSpPr>
          <p:cNvPr id="27651" name="Rectangle 4">
            <a:extLst>
              <a:ext uri="{FF2B5EF4-FFF2-40B4-BE49-F238E27FC236}">
                <a16:creationId xmlns:a16="http://schemas.microsoft.com/office/drawing/2014/main" id="{507EBF06-9F6C-2746-8834-7D90B6CCCD17}"/>
              </a:ext>
            </a:extLst>
          </p:cNvPr>
          <p:cNvSpPr>
            <a:spLocks noChangeArrowheads="1"/>
          </p:cNvSpPr>
          <p:nvPr/>
        </p:nvSpPr>
        <p:spPr bwMode="auto">
          <a:xfrm>
            <a:off x="363538" y="1263650"/>
            <a:ext cx="84582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2000" b="1">
                <a:latin typeface="Optima" panose="02000503060000020004" pitchFamily="2" charset="0"/>
              </a:rPr>
              <a:t>Pentacoordinate phosphorane transition state</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Trigonal bipyramidal geometry</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Attacking nucleophile is </a:t>
            </a:r>
            <a:r>
              <a:rPr lang="en-US" altLang="en-US" sz="2000" b="1" u="sng">
                <a:solidFill>
                  <a:srgbClr val="EF1F1D"/>
                </a:solidFill>
                <a:latin typeface="Optima" panose="02000503060000020004" pitchFamily="2" charset="0"/>
              </a:rPr>
              <a:t>apical</a:t>
            </a:r>
            <a:r>
              <a:rPr lang="en-US" altLang="en-US" sz="2000" b="1">
                <a:latin typeface="Optima" panose="02000503060000020004" pitchFamily="2" charset="0"/>
              </a:rPr>
              <a:t> to the leaving group (in-line attack)</a:t>
            </a:r>
            <a:endParaRPr lang="en-US" altLang="en-US">
              <a:latin typeface="Arial" panose="020B0604020202020204" pitchFamily="34" charset="0"/>
            </a:endParaRPr>
          </a:p>
        </p:txBody>
      </p:sp>
      <p:sp>
        <p:nvSpPr>
          <p:cNvPr id="27652" name="AutoShape 5">
            <a:extLst>
              <a:ext uri="{FF2B5EF4-FFF2-40B4-BE49-F238E27FC236}">
                <a16:creationId xmlns:a16="http://schemas.microsoft.com/office/drawing/2014/main" id="{D0D6E8C3-94F3-7F4B-BE3A-4393F623E92A}"/>
              </a:ext>
            </a:extLst>
          </p:cNvPr>
          <p:cNvSpPr>
            <a:spLocks noChangeArrowheads="1"/>
          </p:cNvSpPr>
          <p:nvPr/>
        </p:nvSpPr>
        <p:spPr bwMode="auto">
          <a:xfrm flipV="1">
            <a:off x="3735388" y="3457575"/>
            <a:ext cx="1401762" cy="2393950"/>
          </a:xfrm>
          <a:prstGeom prst="triangle">
            <a:avLst>
              <a:gd name="adj" fmla="val 4986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endParaRPr lang="en-US" altLang="en-US">
              <a:solidFill>
                <a:schemeClr val="bg1"/>
              </a:solidFill>
            </a:endParaRPr>
          </a:p>
        </p:txBody>
      </p:sp>
      <p:pic>
        <p:nvPicPr>
          <p:cNvPr id="27653" name="Picture 6">
            <a:extLst>
              <a:ext uri="{FF2B5EF4-FFF2-40B4-BE49-F238E27FC236}">
                <a16:creationId xmlns:a16="http://schemas.microsoft.com/office/drawing/2014/main" id="{7495C1AA-6649-8C49-BCF2-DAF8005F0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700" y="3187700"/>
            <a:ext cx="31813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967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F24BBCCE-0952-144B-B464-839DAF96B05B}"/>
              </a:ext>
            </a:extLst>
          </p:cNvPr>
          <p:cNvSpPr txBox="1">
            <a:spLocks noChangeArrowheads="1"/>
          </p:cNvSpPr>
          <p:nvPr/>
        </p:nvSpPr>
        <p:spPr bwMode="auto">
          <a:xfrm>
            <a:off x="1355725" y="1749425"/>
            <a:ext cx="581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    E</a:t>
            </a:r>
            <a:r>
              <a:rPr lang="en-US" altLang="en-US" b="1">
                <a:solidFill>
                  <a:srgbClr val="B00E21"/>
                </a:solidFill>
                <a:latin typeface="Arial" panose="020B0604020202020204" pitchFamily="34" charset="0"/>
              </a:rPr>
              <a:t>    </a:t>
            </a:r>
            <a:r>
              <a:rPr lang="en-US" altLang="en-US" b="1">
                <a:latin typeface="Arial" panose="020B0604020202020204" pitchFamily="34" charset="0"/>
              </a:rPr>
              <a:t>+</a:t>
            </a:r>
            <a:r>
              <a:rPr lang="en-US" altLang="en-US" b="1">
                <a:solidFill>
                  <a:srgbClr val="B00E21"/>
                </a:solidFill>
                <a:latin typeface="Arial" panose="020B0604020202020204" pitchFamily="34" charset="0"/>
              </a:rPr>
              <a:t>   </a:t>
            </a:r>
            <a:r>
              <a:rPr lang="en-US" altLang="en-US" b="1">
                <a:latin typeface="Arial" panose="020B0604020202020204" pitchFamily="34" charset="0"/>
              </a:rPr>
              <a:t>ATP                       E</a:t>
            </a:r>
            <a:r>
              <a:rPr lang="en-US" altLang="en-US" b="1">
                <a:solidFill>
                  <a:srgbClr val="B00E21"/>
                </a:solidFill>
                <a:latin typeface="Arial" panose="020B0604020202020204" pitchFamily="34" charset="0"/>
              </a:rPr>
              <a:t>pA</a:t>
            </a:r>
            <a:r>
              <a:rPr lang="en-US" altLang="en-US" b="1">
                <a:latin typeface="Arial" panose="020B0604020202020204" pitchFamily="34" charset="0"/>
              </a:rPr>
              <a:t>   +   PP</a:t>
            </a:r>
            <a:r>
              <a:rPr lang="en-US" altLang="en-US" b="1" baseline="-25000">
                <a:latin typeface="Arial" panose="020B0604020202020204" pitchFamily="34" charset="0"/>
              </a:rPr>
              <a:t>i</a:t>
            </a:r>
            <a:endParaRPr lang="en-US" altLang="en-US" b="1" baseline="-25000">
              <a:solidFill>
                <a:srgbClr val="B00E21"/>
              </a:solidFill>
              <a:latin typeface="Arial" panose="020B0604020202020204" pitchFamily="34" charset="0"/>
            </a:endParaRPr>
          </a:p>
        </p:txBody>
      </p:sp>
      <p:sp>
        <p:nvSpPr>
          <p:cNvPr id="88066" name="Text Box 3">
            <a:extLst>
              <a:ext uri="{FF2B5EF4-FFF2-40B4-BE49-F238E27FC236}">
                <a16:creationId xmlns:a16="http://schemas.microsoft.com/office/drawing/2014/main" id="{883A5781-4E68-934C-906B-AADA6FCE23E1}"/>
              </a:ext>
            </a:extLst>
          </p:cNvPr>
          <p:cNvSpPr txBox="1">
            <a:spLocks noChangeArrowheads="1"/>
          </p:cNvSpPr>
          <p:nvPr/>
        </p:nvSpPr>
        <p:spPr bwMode="auto">
          <a:xfrm>
            <a:off x="1355725" y="2479675"/>
            <a:ext cx="616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E</a:t>
            </a:r>
            <a:r>
              <a:rPr lang="en-US" altLang="en-US" b="1">
                <a:solidFill>
                  <a:srgbClr val="B00E21"/>
                </a:solidFill>
                <a:latin typeface="Arial" panose="020B0604020202020204" pitchFamily="34" charset="0"/>
              </a:rPr>
              <a:t>pA   </a:t>
            </a:r>
            <a:r>
              <a:rPr lang="en-US" altLang="en-US" b="1">
                <a:latin typeface="Arial" panose="020B0604020202020204" pitchFamily="34" charset="0"/>
              </a:rPr>
              <a:t>+</a:t>
            </a:r>
            <a:r>
              <a:rPr lang="en-US" altLang="en-US" b="1">
                <a:solidFill>
                  <a:srgbClr val="B00E21"/>
                </a:solidFill>
                <a:latin typeface="Arial" panose="020B0604020202020204" pitchFamily="34" charset="0"/>
              </a:rPr>
              <a:t>   </a:t>
            </a:r>
            <a:r>
              <a:rPr lang="en-US" altLang="en-US" b="1">
                <a:latin typeface="Arial" panose="020B0604020202020204" pitchFamily="34" charset="0"/>
              </a:rPr>
              <a:t>pDNA                    </a:t>
            </a:r>
            <a:r>
              <a:rPr lang="en-US" altLang="en-US" b="1">
                <a:solidFill>
                  <a:srgbClr val="B00E21"/>
                </a:solidFill>
                <a:latin typeface="Arial" panose="020B0604020202020204" pitchFamily="34" charset="0"/>
              </a:rPr>
              <a:t>Ap</a:t>
            </a:r>
            <a:r>
              <a:rPr lang="en-US" altLang="en-US" b="1">
                <a:latin typeface="Arial" panose="020B0604020202020204" pitchFamily="34" charset="0"/>
              </a:rPr>
              <a:t>pDNA   +   E</a:t>
            </a:r>
          </a:p>
        </p:txBody>
      </p:sp>
      <p:sp>
        <p:nvSpPr>
          <p:cNvPr id="88067" name="Line 4">
            <a:extLst>
              <a:ext uri="{FF2B5EF4-FFF2-40B4-BE49-F238E27FC236}">
                <a16:creationId xmlns:a16="http://schemas.microsoft.com/office/drawing/2014/main" id="{F2F57DC4-1107-AF4A-929A-663CC9D9977E}"/>
              </a:ext>
            </a:extLst>
          </p:cNvPr>
          <p:cNvSpPr>
            <a:spLocks noChangeShapeType="1"/>
          </p:cNvSpPr>
          <p:nvPr/>
        </p:nvSpPr>
        <p:spPr bwMode="auto">
          <a:xfrm>
            <a:off x="4127500" y="2719388"/>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68" name="Line 5">
            <a:extLst>
              <a:ext uri="{FF2B5EF4-FFF2-40B4-BE49-F238E27FC236}">
                <a16:creationId xmlns:a16="http://schemas.microsoft.com/office/drawing/2014/main" id="{35609721-492D-624A-BBED-E0D15BEEBE66}"/>
              </a:ext>
            </a:extLst>
          </p:cNvPr>
          <p:cNvSpPr>
            <a:spLocks noChangeShapeType="1"/>
          </p:cNvSpPr>
          <p:nvPr/>
        </p:nvSpPr>
        <p:spPr bwMode="auto">
          <a:xfrm>
            <a:off x="4127500" y="1989138"/>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69" name="Text Box 6">
            <a:extLst>
              <a:ext uri="{FF2B5EF4-FFF2-40B4-BE49-F238E27FC236}">
                <a16:creationId xmlns:a16="http://schemas.microsoft.com/office/drawing/2014/main" id="{95A463BF-4F14-2746-9890-D02CB2622B4E}"/>
              </a:ext>
            </a:extLst>
          </p:cNvPr>
          <p:cNvSpPr txBox="1">
            <a:spLocks noChangeArrowheads="1"/>
          </p:cNvSpPr>
          <p:nvPr/>
        </p:nvSpPr>
        <p:spPr bwMode="auto">
          <a:xfrm>
            <a:off x="720725" y="3105150"/>
            <a:ext cx="7461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   </a:t>
            </a:r>
            <a:r>
              <a:rPr lang="en-US" altLang="en-US" b="1">
                <a:solidFill>
                  <a:srgbClr val="333333"/>
                </a:solidFill>
                <a:latin typeface="Arial" panose="020B0604020202020204" pitchFamily="34" charset="0"/>
              </a:rPr>
              <a:t>DNA</a:t>
            </a:r>
            <a:r>
              <a:rPr lang="en-US" altLang="en-US" b="1" baseline="-25000">
                <a:solidFill>
                  <a:srgbClr val="333333"/>
                </a:solidFill>
                <a:latin typeface="Arial" panose="020B0604020202020204" pitchFamily="34" charset="0"/>
              </a:rPr>
              <a:t>OH</a:t>
            </a:r>
            <a:r>
              <a:rPr lang="en-US" altLang="en-US" b="1">
                <a:solidFill>
                  <a:srgbClr val="B00E21"/>
                </a:solidFill>
                <a:latin typeface="Arial" panose="020B0604020202020204" pitchFamily="34" charset="0"/>
              </a:rPr>
              <a:t>   </a:t>
            </a:r>
            <a:r>
              <a:rPr lang="en-US" altLang="en-US" b="1">
                <a:latin typeface="Arial" panose="020B0604020202020204" pitchFamily="34" charset="0"/>
              </a:rPr>
              <a:t>+</a:t>
            </a:r>
            <a:r>
              <a:rPr lang="en-US" altLang="en-US" b="1">
                <a:solidFill>
                  <a:srgbClr val="B00E21"/>
                </a:solidFill>
                <a:latin typeface="Arial" panose="020B0604020202020204" pitchFamily="34" charset="0"/>
              </a:rPr>
              <a:t>   Ap</a:t>
            </a:r>
            <a:r>
              <a:rPr lang="en-US" altLang="en-US" b="1">
                <a:latin typeface="Arial" panose="020B0604020202020204" pitchFamily="34" charset="0"/>
              </a:rPr>
              <a:t>pDNA                </a:t>
            </a:r>
            <a:r>
              <a:rPr lang="en-US" altLang="en-US" b="1">
                <a:solidFill>
                  <a:srgbClr val="333333"/>
                </a:solidFill>
                <a:latin typeface="Arial" panose="020B0604020202020204" pitchFamily="34" charset="0"/>
              </a:rPr>
              <a:t>DNA</a:t>
            </a:r>
            <a:r>
              <a:rPr lang="en-US" altLang="en-US" b="1">
                <a:latin typeface="Arial" panose="020B0604020202020204" pitchFamily="34" charset="0"/>
              </a:rPr>
              <a:t>pDNA   +   </a:t>
            </a:r>
            <a:r>
              <a:rPr lang="en-US" altLang="en-US" b="1">
                <a:solidFill>
                  <a:srgbClr val="B00E21"/>
                </a:solidFill>
                <a:latin typeface="Arial" panose="020B0604020202020204" pitchFamily="34" charset="0"/>
              </a:rPr>
              <a:t>Ap</a:t>
            </a:r>
          </a:p>
          <a:p>
            <a:endParaRPr lang="en-US" altLang="en-US" b="1">
              <a:solidFill>
                <a:srgbClr val="B00E21"/>
              </a:solidFill>
              <a:latin typeface="Arial" panose="020B0604020202020204" pitchFamily="34" charset="0"/>
            </a:endParaRPr>
          </a:p>
        </p:txBody>
      </p:sp>
      <p:sp>
        <p:nvSpPr>
          <p:cNvPr id="88070" name="Line 7">
            <a:extLst>
              <a:ext uri="{FF2B5EF4-FFF2-40B4-BE49-F238E27FC236}">
                <a16:creationId xmlns:a16="http://schemas.microsoft.com/office/drawing/2014/main" id="{0FFD05F2-FBCA-9D4F-BEEE-B77941FFE2AD}"/>
              </a:ext>
            </a:extLst>
          </p:cNvPr>
          <p:cNvSpPr>
            <a:spLocks noChangeShapeType="1"/>
          </p:cNvSpPr>
          <p:nvPr/>
        </p:nvSpPr>
        <p:spPr bwMode="auto">
          <a:xfrm>
            <a:off x="4127500" y="3344863"/>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71" name="Text Box 8">
            <a:extLst>
              <a:ext uri="{FF2B5EF4-FFF2-40B4-BE49-F238E27FC236}">
                <a16:creationId xmlns:a16="http://schemas.microsoft.com/office/drawing/2014/main" id="{6ACDD8A9-4029-2544-A37C-E99B5F2CAA5D}"/>
              </a:ext>
            </a:extLst>
          </p:cNvPr>
          <p:cNvSpPr txBox="1">
            <a:spLocks noChangeArrowheads="1"/>
          </p:cNvSpPr>
          <p:nvPr/>
        </p:nvSpPr>
        <p:spPr bwMode="auto">
          <a:xfrm>
            <a:off x="695325" y="393700"/>
            <a:ext cx="790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Optima" panose="02000503060000020004" pitchFamily="2" charset="0"/>
              </a:rPr>
              <a:t>DNA Ligase Mechanism: Three Nucleotidyl Transfer Steps</a:t>
            </a:r>
          </a:p>
        </p:txBody>
      </p:sp>
      <p:sp>
        <p:nvSpPr>
          <p:cNvPr id="88072" name="Text Box 9">
            <a:extLst>
              <a:ext uri="{FF2B5EF4-FFF2-40B4-BE49-F238E27FC236}">
                <a16:creationId xmlns:a16="http://schemas.microsoft.com/office/drawing/2014/main" id="{5CDB422C-054D-544A-AF54-D923503FFC06}"/>
              </a:ext>
            </a:extLst>
          </p:cNvPr>
          <p:cNvSpPr txBox="1">
            <a:spLocks noChangeArrowheads="1"/>
          </p:cNvSpPr>
          <p:nvPr/>
        </p:nvSpPr>
        <p:spPr bwMode="auto">
          <a:xfrm>
            <a:off x="1263650" y="4351338"/>
            <a:ext cx="19240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800" b="1">
                <a:latin typeface="Optima" panose="02000503060000020004" pitchFamily="2" charset="0"/>
              </a:rPr>
              <a:t>Phosphoramidate</a:t>
            </a:r>
          </a:p>
          <a:p>
            <a:pPr algn="ctr"/>
            <a:r>
              <a:rPr lang="en-US" altLang="en-US" sz="1800" b="1">
                <a:latin typeface="Optima" panose="02000503060000020004" pitchFamily="2" charset="0"/>
              </a:rPr>
              <a:t>Ligase-AMP</a:t>
            </a:r>
          </a:p>
          <a:p>
            <a:pPr algn="ctr"/>
            <a:r>
              <a:rPr lang="en-US" altLang="en-US" sz="1800" b="1">
                <a:latin typeface="Optima" panose="02000503060000020004" pitchFamily="2" charset="0"/>
              </a:rPr>
              <a:t>Intermediate</a:t>
            </a:r>
            <a:endParaRPr lang="en-US" altLang="en-US"/>
          </a:p>
        </p:txBody>
      </p:sp>
      <p:sp>
        <p:nvSpPr>
          <p:cNvPr id="88073" name="Rectangle 31">
            <a:extLst>
              <a:ext uri="{FF2B5EF4-FFF2-40B4-BE49-F238E27FC236}">
                <a16:creationId xmlns:a16="http://schemas.microsoft.com/office/drawing/2014/main" id="{7FE58391-D807-4A47-B3E1-C016A850500F}"/>
              </a:ext>
            </a:extLst>
          </p:cNvPr>
          <p:cNvSpPr>
            <a:spLocks noChangeArrowheads="1"/>
          </p:cNvSpPr>
          <p:nvPr/>
        </p:nvSpPr>
        <p:spPr bwMode="auto">
          <a:xfrm>
            <a:off x="2628900" y="1166813"/>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NAD</a:t>
            </a:r>
            <a:r>
              <a:rPr lang="en-US" altLang="en-US" b="1" baseline="30000">
                <a:latin typeface="Arial" panose="020B0604020202020204" pitchFamily="34" charset="0"/>
              </a:rPr>
              <a:t>+</a:t>
            </a:r>
            <a:endParaRPr lang="en-US" altLang="en-US" b="1">
              <a:solidFill>
                <a:srgbClr val="B00E21"/>
              </a:solidFill>
              <a:latin typeface="Arial" panose="020B0604020202020204" pitchFamily="34" charset="0"/>
            </a:endParaRPr>
          </a:p>
        </p:txBody>
      </p:sp>
      <p:sp>
        <p:nvSpPr>
          <p:cNvPr id="88074" name="Rectangle 32">
            <a:extLst>
              <a:ext uri="{FF2B5EF4-FFF2-40B4-BE49-F238E27FC236}">
                <a16:creationId xmlns:a16="http://schemas.microsoft.com/office/drawing/2014/main" id="{6B37125D-E546-3C40-A155-3B24724FA92F}"/>
              </a:ext>
            </a:extLst>
          </p:cNvPr>
          <p:cNvSpPr>
            <a:spLocks noChangeArrowheads="1"/>
          </p:cNvSpPr>
          <p:nvPr/>
        </p:nvSpPr>
        <p:spPr bwMode="auto">
          <a:xfrm>
            <a:off x="6337300" y="1166813"/>
            <a:ext cx="87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Arial" panose="020B0604020202020204" pitchFamily="34" charset="0"/>
              </a:rPr>
              <a:t>NMN</a:t>
            </a:r>
            <a:endParaRPr lang="en-US" altLang="en-US" b="1">
              <a:solidFill>
                <a:srgbClr val="B00E21"/>
              </a:solidFill>
              <a:latin typeface="Arial" panose="020B0604020202020204" pitchFamily="34" charset="0"/>
            </a:endParaRPr>
          </a:p>
        </p:txBody>
      </p:sp>
      <p:sp>
        <p:nvSpPr>
          <p:cNvPr id="88075" name="Text Box 33">
            <a:extLst>
              <a:ext uri="{FF2B5EF4-FFF2-40B4-BE49-F238E27FC236}">
                <a16:creationId xmlns:a16="http://schemas.microsoft.com/office/drawing/2014/main" id="{F55211A9-8410-8046-BE89-3B09164AE5AF}"/>
              </a:ext>
            </a:extLst>
          </p:cNvPr>
          <p:cNvSpPr txBox="1">
            <a:spLocks noChangeArrowheads="1"/>
          </p:cNvSpPr>
          <p:nvPr/>
        </p:nvSpPr>
        <p:spPr bwMode="auto">
          <a:xfrm>
            <a:off x="2879725" y="15335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rPr>
              <a:t>or</a:t>
            </a:r>
            <a:endParaRPr lang="en-US" altLang="en-US"/>
          </a:p>
        </p:txBody>
      </p:sp>
      <p:sp>
        <p:nvSpPr>
          <p:cNvPr id="88076" name="Text Box 34">
            <a:extLst>
              <a:ext uri="{FF2B5EF4-FFF2-40B4-BE49-F238E27FC236}">
                <a16:creationId xmlns:a16="http://schemas.microsoft.com/office/drawing/2014/main" id="{415D0BE9-B737-A64F-853D-C4428E950FAB}"/>
              </a:ext>
            </a:extLst>
          </p:cNvPr>
          <p:cNvSpPr txBox="1">
            <a:spLocks noChangeArrowheads="1"/>
          </p:cNvSpPr>
          <p:nvPr/>
        </p:nvSpPr>
        <p:spPr bwMode="auto">
          <a:xfrm>
            <a:off x="6600825" y="15335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rPr>
              <a:t>or</a:t>
            </a:r>
            <a:endParaRPr lang="en-US" altLang="en-US"/>
          </a:p>
        </p:txBody>
      </p:sp>
      <p:sp>
        <p:nvSpPr>
          <p:cNvPr id="88077" name="Text Box 35">
            <a:extLst>
              <a:ext uri="{FF2B5EF4-FFF2-40B4-BE49-F238E27FC236}">
                <a16:creationId xmlns:a16="http://schemas.microsoft.com/office/drawing/2014/main" id="{CC61A218-50CC-0248-BE07-F265E462E2E3}"/>
              </a:ext>
            </a:extLst>
          </p:cNvPr>
          <p:cNvSpPr txBox="1">
            <a:spLocks noChangeArrowheads="1"/>
          </p:cNvSpPr>
          <p:nvPr/>
        </p:nvSpPr>
        <p:spPr bwMode="auto">
          <a:xfrm>
            <a:off x="377825" y="1776413"/>
            <a:ext cx="49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rPr>
              <a:t>(1)</a:t>
            </a:r>
          </a:p>
        </p:txBody>
      </p:sp>
      <p:sp>
        <p:nvSpPr>
          <p:cNvPr id="88078" name="Text Box 36">
            <a:extLst>
              <a:ext uri="{FF2B5EF4-FFF2-40B4-BE49-F238E27FC236}">
                <a16:creationId xmlns:a16="http://schemas.microsoft.com/office/drawing/2014/main" id="{A7D058B0-2B2B-B24F-BFF7-0FB3FA85962B}"/>
              </a:ext>
            </a:extLst>
          </p:cNvPr>
          <p:cNvSpPr txBox="1">
            <a:spLocks noChangeArrowheads="1"/>
          </p:cNvSpPr>
          <p:nvPr/>
        </p:nvSpPr>
        <p:spPr bwMode="auto">
          <a:xfrm>
            <a:off x="377825" y="2519363"/>
            <a:ext cx="49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rPr>
              <a:t>(2)</a:t>
            </a:r>
          </a:p>
        </p:txBody>
      </p:sp>
      <p:sp>
        <p:nvSpPr>
          <p:cNvPr id="88079" name="Text Box 37">
            <a:extLst>
              <a:ext uri="{FF2B5EF4-FFF2-40B4-BE49-F238E27FC236}">
                <a16:creationId xmlns:a16="http://schemas.microsoft.com/office/drawing/2014/main" id="{F693F1E1-885F-FF4B-BF40-F50B1F05166A}"/>
              </a:ext>
            </a:extLst>
          </p:cNvPr>
          <p:cNvSpPr txBox="1">
            <a:spLocks noChangeArrowheads="1"/>
          </p:cNvSpPr>
          <p:nvPr/>
        </p:nvSpPr>
        <p:spPr bwMode="auto">
          <a:xfrm>
            <a:off x="377825" y="3132138"/>
            <a:ext cx="49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rPr>
              <a:t>(3)</a:t>
            </a:r>
          </a:p>
        </p:txBody>
      </p:sp>
      <p:pic>
        <p:nvPicPr>
          <p:cNvPr id="88080" name="Picture 38" descr="lysylAMP">
            <a:extLst>
              <a:ext uri="{FF2B5EF4-FFF2-40B4-BE49-F238E27FC236}">
                <a16:creationId xmlns:a16="http://schemas.microsoft.com/office/drawing/2014/main" id="{D51190CE-871D-334C-8BFA-AD6FAE2E0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409" r="27547"/>
          <a:stretch>
            <a:fillRect/>
          </a:stretch>
        </p:blipFill>
        <p:spPr bwMode="auto">
          <a:xfrm>
            <a:off x="4275138" y="3673475"/>
            <a:ext cx="295116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1" name="Text Box 39">
            <a:extLst>
              <a:ext uri="{FF2B5EF4-FFF2-40B4-BE49-F238E27FC236}">
                <a16:creationId xmlns:a16="http://schemas.microsoft.com/office/drawing/2014/main" id="{B0F214B6-108A-3140-83F2-A3CCB8901343}"/>
              </a:ext>
            </a:extLst>
          </p:cNvPr>
          <p:cNvSpPr txBox="1">
            <a:spLocks noChangeArrowheads="1"/>
          </p:cNvSpPr>
          <p:nvPr/>
        </p:nvSpPr>
        <p:spPr bwMode="auto">
          <a:xfrm>
            <a:off x="1049338" y="5648325"/>
            <a:ext cx="2366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Optima" panose="02000503060000020004" pitchFamily="2" charset="0"/>
              </a:rPr>
              <a:t>Lysyl-(N</a:t>
            </a:r>
            <a:r>
              <a:rPr lang="en-US" altLang="en-US" b="1">
                <a:latin typeface="Optima" panose="02000503060000020004" pitchFamily="2" charset="0"/>
                <a:sym typeface="Symbol" pitchFamily="2" charset="2"/>
              </a:rPr>
              <a:t></a:t>
            </a:r>
            <a:r>
              <a:rPr lang="en-US" altLang="en-US" b="1">
                <a:latin typeface="Optima" panose="02000503060000020004" pitchFamily="2" charset="0"/>
              </a:rPr>
              <a:t>)-AMP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a:extLst>
              <a:ext uri="{FF2B5EF4-FFF2-40B4-BE49-F238E27FC236}">
                <a16:creationId xmlns:a16="http://schemas.microsoft.com/office/drawing/2014/main" id="{5936BBF0-48E2-754C-BEF8-05D7D9793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3250"/>
            <a:ext cx="64516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a:extLst>
              <a:ext uri="{FF2B5EF4-FFF2-40B4-BE49-F238E27FC236}">
                <a16:creationId xmlns:a16="http://schemas.microsoft.com/office/drawing/2014/main" id="{6EEC6D38-25D3-EA40-8315-99CDBEDE0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3250"/>
            <a:ext cx="64516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3">
            <a:extLst>
              <a:ext uri="{FF2B5EF4-FFF2-40B4-BE49-F238E27FC236}">
                <a16:creationId xmlns:a16="http://schemas.microsoft.com/office/drawing/2014/main" id="{7E9BF0D6-BA41-7D43-9306-03DF99215521}"/>
              </a:ext>
            </a:extLst>
          </p:cNvPr>
          <p:cNvSpPr txBox="1">
            <a:spLocks noChangeArrowheads="1"/>
          </p:cNvSpPr>
          <p:nvPr/>
        </p:nvSpPr>
        <p:spPr bwMode="auto">
          <a:xfrm>
            <a:off x="4852988" y="9413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rPr>
              <a:t>:N</a:t>
            </a:r>
            <a:endParaRPr lang="en-US" altLang="en-US"/>
          </a:p>
        </p:txBody>
      </p:sp>
      <p:grpSp>
        <p:nvGrpSpPr>
          <p:cNvPr id="92163" name="Group 10">
            <a:extLst>
              <a:ext uri="{FF2B5EF4-FFF2-40B4-BE49-F238E27FC236}">
                <a16:creationId xmlns:a16="http://schemas.microsoft.com/office/drawing/2014/main" id="{067FB422-119E-C642-83E5-6D140565C9EF}"/>
              </a:ext>
            </a:extLst>
          </p:cNvPr>
          <p:cNvGrpSpPr>
            <a:grpSpLocks/>
          </p:cNvGrpSpPr>
          <p:nvPr/>
        </p:nvGrpSpPr>
        <p:grpSpPr bwMode="auto">
          <a:xfrm rot="-2042995">
            <a:off x="5135563" y="657225"/>
            <a:ext cx="1481137" cy="223838"/>
            <a:chOff x="372" y="1214"/>
            <a:chExt cx="933" cy="141"/>
          </a:xfrm>
        </p:grpSpPr>
        <p:sp>
          <p:nvSpPr>
            <p:cNvPr id="92175" name="Line 4">
              <a:extLst>
                <a:ext uri="{FF2B5EF4-FFF2-40B4-BE49-F238E27FC236}">
                  <a16:creationId xmlns:a16="http://schemas.microsoft.com/office/drawing/2014/main" id="{F5A8741D-666B-DE44-B20C-BE386ECB8B6C}"/>
                </a:ext>
              </a:extLst>
            </p:cNvPr>
            <p:cNvSpPr>
              <a:spLocks noChangeShapeType="1"/>
            </p:cNvSpPr>
            <p:nvPr/>
          </p:nvSpPr>
          <p:spPr bwMode="auto">
            <a:xfrm>
              <a:off x="372" y="1221"/>
              <a:ext cx="175" cy="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6" name="Line 5">
              <a:extLst>
                <a:ext uri="{FF2B5EF4-FFF2-40B4-BE49-F238E27FC236}">
                  <a16:creationId xmlns:a16="http://schemas.microsoft.com/office/drawing/2014/main" id="{849F4B70-5BFE-F549-AC45-7013C0D84895}"/>
                </a:ext>
              </a:extLst>
            </p:cNvPr>
            <p:cNvSpPr>
              <a:spLocks noChangeShapeType="1"/>
            </p:cNvSpPr>
            <p:nvPr/>
          </p:nvSpPr>
          <p:spPr bwMode="auto">
            <a:xfrm flipV="1">
              <a:off x="547" y="1221"/>
              <a:ext cx="176" cy="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7" name="Line 6">
              <a:extLst>
                <a:ext uri="{FF2B5EF4-FFF2-40B4-BE49-F238E27FC236}">
                  <a16:creationId xmlns:a16="http://schemas.microsoft.com/office/drawing/2014/main" id="{FF82864D-6CBD-0847-B11B-67520E94C2B1}"/>
                </a:ext>
              </a:extLst>
            </p:cNvPr>
            <p:cNvSpPr>
              <a:spLocks noChangeShapeType="1"/>
            </p:cNvSpPr>
            <p:nvPr/>
          </p:nvSpPr>
          <p:spPr bwMode="auto">
            <a:xfrm>
              <a:off x="723" y="1221"/>
              <a:ext cx="168" cy="1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7">
              <a:extLst>
                <a:ext uri="{FF2B5EF4-FFF2-40B4-BE49-F238E27FC236}">
                  <a16:creationId xmlns:a16="http://schemas.microsoft.com/office/drawing/2014/main" id="{B7CA763E-5283-9D43-AE49-33D1BD7F16CF}"/>
                </a:ext>
              </a:extLst>
            </p:cNvPr>
            <p:cNvSpPr>
              <a:spLocks noChangeShapeType="1"/>
            </p:cNvSpPr>
            <p:nvPr/>
          </p:nvSpPr>
          <p:spPr bwMode="auto">
            <a:xfrm flipV="1">
              <a:off x="891" y="1214"/>
              <a:ext cx="225" cy="1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8">
              <a:extLst>
                <a:ext uri="{FF2B5EF4-FFF2-40B4-BE49-F238E27FC236}">
                  <a16:creationId xmlns:a16="http://schemas.microsoft.com/office/drawing/2014/main" id="{67370B03-4D21-C847-A627-09DC6E7A89B0}"/>
                </a:ext>
              </a:extLst>
            </p:cNvPr>
            <p:cNvSpPr>
              <a:spLocks noChangeShapeType="1"/>
            </p:cNvSpPr>
            <p:nvPr/>
          </p:nvSpPr>
          <p:spPr bwMode="auto">
            <a:xfrm>
              <a:off x="1116" y="1214"/>
              <a:ext cx="189" cy="1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2164" name="AutoShape 11">
            <a:extLst>
              <a:ext uri="{FF2B5EF4-FFF2-40B4-BE49-F238E27FC236}">
                <a16:creationId xmlns:a16="http://schemas.microsoft.com/office/drawing/2014/main" id="{CB6C2C47-8A0E-5D4A-87D2-186026C1A6AE}"/>
              </a:ext>
            </a:extLst>
          </p:cNvPr>
          <p:cNvSpPr>
            <a:spLocks noChangeArrowheads="1"/>
          </p:cNvSpPr>
          <p:nvPr/>
        </p:nvSpPr>
        <p:spPr bwMode="auto">
          <a:xfrm rot="8234070" flipV="1">
            <a:off x="4529138" y="1096963"/>
            <a:ext cx="460375" cy="3667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83" y="4539"/>
                </a:moveTo>
                <a:cubicBezTo>
                  <a:pt x="14446" y="3372"/>
                  <a:pt x="12651" y="2734"/>
                  <a:pt x="10800" y="2734"/>
                </a:cubicBezTo>
                <a:cubicBezTo>
                  <a:pt x="6345" y="2735"/>
                  <a:pt x="2735" y="6345"/>
                  <a:pt x="2735" y="10800"/>
                </a:cubicBezTo>
                <a:lnTo>
                  <a:pt x="-1" y="10799"/>
                </a:lnTo>
                <a:cubicBezTo>
                  <a:pt x="0" y="4835"/>
                  <a:pt x="4835" y="0"/>
                  <a:pt x="10800" y="0"/>
                </a:cubicBezTo>
                <a:cubicBezTo>
                  <a:pt x="13279" y="-1"/>
                  <a:pt x="15683" y="853"/>
                  <a:pt x="17607" y="2415"/>
                </a:cubicBezTo>
                <a:lnTo>
                  <a:pt x="19309" y="319"/>
                </a:lnTo>
                <a:lnTo>
                  <a:pt x="19904" y="6042"/>
                </a:lnTo>
                <a:lnTo>
                  <a:pt x="14181" y="6635"/>
                </a:lnTo>
                <a:lnTo>
                  <a:pt x="15883" y="4539"/>
                </a:lnTo>
                <a:close/>
              </a:path>
            </a:pathLst>
          </a:cu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165" name="Text Box 12">
            <a:extLst>
              <a:ext uri="{FF2B5EF4-FFF2-40B4-BE49-F238E27FC236}">
                <a16:creationId xmlns:a16="http://schemas.microsoft.com/office/drawing/2014/main" id="{D7887CA8-18DA-6E44-8D76-5AADA25F46E8}"/>
              </a:ext>
            </a:extLst>
          </p:cNvPr>
          <p:cNvSpPr txBox="1">
            <a:spLocks noChangeArrowheads="1"/>
          </p:cNvSpPr>
          <p:nvPr/>
        </p:nvSpPr>
        <p:spPr bwMode="auto">
          <a:xfrm>
            <a:off x="4926013" y="4291013"/>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rPr>
              <a:t>:N</a:t>
            </a:r>
            <a:endParaRPr lang="en-US" altLang="en-US"/>
          </a:p>
        </p:txBody>
      </p:sp>
      <p:grpSp>
        <p:nvGrpSpPr>
          <p:cNvPr id="92166" name="Group 13">
            <a:extLst>
              <a:ext uri="{FF2B5EF4-FFF2-40B4-BE49-F238E27FC236}">
                <a16:creationId xmlns:a16="http://schemas.microsoft.com/office/drawing/2014/main" id="{56742783-CEDE-A240-9B1F-86224BFE2562}"/>
              </a:ext>
            </a:extLst>
          </p:cNvPr>
          <p:cNvGrpSpPr>
            <a:grpSpLocks/>
          </p:cNvGrpSpPr>
          <p:nvPr/>
        </p:nvGrpSpPr>
        <p:grpSpPr bwMode="auto">
          <a:xfrm rot="-2042995">
            <a:off x="5208588" y="4006850"/>
            <a:ext cx="1481137" cy="223838"/>
            <a:chOff x="372" y="1214"/>
            <a:chExt cx="933" cy="141"/>
          </a:xfrm>
        </p:grpSpPr>
        <p:sp>
          <p:nvSpPr>
            <p:cNvPr id="92170" name="Line 14">
              <a:extLst>
                <a:ext uri="{FF2B5EF4-FFF2-40B4-BE49-F238E27FC236}">
                  <a16:creationId xmlns:a16="http://schemas.microsoft.com/office/drawing/2014/main" id="{D56834D5-6D4A-BB4C-8A98-8CCBA466F10B}"/>
                </a:ext>
              </a:extLst>
            </p:cNvPr>
            <p:cNvSpPr>
              <a:spLocks noChangeShapeType="1"/>
            </p:cNvSpPr>
            <p:nvPr/>
          </p:nvSpPr>
          <p:spPr bwMode="auto">
            <a:xfrm>
              <a:off x="372" y="1221"/>
              <a:ext cx="175" cy="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1" name="Line 15">
              <a:extLst>
                <a:ext uri="{FF2B5EF4-FFF2-40B4-BE49-F238E27FC236}">
                  <a16:creationId xmlns:a16="http://schemas.microsoft.com/office/drawing/2014/main" id="{85EF3F1C-858A-D84E-99CA-C315538E203B}"/>
                </a:ext>
              </a:extLst>
            </p:cNvPr>
            <p:cNvSpPr>
              <a:spLocks noChangeShapeType="1"/>
            </p:cNvSpPr>
            <p:nvPr/>
          </p:nvSpPr>
          <p:spPr bwMode="auto">
            <a:xfrm flipV="1">
              <a:off x="547" y="1221"/>
              <a:ext cx="176" cy="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2" name="Line 16">
              <a:extLst>
                <a:ext uri="{FF2B5EF4-FFF2-40B4-BE49-F238E27FC236}">
                  <a16:creationId xmlns:a16="http://schemas.microsoft.com/office/drawing/2014/main" id="{4FD132D3-25B7-3342-B76D-D4C0A3029378}"/>
                </a:ext>
              </a:extLst>
            </p:cNvPr>
            <p:cNvSpPr>
              <a:spLocks noChangeShapeType="1"/>
            </p:cNvSpPr>
            <p:nvPr/>
          </p:nvSpPr>
          <p:spPr bwMode="auto">
            <a:xfrm>
              <a:off x="723" y="1221"/>
              <a:ext cx="168" cy="1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3" name="Line 17">
              <a:extLst>
                <a:ext uri="{FF2B5EF4-FFF2-40B4-BE49-F238E27FC236}">
                  <a16:creationId xmlns:a16="http://schemas.microsoft.com/office/drawing/2014/main" id="{EDE74E8F-1B78-7441-98D4-922BBB6AEAAF}"/>
                </a:ext>
              </a:extLst>
            </p:cNvPr>
            <p:cNvSpPr>
              <a:spLocks noChangeShapeType="1"/>
            </p:cNvSpPr>
            <p:nvPr/>
          </p:nvSpPr>
          <p:spPr bwMode="auto">
            <a:xfrm flipV="1">
              <a:off x="891" y="1214"/>
              <a:ext cx="225" cy="1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4" name="Line 18">
              <a:extLst>
                <a:ext uri="{FF2B5EF4-FFF2-40B4-BE49-F238E27FC236}">
                  <a16:creationId xmlns:a16="http://schemas.microsoft.com/office/drawing/2014/main" id="{6F7A8D6D-25A8-CC45-AA54-AFBBD6EDE4F6}"/>
                </a:ext>
              </a:extLst>
            </p:cNvPr>
            <p:cNvSpPr>
              <a:spLocks noChangeShapeType="1"/>
            </p:cNvSpPr>
            <p:nvPr/>
          </p:nvSpPr>
          <p:spPr bwMode="auto">
            <a:xfrm>
              <a:off x="1116" y="1214"/>
              <a:ext cx="189" cy="1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2167" name="AutoShape 19">
            <a:extLst>
              <a:ext uri="{FF2B5EF4-FFF2-40B4-BE49-F238E27FC236}">
                <a16:creationId xmlns:a16="http://schemas.microsoft.com/office/drawing/2014/main" id="{C16039F4-81EB-5F47-935A-65631E74DBD4}"/>
              </a:ext>
            </a:extLst>
          </p:cNvPr>
          <p:cNvSpPr>
            <a:spLocks noChangeArrowheads="1"/>
          </p:cNvSpPr>
          <p:nvPr/>
        </p:nvSpPr>
        <p:spPr bwMode="auto">
          <a:xfrm rot="8234070" flipV="1">
            <a:off x="4602163" y="4446588"/>
            <a:ext cx="460375" cy="3667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83" y="4539"/>
                </a:moveTo>
                <a:cubicBezTo>
                  <a:pt x="14446" y="3372"/>
                  <a:pt x="12651" y="2734"/>
                  <a:pt x="10800" y="2734"/>
                </a:cubicBezTo>
                <a:cubicBezTo>
                  <a:pt x="6345" y="2735"/>
                  <a:pt x="2735" y="6345"/>
                  <a:pt x="2735" y="10800"/>
                </a:cubicBezTo>
                <a:lnTo>
                  <a:pt x="-1" y="10799"/>
                </a:lnTo>
                <a:cubicBezTo>
                  <a:pt x="0" y="4835"/>
                  <a:pt x="4835" y="0"/>
                  <a:pt x="10800" y="0"/>
                </a:cubicBezTo>
                <a:cubicBezTo>
                  <a:pt x="13279" y="-1"/>
                  <a:pt x="15683" y="853"/>
                  <a:pt x="17607" y="2415"/>
                </a:cubicBezTo>
                <a:lnTo>
                  <a:pt x="19309" y="319"/>
                </a:lnTo>
                <a:lnTo>
                  <a:pt x="19904" y="6042"/>
                </a:lnTo>
                <a:lnTo>
                  <a:pt x="14181" y="6635"/>
                </a:lnTo>
                <a:lnTo>
                  <a:pt x="15883" y="4539"/>
                </a:lnTo>
                <a:close/>
              </a:path>
            </a:pathLst>
          </a:cu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168" name="AutoShape 20">
            <a:extLst>
              <a:ext uri="{FF2B5EF4-FFF2-40B4-BE49-F238E27FC236}">
                <a16:creationId xmlns:a16="http://schemas.microsoft.com/office/drawing/2014/main" id="{4B41F308-1C89-F641-88FE-1AF25C6F473A}"/>
              </a:ext>
            </a:extLst>
          </p:cNvPr>
          <p:cNvSpPr>
            <a:spLocks noChangeArrowheads="1"/>
          </p:cNvSpPr>
          <p:nvPr/>
        </p:nvSpPr>
        <p:spPr bwMode="auto">
          <a:xfrm rot="9237352" flipV="1">
            <a:off x="4079875" y="4637088"/>
            <a:ext cx="376238" cy="2524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83" y="4539"/>
                </a:moveTo>
                <a:cubicBezTo>
                  <a:pt x="14446" y="3372"/>
                  <a:pt x="12651" y="2734"/>
                  <a:pt x="10800" y="2734"/>
                </a:cubicBezTo>
                <a:cubicBezTo>
                  <a:pt x="6345" y="2735"/>
                  <a:pt x="2735" y="6345"/>
                  <a:pt x="2735" y="10800"/>
                </a:cubicBezTo>
                <a:lnTo>
                  <a:pt x="-1" y="10799"/>
                </a:lnTo>
                <a:cubicBezTo>
                  <a:pt x="0" y="4835"/>
                  <a:pt x="4835" y="0"/>
                  <a:pt x="10800" y="0"/>
                </a:cubicBezTo>
                <a:cubicBezTo>
                  <a:pt x="13279" y="-1"/>
                  <a:pt x="15683" y="853"/>
                  <a:pt x="17607" y="2415"/>
                </a:cubicBezTo>
                <a:lnTo>
                  <a:pt x="19309" y="319"/>
                </a:lnTo>
                <a:lnTo>
                  <a:pt x="19904" y="6042"/>
                </a:lnTo>
                <a:lnTo>
                  <a:pt x="14181" y="6635"/>
                </a:lnTo>
                <a:lnTo>
                  <a:pt x="15883" y="4539"/>
                </a:lnTo>
                <a:close/>
              </a:path>
            </a:pathLst>
          </a:cu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169" name="AutoShape 21">
            <a:extLst>
              <a:ext uri="{FF2B5EF4-FFF2-40B4-BE49-F238E27FC236}">
                <a16:creationId xmlns:a16="http://schemas.microsoft.com/office/drawing/2014/main" id="{A000ACF4-3743-B14B-82DA-9AB7FBFB2816}"/>
              </a:ext>
            </a:extLst>
          </p:cNvPr>
          <p:cNvSpPr>
            <a:spLocks noChangeArrowheads="1"/>
          </p:cNvSpPr>
          <p:nvPr/>
        </p:nvSpPr>
        <p:spPr bwMode="auto">
          <a:xfrm rot="9237352" flipV="1">
            <a:off x="4021138" y="1244600"/>
            <a:ext cx="376237" cy="2524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83" y="4539"/>
                </a:moveTo>
                <a:cubicBezTo>
                  <a:pt x="14446" y="3372"/>
                  <a:pt x="12651" y="2734"/>
                  <a:pt x="10800" y="2734"/>
                </a:cubicBezTo>
                <a:cubicBezTo>
                  <a:pt x="6345" y="2735"/>
                  <a:pt x="2735" y="6345"/>
                  <a:pt x="2735" y="10800"/>
                </a:cubicBezTo>
                <a:lnTo>
                  <a:pt x="-1" y="10799"/>
                </a:lnTo>
                <a:cubicBezTo>
                  <a:pt x="0" y="4835"/>
                  <a:pt x="4835" y="0"/>
                  <a:pt x="10800" y="0"/>
                </a:cubicBezTo>
                <a:cubicBezTo>
                  <a:pt x="13279" y="-1"/>
                  <a:pt x="15683" y="853"/>
                  <a:pt x="17607" y="2415"/>
                </a:cubicBezTo>
                <a:lnTo>
                  <a:pt x="19309" y="319"/>
                </a:lnTo>
                <a:lnTo>
                  <a:pt x="19904" y="6042"/>
                </a:lnTo>
                <a:lnTo>
                  <a:pt x="14181" y="6635"/>
                </a:lnTo>
                <a:lnTo>
                  <a:pt x="15883" y="4539"/>
                </a:lnTo>
                <a:close/>
              </a:path>
            </a:pathLst>
          </a:cu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D32FBE7C-1611-FC4A-AF81-2E9CEBA11334}"/>
              </a:ext>
            </a:extLst>
          </p:cNvPr>
          <p:cNvSpPr>
            <a:spLocks noChangeArrowheads="1"/>
          </p:cNvSpPr>
          <p:nvPr/>
        </p:nvSpPr>
        <p:spPr bwMode="auto">
          <a:xfrm>
            <a:off x="2087563" y="2736850"/>
            <a:ext cx="1092200" cy="420688"/>
          </a:xfrm>
          <a:prstGeom prst="rect">
            <a:avLst/>
          </a:prstGeom>
          <a:solidFill>
            <a:srgbClr val="FFE957"/>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94210" name="Text Box 3">
            <a:extLst>
              <a:ext uri="{FF2B5EF4-FFF2-40B4-BE49-F238E27FC236}">
                <a16:creationId xmlns:a16="http://schemas.microsoft.com/office/drawing/2014/main" id="{D74F1F77-F4D1-564C-A1DD-84D128C23B05}"/>
              </a:ext>
            </a:extLst>
          </p:cNvPr>
          <p:cNvSpPr txBox="1">
            <a:spLocks noChangeArrowheads="1"/>
          </p:cNvSpPr>
          <p:nvPr/>
        </p:nvSpPr>
        <p:spPr bwMode="auto">
          <a:xfrm>
            <a:off x="2084388" y="2763838"/>
            <a:ext cx="131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latin typeface="Optima" panose="02000503060000020004" pitchFamily="2" charset="0"/>
              </a:rPr>
              <a:t>Eukarya</a:t>
            </a:r>
            <a:endParaRPr lang="en-US" altLang="en-US" sz="2000"/>
          </a:p>
        </p:txBody>
      </p:sp>
      <p:sp>
        <p:nvSpPr>
          <p:cNvPr id="233476" name="Rectangle 4">
            <a:extLst>
              <a:ext uri="{FF2B5EF4-FFF2-40B4-BE49-F238E27FC236}">
                <a16:creationId xmlns:a16="http://schemas.microsoft.com/office/drawing/2014/main" id="{B472E409-9511-5944-BD8C-2215173DA654}"/>
              </a:ext>
            </a:extLst>
          </p:cNvPr>
          <p:cNvSpPr>
            <a:spLocks noChangeArrowheads="1"/>
          </p:cNvSpPr>
          <p:nvPr/>
        </p:nvSpPr>
        <p:spPr bwMode="auto">
          <a:xfrm>
            <a:off x="6375400" y="1193800"/>
            <a:ext cx="939800" cy="469900"/>
          </a:xfrm>
          <a:prstGeom prst="rect">
            <a:avLst/>
          </a:prstGeom>
          <a:solidFill>
            <a:srgbClr val="CCCCCC"/>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233477" name="Rectangle 5">
            <a:extLst>
              <a:ext uri="{FF2B5EF4-FFF2-40B4-BE49-F238E27FC236}">
                <a16:creationId xmlns:a16="http://schemas.microsoft.com/office/drawing/2014/main" id="{C8CD2558-65E3-DB48-9376-421DA3E2D148}"/>
              </a:ext>
            </a:extLst>
          </p:cNvPr>
          <p:cNvSpPr>
            <a:spLocks noChangeArrowheads="1"/>
          </p:cNvSpPr>
          <p:nvPr/>
        </p:nvSpPr>
        <p:spPr bwMode="auto">
          <a:xfrm>
            <a:off x="3924300" y="1193800"/>
            <a:ext cx="850900" cy="469900"/>
          </a:xfrm>
          <a:prstGeom prst="rect">
            <a:avLst/>
          </a:prstGeom>
          <a:solidFill>
            <a:srgbClr val="CCCCCC"/>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233478" name="Rectangle 6">
            <a:extLst>
              <a:ext uri="{FF2B5EF4-FFF2-40B4-BE49-F238E27FC236}">
                <a16:creationId xmlns:a16="http://schemas.microsoft.com/office/drawing/2014/main" id="{DA096E3E-6FC4-D948-AA0B-090323A7F1F9}"/>
              </a:ext>
            </a:extLst>
          </p:cNvPr>
          <p:cNvSpPr>
            <a:spLocks noChangeArrowheads="1"/>
          </p:cNvSpPr>
          <p:nvPr/>
        </p:nvSpPr>
        <p:spPr bwMode="auto">
          <a:xfrm>
            <a:off x="2057400" y="3738563"/>
            <a:ext cx="1146175" cy="395287"/>
          </a:xfrm>
          <a:prstGeom prst="rect">
            <a:avLst/>
          </a:prstGeom>
          <a:solidFill>
            <a:srgbClr val="62D6AC"/>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pitchFamily="-109" charset="0"/>
              <a:ea typeface="+mn-ea"/>
            </a:endParaRPr>
          </a:p>
        </p:txBody>
      </p:sp>
      <p:sp>
        <p:nvSpPr>
          <p:cNvPr id="94214" name="Line 7">
            <a:extLst>
              <a:ext uri="{FF2B5EF4-FFF2-40B4-BE49-F238E27FC236}">
                <a16:creationId xmlns:a16="http://schemas.microsoft.com/office/drawing/2014/main" id="{077BDCDC-DD14-5F47-A175-6B0AAB5EF90C}"/>
              </a:ext>
            </a:extLst>
          </p:cNvPr>
          <p:cNvSpPr>
            <a:spLocks noChangeShapeType="1"/>
          </p:cNvSpPr>
          <p:nvPr/>
        </p:nvSpPr>
        <p:spPr bwMode="auto">
          <a:xfrm>
            <a:off x="847725" y="4176713"/>
            <a:ext cx="1173163" cy="1176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3480" name="Text Box 8">
            <a:extLst>
              <a:ext uri="{FF2B5EF4-FFF2-40B4-BE49-F238E27FC236}">
                <a16:creationId xmlns:a16="http://schemas.microsoft.com/office/drawing/2014/main" id="{4F54722D-CEA6-BC47-A093-F7C193117224}"/>
              </a:ext>
            </a:extLst>
          </p:cNvPr>
          <p:cNvSpPr txBox="1">
            <a:spLocks noChangeArrowheads="1"/>
          </p:cNvSpPr>
          <p:nvPr/>
        </p:nvSpPr>
        <p:spPr bwMode="auto">
          <a:xfrm>
            <a:off x="2087563" y="5159375"/>
            <a:ext cx="1101725" cy="396875"/>
          </a:xfrm>
          <a:prstGeom prst="rect">
            <a:avLst/>
          </a:prstGeom>
          <a:solidFill>
            <a:srgbClr val="88E6F3"/>
          </a:solidFill>
          <a:ln w="9525">
            <a:noFill/>
            <a:miter lim="800000"/>
            <a:headEnd/>
            <a:tailEnd/>
          </a:ln>
          <a:effectLst>
            <a:outerShdw blurRad="63500" dist="38099" dir="2700000" algn="ctr" rotWithShape="0">
              <a:schemeClr val="bg2">
                <a:alpha val="74998"/>
              </a:scheme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b="1">
                <a:latin typeface="Optima" charset="0"/>
              </a:rPr>
              <a:t>Bacteria</a:t>
            </a:r>
            <a:endParaRPr lang="en-US" sz="2000"/>
          </a:p>
        </p:txBody>
      </p:sp>
      <p:sp>
        <p:nvSpPr>
          <p:cNvPr id="94216" name="Text Box 9">
            <a:extLst>
              <a:ext uri="{FF2B5EF4-FFF2-40B4-BE49-F238E27FC236}">
                <a16:creationId xmlns:a16="http://schemas.microsoft.com/office/drawing/2014/main" id="{FD3B6CE4-3883-A749-AA13-6F2E5260D039}"/>
              </a:ext>
            </a:extLst>
          </p:cNvPr>
          <p:cNvSpPr txBox="1">
            <a:spLocks noChangeArrowheads="1"/>
          </p:cNvSpPr>
          <p:nvPr/>
        </p:nvSpPr>
        <p:spPr bwMode="auto">
          <a:xfrm>
            <a:off x="2058988" y="3735388"/>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latin typeface="Optima" panose="02000503060000020004" pitchFamily="2" charset="0"/>
              </a:rPr>
              <a:t>Archaea</a:t>
            </a:r>
            <a:endParaRPr lang="en-US" altLang="en-US" sz="2000"/>
          </a:p>
        </p:txBody>
      </p:sp>
      <p:sp>
        <p:nvSpPr>
          <p:cNvPr id="94217" name="Text Box 10">
            <a:extLst>
              <a:ext uri="{FF2B5EF4-FFF2-40B4-BE49-F238E27FC236}">
                <a16:creationId xmlns:a16="http://schemas.microsoft.com/office/drawing/2014/main" id="{726B287A-EB12-3345-8AD1-BE1B08819D90}"/>
              </a:ext>
            </a:extLst>
          </p:cNvPr>
          <p:cNvSpPr txBox="1">
            <a:spLocks noChangeArrowheads="1"/>
          </p:cNvSpPr>
          <p:nvPr/>
        </p:nvSpPr>
        <p:spPr bwMode="auto">
          <a:xfrm>
            <a:off x="3987800" y="1222375"/>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b="1">
                <a:latin typeface="Optima" panose="02000503060000020004" pitchFamily="2" charset="0"/>
              </a:rPr>
              <a:t>ATP</a:t>
            </a:r>
            <a:endParaRPr lang="en-US" altLang="en-US" b="1"/>
          </a:p>
        </p:txBody>
      </p:sp>
      <p:sp>
        <p:nvSpPr>
          <p:cNvPr id="94218" name="Text Box 11">
            <a:extLst>
              <a:ext uri="{FF2B5EF4-FFF2-40B4-BE49-F238E27FC236}">
                <a16:creationId xmlns:a16="http://schemas.microsoft.com/office/drawing/2014/main" id="{A3FCF55B-5168-5F45-8C4C-F67645B8B4E1}"/>
              </a:ext>
            </a:extLst>
          </p:cNvPr>
          <p:cNvSpPr txBox="1">
            <a:spLocks noChangeArrowheads="1"/>
          </p:cNvSpPr>
          <p:nvPr/>
        </p:nvSpPr>
        <p:spPr bwMode="auto">
          <a:xfrm>
            <a:off x="2033588" y="5711825"/>
            <a:ext cx="161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Optima" panose="02000503060000020004" pitchFamily="2" charset="0"/>
              </a:rPr>
              <a:t>Bacteriophage</a:t>
            </a:r>
            <a:endParaRPr lang="en-US" altLang="en-US" sz="2000" b="1">
              <a:latin typeface="Optima" panose="02000503060000020004" pitchFamily="2" charset="0"/>
            </a:endParaRPr>
          </a:p>
        </p:txBody>
      </p:sp>
      <p:sp>
        <p:nvSpPr>
          <p:cNvPr id="94219" name="Text Box 12">
            <a:extLst>
              <a:ext uri="{FF2B5EF4-FFF2-40B4-BE49-F238E27FC236}">
                <a16:creationId xmlns:a16="http://schemas.microsoft.com/office/drawing/2014/main" id="{DD229AC1-E01B-3141-A45C-D5EDFB1AB3E7}"/>
              </a:ext>
            </a:extLst>
          </p:cNvPr>
          <p:cNvSpPr txBox="1">
            <a:spLocks noChangeArrowheads="1"/>
          </p:cNvSpPr>
          <p:nvPr/>
        </p:nvSpPr>
        <p:spPr bwMode="auto">
          <a:xfrm>
            <a:off x="2033588" y="2012950"/>
            <a:ext cx="13017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0000"/>
              </a:lnSpc>
            </a:pPr>
            <a:r>
              <a:rPr lang="en-US" altLang="en-US" sz="1800" b="1">
                <a:latin typeface="Optima" panose="02000503060000020004" pitchFamily="2" charset="0"/>
              </a:rPr>
              <a:t>Eukaryotic </a:t>
            </a:r>
          </a:p>
          <a:p>
            <a:pPr>
              <a:lnSpc>
                <a:spcPct val="80000"/>
              </a:lnSpc>
            </a:pPr>
            <a:r>
              <a:rPr lang="en-US" altLang="en-US" sz="1800" b="1">
                <a:latin typeface="Optima" panose="02000503060000020004" pitchFamily="2" charset="0"/>
              </a:rPr>
              <a:t>Viruses</a:t>
            </a:r>
            <a:endParaRPr lang="en-US" altLang="en-US" sz="2000"/>
          </a:p>
        </p:txBody>
      </p:sp>
      <p:sp>
        <p:nvSpPr>
          <p:cNvPr id="94220" name="Line 13">
            <a:extLst>
              <a:ext uri="{FF2B5EF4-FFF2-40B4-BE49-F238E27FC236}">
                <a16:creationId xmlns:a16="http://schemas.microsoft.com/office/drawing/2014/main" id="{91C004C8-F92E-1D41-B30B-775710EFDE8A}"/>
              </a:ext>
            </a:extLst>
          </p:cNvPr>
          <p:cNvSpPr>
            <a:spLocks noChangeShapeType="1"/>
          </p:cNvSpPr>
          <p:nvPr/>
        </p:nvSpPr>
        <p:spPr bwMode="auto">
          <a:xfrm flipV="1">
            <a:off x="846138" y="2990850"/>
            <a:ext cx="1189037" cy="1187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1" name="Line 14">
            <a:extLst>
              <a:ext uri="{FF2B5EF4-FFF2-40B4-BE49-F238E27FC236}">
                <a16:creationId xmlns:a16="http://schemas.microsoft.com/office/drawing/2014/main" id="{1780F303-EA70-D049-AB12-D3715BF2B024}"/>
              </a:ext>
            </a:extLst>
          </p:cNvPr>
          <p:cNvSpPr>
            <a:spLocks noChangeShapeType="1"/>
          </p:cNvSpPr>
          <p:nvPr/>
        </p:nvSpPr>
        <p:spPr bwMode="auto">
          <a:xfrm>
            <a:off x="1543050" y="3481388"/>
            <a:ext cx="450850" cy="438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2" name="Text Box 15">
            <a:extLst>
              <a:ext uri="{FF2B5EF4-FFF2-40B4-BE49-F238E27FC236}">
                <a16:creationId xmlns:a16="http://schemas.microsoft.com/office/drawing/2014/main" id="{9659BCFA-7E87-1643-A488-B8B3975F35F8}"/>
              </a:ext>
            </a:extLst>
          </p:cNvPr>
          <p:cNvSpPr txBox="1">
            <a:spLocks noChangeArrowheads="1"/>
          </p:cNvSpPr>
          <p:nvPr/>
        </p:nvSpPr>
        <p:spPr bwMode="auto">
          <a:xfrm>
            <a:off x="4141788" y="2087563"/>
            <a:ext cx="461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0000"/>
                </a:solidFill>
                <a:latin typeface="Comic Sans MS" panose="030F0902030302020204" pitchFamily="66" charset="0"/>
                <a:sym typeface="Monotype Sorts" pitchFamily="2" charset="2"/>
              </a:rPr>
              <a:t></a:t>
            </a:r>
            <a:endParaRPr lang="en-US" altLang="en-US">
              <a:solidFill>
                <a:srgbClr val="000000"/>
              </a:solidFill>
            </a:endParaRPr>
          </a:p>
        </p:txBody>
      </p:sp>
      <p:sp>
        <p:nvSpPr>
          <p:cNvPr id="94223" name="Text Box 16">
            <a:extLst>
              <a:ext uri="{FF2B5EF4-FFF2-40B4-BE49-F238E27FC236}">
                <a16:creationId xmlns:a16="http://schemas.microsoft.com/office/drawing/2014/main" id="{592DEE40-2EC3-DF4E-8211-B03F4BB5DD2A}"/>
              </a:ext>
            </a:extLst>
          </p:cNvPr>
          <p:cNvSpPr txBox="1">
            <a:spLocks noChangeArrowheads="1"/>
          </p:cNvSpPr>
          <p:nvPr/>
        </p:nvSpPr>
        <p:spPr bwMode="auto">
          <a:xfrm>
            <a:off x="4137025" y="2767013"/>
            <a:ext cx="461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Comic Sans MS" panose="030F0902030302020204" pitchFamily="66" charset="0"/>
                <a:sym typeface="Monotype Sorts" pitchFamily="2" charset="2"/>
              </a:rPr>
              <a:t></a:t>
            </a:r>
            <a:endParaRPr lang="en-US" altLang="en-US"/>
          </a:p>
        </p:txBody>
      </p:sp>
      <p:sp>
        <p:nvSpPr>
          <p:cNvPr id="94224" name="Text Box 17">
            <a:extLst>
              <a:ext uri="{FF2B5EF4-FFF2-40B4-BE49-F238E27FC236}">
                <a16:creationId xmlns:a16="http://schemas.microsoft.com/office/drawing/2014/main" id="{39124B13-A94C-6D4D-9AFF-B9B5561B3AAA}"/>
              </a:ext>
            </a:extLst>
          </p:cNvPr>
          <p:cNvSpPr txBox="1">
            <a:spLocks noChangeArrowheads="1"/>
          </p:cNvSpPr>
          <p:nvPr/>
        </p:nvSpPr>
        <p:spPr bwMode="auto">
          <a:xfrm>
            <a:off x="6550025" y="5133975"/>
            <a:ext cx="461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FF0000"/>
                </a:solidFill>
                <a:latin typeface="Comic Sans MS" panose="030F0902030302020204" pitchFamily="66" charset="0"/>
                <a:sym typeface="Monotype Sorts" pitchFamily="2" charset="2"/>
              </a:rPr>
              <a:t></a:t>
            </a:r>
            <a:endParaRPr lang="en-US" altLang="en-US">
              <a:solidFill>
                <a:srgbClr val="FF0000"/>
              </a:solidFill>
            </a:endParaRPr>
          </a:p>
        </p:txBody>
      </p:sp>
      <p:sp>
        <p:nvSpPr>
          <p:cNvPr id="94225" name="Text Box 18">
            <a:extLst>
              <a:ext uri="{FF2B5EF4-FFF2-40B4-BE49-F238E27FC236}">
                <a16:creationId xmlns:a16="http://schemas.microsoft.com/office/drawing/2014/main" id="{4E22824C-F691-7B4B-A61B-810C4FDBFA5E}"/>
              </a:ext>
            </a:extLst>
          </p:cNvPr>
          <p:cNvSpPr txBox="1">
            <a:spLocks noChangeArrowheads="1"/>
          </p:cNvSpPr>
          <p:nvPr/>
        </p:nvSpPr>
        <p:spPr bwMode="auto">
          <a:xfrm>
            <a:off x="6550025" y="2089150"/>
            <a:ext cx="461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Comic Sans MS" panose="030F0902030302020204" pitchFamily="66" charset="0"/>
                <a:sym typeface="Monotype Sorts" pitchFamily="2" charset="2"/>
              </a:rPr>
              <a:t></a:t>
            </a:r>
            <a:endParaRPr lang="en-US" altLang="en-US"/>
          </a:p>
        </p:txBody>
      </p:sp>
      <p:sp>
        <p:nvSpPr>
          <p:cNvPr id="94226" name="Text Box 19">
            <a:extLst>
              <a:ext uri="{FF2B5EF4-FFF2-40B4-BE49-F238E27FC236}">
                <a16:creationId xmlns:a16="http://schemas.microsoft.com/office/drawing/2014/main" id="{077CCB6F-2BA2-0C4A-8146-213357293588}"/>
              </a:ext>
            </a:extLst>
          </p:cNvPr>
          <p:cNvSpPr txBox="1">
            <a:spLocks noChangeArrowheads="1"/>
          </p:cNvSpPr>
          <p:nvPr/>
        </p:nvSpPr>
        <p:spPr bwMode="auto">
          <a:xfrm>
            <a:off x="7007225" y="1943100"/>
            <a:ext cx="1492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5000"/>
              </a:lnSpc>
            </a:pPr>
            <a:r>
              <a:rPr lang="en-US" altLang="en-US" sz="1400" b="1" i="1">
                <a:solidFill>
                  <a:srgbClr val="000000"/>
                </a:solidFill>
                <a:latin typeface="Optima" panose="02000503060000020004" pitchFamily="2" charset="0"/>
              </a:rPr>
              <a:t>Entomopoxvirus</a:t>
            </a:r>
          </a:p>
          <a:p>
            <a:pPr>
              <a:lnSpc>
                <a:spcPct val="85000"/>
              </a:lnSpc>
            </a:pPr>
            <a:r>
              <a:rPr lang="en-US" altLang="en-US" sz="1400" b="1" i="1">
                <a:solidFill>
                  <a:srgbClr val="000000"/>
                </a:solidFill>
                <a:latin typeface="Optima" panose="02000503060000020004" pitchFamily="2" charset="0"/>
              </a:rPr>
              <a:t>Iridovirus</a:t>
            </a:r>
          </a:p>
          <a:p>
            <a:pPr>
              <a:lnSpc>
                <a:spcPct val="85000"/>
              </a:lnSpc>
            </a:pPr>
            <a:r>
              <a:rPr lang="en-US" altLang="en-US" sz="1400" b="1" i="1">
                <a:solidFill>
                  <a:srgbClr val="000000"/>
                </a:solidFill>
                <a:latin typeface="Optima" panose="02000503060000020004" pitchFamily="2" charset="0"/>
              </a:rPr>
              <a:t>Mimivirus</a:t>
            </a:r>
            <a:endParaRPr lang="en-US" altLang="en-US">
              <a:solidFill>
                <a:srgbClr val="000000"/>
              </a:solidFill>
            </a:endParaRPr>
          </a:p>
        </p:txBody>
      </p:sp>
      <p:sp>
        <p:nvSpPr>
          <p:cNvPr id="94227" name="Text Box 20">
            <a:extLst>
              <a:ext uri="{FF2B5EF4-FFF2-40B4-BE49-F238E27FC236}">
                <a16:creationId xmlns:a16="http://schemas.microsoft.com/office/drawing/2014/main" id="{B4BF065D-7710-5A4A-851C-ABE632CD0B99}"/>
              </a:ext>
            </a:extLst>
          </p:cNvPr>
          <p:cNvSpPr txBox="1">
            <a:spLocks noChangeArrowheads="1"/>
          </p:cNvSpPr>
          <p:nvPr/>
        </p:nvSpPr>
        <p:spPr bwMode="auto">
          <a:xfrm>
            <a:off x="993775" y="365125"/>
            <a:ext cx="704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Optima" panose="02000503060000020004" pitchFamily="2" charset="0"/>
              </a:rPr>
              <a:t>Phylogenetic Distribution of ATP and NAD</a:t>
            </a:r>
            <a:r>
              <a:rPr lang="en-US" altLang="en-US" b="1" baseline="30000">
                <a:latin typeface="Optima" panose="02000503060000020004" pitchFamily="2" charset="0"/>
              </a:rPr>
              <a:t>+</a:t>
            </a:r>
            <a:r>
              <a:rPr lang="en-US" altLang="en-US" b="1">
                <a:latin typeface="Optima" panose="02000503060000020004" pitchFamily="2" charset="0"/>
              </a:rPr>
              <a:t> Ligases</a:t>
            </a:r>
          </a:p>
        </p:txBody>
      </p:sp>
      <p:sp>
        <p:nvSpPr>
          <p:cNvPr id="94228" name="Text Box 21">
            <a:extLst>
              <a:ext uri="{FF2B5EF4-FFF2-40B4-BE49-F238E27FC236}">
                <a16:creationId xmlns:a16="http://schemas.microsoft.com/office/drawing/2014/main" id="{25F90429-0F2F-E44A-8E49-D1D98BF2D67D}"/>
              </a:ext>
            </a:extLst>
          </p:cNvPr>
          <p:cNvSpPr txBox="1">
            <a:spLocks noChangeArrowheads="1"/>
          </p:cNvSpPr>
          <p:nvPr/>
        </p:nvSpPr>
        <p:spPr bwMode="auto">
          <a:xfrm>
            <a:off x="6369050" y="1222375"/>
            <a:ext cx="984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b="1">
                <a:latin typeface="Optima" panose="02000503060000020004" pitchFamily="2" charset="0"/>
              </a:rPr>
              <a:t>NAD</a:t>
            </a:r>
            <a:r>
              <a:rPr lang="en-US" altLang="en-US" b="1" baseline="30000">
                <a:latin typeface="Optima" panose="02000503060000020004" pitchFamily="2" charset="0"/>
              </a:rPr>
              <a:t>+</a:t>
            </a:r>
            <a:endParaRPr lang="en-US" altLang="en-US" b="1">
              <a:latin typeface="Optima" panose="02000503060000020004" pitchFamily="2" charset="0"/>
            </a:endParaRPr>
          </a:p>
        </p:txBody>
      </p:sp>
      <p:sp>
        <p:nvSpPr>
          <p:cNvPr id="94229" name="Text Box 22">
            <a:extLst>
              <a:ext uri="{FF2B5EF4-FFF2-40B4-BE49-F238E27FC236}">
                <a16:creationId xmlns:a16="http://schemas.microsoft.com/office/drawing/2014/main" id="{3A4463F4-B9EA-314D-9818-C9410F3440E3}"/>
              </a:ext>
            </a:extLst>
          </p:cNvPr>
          <p:cNvSpPr txBox="1">
            <a:spLocks noChangeArrowheads="1"/>
          </p:cNvSpPr>
          <p:nvPr/>
        </p:nvSpPr>
        <p:spPr bwMode="auto">
          <a:xfrm>
            <a:off x="4491038" y="1920875"/>
            <a:ext cx="1512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5000"/>
              </a:lnSpc>
            </a:pPr>
            <a:r>
              <a:rPr lang="en-US" altLang="en-US" sz="1400" b="1" i="1">
                <a:solidFill>
                  <a:srgbClr val="000000"/>
                </a:solidFill>
                <a:latin typeface="Optima" panose="02000503060000020004" pitchFamily="2" charset="0"/>
              </a:rPr>
              <a:t>Chordopoxvirus</a:t>
            </a:r>
          </a:p>
          <a:p>
            <a:pPr>
              <a:lnSpc>
                <a:spcPct val="85000"/>
              </a:lnSpc>
            </a:pPr>
            <a:r>
              <a:rPr lang="en-US" altLang="en-US" sz="1400" b="1" i="1">
                <a:solidFill>
                  <a:srgbClr val="000000"/>
                </a:solidFill>
                <a:latin typeface="Optima" panose="02000503060000020004" pitchFamily="2" charset="0"/>
              </a:rPr>
              <a:t>Baculovirus</a:t>
            </a:r>
          </a:p>
          <a:p>
            <a:pPr>
              <a:lnSpc>
                <a:spcPct val="85000"/>
              </a:lnSpc>
            </a:pPr>
            <a:r>
              <a:rPr lang="en-US" altLang="en-US" sz="1400" b="1" i="1">
                <a:solidFill>
                  <a:srgbClr val="000000"/>
                </a:solidFill>
                <a:latin typeface="Optima" panose="02000503060000020004" pitchFamily="2" charset="0"/>
              </a:rPr>
              <a:t>Chlorella virus</a:t>
            </a:r>
            <a:endParaRPr lang="en-US" altLang="en-US">
              <a:solidFill>
                <a:srgbClr val="000000"/>
              </a:solidFill>
            </a:endParaRPr>
          </a:p>
        </p:txBody>
      </p:sp>
      <p:sp>
        <p:nvSpPr>
          <p:cNvPr id="94230" name="Text Box 23">
            <a:extLst>
              <a:ext uri="{FF2B5EF4-FFF2-40B4-BE49-F238E27FC236}">
                <a16:creationId xmlns:a16="http://schemas.microsoft.com/office/drawing/2014/main" id="{F113F22C-8D8A-1F46-8C10-A6D986E081F8}"/>
              </a:ext>
            </a:extLst>
          </p:cNvPr>
          <p:cNvSpPr txBox="1">
            <a:spLocks noChangeArrowheads="1"/>
          </p:cNvSpPr>
          <p:nvPr/>
        </p:nvSpPr>
        <p:spPr bwMode="auto">
          <a:xfrm>
            <a:off x="4137025" y="3694113"/>
            <a:ext cx="461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0000"/>
                </a:solidFill>
                <a:latin typeface="Comic Sans MS" panose="030F0902030302020204" pitchFamily="66" charset="0"/>
                <a:sym typeface="Monotype Sorts" pitchFamily="2" charset="2"/>
              </a:rPr>
              <a:t></a:t>
            </a:r>
            <a:endParaRPr lang="en-US" altLang="en-US">
              <a:solidFill>
                <a:srgbClr val="000000"/>
              </a:solidFill>
            </a:endParaRPr>
          </a:p>
        </p:txBody>
      </p:sp>
      <p:sp>
        <p:nvSpPr>
          <p:cNvPr id="94231" name="Text Box 24">
            <a:extLst>
              <a:ext uri="{FF2B5EF4-FFF2-40B4-BE49-F238E27FC236}">
                <a16:creationId xmlns:a16="http://schemas.microsoft.com/office/drawing/2014/main" id="{5E1420EF-A65B-014A-A88C-F4E22150A1ED}"/>
              </a:ext>
            </a:extLst>
          </p:cNvPr>
          <p:cNvSpPr txBox="1">
            <a:spLocks noChangeArrowheads="1"/>
          </p:cNvSpPr>
          <p:nvPr/>
        </p:nvSpPr>
        <p:spPr bwMode="auto">
          <a:xfrm>
            <a:off x="4137025" y="5133975"/>
            <a:ext cx="461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00000"/>
                </a:solidFill>
                <a:latin typeface="Comic Sans MS" panose="030F0902030302020204" pitchFamily="66" charset="0"/>
                <a:sym typeface="Monotype Sorts" pitchFamily="2" charset="2"/>
              </a:rPr>
              <a:t></a:t>
            </a:r>
            <a:endParaRPr lang="en-US" altLang="en-US">
              <a:solidFill>
                <a:srgbClr val="000000"/>
              </a:solidFill>
            </a:endParaRPr>
          </a:p>
        </p:txBody>
      </p:sp>
      <p:sp>
        <p:nvSpPr>
          <p:cNvPr id="94232" name="Text Box 25">
            <a:extLst>
              <a:ext uri="{FF2B5EF4-FFF2-40B4-BE49-F238E27FC236}">
                <a16:creationId xmlns:a16="http://schemas.microsoft.com/office/drawing/2014/main" id="{C6E62109-89BC-D649-87D3-C92B818D459F}"/>
              </a:ext>
            </a:extLst>
          </p:cNvPr>
          <p:cNvSpPr txBox="1">
            <a:spLocks noChangeArrowheads="1"/>
          </p:cNvSpPr>
          <p:nvPr/>
        </p:nvSpPr>
        <p:spPr bwMode="auto">
          <a:xfrm>
            <a:off x="4140200" y="5684838"/>
            <a:ext cx="461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Comic Sans MS" panose="030F0902030302020204" pitchFamily="66" charset="0"/>
                <a:sym typeface="Monotype Sorts" pitchFamily="2" charset="2"/>
              </a:rPr>
              <a:t></a:t>
            </a:r>
            <a:endParaRPr lang="en-US" altLang="en-US"/>
          </a:p>
        </p:txBody>
      </p:sp>
      <p:sp>
        <p:nvSpPr>
          <p:cNvPr id="94235" name="Text Box 28">
            <a:extLst>
              <a:ext uri="{FF2B5EF4-FFF2-40B4-BE49-F238E27FC236}">
                <a16:creationId xmlns:a16="http://schemas.microsoft.com/office/drawing/2014/main" id="{91F37511-EB70-C049-B05B-133C1FD028FA}"/>
              </a:ext>
            </a:extLst>
          </p:cNvPr>
          <p:cNvSpPr txBox="1">
            <a:spLocks noChangeArrowheads="1"/>
          </p:cNvSpPr>
          <p:nvPr/>
        </p:nvSpPr>
        <p:spPr bwMode="auto">
          <a:xfrm>
            <a:off x="4491038" y="5603875"/>
            <a:ext cx="136048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5000"/>
              </a:lnSpc>
            </a:pPr>
            <a:endParaRPr lang="en-US" altLang="en-US" sz="1400" i="1">
              <a:latin typeface="Comic Sans MS" panose="030F0902030302020204" pitchFamily="66" charset="0"/>
            </a:endParaRPr>
          </a:p>
          <a:p>
            <a:pPr>
              <a:lnSpc>
                <a:spcPct val="85000"/>
              </a:lnSpc>
            </a:pPr>
            <a:r>
              <a:rPr lang="en-US" altLang="en-US" sz="1600" b="1" i="1">
                <a:latin typeface="Optima" panose="02000503060000020004" pitchFamily="2" charset="0"/>
              </a:rPr>
              <a:t>T4, T7</a:t>
            </a:r>
            <a:endParaRPr lang="en-US" altLang="en-US"/>
          </a:p>
        </p:txBody>
      </p:sp>
      <p:sp>
        <p:nvSpPr>
          <p:cNvPr id="94236" name="Text Box 30">
            <a:extLst>
              <a:ext uri="{FF2B5EF4-FFF2-40B4-BE49-F238E27FC236}">
                <a16:creationId xmlns:a16="http://schemas.microsoft.com/office/drawing/2014/main" id="{A4553AB9-AC28-4C4E-9394-4B37EB3EECBF}"/>
              </a:ext>
            </a:extLst>
          </p:cNvPr>
          <p:cNvSpPr txBox="1">
            <a:spLocks noChangeArrowheads="1"/>
          </p:cNvSpPr>
          <p:nvPr/>
        </p:nvSpPr>
        <p:spPr bwMode="auto">
          <a:xfrm>
            <a:off x="6551613" y="3698875"/>
            <a:ext cx="461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Comic Sans MS" panose="030F0902030302020204" pitchFamily="66" charset="0"/>
                <a:sym typeface="Monotype Sorts" pitchFamily="2" charset="2"/>
              </a:rPr>
              <a:t></a:t>
            </a:r>
            <a:endParaRPr lang="en-US" altLang="en-US">
              <a:solidFill>
                <a:srgbClr val="0000FF"/>
              </a:solidFill>
            </a:endParaRPr>
          </a:p>
        </p:txBody>
      </p:sp>
      <p:sp>
        <p:nvSpPr>
          <p:cNvPr id="94237" name="Text Box 31">
            <a:extLst>
              <a:ext uri="{FF2B5EF4-FFF2-40B4-BE49-F238E27FC236}">
                <a16:creationId xmlns:a16="http://schemas.microsoft.com/office/drawing/2014/main" id="{0390C992-6976-9942-9644-046626CC8DC1}"/>
              </a:ext>
            </a:extLst>
          </p:cNvPr>
          <p:cNvSpPr txBox="1">
            <a:spLocks noChangeArrowheads="1"/>
          </p:cNvSpPr>
          <p:nvPr/>
        </p:nvSpPr>
        <p:spPr bwMode="auto">
          <a:xfrm>
            <a:off x="7054850" y="3687763"/>
            <a:ext cx="150495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90000"/>
              </a:lnSpc>
            </a:pPr>
            <a:r>
              <a:rPr lang="en-US" altLang="en-US" sz="1600" b="1" i="1">
                <a:latin typeface="Optima" panose="02000503060000020004" pitchFamily="2" charset="0"/>
              </a:rPr>
              <a:t>Haloferax</a:t>
            </a:r>
          </a:p>
          <a:p>
            <a:pPr>
              <a:lnSpc>
                <a:spcPct val="90000"/>
              </a:lnSpc>
            </a:pPr>
            <a:r>
              <a:rPr lang="en-US" altLang="en-US" sz="1600" b="1" i="1">
                <a:latin typeface="Optima" panose="02000503060000020004" pitchFamily="2" charset="0"/>
              </a:rPr>
              <a:t>Haloarcula</a:t>
            </a:r>
          </a:p>
          <a:p>
            <a:pPr>
              <a:lnSpc>
                <a:spcPct val="90000"/>
              </a:lnSpc>
            </a:pPr>
            <a:r>
              <a:rPr lang="en-US" altLang="en-US" sz="1600" b="1" i="1">
                <a:latin typeface="Optima" panose="02000503060000020004" pitchFamily="2" charset="0"/>
              </a:rPr>
              <a:t>Natronomonas</a:t>
            </a:r>
            <a:endParaRPr lang="en-US" altLang="en-US"/>
          </a:p>
        </p:txBody>
      </p:sp>
      <p:sp>
        <p:nvSpPr>
          <p:cNvPr id="94238" name="Text Box 32">
            <a:extLst>
              <a:ext uri="{FF2B5EF4-FFF2-40B4-BE49-F238E27FC236}">
                <a16:creationId xmlns:a16="http://schemas.microsoft.com/office/drawing/2014/main" id="{5F946093-A6C7-8041-A067-1520CB52F785}"/>
              </a:ext>
            </a:extLst>
          </p:cNvPr>
          <p:cNvSpPr txBox="1">
            <a:spLocks noChangeArrowheads="1"/>
          </p:cNvSpPr>
          <p:nvPr/>
        </p:nvSpPr>
        <p:spPr bwMode="auto">
          <a:xfrm>
            <a:off x="6553200" y="5684838"/>
            <a:ext cx="461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Comic Sans MS" panose="030F0902030302020204" pitchFamily="66" charset="0"/>
                <a:sym typeface="Monotype Sorts" pitchFamily="2" charset="2"/>
              </a:rPr>
              <a:t></a:t>
            </a:r>
            <a:endParaRPr lang="en-US" altLang="en-US"/>
          </a:p>
        </p:txBody>
      </p:sp>
      <p:sp>
        <p:nvSpPr>
          <p:cNvPr id="94239" name="Text Box 33">
            <a:extLst>
              <a:ext uri="{FF2B5EF4-FFF2-40B4-BE49-F238E27FC236}">
                <a16:creationId xmlns:a16="http://schemas.microsoft.com/office/drawing/2014/main" id="{993EF2CF-3A85-3F49-B2E7-4C8523288858}"/>
              </a:ext>
            </a:extLst>
          </p:cNvPr>
          <p:cNvSpPr txBox="1">
            <a:spLocks noChangeArrowheads="1"/>
          </p:cNvSpPr>
          <p:nvPr/>
        </p:nvSpPr>
        <p:spPr bwMode="auto">
          <a:xfrm>
            <a:off x="6992938" y="5603875"/>
            <a:ext cx="136048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5000"/>
              </a:lnSpc>
            </a:pPr>
            <a:endParaRPr lang="en-US" altLang="en-US" sz="1400" i="1">
              <a:latin typeface="Comic Sans MS" panose="030F0902030302020204" pitchFamily="66" charset="0"/>
            </a:endParaRPr>
          </a:p>
          <a:p>
            <a:pPr>
              <a:lnSpc>
                <a:spcPct val="85000"/>
              </a:lnSpc>
            </a:pPr>
            <a:r>
              <a:rPr lang="en-US" altLang="en-US" sz="1600" b="1" i="1">
                <a:latin typeface="Optima" panose="02000503060000020004" pitchFamily="2" charset="0"/>
              </a:rPr>
              <a:t>T5, EL</a:t>
            </a:r>
            <a:endParaRPr lang="en-US" altLang="en-US"/>
          </a:p>
        </p:txBody>
      </p:sp>
      <p:sp>
        <p:nvSpPr>
          <p:cNvPr id="94240" name="Line 34">
            <a:extLst>
              <a:ext uri="{FF2B5EF4-FFF2-40B4-BE49-F238E27FC236}">
                <a16:creationId xmlns:a16="http://schemas.microsoft.com/office/drawing/2014/main" id="{94A653E4-78A4-E746-9D41-5759F6F914E9}"/>
              </a:ext>
            </a:extLst>
          </p:cNvPr>
          <p:cNvSpPr>
            <a:spLocks noChangeShapeType="1"/>
          </p:cNvSpPr>
          <p:nvPr/>
        </p:nvSpPr>
        <p:spPr bwMode="auto">
          <a:xfrm>
            <a:off x="2006600" y="1854200"/>
            <a:ext cx="6794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1" name="Line 35">
            <a:extLst>
              <a:ext uri="{FF2B5EF4-FFF2-40B4-BE49-F238E27FC236}">
                <a16:creationId xmlns:a16="http://schemas.microsoft.com/office/drawing/2014/main" id="{502C46B0-DB71-7C49-A84C-66F3ECCEE0A4}"/>
              </a:ext>
            </a:extLst>
          </p:cNvPr>
          <p:cNvSpPr>
            <a:spLocks noChangeShapeType="1"/>
          </p:cNvSpPr>
          <p:nvPr/>
        </p:nvSpPr>
        <p:spPr bwMode="auto">
          <a:xfrm>
            <a:off x="6045200" y="1854200"/>
            <a:ext cx="0" cy="4406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a:extLst>
              <a:ext uri="{FF2B5EF4-FFF2-40B4-BE49-F238E27FC236}">
                <a16:creationId xmlns:a16="http://schemas.microsoft.com/office/drawing/2014/main" id="{0EF52E83-9A46-9745-A91D-6F806FB9CB7B}"/>
              </a:ext>
            </a:extLst>
          </p:cNvPr>
          <p:cNvSpPr txBox="1">
            <a:spLocks noChangeArrowheads="1"/>
          </p:cNvSpPr>
          <p:nvPr/>
        </p:nvSpPr>
        <p:spPr bwMode="auto">
          <a:xfrm>
            <a:off x="977900" y="563563"/>
            <a:ext cx="707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Optima" panose="02000503060000020004" pitchFamily="2" charset="0"/>
              </a:rPr>
              <a:t>Mammals Have Four ATP-dependent DNA Ligases *</a:t>
            </a:r>
            <a:endParaRPr lang="en-US" altLang="en-US" b="1">
              <a:latin typeface="Arial" panose="020B0604020202020204" pitchFamily="34" charset="0"/>
            </a:endParaRPr>
          </a:p>
        </p:txBody>
      </p:sp>
      <p:sp>
        <p:nvSpPr>
          <p:cNvPr id="96258" name="Text Box 3">
            <a:extLst>
              <a:ext uri="{FF2B5EF4-FFF2-40B4-BE49-F238E27FC236}">
                <a16:creationId xmlns:a16="http://schemas.microsoft.com/office/drawing/2014/main" id="{C31B21DA-FEA2-C547-B573-56932AF4B195}"/>
              </a:ext>
            </a:extLst>
          </p:cNvPr>
          <p:cNvSpPr txBox="1">
            <a:spLocks noChangeArrowheads="1"/>
          </p:cNvSpPr>
          <p:nvPr/>
        </p:nvSpPr>
        <p:spPr bwMode="auto">
          <a:xfrm>
            <a:off x="827088" y="1695450"/>
            <a:ext cx="6159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0000"/>
              </a:lnSpc>
            </a:pPr>
            <a:r>
              <a:rPr lang="en-US" altLang="en-US" sz="1800" b="1">
                <a:latin typeface="Optima" panose="02000503060000020004" pitchFamily="2" charset="0"/>
              </a:rPr>
              <a:t>Lig I</a:t>
            </a:r>
          </a:p>
          <a:p>
            <a:pPr>
              <a:lnSpc>
                <a:spcPct val="80000"/>
              </a:lnSpc>
            </a:pPr>
            <a:endParaRPr lang="en-US" altLang="en-US" sz="1800" b="1">
              <a:latin typeface="Optima" panose="02000503060000020004" pitchFamily="2" charset="0"/>
            </a:endParaRPr>
          </a:p>
        </p:txBody>
      </p:sp>
      <p:sp>
        <p:nvSpPr>
          <p:cNvPr id="96259" name="Text Box 4">
            <a:extLst>
              <a:ext uri="{FF2B5EF4-FFF2-40B4-BE49-F238E27FC236}">
                <a16:creationId xmlns:a16="http://schemas.microsoft.com/office/drawing/2014/main" id="{47E5E87F-707C-C543-AB07-69CC697A3103}"/>
              </a:ext>
            </a:extLst>
          </p:cNvPr>
          <p:cNvSpPr txBox="1">
            <a:spLocks noChangeArrowheads="1"/>
          </p:cNvSpPr>
          <p:nvPr/>
        </p:nvSpPr>
        <p:spPr bwMode="auto">
          <a:xfrm>
            <a:off x="827088" y="2471738"/>
            <a:ext cx="9128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0000"/>
              </a:lnSpc>
            </a:pPr>
            <a:r>
              <a:rPr lang="en-US" altLang="en-US" sz="1800" b="1">
                <a:latin typeface="Optima" panose="02000503060000020004" pitchFamily="2" charset="0"/>
              </a:rPr>
              <a:t>Lig III</a:t>
            </a:r>
            <a:r>
              <a:rPr lang="en-US" altLang="en-US" sz="1800" b="1">
                <a:latin typeface="Optima" panose="02000503060000020004" pitchFamily="2" charset="0"/>
                <a:sym typeface="Symbol" pitchFamily="2" charset="2"/>
              </a:rPr>
              <a:t></a:t>
            </a:r>
            <a:endParaRPr lang="en-US" altLang="en-US" sz="1800" b="1">
              <a:latin typeface="Optima" panose="02000503060000020004" pitchFamily="2" charset="0"/>
            </a:endParaRPr>
          </a:p>
          <a:p>
            <a:pPr>
              <a:lnSpc>
                <a:spcPct val="80000"/>
              </a:lnSpc>
            </a:pPr>
            <a:endParaRPr lang="en-US" altLang="en-US" sz="1800" b="1">
              <a:latin typeface="Optima" panose="02000503060000020004" pitchFamily="2" charset="0"/>
            </a:endParaRPr>
          </a:p>
        </p:txBody>
      </p:sp>
      <p:sp>
        <p:nvSpPr>
          <p:cNvPr id="96260" name="Text Box 5">
            <a:extLst>
              <a:ext uri="{FF2B5EF4-FFF2-40B4-BE49-F238E27FC236}">
                <a16:creationId xmlns:a16="http://schemas.microsoft.com/office/drawing/2014/main" id="{F905BE0F-B93B-BC41-ADB4-B119AE7DF9DE}"/>
              </a:ext>
            </a:extLst>
          </p:cNvPr>
          <p:cNvSpPr txBox="1">
            <a:spLocks noChangeArrowheads="1"/>
          </p:cNvSpPr>
          <p:nvPr/>
        </p:nvSpPr>
        <p:spPr bwMode="auto">
          <a:xfrm>
            <a:off x="827088" y="3068638"/>
            <a:ext cx="8937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0000"/>
              </a:lnSpc>
            </a:pPr>
            <a:r>
              <a:rPr lang="en-US" altLang="en-US" sz="1800" b="1">
                <a:latin typeface="Optima" panose="02000503060000020004" pitchFamily="2" charset="0"/>
              </a:rPr>
              <a:t>Lig III</a:t>
            </a:r>
            <a:r>
              <a:rPr lang="en-US" altLang="en-US" sz="1800" b="1">
                <a:latin typeface="Optima" panose="02000503060000020004" pitchFamily="2" charset="0"/>
                <a:sym typeface="Symbol" pitchFamily="2" charset="2"/>
              </a:rPr>
              <a:t></a:t>
            </a:r>
            <a:endParaRPr lang="en-US" altLang="en-US" sz="1800" b="1">
              <a:latin typeface="Optima" panose="02000503060000020004" pitchFamily="2" charset="0"/>
            </a:endParaRPr>
          </a:p>
          <a:p>
            <a:pPr>
              <a:lnSpc>
                <a:spcPct val="80000"/>
              </a:lnSpc>
            </a:pPr>
            <a:endParaRPr lang="en-US" altLang="en-US" sz="1800" b="1">
              <a:latin typeface="Optima" panose="02000503060000020004" pitchFamily="2" charset="0"/>
            </a:endParaRPr>
          </a:p>
        </p:txBody>
      </p:sp>
      <p:sp>
        <p:nvSpPr>
          <p:cNvPr id="96261" name="Text Box 6">
            <a:extLst>
              <a:ext uri="{FF2B5EF4-FFF2-40B4-BE49-F238E27FC236}">
                <a16:creationId xmlns:a16="http://schemas.microsoft.com/office/drawing/2014/main" id="{92430594-5583-0A4D-88A5-C3339B6EB2CE}"/>
              </a:ext>
            </a:extLst>
          </p:cNvPr>
          <p:cNvSpPr txBox="1">
            <a:spLocks noChangeArrowheads="1"/>
          </p:cNvSpPr>
          <p:nvPr/>
        </p:nvSpPr>
        <p:spPr bwMode="auto">
          <a:xfrm>
            <a:off x="827088" y="3829050"/>
            <a:ext cx="7683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80000"/>
              </a:lnSpc>
            </a:pPr>
            <a:r>
              <a:rPr lang="en-US" altLang="en-US" sz="1800" b="1">
                <a:latin typeface="Optima" panose="02000503060000020004" pitchFamily="2" charset="0"/>
              </a:rPr>
              <a:t>Lig IV</a:t>
            </a:r>
          </a:p>
          <a:p>
            <a:pPr>
              <a:lnSpc>
                <a:spcPct val="80000"/>
              </a:lnSpc>
            </a:pPr>
            <a:endParaRPr lang="en-US" altLang="en-US" sz="1800" b="1">
              <a:latin typeface="Optima" panose="02000503060000020004" pitchFamily="2" charset="0"/>
            </a:endParaRPr>
          </a:p>
        </p:txBody>
      </p:sp>
      <p:sp>
        <p:nvSpPr>
          <p:cNvPr id="96262" name="Rectangle 7">
            <a:extLst>
              <a:ext uri="{FF2B5EF4-FFF2-40B4-BE49-F238E27FC236}">
                <a16:creationId xmlns:a16="http://schemas.microsoft.com/office/drawing/2014/main" id="{5D1CD759-66A4-D64D-9277-F997F28CAFD8}"/>
              </a:ext>
            </a:extLst>
          </p:cNvPr>
          <p:cNvSpPr>
            <a:spLocks noChangeArrowheads="1"/>
          </p:cNvSpPr>
          <p:nvPr/>
        </p:nvSpPr>
        <p:spPr bwMode="auto">
          <a:xfrm>
            <a:off x="3390900" y="1727200"/>
            <a:ext cx="1193800" cy="192088"/>
          </a:xfrm>
          <a:prstGeom prst="rect">
            <a:avLst/>
          </a:prstGeom>
          <a:solidFill>
            <a:srgbClr val="FF00FF"/>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63" name="Rectangle 8">
            <a:extLst>
              <a:ext uri="{FF2B5EF4-FFF2-40B4-BE49-F238E27FC236}">
                <a16:creationId xmlns:a16="http://schemas.microsoft.com/office/drawing/2014/main" id="{B72C4010-B1B8-1040-AEC6-5ABD01B9F655}"/>
              </a:ext>
            </a:extLst>
          </p:cNvPr>
          <p:cNvSpPr>
            <a:spLocks noChangeArrowheads="1"/>
          </p:cNvSpPr>
          <p:nvPr/>
        </p:nvSpPr>
        <p:spPr bwMode="auto">
          <a:xfrm>
            <a:off x="4584700" y="1727200"/>
            <a:ext cx="685800" cy="190500"/>
          </a:xfrm>
          <a:prstGeom prst="rect">
            <a:avLst/>
          </a:prstGeom>
          <a:solidFill>
            <a:srgbClr val="00FFFF"/>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64" name="Rectangle 9">
            <a:extLst>
              <a:ext uri="{FF2B5EF4-FFF2-40B4-BE49-F238E27FC236}">
                <a16:creationId xmlns:a16="http://schemas.microsoft.com/office/drawing/2014/main" id="{82AE74F1-DF66-2940-B751-1DEF87595890}"/>
              </a:ext>
            </a:extLst>
          </p:cNvPr>
          <p:cNvSpPr>
            <a:spLocks noChangeArrowheads="1"/>
          </p:cNvSpPr>
          <p:nvPr/>
        </p:nvSpPr>
        <p:spPr bwMode="auto">
          <a:xfrm>
            <a:off x="3390900" y="2514600"/>
            <a:ext cx="1193800" cy="192088"/>
          </a:xfrm>
          <a:prstGeom prst="rect">
            <a:avLst/>
          </a:prstGeom>
          <a:solidFill>
            <a:srgbClr val="FF00FF"/>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65" name="Rectangle 10">
            <a:extLst>
              <a:ext uri="{FF2B5EF4-FFF2-40B4-BE49-F238E27FC236}">
                <a16:creationId xmlns:a16="http://schemas.microsoft.com/office/drawing/2014/main" id="{933A5887-2495-014E-AB39-7911E7CBBAE1}"/>
              </a:ext>
            </a:extLst>
          </p:cNvPr>
          <p:cNvSpPr>
            <a:spLocks noChangeArrowheads="1"/>
          </p:cNvSpPr>
          <p:nvPr/>
        </p:nvSpPr>
        <p:spPr bwMode="auto">
          <a:xfrm>
            <a:off x="4584700" y="2514600"/>
            <a:ext cx="685800" cy="190500"/>
          </a:xfrm>
          <a:prstGeom prst="rect">
            <a:avLst/>
          </a:prstGeom>
          <a:solidFill>
            <a:srgbClr val="00FFFF"/>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66" name="Rectangle 11">
            <a:extLst>
              <a:ext uri="{FF2B5EF4-FFF2-40B4-BE49-F238E27FC236}">
                <a16:creationId xmlns:a16="http://schemas.microsoft.com/office/drawing/2014/main" id="{67075084-2A42-A54E-AAF5-60D245454615}"/>
              </a:ext>
            </a:extLst>
          </p:cNvPr>
          <p:cNvSpPr>
            <a:spLocks noChangeArrowheads="1"/>
          </p:cNvSpPr>
          <p:nvPr/>
        </p:nvSpPr>
        <p:spPr bwMode="auto">
          <a:xfrm>
            <a:off x="3390900" y="3111500"/>
            <a:ext cx="1193800" cy="192088"/>
          </a:xfrm>
          <a:prstGeom prst="rect">
            <a:avLst/>
          </a:prstGeom>
          <a:solidFill>
            <a:srgbClr val="FF00FF"/>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67" name="Rectangle 12">
            <a:extLst>
              <a:ext uri="{FF2B5EF4-FFF2-40B4-BE49-F238E27FC236}">
                <a16:creationId xmlns:a16="http://schemas.microsoft.com/office/drawing/2014/main" id="{9A42A53D-5614-D04D-884B-2AAC451EA4A3}"/>
              </a:ext>
            </a:extLst>
          </p:cNvPr>
          <p:cNvSpPr>
            <a:spLocks noChangeArrowheads="1"/>
          </p:cNvSpPr>
          <p:nvPr/>
        </p:nvSpPr>
        <p:spPr bwMode="auto">
          <a:xfrm>
            <a:off x="4584700" y="3111500"/>
            <a:ext cx="685800" cy="190500"/>
          </a:xfrm>
          <a:prstGeom prst="rect">
            <a:avLst/>
          </a:prstGeom>
          <a:solidFill>
            <a:srgbClr val="00FFFF"/>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68" name="Rectangle 13">
            <a:extLst>
              <a:ext uri="{FF2B5EF4-FFF2-40B4-BE49-F238E27FC236}">
                <a16:creationId xmlns:a16="http://schemas.microsoft.com/office/drawing/2014/main" id="{CDC95ED7-0A7E-D548-BD42-BED0524CFF88}"/>
              </a:ext>
            </a:extLst>
          </p:cNvPr>
          <p:cNvSpPr>
            <a:spLocks noChangeArrowheads="1"/>
          </p:cNvSpPr>
          <p:nvPr/>
        </p:nvSpPr>
        <p:spPr bwMode="auto">
          <a:xfrm>
            <a:off x="3390900" y="3860800"/>
            <a:ext cx="1193800" cy="192088"/>
          </a:xfrm>
          <a:prstGeom prst="rect">
            <a:avLst/>
          </a:prstGeom>
          <a:solidFill>
            <a:srgbClr val="FF00FF"/>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69" name="Rectangle 14">
            <a:extLst>
              <a:ext uri="{FF2B5EF4-FFF2-40B4-BE49-F238E27FC236}">
                <a16:creationId xmlns:a16="http://schemas.microsoft.com/office/drawing/2014/main" id="{F12BD98C-BBFA-CC4D-A7A5-FD4EA95CA072}"/>
              </a:ext>
            </a:extLst>
          </p:cNvPr>
          <p:cNvSpPr>
            <a:spLocks noChangeArrowheads="1"/>
          </p:cNvSpPr>
          <p:nvPr/>
        </p:nvSpPr>
        <p:spPr bwMode="auto">
          <a:xfrm>
            <a:off x="1638300" y="1727200"/>
            <a:ext cx="175260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70" name="Rectangle 15">
            <a:extLst>
              <a:ext uri="{FF2B5EF4-FFF2-40B4-BE49-F238E27FC236}">
                <a16:creationId xmlns:a16="http://schemas.microsoft.com/office/drawing/2014/main" id="{89EC8BD1-6B43-3A4B-A0D0-4677787A60E6}"/>
              </a:ext>
            </a:extLst>
          </p:cNvPr>
          <p:cNvSpPr>
            <a:spLocks noChangeArrowheads="1"/>
          </p:cNvSpPr>
          <p:nvPr/>
        </p:nvSpPr>
        <p:spPr bwMode="auto">
          <a:xfrm>
            <a:off x="2298700" y="2514600"/>
            <a:ext cx="109220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71" name="Rectangle 16">
            <a:extLst>
              <a:ext uri="{FF2B5EF4-FFF2-40B4-BE49-F238E27FC236}">
                <a16:creationId xmlns:a16="http://schemas.microsoft.com/office/drawing/2014/main" id="{CC21200E-01F7-744A-849C-6B0C8A623296}"/>
              </a:ext>
            </a:extLst>
          </p:cNvPr>
          <p:cNvSpPr>
            <a:spLocks noChangeArrowheads="1"/>
          </p:cNvSpPr>
          <p:nvPr/>
        </p:nvSpPr>
        <p:spPr bwMode="auto">
          <a:xfrm>
            <a:off x="5270500" y="3860800"/>
            <a:ext cx="167640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72" name="Rectangle 17">
            <a:extLst>
              <a:ext uri="{FF2B5EF4-FFF2-40B4-BE49-F238E27FC236}">
                <a16:creationId xmlns:a16="http://schemas.microsoft.com/office/drawing/2014/main" id="{CFF5BFE2-2655-DF4F-A9F5-DC9575DC3FC3}"/>
              </a:ext>
            </a:extLst>
          </p:cNvPr>
          <p:cNvSpPr>
            <a:spLocks noChangeArrowheads="1"/>
          </p:cNvSpPr>
          <p:nvPr/>
        </p:nvSpPr>
        <p:spPr bwMode="auto">
          <a:xfrm>
            <a:off x="2298700" y="3111500"/>
            <a:ext cx="109220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73" name="Rectangle 18">
            <a:extLst>
              <a:ext uri="{FF2B5EF4-FFF2-40B4-BE49-F238E27FC236}">
                <a16:creationId xmlns:a16="http://schemas.microsoft.com/office/drawing/2014/main" id="{FE2BAA61-C846-EF47-AE96-953540F7E093}"/>
              </a:ext>
            </a:extLst>
          </p:cNvPr>
          <p:cNvSpPr>
            <a:spLocks noChangeArrowheads="1"/>
          </p:cNvSpPr>
          <p:nvPr/>
        </p:nvSpPr>
        <p:spPr bwMode="auto">
          <a:xfrm>
            <a:off x="5270500" y="1727200"/>
            <a:ext cx="30480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74" name="Rectangle 19">
            <a:extLst>
              <a:ext uri="{FF2B5EF4-FFF2-40B4-BE49-F238E27FC236}">
                <a16:creationId xmlns:a16="http://schemas.microsoft.com/office/drawing/2014/main" id="{C3473034-B8AC-5B4B-BC26-7691E1B743F7}"/>
              </a:ext>
            </a:extLst>
          </p:cNvPr>
          <p:cNvSpPr>
            <a:spLocks noChangeArrowheads="1"/>
          </p:cNvSpPr>
          <p:nvPr/>
        </p:nvSpPr>
        <p:spPr bwMode="auto">
          <a:xfrm>
            <a:off x="5270500" y="2514600"/>
            <a:ext cx="118110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75" name="Text Box 20">
            <a:extLst>
              <a:ext uri="{FF2B5EF4-FFF2-40B4-BE49-F238E27FC236}">
                <a16:creationId xmlns:a16="http://schemas.microsoft.com/office/drawing/2014/main" id="{3CC8A71E-15A8-6C4D-A6F6-08972D6FB3D8}"/>
              </a:ext>
            </a:extLst>
          </p:cNvPr>
          <p:cNvSpPr txBox="1">
            <a:spLocks noChangeArrowheads="1"/>
          </p:cNvSpPr>
          <p:nvPr/>
        </p:nvSpPr>
        <p:spPr bwMode="auto">
          <a:xfrm>
            <a:off x="7299325" y="3016250"/>
            <a:ext cx="1493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Optima" panose="02000503060000020004" pitchFamily="2" charset="0"/>
              </a:rPr>
              <a:t>male germ line</a:t>
            </a:r>
            <a:endParaRPr lang="en-US" altLang="en-US">
              <a:latin typeface="Optima" panose="02000503060000020004" pitchFamily="2" charset="0"/>
            </a:endParaRPr>
          </a:p>
        </p:txBody>
      </p:sp>
      <p:sp>
        <p:nvSpPr>
          <p:cNvPr id="96276" name="Text Box 21">
            <a:extLst>
              <a:ext uri="{FF2B5EF4-FFF2-40B4-BE49-F238E27FC236}">
                <a16:creationId xmlns:a16="http://schemas.microsoft.com/office/drawing/2014/main" id="{F61D7974-C5E7-5B45-B87D-CD7C108746BA}"/>
              </a:ext>
            </a:extLst>
          </p:cNvPr>
          <p:cNvSpPr txBox="1">
            <a:spLocks noChangeArrowheads="1"/>
          </p:cNvSpPr>
          <p:nvPr/>
        </p:nvSpPr>
        <p:spPr bwMode="auto">
          <a:xfrm>
            <a:off x="7273925" y="1492250"/>
            <a:ext cx="1111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Optima" panose="02000503060000020004" pitchFamily="2" charset="0"/>
              </a:rPr>
              <a:t>ubiquitous</a:t>
            </a:r>
          </a:p>
          <a:p>
            <a:r>
              <a:rPr lang="en-US" altLang="en-US" sz="1600">
                <a:latin typeface="Optima" panose="02000503060000020004" pitchFamily="2" charset="0"/>
              </a:rPr>
              <a:t>(nuclear)</a:t>
            </a:r>
            <a:endParaRPr lang="en-US" altLang="en-US">
              <a:latin typeface="Optima" panose="02000503060000020004" pitchFamily="2" charset="0"/>
            </a:endParaRPr>
          </a:p>
        </p:txBody>
      </p:sp>
      <p:sp>
        <p:nvSpPr>
          <p:cNvPr id="96277" name="Text Box 22">
            <a:extLst>
              <a:ext uri="{FF2B5EF4-FFF2-40B4-BE49-F238E27FC236}">
                <a16:creationId xmlns:a16="http://schemas.microsoft.com/office/drawing/2014/main" id="{636ADC46-BBE1-3E4C-BB89-AB6A8F45807B}"/>
              </a:ext>
            </a:extLst>
          </p:cNvPr>
          <p:cNvSpPr txBox="1">
            <a:spLocks noChangeArrowheads="1"/>
          </p:cNvSpPr>
          <p:nvPr/>
        </p:nvSpPr>
        <p:spPr bwMode="auto">
          <a:xfrm>
            <a:off x="7273925" y="2254250"/>
            <a:ext cx="1606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Optima" panose="02000503060000020004" pitchFamily="2" charset="0"/>
              </a:rPr>
              <a:t>ubiquitous</a:t>
            </a:r>
          </a:p>
          <a:p>
            <a:r>
              <a:rPr lang="en-US" altLang="en-US" sz="1600">
                <a:latin typeface="Optima" panose="02000503060000020004" pitchFamily="2" charset="0"/>
              </a:rPr>
              <a:t>(nuclear &amp; mito)</a:t>
            </a:r>
            <a:endParaRPr lang="en-US" altLang="en-US">
              <a:latin typeface="Optima" panose="02000503060000020004" pitchFamily="2" charset="0"/>
            </a:endParaRPr>
          </a:p>
        </p:txBody>
      </p:sp>
      <p:sp>
        <p:nvSpPr>
          <p:cNvPr id="96278" name="Rectangle 23">
            <a:extLst>
              <a:ext uri="{FF2B5EF4-FFF2-40B4-BE49-F238E27FC236}">
                <a16:creationId xmlns:a16="http://schemas.microsoft.com/office/drawing/2014/main" id="{DDE4BB6C-F9E3-A14E-9EB2-CED5DADC7CAF}"/>
              </a:ext>
            </a:extLst>
          </p:cNvPr>
          <p:cNvSpPr>
            <a:spLocks noChangeArrowheads="1"/>
          </p:cNvSpPr>
          <p:nvPr/>
        </p:nvSpPr>
        <p:spPr bwMode="auto">
          <a:xfrm>
            <a:off x="3136900" y="3860800"/>
            <a:ext cx="25400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79" name="Text Box 24">
            <a:extLst>
              <a:ext uri="{FF2B5EF4-FFF2-40B4-BE49-F238E27FC236}">
                <a16:creationId xmlns:a16="http://schemas.microsoft.com/office/drawing/2014/main" id="{C7A375E6-279D-9B40-A54F-747FF1536469}"/>
              </a:ext>
            </a:extLst>
          </p:cNvPr>
          <p:cNvSpPr txBox="1">
            <a:spLocks noChangeArrowheads="1"/>
          </p:cNvSpPr>
          <p:nvPr/>
        </p:nvSpPr>
        <p:spPr bwMode="auto">
          <a:xfrm>
            <a:off x="3463925" y="1339850"/>
            <a:ext cx="1595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ja-JP" altLang="en-US" sz="1600" b="1">
                <a:latin typeface="Optima" panose="02000503060000020004" pitchFamily="2" charset="0"/>
              </a:rPr>
              <a:t>“</a:t>
            </a:r>
            <a:r>
              <a:rPr lang="en-US" altLang="ja-JP" sz="1600" b="1">
                <a:latin typeface="Optima" panose="02000503060000020004" pitchFamily="2" charset="0"/>
              </a:rPr>
              <a:t>catalytic core</a:t>
            </a:r>
            <a:r>
              <a:rPr lang="ja-JP" altLang="en-US" sz="1600" b="1">
                <a:latin typeface="Optima" panose="02000503060000020004" pitchFamily="2" charset="0"/>
              </a:rPr>
              <a:t>”</a:t>
            </a:r>
            <a:endParaRPr lang="en-US" altLang="en-US"/>
          </a:p>
        </p:txBody>
      </p:sp>
      <p:sp>
        <p:nvSpPr>
          <p:cNvPr id="96280" name="Text Box 25">
            <a:extLst>
              <a:ext uri="{FF2B5EF4-FFF2-40B4-BE49-F238E27FC236}">
                <a16:creationId xmlns:a16="http://schemas.microsoft.com/office/drawing/2014/main" id="{58944D9D-C6F2-1D43-991B-7DD9C2AC311C}"/>
              </a:ext>
            </a:extLst>
          </p:cNvPr>
          <p:cNvSpPr txBox="1">
            <a:spLocks noChangeArrowheads="1"/>
          </p:cNvSpPr>
          <p:nvPr/>
        </p:nvSpPr>
        <p:spPr bwMode="auto">
          <a:xfrm>
            <a:off x="7273925" y="3613150"/>
            <a:ext cx="1111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Optima" panose="02000503060000020004" pitchFamily="2" charset="0"/>
              </a:rPr>
              <a:t>ubiquitous</a:t>
            </a:r>
          </a:p>
          <a:p>
            <a:r>
              <a:rPr lang="en-US" altLang="en-US" sz="1600">
                <a:latin typeface="Optima" panose="02000503060000020004" pitchFamily="2" charset="0"/>
              </a:rPr>
              <a:t>(nuclear)</a:t>
            </a:r>
            <a:endParaRPr lang="en-US" altLang="en-US">
              <a:latin typeface="Optima" panose="02000503060000020004" pitchFamily="2" charset="0"/>
            </a:endParaRPr>
          </a:p>
        </p:txBody>
      </p:sp>
      <p:sp>
        <p:nvSpPr>
          <p:cNvPr id="96281" name="Rectangle 26">
            <a:extLst>
              <a:ext uri="{FF2B5EF4-FFF2-40B4-BE49-F238E27FC236}">
                <a16:creationId xmlns:a16="http://schemas.microsoft.com/office/drawing/2014/main" id="{E00E5833-D1E4-0F48-8AE3-A49323AFC1B9}"/>
              </a:ext>
            </a:extLst>
          </p:cNvPr>
          <p:cNvSpPr>
            <a:spLocks noChangeArrowheads="1"/>
          </p:cNvSpPr>
          <p:nvPr/>
        </p:nvSpPr>
        <p:spPr bwMode="auto">
          <a:xfrm>
            <a:off x="5270500" y="3111500"/>
            <a:ext cx="673100" cy="19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82" name="Rectangle 27">
            <a:extLst>
              <a:ext uri="{FF2B5EF4-FFF2-40B4-BE49-F238E27FC236}">
                <a16:creationId xmlns:a16="http://schemas.microsoft.com/office/drawing/2014/main" id="{C8615655-0DE7-F640-A4F6-1A963F3A031D}"/>
              </a:ext>
            </a:extLst>
          </p:cNvPr>
          <p:cNvSpPr>
            <a:spLocks noChangeArrowheads="1"/>
          </p:cNvSpPr>
          <p:nvPr/>
        </p:nvSpPr>
        <p:spPr bwMode="auto">
          <a:xfrm>
            <a:off x="6146800" y="2514600"/>
            <a:ext cx="304800" cy="192088"/>
          </a:xfrm>
          <a:prstGeom prst="rect">
            <a:avLst/>
          </a:prstGeom>
          <a:solidFill>
            <a:srgbClr val="187534"/>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83" name="Rectangle 28">
            <a:extLst>
              <a:ext uri="{FF2B5EF4-FFF2-40B4-BE49-F238E27FC236}">
                <a16:creationId xmlns:a16="http://schemas.microsoft.com/office/drawing/2014/main" id="{C01AFEB9-ADC0-914F-A045-DCABA480697C}"/>
              </a:ext>
            </a:extLst>
          </p:cNvPr>
          <p:cNvSpPr>
            <a:spLocks noChangeArrowheads="1"/>
          </p:cNvSpPr>
          <p:nvPr/>
        </p:nvSpPr>
        <p:spPr bwMode="auto">
          <a:xfrm>
            <a:off x="6642100" y="3860800"/>
            <a:ext cx="304800" cy="192088"/>
          </a:xfrm>
          <a:prstGeom prst="rect">
            <a:avLst/>
          </a:prstGeom>
          <a:solidFill>
            <a:srgbClr val="187534"/>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84" name="Rectangle 29">
            <a:extLst>
              <a:ext uri="{FF2B5EF4-FFF2-40B4-BE49-F238E27FC236}">
                <a16:creationId xmlns:a16="http://schemas.microsoft.com/office/drawing/2014/main" id="{7B12C75D-83C7-094C-B45C-1FC6C98A4635}"/>
              </a:ext>
            </a:extLst>
          </p:cNvPr>
          <p:cNvSpPr>
            <a:spLocks noChangeArrowheads="1"/>
          </p:cNvSpPr>
          <p:nvPr/>
        </p:nvSpPr>
        <p:spPr bwMode="auto">
          <a:xfrm>
            <a:off x="5930900" y="3860800"/>
            <a:ext cx="304800" cy="192088"/>
          </a:xfrm>
          <a:prstGeom prst="rect">
            <a:avLst/>
          </a:prstGeom>
          <a:solidFill>
            <a:srgbClr val="187534"/>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85" name="Rectangle 30">
            <a:extLst>
              <a:ext uri="{FF2B5EF4-FFF2-40B4-BE49-F238E27FC236}">
                <a16:creationId xmlns:a16="http://schemas.microsoft.com/office/drawing/2014/main" id="{92552747-27A4-4B44-9DBC-AC3D0B0D3399}"/>
              </a:ext>
            </a:extLst>
          </p:cNvPr>
          <p:cNvSpPr>
            <a:spLocks noChangeArrowheads="1"/>
          </p:cNvSpPr>
          <p:nvPr/>
        </p:nvSpPr>
        <p:spPr bwMode="auto">
          <a:xfrm>
            <a:off x="401638" y="4678363"/>
            <a:ext cx="845820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600" b="1">
                <a:latin typeface="Optima" panose="02000503060000020004" pitchFamily="2" charset="0"/>
              </a:rPr>
              <a:t>Mammalian DNA ligases (~900-aa) consist of a conserved </a:t>
            </a:r>
            <a:r>
              <a:rPr lang="ja-JP" altLang="en-US" sz="1600" b="1">
                <a:latin typeface="Optima" panose="02000503060000020004" pitchFamily="2" charset="0"/>
              </a:rPr>
              <a:t>“</a:t>
            </a:r>
            <a:r>
              <a:rPr lang="en-US" altLang="ja-JP" sz="1600" b="1">
                <a:latin typeface="Optima" panose="02000503060000020004" pitchFamily="2" charset="0"/>
              </a:rPr>
              <a:t>catalytic core</a:t>
            </a:r>
            <a:r>
              <a:rPr lang="ja-JP" altLang="en-US" sz="1600" b="1">
                <a:latin typeface="Optima" panose="02000503060000020004" pitchFamily="2" charset="0"/>
              </a:rPr>
              <a:t>”</a:t>
            </a:r>
            <a:r>
              <a:rPr lang="en-US" altLang="ja-JP" sz="1600" b="1">
                <a:latin typeface="Optima" panose="02000503060000020004" pitchFamily="2" charset="0"/>
              </a:rPr>
              <a:t> embellished by isozyme-specific N-terminal or C-terminal extensions</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The N and C domains include structural motifs that mediate protein-protein interactions (</a:t>
            </a:r>
            <a:r>
              <a:rPr lang="en-US" altLang="en-US" sz="1600" b="1">
                <a:solidFill>
                  <a:srgbClr val="187534"/>
                </a:solidFill>
                <a:latin typeface="Optima" panose="02000503060000020004" pitchFamily="2" charset="0"/>
              </a:rPr>
              <a:t>BRCT</a:t>
            </a:r>
            <a:r>
              <a:rPr lang="en-US" altLang="en-US" sz="1600" b="1">
                <a:latin typeface="Optima" panose="02000503060000020004" pitchFamily="2" charset="0"/>
              </a:rPr>
              <a:t> domain) or nucleic acids interactions (Zn finger).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Different ligase isozymes perform specialized functions in vivo (Ligase IV = NHEJ).</a:t>
            </a:r>
            <a:endParaRPr lang="en-US" altLang="en-US">
              <a:latin typeface="Arial" panose="020B0604020202020204" pitchFamily="34" charset="0"/>
            </a:endParaRPr>
          </a:p>
        </p:txBody>
      </p:sp>
      <p:sp>
        <p:nvSpPr>
          <p:cNvPr id="96286" name="Rectangle 31">
            <a:extLst>
              <a:ext uri="{FF2B5EF4-FFF2-40B4-BE49-F238E27FC236}">
                <a16:creationId xmlns:a16="http://schemas.microsoft.com/office/drawing/2014/main" id="{A611E646-5995-1C47-A602-1DEBD55DA3E6}"/>
              </a:ext>
            </a:extLst>
          </p:cNvPr>
          <p:cNvSpPr>
            <a:spLocks noChangeArrowheads="1"/>
          </p:cNvSpPr>
          <p:nvPr/>
        </p:nvSpPr>
        <p:spPr bwMode="auto">
          <a:xfrm>
            <a:off x="2374900" y="2514600"/>
            <a:ext cx="165100" cy="192088"/>
          </a:xfrm>
          <a:prstGeom prst="rect">
            <a:avLst/>
          </a:prstGeom>
          <a:solidFill>
            <a:srgbClr val="FFE957"/>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endParaRPr lang="en-US" altLang="en-US">
              <a:solidFill>
                <a:srgbClr val="F87B57"/>
              </a:solidFill>
            </a:endParaRPr>
          </a:p>
        </p:txBody>
      </p:sp>
      <p:sp>
        <p:nvSpPr>
          <p:cNvPr id="96287" name="Rectangle 32">
            <a:extLst>
              <a:ext uri="{FF2B5EF4-FFF2-40B4-BE49-F238E27FC236}">
                <a16:creationId xmlns:a16="http://schemas.microsoft.com/office/drawing/2014/main" id="{5B250D29-083F-A048-A027-06101D45EF18}"/>
              </a:ext>
            </a:extLst>
          </p:cNvPr>
          <p:cNvSpPr>
            <a:spLocks noChangeArrowheads="1"/>
          </p:cNvSpPr>
          <p:nvPr/>
        </p:nvSpPr>
        <p:spPr bwMode="auto">
          <a:xfrm>
            <a:off x="2374900" y="3111500"/>
            <a:ext cx="165100" cy="192088"/>
          </a:xfrm>
          <a:prstGeom prst="rect">
            <a:avLst/>
          </a:prstGeom>
          <a:solidFill>
            <a:srgbClr val="FFE957"/>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endParaRPr lang="en-US" altLang="en-US">
              <a:solidFill>
                <a:srgbClr val="F87B57"/>
              </a:solidFill>
            </a:endParaRPr>
          </a:p>
        </p:txBody>
      </p:sp>
      <p:sp>
        <p:nvSpPr>
          <p:cNvPr id="96288" name="Rectangle 33">
            <a:extLst>
              <a:ext uri="{FF2B5EF4-FFF2-40B4-BE49-F238E27FC236}">
                <a16:creationId xmlns:a16="http://schemas.microsoft.com/office/drawing/2014/main" id="{B6ED0865-6224-9045-8229-786AF1F58782}"/>
              </a:ext>
            </a:extLst>
          </p:cNvPr>
          <p:cNvSpPr>
            <a:spLocks noChangeArrowheads="1"/>
          </p:cNvSpPr>
          <p:nvPr/>
        </p:nvSpPr>
        <p:spPr bwMode="auto">
          <a:xfrm>
            <a:off x="4584700" y="3860800"/>
            <a:ext cx="685800" cy="192088"/>
          </a:xfrm>
          <a:prstGeom prst="rect">
            <a:avLst/>
          </a:prstGeom>
          <a:solidFill>
            <a:srgbClr val="00FFFF"/>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6289" name="Rectangle 34">
            <a:extLst>
              <a:ext uri="{FF2B5EF4-FFF2-40B4-BE49-F238E27FC236}">
                <a16:creationId xmlns:a16="http://schemas.microsoft.com/office/drawing/2014/main" id="{0313FF4D-8090-FE45-9F32-B7C19B4D0BDD}"/>
              </a:ext>
            </a:extLst>
          </p:cNvPr>
          <p:cNvSpPr>
            <a:spLocks noChangeArrowheads="1"/>
          </p:cNvSpPr>
          <p:nvPr/>
        </p:nvSpPr>
        <p:spPr bwMode="auto">
          <a:xfrm>
            <a:off x="5956300" y="2187575"/>
            <a:ext cx="681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b="1">
                <a:solidFill>
                  <a:srgbClr val="187534"/>
                </a:solidFill>
                <a:latin typeface="Optima" panose="02000503060000020004" pitchFamily="2" charset="0"/>
              </a:rPr>
              <a:t>BRCT</a:t>
            </a:r>
            <a:endParaRPr lang="en-US" altLang="en-US" sz="1600">
              <a:solidFill>
                <a:srgbClr val="187534"/>
              </a:solidFill>
              <a:latin typeface="Comic Sans MS" panose="030F0902030302020204" pitchFamily="66" charset="0"/>
            </a:endParaRPr>
          </a:p>
        </p:txBody>
      </p:sp>
      <p:sp>
        <p:nvSpPr>
          <p:cNvPr id="96290" name="Rectangle 35">
            <a:extLst>
              <a:ext uri="{FF2B5EF4-FFF2-40B4-BE49-F238E27FC236}">
                <a16:creationId xmlns:a16="http://schemas.microsoft.com/office/drawing/2014/main" id="{95A88C34-1DA6-C143-8BB7-9AB431A80E96}"/>
              </a:ext>
            </a:extLst>
          </p:cNvPr>
          <p:cNvSpPr>
            <a:spLocks noChangeArrowheads="1"/>
          </p:cNvSpPr>
          <p:nvPr/>
        </p:nvSpPr>
        <p:spPr bwMode="auto">
          <a:xfrm>
            <a:off x="2247900" y="2174875"/>
            <a:ext cx="420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b="1">
                <a:latin typeface="Optima" panose="02000503060000020004" pitchFamily="2" charset="0"/>
              </a:rPr>
              <a:t>Zn</a:t>
            </a:r>
            <a:endParaRPr lang="en-US" altLang="en-US" sz="1600">
              <a:latin typeface="Comic Sans MS" panose="030F0902030302020204" pitchFamily="66" charset="0"/>
            </a:endParaRPr>
          </a:p>
        </p:txBody>
      </p:sp>
      <p:sp>
        <p:nvSpPr>
          <p:cNvPr id="96291" name="Text Box 36">
            <a:extLst>
              <a:ext uri="{FF2B5EF4-FFF2-40B4-BE49-F238E27FC236}">
                <a16:creationId xmlns:a16="http://schemas.microsoft.com/office/drawing/2014/main" id="{2E4A366D-CB8F-9044-A223-4ED15BC2AF0B}"/>
              </a:ext>
            </a:extLst>
          </p:cNvPr>
          <p:cNvSpPr txBox="1">
            <a:spLocks noChangeArrowheads="1"/>
          </p:cNvSpPr>
          <p:nvPr/>
        </p:nvSpPr>
        <p:spPr bwMode="auto">
          <a:xfrm>
            <a:off x="6092825" y="6338888"/>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dirty="0"/>
              <a:t>* </a:t>
            </a:r>
            <a:r>
              <a:rPr lang="en-US" altLang="en-US" sz="1800" i="1" dirty="0"/>
              <a:t>Lindahl &amp; Tomkinson labs</a:t>
            </a:r>
            <a:endParaRPr lang="en-US" altLang="en-US" sz="1600" b="1" dirty="0"/>
          </a:p>
        </p:txBody>
      </p:sp>
      <p:sp>
        <p:nvSpPr>
          <p:cNvPr id="96292" name="Text Box 37">
            <a:extLst>
              <a:ext uri="{FF2B5EF4-FFF2-40B4-BE49-F238E27FC236}">
                <a16:creationId xmlns:a16="http://schemas.microsoft.com/office/drawing/2014/main" id="{6312C7FD-FD72-5747-9748-A2B8DB25AC88}"/>
              </a:ext>
            </a:extLst>
          </p:cNvPr>
          <p:cNvSpPr txBox="1">
            <a:spLocks noChangeArrowheads="1"/>
          </p:cNvSpPr>
          <p:nvPr/>
        </p:nvSpPr>
        <p:spPr bwMode="auto">
          <a:xfrm>
            <a:off x="3590925" y="1928813"/>
            <a:ext cx="738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b="1">
                <a:latin typeface="Optima" panose="02000503060000020004" pitchFamily="2" charset="0"/>
              </a:rPr>
              <a:t>NTase</a:t>
            </a:r>
          </a:p>
        </p:txBody>
      </p:sp>
      <p:sp>
        <p:nvSpPr>
          <p:cNvPr id="96293" name="Text Box 38">
            <a:extLst>
              <a:ext uri="{FF2B5EF4-FFF2-40B4-BE49-F238E27FC236}">
                <a16:creationId xmlns:a16="http://schemas.microsoft.com/office/drawing/2014/main" id="{99F2C1B2-0956-EB4B-B026-494BBCA693DC}"/>
              </a:ext>
            </a:extLst>
          </p:cNvPr>
          <p:cNvSpPr txBox="1">
            <a:spLocks noChangeArrowheads="1"/>
          </p:cNvSpPr>
          <p:nvPr/>
        </p:nvSpPr>
        <p:spPr bwMode="auto">
          <a:xfrm>
            <a:off x="4708525" y="1928813"/>
            <a:ext cx="477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b="1">
                <a:latin typeface="Optima" panose="02000503060000020004" pitchFamily="2" charset="0"/>
              </a:rPr>
              <a:t>OB</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3B1878EB-ED20-8D4B-A837-713E27AEB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56" r="806" b="5078"/>
          <a:stretch>
            <a:fillRect/>
          </a:stretch>
        </p:blipFill>
        <p:spPr bwMode="auto">
          <a:xfrm>
            <a:off x="4489450" y="177800"/>
            <a:ext cx="44386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21079A18-2CFC-E24A-8120-DEE61D69D949}"/>
              </a:ext>
            </a:extLst>
          </p:cNvPr>
          <p:cNvSpPr txBox="1">
            <a:spLocks noChangeArrowheads="1"/>
          </p:cNvSpPr>
          <p:nvPr/>
        </p:nvSpPr>
        <p:spPr bwMode="auto">
          <a:xfrm>
            <a:off x="7716838" y="2727325"/>
            <a:ext cx="15795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b="1">
                <a:latin typeface="Optima" panose="02000503060000020004" pitchFamily="2" charset="0"/>
              </a:rPr>
              <a:t>ligase-AMP</a:t>
            </a:r>
          </a:p>
          <a:p>
            <a:r>
              <a:rPr lang="en-US" altLang="en-US" sz="1400" b="1">
                <a:latin typeface="Optima" panose="02000503060000020004" pitchFamily="2" charset="0"/>
              </a:rPr>
              <a:t>intermediate</a:t>
            </a:r>
            <a:endParaRPr lang="en-US" altLang="en-US" sz="1400" b="1">
              <a:latin typeface="Comic Sans MS" panose="030F0902030302020204" pitchFamily="66" charset="0"/>
            </a:endParaRPr>
          </a:p>
        </p:txBody>
      </p:sp>
      <p:sp>
        <p:nvSpPr>
          <p:cNvPr id="98307" name="Text Box 4">
            <a:extLst>
              <a:ext uri="{FF2B5EF4-FFF2-40B4-BE49-F238E27FC236}">
                <a16:creationId xmlns:a16="http://schemas.microsoft.com/office/drawing/2014/main" id="{ED144289-5C59-9641-B3A0-E844F26EB86B}"/>
              </a:ext>
            </a:extLst>
          </p:cNvPr>
          <p:cNvSpPr txBox="1">
            <a:spLocks noChangeArrowheads="1"/>
          </p:cNvSpPr>
          <p:nvPr/>
        </p:nvSpPr>
        <p:spPr bwMode="auto">
          <a:xfrm>
            <a:off x="254000" y="1411288"/>
            <a:ext cx="4403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i="1">
                <a:solidFill>
                  <a:srgbClr val="0000FF"/>
                </a:solidFill>
                <a:latin typeface="Optima" panose="02000503060000020004" pitchFamily="2" charset="0"/>
              </a:rPr>
              <a:t>Chlorella</a:t>
            </a:r>
            <a:r>
              <a:rPr lang="en-US" altLang="en-US" sz="2800" b="1">
                <a:solidFill>
                  <a:srgbClr val="0000FF"/>
                </a:solidFill>
                <a:latin typeface="Optima" panose="02000503060000020004" pitchFamily="2" charset="0"/>
              </a:rPr>
              <a:t> virus DNA ligase</a:t>
            </a:r>
            <a:r>
              <a:rPr lang="en-US" altLang="en-US" sz="2800" b="1"/>
              <a:t> </a:t>
            </a:r>
            <a:endParaRPr lang="en-US" altLang="en-US"/>
          </a:p>
        </p:txBody>
      </p:sp>
      <p:sp>
        <p:nvSpPr>
          <p:cNvPr id="98308" name="Rectangle 5">
            <a:extLst>
              <a:ext uri="{FF2B5EF4-FFF2-40B4-BE49-F238E27FC236}">
                <a16:creationId xmlns:a16="http://schemas.microsoft.com/office/drawing/2014/main" id="{D150B584-41E5-C04E-989D-7590DD2AC061}"/>
              </a:ext>
            </a:extLst>
          </p:cNvPr>
          <p:cNvSpPr>
            <a:spLocks noChangeArrowheads="1"/>
          </p:cNvSpPr>
          <p:nvPr/>
        </p:nvSpPr>
        <p:spPr bwMode="auto">
          <a:xfrm>
            <a:off x="304800" y="3517900"/>
            <a:ext cx="8305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Smallest eukaryotic DNA ligase known:  298 aa</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Consists </a:t>
            </a:r>
            <a:r>
              <a:rPr lang="en-US" altLang="en-US" sz="1800" b="1" dirty="0">
                <a:solidFill>
                  <a:srgbClr val="0000FF"/>
                </a:solidFill>
                <a:latin typeface="Optima" panose="02000503060000020004" pitchFamily="2" charset="0"/>
              </a:rPr>
              <a:t>only</a:t>
            </a:r>
            <a:r>
              <a:rPr lang="en-US" altLang="en-US" sz="1800" b="1" dirty="0">
                <a:latin typeface="Optima" panose="02000503060000020004" pitchFamily="2" charset="0"/>
              </a:rPr>
              <a:t> of the catalytic core, unembellished by the large flanking domains that decorate cellular ligases</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Sustains normal mitotic growth and DNA repair in budding yeast when it is the </a:t>
            </a:r>
            <a:r>
              <a:rPr lang="en-US" altLang="en-US" sz="1800" b="1" dirty="0">
                <a:solidFill>
                  <a:srgbClr val="0000FF"/>
                </a:solidFill>
                <a:latin typeface="Optima" panose="02000503060000020004" pitchFamily="2" charset="0"/>
              </a:rPr>
              <a:t>only</a:t>
            </a:r>
            <a:r>
              <a:rPr lang="en-US" altLang="en-US" sz="1800" b="1" dirty="0">
                <a:latin typeface="Optima" panose="02000503060000020004" pitchFamily="2" charset="0"/>
              </a:rPr>
              <a:t> ligase in the cell</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Complements the NHEJ defect of a </a:t>
            </a:r>
            <a:r>
              <a:rPr lang="en-US" altLang="en-US" sz="1800" b="1" i="1" dirty="0">
                <a:latin typeface="Optima" panose="02000503060000020004" pitchFamily="2" charset="0"/>
              </a:rPr>
              <a:t>lig4∆</a:t>
            </a:r>
            <a:r>
              <a:rPr lang="en-US" altLang="en-US" sz="1800" b="1" dirty="0">
                <a:latin typeface="Optima" panose="02000503060000020004" pitchFamily="2" charset="0"/>
              </a:rPr>
              <a:t> yeast strain</a:t>
            </a:r>
          </a:p>
          <a:p>
            <a:pPr eaLnBrk="1" hangingPunct="1">
              <a:lnSpc>
                <a:spcPct val="90000"/>
              </a:lnSpc>
              <a:spcBef>
                <a:spcPct val="20000"/>
              </a:spcBef>
              <a:buClr>
                <a:srgbClr val="ED181E"/>
              </a:buClr>
              <a:buFontTx/>
              <a:buChar char="•"/>
            </a:pPr>
            <a:r>
              <a:rPr lang="en-US" altLang="en-US" sz="1800" b="1" i="1" dirty="0">
                <a:latin typeface="Optima" panose="02000503060000020004" pitchFamily="2" charset="0"/>
              </a:rPr>
              <a:t>Chlorella</a:t>
            </a:r>
            <a:r>
              <a:rPr lang="en-US" altLang="en-US" sz="1800" b="1" dirty="0">
                <a:latin typeface="Optima" panose="02000503060000020004" pitchFamily="2" charset="0"/>
              </a:rPr>
              <a:t> virus ligase has an </a:t>
            </a:r>
            <a:r>
              <a:rPr lang="en-US" altLang="en-US" sz="1800" b="1" dirty="0">
                <a:solidFill>
                  <a:srgbClr val="EF1F1D"/>
                </a:solidFill>
                <a:latin typeface="Optima" panose="02000503060000020004" pitchFamily="2" charset="0"/>
              </a:rPr>
              <a:t>intrinsic nick-sensing</a:t>
            </a:r>
            <a:r>
              <a:rPr lang="en-US" altLang="en-US" sz="1800" b="1" dirty="0">
                <a:latin typeface="Optima" panose="02000503060000020004" pitchFamily="2" charset="0"/>
              </a:rPr>
              <a:t> function</a:t>
            </a:r>
          </a:p>
          <a:p>
            <a:pPr eaLnBrk="1" hangingPunct="1">
              <a:lnSpc>
                <a:spcPct val="90000"/>
              </a:lnSpc>
              <a:spcBef>
                <a:spcPct val="20000"/>
              </a:spcBef>
              <a:buClr>
                <a:srgbClr val="ED181E"/>
              </a:buClr>
            </a:pPr>
            <a:endParaRPr lang="en-US" altLang="en-US" sz="1800" b="1" dirty="0">
              <a:latin typeface="Optima" panose="02000503060000020004" pitchFamily="2" charset="0"/>
            </a:endParaRPr>
          </a:p>
          <a:p>
            <a:pPr eaLnBrk="1" hangingPunct="1">
              <a:lnSpc>
                <a:spcPct val="90000"/>
              </a:lnSpc>
              <a:spcBef>
                <a:spcPct val="20000"/>
              </a:spcBef>
              <a:buClr>
                <a:srgbClr val="ED181E"/>
              </a:buClr>
              <a:buFont typeface="Wingdings" pitchFamily="2" charset="2"/>
              <a:buChar char="ü"/>
            </a:pPr>
            <a:r>
              <a:rPr lang="en-US" altLang="en-US" sz="1800" b="1" dirty="0">
                <a:latin typeface="Optima" panose="02000503060000020004" pitchFamily="2" charset="0"/>
              </a:rPr>
              <a:t>Minimal </a:t>
            </a:r>
            <a:r>
              <a:rPr lang="ja-JP" altLang="en-US" sz="1800" b="1">
                <a:latin typeface="Optima" panose="02000503060000020004" pitchFamily="2" charset="0"/>
              </a:rPr>
              <a:t>“</a:t>
            </a:r>
            <a:r>
              <a:rPr lang="en-US" altLang="ja-JP" sz="1800" b="1" dirty="0">
                <a:latin typeface="Optima" panose="02000503060000020004" pitchFamily="2" charset="0"/>
              </a:rPr>
              <a:t>pluripotent</a:t>
            </a:r>
            <a:r>
              <a:rPr lang="ja-JP" altLang="en-US" sz="1800" b="1">
                <a:latin typeface="Optima" panose="02000503060000020004" pitchFamily="2" charset="0"/>
              </a:rPr>
              <a:t>”</a:t>
            </a:r>
            <a:r>
              <a:rPr lang="en-US" altLang="ja-JP" sz="1800" b="1" dirty="0">
                <a:latin typeface="Optima" panose="02000503060000020004" pitchFamily="2" charset="0"/>
              </a:rPr>
              <a:t> ATP ligase: model system for mechanistic studies</a:t>
            </a:r>
            <a:endParaRPr lang="en-US" altLang="en-US" dirty="0">
              <a:latin typeface="Arial" panose="020B060402020202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a:extLst>
              <a:ext uri="{FF2B5EF4-FFF2-40B4-BE49-F238E27FC236}">
                <a16:creationId xmlns:a16="http://schemas.microsoft.com/office/drawing/2014/main" id="{486EF386-F098-2947-BEB3-DC3C1C2A5250}"/>
              </a:ext>
            </a:extLst>
          </p:cNvPr>
          <p:cNvSpPr txBox="1">
            <a:spLocks noChangeArrowheads="1"/>
          </p:cNvSpPr>
          <p:nvPr/>
        </p:nvSpPr>
        <p:spPr bwMode="auto">
          <a:xfrm>
            <a:off x="1031875" y="720725"/>
            <a:ext cx="680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latin typeface="Optima" panose="02000503060000020004" pitchFamily="2" charset="0"/>
              </a:rPr>
              <a:t>How Does DNA Ligase Recognize Nicked DNA ? </a:t>
            </a:r>
            <a:endParaRPr lang="en-US" altLang="en-US" b="1">
              <a:latin typeface="Arial" panose="020B0604020202020204" pitchFamily="34" charset="0"/>
            </a:endParaRPr>
          </a:p>
        </p:txBody>
      </p:sp>
      <p:sp>
        <p:nvSpPr>
          <p:cNvPr id="100354" name="Rectangle 3">
            <a:extLst>
              <a:ext uri="{FF2B5EF4-FFF2-40B4-BE49-F238E27FC236}">
                <a16:creationId xmlns:a16="http://schemas.microsoft.com/office/drawing/2014/main" id="{54BD362E-5F3A-D648-895C-41E37398699E}"/>
              </a:ext>
            </a:extLst>
          </p:cNvPr>
          <p:cNvSpPr>
            <a:spLocks noChangeArrowheads="1"/>
          </p:cNvSpPr>
          <p:nvPr/>
        </p:nvSpPr>
        <p:spPr bwMode="auto">
          <a:xfrm>
            <a:off x="1143000" y="1968500"/>
            <a:ext cx="668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ligase adenylylation</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5’</a:t>
            </a:r>
            <a:r>
              <a:rPr lang="en-US" altLang="ja-JP" sz="1800" b="1" dirty="0">
                <a:latin typeface="Optima" panose="02000503060000020004" pitchFamily="2" charset="0"/>
              </a:rPr>
              <a:t>-PO</a:t>
            </a:r>
            <a:r>
              <a:rPr lang="en-US" altLang="ja-JP" sz="1800" b="1" baseline="-25000" dirty="0">
                <a:latin typeface="Optima" panose="02000503060000020004" pitchFamily="2" charset="0"/>
              </a:rPr>
              <a:t>4</a:t>
            </a:r>
            <a:r>
              <a:rPr lang="en-US" altLang="ja-JP" sz="1800" b="1" dirty="0">
                <a:latin typeface="Optima" panose="02000503060000020004" pitchFamily="2" charset="0"/>
              </a:rPr>
              <a:t> at the nick</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B-form helical conformation on the 5’</a:t>
            </a:r>
            <a:r>
              <a:rPr lang="en-US" altLang="ja-JP" sz="1800" b="1" dirty="0">
                <a:latin typeface="Optima" panose="02000503060000020004" pitchFamily="2" charset="0"/>
              </a:rPr>
              <a:t>-PO</a:t>
            </a:r>
            <a:r>
              <a:rPr lang="en-US" altLang="ja-JP" sz="1800" b="1" baseline="-25000" dirty="0">
                <a:latin typeface="Optima" panose="02000503060000020004" pitchFamily="2" charset="0"/>
              </a:rPr>
              <a:t>4</a:t>
            </a:r>
            <a:r>
              <a:rPr lang="en-US" altLang="ja-JP" sz="1800" b="1" dirty="0">
                <a:latin typeface="Optima" panose="02000503060000020004" pitchFamily="2" charset="0"/>
              </a:rPr>
              <a:t> side of the nick</a:t>
            </a:r>
            <a:endParaRPr lang="en-US" altLang="en-US" dirty="0">
              <a:latin typeface="Arial" panose="020B0604020202020204" pitchFamily="34" charset="0"/>
            </a:endParaRPr>
          </a:p>
        </p:txBody>
      </p:sp>
      <p:sp>
        <p:nvSpPr>
          <p:cNvPr id="100355" name="Text Box 4">
            <a:extLst>
              <a:ext uri="{FF2B5EF4-FFF2-40B4-BE49-F238E27FC236}">
                <a16:creationId xmlns:a16="http://schemas.microsoft.com/office/drawing/2014/main" id="{A81D599B-41C4-2B42-8F1B-966455B46DA9}"/>
              </a:ext>
            </a:extLst>
          </p:cNvPr>
          <p:cNvSpPr txBox="1">
            <a:spLocks noChangeArrowheads="1"/>
          </p:cNvSpPr>
          <p:nvPr/>
        </p:nvSpPr>
        <p:spPr bwMode="auto">
          <a:xfrm>
            <a:off x="720725" y="1501775"/>
            <a:ext cx="372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latin typeface="Optima" panose="02000503060000020004" pitchFamily="2" charset="0"/>
              </a:rPr>
              <a:t>Nick sensing by ligase requires: </a:t>
            </a:r>
          </a:p>
        </p:txBody>
      </p:sp>
      <p:pic>
        <p:nvPicPr>
          <p:cNvPr id="100356" name="Picture 5">
            <a:extLst>
              <a:ext uri="{FF2B5EF4-FFF2-40B4-BE49-F238E27FC236}">
                <a16:creationId xmlns:a16="http://schemas.microsoft.com/office/drawing/2014/main" id="{B02DFD88-66B8-A840-AFA5-BC654CB1A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02" t="37677" r="12663" b="5489"/>
          <a:stretch>
            <a:fillRect/>
          </a:stretch>
        </p:blipFill>
        <p:spPr bwMode="auto">
          <a:xfrm>
            <a:off x="2212975" y="3149600"/>
            <a:ext cx="4424363"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6">
            <a:extLst>
              <a:ext uri="{FF2B5EF4-FFF2-40B4-BE49-F238E27FC236}">
                <a16:creationId xmlns:a16="http://schemas.microsoft.com/office/drawing/2014/main" id="{35CB0650-69E1-2246-BF91-AB1E7306ACB5}"/>
              </a:ext>
            </a:extLst>
          </p:cNvPr>
          <p:cNvSpPr txBox="1">
            <a:spLocks noChangeArrowheads="1"/>
          </p:cNvSpPr>
          <p:nvPr/>
        </p:nvSpPr>
        <p:spPr bwMode="auto">
          <a:xfrm>
            <a:off x="6765925" y="4335463"/>
            <a:ext cx="182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solidFill>
                  <a:srgbClr val="EF1F1D"/>
                </a:solidFill>
              </a:rPr>
              <a:t>Native gel-shift</a:t>
            </a:r>
            <a:endParaRPr lang="en-US" altLang="en-US" sz="2000"/>
          </a:p>
        </p:txBody>
      </p:sp>
      <p:sp>
        <p:nvSpPr>
          <p:cNvPr id="100358" name="Text Box 7">
            <a:extLst>
              <a:ext uri="{FF2B5EF4-FFF2-40B4-BE49-F238E27FC236}">
                <a16:creationId xmlns:a16="http://schemas.microsoft.com/office/drawing/2014/main" id="{E3A415CF-EC50-F849-9E54-9AAD9EFDCCFB}"/>
              </a:ext>
            </a:extLst>
          </p:cNvPr>
          <p:cNvSpPr txBox="1">
            <a:spLocks noChangeArrowheads="1"/>
          </p:cNvSpPr>
          <p:nvPr/>
        </p:nvSpPr>
        <p:spPr bwMode="auto">
          <a:xfrm flipH="1">
            <a:off x="1749425" y="3979863"/>
            <a:ext cx="43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EF1F1D"/>
                </a:solidFill>
                <a:sym typeface="Monotype Sorts" pitchFamily="2" charset="2"/>
              </a:rPr>
              <a:t></a:t>
            </a:r>
            <a:endParaRPr lang="en-US" altLang="en-US">
              <a:solidFill>
                <a:srgbClr val="EF1F1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2">
            <a:extLst>
              <a:ext uri="{FF2B5EF4-FFF2-40B4-BE49-F238E27FC236}">
                <a16:creationId xmlns:a16="http://schemas.microsoft.com/office/drawing/2014/main" id="{3DF4B901-C156-B646-8626-B9127B414D34}"/>
              </a:ext>
            </a:extLst>
          </p:cNvPr>
          <p:cNvSpPr txBox="1">
            <a:spLocks noChangeArrowheads="1"/>
          </p:cNvSpPr>
          <p:nvPr/>
        </p:nvSpPr>
        <p:spPr bwMode="auto">
          <a:xfrm>
            <a:off x="444500" y="592138"/>
            <a:ext cx="8634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dirty="0">
                <a:latin typeface="Optima" panose="02000503060000020004" pitchFamily="2" charset="0"/>
              </a:rPr>
              <a:t>Structure of </a:t>
            </a:r>
            <a:r>
              <a:rPr lang="en-US" altLang="en-US" b="1" i="1" dirty="0" err="1">
                <a:latin typeface="Optima" panose="02000503060000020004" pitchFamily="2" charset="0"/>
              </a:rPr>
              <a:t>ChV</a:t>
            </a:r>
            <a:r>
              <a:rPr lang="en-US" altLang="en-US" b="1" i="1" dirty="0">
                <a:latin typeface="Optima" panose="02000503060000020004" pitchFamily="2" charset="0"/>
              </a:rPr>
              <a:t> ligase-adenylate at a 3’</a:t>
            </a:r>
            <a:r>
              <a:rPr lang="en-US" altLang="ja-JP" b="1" i="1" dirty="0">
                <a:latin typeface="Optima" panose="02000503060000020004" pitchFamily="2" charset="0"/>
              </a:rPr>
              <a:t>-OH/5’-PO</a:t>
            </a:r>
            <a:r>
              <a:rPr lang="en-US" altLang="ja-JP" b="1" i="1" baseline="-25000" dirty="0">
                <a:latin typeface="Optima" panose="02000503060000020004" pitchFamily="2" charset="0"/>
              </a:rPr>
              <a:t>4</a:t>
            </a:r>
            <a:r>
              <a:rPr lang="en-US" altLang="ja-JP" b="1" i="1" dirty="0">
                <a:latin typeface="Optima" panose="02000503060000020004" pitchFamily="2" charset="0"/>
              </a:rPr>
              <a:t> nick . . .  </a:t>
            </a:r>
            <a:endParaRPr lang="en-US" altLang="en-US" b="1" i="1" dirty="0">
              <a:latin typeface="Optima" panose="02000503060000020004" pitchFamily="2" charset="0"/>
            </a:endParaRPr>
          </a:p>
        </p:txBody>
      </p:sp>
      <p:pic>
        <p:nvPicPr>
          <p:cNvPr id="102402" name="Picture 3" descr="NickedDNA">
            <a:extLst>
              <a:ext uri="{FF2B5EF4-FFF2-40B4-BE49-F238E27FC236}">
                <a16:creationId xmlns:a16="http://schemas.microsoft.com/office/drawing/2014/main" id="{5E55ACEE-EC36-C745-B756-3962CC2CE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2" t="12701" r="2547" b="16702"/>
          <a:stretch>
            <a:fillRect/>
          </a:stretch>
        </p:blipFill>
        <p:spPr bwMode="auto">
          <a:xfrm>
            <a:off x="0" y="1455738"/>
            <a:ext cx="9144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5">
            <a:extLst>
              <a:ext uri="{FF2B5EF4-FFF2-40B4-BE49-F238E27FC236}">
                <a16:creationId xmlns:a16="http://schemas.microsoft.com/office/drawing/2014/main" id="{ADD43C0D-27E4-B04B-9BCB-88A3BAC21B54}"/>
              </a:ext>
            </a:extLst>
          </p:cNvPr>
          <p:cNvSpPr txBox="1">
            <a:spLocks noChangeArrowheads="1"/>
          </p:cNvSpPr>
          <p:nvPr/>
        </p:nvSpPr>
        <p:spPr bwMode="auto">
          <a:xfrm>
            <a:off x="5127625" y="4889500"/>
            <a:ext cx="859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dirty="0">
                <a:latin typeface="Optima" panose="02000503060000020004" pitchFamily="2" charset="0"/>
              </a:rPr>
              <a:t>5’</a:t>
            </a:r>
            <a:r>
              <a:rPr lang="en-US" altLang="ja-JP" sz="1800" b="1" dirty="0">
                <a:latin typeface="Optima" panose="02000503060000020004" pitchFamily="2" charset="0"/>
              </a:rPr>
              <a:t>-PO</a:t>
            </a:r>
            <a:r>
              <a:rPr lang="en-US" altLang="ja-JP" sz="1800" b="1" baseline="-25000" dirty="0">
                <a:latin typeface="Optima" panose="02000503060000020004" pitchFamily="2" charset="0"/>
              </a:rPr>
              <a:t>4</a:t>
            </a:r>
            <a:endParaRPr lang="en-US" altLang="en-US" sz="1800" b="1" dirty="0">
              <a:latin typeface="Optima" panose="02000503060000020004" pitchFamily="2" charset="0"/>
            </a:endParaRPr>
          </a:p>
        </p:txBody>
      </p:sp>
      <p:sp>
        <p:nvSpPr>
          <p:cNvPr id="102405" name="Text Box 6">
            <a:extLst>
              <a:ext uri="{FF2B5EF4-FFF2-40B4-BE49-F238E27FC236}">
                <a16:creationId xmlns:a16="http://schemas.microsoft.com/office/drawing/2014/main" id="{E203FCC6-4C69-D34E-8379-41DE5F855BC5}"/>
              </a:ext>
            </a:extLst>
          </p:cNvPr>
          <p:cNvSpPr txBox="1">
            <a:spLocks noChangeArrowheads="1"/>
          </p:cNvSpPr>
          <p:nvPr/>
        </p:nvSpPr>
        <p:spPr bwMode="auto">
          <a:xfrm>
            <a:off x="4225925" y="5308600"/>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dirty="0">
                <a:latin typeface="Optima" panose="02000503060000020004" pitchFamily="2" charset="0"/>
              </a:rPr>
              <a:t>3’</a:t>
            </a:r>
            <a:r>
              <a:rPr lang="en-US" altLang="ja-JP" sz="1800" b="1" dirty="0">
                <a:latin typeface="Optima" panose="02000503060000020004" pitchFamily="2" charset="0"/>
              </a:rPr>
              <a:t>-OH</a:t>
            </a:r>
            <a:endParaRPr lang="en-US" altLang="en-US" sz="1800" b="1" dirty="0">
              <a:latin typeface="Optima" panose="02000503060000020004" pitchFamily="2" charset="0"/>
            </a:endParaRPr>
          </a:p>
        </p:txBody>
      </p:sp>
      <p:sp>
        <p:nvSpPr>
          <p:cNvPr id="102406" name="Text Box 7">
            <a:extLst>
              <a:ext uri="{FF2B5EF4-FFF2-40B4-BE49-F238E27FC236}">
                <a16:creationId xmlns:a16="http://schemas.microsoft.com/office/drawing/2014/main" id="{6DCDD78E-E875-BB4E-B333-D2C6ED2C9EBA}"/>
              </a:ext>
            </a:extLst>
          </p:cNvPr>
          <p:cNvSpPr txBox="1">
            <a:spLocks noChangeArrowheads="1"/>
          </p:cNvSpPr>
          <p:nvPr/>
        </p:nvSpPr>
        <p:spPr bwMode="auto">
          <a:xfrm>
            <a:off x="363538" y="5402263"/>
            <a:ext cx="17319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nSpc>
                <a:spcPct val="110000"/>
              </a:lnSpc>
            </a:pPr>
            <a:r>
              <a:rPr lang="en-US" altLang="en-US" sz="1600" b="1">
                <a:latin typeface="Optima" panose="02000503060000020004" pitchFamily="2" charset="0"/>
              </a:rPr>
              <a:t>2.3 Å</a:t>
            </a:r>
          </a:p>
          <a:p>
            <a:pPr>
              <a:lnSpc>
                <a:spcPct val="110000"/>
              </a:lnSpc>
            </a:pPr>
            <a:r>
              <a:rPr lang="en-US" altLang="en-US" sz="1600" b="1">
                <a:latin typeface="Optima" panose="02000503060000020004" pitchFamily="2" charset="0"/>
              </a:rPr>
              <a:t>P2</a:t>
            </a:r>
            <a:r>
              <a:rPr lang="en-US" altLang="en-US" sz="1600" b="1" baseline="-25000">
                <a:latin typeface="Optima" panose="02000503060000020004" pitchFamily="2" charset="0"/>
              </a:rPr>
              <a:t>1</a:t>
            </a:r>
            <a:r>
              <a:rPr lang="en-US" altLang="en-US" sz="1600" b="1">
                <a:latin typeface="Optima" panose="02000503060000020004" pitchFamily="2" charset="0"/>
              </a:rPr>
              <a:t>2</a:t>
            </a:r>
            <a:r>
              <a:rPr lang="en-US" altLang="en-US" sz="1600" b="1" baseline="-25000">
                <a:latin typeface="Optima" panose="02000503060000020004" pitchFamily="2" charset="0"/>
              </a:rPr>
              <a:t>1</a:t>
            </a:r>
            <a:r>
              <a:rPr lang="en-US" altLang="en-US" sz="1600" b="1">
                <a:latin typeface="Optima" panose="02000503060000020004" pitchFamily="2" charset="0"/>
              </a:rPr>
              <a:t>2</a:t>
            </a:r>
            <a:r>
              <a:rPr lang="en-US" altLang="en-US" sz="1600" b="1" baseline="-25000">
                <a:latin typeface="Optima" panose="02000503060000020004" pitchFamily="2" charset="0"/>
              </a:rPr>
              <a:t>1</a:t>
            </a:r>
            <a:endParaRPr lang="en-US" altLang="en-US" sz="1600" b="1">
              <a:latin typeface="Optima" panose="02000503060000020004" pitchFamily="2" charset="0"/>
            </a:endParaRPr>
          </a:p>
          <a:p>
            <a:pPr>
              <a:lnSpc>
                <a:spcPct val="110000"/>
              </a:lnSpc>
            </a:pPr>
            <a:r>
              <a:rPr lang="en-US" altLang="en-US" sz="1600" b="1">
                <a:latin typeface="Optima" panose="02000503060000020004" pitchFamily="2" charset="0"/>
              </a:rPr>
              <a:t>R/R</a:t>
            </a:r>
            <a:r>
              <a:rPr lang="en-US" altLang="en-US" sz="1600" b="1" baseline="-25000">
                <a:latin typeface="Optima" panose="02000503060000020004" pitchFamily="2" charset="0"/>
              </a:rPr>
              <a:t>free</a:t>
            </a:r>
            <a:r>
              <a:rPr lang="en-US" altLang="en-US" sz="1600" b="1">
                <a:latin typeface="Optima" panose="02000503060000020004" pitchFamily="2" charset="0"/>
              </a:rPr>
              <a:t> 21.4/26.1 </a:t>
            </a:r>
            <a:endParaRPr lang="en-US" altLang="en-US" sz="1600" b="1"/>
          </a:p>
          <a:p>
            <a:endParaRPr lang="en-US" altLang="en-US"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Slide1">
            <a:extLst>
              <a:ext uri="{FF2B5EF4-FFF2-40B4-BE49-F238E27FC236}">
                <a16:creationId xmlns:a16="http://schemas.microsoft.com/office/drawing/2014/main" id="{D5FD8493-5378-4948-B1FA-EE39C5698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 y="963613"/>
            <a:ext cx="728980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632848AC-D608-CA44-BDCA-5CAC1FC82446}"/>
              </a:ext>
            </a:extLst>
          </p:cNvPr>
          <p:cNvSpPr txBox="1">
            <a:spLocks noChangeArrowheads="1"/>
          </p:cNvSpPr>
          <p:nvPr/>
        </p:nvSpPr>
        <p:spPr bwMode="auto">
          <a:xfrm>
            <a:off x="358775" y="479425"/>
            <a:ext cx="820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solidFill>
                  <a:srgbClr val="0000FF"/>
                </a:solidFill>
                <a:latin typeface="Optima" panose="02000503060000020004" pitchFamily="2" charset="0"/>
              </a:rPr>
              <a:t>ChV Lig envelops the DNA as a C-shaped protein clamp . . .</a:t>
            </a:r>
            <a:r>
              <a:rPr lang="en-US" altLang="en-US" b="1">
                <a:solidFill>
                  <a:srgbClr val="4618C6"/>
                </a:solidFill>
                <a:latin typeface="Optima" panose="02000503060000020004" pitchFamily="2" charset="0"/>
              </a:rPr>
              <a:t> </a:t>
            </a:r>
            <a:endParaRPr lang="en-US" altLang="en-US" b="1">
              <a:solidFill>
                <a:srgbClr val="4618C6"/>
              </a:solidFill>
              <a:latin typeface="Arial" panose="020B0604020202020204" pitchFamily="34" charset="0"/>
            </a:endParaRPr>
          </a:p>
        </p:txBody>
      </p:sp>
      <p:sp>
        <p:nvSpPr>
          <p:cNvPr id="104451" name="Rectangle 4">
            <a:extLst>
              <a:ext uri="{FF2B5EF4-FFF2-40B4-BE49-F238E27FC236}">
                <a16:creationId xmlns:a16="http://schemas.microsoft.com/office/drawing/2014/main" id="{1E62F965-0C93-7D4D-B58B-4B99C90C0D37}"/>
              </a:ext>
            </a:extLst>
          </p:cNvPr>
          <p:cNvSpPr>
            <a:spLocks noChangeArrowheads="1"/>
          </p:cNvSpPr>
          <p:nvPr/>
        </p:nvSpPr>
        <p:spPr bwMode="auto">
          <a:xfrm>
            <a:off x="368300" y="4686300"/>
            <a:ext cx="83439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The NTase domain binds to the broken and intact strand in the major groove flanking the nick and also in the minor groove on the 3’</a:t>
            </a:r>
            <a:r>
              <a:rPr lang="en-US" altLang="ja-JP" sz="1800" b="1" dirty="0">
                <a:latin typeface="Optima" panose="02000503060000020004" pitchFamily="2" charset="0"/>
              </a:rPr>
              <a:t> side of the nick.</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The OB domain binds across the minor groove on the face of the duplex behind the nick.</a:t>
            </a: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A novel </a:t>
            </a:r>
            <a:r>
              <a:rPr lang="ja-JP" altLang="en-US" sz="1800" b="1">
                <a:latin typeface="Optima" panose="02000503060000020004" pitchFamily="2" charset="0"/>
              </a:rPr>
              <a:t>“</a:t>
            </a:r>
            <a:r>
              <a:rPr lang="en-US" altLang="ja-JP" sz="1800" b="1" dirty="0">
                <a:latin typeface="Optima" panose="02000503060000020004" pitchFamily="2" charset="0"/>
              </a:rPr>
              <a:t>latch</a:t>
            </a:r>
            <a:r>
              <a:rPr lang="ja-JP" altLang="en-US" sz="1800" b="1">
                <a:latin typeface="Optima" panose="02000503060000020004" pitchFamily="2" charset="0"/>
              </a:rPr>
              <a:t>”</a:t>
            </a:r>
            <a:r>
              <a:rPr lang="en-US" altLang="ja-JP" sz="1800" b="1" dirty="0">
                <a:latin typeface="Optima" panose="02000503060000020004" pitchFamily="2" charset="0"/>
              </a:rPr>
              <a:t> module emanates from the OB domain, occupies the major groove, and complete the circumferential clamp via contacts to the NTase domain.</a:t>
            </a:r>
          </a:p>
          <a:p>
            <a:pPr eaLnBrk="1" hangingPunct="1">
              <a:lnSpc>
                <a:spcPct val="90000"/>
              </a:lnSpc>
              <a:spcBef>
                <a:spcPct val="20000"/>
              </a:spcBef>
              <a:buClr>
                <a:srgbClr val="ED181E"/>
              </a:buClr>
              <a:buFontTx/>
              <a:buChar char="•"/>
            </a:pPr>
            <a:endParaRPr lang="en-US" altLang="en-US" dirty="0">
              <a:latin typeface="Arial" panose="020B060402020202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5F5D7C29-264D-2E44-8506-C68C246A1438}"/>
              </a:ext>
            </a:extLst>
          </p:cNvPr>
          <p:cNvSpPr>
            <a:spLocks noChangeArrowheads="1"/>
          </p:cNvSpPr>
          <p:nvPr/>
        </p:nvSpPr>
        <p:spPr bwMode="auto">
          <a:xfrm>
            <a:off x="393700" y="4876800"/>
            <a:ext cx="8407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800" b="1">
                <a:latin typeface="Optima" panose="02000503060000020004" pitchFamily="2" charset="0"/>
              </a:rPr>
              <a:t>DNA binding entails a 180˚ rotation of the OB domain around a swivel at Gln189 so that the concave surface of the OB b barrel fits into the minor groove.</a:t>
            </a:r>
          </a:p>
          <a:p>
            <a:pPr eaLnBrk="1" hangingPunct="1">
              <a:lnSpc>
                <a:spcPct val="90000"/>
              </a:lnSpc>
              <a:spcBef>
                <a:spcPct val="20000"/>
              </a:spcBef>
              <a:buClr>
                <a:srgbClr val="ED181E"/>
              </a:buClr>
              <a:buFontTx/>
              <a:buChar char="•"/>
            </a:pPr>
            <a:r>
              <a:rPr lang="en-US" altLang="en-US" sz="1800" b="1">
                <a:latin typeface="Optima" panose="02000503060000020004" pitchFamily="2" charset="0"/>
              </a:rPr>
              <a:t>The transition results in a </a:t>
            </a:r>
            <a:r>
              <a:rPr lang="en-US" altLang="en-US" sz="1800" b="1">
                <a:solidFill>
                  <a:srgbClr val="0000FF"/>
                </a:solidFill>
                <a:latin typeface="Optima" panose="02000503060000020004" pitchFamily="2" charset="0"/>
              </a:rPr>
              <a:t>63 Å movement</a:t>
            </a:r>
            <a:r>
              <a:rPr lang="en-US" altLang="en-US" sz="1800" b="1">
                <a:latin typeface="Optima" panose="02000503060000020004" pitchFamily="2" charset="0"/>
              </a:rPr>
              <a:t> of the OB domain, measured from the C</a:t>
            </a:r>
            <a:r>
              <a:rPr lang="en-US" altLang="en-US" sz="1800" b="1">
                <a:latin typeface="Optima" panose="02000503060000020004" pitchFamily="2" charset="0"/>
                <a:sym typeface="Symbol" pitchFamily="2" charset="2"/>
              </a:rPr>
              <a:t></a:t>
            </a:r>
            <a:r>
              <a:rPr lang="en-US" altLang="en-US" sz="1800" b="1">
                <a:latin typeface="Optima" panose="02000503060000020004" pitchFamily="2" charset="0"/>
              </a:rPr>
              <a:t> atom of Ser205.</a:t>
            </a:r>
            <a:endParaRPr lang="en-US" altLang="en-US">
              <a:latin typeface="Arial" panose="020B0604020202020204" pitchFamily="34" charset="0"/>
            </a:endParaRPr>
          </a:p>
        </p:txBody>
      </p:sp>
      <p:pic>
        <p:nvPicPr>
          <p:cNvPr id="110594" name="Picture 3" descr="Slide4">
            <a:extLst>
              <a:ext uri="{FF2B5EF4-FFF2-40B4-BE49-F238E27FC236}">
                <a16:creationId xmlns:a16="http://schemas.microsoft.com/office/drawing/2014/main" id="{6B56AE52-EEFE-9D48-A133-40815FD9C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627063"/>
            <a:ext cx="7021513"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4">
            <a:extLst>
              <a:ext uri="{FF2B5EF4-FFF2-40B4-BE49-F238E27FC236}">
                <a16:creationId xmlns:a16="http://schemas.microsoft.com/office/drawing/2014/main" id="{737D3FA7-DCE5-134D-BE75-397B7BB96BDB}"/>
              </a:ext>
            </a:extLst>
          </p:cNvPr>
          <p:cNvSpPr txBox="1">
            <a:spLocks noChangeArrowheads="1"/>
          </p:cNvSpPr>
          <p:nvPr/>
        </p:nvSpPr>
        <p:spPr bwMode="auto">
          <a:xfrm>
            <a:off x="180975" y="225425"/>
            <a:ext cx="57737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solidFill>
                  <a:srgbClr val="0000FF"/>
                </a:solidFill>
                <a:latin typeface="Optima" panose="02000503060000020004" pitchFamily="2" charset="0"/>
              </a:rPr>
              <a:t>Large domain rearrangements accompany</a:t>
            </a:r>
          </a:p>
          <a:p>
            <a:r>
              <a:rPr lang="en-US" altLang="en-US" b="1" i="1">
                <a:solidFill>
                  <a:srgbClr val="0000FF"/>
                </a:solidFill>
                <a:latin typeface="Optima" panose="02000503060000020004" pitchFamily="2" charset="0"/>
              </a:rPr>
              <a:t>DNA binding and clamp closure . . .</a:t>
            </a:r>
            <a:r>
              <a:rPr lang="en-US" altLang="en-US" b="1">
                <a:solidFill>
                  <a:srgbClr val="4618C6"/>
                </a:solidFill>
                <a:latin typeface="Optima" panose="02000503060000020004" pitchFamily="2" charset="0"/>
              </a:rPr>
              <a:t> </a:t>
            </a:r>
            <a:endParaRPr lang="en-US" altLang="en-US" b="1">
              <a:solidFill>
                <a:srgbClr val="4618C6"/>
              </a:solidFill>
              <a:latin typeface="Arial" panose="020B060402020202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a:extLst>
              <a:ext uri="{FF2B5EF4-FFF2-40B4-BE49-F238E27FC236}">
                <a16:creationId xmlns:a16="http://schemas.microsoft.com/office/drawing/2014/main" id="{8E27256A-6F17-3B44-8A88-7B25CE867075}"/>
              </a:ext>
            </a:extLst>
          </p:cNvPr>
          <p:cNvSpPr txBox="1">
            <a:spLocks noChangeArrowheads="1"/>
          </p:cNvSpPr>
          <p:nvPr/>
        </p:nvSpPr>
        <p:spPr bwMode="auto">
          <a:xfrm>
            <a:off x="495300" y="487363"/>
            <a:ext cx="4575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dirty="0"/>
              <a:t>Associative Mechanism: </a:t>
            </a:r>
            <a:r>
              <a:rPr lang="en-US" altLang="en-US" sz="2800" b="1" dirty="0">
                <a:solidFill>
                  <a:srgbClr val="0432FF"/>
                </a:solidFill>
              </a:rPr>
              <a:t>S</a:t>
            </a:r>
            <a:r>
              <a:rPr lang="en-US" altLang="en-US" sz="2800" b="1" baseline="-25000" dirty="0">
                <a:solidFill>
                  <a:srgbClr val="0432FF"/>
                </a:solidFill>
              </a:rPr>
              <a:t>N</a:t>
            </a:r>
            <a:r>
              <a:rPr lang="en-US" altLang="en-US" sz="2800" b="1" dirty="0">
                <a:solidFill>
                  <a:srgbClr val="0432FF"/>
                </a:solidFill>
              </a:rPr>
              <a:t>2</a:t>
            </a:r>
            <a:r>
              <a:rPr lang="en-US" altLang="en-US" sz="2800" b="1" dirty="0"/>
              <a:t> </a:t>
            </a:r>
            <a:endParaRPr lang="en-US" altLang="en-US" dirty="0"/>
          </a:p>
        </p:txBody>
      </p:sp>
      <p:pic>
        <p:nvPicPr>
          <p:cNvPr id="28674" name="Picture 3">
            <a:extLst>
              <a:ext uri="{FF2B5EF4-FFF2-40B4-BE49-F238E27FC236}">
                <a16:creationId xmlns:a16="http://schemas.microsoft.com/office/drawing/2014/main" id="{335F2806-9A09-1846-BF6E-055031E7C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200150"/>
            <a:ext cx="69675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C3D357B1-584F-AE4B-8D04-56AB7872C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187700"/>
            <a:ext cx="31813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5">
            <a:extLst>
              <a:ext uri="{FF2B5EF4-FFF2-40B4-BE49-F238E27FC236}">
                <a16:creationId xmlns:a16="http://schemas.microsoft.com/office/drawing/2014/main" id="{A35E5DEF-83F4-EB46-9A5B-9686658258BD}"/>
              </a:ext>
            </a:extLst>
          </p:cNvPr>
          <p:cNvSpPr>
            <a:spLocks noChangeArrowheads="1"/>
          </p:cNvSpPr>
          <p:nvPr/>
        </p:nvSpPr>
        <p:spPr bwMode="auto">
          <a:xfrm>
            <a:off x="482600" y="3751263"/>
            <a:ext cx="407828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2000" b="1">
                <a:latin typeface="Optima" panose="02000503060000020004" pitchFamily="2" charset="0"/>
              </a:rPr>
              <a:t>Transition state has an extra negative charge compared to the ground state</a:t>
            </a:r>
          </a:p>
          <a:p>
            <a:pPr eaLnBrk="1" hangingPunct="1">
              <a:lnSpc>
                <a:spcPct val="90000"/>
              </a:lnSpc>
              <a:spcBef>
                <a:spcPct val="20000"/>
              </a:spcBef>
              <a:buClr>
                <a:srgbClr val="ED181E"/>
              </a:buClr>
              <a:buFontTx/>
              <a:buChar char="•"/>
            </a:pPr>
            <a:r>
              <a:rPr lang="en-US" altLang="en-US" sz="2000" b="1">
                <a:latin typeface="Optima" panose="02000503060000020004" pitchFamily="2" charset="0"/>
              </a:rPr>
              <a:t>Reaction proceeds with </a:t>
            </a:r>
            <a:r>
              <a:rPr lang="en-US" altLang="en-US" sz="2000" b="1" i="1">
                <a:latin typeface="Optima" panose="02000503060000020004" pitchFamily="2" charset="0"/>
              </a:rPr>
              <a:t>inversion</a:t>
            </a:r>
            <a:r>
              <a:rPr lang="en-US" altLang="en-US" sz="2000" b="1">
                <a:latin typeface="Optima" panose="02000503060000020004" pitchFamily="2" charset="0"/>
              </a:rPr>
              <a:t> of configuration at the phosphorus</a:t>
            </a:r>
            <a:endParaRPr lang="en-US" altLang="en-US">
              <a:latin typeface="Arial" panose="020B0604020202020204" pitchFamily="34" charset="0"/>
            </a:endParaRPr>
          </a:p>
        </p:txBody>
      </p:sp>
    </p:spTree>
    <p:extLst>
      <p:ext uri="{BB962C8B-B14F-4D97-AF65-F5344CB8AC3E}">
        <p14:creationId xmlns:p14="http://schemas.microsoft.com/office/powerpoint/2010/main" val="2229414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894264EE-69EB-BF42-A923-031ED00C74F4}"/>
              </a:ext>
            </a:extLst>
          </p:cNvPr>
          <p:cNvSpPr>
            <a:spLocks noChangeArrowheads="1"/>
          </p:cNvSpPr>
          <p:nvPr/>
        </p:nvSpPr>
        <p:spPr bwMode="auto">
          <a:xfrm>
            <a:off x="368300" y="5041900"/>
            <a:ext cx="8407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800" b="1">
                <a:latin typeface="Optima" panose="02000503060000020004" pitchFamily="2" charset="0"/>
              </a:rPr>
              <a:t>The latch is </a:t>
            </a:r>
            <a:r>
              <a:rPr lang="en-US" altLang="en-US" sz="1800" b="1">
                <a:solidFill>
                  <a:srgbClr val="0000FF"/>
                </a:solidFill>
                <a:latin typeface="Optima" panose="02000503060000020004" pitchFamily="2" charset="0"/>
              </a:rPr>
              <a:t>disordered</a:t>
            </a:r>
            <a:r>
              <a:rPr lang="en-US" altLang="en-US" sz="1800" b="1">
                <a:latin typeface="Optima" panose="02000503060000020004" pitchFamily="2" charset="0"/>
              </a:rPr>
              <a:t> in the apoenzyme.</a:t>
            </a:r>
          </a:p>
          <a:p>
            <a:pPr eaLnBrk="1" hangingPunct="1">
              <a:lnSpc>
                <a:spcPct val="90000"/>
              </a:lnSpc>
              <a:spcBef>
                <a:spcPct val="20000"/>
              </a:spcBef>
              <a:buClr>
                <a:srgbClr val="ED181E"/>
              </a:buClr>
              <a:buFontTx/>
              <a:buChar char="•"/>
            </a:pPr>
            <a:r>
              <a:rPr lang="en-US" altLang="en-US" sz="1800" b="1">
                <a:latin typeface="Optima" panose="02000503060000020004" pitchFamily="2" charset="0"/>
              </a:rPr>
              <a:t>The latch adopts an ordered structure upon binding to nicked DNA. </a:t>
            </a:r>
            <a:endParaRPr lang="en-US" altLang="en-US">
              <a:latin typeface="Arial" panose="020B0604020202020204" pitchFamily="34" charset="0"/>
            </a:endParaRPr>
          </a:p>
        </p:txBody>
      </p:sp>
      <p:pic>
        <p:nvPicPr>
          <p:cNvPr id="112642" name="Picture 3" descr="Slide4">
            <a:extLst>
              <a:ext uri="{FF2B5EF4-FFF2-40B4-BE49-F238E27FC236}">
                <a16:creationId xmlns:a16="http://schemas.microsoft.com/office/drawing/2014/main" id="{8872E2DB-C295-8C4A-9F8A-3A1ACE6B7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334963"/>
            <a:ext cx="7618413"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Line 4">
            <a:extLst>
              <a:ext uri="{FF2B5EF4-FFF2-40B4-BE49-F238E27FC236}">
                <a16:creationId xmlns:a16="http://schemas.microsoft.com/office/drawing/2014/main" id="{0328505A-2D48-7740-BE8F-219AF8E4E7AC}"/>
              </a:ext>
            </a:extLst>
          </p:cNvPr>
          <p:cNvSpPr>
            <a:spLocks noChangeShapeType="1"/>
          </p:cNvSpPr>
          <p:nvPr/>
        </p:nvSpPr>
        <p:spPr bwMode="auto">
          <a:xfrm flipV="1">
            <a:off x="622300" y="3771900"/>
            <a:ext cx="444500" cy="177800"/>
          </a:xfrm>
          <a:prstGeom prst="line">
            <a:avLst/>
          </a:prstGeom>
          <a:noFill/>
          <a:ln w="22225">
            <a:solidFill>
              <a:srgbClr val="0000FF">
                <a:alpha val="98038"/>
              </a:srgb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644" name="Freeform 5">
            <a:extLst>
              <a:ext uri="{FF2B5EF4-FFF2-40B4-BE49-F238E27FC236}">
                <a16:creationId xmlns:a16="http://schemas.microsoft.com/office/drawing/2014/main" id="{9B416181-C2C3-AE4C-A1D7-B4A665571F05}"/>
              </a:ext>
            </a:extLst>
          </p:cNvPr>
          <p:cNvSpPr>
            <a:spLocks/>
          </p:cNvSpPr>
          <p:nvPr/>
        </p:nvSpPr>
        <p:spPr bwMode="auto">
          <a:xfrm>
            <a:off x="990600" y="3175000"/>
            <a:ext cx="635000" cy="842963"/>
          </a:xfrm>
          <a:custGeom>
            <a:avLst/>
            <a:gdLst>
              <a:gd name="T0" fmla="*/ 2147483647 w 400"/>
              <a:gd name="T1" fmla="*/ 0 h 531"/>
              <a:gd name="T2" fmla="*/ 0 w 400"/>
              <a:gd name="T3" fmla="*/ 2147483647 h 531"/>
              <a:gd name="T4" fmla="*/ 2147483647 w 400"/>
              <a:gd name="T5" fmla="*/ 2147483647 h 531"/>
              <a:gd name="T6" fmla="*/ 2147483647 w 400"/>
              <a:gd name="T7" fmla="*/ 2147483647 h 531"/>
              <a:gd name="T8" fmla="*/ 2147483647 w 400"/>
              <a:gd name="T9" fmla="*/ 2147483647 h 531"/>
              <a:gd name="T10" fmla="*/ 2147483647 w 400"/>
              <a:gd name="T11" fmla="*/ 2147483647 h 531"/>
              <a:gd name="T12" fmla="*/ 2147483647 w 400"/>
              <a:gd name="T13" fmla="*/ 2147483647 h 531"/>
              <a:gd name="T14" fmla="*/ 0 60000 65536"/>
              <a:gd name="T15" fmla="*/ 0 60000 65536"/>
              <a:gd name="T16" fmla="*/ 0 60000 65536"/>
              <a:gd name="T17" fmla="*/ 0 60000 65536"/>
              <a:gd name="T18" fmla="*/ 0 60000 65536"/>
              <a:gd name="T19" fmla="*/ 0 60000 65536"/>
              <a:gd name="T20" fmla="*/ 0 60000 65536"/>
              <a:gd name="T21" fmla="*/ 0 w 400"/>
              <a:gd name="T22" fmla="*/ 0 h 531"/>
              <a:gd name="T23" fmla="*/ 400 w 400"/>
              <a:gd name="T24" fmla="*/ 531 h 5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 h="531">
                <a:moveTo>
                  <a:pt x="48" y="0"/>
                </a:moveTo>
                <a:cubicBezTo>
                  <a:pt x="24" y="36"/>
                  <a:pt x="0" y="72"/>
                  <a:pt x="0" y="112"/>
                </a:cubicBezTo>
                <a:cubicBezTo>
                  <a:pt x="0" y="152"/>
                  <a:pt x="29" y="197"/>
                  <a:pt x="48" y="240"/>
                </a:cubicBezTo>
                <a:cubicBezTo>
                  <a:pt x="67" y="283"/>
                  <a:pt x="83" y="325"/>
                  <a:pt x="112" y="368"/>
                </a:cubicBezTo>
                <a:cubicBezTo>
                  <a:pt x="141" y="411"/>
                  <a:pt x="191" y="469"/>
                  <a:pt x="224" y="496"/>
                </a:cubicBezTo>
                <a:cubicBezTo>
                  <a:pt x="257" y="523"/>
                  <a:pt x="283" y="525"/>
                  <a:pt x="312" y="528"/>
                </a:cubicBezTo>
                <a:cubicBezTo>
                  <a:pt x="341" y="531"/>
                  <a:pt x="370" y="521"/>
                  <a:pt x="400" y="512"/>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a:extLst>
              <a:ext uri="{FF2B5EF4-FFF2-40B4-BE49-F238E27FC236}">
                <a16:creationId xmlns:a16="http://schemas.microsoft.com/office/drawing/2014/main" id="{007576E5-7D64-FD44-AE44-9859CCA4DAF3}"/>
              </a:ext>
            </a:extLst>
          </p:cNvPr>
          <p:cNvSpPr txBox="1">
            <a:spLocks noChangeArrowheads="1"/>
          </p:cNvSpPr>
          <p:nvPr/>
        </p:nvSpPr>
        <p:spPr bwMode="auto">
          <a:xfrm>
            <a:off x="358775" y="479425"/>
            <a:ext cx="8159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solidFill>
                  <a:srgbClr val="0000FF"/>
                </a:solidFill>
                <a:latin typeface="Optima" panose="02000503060000020004" pitchFamily="2" charset="0"/>
              </a:rPr>
              <a:t>Deletion of the latch reduces nick sealing without affecting ligase adenylylation . . .</a:t>
            </a:r>
            <a:r>
              <a:rPr lang="en-US" altLang="en-US" b="1">
                <a:solidFill>
                  <a:srgbClr val="4618C6"/>
                </a:solidFill>
                <a:latin typeface="Optima" panose="02000503060000020004" pitchFamily="2" charset="0"/>
              </a:rPr>
              <a:t> </a:t>
            </a:r>
            <a:endParaRPr lang="en-US" altLang="en-US" b="1">
              <a:solidFill>
                <a:srgbClr val="4618C6"/>
              </a:solidFill>
              <a:latin typeface="Arial" panose="020B0604020202020204" pitchFamily="34" charset="0"/>
            </a:endParaRPr>
          </a:p>
        </p:txBody>
      </p:sp>
      <p:pic>
        <p:nvPicPr>
          <p:cNvPr id="114691" name="Picture 4" descr="Slide5">
            <a:extLst>
              <a:ext uri="{FF2B5EF4-FFF2-40B4-BE49-F238E27FC236}">
                <a16:creationId xmlns:a16="http://schemas.microsoft.com/office/drawing/2014/main" id="{38D2BE13-B2FC-0540-840F-AE423B7A4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557338"/>
            <a:ext cx="6445250"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a:extLst>
              <a:ext uri="{FF2B5EF4-FFF2-40B4-BE49-F238E27FC236}">
                <a16:creationId xmlns:a16="http://schemas.microsoft.com/office/drawing/2014/main" id="{8A55979D-7DAE-924E-9AC6-6990B78EE8FB}"/>
              </a:ext>
            </a:extLst>
          </p:cNvPr>
          <p:cNvSpPr txBox="1">
            <a:spLocks noChangeArrowheads="1"/>
          </p:cNvSpPr>
          <p:nvPr/>
        </p:nvSpPr>
        <p:spPr bwMode="auto">
          <a:xfrm>
            <a:off x="358775" y="479425"/>
            <a:ext cx="815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solidFill>
                  <a:srgbClr val="0000FF"/>
                </a:solidFill>
                <a:latin typeface="Optima" panose="02000503060000020004" pitchFamily="2" charset="0"/>
              </a:rPr>
              <a:t>The latch is required for stable binding at a nick . . .</a:t>
            </a:r>
            <a:r>
              <a:rPr lang="en-US" altLang="en-US" b="1">
                <a:solidFill>
                  <a:srgbClr val="4618C6"/>
                </a:solidFill>
                <a:latin typeface="Optima" panose="02000503060000020004" pitchFamily="2" charset="0"/>
              </a:rPr>
              <a:t> </a:t>
            </a:r>
            <a:endParaRPr lang="en-US" altLang="en-US" b="1">
              <a:solidFill>
                <a:srgbClr val="4618C6"/>
              </a:solidFill>
              <a:latin typeface="Arial" panose="020B0604020202020204" pitchFamily="34" charset="0"/>
            </a:endParaRPr>
          </a:p>
        </p:txBody>
      </p:sp>
      <p:pic>
        <p:nvPicPr>
          <p:cNvPr id="116739" name="Picture 4" descr="Slide6">
            <a:extLst>
              <a:ext uri="{FF2B5EF4-FFF2-40B4-BE49-F238E27FC236}">
                <a16:creationId xmlns:a16="http://schemas.microsoft.com/office/drawing/2014/main" id="{E6B3C28F-20BF-E046-A523-8D23EF721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150" y="1416050"/>
            <a:ext cx="37322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5">
            <a:extLst>
              <a:ext uri="{FF2B5EF4-FFF2-40B4-BE49-F238E27FC236}">
                <a16:creationId xmlns:a16="http://schemas.microsoft.com/office/drawing/2014/main" id="{5F90F55F-ED9D-E844-9467-0A0E5888CA31}"/>
              </a:ext>
            </a:extLst>
          </p:cNvPr>
          <p:cNvSpPr txBox="1">
            <a:spLocks noChangeArrowheads="1"/>
          </p:cNvSpPr>
          <p:nvPr/>
        </p:nvSpPr>
        <p:spPr bwMode="auto">
          <a:xfrm>
            <a:off x="6537325" y="3281363"/>
            <a:ext cx="182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solidFill>
                  <a:srgbClr val="EF1F1D"/>
                </a:solidFill>
              </a:rPr>
              <a:t>Native gel-shift</a:t>
            </a:r>
            <a:endParaRPr lang="en-US" altLang="en-US" sz="2000"/>
          </a:p>
        </p:txBody>
      </p:sp>
      <p:sp>
        <p:nvSpPr>
          <p:cNvPr id="116741" name="Text Box 6">
            <a:extLst>
              <a:ext uri="{FF2B5EF4-FFF2-40B4-BE49-F238E27FC236}">
                <a16:creationId xmlns:a16="http://schemas.microsoft.com/office/drawing/2014/main" id="{33174F5B-E302-6948-AFBE-7F2C15E3E2CD}"/>
              </a:ext>
            </a:extLst>
          </p:cNvPr>
          <p:cNvSpPr txBox="1">
            <a:spLocks noChangeArrowheads="1"/>
          </p:cNvSpPr>
          <p:nvPr/>
        </p:nvSpPr>
        <p:spPr bwMode="auto">
          <a:xfrm flipH="1">
            <a:off x="2041525" y="2976563"/>
            <a:ext cx="43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EF1F1D"/>
                </a:solidFill>
                <a:sym typeface="Monotype Sorts" pitchFamily="2" charset="2"/>
              </a:rPr>
              <a:t></a:t>
            </a:r>
            <a:endParaRPr lang="en-US" altLang="en-US">
              <a:solidFill>
                <a:srgbClr val="EF1F1D"/>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2">
            <a:extLst>
              <a:ext uri="{FF2B5EF4-FFF2-40B4-BE49-F238E27FC236}">
                <a16:creationId xmlns:a16="http://schemas.microsoft.com/office/drawing/2014/main" id="{72EEE26D-B862-EE47-9C74-DB345AE24E53}"/>
              </a:ext>
            </a:extLst>
          </p:cNvPr>
          <p:cNvSpPr txBox="1">
            <a:spLocks noChangeArrowheads="1"/>
          </p:cNvSpPr>
          <p:nvPr/>
        </p:nvSpPr>
        <p:spPr bwMode="auto">
          <a:xfrm>
            <a:off x="355600" y="195263"/>
            <a:ext cx="8529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t>Two flavors of DNA ligase clamps . . .</a:t>
            </a:r>
            <a:endParaRPr lang="en-US" altLang="en-US"/>
          </a:p>
        </p:txBody>
      </p:sp>
      <p:sp>
        <p:nvSpPr>
          <p:cNvPr id="118786" name="Text Box 3">
            <a:extLst>
              <a:ext uri="{FF2B5EF4-FFF2-40B4-BE49-F238E27FC236}">
                <a16:creationId xmlns:a16="http://schemas.microsoft.com/office/drawing/2014/main" id="{783D2BE4-0EAB-B048-ABE8-3E5F11F349CE}"/>
              </a:ext>
            </a:extLst>
          </p:cNvPr>
          <p:cNvSpPr txBox="1">
            <a:spLocks noChangeArrowheads="1"/>
          </p:cNvSpPr>
          <p:nvPr/>
        </p:nvSpPr>
        <p:spPr bwMode="auto">
          <a:xfrm>
            <a:off x="6550025" y="6437313"/>
            <a:ext cx="2452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t>* </a:t>
            </a:r>
            <a:r>
              <a:rPr lang="en-US" altLang="en-US" sz="1400" i="1"/>
              <a:t>Pascal et al. (T. Ellenberger)</a:t>
            </a:r>
            <a:r>
              <a:rPr lang="en-US" altLang="en-US" sz="1600" i="1"/>
              <a:t> </a:t>
            </a:r>
            <a:endParaRPr lang="en-US" altLang="en-US" sz="1600" b="1"/>
          </a:p>
        </p:txBody>
      </p:sp>
      <p:pic>
        <p:nvPicPr>
          <p:cNvPr id="118787" name="Picture 4" descr="Slide2">
            <a:extLst>
              <a:ext uri="{FF2B5EF4-FFF2-40B4-BE49-F238E27FC236}">
                <a16:creationId xmlns:a16="http://schemas.microsoft.com/office/drawing/2014/main" id="{00F44606-0CF1-4745-86E5-FDB9D46D1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606425"/>
            <a:ext cx="7616825"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5">
            <a:extLst>
              <a:ext uri="{FF2B5EF4-FFF2-40B4-BE49-F238E27FC236}">
                <a16:creationId xmlns:a16="http://schemas.microsoft.com/office/drawing/2014/main" id="{F319EE95-E106-804F-8F09-E150B0E8B1A5}"/>
              </a:ext>
            </a:extLst>
          </p:cNvPr>
          <p:cNvSpPr>
            <a:spLocks noChangeArrowheads="1"/>
          </p:cNvSpPr>
          <p:nvPr/>
        </p:nvSpPr>
        <p:spPr bwMode="auto">
          <a:xfrm>
            <a:off x="228600" y="4610100"/>
            <a:ext cx="87122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1600" b="1">
                <a:latin typeface="Optima" panose="02000503060000020004" pitchFamily="2" charset="0"/>
              </a:rPr>
              <a:t>The topology and connectivity of the ChVLig clamp around nicked DNA differs radically from the clamp formed by human Lig1 at an adenylylated nick *</a:t>
            </a:r>
          </a:p>
          <a:p>
            <a:pPr eaLnBrk="1" hangingPunct="1">
              <a:lnSpc>
                <a:spcPct val="90000"/>
              </a:lnSpc>
              <a:spcBef>
                <a:spcPct val="20000"/>
              </a:spcBef>
              <a:buClr>
                <a:srgbClr val="ED181E"/>
              </a:buClr>
              <a:buFontTx/>
              <a:buChar char="•"/>
            </a:pPr>
            <a:r>
              <a:rPr lang="en-US" altLang="en-US" sz="1600" b="1">
                <a:latin typeface="Optima" panose="02000503060000020004" pitchFamily="2" charset="0"/>
              </a:rPr>
              <a:t>Whereas ChVLig and HuLig1 share the NTase and OB domains, which adopt similar conformations and positions when docked on their respective DNAs, HuLig1 has a large N-terminal DNA binding domain (DBD) proximal to the NTase that occupies a place in the clamp toroid roughly analogous to that of the much smaller latch domain of ChVLig</a:t>
            </a:r>
            <a:r>
              <a:rPr lang="en-US" altLang="en-US" sz="1600">
                <a:latin typeface="Arial" panose="020B0604020202020204" pitchFamily="34" charset="0"/>
              </a:rPr>
              <a:t>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a:extLst>
              <a:ext uri="{FF2B5EF4-FFF2-40B4-BE49-F238E27FC236}">
                <a16:creationId xmlns:a16="http://schemas.microsoft.com/office/drawing/2014/main" id="{1B312E63-75DE-AD49-AB4B-3253FF6FF7D7}"/>
              </a:ext>
            </a:extLst>
          </p:cNvPr>
          <p:cNvSpPr txBox="1">
            <a:spLocks noChangeArrowheads="1"/>
          </p:cNvSpPr>
          <p:nvPr/>
        </p:nvSpPr>
        <p:spPr bwMode="auto">
          <a:xfrm>
            <a:off x="1362075" y="1931988"/>
            <a:ext cx="2198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b="1" i="1">
                <a:solidFill>
                  <a:srgbClr val="0000FF"/>
                </a:solidFill>
              </a:rPr>
              <a:t>Time Out . . . </a:t>
            </a:r>
            <a:endParaRPr lang="en-US" altLang="en-US">
              <a:solidFill>
                <a:srgbClr val="0000FF"/>
              </a:solidFill>
            </a:endParaRPr>
          </a:p>
        </p:txBody>
      </p:sp>
      <p:pic>
        <p:nvPicPr>
          <p:cNvPr id="122882" name="Picture 3">
            <a:extLst>
              <a:ext uri="{FF2B5EF4-FFF2-40B4-BE49-F238E27FC236}">
                <a16:creationId xmlns:a16="http://schemas.microsoft.com/office/drawing/2014/main" id="{C792149B-9989-AA4F-9F82-3578B7B39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888" y="1427163"/>
            <a:ext cx="413702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7192C2-8B8B-8C4D-2D0D-6E00631F1A3C}"/>
              </a:ext>
            </a:extLst>
          </p:cNvPr>
          <p:cNvSpPr txBox="1"/>
          <p:nvPr/>
        </p:nvSpPr>
        <p:spPr>
          <a:xfrm>
            <a:off x="872359" y="819808"/>
            <a:ext cx="7662041" cy="4667945"/>
          </a:xfrm>
          <a:prstGeom prst="rect">
            <a:avLst/>
          </a:prstGeom>
          <a:noFill/>
        </p:spPr>
        <p:txBody>
          <a:bodyPr wrap="square" rtlCol="0">
            <a:spAutoFit/>
          </a:bodyPr>
          <a:lstStyle/>
          <a:p>
            <a:pPr marL="0" marR="0">
              <a:spcBef>
                <a:spcPts val="0"/>
              </a:spcBef>
              <a:spcAft>
                <a:spcPts val="0"/>
              </a:spcAft>
            </a:pPr>
            <a:r>
              <a:rPr lang="en-US" sz="1400" u="sng" dirty="0">
                <a:effectLst/>
                <a:latin typeface="Arial" panose="020B0604020202020204" pitchFamily="34" charset="0"/>
                <a:ea typeface="Times"/>
                <a:cs typeface="Times New Roman" panose="02020603050405020304" pitchFamily="18" charset="0"/>
              </a:rPr>
              <a:t>Discussion Paper</a:t>
            </a:r>
            <a:endParaRPr lang="en-US" sz="1400" dirty="0">
              <a:effectLst/>
              <a:latin typeface="Times"/>
              <a:ea typeface="Times"/>
              <a:cs typeface="Times New Roman" panose="02020603050405020304" pitchFamily="18" charset="0"/>
            </a:endParaRPr>
          </a:p>
          <a:p>
            <a:pPr marL="0" marR="0">
              <a:spcBef>
                <a:spcPts val="0"/>
              </a:spcBef>
              <a:spcAft>
                <a:spcPts val="40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Chakravarty, A.K., et al. (2012) RNA ligase RtcB splices 3’-phosphate and 5’-OH ends via covalent RtcB-(</a:t>
            </a:r>
            <a:r>
              <a:rPr lang="en-US" sz="1400" dirty="0" err="1">
                <a:effectLst/>
                <a:latin typeface="Arial" panose="020B0604020202020204" pitchFamily="34" charset="0"/>
                <a:ea typeface="Times"/>
                <a:cs typeface="Times New Roman" panose="02020603050405020304" pitchFamily="18" charset="0"/>
              </a:rPr>
              <a:t>histidinyl</a:t>
            </a:r>
            <a:r>
              <a:rPr lang="en-US" sz="1400" dirty="0">
                <a:effectLst/>
                <a:latin typeface="Arial" panose="020B0604020202020204" pitchFamily="34" charset="0"/>
                <a:ea typeface="Times"/>
                <a:cs typeface="Times New Roman" panose="02020603050405020304" pitchFamily="18" charset="0"/>
              </a:rPr>
              <a:t>)-GMP and polynucleotide-(3’)pp(5’)G intermediates. Proc. Natl. Acad. Sci. USA 109, 6072-6077.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i="1" dirty="0">
                <a:effectLst/>
                <a:latin typeface="Arial" panose="020B0604020202020204" pitchFamily="34" charset="0"/>
                <a:ea typeface="Times"/>
                <a:cs typeface="Times New Roman" panose="02020603050405020304" pitchFamily="18" charset="0"/>
              </a:rPr>
              <a:t>Topics to be considered during discussion</a:t>
            </a:r>
            <a:r>
              <a:rPr lang="en-US" sz="1400" dirty="0">
                <a:effectLst/>
                <a:latin typeface="Arial" panose="020B0604020202020204" pitchFamily="34" charset="0"/>
                <a:ea typeface="Times"/>
                <a:cs typeface="Times New Roman" panose="02020603050405020304" pitchFamily="18" charset="0"/>
              </a:rPr>
              <a:t> . . .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342900" marR="0" lvl="0" indent="-342900">
              <a:spcBef>
                <a:spcPts val="0"/>
              </a:spcBef>
              <a:spcAft>
                <a:spcPts val="0"/>
              </a:spcAft>
              <a:buFont typeface="Symbol" pitchFamily="2" charset="2"/>
              <a:buChar char=""/>
            </a:pPr>
            <a:r>
              <a:rPr lang="en-US" sz="1400" dirty="0">
                <a:effectLst/>
                <a:latin typeface="Arial" panose="020B0604020202020204" pitchFamily="34" charset="0"/>
                <a:ea typeface="Times"/>
                <a:cs typeface="Times New Roman" panose="02020603050405020304" pitchFamily="18" charset="0"/>
              </a:rPr>
              <a:t>How is the substrate for ligation prepared?</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342900" marR="0" lvl="0" indent="-342900">
              <a:spcBef>
                <a:spcPts val="0"/>
              </a:spcBef>
              <a:spcAft>
                <a:spcPts val="0"/>
              </a:spcAft>
              <a:buFont typeface="Symbol" pitchFamily="2" charset="2"/>
              <a:buChar char=""/>
            </a:pPr>
            <a:r>
              <a:rPr lang="en-US" sz="1400" dirty="0">
                <a:effectLst/>
                <a:latin typeface="Arial" panose="020B0604020202020204" pitchFamily="34" charset="0"/>
                <a:ea typeface="Times"/>
                <a:cs typeface="Times New Roman" panose="02020603050405020304" pitchFamily="18" charset="0"/>
              </a:rPr>
              <a:t>How is </a:t>
            </a:r>
            <a:r>
              <a:rPr lang="en-US" sz="1400" baseline="30000" dirty="0">
                <a:effectLst/>
                <a:latin typeface="Arial" panose="020B0604020202020204" pitchFamily="34" charset="0"/>
                <a:ea typeface="Times"/>
                <a:cs typeface="Times New Roman" panose="02020603050405020304" pitchFamily="18" charset="0"/>
              </a:rPr>
              <a:t>32</a:t>
            </a:r>
            <a:r>
              <a:rPr lang="en-US" sz="1400" dirty="0">
                <a:effectLst/>
                <a:latin typeface="Arial" panose="020B0604020202020204" pitchFamily="34" charset="0"/>
                <a:ea typeface="Times"/>
                <a:cs typeface="Times New Roman" panose="02020603050405020304" pitchFamily="18" charset="0"/>
              </a:rPr>
              <a:t>P label used to track the pathway steps?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342900" marR="0" lvl="0" indent="-342900">
              <a:spcBef>
                <a:spcPts val="0"/>
              </a:spcBef>
              <a:spcAft>
                <a:spcPts val="0"/>
              </a:spcAft>
              <a:buFont typeface="Symbol" pitchFamily="2" charset="2"/>
              <a:buChar char=""/>
            </a:pPr>
            <a:r>
              <a:rPr lang="en-US" sz="1400" dirty="0">
                <a:effectLst/>
                <a:latin typeface="Arial" panose="020B0604020202020204" pitchFamily="34" charset="0"/>
                <a:ea typeface="Times"/>
                <a:cs typeface="Times New Roman" panose="02020603050405020304" pitchFamily="18" charset="0"/>
              </a:rPr>
              <a:t>What is the rationale for mutagenesis of His337?</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342900" marR="0" lvl="0" indent="-342900">
              <a:spcBef>
                <a:spcPts val="0"/>
              </a:spcBef>
              <a:spcAft>
                <a:spcPts val="0"/>
              </a:spcAft>
              <a:buFont typeface="Symbol" pitchFamily="2" charset="2"/>
              <a:buChar char=""/>
            </a:pPr>
            <a:r>
              <a:rPr lang="en-US" sz="1400" dirty="0">
                <a:effectLst/>
                <a:latin typeface="Arial" panose="020B0604020202020204" pitchFamily="34" charset="0"/>
                <a:ea typeface="Times"/>
                <a:cs typeface="Times New Roman" panose="02020603050405020304" pitchFamily="18" charset="0"/>
              </a:rPr>
              <a:t>How does one prove intermediacy in a multistep pathway?</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342900" marR="0" lvl="0" indent="-342900">
              <a:spcBef>
                <a:spcPts val="0"/>
              </a:spcBef>
              <a:spcAft>
                <a:spcPts val="0"/>
              </a:spcAft>
              <a:buFont typeface="Symbol" pitchFamily="2" charset="2"/>
              <a:buChar char=""/>
            </a:pPr>
            <a:r>
              <a:rPr lang="en-US" sz="1400" dirty="0">
                <a:effectLst/>
                <a:latin typeface="Arial" panose="020B0604020202020204" pitchFamily="34" charset="0"/>
                <a:ea typeface="Times"/>
                <a:cs typeface="Times New Roman" panose="02020603050405020304" pitchFamily="18" charset="0"/>
              </a:rPr>
              <a:t>In what way is the RtcB pathway unique?</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a:cs typeface="Times New Roman" panose="02020603050405020304" pitchFamily="18" charset="0"/>
              </a:rPr>
              <a:t> </a:t>
            </a:r>
            <a:endParaRPr lang="en-US" sz="1400" dirty="0">
              <a:effectLst/>
              <a:latin typeface="Times"/>
              <a:ea typeface="Times"/>
              <a:cs typeface="Times New Roman" panose="02020603050405020304" pitchFamily="18" charset="0"/>
            </a:endParaRPr>
          </a:p>
          <a:p>
            <a:endParaRPr lang="en-US" sz="1400" dirty="0"/>
          </a:p>
        </p:txBody>
      </p:sp>
    </p:spTree>
    <p:extLst>
      <p:ext uri="{BB962C8B-B14F-4D97-AF65-F5344CB8AC3E}">
        <p14:creationId xmlns:p14="http://schemas.microsoft.com/office/powerpoint/2010/main" val="407367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a:extLst>
              <a:ext uri="{FF2B5EF4-FFF2-40B4-BE49-F238E27FC236}">
                <a16:creationId xmlns:a16="http://schemas.microsoft.com/office/drawing/2014/main" id="{86302C45-4E40-4C46-8A7A-C2A41F44C4D9}"/>
              </a:ext>
            </a:extLst>
          </p:cNvPr>
          <p:cNvSpPr txBox="1">
            <a:spLocks noChangeArrowheads="1"/>
          </p:cNvSpPr>
          <p:nvPr/>
        </p:nvSpPr>
        <p:spPr bwMode="auto">
          <a:xfrm>
            <a:off x="736600" y="320675"/>
            <a:ext cx="7359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solidFill>
                  <a:srgbClr val="0000FF"/>
                </a:solidFill>
                <a:latin typeface="Optima" panose="02000503060000020004" pitchFamily="2" charset="0"/>
              </a:rPr>
              <a:t>How do enzymes accelerate the rate of nucleophilic attack on phosphoesters ?</a:t>
            </a:r>
            <a:r>
              <a:rPr lang="en-US" altLang="en-US" sz="2800" b="1"/>
              <a:t> </a:t>
            </a:r>
            <a:endParaRPr lang="en-US" altLang="en-US"/>
          </a:p>
        </p:txBody>
      </p:sp>
      <p:pic>
        <p:nvPicPr>
          <p:cNvPr id="22" name="Picture 5">
            <a:extLst>
              <a:ext uri="{FF2B5EF4-FFF2-40B4-BE49-F238E27FC236}">
                <a16:creationId xmlns:a16="http://schemas.microsoft.com/office/drawing/2014/main" id="{983FFA7E-6323-0D4C-A5D9-0398F657F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979" y="1703169"/>
            <a:ext cx="6141326" cy="136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A509AB-2749-8345-977A-EC08F83D2FA7}"/>
              </a:ext>
            </a:extLst>
          </p:cNvPr>
          <p:cNvSpPr txBox="1"/>
          <p:nvPr/>
        </p:nvSpPr>
        <p:spPr>
          <a:xfrm>
            <a:off x="2377418" y="4051533"/>
            <a:ext cx="4078013" cy="1938992"/>
          </a:xfrm>
          <a:prstGeom prst="rect">
            <a:avLst/>
          </a:prstGeom>
          <a:noFill/>
        </p:spPr>
        <p:txBody>
          <a:bodyPr wrap="square" rtlCol="0">
            <a:spAutoFit/>
          </a:bodyPr>
          <a:lstStyle/>
          <a:p>
            <a:pPr marL="342900" indent="-342900">
              <a:buFont typeface="Arial" panose="020B0604020202020204" pitchFamily="34" charset="0"/>
              <a:buChar char="•"/>
            </a:pPr>
            <a:r>
              <a:rPr lang="en-US" dirty="0"/>
              <a:t>Proximity</a:t>
            </a:r>
          </a:p>
          <a:p>
            <a:pPr marL="342900" indent="-342900">
              <a:buFont typeface="Arial" panose="020B0604020202020204" pitchFamily="34" charset="0"/>
              <a:buChar char="•"/>
            </a:pPr>
            <a:r>
              <a:rPr lang="en-US" dirty="0"/>
              <a:t>Orientation</a:t>
            </a:r>
          </a:p>
          <a:p>
            <a:pPr marL="342900" indent="-342900">
              <a:buFont typeface="Arial" panose="020B0604020202020204" pitchFamily="34" charset="0"/>
              <a:buChar char="•"/>
            </a:pPr>
            <a:r>
              <a:rPr lang="en-US" dirty="0"/>
              <a:t>Transition-state stabilization</a:t>
            </a:r>
          </a:p>
          <a:p>
            <a:pPr marL="342900" indent="-342900">
              <a:buFont typeface="Arial" panose="020B0604020202020204" pitchFamily="34" charset="0"/>
              <a:buChar char="•"/>
            </a:pPr>
            <a:r>
              <a:rPr lang="en-US" dirty="0"/>
              <a:t>General acid-base catalysis</a:t>
            </a:r>
          </a:p>
          <a:p>
            <a:endParaRPr lang="en-US" dirty="0"/>
          </a:p>
        </p:txBody>
      </p:sp>
      <p:sp>
        <p:nvSpPr>
          <p:cNvPr id="3" name="Rectangle 2">
            <a:extLst>
              <a:ext uri="{FF2B5EF4-FFF2-40B4-BE49-F238E27FC236}">
                <a16:creationId xmlns:a16="http://schemas.microsoft.com/office/drawing/2014/main" id="{A743247A-ED5C-104B-9D37-E435ACB0D957}"/>
              </a:ext>
            </a:extLst>
          </p:cNvPr>
          <p:cNvSpPr/>
          <p:nvPr/>
        </p:nvSpPr>
        <p:spPr bwMode="auto">
          <a:xfrm>
            <a:off x="2007476" y="3762703"/>
            <a:ext cx="4803227" cy="2081049"/>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rgbClr val="0432FF"/>
                </a:solidFill>
              </a:ln>
              <a:solidFill>
                <a:schemeClr val="tx1"/>
              </a:solidFill>
              <a:effectLst/>
              <a:latin typeface="Times" pitchFamily="-109" charset="0"/>
            </a:endParaRPr>
          </a:p>
        </p:txBody>
      </p:sp>
    </p:spTree>
    <p:extLst>
      <p:ext uri="{BB962C8B-B14F-4D97-AF65-F5344CB8AC3E}">
        <p14:creationId xmlns:p14="http://schemas.microsoft.com/office/powerpoint/2010/main" val="238974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a:extLst>
              <a:ext uri="{FF2B5EF4-FFF2-40B4-BE49-F238E27FC236}">
                <a16:creationId xmlns:a16="http://schemas.microsoft.com/office/drawing/2014/main" id="{86302C45-4E40-4C46-8A7A-C2A41F44C4D9}"/>
              </a:ext>
            </a:extLst>
          </p:cNvPr>
          <p:cNvSpPr txBox="1">
            <a:spLocks noChangeArrowheads="1"/>
          </p:cNvSpPr>
          <p:nvPr/>
        </p:nvSpPr>
        <p:spPr bwMode="auto">
          <a:xfrm>
            <a:off x="736600" y="320675"/>
            <a:ext cx="7359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i="1">
                <a:solidFill>
                  <a:srgbClr val="0000FF"/>
                </a:solidFill>
                <a:latin typeface="Optima" panose="02000503060000020004" pitchFamily="2" charset="0"/>
              </a:rPr>
              <a:t>How do enzymes accelerate the rate of nucleophilic attack on phosphoesters ?</a:t>
            </a:r>
            <a:r>
              <a:rPr lang="en-US" altLang="en-US" sz="2800" b="1"/>
              <a:t> </a:t>
            </a:r>
            <a:endParaRPr lang="en-US" altLang="en-US"/>
          </a:p>
        </p:txBody>
      </p:sp>
      <p:sp>
        <p:nvSpPr>
          <p:cNvPr id="30722" name="Rectangle 3">
            <a:extLst>
              <a:ext uri="{FF2B5EF4-FFF2-40B4-BE49-F238E27FC236}">
                <a16:creationId xmlns:a16="http://schemas.microsoft.com/office/drawing/2014/main" id="{316D1C87-DB16-9845-9F64-834012954CA2}"/>
              </a:ext>
            </a:extLst>
          </p:cNvPr>
          <p:cNvSpPr>
            <a:spLocks noChangeArrowheads="1"/>
          </p:cNvSpPr>
          <p:nvPr/>
        </p:nvSpPr>
        <p:spPr bwMode="auto">
          <a:xfrm>
            <a:off x="363538" y="1343025"/>
            <a:ext cx="84582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2000" b="1" u="sng">
                <a:solidFill>
                  <a:srgbClr val="EF1F1D"/>
                </a:solidFill>
                <a:latin typeface="Optima" panose="02000503060000020004" pitchFamily="2" charset="0"/>
              </a:rPr>
              <a:t>Stabilization of the transition state</a:t>
            </a:r>
            <a:r>
              <a:rPr lang="en-US" altLang="en-US" sz="2000" b="1">
                <a:latin typeface="Optima" panose="02000503060000020004" pitchFamily="2" charset="0"/>
              </a:rPr>
              <a:t> by the enzyme !</a:t>
            </a:r>
            <a:endParaRPr lang="en-US" altLang="en-US" sz="1800">
              <a:latin typeface="Comic Sans MS" panose="030F0902030302020204" pitchFamily="66" charset="0"/>
            </a:endParaRPr>
          </a:p>
          <a:p>
            <a:pPr eaLnBrk="1" hangingPunct="1">
              <a:lnSpc>
                <a:spcPct val="90000"/>
              </a:lnSpc>
              <a:spcBef>
                <a:spcPct val="20000"/>
              </a:spcBef>
              <a:buClr>
                <a:srgbClr val="ED181E"/>
              </a:buClr>
            </a:pPr>
            <a:endParaRPr lang="en-US" altLang="en-US" sz="1800">
              <a:latin typeface="Comic Sans MS" panose="030F0902030302020204" pitchFamily="66" charset="0"/>
            </a:endParaRPr>
          </a:p>
        </p:txBody>
      </p:sp>
      <p:sp>
        <p:nvSpPr>
          <p:cNvPr id="30723" name="Text Box 4">
            <a:extLst>
              <a:ext uri="{FF2B5EF4-FFF2-40B4-BE49-F238E27FC236}">
                <a16:creationId xmlns:a16="http://schemas.microsoft.com/office/drawing/2014/main" id="{758EDBC8-BDE9-A741-9B4E-1CF4D97AFAB3}"/>
              </a:ext>
            </a:extLst>
          </p:cNvPr>
          <p:cNvSpPr txBox="1">
            <a:spLocks noChangeArrowheads="1"/>
          </p:cNvSpPr>
          <p:nvPr/>
        </p:nvSpPr>
        <p:spPr bwMode="auto">
          <a:xfrm>
            <a:off x="1122363" y="1871663"/>
            <a:ext cx="12779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90000"/>
              </a:lnSpc>
            </a:pPr>
            <a:r>
              <a:rPr lang="en-US" altLang="en-US" sz="1600" b="1" i="1">
                <a:solidFill>
                  <a:srgbClr val="4618C6"/>
                </a:solidFill>
              </a:rPr>
              <a:t>Transition</a:t>
            </a:r>
          </a:p>
          <a:p>
            <a:pPr algn="ctr">
              <a:lnSpc>
                <a:spcPct val="90000"/>
              </a:lnSpc>
            </a:pPr>
            <a:r>
              <a:rPr lang="en-US" altLang="en-US" sz="1600" b="1" i="1">
                <a:solidFill>
                  <a:srgbClr val="4618C6"/>
                </a:solidFill>
              </a:rPr>
              <a:t>State</a:t>
            </a:r>
            <a:endParaRPr lang="en-US" altLang="en-US" sz="2000" i="1">
              <a:solidFill>
                <a:srgbClr val="4618C6"/>
              </a:solidFill>
            </a:endParaRPr>
          </a:p>
        </p:txBody>
      </p:sp>
      <p:pic>
        <p:nvPicPr>
          <p:cNvPr id="30724" name="Picture 5">
            <a:extLst>
              <a:ext uri="{FF2B5EF4-FFF2-40B4-BE49-F238E27FC236}">
                <a16:creationId xmlns:a16="http://schemas.microsoft.com/office/drawing/2014/main" id="{A9FF02F4-50AF-A84B-9D4C-72E9AC63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4779963"/>
            <a:ext cx="5618163"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Freeform 6">
            <a:extLst>
              <a:ext uri="{FF2B5EF4-FFF2-40B4-BE49-F238E27FC236}">
                <a16:creationId xmlns:a16="http://schemas.microsoft.com/office/drawing/2014/main" id="{7FBDD99C-5BA5-3C44-828D-6DF6AC3F3B8D}"/>
              </a:ext>
            </a:extLst>
          </p:cNvPr>
          <p:cNvSpPr>
            <a:spLocks/>
          </p:cNvSpPr>
          <p:nvPr/>
        </p:nvSpPr>
        <p:spPr bwMode="auto">
          <a:xfrm>
            <a:off x="1433513" y="2174875"/>
            <a:ext cx="1890712" cy="1963738"/>
          </a:xfrm>
          <a:custGeom>
            <a:avLst/>
            <a:gdLst>
              <a:gd name="T0" fmla="*/ 0 w 1191"/>
              <a:gd name="T1" fmla="*/ 2147483647 h 1237"/>
              <a:gd name="T2" fmla="*/ 2147483647 w 1191"/>
              <a:gd name="T3" fmla="*/ 2147483647 h 1237"/>
              <a:gd name="T4" fmla="*/ 2147483647 w 1191"/>
              <a:gd name="T5" fmla="*/ 2147483647 h 1237"/>
              <a:gd name="T6" fmla="*/ 2147483647 w 1191"/>
              <a:gd name="T7" fmla="*/ 2147483647 h 1237"/>
              <a:gd name="T8" fmla="*/ 2147483647 w 1191"/>
              <a:gd name="T9" fmla="*/ 2147483647 h 1237"/>
              <a:gd name="T10" fmla="*/ 2147483647 w 1191"/>
              <a:gd name="T11" fmla="*/ 2147483647 h 1237"/>
              <a:gd name="T12" fmla="*/ 2147483647 w 1191"/>
              <a:gd name="T13" fmla="*/ 2147483647 h 1237"/>
              <a:gd name="T14" fmla="*/ 2147483647 w 1191"/>
              <a:gd name="T15" fmla="*/ 2147483647 h 1237"/>
              <a:gd name="T16" fmla="*/ 2147483647 w 1191"/>
              <a:gd name="T17" fmla="*/ 2147483647 h 1237"/>
              <a:gd name="T18" fmla="*/ 2147483647 w 1191"/>
              <a:gd name="T19" fmla="*/ 2147483647 h 1237"/>
              <a:gd name="T20" fmla="*/ 2147483647 w 1191"/>
              <a:gd name="T21" fmla="*/ 2147483647 h 12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1"/>
              <a:gd name="T34" fmla="*/ 0 h 1237"/>
              <a:gd name="T35" fmla="*/ 1191 w 1191"/>
              <a:gd name="T36" fmla="*/ 1237 h 12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1" h="1237">
                <a:moveTo>
                  <a:pt x="0" y="833"/>
                </a:moveTo>
                <a:cubicBezTo>
                  <a:pt x="103" y="864"/>
                  <a:pt x="206" y="895"/>
                  <a:pt x="275" y="833"/>
                </a:cubicBezTo>
                <a:cubicBezTo>
                  <a:pt x="344" y="771"/>
                  <a:pt x="377" y="585"/>
                  <a:pt x="416" y="458"/>
                </a:cubicBezTo>
                <a:cubicBezTo>
                  <a:pt x="455" y="331"/>
                  <a:pt x="480" y="148"/>
                  <a:pt x="508" y="74"/>
                </a:cubicBezTo>
                <a:cubicBezTo>
                  <a:pt x="536" y="0"/>
                  <a:pt x="561" y="12"/>
                  <a:pt x="583" y="16"/>
                </a:cubicBezTo>
                <a:cubicBezTo>
                  <a:pt x="605" y="20"/>
                  <a:pt x="620" y="21"/>
                  <a:pt x="641" y="99"/>
                </a:cubicBezTo>
                <a:cubicBezTo>
                  <a:pt x="662" y="177"/>
                  <a:pt x="680" y="344"/>
                  <a:pt x="708" y="483"/>
                </a:cubicBezTo>
                <a:cubicBezTo>
                  <a:pt x="736" y="622"/>
                  <a:pt x="768" y="815"/>
                  <a:pt x="808" y="933"/>
                </a:cubicBezTo>
                <a:cubicBezTo>
                  <a:pt x="848" y="1051"/>
                  <a:pt x="899" y="1145"/>
                  <a:pt x="950" y="1191"/>
                </a:cubicBezTo>
                <a:cubicBezTo>
                  <a:pt x="1001" y="1237"/>
                  <a:pt x="1076" y="1213"/>
                  <a:pt x="1116" y="1208"/>
                </a:cubicBezTo>
                <a:cubicBezTo>
                  <a:pt x="1156" y="1203"/>
                  <a:pt x="1180" y="1165"/>
                  <a:pt x="1191" y="1158"/>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26" name="Freeform 7">
            <a:extLst>
              <a:ext uri="{FF2B5EF4-FFF2-40B4-BE49-F238E27FC236}">
                <a16:creationId xmlns:a16="http://schemas.microsoft.com/office/drawing/2014/main" id="{C0D7500D-5E90-764B-B673-4374F7FC3AB5}"/>
              </a:ext>
            </a:extLst>
          </p:cNvPr>
          <p:cNvSpPr>
            <a:spLocks/>
          </p:cNvSpPr>
          <p:nvPr/>
        </p:nvSpPr>
        <p:spPr bwMode="auto">
          <a:xfrm>
            <a:off x="5075238" y="3111500"/>
            <a:ext cx="1865312" cy="958850"/>
          </a:xfrm>
          <a:custGeom>
            <a:avLst/>
            <a:gdLst>
              <a:gd name="T0" fmla="*/ 0 w 1175"/>
              <a:gd name="T1" fmla="*/ 2147483647 h 604"/>
              <a:gd name="T2" fmla="*/ 2147483647 w 1175"/>
              <a:gd name="T3" fmla="*/ 2147483647 h 604"/>
              <a:gd name="T4" fmla="*/ 2147483647 w 1175"/>
              <a:gd name="T5" fmla="*/ 2147483647 h 604"/>
              <a:gd name="T6" fmla="*/ 2147483647 w 1175"/>
              <a:gd name="T7" fmla="*/ 2147483647 h 604"/>
              <a:gd name="T8" fmla="*/ 2147483647 w 1175"/>
              <a:gd name="T9" fmla="*/ 2147483647 h 604"/>
              <a:gd name="T10" fmla="*/ 2147483647 w 1175"/>
              <a:gd name="T11" fmla="*/ 2147483647 h 604"/>
              <a:gd name="T12" fmla="*/ 2147483647 w 1175"/>
              <a:gd name="T13" fmla="*/ 0 h 604"/>
              <a:gd name="T14" fmla="*/ 2147483647 w 1175"/>
              <a:gd name="T15" fmla="*/ 2147483647 h 604"/>
              <a:gd name="T16" fmla="*/ 2147483647 w 1175"/>
              <a:gd name="T17" fmla="*/ 2147483647 h 604"/>
              <a:gd name="T18" fmla="*/ 2147483647 w 1175"/>
              <a:gd name="T19" fmla="*/ 2147483647 h 604"/>
              <a:gd name="T20" fmla="*/ 2147483647 w 1175"/>
              <a:gd name="T21" fmla="*/ 2147483647 h 604"/>
              <a:gd name="T22" fmla="*/ 2147483647 w 1175"/>
              <a:gd name="T23" fmla="*/ 2147483647 h 604"/>
              <a:gd name="T24" fmla="*/ 2147483647 w 1175"/>
              <a:gd name="T25" fmla="*/ 2147483647 h 604"/>
              <a:gd name="T26" fmla="*/ 2147483647 w 1175"/>
              <a:gd name="T27" fmla="*/ 2147483647 h 6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75"/>
              <a:gd name="T43" fmla="*/ 0 h 604"/>
              <a:gd name="T44" fmla="*/ 1175 w 1175"/>
              <a:gd name="T45" fmla="*/ 604 h 6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75" h="604">
                <a:moveTo>
                  <a:pt x="0" y="200"/>
                </a:moveTo>
                <a:cubicBezTo>
                  <a:pt x="35" y="216"/>
                  <a:pt x="71" y="233"/>
                  <a:pt x="108" y="241"/>
                </a:cubicBezTo>
                <a:cubicBezTo>
                  <a:pt x="145" y="249"/>
                  <a:pt x="188" y="254"/>
                  <a:pt x="225" y="250"/>
                </a:cubicBezTo>
                <a:cubicBezTo>
                  <a:pt x="262" y="246"/>
                  <a:pt x="300" y="238"/>
                  <a:pt x="333" y="216"/>
                </a:cubicBezTo>
                <a:cubicBezTo>
                  <a:pt x="366" y="194"/>
                  <a:pt x="401" y="148"/>
                  <a:pt x="425" y="116"/>
                </a:cubicBezTo>
                <a:cubicBezTo>
                  <a:pt x="449" y="84"/>
                  <a:pt x="457" y="44"/>
                  <a:pt x="475" y="25"/>
                </a:cubicBezTo>
                <a:cubicBezTo>
                  <a:pt x="493" y="6"/>
                  <a:pt x="515" y="0"/>
                  <a:pt x="533" y="0"/>
                </a:cubicBezTo>
                <a:cubicBezTo>
                  <a:pt x="551" y="0"/>
                  <a:pt x="566" y="3"/>
                  <a:pt x="583" y="25"/>
                </a:cubicBezTo>
                <a:cubicBezTo>
                  <a:pt x="600" y="47"/>
                  <a:pt x="612" y="78"/>
                  <a:pt x="633" y="133"/>
                </a:cubicBezTo>
                <a:cubicBezTo>
                  <a:pt x="654" y="188"/>
                  <a:pt x="680" y="298"/>
                  <a:pt x="708" y="358"/>
                </a:cubicBezTo>
                <a:cubicBezTo>
                  <a:pt x="736" y="418"/>
                  <a:pt x="763" y="454"/>
                  <a:pt x="800" y="491"/>
                </a:cubicBezTo>
                <a:cubicBezTo>
                  <a:pt x="837" y="528"/>
                  <a:pt x="890" y="565"/>
                  <a:pt x="933" y="583"/>
                </a:cubicBezTo>
                <a:cubicBezTo>
                  <a:pt x="976" y="601"/>
                  <a:pt x="1018" y="604"/>
                  <a:pt x="1058" y="600"/>
                </a:cubicBezTo>
                <a:cubicBezTo>
                  <a:pt x="1098" y="596"/>
                  <a:pt x="1136" y="577"/>
                  <a:pt x="1175" y="558"/>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27" name="Line 8">
            <a:extLst>
              <a:ext uri="{FF2B5EF4-FFF2-40B4-BE49-F238E27FC236}">
                <a16:creationId xmlns:a16="http://schemas.microsoft.com/office/drawing/2014/main" id="{D20D4D8A-B567-824C-BC48-D61E1226284A}"/>
              </a:ext>
            </a:extLst>
          </p:cNvPr>
          <p:cNvSpPr>
            <a:spLocks noChangeShapeType="1"/>
          </p:cNvSpPr>
          <p:nvPr/>
        </p:nvSpPr>
        <p:spPr bwMode="auto">
          <a:xfrm>
            <a:off x="1035050" y="2119313"/>
            <a:ext cx="0" cy="2289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8" name="Line 9">
            <a:extLst>
              <a:ext uri="{FF2B5EF4-FFF2-40B4-BE49-F238E27FC236}">
                <a16:creationId xmlns:a16="http://schemas.microsoft.com/office/drawing/2014/main" id="{2E595621-A2E5-7440-8530-FA301369634A}"/>
              </a:ext>
            </a:extLst>
          </p:cNvPr>
          <p:cNvSpPr>
            <a:spLocks noChangeShapeType="1"/>
          </p:cNvSpPr>
          <p:nvPr/>
        </p:nvSpPr>
        <p:spPr bwMode="auto">
          <a:xfrm>
            <a:off x="1035050" y="4421188"/>
            <a:ext cx="284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9" name="Text Box 10">
            <a:extLst>
              <a:ext uri="{FF2B5EF4-FFF2-40B4-BE49-F238E27FC236}">
                <a16:creationId xmlns:a16="http://schemas.microsoft.com/office/drawing/2014/main" id="{FCDB8238-DFB1-5346-B702-546A84B79F84}"/>
              </a:ext>
            </a:extLst>
          </p:cNvPr>
          <p:cNvSpPr txBox="1">
            <a:spLocks noChangeArrowheads="1"/>
          </p:cNvSpPr>
          <p:nvPr/>
        </p:nvSpPr>
        <p:spPr bwMode="auto">
          <a:xfrm>
            <a:off x="960438" y="2968625"/>
            <a:ext cx="11334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90000"/>
              </a:lnSpc>
            </a:pPr>
            <a:r>
              <a:rPr lang="en-US" altLang="en-US" sz="1600" b="1" i="1">
                <a:solidFill>
                  <a:schemeClr val="bg2"/>
                </a:solidFill>
              </a:rPr>
              <a:t>Ground</a:t>
            </a:r>
          </a:p>
          <a:p>
            <a:pPr algn="ctr">
              <a:lnSpc>
                <a:spcPct val="90000"/>
              </a:lnSpc>
            </a:pPr>
            <a:r>
              <a:rPr lang="en-US" altLang="en-US" sz="1600" b="1" i="1">
                <a:solidFill>
                  <a:schemeClr val="bg2"/>
                </a:solidFill>
              </a:rPr>
              <a:t>State</a:t>
            </a:r>
            <a:endParaRPr lang="en-US" altLang="en-US" sz="1600" i="1">
              <a:solidFill>
                <a:srgbClr val="4618C6"/>
              </a:solidFill>
            </a:endParaRPr>
          </a:p>
        </p:txBody>
      </p:sp>
      <p:sp>
        <p:nvSpPr>
          <p:cNvPr id="30730" name="Line 11">
            <a:extLst>
              <a:ext uri="{FF2B5EF4-FFF2-40B4-BE49-F238E27FC236}">
                <a16:creationId xmlns:a16="http://schemas.microsoft.com/office/drawing/2014/main" id="{F6053073-3801-9041-8C81-716A3E929CA2}"/>
              </a:ext>
            </a:extLst>
          </p:cNvPr>
          <p:cNvSpPr>
            <a:spLocks noChangeShapeType="1"/>
          </p:cNvSpPr>
          <p:nvPr/>
        </p:nvSpPr>
        <p:spPr bwMode="auto">
          <a:xfrm>
            <a:off x="1947863" y="3535363"/>
            <a:ext cx="1746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1" name="Line 12">
            <a:extLst>
              <a:ext uri="{FF2B5EF4-FFF2-40B4-BE49-F238E27FC236}">
                <a16:creationId xmlns:a16="http://schemas.microsoft.com/office/drawing/2014/main" id="{2C40A06E-06AA-614F-BAB4-CBB4F77681E5}"/>
              </a:ext>
            </a:extLst>
          </p:cNvPr>
          <p:cNvSpPr>
            <a:spLocks noChangeShapeType="1"/>
          </p:cNvSpPr>
          <p:nvPr/>
        </p:nvSpPr>
        <p:spPr bwMode="auto">
          <a:xfrm>
            <a:off x="2476500" y="2173288"/>
            <a:ext cx="1138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2" name="Line 13">
            <a:extLst>
              <a:ext uri="{FF2B5EF4-FFF2-40B4-BE49-F238E27FC236}">
                <a16:creationId xmlns:a16="http://schemas.microsoft.com/office/drawing/2014/main" id="{3BEC6E07-C9ED-DE42-9129-5D4EC716CF43}"/>
              </a:ext>
            </a:extLst>
          </p:cNvPr>
          <p:cNvSpPr>
            <a:spLocks noChangeShapeType="1"/>
          </p:cNvSpPr>
          <p:nvPr/>
        </p:nvSpPr>
        <p:spPr bwMode="auto">
          <a:xfrm>
            <a:off x="3125788" y="2185988"/>
            <a:ext cx="0" cy="133667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3" name="Line 14">
            <a:extLst>
              <a:ext uri="{FF2B5EF4-FFF2-40B4-BE49-F238E27FC236}">
                <a16:creationId xmlns:a16="http://schemas.microsoft.com/office/drawing/2014/main" id="{A0C9A4BE-6E21-9546-AEFB-1E6BDB659360}"/>
              </a:ext>
            </a:extLst>
          </p:cNvPr>
          <p:cNvSpPr>
            <a:spLocks noChangeShapeType="1"/>
          </p:cNvSpPr>
          <p:nvPr/>
        </p:nvSpPr>
        <p:spPr bwMode="auto">
          <a:xfrm>
            <a:off x="4667250" y="2119313"/>
            <a:ext cx="0" cy="2289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4" name="Line 15">
            <a:extLst>
              <a:ext uri="{FF2B5EF4-FFF2-40B4-BE49-F238E27FC236}">
                <a16:creationId xmlns:a16="http://schemas.microsoft.com/office/drawing/2014/main" id="{C307E041-9809-704D-A7BB-AC4461C02AD2}"/>
              </a:ext>
            </a:extLst>
          </p:cNvPr>
          <p:cNvSpPr>
            <a:spLocks noChangeShapeType="1"/>
          </p:cNvSpPr>
          <p:nvPr/>
        </p:nvSpPr>
        <p:spPr bwMode="auto">
          <a:xfrm>
            <a:off x="4667250" y="4421188"/>
            <a:ext cx="284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5" name="Line 16">
            <a:extLst>
              <a:ext uri="{FF2B5EF4-FFF2-40B4-BE49-F238E27FC236}">
                <a16:creationId xmlns:a16="http://schemas.microsoft.com/office/drawing/2014/main" id="{32825938-7E35-BC40-8EC1-A5B0D402151A}"/>
              </a:ext>
            </a:extLst>
          </p:cNvPr>
          <p:cNvSpPr>
            <a:spLocks noChangeShapeType="1"/>
          </p:cNvSpPr>
          <p:nvPr/>
        </p:nvSpPr>
        <p:spPr bwMode="auto">
          <a:xfrm>
            <a:off x="5580063" y="3535363"/>
            <a:ext cx="1746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6" name="Line 17">
            <a:extLst>
              <a:ext uri="{FF2B5EF4-FFF2-40B4-BE49-F238E27FC236}">
                <a16:creationId xmlns:a16="http://schemas.microsoft.com/office/drawing/2014/main" id="{E91585DB-322D-B64D-BBDE-5337CE613FF3}"/>
              </a:ext>
            </a:extLst>
          </p:cNvPr>
          <p:cNvSpPr>
            <a:spLocks noChangeShapeType="1"/>
          </p:cNvSpPr>
          <p:nvPr/>
        </p:nvSpPr>
        <p:spPr bwMode="auto">
          <a:xfrm>
            <a:off x="6108700" y="3087688"/>
            <a:ext cx="1138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7" name="Line 18">
            <a:extLst>
              <a:ext uri="{FF2B5EF4-FFF2-40B4-BE49-F238E27FC236}">
                <a16:creationId xmlns:a16="http://schemas.microsoft.com/office/drawing/2014/main" id="{EC67E0AF-1B4E-4A4F-8149-44F6D2C1EEE9}"/>
              </a:ext>
            </a:extLst>
          </p:cNvPr>
          <p:cNvSpPr>
            <a:spLocks noChangeShapeType="1"/>
          </p:cNvSpPr>
          <p:nvPr/>
        </p:nvSpPr>
        <p:spPr bwMode="auto">
          <a:xfrm>
            <a:off x="6757988" y="3086100"/>
            <a:ext cx="0" cy="4492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8" name="Text Box 19">
            <a:extLst>
              <a:ext uri="{FF2B5EF4-FFF2-40B4-BE49-F238E27FC236}">
                <a16:creationId xmlns:a16="http://schemas.microsoft.com/office/drawing/2014/main" id="{4F672167-163D-5746-8947-CCF11B14D0D3}"/>
              </a:ext>
            </a:extLst>
          </p:cNvPr>
          <p:cNvSpPr txBox="1">
            <a:spLocks noChangeArrowheads="1"/>
          </p:cNvSpPr>
          <p:nvPr/>
        </p:nvSpPr>
        <p:spPr bwMode="auto">
          <a:xfrm>
            <a:off x="1154113" y="3962400"/>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b="1">
                <a:latin typeface="Optima" panose="02000503060000020004" pitchFamily="2" charset="0"/>
              </a:rPr>
              <a:t>- enzyme</a:t>
            </a:r>
            <a:endParaRPr lang="en-US" altLang="en-US"/>
          </a:p>
        </p:txBody>
      </p:sp>
      <p:sp>
        <p:nvSpPr>
          <p:cNvPr id="30739" name="Text Box 20">
            <a:extLst>
              <a:ext uri="{FF2B5EF4-FFF2-40B4-BE49-F238E27FC236}">
                <a16:creationId xmlns:a16="http://schemas.microsoft.com/office/drawing/2014/main" id="{F6FD024E-E04D-7B42-B482-A5AB78FDF3F6}"/>
              </a:ext>
            </a:extLst>
          </p:cNvPr>
          <p:cNvSpPr txBox="1">
            <a:spLocks noChangeArrowheads="1"/>
          </p:cNvSpPr>
          <p:nvPr/>
        </p:nvSpPr>
        <p:spPr bwMode="auto">
          <a:xfrm>
            <a:off x="4875213" y="3962400"/>
            <a:ext cx="1052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b="1">
                <a:latin typeface="Optima" panose="02000503060000020004" pitchFamily="2" charset="0"/>
              </a:rPr>
              <a:t>+ enzyme</a:t>
            </a:r>
            <a:endParaRPr lang="en-US" altLang="en-US"/>
          </a:p>
        </p:txBody>
      </p:sp>
      <p:sp>
        <p:nvSpPr>
          <p:cNvPr id="30740" name="Text Box 21">
            <a:extLst>
              <a:ext uri="{FF2B5EF4-FFF2-40B4-BE49-F238E27FC236}">
                <a16:creationId xmlns:a16="http://schemas.microsoft.com/office/drawing/2014/main" id="{9D60CC3D-1713-B149-9C10-87A7E520EFF0}"/>
              </a:ext>
            </a:extLst>
          </p:cNvPr>
          <p:cNvSpPr txBox="1">
            <a:spLocks noChangeArrowheads="1"/>
          </p:cNvSpPr>
          <p:nvPr/>
        </p:nvSpPr>
        <p:spPr bwMode="auto">
          <a:xfrm>
            <a:off x="3128963" y="4046538"/>
            <a:ext cx="11334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90000"/>
              </a:lnSpc>
            </a:pPr>
            <a:r>
              <a:rPr lang="en-US" altLang="en-US" sz="1600" b="1" i="1">
                <a:solidFill>
                  <a:schemeClr val="bg2"/>
                </a:solidFill>
              </a:rPr>
              <a:t>product</a:t>
            </a:r>
            <a:endParaRPr lang="en-US" altLang="en-US" sz="1600" i="1">
              <a:solidFill>
                <a:srgbClr val="4618C6"/>
              </a:solidFill>
            </a:endParaRPr>
          </a:p>
        </p:txBody>
      </p:sp>
    </p:spTree>
    <p:extLst>
      <p:ext uri="{BB962C8B-B14F-4D97-AF65-F5344CB8AC3E}">
        <p14:creationId xmlns:p14="http://schemas.microsoft.com/office/powerpoint/2010/main" val="287902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B1479B74-40AF-AB49-A365-59E4303ECF9F}"/>
              </a:ext>
            </a:extLst>
          </p:cNvPr>
          <p:cNvSpPr>
            <a:spLocks noChangeArrowheads="1"/>
          </p:cNvSpPr>
          <p:nvPr/>
        </p:nvSpPr>
        <p:spPr bwMode="auto">
          <a:xfrm>
            <a:off x="363538" y="492125"/>
            <a:ext cx="84582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lnSpc>
                <a:spcPct val="90000"/>
              </a:lnSpc>
              <a:spcBef>
                <a:spcPct val="20000"/>
              </a:spcBef>
              <a:buClr>
                <a:srgbClr val="ED181E"/>
              </a:buClr>
              <a:buFontTx/>
              <a:buChar char="•"/>
            </a:pPr>
            <a:r>
              <a:rPr lang="en-US" altLang="en-US" sz="2000" b="1" u="sng" dirty="0">
                <a:solidFill>
                  <a:srgbClr val="EF1F1D"/>
                </a:solidFill>
                <a:latin typeface="Optima" panose="02000503060000020004" pitchFamily="2" charset="0"/>
              </a:rPr>
              <a:t>Stabilization of the transition state</a:t>
            </a:r>
            <a:r>
              <a:rPr lang="en-US" altLang="en-US" sz="2000" b="1" dirty="0">
                <a:latin typeface="Optima" panose="02000503060000020004" pitchFamily="2" charset="0"/>
              </a:rPr>
              <a:t> by the enzyme  </a:t>
            </a:r>
            <a:endParaRPr lang="en-US" altLang="en-US" sz="1800" b="1" dirty="0">
              <a:latin typeface="Optima" panose="02000503060000020004" pitchFamily="2" charset="0"/>
            </a:endParaRPr>
          </a:p>
          <a:p>
            <a:pPr eaLnBrk="1" hangingPunct="1">
              <a:lnSpc>
                <a:spcPct val="90000"/>
              </a:lnSpc>
              <a:spcBef>
                <a:spcPct val="20000"/>
              </a:spcBef>
              <a:buClr>
                <a:srgbClr val="ED181E"/>
              </a:buClr>
              <a:buFontTx/>
              <a:buChar char="•"/>
            </a:pPr>
            <a:r>
              <a:rPr lang="en-US" altLang="en-US" sz="1800" b="1" dirty="0">
                <a:latin typeface="Optima" panose="02000503060000020004" pitchFamily="2" charset="0"/>
              </a:rPr>
              <a:t>Amino acid side chains on the enzyme (e.g., Arg, Lys, His) and/or a divalent cation(s) coordinated by the enzyme (e.g. to Asp, Glu) interact with the phosphate oxygens to counter the extra negative charge developed in the transition state, polarize the phosphorus center, and stabilize the pentavalent geometry</a:t>
            </a:r>
            <a:endParaRPr lang="en-US" altLang="en-US" sz="1800" dirty="0">
              <a:latin typeface="Comic Sans MS" panose="030F0902030302020204" pitchFamily="66" charset="0"/>
            </a:endParaRPr>
          </a:p>
        </p:txBody>
      </p:sp>
      <p:pic>
        <p:nvPicPr>
          <p:cNvPr id="31746" name="Picture 3">
            <a:extLst>
              <a:ext uri="{FF2B5EF4-FFF2-40B4-BE49-F238E27FC236}">
                <a16:creationId xmlns:a16="http://schemas.microsoft.com/office/drawing/2014/main" id="{CFC90466-D135-1C48-B9AD-21A1E0673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2452688"/>
            <a:ext cx="7947025"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456146"/>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9"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4594</TotalTime>
  <Words>2932</Words>
  <Application>Microsoft Macintosh PowerPoint</Application>
  <PresentationFormat>On-screen Show (4:3)</PresentationFormat>
  <Paragraphs>557</Paragraphs>
  <Slides>65</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宋体</vt:lpstr>
      <vt:lpstr>Arial</vt:lpstr>
      <vt:lpstr>Comic Sans MS</vt:lpstr>
      <vt:lpstr>Geneva CE</vt:lpstr>
      <vt:lpstr>Monotype Sorts</vt:lpstr>
      <vt:lpstr>Optima</vt:lpstr>
      <vt:lpstr>Palatino</vt:lpstr>
      <vt:lpstr>Symbol</vt:lpstr>
      <vt:lpstr>Times</vt:lpstr>
      <vt:lpstr>Wingdings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MSKCC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Sloan Kettering Institute</dc:creator>
  <cp:lastModifiedBy>Shuman, Stewart</cp:lastModifiedBy>
  <cp:revision>216</cp:revision>
  <cp:lastPrinted>2009-09-28T18:59:49Z</cp:lastPrinted>
  <dcterms:created xsi:type="dcterms:W3CDTF">2013-09-18T18:58:52Z</dcterms:created>
  <dcterms:modified xsi:type="dcterms:W3CDTF">2025-09-01T15:48:57Z</dcterms:modified>
</cp:coreProperties>
</file>