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2" r:id="rId6"/>
    <p:sldId id="264" r:id="rId7"/>
    <p:sldId id="260" r:id="rId8"/>
    <p:sldId id="261" r:id="rId9"/>
    <p:sldId id="265" r:id="rId10"/>
    <p:sldId id="266" r:id="rId11"/>
    <p:sldId id="267" r:id="rId12"/>
    <p:sldId id="268" r:id="rId13"/>
    <p:sldId id="269" r:id="rId14"/>
    <p:sldId id="273" r:id="rId15"/>
    <p:sldId id="272" r:id="rId16"/>
    <p:sldId id="274" r:id="rId17"/>
    <p:sldId id="275" r:id="rId18"/>
    <p:sldId id="276" r:id="rId19"/>
    <p:sldId id="277" r:id="rId20"/>
    <p:sldId id="278" r:id="rId21"/>
    <p:sldId id="279" r:id="rId22"/>
    <p:sldId id="281" r:id="rId23"/>
    <p:sldId id="280" r:id="rId24"/>
    <p:sldId id="282" r:id="rId25"/>
    <p:sldId id="283" r:id="rId26"/>
    <p:sldId id="285" r:id="rId27"/>
    <p:sldId id="284" r:id="rId28"/>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gg, Colin" userId="e164ff90-6b04-4cfe-8adb-675b850e9a92" providerId="ADAL" clId="{59D8256D-EBE2-44E1-8D8D-39259510864E}"/>
    <pc:docChg chg="modSld">
      <pc:chgData name="Begg, Colin" userId="e164ff90-6b04-4cfe-8adb-675b850e9a92" providerId="ADAL" clId="{59D8256D-EBE2-44E1-8D8D-39259510864E}" dt="2026-04-03T17:58:11.220" v="1" actId="20577"/>
      <pc:docMkLst>
        <pc:docMk/>
      </pc:docMkLst>
      <pc:sldChg chg="modSp mod">
        <pc:chgData name="Begg, Colin" userId="e164ff90-6b04-4cfe-8adb-675b850e9a92" providerId="ADAL" clId="{59D8256D-EBE2-44E1-8D8D-39259510864E}" dt="2026-04-03T17:58:11.220" v="1" actId="20577"/>
        <pc:sldMkLst>
          <pc:docMk/>
          <pc:sldMk cId="2148989307" sldId="264"/>
        </pc:sldMkLst>
        <pc:spChg chg="mod">
          <ac:chgData name="Begg, Colin" userId="e164ff90-6b04-4cfe-8adb-675b850e9a92" providerId="ADAL" clId="{59D8256D-EBE2-44E1-8D8D-39259510864E}" dt="2026-04-03T17:58:11.220" v="1" actId="20577"/>
          <ac:spMkLst>
            <pc:docMk/>
            <pc:sldMk cId="2148989307" sldId="264"/>
            <ac:spMk id="3" creationId="{4B759911-998B-97BE-403D-DB16749D8CE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02077F9E-D9F7-4A2C-9AC8-A4471A1A3E36}" type="datetimeFigureOut">
              <a:rPr lang="en-US" smtClean="0"/>
              <a:t>4/3/2026</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E87A3B31-68AB-4716-B5F5-070B04A7AB39}" type="slidenum">
              <a:rPr lang="en-US" smtClean="0"/>
              <a:t>‹#›</a:t>
            </a:fld>
            <a:endParaRPr lang="en-US"/>
          </a:p>
        </p:txBody>
      </p:sp>
    </p:spTree>
    <p:extLst>
      <p:ext uri="{BB962C8B-B14F-4D97-AF65-F5344CB8AC3E}">
        <p14:creationId xmlns:p14="http://schemas.microsoft.com/office/powerpoint/2010/main" val="2083567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51116-BD48-DBF9-B468-582A99AA6F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651E94-723C-6968-9FE0-90D9125243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752B9B-4F8C-9B64-F1DD-A8C5A8A419CF}"/>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5" name="Footer Placeholder 4">
            <a:extLst>
              <a:ext uri="{FF2B5EF4-FFF2-40B4-BE49-F238E27FC236}">
                <a16:creationId xmlns:a16="http://schemas.microsoft.com/office/drawing/2014/main" id="{87990B06-F9D3-37B3-E206-2CF86C5BD3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8A3BAD-311D-A809-C94C-B545FE32E40B}"/>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1416264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14C54-5F27-7EF1-7282-08DFE8BB51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38CCE-6411-7EFC-A4CC-4CE84BF0C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A19A32-79C2-1EF5-5A5C-DEB0190F610A}"/>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5" name="Footer Placeholder 4">
            <a:extLst>
              <a:ext uri="{FF2B5EF4-FFF2-40B4-BE49-F238E27FC236}">
                <a16:creationId xmlns:a16="http://schemas.microsoft.com/office/drawing/2014/main" id="{06A78CC1-456E-A7F4-DDC3-B6D774B8ED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BEEA5E-6E72-34C3-2AAC-5E49F99E788C}"/>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360594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67D3EB-4C54-3DE4-4D5F-4211E6B9BF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CA3257-B238-121D-196A-41490D1186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91137-4E64-A3BB-6B09-9EE3CAACD970}"/>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5" name="Footer Placeholder 4">
            <a:extLst>
              <a:ext uri="{FF2B5EF4-FFF2-40B4-BE49-F238E27FC236}">
                <a16:creationId xmlns:a16="http://schemas.microsoft.com/office/drawing/2014/main" id="{7FFE2491-85BB-3522-0B2A-36267CDF24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D2ED9A-E424-A2E0-A66E-3E31C838157E}"/>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324696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DBEA6-FF09-6F2F-29FF-20F54CDCC2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860FCA-9C0D-0085-2F8A-E814F75F28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D478D2-D052-A09D-1414-D7D7769FA218}"/>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5" name="Footer Placeholder 4">
            <a:extLst>
              <a:ext uri="{FF2B5EF4-FFF2-40B4-BE49-F238E27FC236}">
                <a16:creationId xmlns:a16="http://schemas.microsoft.com/office/drawing/2014/main" id="{C36C7F70-31DA-78DA-E0EA-A6673455A7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5A1D3-7042-99CF-3DAC-B3BB60A614A3}"/>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4195109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F3E37-CB1B-DC78-4BB0-ED4A1F11A1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1A6016-2896-AEFE-FAA5-8DAE32A10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EE13B8-FB93-0259-5961-36A0097F5E7C}"/>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5" name="Footer Placeholder 4">
            <a:extLst>
              <a:ext uri="{FF2B5EF4-FFF2-40B4-BE49-F238E27FC236}">
                <a16:creationId xmlns:a16="http://schemas.microsoft.com/office/drawing/2014/main" id="{34153784-2CCA-0E38-2A81-83FB89BC9D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34EB35-97F7-C753-3023-6DE62A267ACD}"/>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2512333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0ACD3-0B71-B87F-B322-B8B9601E48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AD88F3-4679-468C-46D2-84484F70C8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A39032-37EA-2BC5-1A27-E29CD123DD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5D563C-7BD5-9BD0-FBEA-278FF8CD2F66}"/>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6" name="Footer Placeholder 5">
            <a:extLst>
              <a:ext uri="{FF2B5EF4-FFF2-40B4-BE49-F238E27FC236}">
                <a16:creationId xmlns:a16="http://schemas.microsoft.com/office/drawing/2014/main" id="{DD28207B-8AE8-14BC-AF06-78A74CF556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6B11D3-AD38-D77E-539E-73B65B8303D6}"/>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379785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AADB-0239-BE0C-7309-97F6080E05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2DCE5C-930E-B5AF-3A1B-B5121D62FA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739B69-8774-C416-A1DF-45C3FA5211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BB6BF8-0FBF-6A14-75E6-1381235609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8FDDE7-468F-FB6A-C5AA-B45581AE5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A67B096-CD98-5852-1608-50BFF35297F3}"/>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8" name="Footer Placeholder 7">
            <a:extLst>
              <a:ext uri="{FF2B5EF4-FFF2-40B4-BE49-F238E27FC236}">
                <a16:creationId xmlns:a16="http://schemas.microsoft.com/office/drawing/2014/main" id="{D2517FFE-CA08-608F-581B-275E57C88D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53FB50-3C67-A571-6A95-A2E48CB095A9}"/>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118393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CBF22-E79B-9539-DBC3-F3DA7B152E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1B1EA-5ADE-5E3A-1287-7921BA7F8073}"/>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4" name="Footer Placeholder 3">
            <a:extLst>
              <a:ext uri="{FF2B5EF4-FFF2-40B4-BE49-F238E27FC236}">
                <a16:creationId xmlns:a16="http://schemas.microsoft.com/office/drawing/2014/main" id="{0887DE93-5987-A3A2-AEA5-D88AF4E1F4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46219D-98C4-ED52-EB48-FA08915E15B2}"/>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1058434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169C26-777B-DCB5-42D5-7B3845135038}"/>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3" name="Footer Placeholder 2">
            <a:extLst>
              <a:ext uri="{FF2B5EF4-FFF2-40B4-BE49-F238E27FC236}">
                <a16:creationId xmlns:a16="http://schemas.microsoft.com/office/drawing/2014/main" id="{62B27B60-A4FC-93C5-1C8A-F5AB502315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3822E0-F7CB-8E59-92CE-E0895CB2E7FF}"/>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4178695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2D26E-89B1-A0DE-079D-80DD4B31F3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35E74D-CB02-483C-7EA9-10C162E875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BB8FDB-CBD7-4DC2-BDB6-A81AA570C4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A6139E-C9CF-087F-0856-7D92E5FF897F}"/>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6" name="Footer Placeholder 5">
            <a:extLst>
              <a:ext uri="{FF2B5EF4-FFF2-40B4-BE49-F238E27FC236}">
                <a16:creationId xmlns:a16="http://schemas.microsoft.com/office/drawing/2014/main" id="{B6F2DD1C-D920-1670-7EA4-7CE41D06B9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CD143A-D0E0-4390-3B22-7FF2BA8CCE20}"/>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2344351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A72D3-6385-9257-77C9-2BA3F61C57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1C62FA-1712-507C-1B4D-89131F5E3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C4FB9B-F531-419C-BDB7-0BF7FE8F59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0A865B-8BE1-E20F-DC0D-B43AB73B1774}"/>
              </a:ext>
            </a:extLst>
          </p:cNvPr>
          <p:cNvSpPr>
            <a:spLocks noGrp="1"/>
          </p:cNvSpPr>
          <p:nvPr>
            <p:ph type="dt" sz="half" idx="10"/>
          </p:nvPr>
        </p:nvSpPr>
        <p:spPr/>
        <p:txBody>
          <a:bodyPr/>
          <a:lstStyle/>
          <a:p>
            <a:fld id="{7EB2908D-AE52-4B38-AAB8-734EFB9D3410}" type="datetimeFigureOut">
              <a:rPr lang="en-US" smtClean="0"/>
              <a:t>4/3/2026</a:t>
            </a:fld>
            <a:endParaRPr lang="en-US"/>
          </a:p>
        </p:txBody>
      </p:sp>
      <p:sp>
        <p:nvSpPr>
          <p:cNvPr id="6" name="Footer Placeholder 5">
            <a:extLst>
              <a:ext uri="{FF2B5EF4-FFF2-40B4-BE49-F238E27FC236}">
                <a16:creationId xmlns:a16="http://schemas.microsoft.com/office/drawing/2014/main" id="{045C918B-D5E3-2599-79FF-6D939A2463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2B2A68-7B88-A0E5-9BBC-A5B6DA33DF4E}"/>
              </a:ext>
            </a:extLst>
          </p:cNvPr>
          <p:cNvSpPr>
            <a:spLocks noGrp="1"/>
          </p:cNvSpPr>
          <p:nvPr>
            <p:ph type="sldNum" sz="quarter" idx="12"/>
          </p:nvPr>
        </p:nvSpPr>
        <p:spPr/>
        <p:txBody>
          <a:bodyPr/>
          <a:lstStyle/>
          <a:p>
            <a:fld id="{389347A8-F7C1-4B21-AE82-401F6F630442}" type="slidenum">
              <a:rPr lang="en-US" smtClean="0"/>
              <a:t>‹#›</a:t>
            </a:fld>
            <a:endParaRPr lang="en-US"/>
          </a:p>
        </p:txBody>
      </p:sp>
    </p:spTree>
    <p:extLst>
      <p:ext uri="{BB962C8B-B14F-4D97-AF65-F5344CB8AC3E}">
        <p14:creationId xmlns:p14="http://schemas.microsoft.com/office/powerpoint/2010/main" val="16053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4171A8-541C-3138-35CB-23FAFCE94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747DB1-520D-D498-42CC-328E418CBD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4043FC-6B71-48EA-D309-254EEEC000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B2908D-AE52-4B38-AAB8-734EFB9D3410}" type="datetimeFigureOut">
              <a:rPr lang="en-US" smtClean="0"/>
              <a:t>4/3/2026</a:t>
            </a:fld>
            <a:endParaRPr lang="en-US"/>
          </a:p>
        </p:txBody>
      </p:sp>
      <p:sp>
        <p:nvSpPr>
          <p:cNvPr id="5" name="Footer Placeholder 4">
            <a:extLst>
              <a:ext uri="{FF2B5EF4-FFF2-40B4-BE49-F238E27FC236}">
                <a16:creationId xmlns:a16="http://schemas.microsoft.com/office/drawing/2014/main" id="{F7FDBAC2-414A-FFC8-A9C3-BC890F75F9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3EF455A-61E5-7615-F901-8730CA6814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9347A8-F7C1-4B21-AE82-401F6F630442}" type="slidenum">
              <a:rPr lang="en-US" smtClean="0"/>
              <a:t>‹#›</a:t>
            </a:fld>
            <a:endParaRPr lang="en-US"/>
          </a:p>
        </p:txBody>
      </p:sp>
    </p:spTree>
    <p:extLst>
      <p:ext uri="{BB962C8B-B14F-4D97-AF65-F5344CB8AC3E}">
        <p14:creationId xmlns:p14="http://schemas.microsoft.com/office/powerpoint/2010/main" val="3081474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51E46DC-FDC3-BFD2-5FFA-3A6C495A3A14}"/>
              </a:ext>
            </a:extLst>
          </p:cNvPr>
          <p:cNvSpPr>
            <a:spLocks noGrp="1"/>
          </p:cNvSpPr>
          <p:nvPr>
            <p:ph idx="4294967295"/>
          </p:nvPr>
        </p:nvSpPr>
        <p:spPr>
          <a:xfrm>
            <a:off x="0" y="619125"/>
            <a:ext cx="10515600" cy="5557838"/>
          </a:xfrm>
        </p:spPr>
        <p:txBody>
          <a:bodyPr>
            <a:normAutofit/>
          </a:bodyPr>
          <a:lstStyle/>
          <a:p>
            <a:pPr marL="0" indent="0" algn="ctr">
              <a:buNone/>
            </a:pPr>
            <a:endParaRPr lang="en-US" b="1" dirty="0">
              <a:solidFill>
                <a:schemeClr val="accent1">
                  <a:lumMod val="75000"/>
                </a:schemeClr>
              </a:solidFill>
            </a:endParaRPr>
          </a:p>
          <a:p>
            <a:pPr marL="0" indent="0" algn="ctr">
              <a:buNone/>
            </a:pPr>
            <a:endParaRPr lang="en-US" b="1" dirty="0">
              <a:solidFill>
                <a:schemeClr val="accent1">
                  <a:lumMod val="75000"/>
                </a:schemeClr>
              </a:solidFill>
            </a:endParaRPr>
          </a:p>
        </p:txBody>
      </p:sp>
      <p:sp>
        <p:nvSpPr>
          <p:cNvPr id="3" name="TextBox 2">
            <a:extLst>
              <a:ext uri="{FF2B5EF4-FFF2-40B4-BE49-F238E27FC236}">
                <a16:creationId xmlns:a16="http://schemas.microsoft.com/office/drawing/2014/main" id="{88D5B093-E575-AF56-A02A-D8A6E0D66755}"/>
              </a:ext>
            </a:extLst>
          </p:cNvPr>
          <p:cNvSpPr txBox="1"/>
          <p:nvPr/>
        </p:nvSpPr>
        <p:spPr>
          <a:xfrm>
            <a:off x="1736558" y="878630"/>
            <a:ext cx="8718884" cy="5016758"/>
          </a:xfrm>
          <a:prstGeom prst="rect">
            <a:avLst/>
          </a:prstGeom>
          <a:noFill/>
        </p:spPr>
        <p:txBody>
          <a:bodyPr wrap="square">
            <a:spAutoFit/>
          </a:bodyPr>
          <a:lstStyle/>
          <a:p>
            <a:pPr marL="0" indent="0" algn="ctr">
              <a:buNone/>
            </a:pPr>
            <a:r>
              <a:rPr lang="en-US" sz="3200" b="1" dirty="0">
                <a:solidFill>
                  <a:srgbClr val="0070C0"/>
                </a:solidFill>
              </a:rPr>
              <a:t>Randomization in Clinical Trials</a:t>
            </a:r>
          </a:p>
          <a:p>
            <a:pPr marL="0" indent="0" algn="ctr">
              <a:buNone/>
            </a:pPr>
            <a:endParaRPr lang="en-US" sz="3200" b="1" dirty="0">
              <a:solidFill>
                <a:srgbClr val="0070C0"/>
              </a:solidFill>
            </a:endParaRPr>
          </a:p>
          <a:p>
            <a:pPr marL="0" indent="0" algn="ctr">
              <a:buNone/>
            </a:pPr>
            <a:endParaRPr lang="en-US" sz="3200" b="1" dirty="0">
              <a:solidFill>
                <a:srgbClr val="0070C0"/>
              </a:solidFill>
            </a:endParaRPr>
          </a:p>
          <a:p>
            <a:pPr marL="0" indent="0" algn="ctr">
              <a:buNone/>
            </a:pPr>
            <a:r>
              <a:rPr lang="en-US" sz="3200" b="1" dirty="0">
                <a:solidFill>
                  <a:srgbClr val="00B050"/>
                </a:solidFill>
              </a:rPr>
              <a:t>Colin Begg</a:t>
            </a:r>
          </a:p>
          <a:p>
            <a:pPr marL="0" indent="0" algn="ctr">
              <a:buNone/>
            </a:pPr>
            <a:endParaRPr lang="en-US" sz="3200" b="1" dirty="0">
              <a:solidFill>
                <a:srgbClr val="00B050"/>
              </a:solidFill>
            </a:endParaRPr>
          </a:p>
          <a:p>
            <a:pPr marL="0" indent="0" algn="ctr">
              <a:buNone/>
            </a:pPr>
            <a:endParaRPr lang="en-US" sz="3200" b="1" dirty="0">
              <a:solidFill>
                <a:srgbClr val="00B050"/>
              </a:solidFill>
            </a:endParaRPr>
          </a:p>
          <a:p>
            <a:pPr marL="0" indent="0" algn="ctr">
              <a:buNone/>
            </a:pPr>
            <a:r>
              <a:rPr lang="en-US" sz="3200" b="1" dirty="0">
                <a:solidFill>
                  <a:schemeClr val="accent2">
                    <a:lumMod val="75000"/>
                  </a:schemeClr>
                </a:solidFill>
              </a:rPr>
              <a:t>Clinical Trial Design and Protocol Writing Course</a:t>
            </a:r>
          </a:p>
          <a:p>
            <a:pPr marL="0" indent="0" algn="ctr">
              <a:buNone/>
            </a:pPr>
            <a:r>
              <a:rPr lang="en-US" sz="3200" b="1" dirty="0">
                <a:solidFill>
                  <a:schemeClr val="accent2">
                    <a:lumMod val="75000"/>
                  </a:schemeClr>
                </a:solidFill>
              </a:rPr>
              <a:t>MSK</a:t>
            </a:r>
          </a:p>
          <a:p>
            <a:pPr marL="0" indent="0" algn="ctr">
              <a:buNone/>
            </a:pPr>
            <a:r>
              <a:rPr lang="en-US" sz="3200" b="1" dirty="0">
                <a:solidFill>
                  <a:schemeClr val="accent2">
                    <a:lumMod val="75000"/>
                  </a:schemeClr>
                </a:solidFill>
              </a:rPr>
              <a:t>April 2026</a:t>
            </a:r>
          </a:p>
          <a:p>
            <a:pPr marL="0" indent="0" algn="ctr">
              <a:buNone/>
            </a:pPr>
            <a:endParaRPr lang="en-US" sz="3200" b="1" dirty="0"/>
          </a:p>
        </p:txBody>
      </p:sp>
    </p:spTree>
    <p:extLst>
      <p:ext uri="{BB962C8B-B14F-4D97-AF65-F5344CB8AC3E}">
        <p14:creationId xmlns:p14="http://schemas.microsoft.com/office/powerpoint/2010/main" val="2350168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273D5-2EF6-74B8-E45F-2B8C8E4B0B36}"/>
              </a:ext>
            </a:extLst>
          </p:cNvPr>
          <p:cNvSpPr>
            <a:spLocks noGrp="1"/>
          </p:cNvSpPr>
          <p:nvPr>
            <p:ph type="title"/>
          </p:nvPr>
        </p:nvSpPr>
        <p:spPr>
          <a:xfrm>
            <a:off x="838200" y="292936"/>
            <a:ext cx="10515600" cy="765843"/>
          </a:xfrm>
        </p:spPr>
        <p:txBody>
          <a:bodyPr>
            <a:normAutofit/>
          </a:bodyPr>
          <a:lstStyle/>
          <a:p>
            <a:r>
              <a:rPr lang="en-US" sz="2800" b="1" dirty="0">
                <a:solidFill>
                  <a:srgbClr val="0070C0"/>
                </a:solidFill>
                <a:latin typeface="+mn-lt"/>
              </a:rPr>
              <a:t>Reasons Randomization is a Uniquely Capable Methodological Tool</a:t>
            </a:r>
          </a:p>
        </p:txBody>
      </p:sp>
      <p:sp>
        <p:nvSpPr>
          <p:cNvPr id="3" name="Content Placeholder 2">
            <a:extLst>
              <a:ext uri="{FF2B5EF4-FFF2-40B4-BE49-F238E27FC236}">
                <a16:creationId xmlns:a16="http://schemas.microsoft.com/office/drawing/2014/main" id="{711935D9-DE58-B69F-4ECE-A045E5E6445B}"/>
              </a:ext>
            </a:extLst>
          </p:cNvPr>
          <p:cNvSpPr>
            <a:spLocks noGrp="1"/>
          </p:cNvSpPr>
          <p:nvPr>
            <p:ph idx="1"/>
          </p:nvPr>
        </p:nvSpPr>
        <p:spPr>
          <a:xfrm>
            <a:off x="838200" y="1387642"/>
            <a:ext cx="10515600" cy="5110163"/>
          </a:xfrm>
        </p:spPr>
        <p:txBody>
          <a:bodyPr/>
          <a:lstStyle/>
          <a:p>
            <a:r>
              <a:rPr lang="en-US" sz="2400" b="1" dirty="0">
                <a:solidFill>
                  <a:srgbClr val="00B050"/>
                </a:solidFill>
              </a:rPr>
              <a:t>Ensures that the groups being compared are genuinely comparable </a:t>
            </a:r>
          </a:p>
          <a:p>
            <a:pPr lvl="1"/>
            <a:r>
              <a:rPr lang="en-US" b="1" dirty="0">
                <a:solidFill>
                  <a:srgbClr val="00B050"/>
                </a:solidFill>
              </a:rPr>
              <a:t>Subject to the predictable vagaries of chance </a:t>
            </a:r>
          </a:p>
          <a:p>
            <a:pPr lvl="1"/>
            <a:r>
              <a:rPr lang="en-US" b="1" dirty="0">
                <a:solidFill>
                  <a:srgbClr val="00B050"/>
                </a:solidFill>
              </a:rPr>
              <a:t>This technical predictability is the theoretical basis for statistical tests used</a:t>
            </a:r>
          </a:p>
          <a:p>
            <a:pPr lvl="1"/>
            <a:endParaRPr lang="en-US" b="1" dirty="0">
              <a:solidFill>
                <a:srgbClr val="00B050"/>
              </a:solidFill>
            </a:endParaRPr>
          </a:p>
          <a:p>
            <a:r>
              <a:rPr lang="en-US" sz="2400" b="1" dirty="0">
                <a:solidFill>
                  <a:srgbClr val="00B050"/>
                </a:solidFill>
              </a:rPr>
              <a:t>No other study design has this capability</a:t>
            </a:r>
          </a:p>
          <a:p>
            <a:endParaRPr lang="en-US" sz="2400" b="1" dirty="0">
              <a:solidFill>
                <a:srgbClr val="00B050"/>
              </a:solidFill>
            </a:endParaRPr>
          </a:p>
          <a:p>
            <a:r>
              <a:rPr lang="en-US" sz="2400" b="1" dirty="0">
                <a:solidFill>
                  <a:srgbClr val="00B050"/>
                </a:solidFill>
              </a:rPr>
              <a:t>Undesirable, non-quantifiable selection is almost inevitable in studies where the doctors decide what treatment(s) should be prescribed</a:t>
            </a:r>
          </a:p>
          <a:p>
            <a:pPr lvl="1"/>
            <a:r>
              <a:rPr lang="en-US" b="1" dirty="0">
                <a:solidFill>
                  <a:srgbClr val="00B050"/>
                </a:solidFill>
              </a:rPr>
              <a:t>e.g. non-randomized phase II studies</a:t>
            </a:r>
          </a:p>
          <a:p>
            <a:pPr lvl="1"/>
            <a:endParaRPr lang="en-US" b="1" dirty="0">
              <a:solidFill>
                <a:srgbClr val="00B050"/>
              </a:solidFill>
            </a:endParaRPr>
          </a:p>
          <a:p>
            <a:r>
              <a:rPr lang="en-US" sz="2400" b="1" dirty="0">
                <a:solidFill>
                  <a:srgbClr val="00B050"/>
                </a:solidFill>
              </a:rPr>
              <a:t>Note: this type of selection, when it involves doctors and their patients as opposed to the trial leaders, is frequently unconscious</a:t>
            </a:r>
          </a:p>
          <a:p>
            <a:endParaRPr lang="en-US" dirty="0"/>
          </a:p>
        </p:txBody>
      </p:sp>
    </p:spTree>
    <p:extLst>
      <p:ext uri="{BB962C8B-B14F-4D97-AF65-F5344CB8AC3E}">
        <p14:creationId xmlns:p14="http://schemas.microsoft.com/office/powerpoint/2010/main" val="2072521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73734-A43D-0345-B348-6CF660814B93}"/>
              </a:ext>
            </a:extLst>
          </p:cNvPr>
          <p:cNvSpPr>
            <a:spLocks noGrp="1"/>
          </p:cNvSpPr>
          <p:nvPr>
            <p:ph type="title"/>
          </p:nvPr>
        </p:nvSpPr>
        <p:spPr>
          <a:xfrm>
            <a:off x="838200" y="136358"/>
            <a:ext cx="10515600" cy="818147"/>
          </a:xfrm>
        </p:spPr>
        <p:txBody>
          <a:bodyPr>
            <a:normAutofit/>
          </a:bodyPr>
          <a:lstStyle/>
          <a:p>
            <a:r>
              <a:rPr lang="en-US" sz="2800" b="1" dirty="0">
                <a:solidFill>
                  <a:srgbClr val="0070C0"/>
                </a:solidFill>
                <a:latin typeface="+mn-lt"/>
              </a:rPr>
              <a:t>Methodological Standards in the Broader Drug Development Context</a:t>
            </a:r>
          </a:p>
        </p:txBody>
      </p:sp>
      <p:sp>
        <p:nvSpPr>
          <p:cNvPr id="3" name="Content Placeholder 2">
            <a:extLst>
              <a:ext uri="{FF2B5EF4-FFF2-40B4-BE49-F238E27FC236}">
                <a16:creationId xmlns:a16="http://schemas.microsoft.com/office/drawing/2014/main" id="{F050C310-6263-F4FC-4161-0212FF7A31F3}"/>
              </a:ext>
            </a:extLst>
          </p:cNvPr>
          <p:cNvSpPr>
            <a:spLocks noGrp="1"/>
          </p:cNvSpPr>
          <p:nvPr>
            <p:ph idx="1"/>
          </p:nvPr>
        </p:nvSpPr>
        <p:spPr>
          <a:xfrm>
            <a:off x="838200" y="1243263"/>
            <a:ext cx="10515600" cy="5222458"/>
          </a:xfrm>
        </p:spPr>
        <p:txBody>
          <a:bodyPr>
            <a:normAutofit/>
          </a:bodyPr>
          <a:lstStyle/>
          <a:p>
            <a:r>
              <a:rPr lang="en-US" sz="2000" b="1" dirty="0">
                <a:solidFill>
                  <a:srgbClr val="00B050"/>
                </a:solidFill>
              </a:rPr>
              <a:t>Scientific developers </a:t>
            </a:r>
          </a:p>
          <a:p>
            <a:pPr lvl="1"/>
            <a:r>
              <a:rPr lang="en-US" sz="2000" b="1" dirty="0">
                <a:solidFill>
                  <a:srgbClr val="00B050"/>
                </a:solidFill>
              </a:rPr>
              <a:t>There is a strong psychological imperative to believe your own theories</a:t>
            </a:r>
          </a:p>
          <a:p>
            <a:pPr lvl="1"/>
            <a:r>
              <a:rPr lang="en-US" sz="2000" b="1" dirty="0">
                <a:solidFill>
                  <a:srgbClr val="00B050"/>
                </a:solidFill>
              </a:rPr>
              <a:t>This imperative grows as a product moves along the developmental pathway, and the scientist has more riding on it</a:t>
            </a:r>
          </a:p>
          <a:p>
            <a:pPr lvl="1"/>
            <a:r>
              <a:rPr lang="en-US" sz="2000" b="1" dirty="0">
                <a:solidFill>
                  <a:srgbClr val="00B050"/>
                </a:solidFill>
              </a:rPr>
              <a:t>The scientific method is applied imperfectly by scientists</a:t>
            </a:r>
          </a:p>
          <a:p>
            <a:pPr lvl="2"/>
            <a:r>
              <a:rPr lang="en-US" b="1" dirty="0">
                <a:solidFill>
                  <a:srgbClr val="00B050"/>
                </a:solidFill>
              </a:rPr>
              <a:t>Theories are much better challenged by others</a:t>
            </a:r>
          </a:p>
          <a:p>
            <a:pPr lvl="2"/>
            <a:r>
              <a:rPr lang="en-US" b="1" dirty="0">
                <a:solidFill>
                  <a:srgbClr val="00B050"/>
                </a:solidFill>
              </a:rPr>
              <a:t>But in drug development, “others” may not have access to the crucial facts</a:t>
            </a:r>
          </a:p>
          <a:p>
            <a:pPr lvl="2"/>
            <a:endParaRPr lang="en-US" b="1" dirty="0">
              <a:solidFill>
                <a:srgbClr val="00B050"/>
              </a:solidFill>
            </a:endParaRPr>
          </a:p>
          <a:p>
            <a:r>
              <a:rPr lang="en-US" sz="2000" b="1" dirty="0">
                <a:solidFill>
                  <a:srgbClr val="00B050"/>
                </a:solidFill>
              </a:rPr>
              <a:t>Financial incentives</a:t>
            </a:r>
          </a:p>
          <a:p>
            <a:pPr lvl="1"/>
            <a:r>
              <a:rPr lang="en-US" sz="2000" b="1" dirty="0">
                <a:solidFill>
                  <a:srgbClr val="00B050"/>
                </a:solidFill>
              </a:rPr>
              <a:t>Gargantuan amounts of money ride on a drug gaining FDA approval</a:t>
            </a:r>
          </a:p>
          <a:p>
            <a:pPr lvl="1"/>
            <a:r>
              <a:rPr lang="en-US" sz="2000" b="1" dirty="0">
                <a:solidFill>
                  <a:srgbClr val="00B050"/>
                </a:solidFill>
              </a:rPr>
              <a:t>This inevitably leads to dishonesty in revealing all the crucial facts</a:t>
            </a:r>
          </a:p>
          <a:p>
            <a:pPr lvl="1"/>
            <a:r>
              <a:rPr lang="en-US" sz="2000" b="1" dirty="0">
                <a:solidFill>
                  <a:srgbClr val="00B050"/>
                </a:solidFill>
              </a:rPr>
              <a:t>Rigidly applied FDA regulations regarding study design, reporting and transparency are crucial in shepherding an approval pipeline with credible results</a:t>
            </a:r>
          </a:p>
          <a:p>
            <a:pPr lvl="1"/>
            <a:r>
              <a:rPr lang="en-US" sz="2000" b="1" dirty="0">
                <a:solidFill>
                  <a:srgbClr val="00B050"/>
                </a:solidFill>
              </a:rPr>
              <a:t>Randomization is a critical tool in this environment</a:t>
            </a:r>
          </a:p>
          <a:p>
            <a:pPr lvl="1"/>
            <a:r>
              <a:rPr lang="en-US" sz="2000" b="1" dirty="0">
                <a:solidFill>
                  <a:srgbClr val="00B050"/>
                </a:solidFill>
              </a:rPr>
              <a:t>More to follow…</a:t>
            </a:r>
          </a:p>
          <a:p>
            <a:pPr lvl="1"/>
            <a:endParaRPr lang="en-US" sz="2000" b="1" dirty="0">
              <a:solidFill>
                <a:srgbClr val="00B050"/>
              </a:solidFill>
            </a:endParaRPr>
          </a:p>
        </p:txBody>
      </p:sp>
    </p:spTree>
    <p:extLst>
      <p:ext uri="{BB962C8B-B14F-4D97-AF65-F5344CB8AC3E}">
        <p14:creationId xmlns:p14="http://schemas.microsoft.com/office/powerpoint/2010/main" val="1551400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C91A2-8721-10C2-A28C-9341A3B88437}"/>
              </a:ext>
            </a:extLst>
          </p:cNvPr>
          <p:cNvSpPr>
            <a:spLocks noGrp="1"/>
          </p:cNvSpPr>
          <p:nvPr>
            <p:ph type="title"/>
          </p:nvPr>
        </p:nvSpPr>
        <p:spPr>
          <a:xfrm>
            <a:off x="838200" y="18255"/>
            <a:ext cx="10515600" cy="1325563"/>
          </a:xfrm>
        </p:spPr>
        <p:txBody>
          <a:bodyPr>
            <a:normAutofit/>
          </a:bodyPr>
          <a:lstStyle/>
          <a:p>
            <a:pPr algn="ctr"/>
            <a:r>
              <a:rPr lang="en-US" sz="3200" b="1" dirty="0">
                <a:solidFill>
                  <a:srgbClr val="0070C0"/>
                </a:solidFill>
                <a:latin typeface="+mn-lt"/>
              </a:rPr>
              <a:t>The Benchmark Randomized Trial</a:t>
            </a:r>
          </a:p>
        </p:txBody>
      </p:sp>
      <p:sp>
        <p:nvSpPr>
          <p:cNvPr id="3" name="Content Placeholder 2">
            <a:extLst>
              <a:ext uri="{FF2B5EF4-FFF2-40B4-BE49-F238E27FC236}">
                <a16:creationId xmlns:a16="http://schemas.microsoft.com/office/drawing/2014/main" id="{E3ADF580-F507-DBF4-1A7A-C479A29C0EA9}"/>
              </a:ext>
            </a:extLst>
          </p:cNvPr>
          <p:cNvSpPr>
            <a:spLocks noGrp="1"/>
          </p:cNvSpPr>
          <p:nvPr>
            <p:ph idx="1"/>
          </p:nvPr>
        </p:nvSpPr>
        <p:spPr>
          <a:xfrm>
            <a:off x="244642" y="1261351"/>
            <a:ext cx="11109158" cy="5115385"/>
          </a:xfrm>
        </p:spPr>
        <p:txBody>
          <a:bodyPr>
            <a:normAutofit/>
          </a:bodyPr>
          <a:lstStyle/>
          <a:p>
            <a:pPr algn="ctr"/>
            <a:r>
              <a:rPr lang="en-US" sz="2000" b="1" dirty="0">
                <a:solidFill>
                  <a:srgbClr val="00B050"/>
                </a:solidFill>
              </a:rPr>
              <a:t>Two treatments</a:t>
            </a:r>
          </a:p>
          <a:p>
            <a:pPr lvl="1" algn="ctr"/>
            <a:r>
              <a:rPr lang="en-US" sz="2000" b="1" dirty="0">
                <a:solidFill>
                  <a:srgbClr val="7030A0"/>
                </a:solidFill>
              </a:rPr>
              <a:t>Experimental drug versus a standard control (could be a placebo)</a:t>
            </a:r>
          </a:p>
          <a:p>
            <a:pPr lvl="1" algn="ctr"/>
            <a:r>
              <a:rPr lang="en-US" sz="2000" b="1" dirty="0">
                <a:solidFill>
                  <a:srgbClr val="7030A0"/>
                </a:solidFill>
              </a:rPr>
              <a:t>Could be a comparison of established treatments (sometimes referred to as a pragmatic trial)</a:t>
            </a:r>
          </a:p>
          <a:p>
            <a:pPr lvl="1" algn="ctr"/>
            <a:endParaRPr lang="en-US" sz="2000" b="1" dirty="0">
              <a:solidFill>
                <a:srgbClr val="00B050"/>
              </a:solidFill>
            </a:endParaRPr>
          </a:p>
          <a:p>
            <a:pPr algn="ctr"/>
            <a:r>
              <a:rPr lang="en-US" sz="2000" b="1" dirty="0">
                <a:solidFill>
                  <a:srgbClr val="00B050"/>
                </a:solidFill>
              </a:rPr>
              <a:t>A defined primary endpoint characterizing the efficacy goal</a:t>
            </a:r>
          </a:p>
          <a:p>
            <a:pPr lvl="1" algn="ctr"/>
            <a:r>
              <a:rPr lang="en-US" sz="2000" b="1" dirty="0">
                <a:solidFill>
                  <a:srgbClr val="7030A0"/>
                </a:solidFill>
              </a:rPr>
              <a:t>Often survival in the cancer setting</a:t>
            </a:r>
          </a:p>
          <a:p>
            <a:pPr lvl="1" algn="ctr"/>
            <a:endParaRPr lang="en-US" sz="2000" b="1" dirty="0">
              <a:solidFill>
                <a:srgbClr val="00B050"/>
              </a:solidFill>
            </a:endParaRPr>
          </a:p>
          <a:p>
            <a:pPr algn="ctr"/>
            <a:r>
              <a:rPr lang="en-US" sz="2000" b="1" dirty="0">
                <a:solidFill>
                  <a:srgbClr val="00B050"/>
                </a:solidFill>
              </a:rPr>
              <a:t>Randomized allocation of treatment</a:t>
            </a:r>
          </a:p>
          <a:p>
            <a:pPr algn="ctr"/>
            <a:endParaRPr lang="en-US" sz="2000" b="1" dirty="0">
              <a:solidFill>
                <a:srgbClr val="00B050"/>
              </a:solidFill>
            </a:endParaRPr>
          </a:p>
          <a:p>
            <a:pPr algn="ctr"/>
            <a:r>
              <a:rPr lang="en-US" sz="2000" b="1" dirty="0">
                <a:solidFill>
                  <a:srgbClr val="00B050"/>
                </a:solidFill>
              </a:rPr>
              <a:t>All randomized participants included in analysis (so-called “intent-to-treat” population)</a:t>
            </a:r>
          </a:p>
          <a:p>
            <a:pPr algn="ctr"/>
            <a:endParaRPr lang="en-US" sz="2000" b="1" dirty="0">
              <a:solidFill>
                <a:srgbClr val="00B050"/>
              </a:solidFill>
            </a:endParaRPr>
          </a:p>
          <a:p>
            <a:pPr algn="ctr"/>
            <a:r>
              <a:rPr lang="en-US" sz="2000" b="1" dirty="0">
                <a:solidFill>
                  <a:srgbClr val="00B050"/>
                </a:solidFill>
              </a:rPr>
              <a:t>In this (pure) setting a statistical test is valid</a:t>
            </a:r>
          </a:p>
          <a:p>
            <a:pPr lvl="1" algn="ctr"/>
            <a:r>
              <a:rPr lang="en-US" sz="2000" b="1" dirty="0">
                <a:solidFill>
                  <a:srgbClr val="7030A0"/>
                </a:solidFill>
              </a:rPr>
              <a:t>The chance of a false positive finding is &lt;5% </a:t>
            </a:r>
          </a:p>
        </p:txBody>
      </p:sp>
    </p:spTree>
    <p:extLst>
      <p:ext uri="{BB962C8B-B14F-4D97-AF65-F5344CB8AC3E}">
        <p14:creationId xmlns:p14="http://schemas.microsoft.com/office/powerpoint/2010/main" val="4135232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6FF3B-E541-C3F4-7858-7B7FC4F66D37}"/>
              </a:ext>
            </a:extLst>
          </p:cNvPr>
          <p:cNvSpPr>
            <a:spLocks noGrp="1"/>
          </p:cNvSpPr>
          <p:nvPr>
            <p:ph type="title"/>
          </p:nvPr>
        </p:nvSpPr>
        <p:spPr>
          <a:xfrm>
            <a:off x="838200" y="200526"/>
            <a:ext cx="10515600" cy="922421"/>
          </a:xfrm>
        </p:spPr>
        <p:txBody>
          <a:bodyPr>
            <a:normAutofit/>
          </a:bodyPr>
          <a:lstStyle/>
          <a:p>
            <a:pPr algn="ctr"/>
            <a:r>
              <a:rPr lang="en-US" sz="3200" b="1" dirty="0">
                <a:solidFill>
                  <a:srgbClr val="0070C0"/>
                </a:solidFill>
                <a:latin typeface="+mn-lt"/>
              </a:rPr>
              <a:t>Key Validity Threats to Clinical Trials</a:t>
            </a:r>
          </a:p>
        </p:txBody>
      </p:sp>
      <p:sp>
        <p:nvSpPr>
          <p:cNvPr id="3" name="Content Placeholder 2">
            <a:extLst>
              <a:ext uri="{FF2B5EF4-FFF2-40B4-BE49-F238E27FC236}">
                <a16:creationId xmlns:a16="http://schemas.microsoft.com/office/drawing/2014/main" id="{A4737D87-D49D-D354-7316-2FC60EFB9EA8}"/>
              </a:ext>
            </a:extLst>
          </p:cNvPr>
          <p:cNvSpPr>
            <a:spLocks noGrp="1"/>
          </p:cNvSpPr>
          <p:nvPr>
            <p:ph idx="1"/>
          </p:nvPr>
        </p:nvSpPr>
        <p:spPr>
          <a:xfrm>
            <a:off x="838200" y="1387642"/>
            <a:ext cx="10515600" cy="5638800"/>
          </a:xfrm>
        </p:spPr>
        <p:txBody>
          <a:bodyPr>
            <a:noAutofit/>
          </a:bodyPr>
          <a:lstStyle/>
          <a:p>
            <a:r>
              <a:rPr lang="en-US" sz="2000" b="1" dirty="0">
                <a:solidFill>
                  <a:srgbClr val="00B050"/>
                </a:solidFill>
              </a:rPr>
              <a:t>Selection of patients for the trial</a:t>
            </a:r>
          </a:p>
          <a:p>
            <a:pPr lvl="1"/>
            <a:r>
              <a:rPr lang="en-US" sz="2000" b="1" dirty="0">
                <a:solidFill>
                  <a:srgbClr val="00B050"/>
                </a:solidFill>
              </a:rPr>
              <a:t>Eligibility criteria</a:t>
            </a:r>
          </a:p>
          <a:p>
            <a:pPr lvl="1"/>
            <a:r>
              <a:rPr lang="en-US" sz="2000" b="1" dirty="0">
                <a:solidFill>
                  <a:srgbClr val="00B050"/>
                </a:solidFill>
              </a:rPr>
              <a:t>Hospitals/sites/countries where the trial is conducted</a:t>
            </a:r>
          </a:p>
          <a:p>
            <a:pPr lvl="1">
              <a:buFont typeface="Wingdings" panose="05000000000000000000" pitchFamily="2" charset="2"/>
              <a:buChar char="à"/>
            </a:pPr>
            <a:r>
              <a:rPr lang="en-US" sz="2000" b="1" dirty="0">
                <a:solidFill>
                  <a:srgbClr val="7030A0"/>
                </a:solidFill>
              </a:rPr>
              <a:t> Note: a randomized trial is still “valid” in this context</a:t>
            </a:r>
          </a:p>
          <a:p>
            <a:pPr lvl="2">
              <a:buFont typeface="Wingdings" panose="05000000000000000000" pitchFamily="2" charset="2"/>
              <a:buChar char="à"/>
            </a:pPr>
            <a:r>
              <a:rPr lang="en-US" b="1" dirty="0">
                <a:solidFill>
                  <a:srgbClr val="7030A0"/>
                </a:solidFill>
              </a:rPr>
              <a:t>This is randomization’s greatest strength, distinguishing it from non-randomized trials</a:t>
            </a:r>
          </a:p>
          <a:p>
            <a:pPr lvl="1">
              <a:buFont typeface="Wingdings" panose="05000000000000000000" pitchFamily="2" charset="2"/>
              <a:buChar char="à"/>
            </a:pPr>
            <a:r>
              <a:rPr lang="en-US" sz="2000" b="1" dirty="0">
                <a:solidFill>
                  <a:srgbClr val="7030A0"/>
                </a:solidFill>
              </a:rPr>
              <a:t> But – results may only be applicable to the types of patients recruited</a:t>
            </a:r>
          </a:p>
          <a:p>
            <a:pPr lvl="1">
              <a:buFont typeface="Wingdings" panose="05000000000000000000" pitchFamily="2" charset="2"/>
              <a:buChar char="à"/>
            </a:pPr>
            <a:r>
              <a:rPr lang="en-US" sz="2000" b="1" dirty="0">
                <a:solidFill>
                  <a:srgbClr val="7030A0"/>
                </a:solidFill>
              </a:rPr>
              <a:t> Generalizability is always a big focus of discussion – to which patients can we extrapolate results?</a:t>
            </a:r>
            <a:endParaRPr lang="en-US" sz="2000" b="1" dirty="0">
              <a:solidFill>
                <a:srgbClr val="00B050"/>
              </a:solidFill>
            </a:endParaRPr>
          </a:p>
          <a:p>
            <a:pPr lvl="1"/>
            <a:endParaRPr lang="en-US" sz="2000" b="1" dirty="0">
              <a:solidFill>
                <a:srgbClr val="00B050"/>
              </a:solidFill>
            </a:endParaRPr>
          </a:p>
          <a:p>
            <a:r>
              <a:rPr lang="en-US" sz="2000" b="1" dirty="0">
                <a:solidFill>
                  <a:srgbClr val="00B050"/>
                </a:solidFill>
              </a:rPr>
              <a:t>Examples</a:t>
            </a:r>
          </a:p>
          <a:p>
            <a:pPr lvl="1"/>
            <a:r>
              <a:rPr lang="en-US" sz="2000" b="1" dirty="0">
                <a:solidFill>
                  <a:srgbClr val="00B050"/>
                </a:solidFill>
              </a:rPr>
              <a:t>Calcium for prevention of pre-eclampsia</a:t>
            </a:r>
          </a:p>
          <a:p>
            <a:pPr lvl="1"/>
            <a:r>
              <a:rPr lang="en-US" sz="2000" b="1" dirty="0">
                <a:solidFill>
                  <a:srgbClr val="00B050"/>
                </a:solidFill>
              </a:rPr>
              <a:t>Extrapolation of results of trials in adults to the elderly, or to children</a:t>
            </a:r>
          </a:p>
          <a:p>
            <a:pPr lvl="1"/>
            <a:r>
              <a:rPr lang="en-US" sz="2000" b="1" dirty="0">
                <a:solidFill>
                  <a:srgbClr val="00B050"/>
                </a:solidFill>
              </a:rPr>
              <a:t>Screening trials for breast cancer</a:t>
            </a:r>
          </a:p>
        </p:txBody>
      </p:sp>
    </p:spTree>
    <p:extLst>
      <p:ext uri="{BB962C8B-B14F-4D97-AF65-F5344CB8AC3E}">
        <p14:creationId xmlns:p14="http://schemas.microsoft.com/office/powerpoint/2010/main" val="3839829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1DCEF-B746-A563-AC05-DC30ACF54B34}"/>
              </a:ext>
            </a:extLst>
          </p:cNvPr>
          <p:cNvSpPr>
            <a:spLocks noGrp="1"/>
          </p:cNvSpPr>
          <p:nvPr>
            <p:ph type="title"/>
          </p:nvPr>
        </p:nvSpPr>
        <p:spPr>
          <a:xfrm>
            <a:off x="721895" y="18255"/>
            <a:ext cx="10631905" cy="1064587"/>
          </a:xfrm>
        </p:spPr>
        <p:txBody>
          <a:bodyPr>
            <a:normAutofit/>
          </a:bodyPr>
          <a:lstStyle/>
          <a:p>
            <a:pPr algn="ctr"/>
            <a:r>
              <a:rPr lang="en-US" sz="2400" b="1" dirty="0">
                <a:solidFill>
                  <a:srgbClr val="0070C0"/>
                </a:solidFill>
                <a:latin typeface="+mn-lt"/>
              </a:rPr>
              <a:t>Example: Calcium Supplementation to Prevent Pre-eclampsia</a:t>
            </a:r>
          </a:p>
        </p:txBody>
      </p:sp>
      <p:sp>
        <p:nvSpPr>
          <p:cNvPr id="3" name="Content Placeholder 2">
            <a:extLst>
              <a:ext uri="{FF2B5EF4-FFF2-40B4-BE49-F238E27FC236}">
                <a16:creationId xmlns:a16="http://schemas.microsoft.com/office/drawing/2014/main" id="{2F309E45-9D08-D5BF-2AAE-A1E321A6882D}"/>
              </a:ext>
            </a:extLst>
          </p:cNvPr>
          <p:cNvSpPr>
            <a:spLocks noGrp="1"/>
          </p:cNvSpPr>
          <p:nvPr>
            <p:ph idx="1"/>
          </p:nvPr>
        </p:nvSpPr>
        <p:spPr>
          <a:xfrm>
            <a:off x="838200" y="930442"/>
            <a:ext cx="10744200" cy="5606716"/>
          </a:xfrm>
        </p:spPr>
        <p:txBody>
          <a:bodyPr>
            <a:normAutofit fontScale="70000" lnSpcReduction="20000"/>
          </a:bodyPr>
          <a:lstStyle/>
          <a:p>
            <a:r>
              <a:rPr lang="en-US" sz="2600" b="1" dirty="0">
                <a:solidFill>
                  <a:srgbClr val="00B050"/>
                </a:solidFill>
              </a:rPr>
              <a:t>Early 1990s – several RCTs in conducted in developing countries demonstrated large (circa 50%) reductions in pre-eclampsia</a:t>
            </a:r>
          </a:p>
          <a:p>
            <a:endParaRPr lang="en-US" sz="2600" b="1" dirty="0">
              <a:solidFill>
                <a:srgbClr val="00B050"/>
              </a:solidFill>
            </a:endParaRPr>
          </a:p>
          <a:p>
            <a:r>
              <a:rPr lang="en-US" sz="2600" b="1" dirty="0">
                <a:solidFill>
                  <a:srgbClr val="00B050"/>
                </a:solidFill>
              </a:rPr>
              <a:t>NICHD CPEP study was initiated to test calcium supplementation in the USA</a:t>
            </a:r>
          </a:p>
          <a:p>
            <a:endParaRPr lang="en-US" sz="2600" b="1" dirty="0">
              <a:solidFill>
                <a:srgbClr val="00B050"/>
              </a:solidFill>
            </a:endParaRPr>
          </a:p>
          <a:p>
            <a:r>
              <a:rPr lang="en-US" sz="2600" b="1" dirty="0">
                <a:solidFill>
                  <a:srgbClr val="00B050"/>
                </a:solidFill>
              </a:rPr>
              <a:t>Created a big controversy within the Data Safety Monitoring Board</a:t>
            </a:r>
          </a:p>
          <a:p>
            <a:pPr lvl="1"/>
            <a:r>
              <a:rPr lang="en-US" sz="2600" b="1" dirty="0">
                <a:solidFill>
                  <a:srgbClr val="7030A0"/>
                </a:solidFill>
              </a:rPr>
              <a:t>Full disclosure – I was a member of the DSMB</a:t>
            </a:r>
          </a:p>
          <a:p>
            <a:pPr lvl="1"/>
            <a:r>
              <a:rPr lang="en-US" sz="2600" b="1" dirty="0">
                <a:solidFill>
                  <a:srgbClr val="00B050"/>
                </a:solidFill>
              </a:rPr>
              <a:t>One prominent member felt the trial was unethical</a:t>
            </a:r>
          </a:p>
          <a:p>
            <a:pPr lvl="1"/>
            <a:endParaRPr lang="en-US" sz="2600" b="1" dirty="0">
              <a:solidFill>
                <a:srgbClr val="00B050"/>
              </a:solidFill>
            </a:endParaRPr>
          </a:p>
          <a:p>
            <a:r>
              <a:rPr lang="en-US" sz="2600" b="1" dirty="0">
                <a:solidFill>
                  <a:srgbClr val="00B050"/>
                </a:solidFill>
              </a:rPr>
              <a:t>Results: Levine et al. NEJM 1997;337:69-76</a:t>
            </a:r>
          </a:p>
          <a:p>
            <a:pPr lvl="1"/>
            <a:r>
              <a:rPr lang="en-US" sz="2600" b="1" dirty="0">
                <a:solidFill>
                  <a:srgbClr val="00B050"/>
                </a:solidFill>
              </a:rPr>
              <a:t>Rates of pre-eclampsia 6.9% in placebo group versus 7.3% in the calcium group</a:t>
            </a:r>
          </a:p>
          <a:p>
            <a:pPr lvl="1"/>
            <a:r>
              <a:rPr lang="en-US" sz="2600" b="1" dirty="0">
                <a:solidFill>
                  <a:srgbClr val="00B050"/>
                </a:solidFill>
              </a:rPr>
              <a:t>Not-significant</a:t>
            </a:r>
          </a:p>
          <a:p>
            <a:pPr lvl="1"/>
            <a:r>
              <a:rPr lang="en-US" sz="2600" b="1" dirty="0">
                <a:solidFill>
                  <a:srgbClr val="00B050"/>
                </a:solidFill>
              </a:rPr>
              <a:t>Note: women in North America typically have much higher dietary calcium than in developing countries</a:t>
            </a:r>
          </a:p>
          <a:p>
            <a:pPr lvl="1"/>
            <a:endParaRPr lang="en-US" sz="2600" b="1" dirty="0">
              <a:solidFill>
                <a:srgbClr val="00B050"/>
              </a:solidFill>
            </a:endParaRPr>
          </a:p>
          <a:p>
            <a:r>
              <a:rPr lang="en-US" sz="2600" b="1" dirty="0">
                <a:solidFill>
                  <a:srgbClr val="00B050"/>
                </a:solidFill>
              </a:rPr>
              <a:t>Modern Update – more RCTs in developing countries</a:t>
            </a:r>
          </a:p>
          <a:p>
            <a:pPr lvl="1"/>
            <a:r>
              <a:rPr lang="en-US" sz="2600" b="1" dirty="0">
                <a:solidFill>
                  <a:srgbClr val="00B050"/>
                </a:solidFill>
              </a:rPr>
              <a:t>WHO recommendation – 2011 </a:t>
            </a:r>
          </a:p>
          <a:p>
            <a:pPr lvl="1"/>
            <a:r>
              <a:rPr lang="en-US" sz="2600" b="1" dirty="0">
                <a:solidFill>
                  <a:srgbClr val="00B050"/>
                </a:solidFill>
              </a:rPr>
              <a:t>“In areas where dietary calcium intake is low, calcium supplementation during pregnancy (at doses of 1.5–2.0 g elemental calcium/day) is recommended for the prevention of pre-eclampsia in all women, but especially those at high risk of developing pre-eclampsia.”</a:t>
            </a:r>
          </a:p>
          <a:p>
            <a:pPr lvl="1"/>
            <a:r>
              <a:rPr lang="en-US" sz="2600" b="1" dirty="0">
                <a:solidFill>
                  <a:srgbClr val="00B050"/>
                </a:solidFill>
              </a:rPr>
              <a:t>Level of evidence – strong </a:t>
            </a:r>
          </a:p>
          <a:p>
            <a:pPr lvl="1"/>
            <a:endParaRPr lang="en-US" sz="2000" b="1" dirty="0">
              <a:solidFill>
                <a:srgbClr val="00B050"/>
              </a:solidFill>
            </a:endParaRPr>
          </a:p>
        </p:txBody>
      </p:sp>
    </p:spTree>
    <p:extLst>
      <p:ext uri="{BB962C8B-B14F-4D97-AF65-F5344CB8AC3E}">
        <p14:creationId xmlns:p14="http://schemas.microsoft.com/office/powerpoint/2010/main" val="2794491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B5FD5-AE6C-DACC-B32A-21BDDD6B08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B932E-17FD-7CE8-19C5-653408D1B52E}"/>
              </a:ext>
            </a:extLst>
          </p:cNvPr>
          <p:cNvSpPr>
            <a:spLocks noGrp="1"/>
          </p:cNvSpPr>
          <p:nvPr>
            <p:ph type="title"/>
          </p:nvPr>
        </p:nvSpPr>
        <p:spPr>
          <a:xfrm>
            <a:off x="838200" y="0"/>
            <a:ext cx="10515600" cy="922421"/>
          </a:xfrm>
        </p:spPr>
        <p:txBody>
          <a:bodyPr>
            <a:normAutofit/>
          </a:bodyPr>
          <a:lstStyle/>
          <a:p>
            <a:pPr algn="ctr"/>
            <a:r>
              <a:rPr lang="en-US" sz="3200" b="1" dirty="0">
                <a:solidFill>
                  <a:srgbClr val="0070C0"/>
                </a:solidFill>
                <a:latin typeface="+mn-lt"/>
              </a:rPr>
              <a:t>Key Validity Threats to Clinical Trials</a:t>
            </a:r>
          </a:p>
        </p:txBody>
      </p:sp>
      <p:sp>
        <p:nvSpPr>
          <p:cNvPr id="3" name="Content Placeholder 2">
            <a:extLst>
              <a:ext uri="{FF2B5EF4-FFF2-40B4-BE49-F238E27FC236}">
                <a16:creationId xmlns:a16="http://schemas.microsoft.com/office/drawing/2014/main" id="{6A4A1D9C-0F60-ABE9-8433-822D24B779BE}"/>
              </a:ext>
            </a:extLst>
          </p:cNvPr>
          <p:cNvSpPr>
            <a:spLocks noGrp="1"/>
          </p:cNvSpPr>
          <p:nvPr>
            <p:ph idx="1"/>
          </p:nvPr>
        </p:nvSpPr>
        <p:spPr>
          <a:xfrm>
            <a:off x="838200" y="802105"/>
            <a:ext cx="10515600" cy="5975684"/>
          </a:xfrm>
        </p:spPr>
        <p:txBody>
          <a:bodyPr>
            <a:noAutofit/>
          </a:bodyPr>
          <a:lstStyle/>
          <a:p>
            <a:r>
              <a:rPr lang="en-US" sz="2000" b="1" dirty="0">
                <a:solidFill>
                  <a:srgbClr val="00B050"/>
                </a:solidFill>
              </a:rPr>
              <a:t>Analytic maneuvers that do not follow the protocol</a:t>
            </a:r>
          </a:p>
          <a:p>
            <a:pPr lvl="1"/>
            <a:r>
              <a:rPr lang="en-US" sz="2000" b="1" dirty="0">
                <a:solidFill>
                  <a:srgbClr val="00B050"/>
                </a:solidFill>
              </a:rPr>
              <a:t>Investigators change the primary endpoint (or modify it) based on emerging results</a:t>
            </a:r>
          </a:p>
          <a:p>
            <a:pPr lvl="1"/>
            <a:r>
              <a:rPr lang="en-US" sz="2000" b="1" dirty="0">
                <a:solidFill>
                  <a:srgbClr val="00B050"/>
                </a:solidFill>
              </a:rPr>
              <a:t>Investigators eliminate selected patients from the analysis </a:t>
            </a:r>
          </a:p>
          <a:p>
            <a:pPr lvl="1"/>
            <a:r>
              <a:rPr lang="en-US" sz="2000" b="1" dirty="0">
                <a:solidFill>
                  <a:srgbClr val="00B050"/>
                </a:solidFill>
              </a:rPr>
              <a:t>Investigators focus on a defined subset of the data that was not protocol specified</a:t>
            </a:r>
          </a:p>
          <a:p>
            <a:pPr lvl="1"/>
            <a:r>
              <a:rPr lang="en-US" sz="2000" b="1" dirty="0">
                <a:solidFill>
                  <a:srgbClr val="00B050"/>
                </a:solidFill>
              </a:rPr>
              <a:t>Investigators explore a variety of statistical analysis methods</a:t>
            </a:r>
          </a:p>
          <a:p>
            <a:pPr lvl="1">
              <a:buFont typeface="Wingdings" panose="05000000000000000000" pitchFamily="2" charset="2"/>
              <a:buChar char="à"/>
            </a:pPr>
            <a:r>
              <a:rPr lang="en-US" sz="2000" b="1" dirty="0">
                <a:solidFill>
                  <a:srgbClr val="7030A0"/>
                </a:solidFill>
              </a:rPr>
              <a:t>Note that the FDA has historically been strict about the preceding issues, requiring that investigators adhere to, ideally, the pre-study protocol</a:t>
            </a:r>
          </a:p>
          <a:p>
            <a:pPr lvl="1">
              <a:buFont typeface="Wingdings" panose="05000000000000000000" pitchFamily="2" charset="2"/>
              <a:buChar char="à"/>
            </a:pPr>
            <a:r>
              <a:rPr lang="en-US" sz="2000" b="1" dirty="0">
                <a:solidFill>
                  <a:srgbClr val="7030A0"/>
                </a:solidFill>
              </a:rPr>
              <a:t>Not so for academically-sponsored trials, though in recent years journals have become much more strict about ensuring that the reported results match the protocol specifications</a:t>
            </a:r>
          </a:p>
          <a:p>
            <a:pPr marL="457200" lvl="1" indent="0">
              <a:buNone/>
            </a:pPr>
            <a:endParaRPr lang="en-US" sz="2000" b="1" dirty="0">
              <a:solidFill>
                <a:srgbClr val="7030A0"/>
              </a:solidFill>
            </a:endParaRPr>
          </a:p>
          <a:p>
            <a:r>
              <a:rPr lang="en-US" sz="2000" b="1" dirty="0">
                <a:solidFill>
                  <a:srgbClr val="00B050"/>
                </a:solidFill>
              </a:rPr>
              <a:t>Examples</a:t>
            </a:r>
          </a:p>
          <a:p>
            <a:pPr lvl="1"/>
            <a:r>
              <a:rPr lang="en-US" sz="2000" b="1" dirty="0">
                <a:solidFill>
                  <a:srgbClr val="00B050"/>
                </a:solidFill>
              </a:rPr>
              <a:t>Centocor trial – McCloskey et al. </a:t>
            </a:r>
            <a:r>
              <a:rPr lang="en-US" sz="2000" b="1" i="1" dirty="0">
                <a:solidFill>
                  <a:srgbClr val="00B050"/>
                </a:solidFill>
              </a:rPr>
              <a:t>Ann Int Med </a:t>
            </a:r>
            <a:r>
              <a:rPr lang="en-US" sz="2000" b="1" dirty="0">
                <a:solidFill>
                  <a:srgbClr val="00B050"/>
                </a:solidFill>
              </a:rPr>
              <a:t>1994;121:1-5 – </a:t>
            </a:r>
            <a:r>
              <a:rPr lang="en-US" sz="2000" b="1" dirty="0">
                <a:solidFill>
                  <a:srgbClr val="7030A0"/>
                </a:solidFill>
              </a:rPr>
              <a:t>described on next slide</a:t>
            </a:r>
          </a:p>
          <a:p>
            <a:pPr lvl="1"/>
            <a:r>
              <a:rPr lang="en-US" sz="2000" b="1" dirty="0">
                <a:solidFill>
                  <a:srgbClr val="00B050"/>
                </a:solidFill>
              </a:rPr>
              <a:t>Citation for 2</a:t>
            </a:r>
            <a:r>
              <a:rPr lang="en-US" sz="2000" b="1" baseline="30000" dirty="0">
                <a:solidFill>
                  <a:srgbClr val="00B050"/>
                </a:solidFill>
              </a:rPr>
              <a:t>nd</a:t>
            </a:r>
            <a:r>
              <a:rPr lang="en-US" sz="2000" b="1" dirty="0">
                <a:solidFill>
                  <a:srgbClr val="00B050"/>
                </a:solidFill>
              </a:rPr>
              <a:t> pivotal RCT that contradicted positive reports of the first RCT</a:t>
            </a:r>
          </a:p>
          <a:p>
            <a:pPr lvl="1"/>
            <a:endParaRPr lang="en-US" sz="2000" b="1" dirty="0">
              <a:solidFill>
                <a:srgbClr val="00B050"/>
              </a:solidFill>
            </a:endParaRPr>
          </a:p>
          <a:p>
            <a:r>
              <a:rPr lang="en-US" sz="2000" b="1" dirty="0">
                <a:solidFill>
                  <a:srgbClr val="00B050"/>
                </a:solidFill>
              </a:rPr>
              <a:t>Remedies</a:t>
            </a:r>
          </a:p>
          <a:p>
            <a:pPr lvl="1"/>
            <a:r>
              <a:rPr lang="en-US" sz="2000" b="1" dirty="0">
                <a:solidFill>
                  <a:srgbClr val="00B050"/>
                </a:solidFill>
              </a:rPr>
              <a:t>Registries of protocols – ClinicalTrials.gov </a:t>
            </a:r>
          </a:p>
          <a:p>
            <a:pPr lvl="1"/>
            <a:r>
              <a:rPr lang="en-US" sz="2000" b="1" dirty="0">
                <a:solidFill>
                  <a:srgbClr val="00B050"/>
                </a:solidFill>
              </a:rPr>
              <a:t>Publication checklists – CONSORT checklist</a:t>
            </a:r>
          </a:p>
          <a:p>
            <a:pPr marL="914400" lvl="2" indent="0">
              <a:buNone/>
            </a:pPr>
            <a:endParaRPr lang="en-US" b="1" dirty="0">
              <a:solidFill>
                <a:srgbClr val="7030A0"/>
              </a:solidFill>
            </a:endParaRPr>
          </a:p>
          <a:p>
            <a:pPr marL="914400" lvl="2" indent="0">
              <a:buNone/>
            </a:pPr>
            <a:endParaRPr lang="en-US" sz="1600" b="1" dirty="0">
              <a:solidFill>
                <a:srgbClr val="7030A0"/>
              </a:solidFill>
            </a:endParaRPr>
          </a:p>
          <a:p>
            <a:endParaRPr lang="en-US" sz="2000" b="1" dirty="0">
              <a:solidFill>
                <a:srgbClr val="00B050"/>
              </a:solidFill>
            </a:endParaRPr>
          </a:p>
        </p:txBody>
      </p:sp>
    </p:spTree>
    <p:extLst>
      <p:ext uri="{BB962C8B-B14F-4D97-AF65-F5344CB8AC3E}">
        <p14:creationId xmlns:p14="http://schemas.microsoft.com/office/powerpoint/2010/main" val="3580778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7D081-478B-0F5F-5D8D-91146DB14277}"/>
              </a:ext>
            </a:extLst>
          </p:cNvPr>
          <p:cNvSpPr>
            <a:spLocks noGrp="1"/>
          </p:cNvSpPr>
          <p:nvPr>
            <p:ph type="title"/>
          </p:nvPr>
        </p:nvSpPr>
        <p:spPr>
          <a:xfrm>
            <a:off x="725905" y="90445"/>
            <a:ext cx="10515600" cy="823956"/>
          </a:xfrm>
        </p:spPr>
        <p:txBody>
          <a:bodyPr>
            <a:normAutofit/>
          </a:bodyPr>
          <a:lstStyle/>
          <a:p>
            <a:pPr algn="ctr"/>
            <a:r>
              <a:rPr lang="en-US" sz="2800" b="1" dirty="0">
                <a:solidFill>
                  <a:srgbClr val="0070C0"/>
                </a:solidFill>
                <a:latin typeface="+mn-lt"/>
              </a:rPr>
              <a:t>Pivotal RCT of Monoclonal Antibody HA-1A for Treatment of Sepsis</a:t>
            </a:r>
          </a:p>
        </p:txBody>
      </p:sp>
      <p:sp>
        <p:nvSpPr>
          <p:cNvPr id="3" name="Content Placeholder 2">
            <a:extLst>
              <a:ext uri="{FF2B5EF4-FFF2-40B4-BE49-F238E27FC236}">
                <a16:creationId xmlns:a16="http://schemas.microsoft.com/office/drawing/2014/main" id="{524E6BE8-AFF3-01A5-2426-D378D61DFDEB}"/>
              </a:ext>
            </a:extLst>
          </p:cNvPr>
          <p:cNvSpPr>
            <a:spLocks noGrp="1"/>
          </p:cNvSpPr>
          <p:nvPr>
            <p:ph idx="1"/>
          </p:nvPr>
        </p:nvSpPr>
        <p:spPr>
          <a:xfrm>
            <a:off x="465221" y="938464"/>
            <a:ext cx="11245516" cy="5518484"/>
          </a:xfrm>
        </p:spPr>
        <p:txBody>
          <a:bodyPr>
            <a:normAutofit/>
          </a:bodyPr>
          <a:lstStyle/>
          <a:p>
            <a:r>
              <a:rPr lang="en-US" sz="2200" b="1" dirty="0">
                <a:solidFill>
                  <a:srgbClr val="7030A0"/>
                </a:solidFill>
              </a:rPr>
              <a:t>Full disclosure – I was called in as FDA advisor  (circa 1990)</a:t>
            </a:r>
          </a:p>
          <a:p>
            <a:r>
              <a:rPr lang="en-US" sz="2200" b="1" dirty="0">
                <a:solidFill>
                  <a:srgbClr val="00B050"/>
                </a:solidFill>
              </a:rPr>
              <a:t>Goal – help interpret results of a single pivotal RCT</a:t>
            </a:r>
          </a:p>
          <a:p>
            <a:r>
              <a:rPr lang="en-US" sz="2200" b="1" dirty="0">
                <a:solidFill>
                  <a:srgbClr val="00B050"/>
                </a:solidFill>
              </a:rPr>
              <a:t>RCT unusual in that the drug was only theorized to work in a defined sub-set of patients – gram negative bacteremia – but all sepsis patients were randomized</a:t>
            </a:r>
          </a:p>
          <a:p>
            <a:r>
              <a:rPr lang="en-US" sz="2200" b="1" dirty="0">
                <a:solidFill>
                  <a:srgbClr val="00B050"/>
                </a:solidFill>
              </a:rPr>
              <a:t>Primary endpoint – mortality at day 14</a:t>
            </a:r>
          </a:p>
          <a:p>
            <a:r>
              <a:rPr lang="en-US" sz="2200" b="1" dirty="0">
                <a:solidFill>
                  <a:srgbClr val="00B050"/>
                </a:solidFill>
              </a:rPr>
              <a:t>At FDA hearing the company presented results as follows:</a:t>
            </a:r>
          </a:p>
          <a:p>
            <a:pPr lvl="1"/>
            <a:r>
              <a:rPr lang="en-US" sz="2200" b="1" dirty="0">
                <a:solidFill>
                  <a:srgbClr val="00B050"/>
                </a:solidFill>
              </a:rPr>
              <a:t>Significant findings only at day 28</a:t>
            </a:r>
          </a:p>
          <a:p>
            <a:pPr lvl="1"/>
            <a:r>
              <a:rPr lang="en-US" sz="2200" b="1" dirty="0">
                <a:solidFill>
                  <a:srgbClr val="00B050"/>
                </a:solidFill>
              </a:rPr>
              <a:t>And only in a different (though overlapping) subgroup</a:t>
            </a:r>
          </a:p>
          <a:p>
            <a:pPr lvl="1"/>
            <a:r>
              <a:rPr lang="en-US" sz="2200" b="1" dirty="0">
                <a:solidFill>
                  <a:srgbClr val="00B050"/>
                </a:solidFill>
              </a:rPr>
              <a:t>Significant findings presented for countless different statistical models</a:t>
            </a:r>
          </a:p>
          <a:p>
            <a:r>
              <a:rPr lang="en-US" sz="2200" b="1" dirty="0">
                <a:solidFill>
                  <a:srgbClr val="00B050"/>
                </a:solidFill>
              </a:rPr>
              <a:t>Despite my reservations and those of molecular biologist consultant, the FDA panel voted unanimously to approve the drug</a:t>
            </a:r>
          </a:p>
          <a:p>
            <a:r>
              <a:rPr lang="en-US" sz="2200" b="1" dirty="0">
                <a:solidFill>
                  <a:srgbClr val="00B050"/>
                </a:solidFill>
              </a:rPr>
              <a:t>However, FDA elected to insist on a second pivotal trial</a:t>
            </a:r>
          </a:p>
          <a:p>
            <a:pPr lvl="1"/>
            <a:r>
              <a:rPr lang="en-US" sz="2200" b="1" dirty="0">
                <a:solidFill>
                  <a:srgbClr val="00B050"/>
                </a:solidFill>
              </a:rPr>
              <a:t>McCloskey et al. </a:t>
            </a:r>
            <a:r>
              <a:rPr lang="en-US" sz="2200" b="1" i="1" dirty="0">
                <a:solidFill>
                  <a:srgbClr val="00B050"/>
                </a:solidFill>
              </a:rPr>
              <a:t>Ann Int Med </a:t>
            </a:r>
            <a:r>
              <a:rPr lang="en-US" sz="2200" b="1" dirty="0">
                <a:solidFill>
                  <a:srgbClr val="00B050"/>
                </a:solidFill>
              </a:rPr>
              <a:t>1994;121:1-5</a:t>
            </a:r>
          </a:p>
          <a:p>
            <a:pPr lvl="1"/>
            <a:r>
              <a:rPr lang="en-US" sz="2200" b="1" dirty="0">
                <a:solidFill>
                  <a:srgbClr val="00B050"/>
                </a:solidFill>
              </a:rPr>
              <a:t>Trial was completely negative – death rates 32% versus 33%</a:t>
            </a:r>
          </a:p>
          <a:p>
            <a:pPr lvl="1"/>
            <a:endParaRPr lang="en-US" dirty="0"/>
          </a:p>
        </p:txBody>
      </p:sp>
    </p:spTree>
    <p:extLst>
      <p:ext uri="{BB962C8B-B14F-4D97-AF65-F5344CB8AC3E}">
        <p14:creationId xmlns:p14="http://schemas.microsoft.com/office/powerpoint/2010/main" val="890934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17378-0872-6149-96C6-84683E5FF29A}"/>
              </a:ext>
            </a:extLst>
          </p:cNvPr>
          <p:cNvSpPr>
            <a:spLocks noGrp="1"/>
          </p:cNvSpPr>
          <p:nvPr>
            <p:ph type="title"/>
          </p:nvPr>
        </p:nvSpPr>
        <p:spPr>
          <a:xfrm>
            <a:off x="774031" y="146593"/>
            <a:ext cx="10515600" cy="856040"/>
          </a:xfrm>
        </p:spPr>
        <p:txBody>
          <a:bodyPr>
            <a:normAutofit/>
          </a:bodyPr>
          <a:lstStyle/>
          <a:p>
            <a:pPr algn="ctr"/>
            <a:r>
              <a:rPr lang="en-US" sz="3600" b="1" dirty="0">
                <a:solidFill>
                  <a:srgbClr val="0070C0"/>
                </a:solidFill>
                <a:latin typeface="+mn-lt"/>
              </a:rPr>
              <a:t>The Key Challenge in Instituting a Randomized Trial </a:t>
            </a:r>
          </a:p>
        </p:txBody>
      </p:sp>
      <p:sp>
        <p:nvSpPr>
          <p:cNvPr id="3" name="Content Placeholder 2">
            <a:extLst>
              <a:ext uri="{FF2B5EF4-FFF2-40B4-BE49-F238E27FC236}">
                <a16:creationId xmlns:a16="http://schemas.microsoft.com/office/drawing/2014/main" id="{FFA71B0D-4A19-A4D9-0E4F-490499D64706}"/>
              </a:ext>
            </a:extLst>
          </p:cNvPr>
          <p:cNvSpPr>
            <a:spLocks noGrp="1"/>
          </p:cNvSpPr>
          <p:nvPr>
            <p:ph idx="1"/>
          </p:nvPr>
        </p:nvSpPr>
        <p:spPr>
          <a:xfrm>
            <a:off x="88231" y="1283369"/>
            <a:ext cx="12047621" cy="5735051"/>
          </a:xfrm>
        </p:spPr>
        <p:txBody>
          <a:bodyPr>
            <a:normAutofit/>
          </a:bodyPr>
          <a:lstStyle/>
          <a:p>
            <a:r>
              <a:rPr lang="en-US" sz="2400" b="1" dirty="0">
                <a:solidFill>
                  <a:srgbClr val="00B050"/>
                </a:solidFill>
              </a:rPr>
              <a:t>The doctors must will willing to encourage their patients to participate</a:t>
            </a:r>
          </a:p>
          <a:p>
            <a:pPr marL="0" indent="0">
              <a:buNone/>
            </a:pPr>
            <a:endParaRPr lang="en-US" sz="2400" b="1" dirty="0">
              <a:solidFill>
                <a:srgbClr val="00B050"/>
              </a:solidFill>
            </a:endParaRPr>
          </a:p>
          <a:p>
            <a:r>
              <a:rPr lang="en-US" sz="2400" b="1" dirty="0">
                <a:solidFill>
                  <a:srgbClr val="00B050"/>
                </a:solidFill>
              </a:rPr>
              <a:t>They will likely only do this if there is genuine “equipoise” – </a:t>
            </a:r>
            <a:r>
              <a:rPr lang="en-US" sz="2400" b="1" dirty="0">
                <a:solidFill>
                  <a:srgbClr val="7030A0"/>
                </a:solidFill>
              </a:rPr>
              <a:t>more on this later</a:t>
            </a:r>
          </a:p>
          <a:p>
            <a:pPr lvl="1"/>
            <a:r>
              <a:rPr lang="en-US" b="1" dirty="0">
                <a:solidFill>
                  <a:srgbClr val="00B050"/>
                </a:solidFill>
              </a:rPr>
              <a:t>Also the doctors need to be emotionally sympathetic to randomization</a:t>
            </a:r>
          </a:p>
          <a:p>
            <a:pPr marL="0" indent="0">
              <a:buNone/>
            </a:pPr>
            <a:endParaRPr lang="en-US" sz="2400" b="1" dirty="0">
              <a:solidFill>
                <a:srgbClr val="00B050"/>
              </a:solidFill>
            </a:endParaRPr>
          </a:p>
          <a:p>
            <a:r>
              <a:rPr lang="en-US" sz="2400" b="1" dirty="0">
                <a:solidFill>
                  <a:srgbClr val="00B050"/>
                </a:solidFill>
              </a:rPr>
              <a:t>If there has been excessive hype in the medical community this is difficult to attain</a:t>
            </a:r>
          </a:p>
          <a:p>
            <a:endParaRPr lang="en-US" sz="2400" b="1" dirty="0">
              <a:solidFill>
                <a:srgbClr val="00B050"/>
              </a:solidFill>
            </a:endParaRPr>
          </a:p>
          <a:p>
            <a:r>
              <a:rPr lang="en-US" sz="2400" b="1" dirty="0">
                <a:solidFill>
                  <a:srgbClr val="00B050"/>
                </a:solidFill>
              </a:rPr>
              <a:t>Classic example – 1990s</a:t>
            </a:r>
          </a:p>
          <a:p>
            <a:pPr lvl="1"/>
            <a:r>
              <a:rPr lang="en-US" b="1" dirty="0">
                <a:solidFill>
                  <a:srgbClr val="00B050"/>
                </a:solidFill>
              </a:rPr>
              <a:t>High dose chemotherapy and bone marrow transplantation for metastatic breast cancer</a:t>
            </a:r>
          </a:p>
          <a:p>
            <a:pPr lvl="1"/>
            <a:r>
              <a:rPr lang="en-US" b="1" dirty="0">
                <a:solidFill>
                  <a:srgbClr val="00B050"/>
                </a:solidFill>
              </a:rPr>
              <a:t>Ultimately about 30,000 women received this highly toxic and ineffective strategy</a:t>
            </a:r>
          </a:p>
          <a:p>
            <a:pPr lvl="1"/>
            <a:r>
              <a:rPr lang="en-US" b="1" dirty="0">
                <a:solidFill>
                  <a:srgbClr val="00B050"/>
                </a:solidFill>
              </a:rPr>
              <a:t>Fewer than 1000 enrolled on the available RCTs, delaying their findings</a:t>
            </a:r>
          </a:p>
        </p:txBody>
      </p:sp>
    </p:spTree>
    <p:extLst>
      <p:ext uri="{BB962C8B-B14F-4D97-AF65-F5344CB8AC3E}">
        <p14:creationId xmlns:p14="http://schemas.microsoft.com/office/powerpoint/2010/main" val="89651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82D79-CD4B-FCEE-2F87-E69BE1F5581D}"/>
              </a:ext>
            </a:extLst>
          </p:cNvPr>
          <p:cNvSpPr>
            <a:spLocks noGrp="1"/>
          </p:cNvSpPr>
          <p:nvPr>
            <p:ph type="title"/>
          </p:nvPr>
        </p:nvSpPr>
        <p:spPr>
          <a:xfrm>
            <a:off x="838200" y="18256"/>
            <a:ext cx="10515600" cy="583323"/>
          </a:xfrm>
        </p:spPr>
        <p:txBody>
          <a:bodyPr>
            <a:normAutofit/>
          </a:bodyPr>
          <a:lstStyle/>
          <a:p>
            <a:pPr algn="ctr"/>
            <a:r>
              <a:rPr lang="en-US" sz="3200" b="1" dirty="0">
                <a:solidFill>
                  <a:srgbClr val="0070C0"/>
                </a:solidFill>
                <a:latin typeface="+mn-lt"/>
              </a:rPr>
              <a:t>BMT for Metastatic Breast Cancer – Key Events</a:t>
            </a:r>
          </a:p>
        </p:txBody>
      </p:sp>
      <p:sp>
        <p:nvSpPr>
          <p:cNvPr id="3" name="Content Placeholder 2">
            <a:extLst>
              <a:ext uri="{FF2B5EF4-FFF2-40B4-BE49-F238E27FC236}">
                <a16:creationId xmlns:a16="http://schemas.microsoft.com/office/drawing/2014/main" id="{E1351908-F4F2-5DAD-A83F-44B88E9F4F7D}"/>
              </a:ext>
            </a:extLst>
          </p:cNvPr>
          <p:cNvSpPr>
            <a:spLocks noGrp="1"/>
          </p:cNvSpPr>
          <p:nvPr>
            <p:ph idx="1"/>
          </p:nvPr>
        </p:nvSpPr>
        <p:spPr>
          <a:xfrm>
            <a:off x="304799" y="762000"/>
            <a:ext cx="11421979" cy="5975684"/>
          </a:xfrm>
        </p:spPr>
        <p:txBody>
          <a:bodyPr>
            <a:normAutofit fontScale="85000" lnSpcReduction="10000"/>
          </a:bodyPr>
          <a:lstStyle/>
          <a:p>
            <a:r>
              <a:rPr lang="en-US" sz="2400" b="1" dirty="0">
                <a:solidFill>
                  <a:srgbClr val="00B050"/>
                </a:solidFill>
              </a:rPr>
              <a:t>Pioneered by Bill Peters and Tom Frei at Dana Farber in the late 80s </a:t>
            </a:r>
          </a:p>
          <a:p>
            <a:pPr lvl="1"/>
            <a:r>
              <a:rPr lang="en-US" b="1" dirty="0">
                <a:solidFill>
                  <a:srgbClr val="7030A0"/>
                </a:solidFill>
              </a:rPr>
              <a:t>Full disclosure – I worked briefly on this (the STAMP program) </a:t>
            </a:r>
            <a:r>
              <a:rPr lang="en-US" b="1" dirty="0">
                <a:solidFill>
                  <a:srgbClr val="00B050"/>
                </a:solidFill>
              </a:rPr>
              <a:t>in the late 80s while at Dana Farber</a:t>
            </a:r>
          </a:p>
          <a:p>
            <a:r>
              <a:rPr lang="en-US" sz="2400" b="1" dirty="0">
                <a:solidFill>
                  <a:srgbClr val="00B050"/>
                </a:solidFill>
              </a:rPr>
              <a:t>Although tested on “hopeless” cases initially, a previously untreated woman did well on BMT</a:t>
            </a:r>
          </a:p>
          <a:p>
            <a:r>
              <a:rPr lang="en-US" sz="2400" b="1" dirty="0">
                <a:solidFill>
                  <a:srgbClr val="00B050"/>
                </a:solidFill>
              </a:rPr>
              <a:t>This encouraged a subsequent (though selective) phase II trial that showed promise </a:t>
            </a:r>
          </a:p>
          <a:p>
            <a:pPr lvl="1"/>
            <a:r>
              <a:rPr lang="en-US" b="1" dirty="0">
                <a:solidFill>
                  <a:srgbClr val="00B050"/>
                </a:solidFill>
              </a:rPr>
              <a:t>Limited to women who had responded to chemotherapy</a:t>
            </a:r>
          </a:p>
          <a:p>
            <a:r>
              <a:rPr lang="en-US" sz="2400" b="1" dirty="0">
                <a:solidFill>
                  <a:srgbClr val="00B050"/>
                </a:solidFill>
              </a:rPr>
              <a:t>Peters set up a randomized trial at Duke University but had trouble recruiting patients</a:t>
            </a:r>
          </a:p>
          <a:p>
            <a:r>
              <a:rPr lang="en-US" sz="2400" b="1" dirty="0">
                <a:solidFill>
                  <a:srgbClr val="00B050"/>
                </a:solidFill>
              </a:rPr>
              <a:t>Patient advocacy groups mounted pressure on insurance companies to pay for this treatment outside of clinical trials</a:t>
            </a:r>
          </a:p>
          <a:p>
            <a:r>
              <a:rPr lang="en-US" sz="2400" b="1" dirty="0">
                <a:solidFill>
                  <a:srgbClr val="00B050"/>
                </a:solidFill>
              </a:rPr>
              <a:t>The brother of a woman who was denied BMT and died sued her HMO</a:t>
            </a:r>
          </a:p>
          <a:p>
            <a:pPr lvl="1"/>
            <a:r>
              <a:rPr lang="en-US" b="1" dirty="0">
                <a:solidFill>
                  <a:srgbClr val="00B050"/>
                </a:solidFill>
              </a:rPr>
              <a:t>Awarded $89 million by a jury of which $77 million was for punitive damages</a:t>
            </a:r>
          </a:p>
          <a:p>
            <a:pPr lvl="1"/>
            <a:r>
              <a:rPr lang="en-US" b="1" dirty="0">
                <a:solidFill>
                  <a:srgbClr val="00B050"/>
                </a:solidFill>
              </a:rPr>
              <a:t>This, not surprisingly, encouraged lots of insurance companies to pay for the treatment</a:t>
            </a:r>
          </a:p>
          <a:p>
            <a:r>
              <a:rPr lang="en-US" sz="2400" b="1" dirty="0">
                <a:solidFill>
                  <a:srgbClr val="00B050"/>
                </a:solidFill>
              </a:rPr>
              <a:t>A small randomized trial from South Africa reported at ASCO (1992) showing significant positive findings</a:t>
            </a:r>
          </a:p>
          <a:p>
            <a:pPr lvl="1"/>
            <a:r>
              <a:rPr lang="en-US" b="1" dirty="0">
                <a:solidFill>
                  <a:srgbClr val="00B050"/>
                </a:solidFill>
              </a:rPr>
              <a:t>Trial was later shown to be the result of fraudulent data</a:t>
            </a:r>
          </a:p>
          <a:p>
            <a:r>
              <a:rPr lang="en-US" sz="2400" b="1" dirty="0">
                <a:solidFill>
                  <a:srgbClr val="00B050"/>
                </a:solidFill>
              </a:rPr>
              <a:t>Peters’ randomized trial and another trial from Holland were finally completed and were negative</a:t>
            </a:r>
          </a:p>
          <a:p>
            <a:pPr lvl="1"/>
            <a:r>
              <a:rPr lang="en-US" b="1" dirty="0">
                <a:solidFill>
                  <a:srgbClr val="00B050"/>
                </a:solidFill>
              </a:rPr>
              <a:t>As a result the mania dissipated and the treatment ceased to be used </a:t>
            </a:r>
          </a:p>
          <a:p>
            <a:r>
              <a:rPr lang="en-US" sz="2400" b="1" dirty="0">
                <a:solidFill>
                  <a:srgbClr val="7030A0"/>
                </a:solidFill>
              </a:rPr>
              <a:t>Key takeaway</a:t>
            </a:r>
          </a:p>
          <a:p>
            <a:pPr lvl="1"/>
            <a:r>
              <a:rPr lang="en-US" b="1" dirty="0" err="1">
                <a:solidFill>
                  <a:srgbClr val="7030A0"/>
                </a:solidFill>
              </a:rPr>
              <a:t>Recuitment</a:t>
            </a:r>
            <a:r>
              <a:rPr lang="en-US" b="1" dirty="0">
                <a:solidFill>
                  <a:srgbClr val="7030A0"/>
                </a:solidFill>
              </a:rPr>
              <a:t> to RCTs is difficult in the presence of lots of hype</a:t>
            </a:r>
          </a:p>
          <a:p>
            <a:pPr lvl="1"/>
            <a:endParaRPr lang="en-US" sz="1600" b="1" dirty="0"/>
          </a:p>
          <a:p>
            <a:endParaRPr lang="en-US" sz="2000" b="1" dirty="0"/>
          </a:p>
        </p:txBody>
      </p:sp>
    </p:spTree>
    <p:extLst>
      <p:ext uri="{BB962C8B-B14F-4D97-AF65-F5344CB8AC3E}">
        <p14:creationId xmlns:p14="http://schemas.microsoft.com/office/powerpoint/2010/main" val="1904398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04080-6BA5-EE88-10D2-00A5650BA924}"/>
              </a:ext>
            </a:extLst>
          </p:cNvPr>
          <p:cNvSpPr>
            <a:spLocks noGrp="1"/>
          </p:cNvSpPr>
          <p:nvPr>
            <p:ph type="title"/>
          </p:nvPr>
        </p:nvSpPr>
        <p:spPr>
          <a:xfrm>
            <a:off x="838200" y="387223"/>
            <a:ext cx="10515600" cy="1048545"/>
          </a:xfrm>
        </p:spPr>
        <p:txBody>
          <a:bodyPr>
            <a:normAutofit/>
          </a:bodyPr>
          <a:lstStyle/>
          <a:p>
            <a:pPr algn="ctr"/>
            <a:r>
              <a:rPr lang="en-US" sz="3600" b="1" dirty="0">
                <a:solidFill>
                  <a:srgbClr val="0070C0"/>
                </a:solidFill>
                <a:latin typeface="+mn-lt"/>
              </a:rPr>
              <a:t>Modern Trends Regarding Randomization</a:t>
            </a:r>
          </a:p>
        </p:txBody>
      </p:sp>
      <p:sp>
        <p:nvSpPr>
          <p:cNvPr id="3" name="Content Placeholder 2">
            <a:extLst>
              <a:ext uri="{FF2B5EF4-FFF2-40B4-BE49-F238E27FC236}">
                <a16:creationId xmlns:a16="http://schemas.microsoft.com/office/drawing/2014/main" id="{73CC6308-0758-353D-BB41-0C89E35610D8}"/>
              </a:ext>
            </a:extLst>
          </p:cNvPr>
          <p:cNvSpPr>
            <a:spLocks noGrp="1"/>
          </p:cNvSpPr>
          <p:nvPr>
            <p:ph idx="1"/>
          </p:nvPr>
        </p:nvSpPr>
        <p:spPr>
          <a:xfrm>
            <a:off x="838200" y="1835023"/>
            <a:ext cx="10515600" cy="3216442"/>
          </a:xfrm>
        </p:spPr>
        <p:txBody>
          <a:bodyPr>
            <a:normAutofit/>
          </a:bodyPr>
          <a:lstStyle/>
          <a:p>
            <a:pPr marL="0" indent="0" algn="ctr">
              <a:buNone/>
            </a:pPr>
            <a:r>
              <a:rPr lang="en-US" b="1" dirty="0">
                <a:solidFill>
                  <a:srgbClr val="00B050"/>
                </a:solidFill>
              </a:rPr>
              <a:t>Loosening of requirement for randomized pivotal trials at the FDA</a:t>
            </a:r>
          </a:p>
          <a:p>
            <a:pPr marL="457200" lvl="1" indent="0" algn="ctr">
              <a:buNone/>
            </a:pPr>
            <a:r>
              <a:rPr lang="en-US" sz="2800" b="1" dirty="0">
                <a:solidFill>
                  <a:srgbClr val="00B050"/>
                </a:solidFill>
                <a:sym typeface="Wingdings" panose="05000000000000000000" pitchFamily="2" charset="2"/>
              </a:rPr>
              <a:t> </a:t>
            </a:r>
            <a:r>
              <a:rPr lang="en-US" sz="2800" b="1" dirty="0">
                <a:solidFill>
                  <a:srgbClr val="00B050"/>
                </a:solidFill>
              </a:rPr>
              <a:t>Increased use of accelerated approvals</a:t>
            </a:r>
          </a:p>
          <a:p>
            <a:pPr lvl="1" algn="ctr"/>
            <a:endParaRPr lang="en-US" sz="2800" b="1" dirty="0">
              <a:solidFill>
                <a:srgbClr val="00B050"/>
              </a:solidFill>
            </a:endParaRPr>
          </a:p>
          <a:p>
            <a:pPr marL="0" indent="0" algn="ctr">
              <a:buNone/>
            </a:pPr>
            <a:r>
              <a:rPr lang="en-US" b="1" dirty="0">
                <a:solidFill>
                  <a:srgbClr val="00B050"/>
                </a:solidFill>
              </a:rPr>
              <a:t>“Adaptive” trials that use randomization  </a:t>
            </a:r>
          </a:p>
          <a:p>
            <a:pPr algn="ctr"/>
            <a:endParaRPr lang="en-US" b="1" dirty="0">
              <a:solidFill>
                <a:srgbClr val="00B050"/>
              </a:solidFill>
            </a:endParaRPr>
          </a:p>
          <a:p>
            <a:pPr marL="0" indent="0" algn="ctr">
              <a:buNone/>
            </a:pPr>
            <a:r>
              <a:rPr lang="en-US" b="1" dirty="0">
                <a:solidFill>
                  <a:srgbClr val="00B050"/>
                </a:solidFill>
              </a:rPr>
              <a:t>Use of cluster and stepped-wedge trials</a:t>
            </a:r>
          </a:p>
        </p:txBody>
      </p:sp>
    </p:spTree>
    <p:extLst>
      <p:ext uri="{BB962C8B-B14F-4D97-AF65-F5344CB8AC3E}">
        <p14:creationId xmlns:p14="http://schemas.microsoft.com/office/powerpoint/2010/main" val="3889917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22601-CA23-B33A-019C-1D73458685B9}"/>
              </a:ext>
            </a:extLst>
          </p:cNvPr>
          <p:cNvSpPr>
            <a:spLocks noGrp="1"/>
          </p:cNvSpPr>
          <p:nvPr>
            <p:ph type="title"/>
          </p:nvPr>
        </p:nvSpPr>
        <p:spPr>
          <a:xfrm>
            <a:off x="613611" y="18255"/>
            <a:ext cx="10515600" cy="1325563"/>
          </a:xfrm>
        </p:spPr>
        <p:txBody>
          <a:bodyPr/>
          <a:lstStyle/>
          <a:p>
            <a:pPr algn="ctr"/>
            <a:r>
              <a:rPr lang="en-US" b="1" dirty="0">
                <a:solidFill>
                  <a:srgbClr val="0070C0"/>
                </a:solidFill>
                <a:latin typeface="+mn-lt"/>
              </a:rPr>
              <a:t>Topics</a:t>
            </a:r>
          </a:p>
        </p:txBody>
      </p:sp>
      <p:sp>
        <p:nvSpPr>
          <p:cNvPr id="3" name="Content Placeholder 2">
            <a:extLst>
              <a:ext uri="{FF2B5EF4-FFF2-40B4-BE49-F238E27FC236}">
                <a16:creationId xmlns:a16="http://schemas.microsoft.com/office/drawing/2014/main" id="{F8C01CC4-CB56-4751-4D97-85EBFDB5967F}"/>
              </a:ext>
            </a:extLst>
          </p:cNvPr>
          <p:cNvSpPr>
            <a:spLocks noGrp="1"/>
          </p:cNvSpPr>
          <p:nvPr>
            <p:ph idx="1"/>
          </p:nvPr>
        </p:nvSpPr>
        <p:spPr>
          <a:xfrm>
            <a:off x="838200" y="1343818"/>
            <a:ext cx="10515600" cy="4351338"/>
          </a:xfrm>
        </p:spPr>
        <p:txBody>
          <a:bodyPr>
            <a:noAutofit/>
          </a:bodyPr>
          <a:lstStyle/>
          <a:p>
            <a:pPr marL="0" indent="0" algn="ctr">
              <a:spcBef>
                <a:spcPts val="600"/>
              </a:spcBef>
              <a:buNone/>
            </a:pPr>
            <a:endParaRPr lang="en-US" sz="2400" b="1" dirty="0">
              <a:solidFill>
                <a:srgbClr val="00B050"/>
              </a:solidFill>
            </a:endParaRPr>
          </a:p>
          <a:p>
            <a:pPr marL="0" indent="0" algn="ctr">
              <a:spcBef>
                <a:spcPts val="600"/>
              </a:spcBef>
              <a:buNone/>
            </a:pPr>
            <a:r>
              <a:rPr lang="en-US" sz="2400" b="1" dirty="0">
                <a:solidFill>
                  <a:srgbClr val="00B050"/>
                </a:solidFill>
              </a:rPr>
              <a:t>Historical Background</a:t>
            </a:r>
          </a:p>
          <a:p>
            <a:pPr marL="0" indent="0" algn="ctr">
              <a:spcBef>
                <a:spcPts val="600"/>
              </a:spcBef>
              <a:buNone/>
            </a:pPr>
            <a:endParaRPr lang="en-US" sz="2400" b="1" dirty="0">
              <a:solidFill>
                <a:srgbClr val="00B050"/>
              </a:solidFill>
            </a:endParaRPr>
          </a:p>
          <a:p>
            <a:pPr marL="0" indent="0" algn="ctr">
              <a:spcBef>
                <a:spcPts val="600"/>
              </a:spcBef>
              <a:buNone/>
            </a:pPr>
            <a:r>
              <a:rPr lang="en-US" sz="2400" b="1" dirty="0">
                <a:solidFill>
                  <a:srgbClr val="00B050"/>
                </a:solidFill>
              </a:rPr>
              <a:t>Technical Rationale</a:t>
            </a:r>
          </a:p>
          <a:p>
            <a:pPr marL="0" indent="0" algn="ctr">
              <a:spcBef>
                <a:spcPts val="600"/>
              </a:spcBef>
              <a:buNone/>
            </a:pPr>
            <a:endParaRPr lang="en-US" sz="2400" b="1" dirty="0">
              <a:solidFill>
                <a:srgbClr val="00B050"/>
              </a:solidFill>
            </a:endParaRPr>
          </a:p>
          <a:p>
            <a:pPr marL="0" indent="0" algn="ctr">
              <a:spcBef>
                <a:spcPts val="600"/>
              </a:spcBef>
              <a:buNone/>
            </a:pPr>
            <a:r>
              <a:rPr lang="en-US" sz="2400" b="1" dirty="0">
                <a:solidFill>
                  <a:srgbClr val="00B050"/>
                </a:solidFill>
              </a:rPr>
              <a:t>Policy Rationale</a:t>
            </a:r>
          </a:p>
          <a:p>
            <a:pPr marL="0" indent="0" algn="ctr">
              <a:spcBef>
                <a:spcPts val="600"/>
              </a:spcBef>
              <a:buNone/>
            </a:pPr>
            <a:endParaRPr lang="en-US" sz="2400" b="1" dirty="0">
              <a:solidFill>
                <a:srgbClr val="00B050"/>
              </a:solidFill>
            </a:endParaRPr>
          </a:p>
          <a:p>
            <a:pPr marL="0" indent="0" algn="ctr">
              <a:spcBef>
                <a:spcPts val="600"/>
              </a:spcBef>
              <a:buNone/>
            </a:pPr>
            <a:r>
              <a:rPr lang="en-US" sz="2400" b="1" dirty="0">
                <a:solidFill>
                  <a:srgbClr val="00B050"/>
                </a:solidFill>
              </a:rPr>
              <a:t>Threats to Validity</a:t>
            </a:r>
          </a:p>
          <a:p>
            <a:pPr marL="0" indent="0" algn="ctr">
              <a:spcBef>
                <a:spcPts val="600"/>
              </a:spcBef>
              <a:buNone/>
            </a:pPr>
            <a:endParaRPr lang="en-US" sz="2400" b="1" dirty="0">
              <a:solidFill>
                <a:srgbClr val="00B050"/>
              </a:solidFill>
            </a:endParaRPr>
          </a:p>
          <a:p>
            <a:pPr marL="0" indent="0" algn="ctr">
              <a:spcBef>
                <a:spcPts val="600"/>
              </a:spcBef>
              <a:buNone/>
            </a:pPr>
            <a:r>
              <a:rPr lang="en-US" sz="2400" b="1" dirty="0">
                <a:solidFill>
                  <a:srgbClr val="00B050"/>
                </a:solidFill>
              </a:rPr>
              <a:t>Modern Trends</a:t>
            </a:r>
          </a:p>
          <a:p>
            <a:pPr marL="0" indent="0" algn="ctr">
              <a:spcBef>
                <a:spcPts val="600"/>
              </a:spcBef>
              <a:buNone/>
            </a:pPr>
            <a:endParaRPr lang="en-US" sz="2400" b="1" dirty="0">
              <a:solidFill>
                <a:srgbClr val="00B050"/>
              </a:solidFill>
            </a:endParaRPr>
          </a:p>
          <a:p>
            <a:pPr marL="0" indent="0" algn="ctr">
              <a:spcBef>
                <a:spcPts val="600"/>
              </a:spcBef>
              <a:buNone/>
            </a:pPr>
            <a:r>
              <a:rPr lang="en-US" sz="2400" b="1" dirty="0">
                <a:solidFill>
                  <a:srgbClr val="00B050"/>
                </a:solidFill>
              </a:rPr>
              <a:t>Ethical Issues</a:t>
            </a:r>
          </a:p>
        </p:txBody>
      </p:sp>
    </p:spTree>
    <p:extLst>
      <p:ext uri="{BB962C8B-B14F-4D97-AF65-F5344CB8AC3E}">
        <p14:creationId xmlns:p14="http://schemas.microsoft.com/office/powerpoint/2010/main" val="1289520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BADBE-C890-994B-46C3-EA9894BED0DA}"/>
              </a:ext>
            </a:extLst>
          </p:cNvPr>
          <p:cNvSpPr>
            <a:spLocks noGrp="1"/>
          </p:cNvSpPr>
          <p:nvPr>
            <p:ph type="title"/>
          </p:nvPr>
        </p:nvSpPr>
        <p:spPr>
          <a:xfrm>
            <a:off x="894348" y="210760"/>
            <a:ext cx="10515600" cy="823956"/>
          </a:xfrm>
        </p:spPr>
        <p:txBody>
          <a:bodyPr>
            <a:normAutofit/>
          </a:bodyPr>
          <a:lstStyle/>
          <a:p>
            <a:pPr algn="ctr"/>
            <a:r>
              <a:rPr lang="en-US" sz="3200" b="1" dirty="0">
                <a:solidFill>
                  <a:srgbClr val="0070C0"/>
                </a:solidFill>
                <a:latin typeface="+mn-lt"/>
              </a:rPr>
              <a:t>Changes to the FDA Approval Process</a:t>
            </a:r>
          </a:p>
        </p:txBody>
      </p:sp>
      <p:sp>
        <p:nvSpPr>
          <p:cNvPr id="3" name="Content Placeholder 2">
            <a:extLst>
              <a:ext uri="{FF2B5EF4-FFF2-40B4-BE49-F238E27FC236}">
                <a16:creationId xmlns:a16="http://schemas.microsoft.com/office/drawing/2014/main" id="{3D5E29D0-7975-6D9A-6786-593A08321C4C}"/>
              </a:ext>
            </a:extLst>
          </p:cNvPr>
          <p:cNvSpPr>
            <a:spLocks noGrp="1"/>
          </p:cNvSpPr>
          <p:nvPr>
            <p:ph idx="1"/>
          </p:nvPr>
        </p:nvSpPr>
        <p:spPr>
          <a:xfrm>
            <a:off x="838200" y="1034716"/>
            <a:ext cx="10515600" cy="5422231"/>
          </a:xfrm>
        </p:spPr>
        <p:txBody>
          <a:bodyPr>
            <a:normAutofit/>
          </a:bodyPr>
          <a:lstStyle/>
          <a:p>
            <a:pPr marL="0">
              <a:lnSpc>
                <a:spcPct val="100000"/>
              </a:lnSpc>
              <a:spcBef>
                <a:spcPts val="0"/>
              </a:spcBef>
            </a:pPr>
            <a:r>
              <a:rPr lang="en-US" sz="2400" b="1" dirty="0">
                <a:solidFill>
                  <a:srgbClr val="00B050"/>
                </a:solidFill>
              </a:rPr>
              <a:t>Accelerated Approval Pathway (1992)</a:t>
            </a:r>
          </a:p>
          <a:p>
            <a:pPr marL="0" indent="0">
              <a:lnSpc>
                <a:spcPct val="100000"/>
              </a:lnSpc>
              <a:spcBef>
                <a:spcPts val="0"/>
              </a:spcBef>
              <a:buNone/>
            </a:pPr>
            <a:r>
              <a:rPr lang="en-US" sz="1600" b="1" dirty="0">
                <a:solidFill>
                  <a:srgbClr val="7030A0"/>
                </a:solidFill>
              </a:rPr>
              <a:t>Allows approvals based on a </a:t>
            </a:r>
            <a:r>
              <a:rPr lang="en-US" sz="1600" b="1" dirty="0">
                <a:solidFill>
                  <a:srgbClr val="FF0000"/>
                </a:solidFill>
              </a:rPr>
              <a:t>surrogate endpoint</a:t>
            </a:r>
            <a:r>
              <a:rPr lang="en-US" sz="1600" b="1" dirty="0">
                <a:solidFill>
                  <a:srgbClr val="7030A0"/>
                </a:solidFill>
              </a:rPr>
              <a:t>: A laboratory measurement, radiographic image, physical sign or other measure that is thought to predict clinical benefit but is not itself a measure of clinical benefit. </a:t>
            </a:r>
          </a:p>
          <a:p>
            <a:pPr marL="0" indent="0">
              <a:lnSpc>
                <a:spcPct val="100000"/>
              </a:lnSpc>
              <a:spcBef>
                <a:spcPts val="0"/>
              </a:spcBef>
              <a:buNone/>
            </a:pPr>
            <a:r>
              <a:rPr lang="en-US" sz="1600" b="1" dirty="0">
                <a:solidFill>
                  <a:srgbClr val="7030A0"/>
                </a:solidFill>
              </a:rPr>
              <a:t>Drug companies are still required to conduct studies to confirm the anticipated clinical benefit. If the confirmatory trial shows that the drug actually provides a clinical benefit, then the FDA grants traditional approval for the drug. </a:t>
            </a:r>
          </a:p>
          <a:p>
            <a:pPr marL="0" indent="0">
              <a:lnSpc>
                <a:spcPct val="100000"/>
              </a:lnSpc>
              <a:spcBef>
                <a:spcPts val="0"/>
              </a:spcBef>
              <a:buNone/>
            </a:pPr>
            <a:endParaRPr lang="en-US" sz="1600" b="1" dirty="0">
              <a:solidFill>
                <a:srgbClr val="00B050"/>
              </a:solidFill>
            </a:endParaRPr>
          </a:p>
          <a:p>
            <a:pPr marL="0">
              <a:lnSpc>
                <a:spcPct val="100000"/>
              </a:lnSpc>
              <a:spcBef>
                <a:spcPts val="0"/>
              </a:spcBef>
            </a:pPr>
            <a:r>
              <a:rPr lang="en-US" sz="2400" b="1" dirty="0">
                <a:solidFill>
                  <a:srgbClr val="00B050"/>
                </a:solidFill>
              </a:rPr>
              <a:t>Priority Review Program (1992)</a:t>
            </a:r>
          </a:p>
          <a:p>
            <a:pPr marL="0" indent="0">
              <a:lnSpc>
                <a:spcPct val="100000"/>
              </a:lnSpc>
              <a:spcBef>
                <a:spcPts val="0"/>
              </a:spcBef>
              <a:buNone/>
            </a:pPr>
            <a:r>
              <a:rPr lang="en-US" sz="1600" b="1" dirty="0">
                <a:solidFill>
                  <a:srgbClr val="7030A0"/>
                </a:solidFill>
              </a:rPr>
              <a:t>Directs overall attention and resources to the evaluation of applications for drugs that, if approved, would be significant improvements in the safety or effectiveness of the treatment, diagnosis, or prevention of serious conditions when compared to standard applications. </a:t>
            </a:r>
            <a:r>
              <a:rPr lang="en-US" sz="1600" b="1" dirty="0">
                <a:solidFill>
                  <a:srgbClr val="FF0000"/>
                </a:solidFill>
              </a:rPr>
              <a:t>FDA takes action in 6 months versus the normal 10 months.</a:t>
            </a:r>
          </a:p>
          <a:p>
            <a:pPr marL="0" indent="0">
              <a:lnSpc>
                <a:spcPct val="100000"/>
              </a:lnSpc>
              <a:spcBef>
                <a:spcPts val="0"/>
              </a:spcBef>
              <a:buNone/>
            </a:pPr>
            <a:endParaRPr lang="en-US" sz="1600" b="1" dirty="0">
              <a:solidFill>
                <a:srgbClr val="FF0000"/>
              </a:solidFill>
            </a:endParaRPr>
          </a:p>
          <a:p>
            <a:pPr marL="0">
              <a:lnSpc>
                <a:spcPct val="100000"/>
              </a:lnSpc>
              <a:spcBef>
                <a:spcPts val="0"/>
              </a:spcBef>
            </a:pPr>
            <a:r>
              <a:rPr lang="en-US" sz="2400" b="1" dirty="0">
                <a:solidFill>
                  <a:srgbClr val="00B050"/>
                </a:solidFill>
              </a:rPr>
              <a:t>Breakthrough Therapy Program (2012)</a:t>
            </a:r>
          </a:p>
          <a:p>
            <a:pPr marL="0" indent="0">
              <a:lnSpc>
                <a:spcPct val="100000"/>
              </a:lnSpc>
              <a:spcBef>
                <a:spcPts val="0"/>
              </a:spcBef>
              <a:buNone/>
            </a:pPr>
            <a:r>
              <a:rPr lang="en-US" sz="1600" b="1" dirty="0">
                <a:solidFill>
                  <a:srgbClr val="7030A0"/>
                </a:solidFill>
              </a:rPr>
              <a:t>Breakthrough Therapy designation is a process designed to expedite the development and review of drugs that are intended to treat a serious condition and preliminary clinical evidence indicates that the drug may demonstrate substantial improvement over available therapy on a </a:t>
            </a:r>
            <a:r>
              <a:rPr lang="en-US" sz="1600" b="1" dirty="0">
                <a:solidFill>
                  <a:srgbClr val="FF0000"/>
                </a:solidFill>
              </a:rPr>
              <a:t>clinically significant endpoint</a:t>
            </a:r>
            <a:r>
              <a:rPr lang="en-US" sz="1600" b="1" dirty="0">
                <a:solidFill>
                  <a:srgbClr val="7030A0"/>
                </a:solidFill>
              </a:rPr>
              <a:t>.</a:t>
            </a:r>
          </a:p>
          <a:p>
            <a:pPr marL="0" indent="0">
              <a:lnSpc>
                <a:spcPct val="100000"/>
              </a:lnSpc>
              <a:spcBef>
                <a:spcPts val="0"/>
              </a:spcBef>
              <a:buNone/>
            </a:pPr>
            <a:endParaRPr lang="en-US" sz="1600" b="1" dirty="0">
              <a:solidFill>
                <a:srgbClr val="7030A0"/>
              </a:solidFill>
            </a:endParaRPr>
          </a:p>
          <a:p>
            <a:pPr marL="0">
              <a:lnSpc>
                <a:spcPct val="100000"/>
              </a:lnSpc>
              <a:spcBef>
                <a:spcPts val="0"/>
              </a:spcBef>
            </a:pPr>
            <a:r>
              <a:rPr lang="en-US" sz="2400" b="1" dirty="0">
                <a:solidFill>
                  <a:srgbClr val="00B050"/>
                </a:solidFill>
              </a:rPr>
              <a:t>Orphan Drug Designation</a:t>
            </a:r>
          </a:p>
          <a:p>
            <a:pPr marL="0" indent="0">
              <a:lnSpc>
                <a:spcPct val="100000"/>
              </a:lnSpc>
              <a:spcBef>
                <a:spcPts val="0"/>
              </a:spcBef>
              <a:buNone/>
            </a:pPr>
            <a:r>
              <a:rPr lang="en-US" sz="1600" b="1" dirty="0">
                <a:solidFill>
                  <a:srgbClr val="7030A0"/>
                </a:solidFill>
              </a:rPr>
              <a:t>Provides incentives—including 7-year marketing exclusivity, tax credits for clinical trials, and user fee waivers—to sponsors developing drugs for diseases affecting fewer than 200,000 people (in the USA)</a:t>
            </a:r>
          </a:p>
        </p:txBody>
      </p:sp>
    </p:spTree>
    <p:extLst>
      <p:ext uri="{BB962C8B-B14F-4D97-AF65-F5344CB8AC3E}">
        <p14:creationId xmlns:p14="http://schemas.microsoft.com/office/powerpoint/2010/main" val="1710790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337E1-0AB2-BC13-998F-FD3625B73DC3}"/>
              </a:ext>
            </a:extLst>
          </p:cNvPr>
          <p:cNvSpPr>
            <a:spLocks noGrp="1"/>
          </p:cNvSpPr>
          <p:nvPr>
            <p:ph type="title"/>
          </p:nvPr>
        </p:nvSpPr>
        <p:spPr>
          <a:xfrm>
            <a:off x="766011" y="184484"/>
            <a:ext cx="10515600" cy="960313"/>
          </a:xfrm>
        </p:spPr>
        <p:txBody>
          <a:bodyPr>
            <a:normAutofit/>
          </a:bodyPr>
          <a:lstStyle/>
          <a:p>
            <a:pPr algn="ctr"/>
            <a:r>
              <a:rPr lang="en-US" sz="3200" b="1" dirty="0">
                <a:solidFill>
                  <a:srgbClr val="0070C0"/>
                </a:solidFill>
                <a:latin typeface="+mn-lt"/>
              </a:rPr>
              <a:t>FDA Cancer Therapy Approvals 2000-2020</a:t>
            </a:r>
            <a:br>
              <a:rPr lang="en-US" sz="3200" b="1" dirty="0">
                <a:solidFill>
                  <a:srgbClr val="0070C0"/>
                </a:solidFill>
                <a:latin typeface="+mn-lt"/>
              </a:rPr>
            </a:br>
            <a:r>
              <a:rPr lang="en-US" sz="2400" b="1" dirty="0">
                <a:solidFill>
                  <a:srgbClr val="0070C0"/>
                </a:solidFill>
                <a:latin typeface="+mn-lt"/>
              </a:rPr>
              <a:t>From </a:t>
            </a:r>
            <a:r>
              <a:rPr lang="en-US" sz="2400" b="1" dirty="0" err="1">
                <a:solidFill>
                  <a:srgbClr val="0070C0"/>
                </a:solidFill>
                <a:latin typeface="+mn-lt"/>
              </a:rPr>
              <a:t>Gloy</a:t>
            </a:r>
            <a:r>
              <a:rPr lang="en-US" sz="2400" b="1" dirty="0">
                <a:solidFill>
                  <a:srgbClr val="0070C0"/>
                </a:solidFill>
                <a:latin typeface="+mn-lt"/>
              </a:rPr>
              <a:t> et al, </a:t>
            </a:r>
            <a:r>
              <a:rPr lang="en-US" sz="2400" b="1" i="1" dirty="0">
                <a:solidFill>
                  <a:srgbClr val="0070C0"/>
                </a:solidFill>
                <a:latin typeface="+mn-lt"/>
              </a:rPr>
              <a:t>Int J Cancer </a:t>
            </a:r>
            <a:r>
              <a:rPr lang="en-US" sz="2400" b="1" dirty="0">
                <a:solidFill>
                  <a:srgbClr val="0070C0"/>
                </a:solidFill>
                <a:latin typeface="+mn-lt"/>
              </a:rPr>
              <a:t>2023;152:2474-2484</a:t>
            </a:r>
          </a:p>
        </p:txBody>
      </p:sp>
      <p:sp>
        <p:nvSpPr>
          <p:cNvPr id="3" name="Content Placeholder 2">
            <a:extLst>
              <a:ext uri="{FF2B5EF4-FFF2-40B4-BE49-F238E27FC236}">
                <a16:creationId xmlns:a16="http://schemas.microsoft.com/office/drawing/2014/main" id="{6D75F2BB-56BA-0185-98E0-A56C2909E0C0}"/>
              </a:ext>
            </a:extLst>
          </p:cNvPr>
          <p:cNvSpPr>
            <a:spLocks noGrp="1"/>
          </p:cNvSpPr>
          <p:nvPr>
            <p:ph idx="1"/>
          </p:nvPr>
        </p:nvSpPr>
        <p:spPr>
          <a:xfrm>
            <a:off x="397042" y="1521786"/>
            <a:ext cx="11397915" cy="5301916"/>
          </a:xfrm>
        </p:spPr>
        <p:txBody>
          <a:bodyPr>
            <a:normAutofit/>
          </a:bodyPr>
          <a:lstStyle/>
          <a:p>
            <a:r>
              <a:rPr lang="en-US" sz="2400" b="1" dirty="0">
                <a:solidFill>
                  <a:srgbClr val="00B050"/>
                </a:solidFill>
              </a:rPr>
              <a:t>Approvals – 145 novel drugs / 156 indications / 190 clinical trials / median 233 patients</a:t>
            </a:r>
          </a:p>
          <a:p>
            <a:r>
              <a:rPr lang="en-US" sz="2400" b="1" dirty="0">
                <a:solidFill>
                  <a:srgbClr val="00B050"/>
                </a:solidFill>
              </a:rPr>
              <a:t>49% of drugs approved without evidence from randomized trials</a:t>
            </a:r>
          </a:p>
          <a:p>
            <a:r>
              <a:rPr lang="en-US" sz="2400" b="1" dirty="0">
                <a:solidFill>
                  <a:srgbClr val="00B050"/>
                </a:solidFill>
              </a:rPr>
              <a:t>82% of approvals based solely on one clinical trial</a:t>
            </a:r>
          </a:p>
          <a:p>
            <a:r>
              <a:rPr lang="en-US" sz="2400" b="1" dirty="0">
                <a:solidFill>
                  <a:srgbClr val="00B050"/>
                </a:solidFill>
              </a:rPr>
              <a:t>Median benefit on overall survival was 2.5 months</a:t>
            </a:r>
          </a:p>
          <a:p>
            <a:r>
              <a:rPr lang="en-US" sz="2400" b="1" dirty="0">
                <a:solidFill>
                  <a:srgbClr val="00B050"/>
                </a:solidFill>
              </a:rPr>
              <a:t>Priority review designated for 82% of the indications</a:t>
            </a:r>
          </a:p>
          <a:p>
            <a:r>
              <a:rPr lang="en-US" sz="2400" b="1" dirty="0">
                <a:solidFill>
                  <a:srgbClr val="00B050"/>
                </a:solidFill>
              </a:rPr>
              <a:t>Primary endpoint</a:t>
            </a:r>
          </a:p>
          <a:p>
            <a:pPr lvl="1"/>
            <a:r>
              <a:rPr lang="en-US" b="1" dirty="0">
                <a:solidFill>
                  <a:srgbClr val="00B050"/>
                </a:solidFill>
              </a:rPr>
              <a:t>Overall survival – 14%</a:t>
            </a:r>
          </a:p>
          <a:p>
            <a:pPr lvl="1"/>
            <a:r>
              <a:rPr lang="en-US" b="1" dirty="0">
                <a:solidFill>
                  <a:srgbClr val="00B050"/>
                </a:solidFill>
              </a:rPr>
              <a:t>Progression free survival – 26%</a:t>
            </a:r>
          </a:p>
          <a:p>
            <a:pPr lvl="1"/>
            <a:r>
              <a:rPr lang="en-US" b="1" dirty="0">
                <a:solidFill>
                  <a:srgbClr val="00B050"/>
                </a:solidFill>
              </a:rPr>
              <a:t>Tumor response – 54%</a:t>
            </a:r>
          </a:p>
          <a:p>
            <a:r>
              <a:rPr lang="en-US" sz="2400" b="1" dirty="0">
                <a:solidFill>
                  <a:srgbClr val="00B050"/>
                </a:solidFill>
              </a:rPr>
              <a:t>Number of approvals increased continuously </a:t>
            </a:r>
          </a:p>
          <a:p>
            <a:pPr lvl="1"/>
            <a:r>
              <a:rPr lang="en-US" b="1" dirty="0">
                <a:solidFill>
                  <a:srgbClr val="00B050"/>
                </a:solidFill>
              </a:rPr>
              <a:t>20 in 2000-2005 versus 60 in 2016-2020</a:t>
            </a:r>
          </a:p>
        </p:txBody>
      </p:sp>
    </p:spTree>
    <p:extLst>
      <p:ext uri="{BB962C8B-B14F-4D97-AF65-F5344CB8AC3E}">
        <p14:creationId xmlns:p14="http://schemas.microsoft.com/office/powerpoint/2010/main" val="3861363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1C994-FA86-0FA0-D510-B47C59C5C328}"/>
              </a:ext>
            </a:extLst>
          </p:cNvPr>
          <p:cNvSpPr>
            <a:spLocks noGrp="1"/>
          </p:cNvSpPr>
          <p:nvPr>
            <p:ph type="title"/>
          </p:nvPr>
        </p:nvSpPr>
        <p:spPr>
          <a:xfrm>
            <a:off x="902368" y="368968"/>
            <a:ext cx="10515600" cy="946485"/>
          </a:xfrm>
        </p:spPr>
        <p:txBody>
          <a:bodyPr>
            <a:normAutofit fontScale="90000"/>
          </a:bodyPr>
          <a:lstStyle/>
          <a:p>
            <a:pPr algn="ctr"/>
            <a:r>
              <a:rPr lang="en-US" sz="3600" b="1" dirty="0">
                <a:solidFill>
                  <a:srgbClr val="0070C0"/>
                </a:solidFill>
                <a:latin typeface="+mn-lt"/>
              </a:rPr>
              <a:t>European Medicines Agency</a:t>
            </a:r>
            <a:br>
              <a:rPr lang="en-US" sz="3600" b="1" dirty="0">
                <a:solidFill>
                  <a:srgbClr val="0070C0"/>
                </a:solidFill>
                <a:latin typeface="+mn-lt"/>
              </a:rPr>
            </a:br>
            <a:r>
              <a:rPr lang="en-US" sz="2000" b="1" dirty="0">
                <a:solidFill>
                  <a:srgbClr val="0070C0"/>
                </a:solidFill>
                <a:latin typeface="+mn-lt"/>
              </a:rPr>
              <a:t>[European equivalent of FDA]</a:t>
            </a:r>
            <a:br>
              <a:rPr lang="en-US" sz="2000" b="1" dirty="0">
                <a:solidFill>
                  <a:srgbClr val="0070C0"/>
                </a:solidFill>
                <a:latin typeface="+mn-lt"/>
              </a:rPr>
            </a:br>
            <a:r>
              <a:rPr lang="en-US" sz="2000" b="1" dirty="0">
                <a:solidFill>
                  <a:srgbClr val="0070C0"/>
                </a:solidFill>
                <a:latin typeface="+mn-lt"/>
              </a:rPr>
              <a:t>[Data below from Siebert et al. </a:t>
            </a:r>
            <a:r>
              <a:rPr lang="en-US" sz="2000" b="1" i="1" dirty="0">
                <a:solidFill>
                  <a:srgbClr val="0070C0"/>
                </a:solidFill>
                <a:latin typeface="+mn-lt"/>
              </a:rPr>
              <a:t>Clinical Trials</a:t>
            </a:r>
            <a:r>
              <a:rPr lang="en-US" sz="2000" b="1" dirty="0">
                <a:solidFill>
                  <a:srgbClr val="0070C0"/>
                </a:solidFill>
                <a:latin typeface="+mn-lt"/>
              </a:rPr>
              <a:t>, in press]</a:t>
            </a:r>
            <a:br>
              <a:rPr lang="en-US" sz="3600" b="1" dirty="0">
                <a:solidFill>
                  <a:srgbClr val="00B050"/>
                </a:solidFill>
              </a:rPr>
            </a:br>
            <a:endParaRPr lang="en-US" sz="3600" b="1" dirty="0">
              <a:solidFill>
                <a:srgbClr val="0070C0"/>
              </a:solidFill>
              <a:latin typeface="+mn-lt"/>
            </a:endParaRPr>
          </a:p>
        </p:txBody>
      </p:sp>
      <p:sp>
        <p:nvSpPr>
          <p:cNvPr id="3" name="Content Placeholder 2">
            <a:extLst>
              <a:ext uri="{FF2B5EF4-FFF2-40B4-BE49-F238E27FC236}">
                <a16:creationId xmlns:a16="http://schemas.microsoft.com/office/drawing/2014/main" id="{5FC821D7-7028-1E28-7BA6-0744E7038D43}"/>
              </a:ext>
            </a:extLst>
          </p:cNvPr>
          <p:cNvSpPr>
            <a:spLocks noGrp="1"/>
          </p:cNvSpPr>
          <p:nvPr>
            <p:ph idx="1"/>
          </p:nvPr>
        </p:nvSpPr>
        <p:spPr>
          <a:xfrm>
            <a:off x="902368" y="1371600"/>
            <a:ext cx="10515600" cy="5422232"/>
          </a:xfrm>
        </p:spPr>
        <p:txBody>
          <a:bodyPr>
            <a:normAutofit/>
          </a:bodyPr>
          <a:lstStyle/>
          <a:p>
            <a:r>
              <a:rPr lang="en-US" sz="2000" b="1" dirty="0">
                <a:solidFill>
                  <a:srgbClr val="00B050"/>
                </a:solidFill>
              </a:rPr>
              <a:t>No equivalent to preceding </a:t>
            </a:r>
            <a:r>
              <a:rPr lang="en-US" sz="2000" b="1" dirty="0" err="1">
                <a:solidFill>
                  <a:srgbClr val="00B050"/>
                </a:solidFill>
              </a:rPr>
              <a:t>Gloy</a:t>
            </a:r>
            <a:r>
              <a:rPr lang="en-US" sz="2000" b="1" dirty="0">
                <a:solidFill>
                  <a:srgbClr val="00B050"/>
                </a:solidFill>
              </a:rPr>
              <a:t> study – data below from EMA approvals 2020-2023</a:t>
            </a:r>
          </a:p>
          <a:p>
            <a:pPr lvl="1"/>
            <a:r>
              <a:rPr lang="en-US" sz="2000" b="1" dirty="0">
                <a:solidFill>
                  <a:srgbClr val="00B050"/>
                </a:solidFill>
              </a:rPr>
              <a:t>Covers all diseases not just cancer</a:t>
            </a:r>
          </a:p>
          <a:p>
            <a:r>
              <a:rPr lang="en-US" sz="2000" b="1" dirty="0">
                <a:solidFill>
                  <a:srgbClr val="00B050"/>
                </a:solidFill>
              </a:rPr>
              <a:t>Approvals – 227 new drugs approved (59 cancer drugs)</a:t>
            </a:r>
          </a:p>
          <a:p>
            <a:pPr lvl="1"/>
            <a:r>
              <a:rPr lang="en-US" sz="2000" b="1" dirty="0">
                <a:solidFill>
                  <a:srgbClr val="00B050"/>
                </a:solidFill>
              </a:rPr>
              <a:t>14 were subsequently withdrawn</a:t>
            </a:r>
          </a:p>
          <a:p>
            <a:r>
              <a:rPr lang="en-US" sz="2000" b="1" dirty="0">
                <a:solidFill>
                  <a:srgbClr val="00B050"/>
                </a:solidFill>
              </a:rPr>
              <a:t>78% supported by at least one randomized trial (47% for cancer)</a:t>
            </a:r>
          </a:p>
          <a:p>
            <a:r>
              <a:rPr lang="en-US" sz="2000" b="1" dirty="0">
                <a:solidFill>
                  <a:srgbClr val="00B050"/>
                </a:solidFill>
              </a:rPr>
              <a:t>55% supported by a single clinical trial (91% for cancer)</a:t>
            </a:r>
          </a:p>
          <a:p>
            <a:r>
              <a:rPr lang="en-US" sz="2000" b="1" dirty="0">
                <a:solidFill>
                  <a:srgbClr val="00B050"/>
                </a:solidFill>
              </a:rPr>
              <a:t>55% relied exclusively on surrogate endpoints (83% for cancer)</a:t>
            </a:r>
          </a:p>
          <a:p>
            <a:endParaRPr lang="en-US" sz="2000" b="1" dirty="0">
              <a:solidFill>
                <a:srgbClr val="00B050"/>
              </a:solidFill>
            </a:endParaRPr>
          </a:p>
          <a:p>
            <a:r>
              <a:rPr lang="en-US" sz="2000" b="1" dirty="0">
                <a:solidFill>
                  <a:srgbClr val="00B050"/>
                </a:solidFill>
              </a:rPr>
              <a:t>FDA – EMA discordant decisions (from the 2018-2022 period)</a:t>
            </a:r>
          </a:p>
          <a:p>
            <a:pPr lvl="1"/>
            <a:r>
              <a:rPr lang="en-US" sz="2000" b="1" dirty="0">
                <a:solidFill>
                  <a:srgbClr val="00B050"/>
                </a:solidFill>
              </a:rPr>
              <a:t>7 discordant decisions in oncology</a:t>
            </a:r>
          </a:p>
          <a:p>
            <a:pPr lvl="1"/>
            <a:r>
              <a:rPr lang="en-US" sz="2000" b="1" dirty="0">
                <a:solidFill>
                  <a:srgbClr val="00B050"/>
                </a:solidFill>
              </a:rPr>
              <a:t>In 6 of these FDA approved the drug while EMA rejected it</a:t>
            </a:r>
          </a:p>
          <a:p>
            <a:pPr lvl="1"/>
            <a:r>
              <a:rPr lang="en-US" sz="2000" b="1" dirty="0">
                <a:solidFill>
                  <a:srgbClr val="00B050"/>
                </a:solidFill>
              </a:rPr>
              <a:t>Each of these </a:t>
            </a:r>
            <a:r>
              <a:rPr lang="en-US" sz="2000" b="1" dirty="0" err="1">
                <a:solidFill>
                  <a:srgbClr val="00B050"/>
                </a:solidFill>
              </a:rPr>
              <a:t>discordancies</a:t>
            </a:r>
            <a:r>
              <a:rPr lang="en-US" sz="2000" b="1" dirty="0">
                <a:solidFill>
                  <a:srgbClr val="00B050"/>
                </a:solidFill>
              </a:rPr>
              <a:t> are described in detail in Cramer et al. </a:t>
            </a:r>
            <a:r>
              <a:rPr lang="en-US" sz="2000" b="1" i="1" dirty="0">
                <a:solidFill>
                  <a:srgbClr val="00B050"/>
                </a:solidFill>
              </a:rPr>
              <a:t>Br J Clin Pharm </a:t>
            </a:r>
            <a:r>
              <a:rPr lang="en-US" sz="2000" b="1" dirty="0">
                <a:solidFill>
                  <a:srgbClr val="00B050"/>
                </a:solidFill>
              </a:rPr>
              <a:t>2025</a:t>
            </a:r>
          </a:p>
          <a:p>
            <a:endParaRPr lang="en-US" sz="2000" b="1" dirty="0">
              <a:solidFill>
                <a:srgbClr val="00B050"/>
              </a:solidFill>
            </a:endParaRPr>
          </a:p>
          <a:p>
            <a:pPr marL="0" indent="0">
              <a:buNone/>
            </a:pPr>
            <a:r>
              <a:rPr lang="en-US" sz="2000" b="1" dirty="0">
                <a:solidFill>
                  <a:srgbClr val="00B050"/>
                </a:solidFill>
              </a:rPr>
              <a:t>	</a:t>
            </a:r>
          </a:p>
        </p:txBody>
      </p:sp>
    </p:spTree>
    <p:extLst>
      <p:ext uri="{BB962C8B-B14F-4D97-AF65-F5344CB8AC3E}">
        <p14:creationId xmlns:p14="http://schemas.microsoft.com/office/powerpoint/2010/main" val="3720345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0425B-967C-D603-DA8D-7B09B21A46E1}"/>
              </a:ext>
            </a:extLst>
          </p:cNvPr>
          <p:cNvSpPr>
            <a:spLocks noGrp="1"/>
          </p:cNvSpPr>
          <p:nvPr>
            <p:ph type="title"/>
          </p:nvPr>
        </p:nvSpPr>
        <p:spPr>
          <a:xfrm>
            <a:off x="838200" y="18255"/>
            <a:ext cx="10515600" cy="984376"/>
          </a:xfrm>
        </p:spPr>
        <p:txBody>
          <a:bodyPr>
            <a:normAutofit/>
          </a:bodyPr>
          <a:lstStyle/>
          <a:p>
            <a:pPr algn="ctr"/>
            <a:r>
              <a:rPr lang="en-US" sz="3200" b="1" dirty="0">
                <a:solidFill>
                  <a:srgbClr val="0070C0"/>
                </a:solidFill>
                <a:latin typeface="+mn-lt"/>
              </a:rPr>
              <a:t>Adaptive Clinical Trials</a:t>
            </a:r>
          </a:p>
        </p:txBody>
      </p:sp>
      <p:sp>
        <p:nvSpPr>
          <p:cNvPr id="3" name="Content Placeholder 2">
            <a:extLst>
              <a:ext uri="{FF2B5EF4-FFF2-40B4-BE49-F238E27FC236}">
                <a16:creationId xmlns:a16="http://schemas.microsoft.com/office/drawing/2014/main" id="{1401BB55-F1CF-3FDF-7E9C-1B8D59CFAFAB}"/>
              </a:ext>
            </a:extLst>
          </p:cNvPr>
          <p:cNvSpPr>
            <a:spLocks noGrp="1"/>
          </p:cNvSpPr>
          <p:nvPr>
            <p:ph idx="1"/>
          </p:nvPr>
        </p:nvSpPr>
        <p:spPr>
          <a:xfrm>
            <a:off x="569494" y="1002631"/>
            <a:ext cx="11053011" cy="5310689"/>
          </a:xfrm>
        </p:spPr>
        <p:txBody>
          <a:bodyPr>
            <a:normAutofit lnSpcReduction="10000"/>
          </a:bodyPr>
          <a:lstStyle/>
          <a:p>
            <a:r>
              <a:rPr lang="en-US" sz="2000" b="1" dirty="0">
                <a:solidFill>
                  <a:srgbClr val="00B050"/>
                </a:solidFill>
              </a:rPr>
              <a:t>Trials where the design can be changed on the basis of emerging data in the trial</a:t>
            </a:r>
          </a:p>
          <a:p>
            <a:r>
              <a:rPr lang="en-US" sz="2000" b="1" dirty="0">
                <a:solidFill>
                  <a:srgbClr val="00B050"/>
                </a:solidFill>
              </a:rPr>
              <a:t>Potential types of changes</a:t>
            </a:r>
          </a:p>
          <a:p>
            <a:pPr lvl="1"/>
            <a:r>
              <a:rPr lang="en-US" sz="2000" b="1" dirty="0">
                <a:solidFill>
                  <a:srgbClr val="00B050"/>
                </a:solidFill>
              </a:rPr>
              <a:t>Early termination</a:t>
            </a:r>
          </a:p>
          <a:p>
            <a:pPr lvl="1"/>
            <a:r>
              <a:rPr lang="en-US" sz="2000" b="1" dirty="0">
                <a:solidFill>
                  <a:srgbClr val="00B050"/>
                </a:solidFill>
              </a:rPr>
              <a:t>Modification of planned sample size</a:t>
            </a:r>
          </a:p>
          <a:p>
            <a:pPr lvl="1"/>
            <a:r>
              <a:rPr lang="en-US" sz="2000" b="1" dirty="0">
                <a:solidFill>
                  <a:srgbClr val="00B050"/>
                </a:solidFill>
              </a:rPr>
              <a:t>Changes in eligibility criteria</a:t>
            </a:r>
          </a:p>
          <a:p>
            <a:pPr lvl="1"/>
            <a:r>
              <a:rPr lang="en-US" sz="2000" b="1" dirty="0">
                <a:solidFill>
                  <a:srgbClr val="00B050"/>
                </a:solidFill>
              </a:rPr>
              <a:t>Addition of new treatments</a:t>
            </a:r>
          </a:p>
          <a:p>
            <a:r>
              <a:rPr lang="en-US" sz="2000" b="1" dirty="0">
                <a:solidFill>
                  <a:srgbClr val="00B050"/>
                </a:solidFill>
              </a:rPr>
              <a:t>Adaptive randomization</a:t>
            </a:r>
          </a:p>
          <a:p>
            <a:pPr lvl="1"/>
            <a:r>
              <a:rPr lang="en-US" sz="2000" b="1" dirty="0">
                <a:solidFill>
                  <a:srgbClr val="00B050"/>
                </a:solidFill>
              </a:rPr>
              <a:t>Probability of being randomized to experimental treatment adjusted based on results to date</a:t>
            </a:r>
          </a:p>
          <a:p>
            <a:pPr lvl="1"/>
            <a:r>
              <a:rPr lang="en-US" sz="2000" b="1" dirty="0">
                <a:solidFill>
                  <a:srgbClr val="00B050"/>
                </a:solidFill>
              </a:rPr>
              <a:t>Often based on the emerging “probability” that the treatment is superior to the control</a:t>
            </a:r>
          </a:p>
          <a:p>
            <a:r>
              <a:rPr lang="en-US" sz="2000" b="1" dirty="0">
                <a:solidFill>
                  <a:srgbClr val="7030A0"/>
                </a:solidFill>
              </a:rPr>
              <a:t>Adaptive randomization is highly controversial</a:t>
            </a:r>
          </a:p>
          <a:p>
            <a:pPr lvl="1"/>
            <a:r>
              <a:rPr lang="en-US" sz="2000" b="1" dirty="0">
                <a:solidFill>
                  <a:srgbClr val="00B050"/>
                </a:solidFill>
              </a:rPr>
              <a:t>Violates the ethical concept of “equipoise”</a:t>
            </a:r>
          </a:p>
          <a:p>
            <a:r>
              <a:rPr lang="en-US" sz="2000" b="1" dirty="0">
                <a:solidFill>
                  <a:srgbClr val="00B050"/>
                </a:solidFill>
              </a:rPr>
              <a:t>Equipoise definition – Freedman, </a:t>
            </a:r>
            <a:r>
              <a:rPr lang="en-US" sz="2000" b="1" i="1" dirty="0">
                <a:solidFill>
                  <a:srgbClr val="00B050"/>
                </a:solidFill>
              </a:rPr>
              <a:t>NEJM</a:t>
            </a:r>
            <a:r>
              <a:rPr lang="en-US" sz="2000" b="1" dirty="0">
                <a:solidFill>
                  <a:srgbClr val="00B050"/>
                </a:solidFill>
              </a:rPr>
              <a:t> 1987; 317:141-145</a:t>
            </a:r>
          </a:p>
          <a:p>
            <a:pPr marL="0" indent="0">
              <a:lnSpc>
                <a:spcPct val="110000"/>
              </a:lnSpc>
              <a:spcBef>
                <a:spcPts val="0"/>
              </a:spcBef>
              <a:buNone/>
            </a:pPr>
            <a:r>
              <a:rPr lang="en-US" sz="2000" b="1" dirty="0">
                <a:solidFill>
                  <a:srgbClr val="7030A0"/>
                </a:solidFill>
              </a:rPr>
              <a:t>Equipoise is the ethical requirement of genuine uncertainty within the expert medical community regarding which treatment is most effective among those being compared. It ensures that it is ethical to assign patients to any of the trial arms, as no treatment is known to be superior. </a:t>
            </a:r>
          </a:p>
          <a:p>
            <a:endParaRPr lang="en-US" sz="2000" b="1" dirty="0">
              <a:solidFill>
                <a:srgbClr val="00B050"/>
              </a:solidFill>
            </a:endParaRPr>
          </a:p>
          <a:p>
            <a:pPr marL="0" indent="0">
              <a:buNone/>
            </a:pPr>
            <a:endParaRPr lang="en-US" sz="2000" b="1" dirty="0">
              <a:solidFill>
                <a:srgbClr val="00B050"/>
              </a:solidFill>
            </a:endParaRPr>
          </a:p>
        </p:txBody>
      </p:sp>
    </p:spTree>
    <p:extLst>
      <p:ext uri="{BB962C8B-B14F-4D97-AF65-F5344CB8AC3E}">
        <p14:creationId xmlns:p14="http://schemas.microsoft.com/office/powerpoint/2010/main" val="1823696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BFD4D-48CB-7CFB-8AF1-565FC86F4F31}"/>
              </a:ext>
            </a:extLst>
          </p:cNvPr>
          <p:cNvSpPr>
            <a:spLocks noGrp="1"/>
          </p:cNvSpPr>
          <p:nvPr>
            <p:ph type="title"/>
          </p:nvPr>
        </p:nvSpPr>
        <p:spPr>
          <a:xfrm>
            <a:off x="838200" y="-1"/>
            <a:ext cx="10515600" cy="986589"/>
          </a:xfrm>
        </p:spPr>
        <p:txBody>
          <a:bodyPr>
            <a:normAutofit/>
          </a:bodyPr>
          <a:lstStyle/>
          <a:p>
            <a:pPr algn="ctr"/>
            <a:r>
              <a:rPr lang="en-US" sz="3200" b="1" dirty="0">
                <a:solidFill>
                  <a:srgbClr val="0070C0"/>
                </a:solidFill>
                <a:latin typeface="+mn-lt"/>
              </a:rPr>
              <a:t>Cluster Randomized Trials</a:t>
            </a:r>
          </a:p>
        </p:txBody>
      </p:sp>
      <p:sp>
        <p:nvSpPr>
          <p:cNvPr id="3" name="Content Placeholder 2">
            <a:extLst>
              <a:ext uri="{FF2B5EF4-FFF2-40B4-BE49-F238E27FC236}">
                <a16:creationId xmlns:a16="http://schemas.microsoft.com/office/drawing/2014/main" id="{2B5AE9F4-5E58-B251-A9AA-9A7EBDA26BA5}"/>
              </a:ext>
            </a:extLst>
          </p:cNvPr>
          <p:cNvSpPr>
            <a:spLocks noGrp="1"/>
          </p:cNvSpPr>
          <p:nvPr>
            <p:ph idx="1"/>
          </p:nvPr>
        </p:nvSpPr>
        <p:spPr>
          <a:xfrm>
            <a:off x="838200" y="1219200"/>
            <a:ext cx="10515600" cy="5270584"/>
          </a:xfrm>
        </p:spPr>
        <p:txBody>
          <a:bodyPr>
            <a:normAutofit fontScale="92500" lnSpcReduction="10000"/>
          </a:bodyPr>
          <a:lstStyle/>
          <a:p>
            <a:r>
              <a:rPr lang="en-US" sz="2200" b="1" dirty="0">
                <a:solidFill>
                  <a:srgbClr val="00B050"/>
                </a:solidFill>
              </a:rPr>
              <a:t>A cluster randomized trial entails randomizing groups such as families, medical practices, institutions, or communities to interventions rather than an individual participant.</a:t>
            </a:r>
          </a:p>
          <a:p>
            <a:pPr marL="0" indent="0">
              <a:buNone/>
            </a:pPr>
            <a:endParaRPr lang="en-US" sz="2200" b="1" dirty="0">
              <a:solidFill>
                <a:srgbClr val="00B050"/>
              </a:solidFill>
            </a:endParaRPr>
          </a:p>
          <a:p>
            <a:r>
              <a:rPr lang="en-US" sz="2200" b="1" dirty="0">
                <a:solidFill>
                  <a:srgbClr val="00B050"/>
                </a:solidFill>
              </a:rPr>
              <a:t>These can be complicated to conduct for many technical reasons including:</a:t>
            </a:r>
          </a:p>
          <a:p>
            <a:pPr lvl="1"/>
            <a:r>
              <a:rPr lang="en-US" sz="2200" b="1" dirty="0">
                <a:solidFill>
                  <a:srgbClr val="00B050"/>
                </a:solidFill>
              </a:rPr>
              <a:t>Extent of adherence of participants within a cluster</a:t>
            </a:r>
          </a:p>
          <a:p>
            <a:pPr lvl="1"/>
            <a:r>
              <a:rPr lang="en-US" sz="2200" b="1" dirty="0">
                <a:solidFill>
                  <a:srgbClr val="00B050"/>
                </a:solidFill>
              </a:rPr>
              <a:t>Participants within a cluster may differ systematically from other clusters</a:t>
            </a:r>
          </a:p>
          <a:p>
            <a:pPr lvl="1"/>
            <a:r>
              <a:rPr lang="en-US" sz="2200" b="1" dirty="0">
                <a:solidFill>
                  <a:srgbClr val="00B050"/>
                </a:solidFill>
              </a:rPr>
              <a:t>Different numbers of participants within each cluster</a:t>
            </a:r>
          </a:p>
          <a:p>
            <a:pPr lvl="1"/>
            <a:r>
              <a:rPr lang="en-US" sz="2200" b="1" dirty="0">
                <a:solidFill>
                  <a:srgbClr val="00B050"/>
                </a:solidFill>
              </a:rPr>
              <a:t>Intervention may be at the cluster level (organizational) or individual level (treatment)</a:t>
            </a:r>
          </a:p>
          <a:p>
            <a:pPr lvl="1"/>
            <a:r>
              <a:rPr lang="en-US" sz="2200" b="1" dirty="0">
                <a:solidFill>
                  <a:srgbClr val="00B050"/>
                </a:solidFill>
              </a:rPr>
              <a:t>Success of randomization necessitates a sufficient number of clusters</a:t>
            </a:r>
          </a:p>
          <a:p>
            <a:pPr marL="457200" lvl="1" indent="0">
              <a:buNone/>
            </a:pPr>
            <a:endParaRPr lang="en-US" sz="2200" b="1" dirty="0">
              <a:solidFill>
                <a:srgbClr val="00B050"/>
              </a:solidFill>
            </a:endParaRPr>
          </a:p>
          <a:p>
            <a:r>
              <a:rPr lang="en-US" sz="2200" b="1" dirty="0">
                <a:solidFill>
                  <a:srgbClr val="00B050"/>
                </a:solidFill>
              </a:rPr>
              <a:t>Stepped-wedge randomized trials</a:t>
            </a:r>
          </a:p>
          <a:p>
            <a:pPr lvl="1"/>
            <a:r>
              <a:rPr lang="en-US" sz="2200" b="1" dirty="0">
                <a:solidFill>
                  <a:srgbClr val="00B050"/>
                </a:solidFill>
              </a:rPr>
              <a:t>Each cluster starts as a control and transitions to intervention at staggered times</a:t>
            </a:r>
          </a:p>
          <a:p>
            <a:pPr lvl="1"/>
            <a:r>
              <a:rPr lang="en-US" sz="2200" b="1" dirty="0">
                <a:solidFill>
                  <a:srgbClr val="00B050"/>
                </a:solidFill>
              </a:rPr>
              <a:t>Often used for evaluating complex health services interventions</a:t>
            </a:r>
          </a:p>
          <a:p>
            <a:pPr lvl="1"/>
            <a:r>
              <a:rPr lang="en-US" sz="2200" b="1" dirty="0">
                <a:solidFill>
                  <a:srgbClr val="00B050"/>
                </a:solidFill>
              </a:rPr>
              <a:t>These studies often contain very few clusters and are controversial (among methodologists)</a:t>
            </a:r>
          </a:p>
          <a:p>
            <a:pPr lvl="1"/>
            <a:endParaRPr lang="en-US" sz="2000" b="1" dirty="0">
              <a:solidFill>
                <a:srgbClr val="00B050"/>
              </a:solidFill>
            </a:endParaRPr>
          </a:p>
          <a:p>
            <a:pPr marL="457200" lvl="1" indent="0">
              <a:buNone/>
            </a:pPr>
            <a:r>
              <a:rPr lang="en-US" sz="2000" b="1" dirty="0">
                <a:solidFill>
                  <a:srgbClr val="00B050"/>
                </a:solidFill>
              </a:rPr>
              <a:t>	</a:t>
            </a:r>
          </a:p>
        </p:txBody>
      </p:sp>
    </p:spTree>
    <p:extLst>
      <p:ext uri="{BB962C8B-B14F-4D97-AF65-F5344CB8AC3E}">
        <p14:creationId xmlns:p14="http://schemas.microsoft.com/office/powerpoint/2010/main" val="1551853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A2E4D-B2E7-97E0-03A4-DFB76C4383F2}"/>
              </a:ext>
            </a:extLst>
          </p:cNvPr>
          <p:cNvSpPr>
            <a:spLocks noGrp="1"/>
          </p:cNvSpPr>
          <p:nvPr>
            <p:ph type="title"/>
          </p:nvPr>
        </p:nvSpPr>
        <p:spPr>
          <a:xfrm>
            <a:off x="838200" y="1"/>
            <a:ext cx="10515600" cy="1082842"/>
          </a:xfrm>
        </p:spPr>
        <p:txBody>
          <a:bodyPr>
            <a:normAutofit/>
          </a:bodyPr>
          <a:lstStyle/>
          <a:p>
            <a:pPr algn="ctr"/>
            <a:r>
              <a:rPr lang="en-US" sz="2800" b="1" dirty="0">
                <a:solidFill>
                  <a:srgbClr val="0070C0"/>
                </a:solidFill>
                <a:latin typeface="+mn-lt"/>
              </a:rPr>
              <a:t>MSK Cluster Trials in Urologic Oncology</a:t>
            </a:r>
            <a:br>
              <a:rPr lang="en-US" sz="3200" b="1" dirty="0">
                <a:solidFill>
                  <a:srgbClr val="0070C0"/>
                </a:solidFill>
                <a:latin typeface="+mn-lt"/>
              </a:rPr>
            </a:br>
            <a:r>
              <a:rPr lang="en-US" sz="2400" b="1" dirty="0">
                <a:solidFill>
                  <a:srgbClr val="0070C0"/>
                </a:solidFill>
                <a:latin typeface="+mn-lt"/>
              </a:rPr>
              <a:t>[Vickers et al, </a:t>
            </a:r>
            <a:r>
              <a:rPr lang="en-US" sz="2400" b="1" i="1" dirty="0">
                <a:solidFill>
                  <a:srgbClr val="0070C0"/>
                </a:solidFill>
                <a:latin typeface="+mn-lt"/>
              </a:rPr>
              <a:t>Clin Trials </a:t>
            </a:r>
            <a:r>
              <a:rPr lang="en-US" sz="2400" b="1" dirty="0">
                <a:solidFill>
                  <a:srgbClr val="0070C0"/>
                </a:solidFill>
                <a:latin typeface="+mn-lt"/>
              </a:rPr>
              <a:t>2024]</a:t>
            </a:r>
            <a:endParaRPr lang="en-US" sz="3200" b="1" dirty="0">
              <a:solidFill>
                <a:srgbClr val="0070C0"/>
              </a:solidFill>
              <a:latin typeface="+mn-lt"/>
            </a:endParaRPr>
          </a:p>
        </p:txBody>
      </p:sp>
      <p:sp>
        <p:nvSpPr>
          <p:cNvPr id="3" name="Content Placeholder 2">
            <a:extLst>
              <a:ext uri="{FF2B5EF4-FFF2-40B4-BE49-F238E27FC236}">
                <a16:creationId xmlns:a16="http://schemas.microsoft.com/office/drawing/2014/main" id="{FEBC8E49-1810-5761-39F9-D81AF62656E3}"/>
              </a:ext>
            </a:extLst>
          </p:cNvPr>
          <p:cNvSpPr>
            <a:spLocks noGrp="1"/>
          </p:cNvSpPr>
          <p:nvPr>
            <p:ph idx="1"/>
          </p:nvPr>
        </p:nvSpPr>
        <p:spPr>
          <a:xfrm>
            <a:off x="838200" y="1211178"/>
            <a:ext cx="10515600" cy="5309937"/>
          </a:xfrm>
        </p:spPr>
        <p:txBody>
          <a:bodyPr>
            <a:normAutofit lnSpcReduction="10000"/>
          </a:bodyPr>
          <a:lstStyle/>
          <a:p>
            <a:r>
              <a:rPr lang="en-US" sz="2000" b="1" dirty="0">
                <a:solidFill>
                  <a:srgbClr val="00B050"/>
                </a:solidFill>
              </a:rPr>
              <a:t>Andrew Vickers has pioneered the use of novel trial designs in surgery trials at MSK</a:t>
            </a:r>
          </a:p>
          <a:p>
            <a:endParaRPr lang="en-US" sz="2000" b="1" dirty="0">
              <a:solidFill>
                <a:srgbClr val="00B050"/>
              </a:solidFill>
            </a:endParaRPr>
          </a:p>
          <a:p>
            <a:r>
              <a:rPr lang="en-US" sz="2000" b="1" dirty="0">
                <a:solidFill>
                  <a:srgbClr val="00B050"/>
                </a:solidFill>
              </a:rPr>
              <a:t>Features used to simplify and enhance accrual </a:t>
            </a:r>
          </a:p>
          <a:p>
            <a:pPr lvl="1"/>
            <a:r>
              <a:rPr lang="en-US" sz="2000" b="1" dirty="0">
                <a:solidFill>
                  <a:srgbClr val="00B050"/>
                </a:solidFill>
              </a:rPr>
              <a:t>Very limited eligibility criteria</a:t>
            </a:r>
          </a:p>
          <a:p>
            <a:pPr lvl="1"/>
            <a:r>
              <a:rPr lang="en-US" sz="2000" b="1" dirty="0">
                <a:solidFill>
                  <a:srgbClr val="00B050"/>
                </a:solidFill>
              </a:rPr>
              <a:t>Endpoints derived from the electronic medical record</a:t>
            </a:r>
          </a:p>
          <a:p>
            <a:pPr lvl="1"/>
            <a:r>
              <a:rPr lang="en-US" sz="2000" b="1" dirty="0">
                <a:solidFill>
                  <a:srgbClr val="00B050"/>
                </a:solidFill>
              </a:rPr>
              <a:t>Two-stage consent (for trials of an experimental versus standard treatment)</a:t>
            </a:r>
          </a:p>
          <a:p>
            <a:pPr lvl="1"/>
            <a:r>
              <a:rPr lang="en-US" sz="2000" b="1" dirty="0">
                <a:solidFill>
                  <a:srgbClr val="7030A0"/>
                </a:solidFill>
              </a:rPr>
              <a:t>Cluster randomization </a:t>
            </a:r>
            <a:r>
              <a:rPr lang="en-US" sz="2000" b="1" dirty="0">
                <a:solidFill>
                  <a:srgbClr val="00B050"/>
                </a:solidFill>
              </a:rPr>
              <a:t>(for trials comparing two standard treatments)</a:t>
            </a:r>
          </a:p>
          <a:p>
            <a:pPr lvl="1"/>
            <a:endParaRPr lang="en-US" sz="2000" b="1" dirty="0">
              <a:solidFill>
                <a:srgbClr val="00B050"/>
              </a:solidFill>
            </a:endParaRPr>
          </a:p>
          <a:p>
            <a:r>
              <a:rPr lang="en-US" sz="2000" b="1" dirty="0">
                <a:solidFill>
                  <a:srgbClr val="00B050"/>
                </a:solidFill>
              </a:rPr>
              <a:t>Cluster randomization</a:t>
            </a:r>
          </a:p>
          <a:p>
            <a:pPr lvl="1"/>
            <a:r>
              <a:rPr lang="en-US" sz="2000" b="1" dirty="0">
                <a:solidFill>
                  <a:srgbClr val="00B050"/>
                </a:solidFill>
              </a:rPr>
              <a:t>Surgeons are randomized to use the same (randomized) procedure for a 3-month period</a:t>
            </a:r>
          </a:p>
          <a:p>
            <a:pPr lvl="1"/>
            <a:r>
              <a:rPr lang="en-US" sz="2000" b="1" dirty="0">
                <a:solidFill>
                  <a:srgbClr val="00B050"/>
                </a:solidFill>
              </a:rPr>
              <a:t>Informed consent is easier to explain when it’s the surgeon being randomized</a:t>
            </a:r>
          </a:p>
          <a:p>
            <a:pPr lvl="1"/>
            <a:r>
              <a:rPr lang="en-US" sz="2000" b="1" dirty="0">
                <a:solidFill>
                  <a:srgbClr val="00B050"/>
                </a:solidFill>
              </a:rPr>
              <a:t>Validity relies on the schedule of surgeries not being influenced by the randomization</a:t>
            </a:r>
          </a:p>
          <a:p>
            <a:pPr lvl="1"/>
            <a:endParaRPr lang="en-US" sz="2000" b="1" dirty="0">
              <a:solidFill>
                <a:srgbClr val="00B050"/>
              </a:solidFill>
            </a:endParaRPr>
          </a:p>
          <a:p>
            <a:r>
              <a:rPr lang="en-US" sz="2000" b="1" dirty="0">
                <a:solidFill>
                  <a:srgbClr val="00B050"/>
                </a:solidFill>
              </a:rPr>
              <a:t>Example – </a:t>
            </a:r>
            <a:r>
              <a:rPr lang="en-US" sz="2000" b="1" dirty="0" err="1">
                <a:solidFill>
                  <a:srgbClr val="00B050"/>
                </a:solidFill>
              </a:rPr>
              <a:t>Toujier</a:t>
            </a:r>
            <a:r>
              <a:rPr lang="en-US" sz="2000" b="1" dirty="0">
                <a:solidFill>
                  <a:srgbClr val="00B050"/>
                </a:solidFill>
              </a:rPr>
              <a:t> et al., </a:t>
            </a:r>
            <a:r>
              <a:rPr lang="en-US" sz="2000" b="1" i="1" dirty="0" err="1">
                <a:solidFill>
                  <a:srgbClr val="00B050"/>
                </a:solidFill>
              </a:rPr>
              <a:t>Eur</a:t>
            </a:r>
            <a:r>
              <a:rPr lang="en-US" sz="2000" b="1" i="1" dirty="0">
                <a:solidFill>
                  <a:srgbClr val="00B050"/>
                </a:solidFill>
              </a:rPr>
              <a:t> </a:t>
            </a:r>
            <a:r>
              <a:rPr lang="en-US" sz="2000" b="1" i="1" dirty="0" err="1">
                <a:solidFill>
                  <a:srgbClr val="00B050"/>
                </a:solidFill>
              </a:rPr>
              <a:t>Urol</a:t>
            </a:r>
            <a:r>
              <a:rPr lang="en-US" sz="2000" b="1" i="1" dirty="0">
                <a:solidFill>
                  <a:srgbClr val="00B050"/>
                </a:solidFill>
              </a:rPr>
              <a:t> </a:t>
            </a:r>
            <a:r>
              <a:rPr lang="en-US" sz="2000" b="1" dirty="0">
                <a:solidFill>
                  <a:srgbClr val="00B050"/>
                </a:solidFill>
              </a:rPr>
              <a:t>2025</a:t>
            </a:r>
          </a:p>
          <a:p>
            <a:pPr lvl="1"/>
            <a:r>
              <a:rPr lang="en-US" sz="2000" b="1" dirty="0">
                <a:solidFill>
                  <a:srgbClr val="00B050"/>
                </a:solidFill>
              </a:rPr>
              <a:t>Radical prostatectomy for localized prostate cancer</a:t>
            </a:r>
          </a:p>
          <a:p>
            <a:pPr lvl="1"/>
            <a:r>
              <a:rPr lang="en-US" sz="2000" b="1" dirty="0">
                <a:solidFill>
                  <a:srgbClr val="00B050"/>
                </a:solidFill>
              </a:rPr>
              <a:t>Extensive versus less extensive lymph node dissection</a:t>
            </a:r>
          </a:p>
          <a:p>
            <a:pPr lvl="1"/>
            <a:endParaRPr lang="en-US" sz="1600" dirty="0"/>
          </a:p>
        </p:txBody>
      </p:sp>
    </p:spTree>
    <p:extLst>
      <p:ext uri="{BB962C8B-B14F-4D97-AF65-F5344CB8AC3E}">
        <p14:creationId xmlns:p14="http://schemas.microsoft.com/office/powerpoint/2010/main" val="3230365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33F3-1C32-A72A-BD71-0264252ECDEB}"/>
              </a:ext>
            </a:extLst>
          </p:cNvPr>
          <p:cNvSpPr>
            <a:spLocks noGrp="1"/>
          </p:cNvSpPr>
          <p:nvPr>
            <p:ph type="title"/>
          </p:nvPr>
        </p:nvSpPr>
        <p:spPr>
          <a:xfrm>
            <a:off x="838200" y="18256"/>
            <a:ext cx="10515600" cy="976356"/>
          </a:xfrm>
        </p:spPr>
        <p:txBody>
          <a:bodyPr/>
          <a:lstStyle/>
          <a:p>
            <a:pPr algn="ctr"/>
            <a:r>
              <a:rPr lang="en-US" sz="3600" b="1" dirty="0">
                <a:solidFill>
                  <a:srgbClr val="0070C0"/>
                </a:solidFill>
                <a:latin typeface="+mn-lt"/>
              </a:rPr>
              <a:t>Results</a:t>
            </a:r>
            <a:br>
              <a:rPr lang="en-US" b="1" dirty="0">
                <a:solidFill>
                  <a:srgbClr val="0070C0"/>
                </a:solidFill>
                <a:latin typeface="+mn-lt"/>
              </a:rPr>
            </a:br>
            <a:r>
              <a:rPr lang="en-US" sz="2000" b="1" dirty="0">
                <a:solidFill>
                  <a:srgbClr val="0070C0"/>
                </a:solidFill>
                <a:latin typeface="+mn-lt"/>
              </a:rPr>
              <a:t>[</a:t>
            </a:r>
            <a:r>
              <a:rPr lang="en-US" sz="2000" b="1" dirty="0" err="1">
                <a:solidFill>
                  <a:srgbClr val="0070C0"/>
                </a:solidFill>
                <a:latin typeface="+mn-lt"/>
              </a:rPr>
              <a:t>Toujier</a:t>
            </a:r>
            <a:r>
              <a:rPr lang="en-US" sz="2000" b="1" dirty="0">
                <a:solidFill>
                  <a:srgbClr val="0070C0"/>
                </a:solidFill>
                <a:latin typeface="+mn-lt"/>
              </a:rPr>
              <a:t> et al. </a:t>
            </a:r>
            <a:r>
              <a:rPr lang="en-US" sz="2000" b="1" dirty="0" err="1">
                <a:solidFill>
                  <a:srgbClr val="0070C0"/>
                </a:solidFill>
                <a:latin typeface="+mn-lt"/>
              </a:rPr>
              <a:t>Eur</a:t>
            </a:r>
            <a:r>
              <a:rPr lang="en-US" sz="2000" b="1" dirty="0">
                <a:solidFill>
                  <a:srgbClr val="0070C0"/>
                </a:solidFill>
                <a:latin typeface="+mn-lt"/>
              </a:rPr>
              <a:t> </a:t>
            </a:r>
            <a:r>
              <a:rPr lang="en-US" sz="2000" b="1" dirty="0" err="1">
                <a:solidFill>
                  <a:srgbClr val="0070C0"/>
                </a:solidFill>
                <a:latin typeface="+mn-lt"/>
              </a:rPr>
              <a:t>Urol</a:t>
            </a:r>
            <a:r>
              <a:rPr lang="en-US" sz="2000" b="1" dirty="0">
                <a:solidFill>
                  <a:srgbClr val="0070C0"/>
                </a:solidFill>
                <a:latin typeface="+mn-lt"/>
              </a:rPr>
              <a:t> 2025]</a:t>
            </a:r>
          </a:p>
        </p:txBody>
      </p:sp>
      <p:pic>
        <p:nvPicPr>
          <p:cNvPr id="1026" name="Picture 2">
            <a:extLst>
              <a:ext uri="{FF2B5EF4-FFF2-40B4-BE49-F238E27FC236}">
                <a16:creationId xmlns:a16="http://schemas.microsoft.com/office/drawing/2014/main" id="{C25C22CC-10BB-F190-5228-18CBF7FA84F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5640" y="1933132"/>
            <a:ext cx="5240592" cy="360242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9BCD39C-AC79-29C0-391C-A3B1811E22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9" y="1933132"/>
            <a:ext cx="5466735" cy="372948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F1F7BAC-DC77-864E-6B28-6441B7CA13B6}"/>
              </a:ext>
            </a:extLst>
          </p:cNvPr>
          <p:cNvSpPr txBox="1"/>
          <p:nvPr/>
        </p:nvSpPr>
        <p:spPr>
          <a:xfrm>
            <a:off x="1880150" y="1397474"/>
            <a:ext cx="1991571" cy="369332"/>
          </a:xfrm>
          <a:prstGeom prst="rect">
            <a:avLst/>
          </a:prstGeom>
          <a:noFill/>
        </p:spPr>
        <p:txBody>
          <a:bodyPr wrap="none" rtlCol="0">
            <a:spAutoFit/>
          </a:bodyPr>
          <a:lstStyle/>
          <a:p>
            <a:r>
              <a:rPr lang="en-US" b="1" dirty="0">
                <a:solidFill>
                  <a:srgbClr val="7030A0"/>
                </a:solidFill>
              </a:rPr>
              <a:t>Time to Metastasis</a:t>
            </a:r>
          </a:p>
        </p:txBody>
      </p:sp>
      <p:sp>
        <p:nvSpPr>
          <p:cNvPr id="5" name="TextBox 4">
            <a:extLst>
              <a:ext uri="{FF2B5EF4-FFF2-40B4-BE49-F238E27FC236}">
                <a16:creationId xmlns:a16="http://schemas.microsoft.com/office/drawing/2014/main" id="{F7D13DD7-911F-B751-2BB5-39EF641E8CA9}"/>
              </a:ext>
            </a:extLst>
          </p:cNvPr>
          <p:cNvSpPr txBox="1"/>
          <p:nvPr/>
        </p:nvSpPr>
        <p:spPr>
          <a:xfrm>
            <a:off x="7559055" y="1329325"/>
            <a:ext cx="2728439" cy="369332"/>
          </a:xfrm>
          <a:prstGeom prst="rect">
            <a:avLst/>
          </a:prstGeom>
          <a:noFill/>
        </p:spPr>
        <p:txBody>
          <a:bodyPr wrap="none" rtlCol="0">
            <a:spAutoFit/>
          </a:bodyPr>
          <a:lstStyle/>
          <a:p>
            <a:r>
              <a:rPr lang="en-US" b="1" dirty="0">
                <a:solidFill>
                  <a:srgbClr val="7030A0"/>
                </a:solidFill>
              </a:rPr>
              <a:t>Time to Distant Metastasis</a:t>
            </a:r>
          </a:p>
        </p:txBody>
      </p:sp>
    </p:spTree>
    <p:extLst>
      <p:ext uri="{BB962C8B-B14F-4D97-AF65-F5344CB8AC3E}">
        <p14:creationId xmlns:p14="http://schemas.microsoft.com/office/powerpoint/2010/main" val="2291091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EB57C-3D10-C326-5C82-5E659C196EEA}"/>
              </a:ext>
            </a:extLst>
          </p:cNvPr>
          <p:cNvSpPr>
            <a:spLocks noGrp="1"/>
          </p:cNvSpPr>
          <p:nvPr>
            <p:ph type="title"/>
          </p:nvPr>
        </p:nvSpPr>
        <p:spPr>
          <a:xfrm>
            <a:off x="838200" y="0"/>
            <a:ext cx="10515600" cy="770021"/>
          </a:xfrm>
        </p:spPr>
        <p:txBody>
          <a:bodyPr/>
          <a:lstStyle/>
          <a:p>
            <a:pPr algn="ctr"/>
            <a:r>
              <a:rPr lang="en-US" b="1" dirty="0">
                <a:solidFill>
                  <a:srgbClr val="0070C0"/>
                </a:solidFill>
                <a:latin typeface="+mn-lt"/>
              </a:rPr>
              <a:t>Summary</a:t>
            </a:r>
          </a:p>
        </p:txBody>
      </p:sp>
      <p:sp>
        <p:nvSpPr>
          <p:cNvPr id="3" name="Content Placeholder 2">
            <a:extLst>
              <a:ext uri="{FF2B5EF4-FFF2-40B4-BE49-F238E27FC236}">
                <a16:creationId xmlns:a16="http://schemas.microsoft.com/office/drawing/2014/main" id="{BCA4F631-F8DC-548F-9670-94046EA233C7}"/>
              </a:ext>
            </a:extLst>
          </p:cNvPr>
          <p:cNvSpPr>
            <a:spLocks noGrp="1"/>
          </p:cNvSpPr>
          <p:nvPr>
            <p:ph idx="1"/>
          </p:nvPr>
        </p:nvSpPr>
        <p:spPr>
          <a:xfrm>
            <a:off x="838200" y="866274"/>
            <a:ext cx="10515600" cy="5638800"/>
          </a:xfrm>
        </p:spPr>
        <p:txBody>
          <a:bodyPr>
            <a:normAutofit lnSpcReduction="10000"/>
          </a:bodyPr>
          <a:lstStyle/>
          <a:p>
            <a:r>
              <a:rPr lang="en-US" sz="2000" b="1" dirty="0">
                <a:solidFill>
                  <a:srgbClr val="00B050"/>
                </a:solidFill>
              </a:rPr>
              <a:t>If has been recognized since ancient times that evaluation of a new treatment requires a control group that is as alike as possible to the treated group</a:t>
            </a:r>
          </a:p>
          <a:p>
            <a:pPr lvl="1"/>
            <a:r>
              <a:rPr lang="en-US" sz="2000" b="1" dirty="0">
                <a:solidFill>
                  <a:srgbClr val="00B050"/>
                </a:solidFill>
              </a:rPr>
              <a:t>Non-randomized trials do not accomplish this fundamental validity check</a:t>
            </a:r>
          </a:p>
          <a:p>
            <a:pPr lvl="1"/>
            <a:r>
              <a:rPr lang="en-US" sz="2000" b="1" dirty="0">
                <a:solidFill>
                  <a:srgbClr val="00B050"/>
                </a:solidFill>
              </a:rPr>
              <a:t>Yet the FDA increasingly relies on non-randomized trials in making marketing decisions</a:t>
            </a:r>
          </a:p>
          <a:p>
            <a:pPr lvl="1"/>
            <a:endParaRPr lang="en-US" sz="2000" b="1" dirty="0">
              <a:solidFill>
                <a:srgbClr val="00B050"/>
              </a:solidFill>
            </a:endParaRPr>
          </a:p>
          <a:p>
            <a:r>
              <a:rPr lang="en-US" sz="2000" b="1" dirty="0">
                <a:solidFill>
                  <a:srgbClr val="00B050"/>
                </a:solidFill>
              </a:rPr>
              <a:t>Randomization accomplishes this regardless of eligibility criteria</a:t>
            </a:r>
          </a:p>
          <a:p>
            <a:pPr lvl="1"/>
            <a:r>
              <a:rPr lang="en-US" sz="2000" b="1" dirty="0">
                <a:solidFill>
                  <a:srgbClr val="00B050"/>
                </a:solidFill>
              </a:rPr>
              <a:t>However, generalizability of trial results to groups of patients who would not have been eligible is always uncertain</a:t>
            </a:r>
          </a:p>
          <a:p>
            <a:pPr lvl="1"/>
            <a:endParaRPr lang="en-US" sz="2000" b="1" dirty="0">
              <a:solidFill>
                <a:srgbClr val="00B050"/>
              </a:solidFill>
            </a:endParaRPr>
          </a:p>
          <a:p>
            <a:r>
              <a:rPr lang="en-US" sz="2000" b="1" dirty="0">
                <a:solidFill>
                  <a:srgbClr val="00B050"/>
                </a:solidFill>
              </a:rPr>
              <a:t>Persuading patients to participate in a randomized trial is a big challenge</a:t>
            </a:r>
          </a:p>
          <a:p>
            <a:pPr lvl="1"/>
            <a:r>
              <a:rPr lang="en-US" sz="2000" b="1" dirty="0">
                <a:solidFill>
                  <a:srgbClr val="00B050"/>
                </a:solidFill>
              </a:rPr>
              <a:t>Key factor is the enthusiasm of the doctor</a:t>
            </a:r>
          </a:p>
          <a:p>
            <a:pPr lvl="1"/>
            <a:r>
              <a:rPr lang="en-US" sz="2000" b="1" dirty="0">
                <a:solidFill>
                  <a:srgbClr val="00B050"/>
                </a:solidFill>
              </a:rPr>
              <a:t>Ethical norms require that there is clinical equipoise</a:t>
            </a:r>
          </a:p>
          <a:p>
            <a:pPr lvl="1"/>
            <a:r>
              <a:rPr lang="en-US" sz="2000" b="1" dirty="0">
                <a:solidFill>
                  <a:srgbClr val="00B050"/>
                </a:solidFill>
              </a:rPr>
              <a:t>Determining when equipoise no longer exists is ultimately a judgement call</a:t>
            </a:r>
          </a:p>
          <a:p>
            <a:pPr lvl="2"/>
            <a:r>
              <a:rPr lang="en-US" b="1" dirty="0">
                <a:solidFill>
                  <a:srgbClr val="00B050"/>
                </a:solidFill>
              </a:rPr>
              <a:t>One often made by Data Safety Monitoring Committees </a:t>
            </a:r>
            <a:r>
              <a:rPr lang="en-US" b="1" dirty="0">
                <a:solidFill>
                  <a:srgbClr val="7030A0"/>
                </a:solidFill>
              </a:rPr>
              <a:t>(we did not discuss this issue)</a:t>
            </a:r>
          </a:p>
          <a:p>
            <a:pPr lvl="2"/>
            <a:endParaRPr lang="en-US" b="1" dirty="0">
              <a:solidFill>
                <a:srgbClr val="00B050"/>
              </a:solidFill>
            </a:endParaRPr>
          </a:p>
          <a:p>
            <a:r>
              <a:rPr lang="en-US" sz="2000" b="1" dirty="0">
                <a:solidFill>
                  <a:srgbClr val="00B050"/>
                </a:solidFill>
              </a:rPr>
              <a:t>Interpreting the data objectively from an on-going or completed trial is challenging</a:t>
            </a:r>
          </a:p>
          <a:p>
            <a:pPr lvl="1"/>
            <a:r>
              <a:rPr lang="en-US" sz="2000" b="1" dirty="0">
                <a:solidFill>
                  <a:srgbClr val="00B050"/>
                </a:solidFill>
              </a:rPr>
              <a:t>But it is virtually impossible for people who have financial conflicts, e.g. the sponsor</a:t>
            </a:r>
          </a:p>
        </p:txBody>
      </p:sp>
    </p:spTree>
    <p:extLst>
      <p:ext uri="{BB962C8B-B14F-4D97-AF65-F5344CB8AC3E}">
        <p14:creationId xmlns:p14="http://schemas.microsoft.com/office/powerpoint/2010/main" val="730798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1C581-8126-C0BF-FCED-A51A2AF75456}"/>
              </a:ext>
            </a:extLst>
          </p:cNvPr>
          <p:cNvSpPr>
            <a:spLocks noGrp="1"/>
          </p:cNvSpPr>
          <p:nvPr>
            <p:ph type="title"/>
          </p:nvPr>
        </p:nvSpPr>
        <p:spPr/>
        <p:txBody>
          <a:bodyPr/>
          <a:lstStyle/>
          <a:p>
            <a:pPr algn="ctr"/>
            <a:r>
              <a:rPr lang="en-US" b="1" dirty="0">
                <a:solidFill>
                  <a:srgbClr val="0070C0"/>
                </a:solidFill>
                <a:latin typeface="+mn-lt"/>
              </a:rPr>
              <a:t>Fundamental Goal of Randomization</a:t>
            </a:r>
          </a:p>
        </p:txBody>
      </p:sp>
      <p:sp>
        <p:nvSpPr>
          <p:cNvPr id="3" name="Content Placeholder 2">
            <a:extLst>
              <a:ext uri="{FF2B5EF4-FFF2-40B4-BE49-F238E27FC236}">
                <a16:creationId xmlns:a16="http://schemas.microsoft.com/office/drawing/2014/main" id="{9E7C3D86-A820-9F41-4F77-C75A23EF23F3}"/>
              </a:ext>
            </a:extLst>
          </p:cNvPr>
          <p:cNvSpPr>
            <a:spLocks noGrp="1"/>
          </p:cNvSpPr>
          <p:nvPr>
            <p:ph idx="1"/>
          </p:nvPr>
        </p:nvSpPr>
        <p:spPr/>
        <p:txBody>
          <a:bodyPr>
            <a:normAutofit lnSpcReduction="10000"/>
          </a:bodyPr>
          <a:lstStyle/>
          <a:p>
            <a:pPr algn="ctr"/>
            <a:r>
              <a:rPr lang="en-US" b="1" dirty="0">
                <a:solidFill>
                  <a:srgbClr val="00B050"/>
                </a:solidFill>
              </a:rPr>
              <a:t>Test the improved efficacy of a new intervention when compared with an established standard</a:t>
            </a:r>
          </a:p>
          <a:p>
            <a:pPr algn="ctr"/>
            <a:endParaRPr lang="en-US" b="1" dirty="0">
              <a:solidFill>
                <a:srgbClr val="00B050"/>
              </a:solidFill>
            </a:endParaRPr>
          </a:p>
          <a:p>
            <a:pPr algn="ctr"/>
            <a:r>
              <a:rPr lang="en-US" b="1" dirty="0">
                <a:solidFill>
                  <a:srgbClr val="00B050"/>
                </a:solidFill>
              </a:rPr>
              <a:t>Note that the standard may be no treatment at all</a:t>
            </a:r>
          </a:p>
          <a:p>
            <a:pPr algn="ctr"/>
            <a:endParaRPr lang="en-US" b="1" dirty="0">
              <a:solidFill>
                <a:srgbClr val="00B050"/>
              </a:solidFill>
            </a:endParaRPr>
          </a:p>
          <a:p>
            <a:pPr algn="ctr"/>
            <a:r>
              <a:rPr lang="en-US" b="1" dirty="0">
                <a:solidFill>
                  <a:srgbClr val="00B050"/>
                </a:solidFill>
              </a:rPr>
              <a:t>Previous talk – you saw the technical details of how a randomized study is constructed</a:t>
            </a:r>
          </a:p>
          <a:p>
            <a:pPr algn="ctr"/>
            <a:endParaRPr lang="en-US" b="1" dirty="0">
              <a:solidFill>
                <a:srgbClr val="00B050"/>
              </a:solidFill>
            </a:endParaRPr>
          </a:p>
          <a:p>
            <a:pPr algn="ctr"/>
            <a:r>
              <a:rPr lang="en-US" b="1" dirty="0">
                <a:solidFill>
                  <a:srgbClr val="00B050"/>
                </a:solidFill>
              </a:rPr>
              <a:t>This session will focus on why we conduct randomized trials in the first place</a:t>
            </a:r>
          </a:p>
        </p:txBody>
      </p:sp>
    </p:spTree>
    <p:extLst>
      <p:ext uri="{BB962C8B-B14F-4D97-AF65-F5344CB8AC3E}">
        <p14:creationId xmlns:p14="http://schemas.microsoft.com/office/powerpoint/2010/main" val="61655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2765E-D812-0A69-0C12-ADE86898DA9C}"/>
              </a:ext>
            </a:extLst>
          </p:cNvPr>
          <p:cNvSpPr>
            <a:spLocks noGrp="1"/>
          </p:cNvSpPr>
          <p:nvPr>
            <p:ph type="title"/>
          </p:nvPr>
        </p:nvSpPr>
        <p:spPr>
          <a:xfrm>
            <a:off x="838200" y="108452"/>
            <a:ext cx="10515600" cy="1325563"/>
          </a:xfrm>
        </p:spPr>
        <p:txBody>
          <a:bodyPr/>
          <a:lstStyle/>
          <a:p>
            <a:pPr algn="ctr"/>
            <a:r>
              <a:rPr lang="en-US" b="1" dirty="0">
                <a:solidFill>
                  <a:srgbClr val="0070C0"/>
                </a:solidFill>
                <a:latin typeface="+mn-lt"/>
              </a:rPr>
              <a:t>Historical Background</a:t>
            </a:r>
          </a:p>
        </p:txBody>
      </p:sp>
      <p:sp>
        <p:nvSpPr>
          <p:cNvPr id="3" name="Content Placeholder 2">
            <a:extLst>
              <a:ext uri="{FF2B5EF4-FFF2-40B4-BE49-F238E27FC236}">
                <a16:creationId xmlns:a16="http://schemas.microsoft.com/office/drawing/2014/main" id="{4E040146-0ECF-1708-0362-E17EEF28C731}"/>
              </a:ext>
            </a:extLst>
          </p:cNvPr>
          <p:cNvSpPr>
            <a:spLocks noGrp="1"/>
          </p:cNvSpPr>
          <p:nvPr>
            <p:ph idx="1"/>
          </p:nvPr>
        </p:nvSpPr>
        <p:spPr/>
        <p:txBody>
          <a:bodyPr>
            <a:normAutofit fontScale="92500" lnSpcReduction="10000"/>
          </a:bodyPr>
          <a:lstStyle/>
          <a:p>
            <a:pPr marL="0" indent="0" algn="ctr">
              <a:buNone/>
            </a:pPr>
            <a:r>
              <a:rPr lang="en-US" b="1" dirty="0">
                <a:solidFill>
                  <a:srgbClr val="00B050"/>
                </a:solidFill>
              </a:rPr>
              <a:t>Many examples from medieval literature showing that some thinkers understood the concept of bias and the need to evaluate medical treatments against comparators using similar groups of patients</a:t>
            </a:r>
          </a:p>
          <a:p>
            <a:pPr marL="0" indent="0" algn="ctr">
              <a:buNone/>
            </a:pPr>
            <a:endParaRPr lang="en-US" b="1" dirty="0">
              <a:solidFill>
                <a:srgbClr val="00B050"/>
              </a:solidFill>
            </a:endParaRPr>
          </a:p>
          <a:p>
            <a:pPr marL="0" indent="0" algn="ctr">
              <a:buNone/>
            </a:pPr>
            <a:r>
              <a:rPr lang="en-US" b="1" dirty="0">
                <a:solidFill>
                  <a:srgbClr val="00B050"/>
                </a:solidFill>
              </a:rPr>
              <a:t>Celebrated early trials that employed randomization</a:t>
            </a:r>
          </a:p>
          <a:p>
            <a:pPr marL="0" indent="0" algn="ctr">
              <a:buNone/>
            </a:pPr>
            <a:r>
              <a:rPr lang="en-US" b="1" dirty="0">
                <a:solidFill>
                  <a:srgbClr val="00B050"/>
                </a:solidFill>
              </a:rPr>
              <a:t>MRC streptomycin trial for tuberculosis</a:t>
            </a:r>
          </a:p>
          <a:p>
            <a:pPr marL="0" indent="0" algn="ctr">
              <a:buNone/>
            </a:pPr>
            <a:r>
              <a:rPr lang="en-US" b="1" dirty="0">
                <a:solidFill>
                  <a:srgbClr val="00B050"/>
                </a:solidFill>
              </a:rPr>
              <a:t>Salk vaccine trial for polio prevention</a:t>
            </a:r>
          </a:p>
          <a:p>
            <a:pPr marL="0" indent="0" algn="ctr">
              <a:buNone/>
            </a:pPr>
            <a:endParaRPr lang="en-US" b="1" dirty="0">
              <a:solidFill>
                <a:srgbClr val="00B050"/>
              </a:solidFill>
            </a:endParaRPr>
          </a:p>
          <a:p>
            <a:pPr marL="0" indent="0" algn="ctr">
              <a:buNone/>
            </a:pPr>
            <a:r>
              <a:rPr lang="en-US" b="1" dirty="0">
                <a:solidFill>
                  <a:srgbClr val="00B050"/>
                </a:solidFill>
              </a:rPr>
              <a:t>Adoption by the Food and Drug administration as a crucial methodological requirement for evaluating drugs for approval for marketing</a:t>
            </a:r>
          </a:p>
        </p:txBody>
      </p:sp>
    </p:spTree>
    <p:extLst>
      <p:ext uri="{BB962C8B-B14F-4D97-AF65-F5344CB8AC3E}">
        <p14:creationId xmlns:p14="http://schemas.microsoft.com/office/powerpoint/2010/main" val="490319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A4DD9-B84D-E373-F12A-8B3052C49CBF}"/>
              </a:ext>
            </a:extLst>
          </p:cNvPr>
          <p:cNvSpPr>
            <a:spLocks noGrp="1"/>
          </p:cNvSpPr>
          <p:nvPr>
            <p:ph type="title"/>
          </p:nvPr>
        </p:nvSpPr>
        <p:spPr>
          <a:xfrm>
            <a:off x="838200" y="18255"/>
            <a:ext cx="10515600" cy="1325563"/>
          </a:xfrm>
        </p:spPr>
        <p:txBody>
          <a:bodyPr>
            <a:normAutofit/>
          </a:bodyPr>
          <a:lstStyle/>
          <a:p>
            <a:pPr algn="ctr"/>
            <a:r>
              <a:rPr lang="en-US" sz="3600" b="1" dirty="0">
                <a:solidFill>
                  <a:srgbClr val="0070C0"/>
                </a:solidFill>
                <a:latin typeface="+mn-lt"/>
              </a:rPr>
              <a:t>The Ancient Literature</a:t>
            </a:r>
            <a:br>
              <a:rPr lang="en-US" sz="3600" b="1" dirty="0">
                <a:solidFill>
                  <a:srgbClr val="0070C0"/>
                </a:solidFill>
                <a:latin typeface="+mn-lt"/>
              </a:rPr>
            </a:br>
            <a:endParaRPr lang="en-US" sz="3600" b="1" dirty="0">
              <a:solidFill>
                <a:srgbClr val="0070C0"/>
              </a:solidFill>
              <a:latin typeface="+mn-lt"/>
            </a:endParaRPr>
          </a:p>
        </p:txBody>
      </p:sp>
      <p:sp>
        <p:nvSpPr>
          <p:cNvPr id="3" name="Content Placeholder 2">
            <a:extLst>
              <a:ext uri="{FF2B5EF4-FFF2-40B4-BE49-F238E27FC236}">
                <a16:creationId xmlns:a16="http://schemas.microsoft.com/office/drawing/2014/main" id="{2D43A149-D6BF-E9E3-A501-5EDE02469EB2}"/>
              </a:ext>
            </a:extLst>
          </p:cNvPr>
          <p:cNvSpPr>
            <a:spLocks noGrp="1"/>
          </p:cNvSpPr>
          <p:nvPr>
            <p:ph idx="1"/>
          </p:nvPr>
        </p:nvSpPr>
        <p:spPr>
          <a:xfrm>
            <a:off x="958516" y="1456656"/>
            <a:ext cx="10515600" cy="4351338"/>
          </a:xfrm>
        </p:spPr>
        <p:txBody>
          <a:bodyPr>
            <a:normAutofit fontScale="92500" lnSpcReduction="20000"/>
          </a:bodyPr>
          <a:lstStyle/>
          <a:p>
            <a:pPr marL="0" indent="0" algn="ctr">
              <a:buNone/>
            </a:pPr>
            <a:r>
              <a:rPr lang="en-US" b="1" dirty="0">
                <a:solidFill>
                  <a:srgbClr val="0070C0"/>
                </a:solidFill>
              </a:rPr>
              <a:t>On the need for a control group </a:t>
            </a:r>
          </a:p>
          <a:p>
            <a:pPr marL="0" indent="0" algn="ctr">
              <a:buNone/>
            </a:pPr>
            <a:endParaRPr lang="en-US" b="1" dirty="0">
              <a:solidFill>
                <a:srgbClr val="0070C0"/>
              </a:solidFill>
            </a:endParaRPr>
          </a:p>
          <a:p>
            <a:pPr marL="0" indent="0" algn="ctr">
              <a:buNone/>
            </a:pPr>
            <a:r>
              <a:rPr lang="en-US" b="1" dirty="0">
                <a:solidFill>
                  <a:srgbClr val="00B050"/>
                </a:solidFill>
              </a:rPr>
              <a:t>From the Old Testament – The Book of Daniel </a:t>
            </a:r>
          </a:p>
          <a:p>
            <a:pPr marL="0" indent="0" algn="ctr">
              <a:buNone/>
            </a:pPr>
            <a:r>
              <a:rPr lang="en-US" b="1" dirty="0">
                <a:solidFill>
                  <a:srgbClr val="00B050"/>
                </a:solidFill>
              </a:rPr>
              <a:t>[</a:t>
            </a:r>
            <a:r>
              <a:rPr lang="en-US" b="1" dirty="0" err="1">
                <a:solidFill>
                  <a:srgbClr val="00B050"/>
                </a:solidFill>
              </a:rPr>
              <a:t>Zarvandi</a:t>
            </a:r>
            <a:r>
              <a:rPr lang="en-US" b="1" dirty="0">
                <a:solidFill>
                  <a:srgbClr val="00B050"/>
                </a:solidFill>
              </a:rPr>
              <a:t> and Sadeghi, </a:t>
            </a:r>
            <a:r>
              <a:rPr lang="en-US" b="1" i="1" dirty="0">
                <a:solidFill>
                  <a:srgbClr val="00B050"/>
                </a:solidFill>
              </a:rPr>
              <a:t>Clin Trials </a:t>
            </a:r>
            <a:r>
              <a:rPr lang="en-US" b="1" dirty="0">
                <a:solidFill>
                  <a:srgbClr val="00B050"/>
                </a:solidFill>
              </a:rPr>
              <a:t>2019;16:316-21.]</a:t>
            </a:r>
          </a:p>
          <a:p>
            <a:pPr marL="0" indent="0" algn="ctr">
              <a:buNone/>
            </a:pPr>
            <a:endParaRPr lang="en-US" b="1" dirty="0">
              <a:solidFill>
                <a:srgbClr val="00B050"/>
              </a:solidFill>
            </a:endParaRPr>
          </a:p>
          <a:p>
            <a:pPr marL="0" indent="0" algn="ctr">
              <a:buNone/>
            </a:pPr>
            <a:r>
              <a:rPr lang="en-US" b="1" dirty="0">
                <a:solidFill>
                  <a:srgbClr val="00B050"/>
                </a:solidFill>
              </a:rPr>
              <a:t>“Then said Daniel to Melzar…prove thy servants, I beseech thee, ten days. And let them give us pulse to eat (vegetarian diet), and water to drink. Then let our countenances be looked upon before thee, and the countenances of the children that eat the portion of the king’s meat…So he consented with them…And at the end of ten days their countenances appeared fairer and fatter in flesh than all the children which did eat the portion of the king’s meat.”</a:t>
            </a:r>
          </a:p>
        </p:txBody>
      </p:sp>
    </p:spTree>
    <p:extLst>
      <p:ext uri="{BB962C8B-B14F-4D97-AF65-F5344CB8AC3E}">
        <p14:creationId xmlns:p14="http://schemas.microsoft.com/office/powerpoint/2010/main" val="2749072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847CF-1F22-F7EB-2AF2-AC75C17AF2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94B073-D4F0-595A-A054-B6E947B30FE4}"/>
              </a:ext>
            </a:extLst>
          </p:cNvPr>
          <p:cNvSpPr>
            <a:spLocks noGrp="1"/>
          </p:cNvSpPr>
          <p:nvPr>
            <p:ph type="title"/>
          </p:nvPr>
        </p:nvSpPr>
        <p:spPr>
          <a:xfrm>
            <a:off x="958516" y="290971"/>
            <a:ext cx="10395284" cy="864061"/>
          </a:xfrm>
        </p:spPr>
        <p:txBody>
          <a:bodyPr>
            <a:normAutofit/>
          </a:bodyPr>
          <a:lstStyle/>
          <a:p>
            <a:pPr algn="ctr"/>
            <a:r>
              <a:rPr lang="en-US" sz="3600" b="1" dirty="0">
                <a:solidFill>
                  <a:srgbClr val="0070C0"/>
                </a:solidFill>
                <a:latin typeface="+mn-lt"/>
              </a:rPr>
              <a:t>The Ancient Literature</a:t>
            </a:r>
          </a:p>
        </p:txBody>
      </p:sp>
      <p:sp>
        <p:nvSpPr>
          <p:cNvPr id="3" name="Content Placeholder 2">
            <a:extLst>
              <a:ext uri="{FF2B5EF4-FFF2-40B4-BE49-F238E27FC236}">
                <a16:creationId xmlns:a16="http://schemas.microsoft.com/office/drawing/2014/main" id="{4B759911-998B-97BE-403D-DB16749D8CE7}"/>
              </a:ext>
            </a:extLst>
          </p:cNvPr>
          <p:cNvSpPr>
            <a:spLocks noGrp="1"/>
          </p:cNvSpPr>
          <p:nvPr>
            <p:ph idx="1"/>
          </p:nvPr>
        </p:nvSpPr>
        <p:spPr>
          <a:xfrm>
            <a:off x="898358" y="1427747"/>
            <a:ext cx="10515600" cy="4351338"/>
          </a:xfrm>
        </p:spPr>
        <p:txBody>
          <a:bodyPr>
            <a:normAutofit fontScale="70000" lnSpcReduction="20000"/>
          </a:bodyPr>
          <a:lstStyle/>
          <a:p>
            <a:pPr marL="0" indent="0" algn="ctr">
              <a:buNone/>
            </a:pPr>
            <a:r>
              <a:rPr lang="en-US" b="1" dirty="0">
                <a:solidFill>
                  <a:srgbClr val="0070C0"/>
                </a:solidFill>
              </a:rPr>
              <a:t>On the need for the controls to be comparable [quotes from the James Lind Library]</a:t>
            </a:r>
          </a:p>
          <a:p>
            <a:pPr marL="0" indent="0" algn="ctr">
              <a:buNone/>
            </a:pPr>
            <a:endParaRPr lang="en-US" b="1" dirty="0">
              <a:solidFill>
                <a:srgbClr val="0070C0"/>
              </a:solidFill>
            </a:endParaRPr>
          </a:p>
          <a:p>
            <a:pPr marL="0" indent="0" algn="ctr">
              <a:buNone/>
            </a:pPr>
            <a:endParaRPr lang="en-US" b="1" dirty="0">
              <a:solidFill>
                <a:srgbClr val="0070C0"/>
              </a:solidFill>
            </a:endParaRPr>
          </a:p>
          <a:p>
            <a:pPr marL="0" indent="0">
              <a:buNone/>
            </a:pPr>
            <a:r>
              <a:rPr lang="en-US" b="1" dirty="0">
                <a:solidFill>
                  <a:srgbClr val="00B050"/>
                </a:solidFill>
              </a:rPr>
              <a:t>Letter from Petrarch to </a:t>
            </a:r>
            <a:r>
              <a:rPr lang="en-US" b="1" dirty="0" err="1">
                <a:solidFill>
                  <a:srgbClr val="00B050"/>
                </a:solidFill>
              </a:rPr>
              <a:t>Baccacio</a:t>
            </a:r>
            <a:r>
              <a:rPr lang="en-US" b="1" dirty="0">
                <a:solidFill>
                  <a:srgbClr val="00B050"/>
                </a:solidFill>
              </a:rPr>
              <a:t> (1364)</a:t>
            </a:r>
          </a:p>
          <a:p>
            <a:pPr marL="0" indent="0">
              <a:buNone/>
            </a:pPr>
            <a:r>
              <a:rPr lang="en-US" b="1" dirty="0">
                <a:solidFill>
                  <a:srgbClr val="00B050"/>
                </a:solidFill>
              </a:rPr>
              <a:t>“I solemnly affirm and believe, if a hundred or a thousand men of the same age, same temperament and habits, together with the same surroundings, were attacked at the same time by the same disease, that if one half followed the prescriptions of the doctors of the variety of those practicing at the present day, and that the other half took no medicine but relied on Nature's instincts, I have no doubt as to which half would escape.”</a:t>
            </a:r>
          </a:p>
          <a:p>
            <a:pPr marL="0" indent="0">
              <a:buNone/>
            </a:pPr>
            <a:endParaRPr lang="en-US" b="1" dirty="0">
              <a:solidFill>
                <a:srgbClr val="00B050"/>
              </a:solidFill>
            </a:endParaRPr>
          </a:p>
          <a:p>
            <a:pPr marL="0" indent="0">
              <a:buNone/>
            </a:pPr>
            <a:r>
              <a:rPr lang="en-US" b="1" dirty="0">
                <a:solidFill>
                  <a:srgbClr val="00B050"/>
                </a:solidFill>
              </a:rPr>
              <a:t>A comment (by Massey, 1723) on the observed effects of variolation [</a:t>
            </a:r>
            <a:r>
              <a:rPr lang="en-US" b="1" dirty="0">
                <a:solidFill>
                  <a:schemeClr val="accent2">
                    <a:lumMod val="75000"/>
                  </a:schemeClr>
                </a:solidFill>
              </a:rPr>
              <a:t>deliberately infecting people with scabs or pus from a smallpox patient</a:t>
            </a:r>
            <a:r>
              <a:rPr lang="en-US" b="1" dirty="0">
                <a:solidFill>
                  <a:srgbClr val="00B050"/>
                </a:solidFill>
              </a:rPr>
              <a:t>] on mortality from smallpox:</a:t>
            </a:r>
          </a:p>
          <a:p>
            <a:pPr marL="0" indent="0">
              <a:buNone/>
            </a:pPr>
            <a:r>
              <a:rPr lang="en-US" b="1" dirty="0">
                <a:solidFill>
                  <a:srgbClr val="00B050"/>
                </a:solidFill>
              </a:rPr>
              <a:t>“to form a just comparison, and calculate right in this case, the circumstances of the patients must and ought to be as near as may be on a par”</a:t>
            </a:r>
          </a:p>
        </p:txBody>
      </p:sp>
    </p:spTree>
    <p:extLst>
      <p:ext uri="{BB962C8B-B14F-4D97-AF65-F5344CB8AC3E}">
        <p14:creationId xmlns:p14="http://schemas.microsoft.com/office/powerpoint/2010/main" val="2148989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A6943-5B8B-ADF8-87F1-98E4D933EA65}"/>
              </a:ext>
            </a:extLst>
          </p:cNvPr>
          <p:cNvSpPr>
            <a:spLocks noGrp="1"/>
          </p:cNvSpPr>
          <p:nvPr>
            <p:ph type="title"/>
          </p:nvPr>
        </p:nvSpPr>
        <p:spPr>
          <a:xfrm>
            <a:off x="910390" y="1"/>
            <a:ext cx="10515600" cy="826168"/>
          </a:xfrm>
        </p:spPr>
        <p:txBody>
          <a:bodyPr>
            <a:normAutofit/>
          </a:bodyPr>
          <a:lstStyle/>
          <a:p>
            <a:pPr algn="ctr"/>
            <a:r>
              <a:rPr lang="en-US" sz="3600" b="1" dirty="0">
                <a:solidFill>
                  <a:srgbClr val="0070C0"/>
                </a:solidFill>
                <a:latin typeface="+mn-lt"/>
              </a:rPr>
              <a:t>MRC Streptomycin Trial for Tuberculosis -- 1948</a:t>
            </a:r>
            <a:endParaRPr lang="en-US" sz="3600" dirty="0">
              <a:solidFill>
                <a:srgbClr val="0070C0"/>
              </a:solidFill>
              <a:latin typeface="+mn-lt"/>
            </a:endParaRPr>
          </a:p>
        </p:txBody>
      </p:sp>
      <p:sp>
        <p:nvSpPr>
          <p:cNvPr id="6" name="AutoShape 6">
            <a:extLst>
              <a:ext uri="{FF2B5EF4-FFF2-40B4-BE49-F238E27FC236}">
                <a16:creationId xmlns:a16="http://schemas.microsoft.com/office/drawing/2014/main" id="{BAE2D140-CE8A-D009-DAAF-BB99A7829B4F}"/>
              </a:ext>
            </a:extLst>
          </p:cNvPr>
          <p:cNvSpPr>
            <a:spLocks noGrp="1" noChangeAspect="1" noChangeArrowheads="1"/>
          </p:cNvSpPr>
          <p:nvPr>
            <p:ph idx="1"/>
          </p:nvPr>
        </p:nvSpPr>
        <p:spPr bwMode="auto">
          <a:xfrm>
            <a:off x="193800" y="1087688"/>
            <a:ext cx="7104582" cy="474361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r>
              <a:rPr lang="en-US" sz="2000" b="1" dirty="0">
                <a:solidFill>
                  <a:srgbClr val="00B050"/>
                </a:solidFill>
              </a:rPr>
              <a:t>Control treatment was bed rest</a:t>
            </a:r>
          </a:p>
          <a:p>
            <a:endParaRPr lang="en-US" sz="2000" b="1" dirty="0">
              <a:solidFill>
                <a:srgbClr val="00B050"/>
              </a:solidFill>
            </a:endParaRPr>
          </a:p>
          <a:p>
            <a:r>
              <a:rPr lang="en-US" sz="2000" b="1" dirty="0">
                <a:solidFill>
                  <a:srgbClr val="00B050"/>
                </a:solidFill>
              </a:rPr>
              <a:t>Randomization allocations in “sealed envelopes”</a:t>
            </a:r>
          </a:p>
          <a:p>
            <a:endParaRPr lang="en-US" sz="2000" b="1" dirty="0">
              <a:solidFill>
                <a:srgbClr val="00B050"/>
              </a:solidFill>
            </a:endParaRPr>
          </a:p>
          <a:p>
            <a:r>
              <a:rPr lang="en-US" sz="2000" b="1" dirty="0">
                <a:solidFill>
                  <a:srgbClr val="00B050"/>
                </a:solidFill>
              </a:rPr>
              <a:t>Results (after 6 months)</a:t>
            </a:r>
          </a:p>
          <a:p>
            <a:pPr lvl="1"/>
            <a:r>
              <a:rPr lang="en-US" sz="2000" b="1" dirty="0">
                <a:solidFill>
                  <a:srgbClr val="00B050"/>
                </a:solidFill>
              </a:rPr>
              <a:t>4 deaths after streptomycin versus 15 after bed rest</a:t>
            </a:r>
          </a:p>
          <a:p>
            <a:pPr lvl="1"/>
            <a:r>
              <a:rPr lang="en-US" sz="2000" b="1" dirty="0">
                <a:solidFill>
                  <a:srgbClr val="00B050"/>
                </a:solidFill>
              </a:rPr>
              <a:t>After 12 months, additional 8 and 9 deaths</a:t>
            </a:r>
          </a:p>
          <a:p>
            <a:pPr lvl="1"/>
            <a:r>
              <a:rPr lang="en-US" sz="2000" b="1" dirty="0">
                <a:solidFill>
                  <a:srgbClr val="00B050"/>
                </a:solidFill>
              </a:rPr>
              <a:t>Considerable toxicity, so trial wasn’t a definitive success</a:t>
            </a:r>
          </a:p>
          <a:p>
            <a:pPr lvl="1"/>
            <a:endParaRPr lang="en-US" sz="2000" b="1" dirty="0">
              <a:solidFill>
                <a:srgbClr val="00B050"/>
              </a:solidFill>
            </a:endParaRPr>
          </a:p>
          <a:p>
            <a:r>
              <a:rPr lang="en-US" sz="2000" b="1" dirty="0">
                <a:solidFill>
                  <a:srgbClr val="00B050"/>
                </a:solidFill>
              </a:rPr>
              <a:t>Pivotal methodological goal</a:t>
            </a:r>
          </a:p>
          <a:p>
            <a:pPr lvl="1"/>
            <a:r>
              <a:rPr lang="en-US" sz="2000" b="1" dirty="0">
                <a:solidFill>
                  <a:srgbClr val="00B050"/>
                </a:solidFill>
              </a:rPr>
              <a:t>Doctors must not know or be able to guess the treatment to be allocated – otherwise strong possibility they will pick and choose specific treatments for selected patients</a:t>
            </a:r>
          </a:p>
          <a:p>
            <a:pPr lvl="1"/>
            <a:endParaRPr lang="en-US" sz="2000" b="1" dirty="0">
              <a:solidFill>
                <a:srgbClr val="00B050"/>
              </a:solidFill>
            </a:endParaRPr>
          </a:p>
          <a:p>
            <a:r>
              <a:rPr lang="en-US" sz="2000" b="1" dirty="0">
                <a:solidFill>
                  <a:srgbClr val="00B050"/>
                </a:solidFill>
              </a:rPr>
              <a:t>Personal note:  Bradford Hill was a World War 1 pilot but was invalided out when he himself contracted tuberculosis</a:t>
            </a:r>
          </a:p>
        </p:txBody>
      </p:sp>
      <p:pic>
        <p:nvPicPr>
          <p:cNvPr id="1036" name="Picture 12" descr="undefined">
            <a:extLst>
              <a:ext uri="{FF2B5EF4-FFF2-40B4-BE49-F238E27FC236}">
                <a16:creationId xmlns:a16="http://schemas.microsoft.com/office/drawing/2014/main" id="{DC90BB4C-2B06-F910-F14E-57C4867EC6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45910" y="1951186"/>
            <a:ext cx="3269635" cy="371969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DEF9EE0-4072-633A-E26D-EAA592370CAD}"/>
              </a:ext>
            </a:extLst>
          </p:cNvPr>
          <p:cNvSpPr txBox="1"/>
          <p:nvPr/>
        </p:nvSpPr>
        <p:spPr>
          <a:xfrm>
            <a:off x="8951495" y="5831305"/>
            <a:ext cx="2298130" cy="369332"/>
          </a:xfrm>
          <a:prstGeom prst="rect">
            <a:avLst/>
          </a:prstGeom>
          <a:noFill/>
        </p:spPr>
        <p:txBody>
          <a:bodyPr wrap="none" rtlCol="0">
            <a:spAutoFit/>
          </a:bodyPr>
          <a:lstStyle/>
          <a:p>
            <a:r>
              <a:rPr lang="en-US" dirty="0"/>
              <a:t>Sir Austin Bradford Hill</a:t>
            </a:r>
          </a:p>
        </p:txBody>
      </p:sp>
    </p:spTree>
    <p:extLst>
      <p:ext uri="{BB962C8B-B14F-4D97-AF65-F5344CB8AC3E}">
        <p14:creationId xmlns:p14="http://schemas.microsoft.com/office/powerpoint/2010/main" val="1707347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46747-251A-835E-A520-168946071009}"/>
              </a:ext>
            </a:extLst>
          </p:cNvPr>
          <p:cNvSpPr>
            <a:spLocks noGrp="1"/>
          </p:cNvSpPr>
          <p:nvPr>
            <p:ph type="title"/>
          </p:nvPr>
        </p:nvSpPr>
        <p:spPr>
          <a:xfrm>
            <a:off x="838200" y="84388"/>
            <a:ext cx="10515600" cy="1325563"/>
          </a:xfrm>
        </p:spPr>
        <p:txBody>
          <a:bodyPr>
            <a:normAutofit/>
          </a:bodyPr>
          <a:lstStyle/>
          <a:p>
            <a:pPr algn="ctr"/>
            <a:r>
              <a:rPr lang="en-US" sz="4000" b="1" dirty="0">
                <a:solidFill>
                  <a:srgbClr val="0070C0"/>
                </a:solidFill>
                <a:latin typeface="+mn-lt"/>
              </a:rPr>
              <a:t>Salk Polio Vaccine Trial (1955)</a:t>
            </a:r>
          </a:p>
        </p:txBody>
      </p:sp>
      <p:sp>
        <p:nvSpPr>
          <p:cNvPr id="3" name="Content Placeholder 2">
            <a:extLst>
              <a:ext uri="{FF2B5EF4-FFF2-40B4-BE49-F238E27FC236}">
                <a16:creationId xmlns:a16="http://schemas.microsoft.com/office/drawing/2014/main" id="{16354330-3F3D-AAA6-A197-867EA8BCD653}"/>
              </a:ext>
            </a:extLst>
          </p:cNvPr>
          <p:cNvSpPr>
            <a:spLocks noGrp="1"/>
          </p:cNvSpPr>
          <p:nvPr>
            <p:ph idx="1"/>
          </p:nvPr>
        </p:nvSpPr>
        <p:spPr>
          <a:xfrm>
            <a:off x="838200" y="1524000"/>
            <a:ext cx="10515600" cy="4652963"/>
          </a:xfrm>
        </p:spPr>
        <p:txBody>
          <a:bodyPr>
            <a:normAutofit lnSpcReduction="10000"/>
          </a:bodyPr>
          <a:lstStyle/>
          <a:p>
            <a:r>
              <a:rPr lang="en-US" sz="2400" b="1" dirty="0">
                <a:solidFill>
                  <a:srgbClr val="00B050"/>
                </a:solidFill>
              </a:rPr>
              <a:t>First randomized trial in the USA</a:t>
            </a:r>
          </a:p>
          <a:p>
            <a:endParaRPr lang="en-US" sz="2400" b="1" dirty="0">
              <a:solidFill>
                <a:srgbClr val="00B050"/>
              </a:solidFill>
            </a:endParaRPr>
          </a:p>
          <a:p>
            <a:r>
              <a:rPr lang="en-US" sz="2400" b="1" dirty="0">
                <a:solidFill>
                  <a:srgbClr val="00B050"/>
                </a:solidFill>
              </a:rPr>
              <a:t>Huge nationwide field trial involving 623,972 schoolchildren in the trial itself who received either the vaccine or the placebo</a:t>
            </a:r>
          </a:p>
          <a:p>
            <a:pPr lvl="1"/>
            <a:r>
              <a:rPr lang="en-US" b="1" dirty="0">
                <a:solidFill>
                  <a:srgbClr val="00B050"/>
                </a:solidFill>
              </a:rPr>
              <a:t>Additional &gt;1 million participated as “observational” non-randomized controls</a:t>
            </a:r>
          </a:p>
          <a:p>
            <a:pPr lvl="1"/>
            <a:endParaRPr lang="en-US" b="1" dirty="0">
              <a:solidFill>
                <a:srgbClr val="00B050"/>
              </a:solidFill>
            </a:endParaRPr>
          </a:p>
          <a:p>
            <a:r>
              <a:rPr lang="en-US" sz="2400" b="1" dirty="0">
                <a:solidFill>
                  <a:srgbClr val="00B050"/>
                </a:solidFill>
              </a:rPr>
              <a:t>There was a big controversy about the use of a placebo control</a:t>
            </a:r>
          </a:p>
          <a:p>
            <a:pPr lvl="1"/>
            <a:r>
              <a:rPr lang="en-US" b="1" dirty="0">
                <a:solidFill>
                  <a:srgbClr val="00B050"/>
                </a:solidFill>
              </a:rPr>
              <a:t>Salk himself and many other experts thought this was unethical</a:t>
            </a:r>
          </a:p>
          <a:p>
            <a:pPr lvl="1"/>
            <a:r>
              <a:rPr lang="en-US" b="1" dirty="0">
                <a:solidFill>
                  <a:srgbClr val="00B050"/>
                </a:solidFill>
              </a:rPr>
              <a:t>Some states allowed it while others participated in the observational study</a:t>
            </a:r>
          </a:p>
          <a:p>
            <a:pPr marL="457200" lvl="1" indent="0">
              <a:buNone/>
            </a:pPr>
            <a:endParaRPr lang="en-US" b="1" dirty="0">
              <a:solidFill>
                <a:srgbClr val="00B050"/>
              </a:solidFill>
            </a:endParaRPr>
          </a:p>
          <a:p>
            <a:r>
              <a:rPr lang="en-US" sz="2400" b="1" dirty="0">
                <a:solidFill>
                  <a:srgbClr val="00B050"/>
                </a:solidFill>
              </a:rPr>
              <a:t>Vaccine was 80-90% effective in preventing polio</a:t>
            </a:r>
          </a:p>
        </p:txBody>
      </p:sp>
    </p:spTree>
    <p:extLst>
      <p:ext uri="{BB962C8B-B14F-4D97-AF65-F5344CB8AC3E}">
        <p14:creationId xmlns:p14="http://schemas.microsoft.com/office/powerpoint/2010/main" val="3249666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5462D-EB63-A765-46B6-ED170937828C}"/>
              </a:ext>
            </a:extLst>
          </p:cNvPr>
          <p:cNvSpPr>
            <a:spLocks noGrp="1"/>
          </p:cNvSpPr>
          <p:nvPr>
            <p:ph type="title"/>
          </p:nvPr>
        </p:nvSpPr>
        <p:spPr/>
        <p:txBody>
          <a:bodyPr>
            <a:normAutofit/>
          </a:bodyPr>
          <a:lstStyle/>
          <a:p>
            <a:pPr algn="ctr"/>
            <a:r>
              <a:rPr lang="en-US" sz="3600" b="1" dirty="0">
                <a:solidFill>
                  <a:srgbClr val="0070C0"/>
                </a:solidFill>
                <a:latin typeface="+mn-lt"/>
              </a:rPr>
              <a:t>Later Key Developments</a:t>
            </a:r>
          </a:p>
        </p:txBody>
      </p:sp>
      <p:sp>
        <p:nvSpPr>
          <p:cNvPr id="3" name="Content Placeholder 2">
            <a:extLst>
              <a:ext uri="{FF2B5EF4-FFF2-40B4-BE49-F238E27FC236}">
                <a16:creationId xmlns:a16="http://schemas.microsoft.com/office/drawing/2014/main" id="{EEF10519-5721-F8A2-DEF9-FC1A99416576}"/>
              </a:ext>
            </a:extLst>
          </p:cNvPr>
          <p:cNvSpPr>
            <a:spLocks noGrp="1"/>
          </p:cNvSpPr>
          <p:nvPr>
            <p:ph idx="1"/>
          </p:nvPr>
        </p:nvSpPr>
        <p:spPr/>
        <p:txBody>
          <a:bodyPr/>
          <a:lstStyle/>
          <a:p>
            <a:r>
              <a:rPr lang="en-US" b="1" dirty="0">
                <a:solidFill>
                  <a:srgbClr val="00B050"/>
                </a:solidFill>
              </a:rPr>
              <a:t>1954: First randomized cancer trial </a:t>
            </a:r>
          </a:p>
          <a:p>
            <a:pPr lvl="1"/>
            <a:r>
              <a:rPr lang="en-US" b="1" dirty="0">
                <a:solidFill>
                  <a:srgbClr val="00B050"/>
                </a:solidFill>
              </a:rPr>
              <a:t>Leukemia chemotherapy trial at NCI led by Emil Frei and Jimmy Holland</a:t>
            </a:r>
          </a:p>
          <a:p>
            <a:pPr marL="457200" lvl="1" indent="0">
              <a:buNone/>
            </a:pPr>
            <a:endParaRPr lang="en-US" b="1" dirty="0">
              <a:solidFill>
                <a:srgbClr val="00B050"/>
              </a:solidFill>
            </a:endParaRPr>
          </a:p>
          <a:p>
            <a:r>
              <a:rPr lang="en-US" b="1" dirty="0">
                <a:solidFill>
                  <a:srgbClr val="00B050"/>
                </a:solidFill>
              </a:rPr>
              <a:t>1962: Kefauver-Harris Amendment at the FDA</a:t>
            </a:r>
          </a:p>
          <a:p>
            <a:pPr lvl="1"/>
            <a:r>
              <a:rPr lang="en-US" b="1" dirty="0">
                <a:solidFill>
                  <a:srgbClr val="00B050"/>
                </a:solidFill>
              </a:rPr>
              <a:t>This followed the thalidomide scandal, requiring that drugs be demonstrated to be efficacious as well as safe for FDA approval</a:t>
            </a:r>
          </a:p>
          <a:p>
            <a:pPr lvl="1"/>
            <a:r>
              <a:rPr lang="en-US" b="1" dirty="0">
                <a:solidFill>
                  <a:srgbClr val="00B050"/>
                </a:solidFill>
              </a:rPr>
              <a:t>The randomized clinical trial was recognized as providing gold standard evidence</a:t>
            </a:r>
          </a:p>
          <a:p>
            <a:pPr lvl="1"/>
            <a:r>
              <a:rPr lang="en-US" b="1" dirty="0">
                <a:solidFill>
                  <a:srgbClr val="00B050"/>
                </a:solidFill>
              </a:rPr>
              <a:t>In general, two pivotal RCTs were required (until the 1990s when expedited approval mechanisms were initiated)</a:t>
            </a:r>
          </a:p>
        </p:txBody>
      </p:sp>
    </p:spTree>
    <p:extLst>
      <p:ext uri="{BB962C8B-B14F-4D97-AF65-F5344CB8AC3E}">
        <p14:creationId xmlns:p14="http://schemas.microsoft.com/office/powerpoint/2010/main" val="1219532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3738</TotalTime>
  <Words>3044</Words>
  <Application>Microsoft Office PowerPoint</Application>
  <PresentationFormat>Widescreen</PresentationFormat>
  <Paragraphs>330</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Office Theme</vt:lpstr>
      <vt:lpstr>PowerPoint Presentation</vt:lpstr>
      <vt:lpstr>Topics</vt:lpstr>
      <vt:lpstr>Fundamental Goal of Randomization</vt:lpstr>
      <vt:lpstr>Historical Background</vt:lpstr>
      <vt:lpstr>The Ancient Literature </vt:lpstr>
      <vt:lpstr>The Ancient Literature</vt:lpstr>
      <vt:lpstr>MRC Streptomycin Trial for Tuberculosis -- 1948</vt:lpstr>
      <vt:lpstr>Salk Polio Vaccine Trial (1955)</vt:lpstr>
      <vt:lpstr>Later Key Developments</vt:lpstr>
      <vt:lpstr>Reasons Randomization is a Uniquely Capable Methodological Tool</vt:lpstr>
      <vt:lpstr>Methodological Standards in the Broader Drug Development Context</vt:lpstr>
      <vt:lpstr>The Benchmark Randomized Trial</vt:lpstr>
      <vt:lpstr>Key Validity Threats to Clinical Trials</vt:lpstr>
      <vt:lpstr>Example: Calcium Supplementation to Prevent Pre-eclampsia</vt:lpstr>
      <vt:lpstr>Key Validity Threats to Clinical Trials</vt:lpstr>
      <vt:lpstr>Pivotal RCT of Monoclonal Antibody HA-1A for Treatment of Sepsis</vt:lpstr>
      <vt:lpstr>The Key Challenge in Instituting a Randomized Trial </vt:lpstr>
      <vt:lpstr>BMT for Metastatic Breast Cancer – Key Events</vt:lpstr>
      <vt:lpstr>Modern Trends Regarding Randomization</vt:lpstr>
      <vt:lpstr>Changes to the FDA Approval Process</vt:lpstr>
      <vt:lpstr>FDA Cancer Therapy Approvals 2000-2020 From Gloy et al, Int J Cancer 2023;152:2474-2484</vt:lpstr>
      <vt:lpstr>European Medicines Agency [European equivalent of FDA] [Data below from Siebert et al. Clinical Trials, in press] </vt:lpstr>
      <vt:lpstr>Adaptive Clinical Trials</vt:lpstr>
      <vt:lpstr>Cluster Randomized Trials</vt:lpstr>
      <vt:lpstr>MSK Cluster Trials in Urologic Oncology [Vickers et al, Clin Trials 2024]</vt:lpstr>
      <vt:lpstr>Results [Toujier et al. Eur Urol 2025]</vt:lpstr>
      <vt:lpstr>Summary</vt:lpstr>
    </vt:vector>
  </TitlesOfParts>
  <Company>MSK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Begg, Colin</dc:creator>
  <cp:lastModifiedBy>Begg, Colin</cp:lastModifiedBy>
  <cp:revision>7</cp:revision>
  <cp:lastPrinted>2026-03-30T20:24:55Z</cp:lastPrinted>
  <dcterms:created xsi:type="dcterms:W3CDTF">2023-07-19T16:39:30Z</dcterms:created>
  <dcterms:modified xsi:type="dcterms:W3CDTF">2026-04-03T17:58:19Z</dcterms:modified>
</cp:coreProperties>
</file>