
<file path=[Content_Types].xml><?xml version="1.0" encoding="utf-8"?>
<Types xmlns="http://schemas.openxmlformats.org/package/2006/content-types">
  <Default Extension="emf" ContentType="image/x-emf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4"/>
  </p:notesMasterIdLst>
  <p:sldIdLst>
    <p:sldId id="359" r:id="rId2"/>
    <p:sldId id="463" r:id="rId3"/>
    <p:sldId id="571" r:id="rId4"/>
    <p:sldId id="650" r:id="rId5"/>
    <p:sldId id="534" r:id="rId6"/>
    <p:sldId id="523" r:id="rId7"/>
    <p:sldId id="649" r:id="rId8"/>
    <p:sldId id="548" r:id="rId9"/>
    <p:sldId id="662" r:id="rId10"/>
    <p:sldId id="663" r:id="rId11"/>
    <p:sldId id="535" r:id="rId12"/>
    <p:sldId id="664" r:id="rId13"/>
    <p:sldId id="433" r:id="rId14"/>
    <p:sldId id="474" r:id="rId15"/>
    <p:sldId id="568" r:id="rId16"/>
    <p:sldId id="569" r:id="rId17"/>
    <p:sldId id="570" r:id="rId18"/>
    <p:sldId id="572" r:id="rId19"/>
    <p:sldId id="644" r:id="rId20"/>
    <p:sldId id="525" r:id="rId21"/>
    <p:sldId id="645" r:id="rId22"/>
    <p:sldId id="648" r:id="rId2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Times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BE844A"/>
    <a:srgbClr val="5B3D23"/>
    <a:srgbClr val="18605A"/>
    <a:srgbClr val="5918BB"/>
    <a:srgbClr val="222222"/>
    <a:srgbClr val="D9D9D9"/>
    <a:srgbClr val="F7F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99" autoAdjust="0"/>
    <p:restoredTop sz="94422"/>
  </p:normalViewPr>
  <p:slideViewPr>
    <p:cSldViewPr>
      <p:cViewPr varScale="1">
        <p:scale>
          <a:sx n="121" d="100"/>
          <a:sy n="121" d="100"/>
        </p:scale>
        <p:origin x="1888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>
                <a:latin typeface="Times" charset="0"/>
              </a:defRPr>
            </a:lvl1pPr>
          </a:lstStyle>
          <a:p>
            <a:pPr>
              <a:defRPr/>
            </a:pPr>
            <a:fld id="{7359C315-29E2-C340-BDD2-935F218CC9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7027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97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97" charset="0"/>
        <a:ea typeface="ＭＳ Ｐゴシック" pitchFamily="-97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97" charset="0"/>
        <a:ea typeface="ＭＳ Ｐゴシック" pitchFamily="-97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97" charset="0"/>
        <a:ea typeface="ＭＳ Ｐゴシック" pitchFamily="-97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97" charset="0"/>
        <a:ea typeface="ＭＳ Ｐゴシック" pitchFamily="-9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6E8201-60A9-8241-A5A2-DE17056FF97D}" type="slidenum">
              <a:rPr lang="en-US"/>
              <a:pPr/>
              <a:t>1</a:t>
            </a:fld>
            <a:endParaRPr lang="en-US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DFEE7B-472D-4D43-98E2-F9BF123DDC3D}" type="slidenum">
              <a:rPr lang="en-US"/>
              <a:pPr/>
              <a:t>3</a:t>
            </a:fld>
            <a:endParaRPr lang="en-US"/>
          </a:p>
        </p:txBody>
      </p:sp>
      <p:sp>
        <p:nvSpPr>
          <p:cNvPr id="1741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12B1AF-1A37-E944-A775-809A7A136562}" type="slidenum">
              <a:rPr lang="en-US"/>
              <a:pPr/>
              <a:t>13</a:t>
            </a:fld>
            <a:endParaRPr lang="en-US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</a:t>
            </a:r>
            <a:r>
              <a:rPr lang="en-US" baseline="0" dirty="0"/>
              <a:t> I have shown that NK cells are necessary for protection against B16 tumor burden and metastasis</a:t>
            </a:r>
          </a:p>
          <a:p>
            <a:r>
              <a:rPr lang="en-US" baseline="0" dirty="0"/>
              <a:t>----- Meeting Notes (1/17/12 16:11) -----</a:t>
            </a:r>
          </a:p>
          <a:p>
            <a:r>
              <a:rPr lang="en-US" baseline="0" dirty="0"/>
              <a:t>subcutaneous , colonization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0EC77-D40B-1646-A327-AFF3A353768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8978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EDIT!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0EC77-D40B-1646-A327-AFF3A353768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9645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RAGxYc</a:t>
            </a:r>
            <a:r>
              <a:rPr lang="en-US" baseline="0" dirty="0"/>
              <a:t> had a similar phenotype to NK depleted mice (RAG data not shown – however mice did not get sick, not dependent on B and T cells). Seen here – </a:t>
            </a:r>
            <a:r>
              <a:rPr lang="en-US" baseline="0" dirty="0" err="1"/>
              <a:t>RAGYc</a:t>
            </a:r>
            <a:r>
              <a:rPr lang="en-US" baseline="0" dirty="0"/>
              <a:t> low weight and died around d17</a:t>
            </a:r>
          </a:p>
          <a:p>
            <a:r>
              <a:rPr lang="en-US" baseline="0" dirty="0"/>
              <a:t>By adoptive transfer of enriched NK cells, we are able to rescue the tumor burden exhibited by lack of NK cells</a:t>
            </a:r>
          </a:p>
          <a:p>
            <a:endParaRPr lang="en-US" baseline="0" dirty="0"/>
          </a:p>
          <a:p>
            <a:r>
              <a:rPr lang="en-US" baseline="0" dirty="0"/>
              <a:t>Therefore, we can use this model to test the role of various effector cytokines/receptors in the tumor setting </a:t>
            </a:r>
          </a:p>
          <a:p>
            <a:endParaRPr lang="en-US" baseline="0" dirty="0"/>
          </a:p>
          <a:p>
            <a:r>
              <a:rPr lang="en-US" baseline="0" dirty="0"/>
              <a:t>Significant by t test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C0EC77-D40B-1646-A327-AFF3A353768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809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97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97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97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97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97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97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97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9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97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97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97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97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9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9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9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9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13" Type="http://schemas.openxmlformats.org/officeDocument/2006/relationships/tags" Target="../tags/tag33.xml"/><Relationship Id="rId18" Type="http://schemas.openxmlformats.org/officeDocument/2006/relationships/tags" Target="../tags/tag38.xml"/><Relationship Id="rId26" Type="http://schemas.openxmlformats.org/officeDocument/2006/relationships/image" Target="../media/image18.png"/><Relationship Id="rId3" Type="http://schemas.openxmlformats.org/officeDocument/2006/relationships/tags" Target="../tags/tag23.xml"/><Relationship Id="rId21" Type="http://schemas.openxmlformats.org/officeDocument/2006/relationships/image" Target="../media/image12.png"/><Relationship Id="rId7" Type="http://schemas.openxmlformats.org/officeDocument/2006/relationships/tags" Target="../tags/tag27.xml"/><Relationship Id="rId12" Type="http://schemas.openxmlformats.org/officeDocument/2006/relationships/tags" Target="../tags/tag32.xml"/><Relationship Id="rId17" Type="http://schemas.openxmlformats.org/officeDocument/2006/relationships/tags" Target="../tags/tag37.xml"/><Relationship Id="rId25" Type="http://schemas.openxmlformats.org/officeDocument/2006/relationships/image" Target="../media/image17.png"/><Relationship Id="rId2" Type="http://schemas.openxmlformats.org/officeDocument/2006/relationships/tags" Target="../tags/tag22.xml"/><Relationship Id="rId16" Type="http://schemas.openxmlformats.org/officeDocument/2006/relationships/tags" Target="../tags/tag36.xml"/><Relationship Id="rId20" Type="http://schemas.openxmlformats.org/officeDocument/2006/relationships/image" Target="../media/image11.png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tags" Target="../tags/tag31.xml"/><Relationship Id="rId24" Type="http://schemas.openxmlformats.org/officeDocument/2006/relationships/image" Target="../media/image15.png"/><Relationship Id="rId5" Type="http://schemas.openxmlformats.org/officeDocument/2006/relationships/tags" Target="../tags/tag25.xml"/><Relationship Id="rId15" Type="http://schemas.openxmlformats.org/officeDocument/2006/relationships/tags" Target="../tags/tag35.xml"/><Relationship Id="rId23" Type="http://schemas.openxmlformats.org/officeDocument/2006/relationships/image" Target="../media/image14.png"/><Relationship Id="rId10" Type="http://schemas.openxmlformats.org/officeDocument/2006/relationships/tags" Target="../tags/tag30.xml"/><Relationship Id="rId19" Type="http://schemas.openxmlformats.org/officeDocument/2006/relationships/slideLayout" Target="../slideLayouts/slideLayout7.xml"/><Relationship Id="rId4" Type="http://schemas.openxmlformats.org/officeDocument/2006/relationships/tags" Target="../tags/tag24.xml"/><Relationship Id="rId9" Type="http://schemas.openxmlformats.org/officeDocument/2006/relationships/tags" Target="../tags/tag29.xml"/><Relationship Id="rId14" Type="http://schemas.openxmlformats.org/officeDocument/2006/relationships/tags" Target="../tags/tag34.xml"/><Relationship Id="rId2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emf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7" Type="http://schemas.openxmlformats.org/officeDocument/2006/relationships/image" Target="../media/image32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image" Target="../media/image15.png"/><Relationship Id="rId3" Type="http://schemas.openxmlformats.org/officeDocument/2006/relationships/tags" Target="../tags/tag3.xml"/><Relationship Id="rId21" Type="http://schemas.openxmlformats.org/officeDocument/2006/relationships/slideLayout" Target="../slideLayouts/slideLayout7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image" Target="../media/image14.png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29" Type="http://schemas.openxmlformats.org/officeDocument/2006/relationships/image" Target="../media/image18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image" Target="../media/image13.png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image" Target="../media/image11.png"/><Relationship Id="rId27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838200" y="443567"/>
            <a:ext cx="8153400" cy="597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dirty="0">
                <a:latin typeface="Arial"/>
                <a:cs typeface="Arial"/>
              </a:rPr>
              <a:t>Natural Killer Cells</a:t>
            </a:r>
          </a:p>
          <a:p>
            <a:pPr algn="ctr"/>
            <a:endParaRPr lang="en-US" sz="1600" dirty="0">
              <a:latin typeface="Arial"/>
              <a:cs typeface="Arial"/>
            </a:endParaRPr>
          </a:p>
          <a:p>
            <a:pPr algn="ctr"/>
            <a:endParaRPr lang="en-US" sz="1600" dirty="0">
              <a:latin typeface="Arial"/>
              <a:cs typeface="Arial"/>
            </a:endParaRPr>
          </a:p>
          <a:p>
            <a:pPr algn="ctr"/>
            <a:endParaRPr lang="en-US" sz="800" dirty="0">
              <a:latin typeface="Arial"/>
              <a:cs typeface="Arial"/>
            </a:endParaRPr>
          </a:p>
          <a:p>
            <a:pPr algn="ctr"/>
            <a:r>
              <a:rPr lang="en-US" sz="2000" dirty="0">
                <a:latin typeface="Arial"/>
                <a:cs typeface="Arial"/>
              </a:rPr>
              <a:t>GSK Core Course in Immunology (02/10/26)</a:t>
            </a:r>
          </a:p>
          <a:p>
            <a:pPr algn="ctr"/>
            <a:endParaRPr lang="en-US" sz="2000" dirty="0">
              <a:latin typeface="Arial"/>
              <a:cs typeface="Arial"/>
            </a:endParaRPr>
          </a:p>
          <a:p>
            <a:r>
              <a:rPr lang="en-US" sz="2600" dirty="0">
                <a:latin typeface="Arial"/>
                <a:cs typeface="Arial"/>
              </a:rPr>
              <a:t>I. General biology of NK cells</a:t>
            </a:r>
          </a:p>
          <a:p>
            <a:endParaRPr lang="en-US" sz="2600" dirty="0">
              <a:latin typeface="Arial"/>
              <a:cs typeface="Arial"/>
            </a:endParaRPr>
          </a:p>
          <a:p>
            <a:r>
              <a:rPr lang="en-US" sz="2600" dirty="0">
                <a:latin typeface="Arial"/>
                <a:cs typeface="Arial"/>
              </a:rPr>
              <a:t>II. (Pre-)Clinical relevance </a:t>
            </a:r>
          </a:p>
          <a:p>
            <a:endParaRPr lang="en-US" sz="2600" dirty="0">
              <a:latin typeface="Arial"/>
              <a:cs typeface="Arial"/>
            </a:endParaRPr>
          </a:p>
          <a:p>
            <a:r>
              <a:rPr lang="en-US" sz="2600" dirty="0">
                <a:latin typeface="Arial"/>
                <a:cs typeface="Arial"/>
              </a:rPr>
              <a:t>III. NK cell development and homeostasis</a:t>
            </a:r>
          </a:p>
          <a:p>
            <a:endParaRPr lang="en-US" sz="2600" dirty="0">
              <a:latin typeface="Arial"/>
              <a:cs typeface="Arial"/>
            </a:endParaRPr>
          </a:p>
          <a:p>
            <a:r>
              <a:rPr lang="en-US" sz="2600" dirty="0">
                <a:latin typeface="Arial"/>
                <a:cs typeface="Arial"/>
              </a:rPr>
              <a:t>IV. Regulation of NK cell function</a:t>
            </a:r>
          </a:p>
          <a:p>
            <a:endParaRPr lang="en-US" sz="2600" dirty="0">
              <a:latin typeface="Arial"/>
              <a:cs typeface="Arial"/>
            </a:endParaRPr>
          </a:p>
          <a:p>
            <a:r>
              <a:rPr lang="en-US" sz="2600" dirty="0">
                <a:latin typeface="Arial"/>
                <a:cs typeface="Arial"/>
              </a:rPr>
              <a:t>V. “Adaptive” NK cells in infection</a:t>
            </a:r>
            <a:r>
              <a:rPr lang="en-US" sz="2000" dirty="0">
                <a:latin typeface="Arial"/>
                <a:cs typeface="Arial"/>
              </a:rPr>
              <a:t>	</a:t>
            </a:r>
          </a:p>
          <a:p>
            <a:pPr algn="ctr"/>
            <a:endParaRPr lang="en-US" sz="2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F4E6DB-3515-2C94-EB79-7207045F7D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70E58128-85FB-B557-EBE8-5E4B490EFF0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4572000" y="1600200"/>
            <a:ext cx="981456" cy="981456"/>
          </a:xfrm>
          <a:prstGeom prst="rect">
            <a:avLst/>
          </a:prstGeom>
        </p:spPr>
      </p:pic>
      <p:pic>
        <p:nvPicPr>
          <p:cNvPr id="30" name="Image 1" descr="preencoded.png">
            <a:extLst>
              <a:ext uri="{FF2B5EF4-FFF2-40B4-BE49-F238E27FC236}">
                <a16:creationId xmlns:a16="http://schemas.microsoft.com/office/drawing/2014/main" id="{48E5B8FE-42E1-9E32-588B-928C2B0ED07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5792771" y="1353669"/>
            <a:ext cx="219456" cy="219456"/>
          </a:xfrm>
          <a:prstGeom prst="rect">
            <a:avLst/>
          </a:prstGeom>
        </p:spPr>
      </p:pic>
      <p:pic>
        <p:nvPicPr>
          <p:cNvPr id="31" name="Image 2" descr="preencoded.png">
            <a:extLst>
              <a:ext uri="{FF2B5EF4-FFF2-40B4-BE49-F238E27FC236}">
                <a16:creationId xmlns:a16="http://schemas.microsoft.com/office/drawing/2014/main" id="{23950465-8C26-ED6C-C292-4E181284CD6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6034866" y="1131671"/>
            <a:ext cx="219456" cy="219456"/>
          </a:xfrm>
          <a:prstGeom prst="rect">
            <a:avLst/>
          </a:prstGeom>
        </p:spPr>
      </p:pic>
      <p:pic>
        <p:nvPicPr>
          <p:cNvPr id="32" name="Image 3" descr="preencoded.png">
            <a:extLst>
              <a:ext uri="{FF2B5EF4-FFF2-40B4-BE49-F238E27FC236}">
                <a16:creationId xmlns:a16="http://schemas.microsoft.com/office/drawing/2014/main" id="{195D0644-4D97-77F7-6ED2-97BDE291D80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6034866" y="1373218"/>
            <a:ext cx="219456" cy="219456"/>
          </a:xfrm>
          <a:prstGeom prst="rect">
            <a:avLst/>
          </a:prstGeom>
        </p:spPr>
      </p:pic>
      <p:pic>
        <p:nvPicPr>
          <p:cNvPr id="33" name="Image 4" descr="preencoded.png">
            <a:extLst>
              <a:ext uri="{FF2B5EF4-FFF2-40B4-BE49-F238E27FC236}">
                <a16:creationId xmlns:a16="http://schemas.microsoft.com/office/drawing/2014/main" id="{037CB82B-6B91-692D-AC4F-54E333D133F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5567147" y="1273768"/>
            <a:ext cx="219456" cy="219456"/>
          </a:xfrm>
          <a:prstGeom prst="rect">
            <a:avLst/>
          </a:prstGeom>
        </p:spPr>
      </p:pic>
      <p:pic>
        <p:nvPicPr>
          <p:cNvPr id="34" name="Image 5" descr="preencoded.png">
            <a:extLst>
              <a:ext uri="{FF2B5EF4-FFF2-40B4-BE49-F238E27FC236}">
                <a16:creationId xmlns:a16="http://schemas.microsoft.com/office/drawing/2014/main" id="{D7778A09-DBC7-1C15-1145-2EC1BC251F92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5567143" y="1529530"/>
            <a:ext cx="219456" cy="219456"/>
          </a:xfrm>
          <a:prstGeom prst="rect">
            <a:avLst/>
          </a:prstGeom>
        </p:spPr>
      </p:pic>
      <p:pic>
        <p:nvPicPr>
          <p:cNvPr id="35" name="Image 6" descr="preencoded.png">
            <a:extLst>
              <a:ext uri="{FF2B5EF4-FFF2-40B4-BE49-F238E27FC236}">
                <a16:creationId xmlns:a16="http://schemas.microsoft.com/office/drawing/2014/main" id="{1C9DDF3C-D7EE-E28B-50E3-CF85596B437B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5747298" y="1529529"/>
            <a:ext cx="219456" cy="219456"/>
          </a:xfrm>
          <a:prstGeom prst="rect">
            <a:avLst/>
          </a:prstGeom>
        </p:spPr>
      </p:pic>
      <p:pic>
        <p:nvPicPr>
          <p:cNvPr id="36" name="Image 7" descr="preencoded.png">
            <a:extLst>
              <a:ext uri="{FF2B5EF4-FFF2-40B4-BE49-F238E27FC236}">
                <a16:creationId xmlns:a16="http://schemas.microsoft.com/office/drawing/2014/main" id="{F1D77F4D-9897-FEE6-BD66-CB34170062D9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5374411" y="1092088"/>
            <a:ext cx="219456" cy="219456"/>
          </a:xfrm>
          <a:prstGeom prst="rect">
            <a:avLst/>
          </a:prstGeom>
        </p:spPr>
      </p:pic>
      <p:pic>
        <p:nvPicPr>
          <p:cNvPr id="37" name="Image 8" descr="preencoded.png">
            <a:extLst>
              <a:ext uri="{FF2B5EF4-FFF2-40B4-BE49-F238E27FC236}">
                <a16:creationId xmlns:a16="http://schemas.microsoft.com/office/drawing/2014/main" id="{CC8625B3-C258-4A0A-64EE-9495755C094B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5567144" y="1010492"/>
            <a:ext cx="219456" cy="219456"/>
          </a:xfrm>
          <a:prstGeom prst="rect">
            <a:avLst/>
          </a:prstGeom>
        </p:spPr>
      </p:pic>
      <p:pic>
        <p:nvPicPr>
          <p:cNvPr id="38" name="Image 9" descr="preencoded.png">
            <a:extLst>
              <a:ext uri="{FF2B5EF4-FFF2-40B4-BE49-F238E27FC236}">
                <a16:creationId xmlns:a16="http://schemas.microsoft.com/office/drawing/2014/main" id="{1BD15458-767D-6813-37FD-280ED07BEEB6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5302383" y="850428"/>
            <a:ext cx="219456" cy="219456"/>
          </a:xfrm>
          <a:prstGeom prst="rect">
            <a:avLst/>
          </a:prstGeom>
        </p:spPr>
      </p:pic>
      <p:pic>
        <p:nvPicPr>
          <p:cNvPr id="39" name="Image 10" descr="preencoded.png">
            <a:extLst>
              <a:ext uri="{FF2B5EF4-FFF2-40B4-BE49-F238E27FC236}">
                <a16:creationId xmlns:a16="http://schemas.microsoft.com/office/drawing/2014/main" id="{C7CBB047-38D7-4983-4057-623E7A205553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6218670" y="1240832"/>
            <a:ext cx="219456" cy="219456"/>
          </a:xfrm>
          <a:prstGeom prst="rect">
            <a:avLst/>
          </a:prstGeom>
        </p:spPr>
      </p:pic>
      <p:pic>
        <p:nvPicPr>
          <p:cNvPr id="40" name="Image 11" descr="preencoded.png">
            <a:extLst>
              <a:ext uri="{FF2B5EF4-FFF2-40B4-BE49-F238E27FC236}">
                <a16:creationId xmlns:a16="http://schemas.microsoft.com/office/drawing/2014/main" id="{DC809689-2A08-4553-CBDC-72468DB217B4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6274776" y="999291"/>
            <a:ext cx="219456" cy="219456"/>
          </a:xfrm>
          <a:prstGeom prst="rect">
            <a:avLst/>
          </a:prstGeom>
        </p:spPr>
      </p:pic>
      <p:pic>
        <p:nvPicPr>
          <p:cNvPr id="41" name="Image 12" descr="preencoded.png">
            <a:extLst>
              <a:ext uri="{FF2B5EF4-FFF2-40B4-BE49-F238E27FC236}">
                <a16:creationId xmlns:a16="http://schemas.microsoft.com/office/drawing/2014/main" id="{44A0C66F-852B-2A67-50F9-93EC16C9D828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6478759" y="1131674"/>
            <a:ext cx="219456" cy="219456"/>
          </a:xfrm>
          <a:prstGeom prst="rect">
            <a:avLst/>
          </a:prstGeom>
        </p:spPr>
      </p:pic>
      <p:sp>
        <p:nvSpPr>
          <p:cNvPr id="42" name="Text 0">
            <a:extLst>
              <a:ext uri="{FF2B5EF4-FFF2-40B4-BE49-F238E27FC236}">
                <a16:creationId xmlns:a16="http://schemas.microsoft.com/office/drawing/2014/main" id="{DC84E340-1CEA-4F40-AC26-B4226945BC7D}"/>
              </a:ext>
            </a:extLst>
          </p:cNvPr>
          <p:cNvSpPr/>
          <p:nvPr/>
        </p:nvSpPr>
        <p:spPr>
          <a:xfrm>
            <a:off x="5732499" y="645081"/>
            <a:ext cx="932507" cy="2000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775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IFN-g</a:t>
            </a:r>
            <a:endParaRPr lang="en-US" sz="1400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80FCD0C-015A-07DA-B7AB-3AC9F7E1EB9C}"/>
              </a:ext>
            </a:extLst>
          </p:cNvPr>
          <p:cNvGrpSpPr/>
          <p:nvPr/>
        </p:nvGrpSpPr>
        <p:grpSpPr>
          <a:xfrm>
            <a:off x="2479582" y="2837959"/>
            <a:ext cx="1045464" cy="1045464"/>
            <a:chOff x="4711296" y="3385741"/>
            <a:chExt cx="1045464" cy="1045464"/>
          </a:xfrm>
        </p:grpSpPr>
        <p:pic>
          <p:nvPicPr>
            <p:cNvPr id="44" name="Image 14" descr="preencoded.png">
              <a:extLst>
                <a:ext uri="{FF2B5EF4-FFF2-40B4-BE49-F238E27FC236}">
                  <a16:creationId xmlns:a16="http://schemas.microsoft.com/office/drawing/2014/main" id="{BDC5C639-11AE-26CB-D465-38100A0E04E8}"/>
                </a:ext>
              </a:extLst>
            </p:cNvPr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23"/>
            <a:stretch>
              <a:fillRect/>
            </a:stretch>
          </p:blipFill>
          <p:spPr>
            <a:xfrm>
              <a:off x="4711296" y="3385741"/>
              <a:ext cx="1045464" cy="1045464"/>
            </a:xfrm>
            <a:prstGeom prst="rect">
              <a:avLst/>
            </a:prstGeom>
          </p:spPr>
        </p:pic>
        <p:pic>
          <p:nvPicPr>
            <p:cNvPr id="45" name="Image 15" descr="preencoded.png">
              <a:extLst>
                <a:ext uri="{FF2B5EF4-FFF2-40B4-BE49-F238E27FC236}">
                  <a16:creationId xmlns:a16="http://schemas.microsoft.com/office/drawing/2014/main" id="{85CA16F1-0D00-6D21-928F-0F70F13A7755}"/>
                </a:ext>
              </a:extLst>
            </p:cNvPr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24"/>
            <a:stretch>
              <a:fillRect/>
            </a:stretch>
          </p:blipFill>
          <p:spPr>
            <a:xfrm>
              <a:off x="5096868" y="3480714"/>
              <a:ext cx="274320" cy="274320"/>
            </a:xfrm>
            <a:prstGeom prst="rect">
              <a:avLst/>
            </a:prstGeom>
          </p:spPr>
        </p:pic>
        <p:pic>
          <p:nvPicPr>
            <p:cNvPr id="46" name="Image 16" descr="preencoded.png">
              <a:extLst>
                <a:ext uri="{FF2B5EF4-FFF2-40B4-BE49-F238E27FC236}">
                  <a16:creationId xmlns:a16="http://schemas.microsoft.com/office/drawing/2014/main" id="{1F089FAC-0A66-28FC-38BF-BD9E2E01E63C}"/>
                </a:ext>
              </a:extLst>
            </p:cNvPr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24"/>
            <a:stretch>
              <a:fillRect/>
            </a:stretch>
          </p:blipFill>
          <p:spPr>
            <a:xfrm>
              <a:off x="4852866" y="3916483"/>
              <a:ext cx="274320" cy="274320"/>
            </a:xfrm>
            <a:prstGeom prst="rect">
              <a:avLst/>
            </a:prstGeom>
          </p:spPr>
        </p:pic>
      </p:grpSp>
      <p:sp>
        <p:nvSpPr>
          <p:cNvPr id="47" name="Text 2">
            <a:extLst>
              <a:ext uri="{FF2B5EF4-FFF2-40B4-BE49-F238E27FC236}">
                <a16:creationId xmlns:a16="http://schemas.microsoft.com/office/drawing/2014/main" id="{329D3EF4-4045-FB8F-3361-4424689161E7}"/>
              </a:ext>
            </a:extLst>
          </p:cNvPr>
          <p:cNvSpPr/>
          <p:nvPr/>
        </p:nvSpPr>
        <p:spPr>
          <a:xfrm>
            <a:off x="3400098" y="1892867"/>
            <a:ext cx="748981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9775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Killing</a:t>
            </a:r>
            <a:endParaRPr lang="en-US" sz="2000" dirty="0"/>
          </a:p>
        </p:txBody>
      </p:sp>
      <p:pic>
        <p:nvPicPr>
          <p:cNvPr id="48" name="Image 18" descr="preencoded.png">
            <a:extLst>
              <a:ext uri="{FF2B5EF4-FFF2-40B4-BE49-F238E27FC236}">
                <a16:creationId xmlns:a16="http://schemas.microsoft.com/office/drawing/2014/main" id="{356528B7-65B6-3FC2-815A-9DDAB8861912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3871134" y="1947648"/>
            <a:ext cx="777240" cy="740664"/>
          </a:xfrm>
          <a:prstGeom prst="rect">
            <a:avLst/>
          </a:prstGeom>
        </p:spPr>
      </p:pic>
      <p:pic>
        <p:nvPicPr>
          <p:cNvPr id="49" name="Image 19" descr="preencoded.png">
            <a:extLst>
              <a:ext uri="{FF2B5EF4-FFF2-40B4-BE49-F238E27FC236}">
                <a16:creationId xmlns:a16="http://schemas.microsoft.com/office/drawing/2014/main" id="{78552E85-E78C-B071-09B5-611967A07992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3400098" y="2581036"/>
            <a:ext cx="1045464" cy="1057656"/>
          </a:xfrm>
          <a:prstGeom prst="rect">
            <a:avLst/>
          </a:prstGeom>
        </p:spPr>
      </p:pic>
      <p:sp>
        <p:nvSpPr>
          <p:cNvPr id="50" name="Text 0">
            <a:extLst>
              <a:ext uri="{FF2B5EF4-FFF2-40B4-BE49-F238E27FC236}">
                <a16:creationId xmlns:a16="http://schemas.microsoft.com/office/drawing/2014/main" id="{869F29E8-BD46-4364-8F08-B44A517CEAC1}"/>
              </a:ext>
            </a:extLst>
          </p:cNvPr>
          <p:cNvSpPr/>
          <p:nvPr/>
        </p:nvSpPr>
        <p:spPr>
          <a:xfrm>
            <a:off x="5847377" y="1745706"/>
            <a:ext cx="1181498" cy="2930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775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Cytokines</a:t>
            </a:r>
            <a:endParaRPr lang="en-US" sz="2000" dirty="0"/>
          </a:p>
        </p:txBody>
      </p:sp>
      <p:sp>
        <p:nvSpPr>
          <p:cNvPr id="51" name="Text 0">
            <a:extLst>
              <a:ext uri="{FF2B5EF4-FFF2-40B4-BE49-F238E27FC236}">
                <a16:creationId xmlns:a16="http://schemas.microsoft.com/office/drawing/2014/main" id="{12330337-FDDF-30DF-E241-6CE44CBB3DC2}"/>
              </a:ext>
            </a:extLst>
          </p:cNvPr>
          <p:cNvSpPr/>
          <p:nvPr/>
        </p:nvSpPr>
        <p:spPr>
          <a:xfrm>
            <a:off x="5847377" y="2297708"/>
            <a:ext cx="1784085" cy="5666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775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Also: TNF-a, GM-CSF, IL-10, chemokines.. </a:t>
            </a:r>
            <a:endParaRPr lang="en-US" sz="1400" dirty="0"/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ED1448FD-A08E-14E8-8B69-F041944F9EE0}"/>
              </a:ext>
            </a:extLst>
          </p:cNvPr>
          <p:cNvCxnSpPr/>
          <p:nvPr/>
        </p:nvCxnSpPr>
        <p:spPr>
          <a:xfrm flipH="1" flipV="1">
            <a:off x="3064745" y="845096"/>
            <a:ext cx="335353" cy="75510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75BE0334-9454-BDA2-6EEF-EE5A88DBE0E8}"/>
              </a:ext>
            </a:extLst>
          </p:cNvPr>
          <p:cNvCxnSpPr>
            <a:cxnSpLocks/>
          </p:cNvCxnSpPr>
          <p:nvPr/>
        </p:nvCxnSpPr>
        <p:spPr>
          <a:xfrm flipH="1" flipV="1">
            <a:off x="2597061" y="1529529"/>
            <a:ext cx="723738" cy="41811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88C52ECF-B623-46FD-D9B1-966A99711005}"/>
              </a:ext>
            </a:extLst>
          </p:cNvPr>
          <p:cNvCxnSpPr>
            <a:cxnSpLocks/>
          </p:cNvCxnSpPr>
          <p:nvPr/>
        </p:nvCxnSpPr>
        <p:spPr>
          <a:xfrm flipH="1">
            <a:off x="2454473" y="2128229"/>
            <a:ext cx="867289" cy="6711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Text 2">
            <a:extLst>
              <a:ext uri="{FF2B5EF4-FFF2-40B4-BE49-F238E27FC236}">
                <a16:creationId xmlns:a16="http://schemas.microsoft.com/office/drawing/2014/main" id="{E268F198-24F0-B1F5-56F5-309127B3EE74}"/>
              </a:ext>
            </a:extLst>
          </p:cNvPr>
          <p:cNvSpPr/>
          <p:nvPr/>
        </p:nvSpPr>
        <p:spPr>
          <a:xfrm>
            <a:off x="2571818" y="455900"/>
            <a:ext cx="748981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9775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ADCC</a:t>
            </a:r>
            <a:endParaRPr lang="en-US" sz="2000" dirty="0"/>
          </a:p>
        </p:txBody>
      </p:sp>
      <p:sp>
        <p:nvSpPr>
          <p:cNvPr id="56" name="Text 2">
            <a:extLst>
              <a:ext uri="{FF2B5EF4-FFF2-40B4-BE49-F238E27FC236}">
                <a16:creationId xmlns:a16="http://schemas.microsoft.com/office/drawing/2014/main" id="{85C75BE2-C63F-B6D3-1486-8590DA0CEE8F}"/>
              </a:ext>
            </a:extLst>
          </p:cNvPr>
          <p:cNvSpPr/>
          <p:nvPr/>
        </p:nvSpPr>
        <p:spPr>
          <a:xfrm>
            <a:off x="1378167" y="1057882"/>
            <a:ext cx="1198286" cy="7741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9775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“stress- ligand”</a:t>
            </a:r>
            <a:endParaRPr lang="en-US" sz="2000" dirty="0"/>
          </a:p>
        </p:txBody>
      </p:sp>
      <p:sp>
        <p:nvSpPr>
          <p:cNvPr id="57" name="Text 2">
            <a:extLst>
              <a:ext uri="{FF2B5EF4-FFF2-40B4-BE49-F238E27FC236}">
                <a16:creationId xmlns:a16="http://schemas.microsoft.com/office/drawing/2014/main" id="{0C6368EC-F479-0DAB-7CBC-D59638435A1A}"/>
              </a:ext>
            </a:extLst>
          </p:cNvPr>
          <p:cNvSpPr/>
          <p:nvPr/>
        </p:nvSpPr>
        <p:spPr>
          <a:xfrm>
            <a:off x="1308983" y="1969333"/>
            <a:ext cx="1198286" cy="560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9775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-120"/>
              </a:rPr>
              <a:t>Missing-self</a:t>
            </a:r>
            <a:endParaRPr lang="en-US" sz="2000" dirty="0"/>
          </a:p>
        </p:txBody>
      </p:sp>
      <p:sp>
        <p:nvSpPr>
          <p:cNvPr id="58" name="Text 2">
            <a:extLst>
              <a:ext uri="{FF2B5EF4-FFF2-40B4-BE49-F238E27FC236}">
                <a16:creationId xmlns:a16="http://schemas.microsoft.com/office/drawing/2014/main" id="{4479E4CA-0A49-C4AF-EB5F-B26BEAC683FF}"/>
              </a:ext>
            </a:extLst>
          </p:cNvPr>
          <p:cNvSpPr/>
          <p:nvPr/>
        </p:nvSpPr>
        <p:spPr>
          <a:xfrm>
            <a:off x="1378167" y="2864364"/>
            <a:ext cx="1198286" cy="4103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9775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-120"/>
              </a:rPr>
              <a:t>Antigen</a:t>
            </a:r>
            <a:endParaRPr lang="en-US" sz="2000" dirty="0"/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493BD56-43B0-8187-4383-47184FF7F178}"/>
              </a:ext>
            </a:extLst>
          </p:cNvPr>
          <p:cNvCxnSpPr>
            <a:cxnSpLocks/>
          </p:cNvCxnSpPr>
          <p:nvPr/>
        </p:nvCxnSpPr>
        <p:spPr>
          <a:xfrm flipH="1">
            <a:off x="2702891" y="2204571"/>
            <a:ext cx="697207" cy="56691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" name="Text 2">
            <a:extLst>
              <a:ext uri="{FF2B5EF4-FFF2-40B4-BE49-F238E27FC236}">
                <a16:creationId xmlns:a16="http://schemas.microsoft.com/office/drawing/2014/main" id="{2891AD1F-8E24-03CE-EBC6-8F1818974C36}"/>
              </a:ext>
            </a:extLst>
          </p:cNvPr>
          <p:cNvSpPr/>
          <p:nvPr/>
        </p:nvSpPr>
        <p:spPr>
          <a:xfrm>
            <a:off x="2222570" y="4191925"/>
            <a:ext cx="2577669" cy="4103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9775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Killing mechanisms:</a:t>
            </a:r>
            <a:endParaRPr lang="en-US" sz="2000" dirty="0"/>
          </a:p>
        </p:txBody>
      </p:sp>
      <p:sp>
        <p:nvSpPr>
          <p:cNvPr id="61" name="Text 2">
            <a:extLst>
              <a:ext uri="{FF2B5EF4-FFF2-40B4-BE49-F238E27FC236}">
                <a16:creationId xmlns:a16="http://schemas.microsoft.com/office/drawing/2014/main" id="{2C1FC983-C025-1E50-4892-F7EC55385403}"/>
              </a:ext>
            </a:extLst>
          </p:cNvPr>
          <p:cNvSpPr/>
          <p:nvPr/>
        </p:nvSpPr>
        <p:spPr>
          <a:xfrm>
            <a:off x="1901115" y="4573156"/>
            <a:ext cx="3380080" cy="3118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ct val="977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1) Granzyme and Perforin</a:t>
            </a:r>
            <a:endParaRPr lang="en-US" sz="1600" dirty="0"/>
          </a:p>
        </p:txBody>
      </p:sp>
      <p:sp>
        <p:nvSpPr>
          <p:cNvPr id="62" name="Text 2">
            <a:extLst>
              <a:ext uri="{FF2B5EF4-FFF2-40B4-BE49-F238E27FC236}">
                <a16:creationId xmlns:a16="http://schemas.microsoft.com/office/drawing/2014/main" id="{3E060D57-3734-FA06-9FF0-A9F4E8BCFC3E}"/>
              </a:ext>
            </a:extLst>
          </p:cNvPr>
          <p:cNvSpPr/>
          <p:nvPr/>
        </p:nvSpPr>
        <p:spPr>
          <a:xfrm>
            <a:off x="1914449" y="4946458"/>
            <a:ext cx="3380080" cy="3118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ct val="977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2) </a:t>
            </a:r>
            <a:r>
              <a:rPr lang="en-US" sz="160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Fas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-L</a:t>
            </a:r>
            <a:endParaRPr lang="en-US" sz="1600" dirty="0"/>
          </a:p>
        </p:txBody>
      </p:sp>
      <p:sp>
        <p:nvSpPr>
          <p:cNvPr id="63" name="Text 2">
            <a:extLst>
              <a:ext uri="{FF2B5EF4-FFF2-40B4-BE49-F238E27FC236}">
                <a16:creationId xmlns:a16="http://schemas.microsoft.com/office/drawing/2014/main" id="{253F2743-1675-2900-A3EA-13306BFF3A80}"/>
              </a:ext>
            </a:extLst>
          </p:cNvPr>
          <p:cNvSpPr/>
          <p:nvPr/>
        </p:nvSpPr>
        <p:spPr>
          <a:xfrm>
            <a:off x="1922303" y="5310429"/>
            <a:ext cx="3380080" cy="3118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ct val="977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3) TNF-a</a:t>
            </a:r>
            <a:endParaRPr lang="en-US" sz="1600" dirty="0"/>
          </a:p>
        </p:txBody>
      </p:sp>
      <p:sp>
        <p:nvSpPr>
          <p:cNvPr id="64" name="Text 2">
            <a:extLst>
              <a:ext uri="{FF2B5EF4-FFF2-40B4-BE49-F238E27FC236}">
                <a16:creationId xmlns:a16="http://schemas.microsoft.com/office/drawing/2014/main" id="{E4B07074-AFBA-F199-85B9-C93E6C4B835B}"/>
              </a:ext>
            </a:extLst>
          </p:cNvPr>
          <p:cNvSpPr/>
          <p:nvPr/>
        </p:nvSpPr>
        <p:spPr>
          <a:xfrm>
            <a:off x="1922303" y="5719006"/>
            <a:ext cx="3380080" cy="3118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ct val="977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4) TRAIL</a:t>
            </a:r>
            <a:endParaRPr lang="en-US" sz="1600" dirty="0"/>
          </a:p>
        </p:txBody>
      </p:sp>
      <p:sp>
        <p:nvSpPr>
          <p:cNvPr id="65" name="Text 2">
            <a:extLst>
              <a:ext uri="{FF2B5EF4-FFF2-40B4-BE49-F238E27FC236}">
                <a16:creationId xmlns:a16="http://schemas.microsoft.com/office/drawing/2014/main" id="{9514BB81-BE1B-2D1D-CB17-FCF2761CBA31}"/>
              </a:ext>
            </a:extLst>
          </p:cNvPr>
          <p:cNvSpPr/>
          <p:nvPr/>
        </p:nvSpPr>
        <p:spPr>
          <a:xfrm>
            <a:off x="4898447" y="5393724"/>
            <a:ext cx="3380080" cy="7897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ct val="9775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Extremely potent killers!</a:t>
            </a:r>
            <a:endParaRPr lang="en-US" sz="2400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2FC02DF-226E-3421-67BD-A6BAB4C55ECF}"/>
              </a:ext>
            </a:extLst>
          </p:cNvPr>
          <p:cNvSpPr txBox="1"/>
          <p:nvPr/>
        </p:nvSpPr>
        <p:spPr>
          <a:xfrm>
            <a:off x="8229600" y="6455964"/>
            <a:ext cx="1591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BioRender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60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58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00600" y="6352401"/>
            <a:ext cx="38729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(Video provided by Paul Choi and Tim </a:t>
            </a:r>
            <a:r>
              <a:rPr lang="en-US" dirty="0" err="1"/>
              <a:t>Mitchison</a:t>
            </a:r>
            <a:r>
              <a:rPr lang="en-US" dirty="0"/>
              <a:t>, Harvard)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732665" y="304800"/>
            <a:ext cx="7801735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latin typeface="Arial"/>
                <a:cs typeface="Arial"/>
              </a:rPr>
              <a:t>“Serial killing” of tumor targets by NK cells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" y="6352401"/>
            <a:ext cx="42705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Target cells report </a:t>
            </a:r>
            <a:r>
              <a:rPr lang="en-US" dirty="0" err="1"/>
              <a:t>granzyme</a:t>
            </a:r>
            <a:r>
              <a:rPr lang="en-US" dirty="0"/>
              <a:t> B activity (0-14 targets per NK cell)</a:t>
            </a:r>
          </a:p>
        </p:txBody>
      </p:sp>
      <p:pic>
        <p:nvPicPr>
          <p:cNvPr id="2" name="sm02 (Converted)">
            <a:hlinkClick r:id="" action="ppaction://media"/>
            <a:extLst>
              <a:ext uri="{FF2B5EF4-FFF2-40B4-BE49-F238E27FC236}">
                <a16:creationId xmlns:a16="http://schemas.microsoft.com/office/drawing/2014/main" id="{9CB7F15E-ADEF-4647-88CF-7960C746B0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4600" y="990600"/>
            <a:ext cx="4494212" cy="519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92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C22998-4CF9-291E-F5AD-D5A941C7EC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4A4B7F-C8E1-4702-B84A-A55B3ABF6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2362200"/>
            <a:ext cx="4191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>
                <a:latin typeface="Arial"/>
                <a:cs typeface="Arial"/>
              </a:rPr>
              <a:t>II. (Pre-) Clinical relevance of NK cells</a:t>
            </a:r>
          </a:p>
        </p:txBody>
      </p:sp>
    </p:spTree>
    <p:extLst>
      <p:ext uri="{BB962C8B-B14F-4D97-AF65-F5344CB8AC3E}">
        <p14:creationId xmlns:p14="http://schemas.microsoft.com/office/powerpoint/2010/main" val="8385418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/>
        </p:nvSpPr>
        <p:spPr bwMode="auto">
          <a:xfrm>
            <a:off x="457200" y="723900"/>
            <a:ext cx="8458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000" u="sng" dirty="0">
                <a:solidFill>
                  <a:schemeClr val="tx2"/>
                </a:solidFill>
                <a:latin typeface="Arial"/>
                <a:ea typeface="ＭＳ Ｐゴシック" charset="-128"/>
                <a:cs typeface="Arial"/>
              </a:rPr>
              <a:t>Virus infections</a:t>
            </a:r>
            <a:endParaRPr lang="en-US" sz="4000" u="sng" dirty="0">
              <a:solidFill>
                <a:schemeClr val="tx2"/>
              </a:solidFill>
              <a:latin typeface="Arial"/>
              <a:ea typeface="Comic Sans MS" charset="0"/>
              <a:cs typeface="Arial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endParaRPr lang="en-US" sz="1800" dirty="0">
              <a:solidFill>
                <a:srgbClr val="000000"/>
              </a:solidFill>
              <a:latin typeface="Arial"/>
              <a:ea typeface="Comic Sans MS" charset="0"/>
              <a:cs typeface="Arial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en-US" sz="1800" dirty="0">
                <a:solidFill>
                  <a:srgbClr val="000000"/>
                </a:solidFill>
                <a:latin typeface="Arial"/>
                <a:ea typeface="Comic Sans MS" charset="0"/>
                <a:cs typeface="Arial"/>
              </a:rPr>
              <a:t>(Evidence NK cells are important in </a:t>
            </a:r>
            <a:r>
              <a:rPr lang="en-US" sz="1800" b="1" dirty="0">
                <a:solidFill>
                  <a:srgbClr val="000090"/>
                </a:solidFill>
                <a:latin typeface="Arial"/>
                <a:ea typeface="Comic Sans MS" charset="0"/>
                <a:cs typeface="Arial"/>
              </a:rPr>
              <a:t>viral immunity </a:t>
            </a:r>
            <a:r>
              <a:rPr lang="en-US" sz="1800" dirty="0">
                <a:solidFill>
                  <a:srgbClr val="000000"/>
                </a:solidFill>
                <a:latin typeface="Arial"/>
                <a:ea typeface="Comic Sans MS" charset="0"/>
                <a:cs typeface="Arial"/>
              </a:rPr>
              <a:t>in humans and mice)</a:t>
            </a:r>
          </a:p>
          <a:p>
            <a:pPr algn="ctr"/>
            <a:endParaRPr lang="en-US" sz="4000" dirty="0">
              <a:solidFill>
                <a:schemeClr val="tx2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1524000" y="1828800"/>
            <a:ext cx="61722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Humans lacking NK cells are susceptible to: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	Epstein-Barr virus –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Fleisher (1982) J. Pediatrics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	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	Cytomegalovirus and other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herpesviruses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 -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Biron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 (1989) NEJM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	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	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Papillomavirus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 (cervical cancer) and Herpes Simplex Virus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		-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Ballas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 (1991)  J. Allergy Clinical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Immunol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-128"/>
              <a:cs typeface="Arial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-128"/>
              <a:cs typeface="Arial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	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Varicella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 Zoster Virus -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Etzioni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 (2005) J Pediatrics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-128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-128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95035E-4489-D920-DFD0-9211B2A8D361}"/>
              </a:ext>
            </a:extLst>
          </p:cNvPr>
          <p:cNvSpPr txBox="1"/>
          <p:nvPr/>
        </p:nvSpPr>
        <p:spPr>
          <a:xfrm>
            <a:off x="1524000" y="4800600"/>
            <a:ext cx="5562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eaLnBrk="1" hangingPunct="1">
              <a:spcBef>
                <a:spcPct val="20000"/>
              </a:spcBef>
              <a:defRPr/>
            </a:pPr>
            <a:r>
              <a:rPr lang="en-US" sz="2000" b="1" u="sng" kern="0" dirty="0">
                <a:solidFill>
                  <a:srgbClr val="FF0000"/>
                </a:solidFill>
                <a:latin typeface="Arial"/>
                <a:ea typeface="ＭＳ Ｐゴシック" charset="-128"/>
                <a:cs typeface="Arial"/>
              </a:rPr>
              <a:t>Mice depleted of NK cells are susceptible to:</a:t>
            </a:r>
          </a:p>
          <a:p>
            <a:pPr marL="342900" lvl="0" indent="-342900" eaLnBrk="1" hangingPunct="1">
              <a:spcBef>
                <a:spcPct val="20000"/>
              </a:spcBef>
              <a:defRPr/>
            </a:pPr>
            <a:r>
              <a:rPr lang="en-US" kern="0" dirty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	</a:t>
            </a:r>
            <a:r>
              <a:rPr lang="en-US" sz="1600" kern="0" dirty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Mouse cytomegalovirus - </a:t>
            </a:r>
            <a:r>
              <a:rPr lang="en-US" kern="0" dirty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Bukowski (1983) JI</a:t>
            </a:r>
          </a:p>
          <a:p>
            <a:pPr marL="342900" lvl="0" indent="-342900" eaLnBrk="1" hangingPunct="1">
              <a:spcBef>
                <a:spcPct val="20000"/>
              </a:spcBef>
              <a:defRPr/>
            </a:pPr>
            <a:r>
              <a:rPr lang="en-US" sz="1600" kern="0" dirty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	</a:t>
            </a:r>
          </a:p>
          <a:p>
            <a:pPr marL="342900" lvl="0" indent="-342900" eaLnBrk="1" hangingPunct="1">
              <a:spcBef>
                <a:spcPct val="20000"/>
              </a:spcBef>
              <a:defRPr/>
            </a:pPr>
            <a:r>
              <a:rPr lang="en-US" sz="1600" kern="0" dirty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	Ectromelia virus (mousepox) - </a:t>
            </a:r>
            <a:r>
              <a:rPr lang="en-US" kern="0" dirty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Chaudhri (2004) PNAS</a:t>
            </a:r>
          </a:p>
          <a:p>
            <a:pPr marL="342900" lvl="0" indent="-342900" eaLnBrk="1" hangingPunct="1">
              <a:spcBef>
                <a:spcPct val="20000"/>
              </a:spcBef>
              <a:defRPr/>
            </a:pPr>
            <a:r>
              <a:rPr lang="en-US" sz="1600" kern="0" dirty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	</a:t>
            </a:r>
          </a:p>
          <a:p>
            <a:pPr marL="342900" lvl="0" indent="-342900" eaLnBrk="1" hangingPunct="1">
              <a:spcBef>
                <a:spcPct val="20000"/>
              </a:spcBef>
              <a:defRPr/>
            </a:pPr>
            <a:r>
              <a:rPr lang="en-US" sz="1600" kern="0" dirty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	Ebola virus - </a:t>
            </a:r>
            <a:r>
              <a:rPr lang="en-US" kern="0" dirty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Warfield (2004)  JEM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0" y="609599"/>
            <a:ext cx="91440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000" u="sng" dirty="0">
                <a:solidFill>
                  <a:schemeClr val="tx2"/>
                </a:solidFill>
                <a:latin typeface="Arial"/>
                <a:ea typeface="ＭＳ Ｐゴシック" charset="-128"/>
                <a:cs typeface="Arial"/>
              </a:rPr>
              <a:t>Tumors</a:t>
            </a:r>
            <a:endParaRPr lang="en-US" sz="4000" u="sng" dirty="0">
              <a:solidFill>
                <a:schemeClr val="tx2"/>
              </a:solidFill>
              <a:latin typeface="Arial"/>
              <a:ea typeface="Comic Sans MS" charset="0"/>
              <a:cs typeface="Arial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endParaRPr lang="en-US" sz="1800" dirty="0">
              <a:solidFill>
                <a:srgbClr val="000000"/>
              </a:solidFill>
              <a:latin typeface="Arial"/>
              <a:ea typeface="Comic Sans MS" charset="0"/>
              <a:cs typeface="Arial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en-US" sz="1800" dirty="0">
                <a:solidFill>
                  <a:srgbClr val="000000"/>
                </a:solidFill>
                <a:latin typeface="Arial"/>
                <a:ea typeface="Comic Sans MS" charset="0"/>
                <a:cs typeface="Arial"/>
              </a:rPr>
              <a:t>(Evidence NK cells important in </a:t>
            </a:r>
            <a:r>
              <a:rPr lang="en-US" sz="1800" b="1" dirty="0">
                <a:solidFill>
                  <a:srgbClr val="000090"/>
                </a:solidFill>
                <a:latin typeface="Arial"/>
                <a:ea typeface="Comic Sans MS" charset="0"/>
                <a:cs typeface="Arial"/>
              </a:rPr>
              <a:t>tumor immunosurveillance </a:t>
            </a:r>
            <a:r>
              <a:rPr lang="en-US" sz="1800" dirty="0">
                <a:solidFill>
                  <a:srgbClr val="000000"/>
                </a:solidFill>
                <a:latin typeface="Arial"/>
                <a:ea typeface="Comic Sans MS" charset="0"/>
                <a:cs typeface="Arial"/>
              </a:rPr>
              <a:t>in humans and mice)</a:t>
            </a:r>
          </a:p>
          <a:p>
            <a:pPr algn="ctr"/>
            <a:endParaRPr lang="en-US" sz="4000" dirty="0">
              <a:solidFill>
                <a:schemeClr val="tx2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33400" y="1861875"/>
            <a:ext cx="8001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NK cells preferentially kill tumors – clinical correlations between NK cell number and activity and tumor progression.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1600" kern="0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2FAF0C-4CEA-2A06-A2ED-C089272EAB87}"/>
              </a:ext>
            </a:extLst>
          </p:cNvPr>
          <p:cNvSpPr txBox="1"/>
          <p:nvPr/>
        </p:nvSpPr>
        <p:spPr>
          <a:xfrm>
            <a:off x="533400" y="2743200"/>
            <a:ext cx="7696200" cy="8802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1600" kern="0" dirty="0">
                <a:latin typeface="Arial"/>
                <a:ea typeface="ＭＳ Ｐゴシック" charset="0"/>
                <a:cs typeface="Arial"/>
              </a:rPr>
              <a:t>Donor-derived NK cells prevent relapse in AML patients after bone marrow transplantation – graft-versus-leukemia.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9A3542-AFDB-119B-7BC2-92FF64C1B39F}"/>
              </a:ext>
            </a:extLst>
          </p:cNvPr>
          <p:cNvSpPr txBox="1"/>
          <p:nvPr/>
        </p:nvSpPr>
        <p:spPr>
          <a:xfrm>
            <a:off x="559676" y="3623441"/>
            <a:ext cx="7848600" cy="13726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Mice lacking specific NK cell receptors are susceptible</a:t>
            </a:r>
            <a:r>
              <a:rPr kumimoji="0" lang="en-US" sz="16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 to a variety of cancers. </a:t>
            </a:r>
            <a:r>
              <a:rPr kumimoji="0" lang="en-US" sz="1600" b="0" i="1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(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NKG2D</a:t>
            </a:r>
            <a:r>
              <a:rPr kumimoji="0" lang="en-US" sz="1600" b="0" i="1" u="none" strike="noStrike" kern="0" cap="none" spc="0" normalizeH="0" baseline="30000" noProof="0" dirty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-/-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 mice -&gt; transgenic oncogene-induced prostate tumors and B cell lymphomas.</a:t>
            </a:r>
            <a:r>
              <a:rPr kumimoji="0" lang="en-US" sz="1600" b="0" i="1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DNAM-1</a:t>
            </a:r>
            <a:r>
              <a:rPr kumimoji="0" lang="en-US" sz="1600" b="0" i="1" u="none" strike="noStrike" kern="0" cap="none" spc="0" normalizeH="0" baseline="30000" noProof="0" dirty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-/-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 mice -&gt; chemical carcinogen-induced tumors</a:t>
            </a:r>
            <a:r>
              <a:rPr kumimoji="0" lang="en-US" sz="1600" b="0" i="1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 and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melanomas.)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9E0B30-6507-8646-1E33-D4F90E9E299B}"/>
              </a:ext>
            </a:extLst>
          </p:cNvPr>
          <p:cNvSpPr txBox="1"/>
          <p:nvPr/>
        </p:nvSpPr>
        <p:spPr>
          <a:xfrm>
            <a:off x="559676" y="4996124"/>
            <a:ext cx="73651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600" kern="0" dirty="0">
                <a:latin typeface="Arial"/>
                <a:ea typeface="ＭＳ Ｐゴシック" charset="0"/>
                <a:cs typeface="Arial"/>
              </a:rPr>
              <a:t>NK cell-deficient mice more susceptible to metastasis in transplantable tumor models.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Antibodies to NK1.1, NKG2D, and NKp30, 44, 46 partially block killing of certain tumors.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7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/>
          <p:cNvGrpSpPr/>
          <p:nvPr/>
        </p:nvGrpSpPr>
        <p:grpSpPr>
          <a:xfrm>
            <a:off x="1371600" y="1524000"/>
            <a:ext cx="6595023" cy="1506525"/>
            <a:chOff x="685838" y="1729594"/>
            <a:chExt cx="7913713" cy="1807758"/>
          </a:xfrm>
        </p:grpSpPr>
        <p:grpSp>
          <p:nvGrpSpPr>
            <p:cNvPr id="11" name="Group 10"/>
            <p:cNvGrpSpPr/>
            <p:nvPr/>
          </p:nvGrpSpPr>
          <p:grpSpPr>
            <a:xfrm>
              <a:off x="2690034" y="2350237"/>
              <a:ext cx="3351715" cy="1186697"/>
              <a:chOff x="1221457" y="1400501"/>
              <a:chExt cx="3552386" cy="1257642"/>
            </a:xfrm>
          </p:grpSpPr>
          <p:pic>
            <p:nvPicPr>
              <p:cNvPr id="16" name="Picture 15" descr="mousegrey.jpg"/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221457" y="1689076"/>
                <a:ext cx="982161" cy="969067"/>
              </a:xfrm>
              <a:prstGeom prst="rect">
                <a:avLst/>
              </a:prstGeom>
              <a:effectLst>
                <a:outerShdw blurRad="40005" dist="19939" dir="5400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13" name="Text Box 27"/>
              <p:cNvSpPr txBox="1"/>
              <p:nvPr/>
            </p:nvSpPr>
            <p:spPr>
              <a:xfrm>
                <a:off x="2876218" y="2024975"/>
                <a:ext cx="234857" cy="3913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kern="1200">
                    <a:solidFill>
                      <a:srgbClr val="000000"/>
                    </a:solidFill>
                    <a:effectLst/>
                    <a:latin typeface="Arial"/>
                    <a:ea typeface="Times New Roman"/>
                    <a:cs typeface="Arial"/>
                  </a:rPr>
                  <a:t> </a:t>
                </a:r>
                <a:endParaRPr lang="en-US" sz="1400" kern="1200">
                  <a:solidFill>
                    <a:srgbClr val="000000"/>
                  </a:solidFill>
                  <a:effectLst/>
                  <a:latin typeface="Arial"/>
                  <a:ea typeface="ＭＳ Ｐゴシック"/>
                  <a:cs typeface="Arial"/>
                </a:endParaRPr>
              </a:p>
            </p:txBody>
          </p:sp>
          <p:cxnSp>
            <p:nvCxnSpPr>
              <p:cNvPr id="14" name="Straight Arrow Connector 13"/>
              <p:cNvCxnSpPr/>
              <p:nvPr/>
            </p:nvCxnSpPr>
            <p:spPr>
              <a:xfrm flipH="1">
                <a:off x="2152241" y="1400501"/>
                <a:ext cx="240203" cy="403779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>
                <a:off x="2674323" y="2138893"/>
                <a:ext cx="2099520" cy="8716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Text Box 114"/>
            <p:cNvSpPr txBox="1"/>
            <p:nvPr/>
          </p:nvSpPr>
          <p:spPr>
            <a:xfrm>
              <a:off x="685838" y="1941072"/>
              <a:ext cx="1221824" cy="6278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  <a:latin typeface="Arial"/>
                  <a:ea typeface="ＭＳ Ｐゴシック"/>
                  <a:cs typeface="Arial"/>
                </a:rPr>
                <a:t>B16 tumor</a:t>
              </a:r>
              <a:br>
                <a:rPr lang="en-US" sz="1400" dirty="0">
                  <a:solidFill>
                    <a:srgbClr val="000000"/>
                  </a:solidFill>
                  <a:latin typeface="Arial"/>
                  <a:ea typeface="ＭＳ Ｐゴシック"/>
                  <a:cs typeface="Arial"/>
                </a:rPr>
              </a:br>
              <a:r>
                <a:rPr lang="en-US" sz="1400" dirty="0">
                  <a:solidFill>
                    <a:srgbClr val="000000"/>
                  </a:solidFill>
                  <a:latin typeface="Arial"/>
                  <a:ea typeface="ＭＳ Ｐゴシック"/>
                  <a:cs typeface="Arial"/>
                </a:rPr>
                <a:t> cells</a:t>
              </a: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1891426" y="2127529"/>
              <a:ext cx="362451" cy="402409"/>
              <a:chOff x="729295" y="959441"/>
              <a:chExt cx="362492" cy="402409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729295" y="959441"/>
                <a:ext cx="362492" cy="268151"/>
                <a:chOff x="729295" y="959441"/>
                <a:chExt cx="362492" cy="268151"/>
              </a:xfrm>
            </p:grpSpPr>
            <p:sp>
              <p:nvSpPr>
                <p:cNvPr id="22" name="Oval 21"/>
                <p:cNvSpPr>
                  <a:spLocks/>
                </p:cNvSpPr>
                <p:nvPr/>
              </p:nvSpPr>
              <p:spPr>
                <a:xfrm>
                  <a:off x="783722" y="959441"/>
                  <a:ext cx="91440" cy="91440"/>
                </a:xfrm>
                <a:prstGeom prst="ellipse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kern="1200">
                      <a:solidFill>
                        <a:srgbClr val="000000"/>
                      </a:solidFill>
                      <a:effectLst/>
                      <a:latin typeface="Arial"/>
                      <a:ea typeface="Times New Roman"/>
                      <a:cs typeface="Arial"/>
                    </a:rPr>
                    <a:t> </a:t>
                  </a:r>
                  <a:endParaRPr lang="en-US" sz="1400" kern="1200">
                    <a:solidFill>
                      <a:srgbClr val="000000"/>
                    </a:solidFill>
                    <a:effectLst/>
                    <a:latin typeface="Arial"/>
                    <a:ea typeface="ＭＳ Ｐゴシック"/>
                    <a:cs typeface="Arial"/>
                  </a:endParaRPr>
                </a:p>
              </p:txBody>
            </p:sp>
            <p:sp>
              <p:nvSpPr>
                <p:cNvPr id="23" name="Oval 22"/>
                <p:cNvSpPr>
                  <a:spLocks/>
                </p:cNvSpPr>
                <p:nvPr/>
              </p:nvSpPr>
              <p:spPr>
                <a:xfrm>
                  <a:off x="729295" y="1136152"/>
                  <a:ext cx="91441" cy="91440"/>
                </a:xfrm>
                <a:prstGeom prst="ellipse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kern="1200">
                      <a:solidFill>
                        <a:srgbClr val="000000"/>
                      </a:solidFill>
                      <a:effectLst/>
                      <a:latin typeface="Arial"/>
                      <a:ea typeface="Times New Roman"/>
                      <a:cs typeface="Arial"/>
                    </a:rPr>
                    <a:t> </a:t>
                  </a:r>
                  <a:endParaRPr lang="en-US" sz="1400" kern="1200">
                    <a:solidFill>
                      <a:srgbClr val="000000"/>
                    </a:solidFill>
                    <a:effectLst/>
                    <a:latin typeface="Arial"/>
                    <a:ea typeface="ＭＳ Ｐゴシック"/>
                    <a:cs typeface="Arial"/>
                  </a:endParaRPr>
                </a:p>
              </p:txBody>
            </p:sp>
            <p:sp>
              <p:nvSpPr>
                <p:cNvPr id="24" name="Oval 23"/>
                <p:cNvSpPr>
                  <a:spLocks/>
                </p:cNvSpPr>
                <p:nvPr/>
              </p:nvSpPr>
              <p:spPr>
                <a:xfrm>
                  <a:off x="1000348" y="959441"/>
                  <a:ext cx="91439" cy="91440"/>
                </a:xfrm>
                <a:prstGeom prst="ellipse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kern="1200">
                      <a:solidFill>
                        <a:srgbClr val="000000"/>
                      </a:solidFill>
                      <a:effectLst/>
                      <a:latin typeface="Arial"/>
                      <a:ea typeface="Times New Roman"/>
                      <a:cs typeface="Arial"/>
                    </a:rPr>
                    <a:t> </a:t>
                  </a:r>
                  <a:endParaRPr lang="en-US" sz="1400" kern="1200">
                    <a:solidFill>
                      <a:srgbClr val="000000"/>
                    </a:solidFill>
                    <a:effectLst/>
                    <a:latin typeface="Arial"/>
                    <a:ea typeface="ＭＳ Ｐゴシック"/>
                    <a:cs typeface="Arial"/>
                  </a:endParaRPr>
                </a:p>
              </p:txBody>
            </p:sp>
            <p:sp>
              <p:nvSpPr>
                <p:cNvPr id="25" name="Oval 24"/>
                <p:cNvSpPr>
                  <a:spLocks/>
                </p:cNvSpPr>
                <p:nvPr/>
              </p:nvSpPr>
              <p:spPr>
                <a:xfrm>
                  <a:off x="899838" y="1108574"/>
                  <a:ext cx="91440" cy="91440"/>
                </a:xfrm>
                <a:prstGeom prst="ellipse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kern="1200">
                      <a:solidFill>
                        <a:srgbClr val="000000"/>
                      </a:solidFill>
                      <a:effectLst/>
                      <a:latin typeface="Arial"/>
                      <a:ea typeface="Times New Roman"/>
                      <a:cs typeface="Arial"/>
                    </a:rPr>
                    <a:t> </a:t>
                  </a:r>
                  <a:endParaRPr lang="en-US" sz="1400" kern="1200">
                    <a:solidFill>
                      <a:srgbClr val="000000"/>
                    </a:solidFill>
                    <a:effectLst/>
                    <a:latin typeface="Arial"/>
                    <a:ea typeface="ＭＳ Ｐゴシック"/>
                    <a:cs typeface="Arial"/>
                  </a:endParaRPr>
                </a:p>
              </p:txBody>
            </p:sp>
          </p:grpSp>
          <p:sp>
            <p:nvSpPr>
              <p:cNvPr id="21" name="Oval 20"/>
              <p:cNvSpPr>
                <a:spLocks/>
              </p:cNvSpPr>
              <p:nvPr/>
            </p:nvSpPr>
            <p:spPr>
              <a:xfrm>
                <a:off x="881696" y="1270410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kern="1200">
                    <a:solidFill>
                      <a:srgbClr val="000000"/>
                    </a:solidFill>
                    <a:effectLst/>
                    <a:latin typeface="Arial"/>
                    <a:ea typeface="Times New Roman"/>
                    <a:cs typeface="Arial"/>
                  </a:rPr>
                  <a:t> </a:t>
                </a:r>
                <a:endParaRPr lang="en-US" sz="1400" kern="1200">
                  <a:solidFill>
                    <a:srgbClr val="000000"/>
                  </a:solidFill>
                  <a:effectLst/>
                  <a:latin typeface="Arial"/>
                  <a:ea typeface="ＭＳ Ｐゴシック"/>
                  <a:cs typeface="Arial"/>
                </a:endParaRPr>
              </a:p>
            </p:txBody>
          </p:sp>
        </p:grpSp>
        <p:sp>
          <p:nvSpPr>
            <p:cNvPr id="34" name="Text Box 26"/>
            <p:cNvSpPr txBox="1"/>
            <p:nvPr/>
          </p:nvSpPr>
          <p:spPr>
            <a:xfrm>
              <a:off x="6146759" y="2650991"/>
              <a:ext cx="2452792" cy="886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rgbClr val="000000"/>
                  </a:solidFill>
                  <a:latin typeface="Arial"/>
                  <a:ea typeface="ＭＳ Ｐゴシック"/>
                  <a:cs typeface="Arial"/>
                </a:rPr>
                <a:t>Monitor weight loss, survival, and tumor burden (plaques)</a:t>
              </a:r>
              <a:endParaRPr lang="en-US" sz="1400" kern="1200" dirty="0">
                <a:solidFill>
                  <a:srgbClr val="000000"/>
                </a:solidFill>
                <a:effectLst/>
                <a:latin typeface="Arial"/>
                <a:ea typeface="ＭＳ Ｐゴシック"/>
                <a:cs typeface="Arial"/>
              </a:endParaRPr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>
              <a:off x="2228714" y="2360907"/>
              <a:ext cx="350538" cy="451215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 Box 114"/>
            <p:cNvSpPr txBox="1"/>
            <p:nvPr/>
          </p:nvSpPr>
          <p:spPr>
            <a:xfrm>
              <a:off x="2897184" y="1729594"/>
              <a:ext cx="1946122" cy="6278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400" kern="1200" dirty="0">
                  <a:solidFill>
                    <a:srgbClr val="000000"/>
                  </a:solidFill>
                  <a:effectLst/>
                  <a:latin typeface="Arial"/>
                  <a:ea typeface="ＭＳ Ｐゴシック"/>
                  <a:cs typeface="Arial"/>
                </a:rPr>
                <a:t>NK cell depleting</a:t>
              </a:r>
              <a:br>
                <a:rPr lang="en-US" sz="1400" kern="1200" dirty="0">
                  <a:solidFill>
                    <a:srgbClr val="000000"/>
                  </a:solidFill>
                  <a:effectLst/>
                  <a:latin typeface="Arial"/>
                  <a:ea typeface="ＭＳ Ｐゴシック"/>
                  <a:cs typeface="Arial"/>
                </a:rPr>
              </a:br>
              <a:r>
                <a:rPr lang="en-US" sz="1400" kern="1200" dirty="0">
                  <a:solidFill>
                    <a:srgbClr val="000000"/>
                  </a:solidFill>
                  <a:effectLst/>
                  <a:latin typeface="Arial"/>
                  <a:ea typeface="ＭＳ Ｐゴシック"/>
                  <a:cs typeface="Arial"/>
                </a:rPr>
                <a:t> antibody (</a:t>
              </a:r>
              <a:r>
                <a:rPr lang="en-US" sz="1400" kern="1200" dirty="0">
                  <a:solidFill>
                    <a:srgbClr val="FF0000"/>
                  </a:solidFill>
                  <a:effectLst/>
                  <a:latin typeface="Arial"/>
                  <a:ea typeface="ＭＳ Ｐゴシック"/>
                  <a:cs typeface="Arial"/>
                </a:rPr>
                <a:t>PK136</a:t>
              </a:r>
              <a:r>
                <a:rPr lang="en-US" sz="1400" kern="1200" dirty="0">
                  <a:solidFill>
                    <a:srgbClr val="000000"/>
                  </a:solidFill>
                  <a:effectLst/>
                  <a:latin typeface="Arial"/>
                  <a:ea typeface="ＭＳ Ｐゴシック"/>
                  <a:cs typeface="Arial"/>
                </a:rPr>
                <a:t>)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219200" y="5109513"/>
            <a:ext cx="6770271" cy="1634842"/>
            <a:chOff x="1219200" y="5109513"/>
            <a:chExt cx="6770271" cy="1634842"/>
          </a:xfrm>
        </p:grpSpPr>
        <p:sp>
          <p:nvSpPr>
            <p:cNvPr id="59" name="Pie 58"/>
            <p:cNvSpPr/>
            <p:nvPr/>
          </p:nvSpPr>
          <p:spPr>
            <a:xfrm>
              <a:off x="6305277" y="5109513"/>
              <a:ext cx="1652874" cy="1600200"/>
            </a:xfrm>
            <a:prstGeom prst="pie">
              <a:avLst>
                <a:gd name="adj1" fmla="val 9000000"/>
                <a:gd name="adj2" fmla="val 16200000"/>
              </a:avLst>
            </a:prstGeom>
            <a:ln>
              <a:solidFill>
                <a:schemeClr val="bg2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49814" y="5445217"/>
              <a:ext cx="1178276" cy="1014003"/>
            </a:xfrm>
            <a:prstGeom prst="rect">
              <a:avLst/>
            </a:prstGeom>
          </p:spPr>
        </p:pic>
        <p:pic>
          <p:nvPicPr>
            <p:cNvPr id="10" name="Picture 9" descr="ragyc liver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58525" y="5317365"/>
              <a:ext cx="1728435" cy="1159635"/>
            </a:xfrm>
            <a:prstGeom prst="rect">
              <a:avLst/>
            </a:prstGeom>
          </p:spPr>
        </p:pic>
        <p:sp>
          <p:nvSpPr>
            <p:cNvPr id="63" name="Pie 62"/>
            <p:cNvSpPr/>
            <p:nvPr/>
          </p:nvSpPr>
          <p:spPr>
            <a:xfrm>
              <a:off x="6336597" y="5109513"/>
              <a:ext cx="1652874" cy="1600200"/>
            </a:xfrm>
            <a:prstGeom prst="pie">
              <a:avLst>
                <a:gd name="adj1" fmla="val 16200000"/>
                <a:gd name="adj2" fmla="val 1800000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4" name="Pie 4"/>
            <p:cNvSpPr/>
            <p:nvPr/>
          </p:nvSpPr>
          <p:spPr>
            <a:xfrm>
              <a:off x="7235249" y="5404788"/>
              <a:ext cx="560796" cy="53340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>
                  <a:latin typeface="Arial"/>
                  <a:cs typeface="Arial"/>
                </a:rPr>
                <a:t>Lung</a:t>
              </a:r>
            </a:p>
          </p:txBody>
        </p:sp>
        <p:sp>
          <p:nvSpPr>
            <p:cNvPr id="61" name="Pie 60"/>
            <p:cNvSpPr/>
            <p:nvPr/>
          </p:nvSpPr>
          <p:spPr>
            <a:xfrm>
              <a:off x="6325750" y="5144155"/>
              <a:ext cx="1652874" cy="1600200"/>
            </a:xfrm>
            <a:prstGeom prst="pie">
              <a:avLst>
                <a:gd name="adj1" fmla="val 1800000"/>
                <a:gd name="adj2" fmla="val 9000000"/>
              </a:avLst>
            </a:prstGeom>
            <a:solidFill>
              <a:schemeClr val="accent1">
                <a:lumMod val="9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2" name="Pie 6"/>
            <p:cNvSpPr/>
            <p:nvPr/>
          </p:nvSpPr>
          <p:spPr>
            <a:xfrm>
              <a:off x="6778322" y="6119170"/>
              <a:ext cx="747728" cy="4953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>
                  <a:solidFill>
                    <a:srgbClr val="000000"/>
                  </a:solidFill>
                  <a:latin typeface="Arial"/>
                  <a:cs typeface="Arial"/>
                </a:rPr>
                <a:t>Liver</a:t>
              </a:r>
            </a:p>
          </p:txBody>
        </p:sp>
        <p:sp>
          <p:nvSpPr>
            <p:cNvPr id="60" name="Pie 8"/>
            <p:cNvSpPr/>
            <p:nvPr/>
          </p:nvSpPr>
          <p:spPr>
            <a:xfrm>
              <a:off x="6502843" y="5423845"/>
              <a:ext cx="560796" cy="5334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640" tIns="40640" rIns="40640" bIns="4064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kern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324600" y="5516577"/>
              <a:ext cx="8776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  <a:latin typeface="Arial"/>
                  <a:cs typeface="Arial"/>
                </a:rPr>
                <a:t>Peritoneal </a:t>
              </a:r>
            </a:p>
            <a:p>
              <a:r>
                <a:rPr lang="en-US" sz="1200" dirty="0">
                  <a:solidFill>
                    <a:srgbClr val="000000"/>
                  </a:solidFill>
                  <a:latin typeface="Arial"/>
                  <a:cs typeface="Arial"/>
                </a:rPr>
                <a:t>Cavity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19200" y="5685397"/>
              <a:ext cx="88457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latin typeface="Arial"/>
                  <a:cs typeface="Arial"/>
                </a:rPr>
                <a:t>Tumor + </a:t>
              </a:r>
            </a:p>
            <a:p>
              <a:pPr algn="ctr"/>
              <a:r>
                <a:rPr lang="en-US" sz="1400" b="1" dirty="0">
                  <a:solidFill>
                    <a:srgbClr val="FF0000"/>
                  </a:solidFill>
                  <a:latin typeface="Arial"/>
                  <a:cs typeface="Arial"/>
                </a:rPr>
                <a:t>PK136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293439" y="3352800"/>
            <a:ext cx="6694882" cy="1677755"/>
            <a:chOff x="1293439" y="3352800"/>
            <a:chExt cx="6694882" cy="1677755"/>
          </a:xfrm>
        </p:grpSpPr>
        <p:pic>
          <p:nvPicPr>
            <p:cNvPr id="44" name="Picture 43" descr="Rag Liver.jpg"/>
            <p:cNvPicPr>
              <a:picLocks noChangeAspect="1"/>
            </p:cNvPicPr>
            <p:nvPr/>
          </p:nvPicPr>
          <p:blipFill>
            <a:blip r:embed="rId7">
              <a:lum bright="9000" contrast="17000"/>
            </a:blip>
            <a:stretch>
              <a:fillRect/>
            </a:stretch>
          </p:blipFill>
          <p:spPr>
            <a:xfrm>
              <a:off x="3858525" y="3781081"/>
              <a:ext cx="1599397" cy="1161881"/>
            </a:xfrm>
            <a:prstGeom prst="rect">
              <a:avLst/>
            </a:prstGeom>
          </p:spPr>
        </p:pic>
        <p:sp>
          <p:nvSpPr>
            <p:cNvPr id="66" name="TextBox 65"/>
            <p:cNvSpPr txBox="1"/>
            <p:nvPr/>
          </p:nvSpPr>
          <p:spPr>
            <a:xfrm>
              <a:off x="1293439" y="4124980"/>
              <a:ext cx="73609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latin typeface="Arial"/>
                  <a:cs typeface="Arial"/>
                </a:rPr>
                <a:t>Tumor</a:t>
              </a:r>
            </a:p>
            <a:p>
              <a:pPr algn="ctr"/>
              <a:r>
                <a:rPr lang="en-US" sz="1400" b="1" dirty="0">
                  <a:latin typeface="Arial"/>
                  <a:cs typeface="Arial"/>
                </a:rPr>
                <a:t>only</a:t>
              </a:r>
              <a:r>
                <a:rPr lang="en-US" sz="1400" dirty="0">
                  <a:latin typeface="Arial"/>
                  <a:cs typeface="Arial"/>
                </a:rPr>
                <a:t> </a:t>
              </a:r>
            </a:p>
          </p:txBody>
        </p:sp>
        <p:pic>
          <p:nvPicPr>
            <p:cNvPr id="73" name="Picture 72" descr="WT lung.jp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143187" y="3803120"/>
              <a:ext cx="1129799" cy="1227435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2401409" y="3429000"/>
              <a:ext cx="6233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Lung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403957" y="3429000"/>
              <a:ext cx="6206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Liver</a:t>
              </a:r>
            </a:p>
          </p:txBody>
        </p:sp>
        <p:sp>
          <p:nvSpPr>
            <p:cNvPr id="81" name="Pie 80"/>
            <p:cNvSpPr/>
            <p:nvPr/>
          </p:nvSpPr>
          <p:spPr>
            <a:xfrm>
              <a:off x="6304127" y="3352800"/>
              <a:ext cx="1652874" cy="1600200"/>
            </a:xfrm>
            <a:prstGeom prst="pie">
              <a:avLst>
                <a:gd name="adj1" fmla="val 9000000"/>
                <a:gd name="adj2" fmla="val 16200000"/>
              </a:avLst>
            </a:prstGeom>
            <a:noFill/>
            <a:ln w="19050" cmpd="sng">
              <a:solidFill>
                <a:schemeClr val="bg2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2" name="Pie 81"/>
            <p:cNvSpPr/>
            <p:nvPr/>
          </p:nvSpPr>
          <p:spPr>
            <a:xfrm>
              <a:off x="6335447" y="3352800"/>
              <a:ext cx="1652874" cy="1600200"/>
            </a:xfrm>
            <a:prstGeom prst="pie">
              <a:avLst>
                <a:gd name="adj1" fmla="val 16200000"/>
                <a:gd name="adj2" fmla="val 1800000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3" name="Pie 4"/>
            <p:cNvSpPr/>
            <p:nvPr/>
          </p:nvSpPr>
          <p:spPr>
            <a:xfrm>
              <a:off x="7234099" y="3648075"/>
              <a:ext cx="560796" cy="53340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>
                  <a:latin typeface="Arial"/>
                  <a:cs typeface="Arial"/>
                </a:rPr>
                <a:t>Lung</a:t>
              </a:r>
            </a:p>
          </p:txBody>
        </p:sp>
        <p:sp>
          <p:nvSpPr>
            <p:cNvPr id="84" name="Pie 83"/>
            <p:cNvSpPr/>
            <p:nvPr/>
          </p:nvSpPr>
          <p:spPr>
            <a:xfrm>
              <a:off x="6324600" y="3387442"/>
              <a:ext cx="1652874" cy="1600200"/>
            </a:xfrm>
            <a:prstGeom prst="pie">
              <a:avLst>
                <a:gd name="adj1" fmla="val 1800000"/>
                <a:gd name="adj2" fmla="val 9000000"/>
              </a:avLst>
            </a:prstGeom>
            <a:noFill/>
            <a:ln w="19050" cmpd="sng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5" name="Pie 6"/>
            <p:cNvSpPr/>
            <p:nvPr/>
          </p:nvSpPr>
          <p:spPr>
            <a:xfrm>
              <a:off x="6777172" y="4362457"/>
              <a:ext cx="747728" cy="4953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>
                  <a:solidFill>
                    <a:srgbClr val="000000"/>
                  </a:solidFill>
                  <a:latin typeface="Arial"/>
                  <a:cs typeface="Arial"/>
                </a:rPr>
                <a:t>Liver</a:t>
              </a:r>
            </a:p>
          </p:txBody>
        </p:sp>
        <p:sp>
          <p:nvSpPr>
            <p:cNvPr id="86" name="Pie 8"/>
            <p:cNvSpPr/>
            <p:nvPr/>
          </p:nvSpPr>
          <p:spPr>
            <a:xfrm>
              <a:off x="6501693" y="3667132"/>
              <a:ext cx="560796" cy="5334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640" tIns="40640" rIns="40640" bIns="4064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kern="12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6323450" y="3759864"/>
              <a:ext cx="8776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  <a:latin typeface="Arial"/>
                  <a:cs typeface="Arial"/>
                </a:rPr>
                <a:t>Peritoneal </a:t>
              </a:r>
            </a:p>
            <a:p>
              <a:r>
                <a:rPr lang="en-US" sz="1200" dirty="0">
                  <a:solidFill>
                    <a:srgbClr val="000000"/>
                  </a:solidFill>
                  <a:latin typeface="Arial"/>
                  <a:cs typeface="Arial"/>
                </a:rPr>
                <a:t>Cavity</a:t>
              </a:r>
            </a:p>
          </p:txBody>
        </p:sp>
      </p:grpSp>
      <p:sp>
        <p:nvSpPr>
          <p:cNvPr id="45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229600" cy="1133597"/>
          </a:xfrm>
        </p:spPr>
        <p:txBody>
          <a:bodyPr>
            <a:noAutofit/>
          </a:bodyPr>
          <a:lstStyle/>
          <a:p>
            <a:r>
              <a:rPr lang="en-US" sz="4000" dirty="0">
                <a:latin typeface="Arial"/>
                <a:cs typeface="Arial"/>
              </a:rPr>
              <a:t>NK cells protect against tumor establishment and metastasis</a:t>
            </a:r>
            <a:br>
              <a:rPr lang="en-US" sz="4000" dirty="0">
                <a:latin typeface="Arial"/>
                <a:cs typeface="Arial"/>
              </a:rPr>
            </a:br>
            <a:endParaRPr lang="en-US" sz="4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189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/>
          <p:cNvGrpSpPr/>
          <p:nvPr/>
        </p:nvGrpSpPr>
        <p:grpSpPr>
          <a:xfrm>
            <a:off x="1371600" y="1524000"/>
            <a:ext cx="6595023" cy="1506525"/>
            <a:chOff x="685838" y="1729594"/>
            <a:chExt cx="7913713" cy="1807758"/>
          </a:xfrm>
        </p:grpSpPr>
        <p:grpSp>
          <p:nvGrpSpPr>
            <p:cNvPr id="56" name="Group 55"/>
            <p:cNvGrpSpPr/>
            <p:nvPr/>
          </p:nvGrpSpPr>
          <p:grpSpPr>
            <a:xfrm>
              <a:off x="2690034" y="2350237"/>
              <a:ext cx="3351715" cy="1186697"/>
              <a:chOff x="1221457" y="1400501"/>
              <a:chExt cx="3552386" cy="1257642"/>
            </a:xfrm>
          </p:grpSpPr>
          <p:pic>
            <p:nvPicPr>
              <p:cNvPr id="72" name="Picture 71" descr="mousegrey.jpg"/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221457" y="1689076"/>
                <a:ext cx="982161" cy="969067"/>
              </a:xfrm>
              <a:prstGeom prst="rect">
                <a:avLst/>
              </a:prstGeom>
              <a:effectLst>
                <a:outerShdw blurRad="40005" dist="19939" dir="5400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75" name="Text Box 27"/>
              <p:cNvSpPr txBox="1"/>
              <p:nvPr/>
            </p:nvSpPr>
            <p:spPr>
              <a:xfrm>
                <a:off x="2876218" y="2024975"/>
                <a:ext cx="234857" cy="3913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kern="1200">
                    <a:solidFill>
                      <a:srgbClr val="000000"/>
                    </a:solidFill>
                    <a:effectLst/>
                    <a:latin typeface="Arial"/>
                    <a:ea typeface="Times New Roman"/>
                    <a:cs typeface="Arial"/>
                  </a:rPr>
                  <a:t> </a:t>
                </a:r>
                <a:endParaRPr lang="en-US" sz="1400" kern="1200">
                  <a:solidFill>
                    <a:srgbClr val="000000"/>
                  </a:solidFill>
                  <a:effectLst/>
                  <a:latin typeface="Arial"/>
                  <a:ea typeface="ＭＳ Ｐゴシック"/>
                  <a:cs typeface="Arial"/>
                </a:endParaRPr>
              </a:p>
            </p:txBody>
          </p:sp>
          <p:cxnSp>
            <p:nvCxnSpPr>
              <p:cNvPr id="76" name="Straight Arrow Connector 75"/>
              <p:cNvCxnSpPr/>
              <p:nvPr/>
            </p:nvCxnSpPr>
            <p:spPr>
              <a:xfrm flipH="1">
                <a:off x="2152241" y="1400501"/>
                <a:ext cx="240203" cy="403779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Arrow Connector 76"/>
              <p:cNvCxnSpPr/>
              <p:nvPr/>
            </p:nvCxnSpPr>
            <p:spPr>
              <a:xfrm>
                <a:off x="2674323" y="2138893"/>
                <a:ext cx="2099520" cy="8716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9" name="Text Box 114"/>
            <p:cNvSpPr txBox="1"/>
            <p:nvPr/>
          </p:nvSpPr>
          <p:spPr>
            <a:xfrm>
              <a:off x="685838" y="1941072"/>
              <a:ext cx="1221824" cy="6278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  <a:latin typeface="Arial"/>
                  <a:ea typeface="ＭＳ Ｐゴシック"/>
                  <a:cs typeface="Arial"/>
                </a:rPr>
                <a:t>B16 tumor</a:t>
              </a:r>
              <a:br>
                <a:rPr lang="en-US" sz="1400" dirty="0">
                  <a:solidFill>
                    <a:srgbClr val="000000"/>
                  </a:solidFill>
                  <a:latin typeface="Arial"/>
                  <a:ea typeface="ＭＳ Ｐゴシック"/>
                  <a:cs typeface="Arial"/>
                </a:rPr>
              </a:br>
              <a:r>
                <a:rPr lang="en-US" sz="1400" dirty="0">
                  <a:solidFill>
                    <a:srgbClr val="000000"/>
                  </a:solidFill>
                  <a:latin typeface="Arial"/>
                  <a:ea typeface="ＭＳ Ｐゴシック"/>
                  <a:cs typeface="Arial"/>
                </a:rPr>
                <a:t> cells</a:t>
              </a:r>
            </a:p>
          </p:txBody>
        </p:sp>
        <p:grpSp>
          <p:nvGrpSpPr>
            <p:cNvPr id="60" name="Group 59"/>
            <p:cNvGrpSpPr/>
            <p:nvPr/>
          </p:nvGrpSpPr>
          <p:grpSpPr>
            <a:xfrm>
              <a:off x="1891426" y="2127529"/>
              <a:ext cx="362451" cy="402409"/>
              <a:chOff x="729295" y="959441"/>
              <a:chExt cx="362492" cy="402409"/>
            </a:xfrm>
          </p:grpSpPr>
          <p:grpSp>
            <p:nvGrpSpPr>
              <p:cNvPr id="64" name="Group 63"/>
              <p:cNvGrpSpPr/>
              <p:nvPr/>
            </p:nvGrpSpPr>
            <p:grpSpPr>
              <a:xfrm>
                <a:off x="729295" y="959441"/>
                <a:ext cx="362492" cy="268151"/>
                <a:chOff x="729295" y="959441"/>
                <a:chExt cx="362492" cy="268151"/>
              </a:xfrm>
            </p:grpSpPr>
            <p:sp>
              <p:nvSpPr>
                <p:cNvPr id="66" name="Oval 65"/>
                <p:cNvSpPr>
                  <a:spLocks/>
                </p:cNvSpPr>
                <p:nvPr/>
              </p:nvSpPr>
              <p:spPr>
                <a:xfrm>
                  <a:off x="783722" y="959441"/>
                  <a:ext cx="91440" cy="91440"/>
                </a:xfrm>
                <a:prstGeom prst="ellipse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kern="1200">
                      <a:solidFill>
                        <a:srgbClr val="000000"/>
                      </a:solidFill>
                      <a:effectLst/>
                      <a:latin typeface="Arial"/>
                      <a:ea typeface="Times New Roman"/>
                      <a:cs typeface="Arial"/>
                    </a:rPr>
                    <a:t> </a:t>
                  </a:r>
                  <a:endParaRPr lang="en-US" sz="1400" kern="1200">
                    <a:solidFill>
                      <a:srgbClr val="000000"/>
                    </a:solidFill>
                    <a:effectLst/>
                    <a:latin typeface="Arial"/>
                    <a:ea typeface="ＭＳ Ｐゴシック"/>
                    <a:cs typeface="Arial"/>
                  </a:endParaRPr>
                </a:p>
              </p:txBody>
            </p:sp>
            <p:sp>
              <p:nvSpPr>
                <p:cNvPr id="67" name="Oval 66"/>
                <p:cNvSpPr>
                  <a:spLocks/>
                </p:cNvSpPr>
                <p:nvPr/>
              </p:nvSpPr>
              <p:spPr>
                <a:xfrm>
                  <a:off x="729295" y="1136152"/>
                  <a:ext cx="91441" cy="91440"/>
                </a:xfrm>
                <a:prstGeom prst="ellipse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kern="1200">
                      <a:solidFill>
                        <a:srgbClr val="000000"/>
                      </a:solidFill>
                      <a:effectLst/>
                      <a:latin typeface="Arial"/>
                      <a:ea typeface="Times New Roman"/>
                      <a:cs typeface="Arial"/>
                    </a:rPr>
                    <a:t> </a:t>
                  </a:r>
                  <a:endParaRPr lang="en-US" sz="1400" kern="1200">
                    <a:solidFill>
                      <a:srgbClr val="000000"/>
                    </a:solidFill>
                    <a:effectLst/>
                    <a:latin typeface="Arial"/>
                    <a:ea typeface="ＭＳ Ｐゴシック"/>
                    <a:cs typeface="Arial"/>
                  </a:endParaRPr>
                </a:p>
              </p:txBody>
            </p:sp>
            <p:sp>
              <p:nvSpPr>
                <p:cNvPr id="68" name="Oval 67"/>
                <p:cNvSpPr>
                  <a:spLocks/>
                </p:cNvSpPr>
                <p:nvPr/>
              </p:nvSpPr>
              <p:spPr>
                <a:xfrm>
                  <a:off x="1000348" y="959441"/>
                  <a:ext cx="91439" cy="91440"/>
                </a:xfrm>
                <a:prstGeom prst="ellipse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kern="1200">
                      <a:solidFill>
                        <a:srgbClr val="000000"/>
                      </a:solidFill>
                      <a:effectLst/>
                      <a:latin typeface="Arial"/>
                      <a:ea typeface="Times New Roman"/>
                      <a:cs typeface="Arial"/>
                    </a:rPr>
                    <a:t> </a:t>
                  </a:r>
                  <a:endParaRPr lang="en-US" sz="1400" kern="1200">
                    <a:solidFill>
                      <a:srgbClr val="000000"/>
                    </a:solidFill>
                    <a:effectLst/>
                    <a:latin typeface="Arial"/>
                    <a:ea typeface="ＭＳ Ｐゴシック"/>
                    <a:cs typeface="Arial"/>
                  </a:endParaRPr>
                </a:p>
              </p:txBody>
            </p:sp>
            <p:sp>
              <p:nvSpPr>
                <p:cNvPr id="70" name="Oval 69"/>
                <p:cNvSpPr>
                  <a:spLocks/>
                </p:cNvSpPr>
                <p:nvPr/>
              </p:nvSpPr>
              <p:spPr>
                <a:xfrm>
                  <a:off x="899838" y="1108574"/>
                  <a:ext cx="91440" cy="91440"/>
                </a:xfrm>
                <a:prstGeom prst="ellipse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kern="1200">
                      <a:solidFill>
                        <a:srgbClr val="000000"/>
                      </a:solidFill>
                      <a:effectLst/>
                      <a:latin typeface="Arial"/>
                      <a:ea typeface="Times New Roman"/>
                      <a:cs typeface="Arial"/>
                    </a:rPr>
                    <a:t> </a:t>
                  </a:r>
                  <a:endParaRPr lang="en-US" sz="1400" kern="1200">
                    <a:solidFill>
                      <a:srgbClr val="000000"/>
                    </a:solidFill>
                    <a:effectLst/>
                    <a:latin typeface="Arial"/>
                    <a:ea typeface="ＭＳ Ｐゴシック"/>
                    <a:cs typeface="Arial"/>
                  </a:endParaRPr>
                </a:p>
              </p:txBody>
            </p:sp>
          </p:grpSp>
          <p:sp>
            <p:nvSpPr>
              <p:cNvPr id="65" name="Oval 64"/>
              <p:cNvSpPr>
                <a:spLocks/>
              </p:cNvSpPr>
              <p:nvPr/>
            </p:nvSpPr>
            <p:spPr>
              <a:xfrm>
                <a:off x="881696" y="1270410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kern="1200">
                    <a:solidFill>
                      <a:srgbClr val="000000"/>
                    </a:solidFill>
                    <a:effectLst/>
                    <a:latin typeface="Arial"/>
                    <a:ea typeface="Times New Roman"/>
                    <a:cs typeface="Arial"/>
                  </a:rPr>
                  <a:t> </a:t>
                </a:r>
                <a:endParaRPr lang="en-US" sz="1400" kern="1200">
                  <a:solidFill>
                    <a:srgbClr val="000000"/>
                  </a:solidFill>
                  <a:effectLst/>
                  <a:latin typeface="Arial"/>
                  <a:ea typeface="ＭＳ Ｐゴシック"/>
                  <a:cs typeface="Arial"/>
                </a:endParaRPr>
              </a:p>
            </p:txBody>
          </p:sp>
        </p:grpSp>
        <p:sp>
          <p:nvSpPr>
            <p:cNvPr id="61" name="Text Box 26"/>
            <p:cNvSpPr txBox="1"/>
            <p:nvPr/>
          </p:nvSpPr>
          <p:spPr>
            <a:xfrm>
              <a:off x="6146759" y="2650991"/>
              <a:ext cx="2452792" cy="886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rgbClr val="000000"/>
                  </a:solidFill>
                  <a:latin typeface="Arial"/>
                  <a:ea typeface="ＭＳ Ｐゴシック"/>
                  <a:cs typeface="Arial"/>
                </a:rPr>
                <a:t>Monitor weight loss, survival, and tumor burden (plaques)</a:t>
              </a:r>
              <a:endParaRPr lang="en-US" sz="1400" kern="1200" dirty="0">
                <a:solidFill>
                  <a:srgbClr val="000000"/>
                </a:solidFill>
                <a:effectLst/>
                <a:latin typeface="Arial"/>
                <a:ea typeface="ＭＳ Ｐゴシック"/>
                <a:cs typeface="Arial"/>
              </a:endParaRPr>
            </a:p>
          </p:txBody>
        </p:sp>
        <p:cxnSp>
          <p:nvCxnSpPr>
            <p:cNvPr id="62" name="Straight Arrow Connector 61"/>
            <p:cNvCxnSpPr/>
            <p:nvPr/>
          </p:nvCxnSpPr>
          <p:spPr>
            <a:xfrm>
              <a:off x="2228714" y="2360907"/>
              <a:ext cx="350538" cy="451215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 Box 114"/>
            <p:cNvSpPr txBox="1"/>
            <p:nvPr/>
          </p:nvSpPr>
          <p:spPr>
            <a:xfrm>
              <a:off x="2897184" y="1729594"/>
              <a:ext cx="1946122" cy="6278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400" kern="1200" dirty="0">
                  <a:solidFill>
                    <a:srgbClr val="000000"/>
                  </a:solidFill>
                  <a:effectLst/>
                  <a:latin typeface="Arial"/>
                  <a:ea typeface="ＭＳ Ｐゴシック"/>
                  <a:cs typeface="Arial"/>
                </a:rPr>
                <a:t>NK cell depleting</a:t>
              </a:r>
              <a:br>
                <a:rPr lang="en-US" sz="1400" kern="1200" dirty="0">
                  <a:solidFill>
                    <a:srgbClr val="000000"/>
                  </a:solidFill>
                  <a:effectLst/>
                  <a:latin typeface="Arial"/>
                  <a:ea typeface="ＭＳ Ｐゴシック"/>
                  <a:cs typeface="Arial"/>
                </a:rPr>
              </a:br>
              <a:r>
                <a:rPr lang="en-US" sz="1400" kern="1200" dirty="0">
                  <a:solidFill>
                    <a:srgbClr val="000000"/>
                  </a:solidFill>
                  <a:effectLst/>
                  <a:latin typeface="Arial"/>
                  <a:ea typeface="ＭＳ Ｐゴシック"/>
                  <a:cs typeface="Arial"/>
                </a:rPr>
                <a:t> antibody (</a:t>
              </a:r>
              <a:r>
                <a:rPr lang="en-US" sz="1400" kern="1200" dirty="0">
                  <a:solidFill>
                    <a:srgbClr val="FF0000"/>
                  </a:solidFill>
                  <a:effectLst/>
                  <a:latin typeface="Arial"/>
                  <a:ea typeface="ＭＳ Ｐゴシック"/>
                  <a:cs typeface="Arial"/>
                </a:rPr>
                <a:t>PK136</a:t>
              </a:r>
              <a:r>
                <a:rPr lang="en-US" sz="1400" kern="1200" dirty="0">
                  <a:solidFill>
                    <a:srgbClr val="000000"/>
                  </a:solidFill>
                  <a:effectLst/>
                  <a:latin typeface="Arial"/>
                  <a:ea typeface="ＭＳ Ｐゴシック"/>
                  <a:cs typeface="Arial"/>
                </a:rPr>
                <a:t>)</a:t>
              </a:r>
            </a:p>
          </p:txBody>
        </p:sp>
      </p:grpSp>
      <p:pic>
        <p:nvPicPr>
          <p:cNvPr id="28" name="Picture 2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284" y="3569357"/>
            <a:ext cx="4647337" cy="3083164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28"/>
          <p:cNvSpPr txBox="1"/>
          <p:nvPr/>
        </p:nvSpPr>
        <p:spPr>
          <a:xfrm>
            <a:off x="5835037" y="3892483"/>
            <a:ext cx="14386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Tumor only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135288" y="5164723"/>
            <a:ext cx="19365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Tumor + </a:t>
            </a:r>
            <a:r>
              <a:rPr lang="en-US" sz="1600" dirty="0">
                <a:solidFill>
                  <a:srgbClr val="FF0000"/>
                </a:solidFill>
                <a:latin typeface="Arial"/>
                <a:cs typeface="Arial"/>
              </a:rPr>
              <a:t>PK136</a:t>
            </a: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229600" cy="1133597"/>
          </a:xfrm>
        </p:spPr>
        <p:txBody>
          <a:bodyPr>
            <a:noAutofit/>
          </a:bodyPr>
          <a:lstStyle/>
          <a:p>
            <a:r>
              <a:rPr lang="en-US" sz="4000" dirty="0">
                <a:latin typeface="Arial"/>
                <a:cs typeface="Arial"/>
              </a:rPr>
              <a:t>NK cells protect against tumor establishment and metastasis</a:t>
            </a:r>
            <a:br>
              <a:rPr lang="en-US" sz="4000" dirty="0">
                <a:latin typeface="Arial"/>
                <a:cs typeface="Arial"/>
              </a:rPr>
            </a:br>
            <a:endParaRPr lang="en-US" sz="4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77472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/>
          <p:cNvGrpSpPr/>
          <p:nvPr/>
        </p:nvGrpSpPr>
        <p:grpSpPr>
          <a:xfrm>
            <a:off x="3041830" y="2144610"/>
            <a:ext cx="2793207" cy="896577"/>
            <a:chOff x="1221457" y="1517976"/>
            <a:chExt cx="3552386" cy="1140167"/>
          </a:xfrm>
        </p:grpSpPr>
        <p:pic>
          <p:nvPicPr>
            <p:cNvPr id="65" name="Picture 64" descr="mousegrey.jpg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21457" y="1689076"/>
              <a:ext cx="982161" cy="969067"/>
            </a:xfrm>
            <a:prstGeom prst="rect">
              <a:avLst/>
            </a:prstGeom>
            <a:effectLst>
              <a:outerShdw blurRad="40005" dist="19939" dir="54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66" name="Text Box 27"/>
            <p:cNvSpPr txBox="1"/>
            <p:nvPr/>
          </p:nvSpPr>
          <p:spPr>
            <a:xfrm>
              <a:off x="2876218" y="2024975"/>
              <a:ext cx="234857" cy="3913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400" kern="1200">
                  <a:solidFill>
                    <a:srgbClr val="000000"/>
                  </a:solidFill>
                  <a:effectLst/>
                  <a:latin typeface="Arial"/>
                  <a:ea typeface="Times New Roman"/>
                  <a:cs typeface="Arial"/>
                </a:rPr>
                <a:t> </a:t>
              </a:r>
              <a:endParaRPr lang="en-US" sz="1400" kern="1200">
                <a:solidFill>
                  <a:srgbClr val="000000"/>
                </a:solidFill>
                <a:effectLst/>
                <a:latin typeface="Arial"/>
                <a:ea typeface="ＭＳ Ｐゴシック"/>
                <a:cs typeface="Arial"/>
              </a:endParaRPr>
            </a:p>
          </p:txBody>
        </p:sp>
        <p:cxnSp>
          <p:nvCxnSpPr>
            <p:cNvPr id="67" name="Straight Arrow Connector 66"/>
            <p:cNvCxnSpPr/>
            <p:nvPr/>
          </p:nvCxnSpPr>
          <p:spPr>
            <a:xfrm flipH="1">
              <a:off x="2152243" y="1517976"/>
              <a:ext cx="239990" cy="286304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>
              <a:off x="2674323" y="2138893"/>
              <a:ext cx="2099520" cy="8716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 Box 114"/>
          <p:cNvSpPr txBox="1"/>
          <p:nvPr/>
        </p:nvSpPr>
        <p:spPr>
          <a:xfrm>
            <a:off x="1540700" y="1768358"/>
            <a:ext cx="8431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NK cells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2376297" y="1866636"/>
            <a:ext cx="302055" cy="335354"/>
            <a:chOff x="729295" y="959441"/>
            <a:chExt cx="362492" cy="402409"/>
          </a:xfrm>
          <a:solidFill>
            <a:srgbClr val="FF6600"/>
          </a:solidFill>
        </p:grpSpPr>
        <p:grpSp>
          <p:nvGrpSpPr>
            <p:cNvPr id="57" name="Group 56"/>
            <p:cNvGrpSpPr/>
            <p:nvPr/>
          </p:nvGrpSpPr>
          <p:grpSpPr>
            <a:xfrm>
              <a:off x="729295" y="959441"/>
              <a:ext cx="362492" cy="268151"/>
              <a:chOff x="729295" y="959441"/>
              <a:chExt cx="362492" cy="268151"/>
            </a:xfrm>
            <a:grpFill/>
          </p:grpSpPr>
          <p:sp>
            <p:nvSpPr>
              <p:cNvPr id="61" name="Oval 60"/>
              <p:cNvSpPr>
                <a:spLocks/>
              </p:cNvSpPr>
              <p:nvPr/>
            </p:nvSpPr>
            <p:spPr>
              <a:xfrm>
                <a:off x="783722" y="959441"/>
                <a:ext cx="91440" cy="91440"/>
              </a:xfrm>
              <a:prstGeom prst="ellipse">
                <a:avLst/>
              </a:prstGeom>
              <a:grpFill/>
              <a:ln>
                <a:solidFill>
                  <a:srgbClr val="FF66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kern="1200">
                    <a:solidFill>
                      <a:srgbClr val="000000"/>
                    </a:solidFill>
                    <a:effectLst/>
                    <a:latin typeface="Arial"/>
                    <a:ea typeface="Times New Roman"/>
                    <a:cs typeface="Arial"/>
                  </a:rPr>
                  <a:t> </a:t>
                </a:r>
                <a:endParaRPr lang="en-US" sz="1400" kern="1200">
                  <a:solidFill>
                    <a:srgbClr val="000000"/>
                  </a:solidFill>
                  <a:effectLst/>
                  <a:latin typeface="Arial"/>
                  <a:ea typeface="ＭＳ Ｐゴシック"/>
                  <a:cs typeface="Arial"/>
                </a:endParaRPr>
              </a:p>
            </p:txBody>
          </p:sp>
          <p:sp>
            <p:nvSpPr>
              <p:cNvPr id="62" name="Oval 61"/>
              <p:cNvSpPr>
                <a:spLocks/>
              </p:cNvSpPr>
              <p:nvPr/>
            </p:nvSpPr>
            <p:spPr>
              <a:xfrm>
                <a:off x="729295" y="1136152"/>
                <a:ext cx="91441" cy="91440"/>
              </a:xfrm>
              <a:prstGeom prst="ellipse">
                <a:avLst/>
              </a:prstGeom>
              <a:grpFill/>
              <a:ln>
                <a:solidFill>
                  <a:srgbClr val="FF66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kern="1200">
                    <a:solidFill>
                      <a:srgbClr val="000000"/>
                    </a:solidFill>
                    <a:effectLst/>
                    <a:latin typeface="Arial"/>
                    <a:ea typeface="Times New Roman"/>
                    <a:cs typeface="Arial"/>
                  </a:rPr>
                  <a:t> </a:t>
                </a:r>
                <a:endParaRPr lang="en-US" sz="1400" kern="1200">
                  <a:solidFill>
                    <a:srgbClr val="000000"/>
                  </a:solidFill>
                  <a:effectLst/>
                  <a:latin typeface="Arial"/>
                  <a:ea typeface="ＭＳ Ｐゴシック"/>
                  <a:cs typeface="Arial"/>
                </a:endParaRPr>
              </a:p>
            </p:txBody>
          </p:sp>
          <p:sp>
            <p:nvSpPr>
              <p:cNvPr id="63" name="Oval 62"/>
              <p:cNvSpPr>
                <a:spLocks/>
              </p:cNvSpPr>
              <p:nvPr/>
            </p:nvSpPr>
            <p:spPr>
              <a:xfrm>
                <a:off x="1000348" y="959441"/>
                <a:ext cx="91439" cy="91440"/>
              </a:xfrm>
              <a:prstGeom prst="ellipse">
                <a:avLst/>
              </a:prstGeom>
              <a:grpFill/>
              <a:ln>
                <a:solidFill>
                  <a:srgbClr val="FF66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kern="1200">
                    <a:solidFill>
                      <a:srgbClr val="000000"/>
                    </a:solidFill>
                    <a:effectLst/>
                    <a:latin typeface="Arial"/>
                    <a:ea typeface="Times New Roman"/>
                    <a:cs typeface="Arial"/>
                  </a:rPr>
                  <a:t> </a:t>
                </a:r>
                <a:endParaRPr lang="en-US" sz="1400" kern="1200">
                  <a:solidFill>
                    <a:srgbClr val="000000"/>
                  </a:solidFill>
                  <a:effectLst/>
                  <a:latin typeface="Arial"/>
                  <a:ea typeface="ＭＳ Ｐゴシック"/>
                  <a:cs typeface="Arial"/>
                </a:endParaRPr>
              </a:p>
            </p:txBody>
          </p:sp>
          <p:sp>
            <p:nvSpPr>
              <p:cNvPr id="64" name="Oval 63"/>
              <p:cNvSpPr>
                <a:spLocks/>
              </p:cNvSpPr>
              <p:nvPr/>
            </p:nvSpPr>
            <p:spPr>
              <a:xfrm>
                <a:off x="899838" y="1108574"/>
                <a:ext cx="91440" cy="91440"/>
              </a:xfrm>
              <a:prstGeom prst="ellipse">
                <a:avLst/>
              </a:prstGeom>
              <a:grpFill/>
              <a:ln>
                <a:solidFill>
                  <a:srgbClr val="FF66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kern="1200">
                    <a:solidFill>
                      <a:srgbClr val="000000"/>
                    </a:solidFill>
                    <a:effectLst/>
                    <a:latin typeface="Arial"/>
                    <a:ea typeface="Times New Roman"/>
                    <a:cs typeface="Arial"/>
                  </a:rPr>
                  <a:t> </a:t>
                </a:r>
                <a:endParaRPr lang="en-US" sz="1400" kern="1200">
                  <a:solidFill>
                    <a:srgbClr val="000000"/>
                  </a:solidFill>
                  <a:effectLst/>
                  <a:latin typeface="Arial"/>
                  <a:ea typeface="ＭＳ Ｐゴシック"/>
                  <a:cs typeface="Arial"/>
                </a:endParaRPr>
              </a:p>
            </p:txBody>
          </p:sp>
        </p:grpSp>
        <p:sp>
          <p:nvSpPr>
            <p:cNvPr id="60" name="Oval 59"/>
            <p:cNvSpPr>
              <a:spLocks/>
            </p:cNvSpPr>
            <p:nvPr/>
          </p:nvSpPr>
          <p:spPr>
            <a:xfrm>
              <a:off x="881696" y="1270410"/>
              <a:ext cx="91440" cy="91440"/>
            </a:xfrm>
            <a:prstGeom prst="ellipse">
              <a:avLst/>
            </a:prstGeom>
            <a:grpFill/>
            <a:ln>
              <a:solidFill>
                <a:srgbClr val="FF6600"/>
              </a:solidFill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400" kern="1200">
                  <a:solidFill>
                    <a:srgbClr val="000000"/>
                  </a:solidFill>
                  <a:effectLst/>
                  <a:latin typeface="Arial"/>
                  <a:ea typeface="Times New Roman"/>
                  <a:cs typeface="Arial"/>
                </a:rPr>
                <a:t> </a:t>
              </a:r>
              <a:endParaRPr lang="en-US" sz="1400" kern="1200">
                <a:solidFill>
                  <a:srgbClr val="000000"/>
                </a:solidFill>
                <a:effectLst/>
                <a:latin typeface="Arial"/>
                <a:ea typeface="ＭＳ Ｐゴシック"/>
                <a:cs typeface="Arial"/>
              </a:endParaRPr>
            </a:p>
          </p:txBody>
        </p:sp>
      </p:grpSp>
      <p:sp>
        <p:nvSpPr>
          <p:cNvPr id="50" name="Text Box 26"/>
          <p:cNvSpPr txBox="1"/>
          <p:nvPr/>
        </p:nvSpPr>
        <p:spPr>
          <a:xfrm>
            <a:off x="5922548" y="2302871"/>
            <a:ext cx="20440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Monitor weight loss, survival, and tumor burden (plaques)</a:t>
            </a:r>
            <a:endParaRPr lang="en-US" sz="1400" kern="1200" dirty="0">
              <a:solidFill>
                <a:srgbClr val="000000"/>
              </a:solidFill>
              <a:effectLst/>
              <a:latin typeface="Arial"/>
              <a:ea typeface="ＭＳ Ｐゴシック"/>
              <a:cs typeface="Arial"/>
            </a:endParaRPr>
          </a:p>
        </p:txBody>
      </p:sp>
      <p:cxnSp>
        <p:nvCxnSpPr>
          <p:cNvPr id="51" name="Straight Arrow Connector 50"/>
          <p:cNvCxnSpPr/>
          <p:nvPr/>
        </p:nvCxnSpPr>
        <p:spPr>
          <a:xfrm>
            <a:off x="2657381" y="2061125"/>
            <a:ext cx="292127" cy="376027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 Box 114"/>
          <p:cNvSpPr txBox="1"/>
          <p:nvPr/>
        </p:nvSpPr>
        <p:spPr>
          <a:xfrm>
            <a:off x="4223302" y="1729308"/>
            <a:ext cx="6463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kern="1200" dirty="0">
                <a:solidFill>
                  <a:srgbClr val="000000"/>
                </a:solidFill>
                <a:effectLst/>
                <a:latin typeface="Arial"/>
                <a:ea typeface="ＭＳ Ｐゴシック"/>
                <a:cs typeface="Arial"/>
              </a:rPr>
              <a:t>B16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kern="1200" dirty="0">
                <a:solidFill>
                  <a:srgbClr val="000000"/>
                </a:solidFill>
                <a:effectLst/>
                <a:latin typeface="Arial"/>
                <a:ea typeface="ＭＳ Ｐゴシック"/>
                <a:cs typeface="Arial"/>
              </a:rPr>
              <a:t>tumor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365046" y="3347142"/>
            <a:ext cx="6958984" cy="3428193"/>
            <a:chOff x="1036068" y="3429807"/>
            <a:chExt cx="8303461" cy="342819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6068" y="3429807"/>
              <a:ext cx="6380943" cy="3428193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5704661" y="5192587"/>
              <a:ext cx="5437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✝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6638577" y="4114557"/>
              <a:ext cx="27009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NK cells + Tumor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6248401" y="5334807"/>
              <a:ext cx="21960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  <a:latin typeface="Arial"/>
                  <a:cs typeface="Arial"/>
                </a:rPr>
                <a:t>Tumor only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3962400" y="1839810"/>
            <a:ext cx="302055" cy="335354"/>
            <a:chOff x="729295" y="959441"/>
            <a:chExt cx="362492" cy="402409"/>
          </a:xfrm>
        </p:grpSpPr>
        <p:grpSp>
          <p:nvGrpSpPr>
            <p:cNvPr id="72" name="Group 71"/>
            <p:cNvGrpSpPr/>
            <p:nvPr/>
          </p:nvGrpSpPr>
          <p:grpSpPr>
            <a:xfrm>
              <a:off x="729295" y="959441"/>
              <a:ext cx="362492" cy="268151"/>
              <a:chOff x="729295" y="959441"/>
              <a:chExt cx="362492" cy="268151"/>
            </a:xfrm>
          </p:grpSpPr>
          <p:sp>
            <p:nvSpPr>
              <p:cNvPr id="74" name="Oval 73"/>
              <p:cNvSpPr>
                <a:spLocks/>
              </p:cNvSpPr>
              <p:nvPr/>
            </p:nvSpPr>
            <p:spPr>
              <a:xfrm>
                <a:off x="783722" y="959441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kern="1200">
                    <a:solidFill>
                      <a:srgbClr val="000000"/>
                    </a:solidFill>
                    <a:effectLst/>
                    <a:latin typeface="Arial"/>
                    <a:ea typeface="Times New Roman"/>
                    <a:cs typeface="Arial"/>
                  </a:rPr>
                  <a:t> </a:t>
                </a:r>
                <a:endParaRPr lang="en-US" sz="1400" kern="1200">
                  <a:solidFill>
                    <a:srgbClr val="000000"/>
                  </a:solidFill>
                  <a:effectLst/>
                  <a:latin typeface="Arial"/>
                  <a:ea typeface="ＭＳ Ｐゴシック"/>
                  <a:cs typeface="Arial"/>
                </a:endParaRPr>
              </a:p>
            </p:txBody>
          </p:sp>
          <p:sp>
            <p:nvSpPr>
              <p:cNvPr id="75" name="Oval 74"/>
              <p:cNvSpPr>
                <a:spLocks/>
              </p:cNvSpPr>
              <p:nvPr/>
            </p:nvSpPr>
            <p:spPr>
              <a:xfrm>
                <a:off x="729295" y="1136152"/>
                <a:ext cx="91441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kern="1200">
                    <a:solidFill>
                      <a:srgbClr val="000000"/>
                    </a:solidFill>
                    <a:effectLst/>
                    <a:latin typeface="Arial"/>
                    <a:ea typeface="Times New Roman"/>
                    <a:cs typeface="Arial"/>
                  </a:rPr>
                  <a:t> </a:t>
                </a:r>
                <a:endParaRPr lang="en-US" sz="1400" kern="1200">
                  <a:solidFill>
                    <a:srgbClr val="000000"/>
                  </a:solidFill>
                  <a:effectLst/>
                  <a:latin typeface="Arial"/>
                  <a:ea typeface="ＭＳ Ｐゴシック"/>
                  <a:cs typeface="Arial"/>
                </a:endParaRPr>
              </a:p>
            </p:txBody>
          </p:sp>
          <p:sp>
            <p:nvSpPr>
              <p:cNvPr id="76" name="Oval 75"/>
              <p:cNvSpPr>
                <a:spLocks/>
              </p:cNvSpPr>
              <p:nvPr/>
            </p:nvSpPr>
            <p:spPr>
              <a:xfrm>
                <a:off x="1000348" y="959441"/>
                <a:ext cx="91439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kern="1200">
                    <a:solidFill>
                      <a:srgbClr val="000000"/>
                    </a:solidFill>
                    <a:effectLst/>
                    <a:latin typeface="Arial"/>
                    <a:ea typeface="Times New Roman"/>
                    <a:cs typeface="Arial"/>
                  </a:rPr>
                  <a:t> </a:t>
                </a:r>
                <a:endParaRPr lang="en-US" sz="1400" kern="1200">
                  <a:solidFill>
                    <a:srgbClr val="000000"/>
                  </a:solidFill>
                  <a:effectLst/>
                  <a:latin typeface="Arial"/>
                  <a:ea typeface="ＭＳ Ｐゴシック"/>
                  <a:cs typeface="Arial"/>
                </a:endParaRPr>
              </a:p>
            </p:txBody>
          </p:sp>
          <p:sp>
            <p:nvSpPr>
              <p:cNvPr id="77" name="Oval 76"/>
              <p:cNvSpPr>
                <a:spLocks/>
              </p:cNvSpPr>
              <p:nvPr/>
            </p:nvSpPr>
            <p:spPr>
              <a:xfrm>
                <a:off x="899838" y="1108574"/>
                <a:ext cx="91440" cy="9144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kern="1200">
                    <a:solidFill>
                      <a:srgbClr val="000000"/>
                    </a:solidFill>
                    <a:effectLst/>
                    <a:latin typeface="Arial"/>
                    <a:ea typeface="Times New Roman"/>
                    <a:cs typeface="Arial"/>
                  </a:rPr>
                  <a:t> </a:t>
                </a:r>
                <a:endParaRPr lang="en-US" sz="1400" kern="1200">
                  <a:solidFill>
                    <a:srgbClr val="000000"/>
                  </a:solidFill>
                  <a:effectLst/>
                  <a:latin typeface="Arial"/>
                  <a:ea typeface="ＭＳ Ｐゴシック"/>
                  <a:cs typeface="Arial"/>
                </a:endParaRPr>
              </a:p>
            </p:txBody>
          </p:sp>
        </p:grpSp>
        <p:sp>
          <p:nvSpPr>
            <p:cNvPr id="73" name="Oval 72"/>
            <p:cNvSpPr>
              <a:spLocks/>
            </p:cNvSpPr>
            <p:nvPr/>
          </p:nvSpPr>
          <p:spPr>
            <a:xfrm>
              <a:off x="881696" y="1270410"/>
              <a:ext cx="91440" cy="9144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400" kern="1200">
                  <a:solidFill>
                    <a:srgbClr val="000000"/>
                  </a:solidFill>
                  <a:effectLst/>
                  <a:latin typeface="Arial"/>
                  <a:ea typeface="Times New Roman"/>
                  <a:cs typeface="Arial"/>
                </a:rPr>
                <a:t> </a:t>
              </a:r>
              <a:endParaRPr lang="en-US" sz="1400" kern="1200">
                <a:solidFill>
                  <a:srgbClr val="000000"/>
                </a:solidFill>
                <a:effectLst/>
                <a:latin typeface="Arial"/>
                <a:ea typeface="ＭＳ Ｐゴシック"/>
                <a:cs typeface="Arial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667815" y="3037070"/>
            <a:ext cx="17326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>
                <a:latin typeface="Arial"/>
                <a:cs typeface="Arial"/>
              </a:rPr>
              <a:t>Immuno</a:t>
            </a:r>
            <a:r>
              <a:rPr lang="en-US" sz="1200" dirty="0">
                <a:latin typeface="Arial"/>
                <a:cs typeface="Arial"/>
              </a:rPr>
              <a:t>-deficient mice</a:t>
            </a:r>
          </a:p>
        </p:txBody>
      </p: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714498" cy="1143000"/>
          </a:xfrm>
        </p:spPr>
        <p:txBody>
          <a:bodyPr>
            <a:noAutofit/>
          </a:bodyPr>
          <a:lstStyle/>
          <a:p>
            <a:r>
              <a:rPr lang="en-US" sz="3600" dirty="0">
                <a:latin typeface="Arial"/>
                <a:cs typeface="Arial"/>
              </a:rPr>
              <a:t>NK cells protect </a:t>
            </a:r>
            <a:r>
              <a:rPr lang="en-US" sz="3600" dirty="0" err="1">
                <a:latin typeface="Arial"/>
                <a:cs typeface="Arial"/>
              </a:rPr>
              <a:t>immunodeficient</a:t>
            </a:r>
            <a:r>
              <a:rPr lang="en-US" sz="3600" dirty="0">
                <a:latin typeface="Arial"/>
                <a:cs typeface="Arial"/>
              </a:rPr>
              <a:t> mice from cancer</a:t>
            </a:r>
            <a:br>
              <a:rPr lang="en-US" sz="3600" dirty="0">
                <a:latin typeface="Arial"/>
                <a:cs typeface="Arial"/>
              </a:rPr>
            </a:br>
            <a:endParaRPr lang="en-US" sz="3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135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9539" y="267290"/>
            <a:ext cx="8229600" cy="1133597"/>
          </a:xfrm>
        </p:spPr>
        <p:txBody>
          <a:bodyPr>
            <a:noAutofit/>
          </a:bodyPr>
          <a:lstStyle/>
          <a:p>
            <a:r>
              <a:rPr lang="en-US" sz="4000" dirty="0">
                <a:latin typeface="Arial"/>
                <a:cs typeface="Arial"/>
              </a:rPr>
              <a:t>NK cells protect in a model of AML</a:t>
            </a:r>
          </a:p>
        </p:txBody>
      </p:sp>
      <p:sp>
        <p:nvSpPr>
          <p:cNvPr id="8" name="Text Box 26"/>
          <p:cNvSpPr txBox="1"/>
          <p:nvPr/>
        </p:nvSpPr>
        <p:spPr>
          <a:xfrm>
            <a:off x="484511" y="3721030"/>
            <a:ext cx="7651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1" i="1" kern="1200" dirty="0">
                <a:solidFill>
                  <a:srgbClr val="000000"/>
                </a:solidFill>
                <a:effectLst/>
                <a:latin typeface="Helvetica"/>
                <a:ea typeface="ＭＳ Ｐゴシック"/>
                <a:cs typeface="Helvetica"/>
              </a:rPr>
              <a:t>Rag2</a:t>
            </a:r>
            <a:r>
              <a:rPr lang="en-US" sz="1400" b="1" i="1" kern="1200" baseline="30000" dirty="0">
                <a:solidFill>
                  <a:srgbClr val="000000"/>
                </a:solidFill>
                <a:effectLst/>
                <a:latin typeface="Helvetica"/>
                <a:ea typeface="ＭＳ Ｐゴシック"/>
                <a:cs typeface="Helvetica"/>
              </a:rPr>
              <a:t>-/-</a:t>
            </a:r>
            <a:endParaRPr lang="en-US" sz="1400" b="1" i="1" kern="1200" dirty="0">
              <a:solidFill>
                <a:srgbClr val="000000"/>
              </a:solidFill>
              <a:effectLst/>
              <a:latin typeface="Helvetica"/>
              <a:ea typeface="ＭＳ Ｐゴシック"/>
              <a:cs typeface="Helvetica"/>
            </a:endParaRPr>
          </a:p>
        </p:txBody>
      </p:sp>
      <p:sp>
        <p:nvSpPr>
          <p:cNvPr id="9" name="Text Box 27"/>
          <p:cNvSpPr txBox="1"/>
          <p:nvPr/>
        </p:nvSpPr>
        <p:spPr>
          <a:xfrm>
            <a:off x="1630620" y="3259101"/>
            <a:ext cx="274663" cy="342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kern="1200">
                <a:solidFill>
                  <a:srgbClr val="000000"/>
                </a:solidFill>
                <a:effectLst/>
                <a:latin typeface="Helvetica"/>
                <a:ea typeface="Times New Roman"/>
                <a:cs typeface="Helvetica"/>
              </a:rPr>
              <a:t> </a:t>
            </a:r>
            <a:endParaRPr lang="en-US" sz="800" kern="1200">
              <a:solidFill>
                <a:srgbClr val="000000"/>
              </a:solidFill>
              <a:effectLst/>
              <a:latin typeface="Helvetica"/>
              <a:ea typeface="ＭＳ Ｐゴシック"/>
              <a:cs typeface="Helvetica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782160" y="2548807"/>
            <a:ext cx="1" cy="34947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197033" y="3351093"/>
            <a:ext cx="873074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Box 29"/>
          <p:cNvSpPr txBox="1"/>
          <p:nvPr/>
        </p:nvSpPr>
        <p:spPr>
          <a:xfrm>
            <a:off x="375217" y="1811305"/>
            <a:ext cx="8386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"/>
                <a:cs typeface="Arial"/>
              </a:rPr>
              <a:t>α</a:t>
            </a:r>
            <a:r>
              <a:rPr lang="en-US" sz="1400" dirty="0">
                <a:solidFill>
                  <a:srgbClr val="FF0000"/>
                </a:solidFill>
                <a:latin typeface="Arial"/>
                <a:ea typeface="ＭＳ Ｐゴシック"/>
                <a:cs typeface="Arial"/>
              </a:rPr>
              <a:t>NK1.1</a:t>
            </a:r>
            <a:r>
              <a:rPr lang="en-US" sz="14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or mock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(d</a:t>
            </a:r>
            <a:r>
              <a:rPr lang="en-US" sz="1400" baseline="-250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-3</a:t>
            </a:r>
            <a:r>
              <a:rPr lang="en-US" sz="14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)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58257" y="2931815"/>
            <a:ext cx="14573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Helvetica"/>
                <a:cs typeface="Helvetica"/>
              </a:rPr>
              <a:t>Track disease progression and survival</a:t>
            </a:r>
          </a:p>
        </p:txBody>
      </p:sp>
      <p:pic>
        <p:nvPicPr>
          <p:cNvPr id="14" name="Picture 1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589" y="2976657"/>
            <a:ext cx="732517" cy="771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31" y="2976657"/>
            <a:ext cx="732517" cy="771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Arrow Connector 15"/>
          <p:cNvCxnSpPr/>
          <p:nvPr/>
        </p:nvCxnSpPr>
        <p:spPr>
          <a:xfrm>
            <a:off x="2764582" y="3351093"/>
            <a:ext cx="873074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2580466" y="2718222"/>
            <a:ext cx="321494" cy="368250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336598" y="2551678"/>
            <a:ext cx="1" cy="34947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 Box 29"/>
          <p:cNvSpPr txBox="1"/>
          <p:nvPr/>
        </p:nvSpPr>
        <p:spPr>
          <a:xfrm>
            <a:off x="1936063" y="1814175"/>
            <a:ext cx="8258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"/>
                <a:cs typeface="Arial"/>
              </a:rPr>
              <a:t>α</a:t>
            </a:r>
            <a:r>
              <a:rPr lang="en-US" sz="1400" dirty="0">
                <a:solidFill>
                  <a:srgbClr val="FF0000"/>
                </a:solidFill>
                <a:latin typeface="Arial"/>
                <a:ea typeface="ＭＳ Ｐゴシック"/>
                <a:cs typeface="Arial"/>
              </a:rPr>
              <a:t>NK1.1 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or mock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(d</a:t>
            </a:r>
            <a:r>
              <a:rPr lang="en-US" sz="1400" baseline="-25000" dirty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0</a:t>
            </a:r>
            <a:r>
              <a:rPr lang="en-US" sz="1400" dirty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)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rgbClr val="000000"/>
              </a:solidFill>
              <a:latin typeface="Helvetica"/>
              <a:ea typeface="ＭＳ Ｐゴシック"/>
              <a:cs typeface="Helvetic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39181" y="2362762"/>
            <a:ext cx="17533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1" dirty="0">
                <a:solidFill>
                  <a:srgbClr val="660066"/>
                </a:solidFill>
              </a:rPr>
              <a:t>JAK2V617F/p53</a:t>
            </a:r>
            <a:r>
              <a:rPr lang="en-US" sz="1400" b="1" dirty="0">
                <a:solidFill>
                  <a:srgbClr val="660066"/>
                </a:solidFill>
              </a:rPr>
              <a:t> AML </a:t>
            </a:r>
          </a:p>
          <a:p>
            <a:pPr algn="ctr"/>
            <a:r>
              <a:rPr lang="en-US" sz="1400" dirty="0">
                <a:solidFill>
                  <a:srgbClr val="660066"/>
                </a:solidFill>
              </a:rPr>
              <a:t>(5 x 10</a:t>
            </a:r>
            <a:r>
              <a:rPr lang="en-US" sz="1400" baseline="30000" dirty="0">
                <a:solidFill>
                  <a:srgbClr val="660066"/>
                </a:solidFill>
              </a:rPr>
              <a:t>5</a:t>
            </a:r>
            <a:r>
              <a:rPr lang="en-US" sz="1400" dirty="0">
                <a:solidFill>
                  <a:srgbClr val="660066"/>
                </a:solidFill>
              </a:rPr>
              <a:t>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-1" y="1513342"/>
            <a:ext cx="450536" cy="4401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"/>
                <a:cs typeface="Arial"/>
              </a:rPr>
              <a:t>A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10579" y="4347671"/>
            <a:ext cx="3006733" cy="2008966"/>
            <a:chOff x="10579" y="4347671"/>
            <a:chExt cx="3006733" cy="2008966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7831" y="5057896"/>
              <a:ext cx="1230450" cy="129758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86862" y="5059057"/>
              <a:ext cx="1230450" cy="1297580"/>
            </a:xfrm>
            <a:prstGeom prst="rect">
              <a:avLst/>
            </a:prstGeom>
          </p:spPr>
        </p:pic>
        <p:sp>
          <p:nvSpPr>
            <p:cNvPr id="25" name="Text Box 26"/>
            <p:cNvSpPr txBox="1"/>
            <p:nvPr/>
          </p:nvSpPr>
          <p:spPr>
            <a:xfrm>
              <a:off x="273097" y="4518980"/>
              <a:ext cx="17087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i="1" dirty="0">
                  <a:solidFill>
                    <a:srgbClr val="FF0000"/>
                  </a:solidFill>
                  <a:latin typeface="Helvetica"/>
                  <a:ea typeface="ＭＳ Ｐゴシック"/>
                  <a:cs typeface="Helvetica"/>
                </a:rPr>
                <a:t>Rag2</a:t>
              </a:r>
              <a:r>
                <a:rPr lang="en-US" sz="1400" b="1" i="1" baseline="30000" dirty="0">
                  <a:solidFill>
                    <a:srgbClr val="FF0000"/>
                  </a:solidFill>
                  <a:latin typeface="Helvetica"/>
                  <a:ea typeface="ＭＳ Ｐゴシック"/>
                  <a:cs typeface="Helvetica"/>
                </a:rPr>
                <a:t>-/- </a:t>
              </a:r>
            </a:p>
            <a:p>
              <a:pPr algn="ctr"/>
              <a:r>
                <a:rPr lang="en-US" sz="1400" b="1" dirty="0">
                  <a:solidFill>
                    <a:srgbClr val="FF0000"/>
                  </a:solidFill>
                  <a:latin typeface="Arial"/>
                  <a:cs typeface="Arial"/>
                </a:rPr>
                <a:t>α</a:t>
              </a:r>
              <a:r>
                <a:rPr lang="en-US" sz="1400" b="1" dirty="0">
                  <a:solidFill>
                    <a:srgbClr val="FF0000"/>
                  </a:solidFill>
                  <a:latin typeface="Arial"/>
                  <a:ea typeface="ＭＳ Ｐゴシック"/>
                  <a:cs typeface="Arial"/>
                </a:rPr>
                <a:t>NK1.1</a:t>
              </a:r>
              <a:endParaRPr lang="en-US" sz="1400" b="1" i="1" dirty="0">
                <a:solidFill>
                  <a:srgbClr val="FF0000"/>
                </a:solidFill>
                <a:latin typeface="Helvetica"/>
                <a:ea typeface="ＭＳ Ｐゴシック"/>
                <a:cs typeface="Helvetica"/>
              </a:endParaRPr>
            </a:p>
          </p:txBody>
        </p:sp>
        <p:sp>
          <p:nvSpPr>
            <p:cNvPr id="26" name="Text Box 26"/>
            <p:cNvSpPr txBox="1"/>
            <p:nvPr/>
          </p:nvSpPr>
          <p:spPr>
            <a:xfrm>
              <a:off x="1981812" y="4704047"/>
              <a:ext cx="10250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i="1" dirty="0">
                  <a:solidFill>
                    <a:srgbClr val="000000"/>
                  </a:solidFill>
                  <a:latin typeface="Helvetica"/>
                  <a:ea typeface="ＭＳ Ｐゴシック"/>
                  <a:cs typeface="Helvetica"/>
                </a:rPr>
                <a:t>Rag2</a:t>
              </a:r>
              <a:r>
                <a:rPr lang="en-US" sz="1400" b="1" i="1" baseline="30000" dirty="0">
                  <a:solidFill>
                    <a:srgbClr val="000000"/>
                  </a:solidFill>
                  <a:latin typeface="Helvetica"/>
                  <a:ea typeface="ＭＳ Ｐゴシック"/>
                  <a:cs typeface="Helvetica"/>
                </a:rPr>
                <a:t>-/-</a:t>
              </a:r>
              <a:endParaRPr lang="en-US" sz="1400" b="1" i="1" dirty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579" y="4347671"/>
              <a:ext cx="439957" cy="4401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C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260337" y="4347671"/>
            <a:ext cx="2726637" cy="2176423"/>
            <a:chOff x="6260337" y="4347671"/>
            <a:chExt cx="2726637" cy="2176423"/>
          </a:xfrm>
        </p:grpSpPr>
        <p:sp>
          <p:nvSpPr>
            <p:cNvPr id="29" name="TextBox 28"/>
            <p:cNvSpPr txBox="1"/>
            <p:nvPr/>
          </p:nvSpPr>
          <p:spPr>
            <a:xfrm>
              <a:off x="6260337" y="4347671"/>
              <a:ext cx="439957" cy="4401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E</a:t>
              </a: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77512" y="4629459"/>
              <a:ext cx="2409462" cy="1894635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3360823" y="4172237"/>
            <a:ext cx="2571760" cy="2331677"/>
            <a:chOff x="3360823" y="4172237"/>
            <a:chExt cx="2571760" cy="2331677"/>
          </a:xfrm>
        </p:grpSpPr>
        <p:sp>
          <p:nvSpPr>
            <p:cNvPr id="32" name="TextBox 31"/>
            <p:cNvSpPr txBox="1"/>
            <p:nvPr/>
          </p:nvSpPr>
          <p:spPr>
            <a:xfrm>
              <a:off x="3360823" y="4347671"/>
              <a:ext cx="439957" cy="4401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D</a:t>
              </a: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44225" y="4469844"/>
              <a:ext cx="1788358" cy="2034070"/>
            </a:xfrm>
            <a:prstGeom prst="rect">
              <a:avLst/>
            </a:prstGeom>
          </p:spPr>
        </p:pic>
        <p:sp>
          <p:nvSpPr>
            <p:cNvPr id="34" name="Text Box 26"/>
            <p:cNvSpPr txBox="1"/>
            <p:nvPr/>
          </p:nvSpPr>
          <p:spPr>
            <a:xfrm>
              <a:off x="3990512" y="4172237"/>
              <a:ext cx="10091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i="1" dirty="0">
                  <a:solidFill>
                    <a:srgbClr val="FF0000"/>
                  </a:solidFill>
                  <a:latin typeface="Helvetica"/>
                  <a:ea typeface="ＭＳ Ｐゴシック"/>
                  <a:cs typeface="Helvetica"/>
                </a:rPr>
                <a:t>Rag2</a:t>
              </a:r>
              <a:r>
                <a:rPr lang="en-US" sz="1400" b="1" i="1" baseline="30000" dirty="0">
                  <a:solidFill>
                    <a:srgbClr val="FF0000"/>
                  </a:solidFill>
                  <a:latin typeface="Helvetica"/>
                  <a:ea typeface="ＭＳ Ｐゴシック"/>
                  <a:cs typeface="Helvetica"/>
                </a:rPr>
                <a:t>-/- </a:t>
              </a:r>
            </a:p>
            <a:p>
              <a:pPr algn="ctr"/>
              <a:r>
                <a:rPr lang="en-US" sz="1400" b="1" dirty="0">
                  <a:solidFill>
                    <a:srgbClr val="FF0000"/>
                  </a:solidFill>
                  <a:latin typeface="Arial"/>
                  <a:cs typeface="Arial"/>
                </a:rPr>
                <a:t>α</a:t>
              </a:r>
              <a:r>
                <a:rPr lang="en-US" sz="1400" b="1" dirty="0">
                  <a:solidFill>
                    <a:srgbClr val="FF0000"/>
                  </a:solidFill>
                  <a:latin typeface="Arial"/>
                  <a:ea typeface="ＭＳ Ｐゴシック"/>
                  <a:cs typeface="Arial"/>
                </a:rPr>
                <a:t>NK1.1</a:t>
              </a:r>
              <a:endParaRPr lang="en-US" sz="1400" b="1" i="1" dirty="0">
                <a:solidFill>
                  <a:srgbClr val="FF0000"/>
                </a:solidFill>
                <a:latin typeface="Helvetica"/>
                <a:ea typeface="ＭＳ Ｐゴシック"/>
                <a:cs typeface="Helvetica"/>
              </a:endParaRPr>
            </a:p>
          </p:txBody>
        </p:sp>
        <p:sp>
          <p:nvSpPr>
            <p:cNvPr id="35" name="Text Box 26"/>
            <p:cNvSpPr txBox="1"/>
            <p:nvPr/>
          </p:nvSpPr>
          <p:spPr>
            <a:xfrm>
              <a:off x="4794549" y="4275361"/>
              <a:ext cx="828399" cy="317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i="1" dirty="0">
                  <a:solidFill>
                    <a:srgbClr val="000000"/>
                  </a:solidFill>
                  <a:latin typeface="Helvetica"/>
                  <a:ea typeface="ＭＳ Ｐゴシック"/>
                  <a:cs typeface="Helvetica"/>
                </a:rPr>
                <a:t>Rag2</a:t>
              </a:r>
              <a:r>
                <a:rPr lang="en-US" sz="1400" b="1" i="1" baseline="30000" dirty="0">
                  <a:solidFill>
                    <a:srgbClr val="000000"/>
                  </a:solidFill>
                  <a:latin typeface="Helvetica"/>
                  <a:ea typeface="ＭＳ Ｐゴシック"/>
                  <a:cs typeface="Helvetica"/>
                </a:rPr>
                <a:t>-/-</a:t>
              </a:r>
              <a:endParaRPr lang="en-US" sz="1400" b="1" i="1" dirty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endParaRPr>
            </a:p>
          </p:txBody>
        </p:sp>
        <p:sp>
          <p:nvSpPr>
            <p:cNvPr id="36" name="Text Box 26"/>
            <p:cNvSpPr txBox="1"/>
            <p:nvPr/>
          </p:nvSpPr>
          <p:spPr>
            <a:xfrm>
              <a:off x="3489105" y="4837808"/>
              <a:ext cx="828399" cy="342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>
                  <a:solidFill>
                    <a:srgbClr val="000000"/>
                  </a:solidFill>
                  <a:latin typeface="Helvetica"/>
                  <a:ea typeface="ＭＳ Ｐゴシック"/>
                  <a:cs typeface="Helvetica"/>
                </a:rPr>
                <a:t>Liver</a:t>
              </a:r>
            </a:p>
          </p:txBody>
        </p:sp>
        <p:sp>
          <p:nvSpPr>
            <p:cNvPr id="37" name="Text Box 26"/>
            <p:cNvSpPr txBox="1"/>
            <p:nvPr/>
          </p:nvSpPr>
          <p:spPr>
            <a:xfrm>
              <a:off x="3449518" y="5614717"/>
              <a:ext cx="828399" cy="342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>
                  <a:solidFill>
                    <a:srgbClr val="000000"/>
                  </a:solidFill>
                  <a:latin typeface="Helvetica"/>
                  <a:ea typeface="ＭＳ Ｐゴシック"/>
                  <a:cs typeface="Helvetica"/>
                </a:rPr>
                <a:t>Spleen</a:t>
              </a:r>
            </a:p>
          </p:txBody>
        </p:sp>
      </p:grpSp>
      <p:sp>
        <p:nvSpPr>
          <p:cNvPr id="38" name="Rectangle 37"/>
          <p:cNvSpPr/>
          <p:nvPr/>
        </p:nvSpPr>
        <p:spPr>
          <a:xfrm>
            <a:off x="94446" y="1665487"/>
            <a:ext cx="9000770" cy="504202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/>
          <p:cNvGrpSpPr/>
          <p:nvPr/>
        </p:nvGrpSpPr>
        <p:grpSpPr>
          <a:xfrm>
            <a:off x="5095801" y="1513342"/>
            <a:ext cx="3757125" cy="2520378"/>
            <a:chOff x="5095801" y="1513342"/>
            <a:chExt cx="3757125" cy="2520378"/>
          </a:xfrm>
        </p:grpSpPr>
        <p:sp>
          <p:nvSpPr>
            <p:cNvPr id="45" name="TextBox 44"/>
            <p:cNvSpPr txBox="1"/>
            <p:nvPr/>
          </p:nvSpPr>
          <p:spPr>
            <a:xfrm>
              <a:off x="5095801" y="1513342"/>
              <a:ext cx="439957" cy="4401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B</a:t>
              </a:r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98076" y="1519120"/>
              <a:ext cx="3441700" cy="2514600"/>
            </a:xfrm>
            <a:prstGeom prst="rect">
              <a:avLst/>
            </a:prstGeom>
          </p:spPr>
        </p:pic>
        <p:sp>
          <p:nvSpPr>
            <p:cNvPr id="47" name="Text Box 26"/>
            <p:cNvSpPr txBox="1"/>
            <p:nvPr/>
          </p:nvSpPr>
          <p:spPr>
            <a:xfrm>
              <a:off x="7923971" y="1699771"/>
              <a:ext cx="7651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i="1" kern="1200" dirty="0">
                  <a:solidFill>
                    <a:srgbClr val="000000"/>
                  </a:solidFill>
                  <a:effectLst/>
                  <a:latin typeface="Helvetica"/>
                  <a:ea typeface="ＭＳ Ｐゴシック"/>
                  <a:cs typeface="Helvetica"/>
                </a:rPr>
                <a:t>Rag2</a:t>
              </a:r>
              <a:r>
                <a:rPr lang="en-US" sz="1400" b="1" i="1" kern="1200" baseline="30000" dirty="0">
                  <a:solidFill>
                    <a:srgbClr val="000000"/>
                  </a:solidFill>
                  <a:effectLst/>
                  <a:latin typeface="Helvetica"/>
                  <a:ea typeface="ＭＳ Ｐゴシック"/>
                  <a:cs typeface="Helvetica"/>
                </a:rPr>
                <a:t>-/-</a:t>
              </a:r>
              <a:endParaRPr lang="en-US" sz="1400" b="1" i="1" kern="1200" dirty="0">
                <a:solidFill>
                  <a:srgbClr val="000000"/>
                </a:solidFill>
                <a:effectLst/>
                <a:latin typeface="Helvetica"/>
                <a:ea typeface="ＭＳ Ｐゴシック"/>
                <a:cs typeface="Helvetica"/>
              </a:endParaRPr>
            </a:p>
          </p:txBody>
        </p:sp>
        <p:sp>
          <p:nvSpPr>
            <p:cNvPr id="48" name="Text Box 26"/>
            <p:cNvSpPr txBox="1"/>
            <p:nvPr/>
          </p:nvSpPr>
          <p:spPr>
            <a:xfrm>
              <a:off x="7248818" y="2796479"/>
              <a:ext cx="16041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i="1" kern="1200" dirty="0">
                  <a:solidFill>
                    <a:srgbClr val="FF0000"/>
                  </a:solidFill>
                  <a:effectLst/>
                  <a:latin typeface="Helvetica"/>
                  <a:ea typeface="ＭＳ Ｐゴシック"/>
                  <a:cs typeface="Helvetica"/>
                </a:rPr>
                <a:t>Rag2</a:t>
              </a:r>
              <a:r>
                <a:rPr lang="en-US" sz="1400" b="1" i="1" kern="1200" baseline="30000" dirty="0">
                  <a:solidFill>
                    <a:srgbClr val="FF0000"/>
                  </a:solidFill>
                  <a:effectLst/>
                  <a:latin typeface="Helvetica"/>
                  <a:ea typeface="ＭＳ Ｐゴシック"/>
                  <a:cs typeface="Helvetica"/>
                </a:rPr>
                <a:t>-/-</a:t>
              </a:r>
              <a:r>
                <a:rPr lang="en-US" sz="1400" b="1" kern="1200" dirty="0">
                  <a:solidFill>
                    <a:srgbClr val="FF0000"/>
                  </a:solidFill>
                  <a:effectLst/>
                  <a:latin typeface="Helvetica"/>
                  <a:ea typeface="ＭＳ Ｐゴシック"/>
                  <a:cs typeface="Helvetica"/>
                </a:rPr>
                <a:t> + </a:t>
              </a:r>
              <a:r>
                <a:rPr lang="en-US" sz="1400" b="1" dirty="0">
                  <a:solidFill>
                    <a:srgbClr val="FF0000"/>
                  </a:solidFill>
                  <a:latin typeface="Arial"/>
                  <a:cs typeface="Arial"/>
                </a:rPr>
                <a:t>α</a:t>
              </a:r>
              <a:r>
                <a:rPr lang="en-US" sz="1400" b="1" dirty="0">
                  <a:solidFill>
                    <a:srgbClr val="FF0000"/>
                  </a:solidFill>
                  <a:latin typeface="Arial"/>
                  <a:ea typeface="ＭＳ Ｐゴシック"/>
                  <a:cs typeface="Arial"/>
                </a:rPr>
                <a:t>NK1.1</a:t>
              </a:r>
              <a:endParaRPr lang="en-US" sz="1400" b="1" i="1" kern="1200" dirty="0">
                <a:solidFill>
                  <a:srgbClr val="FF0000"/>
                </a:solidFill>
                <a:effectLst/>
                <a:latin typeface="Helvetica"/>
                <a:ea typeface="ＭＳ Ｐゴシック"/>
                <a:cs typeface="Helvetic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867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8E3A11-6186-CC48-9B7C-AAF2EA3B2A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589" y="2052876"/>
            <a:ext cx="3042768" cy="17374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739D9F-56FB-3641-B6C2-420ECE9688D7}"/>
              </a:ext>
            </a:extLst>
          </p:cNvPr>
          <p:cNvSpPr txBox="1"/>
          <p:nvPr/>
        </p:nvSpPr>
        <p:spPr>
          <a:xfrm>
            <a:off x="396148" y="3798667"/>
            <a:ext cx="1412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Science </a:t>
            </a:r>
            <a:r>
              <a:rPr lang="en-US" dirty="0"/>
              <a:t>2018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AE2FDF-3A2C-4641-8D33-9DA8FB946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2501" y="1691218"/>
            <a:ext cx="5435295" cy="48491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C98825-F12D-0E40-8BA0-5211791DF9CC}"/>
              </a:ext>
            </a:extLst>
          </p:cNvPr>
          <p:cNvSpPr txBox="1"/>
          <p:nvPr/>
        </p:nvSpPr>
        <p:spPr>
          <a:xfrm>
            <a:off x="7040365" y="6540403"/>
            <a:ext cx="20874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(</a:t>
            </a:r>
            <a:r>
              <a:rPr lang="en-US" sz="1000" dirty="0" err="1"/>
              <a:t>Cerwenka</a:t>
            </a:r>
            <a:r>
              <a:rPr lang="en-US" sz="1000" dirty="0"/>
              <a:t> and Lanier, </a:t>
            </a:r>
            <a:r>
              <a:rPr lang="en-US" sz="1000" i="1" dirty="0"/>
              <a:t>Science</a:t>
            </a:r>
            <a:r>
              <a:rPr lang="en-US" sz="1000" dirty="0"/>
              <a:t> 2018)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3E23C1-EDA8-5149-BA8D-83CB5E1564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2436"/>
          <a:stretch/>
        </p:blipFill>
        <p:spPr>
          <a:xfrm>
            <a:off x="396148" y="4442790"/>
            <a:ext cx="3236961" cy="14882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15E36E-641A-054D-8A86-74F813796839}"/>
              </a:ext>
            </a:extLst>
          </p:cNvPr>
          <p:cNvSpPr txBox="1"/>
          <p:nvPr/>
        </p:nvSpPr>
        <p:spPr>
          <a:xfrm>
            <a:off x="396147" y="5931060"/>
            <a:ext cx="105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Cell </a:t>
            </a:r>
            <a:r>
              <a:rPr lang="en-US" dirty="0"/>
              <a:t>2018</a:t>
            </a: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EE04A899-BBFB-154C-BDDB-65DCFDF843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93" y="267964"/>
            <a:ext cx="804511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latin typeface="Arial"/>
                <a:cs typeface="Arial"/>
              </a:rPr>
              <a:t>Cancer therapies using antibodies targeting NK cell receptors</a:t>
            </a:r>
          </a:p>
        </p:txBody>
      </p:sp>
    </p:spTree>
    <p:extLst>
      <p:ext uri="{BB962C8B-B14F-4D97-AF65-F5344CB8AC3E}">
        <p14:creationId xmlns:p14="http://schemas.microsoft.com/office/powerpoint/2010/main" val="3887442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590800" y="2362200"/>
            <a:ext cx="4191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>
                <a:latin typeface="Arial"/>
                <a:cs typeface="Arial"/>
              </a:rPr>
              <a:t>I. General biology of NK cells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899" y="1447800"/>
            <a:ext cx="8928100" cy="4464050"/>
          </a:xfrm>
          <a:prstGeom prst="rect">
            <a:avLst/>
          </a:prstGeom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15899" y="180201"/>
            <a:ext cx="892810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latin typeface="Arial"/>
                <a:cs typeface="Arial"/>
              </a:rPr>
              <a:t>Cancer therapies harnessing NK cell function (NK checkpoint blockade)</a:t>
            </a:r>
          </a:p>
          <a:p>
            <a:pPr algn="ctr"/>
            <a:endParaRPr lang="en-US" sz="3200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77000" y="6400800"/>
            <a:ext cx="25431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Vivier</a:t>
            </a:r>
            <a:r>
              <a:rPr lang="en-US" dirty="0"/>
              <a:t> et al, Nat Rev </a:t>
            </a:r>
            <a:r>
              <a:rPr lang="en-US" dirty="0" err="1"/>
              <a:t>Immunol</a:t>
            </a:r>
            <a:r>
              <a:rPr lang="en-US" dirty="0"/>
              <a:t>, 2012)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68174" y="5911850"/>
            <a:ext cx="312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iKIR</a:t>
            </a:r>
            <a:r>
              <a:rPr lang="en-US" dirty="0">
                <a:solidFill>
                  <a:srgbClr val="FF0000"/>
                </a:solidFill>
              </a:rPr>
              <a:t> blockade = NK cell can’t be inhibited.</a:t>
            </a:r>
          </a:p>
        </p:txBody>
      </p:sp>
    </p:spTree>
    <p:extLst>
      <p:ext uri="{BB962C8B-B14F-4D97-AF65-F5344CB8AC3E}">
        <p14:creationId xmlns:p14="http://schemas.microsoft.com/office/powerpoint/2010/main" val="10117980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42751" y="177224"/>
            <a:ext cx="849783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latin typeface="Arial"/>
                <a:cs typeface="Arial"/>
              </a:rPr>
              <a:t>Cancer therapies harnessing NK cell function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53" y="1124654"/>
            <a:ext cx="8885634" cy="5181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48200" y="5950000"/>
            <a:ext cx="4038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Select for </a:t>
            </a:r>
            <a:r>
              <a:rPr lang="en-US" sz="1200" dirty="0" err="1">
                <a:solidFill>
                  <a:srgbClr val="FF0000"/>
                </a:solidFill>
              </a:rPr>
              <a:t>iKIR</a:t>
            </a:r>
            <a:r>
              <a:rPr lang="en-US" sz="1200" dirty="0">
                <a:solidFill>
                  <a:srgbClr val="FF0000"/>
                </a:solidFill>
              </a:rPr>
              <a:t>-HLA mismatch = NK cell can’t be inhibited.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8D6F2E-901F-C547-AE48-FDFA31444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514125"/>
            <a:ext cx="3533096" cy="31844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F4D787-D8A8-B74C-9021-392B5B2074E3}"/>
              </a:ext>
            </a:extLst>
          </p:cNvPr>
          <p:cNvSpPr txBox="1"/>
          <p:nvPr/>
        </p:nvSpPr>
        <p:spPr>
          <a:xfrm>
            <a:off x="230924" y="4419600"/>
            <a:ext cx="10983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(Science 2002)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17F0A6-9B0F-5849-834E-0485D6C1E1B7}"/>
              </a:ext>
            </a:extLst>
          </p:cNvPr>
          <p:cNvSpPr txBox="1"/>
          <p:nvPr/>
        </p:nvSpPr>
        <p:spPr>
          <a:xfrm>
            <a:off x="6532734" y="6526443"/>
            <a:ext cx="24456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</a:t>
            </a:r>
            <a:r>
              <a:rPr lang="en-US" sz="1200" dirty="0" err="1"/>
              <a:t>Vivier</a:t>
            </a:r>
            <a:r>
              <a:rPr lang="en-US" sz="1200" dirty="0"/>
              <a:t> et al, </a:t>
            </a:r>
            <a:r>
              <a:rPr lang="en-US" sz="1200" i="1" dirty="0"/>
              <a:t>Nat Rev Immunol </a:t>
            </a:r>
            <a:r>
              <a:rPr lang="en-US" sz="1200" dirty="0"/>
              <a:t>2012)</a:t>
            </a:r>
          </a:p>
        </p:txBody>
      </p:sp>
    </p:spTree>
    <p:extLst>
      <p:ext uri="{BB962C8B-B14F-4D97-AF65-F5344CB8AC3E}">
        <p14:creationId xmlns:p14="http://schemas.microsoft.com/office/powerpoint/2010/main" val="1435673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0FE4072D-C686-344C-A33E-A087289960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473" y="187344"/>
            <a:ext cx="804511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latin typeface="Arial"/>
                <a:cs typeface="Arial"/>
              </a:rPr>
              <a:t>Engineering NK cells to target tumors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FE4082-A994-A84B-A92E-BB759B7934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066" y="960581"/>
            <a:ext cx="3548378" cy="24378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802C8C-62FE-1B4C-A510-5FCBE54CE6CA}"/>
              </a:ext>
            </a:extLst>
          </p:cNvPr>
          <p:cNvSpPr txBox="1"/>
          <p:nvPr/>
        </p:nvSpPr>
        <p:spPr>
          <a:xfrm>
            <a:off x="417333" y="3440668"/>
            <a:ext cx="3497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CAR-NK to treat lymphoma and CLL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1C4F2D-3CBE-E84F-B405-25F5A3906FB9}"/>
              </a:ext>
            </a:extLst>
          </p:cNvPr>
          <p:cNvSpPr txBox="1"/>
          <p:nvPr/>
        </p:nvSpPr>
        <p:spPr>
          <a:xfrm>
            <a:off x="3148144" y="967561"/>
            <a:ext cx="9430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Feb 2020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83B2AB-39A2-0C42-8A46-ECD82CFEFC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8623" y="1308973"/>
            <a:ext cx="4572000" cy="15685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AE35FB-99E3-7144-9C2E-97EB2C819B75}"/>
              </a:ext>
            </a:extLst>
          </p:cNvPr>
          <p:cNvSpPr txBox="1"/>
          <p:nvPr/>
        </p:nvSpPr>
        <p:spPr>
          <a:xfrm>
            <a:off x="5766992" y="1232807"/>
            <a:ext cx="31936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Science Translational Medicine </a:t>
            </a:r>
            <a:r>
              <a:rPr lang="en-US" sz="1600" dirty="0"/>
              <a:t>2016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D369B3-9529-414C-858E-A5E38CFE3B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8424" y="3474614"/>
            <a:ext cx="3775005" cy="327519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C909FE8-5AFE-664F-96BF-BCA1EE247C3F}"/>
              </a:ext>
            </a:extLst>
          </p:cNvPr>
          <p:cNvSpPr/>
          <p:nvPr/>
        </p:nvSpPr>
        <p:spPr>
          <a:xfrm>
            <a:off x="4388623" y="2872643"/>
            <a:ext cx="3919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IL-12/15/18 stimulated-NK to treat AML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1F5C346-3AE8-E54C-977D-2F024D409F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163" y="3474614"/>
            <a:ext cx="3954302" cy="327519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D0F149F-C5C9-874C-BF49-2E5AE50FB774}"/>
              </a:ext>
            </a:extLst>
          </p:cNvPr>
          <p:cNvSpPr/>
          <p:nvPr/>
        </p:nvSpPr>
        <p:spPr>
          <a:xfrm>
            <a:off x="2366003" y="3528445"/>
            <a:ext cx="10198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/>
              <a:t>May 2020</a:t>
            </a:r>
            <a:endParaRPr lang="en-US" sz="16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90F9001-FDDE-8C41-8DC5-04CE3D472AA5}"/>
              </a:ext>
            </a:extLst>
          </p:cNvPr>
          <p:cNvSpPr/>
          <p:nvPr/>
        </p:nvSpPr>
        <p:spPr>
          <a:xfrm>
            <a:off x="6767946" y="3593115"/>
            <a:ext cx="9781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/>
              <a:t>Aug 2020</a:t>
            </a:r>
            <a:endParaRPr lang="en-US" sz="16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AE7B008-86B0-D44A-9639-40847D1AC9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3122" y="4594258"/>
            <a:ext cx="4860585" cy="203688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D09652E-F1CB-F54E-91BB-D4240E793000}"/>
              </a:ext>
            </a:extLst>
          </p:cNvPr>
          <p:cNvSpPr/>
          <p:nvPr/>
        </p:nvSpPr>
        <p:spPr>
          <a:xfrm>
            <a:off x="7308859" y="4845208"/>
            <a:ext cx="13472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/>
              <a:t>Nov 2020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13108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762000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4000" u="sng" dirty="0">
                <a:solidFill>
                  <a:schemeClr val="tx2"/>
                </a:solidFill>
                <a:latin typeface="Arial"/>
                <a:cs typeface="Arial"/>
              </a:rPr>
              <a:t>NK cells: What are they?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111" y="3967017"/>
            <a:ext cx="5023609" cy="2582361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7227" y="1224950"/>
            <a:ext cx="4595038" cy="302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53428" y="1296765"/>
            <a:ext cx="35454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latin typeface="Arial"/>
                <a:cs typeface="Arial"/>
              </a:rPr>
              <a:t>Human: CD3</a:t>
            </a:r>
            <a:r>
              <a:rPr lang="en-US" sz="1800" baseline="30000" dirty="0">
                <a:latin typeface="Arial"/>
                <a:cs typeface="Arial"/>
              </a:rPr>
              <a:t>-</a:t>
            </a:r>
            <a:r>
              <a:rPr lang="en-US" sz="1800" dirty="0">
                <a:latin typeface="Arial"/>
                <a:cs typeface="Arial"/>
              </a:rPr>
              <a:t>,CD56</a:t>
            </a:r>
            <a:r>
              <a:rPr lang="en-US" sz="1800" baseline="30000" dirty="0">
                <a:latin typeface="Arial"/>
                <a:cs typeface="Arial"/>
              </a:rPr>
              <a:t>+</a:t>
            </a:r>
            <a:endParaRPr lang="en-US" sz="1800" dirty="0">
              <a:latin typeface="Arial"/>
              <a:cs typeface="Arial"/>
            </a:endParaRPr>
          </a:p>
          <a:p>
            <a:r>
              <a:rPr lang="en-US" sz="1800" dirty="0">
                <a:latin typeface="Arial"/>
                <a:cs typeface="Arial"/>
              </a:rPr>
              <a:t>Mouse: CD3</a:t>
            </a:r>
            <a:r>
              <a:rPr lang="en-US" sz="1800" baseline="30000" dirty="0">
                <a:latin typeface="Arial"/>
                <a:cs typeface="Arial"/>
              </a:rPr>
              <a:t>-</a:t>
            </a:r>
            <a:r>
              <a:rPr lang="en-US" sz="1800" dirty="0">
                <a:latin typeface="Arial"/>
                <a:cs typeface="Arial"/>
              </a:rPr>
              <a:t>,NKR-P1C (NK1.1)</a:t>
            </a:r>
            <a:r>
              <a:rPr lang="en-US" sz="1800" baseline="30000" dirty="0">
                <a:latin typeface="Arial"/>
                <a:cs typeface="Arial"/>
              </a:rPr>
              <a:t>+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1840" y="3849417"/>
            <a:ext cx="267547" cy="5487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5189868" y="1630321"/>
            <a:ext cx="3731681" cy="1493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400" dirty="0">
                <a:latin typeface="Arial"/>
                <a:cs typeface="Arial"/>
              </a:rPr>
              <a:t>Considered the 3rd lineage of lymphocytes, derived from a common lymphoid progenitor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67EE5D-426B-8F02-ED77-7D31F5A39D2D}"/>
              </a:ext>
            </a:extLst>
          </p:cNvPr>
          <p:cNvSpPr txBox="1"/>
          <p:nvPr/>
        </p:nvSpPr>
        <p:spPr>
          <a:xfrm>
            <a:off x="5260939" y="3166391"/>
            <a:ext cx="3048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400" dirty="0">
                <a:latin typeface="Arial"/>
                <a:cs typeface="Arial"/>
              </a:rPr>
              <a:t>Function in innate immunity to protect us against viruses, bacteria, &amp; tumors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CC51EA-C6C3-EE19-B92B-E1D63EB2B1E4}"/>
              </a:ext>
            </a:extLst>
          </p:cNvPr>
          <p:cNvSpPr txBox="1"/>
          <p:nvPr/>
        </p:nvSpPr>
        <p:spPr>
          <a:xfrm>
            <a:off x="5257800" y="5105400"/>
            <a:ext cx="2928735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400" dirty="0">
                <a:latin typeface="Arial"/>
                <a:cs typeface="Arial"/>
              </a:rPr>
              <a:t>Rapidly produce cytokines &amp; kill abnormal cells</a:t>
            </a:r>
          </a:p>
        </p:txBody>
      </p:sp>
    </p:spTree>
    <p:extLst>
      <p:ext uri="{BB962C8B-B14F-4D97-AF65-F5344CB8AC3E}">
        <p14:creationId xmlns:p14="http://schemas.microsoft.com/office/powerpoint/2010/main" val="187864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7A1360-B5C0-E141-83F3-168FECC20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19" y="1265738"/>
            <a:ext cx="8290561" cy="4077325"/>
          </a:xfrm>
          <a:prstGeom prst="rect">
            <a:avLst/>
          </a:prstGeom>
        </p:spPr>
      </p:pic>
      <p:pic>
        <p:nvPicPr>
          <p:cNvPr id="5" name="Picture 4" descr="A person and person smiling&#10;&#10;Description automatically generated with low confidence">
            <a:extLst>
              <a:ext uri="{FF2B5EF4-FFF2-40B4-BE49-F238E27FC236}">
                <a16:creationId xmlns:a16="http://schemas.microsoft.com/office/drawing/2014/main" id="{31C853D7-F683-BC4C-859F-839E69627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232" y="5057001"/>
            <a:ext cx="2963334" cy="1371600"/>
          </a:xfrm>
          <a:prstGeom prst="rect">
            <a:avLst/>
          </a:prstGeom>
        </p:spPr>
      </p:pic>
      <p:pic>
        <p:nvPicPr>
          <p:cNvPr id="7" name="Picture 6" descr="A person and person taking a selfie&#10;&#10;Description automatically generated with medium confidence">
            <a:extLst>
              <a:ext uri="{FF2B5EF4-FFF2-40B4-BE49-F238E27FC236}">
                <a16:creationId xmlns:a16="http://schemas.microsoft.com/office/drawing/2014/main" id="{E762BFD8-76EB-1A4A-9898-F030D4E50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18" y="2771001"/>
            <a:ext cx="2885789" cy="220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947CFD-40A8-FA42-B32D-9CAA656ACAD6}"/>
              </a:ext>
            </a:extLst>
          </p:cNvPr>
          <p:cNvSpPr txBox="1"/>
          <p:nvPr/>
        </p:nvSpPr>
        <p:spPr>
          <a:xfrm>
            <a:off x="2756812" y="4741902"/>
            <a:ext cx="5517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1970s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382128-D53A-CF41-BD6F-178A3A4C382D}"/>
              </a:ext>
            </a:extLst>
          </p:cNvPr>
          <p:cNvSpPr txBox="1"/>
          <p:nvPr/>
        </p:nvSpPr>
        <p:spPr>
          <a:xfrm>
            <a:off x="3319076" y="6200001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2015</a:t>
            </a: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B132BF40-FD48-3A41-B57B-FD6C2B799C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400496"/>
            <a:ext cx="69653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latin typeface="Arial"/>
                <a:cs typeface="Arial"/>
              </a:rPr>
              <a:t>Discovery of “Natural Killer” Cells</a:t>
            </a:r>
          </a:p>
        </p:txBody>
      </p:sp>
    </p:spTree>
    <p:extLst>
      <p:ext uri="{BB962C8B-B14F-4D97-AF65-F5344CB8AC3E}">
        <p14:creationId xmlns:p14="http://schemas.microsoft.com/office/powerpoint/2010/main" val="400899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61175" y="6324600"/>
            <a:ext cx="29254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(Video provided by Morgan </a:t>
            </a:r>
            <a:r>
              <a:rPr lang="en-US" dirty="0" err="1"/>
              <a:t>Huse</a:t>
            </a:r>
            <a:r>
              <a:rPr lang="en-US" dirty="0"/>
              <a:t>, MSKCC)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553874" y="329624"/>
            <a:ext cx="438032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latin typeface="Arial"/>
                <a:cs typeface="Arial"/>
              </a:rPr>
              <a:t>NK cells kill tumor cells</a:t>
            </a:r>
          </a:p>
        </p:txBody>
      </p:sp>
      <p:pic>
        <p:nvPicPr>
          <p:cNvPr id="2" name="Kill_movie_long_annotate (Converted)">
            <a:hlinkClick r:id="" action="ppaction://media"/>
            <a:extLst>
              <a:ext uri="{FF2B5EF4-FFF2-40B4-BE49-F238E27FC236}">
                <a16:creationId xmlns:a16="http://schemas.microsoft.com/office/drawing/2014/main" id="{04090053-BBAC-D64F-993B-F3FF1C386E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62200" y="916258"/>
            <a:ext cx="4648200" cy="527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155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21" y="1143000"/>
            <a:ext cx="8864928" cy="4841099"/>
          </a:xfrm>
          <a:prstGeom prst="rect">
            <a:avLst/>
          </a:prstGeom>
        </p:spPr>
      </p:pic>
      <p:sp>
        <p:nvSpPr>
          <p:cNvPr id="3" name="Rectangle 2"/>
          <p:cNvSpPr>
            <a:spLocks noGrp="1" noChangeArrowheads="1"/>
          </p:cNvSpPr>
          <p:nvPr/>
        </p:nvSpPr>
        <p:spPr bwMode="auto">
          <a:xfrm>
            <a:off x="381000" y="4718"/>
            <a:ext cx="8458200" cy="909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000" u="sng" dirty="0">
                <a:solidFill>
                  <a:schemeClr val="tx2"/>
                </a:solidFill>
                <a:latin typeface="Arial"/>
                <a:ea typeface="ＭＳ Ｐゴシック" charset="-128"/>
                <a:cs typeface="Arial"/>
              </a:rPr>
              <a:t>Early report of NK cell deficien</a:t>
            </a:r>
            <a:r>
              <a:rPr lang="en-US" sz="4000" dirty="0">
                <a:solidFill>
                  <a:schemeClr val="tx2"/>
                </a:solidFill>
                <a:latin typeface="Arial"/>
                <a:ea typeface="ＭＳ Ｐゴシック" charset="-128"/>
                <a:cs typeface="Arial"/>
              </a:rPr>
              <a:t>cy</a:t>
            </a:r>
            <a:endParaRPr lang="en-US" sz="1800" dirty="0">
              <a:solidFill>
                <a:srgbClr val="000000"/>
              </a:solidFill>
              <a:latin typeface="Arial"/>
              <a:ea typeface="Comic Sans MS" charset="0"/>
              <a:cs typeface="Arial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/>
        </p:nvSpPr>
        <p:spPr bwMode="auto">
          <a:xfrm>
            <a:off x="381000" y="6172200"/>
            <a:ext cx="8458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/>
                <a:ea typeface="ＭＳ Ｐゴシック" charset="-128"/>
                <a:cs typeface="Arial"/>
              </a:rPr>
              <a:t>New England Journal of Medicine, 1989</a:t>
            </a:r>
            <a:endParaRPr lang="en-US" sz="2400" dirty="0">
              <a:solidFill>
                <a:srgbClr val="FF0000"/>
              </a:solidFill>
              <a:latin typeface="Arial"/>
              <a:ea typeface="Comic Sans MS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90738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C05CC1-ED2D-F244-8135-11013386B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143000"/>
            <a:ext cx="4455338" cy="54975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27B413-1615-9E42-8BDE-6D2AA11259E4}"/>
              </a:ext>
            </a:extLst>
          </p:cNvPr>
          <p:cNvSpPr txBox="1"/>
          <p:nvPr/>
        </p:nvSpPr>
        <p:spPr>
          <a:xfrm>
            <a:off x="5953685" y="1109246"/>
            <a:ext cx="15901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September 2021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1A164A-DC4C-804F-82F2-9CA47B42DF56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342900" y="228600"/>
            <a:ext cx="8458200" cy="909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000" u="sng" dirty="0">
                <a:solidFill>
                  <a:schemeClr val="tx2"/>
                </a:solidFill>
                <a:latin typeface="Arial"/>
                <a:ea typeface="ＭＳ Ｐゴシック" charset="-128"/>
                <a:cs typeface="Arial"/>
              </a:rPr>
              <a:t>Recent case of NK cell deficiency</a:t>
            </a:r>
            <a:endParaRPr lang="en-US" sz="1800" u="sng" dirty="0">
              <a:solidFill>
                <a:srgbClr val="000000"/>
              </a:solidFill>
              <a:latin typeface="Arial"/>
              <a:ea typeface="Comic Sans MS" charset="0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A2D675-CC1A-604A-9811-82DFDC773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2743200"/>
            <a:ext cx="6684407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33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8E936E-AF89-477D-E2E7-60EDB110B9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54"/>
          <a:stretch>
            <a:fillRect/>
          </a:stretch>
        </p:blipFill>
        <p:spPr>
          <a:xfrm>
            <a:off x="1676400" y="1524000"/>
            <a:ext cx="6248400" cy="500445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D0C1553-2E62-B507-B597-6A9ED91BEB88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342900" y="228600"/>
            <a:ext cx="8458200" cy="909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000" u="sng" dirty="0">
                <a:solidFill>
                  <a:schemeClr val="tx2"/>
                </a:solidFill>
                <a:latin typeface="Arial"/>
                <a:ea typeface="ＭＳ Ｐゴシック" charset="-128"/>
                <a:cs typeface="Arial"/>
              </a:rPr>
              <a:t>Role of NK cells in virus infection</a:t>
            </a:r>
            <a:endParaRPr lang="en-US" sz="1800" u="sng" dirty="0">
              <a:solidFill>
                <a:srgbClr val="000000"/>
              </a:solidFill>
              <a:latin typeface="Arial"/>
              <a:ea typeface="Comic Sans MS" charset="0"/>
              <a:cs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A0055B-8B37-B291-4118-9CF5306DC42C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5715000" y="2133600"/>
            <a:ext cx="2590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Arial"/>
                <a:ea typeface="ＭＳ Ｐゴシック" charset="-128"/>
                <a:cs typeface="Arial"/>
              </a:rPr>
              <a:t>Early control!</a:t>
            </a:r>
            <a:endParaRPr lang="en-US" sz="2400" dirty="0">
              <a:solidFill>
                <a:srgbClr val="000000"/>
              </a:solidFill>
              <a:latin typeface="Arial"/>
              <a:ea typeface="Comic Sans MS" charset="0"/>
              <a:cs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AF646F-85BA-2934-F438-EF77C04C655D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5715000" y="2900318"/>
            <a:ext cx="2590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Arial"/>
                <a:ea typeface="ＭＳ Ｐゴシック" charset="-128"/>
                <a:cs typeface="Arial"/>
              </a:rPr>
              <a:t>How?</a:t>
            </a:r>
            <a:endParaRPr lang="en-US" sz="2400" dirty="0">
              <a:solidFill>
                <a:srgbClr val="000000"/>
              </a:solidFill>
              <a:latin typeface="Arial"/>
              <a:ea typeface="Comic Sans MS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1631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B27DB7-356C-AEA2-53C6-D6F3F67DD7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preencoded.png">
            <a:extLst>
              <a:ext uri="{FF2B5EF4-FFF2-40B4-BE49-F238E27FC236}">
                <a16:creationId xmlns:a16="http://schemas.microsoft.com/office/drawing/2014/main" id="{05C1EB51-5F57-667F-C2FE-AA82D7DE0FC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3886200" y="2362200"/>
            <a:ext cx="981456" cy="981456"/>
          </a:xfrm>
          <a:prstGeom prst="rect">
            <a:avLst/>
          </a:prstGeom>
        </p:spPr>
      </p:pic>
      <p:pic>
        <p:nvPicPr>
          <p:cNvPr id="4" name="Image 1" descr="preencoded.png">
            <a:extLst>
              <a:ext uri="{FF2B5EF4-FFF2-40B4-BE49-F238E27FC236}">
                <a16:creationId xmlns:a16="http://schemas.microsoft.com/office/drawing/2014/main" id="{E55E0676-75B2-CBAF-7A59-272E503CC7C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4341912" y="1887237"/>
            <a:ext cx="219456" cy="219456"/>
          </a:xfrm>
          <a:prstGeom prst="rect">
            <a:avLst/>
          </a:prstGeom>
        </p:spPr>
      </p:pic>
      <p:pic>
        <p:nvPicPr>
          <p:cNvPr id="5" name="Image 2" descr="preencoded.png">
            <a:extLst>
              <a:ext uri="{FF2B5EF4-FFF2-40B4-BE49-F238E27FC236}">
                <a16:creationId xmlns:a16="http://schemas.microsoft.com/office/drawing/2014/main" id="{19BF025B-AC19-8749-6D4C-0614E66093D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4584007" y="1665239"/>
            <a:ext cx="219456" cy="219456"/>
          </a:xfrm>
          <a:prstGeom prst="rect">
            <a:avLst/>
          </a:prstGeom>
        </p:spPr>
      </p:pic>
      <p:pic>
        <p:nvPicPr>
          <p:cNvPr id="6" name="Image 3" descr="preencoded.png">
            <a:extLst>
              <a:ext uri="{FF2B5EF4-FFF2-40B4-BE49-F238E27FC236}">
                <a16:creationId xmlns:a16="http://schemas.microsoft.com/office/drawing/2014/main" id="{2BDAD321-DE9A-07A0-574D-9BBAF6CE27C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4584007" y="1906786"/>
            <a:ext cx="219456" cy="219456"/>
          </a:xfrm>
          <a:prstGeom prst="rect">
            <a:avLst/>
          </a:prstGeom>
        </p:spPr>
      </p:pic>
      <p:pic>
        <p:nvPicPr>
          <p:cNvPr id="7" name="Image 4" descr="preencoded.png">
            <a:extLst>
              <a:ext uri="{FF2B5EF4-FFF2-40B4-BE49-F238E27FC236}">
                <a16:creationId xmlns:a16="http://schemas.microsoft.com/office/drawing/2014/main" id="{03E20306-D65D-F917-5069-7E0020D1AF8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4116288" y="1807336"/>
            <a:ext cx="219456" cy="219456"/>
          </a:xfrm>
          <a:prstGeom prst="rect">
            <a:avLst/>
          </a:prstGeom>
        </p:spPr>
      </p:pic>
      <p:pic>
        <p:nvPicPr>
          <p:cNvPr id="8" name="Image 5" descr="preencoded.png">
            <a:extLst>
              <a:ext uri="{FF2B5EF4-FFF2-40B4-BE49-F238E27FC236}">
                <a16:creationId xmlns:a16="http://schemas.microsoft.com/office/drawing/2014/main" id="{8432BEB9-FD5F-FEA3-6812-D7502CE1BA6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4116284" y="2063098"/>
            <a:ext cx="219456" cy="219456"/>
          </a:xfrm>
          <a:prstGeom prst="rect">
            <a:avLst/>
          </a:prstGeom>
        </p:spPr>
      </p:pic>
      <p:pic>
        <p:nvPicPr>
          <p:cNvPr id="9" name="Image 6" descr="preencoded.png">
            <a:extLst>
              <a:ext uri="{FF2B5EF4-FFF2-40B4-BE49-F238E27FC236}">
                <a16:creationId xmlns:a16="http://schemas.microsoft.com/office/drawing/2014/main" id="{6DEE99ED-4409-5F8C-07AF-A88160780AE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4296439" y="2063097"/>
            <a:ext cx="219456" cy="219456"/>
          </a:xfrm>
          <a:prstGeom prst="rect">
            <a:avLst/>
          </a:prstGeom>
        </p:spPr>
      </p:pic>
      <p:pic>
        <p:nvPicPr>
          <p:cNvPr id="10" name="Image 7" descr="preencoded.png">
            <a:extLst>
              <a:ext uri="{FF2B5EF4-FFF2-40B4-BE49-F238E27FC236}">
                <a16:creationId xmlns:a16="http://schemas.microsoft.com/office/drawing/2014/main" id="{B15BD238-12D4-601F-0DF6-6ED0B77808C1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3923552" y="1625656"/>
            <a:ext cx="219456" cy="219456"/>
          </a:xfrm>
          <a:prstGeom prst="rect">
            <a:avLst/>
          </a:prstGeom>
        </p:spPr>
      </p:pic>
      <p:pic>
        <p:nvPicPr>
          <p:cNvPr id="11" name="Image 8" descr="preencoded.png">
            <a:extLst>
              <a:ext uri="{FF2B5EF4-FFF2-40B4-BE49-F238E27FC236}">
                <a16:creationId xmlns:a16="http://schemas.microsoft.com/office/drawing/2014/main" id="{14E33728-32D0-977F-4A64-1714B042126D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4116285" y="1544060"/>
            <a:ext cx="219456" cy="219456"/>
          </a:xfrm>
          <a:prstGeom prst="rect">
            <a:avLst/>
          </a:prstGeom>
        </p:spPr>
      </p:pic>
      <p:pic>
        <p:nvPicPr>
          <p:cNvPr id="12" name="Image 9" descr="preencoded.png">
            <a:extLst>
              <a:ext uri="{FF2B5EF4-FFF2-40B4-BE49-F238E27FC236}">
                <a16:creationId xmlns:a16="http://schemas.microsoft.com/office/drawing/2014/main" id="{97F7C4DA-670C-60A7-12F1-A0E577354B53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3851524" y="1383996"/>
            <a:ext cx="219456" cy="219456"/>
          </a:xfrm>
          <a:prstGeom prst="rect">
            <a:avLst/>
          </a:prstGeom>
        </p:spPr>
      </p:pic>
      <p:pic>
        <p:nvPicPr>
          <p:cNvPr id="13" name="Image 10" descr="preencoded.png">
            <a:extLst>
              <a:ext uri="{FF2B5EF4-FFF2-40B4-BE49-F238E27FC236}">
                <a16:creationId xmlns:a16="http://schemas.microsoft.com/office/drawing/2014/main" id="{374A1D0D-125F-BE10-A59E-603ADB0F3495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4767811" y="1774400"/>
            <a:ext cx="219456" cy="219456"/>
          </a:xfrm>
          <a:prstGeom prst="rect">
            <a:avLst/>
          </a:prstGeom>
        </p:spPr>
      </p:pic>
      <p:pic>
        <p:nvPicPr>
          <p:cNvPr id="14" name="Image 11" descr="preencoded.png">
            <a:extLst>
              <a:ext uri="{FF2B5EF4-FFF2-40B4-BE49-F238E27FC236}">
                <a16:creationId xmlns:a16="http://schemas.microsoft.com/office/drawing/2014/main" id="{2A6A6AB6-56E2-2DED-136B-24E8F1DA208E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4823917" y="1532859"/>
            <a:ext cx="219456" cy="219456"/>
          </a:xfrm>
          <a:prstGeom prst="rect">
            <a:avLst/>
          </a:prstGeom>
        </p:spPr>
      </p:pic>
      <p:pic>
        <p:nvPicPr>
          <p:cNvPr id="15" name="Image 12" descr="preencoded.png">
            <a:extLst>
              <a:ext uri="{FF2B5EF4-FFF2-40B4-BE49-F238E27FC236}">
                <a16:creationId xmlns:a16="http://schemas.microsoft.com/office/drawing/2014/main" id="{ED500BED-A58C-092A-DF7A-5CCCE8E8E6BD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5027900" y="1665242"/>
            <a:ext cx="219456" cy="219456"/>
          </a:xfrm>
          <a:prstGeom prst="rect">
            <a:avLst/>
          </a:prstGeom>
        </p:spPr>
      </p:pic>
      <p:pic>
        <p:nvPicPr>
          <p:cNvPr id="16" name="Image 13" descr="preencoded.png">
            <a:extLst>
              <a:ext uri="{FF2B5EF4-FFF2-40B4-BE49-F238E27FC236}">
                <a16:creationId xmlns:a16="http://schemas.microsoft.com/office/drawing/2014/main" id="{84DEAA07-BF9B-95E2-BB55-7BF3A003DCEF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4895520" y="1338608"/>
            <a:ext cx="219456" cy="219456"/>
          </a:xfrm>
          <a:prstGeom prst="rect">
            <a:avLst/>
          </a:prstGeom>
        </p:spPr>
      </p:pic>
      <p:sp>
        <p:nvSpPr>
          <p:cNvPr id="17" name="Text 0">
            <a:extLst>
              <a:ext uri="{FF2B5EF4-FFF2-40B4-BE49-F238E27FC236}">
                <a16:creationId xmlns:a16="http://schemas.microsoft.com/office/drawing/2014/main" id="{B1547964-A558-0696-678A-B1180034D5FB}"/>
              </a:ext>
            </a:extLst>
          </p:cNvPr>
          <p:cNvSpPr/>
          <p:nvPr/>
        </p:nvSpPr>
        <p:spPr>
          <a:xfrm>
            <a:off x="4312472" y="1344044"/>
            <a:ext cx="473935" cy="1843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775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IFN-γ</a:t>
            </a:r>
            <a:endParaRPr lang="en-US" sz="1400" dirty="0"/>
          </a:p>
        </p:txBody>
      </p:sp>
      <p:pic>
        <p:nvPicPr>
          <p:cNvPr id="18" name="Image 14" descr="preencoded.png">
            <a:extLst>
              <a:ext uri="{FF2B5EF4-FFF2-40B4-BE49-F238E27FC236}">
                <a16:creationId xmlns:a16="http://schemas.microsoft.com/office/drawing/2014/main" id="{A51BBC0A-BBD4-EBDD-407A-452F523B5671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4944200" y="3343925"/>
            <a:ext cx="1045464" cy="1045464"/>
          </a:xfrm>
          <a:prstGeom prst="rect">
            <a:avLst/>
          </a:prstGeom>
        </p:spPr>
      </p:pic>
      <p:pic>
        <p:nvPicPr>
          <p:cNvPr id="19" name="Image 15" descr="preencoded.png">
            <a:extLst>
              <a:ext uri="{FF2B5EF4-FFF2-40B4-BE49-F238E27FC236}">
                <a16:creationId xmlns:a16="http://schemas.microsoft.com/office/drawing/2014/main" id="{888317E8-1D7F-F3D9-B28A-382C38AF837C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5329772" y="3438898"/>
            <a:ext cx="274320" cy="274320"/>
          </a:xfrm>
          <a:prstGeom prst="rect">
            <a:avLst/>
          </a:prstGeom>
        </p:spPr>
      </p:pic>
      <p:pic>
        <p:nvPicPr>
          <p:cNvPr id="20" name="Image 16" descr="preencoded.png">
            <a:extLst>
              <a:ext uri="{FF2B5EF4-FFF2-40B4-BE49-F238E27FC236}">
                <a16:creationId xmlns:a16="http://schemas.microsoft.com/office/drawing/2014/main" id="{F2DF380B-63F3-C175-057B-72E3B16DE635}"/>
              </a:ext>
            </a:extLst>
          </p:cNvPr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5085770" y="3874667"/>
            <a:ext cx="274320" cy="274320"/>
          </a:xfrm>
          <a:prstGeom prst="rect">
            <a:avLst/>
          </a:prstGeom>
        </p:spPr>
      </p:pic>
      <p:sp>
        <p:nvSpPr>
          <p:cNvPr id="21" name="Text 1">
            <a:extLst>
              <a:ext uri="{FF2B5EF4-FFF2-40B4-BE49-F238E27FC236}">
                <a16:creationId xmlns:a16="http://schemas.microsoft.com/office/drawing/2014/main" id="{FDAA707D-D5D4-19C8-FA22-9EB81E94B5C3}"/>
              </a:ext>
            </a:extLst>
          </p:cNvPr>
          <p:cNvSpPr/>
          <p:nvPr/>
        </p:nvSpPr>
        <p:spPr>
          <a:xfrm>
            <a:off x="4943729" y="4645423"/>
            <a:ext cx="1157478" cy="7429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9775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Virus-infected cells</a:t>
            </a:r>
            <a:endParaRPr lang="en-US" sz="2000" dirty="0"/>
          </a:p>
        </p:txBody>
      </p:sp>
      <p:pic>
        <p:nvPicPr>
          <p:cNvPr id="22" name="Image 17" descr="preencoded.png">
            <a:extLst>
              <a:ext uri="{FF2B5EF4-FFF2-40B4-BE49-F238E27FC236}">
                <a16:creationId xmlns:a16="http://schemas.microsoft.com/office/drawing/2014/main" id="{65B85319-3574-CCA4-6606-C07C20A7C535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27"/>
          <a:stretch>
            <a:fillRect/>
          </a:stretch>
        </p:blipFill>
        <p:spPr>
          <a:xfrm>
            <a:off x="4836264" y="2709648"/>
            <a:ext cx="777240" cy="740664"/>
          </a:xfrm>
          <a:prstGeom prst="rect">
            <a:avLst/>
          </a:prstGeom>
        </p:spPr>
      </p:pic>
      <p:sp>
        <p:nvSpPr>
          <p:cNvPr id="23" name="Text 2">
            <a:extLst>
              <a:ext uri="{FF2B5EF4-FFF2-40B4-BE49-F238E27FC236}">
                <a16:creationId xmlns:a16="http://schemas.microsoft.com/office/drawing/2014/main" id="{C1F2730D-0D27-4131-5A84-AC2A19FB4D9F}"/>
              </a:ext>
            </a:extLst>
          </p:cNvPr>
          <p:cNvSpPr/>
          <p:nvPr/>
        </p:nvSpPr>
        <p:spPr>
          <a:xfrm>
            <a:off x="4021489" y="3495415"/>
            <a:ext cx="748981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9775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killing</a:t>
            </a:r>
            <a:endParaRPr lang="en-US" sz="2000" dirty="0"/>
          </a:p>
        </p:txBody>
      </p:sp>
      <p:pic>
        <p:nvPicPr>
          <p:cNvPr id="24" name="Image 18" descr="preencoded.png">
            <a:extLst>
              <a:ext uri="{FF2B5EF4-FFF2-40B4-BE49-F238E27FC236}">
                <a16:creationId xmlns:a16="http://schemas.microsoft.com/office/drawing/2014/main" id="{FB885EB1-FE27-BBAA-8828-CB40AE69CC42}"/>
              </a:ext>
            </a:extLst>
          </p:cNvPr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3185334" y="2709648"/>
            <a:ext cx="777240" cy="740664"/>
          </a:xfrm>
          <a:prstGeom prst="rect">
            <a:avLst/>
          </a:prstGeom>
        </p:spPr>
      </p:pic>
      <p:sp>
        <p:nvSpPr>
          <p:cNvPr id="25" name="Text 3">
            <a:extLst>
              <a:ext uri="{FF2B5EF4-FFF2-40B4-BE49-F238E27FC236}">
                <a16:creationId xmlns:a16="http://schemas.microsoft.com/office/drawing/2014/main" id="{0FD3095F-6D8F-CDFC-3D2B-AA801407882C}"/>
              </a:ext>
            </a:extLst>
          </p:cNvPr>
          <p:cNvSpPr/>
          <p:nvPr/>
        </p:nvSpPr>
        <p:spPr>
          <a:xfrm>
            <a:off x="2467229" y="4645423"/>
            <a:ext cx="1157478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9775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Tumor cells</a:t>
            </a:r>
            <a:endParaRPr lang="en-US" sz="2000" dirty="0"/>
          </a:p>
        </p:txBody>
      </p:sp>
      <p:pic>
        <p:nvPicPr>
          <p:cNvPr id="26" name="Image 19" descr="preencoded.png">
            <a:extLst>
              <a:ext uri="{FF2B5EF4-FFF2-40B4-BE49-F238E27FC236}">
                <a16:creationId xmlns:a16="http://schemas.microsoft.com/office/drawing/2014/main" id="{3594876B-5379-0F7D-E267-1FF1A0E563B0}"/>
              </a:ext>
            </a:extLst>
          </p:cNvPr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2714298" y="3343036"/>
            <a:ext cx="1045464" cy="1057656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2D10D5C3-7CE2-2B19-4FF6-EAE15166DE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9035" y="293172"/>
            <a:ext cx="474521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>
                <a:latin typeface="Arial"/>
                <a:cs typeface="Arial"/>
              </a:rPr>
              <a:t>Function of NK cells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1164E0B-A7BF-E029-DE43-757F631EAD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3801" y="5994299"/>
            <a:ext cx="50642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How do they recognize target cells?</a:t>
            </a:r>
          </a:p>
        </p:txBody>
      </p:sp>
      <p:sp>
        <p:nvSpPr>
          <p:cNvPr id="29" name="Text 2">
            <a:extLst>
              <a:ext uri="{FF2B5EF4-FFF2-40B4-BE49-F238E27FC236}">
                <a16:creationId xmlns:a16="http://schemas.microsoft.com/office/drawing/2014/main" id="{770EAC4B-AAE9-0F5A-7873-0FE595B15AF9}"/>
              </a:ext>
            </a:extLst>
          </p:cNvPr>
          <p:cNvSpPr/>
          <p:nvPr/>
        </p:nvSpPr>
        <p:spPr>
          <a:xfrm>
            <a:off x="5458761" y="1613634"/>
            <a:ext cx="1341411" cy="2931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9775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Cytokine release</a:t>
            </a:r>
            <a:endParaRPr lang="en-US" sz="20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641A181-BD70-097B-EA54-3B7D08EAB180}"/>
              </a:ext>
            </a:extLst>
          </p:cNvPr>
          <p:cNvSpPr txBox="1"/>
          <p:nvPr/>
        </p:nvSpPr>
        <p:spPr>
          <a:xfrm>
            <a:off x="8229600" y="6455964"/>
            <a:ext cx="1591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BioRender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95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0c89b135-e5ed-4893-aa28-e974294f943d"/>
  <p:tag name="SELECTIONIDS" val="ba9a99ef-d480-4e0c-a5e8-1ab0d5460261"/>
  <p:tag name="TRANSPARENTBACKGROUND" val="true"/>
  <p:tag name="VERSION" val="1770487340360"/>
  <p:tag name="TITLE" val="STAT start new"/>
  <p:tag name="CREATORNAME" val="Simon Grassmann"/>
  <p:tag name="DATEINSERTED" val="1770487340513"/>
  <p:tag name="DPI" val="300"/>
  <p:tag name="BIOJSON" val="{&quot;id&quot;:&quot;ecd86b47-4d1d-40e6-a442-c67b26de0622&quot;,&quot;objects&quot;:{&quot;ba9a99ef-d480-4e0c-a5e8-1ab0d5460261&quot;:{&quot;id&quot;:&quot;ba9a99ef-d480-4e0c-a5e8-1ab0d5460261&quot;,&quot;name&quot;:&quot;Natural killer cell&quot;,&quot;type&quot;:&quot;FIGURE_OBJECT&quot;,&quot;relativeTransform&quot;:{&quot;translate&quot;:{&quot;x&quot;:-44.93187074203908,&quot;y&quot;:-32.08985460088428},&quot;rotate&quot;:0,&quot;skewX&quot;:0,&quot;scale&quot;:{&quot;x&quot;:1.0299853344216325,&quot;y&quot;:1.0299853344216325}},&quot;image&quot;:{&quot;url&quot;:&quot;https://icons.cdn.biorender.com/biorender/670544d2b68d8e898c0f5d67/61798a634b488100281fada1.png&quot;,&quot;fallbackUrl&quot;:&quot;sources/icons/670544d2b68d8e898c0f5d67/61798a634b488100281fada1.svg&quot;,&quot;isPremium&quot;:false,&quot;isPacked&quot;:true,&quot;size&quot;:{&quot;x&quot;:100,&quot;y&quot;:100}},&quot;source&quot;:{&quot;id&quot;:&quot;61798a634b488100281fada1&quot;,&quot;type&quot;:&quot;ASSETS&quot;},&quot;parent&quot;:{&quot;type&quot;:&quot;CHILD&quot;,&quot;parentId&quot;:&quot;0c89b135-e5ed-4893-aa28-e974294f943d&quot;,&quot;order&quot;:&quot;1&quot;}},&quot;0c89b135-e5ed-4893-aa28-e974294f943d&quot;:{&quot;id&quot;:&quot;0c89b135-e5ed-4893-aa28-e974294f943d&quot;,&quot;type&quot;:&quot;FIGURE_OBJECT&quot;,&quot;document&quot;:{&quot;type&quot;:&quot;FIGURE&quot;,&quot;canvasType&quot;:&quot;FIGURE&quot;,&quot;units&quot;:&quot;in&quot;,&quot;aspectRatio&quot;:0,&quot;title&quot;:&quot;copy of copy of Intro_1&quot;},&quot;parent&quot;:{&quot;type&quot;:&quot;DOCUMENT&quot;,&quot;parentId&quot;:&quot;ecd86b47-4d1d-40e6-a442-c67b26de0622&quot;,&quot;order&quot;:&quot;9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0c89b135-e5ed-4893-aa28-e974294f943d"/>
  <p:tag name="SELECTIONIDS" val="923a2a0c-4f12-453f-aa83-1735dc119ccc"/>
  <p:tag name="TRANSPARENTBACKGROUND" val="true"/>
  <p:tag name="VERSION" val="1770487340360"/>
  <p:tag name="TITLE" val="STAT start new"/>
  <p:tag name="CREATORNAME" val="Simon Grassmann"/>
  <p:tag name="DATEINSERTED" val="1770487340513"/>
  <p:tag name="DPI" val="300"/>
  <p:tag name="BIOJSON" val="{&quot;id&quot;:&quot;ecd86b47-4d1d-40e6-a442-c67b26de0622&quot;,&quot;objects&quot;:{&quot;923a2a0c-4f12-453f-aa83-1735dc119ccc&quot;:{&quot;type&quot;:&quot;FIGURE_OBJECT&quot;,&quot;id&quot;:&quot;923a2a0c-4f12-453f-aa83-1735dc119ccc&quot;,&quot;name&quot;:&quot;Sphere&quot;,&quot;relativeTransform&quot;:{&quot;translate&quot;:{&quot;x&quot;:-88.57240608605369,&quot;y&quot;:-174.78849244182945},&quot;rotate&quot;:0,&quot;skewX&quot;:0,&quot;scale&quot;:{&quot;x&quot;:0.09265872150630987,&quot;y&quot;:0.09265872150630987}},&quot;opacity&quot;:1,&quot;image&quot;:{&quot;url&quot;:&quot;https://icons.cdn.biorender.com/biorender/5f4529c2929bce0028c9f872/5b8847989629ce1400901caa.png&quot;,&quot;fallbackUrl&quot;:&quot;sources/icons/5f4529c2929bce0028c9f872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c89b135-e5ed-4893-aa28-e974294f943d&quot;,&quot;order&quot;:&quot;85&quot;}},&quot;0c89b135-e5ed-4893-aa28-e974294f943d&quot;:{&quot;id&quot;:&quot;0c89b135-e5ed-4893-aa28-e974294f943d&quot;,&quot;type&quot;:&quot;FIGURE_OBJECT&quot;,&quot;document&quot;:{&quot;type&quot;:&quot;FIGURE&quot;,&quot;canvasType&quot;:&quot;FIGURE&quot;,&quot;units&quot;:&quot;in&quot;,&quot;aspectRatio&quot;:0,&quot;title&quot;:&quot;copy of copy of Intro_1&quot;},&quot;parent&quot;:{&quot;type&quot;:&quot;DOCUMENT&quot;,&quot;parentId&quot;:&quot;ecd86b47-4d1d-40e6-a442-c67b26de0622&quot;,&quot;order&quot;:&quot;9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0c89b135-e5ed-4893-aa28-e974294f943d"/>
  <p:tag name="SELECTIONIDS" val="03017e59-dcda-4d33-80a0-64006127ce15"/>
  <p:tag name="TRANSPARENTBACKGROUND" val="true"/>
  <p:tag name="VERSION" val="1770487340360"/>
  <p:tag name="TITLE" val="STAT start new"/>
  <p:tag name="CREATORNAME" val="Simon Grassmann"/>
  <p:tag name="DATEINSERTED" val="1770487340513"/>
  <p:tag name="DPI" val="300"/>
  <p:tag name="BIOJSON" val="{&quot;id&quot;:&quot;ecd86b47-4d1d-40e6-a442-c67b26de0622&quot;,&quot;objects&quot;:{&quot;03017e59-dcda-4d33-80a0-64006127ce15&quot;:{&quot;type&quot;:&quot;FIGURE_OBJECT&quot;,&quot;id&quot;:&quot;03017e59-dcda-4d33-80a0-64006127ce15&quot;,&quot;name&quot;:&quot;Sphere&quot;,&quot;relativeTransform&quot;:{&quot;translate&quot;:{&quot;x&quot;:7.625750196167559,&quot;y&quot;:-133.80118341251736},&quot;rotate&quot;:0,&quot;skewX&quot;:0,&quot;scale&quot;:{&quot;x&quot;:0.09265872150630987,&quot;y&quot;:0.09265872150630987}},&quot;opacity&quot;:1,&quot;image&quot;:{&quot;url&quot;:&quot;https://icons.cdn.biorender.com/biorender/5f4529c2929bce0028c9f872/5b8847989629ce1400901caa.png&quot;,&quot;fallbackUrl&quot;:&quot;sources/icons/5f4529c2929bce0028c9f872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c89b135-e5ed-4893-aa28-e974294f943d&quot;,&quot;order&quot;:&quot;87&quot;}},&quot;0c89b135-e5ed-4893-aa28-e974294f943d&quot;:{&quot;id&quot;:&quot;0c89b135-e5ed-4893-aa28-e974294f943d&quot;,&quot;type&quot;:&quot;FIGURE_OBJECT&quot;,&quot;document&quot;:{&quot;type&quot;:&quot;FIGURE&quot;,&quot;canvasType&quot;:&quot;FIGURE&quot;,&quot;units&quot;:&quot;in&quot;,&quot;aspectRatio&quot;:0,&quot;title&quot;:&quot;copy of copy of Intro_1&quot;},&quot;parent&quot;:{&quot;type&quot;:&quot;DOCUMENT&quot;,&quot;parentId&quot;:&quot;ecd86b47-4d1d-40e6-a442-c67b26de0622&quot;,&quot;order&quot;:&quot;9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0c89b135-e5ed-4893-aa28-e974294f943d"/>
  <p:tag name="SELECTIONIDS" val="1340b6df-7cf4-4792-8c94-af742b28655b"/>
  <p:tag name="TRANSPARENTBACKGROUND" val="true"/>
  <p:tag name="VERSION" val="1770487340360"/>
  <p:tag name="TITLE" val="STAT start new"/>
  <p:tag name="CREATORNAME" val="Simon Grassmann"/>
  <p:tag name="DATEINSERTED" val="1770487340513"/>
  <p:tag name="DPI" val="300"/>
  <p:tag name="BIOJSON" val="{&quot;id&quot;:&quot;ecd86b47-4d1d-40e6-a442-c67b26de0622&quot;,&quot;objects&quot;:{&quot;1340b6df-7cf4-4792-8c94-af742b28655b&quot;:{&quot;type&quot;:&quot;FIGURE_OBJECT&quot;,&quot;id&quot;:&quot;1340b6df-7cf4-4792-8c94-af742b28655b&quot;,&quot;name&quot;:&quot;Sphere&quot;,&quot;relativeTransform&quot;:{&quot;translate&quot;:{&quot;x&quot;:13.516161155071671,&quot;y&quot;:-159.15975875498313},&quot;rotate&quot;:0,&quot;skewX&quot;:0,&quot;scale&quot;:{&quot;x&quot;:0.09265872150630987,&quot;y&quot;:0.09265872150630987}},&quot;opacity&quot;:1,&quot;image&quot;:{&quot;url&quot;:&quot;https://icons.cdn.biorender.com/biorender/5f4529c2929bce0028c9f872/5b8847989629ce1400901caa.png&quot;,&quot;fallbackUrl&quot;:&quot;sources/icons/5f4529c2929bce0028c9f872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c89b135-e5ed-4893-aa28-e974294f943d&quot;,&quot;order&quot;:&quot;9&quot;}},&quot;0c89b135-e5ed-4893-aa28-e974294f943d&quot;:{&quot;id&quot;:&quot;0c89b135-e5ed-4893-aa28-e974294f943d&quot;,&quot;type&quot;:&quot;FIGURE_OBJECT&quot;,&quot;document&quot;:{&quot;type&quot;:&quot;FIGURE&quot;,&quot;canvasType&quot;:&quot;FIGURE&quot;,&quot;units&quot;:&quot;in&quot;,&quot;aspectRatio&quot;:0,&quot;title&quot;:&quot;copy of copy of Intro_1&quot;},&quot;parent&quot;:{&quot;type&quot;:&quot;DOCUMENT&quot;,&quot;parentId&quot;:&quot;ecd86b47-4d1d-40e6-a442-c67b26de0622&quot;,&quot;order&quot;:&quot;9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0c89b135-e5ed-4893-aa28-e974294f943d"/>
  <p:tag name="SELECTIONIDS" val="5b01a346-fe35-4b6d-b7b5-4778357da190"/>
  <p:tag name="TRANSPARENTBACKGROUND" val="true"/>
  <p:tag name="VERSION" val="1770487340360"/>
  <p:tag name="TITLE" val="STAT start new"/>
  <p:tag name="CREATORNAME" val="Simon Grassmann"/>
  <p:tag name="DATEINSERTED" val="1770487340513"/>
  <p:tag name="DPI" val="300"/>
  <p:tag name="BIOJSON" val="{&quot;id&quot;:&quot;ecd86b47-4d1d-40e6-a442-c67b26de0622&quot;,&quot;objects&quot;:{&quot;5b01a346-fe35-4b6d-b7b5-4778357da190&quot;:{&quot;type&quot;:&quot;FIGURE_OBJECT&quot;,&quot;id&quot;:&quot;5b01a346-fe35-4b6d-b7b5-4778357da190&quot;,&quot;name&quot;:&quot;Sphere&quot;,&quot;relativeTransform&quot;:{&quot;translate&quot;:{&quot;x&quot;:34.9316862692269,&quot;y&quot;:-145.26130670018856},&quot;rotate&quot;:0,&quot;skewX&quot;:0,&quot;scale&quot;:{&quot;x&quot;:0.09265872150630987,&quot;y&quot;:0.09265872150630987}},&quot;opacity&quot;:1,&quot;image&quot;:{&quot;url&quot;:&quot;https://icons.cdn.biorender.com/biorender/5f4529c2929bce0028c9f872/5b8847989629ce1400901caa.png&quot;,&quot;fallbackUrl&quot;:&quot;sources/icons/5f4529c2929bce0028c9f872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c89b135-e5ed-4893-aa28-e974294f943d&quot;,&quot;order&quot;:&quot;92&quot;}},&quot;0c89b135-e5ed-4893-aa28-e974294f943d&quot;:{&quot;id&quot;:&quot;0c89b135-e5ed-4893-aa28-e974294f943d&quot;,&quot;type&quot;:&quot;FIGURE_OBJECT&quot;,&quot;document&quot;:{&quot;type&quot;:&quot;FIGURE&quot;,&quot;canvasType&quot;:&quot;FIGURE&quot;,&quot;units&quot;:&quot;in&quot;,&quot;aspectRatio&quot;:0,&quot;title&quot;:&quot;copy of copy of Intro_1&quot;},&quot;parent&quot;:{&quot;type&quot;:&quot;DOCUMENT&quot;,&quot;parentId&quot;:&quot;ecd86b47-4d1d-40e6-a442-c67b26de0622&quot;,&quot;order&quot;:&quot;9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0c89b135-e5ed-4893-aa28-e974294f943d"/>
  <p:tag name="SELECTIONIDS" val="4410bda9-6975-4376-a715-b9cc39947850"/>
  <p:tag name="TRANSPARENTBACKGROUND" val="true"/>
  <p:tag name="VERSION" val="1770487340360"/>
  <p:tag name="TITLE" val="STAT start new"/>
  <p:tag name="CREATORNAME" val="Simon Grassmann"/>
  <p:tag name="DATEINSERTED" val="1770487340513"/>
  <p:tag name="DPI" val="300"/>
  <p:tag name="BIOJSON" val="{&quot;id&quot;:&quot;ecd86b47-4d1d-40e6-a442-c67b26de0622&quot;,&quot;objects&quot;:{&quot;4410bda9-6975-4376-a715-b9cc39947850&quot;:{&quot;type&quot;:&quot;FIGURE_OBJECT&quot;,&quot;id&quot;:&quot;4410bda9-6975-4376-a715-b9cc39947850&quot;,&quot;name&quot;:&quot;Sphere&quot;,&quot;relativeTransform&quot;:{&quot;translate&quot;:{&quot;x&quot;:21.03353101808537,&quot;y&quot;:-179.55354414311094},&quot;rotate&quot;:0,&quot;skewX&quot;:0,&quot;scale&quot;:{&quot;x&quot;:0.09265872150630987,&quot;y&quot;:0.09265872150630987}},&quot;opacity&quot;:1,&quot;image&quot;:{&quot;url&quot;:&quot;https://icons.cdn.biorender.com/biorender/5f4529c2929bce0028c9f872/5b8847989629ce1400901caa.png&quot;,&quot;fallbackUrl&quot;:&quot;sources/icons/5f4529c2929bce0028c9f872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c89b135-e5ed-4893-aa28-e974294f943d&quot;,&quot;order&quot;:&quot;94&quot;}},&quot;0c89b135-e5ed-4893-aa28-e974294f943d&quot;:{&quot;id&quot;:&quot;0c89b135-e5ed-4893-aa28-e974294f943d&quot;,&quot;type&quot;:&quot;FIGURE_OBJECT&quot;,&quot;document&quot;:{&quot;type&quot;:&quot;FIGURE&quot;,&quot;canvasType&quot;:&quot;FIGURE&quot;,&quot;units&quot;:&quot;in&quot;,&quot;aspectRatio&quot;:0,&quot;title&quot;:&quot;copy of copy of Intro_1&quot;},&quot;parent&quot;:{&quot;type&quot;:&quot;DOCUMENT&quot;,&quot;parentId&quot;:&quot;ecd86b47-4d1d-40e6-a442-c67b26de0622&quot;,&quot;order&quot;:&quot;9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0c89b135-e5ed-4893-aa28-e974294f943d"/>
  <p:tag name="SELECTIONIDS" val="927869eb-0ded-4fb5-ba02-76cd1f18cbf7"/>
  <p:tag name="TRANSPARENTBACKGROUND" val="true"/>
  <p:tag name="VERSION" val="1770487340360"/>
  <p:tag name="TITLE" val="STAT start new"/>
  <p:tag name="CREATORNAME" val="Simon Grassmann"/>
  <p:tag name="DATEINSERTED" val="1770487340513"/>
  <p:tag name="DPI" val="300"/>
  <p:tag name="BIOJSON" val="{&quot;id&quot;:&quot;ecd86b47-4d1d-40e6-a442-c67b26de0622&quot;,&quot;objects&quot;:{&quot;927869eb-0ded-4fb5-ba02-76cd1f18cbf7&quot;:{&quot;id&quot;:&quot;927869eb-0ded-4fb5-ba02-76cd1f18cbf7&quot;,&quot;name&quot;:&quot;Macrophage&quot;,&quot;type&quot;:&quot;FIGURE_OBJECT&quot;,&quot;relativeTransform&quot;:{&quot;translate&quot;:{&quot;x&quot;:69.50421997309314,&quot;y&quot;:74.33834181143216},&quot;rotate&quot;:0,&quot;skewX&quot;:0,&quot;scale&quot;:{&quot;x&quot;:1.0985893815962982,&quot;y&quot;:1.0985893815962982}},&quot;image&quot;:{&quot;url&quot;:&quot;https://icons.biorender.com/biorender/61548665f5ee080029be1488/20210929202022/image/macrophage-01.png&quot;,&quot;fallbackUrl&quot;:&quot;https://res.cloudinary.com/dlcjuc3ej/image/upload/v1632946822/kg1medepvd9igtkm7wa4.svg#/keystone/api/icons/61548665f5ee080029be1488/20210929202022/image/macrophage-01.svg&quot;,&quot;isPremium&quot;:false,&quot;isPacked&quot;:true,&quot;size&quot;:{&quot;x&quot;:100,&quot;y&quot;:100}},&quot;source&quot;:{&quot;id&quot;:&quot;61548665f5ee080029be1488&quot;,&quot;type&quot;:&quot;ASSETS&quot;},&quot;parent&quot;:{&quot;type&quot;:&quot;CHILD&quot;,&quot;parentId&quot;:&quot;0c89b135-e5ed-4893-aa28-e974294f943d&quot;,&quot;order&quot;:&quot;9999991&quot;}},&quot;0c89b135-e5ed-4893-aa28-e974294f943d&quot;:{&quot;id&quot;:&quot;0c89b135-e5ed-4893-aa28-e974294f943d&quot;,&quot;type&quot;:&quot;FIGURE_OBJECT&quot;,&quot;document&quot;:{&quot;type&quot;:&quot;FIGURE&quot;,&quot;canvasType&quot;:&quot;FIGURE&quot;,&quot;units&quot;:&quot;in&quot;,&quot;aspectRatio&quot;:0,&quot;title&quot;:&quot;copy of copy of Intro_1&quot;},&quot;parent&quot;:{&quot;type&quot;:&quot;DOCUMENT&quot;,&quot;parentId&quot;:&quot;ecd86b47-4d1d-40e6-a442-c67b26de0622&quot;,&quot;order&quot;:&quot;9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0c89b135-e5ed-4893-aa28-e974294f943d"/>
  <p:tag name="SELECTIONIDS" val="82344265-f20f-47ef-94bc-c0db808e53dd"/>
  <p:tag name="TRANSPARENTBACKGROUND" val="true"/>
  <p:tag name="VERSION" val="1770487340360"/>
  <p:tag name="TITLE" val="STAT start new"/>
  <p:tag name="CREATORNAME" val="Simon Grassmann"/>
  <p:tag name="DATEINSERTED" val="1770487340513"/>
  <p:tag name="DPI" val="300"/>
  <p:tag name="BIOJSON" val="{&quot;id&quot;:&quot;ecd86b47-4d1d-40e6-a442-c67b26de0622&quot;,&quot;objects&quot;:{&quot;82344265-f20f-47ef-94bc-c0db808e53dd&quot;:{&quot;id&quot;:&quot;82344265-f20f-47ef-94bc-c0db808e53dd&quot;,&quot;name&quot;:&quot;Virus&quot;,&quot;displayName&quot;:&quot;&quot;,&quot;type&quot;:&quot;FIGURE_OBJECT&quot;,&quot;relativeTransform&quot;:{&quot;translate&quot;:{&quot;x&quot;:69.50424605981553,&quot;y&quot;:43.829270364280035},&quot;rotate&quot;:0,&quot;skewX&quot;:0,&quot;scale&quot;:{&quot;x&quot;:0.25616946872244006,&quot;y&quot;:0.25616946872244006}},&quot;image&quot;:{&quot;url&quot;:&quot;https://icons.cdn.biorender.com/biorender/5f529a3d10ee0600282ef158/20200909133303/image/5f529a3d10ee0600282ef158.png&quot;,&quot;isPremium&quot;:false,&quot;isOrgIcon&quot;:false,&quot;size&quot;:{&quot;x&quot;:100,&quot;y&quot;:98.96907216494844}},&quot;source&quot;:{&quot;id&quot;:&quot;5f529a3d10ee0600282ef158&quot;,&quot;version&quot;:&quot;20200909133303&quot;,&quot;type&quot;:&quot;ASSETS&quot;},&quot;isPremium&quot;:false,&quot;parent&quot;:{&quot;type&quot;:&quot;CHILD&quot;,&quot;parentId&quot;:&quot;0c89b135-e5ed-4893-aa28-e974294f943d&quot;,&quot;order&quot;:&quot;9999994&quot;}},&quot;0c89b135-e5ed-4893-aa28-e974294f943d&quot;:{&quot;id&quot;:&quot;0c89b135-e5ed-4893-aa28-e974294f943d&quot;,&quot;type&quot;:&quot;FIGURE_OBJECT&quot;,&quot;document&quot;:{&quot;type&quot;:&quot;FIGURE&quot;,&quot;canvasType&quot;:&quot;FIGURE&quot;,&quot;units&quot;:&quot;in&quot;,&quot;aspectRatio&quot;:0,&quot;title&quot;:&quot;copy of copy of Intro_1&quot;},&quot;parent&quot;:{&quot;type&quot;:&quot;DOCUMENT&quot;,&quot;parentId&quot;:&quot;ecd86b47-4d1d-40e6-a442-c67b26de0622&quot;,&quot;order&quot;:&quot;9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0c89b135-e5ed-4893-aa28-e974294f943d"/>
  <p:tag name="SELECTIONIDS" val="a2c822cf-9256-4bd3-bd3e-b71bc87892f1"/>
  <p:tag name="TRANSPARENTBACKGROUND" val="true"/>
  <p:tag name="VERSION" val="1770487340360"/>
  <p:tag name="TITLE" val="STAT start new"/>
  <p:tag name="CREATORNAME" val="Simon Grassmann"/>
  <p:tag name="DATEINSERTED" val="1770487340513"/>
  <p:tag name="DPI" val="300"/>
  <p:tag name="BIOJSON" val="{&quot;id&quot;:&quot;ecd86b47-4d1d-40e6-a442-c67b26de0622&quot;,&quot;objects&quot;:{&quot;a2c822cf-9256-4bd3-bd3e-b71bc87892f1&quot;:{&quot;id&quot;:&quot;a2c822cf-9256-4bd3-bd3e-b71bc87892f1&quot;,&quot;name&quot;:&quot;Virus&quot;,&quot;displayName&quot;:&quot;&quot;,&quot;type&quot;:&quot;FIGURE_OBJECT&quot;,&quot;relativeTransform&quot;:{&quot;translate&quot;:{&quot;x&quot;:43.887246059815624,&quot;y&quot;:89.57927036428003},&quot;rotate&quot;:0,&quot;skewX&quot;:0,&quot;scale&quot;:{&quot;x&quot;:0.25616946872244006,&quot;y&quot;:0.25616946872244006}},&quot;image&quot;:{&quot;url&quot;:&quot;https://icons.cdn.biorender.com/biorender/5f529a3d10ee0600282ef158/20200909133303/image/5f529a3d10ee0600282ef158.png&quot;,&quot;isPremium&quot;:false,&quot;isOrgIcon&quot;:false,&quot;size&quot;:{&quot;x&quot;:100,&quot;y&quot;:98.96907216494844}},&quot;source&quot;:{&quot;id&quot;:&quot;5f529a3d10ee0600282ef158&quot;,&quot;version&quot;:&quot;20200909133303&quot;,&quot;type&quot;:&quot;ASSETS&quot;},&quot;isPremium&quot;:false,&quot;parent&quot;:{&quot;type&quot;:&quot;CHILD&quot;,&quot;parentId&quot;:&quot;0c89b135-e5ed-4893-aa28-e974294f943d&quot;,&quot;order&quot;:&quot;9999996&quot;}},&quot;0c89b135-e5ed-4893-aa28-e974294f943d&quot;:{&quot;id&quot;:&quot;0c89b135-e5ed-4893-aa28-e974294f943d&quot;,&quot;type&quot;:&quot;FIGURE_OBJECT&quot;,&quot;document&quot;:{&quot;type&quot;:&quot;FIGURE&quot;,&quot;canvasType&quot;:&quot;FIGURE&quot;,&quot;units&quot;:&quot;in&quot;,&quot;aspectRatio&quot;:0,&quot;title&quot;:&quot;copy of copy of Intro_1&quot;},&quot;parent&quot;:{&quot;type&quot;:&quot;DOCUMENT&quot;,&quot;parentId&quot;:&quot;ecd86b47-4d1d-40e6-a442-c67b26de0622&quot;,&quot;order&quot;:&quot;9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0c89b135-e5ed-4893-aa28-e974294f943d"/>
  <p:tag name="SELECTIONIDS" val="f6ec61f8-121c-4e2f-8f92-4cb1060a0239"/>
  <p:tag name="TRANSPARENTBACKGROUND" val="true"/>
  <p:tag name="VERSION" val="1770487340360"/>
  <p:tag name="TITLE" val="STAT start new"/>
  <p:tag name="CREATORNAME" val="Simon Grassmann"/>
  <p:tag name="DATEINSERTED" val="1770487340513"/>
  <p:tag name="DPI" val="300"/>
  <p:tag name="BIOJSON" val="{&quot;id&quot;:&quot;ecd86b47-4d1d-40e6-a442-c67b26de0622&quot;,&quot;objects&quot;:{&quot;f6ec61f8-121c-4e2f-8f92-4cb1060a0239&quot;:{&quot;type&quot;:&quot;FIGURE_OBJECT&quot;,&quot;id&quot;:&quot;f6ec61f8-121c-4e2f-8f92-4cb1060a0239&quot;,&quot;relativeTransform&quot;:{&quot;translate&quot;:{&quot;x&quot;:213.91225274140663,&quot;y&quot;:87.0134883679914},&quot;rotate&quot;:0.7038131029467233,&quot;skewX&quot;:0,&quot;scale&quot;:{&quot;x&quot;:1,&quot;y&quot;:1}},&quot;opacity&quot;:1,&quot;path&quot;:{&quot;type&quot;:&quot;POLY_LINE&quot;,&quot;points&quot;:[{&quot;x&quot;:-218.45,&quot;y&quot;:40.5},{&quot;x&quot;:-190.31662455336084,&quot;y&quot;:28.033324910672178},{&quot;x&quot;:-163.7832491067217,&quot;y&quot;:48.5}],&quot;closed&quot;:false},&quot;pathStyles&quot;:[{&quot;type&quot;:&quot;FILL&quot;,&quot;fillStyle&quot;:&quot;rgba(0,0,0,0)&quot;},{&quot;type&quot;:&quot;STROKE&quot;,&quot;strokeStyle&quot;:&quot;#232323&quot;,&quot;lineWidth&quot;:2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0c89b135-e5ed-4893-aa28-e974294f943d&quot;,&quot;order&quot;:&quot;999999999995&quot;},&quot;connectorInfo&quot;:{&quot;type&quot;:&quot;QUADRATIC&quot;,&quot;offset&quot;:{&quot;x&quot;:0,&quot;y&quot;:0},&quot;bending&quot;:-0.1,&quot;customized&quot;:true}},&quot;0c89b135-e5ed-4893-aa28-e974294f943d&quot;:{&quot;id&quot;:&quot;0c89b135-e5ed-4893-aa28-e974294f943d&quot;,&quot;type&quot;:&quot;FIGURE_OBJECT&quot;,&quot;document&quot;:{&quot;type&quot;:&quot;FIGURE&quot;,&quot;canvasType&quot;:&quot;FIGURE&quot;,&quot;units&quot;:&quot;in&quot;,&quot;aspectRatio&quot;:0,&quot;title&quot;:&quot;copy of copy of Intro_1&quot;},&quot;parent&quot;:{&quot;type&quot;:&quot;DOCUMENT&quot;,&quot;parentId&quot;:&quot;ecd86b47-4d1d-40e6-a442-c67b26de0622&quot;,&quot;order&quot;:&quot;9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0c89b135-e5ed-4893-aa28-e974294f943d"/>
  <p:tag name="SELECTIONIDS" val="bd08928a-4495-4220-abc3-73708339414c"/>
  <p:tag name="TRANSPARENTBACKGROUND" val="true"/>
  <p:tag name="VERSION" val="1770487340360"/>
  <p:tag name="TITLE" val="STAT start new"/>
  <p:tag name="CREATORNAME" val="Simon Grassmann"/>
  <p:tag name="DATEINSERTED" val="1770487340513"/>
  <p:tag name="DPI" val="300"/>
  <p:tag name="BIOJSON" val="{&quot;id&quot;:&quot;ecd86b47-4d1d-40e6-a442-c67b26de0622&quot;,&quot;objects&quot;:{&quot;bd08928a-4495-4220-abc3-73708339414c&quot;:{&quot;type&quot;:&quot;FIGURE_OBJECT&quot;,&quot;id&quot;:&quot;bd08928a-4495-4220-abc3-73708339414c&quot;,&quot;relativeTransform&quot;:{&quot;translate&quot;:{&quot;x&quot;:-299.05350184812835,&quot;y&quot;:87.0134883679914},&quot;rotate&quot;:-0.7038131029467236,&quot;skewX&quot;:0,&quot;scale&quot;:{&quot;x&quot;:1,&quot;y&quot;:1}},&quot;opacity&quot;:1,&quot;path&quot;:{&quot;type&quot;:&quot;POLY_LINE&quot;,&quot;points&quot;:[{&quot;x&quot;:218.45,&quot;y&quot;:40.5},{&quot;x&quot;:190.31662455336084,&quot;y&quot;:28.033324910672178},{&quot;x&quot;:163.7832491067217,&quot;y&quot;:48.5}],&quot;closed&quot;:false},&quot;pathStyles&quot;:[{&quot;type&quot;:&quot;FILL&quot;,&quot;fillStyle&quot;:&quot;rgba(0,0,0,0)&quot;},{&quot;type&quot;:&quot;STROKE&quot;,&quot;strokeStyle&quot;:&quot;#232323&quot;,&quot;lineWidth&quot;:2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0c89b135-e5ed-4893-aa28-e974294f943d&quot;,&quot;order&quot;:&quot;999999999999&quot;},&quot;connectorInfo&quot;:{&quot;type&quot;:&quot;QUADRATIC&quot;,&quot;offset&quot;:{&quot;x&quot;:0,&quot;y&quot;:0},&quot;bending&quot;:-0.1,&quot;customized&quot;:true}},&quot;0c89b135-e5ed-4893-aa28-e974294f943d&quot;:{&quot;id&quot;:&quot;0c89b135-e5ed-4893-aa28-e974294f943d&quot;,&quot;type&quot;:&quot;FIGURE_OBJECT&quot;,&quot;document&quot;:{&quot;type&quot;:&quot;FIGURE&quot;,&quot;canvasType&quot;:&quot;FIGURE&quot;,&quot;units&quot;:&quot;in&quot;,&quot;aspectRatio&quot;:0,&quot;title&quot;:&quot;copy of copy of Intro_1&quot;},&quot;parent&quot;:{&quot;type&quot;:&quot;DOCUMENT&quot;,&quot;parentId&quot;:&quot;ecd86b47-4d1d-40e6-a442-c67b26de0622&quot;,&quot;order&quot;:&quot;9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0c89b135-e5ed-4893-aa28-e974294f943d"/>
  <p:tag name="SELECTIONIDS" val="c5b878f1-6953-4bf0-9525-b0b8c5f1aa98"/>
  <p:tag name="TRANSPARENTBACKGROUND" val="true"/>
  <p:tag name="VERSION" val="1770487340360"/>
  <p:tag name="TITLE" val="STAT start new"/>
  <p:tag name="CREATORNAME" val="Simon Grassmann"/>
  <p:tag name="DATEINSERTED" val="1770487340513"/>
  <p:tag name="DPI" val="300"/>
  <p:tag name="BIOJSON" val="{&quot;id&quot;:&quot;ecd86b47-4d1d-40e6-a442-c67b26de0622&quot;,&quot;objects&quot;:{&quot;c5b878f1-6953-4bf0-9525-b0b8c5f1aa98&quot;:{&quot;type&quot;:&quot;FIGURE_OBJECT&quot;,&quot;id&quot;:&quot;c5b878f1-6953-4bf0-9525-b0b8c5f1aa98&quot;,&quot;name&quot;:&quot;Sphere&quot;,&quot;relativeTransform&quot;:{&quot;translate&quot;:{&quot;x&quot;:-37.08807191032699,&quot;y&quot;:-121.95475475483217},&quot;rotate&quot;:0,&quot;skewX&quot;:0,&quot;scale&quot;:{&quot;x&quot;:0.09265872150630987,&quot;y&quot;:0.09265872150630987}},&quot;opacity&quot;:1,&quot;image&quot;:{&quot;url&quot;:&quot;https://icons.cdn.biorender.com/biorender/5f4529c2929bce0028c9f872/5b8847989629ce1400901caa.png&quot;,&quot;fallbackUrl&quot;:&quot;sources/icons/5f4529c2929bce0028c9f872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c89b135-e5ed-4893-aa28-e974294f943d&quot;,&quot;order&quot;:&quot;755&quot;}},&quot;0c89b135-e5ed-4893-aa28-e974294f943d&quot;:{&quot;id&quot;:&quot;0c89b135-e5ed-4893-aa28-e974294f943d&quot;,&quot;type&quot;:&quot;FIGURE_OBJECT&quot;,&quot;document&quot;:{&quot;type&quot;:&quot;FIGURE&quot;,&quot;canvasType&quot;:&quot;FIGURE&quot;,&quot;units&quot;:&quot;in&quot;,&quot;aspectRatio&quot;:0,&quot;title&quot;:&quot;copy of copy of Intro_1&quot;},&quot;parent&quot;:{&quot;type&quot;:&quot;DOCUMENT&quot;,&quot;parentId&quot;:&quot;ecd86b47-4d1d-40e6-a442-c67b26de0622&quot;,&quot;order&quot;:&quot;9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0c89b135-e5ed-4893-aa28-e974294f943d"/>
  <p:tag name="SELECTIONIDS" val="018b8121-26ae-4188-87f1-0ec1e5b2ff91"/>
  <p:tag name="TRANSPARENTBACKGROUND" val="true"/>
  <p:tag name="VERSION" val="1770487340360"/>
  <p:tag name="TITLE" val="STAT start new"/>
  <p:tag name="CREATORNAME" val="Simon Grassmann"/>
  <p:tag name="DATEINSERTED" val="1770487340513"/>
  <p:tag name="DPI" val="300"/>
  <p:tag name="BIOJSON" val="{&quot;id&quot;:&quot;ecd86b47-4d1d-40e6-a442-c67b26de0622&quot;,&quot;objects&quot;:{&quot;018b8121-26ae-4188-87f1-0ec1e5b2ff91&quot;:{&quot;id&quot;:&quot;018b8121-26ae-4188-87f1-0ec1e5b2ff91&quot;,&quot;name&quot;:&quot;Cancer cell&quot;,&quot;displayName&quot;:&quot;&quot;,&quot;type&quot;:&quot;FIGURE_OBJECT&quot;,&quot;relativeTransform&quot;:{&quot;translate&quot;:{&quot;x&quot;:-164.60616981132077,&quot;y&quot;:74.88499999999999},&quot;rotate&quot;:0,&quot;skewX&quot;:0,&quot;scale&quot;:{&quot;x&quot;:1.0990566037735847,&quot;y&quot;:1.0990566037735847}},&quot;image&quot;:{&quot;url&quot;:&quot;https://icons.cdn.biorender.com/biorender/6153716fe75ac20029699eee/20211025190637/image/6153716fe75ac20029699eee.png&quot;,&quot;isPremium&quot;:false,&quot;isOrgIcon&quot;:false,&quot;size&quot;:{&quot;x&quot;:100,&quot;y&quot;:100.95238095238095}},&quot;source&quot;:{&quot;id&quot;:&quot;6153716fe75ac20029699eee&quot;,&quot;version&quot;:&quot;20211025190637&quot;,&quot;type&quot;:&quot;ASSETS&quot;},&quot;isPremium&quot;:false,&quot;parent&quot;:{&quot;type&quot;:&quot;CHILD&quot;,&quot;parentId&quot;:&quot;0c89b135-e5ed-4893-aa28-e974294f943d&quot;,&quot;order&quot;:&quot;9999999999997&quot;}},&quot;0c89b135-e5ed-4893-aa28-e974294f943d&quot;:{&quot;id&quot;:&quot;0c89b135-e5ed-4893-aa28-e974294f943d&quot;,&quot;type&quot;:&quot;FIGURE_OBJECT&quot;,&quot;document&quot;:{&quot;type&quot;:&quot;FIGURE&quot;,&quot;canvasType&quot;:&quot;FIGURE&quot;,&quot;units&quot;:&quot;in&quot;,&quot;aspectRatio&quot;:0,&quot;title&quot;:&quot;copy of copy of Intro_1&quot;},&quot;parent&quot;:{&quot;type&quot;:&quot;DOCUMENT&quot;,&quot;parentId&quot;:&quot;ecd86b47-4d1d-40e6-a442-c67b26de0622&quot;,&quot;order&quot;:&quot;9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0c89b135-e5ed-4893-aa28-e974294f943d"/>
  <p:tag name="SELECTIONIDS" val="ba9a99ef-d480-4e0c-a5e8-1ab0d5460261"/>
  <p:tag name="TRANSPARENTBACKGROUND" val="true"/>
  <p:tag name="VERSION" val="1770487340360"/>
  <p:tag name="TITLE" val="STAT start new"/>
  <p:tag name="CREATORNAME" val="Simon Grassmann"/>
  <p:tag name="DATEINSERTED" val="1770487340513"/>
  <p:tag name="DPI" val="300"/>
  <p:tag name="BIOJSON" val="{&quot;id&quot;:&quot;ecd86b47-4d1d-40e6-a442-c67b26de0622&quot;,&quot;objects&quot;:{&quot;ba9a99ef-d480-4e0c-a5e8-1ab0d5460261&quot;:{&quot;id&quot;:&quot;ba9a99ef-d480-4e0c-a5e8-1ab0d5460261&quot;,&quot;name&quot;:&quot;Natural killer cell&quot;,&quot;type&quot;:&quot;FIGURE_OBJECT&quot;,&quot;relativeTransform&quot;:{&quot;translate&quot;:{&quot;x&quot;:-44.93187074203908,&quot;y&quot;:-32.08985460088428},&quot;rotate&quot;:0,&quot;skewX&quot;:0,&quot;scale&quot;:{&quot;x&quot;:1.0299853344216325,&quot;y&quot;:1.0299853344216325}},&quot;image&quot;:{&quot;url&quot;:&quot;https://icons.cdn.biorender.com/biorender/670544d2b68d8e898c0f5d67/61798a634b488100281fada1.png&quot;,&quot;fallbackUrl&quot;:&quot;sources/icons/670544d2b68d8e898c0f5d67/61798a634b488100281fada1.svg&quot;,&quot;isPremium&quot;:false,&quot;isPacked&quot;:true,&quot;size&quot;:{&quot;x&quot;:100,&quot;y&quot;:100}},&quot;source&quot;:{&quot;id&quot;:&quot;61798a634b488100281fada1&quot;,&quot;type&quot;:&quot;ASSETS&quot;},&quot;parent&quot;:{&quot;type&quot;:&quot;CHILD&quot;,&quot;parentId&quot;:&quot;0c89b135-e5ed-4893-aa28-e974294f943d&quot;,&quot;order&quot;:&quot;1&quot;}},&quot;0c89b135-e5ed-4893-aa28-e974294f943d&quot;:{&quot;id&quot;:&quot;0c89b135-e5ed-4893-aa28-e974294f943d&quot;,&quot;type&quot;:&quot;FIGURE_OBJECT&quot;,&quot;document&quot;:{&quot;type&quot;:&quot;FIGURE&quot;,&quot;canvasType&quot;:&quot;FIGURE&quot;,&quot;units&quot;:&quot;in&quot;,&quot;aspectRatio&quot;:0,&quot;title&quot;:&quot;copy of copy of Intro_1&quot;},&quot;parent&quot;:{&quot;type&quot;:&quot;DOCUMENT&quot;,&quot;parentId&quot;:&quot;ecd86b47-4d1d-40e6-a442-c67b26de0622&quot;,&quot;order&quot;:&quot;9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0c89b135-e5ed-4893-aa28-e974294f943d"/>
  <p:tag name="SELECTIONIDS" val="c5b878f1-6953-4bf0-9525-b0b8c5f1aa98"/>
  <p:tag name="TRANSPARENTBACKGROUND" val="true"/>
  <p:tag name="VERSION" val="1770487340360"/>
  <p:tag name="TITLE" val="STAT start new"/>
  <p:tag name="CREATORNAME" val="Simon Grassmann"/>
  <p:tag name="DATEINSERTED" val="1770487340513"/>
  <p:tag name="DPI" val="300"/>
  <p:tag name="BIOJSON" val="{&quot;id&quot;:&quot;ecd86b47-4d1d-40e6-a442-c67b26de0622&quot;,&quot;objects&quot;:{&quot;c5b878f1-6953-4bf0-9525-b0b8c5f1aa98&quot;:{&quot;type&quot;:&quot;FIGURE_OBJECT&quot;,&quot;id&quot;:&quot;c5b878f1-6953-4bf0-9525-b0b8c5f1aa98&quot;,&quot;name&quot;:&quot;Sphere&quot;,&quot;relativeTransform&quot;:{&quot;translate&quot;:{&quot;x&quot;:-37.08807191032699,&quot;y&quot;:-121.95475475483217},&quot;rotate&quot;:0,&quot;skewX&quot;:0,&quot;scale&quot;:{&quot;x&quot;:0.09265872150630987,&quot;y&quot;:0.09265872150630987}},&quot;opacity&quot;:1,&quot;image&quot;:{&quot;url&quot;:&quot;https://icons.cdn.biorender.com/biorender/5f4529c2929bce0028c9f872/5b8847989629ce1400901caa.png&quot;,&quot;fallbackUrl&quot;:&quot;sources/icons/5f4529c2929bce0028c9f872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c89b135-e5ed-4893-aa28-e974294f943d&quot;,&quot;order&quot;:&quot;755&quot;}},&quot;0c89b135-e5ed-4893-aa28-e974294f943d&quot;:{&quot;id&quot;:&quot;0c89b135-e5ed-4893-aa28-e974294f943d&quot;,&quot;type&quot;:&quot;FIGURE_OBJECT&quot;,&quot;document&quot;:{&quot;type&quot;:&quot;FIGURE&quot;,&quot;canvasType&quot;:&quot;FIGURE&quot;,&quot;units&quot;:&quot;in&quot;,&quot;aspectRatio&quot;:0,&quot;title&quot;:&quot;copy of copy of Intro_1&quot;},&quot;parent&quot;:{&quot;type&quot;:&quot;DOCUMENT&quot;,&quot;parentId&quot;:&quot;ecd86b47-4d1d-40e6-a442-c67b26de0622&quot;,&quot;order&quot;:&quot;9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0c89b135-e5ed-4893-aa28-e974294f943d"/>
  <p:tag name="SELECTIONIDS" val="8020a703-e1da-4b89-bb74-8a8dd918ce55"/>
  <p:tag name="TRANSPARENTBACKGROUND" val="true"/>
  <p:tag name="VERSION" val="1770487340360"/>
  <p:tag name="TITLE" val="STAT start new"/>
  <p:tag name="CREATORNAME" val="Simon Grassmann"/>
  <p:tag name="DATEINSERTED" val="1770487340513"/>
  <p:tag name="DPI" val="300"/>
  <p:tag name="BIOJSON" val="{&quot;id&quot;:&quot;ecd86b47-4d1d-40e6-a442-c67b26de0622&quot;,&quot;objects&quot;:{&quot;8020a703-e1da-4b89-bb74-8a8dd918ce55&quot;:{&quot;type&quot;:&quot;FIGURE_OBJECT&quot;,&quot;id&quot;:&quot;8020a703-e1da-4b89-bb74-8a8dd918ce55&quot;,&quot;name&quot;:&quot;Sphere&quot;,&quot;relativeTransform&quot;:{&quot;translate&quot;:{&quot;x&quot;:-11.671254370042476,&quot;y&quot;:-145.26167199699225},&quot;rotate&quot;:0,&quot;skewX&quot;:0,&quot;scale&quot;:{&quot;x&quot;:0.09265872150630987,&quot;y&quot;:0.09265872150630987}},&quot;opacity&quot;:1,&quot;image&quot;:{&quot;url&quot;:&quot;https://icons.cdn.biorender.com/biorender/5f4529c2929bce0028c9f872/5b8847989629ce1400901caa.png&quot;,&quot;fallbackUrl&quot;:&quot;sources/icons/5f4529c2929bce0028c9f872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c89b135-e5ed-4893-aa28-e974294f943d&quot;,&quot;order&quot;:&quot;76&quot;}},&quot;0c89b135-e5ed-4893-aa28-e974294f943d&quot;:{&quot;id&quot;:&quot;0c89b135-e5ed-4893-aa28-e974294f943d&quot;,&quot;type&quot;:&quot;FIGURE_OBJECT&quot;,&quot;document&quot;:{&quot;type&quot;:&quot;FIGURE&quot;,&quot;canvasType&quot;:&quot;FIGURE&quot;,&quot;units&quot;:&quot;in&quot;,&quot;aspectRatio&quot;:0,&quot;title&quot;:&quot;copy of copy of Intro_1&quot;},&quot;parent&quot;:{&quot;type&quot;:&quot;DOCUMENT&quot;,&quot;parentId&quot;:&quot;ecd86b47-4d1d-40e6-a442-c67b26de0622&quot;,&quot;order&quot;:&quot;9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0c89b135-e5ed-4893-aa28-e974294f943d"/>
  <p:tag name="SELECTIONIDS" val="65014a77-d3b4-424f-82ad-7f0cf12c77fa"/>
  <p:tag name="TRANSPARENTBACKGROUND" val="true"/>
  <p:tag name="VERSION" val="1770487340360"/>
  <p:tag name="TITLE" val="STAT start new"/>
  <p:tag name="CREATORNAME" val="Simon Grassmann"/>
  <p:tag name="DATEINSERTED" val="1770487340513"/>
  <p:tag name="DPI" val="300"/>
  <p:tag name="BIOJSON" val="{&quot;id&quot;:&quot;ecd86b47-4d1d-40e6-a442-c67b26de0622&quot;,&quot;objects&quot;:{&quot;65014a77-d3b4-424f-82ad-7f0cf12c77fa&quot;:{&quot;type&quot;:&quot;FIGURE_OBJECT&quot;,&quot;id&quot;:&quot;65014a77-d3b4-424f-82ad-7f0cf12c77fa&quot;,&quot;name&quot;:&quot;Sphere&quot;,&quot;relativeTransform&quot;:{&quot;translate&quot;:{&quot;x&quot;:-11.6712954659329,&quot;y&quot;:-119.90231583260865},&quot;rotate&quot;:0,&quot;skewX&quot;:0,&quot;scale&quot;:{&quot;x&quot;:0.09265872150630987,&quot;y&quot;:0.09265872150630987}},&quot;opacity&quot;:1,&quot;image&quot;:{&quot;url&quot;:&quot;https://icons.cdn.biorender.com/biorender/5f4529c2929bce0028c9f872/5b8847989629ce1400901caa.png&quot;,&quot;fallbackUrl&quot;:&quot;sources/icons/5f4529c2929bce0028c9f872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c89b135-e5ed-4893-aa28-e974294f943d&quot;,&quot;order&quot;:&quot;765&quot;}},&quot;0c89b135-e5ed-4893-aa28-e974294f943d&quot;:{&quot;id&quot;:&quot;0c89b135-e5ed-4893-aa28-e974294f943d&quot;,&quot;type&quot;:&quot;FIGURE_OBJECT&quot;,&quot;document&quot;:{&quot;type&quot;:&quot;FIGURE&quot;,&quot;canvasType&quot;:&quot;FIGURE&quot;,&quot;units&quot;:&quot;in&quot;,&quot;aspectRatio&quot;:0,&quot;title&quot;:&quot;copy of copy of Intro_1&quot;},&quot;parent&quot;:{&quot;type&quot;:&quot;DOCUMENT&quot;,&quot;parentId&quot;:&quot;ecd86b47-4d1d-40e6-a442-c67b26de0622&quot;,&quot;order&quot;:&quot;9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0c89b135-e5ed-4893-aa28-e974294f943d"/>
  <p:tag name="SELECTIONIDS" val="3e165376-18cb-4487-b652-41fc64a891d7"/>
  <p:tag name="TRANSPARENTBACKGROUND" val="true"/>
  <p:tag name="VERSION" val="1770487340360"/>
  <p:tag name="TITLE" val="STAT start new"/>
  <p:tag name="CREATORNAME" val="Simon Grassmann"/>
  <p:tag name="DATEINSERTED" val="1770487340513"/>
  <p:tag name="DPI" val="300"/>
  <p:tag name="BIOJSON" val="{&quot;id&quot;:&quot;ecd86b47-4d1d-40e6-a442-c67b26de0622&quot;,&quot;objects&quot;:{&quot;3e165376-18cb-4487-b652-41fc64a891d7&quot;:{&quot;type&quot;:&quot;FIGURE_OBJECT&quot;,&quot;id&quot;:&quot;3e165376-18cb-4487-b652-41fc64a891d7&quot;,&quot;name&quot;:&quot;Sphere&quot;,&quot;relativeTransform&quot;:{&quot;translate&quot;:{&quot;x&quot;:-60.77568351831232,&quot;y&quot;:-130.34335032447626},&quot;rotate&quot;:0,&quot;skewX&quot;:0,&quot;scale&quot;:{&quot;x&quot;:0.09265872150630987,&quot;y&quot;:0.09265872150630987}},&quot;opacity&quot;:1,&quot;image&quot;:{&quot;url&quot;:&quot;https://icons.cdn.biorender.com/biorender/5f4529c2929bce0028c9f872/5b8847989629ce1400901caa.png&quot;,&quot;fallbackUrl&quot;:&quot;sources/icons/5f4529c2929bce0028c9f872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c89b135-e5ed-4893-aa28-e974294f943d&quot;,&quot;order&quot;:&quot;77&quot;}},&quot;0c89b135-e5ed-4893-aa28-e974294f943d&quot;:{&quot;id&quot;:&quot;0c89b135-e5ed-4893-aa28-e974294f943d&quot;,&quot;type&quot;:&quot;FIGURE_OBJECT&quot;,&quot;document&quot;:{&quot;type&quot;:&quot;FIGURE&quot;,&quot;canvasType&quot;:&quot;FIGURE&quot;,&quot;units&quot;:&quot;in&quot;,&quot;aspectRatio&quot;:0,&quot;title&quot;:&quot;copy of copy of Intro_1&quot;},&quot;parent&quot;:{&quot;type&quot;:&quot;DOCUMENT&quot;,&quot;parentId&quot;:&quot;ecd86b47-4d1d-40e6-a442-c67b26de0622&quot;,&quot;order&quot;:&quot;9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0c89b135-e5ed-4893-aa28-e974294f943d"/>
  <p:tag name="SELECTIONIDS" val="3902d565-480c-4d93-a6fc-5d4b02c2c649"/>
  <p:tag name="TRANSPARENTBACKGROUND" val="true"/>
  <p:tag name="VERSION" val="1770487340360"/>
  <p:tag name="TITLE" val="STAT start new"/>
  <p:tag name="CREATORNAME" val="Simon Grassmann"/>
  <p:tag name="DATEINSERTED" val="1770487340513"/>
  <p:tag name="DPI" val="300"/>
  <p:tag name="BIOJSON" val="{&quot;id&quot;:&quot;ecd86b47-4d1d-40e6-a442-c67b26de0622&quot;,&quot;objects&quot;:{&quot;3902d565-480c-4d93-a6fc-5d4b02c2c649&quot;:{&quot;type&quot;:&quot;FIGURE_OBJECT&quot;,&quot;id&quot;:&quot;3902d565-480c-4d93-a6fc-5d4b02c2c649&quot;,&quot;name&quot;:&quot;Sphere&quot;,&quot;relativeTransform&quot;:{&quot;translate&quot;:{&quot;x&quot;:-60.776084174940905,&quot;y&quot;:-103.49166927990856},&quot;rotate&quot;:0,&quot;skewX&quot;:0,&quot;scale&quot;:{&quot;x&quot;:0.09265872150630987,&quot;y&quot;:0.09265872150630987}},&quot;opacity&quot;:1,&quot;image&quot;:{&quot;url&quot;:&quot;https://icons.cdn.biorender.com/biorender/5f4529c2929bce0028c9f872/5b8847989629ce1400901caa.png&quot;,&quot;fallbackUrl&quot;:&quot;sources/icons/5f4529c2929bce0028c9f872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c89b135-e5ed-4893-aa28-e974294f943d&quot;,&quot;order&quot;:&quot;775&quot;}},&quot;0c89b135-e5ed-4893-aa28-e974294f943d&quot;:{&quot;id&quot;:&quot;0c89b135-e5ed-4893-aa28-e974294f943d&quot;,&quot;type&quot;:&quot;FIGURE_OBJECT&quot;,&quot;document&quot;:{&quot;type&quot;:&quot;FIGURE&quot;,&quot;canvasType&quot;:&quot;FIGURE&quot;,&quot;units&quot;:&quot;in&quot;,&quot;aspectRatio&quot;:0,&quot;title&quot;:&quot;copy of copy of Intro_1&quot;},&quot;parent&quot;:{&quot;type&quot;:&quot;DOCUMENT&quot;,&quot;parentId&quot;:&quot;ecd86b47-4d1d-40e6-a442-c67b26de0622&quot;,&quot;order&quot;:&quot;9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0c89b135-e5ed-4893-aa28-e974294f943d"/>
  <p:tag name="SELECTIONIDS" val="62629350-5ddf-4767-828a-f1babee6604e"/>
  <p:tag name="TRANSPARENTBACKGROUND" val="true"/>
  <p:tag name="VERSION" val="1770487340360"/>
  <p:tag name="TITLE" val="STAT start new"/>
  <p:tag name="CREATORNAME" val="Simon Grassmann"/>
  <p:tag name="DATEINSERTED" val="1770487340513"/>
  <p:tag name="DPI" val="300"/>
  <p:tag name="BIOJSON" val="{&quot;id&quot;:&quot;ecd86b47-4d1d-40e6-a442-c67b26de0622&quot;,&quot;objects&quot;:{&quot;62629350-5ddf-4767-828a-f1babee6604e&quot;:{&quot;type&quot;:&quot;FIGURE_OBJECT&quot;,&quot;id&quot;:&quot;62629350-5ddf-4767-828a-f1babee6604e&quot;,&quot;parent&quot;:{&quot;type&quot;:&quot;CHILD&quot;,&quot;parentId&quot;:&quot;0c89b135-e5ed-4893-aa28-e974294f943d&quot;,&quot;order&quot;:&quot;78&quot;},&quot;relativeTransform&quot;:{&quot;translate&quot;:{&quot;x&quot;:-30.73590760458964,&quot;y&quot;:-131.16615208609795},&quot;rotate&quot;:0,&quot;skewX&quot;:0,&quot;scale&quot;:{&quot;x&quot;:1,&quot;y&quot;:1}}},&quot;ac49a827-79bc-4935-a1a6-cd1644aae551&quot;:{&quot;type&quot;:&quot;FIGURE_OBJECT&quot;,&quot;id&quot;:&quot;ac49a827-79bc-4935-a1a6-cd1644aae551&quot;,&quot;name&quot;:&quot;Sphere&quot;,&quot;relativeTransform&quot;:{&quot;translate&quot;:{&quot;x&quot;:-11.126236648090092,&quot;y&quot;:27.674356273112608},&quot;rotate&quot;:0,&quot;skewX&quot;:0,&quot;scale&quot;:{&quot;x&quot;:0.09265872150630987,&quot;y&quot;:0.09265872150630987}},&quot;opacity&quot;:1,&quot;image&quot;:{&quot;url&quot;:&quot;https://icons.cdn.biorender.com/biorender/5f4529c2929bce0028c9f872/5b8847989629ce1400901caa.png&quot;,&quot;fallbackUrl&quot;:&quot;sources/icons/5f4529c2929bce0028c9f872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62629350-5ddf-4767-828a-f1babee6604e&quot;,&quot;order&quot;:&quot;5&quot;}},&quot;739e2712-6d90-4b57-913d-b3365fc95a94&quot;:{&quot;type&quot;:&quot;FIGURE_OBJECT&quot;,&quot;id&quot;:&quot;739e2712-6d90-4b57-913d-b3365fc95a94&quot;,&quot;parent&quot;:{&quot;type&quot;:&quot;CROP&quot;,&quot;parentId&quot;:&quot;62629350-5ddf-4767-828a-f1babee6604e&quot;,&quot;order&quot;:&quot;5&quot;},&quot;relativeTransform&quot;:{&quot;translate&quot;:{&quot;x&quot;:-11.126236648090092,&quot;y&quot;:27.674356273112608},&quot;rotate&quot;:0,&quot;skewX&quot;:0,&quot;scale&quot;:{&quot;x&quot;:6.949404112973241,&quot;y&quot;:6.94940411297324}},&quot;path&quot;:{&quot;type&quot;:&quot;RECT&quot;,&quot;size&quot;:{&quot;x&quot;:2,&quot;y&quot;:2}},&quot;pathStyles&quot;:[{&quot;type&quot;:&quot;FILL&quot;,&quot;fillStyle&quot;:&quot;#fff&quot;}],&quot;isFrozen&quot;:true},&quot;0c89b135-e5ed-4893-aa28-e974294f943d&quot;:{&quot;id&quot;:&quot;0c89b135-e5ed-4893-aa28-e974294f943d&quot;,&quot;type&quot;:&quot;FIGURE_OBJECT&quot;,&quot;document&quot;:{&quot;type&quot;:&quot;FIGURE&quot;,&quot;canvasType&quot;:&quot;FIGURE&quot;,&quot;units&quot;:&quot;in&quot;,&quot;aspectRatio&quot;:0,&quot;title&quot;:&quot;copy of copy of Intro_1&quot;},&quot;parent&quot;:{&quot;type&quot;:&quot;DOCUMENT&quot;,&quot;parentId&quot;:&quot;ecd86b47-4d1d-40e6-a442-c67b26de0622&quot;,&quot;order&quot;:&quot;9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0c89b135-e5ed-4893-aa28-e974294f943d"/>
  <p:tag name="SELECTIONIDS" val="c713e3c6-9c4b-4a4b-9163-9b225ba846e0"/>
  <p:tag name="TRANSPARENTBACKGROUND" val="true"/>
  <p:tag name="VERSION" val="1770487340360"/>
  <p:tag name="TITLE" val="STAT start new"/>
  <p:tag name="CREATORNAME" val="Simon Grassmann"/>
  <p:tag name="DATEINSERTED" val="1770487340513"/>
  <p:tag name="DPI" val="300"/>
  <p:tag name="BIOJSON" val="{&quot;id&quot;:&quot;ecd86b47-4d1d-40e6-a442-c67b26de0622&quot;,&quot;objects&quot;:{&quot;c713e3c6-9c4b-4a4b-9163-9b225ba846e0&quot;:{&quot;type&quot;:&quot;FIGURE_OBJECT&quot;,&quot;id&quot;:&quot;c713e3c6-9c4b-4a4b-9163-9b225ba846e0&quot;,&quot;name&quot;:&quot;Sphere&quot;,&quot;relativeTransform&quot;:{&quot;translate&quot;:{&quot;x&quot;:-81.01037448778285,&quot;y&quot;:-149.4173615324464},&quot;rotate&quot;:0,&quot;skewX&quot;:0,&quot;scale&quot;:{&quot;x&quot;:0.09265872150630987,&quot;y&quot;:0.09265872150630987}},&quot;opacity&quot;:1,&quot;image&quot;:{&quot;url&quot;:&quot;https://icons.cdn.biorender.com/biorender/5f4529c2929bce0028c9f872/5b8847989629ce1400901caa.png&quot;,&quot;fallbackUrl&quot;:&quot;sources/icons/5f4529c2929bce0028c9f872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c89b135-e5ed-4893-aa28-e974294f943d&quot;,&quot;order&quot;:&quot;8&quot;}},&quot;0c89b135-e5ed-4893-aa28-e974294f943d&quot;:{&quot;id&quot;:&quot;0c89b135-e5ed-4893-aa28-e974294f943d&quot;,&quot;type&quot;:&quot;FIGURE_OBJECT&quot;,&quot;document&quot;:{&quot;type&quot;:&quot;FIGURE&quot;,&quot;canvasType&quot;:&quot;FIGURE&quot;,&quot;units&quot;:&quot;in&quot;,&quot;aspectRatio&quot;:0,&quot;title&quot;:&quot;copy of copy of Intro_1&quot;},&quot;parent&quot;:{&quot;type&quot;:&quot;DOCUMENT&quot;,&quot;parentId&quot;:&quot;ecd86b47-4d1d-40e6-a442-c67b26de0622&quot;,&quot;order&quot;:&quot;9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0c89b135-e5ed-4893-aa28-e974294f943d"/>
  <p:tag name="SELECTIONIDS" val="d3fcf795-4049-4bb6-b52b-f40dc5d95db3"/>
  <p:tag name="TRANSPARENTBACKGROUND" val="true"/>
  <p:tag name="VERSION" val="1770487340360"/>
  <p:tag name="TITLE" val="STAT start new"/>
  <p:tag name="CREATORNAME" val="Simon Grassmann"/>
  <p:tag name="DATEINSERTED" val="1770487340513"/>
  <p:tag name="DPI" val="300"/>
  <p:tag name="BIOJSON" val="{&quot;id&quot;:&quot;ecd86b47-4d1d-40e6-a442-c67b26de0622&quot;,&quot;objects&quot;:{&quot;d3fcf795-4049-4bb6-b52b-f40dc5d95db3&quot;:{&quot;type&quot;:&quot;FIGURE_OBJECT&quot;,&quot;id&quot;:&quot;d3fcf795-4049-4bb6-b52b-f40dc5d95db3&quot;,&quot;name&quot;:&quot;Sphere&quot;,&quot;relativeTransform&quot;:{&quot;translate&quot;:{&quot;x&quot;:-60.77600466250638,&quot;y&quot;:-157.98382592732926},&quot;rotate&quot;:0,&quot;skewX&quot;:0,&quot;scale&quot;:{&quot;x&quot;:0.09265872150630987,&quot;y&quot;:0.09265872150630987}},&quot;opacity&quot;:1,&quot;image&quot;:{&quot;url&quot;:&quot;https://icons.cdn.biorender.com/biorender/5f4529c2929bce0028c9f872/5b8847989629ce1400901caa.png&quot;,&quot;fallbackUrl&quot;:&quot;sources/icons/5f4529c2929bce0028c9f872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c89b135-e5ed-4893-aa28-e974294f943d&quot;,&quot;order&quot;:&quot;82&quot;}},&quot;0c89b135-e5ed-4893-aa28-e974294f943d&quot;:{&quot;id&quot;:&quot;0c89b135-e5ed-4893-aa28-e974294f943d&quot;,&quot;type&quot;:&quot;FIGURE_OBJECT&quot;,&quot;document&quot;:{&quot;type&quot;:&quot;FIGURE&quot;,&quot;canvasType&quot;:&quot;FIGURE&quot;,&quot;units&quot;:&quot;in&quot;,&quot;aspectRatio&quot;:0,&quot;title&quot;:&quot;copy of copy of Intro_1&quot;},&quot;parent&quot;:{&quot;type&quot;:&quot;DOCUMENT&quot;,&quot;parentId&quot;:&quot;ecd86b47-4d1d-40e6-a442-c67b26de0622&quot;,&quot;order&quot;:&quot;9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0c89b135-e5ed-4893-aa28-e974294f943d"/>
  <p:tag name="SELECTIONIDS" val="8020a703-e1da-4b89-bb74-8a8dd918ce55"/>
  <p:tag name="TRANSPARENTBACKGROUND" val="true"/>
  <p:tag name="VERSION" val="1770487340360"/>
  <p:tag name="TITLE" val="STAT start new"/>
  <p:tag name="CREATORNAME" val="Simon Grassmann"/>
  <p:tag name="DATEINSERTED" val="1770487340513"/>
  <p:tag name="DPI" val="300"/>
  <p:tag name="BIOJSON" val="{&quot;id&quot;:&quot;ecd86b47-4d1d-40e6-a442-c67b26de0622&quot;,&quot;objects&quot;:{&quot;8020a703-e1da-4b89-bb74-8a8dd918ce55&quot;:{&quot;type&quot;:&quot;FIGURE_OBJECT&quot;,&quot;id&quot;:&quot;8020a703-e1da-4b89-bb74-8a8dd918ce55&quot;,&quot;name&quot;:&quot;Sphere&quot;,&quot;relativeTransform&quot;:{&quot;translate&quot;:{&quot;x&quot;:-11.671254370042476,&quot;y&quot;:-145.26167199699225},&quot;rotate&quot;:0,&quot;skewX&quot;:0,&quot;scale&quot;:{&quot;x&quot;:0.09265872150630987,&quot;y&quot;:0.09265872150630987}},&quot;opacity&quot;:1,&quot;image&quot;:{&quot;url&quot;:&quot;https://icons.cdn.biorender.com/biorender/5f4529c2929bce0028c9f872/5b8847989629ce1400901caa.png&quot;,&quot;fallbackUrl&quot;:&quot;sources/icons/5f4529c2929bce0028c9f872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c89b135-e5ed-4893-aa28-e974294f943d&quot;,&quot;order&quot;:&quot;76&quot;}},&quot;0c89b135-e5ed-4893-aa28-e974294f943d&quot;:{&quot;id&quot;:&quot;0c89b135-e5ed-4893-aa28-e974294f943d&quot;,&quot;type&quot;:&quot;FIGURE_OBJECT&quot;,&quot;document&quot;:{&quot;type&quot;:&quot;FIGURE&quot;,&quot;canvasType&quot;:&quot;FIGURE&quot;,&quot;units&quot;:&quot;in&quot;,&quot;aspectRatio&quot;:0,&quot;title&quot;:&quot;copy of copy of Intro_1&quot;},&quot;parent&quot;:{&quot;type&quot;:&quot;DOCUMENT&quot;,&quot;parentId&quot;:&quot;ecd86b47-4d1d-40e6-a442-c67b26de0622&quot;,&quot;order&quot;:&quot;9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0c89b135-e5ed-4893-aa28-e974294f943d"/>
  <p:tag name="SELECTIONIDS" val="923a2a0c-4f12-453f-aa83-1735dc119ccc"/>
  <p:tag name="TRANSPARENTBACKGROUND" val="true"/>
  <p:tag name="VERSION" val="1770487340360"/>
  <p:tag name="TITLE" val="STAT start new"/>
  <p:tag name="CREATORNAME" val="Simon Grassmann"/>
  <p:tag name="DATEINSERTED" val="1770487340513"/>
  <p:tag name="DPI" val="300"/>
  <p:tag name="BIOJSON" val="{&quot;id&quot;:&quot;ecd86b47-4d1d-40e6-a442-c67b26de0622&quot;,&quot;objects&quot;:{&quot;923a2a0c-4f12-453f-aa83-1735dc119ccc&quot;:{&quot;type&quot;:&quot;FIGURE_OBJECT&quot;,&quot;id&quot;:&quot;923a2a0c-4f12-453f-aa83-1735dc119ccc&quot;,&quot;name&quot;:&quot;Sphere&quot;,&quot;relativeTransform&quot;:{&quot;translate&quot;:{&quot;x&quot;:-88.57240608605369,&quot;y&quot;:-174.78849244182945},&quot;rotate&quot;:0,&quot;skewX&quot;:0,&quot;scale&quot;:{&quot;x&quot;:0.09265872150630987,&quot;y&quot;:0.09265872150630987}},&quot;opacity&quot;:1,&quot;image&quot;:{&quot;url&quot;:&quot;https://icons.cdn.biorender.com/biorender/5f4529c2929bce0028c9f872/5b8847989629ce1400901caa.png&quot;,&quot;fallbackUrl&quot;:&quot;sources/icons/5f4529c2929bce0028c9f872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c89b135-e5ed-4893-aa28-e974294f943d&quot;,&quot;order&quot;:&quot;85&quot;}},&quot;0c89b135-e5ed-4893-aa28-e974294f943d&quot;:{&quot;id&quot;:&quot;0c89b135-e5ed-4893-aa28-e974294f943d&quot;,&quot;type&quot;:&quot;FIGURE_OBJECT&quot;,&quot;document&quot;:{&quot;type&quot;:&quot;FIGURE&quot;,&quot;canvasType&quot;:&quot;FIGURE&quot;,&quot;units&quot;:&quot;in&quot;,&quot;aspectRatio&quot;:0,&quot;title&quot;:&quot;copy of copy of Intro_1&quot;},&quot;parent&quot;:{&quot;type&quot;:&quot;DOCUMENT&quot;,&quot;parentId&quot;:&quot;ecd86b47-4d1d-40e6-a442-c67b26de0622&quot;,&quot;order&quot;:&quot;9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0c89b135-e5ed-4893-aa28-e974294f943d"/>
  <p:tag name="SELECTIONIDS" val="03017e59-dcda-4d33-80a0-64006127ce15"/>
  <p:tag name="TRANSPARENTBACKGROUND" val="true"/>
  <p:tag name="VERSION" val="1770487340360"/>
  <p:tag name="TITLE" val="STAT start new"/>
  <p:tag name="CREATORNAME" val="Simon Grassmann"/>
  <p:tag name="DATEINSERTED" val="1770487340513"/>
  <p:tag name="DPI" val="300"/>
  <p:tag name="BIOJSON" val="{&quot;id&quot;:&quot;ecd86b47-4d1d-40e6-a442-c67b26de0622&quot;,&quot;objects&quot;:{&quot;03017e59-dcda-4d33-80a0-64006127ce15&quot;:{&quot;type&quot;:&quot;FIGURE_OBJECT&quot;,&quot;id&quot;:&quot;03017e59-dcda-4d33-80a0-64006127ce15&quot;,&quot;name&quot;:&quot;Sphere&quot;,&quot;relativeTransform&quot;:{&quot;translate&quot;:{&quot;x&quot;:7.625750196167559,&quot;y&quot;:-133.80118341251736},&quot;rotate&quot;:0,&quot;skewX&quot;:0,&quot;scale&quot;:{&quot;x&quot;:0.09265872150630987,&quot;y&quot;:0.09265872150630987}},&quot;opacity&quot;:1,&quot;image&quot;:{&quot;url&quot;:&quot;https://icons.cdn.biorender.com/biorender/5f4529c2929bce0028c9f872/5b8847989629ce1400901caa.png&quot;,&quot;fallbackUrl&quot;:&quot;sources/icons/5f4529c2929bce0028c9f872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c89b135-e5ed-4893-aa28-e974294f943d&quot;,&quot;order&quot;:&quot;87&quot;}},&quot;0c89b135-e5ed-4893-aa28-e974294f943d&quot;:{&quot;id&quot;:&quot;0c89b135-e5ed-4893-aa28-e974294f943d&quot;,&quot;type&quot;:&quot;FIGURE_OBJECT&quot;,&quot;document&quot;:{&quot;type&quot;:&quot;FIGURE&quot;,&quot;canvasType&quot;:&quot;FIGURE&quot;,&quot;units&quot;:&quot;in&quot;,&quot;aspectRatio&quot;:0,&quot;title&quot;:&quot;copy of copy of Intro_1&quot;},&quot;parent&quot;:{&quot;type&quot;:&quot;DOCUMENT&quot;,&quot;parentId&quot;:&quot;ecd86b47-4d1d-40e6-a442-c67b26de0622&quot;,&quot;order&quot;:&quot;9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0c89b135-e5ed-4893-aa28-e974294f943d"/>
  <p:tag name="SELECTIONIDS" val="1340b6df-7cf4-4792-8c94-af742b28655b"/>
  <p:tag name="TRANSPARENTBACKGROUND" val="true"/>
  <p:tag name="VERSION" val="1770487340360"/>
  <p:tag name="TITLE" val="STAT start new"/>
  <p:tag name="CREATORNAME" val="Simon Grassmann"/>
  <p:tag name="DATEINSERTED" val="1770487340513"/>
  <p:tag name="DPI" val="300"/>
  <p:tag name="BIOJSON" val="{&quot;id&quot;:&quot;ecd86b47-4d1d-40e6-a442-c67b26de0622&quot;,&quot;objects&quot;:{&quot;1340b6df-7cf4-4792-8c94-af742b28655b&quot;:{&quot;type&quot;:&quot;FIGURE_OBJECT&quot;,&quot;id&quot;:&quot;1340b6df-7cf4-4792-8c94-af742b28655b&quot;,&quot;name&quot;:&quot;Sphere&quot;,&quot;relativeTransform&quot;:{&quot;translate&quot;:{&quot;x&quot;:13.516161155071671,&quot;y&quot;:-159.15975875498313},&quot;rotate&quot;:0,&quot;skewX&quot;:0,&quot;scale&quot;:{&quot;x&quot;:0.09265872150630987,&quot;y&quot;:0.09265872150630987}},&quot;opacity&quot;:1,&quot;image&quot;:{&quot;url&quot;:&quot;https://icons.cdn.biorender.com/biorender/5f4529c2929bce0028c9f872/5b8847989629ce1400901caa.png&quot;,&quot;fallbackUrl&quot;:&quot;sources/icons/5f4529c2929bce0028c9f872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c89b135-e5ed-4893-aa28-e974294f943d&quot;,&quot;order&quot;:&quot;9&quot;}},&quot;0c89b135-e5ed-4893-aa28-e974294f943d&quot;:{&quot;id&quot;:&quot;0c89b135-e5ed-4893-aa28-e974294f943d&quot;,&quot;type&quot;:&quot;FIGURE_OBJECT&quot;,&quot;document&quot;:{&quot;type&quot;:&quot;FIGURE&quot;,&quot;canvasType&quot;:&quot;FIGURE&quot;,&quot;units&quot;:&quot;in&quot;,&quot;aspectRatio&quot;:0,&quot;title&quot;:&quot;copy of copy of Intro_1&quot;},&quot;parent&quot;:{&quot;type&quot;:&quot;DOCUMENT&quot;,&quot;parentId&quot;:&quot;ecd86b47-4d1d-40e6-a442-c67b26de0622&quot;,&quot;order&quot;:&quot;9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0c89b135-e5ed-4893-aa28-e974294f943d"/>
  <p:tag name="SELECTIONIDS" val="5b01a346-fe35-4b6d-b7b5-4778357da190"/>
  <p:tag name="TRANSPARENTBACKGROUND" val="true"/>
  <p:tag name="VERSION" val="1770487340360"/>
  <p:tag name="TITLE" val="STAT start new"/>
  <p:tag name="CREATORNAME" val="Simon Grassmann"/>
  <p:tag name="DATEINSERTED" val="1770487340513"/>
  <p:tag name="DPI" val="300"/>
  <p:tag name="BIOJSON" val="{&quot;id&quot;:&quot;ecd86b47-4d1d-40e6-a442-c67b26de0622&quot;,&quot;objects&quot;:{&quot;5b01a346-fe35-4b6d-b7b5-4778357da190&quot;:{&quot;type&quot;:&quot;FIGURE_OBJECT&quot;,&quot;id&quot;:&quot;5b01a346-fe35-4b6d-b7b5-4778357da190&quot;,&quot;name&quot;:&quot;Sphere&quot;,&quot;relativeTransform&quot;:{&quot;translate&quot;:{&quot;x&quot;:34.9316862692269,&quot;y&quot;:-145.26130670018856},&quot;rotate&quot;:0,&quot;skewX&quot;:0,&quot;scale&quot;:{&quot;x&quot;:0.09265872150630987,&quot;y&quot;:0.09265872150630987}},&quot;opacity&quot;:1,&quot;image&quot;:{&quot;url&quot;:&quot;https://icons.cdn.biorender.com/biorender/5f4529c2929bce0028c9f872/5b8847989629ce1400901caa.png&quot;,&quot;fallbackUrl&quot;:&quot;sources/icons/5f4529c2929bce0028c9f872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c89b135-e5ed-4893-aa28-e974294f943d&quot;,&quot;order&quot;:&quot;92&quot;}},&quot;0c89b135-e5ed-4893-aa28-e974294f943d&quot;:{&quot;id&quot;:&quot;0c89b135-e5ed-4893-aa28-e974294f943d&quot;,&quot;type&quot;:&quot;FIGURE_OBJECT&quot;,&quot;document&quot;:{&quot;type&quot;:&quot;FIGURE&quot;,&quot;canvasType&quot;:&quot;FIGURE&quot;,&quot;units&quot;:&quot;in&quot;,&quot;aspectRatio&quot;:0,&quot;title&quot;:&quot;copy of copy of Intro_1&quot;},&quot;parent&quot;:{&quot;type&quot;:&quot;DOCUMENT&quot;,&quot;parentId&quot;:&quot;ecd86b47-4d1d-40e6-a442-c67b26de0622&quot;,&quot;order&quot;:&quot;9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0c89b135-e5ed-4893-aa28-e974294f943d"/>
  <p:tag name="SELECTIONIDS" val="bd08928a-4495-4220-abc3-73708339414c"/>
  <p:tag name="TRANSPARENTBACKGROUND" val="true"/>
  <p:tag name="VERSION" val="1770487340360"/>
  <p:tag name="TITLE" val="STAT start new"/>
  <p:tag name="CREATORNAME" val="Simon Grassmann"/>
  <p:tag name="DATEINSERTED" val="1770487340513"/>
  <p:tag name="DPI" val="300"/>
  <p:tag name="BIOJSON" val="{&quot;id&quot;:&quot;ecd86b47-4d1d-40e6-a442-c67b26de0622&quot;,&quot;objects&quot;:{&quot;bd08928a-4495-4220-abc3-73708339414c&quot;:{&quot;type&quot;:&quot;FIGURE_OBJECT&quot;,&quot;id&quot;:&quot;bd08928a-4495-4220-abc3-73708339414c&quot;,&quot;relativeTransform&quot;:{&quot;translate&quot;:{&quot;x&quot;:-299.05350184812835,&quot;y&quot;:87.0134883679914},&quot;rotate&quot;:-0.7038131029467236,&quot;skewX&quot;:0,&quot;scale&quot;:{&quot;x&quot;:1,&quot;y&quot;:1}},&quot;opacity&quot;:1,&quot;path&quot;:{&quot;type&quot;:&quot;POLY_LINE&quot;,&quot;points&quot;:[{&quot;x&quot;:218.45,&quot;y&quot;:40.5},{&quot;x&quot;:190.31662455336084,&quot;y&quot;:28.033324910672178},{&quot;x&quot;:163.7832491067217,&quot;y&quot;:48.5}],&quot;closed&quot;:false},&quot;pathStyles&quot;:[{&quot;type&quot;:&quot;FILL&quot;,&quot;fillStyle&quot;:&quot;rgba(0,0,0,0)&quot;},{&quot;type&quot;:&quot;STROKE&quot;,&quot;strokeStyle&quot;:&quot;#232323&quot;,&quot;lineWidth&quot;:2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0c89b135-e5ed-4893-aa28-e974294f943d&quot;,&quot;order&quot;:&quot;999999999999&quot;},&quot;connectorInfo&quot;:{&quot;type&quot;:&quot;QUADRATIC&quot;,&quot;offset&quot;:{&quot;x&quot;:0,&quot;y&quot;:0},&quot;bending&quot;:-0.1,&quot;customized&quot;:true}},&quot;0c89b135-e5ed-4893-aa28-e974294f943d&quot;:{&quot;id&quot;:&quot;0c89b135-e5ed-4893-aa28-e974294f943d&quot;,&quot;type&quot;:&quot;FIGURE_OBJECT&quot;,&quot;document&quot;:{&quot;type&quot;:&quot;FIGURE&quot;,&quot;canvasType&quot;:&quot;FIGURE&quot;,&quot;units&quot;:&quot;in&quot;,&quot;aspectRatio&quot;:0,&quot;title&quot;:&quot;copy of copy of Intro_1&quot;},&quot;parent&quot;:{&quot;type&quot;:&quot;DOCUMENT&quot;,&quot;parentId&quot;:&quot;ecd86b47-4d1d-40e6-a442-c67b26de0622&quot;,&quot;order&quot;:&quot;9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0c89b135-e5ed-4893-aa28-e974294f943d"/>
  <p:tag name="SELECTIONIDS" val="018b8121-26ae-4188-87f1-0ec1e5b2ff91"/>
  <p:tag name="TRANSPARENTBACKGROUND" val="true"/>
  <p:tag name="VERSION" val="1770487340360"/>
  <p:tag name="TITLE" val="STAT start new"/>
  <p:tag name="CREATORNAME" val="Simon Grassmann"/>
  <p:tag name="DATEINSERTED" val="1770487340513"/>
  <p:tag name="DPI" val="300"/>
  <p:tag name="BIOJSON" val="{&quot;id&quot;:&quot;ecd86b47-4d1d-40e6-a442-c67b26de0622&quot;,&quot;objects&quot;:{&quot;018b8121-26ae-4188-87f1-0ec1e5b2ff91&quot;:{&quot;id&quot;:&quot;018b8121-26ae-4188-87f1-0ec1e5b2ff91&quot;,&quot;name&quot;:&quot;Cancer cell&quot;,&quot;displayName&quot;:&quot;&quot;,&quot;type&quot;:&quot;FIGURE_OBJECT&quot;,&quot;relativeTransform&quot;:{&quot;translate&quot;:{&quot;x&quot;:-164.60616981132077,&quot;y&quot;:74.88499999999999},&quot;rotate&quot;:0,&quot;skewX&quot;:0,&quot;scale&quot;:{&quot;x&quot;:1.0990566037735847,&quot;y&quot;:1.0990566037735847}},&quot;image&quot;:{&quot;url&quot;:&quot;https://icons.cdn.biorender.com/biorender/6153716fe75ac20029699eee/20211025190637/image/6153716fe75ac20029699eee.png&quot;,&quot;isPremium&quot;:false,&quot;isOrgIcon&quot;:false,&quot;size&quot;:{&quot;x&quot;:100,&quot;y&quot;:100.95238095238095}},&quot;source&quot;:{&quot;id&quot;:&quot;6153716fe75ac20029699eee&quot;,&quot;version&quot;:&quot;20211025190637&quot;,&quot;type&quot;:&quot;ASSETS&quot;},&quot;isPremium&quot;:false,&quot;parent&quot;:{&quot;type&quot;:&quot;CHILD&quot;,&quot;parentId&quot;:&quot;0c89b135-e5ed-4893-aa28-e974294f943d&quot;,&quot;order&quot;:&quot;9999999999997&quot;}},&quot;0c89b135-e5ed-4893-aa28-e974294f943d&quot;:{&quot;id&quot;:&quot;0c89b135-e5ed-4893-aa28-e974294f943d&quot;,&quot;type&quot;:&quot;FIGURE_OBJECT&quot;,&quot;document&quot;:{&quot;type&quot;:&quot;FIGURE&quot;,&quot;canvasType&quot;:&quot;FIGURE&quot;,&quot;units&quot;:&quot;in&quot;,&quot;aspectRatio&quot;:0,&quot;title&quot;:&quot;copy of copy of Intro_1&quot;},&quot;parent&quot;:{&quot;type&quot;:&quot;DOCUMENT&quot;,&quot;parentId&quot;:&quot;ecd86b47-4d1d-40e6-a442-c67b26de0622&quot;,&quot;order&quot;:&quot;9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0c89b135-e5ed-4893-aa28-e974294f943d"/>
  <p:tag name="SELECTIONIDS" val="927869eb-0ded-4fb5-ba02-76cd1f18cbf7"/>
  <p:tag name="TRANSPARENTBACKGROUND" val="true"/>
  <p:tag name="VERSION" val="1770487340360"/>
  <p:tag name="TITLE" val="STAT start new"/>
  <p:tag name="CREATORNAME" val="Simon Grassmann"/>
  <p:tag name="DATEINSERTED" val="1770487340513"/>
  <p:tag name="DPI" val="300"/>
  <p:tag name="BIOJSON" val="{&quot;id&quot;:&quot;ecd86b47-4d1d-40e6-a442-c67b26de0622&quot;,&quot;objects&quot;:{&quot;927869eb-0ded-4fb5-ba02-76cd1f18cbf7&quot;:{&quot;id&quot;:&quot;927869eb-0ded-4fb5-ba02-76cd1f18cbf7&quot;,&quot;name&quot;:&quot;Macrophage&quot;,&quot;type&quot;:&quot;FIGURE_OBJECT&quot;,&quot;relativeTransform&quot;:{&quot;translate&quot;:{&quot;x&quot;:69.50421997309314,&quot;y&quot;:74.33834181143216},&quot;rotate&quot;:0,&quot;skewX&quot;:0,&quot;scale&quot;:{&quot;x&quot;:1.0985893815962982,&quot;y&quot;:1.0985893815962982}},&quot;image&quot;:{&quot;url&quot;:&quot;https://icons.biorender.com/biorender/61548665f5ee080029be1488/20210929202022/image/macrophage-01.png&quot;,&quot;fallbackUrl&quot;:&quot;https://res.cloudinary.com/dlcjuc3ej/image/upload/v1632946822/kg1medepvd9igtkm7wa4.svg#/keystone/api/icons/61548665f5ee080029be1488/20210929202022/image/macrophage-01.svg&quot;,&quot;isPremium&quot;:false,&quot;isPacked&quot;:true,&quot;size&quot;:{&quot;x&quot;:100,&quot;y&quot;:100}},&quot;source&quot;:{&quot;id&quot;:&quot;61548665f5ee080029be1488&quot;,&quot;type&quot;:&quot;ASSETS&quot;},&quot;parent&quot;:{&quot;type&quot;:&quot;CHILD&quot;,&quot;parentId&quot;:&quot;0c89b135-e5ed-4893-aa28-e974294f943d&quot;,&quot;order&quot;:&quot;9999991&quot;}},&quot;0c89b135-e5ed-4893-aa28-e974294f943d&quot;:{&quot;id&quot;:&quot;0c89b135-e5ed-4893-aa28-e974294f943d&quot;,&quot;type&quot;:&quot;FIGURE_OBJECT&quot;,&quot;document&quot;:{&quot;type&quot;:&quot;FIGURE&quot;,&quot;canvasType&quot;:&quot;FIGURE&quot;,&quot;units&quot;:&quot;in&quot;,&quot;aspectRatio&quot;:0,&quot;title&quot;:&quot;copy of copy of Intro_1&quot;},&quot;parent&quot;:{&quot;type&quot;:&quot;DOCUMENT&quot;,&quot;parentId&quot;:&quot;ecd86b47-4d1d-40e6-a442-c67b26de0622&quot;,&quot;order&quot;:&quot;9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0c89b135-e5ed-4893-aa28-e974294f943d"/>
  <p:tag name="SELECTIONIDS" val="82344265-f20f-47ef-94bc-c0db808e53dd"/>
  <p:tag name="TRANSPARENTBACKGROUND" val="true"/>
  <p:tag name="VERSION" val="1770487340360"/>
  <p:tag name="TITLE" val="STAT start new"/>
  <p:tag name="CREATORNAME" val="Simon Grassmann"/>
  <p:tag name="DATEINSERTED" val="1770487340513"/>
  <p:tag name="DPI" val="300"/>
  <p:tag name="BIOJSON" val="{&quot;id&quot;:&quot;ecd86b47-4d1d-40e6-a442-c67b26de0622&quot;,&quot;objects&quot;:{&quot;82344265-f20f-47ef-94bc-c0db808e53dd&quot;:{&quot;id&quot;:&quot;82344265-f20f-47ef-94bc-c0db808e53dd&quot;,&quot;name&quot;:&quot;Virus&quot;,&quot;displayName&quot;:&quot;&quot;,&quot;type&quot;:&quot;FIGURE_OBJECT&quot;,&quot;relativeTransform&quot;:{&quot;translate&quot;:{&quot;x&quot;:69.50424605981553,&quot;y&quot;:43.829270364280035},&quot;rotate&quot;:0,&quot;skewX&quot;:0,&quot;scale&quot;:{&quot;x&quot;:0.25616946872244006,&quot;y&quot;:0.25616946872244006}},&quot;image&quot;:{&quot;url&quot;:&quot;https://icons.cdn.biorender.com/biorender/5f529a3d10ee0600282ef158/20200909133303/image/5f529a3d10ee0600282ef158.png&quot;,&quot;isPremium&quot;:false,&quot;isOrgIcon&quot;:false,&quot;size&quot;:{&quot;x&quot;:100,&quot;y&quot;:98.96907216494844}},&quot;source&quot;:{&quot;id&quot;:&quot;5f529a3d10ee0600282ef158&quot;,&quot;version&quot;:&quot;20200909133303&quot;,&quot;type&quot;:&quot;ASSETS&quot;},&quot;isPremium&quot;:false,&quot;parent&quot;:{&quot;type&quot;:&quot;CHILD&quot;,&quot;parentId&quot;:&quot;0c89b135-e5ed-4893-aa28-e974294f943d&quot;,&quot;order&quot;:&quot;9999994&quot;}},&quot;0c89b135-e5ed-4893-aa28-e974294f943d&quot;:{&quot;id&quot;:&quot;0c89b135-e5ed-4893-aa28-e974294f943d&quot;,&quot;type&quot;:&quot;FIGURE_OBJECT&quot;,&quot;document&quot;:{&quot;type&quot;:&quot;FIGURE&quot;,&quot;canvasType&quot;:&quot;FIGURE&quot;,&quot;units&quot;:&quot;in&quot;,&quot;aspectRatio&quot;:0,&quot;title&quot;:&quot;copy of copy of Intro_1&quot;},&quot;parent&quot;:{&quot;type&quot;:&quot;DOCUMENT&quot;,&quot;parentId&quot;:&quot;ecd86b47-4d1d-40e6-a442-c67b26de0622&quot;,&quot;order&quot;:&quot;9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0c89b135-e5ed-4893-aa28-e974294f943d"/>
  <p:tag name="SELECTIONIDS" val="a2c822cf-9256-4bd3-bd3e-b71bc87892f1"/>
  <p:tag name="TRANSPARENTBACKGROUND" val="true"/>
  <p:tag name="VERSION" val="1770487340360"/>
  <p:tag name="TITLE" val="STAT start new"/>
  <p:tag name="CREATORNAME" val="Simon Grassmann"/>
  <p:tag name="DATEINSERTED" val="1770487340513"/>
  <p:tag name="DPI" val="300"/>
  <p:tag name="BIOJSON" val="{&quot;id&quot;:&quot;ecd86b47-4d1d-40e6-a442-c67b26de0622&quot;,&quot;objects&quot;:{&quot;a2c822cf-9256-4bd3-bd3e-b71bc87892f1&quot;:{&quot;id&quot;:&quot;a2c822cf-9256-4bd3-bd3e-b71bc87892f1&quot;,&quot;name&quot;:&quot;Virus&quot;,&quot;displayName&quot;:&quot;&quot;,&quot;type&quot;:&quot;FIGURE_OBJECT&quot;,&quot;relativeTransform&quot;:{&quot;translate&quot;:{&quot;x&quot;:43.887246059815624,&quot;y&quot;:89.57927036428003},&quot;rotate&quot;:0,&quot;skewX&quot;:0,&quot;scale&quot;:{&quot;x&quot;:0.25616946872244006,&quot;y&quot;:0.25616946872244006}},&quot;image&quot;:{&quot;url&quot;:&quot;https://icons.cdn.biorender.com/biorender/5f529a3d10ee0600282ef158/20200909133303/image/5f529a3d10ee0600282ef158.png&quot;,&quot;isPremium&quot;:false,&quot;isOrgIcon&quot;:false,&quot;size&quot;:{&quot;x&quot;:100,&quot;y&quot;:98.96907216494844}},&quot;source&quot;:{&quot;id&quot;:&quot;5f529a3d10ee0600282ef158&quot;,&quot;version&quot;:&quot;20200909133303&quot;,&quot;type&quot;:&quot;ASSETS&quot;},&quot;isPremium&quot;:false,&quot;parent&quot;:{&quot;type&quot;:&quot;CHILD&quot;,&quot;parentId&quot;:&quot;0c89b135-e5ed-4893-aa28-e974294f943d&quot;,&quot;order&quot;:&quot;9999996&quot;}},&quot;0c89b135-e5ed-4893-aa28-e974294f943d&quot;:{&quot;id&quot;:&quot;0c89b135-e5ed-4893-aa28-e974294f943d&quot;,&quot;type&quot;:&quot;FIGURE_OBJECT&quot;,&quot;document&quot;:{&quot;type&quot;:&quot;FIGURE&quot;,&quot;canvasType&quot;:&quot;FIGURE&quot;,&quot;units&quot;:&quot;in&quot;,&quot;aspectRatio&quot;:0,&quot;title&quot;:&quot;copy of copy of Intro_1&quot;},&quot;parent&quot;:{&quot;type&quot;:&quot;DOCUMENT&quot;,&quot;parentId&quot;:&quot;ecd86b47-4d1d-40e6-a442-c67b26de0622&quot;,&quot;order&quot;:&quot;9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0c89b135-e5ed-4893-aa28-e974294f943d"/>
  <p:tag name="SELECTIONIDS" val="65014a77-d3b4-424f-82ad-7f0cf12c77fa"/>
  <p:tag name="TRANSPARENTBACKGROUND" val="true"/>
  <p:tag name="VERSION" val="1770487340360"/>
  <p:tag name="TITLE" val="STAT start new"/>
  <p:tag name="CREATORNAME" val="Simon Grassmann"/>
  <p:tag name="DATEINSERTED" val="1770487340513"/>
  <p:tag name="DPI" val="300"/>
  <p:tag name="BIOJSON" val="{&quot;id&quot;:&quot;ecd86b47-4d1d-40e6-a442-c67b26de0622&quot;,&quot;objects&quot;:{&quot;65014a77-d3b4-424f-82ad-7f0cf12c77fa&quot;:{&quot;type&quot;:&quot;FIGURE_OBJECT&quot;,&quot;id&quot;:&quot;65014a77-d3b4-424f-82ad-7f0cf12c77fa&quot;,&quot;name&quot;:&quot;Sphere&quot;,&quot;relativeTransform&quot;:{&quot;translate&quot;:{&quot;x&quot;:-11.6712954659329,&quot;y&quot;:-119.90231583260865},&quot;rotate&quot;:0,&quot;skewX&quot;:0,&quot;scale&quot;:{&quot;x&quot;:0.09265872150630987,&quot;y&quot;:0.09265872150630987}},&quot;opacity&quot;:1,&quot;image&quot;:{&quot;url&quot;:&quot;https://icons.cdn.biorender.com/biorender/5f4529c2929bce0028c9f872/5b8847989629ce1400901caa.png&quot;,&quot;fallbackUrl&quot;:&quot;sources/icons/5f4529c2929bce0028c9f872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c89b135-e5ed-4893-aa28-e974294f943d&quot;,&quot;order&quot;:&quot;765&quot;}},&quot;0c89b135-e5ed-4893-aa28-e974294f943d&quot;:{&quot;id&quot;:&quot;0c89b135-e5ed-4893-aa28-e974294f943d&quot;,&quot;type&quot;:&quot;FIGURE_OBJECT&quot;,&quot;document&quot;:{&quot;type&quot;:&quot;FIGURE&quot;,&quot;canvasType&quot;:&quot;FIGURE&quot;,&quot;units&quot;:&quot;in&quot;,&quot;aspectRatio&quot;:0,&quot;title&quot;:&quot;copy of copy of Intro_1&quot;},&quot;parent&quot;:{&quot;type&quot;:&quot;DOCUMENT&quot;,&quot;parentId&quot;:&quot;ecd86b47-4d1d-40e6-a442-c67b26de0622&quot;,&quot;order&quot;:&quot;9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0c89b135-e5ed-4893-aa28-e974294f943d"/>
  <p:tag name="SELECTIONIDS" val="3e165376-18cb-4487-b652-41fc64a891d7"/>
  <p:tag name="TRANSPARENTBACKGROUND" val="true"/>
  <p:tag name="VERSION" val="1770487340360"/>
  <p:tag name="TITLE" val="STAT start new"/>
  <p:tag name="CREATORNAME" val="Simon Grassmann"/>
  <p:tag name="DATEINSERTED" val="1770487340513"/>
  <p:tag name="DPI" val="300"/>
  <p:tag name="BIOJSON" val="{&quot;id&quot;:&quot;ecd86b47-4d1d-40e6-a442-c67b26de0622&quot;,&quot;objects&quot;:{&quot;3e165376-18cb-4487-b652-41fc64a891d7&quot;:{&quot;type&quot;:&quot;FIGURE_OBJECT&quot;,&quot;id&quot;:&quot;3e165376-18cb-4487-b652-41fc64a891d7&quot;,&quot;name&quot;:&quot;Sphere&quot;,&quot;relativeTransform&quot;:{&quot;translate&quot;:{&quot;x&quot;:-60.77568351831232,&quot;y&quot;:-130.34335032447626},&quot;rotate&quot;:0,&quot;skewX&quot;:0,&quot;scale&quot;:{&quot;x&quot;:0.09265872150630987,&quot;y&quot;:0.09265872150630987}},&quot;opacity&quot;:1,&quot;image&quot;:{&quot;url&quot;:&quot;https://icons.cdn.biorender.com/biorender/5f4529c2929bce0028c9f872/5b8847989629ce1400901caa.png&quot;,&quot;fallbackUrl&quot;:&quot;sources/icons/5f4529c2929bce0028c9f872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c89b135-e5ed-4893-aa28-e974294f943d&quot;,&quot;order&quot;:&quot;77&quot;}},&quot;0c89b135-e5ed-4893-aa28-e974294f943d&quot;:{&quot;id&quot;:&quot;0c89b135-e5ed-4893-aa28-e974294f943d&quot;,&quot;type&quot;:&quot;FIGURE_OBJECT&quot;,&quot;document&quot;:{&quot;type&quot;:&quot;FIGURE&quot;,&quot;canvasType&quot;:&quot;FIGURE&quot;,&quot;units&quot;:&quot;in&quot;,&quot;aspectRatio&quot;:0,&quot;title&quot;:&quot;copy of copy of Intro_1&quot;},&quot;parent&quot;:{&quot;type&quot;:&quot;DOCUMENT&quot;,&quot;parentId&quot;:&quot;ecd86b47-4d1d-40e6-a442-c67b26de0622&quot;,&quot;order&quot;:&quot;9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0c89b135-e5ed-4893-aa28-e974294f943d"/>
  <p:tag name="SELECTIONIDS" val="3902d565-480c-4d93-a6fc-5d4b02c2c649"/>
  <p:tag name="TRANSPARENTBACKGROUND" val="true"/>
  <p:tag name="VERSION" val="1770487340360"/>
  <p:tag name="TITLE" val="STAT start new"/>
  <p:tag name="CREATORNAME" val="Simon Grassmann"/>
  <p:tag name="DATEINSERTED" val="1770487340513"/>
  <p:tag name="DPI" val="300"/>
  <p:tag name="BIOJSON" val="{&quot;id&quot;:&quot;ecd86b47-4d1d-40e6-a442-c67b26de0622&quot;,&quot;objects&quot;:{&quot;3902d565-480c-4d93-a6fc-5d4b02c2c649&quot;:{&quot;type&quot;:&quot;FIGURE_OBJECT&quot;,&quot;id&quot;:&quot;3902d565-480c-4d93-a6fc-5d4b02c2c649&quot;,&quot;name&quot;:&quot;Sphere&quot;,&quot;relativeTransform&quot;:{&quot;translate&quot;:{&quot;x&quot;:-60.776084174940905,&quot;y&quot;:-103.49166927990856},&quot;rotate&quot;:0,&quot;skewX&quot;:0,&quot;scale&quot;:{&quot;x&quot;:0.09265872150630987,&quot;y&quot;:0.09265872150630987}},&quot;opacity&quot;:1,&quot;image&quot;:{&quot;url&quot;:&quot;https://icons.cdn.biorender.com/biorender/5f4529c2929bce0028c9f872/5b8847989629ce1400901caa.png&quot;,&quot;fallbackUrl&quot;:&quot;sources/icons/5f4529c2929bce0028c9f872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c89b135-e5ed-4893-aa28-e974294f943d&quot;,&quot;order&quot;:&quot;775&quot;}},&quot;0c89b135-e5ed-4893-aa28-e974294f943d&quot;:{&quot;id&quot;:&quot;0c89b135-e5ed-4893-aa28-e974294f943d&quot;,&quot;type&quot;:&quot;FIGURE_OBJECT&quot;,&quot;document&quot;:{&quot;type&quot;:&quot;FIGURE&quot;,&quot;canvasType&quot;:&quot;FIGURE&quot;,&quot;units&quot;:&quot;in&quot;,&quot;aspectRatio&quot;:0,&quot;title&quot;:&quot;copy of copy of Intro_1&quot;},&quot;parent&quot;:{&quot;type&quot;:&quot;DOCUMENT&quot;,&quot;parentId&quot;:&quot;ecd86b47-4d1d-40e6-a442-c67b26de0622&quot;,&quot;order&quot;:&quot;9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0c89b135-e5ed-4893-aa28-e974294f943d"/>
  <p:tag name="SELECTIONIDS" val="62629350-5ddf-4767-828a-f1babee6604e"/>
  <p:tag name="TRANSPARENTBACKGROUND" val="true"/>
  <p:tag name="VERSION" val="1770487340360"/>
  <p:tag name="TITLE" val="STAT start new"/>
  <p:tag name="CREATORNAME" val="Simon Grassmann"/>
  <p:tag name="DATEINSERTED" val="1770487340513"/>
  <p:tag name="DPI" val="300"/>
  <p:tag name="BIOJSON" val="{&quot;id&quot;:&quot;ecd86b47-4d1d-40e6-a442-c67b26de0622&quot;,&quot;objects&quot;:{&quot;62629350-5ddf-4767-828a-f1babee6604e&quot;:{&quot;type&quot;:&quot;FIGURE_OBJECT&quot;,&quot;id&quot;:&quot;62629350-5ddf-4767-828a-f1babee6604e&quot;,&quot;parent&quot;:{&quot;type&quot;:&quot;CHILD&quot;,&quot;parentId&quot;:&quot;0c89b135-e5ed-4893-aa28-e974294f943d&quot;,&quot;order&quot;:&quot;78&quot;},&quot;relativeTransform&quot;:{&quot;translate&quot;:{&quot;x&quot;:-30.73590760458964,&quot;y&quot;:-131.16615208609795},&quot;rotate&quot;:0,&quot;skewX&quot;:0,&quot;scale&quot;:{&quot;x&quot;:1,&quot;y&quot;:1}}},&quot;ac49a827-79bc-4935-a1a6-cd1644aae551&quot;:{&quot;type&quot;:&quot;FIGURE_OBJECT&quot;,&quot;id&quot;:&quot;ac49a827-79bc-4935-a1a6-cd1644aae551&quot;,&quot;name&quot;:&quot;Sphere&quot;,&quot;relativeTransform&quot;:{&quot;translate&quot;:{&quot;x&quot;:-11.126236648090092,&quot;y&quot;:27.674356273112608},&quot;rotate&quot;:0,&quot;skewX&quot;:0,&quot;scale&quot;:{&quot;x&quot;:0.09265872150630987,&quot;y&quot;:0.09265872150630987}},&quot;opacity&quot;:1,&quot;image&quot;:{&quot;url&quot;:&quot;https://icons.cdn.biorender.com/biorender/5f4529c2929bce0028c9f872/5b8847989629ce1400901caa.png&quot;,&quot;fallbackUrl&quot;:&quot;sources/icons/5f4529c2929bce0028c9f872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62629350-5ddf-4767-828a-f1babee6604e&quot;,&quot;order&quot;:&quot;5&quot;}},&quot;739e2712-6d90-4b57-913d-b3365fc95a94&quot;:{&quot;type&quot;:&quot;FIGURE_OBJECT&quot;,&quot;id&quot;:&quot;739e2712-6d90-4b57-913d-b3365fc95a94&quot;,&quot;parent&quot;:{&quot;type&quot;:&quot;CROP&quot;,&quot;parentId&quot;:&quot;62629350-5ddf-4767-828a-f1babee6604e&quot;,&quot;order&quot;:&quot;5&quot;},&quot;relativeTransform&quot;:{&quot;translate&quot;:{&quot;x&quot;:-11.126236648090092,&quot;y&quot;:27.674356273112608},&quot;rotate&quot;:0,&quot;skewX&quot;:0,&quot;scale&quot;:{&quot;x&quot;:6.949404112973241,&quot;y&quot;:6.94940411297324}},&quot;path&quot;:{&quot;type&quot;:&quot;RECT&quot;,&quot;size&quot;:{&quot;x&quot;:2,&quot;y&quot;:2}},&quot;pathStyles&quot;:[{&quot;type&quot;:&quot;FILL&quot;,&quot;fillStyle&quot;:&quot;#fff&quot;}],&quot;isFrozen&quot;:true},&quot;0c89b135-e5ed-4893-aa28-e974294f943d&quot;:{&quot;id&quot;:&quot;0c89b135-e5ed-4893-aa28-e974294f943d&quot;,&quot;type&quot;:&quot;FIGURE_OBJECT&quot;,&quot;document&quot;:{&quot;type&quot;:&quot;FIGURE&quot;,&quot;canvasType&quot;:&quot;FIGURE&quot;,&quot;units&quot;:&quot;in&quot;,&quot;aspectRatio&quot;:0,&quot;title&quot;:&quot;copy of copy of Intro_1&quot;},&quot;parent&quot;:{&quot;type&quot;:&quot;DOCUMENT&quot;,&quot;parentId&quot;:&quot;ecd86b47-4d1d-40e6-a442-c67b26de0622&quot;,&quot;order&quot;:&quot;9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0c89b135-e5ed-4893-aa28-e974294f943d"/>
  <p:tag name="SELECTIONIDS" val="c713e3c6-9c4b-4a4b-9163-9b225ba846e0"/>
  <p:tag name="TRANSPARENTBACKGROUND" val="true"/>
  <p:tag name="VERSION" val="1770487340360"/>
  <p:tag name="TITLE" val="STAT start new"/>
  <p:tag name="CREATORNAME" val="Simon Grassmann"/>
  <p:tag name="DATEINSERTED" val="1770487340513"/>
  <p:tag name="DPI" val="300"/>
  <p:tag name="BIOJSON" val="{&quot;id&quot;:&quot;ecd86b47-4d1d-40e6-a442-c67b26de0622&quot;,&quot;objects&quot;:{&quot;c713e3c6-9c4b-4a4b-9163-9b225ba846e0&quot;:{&quot;type&quot;:&quot;FIGURE_OBJECT&quot;,&quot;id&quot;:&quot;c713e3c6-9c4b-4a4b-9163-9b225ba846e0&quot;,&quot;name&quot;:&quot;Sphere&quot;,&quot;relativeTransform&quot;:{&quot;translate&quot;:{&quot;x&quot;:-81.01037448778285,&quot;y&quot;:-149.4173615324464},&quot;rotate&quot;:0,&quot;skewX&quot;:0,&quot;scale&quot;:{&quot;x&quot;:0.09265872150630987,&quot;y&quot;:0.09265872150630987}},&quot;opacity&quot;:1,&quot;image&quot;:{&quot;url&quot;:&quot;https://icons.cdn.biorender.com/biorender/5f4529c2929bce0028c9f872/5b8847989629ce1400901caa.png&quot;,&quot;fallbackUrl&quot;:&quot;sources/icons/5f4529c2929bce0028c9f872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c89b135-e5ed-4893-aa28-e974294f943d&quot;,&quot;order&quot;:&quot;8&quot;}},&quot;0c89b135-e5ed-4893-aa28-e974294f943d&quot;:{&quot;id&quot;:&quot;0c89b135-e5ed-4893-aa28-e974294f943d&quot;,&quot;type&quot;:&quot;FIGURE_OBJECT&quot;,&quot;document&quot;:{&quot;type&quot;:&quot;FIGURE&quot;,&quot;canvasType&quot;:&quot;FIGURE&quot;,&quot;units&quot;:&quot;in&quot;,&quot;aspectRatio&quot;:0,&quot;title&quot;:&quot;copy of copy of Intro_1&quot;},&quot;parent&quot;:{&quot;type&quot;:&quot;DOCUMENT&quot;,&quot;parentId&quot;:&quot;ecd86b47-4d1d-40e6-a442-c67b26de0622&quot;,&quot;order&quot;:&quot;9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8a4744304c6d431ed15a3ad"/>
  <p:tag name="FIGURESLIDEID" val="0c89b135-e5ed-4893-aa28-e974294f943d"/>
  <p:tag name="SELECTIONIDS" val="d3fcf795-4049-4bb6-b52b-f40dc5d95db3"/>
  <p:tag name="TRANSPARENTBACKGROUND" val="true"/>
  <p:tag name="VERSION" val="1770487340360"/>
  <p:tag name="TITLE" val="STAT start new"/>
  <p:tag name="CREATORNAME" val="Simon Grassmann"/>
  <p:tag name="DATEINSERTED" val="1770487340513"/>
  <p:tag name="DPI" val="300"/>
  <p:tag name="BIOJSON" val="{&quot;id&quot;:&quot;ecd86b47-4d1d-40e6-a442-c67b26de0622&quot;,&quot;objects&quot;:{&quot;d3fcf795-4049-4bb6-b52b-f40dc5d95db3&quot;:{&quot;type&quot;:&quot;FIGURE_OBJECT&quot;,&quot;id&quot;:&quot;d3fcf795-4049-4bb6-b52b-f40dc5d95db3&quot;,&quot;name&quot;:&quot;Sphere&quot;,&quot;relativeTransform&quot;:{&quot;translate&quot;:{&quot;x&quot;:-60.77600466250638,&quot;y&quot;:-157.98382592732926},&quot;rotate&quot;:0,&quot;skewX&quot;:0,&quot;scale&quot;:{&quot;x&quot;:0.09265872150630987,&quot;y&quot;:0.09265872150630987}},&quot;opacity&quot;:1,&quot;image&quot;:{&quot;url&quot;:&quot;https://icons.cdn.biorender.com/biorender/5f4529c2929bce0028c9f872/5b8847989629ce1400901caa.png&quot;,&quot;fallbackUrl&quot;:&quot;sources/icons/5f4529c2929bce0028c9f872/5b8847989629ce1400901caa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0c89b135-e5ed-4893-aa28-e974294f943d&quot;,&quot;order&quot;:&quot;82&quot;}},&quot;0c89b135-e5ed-4893-aa28-e974294f943d&quot;:{&quot;id&quot;:&quot;0c89b135-e5ed-4893-aa28-e974294f943d&quot;,&quot;type&quot;:&quot;FIGURE_OBJECT&quot;,&quot;document&quot;:{&quot;type&quot;:&quot;FIGURE&quot;,&quot;canvasType&quot;:&quot;FIGURE&quot;,&quot;units&quot;:&quot;in&quot;,&quot;aspectRatio&quot;:0,&quot;title&quot;:&quot;copy of copy of Intro_1&quot;},&quot;parent&quot;:{&quot;type&quot;:&quot;DOCUMENT&quot;,&quot;parentId&quot;:&quot;ecd86b47-4d1d-40e6-a442-c67b26de0622&quot;,&quot;order&quot;:&quot;9&quot;}},&quot;ecd86b47-4d1d-40e6-a442-c67b26de0622&quot;:{&quot;id&quot;:&quot;ecd86b47-4d1d-40e6-a442-c67b26de0622&quot;,&quot;type&quot;:&quot;FIGURE_OBJECT&quot;,&quot;document&quot;:{&quot;type&quot;:&quot;DOCUMENT_GROUP&quot;,&quot;canvasType&quot;:&quot;SLIDE&quot;,&quot;units&quot;:&quot;in&quot;}}}}"/>
</p:tagLst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9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97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33613</TotalTime>
  <Words>952</Words>
  <Application>Microsoft Macintosh PowerPoint</Application>
  <PresentationFormat>On-screen Show (4:3)</PresentationFormat>
  <Paragraphs>205</Paragraphs>
  <Slides>22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Helvetica</vt:lpstr>
      <vt:lpstr>Times</vt:lpstr>
      <vt:lpstr>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NK cells protect against tumor establishment and metastasis </vt:lpstr>
      <vt:lpstr>NK cells protect against tumor establishment and metastasis </vt:lpstr>
      <vt:lpstr>NK cells protect immunodeficient mice from cancer </vt:lpstr>
      <vt:lpstr>NK cells protect in a model of AML</vt:lpstr>
      <vt:lpstr>PowerPoint Presentation</vt:lpstr>
      <vt:lpstr>PowerPoint Presentation</vt:lpstr>
      <vt:lpstr>PowerPoint Presentation</vt:lpstr>
      <vt:lpstr>PowerPoint Presentation</vt:lpstr>
    </vt:vector>
  </TitlesOfParts>
  <Company>UW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Sun</dc:creator>
  <cp:lastModifiedBy>Grassmann, Simon</cp:lastModifiedBy>
  <cp:revision>273</cp:revision>
  <cp:lastPrinted>2009-03-06T23:51:42Z</cp:lastPrinted>
  <dcterms:created xsi:type="dcterms:W3CDTF">2011-03-22T23:04:14Z</dcterms:created>
  <dcterms:modified xsi:type="dcterms:W3CDTF">2026-02-12T15:26:13Z</dcterms:modified>
</cp:coreProperties>
</file>