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50"/>
  </p:notesMasterIdLst>
  <p:sldIdLst>
    <p:sldId id="2070" r:id="rId3"/>
    <p:sldId id="273" r:id="rId4"/>
    <p:sldId id="271" r:id="rId5"/>
    <p:sldId id="288" r:id="rId6"/>
    <p:sldId id="11129" r:id="rId7"/>
    <p:sldId id="2084" r:id="rId8"/>
    <p:sldId id="2069" r:id="rId9"/>
    <p:sldId id="308" r:id="rId10"/>
    <p:sldId id="298" r:id="rId11"/>
    <p:sldId id="575" r:id="rId12"/>
    <p:sldId id="2067" r:id="rId13"/>
    <p:sldId id="2068" r:id="rId14"/>
    <p:sldId id="2025" r:id="rId15"/>
    <p:sldId id="256" r:id="rId16"/>
    <p:sldId id="419" r:id="rId17"/>
    <p:sldId id="289" r:id="rId18"/>
    <p:sldId id="2082" r:id="rId19"/>
    <p:sldId id="290" r:id="rId20"/>
    <p:sldId id="313" r:id="rId21"/>
    <p:sldId id="322" r:id="rId22"/>
    <p:sldId id="321" r:id="rId23"/>
    <p:sldId id="324" r:id="rId24"/>
    <p:sldId id="262" r:id="rId25"/>
    <p:sldId id="310" r:id="rId26"/>
    <p:sldId id="265" r:id="rId27"/>
    <p:sldId id="274" r:id="rId28"/>
    <p:sldId id="416" r:id="rId29"/>
    <p:sldId id="291" r:id="rId30"/>
    <p:sldId id="323" r:id="rId31"/>
    <p:sldId id="270" r:id="rId32"/>
    <p:sldId id="286" r:id="rId33"/>
    <p:sldId id="267" r:id="rId34"/>
    <p:sldId id="260" r:id="rId35"/>
    <p:sldId id="282" r:id="rId36"/>
    <p:sldId id="307" r:id="rId37"/>
    <p:sldId id="11127" r:id="rId38"/>
    <p:sldId id="11128" r:id="rId39"/>
    <p:sldId id="2134" r:id="rId40"/>
    <p:sldId id="11058" r:id="rId41"/>
    <p:sldId id="489" r:id="rId42"/>
    <p:sldId id="2083" r:id="rId43"/>
    <p:sldId id="2106" r:id="rId44"/>
    <p:sldId id="11130" r:id="rId45"/>
    <p:sldId id="259" r:id="rId46"/>
    <p:sldId id="11131" r:id="rId47"/>
    <p:sldId id="327" r:id="rId48"/>
    <p:sldId id="32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sonos, Alexia/Epidemiology-Biostatistics" initials="IAB" lastIdx="1" clrIdx="0">
    <p:extLst>
      <p:ext uri="{19B8F6BF-5375-455C-9EA6-DF929625EA0E}">
        <p15:presenceInfo xmlns:p15="http://schemas.microsoft.com/office/powerpoint/2012/main" userId="S::iasonosa@mskcc.org::5d0e474b-fc3c-477b-911b-eb4bed7737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9FF56-5D72-4127-926E-6C1D50349554}" v="1" dt="2025-10-08T19:40:26.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20" d="100"/>
          <a:sy n="120" d="100"/>
        </p:scale>
        <p:origin x="1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sonos, Alexia" userId="5d0e474b-fc3c-477b-911b-eb4bed7737c7" providerId="ADAL" clId="{3BC9FF56-5D72-4127-926E-6C1D50349554}"/>
    <pc:docChg chg="delSld modSld">
      <pc:chgData name="Iasonos, Alexia" userId="5d0e474b-fc3c-477b-911b-eb4bed7737c7" providerId="ADAL" clId="{3BC9FF56-5D72-4127-926E-6C1D50349554}" dt="2025-10-09T13:51:17.114" v="39" actId="729"/>
      <pc:docMkLst>
        <pc:docMk/>
      </pc:docMkLst>
      <pc:sldChg chg="addSp modSp mod">
        <pc:chgData name="Iasonos, Alexia" userId="5d0e474b-fc3c-477b-911b-eb4bed7737c7" providerId="ADAL" clId="{3BC9FF56-5D72-4127-926E-6C1D50349554}" dt="2025-10-08T19:40:02.568" v="35" actId="20577"/>
        <pc:sldMkLst>
          <pc:docMk/>
          <pc:sldMk cId="2957232617" sldId="271"/>
        </pc:sldMkLst>
        <pc:spChg chg="add mod">
          <ac:chgData name="Iasonos, Alexia" userId="5d0e474b-fc3c-477b-911b-eb4bed7737c7" providerId="ADAL" clId="{3BC9FF56-5D72-4127-926E-6C1D50349554}" dt="2025-10-08T19:40:02.568" v="35" actId="20577"/>
          <ac:spMkLst>
            <pc:docMk/>
            <pc:sldMk cId="2957232617" sldId="271"/>
            <ac:spMk id="7" creationId="{463C3A2C-6208-3811-5845-1913DFB25207}"/>
          </ac:spMkLst>
        </pc:spChg>
      </pc:sldChg>
      <pc:sldChg chg="mod modShow">
        <pc:chgData name="Iasonos, Alexia" userId="5d0e474b-fc3c-477b-911b-eb4bed7737c7" providerId="ADAL" clId="{3BC9FF56-5D72-4127-926E-6C1D50349554}" dt="2025-10-08T19:41:30.610" v="38" actId="729"/>
        <pc:sldMkLst>
          <pc:docMk/>
          <pc:sldMk cId="1135606343" sldId="274"/>
        </pc:sldMkLst>
      </pc:sldChg>
      <pc:sldChg chg="mod modShow">
        <pc:chgData name="Iasonos, Alexia" userId="5d0e474b-fc3c-477b-911b-eb4bed7737c7" providerId="ADAL" clId="{3BC9FF56-5D72-4127-926E-6C1D50349554}" dt="2025-10-09T13:51:17.114" v="39" actId="729"/>
        <pc:sldMkLst>
          <pc:docMk/>
          <pc:sldMk cId="3172548303" sldId="323"/>
        </pc:sldMkLst>
      </pc:sldChg>
      <pc:sldChg chg="modSp del mod">
        <pc:chgData name="Iasonos, Alexia" userId="5d0e474b-fc3c-477b-911b-eb4bed7737c7" providerId="ADAL" clId="{3BC9FF56-5D72-4127-926E-6C1D50349554}" dt="2025-10-08T19:40:05.392" v="36" actId="47"/>
        <pc:sldMkLst>
          <pc:docMk/>
          <pc:sldMk cId="1836170586" sldId="420"/>
        </pc:sldMkLst>
        <pc:spChg chg="mod">
          <ac:chgData name="Iasonos, Alexia" userId="5d0e474b-fc3c-477b-911b-eb4bed7737c7" providerId="ADAL" clId="{3BC9FF56-5D72-4127-926E-6C1D50349554}" dt="2025-10-08T19:39:38.620" v="13" actId="21"/>
          <ac:spMkLst>
            <pc:docMk/>
            <pc:sldMk cId="1836170586" sldId="420"/>
            <ac:spMk id="7" creationId="{26521DEF-8933-4138-B282-92AA071D742A}"/>
          </ac:spMkLst>
        </pc:spChg>
      </pc:sldChg>
      <pc:sldChg chg="modSp">
        <pc:chgData name="Iasonos, Alexia" userId="5d0e474b-fc3c-477b-911b-eb4bed7737c7" providerId="ADAL" clId="{3BC9FF56-5D72-4127-926E-6C1D50349554}" dt="2025-10-08T19:40:26.541" v="37" actId="20577"/>
        <pc:sldMkLst>
          <pc:docMk/>
          <pc:sldMk cId="3222914753" sldId="2025"/>
        </pc:sldMkLst>
        <pc:spChg chg="mod">
          <ac:chgData name="Iasonos, Alexia" userId="5d0e474b-fc3c-477b-911b-eb4bed7737c7" providerId="ADAL" clId="{3BC9FF56-5D72-4127-926E-6C1D50349554}" dt="2025-10-08T19:40:26.541" v="37" actId="20577"/>
          <ac:spMkLst>
            <pc:docMk/>
            <pc:sldMk cId="3222914753" sldId="2025"/>
            <ac:spMk id="10" creationId="{BB659CDB-0E7D-43FF-9A01-4AED36BA367D}"/>
          </ac:spMkLst>
        </pc:spChg>
      </pc:sldChg>
      <pc:sldChg chg="modSp mod">
        <pc:chgData name="Iasonos, Alexia" userId="5d0e474b-fc3c-477b-911b-eb4bed7737c7" providerId="ADAL" clId="{3BC9FF56-5D72-4127-926E-6C1D50349554}" dt="2025-10-08T19:39:26.804" v="12" actId="1076"/>
        <pc:sldMkLst>
          <pc:docMk/>
          <pc:sldMk cId="4289962939" sldId="2070"/>
        </pc:sldMkLst>
        <pc:spChg chg="mod">
          <ac:chgData name="Iasonos, Alexia" userId="5d0e474b-fc3c-477b-911b-eb4bed7737c7" providerId="ADAL" clId="{3BC9FF56-5D72-4127-926E-6C1D50349554}" dt="2025-10-08T19:39:26.804" v="12" actId="1076"/>
          <ac:spMkLst>
            <pc:docMk/>
            <pc:sldMk cId="4289962939" sldId="2070"/>
            <ac:spMk id="6" creationId="{72E1E08D-B734-4AB4-803D-D98AC236C62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oppenar\AppData\Local\Microsoft\Windows\INetCache\Content.Outlook\70O7LDBX\Book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Efficacy curve</a:t>
            </a:r>
          </a:p>
        </c:rich>
      </c:tx>
      <c:layout>
        <c:manualLayout>
          <c:xMode val="edge"/>
          <c:yMode val="edge"/>
          <c:x val="0.38449300087489069"/>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981362697393252E-2"/>
          <c:y val="0.15705940427171375"/>
          <c:w val="0.89022462817147852"/>
          <c:h val="0.61498432487605714"/>
        </c:manualLayout>
      </c:layout>
      <c:scatterChart>
        <c:scatterStyle val="smoothMarker"/>
        <c:varyColors val="0"/>
        <c:ser>
          <c:idx val="1"/>
          <c:order val="0"/>
          <c:tx>
            <c:strRef>
              <c:f>Sheet1!$G$1</c:f>
              <c:strCache>
                <c:ptCount val="1"/>
                <c:pt idx="0">
                  <c:v>Efficacy 2</c:v>
                </c:pt>
              </c:strCache>
            </c:strRef>
          </c:tx>
          <c:spPr>
            <a:ln w="19050" cap="rnd">
              <a:solidFill>
                <a:schemeClr val="bg1"/>
              </a:solidFill>
              <a:round/>
            </a:ln>
            <a:effectLst/>
          </c:spPr>
          <c:marker>
            <c:symbol val="none"/>
          </c:marker>
          <c:xVal>
            <c:numRef>
              <c:f>Sheet1!$E$2:$E$7</c:f>
              <c:numCache>
                <c:formatCode>General</c:formatCode>
                <c:ptCount val="6"/>
                <c:pt idx="0">
                  <c:v>1</c:v>
                </c:pt>
                <c:pt idx="1">
                  <c:v>2</c:v>
                </c:pt>
                <c:pt idx="2">
                  <c:v>3</c:v>
                </c:pt>
                <c:pt idx="3">
                  <c:v>4</c:v>
                </c:pt>
                <c:pt idx="4">
                  <c:v>5</c:v>
                </c:pt>
                <c:pt idx="5">
                  <c:v>6</c:v>
                </c:pt>
              </c:numCache>
            </c:numRef>
          </c:xVal>
          <c:yVal>
            <c:numRef>
              <c:f>Sheet1!$G$2:$G$7</c:f>
              <c:numCache>
                <c:formatCode>General</c:formatCode>
                <c:ptCount val="6"/>
                <c:pt idx="0">
                  <c:v>0.15</c:v>
                </c:pt>
                <c:pt idx="1">
                  <c:v>0.2</c:v>
                </c:pt>
                <c:pt idx="2">
                  <c:v>0.22</c:v>
                </c:pt>
                <c:pt idx="3">
                  <c:v>0.25</c:v>
                </c:pt>
                <c:pt idx="4">
                  <c:v>0.33</c:v>
                </c:pt>
                <c:pt idx="5">
                  <c:v>0.33</c:v>
                </c:pt>
              </c:numCache>
            </c:numRef>
          </c:yVal>
          <c:smooth val="1"/>
          <c:extLst>
            <c:ext xmlns:c16="http://schemas.microsoft.com/office/drawing/2014/chart" uri="{C3380CC4-5D6E-409C-BE32-E72D297353CC}">
              <c16:uniqueId val="{00000000-9EC9-48E7-AE06-409160375898}"/>
            </c:ext>
          </c:extLst>
        </c:ser>
        <c:dLbls>
          <c:showLegendKey val="0"/>
          <c:showVal val="0"/>
          <c:showCatName val="0"/>
          <c:showSerName val="0"/>
          <c:showPercent val="0"/>
          <c:showBubbleSize val="0"/>
        </c:dLbls>
        <c:axId val="483891752"/>
        <c:axId val="483894048"/>
      </c:scatterChart>
      <c:valAx>
        <c:axId val="483891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894048"/>
        <c:crosses val="autoZero"/>
        <c:crossBetween val="midCat"/>
      </c:valAx>
      <c:valAx>
        <c:axId val="483894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891752"/>
        <c:crosses val="autoZero"/>
        <c:crossBetween val="midCat"/>
      </c:valAx>
      <c:spPr>
        <a:noFill/>
        <a:ln w="19050">
          <a:solidFill>
            <a:schemeClr val="accent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35513873257022E-2"/>
          <c:y val="0.32542645752373484"/>
          <c:w val="0.89022462817147852"/>
          <c:h val="0.61498432487605714"/>
        </c:manualLayout>
      </c:layout>
      <c:scatterChart>
        <c:scatterStyle val="smoothMarker"/>
        <c:varyColors val="0"/>
        <c:ser>
          <c:idx val="1"/>
          <c:order val="0"/>
          <c:tx>
            <c:strRef>
              <c:f>Sheet1!$G$1</c:f>
              <c:strCache>
                <c:ptCount val="1"/>
                <c:pt idx="0">
                  <c:v>Efficacy 2</c:v>
                </c:pt>
              </c:strCache>
            </c:strRef>
          </c:tx>
          <c:spPr>
            <a:ln w="19050" cap="rnd">
              <a:solidFill>
                <a:schemeClr val="accent2"/>
              </a:solidFill>
              <a:round/>
            </a:ln>
            <a:effectLst/>
          </c:spPr>
          <c:marker>
            <c:symbol val="none"/>
          </c:marker>
          <c:xVal>
            <c:numRef>
              <c:f>Sheet1!$E$2:$E$7</c:f>
              <c:numCache>
                <c:formatCode>General</c:formatCode>
                <c:ptCount val="6"/>
                <c:pt idx="0">
                  <c:v>1</c:v>
                </c:pt>
                <c:pt idx="1">
                  <c:v>2</c:v>
                </c:pt>
                <c:pt idx="2">
                  <c:v>3</c:v>
                </c:pt>
                <c:pt idx="3">
                  <c:v>4</c:v>
                </c:pt>
                <c:pt idx="4">
                  <c:v>5</c:v>
                </c:pt>
                <c:pt idx="5">
                  <c:v>6</c:v>
                </c:pt>
              </c:numCache>
            </c:numRef>
          </c:xVal>
          <c:yVal>
            <c:numRef>
              <c:f>Sheet1!$G$2:$G$7</c:f>
              <c:numCache>
                <c:formatCode>General</c:formatCode>
                <c:ptCount val="6"/>
                <c:pt idx="0">
                  <c:v>0.15</c:v>
                </c:pt>
                <c:pt idx="1">
                  <c:v>0.2</c:v>
                </c:pt>
                <c:pt idx="2">
                  <c:v>0.22</c:v>
                </c:pt>
                <c:pt idx="3">
                  <c:v>0.25</c:v>
                </c:pt>
                <c:pt idx="4">
                  <c:v>0.33</c:v>
                </c:pt>
                <c:pt idx="5">
                  <c:v>0.33</c:v>
                </c:pt>
              </c:numCache>
            </c:numRef>
          </c:yVal>
          <c:smooth val="1"/>
          <c:extLst>
            <c:ext xmlns:c16="http://schemas.microsoft.com/office/drawing/2014/chart" uri="{C3380CC4-5D6E-409C-BE32-E72D297353CC}">
              <c16:uniqueId val="{00000000-FEE0-4AE8-B41F-879F4F07BF55}"/>
            </c:ext>
          </c:extLst>
        </c:ser>
        <c:dLbls>
          <c:showLegendKey val="0"/>
          <c:showVal val="0"/>
          <c:showCatName val="0"/>
          <c:showSerName val="0"/>
          <c:showPercent val="0"/>
          <c:showBubbleSize val="0"/>
        </c:dLbls>
        <c:axId val="483891752"/>
        <c:axId val="483894048"/>
      </c:scatterChart>
      <c:valAx>
        <c:axId val="483891752"/>
        <c:scaling>
          <c:orientation val="minMax"/>
        </c:scaling>
        <c:delete val="1"/>
        <c:axPos val="b"/>
        <c:numFmt formatCode="General" sourceLinked="1"/>
        <c:majorTickMark val="none"/>
        <c:minorTickMark val="none"/>
        <c:tickLblPos val="nextTo"/>
        <c:crossAx val="483894048"/>
        <c:crosses val="autoZero"/>
        <c:crossBetween val="midCat"/>
      </c:valAx>
      <c:valAx>
        <c:axId val="483894048"/>
        <c:scaling>
          <c:orientation val="minMax"/>
        </c:scaling>
        <c:delete val="1"/>
        <c:axPos val="l"/>
        <c:numFmt formatCode="General" sourceLinked="1"/>
        <c:majorTickMark val="none"/>
        <c:minorTickMark val="none"/>
        <c:tickLblPos val="nextTo"/>
        <c:crossAx val="483891752"/>
        <c:crosses val="autoZero"/>
        <c:crossBetween val="midCat"/>
      </c:valAx>
      <c:spPr>
        <a:noFill/>
        <a:ln w="190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n>
            <a:noFill/>
          </a:ln>
          <a:no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Safety curve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Sheet1!$B$1</c:f>
              <c:strCache>
                <c:ptCount val="1"/>
                <c:pt idx="0">
                  <c:v>Safety</c:v>
                </c:pt>
              </c:strCache>
            </c:strRef>
          </c:tx>
          <c:spPr>
            <a:ln w="19050" cap="rnd">
              <a:solidFill>
                <a:schemeClr val="accent1"/>
              </a:solidFill>
              <a:round/>
            </a:ln>
            <a:effectLst/>
          </c:spPr>
          <c:marker>
            <c:symbol val="none"/>
          </c:marker>
          <c:xVal>
            <c:numRef>
              <c:f>Sheet1!$A$2:$A$7</c:f>
              <c:numCache>
                <c:formatCode>General</c:formatCode>
                <c:ptCount val="6"/>
                <c:pt idx="0">
                  <c:v>1</c:v>
                </c:pt>
                <c:pt idx="1">
                  <c:v>2</c:v>
                </c:pt>
                <c:pt idx="2">
                  <c:v>3</c:v>
                </c:pt>
                <c:pt idx="3">
                  <c:v>4</c:v>
                </c:pt>
                <c:pt idx="4">
                  <c:v>5</c:v>
                </c:pt>
                <c:pt idx="5">
                  <c:v>6</c:v>
                </c:pt>
              </c:numCache>
            </c:numRef>
          </c:xVal>
          <c:yVal>
            <c:numRef>
              <c:f>Sheet1!$B$2:$B$7</c:f>
              <c:numCache>
                <c:formatCode>General</c:formatCode>
                <c:ptCount val="6"/>
                <c:pt idx="0">
                  <c:v>0.05</c:v>
                </c:pt>
                <c:pt idx="1">
                  <c:v>0.1</c:v>
                </c:pt>
                <c:pt idx="2">
                  <c:v>0.2</c:v>
                </c:pt>
                <c:pt idx="3">
                  <c:v>0.3</c:v>
                </c:pt>
                <c:pt idx="4">
                  <c:v>0.5</c:v>
                </c:pt>
                <c:pt idx="5">
                  <c:v>0.6</c:v>
                </c:pt>
              </c:numCache>
            </c:numRef>
          </c:yVal>
          <c:smooth val="1"/>
          <c:extLst>
            <c:ext xmlns:c16="http://schemas.microsoft.com/office/drawing/2014/chart" uri="{C3380CC4-5D6E-409C-BE32-E72D297353CC}">
              <c16:uniqueId val="{00000000-0F55-4A6A-AA55-E9F03DA9B4D5}"/>
            </c:ext>
          </c:extLst>
        </c:ser>
        <c:dLbls>
          <c:showLegendKey val="0"/>
          <c:showVal val="0"/>
          <c:showCatName val="0"/>
          <c:showSerName val="0"/>
          <c:showPercent val="0"/>
          <c:showBubbleSize val="0"/>
        </c:dLbls>
        <c:axId val="360218296"/>
        <c:axId val="360214032"/>
      </c:scatterChart>
      <c:valAx>
        <c:axId val="360218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0214032"/>
        <c:crosses val="autoZero"/>
        <c:crossBetween val="midCat"/>
      </c:valAx>
      <c:valAx>
        <c:axId val="36021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02182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BDEA6-D902-4E46-A9C7-6EF24CD0B1E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17A11C4-87E9-47F7-AD58-53BC113E0238}">
      <dgm:prSet phldrT="[Text]"/>
      <dgm:spPr/>
      <dgm:t>
        <a:bodyPr/>
        <a:lstStyle/>
        <a:p>
          <a:r>
            <a:rPr lang="en-US" dirty="0"/>
            <a:t>Simplest case</a:t>
          </a:r>
        </a:p>
      </dgm:t>
    </dgm:pt>
    <dgm:pt modelId="{2E98E382-60A5-4418-B9DC-1A3BDD032471}" type="parTrans" cxnId="{7AC5077E-B37C-41DF-9EC1-1DAEBEF22FA4}">
      <dgm:prSet/>
      <dgm:spPr/>
      <dgm:t>
        <a:bodyPr/>
        <a:lstStyle/>
        <a:p>
          <a:endParaRPr lang="en-US"/>
        </a:p>
      </dgm:t>
    </dgm:pt>
    <dgm:pt modelId="{F72286BB-8356-4EC0-815C-BF93ABFD48F2}" type="sibTrans" cxnId="{7AC5077E-B37C-41DF-9EC1-1DAEBEF22FA4}">
      <dgm:prSet/>
      <dgm:spPr/>
      <dgm:t>
        <a:bodyPr/>
        <a:lstStyle/>
        <a:p>
          <a:endParaRPr lang="en-US"/>
        </a:p>
      </dgm:t>
    </dgm:pt>
    <dgm:pt modelId="{0D9BEAE4-4EF9-463E-B093-30C33416EC2F}">
      <dgm:prSet phldrT="[Text]"/>
      <dgm:spPr/>
      <dgm:t>
        <a:bodyPr/>
        <a:lstStyle/>
        <a:p>
          <a:r>
            <a:rPr lang="en-US" dirty="0"/>
            <a:t>Single agent</a:t>
          </a:r>
        </a:p>
      </dgm:t>
    </dgm:pt>
    <dgm:pt modelId="{9362F3BA-45CD-49CC-9826-5F9C48B364C7}" type="parTrans" cxnId="{873C6796-459C-4070-8AC9-173C6C7D1671}">
      <dgm:prSet/>
      <dgm:spPr/>
      <dgm:t>
        <a:bodyPr/>
        <a:lstStyle/>
        <a:p>
          <a:endParaRPr lang="en-US"/>
        </a:p>
      </dgm:t>
    </dgm:pt>
    <dgm:pt modelId="{0887B3AC-AF99-4EDF-9EC5-C82FD5AA6F42}" type="sibTrans" cxnId="{873C6796-459C-4070-8AC9-173C6C7D1671}">
      <dgm:prSet/>
      <dgm:spPr/>
      <dgm:t>
        <a:bodyPr/>
        <a:lstStyle/>
        <a:p>
          <a:endParaRPr lang="en-US"/>
        </a:p>
      </dgm:t>
    </dgm:pt>
    <dgm:pt modelId="{ABF17BB0-406F-4D0D-BCBE-2B0C8AA33A22}">
      <dgm:prSet phldrT="[Text]"/>
      <dgm:spPr/>
      <dgm:t>
        <a:bodyPr/>
        <a:lstStyle/>
        <a:p>
          <a:r>
            <a:rPr lang="en-US" dirty="0"/>
            <a:t>Single schedule</a:t>
          </a:r>
        </a:p>
      </dgm:t>
    </dgm:pt>
    <dgm:pt modelId="{E5F0CCAD-6E23-4671-9A6D-E150E0504468}" type="parTrans" cxnId="{520A16ED-1369-4AD1-AB35-7AD68C1856BF}">
      <dgm:prSet/>
      <dgm:spPr/>
      <dgm:t>
        <a:bodyPr/>
        <a:lstStyle/>
        <a:p>
          <a:endParaRPr lang="en-US"/>
        </a:p>
      </dgm:t>
    </dgm:pt>
    <dgm:pt modelId="{419D6F6C-9599-4B35-BA9F-D60E8F0E540E}" type="sibTrans" cxnId="{520A16ED-1369-4AD1-AB35-7AD68C1856BF}">
      <dgm:prSet/>
      <dgm:spPr/>
      <dgm:t>
        <a:bodyPr/>
        <a:lstStyle/>
        <a:p>
          <a:endParaRPr lang="en-US"/>
        </a:p>
      </dgm:t>
    </dgm:pt>
    <dgm:pt modelId="{8B533E98-E9A7-4524-BCD5-1CFA81BE18E0}">
      <dgm:prSet phldrT="[Text]"/>
      <dgm:spPr/>
      <dgm:t>
        <a:bodyPr/>
        <a:lstStyle/>
        <a:p>
          <a:r>
            <a:rPr lang="en-US" dirty="0"/>
            <a:t>More Complex cases</a:t>
          </a:r>
        </a:p>
      </dgm:t>
    </dgm:pt>
    <dgm:pt modelId="{66DEEE9D-E8D2-490E-A240-1730924025C0}" type="parTrans" cxnId="{5BF303A4-4600-4139-A561-D529ABFF8D97}">
      <dgm:prSet/>
      <dgm:spPr/>
      <dgm:t>
        <a:bodyPr/>
        <a:lstStyle/>
        <a:p>
          <a:endParaRPr lang="en-US"/>
        </a:p>
      </dgm:t>
    </dgm:pt>
    <dgm:pt modelId="{0F23AE6B-BE72-4688-BB64-CC51AE137F22}" type="sibTrans" cxnId="{5BF303A4-4600-4139-A561-D529ABFF8D97}">
      <dgm:prSet/>
      <dgm:spPr/>
      <dgm:t>
        <a:bodyPr/>
        <a:lstStyle/>
        <a:p>
          <a:endParaRPr lang="en-US"/>
        </a:p>
      </dgm:t>
    </dgm:pt>
    <dgm:pt modelId="{4900D487-327D-4A16-B00D-8C0A97B61969}">
      <dgm:prSet phldrT="[Text]"/>
      <dgm:spPr/>
      <dgm:t>
        <a:bodyPr/>
        <a:lstStyle/>
        <a:p>
          <a:r>
            <a:rPr lang="en-US" dirty="0"/>
            <a:t>Combination agents</a:t>
          </a:r>
        </a:p>
      </dgm:t>
    </dgm:pt>
    <dgm:pt modelId="{E8207A66-21F5-4B2B-A488-7AE840CFA457}" type="parTrans" cxnId="{C5A99965-6D93-4E7C-821C-3EFCEFE662C5}">
      <dgm:prSet/>
      <dgm:spPr/>
      <dgm:t>
        <a:bodyPr/>
        <a:lstStyle/>
        <a:p>
          <a:endParaRPr lang="en-US"/>
        </a:p>
      </dgm:t>
    </dgm:pt>
    <dgm:pt modelId="{B3FACD6C-4043-46F0-B7DE-DEBCA5317638}" type="sibTrans" cxnId="{C5A99965-6D93-4E7C-821C-3EFCEFE662C5}">
      <dgm:prSet/>
      <dgm:spPr/>
      <dgm:t>
        <a:bodyPr/>
        <a:lstStyle/>
        <a:p>
          <a:endParaRPr lang="en-US"/>
        </a:p>
      </dgm:t>
    </dgm:pt>
    <dgm:pt modelId="{7FBC666A-6A11-463F-9686-E9AFE032F450}">
      <dgm:prSet phldrT="[Text]"/>
      <dgm:spPr/>
      <dgm:t>
        <a:bodyPr/>
        <a:lstStyle/>
        <a:p>
          <a:r>
            <a:rPr lang="en-US" dirty="0"/>
            <a:t>2 schedules</a:t>
          </a:r>
        </a:p>
      </dgm:t>
    </dgm:pt>
    <dgm:pt modelId="{473E37E9-7B07-4B25-84BE-9BF3206B65D3}" type="parTrans" cxnId="{3137B7FD-91A0-4A51-9F89-1D93670C03EB}">
      <dgm:prSet/>
      <dgm:spPr/>
      <dgm:t>
        <a:bodyPr/>
        <a:lstStyle/>
        <a:p>
          <a:endParaRPr lang="en-US"/>
        </a:p>
      </dgm:t>
    </dgm:pt>
    <dgm:pt modelId="{9610C62D-A4A0-4D27-A599-F4825F268D55}" type="sibTrans" cxnId="{3137B7FD-91A0-4A51-9F89-1D93670C03EB}">
      <dgm:prSet/>
      <dgm:spPr/>
      <dgm:t>
        <a:bodyPr/>
        <a:lstStyle/>
        <a:p>
          <a:endParaRPr lang="en-US"/>
        </a:p>
      </dgm:t>
    </dgm:pt>
    <dgm:pt modelId="{8DF6E15C-B4D8-4E31-BBFA-7C36E74998CF}">
      <dgm:prSet phldrT="[Text]"/>
      <dgm:spPr/>
      <dgm:t>
        <a:bodyPr/>
        <a:lstStyle/>
        <a:p>
          <a:r>
            <a:rPr lang="en-US" dirty="0"/>
            <a:t>MTD</a:t>
          </a:r>
        </a:p>
      </dgm:t>
    </dgm:pt>
    <dgm:pt modelId="{C6AB825C-6B35-418E-BA18-91C0E971DBD1}" type="parTrans" cxnId="{F85684DB-80E5-4925-BC65-0FB488D81BE8}">
      <dgm:prSet/>
      <dgm:spPr/>
      <dgm:t>
        <a:bodyPr/>
        <a:lstStyle/>
        <a:p>
          <a:endParaRPr lang="en-US"/>
        </a:p>
      </dgm:t>
    </dgm:pt>
    <dgm:pt modelId="{58B6BAB0-BB7C-49A6-96E3-E36DAE54663C}" type="sibTrans" cxnId="{F85684DB-80E5-4925-BC65-0FB488D81BE8}">
      <dgm:prSet/>
      <dgm:spPr/>
      <dgm:t>
        <a:bodyPr/>
        <a:lstStyle/>
        <a:p>
          <a:endParaRPr lang="en-US"/>
        </a:p>
      </dgm:t>
    </dgm:pt>
    <dgm:pt modelId="{27D31147-0DCD-4CBC-9587-81DC6CD8C658}">
      <dgm:prSet phldrT="[Text]"/>
      <dgm:spPr/>
      <dgm:t>
        <a:bodyPr/>
        <a:lstStyle/>
        <a:p>
          <a:r>
            <a:rPr lang="en-US" dirty="0"/>
            <a:t>5-6 levels</a:t>
          </a:r>
        </a:p>
      </dgm:t>
    </dgm:pt>
    <dgm:pt modelId="{E080001E-AF06-49E8-9FDB-B2C7CA341FD4}" type="parTrans" cxnId="{50DDCAD5-380E-4FDF-863F-AEC86F64A3A8}">
      <dgm:prSet/>
      <dgm:spPr/>
      <dgm:t>
        <a:bodyPr/>
        <a:lstStyle/>
        <a:p>
          <a:endParaRPr lang="en-US"/>
        </a:p>
      </dgm:t>
    </dgm:pt>
    <dgm:pt modelId="{72648853-93F4-4ACF-B636-A53B9AEC724C}" type="sibTrans" cxnId="{50DDCAD5-380E-4FDF-863F-AEC86F64A3A8}">
      <dgm:prSet/>
      <dgm:spPr/>
      <dgm:t>
        <a:bodyPr/>
        <a:lstStyle/>
        <a:p>
          <a:endParaRPr lang="en-US"/>
        </a:p>
      </dgm:t>
    </dgm:pt>
    <dgm:pt modelId="{716F53D1-8FD5-48D8-A92C-337C04C02D34}">
      <dgm:prSet phldrT="[Text]"/>
      <dgm:spPr/>
      <dgm:t>
        <a:bodyPr/>
        <a:lstStyle/>
        <a:p>
          <a:r>
            <a:rPr lang="en-US" dirty="0"/>
            <a:t>MTD (1 or &gt;1)</a:t>
          </a:r>
        </a:p>
      </dgm:t>
    </dgm:pt>
    <dgm:pt modelId="{5DCF0FD9-25D9-4F9F-816F-57BD8A38DD8E}" type="parTrans" cxnId="{E2A4906A-57B3-4EC0-9A05-F12CD2AA1689}">
      <dgm:prSet/>
      <dgm:spPr/>
      <dgm:t>
        <a:bodyPr/>
        <a:lstStyle/>
        <a:p>
          <a:endParaRPr lang="en-US"/>
        </a:p>
      </dgm:t>
    </dgm:pt>
    <dgm:pt modelId="{46A33937-DFE4-49B2-B51C-3567957D863E}" type="sibTrans" cxnId="{E2A4906A-57B3-4EC0-9A05-F12CD2AA1689}">
      <dgm:prSet/>
      <dgm:spPr/>
      <dgm:t>
        <a:bodyPr/>
        <a:lstStyle/>
        <a:p>
          <a:endParaRPr lang="en-US"/>
        </a:p>
      </dgm:t>
    </dgm:pt>
    <dgm:pt modelId="{D9B9D64A-54C8-45FB-A536-AB0D124AE58C}">
      <dgm:prSet phldrT="[Text]"/>
      <dgm:spPr/>
      <dgm:t>
        <a:bodyPr/>
        <a:lstStyle/>
        <a:p>
          <a:endParaRPr lang="en-US" dirty="0"/>
        </a:p>
      </dgm:t>
    </dgm:pt>
    <dgm:pt modelId="{FE391CD2-2D1F-49AB-9CC5-FFBDF60C8E36}" type="parTrans" cxnId="{FD009AE0-2AAA-4D7E-B365-EE00D1402FCA}">
      <dgm:prSet/>
      <dgm:spPr/>
      <dgm:t>
        <a:bodyPr/>
        <a:lstStyle/>
        <a:p>
          <a:endParaRPr lang="en-US"/>
        </a:p>
      </dgm:t>
    </dgm:pt>
    <dgm:pt modelId="{A6B47888-5F43-4321-B7A9-40FAE6105F9E}" type="sibTrans" cxnId="{FD009AE0-2AAA-4D7E-B365-EE00D1402FCA}">
      <dgm:prSet/>
      <dgm:spPr/>
      <dgm:t>
        <a:bodyPr/>
        <a:lstStyle/>
        <a:p>
          <a:endParaRPr lang="en-US"/>
        </a:p>
      </dgm:t>
    </dgm:pt>
    <dgm:pt modelId="{8E1E167C-825D-4A61-9C90-A23B118713CC}">
      <dgm:prSet phldrT="[Text]"/>
      <dgm:spPr/>
      <dgm:t>
        <a:bodyPr/>
        <a:lstStyle/>
        <a:p>
          <a:r>
            <a:rPr lang="en-US" dirty="0"/>
            <a:t>starting dose relative to MTD</a:t>
          </a:r>
        </a:p>
      </dgm:t>
    </dgm:pt>
    <dgm:pt modelId="{7E12CD01-D57B-4DBF-AC08-D679C1F5287C}" type="parTrans" cxnId="{2AA688EF-B4FE-4C83-8584-B01624CE4213}">
      <dgm:prSet/>
      <dgm:spPr/>
      <dgm:t>
        <a:bodyPr/>
        <a:lstStyle/>
        <a:p>
          <a:endParaRPr lang="en-US"/>
        </a:p>
      </dgm:t>
    </dgm:pt>
    <dgm:pt modelId="{BC22438A-CCE8-40F7-B843-D0E6A75AB311}" type="sibTrans" cxnId="{2AA688EF-B4FE-4C83-8584-B01624CE4213}">
      <dgm:prSet/>
      <dgm:spPr/>
      <dgm:t>
        <a:bodyPr/>
        <a:lstStyle/>
        <a:p>
          <a:endParaRPr lang="en-US"/>
        </a:p>
      </dgm:t>
    </dgm:pt>
    <dgm:pt modelId="{C6BB9177-081E-4F33-8BCC-CFC8042C5B1E}">
      <dgm:prSet phldrT="[Text]"/>
      <dgm:spPr/>
      <dgm:t>
        <a:bodyPr/>
        <a:lstStyle/>
        <a:p>
          <a:r>
            <a:rPr lang="en-US" dirty="0"/>
            <a:t>multiple disease groups</a:t>
          </a:r>
        </a:p>
      </dgm:t>
    </dgm:pt>
    <dgm:pt modelId="{2772B14A-EBD8-43F8-9C8F-AD5671686A5F}" type="parTrans" cxnId="{358D9940-892F-48B7-BB90-6DE8AF92D880}">
      <dgm:prSet/>
      <dgm:spPr/>
      <dgm:t>
        <a:bodyPr/>
        <a:lstStyle/>
        <a:p>
          <a:endParaRPr lang="en-US"/>
        </a:p>
      </dgm:t>
    </dgm:pt>
    <dgm:pt modelId="{EE10DDCE-F250-414E-9C47-BD437BE74DC4}" type="sibTrans" cxnId="{358D9940-892F-48B7-BB90-6DE8AF92D880}">
      <dgm:prSet/>
      <dgm:spPr/>
      <dgm:t>
        <a:bodyPr/>
        <a:lstStyle/>
        <a:p>
          <a:endParaRPr lang="en-US"/>
        </a:p>
      </dgm:t>
    </dgm:pt>
    <dgm:pt modelId="{1948D955-3A2F-4107-B793-08B31D59DC9D}">
      <dgm:prSet phldrT="[Text]"/>
      <dgm:spPr/>
      <dgm:t>
        <a:bodyPr/>
        <a:lstStyle/>
        <a:p>
          <a:endParaRPr lang="en-US" dirty="0"/>
        </a:p>
      </dgm:t>
    </dgm:pt>
    <dgm:pt modelId="{7A06FC24-EDCB-46BD-AC4B-2F50653A8653}" type="parTrans" cxnId="{8647027F-2543-43EA-A3C9-8C5DDC8CACB7}">
      <dgm:prSet/>
      <dgm:spPr/>
      <dgm:t>
        <a:bodyPr/>
        <a:lstStyle/>
        <a:p>
          <a:endParaRPr lang="en-US"/>
        </a:p>
      </dgm:t>
    </dgm:pt>
    <dgm:pt modelId="{BDBBDF5F-CF2C-4A82-9F5C-576037306505}" type="sibTrans" cxnId="{8647027F-2543-43EA-A3C9-8C5DDC8CACB7}">
      <dgm:prSet/>
      <dgm:spPr/>
      <dgm:t>
        <a:bodyPr/>
        <a:lstStyle/>
        <a:p>
          <a:endParaRPr lang="en-US"/>
        </a:p>
      </dgm:t>
    </dgm:pt>
    <dgm:pt modelId="{193141E4-2096-4FDC-92A5-F93050810778}">
      <dgm:prSet phldrT="[Text]"/>
      <dgm:spPr/>
      <dgm:t>
        <a:bodyPr/>
        <a:lstStyle/>
        <a:p>
          <a:r>
            <a:rPr lang="en-US" dirty="0"/>
            <a:t>N=20-25</a:t>
          </a:r>
        </a:p>
      </dgm:t>
    </dgm:pt>
    <dgm:pt modelId="{370D6905-92F9-45CA-B856-4A3643D08217}" type="parTrans" cxnId="{885F607A-20C7-46A1-BD1C-F49180868E94}">
      <dgm:prSet/>
      <dgm:spPr/>
      <dgm:t>
        <a:bodyPr/>
        <a:lstStyle/>
        <a:p>
          <a:endParaRPr lang="en-US"/>
        </a:p>
      </dgm:t>
    </dgm:pt>
    <dgm:pt modelId="{18598C15-A6DB-4332-8827-CD6144E71E2E}" type="sibTrans" cxnId="{885F607A-20C7-46A1-BD1C-F49180868E94}">
      <dgm:prSet/>
      <dgm:spPr/>
      <dgm:t>
        <a:bodyPr/>
        <a:lstStyle/>
        <a:p>
          <a:endParaRPr lang="en-US"/>
        </a:p>
      </dgm:t>
    </dgm:pt>
    <dgm:pt modelId="{B3265083-F317-4ABA-BABA-84B0CDD99FE5}">
      <dgm:prSet phldrT="[Text]"/>
      <dgm:spPr/>
      <dgm:t>
        <a:bodyPr/>
        <a:lstStyle/>
        <a:p>
          <a:r>
            <a:rPr lang="en-US" dirty="0"/>
            <a:t>N=50 – 60 dose escalation</a:t>
          </a:r>
        </a:p>
      </dgm:t>
    </dgm:pt>
    <dgm:pt modelId="{A18464F1-853B-4E88-8199-90994C3E4462}" type="parTrans" cxnId="{4D819834-C79E-4AF2-BDCD-0D5BF0EBF0C9}">
      <dgm:prSet/>
      <dgm:spPr/>
      <dgm:t>
        <a:bodyPr/>
        <a:lstStyle/>
        <a:p>
          <a:endParaRPr lang="en-US"/>
        </a:p>
      </dgm:t>
    </dgm:pt>
    <dgm:pt modelId="{E194C341-9336-43E7-A1A4-73329C3913E3}" type="sibTrans" cxnId="{4D819834-C79E-4AF2-BDCD-0D5BF0EBF0C9}">
      <dgm:prSet/>
      <dgm:spPr/>
      <dgm:t>
        <a:bodyPr/>
        <a:lstStyle/>
        <a:p>
          <a:endParaRPr lang="en-US"/>
        </a:p>
      </dgm:t>
    </dgm:pt>
    <dgm:pt modelId="{E89AB7AA-9BF9-4737-B94D-5D5681076AD2}">
      <dgm:prSet phldrT="[Text]"/>
      <dgm:spPr/>
      <dgm:t>
        <a:bodyPr/>
        <a:lstStyle/>
        <a:p>
          <a:r>
            <a:rPr lang="en-US" dirty="0"/>
            <a:t>&gt;120 (25-40 per cohort)</a:t>
          </a:r>
        </a:p>
      </dgm:t>
    </dgm:pt>
    <dgm:pt modelId="{A8C85276-3FA6-45A5-8D98-74F78DC3707F}" type="parTrans" cxnId="{88F7AAF5-9C52-40AD-A026-6DDA85DA9197}">
      <dgm:prSet/>
      <dgm:spPr/>
      <dgm:t>
        <a:bodyPr/>
        <a:lstStyle/>
        <a:p>
          <a:endParaRPr lang="en-US"/>
        </a:p>
      </dgm:t>
    </dgm:pt>
    <dgm:pt modelId="{B606FFEE-2195-47AD-A368-DF4CBD26560B}" type="sibTrans" cxnId="{88F7AAF5-9C52-40AD-A026-6DDA85DA9197}">
      <dgm:prSet/>
      <dgm:spPr/>
      <dgm:t>
        <a:bodyPr/>
        <a:lstStyle/>
        <a:p>
          <a:endParaRPr lang="en-US"/>
        </a:p>
      </dgm:t>
    </dgm:pt>
    <dgm:pt modelId="{5C6D97B3-F168-4530-A51B-CF4C4B1BD6BD}">
      <dgm:prSet phldrT="[Text]"/>
      <dgm:spPr/>
      <dgm:t>
        <a:bodyPr/>
        <a:lstStyle/>
        <a:p>
          <a:r>
            <a:rPr lang="en-US" dirty="0"/>
            <a:t>OBD</a:t>
          </a:r>
        </a:p>
      </dgm:t>
    </dgm:pt>
    <dgm:pt modelId="{FD72CCB6-FD0A-4DEC-AB14-EE9EF1E44FAD}" type="parTrans" cxnId="{E5FF45E4-240A-429F-96BC-22BBD0B8F065}">
      <dgm:prSet/>
      <dgm:spPr/>
      <dgm:t>
        <a:bodyPr/>
        <a:lstStyle/>
        <a:p>
          <a:endParaRPr lang="en-US"/>
        </a:p>
      </dgm:t>
    </dgm:pt>
    <dgm:pt modelId="{3157436E-C2A7-4CE6-8B8F-89EFD23473FE}" type="sibTrans" cxnId="{E5FF45E4-240A-429F-96BC-22BBD0B8F065}">
      <dgm:prSet/>
      <dgm:spPr/>
      <dgm:t>
        <a:bodyPr/>
        <a:lstStyle/>
        <a:p>
          <a:endParaRPr lang="en-US"/>
        </a:p>
      </dgm:t>
    </dgm:pt>
    <dgm:pt modelId="{701CA764-3130-470A-A2CA-BB007308D274}">
      <dgm:prSet phldrT="[Text]"/>
      <dgm:spPr/>
      <dgm:t>
        <a:bodyPr/>
        <a:lstStyle/>
        <a:p>
          <a:r>
            <a:rPr lang="en-US" dirty="0"/>
            <a:t>DLT definition (onset, late AE attribution AE)</a:t>
          </a:r>
        </a:p>
      </dgm:t>
    </dgm:pt>
    <dgm:pt modelId="{AC2C6F35-496B-472A-BE86-D29894F7D78D}" type="parTrans" cxnId="{EE3C8840-CA4B-4126-8E51-A3EFB974BD78}">
      <dgm:prSet/>
      <dgm:spPr/>
      <dgm:t>
        <a:bodyPr/>
        <a:lstStyle/>
        <a:p>
          <a:endParaRPr lang="en-US"/>
        </a:p>
      </dgm:t>
    </dgm:pt>
    <dgm:pt modelId="{CC9BB970-588D-4548-BA2A-52C22B8594C5}" type="sibTrans" cxnId="{EE3C8840-CA4B-4126-8E51-A3EFB974BD78}">
      <dgm:prSet/>
      <dgm:spPr/>
      <dgm:t>
        <a:bodyPr/>
        <a:lstStyle/>
        <a:p>
          <a:endParaRPr lang="en-US"/>
        </a:p>
      </dgm:t>
    </dgm:pt>
    <dgm:pt modelId="{B1E3B59E-0DBA-4104-8EF3-29845ED76F51}" type="pres">
      <dgm:prSet presAssocID="{5B4BDEA6-D902-4E46-A9C7-6EF24CD0B1E9}" presName="Name0" presStyleCnt="0">
        <dgm:presLayoutVars>
          <dgm:dir/>
          <dgm:animLvl val="lvl"/>
          <dgm:resizeHandles val="exact"/>
        </dgm:presLayoutVars>
      </dgm:prSet>
      <dgm:spPr/>
    </dgm:pt>
    <dgm:pt modelId="{B074C6EB-184B-44F4-9F4C-0AFEEC8EB0B2}" type="pres">
      <dgm:prSet presAssocID="{217A11C4-87E9-47F7-AD58-53BC113E0238}" presName="composite" presStyleCnt="0"/>
      <dgm:spPr/>
    </dgm:pt>
    <dgm:pt modelId="{471677BC-3AC3-44D2-8231-0604F6DA2386}" type="pres">
      <dgm:prSet presAssocID="{217A11C4-87E9-47F7-AD58-53BC113E0238}" presName="parTx" presStyleLbl="alignNode1" presStyleIdx="0" presStyleCnt="2">
        <dgm:presLayoutVars>
          <dgm:chMax val="0"/>
          <dgm:chPref val="0"/>
          <dgm:bulletEnabled val="1"/>
        </dgm:presLayoutVars>
      </dgm:prSet>
      <dgm:spPr/>
    </dgm:pt>
    <dgm:pt modelId="{1C03BFE4-29C5-4F5E-B1A8-997B10EC0E52}" type="pres">
      <dgm:prSet presAssocID="{217A11C4-87E9-47F7-AD58-53BC113E0238}" presName="desTx" presStyleLbl="alignAccFollowNode1" presStyleIdx="0" presStyleCnt="2">
        <dgm:presLayoutVars>
          <dgm:bulletEnabled val="1"/>
        </dgm:presLayoutVars>
      </dgm:prSet>
      <dgm:spPr/>
    </dgm:pt>
    <dgm:pt modelId="{D470AAA6-F41B-47D7-A7A6-36E938311994}" type="pres">
      <dgm:prSet presAssocID="{F72286BB-8356-4EC0-815C-BF93ABFD48F2}" presName="space" presStyleCnt="0"/>
      <dgm:spPr/>
    </dgm:pt>
    <dgm:pt modelId="{CCB4B0F0-7F90-4B26-9D5A-1569F7CF3165}" type="pres">
      <dgm:prSet presAssocID="{8B533E98-E9A7-4524-BCD5-1CFA81BE18E0}" presName="composite" presStyleCnt="0"/>
      <dgm:spPr/>
    </dgm:pt>
    <dgm:pt modelId="{CF19FCEE-2CB6-429F-BFB5-CE5ADD582A16}" type="pres">
      <dgm:prSet presAssocID="{8B533E98-E9A7-4524-BCD5-1CFA81BE18E0}" presName="parTx" presStyleLbl="alignNode1" presStyleIdx="1" presStyleCnt="2">
        <dgm:presLayoutVars>
          <dgm:chMax val="0"/>
          <dgm:chPref val="0"/>
          <dgm:bulletEnabled val="1"/>
        </dgm:presLayoutVars>
      </dgm:prSet>
      <dgm:spPr/>
    </dgm:pt>
    <dgm:pt modelId="{BC41A97F-45F1-4A97-9854-C496398975D0}" type="pres">
      <dgm:prSet presAssocID="{8B533E98-E9A7-4524-BCD5-1CFA81BE18E0}" presName="desTx" presStyleLbl="alignAccFollowNode1" presStyleIdx="1" presStyleCnt="2">
        <dgm:presLayoutVars>
          <dgm:bulletEnabled val="1"/>
        </dgm:presLayoutVars>
      </dgm:prSet>
      <dgm:spPr/>
    </dgm:pt>
  </dgm:ptLst>
  <dgm:cxnLst>
    <dgm:cxn modelId="{F10F8A05-4F2D-4B21-B366-5D7FD72003BE}" type="presOf" srcId="{716F53D1-8FD5-48D8-A92C-337C04C02D34}" destId="{BC41A97F-45F1-4A97-9854-C496398975D0}" srcOrd="0" destOrd="2" presId="urn:microsoft.com/office/officeart/2005/8/layout/hList1"/>
    <dgm:cxn modelId="{6232FC16-A28A-48EB-B03E-7E35B0A2F0AD}" type="presOf" srcId="{8DF6E15C-B4D8-4E31-BBFA-7C36E74998CF}" destId="{1C03BFE4-29C5-4F5E-B1A8-997B10EC0E52}" srcOrd="0" destOrd="2" presId="urn:microsoft.com/office/officeart/2005/8/layout/hList1"/>
    <dgm:cxn modelId="{CAC3AA25-A11A-4A83-9DA5-9E01DDA76A3D}" type="presOf" srcId="{217A11C4-87E9-47F7-AD58-53BC113E0238}" destId="{471677BC-3AC3-44D2-8231-0604F6DA2386}" srcOrd="0" destOrd="0" presId="urn:microsoft.com/office/officeart/2005/8/layout/hList1"/>
    <dgm:cxn modelId="{4D819834-C79E-4AF2-BDCD-0D5BF0EBF0C9}" srcId="{8B533E98-E9A7-4524-BCD5-1CFA81BE18E0}" destId="{B3265083-F317-4ABA-BABA-84B0CDD99FE5}" srcOrd="7" destOrd="0" parTransId="{A18464F1-853B-4E88-8199-90994C3E4462}" sibTransId="{E194C341-9336-43E7-A1A4-73329C3913E3}"/>
    <dgm:cxn modelId="{FB48EF39-F0ED-4CFA-B323-6A27E7F2BFF1}" type="presOf" srcId="{5C6D97B3-F168-4530-A51B-CF4C4B1BD6BD}" destId="{BC41A97F-45F1-4A97-9854-C496398975D0}" srcOrd="0" destOrd="3" presId="urn:microsoft.com/office/officeart/2005/8/layout/hList1"/>
    <dgm:cxn modelId="{EE3C8840-CA4B-4126-8E51-A3EFB974BD78}" srcId="{8B533E98-E9A7-4524-BCD5-1CFA81BE18E0}" destId="{701CA764-3130-470A-A2CA-BB007308D274}" srcOrd="5" destOrd="0" parTransId="{AC2C6F35-496B-472A-BE86-D29894F7D78D}" sibTransId="{CC9BB970-588D-4548-BA2A-52C22B8594C5}"/>
    <dgm:cxn modelId="{358D9940-892F-48B7-BB90-6DE8AF92D880}" srcId="{8B533E98-E9A7-4524-BCD5-1CFA81BE18E0}" destId="{C6BB9177-081E-4F33-8BCC-CFC8042C5B1E}" srcOrd="4" destOrd="0" parTransId="{2772B14A-EBD8-43F8-9C8F-AD5671686A5F}" sibTransId="{EE10DDCE-F250-414E-9C47-BD437BE74DC4}"/>
    <dgm:cxn modelId="{1701125B-2C74-4100-AAFA-D338E30DDC11}" type="presOf" srcId="{7FBC666A-6A11-463F-9686-E9AFE032F450}" destId="{BC41A97F-45F1-4A97-9854-C496398975D0}" srcOrd="0" destOrd="1" presId="urn:microsoft.com/office/officeart/2005/8/layout/hList1"/>
    <dgm:cxn modelId="{C5A99965-6D93-4E7C-821C-3EFCEFE662C5}" srcId="{8B533E98-E9A7-4524-BCD5-1CFA81BE18E0}" destId="{4900D487-327D-4A16-B00D-8C0A97B61969}" srcOrd="0" destOrd="0" parTransId="{E8207A66-21F5-4B2B-A488-7AE840CFA457}" sibTransId="{B3FACD6C-4043-46F0-B7DE-DEBCA5317638}"/>
    <dgm:cxn modelId="{E2A4906A-57B3-4EC0-9A05-F12CD2AA1689}" srcId="{8B533E98-E9A7-4524-BCD5-1CFA81BE18E0}" destId="{716F53D1-8FD5-48D8-A92C-337C04C02D34}" srcOrd="2" destOrd="0" parTransId="{5DCF0FD9-25D9-4F9F-816F-57BD8A38DD8E}" sibTransId="{46A33937-DFE4-49B2-B51C-3567957D863E}"/>
    <dgm:cxn modelId="{E0223474-32DE-4EE9-A0C1-A52C81E30D1E}" type="presOf" srcId="{4900D487-327D-4A16-B00D-8C0A97B61969}" destId="{BC41A97F-45F1-4A97-9854-C496398975D0}" srcOrd="0" destOrd="0" presId="urn:microsoft.com/office/officeart/2005/8/layout/hList1"/>
    <dgm:cxn modelId="{855AA856-DBFB-4651-B5CC-776DC0BD2205}" type="presOf" srcId="{8B533E98-E9A7-4524-BCD5-1CFA81BE18E0}" destId="{CF19FCEE-2CB6-429F-BFB5-CE5ADD582A16}" srcOrd="0" destOrd="0" presId="urn:microsoft.com/office/officeart/2005/8/layout/hList1"/>
    <dgm:cxn modelId="{885F607A-20C7-46A1-BD1C-F49180868E94}" srcId="{217A11C4-87E9-47F7-AD58-53BC113E0238}" destId="{193141E4-2096-4FDC-92A5-F93050810778}" srcOrd="4" destOrd="0" parTransId="{370D6905-92F9-45CA-B856-4A3643D08217}" sibTransId="{18598C15-A6DB-4332-8827-CD6144E71E2E}"/>
    <dgm:cxn modelId="{DD69955A-E2AA-468F-B27B-3D29DB22805C}" type="presOf" srcId="{193141E4-2096-4FDC-92A5-F93050810778}" destId="{1C03BFE4-29C5-4F5E-B1A8-997B10EC0E52}" srcOrd="0" destOrd="4" presId="urn:microsoft.com/office/officeart/2005/8/layout/hList1"/>
    <dgm:cxn modelId="{7AC5077E-B37C-41DF-9EC1-1DAEBEF22FA4}" srcId="{5B4BDEA6-D902-4E46-A9C7-6EF24CD0B1E9}" destId="{217A11C4-87E9-47F7-AD58-53BC113E0238}" srcOrd="0" destOrd="0" parTransId="{2E98E382-60A5-4418-B9DC-1A3BDD032471}" sibTransId="{F72286BB-8356-4EC0-815C-BF93ABFD48F2}"/>
    <dgm:cxn modelId="{8647027F-2543-43EA-A3C9-8C5DDC8CACB7}" srcId="{217A11C4-87E9-47F7-AD58-53BC113E0238}" destId="{1948D955-3A2F-4107-B793-08B31D59DC9D}" srcOrd="5" destOrd="0" parTransId="{7A06FC24-EDCB-46BD-AC4B-2F50653A8653}" sibTransId="{BDBBDF5F-CF2C-4A82-9F5C-576037306505}"/>
    <dgm:cxn modelId="{0390B283-F5D8-4154-8FDE-D65C7CA4769A}" type="presOf" srcId="{701CA764-3130-470A-A2CA-BB007308D274}" destId="{BC41A97F-45F1-4A97-9854-C496398975D0}" srcOrd="0" destOrd="5" presId="urn:microsoft.com/office/officeart/2005/8/layout/hList1"/>
    <dgm:cxn modelId="{873C6796-459C-4070-8AC9-173C6C7D1671}" srcId="{217A11C4-87E9-47F7-AD58-53BC113E0238}" destId="{0D9BEAE4-4EF9-463E-B093-30C33416EC2F}" srcOrd="0" destOrd="0" parTransId="{9362F3BA-45CD-49CC-9826-5F9C48B364C7}" sibTransId="{0887B3AC-AF99-4EDF-9EC5-C82FD5AA6F42}"/>
    <dgm:cxn modelId="{D585C796-82B9-4BAD-A6D9-38D9F4FB1C1B}" type="presOf" srcId="{C6BB9177-081E-4F33-8BCC-CFC8042C5B1E}" destId="{BC41A97F-45F1-4A97-9854-C496398975D0}" srcOrd="0" destOrd="4" presId="urn:microsoft.com/office/officeart/2005/8/layout/hList1"/>
    <dgm:cxn modelId="{5BF303A4-4600-4139-A561-D529ABFF8D97}" srcId="{5B4BDEA6-D902-4E46-A9C7-6EF24CD0B1E9}" destId="{8B533E98-E9A7-4524-BCD5-1CFA81BE18E0}" srcOrd="1" destOrd="0" parTransId="{66DEEE9D-E8D2-490E-A240-1730924025C0}" sibTransId="{0F23AE6B-BE72-4688-BB64-CC51AE137F22}"/>
    <dgm:cxn modelId="{ABA907B5-DAB7-48C9-9267-A66F6635FA3E}" type="presOf" srcId="{D9B9D64A-54C8-45FB-A536-AB0D124AE58C}" destId="{BC41A97F-45F1-4A97-9854-C496398975D0}" srcOrd="0" destOrd="9" presId="urn:microsoft.com/office/officeart/2005/8/layout/hList1"/>
    <dgm:cxn modelId="{6A7FF1B6-C4D6-4303-BF2A-934491021215}" type="presOf" srcId="{ABF17BB0-406F-4D0D-BCBE-2B0C8AA33A22}" destId="{1C03BFE4-29C5-4F5E-B1A8-997B10EC0E52}" srcOrd="0" destOrd="1" presId="urn:microsoft.com/office/officeart/2005/8/layout/hList1"/>
    <dgm:cxn modelId="{056F07B7-FF40-4070-B740-9A8103724F49}" type="presOf" srcId="{0D9BEAE4-4EF9-463E-B093-30C33416EC2F}" destId="{1C03BFE4-29C5-4F5E-B1A8-997B10EC0E52}" srcOrd="0" destOrd="0" presId="urn:microsoft.com/office/officeart/2005/8/layout/hList1"/>
    <dgm:cxn modelId="{28BE56C4-075F-4667-8D74-48AA8CF3C96C}" type="presOf" srcId="{E89AB7AA-9BF9-4737-B94D-5D5681076AD2}" destId="{BC41A97F-45F1-4A97-9854-C496398975D0}" srcOrd="0" destOrd="8" presId="urn:microsoft.com/office/officeart/2005/8/layout/hList1"/>
    <dgm:cxn modelId="{D916A7C5-D015-433B-9156-173B901E74CB}" type="presOf" srcId="{1948D955-3A2F-4107-B793-08B31D59DC9D}" destId="{1C03BFE4-29C5-4F5E-B1A8-997B10EC0E52}" srcOrd="0" destOrd="5" presId="urn:microsoft.com/office/officeart/2005/8/layout/hList1"/>
    <dgm:cxn modelId="{615CFBD0-D39E-437B-BA0D-07CE4998AE17}" type="presOf" srcId="{B3265083-F317-4ABA-BABA-84B0CDD99FE5}" destId="{BC41A97F-45F1-4A97-9854-C496398975D0}" srcOrd="0" destOrd="7" presId="urn:microsoft.com/office/officeart/2005/8/layout/hList1"/>
    <dgm:cxn modelId="{50DDCAD5-380E-4FDF-863F-AEC86F64A3A8}" srcId="{217A11C4-87E9-47F7-AD58-53BC113E0238}" destId="{27D31147-0DCD-4CBC-9587-81DC6CD8C658}" srcOrd="3" destOrd="0" parTransId="{E080001E-AF06-49E8-9FDB-B2C7CA341FD4}" sibTransId="{72648853-93F4-4ACF-B636-A53B9AEC724C}"/>
    <dgm:cxn modelId="{E0D74FD9-AEE1-4FCB-8D01-5267B4418971}" type="presOf" srcId="{8E1E167C-825D-4A61-9C90-A23B118713CC}" destId="{BC41A97F-45F1-4A97-9854-C496398975D0}" srcOrd="0" destOrd="6" presId="urn:microsoft.com/office/officeart/2005/8/layout/hList1"/>
    <dgm:cxn modelId="{F85684DB-80E5-4925-BC65-0FB488D81BE8}" srcId="{217A11C4-87E9-47F7-AD58-53BC113E0238}" destId="{8DF6E15C-B4D8-4E31-BBFA-7C36E74998CF}" srcOrd="2" destOrd="0" parTransId="{C6AB825C-6B35-418E-BA18-91C0E971DBD1}" sibTransId="{58B6BAB0-BB7C-49A6-96E3-E36DAE54663C}"/>
    <dgm:cxn modelId="{FD009AE0-2AAA-4D7E-B365-EE00D1402FCA}" srcId="{8B533E98-E9A7-4524-BCD5-1CFA81BE18E0}" destId="{D9B9D64A-54C8-45FB-A536-AB0D124AE58C}" srcOrd="9" destOrd="0" parTransId="{FE391CD2-2D1F-49AB-9CC5-FFBDF60C8E36}" sibTransId="{A6B47888-5F43-4321-B7A9-40FAE6105F9E}"/>
    <dgm:cxn modelId="{56D348E3-DB9B-4F78-B4CC-59BE123FD6C8}" type="presOf" srcId="{27D31147-0DCD-4CBC-9587-81DC6CD8C658}" destId="{1C03BFE4-29C5-4F5E-B1A8-997B10EC0E52}" srcOrd="0" destOrd="3" presId="urn:microsoft.com/office/officeart/2005/8/layout/hList1"/>
    <dgm:cxn modelId="{E5FF45E4-240A-429F-96BC-22BBD0B8F065}" srcId="{8B533E98-E9A7-4524-BCD5-1CFA81BE18E0}" destId="{5C6D97B3-F168-4530-A51B-CF4C4B1BD6BD}" srcOrd="3" destOrd="0" parTransId="{FD72CCB6-FD0A-4DEC-AB14-EE9EF1E44FAD}" sibTransId="{3157436E-C2A7-4CE6-8B8F-89EFD23473FE}"/>
    <dgm:cxn modelId="{A88DAFE5-2487-4280-AF98-2A0A744566D7}" type="presOf" srcId="{5B4BDEA6-D902-4E46-A9C7-6EF24CD0B1E9}" destId="{B1E3B59E-0DBA-4104-8EF3-29845ED76F51}" srcOrd="0" destOrd="0" presId="urn:microsoft.com/office/officeart/2005/8/layout/hList1"/>
    <dgm:cxn modelId="{520A16ED-1369-4AD1-AB35-7AD68C1856BF}" srcId="{217A11C4-87E9-47F7-AD58-53BC113E0238}" destId="{ABF17BB0-406F-4D0D-BCBE-2B0C8AA33A22}" srcOrd="1" destOrd="0" parTransId="{E5F0CCAD-6E23-4671-9A6D-E150E0504468}" sibTransId="{419D6F6C-9599-4B35-BA9F-D60E8F0E540E}"/>
    <dgm:cxn modelId="{2AA688EF-B4FE-4C83-8584-B01624CE4213}" srcId="{8B533E98-E9A7-4524-BCD5-1CFA81BE18E0}" destId="{8E1E167C-825D-4A61-9C90-A23B118713CC}" srcOrd="6" destOrd="0" parTransId="{7E12CD01-D57B-4DBF-AC08-D679C1F5287C}" sibTransId="{BC22438A-CCE8-40F7-B843-D0E6A75AB311}"/>
    <dgm:cxn modelId="{88F7AAF5-9C52-40AD-A026-6DDA85DA9197}" srcId="{8B533E98-E9A7-4524-BCD5-1CFA81BE18E0}" destId="{E89AB7AA-9BF9-4737-B94D-5D5681076AD2}" srcOrd="8" destOrd="0" parTransId="{A8C85276-3FA6-45A5-8D98-74F78DC3707F}" sibTransId="{B606FFEE-2195-47AD-A368-DF4CBD26560B}"/>
    <dgm:cxn modelId="{3137B7FD-91A0-4A51-9F89-1D93670C03EB}" srcId="{8B533E98-E9A7-4524-BCD5-1CFA81BE18E0}" destId="{7FBC666A-6A11-463F-9686-E9AFE032F450}" srcOrd="1" destOrd="0" parTransId="{473E37E9-7B07-4B25-84BE-9BF3206B65D3}" sibTransId="{9610C62D-A4A0-4D27-A599-F4825F268D55}"/>
    <dgm:cxn modelId="{669315F3-668B-4A28-A97A-0055CD971CAC}" type="presParOf" srcId="{B1E3B59E-0DBA-4104-8EF3-29845ED76F51}" destId="{B074C6EB-184B-44F4-9F4C-0AFEEC8EB0B2}" srcOrd="0" destOrd="0" presId="urn:microsoft.com/office/officeart/2005/8/layout/hList1"/>
    <dgm:cxn modelId="{8E11ACF6-48BF-4428-BD74-42BFC40FFC5B}" type="presParOf" srcId="{B074C6EB-184B-44F4-9F4C-0AFEEC8EB0B2}" destId="{471677BC-3AC3-44D2-8231-0604F6DA2386}" srcOrd="0" destOrd="0" presId="urn:microsoft.com/office/officeart/2005/8/layout/hList1"/>
    <dgm:cxn modelId="{E2A5F601-94B3-42C6-9D6B-EADA0CA7B41D}" type="presParOf" srcId="{B074C6EB-184B-44F4-9F4C-0AFEEC8EB0B2}" destId="{1C03BFE4-29C5-4F5E-B1A8-997B10EC0E52}" srcOrd="1" destOrd="0" presId="urn:microsoft.com/office/officeart/2005/8/layout/hList1"/>
    <dgm:cxn modelId="{1F855DE8-F721-46A2-953D-42313A50A503}" type="presParOf" srcId="{B1E3B59E-0DBA-4104-8EF3-29845ED76F51}" destId="{D470AAA6-F41B-47D7-A7A6-36E938311994}" srcOrd="1" destOrd="0" presId="urn:microsoft.com/office/officeart/2005/8/layout/hList1"/>
    <dgm:cxn modelId="{DC53F09A-F628-43E3-855A-03AE399EA106}" type="presParOf" srcId="{B1E3B59E-0DBA-4104-8EF3-29845ED76F51}" destId="{CCB4B0F0-7F90-4B26-9D5A-1569F7CF3165}" srcOrd="2" destOrd="0" presId="urn:microsoft.com/office/officeart/2005/8/layout/hList1"/>
    <dgm:cxn modelId="{DC0AFDF5-838A-4A23-B0CE-F99B12F14546}" type="presParOf" srcId="{CCB4B0F0-7F90-4B26-9D5A-1569F7CF3165}" destId="{CF19FCEE-2CB6-429F-BFB5-CE5ADD582A16}" srcOrd="0" destOrd="0" presId="urn:microsoft.com/office/officeart/2005/8/layout/hList1"/>
    <dgm:cxn modelId="{191D50EB-71AC-430B-9DB8-0B815882C76C}" type="presParOf" srcId="{CCB4B0F0-7F90-4B26-9D5A-1569F7CF3165}" destId="{BC41A97F-45F1-4A97-9854-C496398975D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ACE032-68BE-4A9B-B2F5-41AAE2A4723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8C9DE7E7-6165-4FE1-A709-AAD4F83B038F}">
      <dgm:prSet phldrT="[Text]"/>
      <dgm:spPr/>
      <dgm:t>
        <a:bodyPr/>
        <a:lstStyle/>
        <a:p>
          <a:r>
            <a:rPr lang="en-US" dirty="0"/>
            <a:t>Patient selection</a:t>
          </a:r>
        </a:p>
      </dgm:t>
    </dgm:pt>
    <dgm:pt modelId="{797E898A-1F1C-4143-8394-99A3978FECF9}" type="parTrans" cxnId="{50C3164B-F188-4DD9-9720-3202411A46CA}">
      <dgm:prSet/>
      <dgm:spPr/>
      <dgm:t>
        <a:bodyPr/>
        <a:lstStyle/>
        <a:p>
          <a:endParaRPr lang="en-US"/>
        </a:p>
      </dgm:t>
    </dgm:pt>
    <dgm:pt modelId="{859B75B5-1D0D-4CD6-AB7B-A60DB27B66F4}" type="sibTrans" cxnId="{50C3164B-F188-4DD9-9720-3202411A46CA}">
      <dgm:prSet/>
      <dgm:spPr/>
      <dgm:t>
        <a:bodyPr/>
        <a:lstStyle/>
        <a:p>
          <a:endParaRPr lang="en-US"/>
        </a:p>
      </dgm:t>
    </dgm:pt>
    <dgm:pt modelId="{1309733B-85D2-444D-9B42-48B59E47711D}">
      <dgm:prSet phldrT="[Text]"/>
      <dgm:spPr/>
      <dgm:t>
        <a:bodyPr/>
        <a:lstStyle/>
        <a:p>
          <a:r>
            <a:rPr lang="en-US" dirty="0"/>
            <a:t>Trial Design</a:t>
          </a:r>
        </a:p>
      </dgm:t>
    </dgm:pt>
    <dgm:pt modelId="{B0DCC01B-8611-4FA1-905E-1D6B140CDACA}" type="parTrans" cxnId="{CF98CEF1-303E-4265-9A8C-560227A51DA7}">
      <dgm:prSet/>
      <dgm:spPr/>
      <dgm:t>
        <a:bodyPr/>
        <a:lstStyle/>
        <a:p>
          <a:endParaRPr lang="en-US"/>
        </a:p>
      </dgm:t>
    </dgm:pt>
    <dgm:pt modelId="{01A1251F-91E9-4044-8639-F39AD65B5A84}" type="sibTrans" cxnId="{CF98CEF1-303E-4265-9A8C-560227A51DA7}">
      <dgm:prSet/>
      <dgm:spPr/>
      <dgm:t>
        <a:bodyPr/>
        <a:lstStyle/>
        <a:p>
          <a:endParaRPr lang="en-US"/>
        </a:p>
      </dgm:t>
    </dgm:pt>
    <dgm:pt modelId="{7737D488-42FF-4B30-8712-F6204C8ACDBB}" type="pres">
      <dgm:prSet presAssocID="{0AACE032-68BE-4A9B-B2F5-41AAE2A4723A}" presName="diagram" presStyleCnt="0">
        <dgm:presLayoutVars>
          <dgm:dir/>
          <dgm:resizeHandles val="exact"/>
        </dgm:presLayoutVars>
      </dgm:prSet>
      <dgm:spPr/>
    </dgm:pt>
    <dgm:pt modelId="{32EC9336-E8DD-4094-9BA7-4641D664AC03}" type="pres">
      <dgm:prSet presAssocID="{8C9DE7E7-6165-4FE1-A709-AAD4F83B038F}" presName="arrow" presStyleLbl="node1" presStyleIdx="0" presStyleCnt="2">
        <dgm:presLayoutVars>
          <dgm:bulletEnabled val="1"/>
        </dgm:presLayoutVars>
      </dgm:prSet>
      <dgm:spPr/>
    </dgm:pt>
    <dgm:pt modelId="{38D1A7E9-4076-4E34-96D3-12729CD0E00A}" type="pres">
      <dgm:prSet presAssocID="{1309733B-85D2-444D-9B42-48B59E47711D}" presName="arrow" presStyleLbl="node1" presStyleIdx="1" presStyleCnt="2">
        <dgm:presLayoutVars>
          <dgm:bulletEnabled val="1"/>
        </dgm:presLayoutVars>
      </dgm:prSet>
      <dgm:spPr/>
    </dgm:pt>
  </dgm:ptLst>
  <dgm:cxnLst>
    <dgm:cxn modelId="{491AAF1F-74B4-49FB-9DA9-E30DD93F0566}" type="presOf" srcId="{1309733B-85D2-444D-9B42-48B59E47711D}" destId="{38D1A7E9-4076-4E34-96D3-12729CD0E00A}" srcOrd="0" destOrd="0" presId="urn:microsoft.com/office/officeart/2005/8/layout/arrow5"/>
    <dgm:cxn modelId="{50C3164B-F188-4DD9-9720-3202411A46CA}" srcId="{0AACE032-68BE-4A9B-B2F5-41AAE2A4723A}" destId="{8C9DE7E7-6165-4FE1-A709-AAD4F83B038F}" srcOrd="0" destOrd="0" parTransId="{797E898A-1F1C-4143-8394-99A3978FECF9}" sibTransId="{859B75B5-1D0D-4CD6-AB7B-A60DB27B66F4}"/>
    <dgm:cxn modelId="{89B7E48C-21B1-4846-8819-0309150C66DF}" type="presOf" srcId="{8C9DE7E7-6165-4FE1-A709-AAD4F83B038F}" destId="{32EC9336-E8DD-4094-9BA7-4641D664AC03}" srcOrd="0" destOrd="0" presId="urn:microsoft.com/office/officeart/2005/8/layout/arrow5"/>
    <dgm:cxn modelId="{4ADA1B94-A672-40BA-BED9-4766DF37E603}" type="presOf" srcId="{0AACE032-68BE-4A9B-B2F5-41AAE2A4723A}" destId="{7737D488-42FF-4B30-8712-F6204C8ACDBB}" srcOrd="0" destOrd="0" presId="urn:microsoft.com/office/officeart/2005/8/layout/arrow5"/>
    <dgm:cxn modelId="{CF98CEF1-303E-4265-9A8C-560227A51DA7}" srcId="{0AACE032-68BE-4A9B-B2F5-41AAE2A4723A}" destId="{1309733B-85D2-444D-9B42-48B59E47711D}" srcOrd="1" destOrd="0" parTransId="{B0DCC01B-8611-4FA1-905E-1D6B140CDACA}" sibTransId="{01A1251F-91E9-4044-8639-F39AD65B5A84}"/>
    <dgm:cxn modelId="{73CB49E2-7C6D-4AA4-87AE-421C19DC266E}" type="presParOf" srcId="{7737D488-42FF-4B30-8712-F6204C8ACDBB}" destId="{32EC9336-E8DD-4094-9BA7-4641D664AC03}" srcOrd="0" destOrd="0" presId="urn:microsoft.com/office/officeart/2005/8/layout/arrow5"/>
    <dgm:cxn modelId="{B93519C2-B66A-4111-9DE3-A0F8E0BA5EA0}" type="presParOf" srcId="{7737D488-42FF-4B30-8712-F6204C8ACDBB}" destId="{38D1A7E9-4076-4E34-96D3-12729CD0E00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677BC-3AC3-44D2-8231-0604F6DA2386}">
      <dsp:nvSpPr>
        <dsp:cNvPr id="0" name=""/>
        <dsp:cNvSpPr/>
      </dsp:nvSpPr>
      <dsp:spPr>
        <a:xfrm>
          <a:off x="43" y="83793"/>
          <a:ext cx="4166034"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Simplest case</a:t>
          </a:r>
        </a:p>
      </dsp:txBody>
      <dsp:txXfrm>
        <a:off x="43" y="83793"/>
        <a:ext cx="4166034" cy="633600"/>
      </dsp:txXfrm>
    </dsp:sp>
    <dsp:sp modelId="{1C03BFE4-29C5-4F5E-B1A8-997B10EC0E52}">
      <dsp:nvSpPr>
        <dsp:cNvPr id="0" name=""/>
        <dsp:cNvSpPr/>
      </dsp:nvSpPr>
      <dsp:spPr>
        <a:xfrm>
          <a:off x="43" y="717393"/>
          <a:ext cx="4166034" cy="41518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Single agent</a:t>
          </a:r>
        </a:p>
        <a:p>
          <a:pPr marL="228600" lvl="1" indent="-228600" algn="l" defTabSz="977900">
            <a:lnSpc>
              <a:spcPct val="90000"/>
            </a:lnSpc>
            <a:spcBef>
              <a:spcPct val="0"/>
            </a:spcBef>
            <a:spcAft>
              <a:spcPct val="15000"/>
            </a:spcAft>
            <a:buChar char="•"/>
          </a:pPr>
          <a:r>
            <a:rPr lang="en-US" sz="2200" kern="1200" dirty="0"/>
            <a:t>Single schedule</a:t>
          </a:r>
        </a:p>
        <a:p>
          <a:pPr marL="228600" lvl="1" indent="-228600" algn="l" defTabSz="977900">
            <a:lnSpc>
              <a:spcPct val="90000"/>
            </a:lnSpc>
            <a:spcBef>
              <a:spcPct val="0"/>
            </a:spcBef>
            <a:spcAft>
              <a:spcPct val="15000"/>
            </a:spcAft>
            <a:buChar char="•"/>
          </a:pPr>
          <a:r>
            <a:rPr lang="en-US" sz="2200" kern="1200" dirty="0"/>
            <a:t>MTD</a:t>
          </a:r>
        </a:p>
        <a:p>
          <a:pPr marL="228600" lvl="1" indent="-228600" algn="l" defTabSz="977900">
            <a:lnSpc>
              <a:spcPct val="90000"/>
            </a:lnSpc>
            <a:spcBef>
              <a:spcPct val="0"/>
            </a:spcBef>
            <a:spcAft>
              <a:spcPct val="15000"/>
            </a:spcAft>
            <a:buChar char="•"/>
          </a:pPr>
          <a:r>
            <a:rPr lang="en-US" sz="2200" kern="1200" dirty="0"/>
            <a:t>5-6 levels</a:t>
          </a:r>
        </a:p>
        <a:p>
          <a:pPr marL="228600" lvl="1" indent="-228600" algn="l" defTabSz="977900">
            <a:lnSpc>
              <a:spcPct val="90000"/>
            </a:lnSpc>
            <a:spcBef>
              <a:spcPct val="0"/>
            </a:spcBef>
            <a:spcAft>
              <a:spcPct val="15000"/>
            </a:spcAft>
            <a:buChar char="•"/>
          </a:pPr>
          <a:r>
            <a:rPr lang="en-US" sz="2200" kern="1200" dirty="0"/>
            <a:t>N=20-25</a:t>
          </a:r>
        </a:p>
        <a:p>
          <a:pPr marL="228600" lvl="1" indent="-228600" algn="l" defTabSz="977900">
            <a:lnSpc>
              <a:spcPct val="90000"/>
            </a:lnSpc>
            <a:spcBef>
              <a:spcPct val="0"/>
            </a:spcBef>
            <a:spcAft>
              <a:spcPct val="15000"/>
            </a:spcAft>
            <a:buChar char="•"/>
          </a:pPr>
          <a:endParaRPr lang="en-US" sz="2200" kern="1200" dirty="0"/>
        </a:p>
      </dsp:txBody>
      <dsp:txXfrm>
        <a:off x="43" y="717393"/>
        <a:ext cx="4166034" cy="4151812"/>
      </dsp:txXfrm>
    </dsp:sp>
    <dsp:sp modelId="{CF19FCEE-2CB6-429F-BFB5-CE5ADD582A16}">
      <dsp:nvSpPr>
        <dsp:cNvPr id="0" name=""/>
        <dsp:cNvSpPr/>
      </dsp:nvSpPr>
      <dsp:spPr>
        <a:xfrm>
          <a:off x="4749322" y="83793"/>
          <a:ext cx="4166034"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More Complex cases</a:t>
          </a:r>
        </a:p>
      </dsp:txBody>
      <dsp:txXfrm>
        <a:off x="4749322" y="83793"/>
        <a:ext cx="4166034" cy="633600"/>
      </dsp:txXfrm>
    </dsp:sp>
    <dsp:sp modelId="{BC41A97F-45F1-4A97-9854-C496398975D0}">
      <dsp:nvSpPr>
        <dsp:cNvPr id="0" name=""/>
        <dsp:cNvSpPr/>
      </dsp:nvSpPr>
      <dsp:spPr>
        <a:xfrm>
          <a:off x="4749322" y="717393"/>
          <a:ext cx="4166034" cy="41518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Combination agents</a:t>
          </a:r>
        </a:p>
        <a:p>
          <a:pPr marL="228600" lvl="1" indent="-228600" algn="l" defTabSz="977900">
            <a:lnSpc>
              <a:spcPct val="90000"/>
            </a:lnSpc>
            <a:spcBef>
              <a:spcPct val="0"/>
            </a:spcBef>
            <a:spcAft>
              <a:spcPct val="15000"/>
            </a:spcAft>
            <a:buChar char="•"/>
          </a:pPr>
          <a:r>
            <a:rPr lang="en-US" sz="2200" kern="1200" dirty="0"/>
            <a:t>2 schedules</a:t>
          </a:r>
        </a:p>
        <a:p>
          <a:pPr marL="228600" lvl="1" indent="-228600" algn="l" defTabSz="977900">
            <a:lnSpc>
              <a:spcPct val="90000"/>
            </a:lnSpc>
            <a:spcBef>
              <a:spcPct val="0"/>
            </a:spcBef>
            <a:spcAft>
              <a:spcPct val="15000"/>
            </a:spcAft>
            <a:buChar char="•"/>
          </a:pPr>
          <a:r>
            <a:rPr lang="en-US" sz="2200" kern="1200" dirty="0"/>
            <a:t>MTD (1 or &gt;1)</a:t>
          </a:r>
        </a:p>
        <a:p>
          <a:pPr marL="228600" lvl="1" indent="-228600" algn="l" defTabSz="977900">
            <a:lnSpc>
              <a:spcPct val="90000"/>
            </a:lnSpc>
            <a:spcBef>
              <a:spcPct val="0"/>
            </a:spcBef>
            <a:spcAft>
              <a:spcPct val="15000"/>
            </a:spcAft>
            <a:buChar char="•"/>
          </a:pPr>
          <a:r>
            <a:rPr lang="en-US" sz="2200" kern="1200" dirty="0"/>
            <a:t>OBD</a:t>
          </a:r>
        </a:p>
        <a:p>
          <a:pPr marL="228600" lvl="1" indent="-228600" algn="l" defTabSz="977900">
            <a:lnSpc>
              <a:spcPct val="90000"/>
            </a:lnSpc>
            <a:spcBef>
              <a:spcPct val="0"/>
            </a:spcBef>
            <a:spcAft>
              <a:spcPct val="15000"/>
            </a:spcAft>
            <a:buChar char="•"/>
          </a:pPr>
          <a:r>
            <a:rPr lang="en-US" sz="2200" kern="1200" dirty="0"/>
            <a:t>multiple disease groups</a:t>
          </a:r>
        </a:p>
        <a:p>
          <a:pPr marL="228600" lvl="1" indent="-228600" algn="l" defTabSz="977900">
            <a:lnSpc>
              <a:spcPct val="90000"/>
            </a:lnSpc>
            <a:spcBef>
              <a:spcPct val="0"/>
            </a:spcBef>
            <a:spcAft>
              <a:spcPct val="15000"/>
            </a:spcAft>
            <a:buChar char="•"/>
          </a:pPr>
          <a:r>
            <a:rPr lang="en-US" sz="2200" kern="1200" dirty="0"/>
            <a:t>DLT definition (onset, late AE attribution AE)</a:t>
          </a:r>
        </a:p>
        <a:p>
          <a:pPr marL="228600" lvl="1" indent="-228600" algn="l" defTabSz="977900">
            <a:lnSpc>
              <a:spcPct val="90000"/>
            </a:lnSpc>
            <a:spcBef>
              <a:spcPct val="0"/>
            </a:spcBef>
            <a:spcAft>
              <a:spcPct val="15000"/>
            </a:spcAft>
            <a:buChar char="•"/>
          </a:pPr>
          <a:r>
            <a:rPr lang="en-US" sz="2200" kern="1200" dirty="0"/>
            <a:t>starting dose relative to MTD</a:t>
          </a:r>
        </a:p>
        <a:p>
          <a:pPr marL="228600" lvl="1" indent="-228600" algn="l" defTabSz="977900">
            <a:lnSpc>
              <a:spcPct val="90000"/>
            </a:lnSpc>
            <a:spcBef>
              <a:spcPct val="0"/>
            </a:spcBef>
            <a:spcAft>
              <a:spcPct val="15000"/>
            </a:spcAft>
            <a:buChar char="•"/>
          </a:pPr>
          <a:r>
            <a:rPr lang="en-US" sz="2200" kern="1200" dirty="0"/>
            <a:t>N=50 – 60 dose escalation</a:t>
          </a:r>
        </a:p>
        <a:p>
          <a:pPr marL="228600" lvl="1" indent="-228600" algn="l" defTabSz="977900">
            <a:lnSpc>
              <a:spcPct val="90000"/>
            </a:lnSpc>
            <a:spcBef>
              <a:spcPct val="0"/>
            </a:spcBef>
            <a:spcAft>
              <a:spcPct val="15000"/>
            </a:spcAft>
            <a:buChar char="•"/>
          </a:pPr>
          <a:r>
            <a:rPr lang="en-US" sz="2200" kern="1200" dirty="0"/>
            <a:t>&gt;120 (25-40 per cohort)</a:t>
          </a:r>
        </a:p>
        <a:p>
          <a:pPr marL="228600" lvl="1" indent="-228600" algn="l" defTabSz="977900">
            <a:lnSpc>
              <a:spcPct val="90000"/>
            </a:lnSpc>
            <a:spcBef>
              <a:spcPct val="0"/>
            </a:spcBef>
            <a:spcAft>
              <a:spcPct val="15000"/>
            </a:spcAft>
            <a:buChar char="•"/>
          </a:pPr>
          <a:endParaRPr lang="en-US" sz="2200" kern="1200" dirty="0"/>
        </a:p>
      </dsp:txBody>
      <dsp:txXfrm>
        <a:off x="4749322" y="717393"/>
        <a:ext cx="4166034" cy="4151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C9336-E8DD-4094-9BA7-4641D664AC03}">
      <dsp:nvSpPr>
        <dsp:cNvPr id="0" name=""/>
        <dsp:cNvSpPr/>
      </dsp:nvSpPr>
      <dsp:spPr>
        <a:xfrm rot="16200000">
          <a:off x="424" y="242044"/>
          <a:ext cx="2665511" cy="266551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Patient selection</a:t>
          </a:r>
        </a:p>
      </dsp:txBody>
      <dsp:txXfrm rot="5400000">
        <a:off x="424" y="908422"/>
        <a:ext cx="2199047" cy="1332755"/>
      </dsp:txXfrm>
    </dsp:sp>
    <dsp:sp modelId="{38D1A7E9-4076-4E34-96D3-12729CD0E00A}">
      <dsp:nvSpPr>
        <dsp:cNvPr id="0" name=""/>
        <dsp:cNvSpPr/>
      </dsp:nvSpPr>
      <dsp:spPr>
        <a:xfrm rot="5400000">
          <a:off x="2820463" y="242044"/>
          <a:ext cx="2665511" cy="266551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Trial Design</a:t>
          </a:r>
        </a:p>
      </dsp:txBody>
      <dsp:txXfrm rot="-5400000">
        <a:off x="3286927" y="908422"/>
        <a:ext cx="2199047" cy="133275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9C76E-D02A-401B-9C61-43443BD50543}"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40900-2542-41F0-BF76-E322F8D4B634}" type="slidenum">
              <a:rPr lang="en-US" smtClean="0"/>
              <a:t>‹#›</a:t>
            </a:fld>
            <a:endParaRPr lang="en-US"/>
          </a:p>
        </p:txBody>
      </p:sp>
    </p:spTree>
    <p:extLst>
      <p:ext uri="{BB962C8B-B14F-4D97-AF65-F5344CB8AC3E}">
        <p14:creationId xmlns:p14="http://schemas.microsoft.com/office/powerpoint/2010/main" val="282432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scopubs.org/doi/full/10.1200/jco.2006.07.465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40900-2542-41F0-BF76-E322F8D4B634}" type="slidenum">
              <a:rPr lang="en-US" smtClean="0"/>
              <a:t>3</a:t>
            </a:fld>
            <a:endParaRPr lang="en-US"/>
          </a:p>
        </p:txBody>
      </p:sp>
    </p:spTree>
    <p:extLst>
      <p:ext uri="{BB962C8B-B14F-4D97-AF65-F5344CB8AC3E}">
        <p14:creationId xmlns:p14="http://schemas.microsoft.com/office/powerpoint/2010/main" val="421765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Equivalent: </a:t>
            </a:r>
          </a:p>
        </p:txBody>
      </p:sp>
      <p:sp>
        <p:nvSpPr>
          <p:cNvPr id="4" name="Slide Number Placeholder 3"/>
          <p:cNvSpPr>
            <a:spLocks noGrp="1"/>
          </p:cNvSpPr>
          <p:nvPr>
            <p:ph type="sldNum" sz="quarter" idx="5"/>
          </p:nvPr>
        </p:nvSpPr>
        <p:spPr/>
        <p:txBody>
          <a:bodyPr/>
          <a:lstStyle/>
          <a:p>
            <a:fld id="{19088B8A-DBAB-4BE1-B8AA-09478742614D}" type="slidenum">
              <a:rPr lang="en-US" smtClean="0"/>
              <a:t>28</a:t>
            </a:fld>
            <a:endParaRPr lang="en-US"/>
          </a:p>
        </p:txBody>
      </p:sp>
    </p:spTree>
    <p:extLst>
      <p:ext uri="{BB962C8B-B14F-4D97-AF65-F5344CB8AC3E}">
        <p14:creationId xmlns:p14="http://schemas.microsoft.com/office/powerpoint/2010/main" val="27625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Simulation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(cherry picking)</a:t>
            </a:r>
          </a:p>
          <a:p>
            <a:endParaRPr lang="en-US" dirty="0"/>
          </a:p>
        </p:txBody>
      </p:sp>
      <p:sp>
        <p:nvSpPr>
          <p:cNvPr id="4" name="Slide Number Placeholder 3"/>
          <p:cNvSpPr>
            <a:spLocks noGrp="1"/>
          </p:cNvSpPr>
          <p:nvPr>
            <p:ph type="sldNum" sz="quarter" idx="5"/>
          </p:nvPr>
        </p:nvSpPr>
        <p:spPr/>
        <p:txBody>
          <a:bodyPr/>
          <a:lstStyle/>
          <a:p>
            <a:fld id="{19088B8A-DBAB-4BE1-B8AA-09478742614D}" type="slidenum">
              <a:rPr lang="en-US" smtClean="0"/>
              <a:t>30</a:t>
            </a:fld>
            <a:endParaRPr lang="en-US"/>
          </a:p>
        </p:txBody>
      </p:sp>
    </p:spTree>
    <p:extLst>
      <p:ext uri="{BB962C8B-B14F-4D97-AF65-F5344CB8AC3E}">
        <p14:creationId xmlns:p14="http://schemas.microsoft.com/office/powerpoint/2010/main" val="30658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Settings parameters</a:t>
            </a:r>
          </a:p>
        </p:txBody>
      </p:sp>
      <p:sp>
        <p:nvSpPr>
          <p:cNvPr id="4" name="Slide Number Placeholder 3"/>
          <p:cNvSpPr>
            <a:spLocks noGrp="1"/>
          </p:cNvSpPr>
          <p:nvPr>
            <p:ph type="sldNum" sz="quarter" idx="5"/>
          </p:nvPr>
        </p:nvSpPr>
        <p:spPr/>
        <p:txBody>
          <a:bodyPr/>
          <a:lstStyle/>
          <a:p>
            <a:fld id="{49C40900-2542-41F0-BF76-E322F8D4B634}" type="slidenum">
              <a:rPr lang="en-US" smtClean="0"/>
              <a:t>33</a:t>
            </a:fld>
            <a:endParaRPr lang="en-US"/>
          </a:p>
        </p:txBody>
      </p:sp>
    </p:spTree>
    <p:extLst>
      <p:ext uri="{BB962C8B-B14F-4D97-AF65-F5344CB8AC3E}">
        <p14:creationId xmlns:p14="http://schemas.microsoft.com/office/powerpoint/2010/main" val="86495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Success stories</a:t>
            </a:r>
          </a:p>
          <a:p>
            <a:pPr defTabSz="483759" eaLnBrk="0" fontAlgn="base" hangingPunct="0">
              <a:spcBef>
                <a:spcPct val="30000"/>
              </a:spcBef>
              <a:spcAft>
                <a:spcPct val="0"/>
              </a:spcAft>
              <a:defRPr/>
            </a:pPr>
            <a:r>
              <a:rPr lang="en-US" dirty="0"/>
              <a:t>Example: successful Phase I data or expansion cohorts (NEJM)</a:t>
            </a:r>
          </a:p>
          <a:p>
            <a:pPr lvl="0"/>
            <a:endParaRPr lang="en-US" dirty="0"/>
          </a:p>
          <a:p>
            <a:pPr lvl="0"/>
            <a:r>
              <a:rPr lang="en-US" dirty="0"/>
              <a:t>How about when the drug fails, does not</a:t>
            </a:r>
            <a:r>
              <a:rPr lang="en-US" baseline="0" dirty="0"/>
              <a:t> work or it is unsafe? Have we explored the wrong schedule, the wrong population both?</a:t>
            </a:r>
            <a:endParaRPr lang="en-US" dirty="0"/>
          </a:p>
          <a:p>
            <a:endParaRPr lang="en-US" dirty="0"/>
          </a:p>
          <a:p>
            <a:pPr lvl="0"/>
            <a:r>
              <a:rPr lang="en-US" dirty="0"/>
              <a:t>Success stories</a:t>
            </a:r>
          </a:p>
          <a:p>
            <a:pPr lvl="0"/>
            <a:r>
              <a:rPr lang="en-US" dirty="0"/>
              <a:t>How about when the drug fails, does not</a:t>
            </a:r>
            <a:r>
              <a:rPr lang="en-US" baseline="0" dirty="0"/>
              <a:t> work or it is unsafe? Have we explored the wrong schedule, the wrong population both?</a:t>
            </a:r>
            <a:endParaRPr lang="en-US" dirty="0"/>
          </a:p>
          <a:p>
            <a:endParaRPr lang="en-US" dirty="0"/>
          </a:p>
          <a:p>
            <a:pPr lvl="1">
              <a:buNone/>
            </a:pPr>
            <a:endParaRPr lang="en-US" dirty="0"/>
          </a:p>
          <a:p>
            <a:endParaRPr lang="en-US" dirty="0"/>
          </a:p>
        </p:txBody>
      </p:sp>
      <p:sp>
        <p:nvSpPr>
          <p:cNvPr id="4" name="Slide Number Placeholder 3"/>
          <p:cNvSpPr>
            <a:spLocks noGrp="1"/>
          </p:cNvSpPr>
          <p:nvPr>
            <p:ph type="sldNum" sz="quarter" idx="10"/>
          </p:nvPr>
        </p:nvSpPr>
        <p:spPr/>
        <p:txBody>
          <a:bodyPr/>
          <a:lstStyle/>
          <a:p>
            <a:fld id="{542290CB-73C8-4D3E-90A3-62D7D3B526A1}" type="slidenum">
              <a:rPr lang="en-US" smtClean="0"/>
              <a:pPr/>
              <a:t>34</a:t>
            </a:fld>
            <a:endParaRPr lang="en-US"/>
          </a:p>
        </p:txBody>
      </p:sp>
    </p:spTree>
    <p:extLst>
      <p:ext uri="{BB962C8B-B14F-4D97-AF65-F5344CB8AC3E}">
        <p14:creationId xmlns:p14="http://schemas.microsoft.com/office/powerpoint/2010/main" val="52273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Patient selection is important this is</a:t>
            </a:r>
            <a:r>
              <a:rPr lang="en-US" baseline="0" dirty="0"/>
              <a:t> changing and the idea of enrolling all comers, or pts who have limited </a:t>
            </a:r>
            <a:r>
              <a:rPr lang="en-US" baseline="0" dirty="0" err="1"/>
              <a:t>trt</a:t>
            </a:r>
            <a:r>
              <a:rPr lang="en-US" baseline="0" dirty="0"/>
              <a:t> options  is no longer the case. This topic deserves more attention and a talk later here will cover patient </a:t>
            </a:r>
            <a:r>
              <a:rPr lang="en-US" baseline="0" dirty="0" err="1"/>
              <a:t>enrollement</a:t>
            </a:r>
            <a:r>
              <a:rPr lang="en-US" baseline="0" dirty="0"/>
              <a:t> barriers</a:t>
            </a:r>
          </a:p>
          <a:p>
            <a:endParaRPr lang="en-US" baseline="0" dirty="0"/>
          </a:p>
          <a:p>
            <a:r>
              <a:rPr lang="en-US" baseline="0" dirty="0"/>
              <a:t>Nomogram</a:t>
            </a:r>
          </a:p>
          <a:p>
            <a:r>
              <a:rPr lang="en-US" baseline="0" dirty="0"/>
              <a:t>ECOG, WBC</a:t>
            </a:r>
          </a:p>
          <a:p>
            <a:r>
              <a:rPr lang="en-US" baseline="0" dirty="0"/>
              <a:t>,creatine clearance, albumin level, AST level, number of drugs and whether it involves biologic drugs </a:t>
            </a:r>
          </a:p>
          <a:p>
            <a:endParaRPr lang="en-US" dirty="0"/>
          </a:p>
        </p:txBody>
      </p:sp>
      <p:sp>
        <p:nvSpPr>
          <p:cNvPr id="4" name="Slide Number Placeholder 3"/>
          <p:cNvSpPr>
            <a:spLocks noGrp="1"/>
          </p:cNvSpPr>
          <p:nvPr>
            <p:ph type="sldNum" sz="quarter" idx="10"/>
          </p:nvPr>
        </p:nvSpPr>
        <p:spPr/>
        <p:txBody>
          <a:bodyPr/>
          <a:lstStyle/>
          <a:p>
            <a:fld id="{123A30D7-0554-4EBF-9767-9321EAEE388D}" type="slidenum">
              <a:rPr lang="en-US" smtClean="0"/>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55FED-21B9-4547-8C30-FAB6527EA6A3}" type="slidenum">
              <a:rPr lang="en-US" smtClean="0"/>
              <a:t>36</a:t>
            </a:fld>
            <a:endParaRPr lang="en-US"/>
          </a:p>
        </p:txBody>
      </p:sp>
    </p:spTree>
    <p:extLst>
      <p:ext uri="{BB962C8B-B14F-4D97-AF65-F5344CB8AC3E}">
        <p14:creationId xmlns:p14="http://schemas.microsoft.com/office/powerpoint/2010/main" val="1325721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plateau starts 3 levels below the top dose retained this will be missed</a:t>
            </a:r>
          </a:p>
          <a:p>
            <a:endParaRPr lang="en-US" dirty="0"/>
          </a:p>
        </p:txBody>
      </p:sp>
      <p:sp>
        <p:nvSpPr>
          <p:cNvPr id="4" name="Slide Number Placeholder 3"/>
          <p:cNvSpPr>
            <a:spLocks noGrp="1"/>
          </p:cNvSpPr>
          <p:nvPr>
            <p:ph type="sldNum" sz="quarter" idx="5"/>
          </p:nvPr>
        </p:nvSpPr>
        <p:spPr/>
        <p:txBody>
          <a:bodyPr/>
          <a:lstStyle/>
          <a:p>
            <a:pPr defTabSz="931774"/>
            <a:fld id="{B2635306-B3B1-A944-A64E-0A77BF937900}" type="slidenum">
              <a:rPr lang="en-US">
                <a:solidFill>
                  <a:prstClr val="black"/>
                </a:solidFill>
                <a:latin typeface="Calibri" panose="020F0502020204030204"/>
              </a:rPr>
              <a:pPr defTabSz="931774"/>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3384577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55FED-21B9-4547-8C30-FAB6527EA6A3}" type="slidenum">
              <a:rPr lang="en-US" smtClean="0"/>
              <a:t>38</a:t>
            </a:fld>
            <a:endParaRPr lang="en-US"/>
          </a:p>
        </p:txBody>
      </p:sp>
    </p:spTree>
    <p:extLst>
      <p:ext uri="{BB962C8B-B14F-4D97-AF65-F5344CB8AC3E}">
        <p14:creationId xmlns:p14="http://schemas.microsoft.com/office/powerpoint/2010/main" val="667654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agents to </a:t>
            </a:r>
            <a:r>
              <a:rPr lang="en-US" dirty="0" err="1"/>
              <a:t>prioritirize</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fld id="{B3F4FC81-D9FF-4EC8-B0C8-FFC15A633B14}" type="slidenum">
              <a:rPr lang="en-US">
                <a:solidFill>
                  <a:prstClr val="black"/>
                </a:solidFill>
                <a:latin typeface="Calibri" panose="020F0502020204030204"/>
              </a:rPr>
              <a:pPr defTabSz="931774"/>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3441360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333333"/>
                </a:solidFill>
                <a:latin typeface="Cambria" panose="02040503050406030204" pitchFamily="18" charset="0"/>
              </a:rPr>
              <a:t>Objectives of early phase trials and three potential designs.</a:t>
            </a:r>
            <a:endParaRPr lang="en-US" altLang="en-US" sz="800" dirty="0"/>
          </a:p>
          <a:p>
            <a:endParaRPr lang="en-US" dirty="0"/>
          </a:p>
        </p:txBody>
      </p:sp>
      <p:sp>
        <p:nvSpPr>
          <p:cNvPr id="4" name="Slide Number Placeholder 3"/>
          <p:cNvSpPr>
            <a:spLocks noGrp="1"/>
          </p:cNvSpPr>
          <p:nvPr>
            <p:ph type="sldNum" sz="quarter" idx="5"/>
          </p:nvPr>
        </p:nvSpPr>
        <p:spPr/>
        <p:txBody>
          <a:bodyPr/>
          <a:lstStyle/>
          <a:p>
            <a:fld id="{5A755FED-21B9-4547-8C30-FAB6527EA6A3}" type="slidenum">
              <a:rPr lang="en-US" smtClean="0"/>
              <a:t>40</a:t>
            </a:fld>
            <a:endParaRPr lang="en-US"/>
          </a:p>
        </p:txBody>
      </p:sp>
    </p:spTree>
    <p:extLst>
      <p:ext uri="{BB962C8B-B14F-4D97-AF65-F5344CB8AC3E}">
        <p14:creationId xmlns:p14="http://schemas.microsoft.com/office/powerpoint/2010/main" val="387969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dvOTd710a12c"/>
              </a:rPr>
              <a:t>products for </a:t>
            </a:r>
          </a:p>
          <a:p>
            <a:pPr algn="l"/>
            <a:r>
              <a:rPr lang="en-US" sz="1200" b="0" i="0" u="none" strike="noStrike" baseline="0" dirty="0">
                <a:latin typeface="AdvOTd710a12c"/>
              </a:rPr>
              <a:t>seven indications.</a:t>
            </a:r>
            <a:endParaRPr lang="en-US" dirty="0"/>
          </a:p>
          <a:p>
            <a:endParaRPr lang="en-US" dirty="0"/>
          </a:p>
        </p:txBody>
      </p:sp>
      <p:sp>
        <p:nvSpPr>
          <p:cNvPr id="4" name="Slide Number Placeholder 3"/>
          <p:cNvSpPr>
            <a:spLocks noGrp="1"/>
          </p:cNvSpPr>
          <p:nvPr>
            <p:ph type="sldNum" sz="quarter" idx="5"/>
          </p:nvPr>
        </p:nvSpPr>
        <p:spPr/>
        <p:txBody>
          <a:bodyPr/>
          <a:lstStyle/>
          <a:p>
            <a:fld id="{19088B8A-DBAB-4BE1-B8AA-09478742614D}" type="slidenum">
              <a:rPr lang="en-US" smtClean="0"/>
              <a:t>4</a:t>
            </a:fld>
            <a:endParaRPr lang="en-US"/>
          </a:p>
        </p:txBody>
      </p:sp>
    </p:spTree>
    <p:extLst>
      <p:ext uri="{BB962C8B-B14F-4D97-AF65-F5344CB8AC3E}">
        <p14:creationId xmlns:p14="http://schemas.microsoft.com/office/powerpoint/2010/main" val="2038932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Timing pre defined </a:t>
            </a:r>
          </a:p>
        </p:txBody>
      </p:sp>
      <p:sp>
        <p:nvSpPr>
          <p:cNvPr id="4" name="Slide Number Placeholder 3"/>
          <p:cNvSpPr>
            <a:spLocks noGrp="1"/>
          </p:cNvSpPr>
          <p:nvPr>
            <p:ph type="sldNum" sz="quarter" idx="10"/>
          </p:nvPr>
        </p:nvSpPr>
        <p:spPr/>
        <p:txBody>
          <a:bodyPr/>
          <a:lstStyle/>
          <a:p>
            <a:fld id="{BF9D44A5-8466-4835-B785-895402E0FE00}"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Common Terminology Criteria for Adverse Events (CTCAE) version 4.0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D44A5-8466-4835-B785-895402E0FE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71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55FED-21B9-4547-8C30-FAB6527EA6A3}" type="slidenum">
              <a:rPr lang="en-US" smtClean="0"/>
              <a:t>5</a:t>
            </a:fld>
            <a:endParaRPr lang="en-US"/>
          </a:p>
        </p:txBody>
      </p:sp>
    </p:spTree>
    <p:extLst>
      <p:ext uri="{BB962C8B-B14F-4D97-AF65-F5344CB8AC3E}">
        <p14:creationId xmlns:p14="http://schemas.microsoft.com/office/powerpoint/2010/main" val="41533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evolution</a:t>
            </a:r>
            <a:r>
              <a:rPr lang="en-US" baseline="0" dirty="0"/>
              <a:t> of </a:t>
            </a:r>
            <a:r>
              <a:rPr lang="en-US" dirty="0"/>
              <a:t>Phase I trials and the inclusion of dose expansion cohorts</a:t>
            </a:r>
          </a:p>
          <a:p>
            <a:r>
              <a:rPr lang="en-US" dirty="0"/>
              <a:t>Early phase trials - expectations</a:t>
            </a:r>
          </a:p>
          <a:p>
            <a:r>
              <a:rPr lang="en-US" dirty="0"/>
              <a:t>Basket trials </a:t>
            </a:r>
          </a:p>
          <a:p>
            <a:r>
              <a:rPr lang="en-US" dirty="0"/>
              <a:t>Non randomized trials</a:t>
            </a:r>
          </a:p>
        </p:txBody>
      </p:sp>
      <p:sp>
        <p:nvSpPr>
          <p:cNvPr id="4" name="Slide Number Placeholder 3"/>
          <p:cNvSpPr>
            <a:spLocks noGrp="1"/>
          </p:cNvSpPr>
          <p:nvPr>
            <p:ph type="sldNum" sz="quarter" idx="10"/>
          </p:nvPr>
        </p:nvSpPr>
        <p:spPr/>
        <p:txBody>
          <a:bodyPr/>
          <a:lstStyle/>
          <a:p>
            <a:pPr>
              <a:defRPr/>
            </a:pPr>
            <a:fld id="{EF897790-D957-4DF4-A315-5AA831E65904}" type="slidenum">
              <a:rPr lang="en-US" smtClean="0"/>
              <a:pPr>
                <a:defRPr/>
              </a:pPr>
              <a:t>8</a:t>
            </a:fld>
            <a:endParaRPr lang="en-US"/>
          </a:p>
        </p:txBody>
      </p:sp>
    </p:spTree>
    <p:extLst>
      <p:ext uri="{BB962C8B-B14F-4D97-AF65-F5344CB8AC3E}">
        <p14:creationId xmlns:p14="http://schemas.microsoft.com/office/powerpoint/2010/main" val="295789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concept of an optimal biologic dose,</a:t>
            </a:r>
            <a:r>
              <a:rPr lang="en-US" baseline="30000" dirty="0">
                <a:hlinkClick r:id="rId3"/>
              </a:rPr>
              <a:t>3</a:t>
            </a:r>
            <a:r>
              <a:rPr lang="en-US" dirty="0"/>
              <a:t> defined as a dose that reliably inhibits a drug target or achieves a target plasma concentration, is seen as desirable and appropriate for the phase I study of mechanism-based, relatively nontoxic novel agents.</a:t>
            </a:r>
          </a:p>
          <a:p>
            <a:endParaRPr lang="en-US" dirty="0"/>
          </a:p>
          <a:p>
            <a:endParaRPr lang="en-US" dirty="0"/>
          </a:p>
          <a:p>
            <a:r>
              <a:rPr lang="en-US" dirty="0"/>
              <a:t>Aim: </a:t>
            </a:r>
          </a:p>
          <a:p>
            <a:pPr lvl="1"/>
            <a:r>
              <a:rPr lang="en-US" dirty="0"/>
              <a:t>Find the MTD and evaluate efficacy</a:t>
            </a:r>
          </a:p>
          <a:p>
            <a:pPr lvl="2"/>
            <a:r>
              <a:rPr lang="en-US" dirty="0"/>
              <a:t>Highest dose or high enough (efficacy)</a:t>
            </a:r>
          </a:p>
          <a:p>
            <a:pPr lvl="1"/>
            <a:r>
              <a:rPr lang="en-US" dirty="0"/>
              <a:t>Optimally biologic dose (OBD)</a:t>
            </a:r>
          </a:p>
          <a:p>
            <a:pPr lvl="1"/>
            <a:r>
              <a:rPr lang="en-US" dirty="0"/>
              <a:t>Determine optimal schedule of administration </a:t>
            </a:r>
          </a:p>
          <a:p>
            <a:r>
              <a:rPr lang="en-US" dirty="0"/>
              <a:t>Combination regimens (one or both drugs might be investigational)</a:t>
            </a:r>
          </a:p>
          <a:p>
            <a:r>
              <a:rPr lang="en-US" dirty="0"/>
              <a:t>Heterogenous population (molecular profile)</a:t>
            </a:r>
          </a:p>
          <a:p>
            <a:r>
              <a:rPr lang="en-US" dirty="0"/>
              <a:t>DLT definition (late onset toxicities , attribution)</a:t>
            </a:r>
          </a:p>
          <a:p>
            <a:r>
              <a:rPr lang="en-US" dirty="0"/>
              <a:t>Number of levels - starting dose far from MTD</a:t>
            </a:r>
          </a:p>
        </p:txBody>
      </p:sp>
      <p:sp>
        <p:nvSpPr>
          <p:cNvPr id="4" name="Slide Number Placeholder 3"/>
          <p:cNvSpPr>
            <a:spLocks noGrp="1"/>
          </p:cNvSpPr>
          <p:nvPr>
            <p:ph type="sldNum" sz="quarter" idx="10"/>
          </p:nvPr>
        </p:nvSpPr>
        <p:spPr/>
        <p:txBody>
          <a:bodyPr/>
          <a:lstStyle/>
          <a:p>
            <a:fld id="{AA683D31-8714-46BF-B1AE-5D0CE0B717DC}" type="slidenum">
              <a:rPr lang="en-US" smtClean="0"/>
              <a:pPr/>
              <a:t>9</a:t>
            </a:fld>
            <a:endParaRPr lang="en-US"/>
          </a:p>
        </p:txBody>
      </p:sp>
    </p:spTree>
    <p:extLst>
      <p:ext uri="{BB962C8B-B14F-4D97-AF65-F5344CB8AC3E}">
        <p14:creationId xmlns:p14="http://schemas.microsoft.com/office/powerpoint/2010/main" val="76726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Multidisciplinary team of experts</a:t>
            </a:r>
          </a:p>
          <a:p>
            <a:r>
              <a:rPr lang="en-US" dirty="0"/>
              <a:t>Therapeutic Protocol</a:t>
            </a:r>
          </a:p>
          <a:p>
            <a:r>
              <a:rPr lang="en-US" dirty="0"/>
              <a:t>Oncologists</a:t>
            </a:r>
          </a:p>
          <a:p>
            <a:r>
              <a:rPr lang="en-US" dirty="0"/>
              <a:t>Radiologists</a:t>
            </a:r>
          </a:p>
          <a:p>
            <a:r>
              <a:rPr lang="en-US" dirty="0"/>
              <a:t>PK / PD</a:t>
            </a:r>
          </a:p>
          <a:p>
            <a:r>
              <a:rPr lang="en-US" dirty="0"/>
              <a:t>Secondary outcomes </a:t>
            </a:r>
            <a:r>
              <a:rPr lang="en-US" dirty="0" err="1"/>
              <a:t>Qol</a:t>
            </a:r>
            <a:r>
              <a:rPr lang="en-US" dirty="0"/>
              <a:t> experts ; imaging studies, exercise and metabolism </a:t>
            </a:r>
          </a:p>
          <a:p>
            <a:endParaRPr lang="en-US" dirty="0"/>
          </a:p>
        </p:txBody>
      </p:sp>
      <p:sp>
        <p:nvSpPr>
          <p:cNvPr id="4" name="Slide Number Placeholder 3"/>
          <p:cNvSpPr>
            <a:spLocks noGrp="1"/>
          </p:cNvSpPr>
          <p:nvPr>
            <p:ph type="sldNum" sz="quarter" idx="5"/>
          </p:nvPr>
        </p:nvSpPr>
        <p:spPr/>
        <p:txBody>
          <a:bodyPr/>
          <a:lstStyle/>
          <a:p>
            <a:fld id="{B3F4FC81-D9FF-4EC8-B0C8-FFC15A633B14}" type="slidenum">
              <a:rPr lang="en-US" smtClean="0"/>
              <a:t>10</a:t>
            </a:fld>
            <a:endParaRPr lang="en-US"/>
          </a:p>
        </p:txBody>
      </p:sp>
    </p:spTree>
    <p:extLst>
      <p:ext uri="{BB962C8B-B14F-4D97-AF65-F5344CB8AC3E}">
        <p14:creationId xmlns:p14="http://schemas.microsoft.com/office/powerpoint/2010/main" val="9691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everyone is on board at the same time </a:t>
            </a:r>
          </a:p>
          <a:p>
            <a:endParaRPr lang="en-US" dirty="0"/>
          </a:p>
        </p:txBody>
      </p:sp>
      <p:sp>
        <p:nvSpPr>
          <p:cNvPr id="4" name="Slide Number Placeholder 3"/>
          <p:cNvSpPr>
            <a:spLocks noGrp="1"/>
          </p:cNvSpPr>
          <p:nvPr>
            <p:ph type="sldNum" sz="quarter" idx="5"/>
          </p:nvPr>
        </p:nvSpPr>
        <p:spPr/>
        <p:txBody>
          <a:bodyPr/>
          <a:lstStyle/>
          <a:p>
            <a:fld id="{B3F4FC81-D9FF-4EC8-B0C8-FFC15A633B14}" type="slidenum">
              <a:rPr lang="en-US" smtClean="0"/>
              <a:t>11</a:t>
            </a:fld>
            <a:endParaRPr lang="en-US"/>
          </a:p>
        </p:txBody>
      </p:sp>
    </p:spTree>
    <p:extLst>
      <p:ext uri="{BB962C8B-B14F-4D97-AF65-F5344CB8AC3E}">
        <p14:creationId xmlns:p14="http://schemas.microsoft.com/office/powerpoint/2010/main" val="344136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C126F4-9200-45EC-B79B-E1F3B7DA6988}" type="slidenum">
              <a:rPr lang="en-US" smtClean="0"/>
              <a:t>13</a:t>
            </a:fld>
            <a:endParaRPr lang="en-US"/>
          </a:p>
        </p:txBody>
      </p:sp>
    </p:spTree>
    <p:extLst>
      <p:ext uri="{BB962C8B-B14F-4D97-AF65-F5344CB8AC3E}">
        <p14:creationId xmlns:p14="http://schemas.microsoft.com/office/powerpoint/2010/main" val="691498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6E78BC-2165-4302-ABF8-F6AE6D0A71C9}" type="slidenum">
              <a:rPr lang="en-US" smtClean="0"/>
              <a:pPr/>
              <a:t>17</a:t>
            </a:fld>
            <a:endParaRPr lang="en-US"/>
          </a:p>
        </p:txBody>
      </p:sp>
    </p:spTree>
    <p:extLst>
      <p:ext uri="{BB962C8B-B14F-4D97-AF65-F5344CB8AC3E}">
        <p14:creationId xmlns:p14="http://schemas.microsoft.com/office/powerpoint/2010/main" val="386606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62F94-586C-4068-BBA1-3DA4EAF4B9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3B64E9-0A37-42A0-A30B-158C6773C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C05FE5-0B53-4CD7-9614-EEFD423B1FF6}"/>
              </a:ext>
            </a:extLst>
          </p:cNvPr>
          <p:cNvSpPr>
            <a:spLocks noGrp="1"/>
          </p:cNvSpPr>
          <p:nvPr>
            <p:ph type="dt" sz="half" idx="10"/>
          </p:nvPr>
        </p:nvSpPr>
        <p:spPr/>
        <p:txBody>
          <a:bodyPr/>
          <a:lstStyle/>
          <a:p>
            <a:fld id="{FDA3EE3F-621B-4AB0-8538-CA6AA7DD02D9}" type="datetimeFigureOut">
              <a:rPr lang="en-US" smtClean="0"/>
              <a:t>3/2/2026</a:t>
            </a:fld>
            <a:endParaRPr lang="en-US"/>
          </a:p>
        </p:txBody>
      </p:sp>
      <p:sp>
        <p:nvSpPr>
          <p:cNvPr id="5" name="Footer Placeholder 4">
            <a:extLst>
              <a:ext uri="{FF2B5EF4-FFF2-40B4-BE49-F238E27FC236}">
                <a16:creationId xmlns:a16="http://schemas.microsoft.com/office/drawing/2014/main" id="{FC0C9EF3-536B-4DB7-9DCD-844955842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637D9-54B5-408D-9F7B-1E4F3E232D6B}"/>
              </a:ext>
            </a:extLst>
          </p:cNvPr>
          <p:cNvSpPr>
            <a:spLocks noGrp="1"/>
          </p:cNvSpPr>
          <p:nvPr>
            <p:ph type="sldNum" sz="quarter" idx="12"/>
          </p:nvPr>
        </p:nvSpPr>
        <p:spPr/>
        <p:txBody>
          <a:bodyPr/>
          <a:lstStyle/>
          <a:p>
            <a:fld id="{97E2C933-5A0D-48B6-9319-008084DA9CF7}" type="slidenum">
              <a:rPr lang="en-US" smtClean="0"/>
              <a:t>‹#›</a:t>
            </a:fld>
            <a:endParaRPr lang="en-US"/>
          </a:p>
        </p:txBody>
      </p:sp>
    </p:spTree>
    <p:extLst>
      <p:ext uri="{BB962C8B-B14F-4D97-AF65-F5344CB8AC3E}">
        <p14:creationId xmlns:p14="http://schemas.microsoft.com/office/powerpoint/2010/main" val="294143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D3E2-63FB-42B5-94B7-9072AD5232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F64542-BDCE-4BA9-B12A-48D4391458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B0C37-2B95-4C04-87E1-8E2C36919517}"/>
              </a:ext>
            </a:extLst>
          </p:cNvPr>
          <p:cNvSpPr>
            <a:spLocks noGrp="1"/>
          </p:cNvSpPr>
          <p:nvPr>
            <p:ph type="dt" sz="half" idx="10"/>
          </p:nvPr>
        </p:nvSpPr>
        <p:spPr/>
        <p:txBody>
          <a:bodyPr/>
          <a:lstStyle/>
          <a:p>
            <a:fld id="{FDA3EE3F-621B-4AB0-8538-CA6AA7DD02D9}" type="datetimeFigureOut">
              <a:rPr lang="en-US" smtClean="0"/>
              <a:t>3/2/2026</a:t>
            </a:fld>
            <a:endParaRPr lang="en-US"/>
          </a:p>
        </p:txBody>
      </p:sp>
      <p:sp>
        <p:nvSpPr>
          <p:cNvPr id="5" name="Footer Placeholder 4">
            <a:extLst>
              <a:ext uri="{FF2B5EF4-FFF2-40B4-BE49-F238E27FC236}">
                <a16:creationId xmlns:a16="http://schemas.microsoft.com/office/drawing/2014/main" id="{4136F4A9-30E3-43B8-8FB2-31B31C603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EF879-5CE5-4CB0-B4CF-D0AB08EE7CC4}"/>
              </a:ext>
            </a:extLst>
          </p:cNvPr>
          <p:cNvSpPr>
            <a:spLocks noGrp="1"/>
          </p:cNvSpPr>
          <p:nvPr>
            <p:ph type="sldNum" sz="quarter" idx="12"/>
          </p:nvPr>
        </p:nvSpPr>
        <p:spPr/>
        <p:txBody>
          <a:bodyPr/>
          <a:lstStyle/>
          <a:p>
            <a:fld id="{97E2C933-5A0D-48B6-9319-008084DA9CF7}" type="slidenum">
              <a:rPr lang="en-US" smtClean="0"/>
              <a:t>‹#›</a:t>
            </a:fld>
            <a:endParaRPr lang="en-US"/>
          </a:p>
        </p:txBody>
      </p:sp>
    </p:spTree>
    <p:extLst>
      <p:ext uri="{BB962C8B-B14F-4D97-AF65-F5344CB8AC3E}">
        <p14:creationId xmlns:p14="http://schemas.microsoft.com/office/powerpoint/2010/main" val="271015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D1BE6D-B39E-45C0-A7D9-A6A9AC03F0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3BA9D6-AC4D-4E10-B406-0EDA8DF056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D2B69-3D95-4BF4-BA0D-120B582A582B}"/>
              </a:ext>
            </a:extLst>
          </p:cNvPr>
          <p:cNvSpPr>
            <a:spLocks noGrp="1"/>
          </p:cNvSpPr>
          <p:nvPr>
            <p:ph type="dt" sz="half" idx="10"/>
          </p:nvPr>
        </p:nvSpPr>
        <p:spPr/>
        <p:txBody>
          <a:bodyPr/>
          <a:lstStyle/>
          <a:p>
            <a:fld id="{FDA3EE3F-621B-4AB0-8538-CA6AA7DD02D9}" type="datetimeFigureOut">
              <a:rPr lang="en-US" smtClean="0"/>
              <a:t>3/2/2026</a:t>
            </a:fld>
            <a:endParaRPr lang="en-US"/>
          </a:p>
        </p:txBody>
      </p:sp>
      <p:sp>
        <p:nvSpPr>
          <p:cNvPr id="5" name="Footer Placeholder 4">
            <a:extLst>
              <a:ext uri="{FF2B5EF4-FFF2-40B4-BE49-F238E27FC236}">
                <a16:creationId xmlns:a16="http://schemas.microsoft.com/office/drawing/2014/main" id="{C444EF9B-1640-4D64-840A-01BD67F9F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21672-BD05-40DA-8190-1A8F2E172B29}"/>
              </a:ext>
            </a:extLst>
          </p:cNvPr>
          <p:cNvSpPr>
            <a:spLocks noGrp="1"/>
          </p:cNvSpPr>
          <p:nvPr>
            <p:ph type="sldNum" sz="quarter" idx="12"/>
          </p:nvPr>
        </p:nvSpPr>
        <p:spPr/>
        <p:txBody>
          <a:bodyPr/>
          <a:lstStyle/>
          <a:p>
            <a:fld id="{97E2C933-5A0D-48B6-9319-008084DA9CF7}" type="slidenum">
              <a:rPr lang="en-US" smtClean="0"/>
              <a:t>‹#›</a:t>
            </a:fld>
            <a:endParaRPr lang="en-US"/>
          </a:p>
        </p:txBody>
      </p:sp>
    </p:spTree>
    <p:extLst>
      <p:ext uri="{BB962C8B-B14F-4D97-AF65-F5344CB8AC3E}">
        <p14:creationId xmlns:p14="http://schemas.microsoft.com/office/powerpoint/2010/main" val="445072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784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0755A1-263A-3047-860B-B811081C9CD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er Placeholder 6">
            <a:extLst>
              <a:ext uri="{FF2B5EF4-FFF2-40B4-BE49-F238E27FC236}">
                <a16:creationId xmlns:a16="http://schemas.microsoft.com/office/drawing/2014/main" id="{AF8D8092-2468-D648-A089-3B1A9527298B}"/>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3" name="Footnote Placeholder">
            <a:extLst>
              <a:ext uri="{FF2B5EF4-FFF2-40B4-BE49-F238E27FC236}">
                <a16:creationId xmlns:a16="http://schemas.microsoft.com/office/drawing/2014/main" id="{5157959E-651B-B14F-BA5B-24DA1DB08587}"/>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p>
            <a:r>
              <a:rPr lang="en-US" dirty="0"/>
              <a:t>Slide title; Arial 32pt bold, sentence case. This layout accommodates a title that extends downward to a 2nd line.</a:t>
            </a:r>
          </a:p>
        </p:txBody>
      </p:sp>
      <p:sp>
        <p:nvSpPr>
          <p:cNvPr id="3" name="Content Placeholder 2"/>
          <p:cNvSpPr>
            <a:spLocks noGrp="1"/>
          </p:cNvSpPr>
          <p:nvPr>
            <p:ph idx="1" hasCustomPrompt="1"/>
          </p:nvPr>
        </p:nvSpPr>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210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0755A1-263A-3047-860B-B811081C9CD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er Placeholder 6">
            <a:extLst>
              <a:ext uri="{FF2B5EF4-FFF2-40B4-BE49-F238E27FC236}">
                <a16:creationId xmlns:a16="http://schemas.microsoft.com/office/drawing/2014/main" id="{AF8D8092-2468-D648-A089-3B1A9527298B}"/>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3" name="Footnote Placeholder">
            <a:extLst>
              <a:ext uri="{FF2B5EF4-FFF2-40B4-BE49-F238E27FC236}">
                <a16:creationId xmlns:a16="http://schemas.microsoft.com/office/drawing/2014/main" id="{5157959E-651B-B14F-BA5B-24DA1DB08587}"/>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p>
            <a:r>
              <a:rPr lang="en-US" dirty="0"/>
              <a:t>Slide title; Arial 32pt bold, sentence case. This layout accommodates a title that extends downward to a 2nd line.</a:t>
            </a:r>
          </a:p>
        </p:txBody>
      </p:sp>
      <p:sp>
        <p:nvSpPr>
          <p:cNvPr id="3" name="Content Placeholder 2"/>
          <p:cNvSpPr>
            <a:spLocks noGrp="1"/>
          </p:cNvSpPr>
          <p:nvPr>
            <p:ph idx="1" hasCustomPrompt="1"/>
          </p:nvPr>
        </p:nvSpPr>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1629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0755A1-263A-3047-860B-B811081C9CD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er Placeholder 6">
            <a:extLst>
              <a:ext uri="{FF2B5EF4-FFF2-40B4-BE49-F238E27FC236}">
                <a16:creationId xmlns:a16="http://schemas.microsoft.com/office/drawing/2014/main" id="{AF8D8092-2468-D648-A089-3B1A9527298B}"/>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3" name="Footnote Placeholder">
            <a:extLst>
              <a:ext uri="{FF2B5EF4-FFF2-40B4-BE49-F238E27FC236}">
                <a16:creationId xmlns:a16="http://schemas.microsoft.com/office/drawing/2014/main" id="{5157959E-651B-B14F-BA5B-24DA1DB08587}"/>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p>
            <a:r>
              <a:rPr lang="en-US" dirty="0"/>
              <a:t>Slide title; Arial 32pt bold, sentence case. This layout accommodates a title that extends downward to a 2nd line.</a:t>
            </a:r>
          </a:p>
        </p:txBody>
      </p:sp>
      <p:sp>
        <p:nvSpPr>
          <p:cNvPr id="3" name="Content Placeholder 2"/>
          <p:cNvSpPr>
            <a:spLocks noGrp="1"/>
          </p:cNvSpPr>
          <p:nvPr>
            <p:ph idx="1" hasCustomPrompt="1"/>
          </p:nvPr>
        </p:nvSpPr>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9721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0755A1-263A-3047-860B-B811081C9CD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er Placeholder 6">
            <a:extLst>
              <a:ext uri="{FF2B5EF4-FFF2-40B4-BE49-F238E27FC236}">
                <a16:creationId xmlns:a16="http://schemas.microsoft.com/office/drawing/2014/main" id="{AF8D8092-2468-D648-A089-3B1A9527298B}"/>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3" name="Footnote Placeholder">
            <a:extLst>
              <a:ext uri="{FF2B5EF4-FFF2-40B4-BE49-F238E27FC236}">
                <a16:creationId xmlns:a16="http://schemas.microsoft.com/office/drawing/2014/main" id="{5157959E-651B-B14F-BA5B-24DA1DB08587}"/>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p>
            <a:r>
              <a:rPr lang="en-US" dirty="0"/>
              <a:t>Slide title; Arial 32pt bold, sentence case. This layout accommodates a title that extends downward to a 2nd line.</a:t>
            </a:r>
          </a:p>
        </p:txBody>
      </p:sp>
      <p:sp>
        <p:nvSpPr>
          <p:cNvPr id="3" name="Content Placeholder 2"/>
          <p:cNvSpPr>
            <a:spLocks noGrp="1"/>
          </p:cNvSpPr>
          <p:nvPr>
            <p:ph idx="1" hasCustomPrompt="1"/>
          </p:nvPr>
        </p:nvSpPr>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264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1BF1AE-67E6-D446-9A89-2B8C3A9901F5}"/>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5" name="Footer Placeholder 4">
            <a:extLst>
              <a:ext uri="{FF2B5EF4-FFF2-40B4-BE49-F238E27FC236}">
                <a16:creationId xmlns:a16="http://schemas.microsoft.com/office/drawing/2014/main" id="{A128E978-662F-C447-A394-0BFDCC3348A4}"/>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7" name="Footnote Placeholder">
            <a:extLst>
              <a:ext uri="{FF2B5EF4-FFF2-40B4-BE49-F238E27FC236}">
                <a16:creationId xmlns:a16="http://schemas.microsoft.com/office/drawing/2014/main" id="{900719BC-444F-1F41-A58F-CF38F8649706}"/>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Tree>
    <p:extLst>
      <p:ext uri="{BB962C8B-B14F-4D97-AF65-F5344CB8AC3E}">
        <p14:creationId xmlns:p14="http://schemas.microsoft.com/office/powerpoint/2010/main" val="2380053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05ED4C-400E-C21F-14D1-C47914496BD4}"/>
              </a:ext>
            </a:extLst>
          </p:cNvPr>
          <p:cNvPicPr>
            <a:picLocks noChangeAspect="1"/>
          </p:cNvPicPr>
          <p:nvPr userDrawn="1"/>
        </p:nvPicPr>
        <p:blipFill>
          <a:blip r:embed="rId2"/>
          <a:src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EEFF8F6F-CD57-4A4C-A46C-F178B7473D93}"/>
              </a:ext>
            </a:extLst>
          </p:cNvPr>
          <p:cNvSpPr>
            <a:spLocks noGrp="1"/>
          </p:cNvSpPr>
          <p:nvPr>
            <p:ph idx="1"/>
          </p:nvPr>
        </p:nvSpPr>
        <p:spPr>
          <a:xfrm>
            <a:off x="508000" y="1454311"/>
            <a:ext cx="10972800" cy="4525963"/>
          </a:xfrm>
          <a:prstGeom prst="rect">
            <a:avLst/>
          </a:prstGeom>
        </p:spPr>
        <p:txBody>
          <a:bodyPr/>
          <a:lstStyle>
            <a:lvl1pPr marL="457189" indent="-457189">
              <a:lnSpc>
                <a:spcPct val="100000"/>
              </a:lnSpc>
              <a:spcBef>
                <a:spcPts val="1200"/>
              </a:spcBef>
              <a:buClr>
                <a:srgbClr val="4DAF46"/>
              </a:buClr>
              <a:buFont typeface="Wingdings" pitchFamily="2" charset="2"/>
              <a:buChar char="§"/>
              <a:defRPr sz="2933">
                <a:latin typeface="Arial" panose="020B0604020202020204" pitchFamily="34" charset="0"/>
                <a:cs typeface="Arial" panose="020B0604020202020204" pitchFamily="34" charset="0"/>
              </a:defRPr>
            </a:lvl1pPr>
            <a:lvl2pPr marL="990575" indent="-380990">
              <a:lnSpc>
                <a:spcPct val="100000"/>
              </a:lnSpc>
              <a:spcBef>
                <a:spcPts val="1200"/>
              </a:spcBef>
              <a:buClr>
                <a:srgbClr val="4DAF46"/>
              </a:buClr>
              <a:buFont typeface="Arial" panose="020B0604020202020204" pitchFamily="34" charset="0"/>
              <a:buChar char="•"/>
              <a:defRPr sz="2667">
                <a:latin typeface="Arial" panose="020B0604020202020204" pitchFamily="34" charset="0"/>
                <a:cs typeface="Arial" panose="020B0604020202020204" pitchFamily="34" charset="0"/>
              </a:defRPr>
            </a:lvl2pPr>
            <a:lvl3pPr marL="1676358" indent="-457189">
              <a:lnSpc>
                <a:spcPct val="100000"/>
              </a:lnSpc>
              <a:spcBef>
                <a:spcPts val="1200"/>
              </a:spcBef>
              <a:buClr>
                <a:srgbClr val="4DAF46"/>
              </a:buClr>
              <a:buFont typeface="Wingdings" pitchFamily="2" charset="2"/>
              <a:buChar char="q"/>
              <a:defRPr sz="2400">
                <a:latin typeface="Arial" panose="020B0604020202020204" pitchFamily="34" charset="0"/>
                <a:cs typeface="Arial" panose="020B0604020202020204" pitchFamily="34" charset="0"/>
              </a:defRPr>
            </a:lvl3pPr>
            <a:lvl4pPr marL="2133547" indent="-304792">
              <a:lnSpc>
                <a:spcPct val="100000"/>
              </a:lnSpc>
              <a:spcBef>
                <a:spcPts val="1200"/>
              </a:spcBef>
              <a:buClr>
                <a:srgbClr val="4DAF46"/>
              </a:buClr>
              <a:buSzPct val="100000"/>
              <a:buFont typeface="Courier New" panose="02070309020205020404" pitchFamily="49" charset="0"/>
              <a:buChar char="o"/>
              <a:defRPr sz="2133">
                <a:latin typeface="Arial" panose="020B0604020202020204" pitchFamily="34" charset="0"/>
                <a:cs typeface="Arial" panose="020B0604020202020204" pitchFamily="34" charset="0"/>
              </a:defRPr>
            </a:lvl4pPr>
            <a:lvl5pPr marL="2743131" indent="-304792">
              <a:lnSpc>
                <a:spcPct val="100000"/>
              </a:lnSpc>
              <a:spcBef>
                <a:spcPts val="1200"/>
              </a:spcBef>
              <a:buClr>
                <a:srgbClr val="4DAF46"/>
              </a:buClr>
              <a:buSzPct val="100000"/>
              <a:buFont typeface="Lucida Grande"/>
              <a:buChar char="-"/>
              <a:defRPr sz="1867">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3A0CC44-D3C5-4A46-ACF1-ADFBA933B2AE}"/>
              </a:ext>
            </a:extLst>
          </p:cNvPr>
          <p:cNvSpPr>
            <a:spLocks noGrp="1"/>
          </p:cNvSpPr>
          <p:nvPr>
            <p:ph type="title"/>
          </p:nvPr>
        </p:nvSpPr>
        <p:spPr>
          <a:xfrm>
            <a:off x="508000" y="55312"/>
            <a:ext cx="7737296" cy="949648"/>
          </a:xfrm>
          <a:prstGeom prst="rect">
            <a:avLst/>
          </a:prstGeom>
        </p:spPr>
        <p:txBody>
          <a:bodyPr anchor="b"/>
          <a:lstStyle>
            <a:lvl1pPr algn="l">
              <a:defRPr sz="3467">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46827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p:cNvPicPr>
            <a:picLocks noChangeAspect="1"/>
          </p:cNvPicPr>
          <p:nvPr userDrawn="1"/>
        </p:nvPicPr>
        <p:blipFill>
          <a:blip r:embed="rId2"/>
          <a:srcRect/>
          <a:stretch>
            <a:fillRect/>
          </a:stretch>
        </p:blipFill>
        <p:spPr bwMode="auto">
          <a:xfrm>
            <a:off x="3763434" y="1499731"/>
            <a:ext cx="11842751" cy="6862762"/>
          </a:xfrm>
          <a:prstGeom prst="rect">
            <a:avLst/>
          </a:prstGeom>
          <a:noFill/>
          <a:ln w="9525">
            <a:noFill/>
            <a:miter lim="800000"/>
            <a:headEnd/>
            <a:tailEnd/>
          </a:ln>
        </p:spPr>
      </p:pic>
      <p:pic>
        <p:nvPicPr>
          <p:cNvPr id="6" name="Picture 9" descr="MSK_logo_simp_hor_r_rev_d.pdf"/>
          <p:cNvPicPr>
            <a:picLocks noChangeAspect="1"/>
          </p:cNvPicPr>
          <p:nvPr userDrawn="1"/>
        </p:nvPicPr>
        <p:blipFill>
          <a:blip r:embed="rId3"/>
          <a:srcRect/>
          <a:stretch>
            <a:fillRect/>
          </a:stretch>
        </p:blipFill>
        <p:spPr bwMode="auto">
          <a:xfrm>
            <a:off x="448733" y="265114"/>
            <a:ext cx="3397251" cy="930275"/>
          </a:xfrm>
          <a:prstGeom prst="rect">
            <a:avLst/>
          </a:prstGeom>
          <a:noFill/>
          <a:ln w="9525">
            <a:noFill/>
            <a:miter lim="800000"/>
            <a:headEnd/>
            <a:tailEnd/>
          </a:ln>
        </p:spPr>
      </p:pic>
      <p:sp>
        <p:nvSpPr>
          <p:cNvPr id="2" name="Title 1"/>
          <p:cNvSpPr>
            <a:spLocks noGrp="1"/>
          </p:cNvSpPr>
          <p:nvPr>
            <p:ph type="ctrTitle"/>
          </p:nvPr>
        </p:nvSpPr>
        <p:spPr>
          <a:xfrm>
            <a:off x="570233" y="2223346"/>
            <a:ext cx="10363200" cy="1470025"/>
          </a:xfrm>
        </p:spPr>
        <p:txBody>
          <a:bodyPr>
            <a:normAutofit/>
          </a:bodyPr>
          <a:lstStyle>
            <a:lvl1pPr>
              <a:defRPr sz="40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70233" y="4691832"/>
            <a:ext cx="8534400" cy="1306986"/>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9"/>
          <p:cNvSpPr>
            <a:spLocks noGrp="1"/>
          </p:cNvSpPr>
          <p:nvPr>
            <p:ph type="ftr" sz="quarter" idx="10"/>
          </p:nvPr>
        </p:nvSpPr>
        <p:spPr/>
        <p:txBody>
          <a:bodyPr/>
          <a:lstStyle>
            <a:lvl1pPr>
              <a:defRPr>
                <a:solidFill>
                  <a:srgbClr val="FFFFFF"/>
                </a:solidFill>
              </a:defRPr>
            </a:lvl1pPr>
          </a:lstStyle>
          <a:p>
            <a:pPr>
              <a:defRPr/>
            </a:pPr>
            <a:r>
              <a:rPr lang="en-US"/>
              <a:t>Date or Reference</a:t>
            </a:r>
          </a:p>
        </p:txBody>
      </p:sp>
      <p:sp>
        <p:nvSpPr>
          <p:cNvPr id="8" name="Slide Number Placeholder 10"/>
          <p:cNvSpPr>
            <a:spLocks noGrp="1"/>
          </p:cNvSpPr>
          <p:nvPr>
            <p:ph type="sldNum" sz="quarter" idx="11"/>
          </p:nvPr>
        </p:nvSpPr>
        <p:spPr/>
        <p:txBody>
          <a:bodyPr/>
          <a:lstStyle>
            <a:lvl1pPr>
              <a:defRPr smtClean="0">
                <a:solidFill>
                  <a:srgbClr val="FFFFFF"/>
                </a:solidFill>
              </a:defRPr>
            </a:lvl1pPr>
          </a:lstStyle>
          <a:p>
            <a:pPr>
              <a:defRPr/>
            </a:pPr>
            <a:fld id="{1912633E-6982-4ABE-8B64-75119B281547}" type="slidenum">
              <a:rPr lang="en-US"/>
              <a:pPr>
                <a:defRPr/>
              </a:pPr>
              <a:t>‹#›</a:t>
            </a:fld>
            <a:endParaRPr lang="en-US"/>
          </a:p>
        </p:txBody>
      </p:sp>
    </p:spTree>
    <p:extLst>
      <p:ext uri="{BB962C8B-B14F-4D97-AF65-F5344CB8AC3E}">
        <p14:creationId xmlns:p14="http://schemas.microsoft.com/office/powerpoint/2010/main" val="164550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540C-8E92-4AE7-9C25-F3E787071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6354FE-967A-41FA-AD0F-7DF769E672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F7721-C56E-45AE-BE76-6D6801FED676}"/>
              </a:ext>
            </a:extLst>
          </p:cNvPr>
          <p:cNvSpPr>
            <a:spLocks noGrp="1"/>
          </p:cNvSpPr>
          <p:nvPr>
            <p:ph type="dt" sz="half" idx="10"/>
          </p:nvPr>
        </p:nvSpPr>
        <p:spPr/>
        <p:txBody>
          <a:bodyPr/>
          <a:lstStyle/>
          <a:p>
            <a:fld id="{FDA3EE3F-621B-4AB0-8538-CA6AA7DD02D9}" type="datetimeFigureOut">
              <a:rPr lang="en-US" smtClean="0"/>
              <a:t>3/2/2026</a:t>
            </a:fld>
            <a:endParaRPr lang="en-US"/>
          </a:p>
        </p:txBody>
      </p:sp>
      <p:sp>
        <p:nvSpPr>
          <p:cNvPr id="5" name="Footer Placeholder 4">
            <a:extLst>
              <a:ext uri="{FF2B5EF4-FFF2-40B4-BE49-F238E27FC236}">
                <a16:creationId xmlns:a16="http://schemas.microsoft.com/office/drawing/2014/main" id="{34AC3DF4-F12D-4F2B-B858-E85D62F2B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E6F77-D44E-41F4-896A-A5F6AC63035C}"/>
              </a:ext>
            </a:extLst>
          </p:cNvPr>
          <p:cNvSpPr>
            <a:spLocks noGrp="1"/>
          </p:cNvSpPr>
          <p:nvPr>
            <p:ph type="sldNum" sz="quarter" idx="12"/>
          </p:nvPr>
        </p:nvSpPr>
        <p:spPr/>
        <p:txBody>
          <a:bodyPr/>
          <a:lstStyle/>
          <a:p>
            <a:fld id="{97E2C933-5A0D-48B6-9319-008084DA9CF7}" type="slidenum">
              <a:rPr lang="en-US" smtClean="0"/>
              <a:t>‹#›</a:t>
            </a:fld>
            <a:endParaRPr lang="en-US"/>
          </a:p>
        </p:txBody>
      </p:sp>
    </p:spTree>
    <p:extLst>
      <p:ext uri="{BB962C8B-B14F-4D97-AF65-F5344CB8AC3E}">
        <p14:creationId xmlns:p14="http://schemas.microsoft.com/office/powerpoint/2010/main" val="849162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71933" y="983048"/>
            <a:ext cx="11394276" cy="5176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solidFill>
                  <a:schemeClr val="tx1"/>
                </a:solidFill>
              </a:defRPr>
            </a:lvl1pPr>
          </a:lstStyle>
          <a:p>
            <a:pPr>
              <a:defRPr/>
            </a:pPr>
            <a:r>
              <a:rPr lang="en-US"/>
              <a:t>Footer</a:t>
            </a:r>
          </a:p>
        </p:txBody>
      </p:sp>
      <p:sp>
        <p:nvSpPr>
          <p:cNvPr id="5" name="Slide Number Placeholder 5"/>
          <p:cNvSpPr>
            <a:spLocks noGrp="1"/>
          </p:cNvSpPr>
          <p:nvPr>
            <p:ph type="sldNum" sz="quarter" idx="11"/>
          </p:nvPr>
        </p:nvSpPr>
        <p:spPr/>
        <p:txBody>
          <a:bodyPr/>
          <a:lstStyle>
            <a:lvl1pPr>
              <a:defRPr smtClean="0"/>
            </a:lvl1pPr>
          </a:lstStyle>
          <a:p>
            <a:pPr>
              <a:defRPr/>
            </a:pPr>
            <a:fld id="{1ACD8EEA-8C2F-4718-BCFB-045F9D8E3AE7}" type="slidenum">
              <a:rPr lang="en-US"/>
              <a:pPr>
                <a:defRPr/>
              </a:pPr>
              <a:t>‹#›</a:t>
            </a:fld>
            <a:endParaRPr lang="en-US"/>
          </a:p>
        </p:txBody>
      </p:sp>
    </p:spTree>
    <p:extLst>
      <p:ext uri="{BB962C8B-B14F-4D97-AF65-F5344CB8AC3E}">
        <p14:creationId xmlns:p14="http://schemas.microsoft.com/office/powerpoint/2010/main" val="163587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7"/>
          <p:cNvSpPr>
            <a:spLocks noGrp="1"/>
          </p:cNvSpPr>
          <p:nvPr>
            <p:ph type="body" sz="quarter" idx="13"/>
          </p:nvPr>
        </p:nvSpPr>
        <p:spPr>
          <a:xfrm>
            <a:off x="955367" y="117475"/>
            <a:ext cx="10564283" cy="552450"/>
          </a:xfrm>
        </p:spPr>
        <p:txBody>
          <a:bodyPr>
            <a:noAutofit/>
          </a:bodyPr>
          <a:lstStyle>
            <a:lvl1pPr marL="0" indent="0">
              <a:buFontTx/>
              <a:buNone/>
              <a:defRPr sz="3200" b="1">
                <a:solidFill>
                  <a:srgbClr val="FFFFFF"/>
                </a:solidFill>
              </a:defRPr>
            </a:lvl1pPr>
          </a:lstStyle>
          <a:p>
            <a:pPr lvl="0"/>
            <a:r>
              <a:rPr lang="en-US"/>
              <a:t>Click to edit Master text styles</a:t>
            </a:r>
          </a:p>
        </p:txBody>
      </p:sp>
      <p:sp>
        <p:nvSpPr>
          <p:cNvPr id="5" name="Footer Placeholder 4"/>
          <p:cNvSpPr>
            <a:spLocks noGrp="1"/>
          </p:cNvSpPr>
          <p:nvPr>
            <p:ph type="ftr" sz="quarter" idx="14"/>
          </p:nvPr>
        </p:nvSpPr>
        <p:spPr>
          <a:xfrm>
            <a:off x="609600" y="6356351"/>
            <a:ext cx="3860800" cy="365125"/>
          </a:xfrm>
        </p:spPr>
        <p:txBody>
          <a:bodyPr/>
          <a:lstStyle>
            <a:lvl1pPr>
              <a:defRPr>
                <a:solidFill>
                  <a:srgbClr val="000000"/>
                </a:solidFill>
              </a:defRPr>
            </a:lvl1pPr>
          </a:lstStyle>
          <a:p>
            <a:pPr>
              <a:defRPr/>
            </a:pPr>
            <a:endParaRPr lang="en-US"/>
          </a:p>
        </p:txBody>
      </p:sp>
      <p:sp>
        <p:nvSpPr>
          <p:cNvPr id="6" name="Slide Number Placeholder 5"/>
          <p:cNvSpPr>
            <a:spLocks noGrp="1"/>
          </p:cNvSpPr>
          <p:nvPr>
            <p:ph type="sldNum" sz="quarter" idx="15"/>
          </p:nvPr>
        </p:nvSpPr>
        <p:spPr>
          <a:xfrm>
            <a:off x="4906433" y="6356351"/>
            <a:ext cx="2844800" cy="365125"/>
          </a:xfrm>
        </p:spPr>
        <p:txBody>
          <a:bodyPr/>
          <a:lstStyle>
            <a:lvl1pPr>
              <a:defRPr smtClean="0"/>
            </a:lvl1pPr>
          </a:lstStyle>
          <a:p>
            <a:pPr>
              <a:defRPr/>
            </a:pPr>
            <a:fld id="{37E62D97-97B0-4BB6-876F-FDF75F282EA6}" type="slidenum">
              <a:rPr lang="en-US"/>
              <a:pPr>
                <a:defRPr/>
              </a:pPr>
              <a:t>‹#›</a:t>
            </a:fld>
            <a:endParaRPr lang="en-US"/>
          </a:p>
        </p:txBody>
      </p:sp>
    </p:spTree>
    <p:extLst>
      <p:ext uri="{BB962C8B-B14F-4D97-AF65-F5344CB8AC3E}">
        <p14:creationId xmlns:p14="http://schemas.microsoft.com/office/powerpoint/2010/main" val="2654314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16601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6601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10"/>
          </p:nvPr>
        </p:nvSpPr>
        <p:spPr>
          <a:xfrm>
            <a:off x="472017" y="6353176"/>
            <a:ext cx="3860800" cy="365125"/>
          </a:xfrm>
        </p:spPr>
        <p:txBody>
          <a:bodyPr/>
          <a:lstStyle>
            <a:lvl1pPr>
              <a:defRPr>
                <a:solidFill>
                  <a:srgbClr val="000000"/>
                </a:solidFill>
              </a:defRPr>
            </a:lvl1pPr>
          </a:lstStyle>
          <a:p>
            <a:pPr>
              <a:defRPr/>
            </a:pPr>
            <a:endParaRPr lang="en-US"/>
          </a:p>
        </p:txBody>
      </p:sp>
      <p:sp>
        <p:nvSpPr>
          <p:cNvPr id="6" name="Slide Number Placeholder 6"/>
          <p:cNvSpPr>
            <a:spLocks noGrp="1"/>
          </p:cNvSpPr>
          <p:nvPr>
            <p:ph type="sldNum" sz="quarter" idx="11"/>
          </p:nvPr>
        </p:nvSpPr>
        <p:spPr/>
        <p:txBody>
          <a:bodyPr/>
          <a:lstStyle>
            <a:lvl1pPr>
              <a:defRPr smtClean="0"/>
            </a:lvl1pPr>
          </a:lstStyle>
          <a:p>
            <a:pPr>
              <a:defRPr/>
            </a:pPr>
            <a:fld id="{A6C6D733-F646-482F-9857-71207B8B6522}" type="slidenum">
              <a:rPr lang="en-US"/>
              <a:pPr>
                <a:defRPr/>
              </a:pPr>
              <a:t>‹#›</a:t>
            </a:fld>
            <a:endParaRPr lang="en-US"/>
          </a:p>
        </p:txBody>
      </p:sp>
    </p:spTree>
    <p:extLst>
      <p:ext uri="{BB962C8B-B14F-4D97-AF65-F5344CB8AC3E}">
        <p14:creationId xmlns:p14="http://schemas.microsoft.com/office/powerpoint/2010/main" val="2363721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5330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93068"/>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733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13078"/>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p:cNvSpPr>
            <a:spLocks noGrp="1"/>
          </p:cNvSpPr>
          <p:nvPr>
            <p:ph type="ftr" sz="quarter" idx="10"/>
          </p:nvPr>
        </p:nvSpPr>
        <p:spPr/>
        <p:txBody>
          <a:bodyPr/>
          <a:lstStyle>
            <a:lvl1pPr>
              <a:defRPr>
                <a:solidFill>
                  <a:srgbClr val="000000"/>
                </a:solidFill>
              </a:defRPr>
            </a:lvl1pPr>
          </a:lstStyle>
          <a:p>
            <a:pPr>
              <a:defRPr/>
            </a:pPr>
            <a:endParaRPr lang="en-US"/>
          </a:p>
        </p:txBody>
      </p:sp>
      <p:sp>
        <p:nvSpPr>
          <p:cNvPr id="8" name="Slide Number Placeholder 8"/>
          <p:cNvSpPr>
            <a:spLocks noGrp="1"/>
          </p:cNvSpPr>
          <p:nvPr>
            <p:ph type="sldNum" sz="quarter" idx="11"/>
          </p:nvPr>
        </p:nvSpPr>
        <p:spPr/>
        <p:txBody>
          <a:bodyPr/>
          <a:lstStyle>
            <a:lvl1pPr>
              <a:defRPr smtClean="0"/>
            </a:lvl1pPr>
          </a:lstStyle>
          <a:p>
            <a:pPr>
              <a:defRPr/>
            </a:pPr>
            <a:fld id="{7AFE913D-8A69-4142-B521-24D6014743A8}" type="slidenum">
              <a:rPr lang="en-US"/>
              <a:pPr>
                <a:defRPr/>
              </a:pPr>
              <a:t>‹#›</a:t>
            </a:fld>
            <a:endParaRPr lang="en-US"/>
          </a:p>
        </p:txBody>
      </p:sp>
    </p:spTree>
    <p:extLst>
      <p:ext uri="{BB962C8B-B14F-4D97-AF65-F5344CB8AC3E}">
        <p14:creationId xmlns:p14="http://schemas.microsoft.com/office/powerpoint/2010/main" val="2983403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8"/>
          <p:cNvPicPr>
            <a:picLocks noChangeAspect="1"/>
          </p:cNvPicPr>
          <p:nvPr userDrawn="1"/>
        </p:nvPicPr>
        <p:blipFill>
          <a:blip r:embed="rId2"/>
          <a:srcRect/>
          <a:stretch>
            <a:fillRect/>
          </a:stretch>
        </p:blipFill>
        <p:spPr bwMode="auto">
          <a:xfrm>
            <a:off x="3763434" y="1630363"/>
            <a:ext cx="11842751" cy="6862762"/>
          </a:xfrm>
          <a:prstGeom prst="rect">
            <a:avLst/>
          </a:prstGeom>
          <a:noFill/>
          <a:ln w="9525">
            <a:noFill/>
            <a:miter lim="800000"/>
            <a:headEnd/>
            <a:tailEnd/>
          </a:ln>
        </p:spPr>
      </p:pic>
      <p:pic>
        <p:nvPicPr>
          <p:cNvPr id="5" name="Picture 9" descr="MSKCC_logo_hor_s_rev_rgb_150.png"/>
          <p:cNvPicPr>
            <a:picLocks noChangeAspect="1"/>
          </p:cNvPicPr>
          <p:nvPr userDrawn="1"/>
        </p:nvPicPr>
        <p:blipFill>
          <a:blip r:embed="rId3"/>
          <a:srcRect/>
          <a:stretch>
            <a:fillRect/>
          </a:stretch>
        </p:blipFill>
        <p:spPr bwMode="auto">
          <a:xfrm>
            <a:off x="647700" y="401638"/>
            <a:ext cx="2878667" cy="665162"/>
          </a:xfrm>
          <a:prstGeom prst="rect">
            <a:avLst/>
          </a:prstGeom>
          <a:noFill/>
          <a:ln w="9525">
            <a:noFill/>
            <a:miter lim="800000"/>
            <a:headEnd/>
            <a:tailEnd/>
          </a:ln>
        </p:spPr>
      </p:pic>
      <p:sp>
        <p:nvSpPr>
          <p:cNvPr id="2" name="Title 1"/>
          <p:cNvSpPr>
            <a:spLocks noGrp="1"/>
          </p:cNvSpPr>
          <p:nvPr>
            <p:ph type="ctrTitle"/>
          </p:nvPr>
        </p:nvSpPr>
        <p:spPr>
          <a:xfrm>
            <a:off x="969048" y="2084801"/>
            <a:ext cx="10363200" cy="1470025"/>
          </a:xfrm>
        </p:spPr>
        <p:txBody>
          <a:bodyPr>
            <a:noAutofit/>
          </a:bodyPr>
          <a:lstStyle>
            <a:lvl1pPr>
              <a:defRPr sz="4800">
                <a:solidFill>
                  <a:srgbClr val="FFFFFF"/>
                </a:solidFill>
              </a:defRPr>
            </a:lvl1pPr>
          </a:lstStyle>
          <a:p>
            <a:r>
              <a:rPr lang="en-US"/>
              <a:t>Click to edit Master title style</a:t>
            </a:r>
            <a:endParaRPr lang="en-US" dirty="0"/>
          </a:p>
        </p:txBody>
      </p:sp>
      <p:sp>
        <p:nvSpPr>
          <p:cNvPr id="6" name="Slide Number Placeholder 10"/>
          <p:cNvSpPr>
            <a:spLocks noGrp="1"/>
          </p:cNvSpPr>
          <p:nvPr>
            <p:ph type="sldNum" sz="quarter" idx="10"/>
          </p:nvPr>
        </p:nvSpPr>
        <p:spPr/>
        <p:txBody>
          <a:bodyPr/>
          <a:lstStyle>
            <a:lvl1pPr>
              <a:defRPr smtClean="0">
                <a:solidFill>
                  <a:srgbClr val="FFFFFF"/>
                </a:solidFill>
              </a:defRPr>
            </a:lvl1pPr>
          </a:lstStyle>
          <a:p>
            <a:pPr>
              <a:defRPr/>
            </a:pPr>
            <a:fld id="{DC46A1E1-200E-407A-B226-D9E7932F8B5A}" type="slidenum">
              <a:rPr lang="en-US"/>
              <a:pPr>
                <a:defRPr/>
              </a:pPr>
              <a:t>‹#›</a:t>
            </a:fld>
            <a:endParaRPr lang="en-US"/>
          </a:p>
        </p:txBody>
      </p:sp>
    </p:spTree>
    <p:extLst>
      <p:ext uri="{BB962C8B-B14F-4D97-AF65-F5344CB8AC3E}">
        <p14:creationId xmlns:p14="http://schemas.microsoft.com/office/powerpoint/2010/main" val="1174797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71933" y="89098"/>
            <a:ext cx="11394276" cy="685234"/>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000000"/>
                </a:solidFill>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fld id="{4E025F0B-28A5-4102-889F-D96363FBCEE7}" type="slidenum">
              <a:rPr lang="en-US"/>
              <a:pPr>
                <a:defRPr/>
              </a:pPr>
              <a:t>‹#›</a:t>
            </a:fld>
            <a:endParaRPr lang="en-US"/>
          </a:p>
        </p:txBody>
      </p:sp>
    </p:spTree>
    <p:extLst>
      <p:ext uri="{BB962C8B-B14F-4D97-AF65-F5344CB8AC3E}">
        <p14:creationId xmlns:p14="http://schemas.microsoft.com/office/powerpoint/2010/main" val="2937646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txBox="1">
            <a:spLocks/>
          </p:cNvSpPr>
          <p:nvPr userDrawn="1"/>
        </p:nvSpPr>
        <p:spPr>
          <a:xfrm>
            <a:off x="472017" y="88900"/>
            <a:ext cx="11394016" cy="685800"/>
          </a:xfrm>
          <a:prstGeom prst="rect">
            <a:avLst/>
          </a:prstGeom>
        </p:spPr>
        <p:txBody>
          <a:bodyPr>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pPr fontAlgn="auto">
              <a:spcAft>
                <a:spcPts val="0"/>
              </a:spcAft>
              <a:defRPr/>
            </a:pPr>
            <a:r>
              <a:rPr lang="en-US" sz="3200"/>
              <a:t>Click to edit Master title style</a:t>
            </a:r>
            <a:endParaRPr lang="en-US" sz="3200" dirty="0"/>
          </a:p>
        </p:txBody>
      </p:sp>
      <p:sp>
        <p:nvSpPr>
          <p:cNvPr id="3" name="Content Placeholder 2"/>
          <p:cNvSpPr>
            <a:spLocks noGrp="1"/>
          </p:cNvSpPr>
          <p:nvPr>
            <p:ph idx="1"/>
          </p:nvPr>
        </p:nvSpPr>
        <p:spPr>
          <a:xfrm>
            <a:off x="4746072" y="1135412"/>
            <a:ext cx="6815667" cy="46331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135412"/>
            <a:ext cx="4011084" cy="49981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0"/>
          </p:nvPr>
        </p:nvSpPr>
        <p:spPr>
          <a:xfrm>
            <a:off x="609601" y="6354764"/>
            <a:ext cx="3723217" cy="365125"/>
          </a:xfrm>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1"/>
          </p:nvPr>
        </p:nvSpPr>
        <p:spPr/>
        <p:txBody>
          <a:bodyPr/>
          <a:lstStyle>
            <a:lvl1pPr>
              <a:defRPr smtClean="0"/>
            </a:lvl1pPr>
          </a:lstStyle>
          <a:p>
            <a:pPr>
              <a:defRPr/>
            </a:pPr>
            <a:fld id="{3D6B3CBD-24C1-4D05-B54E-FA06212739A7}" type="slidenum">
              <a:rPr lang="en-US"/>
              <a:pPr>
                <a:defRPr/>
              </a:pPr>
              <a:t>‹#›</a:t>
            </a:fld>
            <a:endParaRPr lang="en-US"/>
          </a:p>
        </p:txBody>
      </p:sp>
    </p:spTree>
    <p:extLst>
      <p:ext uri="{BB962C8B-B14F-4D97-AF65-F5344CB8AC3E}">
        <p14:creationId xmlns:p14="http://schemas.microsoft.com/office/powerpoint/2010/main" val="2634327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a:xfrm>
            <a:off x="472017" y="88900"/>
            <a:ext cx="11394016" cy="685800"/>
          </a:xfrm>
          <a:prstGeom prst="rect">
            <a:avLst/>
          </a:prstGeom>
        </p:spPr>
        <p:txBody>
          <a:bodyPr>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pPr fontAlgn="auto">
              <a:spcAft>
                <a:spcPts val="0"/>
              </a:spcAft>
              <a:defRPr/>
            </a:pPr>
            <a:r>
              <a:rPr lang="en-US" sz="3200"/>
              <a:t>Click to edit Master title style</a:t>
            </a:r>
            <a:endParaRPr lang="en-US" sz="3200" dirty="0"/>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50850"/>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0"/>
          </p:nvPr>
        </p:nvSpPr>
        <p:spPr>
          <a:xfrm>
            <a:off x="1051985" y="6356351"/>
            <a:ext cx="3280833" cy="365125"/>
          </a:xfrm>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1"/>
          </p:nvPr>
        </p:nvSpPr>
        <p:spPr/>
        <p:txBody>
          <a:bodyPr/>
          <a:lstStyle>
            <a:lvl1pPr>
              <a:defRPr smtClean="0"/>
            </a:lvl1pPr>
          </a:lstStyle>
          <a:p>
            <a:pPr>
              <a:defRPr/>
            </a:pPr>
            <a:fld id="{32F35EBF-31EF-4E6C-BC38-6175E7B14766}" type="slidenum">
              <a:rPr lang="en-US"/>
              <a:pPr>
                <a:defRPr/>
              </a:pPr>
              <a:t>‹#›</a:t>
            </a:fld>
            <a:endParaRPr lang="en-US"/>
          </a:p>
        </p:txBody>
      </p:sp>
    </p:spTree>
    <p:extLst>
      <p:ext uri="{BB962C8B-B14F-4D97-AF65-F5344CB8AC3E}">
        <p14:creationId xmlns:p14="http://schemas.microsoft.com/office/powerpoint/2010/main" val="2088474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16" name="Shape 16"/>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7872151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06B537-F9EF-4FC1-AA77-4CE3259E987A}" type="datetimeFigureOut">
              <a:rPr lang="en-US" smtClean="0"/>
              <a:pPr/>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B8A5FF-B0BA-4D69-8F57-3BBCC17CAB4C}" type="slidenum">
              <a:rPr lang="en-US" smtClean="0"/>
              <a:pPr/>
              <a:t>‹#›</a:t>
            </a:fld>
            <a:endParaRPr lang="en-US"/>
          </a:p>
        </p:txBody>
      </p:sp>
    </p:spTree>
    <p:extLst>
      <p:ext uri="{BB962C8B-B14F-4D97-AF65-F5344CB8AC3E}">
        <p14:creationId xmlns:p14="http://schemas.microsoft.com/office/powerpoint/2010/main" val="113476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065E-2B59-40C0-AE48-1986353376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AEDEB-67C0-4339-9D64-3A7A3815A6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32DBA5-6648-44CE-B23A-F1C61C633000}"/>
              </a:ext>
            </a:extLst>
          </p:cNvPr>
          <p:cNvSpPr>
            <a:spLocks noGrp="1"/>
          </p:cNvSpPr>
          <p:nvPr>
            <p:ph type="dt" sz="half" idx="10"/>
          </p:nvPr>
        </p:nvSpPr>
        <p:spPr/>
        <p:txBody>
          <a:bodyPr/>
          <a:lstStyle/>
          <a:p>
            <a:fld id="{FDA3EE3F-621B-4AB0-8538-CA6AA7DD02D9}" type="datetimeFigureOut">
              <a:rPr lang="en-US" smtClean="0"/>
              <a:t>3/2/2026</a:t>
            </a:fld>
            <a:endParaRPr lang="en-US"/>
          </a:p>
        </p:txBody>
      </p:sp>
      <p:sp>
        <p:nvSpPr>
          <p:cNvPr id="5" name="Footer Placeholder 4">
            <a:extLst>
              <a:ext uri="{FF2B5EF4-FFF2-40B4-BE49-F238E27FC236}">
                <a16:creationId xmlns:a16="http://schemas.microsoft.com/office/drawing/2014/main" id="{CB739F6E-6418-4B28-BF86-5E70FFEA3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E71B8-0539-4250-95A4-AF58FF8B5279}"/>
              </a:ext>
            </a:extLst>
          </p:cNvPr>
          <p:cNvSpPr>
            <a:spLocks noGrp="1"/>
          </p:cNvSpPr>
          <p:nvPr>
            <p:ph type="sldNum" sz="quarter" idx="12"/>
          </p:nvPr>
        </p:nvSpPr>
        <p:spPr/>
        <p:txBody>
          <a:bodyPr/>
          <a:lstStyle/>
          <a:p>
            <a:fld id="{97E2C933-5A0D-48B6-9319-008084DA9CF7}" type="slidenum">
              <a:rPr lang="en-US" smtClean="0"/>
              <a:t>‹#›</a:t>
            </a:fld>
            <a:endParaRPr lang="en-US"/>
          </a:p>
        </p:txBody>
      </p:sp>
    </p:spTree>
    <p:extLst>
      <p:ext uri="{BB962C8B-B14F-4D97-AF65-F5344CB8AC3E}">
        <p14:creationId xmlns:p14="http://schemas.microsoft.com/office/powerpoint/2010/main" val="3768356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AC30E1-FBC9-42F5-99B7-3E9079434CC3}"/>
              </a:ext>
            </a:extLst>
          </p:cNvPr>
          <p:cNvSpPr>
            <a:spLocks noGrp="1"/>
          </p:cNvSpPr>
          <p:nvPr>
            <p:ph type="dt" sz="half" idx="10"/>
          </p:nvPr>
        </p:nvSpPr>
        <p:spPr/>
        <p:txBody>
          <a:bodyPr/>
          <a:lstStyle/>
          <a:p>
            <a:fld id="{EEA363E0-7E15-4E93-B0B2-AA8FDF8A4382}" type="datetimeFigureOut">
              <a:rPr lang="en-US" smtClean="0"/>
              <a:t>3/2/2026</a:t>
            </a:fld>
            <a:endParaRPr lang="en-US" dirty="0"/>
          </a:p>
        </p:txBody>
      </p:sp>
      <p:sp>
        <p:nvSpPr>
          <p:cNvPr id="3" name="Footer Placeholder 2">
            <a:extLst>
              <a:ext uri="{FF2B5EF4-FFF2-40B4-BE49-F238E27FC236}">
                <a16:creationId xmlns:a16="http://schemas.microsoft.com/office/drawing/2014/main" id="{4BF5416C-424D-4E20-AA11-AD38F8F3DE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FD0B4B-8EBB-4F58-A044-F7BC3400C513}"/>
              </a:ext>
            </a:extLst>
          </p:cNvPr>
          <p:cNvSpPr>
            <a:spLocks noGrp="1"/>
          </p:cNvSpPr>
          <p:nvPr>
            <p:ph type="sldNum" sz="quarter" idx="12"/>
          </p:nvPr>
        </p:nvSpPr>
        <p:spPr/>
        <p:txBody>
          <a:bodyPr/>
          <a:lstStyle/>
          <a:p>
            <a:fld id="{172E3C7A-3BF1-4260-BB91-54981CB062DB}" type="slidenum">
              <a:rPr lang="en-US" smtClean="0"/>
              <a:t>‹#›</a:t>
            </a:fld>
            <a:endParaRPr lang="en-US"/>
          </a:p>
        </p:txBody>
      </p:sp>
    </p:spTree>
    <p:extLst>
      <p:ext uri="{BB962C8B-B14F-4D97-AF65-F5344CB8AC3E}">
        <p14:creationId xmlns:p14="http://schemas.microsoft.com/office/powerpoint/2010/main" val="1743681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593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52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471933" y="89098"/>
            <a:ext cx="11394276" cy="685234"/>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000000"/>
                </a:solidFill>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fld id="{4E025F0B-28A5-4102-889F-D96363FBCEE7}" type="slidenum">
              <a:rPr lang="en-US"/>
              <a:pPr>
                <a:defRPr/>
              </a:pPr>
              <a:t>‹#›</a:t>
            </a:fld>
            <a:endParaRPr lang="en-US"/>
          </a:p>
        </p:txBody>
      </p:sp>
    </p:spTree>
    <p:extLst>
      <p:ext uri="{BB962C8B-B14F-4D97-AF65-F5344CB8AC3E}">
        <p14:creationId xmlns:p14="http://schemas.microsoft.com/office/powerpoint/2010/main" val="98961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9592-A097-4DCA-9763-64EFE0673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52F02-079F-4C82-AD91-FE242533D1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3276E4-C015-4D24-BFCF-89F958DB39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D778C-7216-48EC-B9BA-1FCD3FD4C64A}"/>
              </a:ext>
            </a:extLst>
          </p:cNvPr>
          <p:cNvSpPr>
            <a:spLocks noGrp="1"/>
          </p:cNvSpPr>
          <p:nvPr>
            <p:ph type="dt" sz="half" idx="10"/>
          </p:nvPr>
        </p:nvSpPr>
        <p:spPr/>
        <p:txBody>
          <a:bodyPr/>
          <a:lstStyle/>
          <a:p>
            <a:fld id="{FDA3EE3F-621B-4AB0-8538-CA6AA7DD02D9}" type="datetimeFigureOut">
              <a:rPr lang="en-US" smtClean="0"/>
              <a:t>3/2/2026</a:t>
            </a:fld>
            <a:endParaRPr lang="en-US"/>
          </a:p>
        </p:txBody>
      </p:sp>
      <p:sp>
        <p:nvSpPr>
          <p:cNvPr id="6" name="Footer Placeholder 5">
            <a:extLst>
              <a:ext uri="{FF2B5EF4-FFF2-40B4-BE49-F238E27FC236}">
                <a16:creationId xmlns:a16="http://schemas.microsoft.com/office/drawing/2014/main" id="{54B395C8-5E5B-4427-9E2B-69C7A49A08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11E15-43C0-4EEB-BD1E-CE331692E563}"/>
              </a:ext>
            </a:extLst>
          </p:cNvPr>
          <p:cNvSpPr>
            <a:spLocks noGrp="1"/>
          </p:cNvSpPr>
          <p:nvPr>
            <p:ph type="sldNum" sz="quarter" idx="12"/>
          </p:nvPr>
        </p:nvSpPr>
        <p:spPr/>
        <p:txBody>
          <a:bodyPr/>
          <a:lstStyle/>
          <a:p>
            <a:fld id="{97E2C933-5A0D-48B6-9319-008084DA9CF7}" type="slidenum">
              <a:rPr lang="en-US" smtClean="0"/>
              <a:t>‹#›</a:t>
            </a:fld>
            <a:endParaRPr lang="en-US"/>
          </a:p>
        </p:txBody>
      </p:sp>
    </p:spTree>
    <p:extLst>
      <p:ext uri="{BB962C8B-B14F-4D97-AF65-F5344CB8AC3E}">
        <p14:creationId xmlns:p14="http://schemas.microsoft.com/office/powerpoint/2010/main" val="361548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12A85-5A64-4057-AED0-43F02AAE98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90801A-91BC-44C9-A4FE-F68D1CD8DF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A05AEB-2F76-46E3-B469-AB6C0829B8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1A7309-8E28-4615-9A2B-667C302544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DF5C57-AABB-4A7A-B6D2-B542781B3D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493FC-3565-40EC-A311-595698964051}"/>
              </a:ext>
            </a:extLst>
          </p:cNvPr>
          <p:cNvSpPr>
            <a:spLocks noGrp="1"/>
          </p:cNvSpPr>
          <p:nvPr>
            <p:ph type="dt" sz="half" idx="10"/>
          </p:nvPr>
        </p:nvSpPr>
        <p:spPr/>
        <p:txBody>
          <a:bodyPr/>
          <a:lstStyle/>
          <a:p>
            <a:fld id="{FDA3EE3F-621B-4AB0-8538-CA6AA7DD02D9}" type="datetimeFigureOut">
              <a:rPr lang="en-US" smtClean="0"/>
              <a:t>3/2/2026</a:t>
            </a:fld>
            <a:endParaRPr lang="en-US"/>
          </a:p>
        </p:txBody>
      </p:sp>
      <p:sp>
        <p:nvSpPr>
          <p:cNvPr id="8" name="Footer Placeholder 7">
            <a:extLst>
              <a:ext uri="{FF2B5EF4-FFF2-40B4-BE49-F238E27FC236}">
                <a16:creationId xmlns:a16="http://schemas.microsoft.com/office/drawing/2014/main" id="{C5D0242D-3E9C-469D-B82E-4596003DF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E356BC-6D9B-483E-B3BB-2044B7153863}"/>
              </a:ext>
            </a:extLst>
          </p:cNvPr>
          <p:cNvSpPr>
            <a:spLocks noGrp="1"/>
          </p:cNvSpPr>
          <p:nvPr>
            <p:ph type="sldNum" sz="quarter" idx="12"/>
          </p:nvPr>
        </p:nvSpPr>
        <p:spPr/>
        <p:txBody>
          <a:bodyPr/>
          <a:lstStyle/>
          <a:p>
            <a:fld id="{97E2C933-5A0D-48B6-9319-008084DA9CF7}" type="slidenum">
              <a:rPr lang="en-US" smtClean="0"/>
              <a:t>‹#›</a:t>
            </a:fld>
            <a:endParaRPr lang="en-US"/>
          </a:p>
        </p:txBody>
      </p:sp>
    </p:spTree>
    <p:extLst>
      <p:ext uri="{BB962C8B-B14F-4D97-AF65-F5344CB8AC3E}">
        <p14:creationId xmlns:p14="http://schemas.microsoft.com/office/powerpoint/2010/main" val="341439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D4B7-485E-4675-B8EC-07B263B89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A5E68A-E938-40DA-943F-3C018D68F2B3}"/>
              </a:ext>
            </a:extLst>
          </p:cNvPr>
          <p:cNvSpPr>
            <a:spLocks noGrp="1"/>
          </p:cNvSpPr>
          <p:nvPr>
            <p:ph type="dt" sz="half" idx="10"/>
          </p:nvPr>
        </p:nvSpPr>
        <p:spPr/>
        <p:txBody>
          <a:bodyPr/>
          <a:lstStyle/>
          <a:p>
            <a:fld id="{FDA3EE3F-621B-4AB0-8538-CA6AA7DD02D9}" type="datetimeFigureOut">
              <a:rPr lang="en-US" smtClean="0"/>
              <a:t>3/2/2026</a:t>
            </a:fld>
            <a:endParaRPr lang="en-US"/>
          </a:p>
        </p:txBody>
      </p:sp>
      <p:sp>
        <p:nvSpPr>
          <p:cNvPr id="4" name="Footer Placeholder 3">
            <a:extLst>
              <a:ext uri="{FF2B5EF4-FFF2-40B4-BE49-F238E27FC236}">
                <a16:creationId xmlns:a16="http://schemas.microsoft.com/office/drawing/2014/main" id="{F2941543-484D-4CB6-A07F-0F78EF220D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4AAAFA-6061-475A-A3B3-C5C8C3E9FD7B}"/>
              </a:ext>
            </a:extLst>
          </p:cNvPr>
          <p:cNvSpPr>
            <a:spLocks noGrp="1"/>
          </p:cNvSpPr>
          <p:nvPr>
            <p:ph type="sldNum" sz="quarter" idx="12"/>
          </p:nvPr>
        </p:nvSpPr>
        <p:spPr/>
        <p:txBody>
          <a:bodyPr/>
          <a:lstStyle/>
          <a:p>
            <a:fld id="{97E2C933-5A0D-48B6-9319-008084DA9CF7}" type="slidenum">
              <a:rPr lang="en-US" smtClean="0"/>
              <a:t>‹#›</a:t>
            </a:fld>
            <a:endParaRPr lang="en-US"/>
          </a:p>
        </p:txBody>
      </p:sp>
    </p:spTree>
    <p:extLst>
      <p:ext uri="{BB962C8B-B14F-4D97-AF65-F5344CB8AC3E}">
        <p14:creationId xmlns:p14="http://schemas.microsoft.com/office/powerpoint/2010/main" val="207519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631647-67F3-4D04-9E67-64B0617FB76C}"/>
              </a:ext>
            </a:extLst>
          </p:cNvPr>
          <p:cNvSpPr>
            <a:spLocks noGrp="1"/>
          </p:cNvSpPr>
          <p:nvPr>
            <p:ph type="dt" sz="half" idx="10"/>
          </p:nvPr>
        </p:nvSpPr>
        <p:spPr/>
        <p:txBody>
          <a:bodyPr/>
          <a:lstStyle/>
          <a:p>
            <a:fld id="{FDA3EE3F-621B-4AB0-8538-CA6AA7DD02D9}" type="datetimeFigureOut">
              <a:rPr lang="en-US" smtClean="0"/>
              <a:t>3/2/2026</a:t>
            </a:fld>
            <a:endParaRPr lang="en-US"/>
          </a:p>
        </p:txBody>
      </p:sp>
      <p:sp>
        <p:nvSpPr>
          <p:cNvPr id="3" name="Footer Placeholder 2">
            <a:extLst>
              <a:ext uri="{FF2B5EF4-FFF2-40B4-BE49-F238E27FC236}">
                <a16:creationId xmlns:a16="http://schemas.microsoft.com/office/drawing/2014/main" id="{BF87297B-620D-4C80-9E81-8C6E973217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CBBA45-73CD-4719-AE34-79EFED61DD9E}"/>
              </a:ext>
            </a:extLst>
          </p:cNvPr>
          <p:cNvSpPr>
            <a:spLocks noGrp="1"/>
          </p:cNvSpPr>
          <p:nvPr>
            <p:ph type="sldNum" sz="quarter" idx="12"/>
          </p:nvPr>
        </p:nvSpPr>
        <p:spPr/>
        <p:txBody>
          <a:bodyPr/>
          <a:lstStyle/>
          <a:p>
            <a:fld id="{97E2C933-5A0D-48B6-9319-008084DA9CF7}" type="slidenum">
              <a:rPr lang="en-US" smtClean="0"/>
              <a:t>‹#›</a:t>
            </a:fld>
            <a:endParaRPr lang="en-US"/>
          </a:p>
        </p:txBody>
      </p:sp>
    </p:spTree>
    <p:extLst>
      <p:ext uri="{BB962C8B-B14F-4D97-AF65-F5344CB8AC3E}">
        <p14:creationId xmlns:p14="http://schemas.microsoft.com/office/powerpoint/2010/main" val="11091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7E59-6B06-492F-9089-DE1439EBA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1EF82E-1543-4ED2-9E83-883DA33A1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3FA27B-47A9-4F80-B958-CCF6AB587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62AD04-74A9-44FA-8A8F-C20462498021}"/>
              </a:ext>
            </a:extLst>
          </p:cNvPr>
          <p:cNvSpPr>
            <a:spLocks noGrp="1"/>
          </p:cNvSpPr>
          <p:nvPr>
            <p:ph type="dt" sz="half" idx="10"/>
          </p:nvPr>
        </p:nvSpPr>
        <p:spPr/>
        <p:txBody>
          <a:bodyPr/>
          <a:lstStyle/>
          <a:p>
            <a:fld id="{FDA3EE3F-621B-4AB0-8538-CA6AA7DD02D9}" type="datetimeFigureOut">
              <a:rPr lang="en-US" smtClean="0"/>
              <a:t>3/2/2026</a:t>
            </a:fld>
            <a:endParaRPr lang="en-US"/>
          </a:p>
        </p:txBody>
      </p:sp>
      <p:sp>
        <p:nvSpPr>
          <p:cNvPr id="6" name="Footer Placeholder 5">
            <a:extLst>
              <a:ext uri="{FF2B5EF4-FFF2-40B4-BE49-F238E27FC236}">
                <a16:creationId xmlns:a16="http://schemas.microsoft.com/office/drawing/2014/main" id="{F784EB50-4396-4E1C-9779-525FBB217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A07F8-2522-42DE-BBF2-9CEA1E6F2CF2}"/>
              </a:ext>
            </a:extLst>
          </p:cNvPr>
          <p:cNvSpPr>
            <a:spLocks noGrp="1"/>
          </p:cNvSpPr>
          <p:nvPr>
            <p:ph type="sldNum" sz="quarter" idx="12"/>
          </p:nvPr>
        </p:nvSpPr>
        <p:spPr/>
        <p:txBody>
          <a:bodyPr/>
          <a:lstStyle/>
          <a:p>
            <a:fld id="{97E2C933-5A0D-48B6-9319-008084DA9CF7}" type="slidenum">
              <a:rPr lang="en-US" smtClean="0"/>
              <a:t>‹#›</a:t>
            </a:fld>
            <a:endParaRPr lang="en-US"/>
          </a:p>
        </p:txBody>
      </p:sp>
    </p:spTree>
    <p:extLst>
      <p:ext uri="{BB962C8B-B14F-4D97-AF65-F5344CB8AC3E}">
        <p14:creationId xmlns:p14="http://schemas.microsoft.com/office/powerpoint/2010/main" val="197432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5FFD-731F-4B45-9C3F-2E90998B28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11680-0522-434F-8F70-D17FDBE4A5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7B97A5-A327-4C18-AD86-1E312F392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051935-909A-4897-A523-E91347A9B096}"/>
              </a:ext>
            </a:extLst>
          </p:cNvPr>
          <p:cNvSpPr>
            <a:spLocks noGrp="1"/>
          </p:cNvSpPr>
          <p:nvPr>
            <p:ph type="dt" sz="half" idx="10"/>
          </p:nvPr>
        </p:nvSpPr>
        <p:spPr/>
        <p:txBody>
          <a:bodyPr/>
          <a:lstStyle/>
          <a:p>
            <a:fld id="{FDA3EE3F-621B-4AB0-8538-CA6AA7DD02D9}" type="datetimeFigureOut">
              <a:rPr lang="en-US" smtClean="0"/>
              <a:t>3/2/2026</a:t>
            </a:fld>
            <a:endParaRPr lang="en-US"/>
          </a:p>
        </p:txBody>
      </p:sp>
      <p:sp>
        <p:nvSpPr>
          <p:cNvPr id="6" name="Footer Placeholder 5">
            <a:extLst>
              <a:ext uri="{FF2B5EF4-FFF2-40B4-BE49-F238E27FC236}">
                <a16:creationId xmlns:a16="http://schemas.microsoft.com/office/drawing/2014/main" id="{9709382E-5959-4FD0-9778-88CE01ACE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4F098-1CFA-4E09-8899-D6D93CBC79EE}"/>
              </a:ext>
            </a:extLst>
          </p:cNvPr>
          <p:cNvSpPr>
            <a:spLocks noGrp="1"/>
          </p:cNvSpPr>
          <p:nvPr>
            <p:ph type="sldNum" sz="quarter" idx="12"/>
          </p:nvPr>
        </p:nvSpPr>
        <p:spPr/>
        <p:txBody>
          <a:bodyPr/>
          <a:lstStyle/>
          <a:p>
            <a:fld id="{97E2C933-5A0D-48B6-9319-008084DA9CF7}" type="slidenum">
              <a:rPr lang="en-US" smtClean="0"/>
              <a:t>‹#›</a:t>
            </a:fld>
            <a:endParaRPr lang="en-US"/>
          </a:p>
        </p:txBody>
      </p:sp>
    </p:spTree>
    <p:extLst>
      <p:ext uri="{BB962C8B-B14F-4D97-AF65-F5344CB8AC3E}">
        <p14:creationId xmlns:p14="http://schemas.microsoft.com/office/powerpoint/2010/main" val="73477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2.emf"/><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78DAB-B908-4F4F-A3CD-74CC52E30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C6B40D-9F82-4B42-9958-D70212E157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F63AF-B1F9-4492-B320-7ADAC8AEA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3EE3F-621B-4AB0-8538-CA6AA7DD02D9}" type="datetimeFigureOut">
              <a:rPr lang="en-US" smtClean="0"/>
              <a:t>3/2/2026</a:t>
            </a:fld>
            <a:endParaRPr lang="en-US"/>
          </a:p>
        </p:txBody>
      </p:sp>
      <p:sp>
        <p:nvSpPr>
          <p:cNvPr id="5" name="Footer Placeholder 4">
            <a:extLst>
              <a:ext uri="{FF2B5EF4-FFF2-40B4-BE49-F238E27FC236}">
                <a16:creationId xmlns:a16="http://schemas.microsoft.com/office/drawing/2014/main" id="{1BCE939F-2C62-46B0-8521-FF660DAA6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CC7701-4D93-44E4-9C27-7BB680C406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2C933-5A0D-48B6-9319-008084DA9CF7}" type="slidenum">
              <a:rPr lang="en-US" smtClean="0"/>
              <a:t>‹#›</a:t>
            </a:fld>
            <a:endParaRPr lang="en-US"/>
          </a:p>
        </p:txBody>
      </p:sp>
    </p:spTree>
    <p:extLst>
      <p:ext uri="{BB962C8B-B14F-4D97-AF65-F5344CB8AC3E}">
        <p14:creationId xmlns:p14="http://schemas.microsoft.com/office/powerpoint/2010/main" val="34073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77470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472017" y="88900"/>
            <a:ext cx="11394016"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72017" y="949325"/>
            <a:ext cx="11394016" cy="5176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72017" y="6356351"/>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solidFill>
                <a:latin typeface="Corbel"/>
                <a:ea typeface="+mn-ea"/>
                <a:cs typeface="Corbel"/>
              </a:defRPr>
            </a:lvl1pPr>
          </a:lstStyle>
          <a:p>
            <a:pPr>
              <a:defRPr/>
            </a:pPr>
            <a:r>
              <a:rPr lang="en-US"/>
              <a:t>Reference</a:t>
            </a:r>
          </a:p>
        </p:txBody>
      </p:sp>
      <p:sp>
        <p:nvSpPr>
          <p:cNvPr id="6" name="Slide Number Placeholder 5"/>
          <p:cNvSpPr>
            <a:spLocks noGrp="1"/>
          </p:cNvSpPr>
          <p:nvPr>
            <p:ph type="sldNum" sz="quarter" idx="4"/>
          </p:nvPr>
        </p:nvSpPr>
        <p:spPr>
          <a:xfrm>
            <a:off x="4900084"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000000"/>
                </a:solidFill>
                <a:latin typeface="Corbel" pitchFamily="34" charset="0"/>
              </a:defRPr>
            </a:lvl1pPr>
          </a:lstStyle>
          <a:p>
            <a:pPr>
              <a:defRPr/>
            </a:pPr>
            <a:fld id="{28EB7766-1EF3-4EE3-9E20-5F91C9A0443C}" type="slidenum">
              <a:rPr lang="en-US"/>
              <a:pPr>
                <a:defRPr/>
              </a:pPr>
              <a:t>‹#›</a:t>
            </a:fld>
            <a:endParaRPr lang="en-US"/>
          </a:p>
        </p:txBody>
      </p:sp>
      <p:pic>
        <p:nvPicPr>
          <p:cNvPr id="1031" name="Picture 3" descr="MSK_logo_simp_hor_s_pos_d.pdf"/>
          <p:cNvPicPr>
            <a:picLocks noChangeAspect="1"/>
          </p:cNvPicPr>
          <p:nvPr/>
        </p:nvPicPr>
        <p:blipFill>
          <a:blip r:embed="rId17"/>
          <a:srcRect/>
          <a:stretch>
            <a:fillRect/>
          </a:stretch>
        </p:blipFill>
        <p:spPr bwMode="auto">
          <a:xfrm>
            <a:off x="8591552" y="5978526"/>
            <a:ext cx="3600449" cy="995363"/>
          </a:xfrm>
          <a:prstGeom prst="rect">
            <a:avLst/>
          </a:prstGeom>
          <a:noFill/>
          <a:ln w="9525">
            <a:noFill/>
            <a:miter lim="800000"/>
            <a:headEnd/>
            <a:tailEnd/>
          </a:ln>
        </p:spPr>
      </p:pic>
    </p:spTree>
    <p:extLst>
      <p:ext uri="{BB962C8B-B14F-4D97-AF65-F5344CB8AC3E}">
        <p14:creationId xmlns:p14="http://schemas.microsoft.com/office/powerpoint/2010/main" val="273223137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txStyles>
    <p:titleStyle>
      <a:lvl1pPr algn="l" defTabSz="457200" rtl="0" eaLnBrk="0" fontAlgn="base" hangingPunct="0">
        <a:spcBef>
          <a:spcPct val="0"/>
        </a:spcBef>
        <a:spcAft>
          <a:spcPct val="0"/>
        </a:spcAft>
        <a:defRPr sz="3200" b="1" kern="1200">
          <a:solidFill>
            <a:srgbClr val="FFFFFF"/>
          </a:solidFill>
          <a:latin typeface="Corbel"/>
          <a:ea typeface="ＭＳ Ｐゴシック" charset="0"/>
          <a:cs typeface="Corbel"/>
        </a:defRPr>
      </a:lvl1pPr>
      <a:lvl2pPr algn="l" defTabSz="457200" rtl="0" eaLnBrk="0" fontAlgn="base" hangingPunct="0">
        <a:spcBef>
          <a:spcPct val="0"/>
        </a:spcBef>
        <a:spcAft>
          <a:spcPct val="0"/>
        </a:spcAft>
        <a:defRPr sz="3200" b="1">
          <a:solidFill>
            <a:srgbClr val="FFFFFF"/>
          </a:solidFill>
          <a:latin typeface="Corbel" pitchFamily="34" charset="0"/>
          <a:ea typeface="ＭＳ Ｐゴシック" charset="0"/>
          <a:cs typeface="Corbel" pitchFamily="34" charset="0"/>
        </a:defRPr>
      </a:lvl2pPr>
      <a:lvl3pPr algn="l" defTabSz="457200" rtl="0" eaLnBrk="0" fontAlgn="base" hangingPunct="0">
        <a:spcBef>
          <a:spcPct val="0"/>
        </a:spcBef>
        <a:spcAft>
          <a:spcPct val="0"/>
        </a:spcAft>
        <a:defRPr sz="3200" b="1">
          <a:solidFill>
            <a:srgbClr val="FFFFFF"/>
          </a:solidFill>
          <a:latin typeface="Corbel" pitchFamily="34" charset="0"/>
          <a:ea typeface="ＭＳ Ｐゴシック" charset="0"/>
          <a:cs typeface="Corbel" pitchFamily="34" charset="0"/>
        </a:defRPr>
      </a:lvl3pPr>
      <a:lvl4pPr algn="l" defTabSz="457200" rtl="0" eaLnBrk="0" fontAlgn="base" hangingPunct="0">
        <a:spcBef>
          <a:spcPct val="0"/>
        </a:spcBef>
        <a:spcAft>
          <a:spcPct val="0"/>
        </a:spcAft>
        <a:defRPr sz="3200" b="1">
          <a:solidFill>
            <a:srgbClr val="FFFFFF"/>
          </a:solidFill>
          <a:latin typeface="Corbel" pitchFamily="34" charset="0"/>
          <a:ea typeface="ＭＳ Ｐゴシック" charset="0"/>
          <a:cs typeface="Corbel" pitchFamily="34" charset="0"/>
        </a:defRPr>
      </a:lvl4pPr>
      <a:lvl5pPr algn="l" defTabSz="457200" rtl="0" eaLnBrk="0" fontAlgn="base" hangingPunct="0">
        <a:spcBef>
          <a:spcPct val="0"/>
        </a:spcBef>
        <a:spcAft>
          <a:spcPct val="0"/>
        </a:spcAft>
        <a:defRPr sz="3200" b="1">
          <a:solidFill>
            <a:srgbClr val="FFFFFF"/>
          </a:solidFill>
          <a:latin typeface="Corbel" pitchFamily="34" charset="0"/>
          <a:ea typeface="ＭＳ Ｐゴシック" charset="0"/>
          <a:cs typeface="Corbel" pitchFamily="34" charset="0"/>
        </a:defRPr>
      </a:lvl5pPr>
      <a:lvl6pPr marL="457200" algn="l" defTabSz="457200" rtl="0" fontAlgn="base">
        <a:spcBef>
          <a:spcPct val="0"/>
        </a:spcBef>
        <a:spcAft>
          <a:spcPct val="0"/>
        </a:spcAft>
        <a:defRPr sz="3200" b="1">
          <a:solidFill>
            <a:srgbClr val="FFFFFF"/>
          </a:solidFill>
          <a:latin typeface="Corbel" pitchFamily="34" charset="0"/>
          <a:ea typeface="Corbel" pitchFamily="34" charset="0"/>
          <a:cs typeface="Corbel" pitchFamily="34" charset="0"/>
        </a:defRPr>
      </a:lvl6pPr>
      <a:lvl7pPr marL="914400" algn="l" defTabSz="457200" rtl="0" fontAlgn="base">
        <a:spcBef>
          <a:spcPct val="0"/>
        </a:spcBef>
        <a:spcAft>
          <a:spcPct val="0"/>
        </a:spcAft>
        <a:defRPr sz="3200" b="1">
          <a:solidFill>
            <a:srgbClr val="FFFFFF"/>
          </a:solidFill>
          <a:latin typeface="Corbel" pitchFamily="34" charset="0"/>
          <a:ea typeface="Corbel" pitchFamily="34" charset="0"/>
          <a:cs typeface="Corbel" pitchFamily="34" charset="0"/>
        </a:defRPr>
      </a:lvl7pPr>
      <a:lvl8pPr marL="1371600" algn="l" defTabSz="457200" rtl="0" fontAlgn="base">
        <a:spcBef>
          <a:spcPct val="0"/>
        </a:spcBef>
        <a:spcAft>
          <a:spcPct val="0"/>
        </a:spcAft>
        <a:defRPr sz="3200" b="1">
          <a:solidFill>
            <a:srgbClr val="FFFFFF"/>
          </a:solidFill>
          <a:latin typeface="Corbel" pitchFamily="34" charset="0"/>
          <a:ea typeface="Corbel" pitchFamily="34" charset="0"/>
          <a:cs typeface="Corbel" pitchFamily="34" charset="0"/>
        </a:defRPr>
      </a:lvl8pPr>
      <a:lvl9pPr marL="1828800" algn="l" defTabSz="457200" rtl="0" fontAlgn="base">
        <a:spcBef>
          <a:spcPct val="0"/>
        </a:spcBef>
        <a:spcAft>
          <a:spcPct val="0"/>
        </a:spcAft>
        <a:defRPr sz="3200" b="1">
          <a:solidFill>
            <a:srgbClr val="FFFFFF"/>
          </a:solidFill>
          <a:latin typeface="Corbel" pitchFamily="34" charset="0"/>
          <a:ea typeface="Corbel" pitchFamily="34" charset="0"/>
          <a:cs typeface="Corbel" pitchFamily="34" charset="0"/>
        </a:defRPr>
      </a:lvl9pPr>
    </p:titleStyle>
    <p:body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Corbel"/>
          <a:ea typeface="ＭＳ Ｐゴシック" charset="0"/>
          <a:cs typeface="Corbel"/>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Corbel"/>
          <a:ea typeface="Corbel" pitchFamily="34" charset="0"/>
          <a:cs typeface="Corbel"/>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Corbel"/>
          <a:ea typeface="Corbel" pitchFamily="34" charset="0"/>
          <a:cs typeface="Corbe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Corbel"/>
          <a:ea typeface="Corbel" pitchFamily="34" charset="0"/>
          <a:cs typeface="Corbe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Corbel"/>
          <a:ea typeface="Corbel" pitchFamily="34"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hyperlink" Target="https://www.ncbi.nlm.nih.gov/pmc/articles/PMC598593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fda.gov/media/155363/downloa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pubmed.ncbi.nlm.nih.gov/2709019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cbi.nlm.nih.gov/pmc/articles/PMC496262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mailto:iasonosa@mskcc.o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hyperlink" Target="https://www.mskcc.org/" TargetMode="Externa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chart" Target="../charts/chart3.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3" Type="http://schemas.openxmlformats.org/officeDocument/2006/relationships/hyperlink" Target="https://pubmed.ncbi.nlm.nih.gov/?sort=date&amp;term=Casanova+M&amp;cauthor_id=37015036" TargetMode="External"/><Relationship Id="rId18" Type="http://schemas.openxmlformats.org/officeDocument/2006/relationships/hyperlink" Target="https://pubmed.ncbi.nlm.nih.gov/?sort=date&amp;term=Fox+E&amp;cauthor_id=37015036" TargetMode="External"/><Relationship Id="rId26" Type="http://schemas.openxmlformats.org/officeDocument/2006/relationships/hyperlink" Target="https://pubmed.ncbi.nlm.nih.gov/?sort=date&amp;term=Izraeli+S&amp;cauthor_id=37015036" TargetMode="External"/><Relationship Id="rId39" Type="http://schemas.openxmlformats.org/officeDocument/2006/relationships/hyperlink" Target="https://pubmed.ncbi.nlm.nih.gov/37015036/#affiliation-22" TargetMode="External"/><Relationship Id="rId21" Type="http://schemas.openxmlformats.org/officeDocument/2006/relationships/hyperlink" Target="https://pubmed.ncbi.nlm.nih.gov/37015036/#affiliation-10" TargetMode="External"/><Relationship Id="rId34" Type="http://schemas.openxmlformats.org/officeDocument/2006/relationships/hyperlink" Target="https://pubmed.ncbi.nlm.nih.gov/37015036/#affiliation-19" TargetMode="External"/><Relationship Id="rId42" Type="http://schemas.openxmlformats.org/officeDocument/2006/relationships/hyperlink" Target="https://pubmed.ncbi.nlm.nih.gov/37015036/#affiliation-24" TargetMode="External"/><Relationship Id="rId47" Type="http://schemas.openxmlformats.org/officeDocument/2006/relationships/hyperlink" Target="https://pubmed.ncbi.nlm.nih.gov/?sort=date&amp;term=Weigel+B&amp;cauthor_id=37015036" TargetMode="External"/><Relationship Id="rId50" Type="http://schemas.openxmlformats.org/officeDocument/2006/relationships/hyperlink" Target="https://pubmed.ncbi.nlm.nih.gov/37015036/#affiliation-28" TargetMode="External"/><Relationship Id="rId55" Type="http://schemas.openxmlformats.org/officeDocument/2006/relationships/hyperlink" Target="https://pubmed.ncbi.nlm.nih.gov/?sort=date&amp;term=Paoletti+X&amp;cauthor_id=37015036" TargetMode="External"/><Relationship Id="rId7" Type="http://schemas.openxmlformats.org/officeDocument/2006/relationships/hyperlink" Target="https://pubmed.ncbi.nlm.nih.gov/37015036/#affiliation-3" TargetMode="External"/><Relationship Id="rId2" Type="http://schemas.openxmlformats.org/officeDocument/2006/relationships/hyperlink" Target="https://pubmed.ncbi.nlm.nih.gov/?sort=date&amp;term=Moreno+L&amp;cauthor_id=37015036" TargetMode="External"/><Relationship Id="rId16" Type="http://schemas.openxmlformats.org/officeDocument/2006/relationships/hyperlink" Target="https://pubmed.ncbi.nlm.nih.gov/37015036/#affiliation-7" TargetMode="External"/><Relationship Id="rId29" Type="http://schemas.openxmlformats.org/officeDocument/2006/relationships/hyperlink" Target="https://pubmed.ncbi.nlm.nih.gov/?sort=date&amp;term=Jones+DTW&amp;cauthor_id=37015036" TargetMode="External"/><Relationship Id="rId11" Type="http://schemas.openxmlformats.org/officeDocument/2006/relationships/hyperlink" Target="https://pubmed.ncbi.nlm.nih.gov/?sort=date&amp;term=Buenger+V&amp;cauthor_id=37015036" TargetMode="External"/><Relationship Id="rId24" Type="http://schemas.openxmlformats.org/officeDocument/2006/relationships/hyperlink" Target="https://pubmed.ncbi.nlm.nih.gov/37015036/#affiliation-12" TargetMode="External"/><Relationship Id="rId32" Type="http://schemas.openxmlformats.org/officeDocument/2006/relationships/hyperlink" Target="https://pubmed.ncbi.nlm.nih.gov/?sort=date&amp;term=Kearns+PR&amp;cauthor_id=37015036" TargetMode="External"/><Relationship Id="rId37" Type="http://schemas.openxmlformats.org/officeDocument/2006/relationships/hyperlink" Target="https://pubmed.ncbi.nlm.nih.gov/37015036/#affiliation-21" TargetMode="External"/><Relationship Id="rId40" Type="http://schemas.openxmlformats.org/officeDocument/2006/relationships/hyperlink" Target="https://pubmed.ncbi.nlm.nih.gov/?sort=date&amp;term=Pfister+S&amp;cauthor_id=37015036" TargetMode="External"/><Relationship Id="rId45" Type="http://schemas.openxmlformats.org/officeDocument/2006/relationships/hyperlink" Target="https://pubmed.ncbi.nlm.nih.gov/?sort=date&amp;term=Smith+M&amp;cauthor_id=37015036" TargetMode="External"/><Relationship Id="rId53" Type="http://schemas.openxmlformats.org/officeDocument/2006/relationships/hyperlink" Target="https://pubmed.ncbi.nlm.nih.gov/?sort=date&amp;term=Zwaan+CM&amp;cauthor_id=37015036" TargetMode="External"/><Relationship Id="rId58" Type="http://schemas.openxmlformats.org/officeDocument/2006/relationships/hyperlink" Target="https://pubmed.ncbi.nlm.nih.gov/?sort=date&amp;term=Pearson+ADJ&amp;cauthor_id=37015036" TargetMode="External"/><Relationship Id="rId5" Type="http://schemas.openxmlformats.org/officeDocument/2006/relationships/hyperlink" Target="https://pubmed.ncbi.nlm.nih.gov/37015036/#affiliation-2" TargetMode="External"/><Relationship Id="rId19" Type="http://schemas.openxmlformats.org/officeDocument/2006/relationships/hyperlink" Target="https://pubmed.ncbi.nlm.nih.gov/37015036/#affiliation-9" TargetMode="External"/><Relationship Id="rId4" Type="http://schemas.openxmlformats.org/officeDocument/2006/relationships/hyperlink" Target="https://pubmed.ncbi.nlm.nih.gov/?sort=date&amp;term=DuBois+SG&amp;cauthor_id=37015036" TargetMode="External"/><Relationship Id="rId9" Type="http://schemas.openxmlformats.org/officeDocument/2006/relationships/hyperlink" Target="https://pubmed.ncbi.nlm.nih.gov/?sort=date&amp;term=Bird+N&amp;cauthor_id=37015036" TargetMode="External"/><Relationship Id="rId14" Type="http://schemas.openxmlformats.org/officeDocument/2006/relationships/hyperlink" Target="https://pubmed.ncbi.nlm.nih.gov/37015036/#affiliation-6" TargetMode="External"/><Relationship Id="rId22" Type="http://schemas.openxmlformats.org/officeDocument/2006/relationships/hyperlink" Target="https://pubmed.ncbi.nlm.nih.gov/37015036/#affiliation-11" TargetMode="External"/><Relationship Id="rId27" Type="http://schemas.openxmlformats.org/officeDocument/2006/relationships/hyperlink" Target="https://pubmed.ncbi.nlm.nih.gov/37015036/#affiliation-14" TargetMode="External"/><Relationship Id="rId30" Type="http://schemas.openxmlformats.org/officeDocument/2006/relationships/hyperlink" Target="https://pubmed.ncbi.nlm.nih.gov/37015036/#affiliation-16" TargetMode="External"/><Relationship Id="rId35" Type="http://schemas.openxmlformats.org/officeDocument/2006/relationships/hyperlink" Target="https://pubmed.ncbi.nlm.nih.gov/?sort=date&amp;term=Molenaar+JJ&amp;cauthor_id=37015036" TargetMode="External"/><Relationship Id="rId43" Type="http://schemas.openxmlformats.org/officeDocument/2006/relationships/hyperlink" Target="https://pubmed.ncbi.nlm.nih.gov/?sort=date&amp;term=Reaman+G&amp;cauthor_id=37015036" TargetMode="External"/><Relationship Id="rId48" Type="http://schemas.openxmlformats.org/officeDocument/2006/relationships/hyperlink" Target="https://pubmed.ncbi.nlm.nih.gov/37015036/#affiliation-27" TargetMode="External"/><Relationship Id="rId56" Type="http://schemas.openxmlformats.org/officeDocument/2006/relationships/hyperlink" Target="https://pubmed.ncbi.nlm.nih.gov/37015036/#affiliation-32" TargetMode="External"/><Relationship Id="rId8" Type="http://schemas.openxmlformats.org/officeDocument/2006/relationships/hyperlink" Target="https://pubmed.ncbi.nlm.nih.gov/?sort=date&amp;term=Mauguen+A&amp;cauthor_id=37015036" TargetMode="External"/><Relationship Id="rId51" Type="http://schemas.openxmlformats.org/officeDocument/2006/relationships/hyperlink" Target="https://pubmed.ncbi.nlm.nih.gov/37015036/#affiliation-29" TargetMode="External"/><Relationship Id="rId3" Type="http://schemas.openxmlformats.org/officeDocument/2006/relationships/hyperlink" Target="https://pubmed.ncbi.nlm.nih.gov/37015036/#affiliation-1" TargetMode="External"/><Relationship Id="rId12" Type="http://schemas.openxmlformats.org/officeDocument/2006/relationships/hyperlink" Target="https://pubmed.ncbi.nlm.nih.gov/37015036/#affiliation-5" TargetMode="External"/><Relationship Id="rId17" Type="http://schemas.openxmlformats.org/officeDocument/2006/relationships/hyperlink" Target="https://pubmed.ncbi.nlm.nih.gov/37015036/#affiliation-8" TargetMode="External"/><Relationship Id="rId25" Type="http://schemas.openxmlformats.org/officeDocument/2006/relationships/hyperlink" Target="https://pubmed.ncbi.nlm.nih.gov/37015036/#affiliation-13" TargetMode="External"/><Relationship Id="rId33" Type="http://schemas.openxmlformats.org/officeDocument/2006/relationships/hyperlink" Target="https://pubmed.ncbi.nlm.nih.gov/37015036/#affiliation-18" TargetMode="External"/><Relationship Id="rId38" Type="http://schemas.openxmlformats.org/officeDocument/2006/relationships/hyperlink" Target="https://pubmed.ncbi.nlm.nih.gov/?sort=date&amp;term=Nysom+K&amp;cauthor_id=37015036" TargetMode="External"/><Relationship Id="rId46" Type="http://schemas.openxmlformats.org/officeDocument/2006/relationships/hyperlink" Target="https://pubmed.ncbi.nlm.nih.gov/37015036/#affiliation-26" TargetMode="External"/><Relationship Id="rId59" Type="http://schemas.openxmlformats.org/officeDocument/2006/relationships/hyperlink" Target="https://doi.org/10.1200/jco.22.02430" TargetMode="External"/><Relationship Id="rId20" Type="http://schemas.openxmlformats.org/officeDocument/2006/relationships/hyperlink" Target="https://pubmed.ncbi.nlm.nih.gov/?sort=date&amp;term=Gore+L&amp;cauthor_id=37015036" TargetMode="External"/><Relationship Id="rId41" Type="http://schemas.openxmlformats.org/officeDocument/2006/relationships/hyperlink" Target="https://pubmed.ncbi.nlm.nih.gov/37015036/#affiliation-23" TargetMode="External"/><Relationship Id="rId54" Type="http://schemas.openxmlformats.org/officeDocument/2006/relationships/hyperlink" Target="https://pubmed.ncbi.nlm.nih.gov/37015036/#affiliation-31" TargetMode="External"/><Relationship Id="rId1" Type="http://schemas.openxmlformats.org/officeDocument/2006/relationships/slideLayout" Target="../slideLayouts/slideLayout2.xml"/><Relationship Id="rId6" Type="http://schemas.openxmlformats.org/officeDocument/2006/relationships/hyperlink" Target="https://pubmed.ncbi.nlm.nih.gov/?sort=date&amp;term=Glade+Bender+J&amp;cauthor_id=37015036" TargetMode="External"/><Relationship Id="rId15" Type="http://schemas.openxmlformats.org/officeDocument/2006/relationships/hyperlink" Target="https://pubmed.ncbi.nlm.nih.gov/?sort=date&amp;term=Doz+F&amp;cauthor_id=37015036" TargetMode="External"/><Relationship Id="rId23" Type="http://schemas.openxmlformats.org/officeDocument/2006/relationships/hyperlink" Target="https://pubmed.ncbi.nlm.nih.gov/?sort=date&amp;term=Hawkins+DS&amp;cauthor_id=37015036" TargetMode="External"/><Relationship Id="rId28" Type="http://schemas.openxmlformats.org/officeDocument/2006/relationships/hyperlink" Target="https://pubmed.ncbi.nlm.nih.gov/37015036/#affiliation-15" TargetMode="External"/><Relationship Id="rId36" Type="http://schemas.openxmlformats.org/officeDocument/2006/relationships/hyperlink" Target="https://pubmed.ncbi.nlm.nih.gov/37015036/#affiliation-20" TargetMode="External"/><Relationship Id="rId49" Type="http://schemas.openxmlformats.org/officeDocument/2006/relationships/hyperlink" Target="https://pubmed.ncbi.nlm.nih.gov/?sort=date&amp;term=Vassal+G&amp;cauthor_id=37015036" TargetMode="External"/><Relationship Id="rId57" Type="http://schemas.openxmlformats.org/officeDocument/2006/relationships/hyperlink" Target="https://pubmed.ncbi.nlm.nih.gov/?sort=date&amp;term=Iasonos+A&amp;cauthor_id=37015036" TargetMode="External"/><Relationship Id="rId10" Type="http://schemas.openxmlformats.org/officeDocument/2006/relationships/hyperlink" Target="https://pubmed.ncbi.nlm.nih.gov/37015036/#affiliation-4" TargetMode="External"/><Relationship Id="rId31" Type="http://schemas.openxmlformats.org/officeDocument/2006/relationships/hyperlink" Target="https://pubmed.ncbi.nlm.nih.gov/37015036/#affiliation-17" TargetMode="External"/><Relationship Id="rId44" Type="http://schemas.openxmlformats.org/officeDocument/2006/relationships/hyperlink" Target="https://pubmed.ncbi.nlm.nih.gov/37015036/#affiliation-25" TargetMode="External"/><Relationship Id="rId52" Type="http://schemas.openxmlformats.org/officeDocument/2006/relationships/hyperlink" Target="https://pubmed.ncbi.nlm.nih.gov/37015036/#affiliation-30" TargetMode="External"/><Relationship Id="rId60" Type="http://schemas.openxmlformats.org/officeDocument/2006/relationships/image" Target="../media/image19.jpeg"/></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805BFA8-939B-48FA-BF25-B2C90BA8D16D}"/>
              </a:ext>
            </a:extLst>
          </p:cNvPr>
          <p:cNvSpPr>
            <a:spLocks noGrp="1" noChangeArrowheads="1"/>
          </p:cNvSpPr>
          <p:nvPr>
            <p:ph type="ctrTitle"/>
          </p:nvPr>
        </p:nvSpPr>
        <p:spPr bwMode="auto">
          <a:xfrm>
            <a:off x="1524000" y="1715998"/>
            <a:ext cx="81288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mn-lt"/>
                <a:ea typeface="Calibri" panose="020F0502020204030204" pitchFamily="34" charset="0"/>
              </a:rPr>
              <a:t>Phase I </a:t>
            </a:r>
            <a:r>
              <a:rPr kumimoji="0" lang="en-US" altLang="en-US" sz="3600" b="1" i="0" u="none" strike="noStrike" cap="none" normalizeH="0" baseline="0">
                <a:ln>
                  <a:noFill/>
                </a:ln>
                <a:solidFill>
                  <a:srgbClr val="000000"/>
                </a:solidFill>
                <a:effectLst/>
                <a:latin typeface="+mn-lt"/>
                <a:ea typeface="Calibri" panose="020F0502020204030204" pitchFamily="34" charset="0"/>
              </a:rPr>
              <a:t>Protocol Development:</a:t>
            </a:r>
            <a:br>
              <a:rPr kumimoji="0" lang="en-US" altLang="en-US" sz="3600" b="1" i="0" u="none" strike="noStrike" cap="none" normalizeH="0" baseline="0" dirty="0">
                <a:ln>
                  <a:noFill/>
                </a:ln>
                <a:solidFill>
                  <a:srgbClr val="000000"/>
                </a:solidFill>
                <a:effectLst/>
                <a:latin typeface="+mn-lt"/>
                <a:ea typeface="Calibri" panose="020F0502020204030204" pitchFamily="34" charset="0"/>
              </a:rPr>
            </a:br>
            <a:r>
              <a:rPr kumimoji="0" lang="en-US" altLang="en-US" sz="3600" b="1" i="0" u="none" strike="noStrike" cap="none" normalizeH="0" baseline="0" dirty="0">
                <a:ln>
                  <a:noFill/>
                </a:ln>
                <a:solidFill>
                  <a:srgbClr val="000000"/>
                </a:solidFill>
                <a:effectLst/>
                <a:latin typeface="+mn-lt"/>
                <a:ea typeface="Calibri" panose="020F0502020204030204" pitchFamily="34" charset="0"/>
              </a:rPr>
              <a:t>Various types of dose escalation methods</a:t>
            </a:r>
            <a:endParaRPr kumimoji="0" lang="en-US" altLang="en-US" sz="3600" b="0" i="0" u="none" strike="noStrike" cap="none" normalizeH="0" baseline="0" dirty="0">
              <a:ln>
                <a:noFill/>
              </a:ln>
              <a:solidFill>
                <a:schemeClr val="tx1"/>
              </a:solidFill>
              <a:effectLst/>
              <a:latin typeface="+mn-lt"/>
            </a:endParaRPr>
          </a:p>
        </p:txBody>
      </p:sp>
      <p:sp>
        <p:nvSpPr>
          <p:cNvPr id="5" name="Subtitle 4">
            <a:extLst>
              <a:ext uri="{FF2B5EF4-FFF2-40B4-BE49-F238E27FC236}">
                <a16:creationId xmlns:a16="http://schemas.microsoft.com/office/drawing/2014/main" id="{7FD333CC-4D5D-4F53-8C67-A0CDF936A046}"/>
              </a:ext>
            </a:extLst>
          </p:cNvPr>
          <p:cNvSpPr>
            <a:spLocks noGrp="1"/>
          </p:cNvSpPr>
          <p:nvPr>
            <p:ph type="subTitle" idx="1"/>
          </p:nvPr>
        </p:nvSpPr>
        <p:spPr/>
        <p:txBody>
          <a:bodyPr>
            <a:normAutofit fontScale="92500" lnSpcReduction="10000"/>
          </a:bodyPr>
          <a:lstStyle/>
          <a:p>
            <a:r>
              <a:rPr lang="en-US" dirty="0"/>
              <a:t>Alexia Iasonos, PhD</a:t>
            </a:r>
          </a:p>
          <a:p>
            <a:r>
              <a:rPr lang="en-US" dirty="0"/>
              <a:t>Attending Biostatistician,</a:t>
            </a:r>
          </a:p>
          <a:p>
            <a:r>
              <a:rPr lang="en-US" dirty="0"/>
              <a:t>Memorial Sloan Kettering Cancer Center, </a:t>
            </a:r>
          </a:p>
          <a:p>
            <a:r>
              <a:rPr lang="en-US" dirty="0"/>
              <a:t>New York</a:t>
            </a:r>
          </a:p>
          <a:p>
            <a:endParaRPr lang="en-US" dirty="0"/>
          </a:p>
        </p:txBody>
      </p:sp>
      <p:sp>
        <p:nvSpPr>
          <p:cNvPr id="6" name="Rectangle 5">
            <a:extLst>
              <a:ext uri="{FF2B5EF4-FFF2-40B4-BE49-F238E27FC236}">
                <a16:creationId xmlns:a16="http://schemas.microsoft.com/office/drawing/2014/main" id="{72E1E08D-B734-4AB4-803D-D98AC236C626}"/>
              </a:ext>
            </a:extLst>
          </p:cNvPr>
          <p:cNvSpPr/>
          <p:nvPr/>
        </p:nvSpPr>
        <p:spPr>
          <a:xfrm>
            <a:off x="9853032" y="5943511"/>
            <a:ext cx="1228436" cy="47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Spring 2026</a:t>
            </a:r>
          </a:p>
        </p:txBody>
      </p:sp>
    </p:spTree>
    <p:extLst>
      <p:ext uri="{BB962C8B-B14F-4D97-AF65-F5344CB8AC3E}">
        <p14:creationId xmlns:p14="http://schemas.microsoft.com/office/powerpoint/2010/main" val="428996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724030-6971-4240-84EC-A0D84F809785}"/>
              </a:ext>
            </a:extLst>
          </p:cNvPr>
          <p:cNvGrpSpPr/>
          <p:nvPr/>
        </p:nvGrpSpPr>
        <p:grpSpPr>
          <a:xfrm>
            <a:off x="1476104" y="613954"/>
            <a:ext cx="9218994" cy="5990831"/>
            <a:chOff x="3968014" y="2305410"/>
            <a:chExt cx="6727083" cy="4299375"/>
          </a:xfrm>
        </p:grpSpPr>
        <p:sp>
          <p:nvSpPr>
            <p:cNvPr id="25" name="Rectangle 24"/>
            <p:cNvSpPr/>
            <p:nvPr/>
          </p:nvSpPr>
          <p:spPr>
            <a:xfrm>
              <a:off x="8108817" y="4594941"/>
              <a:ext cx="2586280" cy="608667"/>
            </a:xfrm>
            <a:prstGeom prst="rect">
              <a:avLst/>
            </a:prstGeom>
            <a:gradFill>
              <a:gsLst>
                <a:gs pos="59000">
                  <a:srgbClr val="415A6E"/>
                </a:gs>
                <a:gs pos="100000">
                  <a:srgbClr val="24313C"/>
                </a:gs>
                <a:gs pos="90000">
                  <a:srgbClr val="24313C"/>
                </a:gs>
              </a:gsLst>
              <a:lin ang="9600000" scaled="0"/>
            </a:gradFill>
            <a:ln>
              <a:noFill/>
            </a:ln>
          </p:spPr>
          <p:txBody>
            <a:bodyPr vert="horz" wrap="square" lIns="91440" tIns="45720" rIns="274320" bIns="45720" numCol="1" anchor="ctr" anchorCtr="0" compatLnSpc="1">
              <a:prstTxWarp prst="textNoShape">
                <a:avLst/>
              </a:prstTxWarp>
            </a:bodyPr>
            <a:lstStyle/>
            <a:p>
              <a:pPr algn="r"/>
              <a:r>
                <a:rPr lang="en-US" kern="0" cap="small" dirty="0">
                  <a:solidFill>
                    <a:prstClr val="white"/>
                  </a:solidFill>
                </a:rPr>
                <a:t>Drug discovery</a:t>
              </a:r>
            </a:p>
          </p:txBody>
        </p:sp>
        <p:sp>
          <p:nvSpPr>
            <p:cNvPr id="24" name="Rectangle 23"/>
            <p:cNvSpPr/>
            <p:nvPr/>
          </p:nvSpPr>
          <p:spPr>
            <a:xfrm>
              <a:off x="7550462" y="4005231"/>
              <a:ext cx="3117538" cy="457200"/>
            </a:xfrm>
            <a:prstGeom prst="rect">
              <a:avLst/>
            </a:prstGeom>
            <a:gradFill>
              <a:gsLst>
                <a:gs pos="59000">
                  <a:srgbClr val="44B2E0"/>
                </a:gs>
                <a:gs pos="100000">
                  <a:srgbClr val="1B7BA1"/>
                </a:gs>
                <a:gs pos="90000">
                  <a:srgbClr val="1B7BA1"/>
                </a:gs>
              </a:gsLst>
              <a:lin ang="9600000" scaled="0"/>
            </a:gradFill>
            <a:ln>
              <a:noFill/>
            </a:ln>
          </p:spPr>
          <p:txBody>
            <a:bodyPr vert="horz" wrap="square" lIns="91440" tIns="45720" rIns="274320" bIns="45720" numCol="1" anchor="ctr" anchorCtr="0" compatLnSpc="1">
              <a:prstTxWarp prst="textNoShape">
                <a:avLst/>
              </a:prstTxWarp>
            </a:bodyPr>
            <a:lstStyle/>
            <a:p>
              <a:pPr algn="r"/>
              <a:r>
                <a:rPr lang="en-US" kern="0" cap="small" dirty="0">
                  <a:solidFill>
                    <a:prstClr val="black"/>
                  </a:solidFill>
                </a:rPr>
                <a:t>preclinical</a:t>
              </a:r>
            </a:p>
          </p:txBody>
        </p:sp>
        <p:sp>
          <p:nvSpPr>
            <p:cNvPr id="20" name="Rectangle 19"/>
            <p:cNvSpPr/>
            <p:nvPr/>
          </p:nvSpPr>
          <p:spPr>
            <a:xfrm>
              <a:off x="7138416" y="3547872"/>
              <a:ext cx="3529584" cy="347472"/>
            </a:xfrm>
            <a:prstGeom prst="rect">
              <a:avLst/>
            </a:prstGeom>
            <a:gradFill>
              <a:gsLst>
                <a:gs pos="59000">
                  <a:srgbClr val="EEAD3D"/>
                </a:gs>
                <a:gs pos="100000">
                  <a:srgbClr val="BF8111"/>
                </a:gs>
                <a:gs pos="90000">
                  <a:srgbClr val="BF8111"/>
                </a:gs>
              </a:gsLst>
              <a:lin ang="9600000" scaled="0"/>
            </a:gradFill>
            <a:ln>
              <a:noFill/>
            </a:ln>
          </p:spPr>
          <p:txBody>
            <a:bodyPr vert="horz" wrap="square" lIns="91440" tIns="45720" rIns="274320" bIns="45720" numCol="1" anchor="ctr" anchorCtr="0" compatLnSpc="1">
              <a:prstTxWarp prst="textNoShape">
                <a:avLst/>
              </a:prstTxWarp>
            </a:bodyPr>
            <a:lstStyle/>
            <a:p>
              <a:pPr algn="r"/>
              <a:r>
                <a:rPr lang="en-US" kern="0" cap="small" dirty="0">
                  <a:solidFill>
                    <a:prstClr val="black"/>
                  </a:solidFill>
                </a:rPr>
                <a:t>Phase I</a:t>
              </a:r>
            </a:p>
          </p:txBody>
        </p:sp>
        <p:sp>
          <p:nvSpPr>
            <p:cNvPr id="19" name="Rectangle 18"/>
            <p:cNvSpPr/>
            <p:nvPr/>
          </p:nvSpPr>
          <p:spPr>
            <a:xfrm>
              <a:off x="6752502" y="3077970"/>
              <a:ext cx="3915498" cy="351030"/>
            </a:xfrm>
            <a:prstGeom prst="rect">
              <a:avLst/>
            </a:prstGeom>
            <a:gradFill>
              <a:gsLst>
                <a:gs pos="59000">
                  <a:srgbClr val="D45E2C"/>
                </a:gs>
                <a:gs pos="100000">
                  <a:srgbClr val="9C4320"/>
                </a:gs>
                <a:gs pos="90000">
                  <a:srgbClr val="9C4320"/>
                </a:gs>
              </a:gsLst>
              <a:lin ang="9600000" scaled="0"/>
            </a:gradFill>
            <a:ln>
              <a:noFill/>
            </a:ln>
          </p:spPr>
          <p:txBody>
            <a:bodyPr vert="horz" wrap="square" lIns="91440" tIns="45720" rIns="274320" bIns="45720" numCol="1" anchor="ctr" anchorCtr="0" compatLnSpc="1">
              <a:prstTxWarp prst="textNoShape">
                <a:avLst/>
              </a:prstTxWarp>
            </a:bodyPr>
            <a:lstStyle/>
            <a:p>
              <a:pPr algn="r"/>
              <a:r>
                <a:rPr lang="en-US" kern="0" cap="small" dirty="0">
                  <a:solidFill>
                    <a:prstClr val="black"/>
                  </a:solidFill>
                </a:rPr>
                <a:t>Phase II</a:t>
              </a:r>
            </a:p>
          </p:txBody>
        </p:sp>
        <p:sp>
          <p:nvSpPr>
            <p:cNvPr id="5" name="Rectangle 4"/>
            <p:cNvSpPr/>
            <p:nvPr/>
          </p:nvSpPr>
          <p:spPr>
            <a:xfrm>
              <a:off x="6463264" y="2744153"/>
              <a:ext cx="4204736" cy="227488"/>
            </a:xfrm>
            <a:prstGeom prst="rect">
              <a:avLst/>
            </a:prstGeom>
            <a:gradFill>
              <a:gsLst>
                <a:gs pos="59000">
                  <a:srgbClr val="63D4AC"/>
                </a:gs>
                <a:gs pos="100000">
                  <a:srgbClr val="2A9A72"/>
                </a:gs>
                <a:gs pos="90000">
                  <a:srgbClr val="2A9A72"/>
                </a:gs>
              </a:gsLst>
              <a:lin ang="9600000" scaled="0"/>
            </a:gradFill>
            <a:ln>
              <a:noFill/>
            </a:ln>
          </p:spPr>
          <p:txBody>
            <a:bodyPr vert="horz" wrap="square" lIns="91440" tIns="45720" rIns="274320" bIns="45720" numCol="1" anchor="ctr" anchorCtr="0" compatLnSpc="1">
              <a:prstTxWarp prst="textNoShape">
                <a:avLst/>
              </a:prstTxWarp>
            </a:bodyPr>
            <a:lstStyle/>
            <a:p>
              <a:pPr algn="r"/>
              <a:r>
                <a:rPr lang="en-US" kern="0" cap="small" dirty="0">
                  <a:solidFill>
                    <a:prstClr val="black"/>
                  </a:solidFill>
                </a:rPr>
                <a:t>Phase III</a:t>
              </a:r>
            </a:p>
          </p:txBody>
        </p:sp>
        <p:sp>
          <p:nvSpPr>
            <p:cNvPr id="4" name="Isosceles Triangle 3"/>
            <p:cNvSpPr/>
            <p:nvPr/>
          </p:nvSpPr>
          <p:spPr>
            <a:xfrm flipH="1">
              <a:off x="6096000" y="2305410"/>
              <a:ext cx="2516979" cy="4299375"/>
            </a:xfrm>
            <a:custGeom>
              <a:avLst/>
              <a:gdLst>
                <a:gd name="connsiteX0" fmla="*/ 0 w 3201766"/>
                <a:gd name="connsiteY0" fmla="*/ 4299375 h 4299375"/>
                <a:gd name="connsiteX1" fmla="*/ 3201766 w 3201766"/>
                <a:gd name="connsiteY1" fmla="*/ 0 h 4299375"/>
                <a:gd name="connsiteX2" fmla="*/ 3201766 w 3201766"/>
                <a:gd name="connsiteY2" fmla="*/ 4299375 h 4299375"/>
                <a:gd name="connsiteX3" fmla="*/ 0 w 3201766"/>
                <a:gd name="connsiteY3" fmla="*/ 4299375 h 4299375"/>
                <a:gd name="connsiteX0" fmla="*/ 0 w 3201766"/>
                <a:gd name="connsiteY0" fmla="*/ 4299375 h 4299375"/>
                <a:gd name="connsiteX1" fmla="*/ 1060450 w 3201766"/>
                <a:gd name="connsiteY1" fmla="*/ 2851575 h 4299375"/>
                <a:gd name="connsiteX2" fmla="*/ 3201766 w 3201766"/>
                <a:gd name="connsiteY2" fmla="*/ 0 h 4299375"/>
                <a:gd name="connsiteX3" fmla="*/ 3201766 w 3201766"/>
                <a:gd name="connsiteY3" fmla="*/ 4299375 h 4299375"/>
                <a:gd name="connsiteX4" fmla="*/ 0 w 3201766"/>
                <a:gd name="connsiteY4" fmla="*/ 4299375 h 4299375"/>
                <a:gd name="connsiteX0" fmla="*/ 0 w 3201766"/>
                <a:gd name="connsiteY0" fmla="*/ 4299375 h 4299375"/>
                <a:gd name="connsiteX1" fmla="*/ 1019561 w 3201766"/>
                <a:gd name="connsiteY1" fmla="*/ 2903963 h 4299375"/>
                <a:gd name="connsiteX2" fmla="*/ 1060450 w 3201766"/>
                <a:gd name="connsiteY2" fmla="*/ 2851575 h 4299375"/>
                <a:gd name="connsiteX3" fmla="*/ 3201766 w 3201766"/>
                <a:gd name="connsiteY3" fmla="*/ 0 h 4299375"/>
                <a:gd name="connsiteX4" fmla="*/ 3201766 w 3201766"/>
                <a:gd name="connsiteY4" fmla="*/ 4299375 h 4299375"/>
                <a:gd name="connsiteX5" fmla="*/ 0 w 3201766"/>
                <a:gd name="connsiteY5" fmla="*/ 4299375 h 4299375"/>
                <a:gd name="connsiteX0" fmla="*/ 2182205 w 2182205"/>
                <a:gd name="connsiteY0" fmla="*/ 4299375 h 4299375"/>
                <a:gd name="connsiteX1" fmla="*/ 0 w 2182205"/>
                <a:gd name="connsiteY1" fmla="*/ 2903963 h 4299375"/>
                <a:gd name="connsiteX2" fmla="*/ 40889 w 2182205"/>
                <a:gd name="connsiteY2" fmla="*/ 2851575 h 4299375"/>
                <a:gd name="connsiteX3" fmla="*/ 2182205 w 2182205"/>
                <a:gd name="connsiteY3" fmla="*/ 0 h 4299375"/>
                <a:gd name="connsiteX4" fmla="*/ 2182205 w 2182205"/>
                <a:gd name="connsiteY4" fmla="*/ 4299375 h 429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205" h="4299375">
                  <a:moveTo>
                    <a:pt x="2182205" y="4299375"/>
                  </a:moveTo>
                  <a:lnTo>
                    <a:pt x="0" y="2903963"/>
                  </a:lnTo>
                  <a:lnTo>
                    <a:pt x="40889" y="2851575"/>
                  </a:lnTo>
                  <a:lnTo>
                    <a:pt x="2182205" y="0"/>
                  </a:lnTo>
                  <a:lnTo>
                    <a:pt x="2182205" y="4299375"/>
                  </a:lnTo>
                  <a:close/>
                </a:path>
              </a:pathLst>
            </a:custGeom>
            <a:gradFill flip="none" rotWithShape="1">
              <a:gsLst>
                <a:gs pos="0">
                  <a:schemeClr val="bg1">
                    <a:lumMod val="50000"/>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3"/>
            <p:cNvSpPr/>
            <p:nvPr/>
          </p:nvSpPr>
          <p:spPr>
            <a:xfrm>
              <a:off x="3976688" y="2305410"/>
              <a:ext cx="2119312" cy="4299375"/>
            </a:xfrm>
            <a:custGeom>
              <a:avLst/>
              <a:gdLst>
                <a:gd name="connsiteX0" fmla="*/ 0 w 3201766"/>
                <a:gd name="connsiteY0" fmla="*/ 4299375 h 4299375"/>
                <a:gd name="connsiteX1" fmla="*/ 3201766 w 3201766"/>
                <a:gd name="connsiteY1" fmla="*/ 0 h 4299375"/>
                <a:gd name="connsiteX2" fmla="*/ 3201766 w 3201766"/>
                <a:gd name="connsiteY2" fmla="*/ 4299375 h 4299375"/>
                <a:gd name="connsiteX3" fmla="*/ 0 w 3201766"/>
                <a:gd name="connsiteY3" fmla="*/ 4299375 h 4299375"/>
                <a:gd name="connsiteX0" fmla="*/ 0 w 3201766"/>
                <a:gd name="connsiteY0" fmla="*/ 4299375 h 4299375"/>
                <a:gd name="connsiteX1" fmla="*/ 1060450 w 3201766"/>
                <a:gd name="connsiteY1" fmla="*/ 2851575 h 4299375"/>
                <a:gd name="connsiteX2" fmla="*/ 3201766 w 3201766"/>
                <a:gd name="connsiteY2" fmla="*/ 0 h 4299375"/>
                <a:gd name="connsiteX3" fmla="*/ 3201766 w 3201766"/>
                <a:gd name="connsiteY3" fmla="*/ 4299375 h 4299375"/>
                <a:gd name="connsiteX4" fmla="*/ 0 w 3201766"/>
                <a:gd name="connsiteY4" fmla="*/ 4299375 h 4299375"/>
                <a:gd name="connsiteX0" fmla="*/ 0 w 3201766"/>
                <a:gd name="connsiteY0" fmla="*/ 4299375 h 4299375"/>
                <a:gd name="connsiteX1" fmla="*/ 1036082 w 3201766"/>
                <a:gd name="connsiteY1" fmla="*/ 2875388 h 4299375"/>
                <a:gd name="connsiteX2" fmla="*/ 1060450 w 3201766"/>
                <a:gd name="connsiteY2" fmla="*/ 2851575 h 4299375"/>
                <a:gd name="connsiteX3" fmla="*/ 3201766 w 3201766"/>
                <a:gd name="connsiteY3" fmla="*/ 0 h 4299375"/>
                <a:gd name="connsiteX4" fmla="*/ 3201766 w 3201766"/>
                <a:gd name="connsiteY4" fmla="*/ 4299375 h 4299375"/>
                <a:gd name="connsiteX5" fmla="*/ 0 w 3201766"/>
                <a:gd name="connsiteY5" fmla="*/ 4299375 h 4299375"/>
                <a:gd name="connsiteX0" fmla="*/ 2165684 w 2165684"/>
                <a:gd name="connsiteY0" fmla="*/ 4299375 h 4299375"/>
                <a:gd name="connsiteX1" fmla="*/ 0 w 2165684"/>
                <a:gd name="connsiteY1" fmla="*/ 2875388 h 4299375"/>
                <a:gd name="connsiteX2" fmla="*/ 24368 w 2165684"/>
                <a:gd name="connsiteY2" fmla="*/ 2851575 h 4299375"/>
                <a:gd name="connsiteX3" fmla="*/ 2165684 w 2165684"/>
                <a:gd name="connsiteY3" fmla="*/ 0 h 4299375"/>
                <a:gd name="connsiteX4" fmla="*/ 2165684 w 2165684"/>
                <a:gd name="connsiteY4" fmla="*/ 4299375 h 429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684" h="4299375">
                  <a:moveTo>
                    <a:pt x="2165684" y="4299375"/>
                  </a:moveTo>
                  <a:lnTo>
                    <a:pt x="0" y="2875388"/>
                  </a:lnTo>
                  <a:lnTo>
                    <a:pt x="24368" y="2851575"/>
                  </a:lnTo>
                  <a:lnTo>
                    <a:pt x="2165684" y="0"/>
                  </a:lnTo>
                  <a:lnTo>
                    <a:pt x="2165684" y="4299375"/>
                  </a:lnTo>
                  <a:close/>
                </a:path>
              </a:pathLst>
            </a:custGeom>
            <a:gradFill flip="none" rotWithShape="1">
              <a:gsLst>
                <a:gs pos="21000">
                  <a:schemeClr val="bg1">
                    <a:lumMod val="50000"/>
                    <a:tint val="66000"/>
                    <a:satMod val="16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2040000">
              <a:off x="3968014" y="5205389"/>
              <a:ext cx="2554052" cy="754602"/>
            </a:xfrm>
            <a:custGeom>
              <a:avLst/>
              <a:gdLst>
                <a:gd name="connsiteX0" fmla="*/ 31397 w 2554052"/>
                <a:gd name="connsiteY0" fmla="*/ 0 h 754602"/>
                <a:gd name="connsiteX1" fmla="*/ 2048976 w 2554052"/>
                <a:gd name="connsiteY1" fmla="*/ 0 h 754602"/>
                <a:gd name="connsiteX2" fmla="*/ 2554052 w 2554052"/>
                <a:gd name="connsiteY2" fmla="*/ 748805 h 754602"/>
                <a:gd name="connsiteX3" fmla="*/ 2545458 w 2554052"/>
                <a:gd name="connsiteY3" fmla="*/ 754602 h 754602"/>
                <a:gd name="connsiteX4" fmla="*/ 0 w 2554052"/>
                <a:gd name="connsiteY4" fmla="*/ 754602 h 754602"/>
                <a:gd name="connsiteX5" fmla="*/ 908 w 2554052"/>
                <a:gd name="connsiteY5" fmla="*/ 724560 h 75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4052" h="754602">
                  <a:moveTo>
                    <a:pt x="31397" y="0"/>
                  </a:moveTo>
                  <a:lnTo>
                    <a:pt x="2048976" y="0"/>
                  </a:lnTo>
                  <a:lnTo>
                    <a:pt x="2554052" y="748805"/>
                  </a:lnTo>
                  <a:lnTo>
                    <a:pt x="2545458" y="754602"/>
                  </a:lnTo>
                  <a:lnTo>
                    <a:pt x="0" y="754602"/>
                  </a:lnTo>
                  <a:lnTo>
                    <a:pt x="908" y="724560"/>
                  </a:lnTo>
                  <a:close/>
                </a:path>
              </a:pathLst>
            </a:custGeom>
            <a:solidFill>
              <a:srgbClr val="24313C"/>
            </a:solidFill>
            <a:ln>
              <a:noFill/>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3" name="Freeform 12"/>
            <p:cNvSpPr/>
            <p:nvPr/>
          </p:nvSpPr>
          <p:spPr>
            <a:xfrm>
              <a:off x="4523285" y="3981223"/>
              <a:ext cx="1572717" cy="1517436"/>
            </a:xfrm>
            <a:custGeom>
              <a:avLst/>
              <a:gdLst>
                <a:gd name="connsiteX0" fmla="*/ 336770 w 1572717"/>
                <a:gd name="connsiteY0" fmla="*/ 0 h 1517436"/>
                <a:gd name="connsiteX1" fmla="*/ 1572717 w 1572717"/>
                <a:gd name="connsiteY1" fmla="*/ 833657 h 1517436"/>
                <a:gd name="connsiteX2" fmla="*/ 1572717 w 1572717"/>
                <a:gd name="connsiteY2" fmla="*/ 1517436 h 1517436"/>
                <a:gd name="connsiteX3" fmla="*/ 0 w 1572717"/>
                <a:gd name="connsiteY3" fmla="*/ 456625 h 1517436"/>
              </a:gdLst>
              <a:ahLst/>
              <a:cxnLst>
                <a:cxn ang="0">
                  <a:pos x="connsiteX0" y="connsiteY0"/>
                </a:cxn>
                <a:cxn ang="0">
                  <a:pos x="connsiteX1" y="connsiteY1"/>
                </a:cxn>
                <a:cxn ang="0">
                  <a:pos x="connsiteX2" y="connsiteY2"/>
                </a:cxn>
                <a:cxn ang="0">
                  <a:pos x="connsiteX3" y="connsiteY3"/>
                </a:cxn>
              </a:cxnLst>
              <a:rect l="l" t="t" r="r" b="b"/>
              <a:pathLst>
                <a:path w="1572717" h="1517436">
                  <a:moveTo>
                    <a:pt x="336770" y="0"/>
                  </a:moveTo>
                  <a:lnTo>
                    <a:pt x="1572717" y="833657"/>
                  </a:lnTo>
                  <a:lnTo>
                    <a:pt x="1572717" y="1517436"/>
                  </a:lnTo>
                  <a:lnTo>
                    <a:pt x="0" y="456625"/>
                  </a:lnTo>
                  <a:close/>
                </a:path>
              </a:pathLst>
            </a:custGeom>
            <a:solidFill>
              <a:srgbClr val="1B7BA1"/>
            </a:solidFill>
            <a:ln>
              <a:noFill/>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4" name="Freeform 13"/>
            <p:cNvSpPr/>
            <p:nvPr/>
          </p:nvSpPr>
          <p:spPr>
            <a:xfrm>
              <a:off x="4933907" y="3535224"/>
              <a:ext cx="1162095" cy="1129709"/>
            </a:xfrm>
            <a:custGeom>
              <a:avLst/>
              <a:gdLst>
                <a:gd name="connsiteX0" fmla="*/ 255083 w 1162095"/>
                <a:gd name="connsiteY0" fmla="*/ 0 h 1129709"/>
                <a:gd name="connsiteX1" fmla="*/ 1162095 w 1162095"/>
                <a:gd name="connsiteY1" fmla="*/ 611788 h 1129709"/>
                <a:gd name="connsiteX2" fmla="*/ 1162095 w 1162095"/>
                <a:gd name="connsiteY2" fmla="*/ 1129709 h 1129709"/>
                <a:gd name="connsiteX3" fmla="*/ 0 w 1162095"/>
                <a:gd name="connsiteY3" fmla="*/ 345865 h 1129709"/>
              </a:gdLst>
              <a:ahLst/>
              <a:cxnLst>
                <a:cxn ang="0">
                  <a:pos x="connsiteX0" y="connsiteY0"/>
                </a:cxn>
                <a:cxn ang="0">
                  <a:pos x="connsiteX1" y="connsiteY1"/>
                </a:cxn>
                <a:cxn ang="0">
                  <a:pos x="connsiteX2" y="connsiteY2"/>
                </a:cxn>
                <a:cxn ang="0">
                  <a:pos x="connsiteX3" y="connsiteY3"/>
                </a:cxn>
              </a:cxnLst>
              <a:rect l="l" t="t" r="r" b="b"/>
              <a:pathLst>
                <a:path w="1162095" h="1129709">
                  <a:moveTo>
                    <a:pt x="255083" y="0"/>
                  </a:moveTo>
                  <a:lnTo>
                    <a:pt x="1162095" y="611788"/>
                  </a:lnTo>
                  <a:lnTo>
                    <a:pt x="1162095" y="1129709"/>
                  </a:lnTo>
                  <a:lnTo>
                    <a:pt x="0" y="345865"/>
                  </a:lnTo>
                  <a:close/>
                </a:path>
              </a:pathLst>
            </a:custGeom>
            <a:solidFill>
              <a:srgbClr val="BF8111"/>
            </a:solidFill>
            <a:ln>
              <a:noFill/>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5" name="Freeform 14"/>
            <p:cNvSpPr/>
            <p:nvPr/>
          </p:nvSpPr>
          <p:spPr>
            <a:xfrm>
              <a:off x="5278988" y="3067327"/>
              <a:ext cx="817012" cy="896947"/>
            </a:xfrm>
            <a:custGeom>
              <a:avLst/>
              <a:gdLst>
                <a:gd name="connsiteX0" fmla="*/ 255083 w 817012"/>
                <a:gd name="connsiteY0" fmla="*/ 0 h 896947"/>
                <a:gd name="connsiteX1" fmla="*/ 817012 w 817012"/>
                <a:gd name="connsiteY1" fmla="*/ 379026 h 896947"/>
                <a:gd name="connsiteX2" fmla="*/ 817012 w 817012"/>
                <a:gd name="connsiteY2" fmla="*/ 896947 h 896947"/>
                <a:gd name="connsiteX3" fmla="*/ 0 w 817012"/>
                <a:gd name="connsiteY3" fmla="*/ 345866 h 896947"/>
              </a:gdLst>
              <a:ahLst/>
              <a:cxnLst>
                <a:cxn ang="0">
                  <a:pos x="connsiteX0" y="connsiteY0"/>
                </a:cxn>
                <a:cxn ang="0">
                  <a:pos x="connsiteX1" y="connsiteY1"/>
                </a:cxn>
                <a:cxn ang="0">
                  <a:pos x="connsiteX2" y="connsiteY2"/>
                </a:cxn>
                <a:cxn ang="0">
                  <a:pos x="connsiteX3" y="connsiteY3"/>
                </a:cxn>
              </a:cxnLst>
              <a:rect l="l" t="t" r="r" b="b"/>
              <a:pathLst>
                <a:path w="817012" h="896947">
                  <a:moveTo>
                    <a:pt x="255083" y="0"/>
                  </a:moveTo>
                  <a:lnTo>
                    <a:pt x="817012" y="379026"/>
                  </a:lnTo>
                  <a:lnTo>
                    <a:pt x="817012" y="896947"/>
                  </a:lnTo>
                  <a:lnTo>
                    <a:pt x="0" y="345866"/>
                  </a:lnTo>
                  <a:close/>
                </a:path>
              </a:pathLst>
            </a:custGeom>
            <a:solidFill>
              <a:srgbClr val="9C4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610400" y="2739193"/>
              <a:ext cx="485600" cy="552181"/>
            </a:xfrm>
            <a:custGeom>
              <a:avLst/>
              <a:gdLst>
                <a:gd name="connsiteX0" fmla="*/ 165677 w 485600"/>
                <a:gd name="connsiteY0" fmla="*/ 0 h 552181"/>
                <a:gd name="connsiteX1" fmla="*/ 485600 w 485600"/>
                <a:gd name="connsiteY1" fmla="*/ 215791 h 552181"/>
                <a:gd name="connsiteX2" fmla="*/ 485600 w 485600"/>
                <a:gd name="connsiteY2" fmla="*/ 552181 h 552181"/>
                <a:gd name="connsiteX3" fmla="*/ 0 w 485600"/>
                <a:gd name="connsiteY3" fmla="*/ 224640 h 552181"/>
              </a:gdLst>
              <a:ahLst/>
              <a:cxnLst>
                <a:cxn ang="0">
                  <a:pos x="connsiteX0" y="connsiteY0"/>
                </a:cxn>
                <a:cxn ang="0">
                  <a:pos x="connsiteX1" y="connsiteY1"/>
                </a:cxn>
                <a:cxn ang="0">
                  <a:pos x="connsiteX2" y="connsiteY2"/>
                </a:cxn>
                <a:cxn ang="0">
                  <a:pos x="connsiteX3" y="connsiteY3"/>
                </a:cxn>
              </a:cxnLst>
              <a:rect l="l" t="t" r="r" b="b"/>
              <a:pathLst>
                <a:path w="485600" h="552181">
                  <a:moveTo>
                    <a:pt x="165677" y="0"/>
                  </a:moveTo>
                  <a:lnTo>
                    <a:pt x="485600" y="215791"/>
                  </a:lnTo>
                  <a:lnTo>
                    <a:pt x="485600" y="552181"/>
                  </a:lnTo>
                  <a:lnTo>
                    <a:pt x="0" y="224640"/>
                  </a:lnTo>
                  <a:close/>
                </a:path>
              </a:pathLst>
            </a:custGeom>
            <a:solidFill>
              <a:srgbClr val="2A9A72"/>
            </a:solidFill>
            <a:ln>
              <a:noFill/>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41" name="Freeform 40"/>
            <p:cNvSpPr/>
            <p:nvPr/>
          </p:nvSpPr>
          <p:spPr>
            <a:xfrm rot="19860000">
              <a:off x="5982750" y="2856665"/>
              <a:ext cx="661812" cy="296035"/>
            </a:xfrm>
            <a:custGeom>
              <a:avLst/>
              <a:gdLst>
                <a:gd name="connsiteX0" fmla="*/ 599446 w 661812"/>
                <a:gd name="connsiteY0" fmla="*/ 0 h 296035"/>
                <a:gd name="connsiteX1" fmla="*/ 661812 w 661812"/>
                <a:gd name="connsiteY1" fmla="*/ 296035 h 296035"/>
                <a:gd name="connsiteX2" fmla="*/ 0 w 661812"/>
                <a:gd name="connsiteY2" fmla="*/ 296035 h 296035"/>
                <a:gd name="connsiteX3" fmla="*/ 164095 w 661812"/>
                <a:gd name="connsiteY3" fmla="*/ 0 h 296035"/>
              </a:gdLst>
              <a:ahLst/>
              <a:cxnLst>
                <a:cxn ang="0">
                  <a:pos x="connsiteX0" y="connsiteY0"/>
                </a:cxn>
                <a:cxn ang="0">
                  <a:pos x="connsiteX1" y="connsiteY1"/>
                </a:cxn>
                <a:cxn ang="0">
                  <a:pos x="connsiteX2" y="connsiteY2"/>
                </a:cxn>
                <a:cxn ang="0">
                  <a:pos x="connsiteX3" y="connsiteY3"/>
                </a:cxn>
              </a:cxnLst>
              <a:rect l="l" t="t" r="r" b="b"/>
              <a:pathLst>
                <a:path w="661812" h="296035">
                  <a:moveTo>
                    <a:pt x="599446" y="0"/>
                  </a:moveTo>
                  <a:lnTo>
                    <a:pt x="661812" y="296035"/>
                  </a:lnTo>
                  <a:lnTo>
                    <a:pt x="0" y="296035"/>
                  </a:lnTo>
                  <a:lnTo>
                    <a:pt x="164095" y="0"/>
                  </a:lnTo>
                  <a:close/>
                </a:path>
              </a:pathLst>
            </a:custGeom>
            <a:solidFill>
              <a:srgbClr val="63D4AC"/>
            </a:solidFill>
            <a:ln>
              <a:noFill/>
            </a:ln>
          </p:spPr>
          <p:txBody>
            <a:bodyPr vert="horz" wrap="square" lIns="91440" tIns="45720" rIns="91440" bIns="45720" numCol="1" anchor="ctr" anchorCtr="0" compatLnSpc="1">
              <a:prstTxWarp prst="textNoShape">
                <a:avLst/>
              </a:prstTxWarp>
            </a:bodyPr>
            <a:lstStyle/>
            <a:p>
              <a:pPr algn="ctr"/>
              <a:endParaRPr lang="en-US" kern="0">
                <a:solidFill>
                  <a:prstClr val="black"/>
                </a:solidFill>
              </a:endParaRPr>
            </a:p>
          </p:txBody>
        </p:sp>
        <p:sp>
          <p:nvSpPr>
            <p:cNvPr id="42" name="Freeform 41"/>
            <p:cNvSpPr/>
            <p:nvPr/>
          </p:nvSpPr>
          <p:spPr>
            <a:xfrm rot="19860000">
              <a:off x="5915738" y="3269348"/>
              <a:ext cx="1111293" cy="456240"/>
            </a:xfrm>
            <a:custGeom>
              <a:avLst/>
              <a:gdLst>
                <a:gd name="connsiteX0" fmla="*/ 1015177 w 1111293"/>
                <a:gd name="connsiteY0" fmla="*/ 0 h 456240"/>
                <a:gd name="connsiteX1" fmla="*/ 1111293 w 1111293"/>
                <a:gd name="connsiteY1" fmla="*/ 456240 h 456240"/>
                <a:gd name="connsiteX2" fmla="*/ 0 w 1111293"/>
                <a:gd name="connsiteY2" fmla="*/ 456240 h 456240"/>
                <a:gd name="connsiteX3" fmla="*/ 252898 w 1111293"/>
                <a:gd name="connsiteY3" fmla="*/ 0 h 456240"/>
              </a:gdLst>
              <a:ahLst/>
              <a:cxnLst>
                <a:cxn ang="0">
                  <a:pos x="connsiteX0" y="connsiteY0"/>
                </a:cxn>
                <a:cxn ang="0">
                  <a:pos x="connsiteX1" y="connsiteY1"/>
                </a:cxn>
                <a:cxn ang="0">
                  <a:pos x="connsiteX2" y="connsiteY2"/>
                </a:cxn>
                <a:cxn ang="0">
                  <a:pos x="connsiteX3" y="connsiteY3"/>
                </a:cxn>
              </a:cxnLst>
              <a:rect l="l" t="t" r="r" b="b"/>
              <a:pathLst>
                <a:path w="1111293" h="456240">
                  <a:moveTo>
                    <a:pt x="1015177" y="0"/>
                  </a:moveTo>
                  <a:lnTo>
                    <a:pt x="1111293" y="456240"/>
                  </a:lnTo>
                  <a:lnTo>
                    <a:pt x="0" y="456240"/>
                  </a:lnTo>
                  <a:lnTo>
                    <a:pt x="252898" y="0"/>
                  </a:lnTo>
                  <a:close/>
                </a:path>
              </a:pathLst>
            </a:custGeom>
            <a:solidFill>
              <a:srgbClr val="D45E2C"/>
            </a:solidFill>
            <a:ln>
              <a:noFill/>
            </a:ln>
          </p:spPr>
          <p:txBody>
            <a:bodyPr vert="horz" wrap="square" lIns="91440" tIns="45720" rIns="91440" bIns="45720" numCol="1" anchor="ctr" anchorCtr="0" compatLnSpc="1">
              <a:prstTxWarp prst="textNoShape">
                <a:avLst/>
              </a:prstTxWarp>
            </a:bodyPr>
            <a:lstStyle/>
            <a:p>
              <a:pPr algn="ctr"/>
              <a:endParaRPr lang="en-US" kern="0">
                <a:solidFill>
                  <a:prstClr val="black"/>
                </a:solidFill>
              </a:endParaRPr>
            </a:p>
          </p:txBody>
        </p:sp>
        <p:sp>
          <p:nvSpPr>
            <p:cNvPr id="43" name="Freeform 42"/>
            <p:cNvSpPr/>
            <p:nvPr/>
          </p:nvSpPr>
          <p:spPr>
            <a:xfrm rot="19860000">
              <a:off x="5887415" y="3857923"/>
              <a:ext cx="1578362" cy="452286"/>
            </a:xfrm>
            <a:custGeom>
              <a:avLst/>
              <a:gdLst>
                <a:gd name="connsiteX0" fmla="*/ 1483078 w 1578362"/>
                <a:gd name="connsiteY0" fmla="*/ 0 h 452286"/>
                <a:gd name="connsiteX1" fmla="*/ 1578362 w 1578362"/>
                <a:gd name="connsiteY1" fmla="*/ 452286 h 452286"/>
                <a:gd name="connsiteX2" fmla="*/ 0 w 1578362"/>
                <a:gd name="connsiteY2" fmla="*/ 452286 h 452286"/>
                <a:gd name="connsiteX3" fmla="*/ 250706 w 1578362"/>
                <a:gd name="connsiteY3" fmla="*/ 0 h 452286"/>
              </a:gdLst>
              <a:ahLst/>
              <a:cxnLst>
                <a:cxn ang="0">
                  <a:pos x="connsiteX0" y="connsiteY0"/>
                </a:cxn>
                <a:cxn ang="0">
                  <a:pos x="connsiteX1" y="connsiteY1"/>
                </a:cxn>
                <a:cxn ang="0">
                  <a:pos x="connsiteX2" y="connsiteY2"/>
                </a:cxn>
                <a:cxn ang="0">
                  <a:pos x="connsiteX3" y="connsiteY3"/>
                </a:cxn>
              </a:cxnLst>
              <a:rect l="l" t="t" r="r" b="b"/>
              <a:pathLst>
                <a:path w="1578362" h="452286">
                  <a:moveTo>
                    <a:pt x="1483078" y="0"/>
                  </a:moveTo>
                  <a:lnTo>
                    <a:pt x="1578362" y="452286"/>
                  </a:lnTo>
                  <a:lnTo>
                    <a:pt x="0" y="452286"/>
                  </a:lnTo>
                  <a:lnTo>
                    <a:pt x="250706" y="0"/>
                  </a:lnTo>
                  <a:close/>
                </a:path>
              </a:pathLst>
            </a:custGeom>
            <a:solidFill>
              <a:srgbClr val="EEAD3D"/>
            </a:solidFill>
            <a:ln>
              <a:noFill/>
            </a:ln>
          </p:spPr>
          <p:txBody>
            <a:bodyPr vert="horz" wrap="square" lIns="91440" tIns="45720" rIns="91440" bIns="45720" numCol="1" anchor="ctr" anchorCtr="0" compatLnSpc="1">
              <a:prstTxWarp prst="textNoShape">
                <a:avLst/>
              </a:prstTxWarp>
            </a:bodyPr>
            <a:lstStyle/>
            <a:p>
              <a:pPr algn="ctr"/>
              <a:endParaRPr lang="en-US" kern="0">
                <a:solidFill>
                  <a:prstClr val="black"/>
                </a:solidFill>
              </a:endParaRPr>
            </a:p>
          </p:txBody>
        </p:sp>
        <p:sp>
          <p:nvSpPr>
            <p:cNvPr id="44" name="Freeform 43"/>
            <p:cNvSpPr/>
            <p:nvPr/>
          </p:nvSpPr>
          <p:spPr>
            <a:xfrm rot="19860000">
              <a:off x="5817033" y="4421125"/>
              <a:ext cx="2137266" cy="598093"/>
            </a:xfrm>
            <a:custGeom>
              <a:avLst/>
              <a:gdLst>
                <a:gd name="connsiteX0" fmla="*/ 2011265 w 2137266"/>
                <a:gd name="connsiteY0" fmla="*/ 0 h 598093"/>
                <a:gd name="connsiteX1" fmla="*/ 2137266 w 2137266"/>
                <a:gd name="connsiteY1" fmla="*/ 598093 h 598093"/>
                <a:gd name="connsiteX2" fmla="*/ 0 w 2137266"/>
                <a:gd name="connsiteY2" fmla="*/ 598093 h 598093"/>
                <a:gd name="connsiteX3" fmla="*/ 331529 w 2137266"/>
                <a:gd name="connsiteY3" fmla="*/ 0 h 598093"/>
              </a:gdLst>
              <a:ahLst/>
              <a:cxnLst>
                <a:cxn ang="0">
                  <a:pos x="connsiteX0" y="connsiteY0"/>
                </a:cxn>
                <a:cxn ang="0">
                  <a:pos x="connsiteX1" y="connsiteY1"/>
                </a:cxn>
                <a:cxn ang="0">
                  <a:pos x="connsiteX2" y="connsiteY2"/>
                </a:cxn>
                <a:cxn ang="0">
                  <a:pos x="connsiteX3" y="connsiteY3"/>
                </a:cxn>
              </a:cxnLst>
              <a:rect l="l" t="t" r="r" b="b"/>
              <a:pathLst>
                <a:path w="2137266" h="598093">
                  <a:moveTo>
                    <a:pt x="2011265" y="0"/>
                  </a:moveTo>
                  <a:lnTo>
                    <a:pt x="2137266" y="598093"/>
                  </a:lnTo>
                  <a:lnTo>
                    <a:pt x="0" y="598093"/>
                  </a:lnTo>
                  <a:lnTo>
                    <a:pt x="331529" y="0"/>
                  </a:lnTo>
                  <a:close/>
                </a:path>
              </a:pathLst>
            </a:custGeom>
            <a:solidFill>
              <a:srgbClr val="44B2E0"/>
            </a:solidFill>
            <a:ln>
              <a:noFill/>
            </a:ln>
          </p:spPr>
          <p:txBody>
            <a:bodyPr vert="horz" wrap="square" lIns="91440" tIns="45720" rIns="91440" bIns="45720" numCol="1" anchor="ctr" anchorCtr="0" compatLnSpc="1">
              <a:prstTxWarp prst="textNoShape">
                <a:avLst/>
              </a:prstTxWarp>
            </a:bodyPr>
            <a:lstStyle/>
            <a:p>
              <a:pPr algn="ctr"/>
              <a:endParaRPr lang="en-US"/>
            </a:p>
          </p:txBody>
        </p:sp>
        <p:sp>
          <p:nvSpPr>
            <p:cNvPr id="45" name="Freeform 44"/>
            <p:cNvSpPr/>
            <p:nvPr/>
          </p:nvSpPr>
          <p:spPr>
            <a:xfrm flipH="1">
              <a:off x="6096000" y="4599747"/>
              <a:ext cx="2516685" cy="2004321"/>
            </a:xfrm>
            <a:custGeom>
              <a:avLst/>
              <a:gdLst>
                <a:gd name="connsiteX0" fmla="*/ 529506 w 2516685"/>
                <a:gd name="connsiteY0" fmla="*/ 0 h 2004321"/>
                <a:gd name="connsiteX1" fmla="*/ 46868 w 2516685"/>
                <a:gd name="connsiteY1" fmla="*/ 557238 h 2004321"/>
                <a:gd name="connsiteX2" fmla="*/ 0 w 2516685"/>
                <a:gd name="connsiteY2" fmla="*/ 609300 h 2004321"/>
                <a:gd name="connsiteX3" fmla="*/ 2516685 w 2516685"/>
                <a:gd name="connsiteY3" fmla="*/ 2004321 h 2004321"/>
                <a:gd name="connsiteX4" fmla="*/ 2516685 w 2516685"/>
                <a:gd name="connsiteY4" fmla="*/ 1101511 h 200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685" h="2004321">
                  <a:moveTo>
                    <a:pt x="529506" y="0"/>
                  </a:moveTo>
                  <a:lnTo>
                    <a:pt x="46868" y="557238"/>
                  </a:lnTo>
                  <a:lnTo>
                    <a:pt x="0" y="609300"/>
                  </a:lnTo>
                  <a:lnTo>
                    <a:pt x="2516685" y="2004321"/>
                  </a:lnTo>
                  <a:lnTo>
                    <a:pt x="2516685" y="1101511"/>
                  </a:lnTo>
                  <a:close/>
                </a:path>
              </a:pathLst>
            </a:custGeom>
            <a:solidFill>
              <a:srgbClr val="415A6E"/>
            </a:solidFill>
            <a:ln>
              <a:noFill/>
            </a:ln>
          </p:spPr>
          <p:txBody>
            <a:bodyPr vert="horz" wrap="square" lIns="91440" tIns="45720" rIns="91440" bIns="45720" numCol="1" anchor="ctr" anchorCtr="0" compatLnSpc="1">
              <a:prstTxWarp prst="textNoShape">
                <a:avLst/>
              </a:prstTxWarp>
            </a:bodyPr>
            <a:lstStyle/>
            <a:p>
              <a:pPr algn="ctr"/>
              <a:endParaRPr lang="en-US" kern="0">
                <a:solidFill>
                  <a:schemeClr val="bg1"/>
                </a:solidFill>
              </a:endParaRPr>
            </a:p>
          </p:txBody>
        </p:sp>
        <p:grpSp>
          <p:nvGrpSpPr>
            <p:cNvPr id="10" name="Group 9"/>
            <p:cNvGrpSpPr/>
            <p:nvPr/>
          </p:nvGrpSpPr>
          <p:grpSpPr>
            <a:xfrm>
              <a:off x="5358229" y="2706884"/>
              <a:ext cx="778744" cy="3365844"/>
              <a:chOff x="3834229" y="2706884"/>
              <a:chExt cx="778744" cy="3365844"/>
            </a:xfrm>
          </p:grpSpPr>
          <p:sp>
            <p:nvSpPr>
              <p:cNvPr id="26" name="TextBox 25"/>
              <p:cNvSpPr txBox="1"/>
              <p:nvPr/>
            </p:nvSpPr>
            <p:spPr>
              <a:xfrm rot="2040000">
                <a:off x="3834229" y="5703396"/>
                <a:ext cx="778744" cy="369332"/>
              </a:xfrm>
              <a:prstGeom prst="rect">
                <a:avLst/>
              </a:prstGeom>
              <a:noFill/>
            </p:spPr>
            <p:txBody>
              <a:bodyPr wrap="square" rtlCol="0">
                <a:spAutoFit/>
              </a:bodyPr>
              <a:lstStyle/>
              <a:p>
                <a:pPr algn="r"/>
                <a:r>
                  <a:rPr lang="en-US" dirty="0">
                    <a:solidFill>
                      <a:schemeClr val="bg1"/>
                    </a:solidFill>
                    <a:effectLst>
                      <a:outerShdw blurRad="38100" dist="38100" dir="2700000" algn="tl">
                        <a:srgbClr val="000000">
                          <a:alpha val="43137"/>
                        </a:srgbClr>
                      </a:outerShdw>
                    </a:effectLst>
                  </a:rPr>
                  <a:t>05</a:t>
                </a:r>
              </a:p>
            </p:txBody>
          </p:sp>
          <p:sp>
            <p:nvSpPr>
              <p:cNvPr id="27" name="TextBox 26"/>
              <p:cNvSpPr txBox="1"/>
              <p:nvPr/>
            </p:nvSpPr>
            <p:spPr>
              <a:xfrm rot="2040000">
                <a:off x="3834229" y="4745712"/>
                <a:ext cx="778744" cy="369332"/>
              </a:xfrm>
              <a:prstGeom prst="rect">
                <a:avLst/>
              </a:prstGeom>
              <a:noFill/>
            </p:spPr>
            <p:txBody>
              <a:bodyPr wrap="square" rtlCol="0">
                <a:spAutoFit/>
              </a:bodyPr>
              <a:lstStyle/>
              <a:p>
                <a:pPr algn="r"/>
                <a:r>
                  <a:rPr lang="en-US" dirty="0">
                    <a:solidFill>
                      <a:schemeClr val="bg1"/>
                    </a:solidFill>
                    <a:effectLst>
                      <a:outerShdw blurRad="38100" dist="38100" dir="2700000" algn="tl">
                        <a:srgbClr val="000000">
                          <a:alpha val="43137"/>
                        </a:srgbClr>
                      </a:outerShdw>
                    </a:effectLst>
                  </a:rPr>
                  <a:t>04</a:t>
                </a:r>
              </a:p>
            </p:txBody>
          </p:sp>
          <p:sp>
            <p:nvSpPr>
              <p:cNvPr id="29" name="TextBox 28"/>
              <p:cNvSpPr txBox="1"/>
              <p:nvPr/>
            </p:nvSpPr>
            <p:spPr>
              <a:xfrm rot="2040000">
                <a:off x="3834229" y="3975204"/>
                <a:ext cx="778744" cy="369332"/>
              </a:xfrm>
              <a:prstGeom prst="rect">
                <a:avLst/>
              </a:prstGeom>
              <a:noFill/>
            </p:spPr>
            <p:txBody>
              <a:bodyPr wrap="square" rtlCol="0">
                <a:spAutoFit/>
              </a:bodyPr>
              <a:lstStyle/>
              <a:p>
                <a:pPr algn="r"/>
                <a:r>
                  <a:rPr lang="en-US" dirty="0">
                    <a:solidFill>
                      <a:schemeClr val="bg1"/>
                    </a:solidFill>
                    <a:effectLst>
                      <a:outerShdw blurRad="38100" dist="38100" dir="2700000" algn="tl">
                        <a:srgbClr val="000000">
                          <a:alpha val="43137"/>
                        </a:srgbClr>
                      </a:outerShdw>
                    </a:effectLst>
                  </a:rPr>
                  <a:t>03</a:t>
                </a:r>
              </a:p>
            </p:txBody>
          </p:sp>
          <p:sp>
            <p:nvSpPr>
              <p:cNvPr id="30" name="TextBox 29"/>
              <p:cNvSpPr txBox="1"/>
              <p:nvPr/>
            </p:nvSpPr>
            <p:spPr>
              <a:xfrm rot="2040000">
                <a:off x="3834229" y="3305552"/>
                <a:ext cx="778744" cy="369332"/>
              </a:xfrm>
              <a:prstGeom prst="rect">
                <a:avLst/>
              </a:prstGeom>
              <a:noFill/>
            </p:spPr>
            <p:txBody>
              <a:bodyPr wrap="square" rtlCol="0">
                <a:spAutoFit/>
              </a:bodyPr>
              <a:lstStyle/>
              <a:p>
                <a:pPr algn="r"/>
                <a:r>
                  <a:rPr lang="en-US" dirty="0">
                    <a:solidFill>
                      <a:schemeClr val="bg1"/>
                    </a:solidFill>
                    <a:effectLst>
                      <a:outerShdw blurRad="38100" dist="38100" dir="2700000" algn="tl">
                        <a:srgbClr val="000000">
                          <a:alpha val="43137"/>
                        </a:srgbClr>
                      </a:outerShdw>
                    </a:effectLst>
                  </a:rPr>
                  <a:t>02</a:t>
                </a:r>
              </a:p>
            </p:txBody>
          </p:sp>
          <p:sp>
            <p:nvSpPr>
              <p:cNvPr id="31" name="TextBox 30"/>
              <p:cNvSpPr txBox="1"/>
              <p:nvPr/>
            </p:nvSpPr>
            <p:spPr>
              <a:xfrm rot="2040000">
                <a:off x="3834229" y="2706884"/>
                <a:ext cx="778744" cy="369332"/>
              </a:xfrm>
              <a:prstGeom prst="rect">
                <a:avLst/>
              </a:prstGeom>
              <a:noFill/>
            </p:spPr>
            <p:txBody>
              <a:bodyPr wrap="square" rtlCol="0">
                <a:spAutoFit/>
              </a:bodyPr>
              <a:lstStyle/>
              <a:p>
                <a:pPr algn="r"/>
                <a:r>
                  <a:rPr lang="en-US" dirty="0">
                    <a:solidFill>
                      <a:schemeClr val="bg1"/>
                    </a:solidFill>
                    <a:effectLst>
                      <a:outerShdw blurRad="38100" dist="38100" dir="2700000" algn="tl">
                        <a:srgbClr val="000000">
                          <a:alpha val="43137"/>
                        </a:srgbClr>
                      </a:outerShdw>
                    </a:effectLst>
                  </a:rPr>
                  <a:t>01</a:t>
                </a:r>
              </a:p>
            </p:txBody>
          </p:sp>
        </p:grpSp>
      </p:grpSp>
      <p:cxnSp>
        <p:nvCxnSpPr>
          <p:cNvPr id="6" name="Straight Arrow Connector 5">
            <a:extLst>
              <a:ext uri="{FF2B5EF4-FFF2-40B4-BE49-F238E27FC236}">
                <a16:creationId xmlns:a16="http://schemas.microsoft.com/office/drawing/2014/main" id="{A99A13B1-2385-4E84-9682-EE78B5C6BCC3}"/>
              </a:ext>
            </a:extLst>
          </p:cNvPr>
          <p:cNvCxnSpPr/>
          <p:nvPr/>
        </p:nvCxnSpPr>
        <p:spPr>
          <a:xfrm flipV="1">
            <a:off x="11143129" y="1188089"/>
            <a:ext cx="0" cy="3213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19A14B3-0FF6-434D-AE34-7BE40228DBA7}"/>
              </a:ext>
            </a:extLst>
          </p:cNvPr>
          <p:cNvCxnSpPr/>
          <p:nvPr/>
        </p:nvCxnSpPr>
        <p:spPr>
          <a:xfrm>
            <a:off x="11618259" y="1188089"/>
            <a:ext cx="0" cy="1588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731CFC-7492-4CE8-8312-8E039460752F}"/>
              </a:ext>
            </a:extLst>
          </p:cNvPr>
          <p:cNvSpPr txBox="1"/>
          <p:nvPr/>
        </p:nvSpPr>
        <p:spPr>
          <a:xfrm>
            <a:off x="6385597" y="457200"/>
            <a:ext cx="5232657" cy="369332"/>
          </a:xfrm>
          <a:prstGeom prst="rect">
            <a:avLst/>
          </a:prstGeom>
          <a:noFill/>
        </p:spPr>
        <p:txBody>
          <a:bodyPr wrap="square" rtlCol="0">
            <a:spAutoFit/>
          </a:bodyPr>
          <a:lstStyle/>
          <a:p>
            <a:r>
              <a:rPr lang="en-US" dirty="0"/>
              <a:t>Randomization and rigor (lack of flexibility)</a:t>
            </a:r>
          </a:p>
        </p:txBody>
      </p:sp>
    </p:spTree>
    <p:extLst>
      <p:ext uri="{BB962C8B-B14F-4D97-AF65-F5344CB8AC3E}">
        <p14:creationId xmlns:p14="http://schemas.microsoft.com/office/powerpoint/2010/main" val="202490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5D00C2-7C4E-4E3B-B9EC-7F22B3380841}"/>
              </a:ext>
            </a:extLst>
          </p:cNvPr>
          <p:cNvSpPr>
            <a:spLocks noGrp="1"/>
          </p:cNvSpPr>
          <p:nvPr>
            <p:ph idx="1"/>
          </p:nvPr>
        </p:nvSpPr>
        <p:spPr>
          <a:xfrm>
            <a:off x="838200" y="1325563"/>
            <a:ext cx="10515600" cy="4851400"/>
          </a:xfrm>
        </p:spPr>
        <p:txBody>
          <a:bodyPr>
            <a:normAutofit/>
          </a:bodyPr>
          <a:lstStyle/>
          <a:p>
            <a:r>
              <a:rPr lang="en-US" sz="2600" dirty="0"/>
              <a:t>Which agents to prioritize? </a:t>
            </a:r>
          </a:p>
          <a:p>
            <a:endParaRPr lang="en-US" dirty="0"/>
          </a:p>
          <a:p>
            <a:r>
              <a:rPr lang="en-US" dirty="0"/>
              <a:t>Stop an inactive drug as early as possible and take an active drug forward </a:t>
            </a:r>
          </a:p>
          <a:p>
            <a:pPr lvl="1"/>
            <a:r>
              <a:rPr lang="en-US" dirty="0"/>
              <a:t>Identify active vs not active drug</a:t>
            </a:r>
          </a:p>
          <a:p>
            <a:pPr lvl="1"/>
            <a:r>
              <a:rPr lang="en-US" dirty="0"/>
              <a:t>Minimize number of patients for inactive agents</a:t>
            </a:r>
          </a:p>
          <a:p>
            <a:pPr lvl="1"/>
            <a:r>
              <a:rPr lang="en-US" dirty="0"/>
              <a:t>Maximize number of patients for active agents</a:t>
            </a:r>
          </a:p>
          <a:p>
            <a:pPr marL="457200" lvl="1" indent="0">
              <a:buNone/>
            </a:pPr>
            <a:endParaRPr lang="en-US" dirty="0"/>
          </a:p>
          <a:p>
            <a:r>
              <a:rPr lang="en-US" dirty="0"/>
              <a:t>Define criteria for a successful trial</a:t>
            </a:r>
          </a:p>
          <a:p>
            <a:pPr lvl="1"/>
            <a:endParaRPr lang="en-US" dirty="0"/>
          </a:p>
          <a:p>
            <a:endParaRPr lang="en-US" dirty="0"/>
          </a:p>
          <a:p>
            <a:endParaRPr lang="en-US" dirty="0"/>
          </a:p>
        </p:txBody>
      </p:sp>
      <p:sp>
        <p:nvSpPr>
          <p:cNvPr id="2" name="Title 1">
            <a:extLst>
              <a:ext uri="{FF2B5EF4-FFF2-40B4-BE49-F238E27FC236}">
                <a16:creationId xmlns:a16="http://schemas.microsoft.com/office/drawing/2014/main" id="{3E397E77-C45D-4131-962E-6C37E2E8E592}"/>
              </a:ext>
            </a:extLst>
          </p:cNvPr>
          <p:cNvSpPr>
            <a:spLocks noGrp="1"/>
          </p:cNvSpPr>
          <p:nvPr>
            <p:ph type="title"/>
          </p:nvPr>
        </p:nvSpPr>
        <p:spPr>
          <a:xfrm>
            <a:off x="682752" y="43176"/>
            <a:ext cx="10515600" cy="1325563"/>
          </a:xfrm>
        </p:spPr>
        <p:txBody>
          <a:bodyPr/>
          <a:lstStyle/>
          <a:p>
            <a:r>
              <a:rPr lang="en-US" dirty="0"/>
              <a:t>Challenges: overarching goal</a:t>
            </a:r>
          </a:p>
        </p:txBody>
      </p:sp>
      <p:sp>
        <p:nvSpPr>
          <p:cNvPr id="4" name="Right Brace 3">
            <a:extLst>
              <a:ext uri="{FF2B5EF4-FFF2-40B4-BE49-F238E27FC236}">
                <a16:creationId xmlns:a16="http://schemas.microsoft.com/office/drawing/2014/main" id="{B3EF15F5-E1E0-4BF6-AC82-07E99DE516C2}"/>
              </a:ext>
            </a:extLst>
          </p:cNvPr>
          <p:cNvSpPr/>
          <p:nvPr/>
        </p:nvSpPr>
        <p:spPr>
          <a:xfrm>
            <a:off x="7591248" y="3512228"/>
            <a:ext cx="129396" cy="58659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9FE540AD-23B4-4F71-91DA-E779069C6BCE}"/>
              </a:ext>
            </a:extLst>
          </p:cNvPr>
          <p:cNvSpPr txBox="1"/>
          <p:nvPr/>
        </p:nvSpPr>
        <p:spPr>
          <a:xfrm>
            <a:off x="9067972" y="3920992"/>
            <a:ext cx="2441276" cy="923330"/>
          </a:xfrm>
          <a:prstGeom prst="rect">
            <a:avLst/>
          </a:prstGeom>
          <a:noFill/>
        </p:spPr>
        <p:txBody>
          <a:bodyPr wrap="square" rtlCol="0">
            <a:spAutoFit/>
          </a:bodyPr>
          <a:lstStyle/>
          <a:p>
            <a:r>
              <a:rPr lang="en-US" dirty="0"/>
              <a:t>Optimization with respect to sample size/ trial duration</a:t>
            </a:r>
          </a:p>
        </p:txBody>
      </p:sp>
      <p:sp>
        <p:nvSpPr>
          <p:cNvPr id="6" name="Right Brace 5">
            <a:extLst>
              <a:ext uri="{FF2B5EF4-FFF2-40B4-BE49-F238E27FC236}">
                <a16:creationId xmlns:a16="http://schemas.microsoft.com/office/drawing/2014/main" id="{B4106DD2-2FA2-4776-9939-7049DD2AB9D6}"/>
              </a:ext>
            </a:extLst>
          </p:cNvPr>
          <p:cNvSpPr/>
          <p:nvPr/>
        </p:nvSpPr>
        <p:spPr>
          <a:xfrm>
            <a:off x="8309313" y="3628685"/>
            <a:ext cx="224287" cy="940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9272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C544-C08F-4418-A2A4-62A4E8124224}"/>
              </a:ext>
            </a:extLst>
          </p:cNvPr>
          <p:cNvSpPr>
            <a:spLocks noGrp="1"/>
          </p:cNvSpPr>
          <p:nvPr>
            <p:ph type="title"/>
          </p:nvPr>
        </p:nvSpPr>
        <p:spPr/>
        <p:txBody>
          <a:bodyPr>
            <a:normAutofit/>
          </a:bodyPr>
          <a:lstStyle/>
          <a:p>
            <a:r>
              <a:rPr lang="en-US" sz="2800" dirty="0"/>
              <a:t>What is a successful trial vs what are we going to learn? </a:t>
            </a:r>
          </a:p>
        </p:txBody>
      </p:sp>
      <p:graphicFrame>
        <p:nvGraphicFramePr>
          <p:cNvPr id="5" name="Table 4">
            <a:extLst>
              <a:ext uri="{FF2B5EF4-FFF2-40B4-BE49-F238E27FC236}">
                <a16:creationId xmlns:a16="http://schemas.microsoft.com/office/drawing/2014/main" id="{9A696464-67CA-4264-8728-C92AE662506E}"/>
              </a:ext>
            </a:extLst>
          </p:cNvPr>
          <p:cNvGraphicFramePr>
            <a:graphicFrameLocks noGrp="1"/>
          </p:cNvGraphicFramePr>
          <p:nvPr/>
        </p:nvGraphicFramePr>
        <p:xfrm>
          <a:off x="957459" y="1343216"/>
          <a:ext cx="8127999" cy="1010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26325048"/>
                    </a:ext>
                  </a:extLst>
                </a:gridCol>
                <a:gridCol w="2709333">
                  <a:extLst>
                    <a:ext uri="{9D8B030D-6E8A-4147-A177-3AD203B41FA5}">
                      <a16:colId xmlns:a16="http://schemas.microsoft.com/office/drawing/2014/main" val="2643366504"/>
                    </a:ext>
                  </a:extLst>
                </a:gridCol>
                <a:gridCol w="2709333">
                  <a:extLst>
                    <a:ext uri="{9D8B030D-6E8A-4147-A177-3AD203B41FA5}">
                      <a16:colId xmlns:a16="http://schemas.microsoft.com/office/drawing/2014/main" val="1120950380"/>
                    </a:ext>
                  </a:extLst>
                </a:gridCol>
              </a:tblGrid>
              <a:tr h="370840">
                <a:tc>
                  <a:txBody>
                    <a:bodyPr/>
                    <a:lstStyle/>
                    <a:p>
                      <a:r>
                        <a:rPr lang="en-US" dirty="0"/>
                        <a:t>Phase I</a:t>
                      </a:r>
                    </a:p>
                  </a:txBody>
                  <a:tcPr/>
                </a:tc>
                <a:tc>
                  <a:txBody>
                    <a:bodyPr/>
                    <a:lstStyle/>
                    <a:p>
                      <a:r>
                        <a:rPr lang="en-US" dirty="0"/>
                        <a:t>Phase II</a:t>
                      </a:r>
                    </a:p>
                  </a:txBody>
                  <a:tcPr/>
                </a:tc>
                <a:tc>
                  <a:txBody>
                    <a:bodyPr/>
                    <a:lstStyle/>
                    <a:p>
                      <a:r>
                        <a:rPr lang="en-US" dirty="0"/>
                        <a:t>Phase III</a:t>
                      </a:r>
                    </a:p>
                  </a:txBody>
                  <a:tcPr/>
                </a:tc>
                <a:extLst>
                  <a:ext uri="{0D108BD9-81ED-4DB2-BD59-A6C34878D82A}">
                    <a16:rowId xmlns:a16="http://schemas.microsoft.com/office/drawing/2014/main" val="1587020393"/>
                  </a:ext>
                </a:extLst>
              </a:tr>
              <a:tr h="370840">
                <a:tc>
                  <a:txBody>
                    <a:bodyPr/>
                    <a:lstStyle/>
                    <a:p>
                      <a:r>
                        <a:rPr lang="en-US" dirty="0"/>
                        <a:t>Safe</a:t>
                      </a:r>
                    </a:p>
                    <a:p>
                      <a:r>
                        <a:rPr lang="en-US" dirty="0"/>
                        <a:t>DLT rate &lt; 30%</a:t>
                      </a:r>
                    </a:p>
                  </a:txBody>
                  <a:tcPr/>
                </a:tc>
                <a:tc>
                  <a:txBody>
                    <a:bodyPr/>
                    <a:lstStyle/>
                    <a:p>
                      <a:r>
                        <a:rPr lang="en-US" dirty="0"/>
                        <a:t>Efficacious</a:t>
                      </a:r>
                    </a:p>
                    <a:p>
                      <a:r>
                        <a:rPr lang="en-US" dirty="0"/>
                        <a:t>ORR ≥ 30%</a:t>
                      </a:r>
                    </a:p>
                  </a:txBody>
                  <a:tcPr/>
                </a:tc>
                <a:tc>
                  <a:txBody>
                    <a:bodyPr/>
                    <a:lstStyle/>
                    <a:p>
                      <a:r>
                        <a:rPr lang="en-US" dirty="0"/>
                        <a:t>Arm A is better than Arm B</a:t>
                      </a:r>
                    </a:p>
                    <a:p>
                      <a:r>
                        <a:rPr lang="en-US" dirty="0"/>
                        <a:t>HR &gt; 1</a:t>
                      </a:r>
                    </a:p>
                  </a:txBody>
                  <a:tcPr/>
                </a:tc>
                <a:extLst>
                  <a:ext uri="{0D108BD9-81ED-4DB2-BD59-A6C34878D82A}">
                    <a16:rowId xmlns:a16="http://schemas.microsoft.com/office/drawing/2014/main" val="3713077699"/>
                  </a:ext>
                </a:extLst>
              </a:tr>
            </a:tbl>
          </a:graphicData>
        </a:graphic>
      </p:graphicFrame>
      <p:graphicFrame>
        <p:nvGraphicFramePr>
          <p:cNvPr id="4" name="Table 3">
            <a:extLst>
              <a:ext uri="{FF2B5EF4-FFF2-40B4-BE49-F238E27FC236}">
                <a16:creationId xmlns:a16="http://schemas.microsoft.com/office/drawing/2014/main" id="{E36344AC-3F5B-42FE-8DDF-F9DBB783175B}"/>
              </a:ext>
            </a:extLst>
          </p:cNvPr>
          <p:cNvGraphicFramePr>
            <a:graphicFrameLocks noGrp="1"/>
          </p:cNvGraphicFramePr>
          <p:nvPr/>
        </p:nvGraphicFramePr>
        <p:xfrm>
          <a:off x="838200" y="4228339"/>
          <a:ext cx="8127999" cy="21031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48159337"/>
                    </a:ext>
                  </a:extLst>
                </a:gridCol>
                <a:gridCol w="2709333">
                  <a:extLst>
                    <a:ext uri="{9D8B030D-6E8A-4147-A177-3AD203B41FA5}">
                      <a16:colId xmlns:a16="http://schemas.microsoft.com/office/drawing/2014/main" val="3775719836"/>
                    </a:ext>
                  </a:extLst>
                </a:gridCol>
                <a:gridCol w="2709333">
                  <a:extLst>
                    <a:ext uri="{9D8B030D-6E8A-4147-A177-3AD203B41FA5}">
                      <a16:colId xmlns:a16="http://schemas.microsoft.com/office/drawing/2014/main" val="324790390"/>
                    </a:ext>
                  </a:extLst>
                </a:gridCol>
              </a:tblGrid>
              <a:tr h="0">
                <a:tc>
                  <a:txBody>
                    <a:bodyPr/>
                    <a:lstStyle/>
                    <a:p>
                      <a:r>
                        <a:rPr lang="en-US" dirty="0"/>
                        <a:t>Phase I (DEC)</a:t>
                      </a:r>
                    </a:p>
                  </a:txBody>
                  <a:tcPr/>
                </a:tc>
                <a:tc>
                  <a:txBody>
                    <a:bodyPr/>
                    <a:lstStyle/>
                    <a:p>
                      <a:r>
                        <a:rPr lang="en-US" dirty="0"/>
                        <a:t>Phase II (basket)</a:t>
                      </a:r>
                    </a:p>
                  </a:txBody>
                  <a:tcPr/>
                </a:tc>
                <a:tc>
                  <a:txBody>
                    <a:bodyPr/>
                    <a:lstStyle/>
                    <a:p>
                      <a:r>
                        <a:rPr lang="en-US" dirty="0"/>
                        <a:t>Phase III </a:t>
                      </a:r>
                    </a:p>
                  </a:txBody>
                  <a:tcPr/>
                </a:tc>
                <a:extLst>
                  <a:ext uri="{0D108BD9-81ED-4DB2-BD59-A6C34878D82A}">
                    <a16:rowId xmlns:a16="http://schemas.microsoft.com/office/drawing/2014/main" val="161315280"/>
                  </a:ext>
                </a:extLst>
              </a:tr>
              <a:tr h="370840">
                <a:tc>
                  <a:txBody>
                    <a:bodyPr/>
                    <a:lstStyle/>
                    <a:p>
                      <a:r>
                        <a:rPr lang="en-US" dirty="0"/>
                        <a:t>Safety and Efficacy</a:t>
                      </a:r>
                    </a:p>
                    <a:p>
                      <a:r>
                        <a:rPr lang="en-US" dirty="0"/>
                        <a:t>Define population for further study</a:t>
                      </a:r>
                    </a:p>
                    <a:p>
                      <a:r>
                        <a:rPr lang="en-US" dirty="0"/>
                        <a:t>Define dose toxicity profile </a:t>
                      </a:r>
                    </a:p>
                    <a:p>
                      <a:r>
                        <a:rPr lang="en-US" dirty="0"/>
                        <a:t>Define dose efficacy profile</a:t>
                      </a:r>
                    </a:p>
                  </a:txBody>
                  <a:tcPr/>
                </a:tc>
                <a:tc>
                  <a:txBody>
                    <a:bodyPr/>
                    <a:lstStyle/>
                    <a:p>
                      <a:r>
                        <a:rPr lang="en-US" dirty="0"/>
                        <a:t>Efficacy overall</a:t>
                      </a:r>
                    </a:p>
                    <a:p>
                      <a:r>
                        <a:rPr lang="en-US" dirty="0"/>
                        <a:t>Efficacy by disease subtype</a:t>
                      </a:r>
                    </a:p>
                  </a:txBody>
                  <a:tcPr/>
                </a:tc>
                <a:tc>
                  <a:txBody>
                    <a:bodyPr/>
                    <a:lstStyle/>
                    <a:p>
                      <a:r>
                        <a:rPr lang="en-US" dirty="0"/>
                        <a:t>Two arm trial</a:t>
                      </a:r>
                    </a:p>
                    <a:p>
                      <a:endParaRPr lang="en-US" dirty="0"/>
                    </a:p>
                    <a:p>
                      <a:r>
                        <a:rPr lang="en-US" dirty="0"/>
                        <a:t>Umbrella</a:t>
                      </a:r>
                    </a:p>
                    <a:p>
                      <a:r>
                        <a:rPr lang="en-US" dirty="0"/>
                        <a:t>Platform  (new </a:t>
                      </a:r>
                      <a:r>
                        <a:rPr lang="en-US" dirty="0" err="1"/>
                        <a:t>trt</a:t>
                      </a:r>
                      <a:r>
                        <a:rPr lang="en-US" dirty="0"/>
                        <a:t> can be entered/dropped)</a:t>
                      </a:r>
                    </a:p>
                    <a:p>
                      <a:endParaRPr lang="en-US" dirty="0"/>
                    </a:p>
                  </a:txBody>
                  <a:tcPr/>
                </a:tc>
                <a:extLst>
                  <a:ext uri="{0D108BD9-81ED-4DB2-BD59-A6C34878D82A}">
                    <a16:rowId xmlns:a16="http://schemas.microsoft.com/office/drawing/2014/main" val="1335667975"/>
                  </a:ext>
                </a:extLst>
              </a:tr>
            </a:tbl>
          </a:graphicData>
        </a:graphic>
      </p:graphicFrame>
      <p:sp>
        <p:nvSpPr>
          <p:cNvPr id="6" name="TextBox 5">
            <a:extLst>
              <a:ext uri="{FF2B5EF4-FFF2-40B4-BE49-F238E27FC236}">
                <a16:creationId xmlns:a16="http://schemas.microsoft.com/office/drawing/2014/main" id="{7307653B-76F5-4648-A49E-C8304E5E81C8}"/>
              </a:ext>
            </a:extLst>
          </p:cNvPr>
          <p:cNvSpPr txBox="1"/>
          <p:nvPr/>
        </p:nvSpPr>
        <p:spPr>
          <a:xfrm>
            <a:off x="9517487" y="1712890"/>
            <a:ext cx="2112136" cy="369332"/>
          </a:xfrm>
          <a:prstGeom prst="rect">
            <a:avLst/>
          </a:prstGeom>
          <a:noFill/>
        </p:spPr>
        <p:txBody>
          <a:bodyPr wrap="square" rtlCol="0">
            <a:spAutoFit/>
          </a:bodyPr>
          <a:lstStyle/>
          <a:p>
            <a:r>
              <a:rPr lang="en-US" dirty="0"/>
              <a:t>Met primary aim</a:t>
            </a:r>
          </a:p>
        </p:txBody>
      </p:sp>
      <p:sp>
        <p:nvSpPr>
          <p:cNvPr id="7" name="TextBox 6">
            <a:extLst>
              <a:ext uri="{FF2B5EF4-FFF2-40B4-BE49-F238E27FC236}">
                <a16:creationId xmlns:a16="http://schemas.microsoft.com/office/drawing/2014/main" id="{0DC9CBEB-6AA7-4B5A-8FDA-2728B19FEBC2}"/>
              </a:ext>
            </a:extLst>
          </p:cNvPr>
          <p:cNvSpPr txBox="1"/>
          <p:nvPr/>
        </p:nvSpPr>
        <p:spPr>
          <a:xfrm>
            <a:off x="9517487" y="4765183"/>
            <a:ext cx="2292440" cy="923330"/>
          </a:xfrm>
          <a:prstGeom prst="rect">
            <a:avLst/>
          </a:prstGeom>
          <a:noFill/>
        </p:spPr>
        <p:txBody>
          <a:bodyPr wrap="square" rtlCol="0">
            <a:spAutoFit/>
          </a:bodyPr>
          <a:lstStyle/>
          <a:p>
            <a:r>
              <a:rPr lang="en-US" dirty="0"/>
              <a:t>Did it answer the</a:t>
            </a:r>
          </a:p>
          <a:p>
            <a:r>
              <a:rPr lang="en-US" dirty="0"/>
              <a:t>Multiple Aims</a:t>
            </a:r>
          </a:p>
          <a:p>
            <a:r>
              <a:rPr lang="en-US" dirty="0"/>
              <a:t>Definitively?</a:t>
            </a:r>
          </a:p>
        </p:txBody>
      </p:sp>
      <p:sp>
        <p:nvSpPr>
          <p:cNvPr id="3" name="TextBox 2">
            <a:extLst>
              <a:ext uri="{FF2B5EF4-FFF2-40B4-BE49-F238E27FC236}">
                <a16:creationId xmlns:a16="http://schemas.microsoft.com/office/drawing/2014/main" id="{C1FB5D5F-5B27-4D5A-AD9A-2F45D1EB5217}"/>
              </a:ext>
            </a:extLst>
          </p:cNvPr>
          <p:cNvSpPr txBox="1"/>
          <p:nvPr/>
        </p:nvSpPr>
        <p:spPr>
          <a:xfrm>
            <a:off x="2537717" y="2804845"/>
            <a:ext cx="4520629" cy="369332"/>
          </a:xfrm>
          <a:prstGeom prst="rect">
            <a:avLst/>
          </a:prstGeom>
          <a:noFill/>
        </p:spPr>
        <p:txBody>
          <a:bodyPr wrap="square" rtlCol="0">
            <a:spAutoFit/>
          </a:bodyPr>
          <a:lstStyle/>
          <a:p>
            <a:r>
              <a:rPr lang="en-US" dirty="0"/>
              <a:t>Single hypothesis</a:t>
            </a:r>
          </a:p>
        </p:txBody>
      </p:sp>
      <p:sp>
        <p:nvSpPr>
          <p:cNvPr id="8" name="TextBox 7">
            <a:extLst>
              <a:ext uri="{FF2B5EF4-FFF2-40B4-BE49-F238E27FC236}">
                <a16:creationId xmlns:a16="http://schemas.microsoft.com/office/drawing/2014/main" id="{D40A6BDF-7401-45BE-BA7B-01CDF7CD1E51}"/>
              </a:ext>
            </a:extLst>
          </p:cNvPr>
          <p:cNvSpPr txBox="1"/>
          <p:nvPr/>
        </p:nvSpPr>
        <p:spPr>
          <a:xfrm>
            <a:off x="2537717" y="3564891"/>
            <a:ext cx="2804845" cy="369332"/>
          </a:xfrm>
          <a:prstGeom prst="rect">
            <a:avLst/>
          </a:prstGeom>
          <a:noFill/>
        </p:spPr>
        <p:txBody>
          <a:bodyPr wrap="square" rtlCol="0">
            <a:spAutoFit/>
          </a:bodyPr>
          <a:lstStyle/>
          <a:p>
            <a:r>
              <a:rPr lang="en-US" dirty="0"/>
              <a:t>Multiple hypotheses</a:t>
            </a:r>
          </a:p>
        </p:txBody>
      </p:sp>
    </p:spTree>
    <p:extLst>
      <p:ext uri="{BB962C8B-B14F-4D97-AF65-F5344CB8AC3E}">
        <p14:creationId xmlns:p14="http://schemas.microsoft.com/office/powerpoint/2010/main" val="38561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0E8B-A039-4588-8AF0-081BB54C17DE}"/>
              </a:ext>
            </a:extLst>
          </p:cNvPr>
          <p:cNvSpPr>
            <a:spLocks noGrp="1"/>
          </p:cNvSpPr>
          <p:nvPr>
            <p:ph type="title"/>
          </p:nvPr>
        </p:nvSpPr>
        <p:spPr/>
        <p:txBody>
          <a:bodyPr/>
          <a:lstStyle/>
          <a:p>
            <a:r>
              <a:rPr lang="en-US" dirty="0"/>
              <a:t>Perspective </a:t>
            </a:r>
          </a:p>
        </p:txBody>
      </p:sp>
      <p:sp>
        <p:nvSpPr>
          <p:cNvPr id="3" name="Content Placeholder 2">
            <a:extLst>
              <a:ext uri="{FF2B5EF4-FFF2-40B4-BE49-F238E27FC236}">
                <a16:creationId xmlns:a16="http://schemas.microsoft.com/office/drawing/2014/main" id="{99475CBA-62DD-4E55-ACC1-B3D376777AFA}"/>
              </a:ext>
            </a:extLst>
          </p:cNvPr>
          <p:cNvSpPr>
            <a:spLocks noGrp="1"/>
          </p:cNvSpPr>
          <p:nvPr>
            <p:ph idx="1"/>
          </p:nvPr>
        </p:nvSpPr>
        <p:spPr/>
        <p:txBody>
          <a:bodyPr/>
          <a:lstStyle/>
          <a:p>
            <a:endParaRPr lang="en-US" dirty="0"/>
          </a:p>
          <a:p>
            <a:pPr marL="0" indent="0">
              <a:buNone/>
            </a:pPr>
            <a:r>
              <a:rPr lang="en-US" dirty="0"/>
              <a:t>Design                  Review                 Conduct              Interpretation</a:t>
            </a:r>
          </a:p>
          <a:p>
            <a:pPr marL="0" indent="0">
              <a:buNone/>
            </a:pPr>
            <a:endParaRPr lang="en-US" dirty="0"/>
          </a:p>
        </p:txBody>
      </p:sp>
      <p:sp>
        <p:nvSpPr>
          <p:cNvPr id="4" name="Arrow: Right 3">
            <a:extLst>
              <a:ext uri="{FF2B5EF4-FFF2-40B4-BE49-F238E27FC236}">
                <a16:creationId xmlns:a16="http://schemas.microsoft.com/office/drawing/2014/main" id="{21DF234E-46EA-443C-A9C2-0E17DDD4B8D8}"/>
              </a:ext>
            </a:extLst>
          </p:cNvPr>
          <p:cNvSpPr/>
          <p:nvPr/>
        </p:nvSpPr>
        <p:spPr>
          <a:xfrm>
            <a:off x="2108736" y="2510794"/>
            <a:ext cx="1000664" cy="103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F8DA4B8E-20E6-4C59-BB77-30AB69FE5479}"/>
              </a:ext>
            </a:extLst>
          </p:cNvPr>
          <p:cNvSpPr/>
          <p:nvPr/>
        </p:nvSpPr>
        <p:spPr>
          <a:xfrm>
            <a:off x="4505018" y="2500222"/>
            <a:ext cx="1181820" cy="1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9635061B-85AB-4795-9C76-FF84B5A58A00}"/>
              </a:ext>
            </a:extLst>
          </p:cNvPr>
          <p:cNvSpPr/>
          <p:nvPr/>
        </p:nvSpPr>
        <p:spPr>
          <a:xfrm>
            <a:off x="7082456" y="2495697"/>
            <a:ext cx="931653" cy="1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971632-DBA3-433C-AD48-9C27DC69FC78}"/>
              </a:ext>
            </a:extLst>
          </p:cNvPr>
          <p:cNvSpPr/>
          <p:nvPr/>
        </p:nvSpPr>
        <p:spPr>
          <a:xfrm>
            <a:off x="644434" y="3910149"/>
            <a:ext cx="1759132" cy="478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Design Methods</a:t>
            </a:r>
          </a:p>
        </p:txBody>
      </p:sp>
      <p:sp>
        <p:nvSpPr>
          <p:cNvPr id="8" name="Rectangle 7">
            <a:extLst>
              <a:ext uri="{FF2B5EF4-FFF2-40B4-BE49-F238E27FC236}">
                <a16:creationId xmlns:a16="http://schemas.microsoft.com/office/drawing/2014/main" id="{02360CCF-3766-469D-A64C-D7086E39FC36}"/>
              </a:ext>
            </a:extLst>
          </p:cNvPr>
          <p:cNvSpPr/>
          <p:nvPr/>
        </p:nvSpPr>
        <p:spPr>
          <a:xfrm>
            <a:off x="2926080" y="3753395"/>
            <a:ext cx="2229394"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Sponsored vs IIT</a:t>
            </a:r>
          </a:p>
        </p:txBody>
      </p:sp>
      <p:sp>
        <p:nvSpPr>
          <p:cNvPr id="10" name="Rectangle 9">
            <a:extLst>
              <a:ext uri="{FF2B5EF4-FFF2-40B4-BE49-F238E27FC236}">
                <a16:creationId xmlns:a16="http://schemas.microsoft.com/office/drawing/2014/main" id="{BB659CDB-0E7D-43FF-9A01-4AED36BA367D}"/>
              </a:ext>
            </a:extLst>
          </p:cNvPr>
          <p:cNvSpPr/>
          <p:nvPr/>
        </p:nvSpPr>
        <p:spPr>
          <a:xfrm>
            <a:off x="8446248" y="3753395"/>
            <a:ext cx="2229394"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Limited Data – High impact </a:t>
            </a:r>
          </a:p>
        </p:txBody>
      </p:sp>
      <p:sp>
        <p:nvSpPr>
          <p:cNvPr id="9" name="Rectangle 8">
            <a:extLst>
              <a:ext uri="{FF2B5EF4-FFF2-40B4-BE49-F238E27FC236}">
                <a16:creationId xmlns:a16="http://schemas.microsoft.com/office/drawing/2014/main" id="{ADC53EA0-394F-478B-916D-4F05FD69A856}"/>
              </a:ext>
            </a:extLst>
          </p:cNvPr>
          <p:cNvSpPr/>
          <p:nvPr/>
        </p:nvSpPr>
        <p:spPr>
          <a:xfrm>
            <a:off x="5939253" y="3753394"/>
            <a:ext cx="1375948" cy="85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Risk/benefit</a:t>
            </a:r>
          </a:p>
        </p:txBody>
      </p:sp>
    </p:spTree>
    <p:extLst>
      <p:ext uri="{BB962C8B-B14F-4D97-AF65-F5344CB8AC3E}">
        <p14:creationId xmlns:p14="http://schemas.microsoft.com/office/powerpoint/2010/main" val="32229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378D5-E664-42C4-982D-EB79D4CAB5EE}"/>
              </a:ext>
            </a:extLst>
          </p:cNvPr>
          <p:cNvSpPr>
            <a:spLocks noGrp="1"/>
          </p:cNvSpPr>
          <p:nvPr>
            <p:ph type="ctrTitle"/>
          </p:nvPr>
        </p:nvSpPr>
        <p:spPr/>
        <p:txBody>
          <a:bodyPr/>
          <a:lstStyle/>
          <a:p>
            <a:r>
              <a:rPr lang="en-US" dirty="0"/>
              <a:t>Early Phase designs:</a:t>
            </a:r>
            <a:br>
              <a:rPr lang="en-US" dirty="0"/>
            </a:br>
            <a:r>
              <a:rPr lang="en-US" dirty="0"/>
              <a:t>why so many?</a:t>
            </a:r>
          </a:p>
        </p:txBody>
      </p:sp>
      <p:sp>
        <p:nvSpPr>
          <p:cNvPr id="3" name="Subtitle 2">
            <a:extLst>
              <a:ext uri="{FF2B5EF4-FFF2-40B4-BE49-F238E27FC236}">
                <a16:creationId xmlns:a16="http://schemas.microsoft.com/office/drawing/2014/main" id="{20B19B1F-B968-429A-B2BB-57D4090E2947}"/>
              </a:ext>
            </a:extLst>
          </p:cNvPr>
          <p:cNvSpPr>
            <a:spLocks noGrp="1"/>
          </p:cNvSpPr>
          <p:nvPr>
            <p:ph type="subTitle" idx="1"/>
          </p:nvPr>
        </p:nvSpPr>
        <p:spPr/>
        <p:txBody>
          <a:bodyPr/>
          <a:lstStyle/>
          <a:p>
            <a:r>
              <a:rPr lang="en-US" dirty="0"/>
              <a:t>Matthieu Clertant </a:t>
            </a:r>
          </a:p>
        </p:txBody>
      </p:sp>
    </p:spTree>
    <p:extLst>
      <p:ext uri="{BB962C8B-B14F-4D97-AF65-F5344CB8AC3E}">
        <p14:creationId xmlns:p14="http://schemas.microsoft.com/office/powerpoint/2010/main" val="335992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F01E-46A7-4194-B686-673615A0F9B4}"/>
              </a:ext>
            </a:extLst>
          </p:cNvPr>
          <p:cNvSpPr>
            <a:spLocks noGrp="1"/>
          </p:cNvSpPr>
          <p:nvPr>
            <p:ph type="title"/>
          </p:nvPr>
        </p:nvSpPr>
        <p:spPr/>
        <p:txBody>
          <a:bodyPr/>
          <a:lstStyle/>
          <a:p>
            <a:r>
              <a:rPr lang="en-US" dirty="0"/>
              <a:t>Three topics</a:t>
            </a:r>
          </a:p>
        </p:txBody>
      </p:sp>
      <p:sp>
        <p:nvSpPr>
          <p:cNvPr id="3" name="Content Placeholder 2">
            <a:extLst>
              <a:ext uri="{FF2B5EF4-FFF2-40B4-BE49-F238E27FC236}">
                <a16:creationId xmlns:a16="http://schemas.microsoft.com/office/drawing/2014/main" id="{1F8F9301-531F-4CC3-819F-7E3891B1FC30}"/>
              </a:ext>
            </a:extLst>
          </p:cNvPr>
          <p:cNvSpPr>
            <a:spLocks noGrp="1"/>
          </p:cNvSpPr>
          <p:nvPr>
            <p:ph idx="1"/>
          </p:nvPr>
        </p:nvSpPr>
        <p:spPr/>
        <p:txBody>
          <a:bodyPr/>
          <a:lstStyle/>
          <a:p>
            <a:r>
              <a:rPr lang="en-US" dirty="0"/>
              <a:t>Not as many designs as we think: 3 classes</a:t>
            </a:r>
          </a:p>
          <a:p>
            <a:endParaRPr lang="en-US" dirty="0"/>
          </a:p>
          <a:p>
            <a:r>
              <a:rPr lang="en-US" dirty="0"/>
              <a:t>How good are they? Should we use them?</a:t>
            </a:r>
          </a:p>
          <a:p>
            <a:endParaRPr lang="en-US" dirty="0"/>
          </a:p>
          <a:p>
            <a:r>
              <a:rPr lang="en-US" dirty="0"/>
              <a:t>How do we review such protocols?</a:t>
            </a:r>
          </a:p>
          <a:p>
            <a:endParaRPr lang="en-US" dirty="0"/>
          </a:p>
          <a:p>
            <a:endParaRPr lang="en-US" dirty="0"/>
          </a:p>
        </p:txBody>
      </p:sp>
    </p:spTree>
    <p:extLst>
      <p:ext uri="{BB962C8B-B14F-4D97-AF65-F5344CB8AC3E}">
        <p14:creationId xmlns:p14="http://schemas.microsoft.com/office/powerpoint/2010/main" val="4081570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E938-5572-4A13-B724-1732BBB92DC7}"/>
              </a:ext>
            </a:extLst>
          </p:cNvPr>
          <p:cNvSpPr>
            <a:spLocks noGrp="1"/>
          </p:cNvSpPr>
          <p:nvPr>
            <p:ph type="title"/>
          </p:nvPr>
        </p:nvSpPr>
        <p:spPr/>
        <p:txBody>
          <a:bodyPr/>
          <a:lstStyle/>
          <a:p>
            <a:r>
              <a:rPr lang="en-US" dirty="0"/>
              <a:t>Designs </a:t>
            </a:r>
          </a:p>
        </p:txBody>
      </p:sp>
      <p:sp>
        <p:nvSpPr>
          <p:cNvPr id="3" name="Text Placeholder 2">
            <a:extLst>
              <a:ext uri="{FF2B5EF4-FFF2-40B4-BE49-F238E27FC236}">
                <a16:creationId xmlns:a16="http://schemas.microsoft.com/office/drawing/2014/main" id="{6D5BD820-7D0F-42A2-B7F6-D03D20130E9A}"/>
              </a:ext>
            </a:extLst>
          </p:cNvPr>
          <p:cNvSpPr>
            <a:spLocks noGrp="1"/>
          </p:cNvSpPr>
          <p:nvPr>
            <p:ph type="body" idx="1"/>
          </p:nvPr>
        </p:nvSpPr>
        <p:spPr/>
        <p:txBody>
          <a:bodyPr/>
          <a:lstStyle/>
          <a:p>
            <a:r>
              <a:rPr lang="en-US" dirty="0"/>
              <a:t>Model-based designs</a:t>
            </a:r>
          </a:p>
        </p:txBody>
      </p:sp>
      <p:sp>
        <p:nvSpPr>
          <p:cNvPr id="4" name="Content Placeholder 3">
            <a:extLst>
              <a:ext uri="{FF2B5EF4-FFF2-40B4-BE49-F238E27FC236}">
                <a16:creationId xmlns:a16="http://schemas.microsoft.com/office/drawing/2014/main" id="{B372CED2-D2CA-421B-B359-696355DF37C0}"/>
              </a:ext>
            </a:extLst>
          </p:cNvPr>
          <p:cNvSpPr>
            <a:spLocks noGrp="1"/>
          </p:cNvSpPr>
          <p:nvPr>
            <p:ph sz="half" idx="2"/>
          </p:nvPr>
        </p:nvSpPr>
        <p:spPr/>
        <p:txBody>
          <a:bodyPr>
            <a:normAutofit/>
          </a:bodyPr>
          <a:lstStyle/>
          <a:p>
            <a:r>
              <a:rPr lang="en-US" dirty="0"/>
              <a:t>CRM: </a:t>
            </a:r>
            <a:r>
              <a:rPr lang="en-US" sz="1000" dirty="0"/>
              <a:t>continual reassessment method</a:t>
            </a:r>
          </a:p>
          <a:p>
            <a:r>
              <a:rPr lang="en-US" dirty="0"/>
              <a:t>EWOC: </a:t>
            </a:r>
            <a:r>
              <a:rPr lang="en-US" sz="1000" dirty="0"/>
              <a:t>escalation with overdose control</a:t>
            </a:r>
          </a:p>
          <a:p>
            <a:r>
              <a:rPr lang="en-US" dirty="0"/>
              <a:t>BLRM: </a:t>
            </a:r>
            <a:r>
              <a:rPr lang="en-US" sz="1000" dirty="0"/>
              <a:t>Bayesian logistic regression model</a:t>
            </a:r>
          </a:p>
          <a:p>
            <a:r>
              <a:rPr lang="en-US" dirty="0"/>
              <a:t>Borrowing between dose levels</a:t>
            </a:r>
          </a:p>
        </p:txBody>
      </p:sp>
      <p:sp>
        <p:nvSpPr>
          <p:cNvPr id="5" name="Text Placeholder 4">
            <a:extLst>
              <a:ext uri="{FF2B5EF4-FFF2-40B4-BE49-F238E27FC236}">
                <a16:creationId xmlns:a16="http://schemas.microsoft.com/office/drawing/2014/main" id="{D195E59D-B1BA-4BAE-AF40-A68F7E41769D}"/>
              </a:ext>
            </a:extLst>
          </p:cNvPr>
          <p:cNvSpPr>
            <a:spLocks noGrp="1"/>
          </p:cNvSpPr>
          <p:nvPr>
            <p:ph type="body" sz="quarter" idx="3"/>
          </p:nvPr>
        </p:nvSpPr>
        <p:spPr/>
        <p:txBody>
          <a:bodyPr/>
          <a:lstStyle/>
          <a:p>
            <a:r>
              <a:rPr lang="en-US" dirty="0"/>
              <a:t>Model assisted designs </a:t>
            </a:r>
          </a:p>
        </p:txBody>
      </p:sp>
      <p:sp>
        <p:nvSpPr>
          <p:cNvPr id="6" name="Content Placeholder 5">
            <a:extLst>
              <a:ext uri="{FF2B5EF4-FFF2-40B4-BE49-F238E27FC236}">
                <a16:creationId xmlns:a16="http://schemas.microsoft.com/office/drawing/2014/main" id="{06028959-88FE-4409-B80A-ACB2405E6CBC}"/>
              </a:ext>
            </a:extLst>
          </p:cNvPr>
          <p:cNvSpPr>
            <a:spLocks noGrp="1"/>
          </p:cNvSpPr>
          <p:nvPr>
            <p:ph sz="quarter" idx="4"/>
          </p:nvPr>
        </p:nvSpPr>
        <p:spPr/>
        <p:txBody>
          <a:bodyPr>
            <a:normAutofit/>
          </a:bodyPr>
          <a:lstStyle/>
          <a:p>
            <a:r>
              <a:rPr lang="en-US" dirty="0"/>
              <a:t>CCD </a:t>
            </a:r>
            <a:r>
              <a:rPr lang="en-US" sz="1000" dirty="0"/>
              <a:t>(cumulative cohort design)</a:t>
            </a:r>
          </a:p>
          <a:p>
            <a:r>
              <a:rPr lang="en-US" dirty="0"/>
              <a:t>mTPI1, mTPI2,</a:t>
            </a:r>
          </a:p>
          <a:p>
            <a:r>
              <a:rPr lang="en-US" dirty="0"/>
              <a:t>BOIN, Keyboard</a:t>
            </a:r>
          </a:p>
          <a:p>
            <a:endParaRPr lang="en-US" dirty="0"/>
          </a:p>
          <a:p>
            <a:r>
              <a:rPr lang="en-US" dirty="0"/>
              <a:t>Promise simplicity as in 3+3 but performance as in CRM</a:t>
            </a:r>
          </a:p>
          <a:p>
            <a:endParaRPr lang="en-US" dirty="0"/>
          </a:p>
          <a:p>
            <a:endParaRPr lang="en-US" dirty="0"/>
          </a:p>
          <a:p>
            <a:endParaRPr lang="en-US" dirty="0"/>
          </a:p>
        </p:txBody>
      </p:sp>
      <p:sp>
        <p:nvSpPr>
          <p:cNvPr id="7" name="Right Brace 6">
            <a:extLst>
              <a:ext uri="{FF2B5EF4-FFF2-40B4-BE49-F238E27FC236}">
                <a16:creationId xmlns:a16="http://schemas.microsoft.com/office/drawing/2014/main" id="{891D211B-C466-4336-B79F-7136A5D2E170}"/>
              </a:ext>
            </a:extLst>
          </p:cNvPr>
          <p:cNvSpPr/>
          <p:nvPr/>
        </p:nvSpPr>
        <p:spPr>
          <a:xfrm>
            <a:off x="5686697" y="2638697"/>
            <a:ext cx="409303" cy="19855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D820AF9B-7F90-4482-8AD8-DC568500ABA2}"/>
              </a:ext>
            </a:extLst>
          </p:cNvPr>
          <p:cNvSpPr/>
          <p:nvPr/>
        </p:nvSpPr>
        <p:spPr>
          <a:xfrm>
            <a:off x="9109166" y="2505075"/>
            <a:ext cx="757645" cy="16924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F3ACF591-4DB9-4773-ADA4-A5227D1EC732}"/>
              </a:ext>
            </a:extLst>
          </p:cNvPr>
          <p:cNvSpPr/>
          <p:nvPr/>
        </p:nvSpPr>
        <p:spPr>
          <a:xfrm>
            <a:off x="10125168" y="3317966"/>
            <a:ext cx="1227044" cy="503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Local, interval</a:t>
            </a:r>
          </a:p>
        </p:txBody>
      </p:sp>
    </p:spTree>
    <p:extLst>
      <p:ext uri="{BB962C8B-B14F-4D97-AF65-F5344CB8AC3E}">
        <p14:creationId xmlns:p14="http://schemas.microsoft.com/office/powerpoint/2010/main" val="222903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cstate="print"/>
          <a:srcRect/>
          <a:stretch>
            <a:fillRect/>
          </a:stretch>
        </p:blipFill>
        <p:spPr bwMode="auto">
          <a:xfrm>
            <a:off x="3028950" y="1581150"/>
            <a:ext cx="6134100" cy="3695700"/>
          </a:xfrm>
          <a:prstGeom prst="rect">
            <a:avLst/>
          </a:prstGeom>
          <a:noFill/>
          <a:ln w="9525">
            <a:noFill/>
            <a:miter lim="800000"/>
            <a:headEnd/>
            <a:tailEnd/>
          </a:ln>
        </p:spPr>
      </p:pic>
      <p:pic>
        <p:nvPicPr>
          <p:cNvPr id="4" name="Picture 4"/>
          <p:cNvPicPr>
            <a:picLocks noChangeAspect="1" noChangeArrowheads="1"/>
          </p:cNvPicPr>
          <p:nvPr/>
        </p:nvPicPr>
        <p:blipFill>
          <a:blip r:embed="rId4" cstate="print"/>
          <a:srcRect/>
          <a:stretch>
            <a:fillRect/>
          </a:stretch>
        </p:blipFill>
        <p:spPr bwMode="auto">
          <a:xfrm>
            <a:off x="3028950" y="1581150"/>
            <a:ext cx="6134100" cy="3695700"/>
          </a:xfrm>
          <a:prstGeom prst="rect">
            <a:avLst/>
          </a:prstGeom>
          <a:noFill/>
          <a:ln w="9525">
            <a:noFill/>
            <a:miter lim="800000"/>
            <a:headEnd/>
            <a:tailEnd/>
          </a:ln>
        </p:spPr>
      </p:pic>
      <p:pic>
        <p:nvPicPr>
          <p:cNvPr id="5" name="Picture 5"/>
          <p:cNvPicPr>
            <a:picLocks noChangeAspect="1" noChangeArrowheads="1"/>
          </p:cNvPicPr>
          <p:nvPr/>
        </p:nvPicPr>
        <p:blipFill>
          <a:blip r:embed="rId5" cstate="print"/>
          <a:srcRect/>
          <a:stretch>
            <a:fillRect/>
          </a:stretch>
        </p:blipFill>
        <p:spPr bwMode="auto">
          <a:xfrm>
            <a:off x="3028950" y="1581150"/>
            <a:ext cx="6134100" cy="3695700"/>
          </a:xfrm>
          <a:prstGeom prst="rect">
            <a:avLst/>
          </a:prstGeom>
          <a:noFill/>
          <a:ln w="9525">
            <a:noFill/>
            <a:miter lim="800000"/>
            <a:headEnd/>
            <a:tailEnd/>
          </a:ln>
        </p:spPr>
      </p:pic>
      <p:pic>
        <p:nvPicPr>
          <p:cNvPr id="6" name="Picture 6"/>
          <p:cNvPicPr>
            <a:picLocks noChangeAspect="1" noChangeArrowheads="1"/>
          </p:cNvPicPr>
          <p:nvPr/>
        </p:nvPicPr>
        <p:blipFill>
          <a:blip r:embed="rId6" cstate="print"/>
          <a:srcRect/>
          <a:stretch>
            <a:fillRect/>
          </a:stretch>
        </p:blipFill>
        <p:spPr bwMode="auto">
          <a:xfrm>
            <a:off x="3028950" y="1581150"/>
            <a:ext cx="6134100" cy="3695700"/>
          </a:xfrm>
          <a:prstGeom prst="rect">
            <a:avLst/>
          </a:prstGeom>
          <a:noFill/>
          <a:ln w="9525">
            <a:noFill/>
            <a:miter lim="800000"/>
            <a:headEnd/>
            <a:tailEnd/>
          </a:ln>
        </p:spPr>
      </p:pic>
      <p:pic>
        <p:nvPicPr>
          <p:cNvPr id="48135" name="Picture 7"/>
          <p:cNvPicPr>
            <a:picLocks noChangeAspect="1" noChangeArrowheads="1"/>
          </p:cNvPicPr>
          <p:nvPr/>
        </p:nvPicPr>
        <p:blipFill>
          <a:blip r:embed="rId7" cstate="print"/>
          <a:srcRect/>
          <a:stretch>
            <a:fillRect/>
          </a:stretch>
        </p:blipFill>
        <p:spPr bwMode="auto">
          <a:xfrm>
            <a:off x="3028950" y="1581150"/>
            <a:ext cx="6134100" cy="3695700"/>
          </a:xfrm>
          <a:prstGeom prst="rect">
            <a:avLst/>
          </a:prstGeom>
          <a:noFill/>
          <a:ln w="9525">
            <a:noFill/>
            <a:miter lim="800000"/>
            <a:headEnd/>
            <a:tailEnd/>
          </a:ln>
        </p:spPr>
      </p:pic>
      <p:sp>
        <p:nvSpPr>
          <p:cNvPr id="7" name="Title 6"/>
          <p:cNvSpPr>
            <a:spLocks noGrp="1"/>
          </p:cNvSpPr>
          <p:nvPr>
            <p:ph type="title"/>
          </p:nvPr>
        </p:nvSpPr>
        <p:spPr/>
        <p:txBody>
          <a:bodyPr>
            <a:normAutofit/>
          </a:bodyPr>
          <a:lstStyle/>
          <a:p>
            <a:r>
              <a:rPr lang="en-US" sz="3600" dirty="0"/>
              <a:t>Model-based Dose escalation Designs</a:t>
            </a:r>
            <a:br>
              <a:rPr lang="en-US" sz="3600" dirty="0"/>
            </a:br>
            <a:r>
              <a:rPr lang="en-US" sz="3600" dirty="0"/>
              <a:t>Continual Reassessment Method </a:t>
            </a:r>
          </a:p>
        </p:txBody>
      </p:sp>
      <p:sp>
        <p:nvSpPr>
          <p:cNvPr id="8" name="TextBox 7"/>
          <p:cNvSpPr txBox="1"/>
          <p:nvPr/>
        </p:nvSpPr>
        <p:spPr>
          <a:xfrm>
            <a:off x="4495800" y="5791200"/>
            <a:ext cx="3276600" cy="369332"/>
          </a:xfrm>
          <a:prstGeom prst="rect">
            <a:avLst/>
          </a:prstGeom>
          <a:noFill/>
        </p:spPr>
        <p:txBody>
          <a:bodyPr wrap="square" rtlCol="0">
            <a:spAutoFit/>
          </a:bodyPr>
          <a:lstStyle/>
          <a:p>
            <a:r>
              <a:rPr lang="en-US" dirty="0"/>
              <a:t>Dose Level</a:t>
            </a:r>
          </a:p>
        </p:txBody>
      </p:sp>
      <p:sp>
        <p:nvSpPr>
          <p:cNvPr id="9" name="TextBox 8"/>
          <p:cNvSpPr txBox="1"/>
          <p:nvPr/>
        </p:nvSpPr>
        <p:spPr>
          <a:xfrm>
            <a:off x="1905000" y="1676401"/>
            <a:ext cx="762000" cy="646331"/>
          </a:xfrm>
          <a:prstGeom prst="rect">
            <a:avLst/>
          </a:prstGeom>
          <a:noFill/>
        </p:spPr>
        <p:txBody>
          <a:bodyPr wrap="square" rtlCol="0">
            <a:spAutoFit/>
          </a:bodyPr>
          <a:lstStyle/>
          <a:p>
            <a:r>
              <a:rPr lang="en-US" dirty="0"/>
              <a:t>DLT rate</a:t>
            </a:r>
          </a:p>
        </p:txBody>
      </p:sp>
      <p:sp>
        <p:nvSpPr>
          <p:cNvPr id="10" name="TextBox 9"/>
          <p:cNvSpPr txBox="1"/>
          <p:nvPr/>
        </p:nvSpPr>
        <p:spPr>
          <a:xfrm>
            <a:off x="7239000" y="6019800"/>
            <a:ext cx="3657600" cy="369332"/>
          </a:xfrm>
          <a:prstGeom prst="rect">
            <a:avLst/>
          </a:prstGeom>
          <a:noFill/>
        </p:spPr>
        <p:txBody>
          <a:bodyPr wrap="square" rtlCol="0">
            <a:spAutoFit/>
          </a:bodyPr>
          <a:lstStyle/>
          <a:p>
            <a:r>
              <a:rPr lang="en-US" dirty="0"/>
              <a:t>O’Quigley, </a:t>
            </a:r>
            <a:r>
              <a:rPr lang="en-US" dirty="0" err="1"/>
              <a:t>Pepe</a:t>
            </a:r>
            <a:r>
              <a:rPr lang="en-US" dirty="0"/>
              <a:t>, Fisher 1990</a:t>
            </a:r>
          </a:p>
        </p:txBody>
      </p:sp>
    </p:spTree>
    <p:extLst>
      <p:ext uri="{BB962C8B-B14F-4D97-AF65-F5344CB8AC3E}">
        <p14:creationId xmlns:p14="http://schemas.microsoft.com/office/powerpoint/2010/main" val="2306762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8135"/>
                                        </p:tgtEl>
                                        <p:attrNameLst>
                                          <p:attrName>style.visibility</p:attrName>
                                        </p:attrNameLst>
                                      </p:cBhvr>
                                      <p:to>
                                        <p:strVal val="visible"/>
                                      </p:to>
                                    </p:set>
                                    <p:animEffect transition="in" filter="wipe(down)">
                                      <p:cBhvr>
                                        <p:cTn id="22" dur="500"/>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9B579A-8749-4861-BC5A-A5CD8EFBC057}"/>
              </a:ext>
            </a:extLst>
          </p:cNvPr>
          <p:cNvSpPr>
            <a:spLocks noGrp="1"/>
          </p:cNvSpPr>
          <p:nvPr>
            <p:ph type="title"/>
          </p:nvPr>
        </p:nvSpPr>
        <p:spPr/>
        <p:txBody>
          <a:bodyPr/>
          <a:lstStyle/>
          <a:p>
            <a:r>
              <a:rPr lang="en-US" dirty="0"/>
              <a:t>Background – history </a:t>
            </a:r>
          </a:p>
        </p:txBody>
      </p:sp>
      <p:sp>
        <p:nvSpPr>
          <p:cNvPr id="8" name="Content Placeholder 7">
            <a:extLst>
              <a:ext uri="{FF2B5EF4-FFF2-40B4-BE49-F238E27FC236}">
                <a16:creationId xmlns:a16="http://schemas.microsoft.com/office/drawing/2014/main" id="{75B7F1F0-3EDE-4755-B6DF-E97EBABDAB7D}"/>
              </a:ext>
            </a:extLst>
          </p:cNvPr>
          <p:cNvSpPr>
            <a:spLocks noGrp="1"/>
          </p:cNvSpPr>
          <p:nvPr>
            <p:ph idx="1"/>
          </p:nvPr>
        </p:nvSpPr>
        <p:spPr/>
        <p:txBody>
          <a:bodyPr>
            <a:normAutofit fontScale="47500" lnSpcReduction="20000"/>
          </a:bodyPr>
          <a:lstStyle/>
          <a:p>
            <a:pPr marL="0" indent="0">
              <a:buNone/>
            </a:pPr>
            <a:endParaRPr lang="en-US" sz="3600" dirty="0"/>
          </a:p>
          <a:p>
            <a:pPr marL="0" indent="0">
              <a:buNone/>
            </a:pPr>
            <a:r>
              <a:rPr lang="en-US" sz="3600" dirty="0"/>
              <a:t>CRM          EWOC       BLRM          </a:t>
            </a:r>
            <a:r>
              <a:rPr lang="en-US" sz="3600" dirty="0" err="1"/>
              <a:t>mTPI</a:t>
            </a:r>
            <a:r>
              <a:rPr lang="en-US" sz="3600" dirty="0"/>
              <a:t>          BOIN     </a:t>
            </a:r>
            <a:endParaRPr lang="en-US" dirty="0"/>
          </a:p>
          <a:p>
            <a:endParaRPr lang="en-US" dirty="0"/>
          </a:p>
          <a:p>
            <a:endParaRPr lang="en-US" dirty="0"/>
          </a:p>
          <a:p>
            <a:r>
              <a:rPr lang="en-US" dirty="0"/>
              <a:t>EWOC and BLRM similar/same as CRM</a:t>
            </a:r>
          </a:p>
          <a:p>
            <a:r>
              <a:rPr lang="en-US" dirty="0"/>
              <a:t>Under certain specifications the two are identical</a:t>
            </a:r>
          </a:p>
          <a:p>
            <a:r>
              <a:rPr lang="en-US" dirty="0"/>
              <a:t>No need to have an overdose control parameter </a:t>
            </a:r>
          </a:p>
          <a:p>
            <a:endParaRPr lang="en-US" dirty="0"/>
          </a:p>
          <a:p>
            <a:r>
              <a:rPr lang="en-US" dirty="0"/>
              <a:t>Graham Wheeler </a:t>
            </a:r>
            <a:r>
              <a:rPr lang="en-US" sz="2900" dirty="0"/>
              <a:t>2018 </a:t>
            </a:r>
            <a:r>
              <a:rPr lang="en-US" sz="2900" b="0" i="0" dirty="0">
                <a:solidFill>
                  <a:srgbClr val="000000"/>
                </a:solidFill>
                <a:effectLst/>
                <a:latin typeface="Cambria" panose="02040503050406030204" pitchFamily="18" charset="0"/>
              </a:rPr>
              <a:t>Incoherent dose-escalation in phase I trials</a:t>
            </a:r>
            <a:endParaRPr lang="en-US" sz="2900" dirty="0"/>
          </a:p>
          <a:p>
            <a:pPr marL="0" indent="0">
              <a:buNone/>
            </a:pPr>
            <a:r>
              <a:rPr lang="en-US" dirty="0">
                <a:hlinkClick r:id="rId2"/>
              </a:rPr>
              <a:t>https://www.ncbi.nlm.nih.gov/pmc/articles/PMC5985932/</a:t>
            </a:r>
            <a:endParaRPr lang="en-US" dirty="0"/>
          </a:p>
          <a:p>
            <a:r>
              <a:rPr lang="en-US" b="0" i="0" dirty="0">
                <a:solidFill>
                  <a:srgbClr val="212121"/>
                </a:solidFill>
                <a:effectLst/>
                <a:latin typeface="Cambria" panose="02040503050406030204" pitchFamily="18" charset="0"/>
              </a:rPr>
              <a:t>Chu P, Ling Y, Shih WJ. Unifying CRM and EWOC designs.</a:t>
            </a:r>
          </a:p>
          <a:p>
            <a:pPr marL="0" indent="0">
              <a:buNone/>
            </a:pPr>
            <a:r>
              <a:rPr lang="en-US" b="0" i="1" dirty="0">
                <a:solidFill>
                  <a:srgbClr val="212121"/>
                </a:solidFill>
                <a:effectLst/>
                <a:latin typeface="Cambria" panose="02040503050406030204" pitchFamily="18" charset="0"/>
              </a:rPr>
              <a:t>     Journal of Statistical Planning and Inference) </a:t>
            </a:r>
            <a:r>
              <a:rPr lang="en-US" b="0" i="0" dirty="0">
                <a:solidFill>
                  <a:srgbClr val="212121"/>
                </a:solidFill>
                <a:effectLst/>
                <a:latin typeface="Cambria" panose="02040503050406030204" pitchFamily="18" charset="0"/>
              </a:rPr>
              <a:t>2009</a:t>
            </a:r>
          </a:p>
          <a:p>
            <a:endParaRPr lang="en-US" dirty="0"/>
          </a:p>
          <a:p>
            <a:r>
              <a:rPr lang="en-US" dirty="0"/>
              <a:t>BLRM (logistic) particularly problematic (Paoletti 2002, 2009) </a:t>
            </a:r>
          </a:p>
          <a:p>
            <a:r>
              <a:rPr lang="en-US" dirty="0"/>
              <a:t>Overparametrized models (Iasonos et al 2016 Stats Med)</a:t>
            </a:r>
          </a:p>
          <a:p>
            <a:pPr marL="0" indent="0">
              <a:buNone/>
            </a:pPr>
            <a:r>
              <a:rPr lang="en-US" dirty="0"/>
              <a:t> </a:t>
            </a:r>
          </a:p>
          <a:p>
            <a:endParaRPr lang="en-US" dirty="0"/>
          </a:p>
          <a:p>
            <a:endParaRPr lang="en-US" dirty="0"/>
          </a:p>
        </p:txBody>
      </p:sp>
      <p:sp>
        <p:nvSpPr>
          <p:cNvPr id="3" name="Arrow: Right 2">
            <a:extLst>
              <a:ext uri="{FF2B5EF4-FFF2-40B4-BE49-F238E27FC236}">
                <a16:creationId xmlns:a16="http://schemas.microsoft.com/office/drawing/2014/main" id="{1A25C8CE-06CA-4AEF-86A5-C404BF994026}"/>
              </a:ext>
            </a:extLst>
          </p:cNvPr>
          <p:cNvSpPr/>
          <p:nvPr/>
        </p:nvSpPr>
        <p:spPr>
          <a:xfrm>
            <a:off x="1434142" y="2158887"/>
            <a:ext cx="226422" cy="145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5B949FD5-21A3-43C8-9B59-86EEA226C263}"/>
              </a:ext>
            </a:extLst>
          </p:cNvPr>
          <p:cNvSpPr/>
          <p:nvPr/>
        </p:nvSpPr>
        <p:spPr>
          <a:xfrm>
            <a:off x="2492898" y="2157625"/>
            <a:ext cx="226423" cy="130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41DED66-41B9-43B3-9467-78EC11E95EEF}"/>
              </a:ext>
            </a:extLst>
          </p:cNvPr>
          <p:cNvSpPr/>
          <p:nvPr/>
        </p:nvSpPr>
        <p:spPr>
          <a:xfrm>
            <a:off x="3438443" y="2166077"/>
            <a:ext cx="226423" cy="130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8CF11C8-3F87-4D47-AB8A-2D0F3CE308A3}"/>
              </a:ext>
            </a:extLst>
          </p:cNvPr>
          <p:cNvSpPr/>
          <p:nvPr/>
        </p:nvSpPr>
        <p:spPr>
          <a:xfrm>
            <a:off x="4270777" y="2152702"/>
            <a:ext cx="226423" cy="130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Brace 1">
            <a:extLst>
              <a:ext uri="{FF2B5EF4-FFF2-40B4-BE49-F238E27FC236}">
                <a16:creationId xmlns:a16="http://schemas.microsoft.com/office/drawing/2014/main" id="{930AD3CB-FF2A-4026-8B4B-A0637EECC186}"/>
              </a:ext>
            </a:extLst>
          </p:cNvPr>
          <p:cNvSpPr/>
          <p:nvPr/>
        </p:nvSpPr>
        <p:spPr>
          <a:xfrm>
            <a:off x="7280366" y="2952206"/>
            <a:ext cx="714103" cy="25254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22C1D173-F497-4ABA-90E5-4607DD908E45}"/>
              </a:ext>
            </a:extLst>
          </p:cNvPr>
          <p:cNvSpPr txBox="1"/>
          <p:nvPr/>
        </p:nvSpPr>
        <p:spPr>
          <a:xfrm>
            <a:off x="7994469" y="2817269"/>
            <a:ext cx="3169919" cy="2862322"/>
          </a:xfrm>
          <a:prstGeom prst="rect">
            <a:avLst/>
          </a:prstGeom>
          <a:noFill/>
        </p:spPr>
        <p:txBody>
          <a:bodyPr wrap="square" rtlCol="0">
            <a:spAutoFit/>
          </a:bodyPr>
          <a:lstStyle/>
          <a:p>
            <a:r>
              <a:rPr lang="en-US" dirty="0"/>
              <a:t>CRM 1 </a:t>
            </a:r>
            <a:r>
              <a:rPr lang="en-US" dirty="0" err="1"/>
              <a:t>parm</a:t>
            </a:r>
            <a:r>
              <a:rPr lang="en-US" dirty="0"/>
              <a:t> is simple enough</a:t>
            </a:r>
          </a:p>
          <a:p>
            <a:r>
              <a:rPr lang="en-US" dirty="0"/>
              <a:t>No need to over parameterize</a:t>
            </a:r>
          </a:p>
          <a:p>
            <a:endParaRPr lang="en-US" dirty="0"/>
          </a:p>
          <a:p>
            <a:r>
              <a:rPr lang="en-US" dirty="0"/>
              <a:t>Can handle most clinical scenarios and has been extended and studied extensively so we are confident about its performance </a:t>
            </a:r>
          </a:p>
          <a:p>
            <a:endParaRPr lang="en-US" dirty="0"/>
          </a:p>
          <a:p>
            <a:r>
              <a:rPr lang="en-US" dirty="0"/>
              <a:t>Design: I will use CRM </a:t>
            </a:r>
          </a:p>
        </p:txBody>
      </p:sp>
      <p:cxnSp>
        <p:nvCxnSpPr>
          <p:cNvPr id="11" name="Straight Arrow Connector 10">
            <a:extLst>
              <a:ext uri="{FF2B5EF4-FFF2-40B4-BE49-F238E27FC236}">
                <a16:creationId xmlns:a16="http://schemas.microsoft.com/office/drawing/2014/main" id="{E4BF5470-5BA2-4D44-88DC-9EFD8819A8EC}"/>
              </a:ext>
            </a:extLst>
          </p:cNvPr>
          <p:cNvCxnSpPr>
            <a:cxnSpLocks/>
          </p:cNvCxnSpPr>
          <p:nvPr/>
        </p:nvCxnSpPr>
        <p:spPr>
          <a:xfrm flipV="1">
            <a:off x="1027612" y="2610408"/>
            <a:ext cx="5068388" cy="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AAF2987-BE78-4B78-9FE6-6A2E1B4FA555}"/>
              </a:ext>
            </a:extLst>
          </p:cNvPr>
          <p:cNvSpPr txBox="1"/>
          <p:nvPr/>
        </p:nvSpPr>
        <p:spPr>
          <a:xfrm>
            <a:off x="649913" y="2610408"/>
            <a:ext cx="714103" cy="646331"/>
          </a:xfrm>
          <a:prstGeom prst="rect">
            <a:avLst/>
          </a:prstGeom>
          <a:noFill/>
        </p:spPr>
        <p:txBody>
          <a:bodyPr wrap="square" rtlCol="0">
            <a:spAutoFit/>
          </a:bodyPr>
          <a:lstStyle/>
          <a:p>
            <a:r>
              <a:rPr lang="en-US" dirty="0"/>
              <a:t>1990</a:t>
            </a:r>
          </a:p>
          <a:p>
            <a:endParaRPr lang="en-US" dirty="0"/>
          </a:p>
        </p:txBody>
      </p:sp>
      <p:sp>
        <p:nvSpPr>
          <p:cNvPr id="14" name="TextBox 13">
            <a:extLst>
              <a:ext uri="{FF2B5EF4-FFF2-40B4-BE49-F238E27FC236}">
                <a16:creationId xmlns:a16="http://schemas.microsoft.com/office/drawing/2014/main" id="{4044A17B-FDB8-463A-8A6C-DF3CC29BD3A9}"/>
              </a:ext>
            </a:extLst>
          </p:cNvPr>
          <p:cNvSpPr txBox="1"/>
          <p:nvPr/>
        </p:nvSpPr>
        <p:spPr>
          <a:xfrm>
            <a:off x="5397910" y="2610408"/>
            <a:ext cx="1288025" cy="369332"/>
          </a:xfrm>
          <a:prstGeom prst="rect">
            <a:avLst/>
          </a:prstGeom>
          <a:noFill/>
        </p:spPr>
        <p:txBody>
          <a:bodyPr wrap="square" rtlCol="0">
            <a:spAutoFit/>
          </a:bodyPr>
          <a:lstStyle/>
          <a:p>
            <a:r>
              <a:rPr lang="en-US" dirty="0"/>
              <a:t>Right now</a:t>
            </a:r>
          </a:p>
        </p:txBody>
      </p:sp>
    </p:spTree>
    <p:extLst>
      <p:ext uri="{BB962C8B-B14F-4D97-AF65-F5344CB8AC3E}">
        <p14:creationId xmlns:p14="http://schemas.microsoft.com/office/powerpoint/2010/main" val="6563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9AE2-00A1-423D-A25D-A693491B7285}"/>
              </a:ext>
            </a:extLst>
          </p:cNvPr>
          <p:cNvSpPr>
            <a:spLocks noGrp="1"/>
          </p:cNvSpPr>
          <p:nvPr>
            <p:ph type="title"/>
          </p:nvPr>
        </p:nvSpPr>
        <p:spPr/>
        <p:txBody>
          <a:bodyPr/>
          <a:lstStyle/>
          <a:p>
            <a:r>
              <a:rPr lang="en-US" dirty="0" err="1"/>
              <a:t>Clertant’s</a:t>
            </a:r>
            <a:r>
              <a:rPr lang="en-US" dirty="0"/>
              <a:t> take home message</a:t>
            </a:r>
          </a:p>
        </p:txBody>
      </p:sp>
      <p:sp>
        <p:nvSpPr>
          <p:cNvPr id="3" name="Content Placeholder 2">
            <a:extLst>
              <a:ext uri="{FF2B5EF4-FFF2-40B4-BE49-F238E27FC236}">
                <a16:creationId xmlns:a16="http://schemas.microsoft.com/office/drawing/2014/main" id="{10AEE188-9212-4954-A1C0-42FEFDC28B22}"/>
              </a:ext>
            </a:extLst>
          </p:cNvPr>
          <p:cNvSpPr>
            <a:spLocks noGrp="1"/>
          </p:cNvSpPr>
          <p:nvPr>
            <p:ph idx="1"/>
          </p:nvPr>
        </p:nvSpPr>
        <p:spPr/>
        <p:txBody>
          <a:bodyPr/>
          <a:lstStyle/>
          <a:p>
            <a:r>
              <a:rPr lang="en-US" dirty="0"/>
              <a:t>There are 3 classes</a:t>
            </a:r>
          </a:p>
          <a:p>
            <a:r>
              <a:rPr lang="en-US" dirty="0"/>
              <a:t>There are similarities – differences</a:t>
            </a:r>
          </a:p>
          <a:p>
            <a:endParaRPr lang="en-US" dirty="0"/>
          </a:p>
        </p:txBody>
      </p:sp>
      <p:graphicFrame>
        <p:nvGraphicFramePr>
          <p:cNvPr id="5" name="Table 5">
            <a:extLst>
              <a:ext uri="{FF2B5EF4-FFF2-40B4-BE49-F238E27FC236}">
                <a16:creationId xmlns:a16="http://schemas.microsoft.com/office/drawing/2014/main" id="{E63EB932-5B62-44CF-83D8-CCBE774699B2}"/>
              </a:ext>
            </a:extLst>
          </p:cNvPr>
          <p:cNvGraphicFramePr>
            <a:graphicFrameLocks noGrp="1"/>
          </p:cNvGraphicFramePr>
          <p:nvPr/>
        </p:nvGraphicFramePr>
        <p:xfrm>
          <a:off x="1547905" y="3259614"/>
          <a:ext cx="8127999" cy="1752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212401197"/>
                    </a:ext>
                  </a:extLst>
                </a:gridCol>
                <a:gridCol w="2709333">
                  <a:extLst>
                    <a:ext uri="{9D8B030D-6E8A-4147-A177-3AD203B41FA5}">
                      <a16:colId xmlns:a16="http://schemas.microsoft.com/office/drawing/2014/main" val="491332890"/>
                    </a:ext>
                  </a:extLst>
                </a:gridCol>
                <a:gridCol w="2709333">
                  <a:extLst>
                    <a:ext uri="{9D8B030D-6E8A-4147-A177-3AD203B41FA5}">
                      <a16:colId xmlns:a16="http://schemas.microsoft.com/office/drawing/2014/main" val="3476434056"/>
                    </a:ext>
                  </a:extLst>
                </a:gridCol>
              </a:tblGrid>
              <a:tr h="370840">
                <a:tc>
                  <a:txBody>
                    <a:bodyPr/>
                    <a:lstStyle/>
                    <a:p>
                      <a:r>
                        <a:rPr lang="en-US" dirty="0"/>
                        <a:t>CRM model based</a:t>
                      </a:r>
                    </a:p>
                  </a:txBody>
                  <a:tcPr/>
                </a:tc>
                <a:tc>
                  <a:txBody>
                    <a:bodyPr/>
                    <a:lstStyle/>
                    <a:p>
                      <a:r>
                        <a:rPr lang="en-US" dirty="0"/>
                        <a:t>Model assisted/interval</a:t>
                      </a:r>
                    </a:p>
                  </a:txBody>
                  <a:tcPr/>
                </a:tc>
                <a:tc>
                  <a:txBody>
                    <a:bodyPr/>
                    <a:lstStyle/>
                    <a:p>
                      <a:r>
                        <a:rPr lang="en-US" dirty="0"/>
                        <a:t>Semi parametric </a:t>
                      </a:r>
                    </a:p>
                  </a:txBody>
                  <a:tcPr/>
                </a:tc>
                <a:extLst>
                  <a:ext uri="{0D108BD9-81ED-4DB2-BD59-A6C34878D82A}">
                    <a16:rowId xmlns:a16="http://schemas.microsoft.com/office/drawing/2014/main" val="4133240086"/>
                  </a:ext>
                </a:extLst>
              </a:tr>
              <a:tr h="370840">
                <a:tc>
                  <a:txBody>
                    <a:bodyPr/>
                    <a:lstStyle/>
                    <a:p>
                      <a:r>
                        <a:rPr lang="en-US" dirty="0"/>
                        <a:t>CRM</a:t>
                      </a:r>
                    </a:p>
                  </a:txBody>
                  <a:tcPr/>
                </a:tc>
                <a:tc>
                  <a:txBody>
                    <a:bodyPr/>
                    <a:lstStyle/>
                    <a:p>
                      <a:r>
                        <a:rPr lang="en-US" dirty="0"/>
                        <a:t>CCD</a:t>
                      </a:r>
                    </a:p>
                  </a:txBody>
                  <a:tcPr/>
                </a:tc>
                <a:tc>
                  <a:txBody>
                    <a:bodyPr/>
                    <a:lstStyle/>
                    <a:p>
                      <a:r>
                        <a:rPr lang="en-US" dirty="0"/>
                        <a:t>Uses a semi parametric model</a:t>
                      </a:r>
                    </a:p>
                  </a:txBody>
                  <a:tcPr/>
                </a:tc>
                <a:extLst>
                  <a:ext uri="{0D108BD9-81ED-4DB2-BD59-A6C34878D82A}">
                    <a16:rowId xmlns:a16="http://schemas.microsoft.com/office/drawing/2014/main" val="1154265664"/>
                  </a:ext>
                </a:extLst>
              </a:tr>
              <a:tr h="370840">
                <a:tc>
                  <a:txBody>
                    <a:bodyPr/>
                    <a:lstStyle/>
                    <a:p>
                      <a:r>
                        <a:rPr lang="en-US" dirty="0"/>
                        <a:t>EWOC</a:t>
                      </a:r>
                    </a:p>
                  </a:txBody>
                  <a:tcPr/>
                </a:tc>
                <a:tc>
                  <a:txBody>
                    <a:bodyPr/>
                    <a:lstStyle/>
                    <a:p>
                      <a:r>
                        <a:rPr lang="en-US" dirty="0"/>
                        <a:t>BOIN, </a:t>
                      </a:r>
                      <a:r>
                        <a:rPr lang="en-US" dirty="0" err="1"/>
                        <a:t>mTPI</a:t>
                      </a:r>
                      <a:endParaRPr lang="en-US" dirty="0"/>
                    </a:p>
                  </a:txBody>
                  <a:tcPr/>
                </a:tc>
                <a:tc>
                  <a:txBody>
                    <a:bodyPr/>
                    <a:lstStyle/>
                    <a:p>
                      <a:r>
                        <a:rPr lang="en-US" dirty="0"/>
                        <a:t>Uses intervals</a:t>
                      </a:r>
                    </a:p>
                  </a:txBody>
                  <a:tcPr/>
                </a:tc>
                <a:extLst>
                  <a:ext uri="{0D108BD9-81ED-4DB2-BD59-A6C34878D82A}">
                    <a16:rowId xmlns:a16="http://schemas.microsoft.com/office/drawing/2014/main" val="3096280676"/>
                  </a:ext>
                </a:extLst>
              </a:tr>
              <a:tr h="370840">
                <a:tc>
                  <a:txBody>
                    <a:bodyPr/>
                    <a:lstStyle/>
                    <a:p>
                      <a:r>
                        <a:rPr lang="en-US" dirty="0"/>
                        <a:t>BLRM</a:t>
                      </a:r>
                    </a:p>
                  </a:txBody>
                  <a:tcPr/>
                </a:tc>
                <a:tc>
                  <a:txBody>
                    <a:bodyPr/>
                    <a:lstStyle/>
                    <a:p>
                      <a:r>
                        <a:rPr lang="en-US" dirty="0"/>
                        <a:t>Keyboard</a:t>
                      </a:r>
                    </a:p>
                  </a:txBody>
                  <a:tcPr/>
                </a:tc>
                <a:tc>
                  <a:txBody>
                    <a:bodyPr/>
                    <a:lstStyle/>
                    <a:p>
                      <a:r>
                        <a:rPr lang="en-US" dirty="0"/>
                        <a:t>Uses all the data </a:t>
                      </a:r>
                    </a:p>
                  </a:txBody>
                  <a:tcPr/>
                </a:tc>
                <a:extLst>
                  <a:ext uri="{0D108BD9-81ED-4DB2-BD59-A6C34878D82A}">
                    <a16:rowId xmlns:a16="http://schemas.microsoft.com/office/drawing/2014/main" val="1954742482"/>
                  </a:ext>
                </a:extLst>
              </a:tr>
            </a:tbl>
          </a:graphicData>
        </a:graphic>
      </p:graphicFrame>
    </p:spTree>
    <p:extLst>
      <p:ext uri="{BB962C8B-B14F-4D97-AF65-F5344CB8AC3E}">
        <p14:creationId xmlns:p14="http://schemas.microsoft.com/office/powerpoint/2010/main" val="17164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2CAD-44A6-4609-A54A-E0210ACEABCA}"/>
              </a:ext>
            </a:extLst>
          </p:cNvPr>
          <p:cNvSpPr>
            <a:spLocks noGrp="1"/>
          </p:cNvSpPr>
          <p:nvPr>
            <p:ph type="title"/>
          </p:nvPr>
        </p:nvSpPr>
        <p:spPr/>
        <p:txBody>
          <a:bodyPr>
            <a:normAutofit fontScale="90000"/>
          </a:bodyPr>
          <a:lstStyle/>
          <a:p>
            <a:br>
              <a:rPr lang="en-US" dirty="0"/>
            </a:br>
            <a:r>
              <a:rPr lang="en-US" dirty="0"/>
              <a:t>Special Issue: </a:t>
            </a:r>
            <a:br>
              <a:rPr lang="en-US" dirty="0"/>
            </a:br>
            <a:r>
              <a:rPr lang="en-US" dirty="0"/>
              <a:t>Statistics in Oncology</a:t>
            </a:r>
            <a:br>
              <a:rPr lang="en-US" dirty="0"/>
            </a:br>
            <a:br>
              <a:rPr lang="en-US" dirty="0"/>
            </a:br>
            <a:endParaRPr lang="en-US" dirty="0"/>
          </a:p>
        </p:txBody>
      </p:sp>
      <p:sp>
        <p:nvSpPr>
          <p:cNvPr id="4" name="Content Placeholder 3">
            <a:extLst>
              <a:ext uri="{FF2B5EF4-FFF2-40B4-BE49-F238E27FC236}">
                <a16:creationId xmlns:a16="http://schemas.microsoft.com/office/drawing/2014/main" id="{1CAAA5B4-482D-489F-8FCA-123FCCFF047E}"/>
              </a:ext>
            </a:extLst>
          </p:cNvPr>
          <p:cNvSpPr>
            <a:spLocks noGrp="1"/>
          </p:cNvSpPr>
          <p:nvPr>
            <p:ph sz="half" idx="2"/>
          </p:nvPr>
        </p:nvSpPr>
        <p:spPr/>
        <p:txBody>
          <a:bodyPr>
            <a:normAutofit fontScale="70000" lnSpcReduction="20000"/>
          </a:bodyPr>
          <a:lstStyle/>
          <a:p>
            <a:pPr marL="0" indent="0">
              <a:buNone/>
            </a:pPr>
            <a:r>
              <a:rPr lang="en-US" i="1" dirty="0"/>
              <a:t>Guest Editor </a:t>
            </a:r>
            <a:r>
              <a:rPr lang="en-US" dirty="0"/>
              <a:t>Dr Sean Devlin</a:t>
            </a:r>
          </a:p>
          <a:p>
            <a:pPr marL="0" indent="0">
              <a:buNone/>
            </a:pPr>
            <a:endParaRPr lang="en-US" dirty="0"/>
          </a:p>
          <a:p>
            <a:r>
              <a:rPr lang="en-US" dirty="0"/>
              <a:t>Each paper is a review article with ~75 references</a:t>
            </a:r>
          </a:p>
          <a:p>
            <a:r>
              <a:rPr lang="en-US" dirty="0"/>
              <a:t>Good reference point for educational purposes </a:t>
            </a:r>
          </a:p>
          <a:p>
            <a:r>
              <a:rPr lang="en-US" dirty="0"/>
              <a:t>Starting new or need a refresher on timely topics</a:t>
            </a:r>
          </a:p>
          <a:p>
            <a:r>
              <a:rPr lang="en-US" dirty="0"/>
              <a:t>Discussion: insights where the field is going </a:t>
            </a:r>
          </a:p>
          <a:p>
            <a:r>
              <a:rPr lang="en-US" dirty="0"/>
              <a:t>New topics </a:t>
            </a:r>
          </a:p>
          <a:p>
            <a:pPr marL="0" indent="0">
              <a:buNone/>
            </a:pPr>
            <a:r>
              <a:rPr lang="en-US" dirty="0"/>
              <a:t> </a:t>
            </a:r>
          </a:p>
          <a:p>
            <a:endParaRPr lang="en-US" dirty="0"/>
          </a:p>
        </p:txBody>
      </p:sp>
      <p:sp>
        <p:nvSpPr>
          <p:cNvPr id="5" name="Text Placeholder 4">
            <a:extLst>
              <a:ext uri="{FF2B5EF4-FFF2-40B4-BE49-F238E27FC236}">
                <a16:creationId xmlns:a16="http://schemas.microsoft.com/office/drawing/2014/main" id="{69B1E7C6-4D8E-42EE-8514-83404FDD798A}"/>
              </a:ext>
            </a:extLst>
          </p:cNvPr>
          <p:cNvSpPr>
            <a:spLocks noGrp="1"/>
          </p:cNvSpPr>
          <p:nvPr>
            <p:ph type="body" sz="quarter" idx="3"/>
          </p:nvPr>
        </p:nvSpPr>
        <p:spPr/>
        <p:txBody>
          <a:bodyPr>
            <a:normAutofit/>
          </a:bodyPr>
          <a:lstStyle/>
          <a:p>
            <a:endParaRPr lang="en-US"/>
          </a:p>
        </p:txBody>
      </p:sp>
      <p:pic>
        <p:nvPicPr>
          <p:cNvPr id="2050" name="Picture 2" descr="Publication Cover">
            <a:extLst>
              <a:ext uri="{FF2B5EF4-FFF2-40B4-BE49-F238E27FC236}">
                <a16:creationId xmlns:a16="http://schemas.microsoft.com/office/drawing/2014/main" id="{260016E1-8080-4E04-8404-056677B9198F}"/>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861928" y="461818"/>
            <a:ext cx="4277756" cy="572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5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3A552A-806A-4691-97C0-0DF48BF8B4A8}"/>
              </a:ext>
            </a:extLst>
          </p:cNvPr>
          <p:cNvPicPr>
            <a:picLocks noChangeAspect="1"/>
          </p:cNvPicPr>
          <p:nvPr/>
        </p:nvPicPr>
        <p:blipFill>
          <a:blip r:embed="rId2"/>
          <a:stretch>
            <a:fillRect/>
          </a:stretch>
        </p:blipFill>
        <p:spPr>
          <a:xfrm>
            <a:off x="1466204" y="394864"/>
            <a:ext cx="9259592" cy="6068272"/>
          </a:xfrm>
          <a:prstGeom prst="rect">
            <a:avLst/>
          </a:prstGeom>
        </p:spPr>
      </p:pic>
      <p:sp>
        <p:nvSpPr>
          <p:cNvPr id="2" name="Oval 1">
            <a:extLst>
              <a:ext uri="{FF2B5EF4-FFF2-40B4-BE49-F238E27FC236}">
                <a16:creationId xmlns:a16="http://schemas.microsoft.com/office/drawing/2014/main" id="{7D0E0FB4-E317-4CA4-90CE-EFE4C1BDF5C5}"/>
              </a:ext>
            </a:extLst>
          </p:cNvPr>
          <p:cNvSpPr/>
          <p:nvPr/>
        </p:nvSpPr>
        <p:spPr>
          <a:xfrm>
            <a:off x="2936838" y="527125"/>
            <a:ext cx="7788958" cy="2901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Brace 3">
            <a:extLst>
              <a:ext uri="{FF2B5EF4-FFF2-40B4-BE49-F238E27FC236}">
                <a16:creationId xmlns:a16="http://schemas.microsoft.com/office/drawing/2014/main" id="{F91FD808-63F9-4F14-B8B8-0585D867BD8D}"/>
              </a:ext>
            </a:extLst>
          </p:cNvPr>
          <p:cNvSpPr/>
          <p:nvPr/>
        </p:nvSpPr>
        <p:spPr>
          <a:xfrm>
            <a:off x="10797309" y="637309"/>
            <a:ext cx="304800" cy="21151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89FEAAD7-3006-4C7F-9A91-D055292E7F48}"/>
              </a:ext>
            </a:extLst>
          </p:cNvPr>
          <p:cNvSpPr/>
          <p:nvPr/>
        </p:nvSpPr>
        <p:spPr>
          <a:xfrm>
            <a:off x="11416145" y="3075709"/>
            <a:ext cx="397164" cy="13300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6B464DF7-1F94-489A-B1E1-F4DDC6EE8A17}"/>
              </a:ext>
            </a:extLst>
          </p:cNvPr>
          <p:cNvSpPr/>
          <p:nvPr/>
        </p:nvSpPr>
        <p:spPr>
          <a:xfrm>
            <a:off x="10797309" y="4572000"/>
            <a:ext cx="618836" cy="16486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105DB71-E920-4F9E-BDB5-4195F5EFFE0A}"/>
              </a:ext>
            </a:extLst>
          </p:cNvPr>
          <p:cNvSpPr txBox="1"/>
          <p:nvPr/>
        </p:nvSpPr>
        <p:spPr>
          <a:xfrm>
            <a:off x="11296073" y="1431636"/>
            <a:ext cx="831272" cy="369332"/>
          </a:xfrm>
          <a:prstGeom prst="rect">
            <a:avLst/>
          </a:prstGeom>
          <a:noFill/>
        </p:spPr>
        <p:txBody>
          <a:bodyPr wrap="square" rtlCol="0">
            <a:spAutoFit/>
          </a:bodyPr>
          <a:lstStyle/>
          <a:p>
            <a:r>
              <a:rPr lang="en-US" dirty="0">
                <a:solidFill>
                  <a:schemeClr val="accent1"/>
                </a:solidFill>
              </a:rPr>
              <a:t>model</a:t>
            </a:r>
          </a:p>
        </p:txBody>
      </p:sp>
      <p:sp>
        <p:nvSpPr>
          <p:cNvPr id="8" name="Rectangle 7">
            <a:extLst>
              <a:ext uri="{FF2B5EF4-FFF2-40B4-BE49-F238E27FC236}">
                <a16:creationId xmlns:a16="http://schemas.microsoft.com/office/drawing/2014/main" id="{C65BF824-FFCD-4443-908B-6823A285D19D}"/>
              </a:ext>
            </a:extLst>
          </p:cNvPr>
          <p:cNvSpPr/>
          <p:nvPr/>
        </p:nvSpPr>
        <p:spPr>
          <a:xfrm>
            <a:off x="11259127" y="4886036"/>
            <a:ext cx="932873" cy="323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Interval </a:t>
            </a:r>
          </a:p>
        </p:txBody>
      </p:sp>
    </p:spTree>
    <p:extLst>
      <p:ext uri="{BB962C8B-B14F-4D97-AF65-F5344CB8AC3E}">
        <p14:creationId xmlns:p14="http://schemas.microsoft.com/office/powerpoint/2010/main" val="148347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5629-380E-4A50-82CE-34D3AA216702}"/>
              </a:ext>
            </a:extLst>
          </p:cNvPr>
          <p:cNvSpPr>
            <a:spLocks noGrp="1"/>
          </p:cNvSpPr>
          <p:nvPr>
            <p:ph type="title"/>
          </p:nvPr>
        </p:nvSpPr>
        <p:spPr/>
        <p:txBody>
          <a:bodyPr/>
          <a:lstStyle/>
          <a:p>
            <a:r>
              <a:rPr lang="en-US" dirty="0"/>
              <a:t>Thresholds / boundaries vs observed DLT rate </a:t>
            </a:r>
          </a:p>
        </p:txBody>
      </p:sp>
      <p:pic>
        <p:nvPicPr>
          <p:cNvPr id="5" name="Content Placeholder 4">
            <a:extLst>
              <a:ext uri="{FF2B5EF4-FFF2-40B4-BE49-F238E27FC236}">
                <a16:creationId xmlns:a16="http://schemas.microsoft.com/office/drawing/2014/main" id="{A85B185B-047D-42F4-8141-D7BB1CC805EE}"/>
              </a:ext>
            </a:extLst>
          </p:cNvPr>
          <p:cNvPicPr>
            <a:picLocks noGrp="1" noChangeAspect="1"/>
          </p:cNvPicPr>
          <p:nvPr>
            <p:ph idx="1"/>
          </p:nvPr>
        </p:nvPicPr>
        <p:blipFill>
          <a:blip r:embed="rId2"/>
          <a:stretch>
            <a:fillRect/>
          </a:stretch>
        </p:blipFill>
        <p:spPr>
          <a:xfrm>
            <a:off x="2675179" y="1603926"/>
            <a:ext cx="7580332" cy="4585811"/>
          </a:xfrm>
        </p:spPr>
      </p:pic>
      <p:sp>
        <p:nvSpPr>
          <p:cNvPr id="3" name="Rectangle 2">
            <a:extLst>
              <a:ext uri="{FF2B5EF4-FFF2-40B4-BE49-F238E27FC236}">
                <a16:creationId xmlns:a16="http://schemas.microsoft.com/office/drawing/2014/main" id="{DB2C9A3B-95F7-4B5A-9D8E-ECBC26B583A8}"/>
              </a:ext>
            </a:extLst>
          </p:cNvPr>
          <p:cNvSpPr/>
          <p:nvPr/>
        </p:nvSpPr>
        <p:spPr>
          <a:xfrm>
            <a:off x="8681529" y="6292819"/>
            <a:ext cx="118334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a:p>
            <a:pPr algn="ctr"/>
            <a:r>
              <a:rPr lang="en-US" dirty="0">
                <a:solidFill>
                  <a:schemeClr val="tx1"/>
                </a:solidFill>
              </a:rPr>
              <a:t>D or DE </a:t>
            </a:r>
            <a:r>
              <a:rPr lang="en-US" dirty="0"/>
              <a:t>DE</a:t>
            </a:r>
          </a:p>
        </p:txBody>
      </p:sp>
      <p:sp>
        <p:nvSpPr>
          <p:cNvPr id="6" name="TextBox 5">
            <a:extLst>
              <a:ext uri="{FF2B5EF4-FFF2-40B4-BE49-F238E27FC236}">
                <a16:creationId xmlns:a16="http://schemas.microsoft.com/office/drawing/2014/main" id="{739180FB-A0E3-43A6-B4D4-FCD61F694139}"/>
              </a:ext>
            </a:extLst>
          </p:cNvPr>
          <p:cNvSpPr txBox="1"/>
          <p:nvPr/>
        </p:nvSpPr>
        <p:spPr>
          <a:xfrm>
            <a:off x="6029660" y="6332620"/>
            <a:ext cx="871370" cy="400110"/>
          </a:xfrm>
          <a:prstGeom prst="rect">
            <a:avLst/>
          </a:prstGeom>
          <a:noFill/>
        </p:spPr>
        <p:txBody>
          <a:bodyPr wrap="square" rtlCol="0">
            <a:spAutoFit/>
          </a:bodyPr>
          <a:lstStyle/>
          <a:p>
            <a:r>
              <a:rPr lang="en-US" dirty="0"/>
              <a:t>S </a:t>
            </a:r>
            <a:r>
              <a:rPr lang="en-US" sz="2000" dirty="0"/>
              <a:t>stay</a:t>
            </a:r>
            <a:endParaRPr lang="en-US" dirty="0"/>
          </a:p>
        </p:txBody>
      </p:sp>
      <p:sp>
        <p:nvSpPr>
          <p:cNvPr id="7" name="TextBox 6">
            <a:extLst>
              <a:ext uri="{FF2B5EF4-FFF2-40B4-BE49-F238E27FC236}">
                <a16:creationId xmlns:a16="http://schemas.microsoft.com/office/drawing/2014/main" id="{C4B6BA1B-A39B-4B74-B414-91B6E3D4B00B}"/>
              </a:ext>
            </a:extLst>
          </p:cNvPr>
          <p:cNvSpPr txBox="1"/>
          <p:nvPr/>
        </p:nvSpPr>
        <p:spPr>
          <a:xfrm>
            <a:off x="2675179" y="6314147"/>
            <a:ext cx="1269404" cy="369332"/>
          </a:xfrm>
          <a:prstGeom prst="rect">
            <a:avLst/>
          </a:prstGeom>
          <a:noFill/>
        </p:spPr>
        <p:txBody>
          <a:bodyPr wrap="square" rtlCol="0">
            <a:spAutoFit/>
          </a:bodyPr>
          <a:lstStyle/>
          <a:p>
            <a:r>
              <a:rPr lang="en-US" dirty="0"/>
              <a:t>E Escalate</a:t>
            </a:r>
          </a:p>
        </p:txBody>
      </p:sp>
    </p:spTree>
    <p:extLst>
      <p:ext uri="{BB962C8B-B14F-4D97-AF65-F5344CB8AC3E}">
        <p14:creationId xmlns:p14="http://schemas.microsoft.com/office/powerpoint/2010/main" val="2857606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69D2-6EB4-451D-B9C6-8C0486D8FC30}"/>
              </a:ext>
            </a:extLst>
          </p:cNvPr>
          <p:cNvSpPr>
            <a:spLocks noGrp="1"/>
          </p:cNvSpPr>
          <p:nvPr>
            <p:ph type="title"/>
          </p:nvPr>
        </p:nvSpPr>
        <p:spPr/>
        <p:txBody>
          <a:bodyPr/>
          <a:lstStyle/>
          <a:p>
            <a:r>
              <a:rPr lang="en-US" dirty="0"/>
              <a:t>Interval design parameters</a:t>
            </a:r>
          </a:p>
        </p:txBody>
      </p:sp>
      <p:sp>
        <p:nvSpPr>
          <p:cNvPr id="3" name="Content Placeholder 2">
            <a:extLst>
              <a:ext uri="{FF2B5EF4-FFF2-40B4-BE49-F238E27FC236}">
                <a16:creationId xmlns:a16="http://schemas.microsoft.com/office/drawing/2014/main" id="{A20F6F39-C789-41B4-AB76-9CC14DD0B267}"/>
              </a:ext>
            </a:extLst>
          </p:cNvPr>
          <p:cNvSpPr>
            <a:spLocks noGrp="1"/>
          </p:cNvSpPr>
          <p:nvPr>
            <p:ph idx="1"/>
          </p:nvPr>
        </p:nvSpPr>
        <p:spPr/>
        <p:txBody>
          <a:bodyPr>
            <a:normAutofit/>
          </a:bodyPr>
          <a:lstStyle/>
          <a:p>
            <a:r>
              <a:rPr lang="en-US" dirty="0"/>
              <a:t>Target DLT rate</a:t>
            </a:r>
          </a:p>
          <a:p>
            <a:r>
              <a:rPr lang="en-US" dirty="0"/>
              <a:t>Maximum N</a:t>
            </a:r>
          </a:p>
          <a:p>
            <a:r>
              <a:rPr lang="en-US" dirty="0"/>
              <a:t>Maximum n at each level</a:t>
            </a:r>
          </a:p>
          <a:p>
            <a:r>
              <a:rPr lang="en-US" dirty="0"/>
              <a:t>Cohort size </a:t>
            </a:r>
          </a:p>
          <a:p>
            <a:r>
              <a:rPr lang="en-US" dirty="0"/>
              <a:t>Dose elimination threshold (0.95)</a:t>
            </a:r>
          </a:p>
          <a:p>
            <a:endParaRPr lang="en-US" dirty="0"/>
          </a:p>
          <a:p>
            <a:r>
              <a:rPr lang="en-US" dirty="0">
                <a:solidFill>
                  <a:schemeClr val="accent1"/>
                </a:solidFill>
              </a:rPr>
              <a:t>Predetermined cutoffs/boundaries for E, DE, S based on target rate</a:t>
            </a:r>
          </a:p>
          <a:p>
            <a:r>
              <a:rPr lang="en-US" dirty="0"/>
              <a:t>At each level, the observed rate is compared to the 2 boundaries</a:t>
            </a:r>
          </a:p>
        </p:txBody>
      </p:sp>
      <p:sp>
        <p:nvSpPr>
          <p:cNvPr id="4" name="Right Brace 3">
            <a:extLst>
              <a:ext uri="{FF2B5EF4-FFF2-40B4-BE49-F238E27FC236}">
                <a16:creationId xmlns:a16="http://schemas.microsoft.com/office/drawing/2014/main" id="{0A122186-E411-4E85-8F40-1FD9EE8E068B}"/>
              </a:ext>
            </a:extLst>
          </p:cNvPr>
          <p:cNvSpPr/>
          <p:nvPr/>
        </p:nvSpPr>
        <p:spPr>
          <a:xfrm>
            <a:off x="9735671" y="2065468"/>
            <a:ext cx="634701" cy="21300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87D3DC59-32F3-484F-81D1-7C740AA86138}"/>
              </a:ext>
            </a:extLst>
          </p:cNvPr>
          <p:cNvSpPr txBox="1"/>
          <p:nvPr/>
        </p:nvSpPr>
        <p:spPr>
          <a:xfrm>
            <a:off x="10746889" y="2312894"/>
            <a:ext cx="1086523" cy="369332"/>
          </a:xfrm>
          <a:prstGeom prst="rect">
            <a:avLst/>
          </a:prstGeom>
          <a:noFill/>
        </p:spPr>
        <p:txBody>
          <a:bodyPr wrap="square" rtlCol="0">
            <a:spAutoFit/>
          </a:bodyPr>
          <a:lstStyle/>
          <a:p>
            <a:r>
              <a:rPr lang="en-US" dirty="0"/>
              <a:t>Inputs</a:t>
            </a:r>
          </a:p>
        </p:txBody>
      </p:sp>
    </p:spTree>
    <p:extLst>
      <p:ext uri="{BB962C8B-B14F-4D97-AF65-F5344CB8AC3E}">
        <p14:creationId xmlns:p14="http://schemas.microsoft.com/office/powerpoint/2010/main" val="311289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2CE1-1DEB-4CF0-B179-E26E690F436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7194600-6447-4AE5-ABBA-DC1F9E3BA836}"/>
              </a:ext>
            </a:extLst>
          </p:cNvPr>
          <p:cNvPicPr>
            <a:picLocks noChangeAspect="1"/>
          </p:cNvPicPr>
          <p:nvPr/>
        </p:nvPicPr>
        <p:blipFill>
          <a:blip r:embed="rId2"/>
          <a:stretch>
            <a:fillRect/>
          </a:stretch>
        </p:blipFill>
        <p:spPr>
          <a:xfrm>
            <a:off x="964163" y="0"/>
            <a:ext cx="10263673" cy="6858000"/>
          </a:xfrm>
          <a:prstGeom prst="rect">
            <a:avLst/>
          </a:prstGeom>
        </p:spPr>
      </p:pic>
    </p:spTree>
    <p:extLst>
      <p:ext uri="{BB962C8B-B14F-4D97-AF65-F5344CB8AC3E}">
        <p14:creationId xmlns:p14="http://schemas.microsoft.com/office/powerpoint/2010/main" val="1407487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06EC-9133-43BD-A2E7-12B3512DAD77}"/>
              </a:ext>
            </a:extLst>
          </p:cNvPr>
          <p:cNvSpPr>
            <a:spLocks noGrp="1"/>
          </p:cNvSpPr>
          <p:nvPr>
            <p:ph type="title"/>
          </p:nvPr>
        </p:nvSpPr>
        <p:spPr/>
        <p:txBody>
          <a:bodyPr/>
          <a:lstStyle/>
          <a:p>
            <a:r>
              <a:rPr lang="en-US" dirty="0"/>
              <a:t>Pros</a:t>
            </a:r>
          </a:p>
        </p:txBody>
      </p:sp>
      <p:sp>
        <p:nvSpPr>
          <p:cNvPr id="3" name="Content Placeholder 2">
            <a:extLst>
              <a:ext uri="{FF2B5EF4-FFF2-40B4-BE49-F238E27FC236}">
                <a16:creationId xmlns:a16="http://schemas.microsoft.com/office/drawing/2014/main" id="{6F1E9230-8E92-475B-A797-A6222C84EB9B}"/>
              </a:ext>
            </a:extLst>
          </p:cNvPr>
          <p:cNvSpPr>
            <a:spLocks noGrp="1"/>
          </p:cNvSpPr>
          <p:nvPr>
            <p:ph idx="1"/>
          </p:nvPr>
        </p:nvSpPr>
        <p:spPr/>
        <p:txBody>
          <a:bodyPr/>
          <a:lstStyle/>
          <a:p>
            <a:r>
              <a:rPr lang="en-US" dirty="0"/>
              <a:t>Spreadsheet: Easy to use in practice </a:t>
            </a:r>
          </a:p>
          <a:p>
            <a:r>
              <a:rPr lang="en-US" dirty="0"/>
              <a:t>Promised same performance and simpler </a:t>
            </a:r>
            <a:r>
              <a:rPr lang="en-US" dirty="0" err="1"/>
              <a:t>bc</a:t>
            </a:r>
            <a:r>
              <a:rPr lang="en-US" dirty="0"/>
              <a:t> no model update is needed- just the table, just the data at the current dose</a:t>
            </a:r>
          </a:p>
          <a:p>
            <a:r>
              <a:rPr lang="en-US" dirty="0"/>
              <a:t>In review protocols we have seen unreasonable decisions such as 3/6 stay or 3/9 stay (too conservative)</a:t>
            </a:r>
          </a:p>
          <a:p>
            <a:r>
              <a:rPr lang="en-US" dirty="0"/>
              <a:t>These designs guide allocation (up, down, stay) but</a:t>
            </a:r>
          </a:p>
          <a:p>
            <a:r>
              <a:rPr lang="en-US" dirty="0"/>
              <a:t>At the end they use isotonic regression to fit a curve to the data </a:t>
            </a:r>
          </a:p>
          <a:p>
            <a:endParaRPr lang="en-US" dirty="0"/>
          </a:p>
          <a:p>
            <a:r>
              <a:rPr lang="en-US" dirty="0"/>
              <a:t>Recently BOIN was assigned as fit for purpose by the FDA (12/2021)</a:t>
            </a:r>
          </a:p>
          <a:p>
            <a:endParaRPr lang="en-US" dirty="0"/>
          </a:p>
          <a:p>
            <a:endParaRPr lang="en-US" dirty="0"/>
          </a:p>
        </p:txBody>
      </p:sp>
    </p:spTree>
    <p:extLst>
      <p:ext uri="{BB962C8B-B14F-4D97-AF65-F5344CB8AC3E}">
        <p14:creationId xmlns:p14="http://schemas.microsoft.com/office/powerpoint/2010/main" val="3048143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D81E-957F-41AB-9639-AE14C052C3AB}"/>
              </a:ext>
            </a:extLst>
          </p:cNvPr>
          <p:cNvSpPr>
            <a:spLocks noGrp="1"/>
          </p:cNvSpPr>
          <p:nvPr>
            <p:ph type="title"/>
          </p:nvPr>
        </p:nvSpPr>
        <p:spPr/>
        <p:txBody>
          <a:bodyPr/>
          <a:lstStyle/>
          <a:p>
            <a:r>
              <a:rPr lang="en-US" dirty="0"/>
              <a:t>Fit for purpose by the FDA</a:t>
            </a:r>
          </a:p>
        </p:txBody>
      </p:sp>
      <p:sp>
        <p:nvSpPr>
          <p:cNvPr id="3" name="Content Placeholder 2">
            <a:extLst>
              <a:ext uri="{FF2B5EF4-FFF2-40B4-BE49-F238E27FC236}">
                <a16:creationId xmlns:a16="http://schemas.microsoft.com/office/drawing/2014/main" id="{062B1A00-2BB0-4A15-B84A-B9B3FBC5C0FA}"/>
              </a:ext>
            </a:extLst>
          </p:cNvPr>
          <p:cNvSpPr>
            <a:spLocks noGrp="1"/>
          </p:cNvSpPr>
          <p:nvPr>
            <p:ph idx="1"/>
          </p:nvPr>
        </p:nvSpPr>
        <p:spPr/>
        <p:txBody>
          <a:bodyPr/>
          <a:lstStyle/>
          <a:p>
            <a:r>
              <a:rPr lang="en-US" sz="2800" dirty="0"/>
              <a:t>intended to support the use of the Bayesian Optimal Interval (BOIN) Design as a statistical methodology for phase I dose finding clinical trials.</a:t>
            </a:r>
          </a:p>
          <a:p>
            <a:r>
              <a:rPr lang="en-US" sz="2800" u="sng" dirty="0">
                <a:solidFill>
                  <a:srgbClr val="0563C1"/>
                </a:solidFill>
                <a:effectLst/>
                <a:latin typeface="Calibri" panose="020F0502020204030204" pitchFamily="34" charset="0"/>
                <a:ea typeface="Calibri" panose="020F0502020204030204" pitchFamily="34" charset="0"/>
                <a:hlinkClick r:id="rId2"/>
              </a:rPr>
              <a:t>https://www.fda.gov/media/155363/download</a:t>
            </a:r>
            <a:endParaRPr lang="en-US" sz="2800" u="sng" dirty="0">
              <a:solidFill>
                <a:srgbClr val="0563C1"/>
              </a:solidFill>
              <a:effectLst/>
              <a:latin typeface="Calibri" panose="020F0502020204030204" pitchFamily="34" charset="0"/>
              <a:ea typeface="Calibri" panose="020F0502020204030204" pitchFamily="34" charset="0"/>
            </a:endParaRPr>
          </a:p>
          <a:p>
            <a:r>
              <a:rPr lang="en-US" sz="2800" u="sng" dirty="0">
                <a:solidFill>
                  <a:srgbClr val="0563C1"/>
                </a:solidFill>
                <a:latin typeface="Calibri" panose="020F0502020204030204" pitchFamily="34" charset="0"/>
              </a:rPr>
              <a:t>… During our review, we found some technical issues in the derivations presented in Liu and Yuan (2015) which needed to be corrected.  (2020-2021)</a:t>
            </a:r>
          </a:p>
          <a:p>
            <a:endParaRPr lang="en-US" dirty="0"/>
          </a:p>
        </p:txBody>
      </p:sp>
    </p:spTree>
    <p:extLst>
      <p:ext uri="{BB962C8B-B14F-4D97-AF65-F5344CB8AC3E}">
        <p14:creationId xmlns:p14="http://schemas.microsoft.com/office/powerpoint/2010/main" val="1431064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2599-9051-4CCA-860D-6FAA95E42FD0}"/>
              </a:ext>
            </a:extLst>
          </p:cNvPr>
          <p:cNvSpPr>
            <a:spLocks noGrp="1"/>
          </p:cNvSpPr>
          <p:nvPr>
            <p:ph type="title"/>
          </p:nvPr>
        </p:nvSpPr>
        <p:spPr/>
        <p:txBody>
          <a:bodyPr/>
          <a:lstStyle/>
          <a:p>
            <a:r>
              <a:rPr lang="en-US" dirty="0"/>
              <a:t>FDA Recommendation</a:t>
            </a:r>
          </a:p>
        </p:txBody>
      </p:sp>
      <p:sp>
        <p:nvSpPr>
          <p:cNvPr id="3" name="Content Placeholder 2">
            <a:extLst>
              <a:ext uri="{FF2B5EF4-FFF2-40B4-BE49-F238E27FC236}">
                <a16:creationId xmlns:a16="http://schemas.microsoft.com/office/drawing/2014/main" id="{53662102-64E6-4E09-9398-C4988E9B8ECC}"/>
              </a:ext>
            </a:extLst>
          </p:cNvPr>
          <p:cNvSpPr>
            <a:spLocks noGrp="1"/>
          </p:cNvSpPr>
          <p:nvPr>
            <p:ph idx="1"/>
          </p:nvPr>
        </p:nvSpPr>
        <p:spPr/>
        <p:txBody>
          <a:bodyPr>
            <a:normAutofit fontScale="92500" lnSpcReduction="10000"/>
          </a:bodyPr>
          <a:lstStyle/>
          <a:p>
            <a:r>
              <a:rPr lang="en-US" dirty="0"/>
              <a:t>Under the non-informative prior, the local BOIN design, in its revised form, can be designated fit-for-purpose. Our determination is based on the Applicant’s original submission, the Applicant’s responses to our information requests (</a:t>
            </a:r>
            <a:r>
              <a:rPr lang="en-US" dirty="0">
                <a:solidFill>
                  <a:schemeClr val="accent1"/>
                </a:solidFill>
              </a:rPr>
              <a:t>which present the revised form of the local BOIN </a:t>
            </a:r>
            <a:r>
              <a:rPr lang="en-US" dirty="0"/>
              <a:t>design), and the relevant statistical literature, including the papers by Liu and Yuan (2015) and Zhou, Yuan, and </a:t>
            </a:r>
            <a:r>
              <a:rPr lang="en-US" dirty="0" err="1"/>
              <a:t>Nie</a:t>
            </a:r>
            <a:r>
              <a:rPr lang="en-US" dirty="0"/>
              <a:t> (2018). </a:t>
            </a:r>
            <a:r>
              <a:rPr lang="en-US" dirty="0">
                <a:solidFill>
                  <a:schemeClr val="accent1"/>
                </a:solidFill>
              </a:rPr>
              <a:t>This recommendation does not preclude the availability and use of other methods for phase I dose finding clinical trials, including potentially the BOIN design itself outside of the local design and informative prior. </a:t>
            </a:r>
            <a:r>
              <a:rPr lang="en-US" dirty="0"/>
              <a:t>In practice, one should carefully consider the requirements of the specific situation when considering candidate designs for a dose finding clinical trial; and when deciding on the trial design, one should carefully evaluate the scientific validity of the candidate designs in the context of the intended application. </a:t>
            </a:r>
          </a:p>
        </p:txBody>
      </p:sp>
    </p:spTree>
    <p:extLst>
      <p:ext uri="{BB962C8B-B14F-4D97-AF65-F5344CB8AC3E}">
        <p14:creationId xmlns:p14="http://schemas.microsoft.com/office/powerpoint/2010/main" val="1135606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951-CA8B-4B67-B547-F6F1462ABC4D}"/>
              </a:ext>
            </a:extLst>
          </p:cNvPr>
          <p:cNvSpPr>
            <a:spLocks noGrp="1"/>
          </p:cNvSpPr>
          <p:nvPr>
            <p:ph type="title"/>
          </p:nvPr>
        </p:nvSpPr>
        <p:spPr/>
        <p:txBody>
          <a:bodyPr/>
          <a:lstStyle/>
          <a:p>
            <a:r>
              <a:rPr lang="en-US" dirty="0"/>
              <a:t>Is it as simple?</a:t>
            </a:r>
          </a:p>
        </p:txBody>
      </p:sp>
      <p:sp>
        <p:nvSpPr>
          <p:cNvPr id="3" name="Content Placeholder 2">
            <a:extLst>
              <a:ext uri="{FF2B5EF4-FFF2-40B4-BE49-F238E27FC236}">
                <a16:creationId xmlns:a16="http://schemas.microsoft.com/office/drawing/2014/main" id="{40217C8B-10CE-4C8A-A814-EF1BC6E460E6}"/>
              </a:ext>
            </a:extLst>
          </p:cNvPr>
          <p:cNvSpPr>
            <a:spLocks noGrp="1"/>
          </p:cNvSpPr>
          <p:nvPr>
            <p:ph idx="1"/>
          </p:nvPr>
        </p:nvSpPr>
        <p:spPr/>
        <p:txBody>
          <a:bodyPr>
            <a:normAutofit fontScale="92500" lnSpcReduction="10000"/>
          </a:bodyPr>
          <a:lstStyle/>
          <a:p>
            <a:r>
              <a:rPr lang="en-US" dirty="0"/>
              <a:t>No modeling behind the “model assisted” – binomial likelihood</a:t>
            </a:r>
          </a:p>
          <a:p>
            <a:r>
              <a:rPr lang="en-US" dirty="0"/>
              <a:t>Keyboard to fix </a:t>
            </a:r>
            <a:r>
              <a:rPr lang="en-US" dirty="0" err="1"/>
              <a:t>mTPI</a:t>
            </a:r>
            <a:r>
              <a:rPr lang="en-US" dirty="0"/>
              <a:t> overdosing b/c of the largest interval – not shown in Ji’s simulations </a:t>
            </a:r>
          </a:p>
          <a:p>
            <a:r>
              <a:rPr lang="en-US" dirty="0"/>
              <a:t>Ad hoc rules: safety rule (stopping rule affects sample size) vs dose elimination rule (helps the performance) </a:t>
            </a:r>
          </a:p>
          <a:p>
            <a:r>
              <a:rPr lang="en-US" dirty="0"/>
              <a:t>Eliminating levels (non zero probability of excluding the true MTD)</a:t>
            </a:r>
          </a:p>
          <a:p>
            <a:endParaRPr lang="en-US" dirty="0"/>
          </a:p>
          <a:p>
            <a:r>
              <a:rPr lang="en-US" dirty="0"/>
              <a:t>Same methods different prior – it took years to show</a:t>
            </a:r>
          </a:p>
          <a:p>
            <a:r>
              <a:rPr lang="en-US" dirty="0"/>
              <a:t>Previous studies – performance in literature</a:t>
            </a:r>
          </a:p>
          <a:p>
            <a:r>
              <a:rPr lang="en-US" dirty="0"/>
              <a:t>Calibration:  sample size, stopping rules, safety rules, model fit at the end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4236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3A63-8088-4F33-8114-FDF1592B653C}"/>
              </a:ext>
            </a:extLst>
          </p:cNvPr>
          <p:cNvSpPr>
            <a:spLocks noGrp="1"/>
          </p:cNvSpPr>
          <p:nvPr>
            <p:ph type="title"/>
          </p:nvPr>
        </p:nvSpPr>
        <p:spPr/>
        <p:txBody>
          <a:bodyPr/>
          <a:lstStyle/>
          <a:p>
            <a:r>
              <a:rPr lang="en-US" dirty="0"/>
              <a:t>Interval designs: using a Spreadsheet</a:t>
            </a:r>
          </a:p>
        </p:txBody>
      </p:sp>
      <p:sp>
        <p:nvSpPr>
          <p:cNvPr id="3" name="Content Placeholder 2">
            <a:extLst>
              <a:ext uri="{FF2B5EF4-FFF2-40B4-BE49-F238E27FC236}">
                <a16:creationId xmlns:a16="http://schemas.microsoft.com/office/drawing/2014/main" id="{70D60111-AA7B-41E1-B60A-AAE9C8275C3A}"/>
              </a:ext>
            </a:extLst>
          </p:cNvPr>
          <p:cNvSpPr>
            <a:spLocks noGrp="1"/>
          </p:cNvSpPr>
          <p:nvPr>
            <p:ph idx="1"/>
          </p:nvPr>
        </p:nvSpPr>
        <p:spPr>
          <a:xfrm>
            <a:off x="838200" y="1851751"/>
            <a:ext cx="10515600" cy="4351338"/>
          </a:xfrm>
        </p:spPr>
        <p:txBody>
          <a:bodyPr>
            <a:normAutofit fontScale="85000" lnSpcReduction="20000"/>
          </a:bodyPr>
          <a:lstStyle/>
          <a:p>
            <a:r>
              <a:rPr lang="en-US" dirty="0"/>
              <a:t>BOIN, CCD </a:t>
            </a:r>
            <a:r>
              <a:rPr lang="en-US" sz="1800" b="0" i="0" u="none" strike="noStrike" baseline="0" dirty="0">
                <a:latin typeface="AdvOTd710a12c"/>
              </a:rPr>
              <a:t>Ivanova A, N Flournoy, Chung Y: Cumulative cohort design for dose-</a:t>
            </a:r>
            <a:r>
              <a:rPr lang="en-US" sz="1800" b="0" i="0" u="none" strike="noStrike" baseline="0" dirty="0">
                <a:latin typeface="AdvOTd710a12c+fb"/>
              </a:rPr>
              <a:t>fi</a:t>
            </a:r>
            <a:r>
              <a:rPr lang="en-US" sz="1800" b="0" i="0" u="none" strike="noStrike" baseline="0" dirty="0">
                <a:latin typeface="AdvOTd710a12c"/>
              </a:rPr>
              <a:t>nding. J Stat Plan Inference 137:2316-2327, 2007</a:t>
            </a:r>
            <a:endParaRPr lang="en-US" dirty="0"/>
          </a:p>
          <a:p>
            <a:r>
              <a:rPr lang="en-US" dirty="0"/>
              <a:t>MTPI1, MTPI2,</a:t>
            </a:r>
            <a:r>
              <a:rPr lang="en-US" sz="1800" b="0" i="0" u="none" strike="noStrike" baseline="0" dirty="0">
                <a:latin typeface="AdvOTd710a12c"/>
              </a:rPr>
              <a:t> Ji Y, Liu P, Li Y, et al: A modi</a:t>
            </a:r>
            <a:r>
              <a:rPr lang="en-US" sz="1800" b="0" i="0" u="none" strike="noStrike" baseline="0" dirty="0">
                <a:latin typeface="AdvOTd710a12c+fb"/>
              </a:rPr>
              <a:t>fi</a:t>
            </a:r>
            <a:r>
              <a:rPr lang="en-US" sz="1800" b="0" i="0" u="none" strike="noStrike" baseline="0" dirty="0">
                <a:latin typeface="AdvOTd710a12c"/>
              </a:rPr>
              <a:t>ed toxicity probability interval method for dose-</a:t>
            </a:r>
            <a:r>
              <a:rPr lang="en-US" sz="1800" b="0" i="0" u="none" strike="noStrike" baseline="0" dirty="0">
                <a:latin typeface="AdvOTd710a12c+fb"/>
              </a:rPr>
              <a:t>fi</a:t>
            </a:r>
            <a:r>
              <a:rPr lang="en-US" sz="1800" b="0" i="0" u="none" strike="noStrike" baseline="0" dirty="0">
                <a:latin typeface="AdvOTd710a12c"/>
              </a:rPr>
              <a:t>nding trials. Clin Trials 7:653-663, 2010</a:t>
            </a:r>
            <a:endParaRPr lang="en-US" dirty="0"/>
          </a:p>
          <a:p>
            <a:r>
              <a:rPr lang="en-US" dirty="0"/>
              <a:t>Local versus global versions of the above </a:t>
            </a:r>
            <a:r>
              <a:rPr lang="en-US" sz="1800" b="0" i="0" u="none" strike="noStrike" baseline="0" dirty="0">
                <a:latin typeface="AdvOTd710a12c"/>
              </a:rPr>
              <a:t>Liu S, Yuan Y: Bayesian optimal interval designs for phase I clinical trials. J R Stat Soc Ser C Appl Stat 64:507-523, 2015</a:t>
            </a:r>
          </a:p>
          <a:p>
            <a:r>
              <a:rPr lang="en-US" sz="1800" dirty="0"/>
              <a:t>Prior: point mass vs continuous uniform distribution in an interval</a:t>
            </a:r>
          </a:p>
          <a:p>
            <a:endParaRPr lang="en-US" sz="1800" b="0" i="0" u="none" strike="noStrike" baseline="0" dirty="0">
              <a:latin typeface="AdvOTd710a12c"/>
            </a:endParaRPr>
          </a:p>
          <a:p>
            <a:r>
              <a:rPr lang="en-US" dirty="0"/>
              <a:t>Keyboard </a:t>
            </a:r>
            <a:r>
              <a:rPr lang="en-US" sz="1800" b="0" i="0" u="none" strike="noStrike" baseline="0" dirty="0">
                <a:latin typeface="AdvOTd710a12c"/>
              </a:rPr>
              <a:t>Yan F, Mandrekar SJ, Yuan Y: Keyboard: A novel Bayesian toxicity probability interval design for phase 1 clinical trials. Clin Cancer Res 23:3994-4003, 2017</a:t>
            </a:r>
            <a:endParaRPr lang="en-US" dirty="0"/>
          </a:p>
          <a:p>
            <a:r>
              <a:rPr lang="en-US" dirty="0"/>
              <a:t>No borrowing – uses data at the current dose only, like 3+3</a:t>
            </a:r>
          </a:p>
          <a:p>
            <a:endParaRPr lang="en-US" dirty="0"/>
          </a:p>
          <a:p>
            <a:r>
              <a:rPr lang="en-US" dirty="0">
                <a:solidFill>
                  <a:srgbClr val="FF0000"/>
                </a:solidFill>
              </a:rPr>
              <a:t>BOIN ~MTPI~ Keyboard </a:t>
            </a:r>
          </a:p>
          <a:p>
            <a:r>
              <a:rPr lang="en-US" sz="2600" dirty="0">
                <a:solidFill>
                  <a:srgbClr val="FF0000"/>
                </a:solidFill>
                <a:latin typeface="AdvOTd710a12c"/>
              </a:rPr>
              <a:t>O</a:t>
            </a:r>
            <a:r>
              <a:rPr lang="en-US" sz="2600" b="0" i="0" u="none" strike="noStrike" baseline="0" dirty="0">
                <a:solidFill>
                  <a:srgbClr val="FF0000"/>
                </a:solidFill>
                <a:latin typeface="AdvOTd710a12c"/>
              </a:rPr>
              <a:t>perationally identical (within trial allocation, final recommendation) </a:t>
            </a:r>
          </a:p>
          <a:p>
            <a:endParaRPr lang="en-US" sz="2600" dirty="0"/>
          </a:p>
        </p:txBody>
      </p:sp>
    </p:spTree>
    <p:extLst>
      <p:ext uri="{BB962C8B-B14F-4D97-AF65-F5344CB8AC3E}">
        <p14:creationId xmlns:p14="http://schemas.microsoft.com/office/powerpoint/2010/main" val="1092182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5F9D-8D65-4B97-834A-EE4BA589B47C}"/>
              </a:ext>
            </a:extLst>
          </p:cNvPr>
          <p:cNvSpPr>
            <a:spLocks noGrp="1"/>
          </p:cNvSpPr>
          <p:nvPr>
            <p:ph type="title"/>
          </p:nvPr>
        </p:nvSpPr>
        <p:spPr/>
        <p:txBody>
          <a:bodyPr/>
          <a:lstStyle/>
          <a:p>
            <a:r>
              <a:rPr lang="en-US" dirty="0"/>
              <a:t>Throwing away data</a:t>
            </a:r>
          </a:p>
        </p:txBody>
      </p:sp>
      <p:sp>
        <p:nvSpPr>
          <p:cNvPr id="3" name="Content Placeholder 2">
            <a:extLst>
              <a:ext uri="{FF2B5EF4-FFF2-40B4-BE49-F238E27FC236}">
                <a16:creationId xmlns:a16="http://schemas.microsoft.com/office/drawing/2014/main" id="{32818E77-0E98-42BC-91D8-77E80FE3ADB3}"/>
              </a:ext>
            </a:extLst>
          </p:cNvPr>
          <p:cNvSpPr>
            <a:spLocks noGrp="1"/>
          </p:cNvSpPr>
          <p:nvPr>
            <p:ph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Novartis study (</a:t>
            </a:r>
            <a:r>
              <a:rPr lang="en-US" sz="1200" b="0" i="0" dirty="0">
                <a:solidFill>
                  <a:srgbClr val="1C1D1E"/>
                </a:solidFill>
                <a:effectLst/>
                <a:latin typeface="Open Sans" panose="020B0606030504020204" pitchFamily="34" charset="0"/>
              </a:rPr>
              <a:t>Neuenschwander</a:t>
            </a:r>
            <a:r>
              <a:rPr lang="en-US" sz="1800" dirty="0">
                <a:effectLst/>
                <a:latin typeface="Calibri" panose="020F0502020204030204" pitchFamily="34" charset="0"/>
                <a:ea typeface="Calibri" panose="020F0502020204030204" pitchFamily="34" charset="0"/>
              </a:rPr>
              <a:t>) and a study here that got amended and added 15 levels in total; Iasonos et al 2016; </a:t>
            </a:r>
            <a:r>
              <a:rPr lang="en-US" sz="1800" dirty="0">
                <a:effectLst/>
                <a:latin typeface="Calibri" panose="020F0502020204030204" pitchFamily="34" charset="0"/>
                <a:ea typeface="Calibri" panose="020F0502020204030204" pitchFamily="34" charset="0"/>
                <a:hlinkClick r:id="rId2"/>
              </a:rPr>
              <a:t>https://pubmed.ncbi.nlm.nih.gov/27090197/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Down weight data when we test too many levels, </a:t>
            </a:r>
            <a:r>
              <a:rPr lang="en-US" sz="1800" dirty="0" err="1">
                <a:effectLst/>
                <a:latin typeface="Calibri" panose="020F0502020204030204" pitchFamily="34" charset="0"/>
                <a:ea typeface="Calibri" panose="020F0502020204030204" pitchFamily="34" charset="0"/>
              </a:rPr>
              <a:t>eg</a:t>
            </a:r>
            <a:r>
              <a:rPr lang="en-US" sz="1800" dirty="0">
                <a:effectLst/>
                <a:latin typeface="Calibri" panose="020F0502020204030204" pitchFamily="34" charset="0"/>
                <a:ea typeface="Calibri" panose="020F0502020204030204" pitchFamily="34" charset="0"/>
              </a:rPr>
              <a:t> 10 and more and the information at levels 1, 2 and 3. </a:t>
            </a:r>
            <a:r>
              <a:rPr lang="en-US" sz="1800" dirty="0">
                <a:latin typeface="Calibri" panose="020F0502020204030204" pitchFamily="34" charset="0"/>
                <a:ea typeface="Calibri" panose="020F0502020204030204" pitchFamily="34" charset="0"/>
              </a:rPr>
              <a:t>We have suggested that in such settings early level data are </a:t>
            </a:r>
            <a:r>
              <a:rPr lang="en-US" sz="1800" dirty="0">
                <a:effectLst/>
                <a:latin typeface="Calibri" panose="020F0502020204030204" pitchFamily="34" charset="0"/>
                <a:ea typeface="Calibri" panose="020F0502020204030204" pitchFamily="34" charset="0"/>
              </a:rPr>
              <a:t>hardly very relevant. </a:t>
            </a:r>
            <a:endParaRPr lang="en-US" sz="1800" dirty="0">
              <a:latin typeface="Calibri" panose="020F0502020204030204" pitchFamily="34" charset="0"/>
              <a:ea typeface="Calibri" panose="020F0502020204030204" pitchFamily="34" charset="0"/>
            </a:endParaRP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Weighting data in the likelihoo</a:t>
            </a:r>
            <a:r>
              <a:rPr lang="en-US" sz="1800" dirty="0">
                <a:latin typeface="Calibri" panose="020F0502020204030204" pitchFamily="34" charset="0"/>
                <a:ea typeface="Calibri" panose="020F0502020204030204" pitchFamily="34" charset="0"/>
              </a:rPr>
              <a:t>d (attribution errors, dosing errors, CAR T assigned vs actual dose)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However, when the question is, do we stay at level 3, or should we move up from level 3 to level 4, then to ignore ALL of the information already obtained at level 4 - as does BOIN, </a:t>
            </a:r>
            <a:r>
              <a:rPr lang="en-US" sz="1800" dirty="0" err="1">
                <a:effectLst/>
                <a:latin typeface="Calibri" panose="020F0502020204030204" pitchFamily="34" charset="0"/>
                <a:ea typeface="Calibri" panose="020F0502020204030204" pitchFamily="34" charset="0"/>
              </a:rPr>
              <a:t>mTPI</a:t>
            </a:r>
            <a:r>
              <a:rPr lang="en-US" sz="1800" dirty="0">
                <a:effectLst/>
                <a:latin typeface="Calibri" panose="020F0502020204030204" pitchFamily="34" charset="0"/>
                <a:ea typeface="Calibri" panose="020F0502020204030204" pitchFamily="34" charset="0"/>
              </a:rPr>
              <a:t> – is counter intuitive</a:t>
            </a: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rPr>
              <a:t>Spreadsheet designs ignore data which may lead to problems that require ad hoc modifications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Amount of information (precision, accuracy): the histogram type stopping rules with SPM, CRM are very helpful in deciding when to open </a:t>
            </a:r>
            <a:r>
              <a:rPr lang="en-US" sz="1800" dirty="0">
                <a:latin typeface="Calibri" panose="020F0502020204030204" pitchFamily="34" charset="0"/>
                <a:ea typeface="Calibri" panose="020F0502020204030204" pitchFamily="34" charset="0"/>
              </a:rPr>
              <a:t>expansions/ backfill cohorts</a:t>
            </a:r>
            <a:r>
              <a:rPr lang="en-US" sz="1800" dirty="0">
                <a:effectLst/>
                <a:latin typeface="Calibri" panose="020F0502020204030204" pitchFamily="34" charset="0"/>
                <a:ea typeface="Calibri" panose="020F0502020204030204" pitchFamily="34" charset="0"/>
              </a:rPr>
              <a:t>; flexibility (Devlin 2021)</a:t>
            </a:r>
          </a:p>
        </p:txBody>
      </p:sp>
    </p:spTree>
    <p:extLst>
      <p:ext uri="{BB962C8B-B14F-4D97-AF65-F5344CB8AC3E}">
        <p14:creationId xmlns:p14="http://schemas.microsoft.com/office/powerpoint/2010/main" val="317254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BF4-4633-44CE-A0E5-C5D441808399}"/>
              </a:ext>
            </a:extLst>
          </p:cNvPr>
          <p:cNvSpPr>
            <a:spLocks noGrp="1"/>
          </p:cNvSpPr>
          <p:nvPr>
            <p:ph type="title"/>
          </p:nvPr>
        </p:nvSpPr>
        <p:spPr/>
        <p:txBody>
          <a:bodyPr/>
          <a:lstStyle/>
          <a:p>
            <a:r>
              <a:rPr lang="en-US" dirty="0"/>
              <a:t>Papers in the issue </a:t>
            </a:r>
          </a:p>
        </p:txBody>
      </p:sp>
      <p:sp>
        <p:nvSpPr>
          <p:cNvPr id="4" name="Text Placeholder 3">
            <a:extLst>
              <a:ext uri="{FF2B5EF4-FFF2-40B4-BE49-F238E27FC236}">
                <a16:creationId xmlns:a16="http://schemas.microsoft.com/office/drawing/2014/main" id="{DD446F66-4CBE-433F-81A2-59343F496AAE}"/>
              </a:ext>
            </a:extLst>
          </p:cNvPr>
          <p:cNvSpPr>
            <a:spLocks noGrp="1"/>
          </p:cNvSpPr>
          <p:nvPr>
            <p:ph type="body" idx="1"/>
          </p:nvPr>
        </p:nvSpPr>
        <p:spPr/>
        <p:txBody>
          <a:bodyPr/>
          <a:lstStyle/>
          <a:p>
            <a:r>
              <a:rPr lang="en-US" dirty="0"/>
              <a:t>Stats </a:t>
            </a:r>
          </a:p>
        </p:txBody>
      </p:sp>
      <p:sp>
        <p:nvSpPr>
          <p:cNvPr id="3" name="Content Placeholder 2">
            <a:extLst>
              <a:ext uri="{FF2B5EF4-FFF2-40B4-BE49-F238E27FC236}">
                <a16:creationId xmlns:a16="http://schemas.microsoft.com/office/drawing/2014/main" id="{9C2F49F4-A8C1-4CB2-8592-AC7B3672BBC2}"/>
              </a:ext>
            </a:extLst>
          </p:cNvPr>
          <p:cNvSpPr>
            <a:spLocks noGrp="1"/>
          </p:cNvSpPr>
          <p:nvPr>
            <p:ph sz="half" idx="2"/>
          </p:nvPr>
        </p:nvSpPr>
        <p:spPr/>
        <p:txBody>
          <a:bodyPr/>
          <a:lstStyle/>
          <a:p>
            <a:r>
              <a:rPr lang="en-US" dirty="0"/>
              <a:t>Survival </a:t>
            </a:r>
            <a:r>
              <a:rPr lang="en-US" sz="2800" b="0" i="0" u="none" strike="noStrike" baseline="0" dirty="0">
                <a:latin typeface="+mn-lt"/>
              </a:rPr>
              <a:t>persistent, decaying, or delayed treatment effects</a:t>
            </a:r>
            <a:endParaRPr lang="en-US" dirty="0"/>
          </a:p>
          <a:p>
            <a:r>
              <a:rPr lang="en-US" dirty="0"/>
              <a:t>Covariate Adjustment </a:t>
            </a:r>
          </a:p>
          <a:p>
            <a:r>
              <a:rPr lang="en-US" dirty="0"/>
              <a:t>Basket trials</a:t>
            </a:r>
          </a:p>
          <a:p>
            <a:r>
              <a:rPr lang="en-US" dirty="0"/>
              <a:t>Phase I (today) </a:t>
            </a:r>
          </a:p>
          <a:p>
            <a:endParaRPr lang="en-US" dirty="0"/>
          </a:p>
          <a:p>
            <a:endParaRPr lang="en-US" dirty="0"/>
          </a:p>
        </p:txBody>
      </p:sp>
      <p:sp>
        <p:nvSpPr>
          <p:cNvPr id="5" name="Text Placeholder 4">
            <a:extLst>
              <a:ext uri="{FF2B5EF4-FFF2-40B4-BE49-F238E27FC236}">
                <a16:creationId xmlns:a16="http://schemas.microsoft.com/office/drawing/2014/main" id="{C36521F4-7CE6-443D-9FD3-FA1062C0C852}"/>
              </a:ext>
            </a:extLst>
          </p:cNvPr>
          <p:cNvSpPr>
            <a:spLocks noGrp="1"/>
          </p:cNvSpPr>
          <p:nvPr>
            <p:ph type="body" sz="quarter" idx="3"/>
          </p:nvPr>
        </p:nvSpPr>
        <p:spPr/>
        <p:txBody>
          <a:bodyPr/>
          <a:lstStyle/>
          <a:p>
            <a:r>
              <a:rPr lang="en-US" dirty="0"/>
              <a:t>Clinical</a:t>
            </a:r>
          </a:p>
        </p:txBody>
      </p:sp>
      <p:sp>
        <p:nvSpPr>
          <p:cNvPr id="6" name="Content Placeholder 5">
            <a:extLst>
              <a:ext uri="{FF2B5EF4-FFF2-40B4-BE49-F238E27FC236}">
                <a16:creationId xmlns:a16="http://schemas.microsoft.com/office/drawing/2014/main" id="{2D2F3385-B02B-4C8F-8212-8E779D9EDEDB}"/>
              </a:ext>
            </a:extLst>
          </p:cNvPr>
          <p:cNvSpPr>
            <a:spLocks noGrp="1"/>
          </p:cNvSpPr>
          <p:nvPr>
            <p:ph sz="quarter" idx="4"/>
          </p:nvPr>
        </p:nvSpPr>
        <p:spPr>
          <a:xfrm>
            <a:off x="6172199" y="2505075"/>
            <a:ext cx="5493327" cy="3684588"/>
          </a:xfrm>
        </p:spPr>
        <p:txBody>
          <a:bodyPr/>
          <a:lstStyle/>
          <a:p>
            <a:r>
              <a:rPr lang="en-US" dirty="0"/>
              <a:t>FDA CART approvals (7 indications)</a:t>
            </a:r>
          </a:p>
          <a:p>
            <a:r>
              <a:rPr lang="en-US" dirty="0"/>
              <a:t>FDA dose optimization</a:t>
            </a:r>
          </a:p>
          <a:p>
            <a:r>
              <a:rPr lang="en-US" dirty="0"/>
              <a:t>Ethics in large early phase trials</a:t>
            </a:r>
          </a:p>
          <a:p>
            <a:r>
              <a:rPr lang="en-US" dirty="0"/>
              <a:t>Window of opportunity</a:t>
            </a:r>
          </a:p>
          <a:p>
            <a:endParaRPr lang="en-US" dirty="0"/>
          </a:p>
        </p:txBody>
      </p:sp>
      <p:sp>
        <p:nvSpPr>
          <p:cNvPr id="7" name="Rectangle 6">
            <a:extLst>
              <a:ext uri="{FF2B5EF4-FFF2-40B4-BE49-F238E27FC236}">
                <a16:creationId xmlns:a16="http://schemas.microsoft.com/office/drawing/2014/main" id="{463C3A2C-6208-3811-5845-1913DFB25207}"/>
              </a:ext>
            </a:extLst>
          </p:cNvPr>
          <p:cNvSpPr/>
          <p:nvPr/>
        </p:nvSpPr>
        <p:spPr>
          <a:xfrm>
            <a:off x="1685677" y="5335325"/>
            <a:ext cx="5157787" cy="11575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Viewpoints: Regulators, Bioethicist</a:t>
            </a:r>
          </a:p>
          <a:p>
            <a:r>
              <a:rPr lang="en-US" dirty="0"/>
              <a:t>Clinicians, Clinician scientists</a:t>
            </a:r>
          </a:p>
          <a:p>
            <a:r>
              <a:rPr lang="en-US" dirty="0"/>
              <a:t>Statisticians </a:t>
            </a:r>
          </a:p>
        </p:txBody>
      </p:sp>
    </p:spTree>
    <p:extLst>
      <p:ext uri="{BB962C8B-B14F-4D97-AF65-F5344CB8AC3E}">
        <p14:creationId xmlns:p14="http://schemas.microsoft.com/office/powerpoint/2010/main" val="2957232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7FF6-6156-476C-A0EF-3B1B1ED77F42}"/>
              </a:ext>
            </a:extLst>
          </p:cNvPr>
          <p:cNvSpPr>
            <a:spLocks noGrp="1"/>
          </p:cNvSpPr>
          <p:nvPr>
            <p:ph type="title"/>
          </p:nvPr>
        </p:nvSpPr>
        <p:spPr/>
        <p:txBody>
          <a:bodyPr/>
          <a:lstStyle/>
          <a:p>
            <a:r>
              <a:rPr lang="en-US" dirty="0"/>
              <a:t>Take home message</a:t>
            </a:r>
          </a:p>
        </p:txBody>
      </p:sp>
      <p:sp>
        <p:nvSpPr>
          <p:cNvPr id="3" name="Content Placeholder 2">
            <a:extLst>
              <a:ext uri="{FF2B5EF4-FFF2-40B4-BE49-F238E27FC236}">
                <a16:creationId xmlns:a16="http://schemas.microsoft.com/office/drawing/2014/main" id="{2DC6F0AE-EBBC-4991-BC57-F668331C50ED}"/>
              </a:ext>
            </a:extLst>
          </p:cNvPr>
          <p:cNvSpPr>
            <a:spLocks noGrp="1"/>
          </p:cNvSpPr>
          <p:nvPr>
            <p:ph idx="1"/>
          </p:nvPr>
        </p:nvSpPr>
        <p:spPr/>
        <p:txBody>
          <a:bodyPr>
            <a:normAutofit/>
          </a:bodyPr>
          <a:lstStyle/>
          <a:p>
            <a:r>
              <a:rPr lang="en-US" dirty="0"/>
              <a:t>There are only 3 classes of designs (CRM, SPM, spreadsheet/interval) </a:t>
            </a:r>
          </a:p>
          <a:p>
            <a:r>
              <a:rPr lang="en-US" dirty="0"/>
              <a:t>BOIN and the spreadsheet designs have not been studied adequately</a:t>
            </a:r>
          </a:p>
          <a:p>
            <a:r>
              <a:rPr lang="en-US" dirty="0"/>
              <a:t>Performance based on not well calibrated simulation studies </a:t>
            </a:r>
          </a:p>
          <a:p>
            <a:r>
              <a:rPr lang="en-US" dirty="0"/>
              <a:t>We do not know how can they deal with</a:t>
            </a:r>
          </a:p>
          <a:p>
            <a:pPr lvl="1"/>
            <a:r>
              <a:rPr lang="en-US" dirty="0"/>
              <a:t>Expansion cohorts – randomization </a:t>
            </a:r>
          </a:p>
          <a:p>
            <a:pPr lvl="1"/>
            <a:r>
              <a:rPr lang="en-US" dirty="0"/>
              <a:t>Backfill cohorts - new intermediary levels </a:t>
            </a:r>
          </a:p>
          <a:p>
            <a:pPr lvl="1"/>
            <a:r>
              <a:rPr lang="en-US" dirty="0"/>
              <a:t>Late onset toxicity, uncertainty in attribution, CAR T reduced dose, </a:t>
            </a:r>
            <a:r>
              <a:rPr lang="en-US" dirty="0" err="1"/>
              <a:t>etc</a:t>
            </a:r>
            <a:r>
              <a:rPr lang="en-US" dirty="0"/>
              <a:t> </a:t>
            </a:r>
          </a:p>
          <a:p>
            <a:pPr lvl="1"/>
            <a:r>
              <a:rPr lang="en-US" dirty="0"/>
              <a:t>Patient heterogeneity, bridging studies (2 groups </a:t>
            </a:r>
            <a:r>
              <a:rPr lang="en-US" dirty="0" err="1"/>
              <a:t>eg</a:t>
            </a:r>
            <a:r>
              <a:rPr lang="en-US" dirty="0"/>
              <a:t> peds and adults), </a:t>
            </a:r>
          </a:p>
          <a:p>
            <a:r>
              <a:rPr lang="en-US" dirty="0">
                <a:solidFill>
                  <a:srgbClr val="FF0000"/>
                </a:solidFill>
              </a:rPr>
              <a:t>Relative performance remains unknown </a:t>
            </a:r>
          </a:p>
        </p:txBody>
      </p:sp>
    </p:spTree>
    <p:extLst>
      <p:ext uri="{BB962C8B-B14F-4D97-AF65-F5344CB8AC3E}">
        <p14:creationId xmlns:p14="http://schemas.microsoft.com/office/powerpoint/2010/main" val="2964202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957A-A5A8-4D97-8CF4-5E98D8B5D6F9}"/>
              </a:ext>
            </a:extLst>
          </p:cNvPr>
          <p:cNvSpPr>
            <a:spLocks noGrp="1"/>
          </p:cNvSpPr>
          <p:nvPr>
            <p:ph type="title"/>
          </p:nvPr>
        </p:nvSpPr>
        <p:spPr>
          <a:xfrm>
            <a:off x="838200" y="365125"/>
            <a:ext cx="10836564" cy="1325563"/>
          </a:xfrm>
        </p:spPr>
        <p:txBody>
          <a:bodyPr/>
          <a:lstStyle/>
          <a:p>
            <a:r>
              <a:rPr lang="en-US" dirty="0"/>
              <a:t>How do we review protocols?</a:t>
            </a:r>
          </a:p>
        </p:txBody>
      </p:sp>
      <p:sp>
        <p:nvSpPr>
          <p:cNvPr id="3" name="Content Placeholder 2">
            <a:extLst>
              <a:ext uri="{FF2B5EF4-FFF2-40B4-BE49-F238E27FC236}">
                <a16:creationId xmlns:a16="http://schemas.microsoft.com/office/drawing/2014/main" id="{6161061E-22DB-416F-BD3A-8EA85CF0608C}"/>
              </a:ext>
            </a:extLst>
          </p:cNvPr>
          <p:cNvSpPr>
            <a:spLocks noGrp="1"/>
          </p:cNvSpPr>
          <p:nvPr>
            <p:ph idx="1"/>
          </p:nvPr>
        </p:nvSpPr>
        <p:spPr/>
        <p:txBody>
          <a:bodyPr>
            <a:normAutofit/>
          </a:bodyPr>
          <a:lstStyle/>
          <a:p>
            <a:r>
              <a:rPr lang="en-US" dirty="0"/>
              <a:t>review these for scientific integrity (Research Council); ethics (IRB)</a:t>
            </a:r>
          </a:p>
          <a:p>
            <a:r>
              <a:rPr lang="en-US" dirty="0"/>
              <a:t>inform institutional committees about risk/benefit</a:t>
            </a:r>
          </a:p>
          <a:p>
            <a:endParaRPr lang="en-US" dirty="0"/>
          </a:p>
          <a:p>
            <a:r>
              <a:rPr lang="en-US" dirty="0"/>
              <a:t>Are these designs accurate (find the right dose)?</a:t>
            </a:r>
          </a:p>
          <a:p>
            <a:r>
              <a:rPr lang="en-US" dirty="0"/>
              <a:t>Are they safe (harmful)?</a:t>
            </a:r>
          </a:p>
          <a:p>
            <a:r>
              <a:rPr lang="en-US" dirty="0"/>
              <a:t>A design that underestimates the MTD is safe but not accurate</a:t>
            </a:r>
          </a:p>
          <a:p>
            <a:r>
              <a:rPr lang="en-US" dirty="0"/>
              <a:t>A design that overestimates is harmful; might be good or not for efficacy </a:t>
            </a:r>
          </a:p>
          <a:p>
            <a:endParaRPr lang="en-US" dirty="0"/>
          </a:p>
          <a:p>
            <a:endParaRPr lang="en-US" dirty="0"/>
          </a:p>
          <a:p>
            <a:endParaRPr lang="en-US" dirty="0"/>
          </a:p>
        </p:txBody>
      </p:sp>
    </p:spTree>
    <p:extLst>
      <p:ext uri="{BB962C8B-B14F-4D97-AF65-F5344CB8AC3E}">
        <p14:creationId xmlns:p14="http://schemas.microsoft.com/office/powerpoint/2010/main" val="3234540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C868-7D07-456B-A1D5-1379D8AC9B24}"/>
              </a:ext>
            </a:extLst>
          </p:cNvPr>
          <p:cNvSpPr>
            <a:spLocks noGrp="1"/>
          </p:cNvSpPr>
          <p:nvPr>
            <p:ph type="title"/>
          </p:nvPr>
        </p:nvSpPr>
        <p:spPr/>
        <p:txBody>
          <a:bodyPr/>
          <a:lstStyle/>
          <a:p>
            <a:r>
              <a:rPr lang="en-US" dirty="0"/>
              <a:t>Operating characteristics</a:t>
            </a:r>
          </a:p>
        </p:txBody>
      </p:sp>
      <p:sp>
        <p:nvSpPr>
          <p:cNvPr id="3" name="Content Placeholder 2">
            <a:extLst>
              <a:ext uri="{FF2B5EF4-FFF2-40B4-BE49-F238E27FC236}">
                <a16:creationId xmlns:a16="http://schemas.microsoft.com/office/drawing/2014/main" id="{641B0DE9-3379-41B1-8839-43351FA71E28}"/>
              </a:ext>
            </a:extLst>
          </p:cNvPr>
          <p:cNvSpPr>
            <a:spLocks noGrp="1"/>
          </p:cNvSpPr>
          <p:nvPr>
            <p:ph idx="1"/>
          </p:nvPr>
        </p:nvSpPr>
        <p:spPr/>
        <p:txBody>
          <a:bodyPr/>
          <a:lstStyle/>
          <a:p>
            <a:r>
              <a:rPr lang="en-US" dirty="0"/>
              <a:t>Why do we use simulations? Operating characteristics</a:t>
            </a:r>
          </a:p>
          <a:p>
            <a:endParaRPr lang="en-US" dirty="0"/>
          </a:p>
          <a:p>
            <a:r>
              <a:rPr lang="en-US" dirty="0"/>
              <a:t>In a traditional Ph II or Ph III, these are the false positive (no </a:t>
            </a:r>
            <a:r>
              <a:rPr lang="en-US" dirty="0" err="1"/>
              <a:t>trt</a:t>
            </a:r>
            <a:r>
              <a:rPr lang="en-US" dirty="0"/>
              <a:t> effect and we declare efficacious) and false negative rates (</a:t>
            </a:r>
            <a:r>
              <a:rPr lang="en-US" dirty="0" err="1"/>
              <a:t>trt</a:t>
            </a:r>
            <a:r>
              <a:rPr lang="en-US" dirty="0"/>
              <a:t> effect and we miss it)</a:t>
            </a:r>
          </a:p>
          <a:p>
            <a:r>
              <a:rPr lang="en-US" dirty="0"/>
              <a:t>What is the underlying truth and what does the design find?</a:t>
            </a:r>
          </a:p>
          <a:p>
            <a:r>
              <a:rPr lang="en-US" dirty="0"/>
              <a:t>If MTD is level 3, how often do we find </a:t>
            </a:r>
          </a:p>
          <a:p>
            <a:pPr lvl="1"/>
            <a:r>
              <a:rPr lang="en-US" dirty="0"/>
              <a:t>level 3 correct MTD, or </a:t>
            </a:r>
          </a:p>
          <a:p>
            <a:pPr lvl="1"/>
            <a:r>
              <a:rPr lang="en-US" dirty="0"/>
              <a:t>Underestimate (2,1) or overestimate (4,5,6) </a:t>
            </a:r>
          </a:p>
          <a:p>
            <a:endParaRPr lang="en-US" dirty="0"/>
          </a:p>
        </p:txBody>
      </p:sp>
    </p:spTree>
    <p:extLst>
      <p:ext uri="{BB962C8B-B14F-4D97-AF65-F5344CB8AC3E}">
        <p14:creationId xmlns:p14="http://schemas.microsoft.com/office/powerpoint/2010/main" val="760422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0551-8072-4E29-BD49-F9BF0636336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522658D2-5461-46D0-A946-9CD119F5A67C}"/>
              </a:ext>
            </a:extLst>
          </p:cNvPr>
          <p:cNvSpPr>
            <a:spLocks noGrp="1"/>
          </p:cNvSpPr>
          <p:nvPr>
            <p:ph idx="1"/>
          </p:nvPr>
        </p:nvSpPr>
        <p:spPr>
          <a:xfrm>
            <a:off x="341745" y="1825625"/>
            <a:ext cx="11462327" cy="4351338"/>
          </a:xfrm>
        </p:spPr>
        <p:txBody>
          <a:bodyPr/>
          <a:lstStyle/>
          <a:p>
            <a:r>
              <a:rPr lang="en-US" dirty="0"/>
              <a:t>What type of information do we need in a protocol to feel we can then provide adequate review?</a:t>
            </a:r>
          </a:p>
          <a:p>
            <a:r>
              <a:rPr lang="en-US" dirty="0"/>
              <a:t>Designs should not be black boxes – evaluate if clinically meaningful</a:t>
            </a:r>
          </a:p>
          <a:p>
            <a:pPr marL="457200" lvl="1" indent="0">
              <a:buNone/>
            </a:pPr>
            <a:r>
              <a:rPr lang="en-US" dirty="0"/>
              <a:t>Treatment – patient allocation – how many patients per level</a:t>
            </a:r>
          </a:p>
          <a:p>
            <a:pPr marL="457200" lvl="1" indent="0">
              <a:buNone/>
            </a:pPr>
            <a:r>
              <a:rPr lang="en-US" dirty="0"/>
              <a:t>Accuracy – do they find the right dose (estimated in simulations)</a:t>
            </a:r>
          </a:p>
          <a:p>
            <a:pPr marL="457200" lvl="1" indent="0">
              <a:buNone/>
            </a:pPr>
            <a:r>
              <a:rPr lang="en-US" dirty="0"/>
              <a:t>Operating characteristics when they deviate </a:t>
            </a:r>
            <a:r>
              <a:rPr lang="en-US"/>
              <a:t>from published work</a:t>
            </a:r>
          </a:p>
          <a:p>
            <a:pPr marL="457200" lvl="1" indent="0">
              <a:buNone/>
            </a:pPr>
            <a:endParaRPr lang="en-US" dirty="0"/>
          </a:p>
          <a:p>
            <a:pPr marL="457200" lvl="1" indent="0">
              <a:buNone/>
            </a:pPr>
            <a:endParaRPr lang="en-US" dirty="0"/>
          </a:p>
          <a:p>
            <a:pPr marL="457200" lvl="1" indent="0">
              <a:buNone/>
            </a:pPr>
            <a:endParaRPr lang="en-US" dirty="0"/>
          </a:p>
        </p:txBody>
      </p:sp>
      <p:graphicFrame>
        <p:nvGraphicFramePr>
          <p:cNvPr id="5" name="Table 4">
            <a:extLst>
              <a:ext uri="{FF2B5EF4-FFF2-40B4-BE49-F238E27FC236}">
                <a16:creationId xmlns:a16="http://schemas.microsoft.com/office/drawing/2014/main" id="{6316BB42-2AD7-4F1F-ACB2-8CF490574ED4}"/>
              </a:ext>
            </a:extLst>
          </p:cNvPr>
          <p:cNvGraphicFramePr>
            <a:graphicFrameLocks noGrp="1"/>
          </p:cNvGraphicFramePr>
          <p:nvPr>
            <p:extLst>
              <p:ext uri="{D42A27DB-BD31-4B8C-83A1-F6EECF244321}">
                <p14:modId xmlns:p14="http://schemas.microsoft.com/office/powerpoint/2010/main" val="2419519914"/>
              </p:ext>
            </p:extLst>
          </p:nvPr>
        </p:nvGraphicFramePr>
        <p:xfrm>
          <a:off x="1461828" y="4580700"/>
          <a:ext cx="7267576" cy="1398270"/>
        </p:xfrm>
        <a:graphic>
          <a:graphicData uri="http://schemas.openxmlformats.org/drawingml/2006/table">
            <a:tbl>
              <a:tblPr firstRow="1" firstCol="1" bandRow="1">
                <a:tableStyleId>{5C22544A-7EE6-4342-B048-85BDC9FD1C3A}</a:tableStyleId>
              </a:tblPr>
              <a:tblGrid>
                <a:gridCol w="1808364">
                  <a:extLst>
                    <a:ext uri="{9D8B030D-6E8A-4147-A177-3AD203B41FA5}">
                      <a16:colId xmlns:a16="http://schemas.microsoft.com/office/drawing/2014/main" val="3170526737"/>
                    </a:ext>
                  </a:extLst>
                </a:gridCol>
                <a:gridCol w="1023602">
                  <a:extLst>
                    <a:ext uri="{9D8B030D-6E8A-4147-A177-3AD203B41FA5}">
                      <a16:colId xmlns:a16="http://schemas.microsoft.com/office/drawing/2014/main" val="1562586423"/>
                    </a:ext>
                  </a:extLst>
                </a:gridCol>
                <a:gridCol w="938302">
                  <a:extLst>
                    <a:ext uri="{9D8B030D-6E8A-4147-A177-3AD203B41FA5}">
                      <a16:colId xmlns:a16="http://schemas.microsoft.com/office/drawing/2014/main" val="1940109834"/>
                    </a:ext>
                  </a:extLst>
                </a:gridCol>
                <a:gridCol w="767702">
                  <a:extLst>
                    <a:ext uri="{9D8B030D-6E8A-4147-A177-3AD203B41FA5}">
                      <a16:colId xmlns:a16="http://schemas.microsoft.com/office/drawing/2014/main" val="3221657793"/>
                    </a:ext>
                  </a:extLst>
                </a:gridCol>
                <a:gridCol w="853002">
                  <a:extLst>
                    <a:ext uri="{9D8B030D-6E8A-4147-A177-3AD203B41FA5}">
                      <a16:colId xmlns:a16="http://schemas.microsoft.com/office/drawing/2014/main" val="2586776600"/>
                    </a:ext>
                  </a:extLst>
                </a:gridCol>
                <a:gridCol w="853002">
                  <a:extLst>
                    <a:ext uri="{9D8B030D-6E8A-4147-A177-3AD203B41FA5}">
                      <a16:colId xmlns:a16="http://schemas.microsoft.com/office/drawing/2014/main" val="2305606360"/>
                    </a:ext>
                  </a:extLst>
                </a:gridCol>
                <a:gridCol w="1023602">
                  <a:extLst>
                    <a:ext uri="{9D8B030D-6E8A-4147-A177-3AD203B41FA5}">
                      <a16:colId xmlns:a16="http://schemas.microsoft.com/office/drawing/2014/main" val="300659705"/>
                    </a:ext>
                  </a:extLst>
                </a:gridCol>
              </a:tblGrid>
              <a:tr h="0">
                <a:tc>
                  <a:txBody>
                    <a:bodyPr/>
                    <a:lstStyle/>
                    <a:p>
                      <a:pPr marL="0" marR="0" algn="l">
                        <a:lnSpc>
                          <a:spcPct val="115000"/>
                        </a:lnSpc>
                        <a:spcBef>
                          <a:spcPts val="0"/>
                        </a:spcBef>
                        <a:spcAft>
                          <a:spcPts val="0"/>
                        </a:spcAft>
                      </a:pPr>
                      <a:r>
                        <a:rPr lang="en-US" sz="1200">
                          <a:effectLst/>
                        </a:rPr>
                        <a:t>True dose toxicity curve:</a:t>
                      </a:r>
                      <a:endParaRPr lang="en-US" sz="1100">
                        <a:effectLst/>
                      </a:endParaRPr>
                    </a:p>
                    <a:p>
                      <a:pPr marL="0" marR="0" algn="l">
                        <a:lnSpc>
                          <a:spcPct val="115000"/>
                        </a:lnSpc>
                        <a:spcBef>
                          <a:spcPts val="0"/>
                        </a:spcBef>
                        <a:spcAft>
                          <a:spcPts val="0"/>
                        </a:spcAft>
                      </a:pPr>
                      <a:r>
                        <a:rPr lang="en-US" sz="1200">
                          <a:effectLst/>
                        </a:rPr>
                        <a:t>Curve 2</a:t>
                      </a:r>
                      <a:r>
                        <a:rPr lang="en-US" sz="800">
                          <a:effectLst/>
                        </a:rPr>
                        <a:t> </a:t>
                      </a: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0.0001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b="1">
                          <a:effectLst/>
                        </a:rPr>
                        <a:t>0.3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2218480"/>
                  </a:ext>
                </a:extLst>
              </a:tr>
              <a:tr h="0">
                <a:tc>
                  <a:txBody>
                    <a:bodyPr/>
                    <a:lstStyle/>
                    <a:p>
                      <a:pPr marL="0" marR="0" algn="l">
                        <a:lnSpc>
                          <a:spcPct val="115000"/>
                        </a:lnSpc>
                        <a:spcBef>
                          <a:spcPts val="0"/>
                        </a:spcBef>
                        <a:spcAft>
                          <a:spcPts val="0"/>
                        </a:spcAft>
                      </a:pPr>
                      <a:r>
                        <a:rPr lang="en-US" sz="1200">
                          <a:effectLst/>
                        </a:rPr>
                        <a:t>% Trials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b="1" dirty="0">
                          <a:effectLst/>
                        </a:rPr>
                        <a:t>70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1171403"/>
                  </a:ext>
                </a:extLst>
              </a:tr>
              <a:tr h="0">
                <a:tc>
                  <a:txBody>
                    <a:bodyPr/>
                    <a:lstStyle/>
                    <a:p>
                      <a:pPr marL="0" marR="0" algn="l">
                        <a:lnSpc>
                          <a:spcPct val="115000"/>
                        </a:lnSpc>
                        <a:spcBef>
                          <a:spcPts val="0"/>
                        </a:spcBef>
                        <a:spcAft>
                          <a:spcPts val="0"/>
                        </a:spcAft>
                      </a:pPr>
                      <a:r>
                        <a:rPr lang="en-US" sz="1200">
                          <a:effectLst/>
                        </a:rPr>
                        <a:t>#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dirty="0">
                          <a:effectLst/>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dirty="0">
                          <a:effectLst/>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dirty="0">
                          <a:effectLst/>
                        </a:rPr>
                        <a:t>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dirty="0">
                          <a:effectLst/>
                        </a:rPr>
                        <a:t>10.1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b="1" dirty="0">
                          <a:effectLst/>
                        </a:rPr>
                        <a:t>16.3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7129295"/>
                  </a:ext>
                </a:extLst>
              </a:tr>
              <a:tr h="0">
                <a:tc>
                  <a:txBody>
                    <a:bodyPr/>
                    <a:lstStyle/>
                    <a:p>
                      <a:pPr marL="0" marR="0" algn="l">
                        <a:lnSpc>
                          <a:spcPct val="115000"/>
                        </a:lnSpc>
                        <a:spcBef>
                          <a:spcPts val="0"/>
                        </a:spcBef>
                        <a:spcAft>
                          <a:spcPts val="0"/>
                        </a:spcAft>
                      </a:pPr>
                      <a:r>
                        <a:rPr lang="en-US" sz="1200">
                          <a:effectLst/>
                        </a:rPr>
                        <a:t>%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b="1" dirty="0">
                          <a:effectLst/>
                        </a:rPr>
                        <a:t>45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8844942"/>
                  </a:ext>
                </a:extLst>
              </a:tr>
              <a:tr h="0">
                <a:tc>
                  <a:txBody>
                    <a:bodyPr/>
                    <a:lstStyle/>
                    <a:p>
                      <a:pPr marL="0" marR="0" algn="l">
                        <a:lnSpc>
                          <a:spcPct val="115000"/>
                        </a:lnSpc>
                        <a:spcBef>
                          <a:spcPts val="0"/>
                        </a:spcBef>
                        <a:spcAft>
                          <a:spcPts val="0"/>
                        </a:spcAft>
                      </a:pPr>
                      <a:r>
                        <a:rPr lang="en-US" sz="1200">
                          <a:effectLst/>
                        </a:rPr>
                        <a:t># pts with DLTs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1.233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b="1" dirty="0">
                          <a:effectLst/>
                        </a:rPr>
                        <a:t>4.97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4982385"/>
                  </a:ext>
                </a:extLst>
              </a:tr>
              <a:tr h="0">
                <a:tc>
                  <a:txBody>
                    <a:bodyPr/>
                    <a:lstStyle/>
                    <a:p>
                      <a:pPr marL="0" marR="0" algn="l">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6126627"/>
                  </a:ext>
                </a:extLst>
              </a:tr>
            </a:tbl>
          </a:graphicData>
        </a:graphic>
      </p:graphicFrame>
      <p:sp>
        <p:nvSpPr>
          <p:cNvPr id="6" name="Rectangle 1">
            <a:extLst>
              <a:ext uri="{FF2B5EF4-FFF2-40B4-BE49-F238E27FC236}">
                <a16:creationId xmlns:a16="http://schemas.microsoft.com/office/drawing/2014/main" id="{5DC26AF8-C6F6-4901-8E44-26C04ECA90E4}"/>
              </a:ext>
            </a:extLst>
          </p:cNvPr>
          <p:cNvSpPr>
            <a:spLocks noChangeArrowheads="1"/>
          </p:cNvSpPr>
          <p:nvPr/>
        </p:nvSpPr>
        <p:spPr bwMode="auto">
          <a:xfrm>
            <a:off x="1461829" y="4580067"/>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575F9520-F8C3-4FC7-8E74-2D66E450132F}"/>
              </a:ext>
            </a:extLst>
          </p:cNvPr>
          <p:cNvSpPr txBox="1"/>
          <p:nvPr/>
        </p:nvSpPr>
        <p:spPr>
          <a:xfrm>
            <a:off x="5745192" y="6176963"/>
            <a:ext cx="6197600" cy="553998"/>
          </a:xfrm>
          <a:prstGeom prst="rect">
            <a:avLst/>
          </a:prstGeom>
          <a:noFill/>
        </p:spPr>
        <p:txBody>
          <a:bodyPr wrap="square" rtlCol="0">
            <a:spAutoFit/>
          </a:bodyPr>
          <a:lstStyle/>
          <a:p>
            <a:r>
              <a:rPr lang="en-US" sz="1200" dirty="0">
                <a:hlinkClick r:id="rId3"/>
              </a:rPr>
              <a:t>Iasonos, Bosl, Gonen. JCO2015 https://www.ncbi.nlm.nih.gov/pmc/articles/PMC4962621/</a:t>
            </a:r>
            <a:endParaRPr lang="en-US" sz="1200" dirty="0"/>
          </a:p>
          <a:p>
            <a:endParaRPr lang="en-US" dirty="0"/>
          </a:p>
        </p:txBody>
      </p:sp>
    </p:spTree>
    <p:extLst>
      <p:ext uri="{BB962C8B-B14F-4D97-AF65-F5344CB8AC3E}">
        <p14:creationId xmlns:p14="http://schemas.microsoft.com/office/powerpoint/2010/main" val="4213109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155" y="1600201"/>
            <a:ext cx="11307651" cy="4525963"/>
          </a:xfrm>
        </p:spPr>
        <p:txBody>
          <a:bodyPr>
            <a:normAutofit/>
          </a:bodyPr>
          <a:lstStyle/>
          <a:p>
            <a:r>
              <a:rPr lang="en-US" dirty="0"/>
              <a:t>What can we learn from a negative trial for future trials /hypotheses?</a:t>
            </a:r>
          </a:p>
          <a:p>
            <a:pPr lvl="1"/>
            <a:r>
              <a:rPr lang="en-US" dirty="0"/>
              <a:t>Phase I and  Phase II, Cannistra JCO 2009, 2010</a:t>
            </a:r>
          </a:p>
          <a:p>
            <a:pPr marL="0" indent="0">
              <a:buNone/>
            </a:pPr>
            <a:endParaRPr lang="en-US" dirty="0"/>
          </a:p>
          <a:p>
            <a:r>
              <a:rPr lang="en-US" dirty="0"/>
              <a:t>Do we have enough  and reliable data (rigorous) to answer the questions:</a:t>
            </a:r>
          </a:p>
          <a:p>
            <a:pPr lvl="1"/>
            <a:r>
              <a:rPr lang="en-US" dirty="0"/>
              <a:t>Why did the drug/combination fail?</a:t>
            </a:r>
          </a:p>
          <a:p>
            <a:pPr lvl="2"/>
            <a:r>
              <a:rPr lang="en-US" dirty="0"/>
              <a:t>Wrong schedule /dose?</a:t>
            </a:r>
          </a:p>
          <a:p>
            <a:pPr lvl="2"/>
            <a:r>
              <a:rPr lang="en-US" dirty="0"/>
              <a:t>Did we choose the wrong patient population?</a:t>
            </a:r>
          </a:p>
          <a:p>
            <a:pPr lvl="2"/>
            <a:r>
              <a:rPr lang="en-US" dirty="0"/>
              <a:t>Is there efficacy in some subpopulation?</a:t>
            </a:r>
          </a:p>
          <a:p>
            <a:pPr lvl="2"/>
            <a:r>
              <a:rPr lang="en-US" dirty="0"/>
              <a:t>Was our historical control or estimate wrong?</a:t>
            </a:r>
          </a:p>
          <a:p>
            <a:pPr lvl="2"/>
            <a:r>
              <a:rPr lang="en-US" dirty="0"/>
              <a:t>Unexpected DLTs or safety signals</a:t>
            </a:r>
          </a:p>
          <a:p>
            <a:pPr lvl="1"/>
            <a:endParaRPr lang="en-US" dirty="0"/>
          </a:p>
        </p:txBody>
      </p:sp>
      <p:sp>
        <p:nvSpPr>
          <p:cNvPr id="2" name="Title 1"/>
          <p:cNvSpPr>
            <a:spLocks noGrp="1"/>
          </p:cNvSpPr>
          <p:nvPr>
            <p:ph type="title"/>
          </p:nvPr>
        </p:nvSpPr>
        <p:spPr/>
        <p:txBody>
          <a:bodyPr/>
          <a:lstStyle/>
          <a:p>
            <a:r>
              <a:rPr lang="en-US" dirty="0"/>
              <a:t>Not all drugs are a success story</a:t>
            </a:r>
          </a:p>
        </p:txBody>
      </p:sp>
    </p:spTree>
    <p:extLst>
      <p:ext uri="{BB962C8B-B14F-4D97-AF65-F5344CB8AC3E}">
        <p14:creationId xmlns:p14="http://schemas.microsoft.com/office/powerpoint/2010/main" val="934042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Patient selection and Trial Design are complementary and need to be optimized </a:t>
            </a:r>
          </a:p>
        </p:txBody>
      </p:sp>
      <p:sp>
        <p:nvSpPr>
          <p:cNvPr id="3" name="Content Placeholder 2"/>
          <p:cNvSpPr>
            <a:spLocks noGrp="1"/>
          </p:cNvSpPr>
          <p:nvPr>
            <p:ph idx="1"/>
          </p:nvPr>
        </p:nvSpPr>
        <p:spPr/>
        <p:txBody>
          <a:bodyPr/>
          <a:lstStyle/>
          <a:p>
            <a:pPr lvl="1">
              <a:buNone/>
            </a:pPr>
            <a:endParaRPr lang="en-US" dirty="0"/>
          </a:p>
          <a:p>
            <a:pPr>
              <a:buNone/>
            </a:pPr>
            <a:endParaRPr lang="en-US" dirty="0"/>
          </a:p>
          <a:p>
            <a:endParaRPr lang="en-US" dirty="0"/>
          </a:p>
        </p:txBody>
      </p:sp>
      <p:graphicFrame>
        <p:nvGraphicFramePr>
          <p:cNvPr id="4" name="Diagram 3"/>
          <p:cNvGraphicFramePr/>
          <p:nvPr/>
        </p:nvGraphicFramePr>
        <p:xfrm>
          <a:off x="3200400" y="2819400"/>
          <a:ext cx="54864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800600" y="2209801"/>
            <a:ext cx="2514600" cy="461665"/>
          </a:xfrm>
          <a:prstGeom prst="rect">
            <a:avLst/>
          </a:prstGeom>
          <a:noFill/>
        </p:spPr>
        <p:txBody>
          <a:bodyPr wrap="square" rtlCol="0">
            <a:spAutoFit/>
          </a:bodyPr>
          <a:lstStyle/>
          <a:p>
            <a:r>
              <a:rPr lang="en-US" sz="2400" dirty="0"/>
              <a:t>Study’s objective</a:t>
            </a:r>
          </a:p>
        </p:txBody>
      </p:sp>
      <p:sp>
        <p:nvSpPr>
          <p:cNvPr id="6" name="Oval 5"/>
          <p:cNvSpPr/>
          <p:nvPr/>
        </p:nvSpPr>
        <p:spPr>
          <a:xfrm>
            <a:off x="7620000" y="1981200"/>
            <a:ext cx="2514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Efficient trial design</a:t>
            </a:r>
          </a:p>
        </p:txBody>
      </p:sp>
      <p:sp>
        <p:nvSpPr>
          <p:cNvPr id="7" name="Oval 6"/>
          <p:cNvSpPr/>
          <p:nvPr/>
        </p:nvSpPr>
        <p:spPr>
          <a:xfrm>
            <a:off x="1676400" y="1981200"/>
            <a:ext cx="2362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Selection bias</a:t>
            </a:r>
          </a:p>
          <a:p>
            <a:pPr algn="ctr"/>
            <a:r>
              <a:rPr lang="en-US" dirty="0"/>
              <a:t>Endpoint evaluation </a:t>
            </a:r>
          </a:p>
        </p:txBody>
      </p:sp>
      <p:sp>
        <p:nvSpPr>
          <p:cNvPr id="8" name="TextBox 7"/>
          <p:cNvSpPr txBox="1"/>
          <p:nvPr/>
        </p:nvSpPr>
        <p:spPr>
          <a:xfrm>
            <a:off x="5638800" y="5934670"/>
            <a:ext cx="3200400" cy="923330"/>
          </a:xfrm>
          <a:prstGeom prst="rect">
            <a:avLst/>
          </a:prstGeom>
          <a:noFill/>
        </p:spPr>
        <p:txBody>
          <a:bodyPr wrap="square" rtlCol="0">
            <a:spAutoFit/>
          </a:bodyPr>
          <a:lstStyle/>
          <a:p>
            <a:pPr algn="ctr"/>
            <a:r>
              <a:rPr lang="en-US" dirty="0"/>
              <a:t>QUESTIONS? </a:t>
            </a:r>
            <a:r>
              <a:rPr lang="en-US" dirty="0">
                <a:hlinkClick r:id="rId8"/>
              </a:rPr>
              <a:t>iasonosa@mskcc.org</a:t>
            </a:r>
            <a:endParaRPr lang="en-US" dirty="0"/>
          </a:p>
          <a:p>
            <a:pPr algn="ctr"/>
            <a:endParaRPr lang="en-US" dirty="0"/>
          </a:p>
        </p:txBody>
      </p:sp>
      <p:sp>
        <p:nvSpPr>
          <p:cNvPr id="9" name="TextBox 8"/>
          <p:cNvSpPr txBox="1"/>
          <p:nvPr/>
        </p:nvSpPr>
        <p:spPr>
          <a:xfrm>
            <a:off x="1524000" y="5638801"/>
            <a:ext cx="3200400" cy="1200329"/>
          </a:xfrm>
          <a:prstGeom prst="rect">
            <a:avLst/>
          </a:prstGeom>
          <a:noFill/>
        </p:spPr>
        <p:txBody>
          <a:bodyPr wrap="square" rtlCol="0">
            <a:spAutoFit/>
          </a:bodyPr>
          <a:lstStyle/>
          <a:p>
            <a:r>
              <a:rPr lang="en-US" dirty="0"/>
              <a:t>Hyman DM et al</a:t>
            </a:r>
          </a:p>
          <a:p>
            <a:r>
              <a:rPr lang="en-US" dirty="0"/>
              <a:t>JCO 2014</a:t>
            </a:r>
          </a:p>
          <a:p>
            <a:r>
              <a:rPr lang="en-US" dirty="0">
                <a:hlinkClick r:id="rId9"/>
              </a:rPr>
              <a:t>https://www.mskcc.org/</a:t>
            </a:r>
            <a:endParaRPr lang="en-US" dirty="0"/>
          </a:p>
          <a:p>
            <a:r>
              <a:rPr lang="en-US" dirty="0"/>
              <a:t>nomograms/</a:t>
            </a:r>
            <a:r>
              <a:rPr lang="en-US" dirty="0" err="1"/>
              <a:t>clinical_trials</a:t>
            </a:r>
            <a:endParaRPr lang="en-US" dirty="0"/>
          </a:p>
        </p:txBody>
      </p:sp>
      <p:pic>
        <p:nvPicPr>
          <p:cNvPr id="10" name="Picture 4816" descr="Logo1"/>
          <p:cNvPicPr>
            <a:picLocks noChangeAspect="1" noChangeArrowheads="1"/>
          </p:cNvPicPr>
          <p:nvPr/>
        </p:nvPicPr>
        <p:blipFill>
          <a:blip r:embed="rId10" cstate="print"/>
          <a:srcRect/>
          <a:stretch>
            <a:fillRect/>
          </a:stretch>
        </p:blipFill>
        <p:spPr bwMode="auto">
          <a:xfrm>
            <a:off x="9296400" y="5562601"/>
            <a:ext cx="990600" cy="10704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1688DD-5DE7-4158-9C6F-0335DF7E26E5}"/>
              </a:ext>
            </a:extLst>
          </p:cNvPr>
          <p:cNvSpPr>
            <a:spLocks noGrp="1"/>
          </p:cNvSpPr>
          <p:nvPr>
            <p:ph type="body" sz="half" idx="2"/>
          </p:nvPr>
        </p:nvSpPr>
        <p:spPr>
          <a:xfrm>
            <a:off x="1799790" y="981761"/>
            <a:ext cx="2293413" cy="1024328"/>
          </a:xfrm>
          <a:prstGeom prst="rect">
            <a:avLst/>
          </a:prstGeom>
        </p:spPr>
        <p:txBody>
          <a:bodyPr>
            <a:noAutofit/>
          </a:bodyPr>
          <a:lstStyle/>
          <a:p>
            <a:pPr marL="0" indent="0" algn="ctr">
              <a:buNone/>
            </a:pPr>
            <a:r>
              <a:rPr lang="en-US" sz="2400" dirty="0">
                <a:solidFill>
                  <a:schemeClr val="tx2"/>
                </a:solidFill>
              </a:rPr>
              <a:t>Chemotherapy</a:t>
            </a:r>
          </a:p>
          <a:p>
            <a:pPr marL="0" indent="0" algn="ctr">
              <a:buNone/>
            </a:pPr>
            <a:r>
              <a:rPr lang="en-US" sz="2400" dirty="0">
                <a:solidFill>
                  <a:schemeClr val="tx2"/>
                </a:solidFill>
              </a:rPr>
              <a:t>More is better</a:t>
            </a:r>
          </a:p>
        </p:txBody>
      </p:sp>
      <p:sp>
        <p:nvSpPr>
          <p:cNvPr id="2" name="Title 1">
            <a:extLst>
              <a:ext uri="{FF2B5EF4-FFF2-40B4-BE49-F238E27FC236}">
                <a16:creationId xmlns:a16="http://schemas.microsoft.com/office/drawing/2014/main" id="{E1D9FF8D-3B99-487B-AB87-6E105ED52C50}"/>
              </a:ext>
            </a:extLst>
          </p:cNvPr>
          <p:cNvSpPr>
            <a:spLocks noGrp="1"/>
          </p:cNvSpPr>
          <p:nvPr>
            <p:ph type="title"/>
          </p:nvPr>
        </p:nvSpPr>
        <p:spPr/>
        <p:txBody>
          <a:bodyPr/>
          <a:lstStyle/>
          <a:p>
            <a:r>
              <a:rPr lang="en-US" dirty="0"/>
              <a:t>New therapies – new ways of dosing </a:t>
            </a:r>
          </a:p>
        </p:txBody>
      </p:sp>
      <p:sp>
        <p:nvSpPr>
          <p:cNvPr id="3" name="Content Placeholder 2">
            <a:extLst>
              <a:ext uri="{FF2B5EF4-FFF2-40B4-BE49-F238E27FC236}">
                <a16:creationId xmlns:a16="http://schemas.microsoft.com/office/drawing/2014/main" id="{61A68188-882D-4419-846D-A866ED291108}"/>
              </a:ext>
            </a:extLst>
          </p:cNvPr>
          <p:cNvSpPr>
            <a:spLocks noGrp="1"/>
          </p:cNvSpPr>
          <p:nvPr>
            <p:ph idx="1"/>
          </p:nvPr>
        </p:nvSpPr>
        <p:spPr/>
        <p:txBody>
          <a:bodyPr/>
          <a:lstStyle/>
          <a:p>
            <a:pPr marL="0" indent="0">
              <a:buNone/>
            </a:pPr>
            <a:r>
              <a:rPr lang="en-US" dirty="0"/>
              <a:t> </a:t>
            </a:r>
          </a:p>
        </p:txBody>
      </p:sp>
      <p:graphicFrame>
        <p:nvGraphicFramePr>
          <p:cNvPr id="17" name="Content Placeholder 16">
            <a:extLst>
              <a:ext uri="{FF2B5EF4-FFF2-40B4-BE49-F238E27FC236}">
                <a16:creationId xmlns:a16="http://schemas.microsoft.com/office/drawing/2014/main" id="{37E08AE8-5E1D-45E0-962C-73370D6918A2}"/>
              </a:ext>
            </a:extLst>
          </p:cNvPr>
          <p:cNvGraphicFramePr>
            <a:graphicFrameLocks noGrp="1"/>
          </p:cNvGraphicFramePr>
          <p:nvPr>
            <p:ph sz="quarter" idx="4294967295"/>
          </p:nvPr>
        </p:nvGraphicFramePr>
        <p:xfrm>
          <a:off x="6071627" y="2042542"/>
          <a:ext cx="4421187" cy="31146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3DFED6C0-E6E5-4B15-AEF1-8952AB6E4646}"/>
              </a:ext>
            </a:extLst>
          </p:cNvPr>
          <p:cNvSpPr>
            <a:spLocks noGrp="1"/>
          </p:cNvSpPr>
          <p:nvPr>
            <p:ph type="body" sz="quarter" idx="4294967295"/>
          </p:nvPr>
        </p:nvSpPr>
        <p:spPr>
          <a:xfrm>
            <a:off x="6169984" y="1191355"/>
            <a:ext cx="4418209" cy="890190"/>
          </a:xfrm>
          <a:prstGeom prst="rect">
            <a:avLst/>
          </a:prstGeom>
        </p:spPr>
        <p:txBody>
          <a:bodyPr>
            <a:noAutofit/>
          </a:bodyPr>
          <a:lstStyle/>
          <a:p>
            <a:pPr marL="0" indent="0" algn="ctr">
              <a:buNone/>
            </a:pPr>
            <a:r>
              <a:rPr lang="en-US" sz="2400" dirty="0"/>
              <a:t>New mechanisms of action</a:t>
            </a:r>
          </a:p>
          <a:p>
            <a:pPr marL="0" indent="0" algn="ctr">
              <a:buNone/>
            </a:pPr>
            <a:r>
              <a:rPr lang="en-US" sz="2400" dirty="0"/>
              <a:t>Less is more</a:t>
            </a:r>
          </a:p>
        </p:txBody>
      </p:sp>
      <p:graphicFrame>
        <p:nvGraphicFramePr>
          <p:cNvPr id="11" name="Content Placeholder 16">
            <a:extLst>
              <a:ext uri="{FF2B5EF4-FFF2-40B4-BE49-F238E27FC236}">
                <a16:creationId xmlns:a16="http://schemas.microsoft.com/office/drawing/2014/main" id="{3F58EF29-B62A-E9C3-C573-B13439D0BC4C}"/>
              </a:ext>
            </a:extLst>
          </p:cNvPr>
          <p:cNvGraphicFramePr>
            <a:graphicFrameLocks/>
          </p:cNvGraphicFramePr>
          <p:nvPr/>
        </p:nvGraphicFramePr>
        <p:xfrm>
          <a:off x="6167025" y="2081545"/>
          <a:ext cx="4421168" cy="2637367"/>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7">
            <a:extLst>
              <a:ext uri="{FF2B5EF4-FFF2-40B4-BE49-F238E27FC236}">
                <a16:creationId xmlns:a16="http://schemas.microsoft.com/office/drawing/2014/main" id="{6E34AB44-7D23-4687-A62C-1DBAE83B3435}"/>
              </a:ext>
            </a:extLst>
          </p:cNvPr>
          <p:cNvGrpSpPr/>
          <p:nvPr/>
        </p:nvGrpSpPr>
        <p:grpSpPr>
          <a:xfrm>
            <a:off x="671786" y="2109496"/>
            <a:ext cx="4549422" cy="2637367"/>
            <a:chOff x="654343" y="571448"/>
            <a:chExt cx="4549422" cy="2637367"/>
          </a:xfrm>
        </p:grpSpPr>
        <p:graphicFrame>
          <p:nvGraphicFramePr>
            <p:cNvPr id="9" name="Chart 8">
              <a:extLst>
                <a:ext uri="{FF2B5EF4-FFF2-40B4-BE49-F238E27FC236}">
                  <a16:creationId xmlns:a16="http://schemas.microsoft.com/office/drawing/2014/main" id="{65A3DB7A-4EB3-427A-8F97-8D00253525E0}"/>
                </a:ext>
              </a:extLst>
            </p:cNvPr>
            <p:cNvGraphicFramePr>
              <a:graphicFrameLocks/>
            </p:cNvGraphicFramePr>
            <p:nvPr/>
          </p:nvGraphicFramePr>
          <p:xfrm>
            <a:off x="654343" y="571448"/>
            <a:ext cx="4549422" cy="2637367"/>
          </p:xfrm>
          <a:graphic>
            <a:graphicData uri="http://schemas.openxmlformats.org/drawingml/2006/chart">
              <c:chart xmlns:c="http://schemas.openxmlformats.org/drawingml/2006/chart" xmlns:r="http://schemas.openxmlformats.org/officeDocument/2006/relationships" r:id="rId5"/>
            </a:graphicData>
          </a:graphic>
        </p:graphicFrame>
        <p:sp>
          <p:nvSpPr>
            <p:cNvPr id="10" name="Oval 9">
              <a:extLst>
                <a:ext uri="{FF2B5EF4-FFF2-40B4-BE49-F238E27FC236}">
                  <a16:creationId xmlns:a16="http://schemas.microsoft.com/office/drawing/2014/main" id="{93D702CA-0003-418C-AC35-98B9884B31FB}"/>
                </a:ext>
              </a:extLst>
            </p:cNvPr>
            <p:cNvSpPr/>
            <p:nvPr/>
          </p:nvSpPr>
          <p:spPr>
            <a:xfrm>
              <a:off x="3277527" y="2082347"/>
              <a:ext cx="51375" cy="532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grpSp>
      <p:sp>
        <p:nvSpPr>
          <p:cNvPr id="7" name="Rectangle 6">
            <a:extLst>
              <a:ext uri="{FF2B5EF4-FFF2-40B4-BE49-F238E27FC236}">
                <a16:creationId xmlns:a16="http://schemas.microsoft.com/office/drawing/2014/main" id="{A11A68FD-FFFC-431E-AA06-C7D8446FBAC0}"/>
              </a:ext>
            </a:extLst>
          </p:cNvPr>
          <p:cNvSpPr/>
          <p:nvPr/>
        </p:nvSpPr>
        <p:spPr>
          <a:xfrm>
            <a:off x="1494363" y="4857693"/>
            <a:ext cx="2973457" cy="872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Dose escalation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Dose elimination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Find a Single dose MTD </a:t>
            </a:r>
          </a:p>
        </p:txBody>
      </p:sp>
      <p:sp>
        <p:nvSpPr>
          <p:cNvPr id="16" name="Rectangle 15">
            <a:extLst>
              <a:ext uri="{FF2B5EF4-FFF2-40B4-BE49-F238E27FC236}">
                <a16:creationId xmlns:a16="http://schemas.microsoft.com/office/drawing/2014/main" id="{BE1E5EAF-3646-496D-9654-A2E280EAF916}"/>
              </a:ext>
            </a:extLst>
          </p:cNvPr>
          <p:cNvSpPr/>
          <p:nvPr/>
        </p:nvSpPr>
        <p:spPr>
          <a:xfrm>
            <a:off x="6764571" y="4857693"/>
            <a:ext cx="3035300" cy="872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Dose ranging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Dose exploration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More than 1 dose </a:t>
            </a:r>
          </a:p>
        </p:txBody>
      </p:sp>
      <p:sp>
        <p:nvSpPr>
          <p:cNvPr id="14" name="Oval 13">
            <a:extLst>
              <a:ext uri="{FF2B5EF4-FFF2-40B4-BE49-F238E27FC236}">
                <a16:creationId xmlns:a16="http://schemas.microsoft.com/office/drawing/2014/main" id="{C027745E-D2F4-48C0-9D8D-21505C666B38}"/>
              </a:ext>
            </a:extLst>
          </p:cNvPr>
          <p:cNvSpPr/>
          <p:nvPr/>
        </p:nvSpPr>
        <p:spPr>
          <a:xfrm>
            <a:off x="8066898" y="3620395"/>
            <a:ext cx="58645"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5" name="Oval 14">
            <a:extLst>
              <a:ext uri="{FF2B5EF4-FFF2-40B4-BE49-F238E27FC236}">
                <a16:creationId xmlns:a16="http://schemas.microsoft.com/office/drawing/2014/main" id="{4BA75FC0-3968-4E9A-97A1-6797B76368C2}"/>
              </a:ext>
            </a:extLst>
          </p:cNvPr>
          <p:cNvSpPr/>
          <p:nvPr/>
        </p:nvSpPr>
        <p:spPr>
          <a:xfrm>
            <a:off x="8629033" y="3428179"/>
            <a:ext cx="51375" cy="532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3" name="Oval 12">
            <a:extLst>
              <a:ext uri="{FF2B5EF4-FFF2-40B4-BE49-F238E27FC236}">
                <a16:creationId xmlns:a16="http://schemas.microsoft.com/office/drawing/2014/main" id="{FB9E45F3-1D5F-44B8-9EBB-5BE4172C44B9}"/>
              </a:ext>
            </a:extLst>
          </p:cNvPr>
          <p:cNvSpPr/>
          <p:nvPr/>
        </p:nvSpPr>
        <p:spPr>
          <a:xfrm>
            <a:off x="7508643" y="3703070"/>
            <a:ext cx="51375" cy="532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4" name="TextBox 3">
            <a:extLst>
              <a:ext uri="{FF2B5EF4-FFF2-40B4-BE49-F238E27FC236}">
                <a16:creationId xmlns:a16="http://schemas.microsoft.com/office/drawing/2014/main" id="{62BC7906-204C-4050-CA7F-35AAE80DEBF5}"/>
              </a:ext>
            </a:extLst>
          </p:cNvPr>
          <p:cNvSpPr txBox="1"/>
          <p:nvPr/>
        </p:nvSpPr>
        <p:spPr>
          <a:xfrm>
            <a:off x="2803774" y="6023879"/>
            <a:ext cx="5478448" cy="369332"/>
          </a:xfrm>
          <a:prstGeom prst="rect">
            <a:avLst/>
          </a:prstGeom>
          <a:noFill/>
        </p:spPr>
        <p:txBody>
          <a:bodyPr wrap="square" rtlCol="0">
            <a:spAutoFit/>
          </a:bodyPr>
          <a:lstStyle/>
          <a:p>
            <a:r>
              <a:rPr lang="en-US" dirty="0"/>
              <a:t>Controlled backfill, Hakim Dehbi et al 2022, 2023</a:t>
            </a:r>
          </a:p>
        </p:txBody>
      </p:sp>
    </p:spTree>
    <p:extLst>
      <p:ext uri="{BB962C8B-B14F-4D97-AF65-F5344CB8AC3E}">
        <p14:creationId xmlns:p14="http://schemas.microsoft.com/office/powerpoint/2010/main" val="8682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4" grpId="0" animBg="1"/>
      <p:bldP spid="15"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C927F4-6DBB-9C04-33CE-33980C27E52D}"/>
              </a:ext>
            </a:extLst>
          </p:cNvPr>
          <p:cNvSpPr>
            <a:spLocks noGrp="1"/>
          </p:cNvSpPr>
          <p:nvPr>
            <p:ph type="body" sz="half" idx="2"/>
          </p:nvPr>
        </p:nvSpPr>
        <p:spPr/>
        <p:txBody>
          <a:bodyPr/>
          <a:lstStyle/>
          <a:p>
            <a:endParaRPr lang="en-US"/>
          </a:p>
        </p:txBody>
      </p:sp>
      <p:sp>
        <p:nvSpPr>
          <p:cNvPr id="2" name="Title 1">
            <a:extLst>
              <a:ext uri="{FF2B5EF4-FFF2-40B4-BE49-F238E27FC236}">
                <a16:creationId xmlns:a16="http://schemas.microsoft.com/office/drawing/2014/main" id="{0B6C142B-BDB5-4D6B-924D-036DF98197C3}"/>
              </a:ext>
            </a:extLst>
          </p:cNvPr>
          <p:cNvSpPr>
            <a:spLocks noGrp="1"/>
          </p:cNvSpPr>
          <p:nvPr>
            <p:ph type="title"/>
          </p:nvPr>
        </p:nvSpPr>
        <p:spPr/>
        <p:txBody>
          <a:bodyPr/>
          <a:lstStyle/>
          <a:p>
            <a:r>
              <a:rPr lang="en-GB" dirty="0"/>
              <a:t>Randomized expansion cohort</a:t>
            </a:r>
          </a:p>
        </p:txBody>
      </p:sp>
      <p:pic>
        <p:nvPicPr>
          <p:cNvPr id="5" name="Picture 4">
            <a:extLst>
              <a:ext uri="{FF2B5EF4-FFF2-40B4-BE49-F238E27FC236}">
                <a16:creationId xmlns:a16="http://schemas.microsoft.com/office/drawing/2014/main" id="{1EB8C276-5CE2-48E9-BE53-B0E07F6840C2}"/>
              </a:ext>
            </a:extLst>
          </p:cNvPr>
          <p:cNvPicPr>
            <a:picLocks noChangeAspect="1"/>
          </p:cNvPicPr>
          <p:nvPr/>
        </p:nvPicPr>
        <p:blipFill>
          <a:blip r:embed="rId3"/>
          <a:stretch>
            <a:fillRect/>
          </a:stretch>
        </p:blipFill>
        <p:spPr>
          <a:xfrm>
            <a:off x="838200" y="1536174"/>
            <a:ext cx="7336289" cy="5266514"/>
          </a:xfrm>
          <a:prstGeom prst="rect">
            <a:avLst/>
          </a:prstGeom>
        </p:spPr>
      </p:pic>
      <p:sp>
        <p:nvSpPr>
          <p:cNvPr id="7" name="TextBox 6">
            <a:extLst>
              <a:ext uri="{FF2B5EF4-FFF2-40B4-BE49-F238E27FC236}">
                <a16:creationId xmlns:a16="http://schemas.microsoft.com/office/drawing/2014/main" id="{F1E5A670-CD73-49EE-A08F-197FED73E124}"/>
              </a:ext>
            </a:extLst>
          </p:cNvPr>
          <p:cNvSpPr txBox="1"/>
          <p:nvPr/>
        </p:nvSpPr>
        <p:spPr>
          <a:xfrm>
            <a:off x="7825989" y="5564776"/>
            <a:ext cx="4044433"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srgbClr val="222222"/>
                </a:solidFill>
                <a:effectLst/>
                <a:uLnTx/>
                <a:uFillTx/>
                <a:latin typeface="Arial" panose="020B0604020202020204" pitchFamily="34" charset="0"/>
                <a:ea typeface="+mn-ea"/>
                <a:cs typeface="Arial" panose="020B0604020202020204" pitchFamily="34" charset="0"/>
              </a:rPr>
              <a:t>Iasonos</a:t>
            </a:r>
            <a:r>
              <a:rPr kumimoji="0" lang="en-GB" sz="1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 O’Quigley, J. Randomised Phase 1 clinical trials in oncology. </a:t>
            </a: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Br J Cancer</a:t>
            </a:r>
            <a:r>
              <a:rPr kumimoji="0" lang="en-GB" sz="1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GB" sz="10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125, </a:t>
            </a:r>
            <a:r>
              <a:rPr kumimoji="0" lang="en-GB" sz="1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920–926 (2021).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C453C00F-55E1-463F-A006-69A3AB601067}"/>
              </a:ext>
            </a:extLst>
          </p:cNvPr>
          <p:cNvSpPr txBox="1"/>
          <p:nvPr/>
        </p:nvSpPr>
        <p:spPr>
          <a:xfrm>
            <a:off x="8039007" y="1536174"/>
            <a:ext cx="3831415"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a:ea typeface="+mn-ea"/>
                <a:cs typeface="+mn-cs"/>
              </a:rPr>
              <a:t>2-step approach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a:ea typeface="+mn-ea"/>
                <a:cs typeface="+mn-cs"/>
              </a:rPr>
              <a:t>Dose escalation first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a:ea typeface="+mn-ea"/>
                <a:cs typeface="+mn-cs"/>
              </a:rPr>
              <a:t>Dose expansion via randomization afterwards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orbe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a:ea typeface="+mn-ea"/>
                <a:cs typeface="+mn-cs"/>
              </a:rPr>
              <a:t>Limitation: focus on 2 dose levels chosen in escalation phase/part</a:t>
            </a:r>
          </a:p>
        </p:txBody>
      </p:sp>
    </p:spTree>
    <p:extLst>
      <p:ext uri="{BB962C8B-B14F-4D97-AF65-F5344CB8AC3E}">
        <p14:creationId xmlns:p14="http://schemas.microsoft.com/office/powerpoint/2010/main" val="3980906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B0760D0-4F22-4349-BD7C-74E12BC19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10058400" cy="5951788"/>
          </a:xfrm>
          <a:prstGeom prst="rect">
            <a:avLst/>
          </a:prstGeom>
        </p:spPr>
      </p:pic>
      <p:sp>
        <p:nvSpPr>
          <p:cNvPr id="8" name="Text Placeholder 7">
            <a:extLst>
              <a:ext uri="{FF2B5EF4-FFF2-40B4-BE49-F238E27FC236}">
                <a16:creationId xmlns:a16="http://schemas.microsoft.com/office/drawing/2014/main" id="{CC0AF58B-4122-85C9-E0B3-5600091BE136}"/>
              </a:ext>
            </a:extLst>
          </p:cNvPr>
          <p:cNvSpPr>
            <a:spLocks noGrp="1"/>
          </p:cNvSpPr>
          <p:nvPr>
            <p:ph type="body" sz="half" idx="2"/>
          </p:nvPr>
        </p:nvSpPr>
        <p:spPr/>
        <p:txBody>
          <a:bodyPr/>
          <a:lstStyle/>
          <a:p>
            <a:endParaRPr lang="en-US"/>
          </a:p>
        </p:txBody>
      </p:sp>
      <p:sp>
        <p:nvSpPr>
          <p:cNvPr id="2" name="Title 1">
            <a:extLst>
              <a:ext uri="{FF2B5EF4-FFF2-40B4-BE49-F238E27FC236}">
                <a16:creationId xmlns:a16="http://schemas.microsoft.com/office/drawing/2014/main" id="{CCF2068C-E91C-38A4-F805-0D7F62B6E2F3}"/>
              </a:ext>
            </a:extLst>
          </p:cNvPr>
          <p:cNvSpPr>
            <a:spLocks noGrp="1"/>
          </p:cNvSpPr>
          <p:nvPr>
            <p:ph type="title"/>
          </p:nvPr>
        </p:nvSpPr>
        <p:spPr>
          <a:xfrm>
            <a:off x="838200" y="365125"/>
            <a:ext cx="10515600" cy="302961"/>
          </a:xfrm>
        </p:spPr>
        <p:txBody>
          <a:bodyPr>
            <a:normAutofit fontScale="90000"/>
          </a:bodyPr>
          <a:lstStyle/>
          <a:p>
            <a:r>
              <a:rPr lang="en-US" dirty="0"/>
              <a:t>Backfill cohorts </a:t>
            </a:r>
          </a:p>
        </p:txBody>
      </p:sp>
    </p:spTree>
    <p:extLst>
      <p:ext uri="{BB962C8B-B14F-4D97-AF65-F5344CB8AC3E}">
        <p14:creationId xmlns:p14="http://schemas.microsoft.com/office/powerpoint/2010/main" val="3954793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352D93E-4EF6-5765-658F-46EE03DE2BB0}"/>
              </a:ext>
            </a:extLst>
          </p:cNvPr>
          <p:cNvSpPr>
            <a:spLocks noGrp="1"/>
          </p:cNvSpPr>
          <p:nvPr>
            <p:ph type="body" sz="half" idx="2"/>
          </p:nvPr>
        </p:nvSpPr>
        <p:spPr/>
        <p:txBody>
          <a:bodyPr/>
          <a:lstStyle/>
          <a:p>
            <a:endParaRPr lang="en-US"/>
          </a:p>
        </p:txBody>
      </p:sp>
      <p:sp>
        <p:nvSpPr>
          <p:cNvPr id="2" name="Title 1">
            <a:extLst>
              <a:ext uri="{FF2B5EF4-FFF2-40B4-BE49-F238E27FC236}">
                <a16:creationId xmlns:a16="http://schemas.microsoft.com/office/drawing/2014/main" id="{3E397E77-C45D-4131-962E-6C37E2E8E592}"/>
              </a:ext>
            </a:extLst>
          </p:cNvPr>
          <p:cNvSpPr>
            <a:spLocks noGrp="1"/>
          </p:cNvSpPr>
          <p:nvPr>
            <p:ph type="title"/>
          </p:nvPr>
        </p:nvSpPr>
        <p:spPr/>
        <p:txBody>
          <a:bodyPr/>
          <a:lstStyle/>
          <a:p>
            <a:br>
              <a:rPr lang="en-US" sz="3200" dirty="0"/>
            </a:br>
            <a:r>
              <a:rPr lang="en-US" sz="3600" dirty="0"/>
              <a:t>Trial optimization</a:t>
            </a:r>
            <a:endParaRPr lang="en-US" dirty="0"/>
          </a:p>
        </p:txBody>
      </p:sp>
      <p:sp>
        <p:nvSpPr>
          <p:cNvPr id="3" name="Content Placeholder 2">
            <a:extLst>
              <a:ext uri="{FF2B5EF4-FFF2-40B4-BE49-F238E27FC236}">
                <a16:creationId xmlns:a16="http://schemas.microsoft.com/office/drawing/2014/main" id="{765D00C2-7C4E-4E3B-B9EC-7F22B3380841}"/>
              </a:ext>
            </a:extLst>
          </p:cNvPr>
          <p:cNvSpPr>
            <a:spLocks noGrp="1"/>
          </p:cNvSpPr>
          <p:nvPr>
            <p:ph idx="1"/>
          </p:nvPr>
        </p:nvSpPr>
        <p:spPr/>
        <p:txBody>
          <a:bodyPr>
            <a:normAutofit/>
          </a:bodyPr>
          <a:lstStyle/>
          <a:p>
            <a:r>
              <a:rPr lang="en-US" sz="2400" dirty="0">
                <a:solidFill>
                  <a:srgbClr val="212121"/>
                </a:solidFill>
              </a:rPr>
              <a:t>A</a:t>
            </a:r>
            <a:r>
              <a:rPr lang="en-US" sz="2400" b="0" i="0" dirty="0">
                <a:solidFill>
                  <a:srgbClr val="212121"/>
                </a:solidFill>
                <a:effectLst/>
              </a:rPr>
              <a:t>nswer the question(s) using the minimum number of patients, </a:t>
            </a:r>
          </a:p>
          <a:p>
            <a:endParaRPr lang="en-US" sz="2400" dirty="0">
              <a:solidFill>
                <a:srgbClr val="212121"/>
              </a:solidFill>
            </a:endParaRPr>
          </a:p>
          <a:p>
            <a:r>
              <a:rPr lang="en-US" sz="2400" dirty="0">
                <a:solidFill>
                  <a:srgbClr val="212121"/>
                </a:solidFill>
              </a:rPr>
              <a:t>S</a:t>
            </a:r>
            <a:r>
              <a:rPr lang="en-US" sz="2400" b="0" i="0" dirty="0">
                <a:solidFill>
                  <a:srgbClr val="212121"/>
                </a:solidFill>
                <a:effectLst/>
              </a:rPr>
              <a:t>top a futile drug (dose) early or </a:t>
            </a:r>
          </a:p>
          <a:p>
            <a:endParaRPr lang="en-US" sz="2400" dirty="0">
              <a:solidFill>
                <a:srgbClr val="212121"/>
              </a:solidFill>
            </a:endParaRPr>
          </a:p>
          <a:p>
            <a:r>
              <a:rPr lang="en-US" sz="2400" dirty="0">
                <a:solidFill>
                  <a:srgbClr val="212121"/>
                </a:solidFill>
              </a:rPr>
              <a:t>E</a:t>
            </a:r>
            <a:r>
              <a:rPr lang="en-US" sz="2400" b="0" i="0" dirty="0">
                <a:solidFill>
                  <a:srgbClr val="212121"/>
                </a:solidFill>
                <a:effectLst/>
              </a:rPr>
              <a:t>xpand a safe/active drug to more patients if feasible.</a:t>
            </a:r>
            <a:endParaRPr lang="en-US" sz="2400" dirty="0"/>
          </a:p>
          <a:p>
            <a:pPr lvl="1"/>
            <a:endParaRPr lang="en-US" sz="2400" dirty="0"/>
          </a:p>
          <a:p>
            <a:pPr marL="457200" lvl="1" indent="0">
              <a:buNone/>
            </a:pPr>
            <a:endParaRPr lang="en-US" sz="2400" dirty="0"/>
          </a:p>
          <a:p>
            <a:endParaRPr lang="en-US" sz="2400" dirty="0"/>
          </a:p>
          <a:p>
            <a:endParaRPr lang="en-US" sz="2400" dirty="0">
              <a:solidFill>
                <a:srgbClr val="242424"/>
              </a:solidFill>
              <a:latin typeface="Calibri" panose="020F0502020204030204" pitchFamily="34" charset="0"/>
              <a:ea typeface="Times New Roman" panose="02020603050405020304" pitchFamily="18" charset="0"/>
            </a:endParaRPr>
          </a:p>
          <a:p>
            <a:endParaRPr lang="en-US" sz="2400" dirty="0">
              <a:solidFill>
                <a:srgbClr val="242424"/>
              </a:solidFill>
              <a:latin typeface="Calibri" panose="020F0502020204030204" pitchFamily="34" charset="0"/>
              <a:ea typeface="Times New Roman" panose="02020603050405020304" pitchFamily="18" charset="0"/>
            </a:endParaRPr>
          </a:p>
          <a:p>
            <a:pPr lvl="1"/>
            <a:endParaRPr lang="en-US" sz="2400" dirty="0"/>
          </a:p>
          <a:p>
            <a:endParaRPr lang="en-US" sz="2400" dirty="0"/>
          </a:p>
          <a:p>
            <a:endParaRPr lang="en-US" dirty="0"/>
          </a:p>
        </p:txBody>
      </p:sp>
      <p:sp>
        <p:nvSpPr>
          <p:cNvPr id="5" name="TextBox 4">
            <a:extLst>
              <a:ext uri="{FF2B5EF4-FFF2-40B4-BE49-F238E27FC236}">
                <a16:creationId xmlns:a16="http://schemas.microsoft.com/office/drawing/2014/main" id="{9FE540AD-23B4-4F71-91DA-E779069C6BCE}"/>
              </a:ext>
            </a:extLst>
          </p:cNvPr>
          <p:cNvSpPr txBox="1"/>
          <p:nvPr/>
        </p:nvSpPr>
        <p:spPr>
          <a:xfrm>
            <a:off x="7075261" y="4988190"/>
            <a:ext cx="39425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569"/>
                </a:solidFill>
                <a:effectLst/>
                <a:uLnTx/>
                <a:uFillTx/>
                <a:latin typeface="Arial" panose="020B0604020202020204"/>
                <a:ea typeface="+mn-ea"/>
                <a:cs typeface="+mn-cs"/>
              </a:rPr>
              <a:t>Optimization with respect to sample size/ trial duration</a:t>
            </a:r>
          </a:p>
        </p:txBody>
      </p:sp>
      <p:sp>
        <p:nvSpPr>
          <p:cNvPr id="6" name="Right Brace 5">
            <a:extLst>
              <a:ext uri="{FF2B5EF4-FFF2-40B4-BE49-F238E27FC236}">
                <a16:creationId xmlns:a16="http://schemas.microsoft.com/office/drawing/2014/main" id="{9994E67C-2217-61F4-AA68-05DA99A6E24B}"/>
              </a:ext>
            </a:extLst>
          </p:cNvPr>
          <p:cNvSpPr/>
          <p:nvPr/>
        </p:nvSpPr>
        <p:spPr>
          <a:xfrm>
            <a:off x="9424657" y="1869810"/>
            <a:ext cx="452674" cy="1792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3641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DE97-07D7-4B46-B13D-48CDD0E3BD08}"/>
              </a:ext>
            </a:extLst>
          </p:cNvPr>
          <p:cNvSpPr>
            <a:spLocks noGrp="1"/>
          </p:cNvSpPr>
          <p:nvPr>
            <p:ph type="title"/>
          </p:nvPr>
        </p:nvSpPr>
        <p:spPr>
          <a:xfrm>
            <a:off x="306859" y="0"/>
            <a:ext cx="10515600" cy="1325563"/>
          </a:xfrm>
        </p:spPr>
        <p:txBody>
          <a:bodyPr>
            <a:normAutofit fontScale="90000"/>
          </a:bodyPr>
          <a:lstStyle/>
          <a:p>
            <a:br>
              <a:rPr lang="en-US" dirty="0"/>
            </a:br>
            <a:r>
              <a:rPr lang="en-US" dirty="0"/>
              <a:t>FDA </a:t>
            </a:r>
            <a:br>
              <a:rPr lang="en-US" dirty="0"/>
            </a:br>
            <a:r>
              <a:rPr lang="en-US" dirty="0"/>
              <a:t>CAR T</a:t>
            </a:r>
            <a:br>
              <a:rPr lang="en-US" dirty="0"/>
            </a:br>
            <a:r>
              <a:rPr lang="en-US" dirty="0"/>
              <a:t>paper</a:t>
            </a:r>
          </a:p>
        </p:txBody>
      </p:sp>
      <p:pic>
        <p:nvPicPr>
          <p:cNvPr id="1026" name="Picture 2">
            <a:extLst>
              <a:ext uri="{FF2B5EF4-FFF2-40B4-BE49-F238E27FC236}">
                <a16:creationId xmlns:a16="http://schemas.microsoft.com/office/drawing/2014/main" id="{C40CB6EF-490D-4577-BA13-EBF82D9D1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529" y="420211"/>
            <a:ext cx="9205612" cy="6190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9C0792-9CFB-4611-9D11-6685B85C018A}"/>
              </a:ext>
            </a:extLst>
          </p:cNvPr>
          <p:cNvSpPr txBox="1"/>
          <p:nvPr/>
        </p:nvSpPr>
        <p:spPr>
          <a:xfrm>
            <a:off x="193964" y="2124471"/>
            <a:ext cx="6096000" cy="646331"/>
          </a:xfrm>
          <a:prstGeom prst="rect">
            <a:avLst/>
          </a:prstGeom>
          <a:noFill/>
        </p:spPr>
        <p:txBody>
          <a:bodyPr wrap="square">
            <a:spAutoFit/>
          </a:bodyPr>
          <a:lstStyle/>
          <a:p>
            <a:r>
              <a:rPr lang="en-US" sz="1800" dirty="0"/>
              <a:t>L</a:t>
            </a:r>
            <a:r>
              <a:rPr lang="en-US" sz="1800" b="0" i="0" dirty="0">
                <a:solidFill>
                  <a:srgbClr val="000000"/>
                </a:solidFill>
                <a:effectLst/>
                <a:latin typeface="Noto Sans" panose="020B0502040504020204" pitchFamily="34" charset="0"/>
              </a:rPr>
              <a:t>in X, </a:t>
            </a:r>
            <a:br>
              <a:rPr lang="en-US" sz="1800" b="0" i="0" dirty="0">
                <a:solidFill>
                  <a:srgbClr val="000000"/>
                </a:solidFill>
                <a:effectLst/>
                <a:latin typeface="Noto Sans" panose="020B0502040504020204" pitchFamily="34" charset="0"/>
              </a:rPr>
            </a:br>
            <a:r>
              <a:rPr lang="en-US" sz="1800" b="0" i="0" dirty="0">
                <a:solidFill>
                  <a:srgbClr val="000000"/>
                </a:solidFill>
                <a:effectLst/>
                <a:latin typeface="Noto Sans" panose="020B0502040504020204" pitchFamily="34" charset="0"/>
              </a:rPr>
              <a:t>Lee S, Sharma P</a:t>
            </a:r>
            <a:endParaRPr lang="en-US" dirty="0"/>
          </a:p>
        </p:txBody>
      </p:sp>
    </p:spTree>
    <p:extLst>
      <p:ext uri="{BB962C8B-B14F-4D97-AF65-F5344CB8AC3E}">
        <p14:creationId xmlns:p14="http://schemas.microsoft.com/office/powerpoint/2010/main" val="1527257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E34466-FB29-2A41-2DCA-A9D75F1067D1}"/>
              </a:ext>
            </a:extLst>
          </p:cNvPr>
          <p:cNvSpPr>
            <a:spLocks noGrp="1"/>
          </p:cNvSpPr>
          <p:nvPr>
            <p:ph type="title"/>
          </p:nvPr>
        </p:nvSpPr>
        <p:spPr/>
        <p:txBody>
          <a:bodyPr/>
          <a:lstStyle/>
          <a:p>
            <a:r>
              <a:rPr lang="en-US" dirty="0"/>
              <a:t>Clinical Objectives </a:t>
            </a:r>
          </a:p>
        </p:txBody>
      </p:sp>
      <p:graphicFrame>
        <p:nvGraphicFramePr>
          <p:cNvPr id="11" name="Table 11">
            <a:extLst>
              <a:ext uri="{FF2B5EF4-FFF2-40B4-BE49-F238E27FC236}">
                <a16:creationId xmlns:a16="http://schemas.microsoft.com/office/drawing/2014/main" id="{BF20C32A-AA4A-F922-0792-5BA7A9D566EB}"/>
              </a:ext>
            </a:extLst>
          </p:cNvPr>
          <p:cNvGraphicFramePr>
            <a:graphicFrameLocks noGrp="1"/>
          </p:cNvGraphicFramePr>
          <p:nvPr/>
        </p:nvGraphicFramePr>
        <p:xfrm>
          <a:off x="155244" y="210482"/>
          <a:ext cx="11881512" cy="6344416"/>
        </p:xfrm>
        <a:graphic>
          <a:graphicData uri="http://schemas.openxmlformats.org/drawingml/2006/table">
            <a:tbl>
              <a:tblPr firstRow="1" bandRow="1">
                <a:tableStyleId>{5C22544A-7EE6-4342-B048-85BDC9FD1C3A}</a:tableStyleId>
              </a:tblPr>
              <a:tblGrid>
                <a:gridCol w="3960504">
                  <a:extLst>
                    <a:ext uri="{9D8B030D-6E8A-4147-A177-3AD203B41FA5}">
                      <a16:colId xmlns:a16="http://schemas.microsoft.com/office/drawing/2014/main" val="2086054906"/>
                    </a:ext>
                  </a:extLst>
                </a:gridCol>
                <a:gridCol w="3960504">
                  <a:extLst>
                    <a:ext uri="{9D8B030D-6E8A-4147-A177-3AD203B41FA5}">
                      <a16:colId xmlns:a16="http://schemas.microsoft.com/office/drawing/2014/main" val="2837908692"/>
                    </a:ext>
                  </a:extLst>
                </a:gridCol>
                <a:gridCol w="3960504">
                  <a:extLst>
                    <a:ext uri="{9D8B030D-6E8A-4147-A177-3AD203B41FA5}">
                      <a16:colId xmlns:a16="http://schemas.microsoft.com/office/drawing/2014/main" val="1489891238"/>
                    </a:ext>
                  </a:extLst>
                </a:gridCol>
              </a:tblGrid>
              <a:tr h="1308256">
                <a:tc>
                  <a:txBody>
                    <a:bodyPr/>
                    <a:lstStyle/>
                    <a:p>
                      <a:r>
                        <a:rPr lang="en-US" dirty="0">
                          <a:latin typeface="Arial" panose="020B0604020202020204" pitchFamily="34" charset="0"/>
                          <a:cs typeface="Arial" panose="020B0604020202020204" pitchFamily="34" charset="0"/>
                        </a:rPr>
                        <a:t>Design 1</a:t>
                      </a:r>
                    </a:p>
                    <a:p>
                      <a:r>
                        <a:rPr lang="en-US" dirty="0">
                          <a:latin typeface="Arial" panose="020B0604020202020204" pitchFamily="34" charset="0"/>
                          <a:cs typeface="Arial" panose="020B0604020202020204" pitchFamily="34" charset="0"/>
                        </a:rPr>
                        <a:t>Simple dose escalation</a:t>
                      </a:r>
                    </a:p>
                  </a:txBody>
                  <a:tcPr/>
                </a:tc>
                <a:tc>
                  <a:txBody>
                    <a:bodyPr/>
                    <a:lstStyle/>
                    <a:p>
                      <a:r>
                        <a:rPr lang="en-US" dirty="0">
                          <a:latin typeface="Arial" panose="020B0604020202020204" pitchFamily="34" charset="0"/>
                          <a:cs typeface="Arial" panose="020B0604020202020204" pitchFamily="34" charset="0"/>
                        </a:rPr>
                        <a:t>Design 2</a:t>
                      </a:r>
                    </a:p>
                    <a:p>
                      <a:r>
                        <a:rPr lang="en-US" dirty="0">
                          <a:latin typeface="Arial" panose="020B0604020202020204" pitchFamily="34" charset="0"/>
                          <a:cs typeface="Arial" panose="020B0604020202020204" pitchFamily="34" charset="0"/>
                        </a:rPr>
                        <a:t>Dose escalation </a:t>
                      </a:r>
                    </a:p>
                    <a:p>
                      <a:r>
                        <a:rPr lang="en-US" dirty="0">
                          <a:latin typeface="Arial" panose="020B0604020202020204" pitchFamily="34" charset="0"/>
                          <a:cs typeface="Arial" panose="020B0604020202020204" pitchFamily="34" charset="0"/>
                        </a:rPr>
                        <a:t>+ dose expansion (DEC)</a:t>
                      </a:r>
                    </a:p>
                  </a:txBody>
                  <a:tcPr/>
                </a:tc>
                <a:tc>
                  <a:txBody>
                    <a:bodyPr/>
                    <a:lstStyle/>
                    <a:p>
                      <a:r>
                        <a:rPr lang="en-US" dirty="0">
                          <a:latin typeface="Arial" panose="020B0604020202020204" pitchFamily="34" charset="0"/>
                          <a:cs typeface="Arial" panose="020B0604020202020204" pitchFamily="34" charset="0"/>
                        </a:rPr>
                        <a:t>Design 3</a:t>
                      </a:r>
                    </a:p>
                    <a:p>
                      <a:r>
                        <a:rPr lang="en-US" dirty="0">
                          <a:latin typeface="Arial" panose="020B0604020202020204" pitchFamily="34" charset="0"/>
                          <a:cs typeface="Arial" panose="020B0604020202020204" pitchFamily="34" charset="0"/>
                        </a:rPr>
                        <a:t>Dose escalation</a:t>
                      </a:r>
                    </a:p>
                    <a:p>
                      <a:r>
                        <a:rPr lang="en-US" dirty="0">
                          <a:latin typeface="Arial" panose="020B0604020202020204" pitchFamily="34" charset="0"/>
                          <a:cs typeface="Arial" panose="020B0604020202020204" pitchFamily="34" charset="0"/>
                        </a:rPr>
                        <a:t>+DEC</a:t>
                      </a:r>
                    </a:p>
                    <a:p>
                      <a:r>
                        <a:rPr lang="en-US" dirty="0">
                          <a:latin typeface="Arial" panose="020B0604020202020204" pitchFamily="34" charset="0"/>
                          <a:cs typeface="Arial" panose="020B0604020202020204" pitchFamily="34" charset="0"/>
                        </a:rPr>
                        <a:t>+ randomization</a:t>
                      </a:r>
                    </a:p>
                  </a:txBody>
                  <a:tcPr/>
                </a:tc>
                <a:extLst>
                  <a:ext uri="{0D108BD9-81ED-4DB2-BD59-A6C34878D82A}">
                    <a16:rowId xmlns:a16="http://schemas.microsoft.com/office/drawing/2014/main" val="86932353"/>
                  </a:ext>
                </a:extLst>
              </a:tr>
              <a:tr h="895388">
                <a:tc>
                  <a:txBody>
                    <a:bodyPr/>
                    <a:lstStyle/>
                    <a:p>
                      <a:r>
                        <a:rPr lang="en-US" sz="1600" b="0" i="0" kern="1200" dirty="0">
                          <a:solidFill>
                            <a:schemeClr val="dk1"/>
                          </a:solidFill>
                          <a:effectLst/>
                          <a:latin typeface="Arial" panose="020B0604020202020204" pitchFamily="34" charset="0"/>
                          <a:ea typeface="+mn-ea"/>
                          <a:cs typeface="Arial" panose="020B0604020202020204" pitchFamily="34" charset="0"/>
                        </a:rPr>
                        <a:t>1. Identify the MTD and establish the safety profile in a heterogenous patient population (safety only)</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cs typeface="Arial" panose="020B0604020202020204" pitchFamily="34" charset="0"/>
                        </a:rPr>
                        <a:t>1. Identify the MTD in a heterogenous patient population (dose escalation; safety)</a:t>
                      </a:r>
                    </a:p>
                    <a:p>
                      <a:endParaRPr lang="en-US" sz="1600" dirty="0">
                        <a:latin typeface="Arial" panose="020B0604020202020204" pitchFamily="34" charset="0"/>
                        <a:cs typeface="Arial" panose="020B0604020202020204" pitchFamily="34" charset="0"/>
                      </a:endParaRPr>
                    </a:p>
                  </a:txBody>
                  <a:tcPr/>
                </a:tc>
                <a:tc>
                  <a:txBody>
                    <a:bodyPr/>
                    <a:lstStyle/>
                    <a:p>
                      <a:r>
                        <a:rPr lang="en-US" sz="1600" b="0" i="0" kern="1200" dirty="0">
                          <a:solidFill>
                            <a:schemeClr val="dk1"/>
                          </a:solidFill>
                          <a:effectLst/>
                          <a:latin typeface="Arial" panose="020B0604020202020204" pitchFamily="34" charset="0"/>
                          <a:ea typeface="+mn-ea"/>
                          <a:cs typeface="Arial" panose="020B0604020202020204" pitchFamily="34" charset="0"/>
                        </a:rPr>
                        <a:t>1. Identify the MTD in a heterogenous patient population (dose escalation)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868179"/>
                  </a:ext>
                </a:extLst>
              </a:tr>
              <a:tr h="909635">
                <a:tc>
                  <a:txBody>
                    <a:bodyPr/>
                    <a:lstStyle/>
                    <a:p>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cs typeface="Arial" panose="020B0604020202020204" pitchFamily="34" charset="0"/>
                        </a:rPr>
                        <a:t>2. Identify whether the drug shows promising efficacy and in which disease groups (DEC; efficacy)</a:t>
                      </a:r>
                    </a:p>
                    <a:p>
                      <a:endParaRPr lang="en-US" sz="1600" dirty="0">
                        <a:latin typeface="Arial" panose="020B0604020202020204" pitchFamily="34" charset="0"/>
                        <a:cs typeface="Arial" panose="020B0604020202020204" pitchFamily="34" charset="0"/>
                      </a:endParaRPr>
                    </a:p>
                  </a:txBody>
                  <a:tcPr/>
                </a:tc>
                <a:tc>
                  <a:txBody>
                    <a:bodyPr/>
                    <a:lstStyle/>
                    <a:p>
                      <a:r>
                        <a:rPr lang="en-US" sz="1600" b="0" i="0" kern="1200" dirty="0">
                          <a:solidFill>
                            <a:schemeClr val="dk1"/>
                          </a:solidFill>
                          <a:effectLst/>
                          <a:latin typeface="Arial" panose="020B0604020202020204" pitchFamily="34" charset="0"/>
                          <a:ea typeface="+mn-ea"/>
                          <a:cs typeface="Arial" panose="020B0604020202020204" pitchFamily="34" charset="0"/>
                        </a:rPr>
                        <a:t>2. Identify whether the drug shows promising efficacy and in which disease groups (DEC)</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2805709"/>
                  </a:ext>
                </a:extLst>
              </a:tr>
              <a:tr h="852376">
                <a:tc>
                  <a:txBody>
                    <a:bodyPr/>
                    <a:lstStyle/>
                    <a:p>
                      <a:endParaRPr lang="en-US" sz="1600">
                        <a:latin typeface="Arial" panose="020B0604020202020204" pitchFamily="34" charset="0"/>
                        <a:cs typeface="Arial" panose="020B0604020202020204" pitchFamily="34" charset="0"/>
                      </a:endParaRPr>
                    </a:p>
                  </a:txBody>
                  <a:tcPr/>
                </a:tc>
                <a:tc>
                  <a:txBody>
                    <a:bodyPr/>
                    <a:lstStyle/>
                    <a:p>
                      <a:pPr fontAlgn="auto"/>
                      <a:r>
                        <a:rPr lang="en-US" sz="1600" b="0" i="0" kern="1200" dirty="0">
                          <a:solidFill>
                            <a:schemeClr val="dk1"/>
                          </a:solidFill>
                          <a:effectLst/>
                          <a:latin typeface="Arial" panose="020B0604020202020204" pitchFamily="34" charset="0"/>
                          <a:ea typeface="+mn-ea"/>
                          <a:cs typeface="Arial" panose="020B0604020202020204" pitchFamily="34" charset="0"/>
                        </a:rPr>
                        <a:t>3. Identify the appropriate patient population for drug development (DEC and dose escalation)</a:t>
                      </a:r>
                      <a:endParaRPr lang="en-US" sz="1600" b="0" dirty="0">
                        <a:effectLst/>
                        <a:latin typeface="Arial" panose="020B0604020202020204" pitchFamily="34" charset="0"/>
                        <a:cs typeface="Arial" panose="020B0604020202020204" pitchFamily="34" charset="0"/>
                      </a:endParaRPr>
                    </a:p>
                  </a:txBody>
                  <a:tcPr marL="37440" marR="37440" marT="18720" marB="18720" anchor="ctr"/>
                </a:tc>
                <a:tc>
                  <a:txBody>
                    <a:bodyPr/>
                    <a:lstStyle/>
                    <a:p>
                      <a:pPr fontAlgn="auto">
                        <a:spcBef>
                          <a:spcPts val="2000"/>
                        </a:spcBef>
                        <a:spcAft>
                          <a:spcPts val="2000"/>
                        </a:spcAft>
                      </a:pPr>
                      <a:r>
                        <a:rPr lang="en-US" sz="1600" b="0" i="0" kern="1200" dirty="0">
                          <a:solidFill>
                            <a:schemeClr val="dk1"/>
                          </a:solidFill>
                          <a:effectLst/>
                          <a:latin typeface="Arial" panose="020B0604020202020204" pitchFamily="34" charset="0"/>
                          <a:ea typeface="+mn-ea"/>
                          <a:cs typeface="Arial" panose="020B0604020202020204" pitchFamily="34" charset="0"/>
                        </a:rPr>
                        <a:t>3. Assess whether the drug works uniformly or whether there are differences in response within subgroups (disease heterogeneity and drug activity)</a:t>
                      </a:r>
                      <a:endParaRPr lang="en-US" sz="1600" b="0" dirty="0">
                        <a:effectLst/>
                        <a:latin typeface="Arial" panose="020B0604020202020204" pitchFamily="34" charset="0"/>
                        <a:cs typeface="Arial" panose="020B0604020202020204" pitchFamily="34" charset="0"/>
                      </a:endParaRPr>
                    </a:p>
                  </a:txBody>
                  <a:tcPr marL="37440" marR="37440" marT="18720" marB="18720" anchor="ctr"/>
                </a:tc>
                <a:extLst>
                  <a:ext uri="{0D108BD9-81ED-4DB2-BD59-A6C34878D82A}">
                    <a16:rowId xmlns:a16="http://schemas.microsoft.com/office/drawing/2014/main" val="223686217"/>
                  </a:ext>
                </a:extLst>
              </a:tr>
              <a:tr h="487390">
                <a:tc>
                  <a:txBody>
                    <a:bodyPr/>
                    <a:lstStyle/>
                    <a:p>
                      <a:endParaRPr lang="en-US" sz="200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r>
                        <a:rPr lang="en-US" sz="1600" b="0" i="0" kern="1200" dirty="0">
                          <a:solidFill>
                            <a:schemeClr val="dk1"/>
                          </a:solidFill>
                          <a:effectLst/>
                          <a:latin typeface="Arial" panose="020B0604020202020204" pitchFamily="34" charset="0"/>
                          <a:ea typeface="+mn-ea"/>
                          <a:cs typeface="Arial" panose="020B0604020202020204" pitchFamily="34" charset="0"/>
                        </a:rPr>
                        <a:t>4. Identify patient populations, dose and treatment schedule</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69265857"/>
                  </a:ext>
                </a:extLst>
              </a:tr>
              <a:tr h="897823">
                <a:tc>
                  <a:txBody>
                    <a:bodyPr/>
                    <a:lstStyle/>
                    <a:p>
                      <a:endParaRPr lang="en-US" sz="2000">
                        <a:latin typeface="Arial" panose="020B0604020202020204" pitchFamily="34" charset="0"/>
                        <a:cs typeface="Arial" panose="020B0604020202020204" pitchFamily="34" charset="0"/>
                      </a:endParaRPr>
                    </a:p>
                  </a:txBody>
                  <a:tcPr/>
                </a:tc>
                <a:tc>
                  <a:txBody>
                    <a:bodyPr/>
                    <a:lstStyle/>
                    <a:p>
                      <a:endParaRPr lang="en-US" sz="2000">
                        <a:latin typeface="Arial" panose="020B0604020202020204" pitchFamily="34" charset="0"/>
                        <a:cs typeface="Arial" panose="020B0604020202020204" pitchFamily="34" charset="0"/>
                      </a:endParaRPr>
                    </a:p>
                  </a:txBody>
                  <a:tcPr/>
                </a:tc>
                <a:tc>
                  <a:txBody>
                    <a:bodyPr/>
                    <a:lstStyle/>
                    <a:p>
                      <a:r>
                        <a:rPr lang="en-US" sz="1600" b="0" i="0" kern="1200" dirty="0">
                          <a:solidFill>
                            <a:schemeClr val="dk1"/>
                          </a:solidFill>
                          <a:effectLst/>
                          <a:latin typeface="Arial" panose="020B0604020202020204" pitchFamily="34" charset="0"/>
                          <a:ea typeface="+mn-ea"/>
                          <a:cs typeface="Arial" panose="020B0604020202020204" pitchFamily="34" charset="0"/>
                        </a:rPr>
                        <a:t>5. Identify which drugs need to be eliminated early because they are ineffective and which drugs to take forward because of promising activity (DEC and dose escalation)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13674153"/>
                  </a:ext>
                </a:extLst>
              </a:tr>
            </a:tbl>
          </a:graphicData>
        </a:graphic>
      </p:graphicFrame>
    </p:spTree>
    <p:extLst>
      <p:ext uri="{BB962C8B-B14F-4D97-AF65-F5344CB8AC3E}">
        <p14:creationId xmlns:p14="http://schemas.microsoft.com/office/powerpoint/2010/main" val="2543967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4B01-A651-4D6F-A5B2-DCA3EB3DD182}"/>
              </a:ext>
            </a:extLst>
          </p:cNvPr>
          <p:cNvSpPr>
            <a:spLocks noGrp="1"/>
          </p:cNvSpPr>
          <p:nvPr>
            <p:ph type="title"/>
          </p:nvPr>
        </p:nvSpPr>
        <p:spPr/>
        <p:txBody>
          <a:bodyPr/>
          <a:lstStyle/>
          <a:p>
            <a:r>
              <a:rPr lang="en-US" dirty="0"/>
              <a:t>Extra material </a:t>
            </a:r>
          </a:p>
        </p:txBody>
      </p:sp>
      <p:sp>
        <p:nvSpPr>
          <p:cNvPr id="4" name="Rectangle 1">
            <a:extLst>
              <a:ext uri="{FF2B5EF4-FFF2-40B4-BE49-F238E27FC236}">
                <a16:creationId xmlns:a16="http://schemas.microsoft.com/office/drawing/2014/main" id="{C4615AF8-34BC-4E21-83E4-0E290DDABC38}"/>
              </a:ext>
            </a:extLst>
          </p:cNvPr>
          <p:cNvSpPr>
            <a:spLocks noGrp="1" noChangeArrowheads="1"/>
          </p:cNvSpPr>
          <p:nvPr>
            <p:ph idx="1"/>
          </p:nvPr>
        </p:nvSpPr>
        <p:spPr bwMode="auto">
          <a:xfrm>
            <a:off x="587943" y="4307454"/>
            <a:ext cx="8415765" cy="26468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71BC"/>
                </a:solidFill>
                <a:effectLst/>
                <a:latin typeface="BlinkMacSystemFont"/>
              </a:rPr>
              <a:t>. </a:t>
            </a:r>
            <a:r>
              <a:rPr kumimoji="0" lang="en-US" altLang="en-US" sz="1200" b="0" i="0" u="none" strike="noStrike" cap="none" normalizeH="0" baseline="0" dirty="0">
                <a:ln>
                  <a:noFill/>
                </a:ln>
                <a:solidFill>
                  <a:srgbClr val="212121"/>
                </a:solidFill>
                <a:effectLst/>
                <a:latin typeface="BlinkMacSystemFont"/>
              </a:rPr>
              <a:t>2023 Apr 4;JCO2202430.</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rgbClr val="5B616B"/>
                </a:solidFill>
                <a:effectLst/>
                <a:latin typeface="Arial" panose="020B0604020202020204" pitchFamily="34" charset="0"/>
              </a:rPr>
              <a:t>doi</a:t>
            </a:r>
            <a:r>
              <a:rPr kumimoji="0" lang="en-US" altLang="en-US" sz="1800" b="0" i="0" u="none" strike="noStrike" cap="none" normalizeH="0" baseline="0" dirty="0">
                <a:ln>
                  <a:noFill/>
                </a:ln>
                <a:solidFill>
                  <a:srgbClr val="5B616B"/>
                </a:solidFill>
                <a:effectLst/>
                <a:latin typeface="Arial" panose="020B0604020202020204" pitchFamily="34" charset="0"/>
              </a:rPr>
              <a:t>: 10.1200/JCO.22.02430.</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rgbClr val="5B616B"/>
                </a:solidFill>
                <a:effectLst/>
                <a:latin typeface="Arial" panose="020B0604020202020204" pitchFamily="34" charset="0"/>
              </a:rPr>
              <a:t>Online ahead of print.</a:t>
            </a:r>
            <a:endParaRPr kumimoji="0" lang="en-US" altLang="en-US" sz="1600" b="1" i="0" u="none" strike="noStrike" cap="none" normalizeH="0" baseline="0" dirty="0">
              <a:ln>
                <a:noFill/>
              </a:ln>
              <a:solidFill>
                <a:srgbClr val="212121"/>
              </a:solidFill>
              <a:effectLst/>
              <a:latin typeface="Merriweather"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12121"/>
                </a:solidFill>
                <a:effectLst/>
                <a:latin typeface="Merriweather" panose="00000500000000000000" pitchFamily="2" charset="0"/>
              </a:rPr>
              <a:t>Combination Early-Phase Trials of Anticancer Agents in Children and Adolescents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1BC"/>
                </a:solidFill>
                <a:effectLst/>
                <a:latin typeface="BlinkMacSystemFont"/>
                <a:hlinkClick r:id="rId2"/>
              </a:rPr>
              <a:t>Lucas Moreno</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3" tooltip="Hospital Universitari Vall d'Hebron, Barcelona, Spain."/>
              </a:rPr>
              <a:t>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4"/>
              </a:rPr>
              <a:t>Steven G DuBois</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5" tooltip="Dana-Farber/Boston Children's Cancer and Blood Disorders Center, Boston, MA."/>
              </a:rPr>
              <a:t>2</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6"/>
              </a:rPr>
              <a:t>Julia Glade Bender</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7" tooltip="Memorial Sloan Kettering Cancer Center, New York, NY."/>
              </a:rPr>
              <a:t>3</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8"/>
              </a:rPr>
              <a:t>Audrey Mauguen</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7" tooltip="Memorial Sloan Kettering Cancer Center, New York, NY."/>
              </a:rPr>
              <a:t>3</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9"/>
              </a:rPr>
              <a:t>Nick Bird</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0" tooltip="Solving Kids' Cancer UK, London, United Kingdom."/>
              </a:rPr>
              <a:t>4</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11"/>
              </a:rPr>
              <a:t>Vickie Buenger</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2" tooltip="Coalition Against Childhood Cancer (CAC2), Philadelphia, PA."/>
              </a:rPr>
              <a:t>5</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13"/>
              </a:rPr>
              <a:t>Michela Casanova</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4" tooltip="Fondazione IRCCS Istituto Nazionale Tumori, Milan, Italy."/>
              </a:rPr>
              <a:t>6</a:t>
            </a:r>
            <a:r>
              <a:rPr kumimoji="0" lang="en-US" altLang="en-US" sz="1200" b="0" i="0" u="none" strike="noStrike" cap="none" normalizeH="0" baseline="0" dirty="0">
                <a:ln>
                  <a:noFill/>
                </a:ln>
                <a:solidFill>
                  <a:srgbClr val="5B616B"/>
                </a:solidFill>
                <a:effectLst/>
                <a:latin typeface="BlinkMacSystemFon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1BC"/>
                </a:solidFill>
                <a:effectLst/>
                <a:latin typeface="BlinkMacSystemFont"/>
                <a:hlinkClick r:id="rId15"/>
              </a:rPr>
              <a:t>François </a:t>
            </a:r>
            <a:r>
              <a:rPr kumimoji="0" lang="en-US" altLang="en-US" sz="1200" b="0" i="0" u="none" strike="noStrike" cap="none" normalizeH="0" baseline="0" dirty="0" err="1">
                <a:ln>
                  <a:noFill/>
                </a:ln>
                <a:solidFill>
                  <a:srgbClr val="0071BC"/>
                </a:solidFill>
                <a:effectLst/>
                <a:latin typeface="BlinkMacSystemFont"/>
                <a:hlinkClick r:id="rId15"/>
              </a:rPr>
              <a:t>Doz</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6" tooltip="Université Paris Cité, Paris, France."/>
              </a:rPr>
              <a:t>7</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7" tooltip="SIREDO Centre (Care, Innovation Research in Pediatric, Adolescent and Young Adults Oncology), Institut Curie, Paris, France."/>
              </a:rPr>
              <a:t>8</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18"/>
              </a:rPr>
              <a:t>Elizabeth Fox</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9" tooltip="St Jude Children's Research Hospital, Memphis, TN."/>
              </a:rPr>
              <a:t>9</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20"/>
              </a:rPr>
              <a:t>Lia Gore</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21" tooltip="Children's Hospital Colorado, Aurora, CO."/>
              </a:rPr>
              <a:t>10</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22" tooltip="University of Colorado, Aurora, CO."/>
              </a:rPr>
              <a:t>11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23"/>
              </a:rPr>
              <a:t>Douglas S Hawkins</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24" tooltip="Seattle Children's Hospital, Seattle, WA."/>
              </a:rPr>
              <a:t>12</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25" tooltip="Children's Oncology Group."/>
              </a:rPr>
              <a:t>13</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26"/>
              </a:rPr>
              <a:t>Shai </a:t>
            </a:r>
            <a:r>
              <a:rPr kumimoji="0" lang="en-US" altLang="en-US" sz="1200" b="0" i="0" u="none" strike="noStrike" cap="none" normalizeH="0" baseline="0" dirty="0" err="1">
                <a:ln>
                  <a:noFill/>
                </a:ln>
                <a:solidFill>
                  <a:srgbClr val="0071BC"/>
                </a:solidFill>
                <a:effectLst/>
                <a:latin typeface="BlinkMacSystemFont"/>
                <a:hlinkClick r:id="rId26"/>
              </a:rPr>
              <a:t>Izraeli</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27" tooltip="Rina Zaizov Pediatric Hematology Oncology Division, Schneider Children's Medical Center of Israel, Petah Tikva, Israel."/>
              </a:rPr>
              <a:t>14</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28" tooltip="Hematological Malignancies Centre of Human Molecular Genetics and Biochemistry, Sackler School of Medicine, Tel Aviv University, Tel Aviv, Israel."/>
              </a:rPr>
              <a:t>15</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29"/>
              </a:rPr>
              <a:t>David T W Jones</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30" tooltip="Hopp Children's Cancer Center Heidelberg (KiTZ), Heidelberg, Germany."/>
              </a:rPr>
              <a:t>16</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31" tooltip="NIHR Birmingham Biomedical Research Centre, University of Birmingham, Birmingham, United Kingdom."/>
              </a:rPr>
              <a:t>17</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32"/>
              </a:rPr>
              <a:t>Pamela R Kearns</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33" tooltip="Princess Máxima Center for Pediatric Oncology, Utrecht, the Netherlands."/>
              </a:rPr>
              <a:t>18</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34" tooltip="Department of Pharmaceutical Sciences Utrecht University, Utrecht, the Netherlands."/>
              </a:rPr>
              <a:t>19</a:t>
            </a:r>
            <a:r>
              <a:rPr kumimoji="0" lang="en-US" altLang="en-US" sz="1200" b="0" i="0" u="none" strike="noStrike" cap="none" normalizeH="0" baseline="0" dirty="0">
                <a:ln>
                  <a:noFill/>
                </a:ln>
                <a:solidFill>
                  <a:srgbClr val="5B616B"/>
                </a:solidFill>
                <a:effectLst/>
                <a:latin typeface="BlinkMacSystemFon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1BC"/>
                </a:solidFill>
                <a:effectLst/>
                <a:latin typeface="BlinkMacSystemFont"/>
                <a:hlinkClick r:id="rId35"/>
              </a:rPr>
              <a:t>Jan J </a:t>
            </a:r>
            <a:r>
              <a:rPr kumimoji="0" lang="en-US" altLang="en-US" sz="1200" b="0" i="0" u="none" strike="noStrike" cap="none" normalizeH="0" baseline="0" dirty="0" err="1">
                <a:ln>
                  <a:noFill/>
                </a:ln>
                <a:solidFill>
                  <a:srgbClr val="0071BC"/>
                </a:solidFill>
                <a:effectLst/>
                <a:latin typeface="BlinkMacSystemFont"/>
                <a:hlinkClick r:id="rId35"/>
              </a:rPr>
              <a:t>Molenaar</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36" tooltip="Division of Pediatric Neurooncology, DKFZ, KiTZ."/>
              </a:rPr>
              <a:t>20</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37" tooltip="Righospitalet, Copenhagen, Denmark."/>
              </a:rPr>
              <a:t>21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err="1">
                <a:ln>
                  <a:noFill/>
                </a:ln>
                <a:solidFill>
                  <a:srgbClr val="0071BC"/>
                </a:solidFill>
                <a:effectLst/>
                <a:latin typeface="BlinkMacSystemFont"/>
                <a:hlinkClick r:id="rId38"/>
              </a:rPr>
              <a:t>Karsten</a:t>
            </a:r>
            <a:r>
              <a:rPr kumimoji="0" lang="en-US" altLang="en-US" sz="1200" b="0" i="0" u="none" strike="noStrike" cap="none" normalizeH="0" baseline="0" dirty="0">
                <a:ln>
                  <a:noFill/>
                </a:ln>
                <a:solidFill>
                  <a:srgbClr val="0071BC"/>
                </a:solidFill>
                <a:effectLst/>
                <a:latin typeface="BlinkMacSystemFont"/>
                <a:hlinkClick r:id="rId38"/>
              </a:rPr>
              <a:t> </a:t>
            </a:r>
            <a:r>
              <a:rPr kumimoji="0" lang="en-US" altLang="en-US" sz="1200" b="0" i="0" u="none" strike="noStrike" cap="none" normalizeH="0" baseline="0" dirty="0" err="1">
                <a:ln>
                  <a:noFill/>
                </a:ln>
                <a:solidFill>
                  <a:srgbClr val="0071BC"/>
                </a:solidFill>
                <a:effectLst/>
                <a:latin typeface="BlinkMacSystemFont"/>
                <a:hlinkClick r:id="rId38"/>
              </a:rPr>
              <a:t>Nysom</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39" tooltip="Clinical Trial Unit and Childhood Brain Tumors, Heidelberg University Hospital, Heidelberg, Germany."/>
              </a:rPr>
              <a:t>22</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40"/>
              </a:rPr>
              <a:t>Stefan Pfister</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30" tooltip="Hopp Children's Cancer Center Heidelberg (KiTZ), Heidelberg, Germany."/>
              </a:rPr>
              <a:t>16</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41" tooltip="Division of Pediatric Glioma Research, German Cancer Research Center (DKFZ), Heidelberg, Germany."/>
              </a:rPr>
              <a:t>23</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42" tooltip="Institute of Cancer and Genomic Sciences, University of Birmingham, Birmingham, United Kingdom."/>
              </a:rPr>
              <a:t>24</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43"/>
              </a:rPr>
              <a:t>Gregory </a:t>
            </a:r>
            <a:r>
              <a:rPr kumimoji="0" lang="en-US" altLang="en-US" sz="1200" b="0" i="0" u="none" strike="noStrike" cap="none" normalizeH="0" baseline="0" dirty="0" err="1">
                <a:ln>
                  <a:noFill/>
                </a:ln>
                <a:solidFill>
                  <a:srgbClr val="0071BC"/>
                </a:solidFill>
                <a:effectLst/>
                <a:latin typeface="BlinkMacSystemFont"/>
                <a:hlinkClick r:id="rId43"/>
              </a:rPr>
              <a:t>Reaman</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44" tooltip="U.S. Food and Drug Administration, Silver Spring, MA."/>
              </a:rPr>
              <a:t>25</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45"/>
              </a:rPr>
              <a:t>Malcolm Smith</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46" tooltip="National Cancer Institute, MA."/>
              </a:rPr>
              <a:t>26</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47"/>
              </a:rPr>
              <a:t>Brenda Weigel</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48" tooltip="University of Minnesota, MN."/>
              </a:rPr>
              <a:t>27</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49"/>
              </a:rPr>
              <a:t>Gilles Vassal</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50" tooltip="Innovative Therapies for Children with Cancer, Paris, France."/>
              </a:rPr>
              <a:t>28</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51" tooltip="ACCELERATE, Brussels, Belgium."/>
              </a:rPr>
              <a:t>29</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52" tooltip="Gustave Roussy Cancer Centre, Paris, France."/>
              </a:rPr>
              <a:t>30</a:t>
            </a:r>
            <a:r>
              <a:rPr kumimoji="0" lang="en-US" altLang="en-US" sz="1200" b="0" i="0" u="none" strike="noStrike" cap="none" normalizeH="0" baseline="0" dirty="0">
                <a:ln>
                  <a:noFill/>
                </a:ln>
                <a:solidFill>
                  <a:srgbClr val="5B616B"/>
                </a:solidFill>
                <a:effectLst/>
                <a:latin typeface="BlinkMacSystemFon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1BC"/>
                </a:solidFill>
                <a:effectLst/>
                <a:latin typeface="BlinkMacSystemFont"/>
                <a:hlinkClick r:id="rId53"/>
              </a:rPr>
              <a:t>Christian Michel Zwaan</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37" tooltip="Righospitalet, Copenhagen, Denmark."/>
              </a:rPr>
              <a:t>21</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54" tooltip="Department of Pediatric Oncology, Hematology, Erasmus MC, Sophia Children's Hospital, the Netherlands."/>
              </a:rPr>
              <a:t>31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55"/>
              </a:rPr>
              <a:t>Xavier Paoletti</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56" tooltip="Institut Curie, Paris, France."/>
              </a:rPr>
              <a:t>32</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57"/>
              </a:rPr>
              <a:t>Alexia Iasonos</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7" tooltip="Memorial Sloan Kettering Cancer Center, New York, NY."/>
              </a:rPr>
              <a:t>3</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58"/>
              </a:rPr>
              <a:t>Andrew D J Pearson</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50" tooltip="Innovative Therapies for Children with Cancer, Paris, France."/>
              </a:rPr>
              <a:t>28</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51" tooltip="ACCELERATE, Brussels, Belgium."/>
              </a:rPr>
              <a:t>29</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212121"/>
                </a:solidFill>
                <a:effectLst/>
                <a:latin typeface="BlinkMacSystemFont"/>
              </a:rPr>
              <a:t>DOI: </a:t>
            </a:r>
            <a:r>
              <a:rPr kumimoji="0" lang="en-US" altLang="en-US" sz="1200" b="0" i="0" u="none" strike="noStrike" cap="none" normalizeH="0" baseline="0" dirty="0">
                <a:ln>
                  <a:noFill/>
                </a:ln>
                <a:solidFill>
                  <a:srgbClr val="0071BC"/>
                </a:solidFill>
                <a:effectLst/>
                <a:latin typeface="BlinkMacSystemFont"/>
                <a:hlinkClick r:id="rId59"/>
              </a:rPr>
              <a:t>10.1200/JCO.22.02430</a:t>
            </a:r>
            <a:endParaRPr kumimoji="0" lang="en-US" altLang="en-US" sz="1200" b="0" i="0" u="none" strike="noStrike" cap="none" normalizeH="0" baseline="0" dirty="0">
              <a:ln>
                <a:noFill/>
              </a:ln>
              <a:solidFill>
                <a:srgbClr val="212121"/>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AC0D8E09-8452-4459-BDED-05B6AD2764D5}"/>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0" y="1330519"/>
            <a:ext cx="12192000" cy="333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84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879242-7F11-7F40-8379-C2D68BCF8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8" y="1188084"/>
            <a:ext cx="7894588" cy="5344974"/>
          </a:xfrm>
          <a:prstGeom prst="rect">
            <a:avLst/>
          </a:prstGeom>
        </p:spPr>
      </p:pic>
      <p:sp>
        <p:nvSpPr>
          <p:cNvPr id="2" name="Title 1">
            <a:extLst>
              <a:ext uri="{FF2B5EF4-FFF2-40B4-BE49-F238E27FC236}">
                <a16:creationId xmlns:a16="http://schemas.microsoft.com/office/drawing/2014/main" id="{282B1D00-680A-4787-A3E3-700B766D0D42}"/>
              </a:ext>
            </a:extLst>
          </p:cNvPr>
          <p:cNvSpPr>
            <a:spLocks noGrp="1"/>
          </p:cNvSpPr>
          <p:nvPr>
            <p:ph type="title"/>
          </p:nvPr>
        </p:nvSpPr>
        <p:spPr>
          <a:xfrm>
            <a:off x="488772" y="0"/>
            <a:ext cx="10515600" cy="1325563"/>
          </a:xfrm>
        </p:spPr>
        <p:txBody>
          <a:bodyPr/>
          <a:lstStyle/>
          <a:p>
            <a:r>
              <a:rPr lang="en-US" dirty="0"/>
              <a:t>Notation of CRM</a:t>
            </a:r>
          </a:p>
        </p:txBody>
      </p:sp>
    </p:spTree>
    <p:extLst>
      <p:ext uri="{BB962C8B-B14F-4D97-AF65-F5344CB8AC3E}">
        <p14:creationId xmlns:p14="http://schemas.microsoft.com/office/powerpoint/2010/main" val="2380240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DB4E-BF61-3ED6-AEF5-95BAE513627C}"/>
              </a:ext>
            </a:extLst>
          </p:cNvPr>
          <p:cNvSpPr>
            <a:spLocks noGrp="1"/>
          </p:cNvSpPr>
          <p:nvPr>
            <p:ph type="title"/>
          </p:nvPr>
        </p:nvSpPr>
        <p:spPr/>
        <p:txBody>
          <a:bodyPr/>
          <a:lstStyle/>
          <a:p>
            <a:r>
              <a:rPr lang="en-US" dirty="0"/>
              <a:t>Applications</a:t>
            </a:r>
          </a:p>
        </p:txBody>
      </p:sp>
    </p:spTree>
    <p:extLst>
      <p:ext uri="{BB962C8B-B14F-4D97-AF65-F5344CB8AC3E}">
        <p14:creationId xmlns:p14="http://schemas.microsoft.com/office/powerpoint/2010/main" val="4238225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Define Dose Limiting Toxicities</a:t>
            </a:r>
          </a:p>
        </p:txBody>
      </p:sp>
      <p:sp>
        <p:nvSpPr>
          <p:cNvPr id="5" name="Content Placeholder 4"/>
          <p:cNvSpPr>
            <a:spLocks noGrp="1"/>
          </p:cNvSpPr>
          <p:nvPr>
            <p:ph sz="half" idx="1"/>
          </p:nvPr>
        </p:nvSpPr>
        <p:spPr/>
        <p:txBody>
          <a:bodyPr>
            <a:normAutofit fontScale="85000" lnSpcReduction="20000"/>
          </a:bodyPr>
          <a:lstStyle/>
          <a:p>
            <a:r>
              <a:rPr lang="en-US" dirty="0"/>
              <a:t>Adverse Events</a:t>
            </a:r>
          </a:p>
          <a:p>
            <a:pPr marL="457200" lvl="1" indent="0">
              <a:buNone/>
            </a:pPr>
            <a:r>
              <a:rPr lang="en-US" dirty="0"/>
              <a:t>CTCAE criteria</a:t>
            </a:r>
          </a:p>
          <a:p>
            <a:pPr marL="457200" lvl="1" indent="0">
              <a:buNone/>
            </a:pPr>
            <a:r>
              <a:rPr lang="en-US" dirty="0"/>
              <a:t>Grade (severity); Attribution; Type; Timing</a:t>
            </a:r>
          </a:p>
          <a:p>
            <a:pPr lvl="1"/>
            <a:endParaRPr lang="en-US" dirty="0"/>
          </a:p>
          <a:p>
            <a:r>
              <a:rPr lang="en-US" dirty="0"/>
              <a:t>Define Dose Limiting Toxicities</a:t>
            </a:r>
          </a:p>
          <a:p>
            <a:pPr lvl="1"/>
            <a:r>
              <a:rPr lang="en-US" dirty="0"/>
              <a:t>High grade (≥ grade 3)</a:t>
            </a:r>
          </a:p>
          <a:p>
            <a:pPr lvl="1"/>
            <a:r>
              <a:rPr lang="en-US" dirty="0"/>
              <a:t>Timing (cycle 1)</a:t>
            </a:r>
          </a:p>
          <a:p>
            <a:pPr lvl="1"/>
            <a:endParaRPr lang="en-US" dirty="0"/>
          </a:p>
          <a:p>
            <a:pPr lvl="1"/>
            <a:r>
              <a:rPr lang="en-US" dirty="0"/>
              <a:t>Attribution Description</a:t>
            </a:r>
          </a:p>
          <a:p>
            <a:pPr lvl="1"/>
            <a:r>
              <a:rPr lang="en-US" dirty="0"/>
              <a:t>Drug related (yes, no)</a:t>
            </a:r>
          </a:p>
          <a:p>
            <a:pPr marL="457200" lvl="1" indent="0">
              <a:buNone/>
            </a:pPr>
            <a:endParaRPr lang="en-US" dirty="0"/>
          </a:p>
        </p:txBody>
      </p:sp>
      <p:sp>
        <p:nvSpPr>
          <p:cNvPr id="2" name="Content Placeholder 1">
            <a:extLst>
              <a:ext uri="{FF2B5EF4-FFF2-40B4-BE49-F238E27FC236}">
                <a16:creationId xmlns:a16="http://schemas.microsoft.com/office/drawing/2014/main" id="{3CA587F7-00FA-4FBF-942E-8C60D146A312}"/>
              </a:ext>
            </a:extLst>
          </p:cNvPr>
          <p:cNvSpPr>
            <a:spLocks noGrp="1"/>
          </p:cNvSpPr>
          <p:nvPr>
            <p:ph sz="half" idx="2"/>
          </p:nvPr>
        </p:nvSpPr>
        <p:spPr/>
        <p:txBody>
          <a:bodyPr>
            <a:normAutofit fontScale="85000" lnSpcReduction="20000"/>
          </a:bodyPr>
          <a:lstStyle/>
          <a:p>
            <a:r>
              <a:rPr lang="en-US" b="1" dirty="0"/>
              <a:t>Unrelated </a:t>
            </a:r>
          </a:p>
          <a:p>
            <a:pPr>
              <a:buNone/>
            </a:pPr>
            <a:r>
              <a:rPr lang="en-US" dirty="0"/>
              <a:t>The AE </a:t>
            </a:r>
            <a:r>
              <a:rPr lang="en-US" i="1" dirty="0"/>
              <a:t>is clearly NOT related to the intervention</a:t>
            </a:r>
          </a:p>
          <a:p>
            <a:r>
              <a:rPr lang="en-US" b="1" u="sng" dirty="0">
                <a:solidFill>
                  <a:schemeClr val="tx1">
                    <a:lumMod val="65000"/>
                    <a:lumOff val="35000"/>
                  </a:schemeClr>
                </a:solidFill>
              </a:rPr>
              <a:t>Unlikely</a:t>
            </a:r>
          </a:p>
          <a:p>
            <a:pPr>
              <a:buNone/>
            </a:pPr>
            <a:r>
              <a:rPr lang="en-US" i="1" dirty="0">
                <a:solidFill>
                  <a:schemeClr val="tx1">
                    <a:lumMod val="65000"/>
                    <a:lumOff val="35000"/>
                  </a:schemeClr>
                </a:solidFill>
              </a:rPr>
              <a:t>doubtfully</a:t>
            </a:r>
          </a:p>
          <a:p>
            <a:r>
              <a:rPr lang="en-US" b="1" u="sng" dirty="0">
                <a:solidFill>
                  <a:schemeClr val="tx1">
                    <a:lumMod val="65000"/>
                    <a:lumOff val="35000"/>
                  </a:schemeClr>
                </a:solidFill>
              </a:rPr>
              <a:t>Possible </a:t>
            </a:r>
          </a:p>
          <a:p>
            <a:pPr>
              <a:buNone/>
            </a:pPr>
            <a:r>
              <a:rPr lang="en-US" i="1" dirty="0">
                <a:solidFill>
                  <a:schemeClr val="tx1">
                    <a:lumMod val="65000"/>
                    <a:lumOff val="35000"/>
                  </a:schemeClr>
                </a:solidFill>
              </a:rPr>
              <a:t>may be related</a:t>
            </a:r>
          </a:p>
          <a:p>
            <a:r>
              <a:rPr lang="en-US" b="1" u="sng" dirty="0">
                <a:solidFill>
                  <a:schemeClr val="tx1">
                    <a:lumMod val="65000"/>
                    <a:lumOff val="35000"/>
                  </a:schemeClr>
                </a:solidFill>
              </a:rPr>
              <a:t>Probable </a:t>
            </a:r>
          </a:p>
          <a:p>
            <a:pPr>
              <a:buNone/>
            </a:pPr>
            <a:r>
              <a:rPr lang="en-US" i="1" dirty="0">
                <a:solidFill>
                  <a:schemeClr val="tx1">
                    <a:lumMod val="65000"/>
                    <a:lumOff val="35000"/>
                  </a:schemeClr>
                </a:solidFill>
              </a:rPr>
              <a:t>likely related</a:t>
            </a:r>
          </a:p>
          <a:p>
            <a:r>
              <a:rPr lang="en-US" b="1" dirty="0"/>
              <a:t>Definite </a:t>
            </a:r>
          </a:p>
          <a:p>
            <a:pPr>
              <a:buNone/>
            </a:pPr>
            <a:r>
              <a:rPr lang="en-US" dirty="0"/>
              <a:t>The AE </a:t>
            </a:r>
            <a:r>
              <a:rPr lang="en-US" i="1" dirty="0"/>
              <a:t>is clearly related to the intervention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17F4526-BB3E-4427-B584-C841ABA83A6D}"/>
              </a:ext>
            </a:extLst>
          </p:cNvPr>
          <p:cNvSpPr>
            <a:spLocks noGrp="1"/>
          </p:cNvSpPr>
          <p:nvPr>
            <p:ph sz="half" idx="2"/>
          </p:nvPr>
        </p:nvSpPr>
        <p:spPr>
          <a:xfrm>
            <a:off x="6414068" y="1182074"/>
            <a:ext cx="3887391" cy="4586612"/>
          </a:xfrm>
        </p:spPr>
        <p:txBody>
          <a:bodyPr>
            <a:normAutofit fontScale="40000" lnSpcReduction="20000"/>
          </a:bodyPr>
          <a:lstStyle/>
          <a:p>
            <a:pPr marL="0" indent="0">
              <a:buNone/>
            </a:pPr>
            <a:endParaRPr lang="en-US" sz="3825" dirty="0"/>
          </a:p>
          <a:p>
            <a:pPr marL="0" indent="0">
              <a:buNone/>
            </a:pPr>
            <a:r>
              <a:rPr lang="en-US" sz="3750" dirty="0"/>
              <a:t>This novel conceptual framework incorporates the subjectivity involved in toxicity attribution into Phase I designs, such that the final recommended dose reflects this uncertainty. </a:t>
            </a:r>
          </a:p>
          <a:p>
            <a:pPr marL="0" indent="0">
              <a:buNone/>
            </a:pPr>
            <a:endParaRPr lang="en-US" sz="3750" dirty="0"/>
          </a:p>
          <a:p>
            <a:pPr marL="0" indent="0">
              <a:buNone/>
            </a:pPr>
            <a:r>
              <a:rPr lang="en-US" altLang="en-US" sz="3750" dirty="0"/>
              <a:t>The scores can describe numerically existing verbal descriptors. These descriptors will map onto separate scores or a group of scores.</a:t>
            </a:r>
          </a:p>
          <a:p>
            <a:pPr marL="0" indent="0">
              <a:buNone/>
            </a:pPr>
            <a:endParaRPr lang="en-US" sz="3750" dirty="0"/>
          </a:p>
          <a:p>
            <a:pPr marL="0" indent="0">
              <a:buNone/>
            </a:pPr>
            <a:r>
              <a:rPr lang="en-US" sz="3750" dirty="0"/>
              <a:t>It also allows the investigators to strictly adhere to the protocol by recording all DLTs and, yet, still allow expert opinion to prevent AE that are most likely not drug related from seriously compromising the exercise of identifying the correct MTD. </a:t>
            </a:r>
          </a:p>
          <a:p>
            <a:pPr>
              <a:lnSpc>
                <a:spcPct val="100000"/>
              </a:lnSpc>
            </a:pPr>
            <a:endParaRPr lang="en-US" dirty="0"/>
          </a:p>
          <a:p>
            <a:endParaRPr lang="en-US" dirty="0"/>
          </a:p>
        </p:txBody>
      </p:sp>
      <p:graphicFrame>
        <p:nvGraphicFramePr>
          <p:cNvPr id="4" name="Table 3">
            <a:extLst>
              <a:ext uri="{FF2B5EF4-FFF2-40B4-BE49-F238E27FC236}">
                <a16:creationId xmlns:a16="http://schemas.microsoft.com/office/drawing/2014/main" id="{4A4D260F-305F-43F9-887E-0383A7530ECB}"/>
              </a:ext>
            </a:extLst>
          </p:cNvPr>
          <p:cNvGraphicFramePr>
            <a:graphicFrameLocks noGrp="1"/>
          </p:cNvGraphicFramePr>
          <p:nvPr/>
        </p:nvGraphicFramePr>
        <p:xfrm>
          <a:off x="1832452" y="1182074"/>
          <a:ext cx="4089379" cy="4678680"/>
        </p:xfrm>
        <a:graphic>
          <a:graphicData uri="http://schemas.openxmlformats.org/drawingml/2006/table">
            <a:tbl>
              <a:tblPr firstRow="1" bandRow="1">
                <a:tableStyleId>{5C22544A-7EE6-4342-B048-85BDC9FD1C3A}</a:tableStyleId>
              </a:tblPr>
              <a:tblGrid>
                <a:gridCol w="1596549">
                  <a:extLst>
                    <a:ext uri="{9D8B030D-6E8A-4147-A177-3AD203B41FA5}">
                      <a16:colId xmlns:a16="http://schemas.microsoft.com/office/drawing/2014/main" val="2962184321"/>
                    </a:ext>
                  </a:extLst>
                </a:gridCol>
                <a:gridCol w="1023257">
                  <a:extLst>
                    <a:ext uri="{9D8B030D-6E8A-4147-A177-3AD203B41FA5}">
                      <a16:colId xmlns:a16="http://schemas.microsoft.com/office/drawing/2014/main" val="3427966224"/>
                    </a:ext>
                  </a:extLst>
                </a:gridCol>
                <a:gridCol w="1469573">
                  <a:extLst>
                    <a:ext uri="{9D8B030D-6E8A-4147-A177-3AD203B41FA5}">
                      <a16:colId xmlns:a16="http://schemas.microsoft.com/office/drawing/2014/main" val="1019411379"/>
                    </a:ext>
                  </a:extLst>
                </a:gridCol>
              </a:tblGrid>
              <a:tr h="685800">
                <a:tc>
                  <a:txBody>
                    <a:bodyPr/>
                    <a:lstStyle/>
                    <a:p>
                      <a:r>
                        <a:rPr lang="en-US" sz="1400" dirty="0"/>
                        <a:t>Current attribution description</a:t>
                      </a:r>
                    </a:p>
                  </a:txBody>
                  <a:tcPr marL="68580" marR="68580" marT="34290" marB="34290"/>
                </a:tc>
                <a:tc>
                  <a:txBody>
                    <a:bodyPr/>
                    <a:lstStyle/>
                    <a:p>
                      <a:r>
                        <a:rPr lang="en-US" sz="1400" dirty="0"/>
                        <a:t>Current designs</a:t>
                      </a:r>
                    </a:p>
                  </a:txBody>
                  <a:tcPr marL="68580" marR="68580" marT="34290" marB="34290"/>
                </a:tc>
                <a:tc>
                  <a:txBody>
                    <a:bodyPr/>
                    <a:lstStyle/>
                    <a:p>
                      <a:r>
                        <a:rPr lang="en-US" sz="1400" dirty="0"/>
                        <a:t>Proposed Design</a:t>
                      </a:r>
                    </a:p>
                    <a:p>
                      <a:r>
                        <a:rPr lang="en-US" sz="1400" dirty="0"/>
                        <a:t>Hypothetical Scores</a:t>
                      </a:r>
                    </a:p>
                  </a:txBody>
                  <a:tcPr marL="68580" marR="68580" marT="34290" marB="34290"/>
                </a:tc>
                <a:extLst>
                  <a:ext uri="{0D108BD9-81ED-4DB2-BD59-A6C34878D82A}">
                    <a16:rowId xmlns:a16="http://schemas.microsoft.com/office/drawing/2014/main" val="2313154742"/>
                  </a:ext>
                </a:extLst>
              </a:tr>
              <a:tr h="891540">
                <a:tc>
                  <a:txBody>
                    <a:bodyPr/>
                    <a:lstStyle/>
                    <a:p>
                      <a:r>
                        <a:rPr lang="en-US" sz="1400" b="1" dirty="0"/>
                        <a:t>Unrelated </a:t>
                      </a:r>
                    </a:p>
                    <a:p>
                      <a:pPr>
                        <a:buNone/>
                      </a:pPr>
                      <a:r>
                        <a:rPr lang="en-US" sz="1400" dirty="0"/>
                        <a:t>The AE </a:t>
                      </a:r>
                      <a:r>
                        <a:rPr lang="en-US" sz="1400" i="1" dirty="0"/>
                        <a:t>is clearly not related to the intervention</a:t>
                      </a:r>
                      <a:endParaRPr lang="en-US" sz="1400" dirty="0"/>
                    </a:p>
                  </a:txBody>
                  <a:tcPr marL="68580" marR="68580" marT="34290" marB="34290"/>
                </a:tc>
                <a:tc>
                  <a:txBody>
                    <a:bodyPr/>
                    <a:lstStyle/>
                    <a:p>
                      <a:r>
                        <a:rPr lang="en-US" sz="1400" dirty="0"/>
                        <a:t>No</a:t>
                      </a:r>
                    </a:p>
                  </a:txBody>
                  <a:tcPr marL="68580" marR="68580" marT="34290" marB="34290"/>
                </a:tc>
                <a:tc>
                  <a:txBody>
                    <a:bodyPr/>
                    <a:lstStyle/>
                    <a:p>
                      <a:r>
                        <a:rPr lang="en-US" sz="1400" dirty="0"/>
                        <a:t>0</a:t>
                      </a:r>
                    </a:p>
                  </a:txBody>
                  <a:tcPr marL="68580" marR="68580" marT="34290" marB="34290"/>
                </a:tc>
                <a:extLst>
                  <a:ext uri="{0D108BD9-81ED-4DB2-BD59-A6C34878D82A}">
                    <a16:rowId xmlns:a16="http://schemas.microsoft.com/office/drawing/2014/main" val="235728610"/>
                  </a:ext>
                </a:extLst>
              </a:tr>
              <a:tr h="685800">
                <a:tc>
                  <a:txBody>
                    <a:bodyPr/>
                    <a:lstStyle/>
                    <a:p>
                      <a:r>
                        <a:rPr lang="en-US" sz="1400" b="1" u="sng" dirty="0">
                          <a:solidFill>
                            <a:schemeClr val="tx1">
                              <a:lumMod val="65000"/>
                              <a:lumOff val="35000"/>
                            </a:schemeClr>
                          </a:solidFill>
                        </a:rPr>
                        <a:t>Unlikely</a:t>
                      </a:r>
                    </a:p>
                    <a:p>
                      <a:pPr>
                        <a:buNone/>
                      </a:pPr>
                      <a:r>
                        <a:rPr lang="en-US" sz="1400" i="1" dirty="0">
                          <a:solidFill>
                            <a:schemeClr val="tx1">
                              <a:lumMod val="65000"/>
                              <a:lumOff val="35000"/>
                            </a:schemeClr>
                          </a:solidFill>
                        </a:rPr>
                        <a:t>doubtfully</a:t>
                      </a:r>
                    </a:p>
                    <a:p>
                      <a:endParaRPr lang="en-US" sz="1400" dirty="0"/>
                    </a:p>
                  </a:txBody>
                  <a:tcPr marL="68580" marR="68580" marT="34290" marB="34290"/>
                </a:tc>
                <a:tc>
                  <a:txBody>
                    <a:bodyPr/>
                    <a:lstStyle/>
                    <a:p>
                      <a:r>
                        <a:rPr lang="en-US" sz="1400" dirty="0"/>
                        <a:t>No</a:t>
                      </a:r>
                    </a:p>
                  </a:txBody>
                  <a:tcPr marL="68580" marR="68580" marT="34290" marB="34290"/>
                </a:tc>
                <a:tc>
                  <a:txBody>
                    <a:bodyPr/>
                    <a:lstStyle/>
                    <a:p>
                      <a:r>
                        <a:rPr lang="en-US" sz="1400" dirty="0"/>
                        <a:t>(0,  0.30)</a:t>
                      </a:r>
                    </a:p>
                  </a:txBody>
                  <a:tcPr marL="68580" marR="68580" marT="34290" marB="34290"/>
                </a:tc>
                <a:extLst>
                  <a:ext uri="{0D108BD9-81ED-4DB2-BD59-A6C34878D82A}">
                    <a16:rowId xmlns:a16="http://schemas.microsoft.com/office/drawing/2014/main" val="1124129744"/>
                  </a:ext>
                </a:extLst>
              </a:tr>
              <a:tr h="685800">
                <a:tc>
                  <a:txBody>
                    <a:bodyPr/>
                    <a:lstStyle/>
                    <a:p>
                      <a:r>
                        <a:rPr lang="en-US" sz="1400" b="1" u="sng" dirty="0">
                          <a:solidFill>
                            <a:schemeClr val="tx1">
                              <a:lumMod val="65000"/>
                              <a:lumOff val="35000"/>
                            </a:schemeClr>
                          </a:solidFill>
                        </a:rPr>
                        <a:t>Possible </a:t>
                      </a:r>
                    </a:p>
                    <a:p>
                      <a:pPr>
                        <a:buNone/>
                      </a:pPr>
                      <a:r>
                        <a:rPr lang="en-US" sz="1400" i="1" dirty="0">
                          <a:solidFill>
                            <a:schemeClr val="tx1">
                              <a:lumMod val="65000"/>
                              <a:lumOff val="35000"/>
                            </a:schemeClr>
                          </a:solidFill>
                        </a:rPr>
                        <a:t>may be related</a:t>
                      </a:r>
                    </a:p>
                    <a:p>
                      <a:endParaRPr lang="en-US" sz="1400" dirty="0"/>
                    </a:p>
                  </a:txBody>
                  <a:tcPr marL="68580" marR="68580" marT="34290" marB="34290"/>
                </a:tc>
                <a:tc>
                  <a:txBody>
                    <a:bodyPr/>
                    <a:lstStyle/>
                    <a:p>
                      <a:r>
                        <a:rPr lang="en-US" sz="1400" dirty="0"/>
                        <a:t>No or Yes (most often) </a:t>
                      </a:r>
                    </a:p>
                  </a:txBody>
                  <a:tcPr marL="68580" marR="68580" marT="34290" marB="34290"/>
                </a:tc>
                <a:tc>
                  <a:txBody>
                    <a:bodyPr/>
                    <a:lstStyle/>
                    <a:p>
                      <a:r>
                        <a:rPr lang="en-US" sz="1400" dirty="0"/>
                        <a:t>[0.30, 0.65)</a:t>
                      </a:r>
                    </a:p>
                  </a:txBody>
                  <a:tcPr marL="68580" marR="68580" marT="34290" marB="34290"/>
                </a:tc>
                <a:extLst>
                  <a:ext uri="{0D108BD9-81ED-4DB2-BD59-A6C34878D82A}">
                    <a16:rowId xmlns:a16="http://schemas.microsoft.com/office/drawing/2014/main" val="318050059"/>
                  </a:ext>
                </a:extLst>
              </a:tr>
              <a:tr h="685800">
                <a:tc>
                  <a:txBody>
                    <a:bodyPr/>
                    <a:lstStyle/>
                    <a:p>
                      <a:r>
                        <a:rPr lang="en-US" sz="1400" b="1" u="sng" dirty="0">
                          <a:solidFill>
                            <a:schemeClr val="tx1">
                              <a:lumMod val="65000"/>
                              <a:lumOff val="35000"/>
                            </a:schemeClr>
                          </a:solidFill>
                        </a:rPr>
                        <a:t>Probable </a:t>
                      </a:r>
                    </a:p>
                    <a:p>
                      <a:pPr>
                        <a:buNone/>
                      </a:pPr>
                      <a:r>
                        <a:rPr lang="en-US" sz="1400" i="1" dirty="0">
                          <a:solidFill>
                            <a:schemeClr val="tx1">
                              <a:lumMod val="65000"/>
                              <a:lumOff val="35000"/>
                            </a:schemeClr>
                          </a:solidFill>
                        </a:rPr>
                        <a:t>likely related</a:t>
                      </a:r>
                    </a:p>
                    <a:p>
                      <a:endParaRPr lang="en-US" sz="1400" dirty="0"/>
                    </a:p>
                  </a:txBody>
                  <a:tcPr marL="68580" marR="68580" marT="34290" marB="34290"/>
                </a:tc>
                <a:tc>
                  <a:txBody>
                    <a:bodyPr/>
                    <a:lstStyle/>
                    <a:p>
                      <a:r>
                        <a:rPr lang="en-US" sz="1400" dirty="0"/>
                        <a:t>Yes</a:t>
                      </a:r>
                    </a:p>
                  </a:txBody>
                  <a:tcPr marL="68580" marR="68580" marT="34290" marB="34290"/>
                </a:tc>
                <a:tc>
                  <a:txBody>
                    <a:bodyPr/>
                    <a:lstStyle/>
                    <a:p>
                      <a:r>
                        <a:rPr lang="en-US" sz="1400" dirty="0"/>
                        <a:t>[0.65, 1)</a:t>
                      </a:r>
                    </a:p>
                  </a:txBody>
                  <a:tcPr marL="68580" marR="68580" marT="34290" marB="34290"/>
                </a:tc>
                <a:extLst>
                  <a:ext uri="{0D108BD9-81ED-4DB2-BD59-A6C34878D82A}">
                    <a16:rowId xmlns:a16="http://schemas.microsoft.com/office/drawing/2014/main" val="4197760402"/>
                  </a:ext>
                </a:extLst>
              </a:tr>
              <a:tr h="891540">
                <a:tc>
                  <a:txBody>
                    <a:bodyPr/>
                    <a:lstStyle/>
                    <a:p>
                      <a:r>
                        <a:rPr lang="en-US" sz="1400" b="1" dirty="0"/>
                        <a:t>Definite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AE </a:t>
                      </a:r>
                      <a:r>
                        <a:rPr lang="en-US" sz="1400" i="1" dirty="0"/>
                        <a:t>is clearly related to the intervention</a:t>
                      </a:r>
                      <a:endParaRPr lang="en-US" sz="1400" dirty="0"/>
                    </a:p>
                  </a:txBody>
                  <a:tcPr marL="68580" marR="68580" marT="34290" marB="34290"/>
                </a:tc>
                <a:tc>
                  <a:txBody>
                    <a:bodyPr/>
                    <a:lstStyle/>
                    <a:p>
                      <a:r>
                        <a:rPr lang="en-US" sz="1400" dirty="0"/>
                        <a:t>Yes </a:t>
                      </a:r>
                    </a:p>
                  </a:txBody>
                  <a:tcPr marL="68580" marR="68580" marT="34290" marB="34290"/>
                </a:tc>
                <a:tc>
                  <a:txBody>
                    <a:bodyPr/>
                    <a:lstStyle/>
                    <a:p>
                      <a:r>
                        <a:rPr lang="en-US" sz="1400" dirty="0"/>
                        <a:t>1</a:t>
                      </a:r>
                    </a:p>
                  </a:txBody>
                  <a:tcPr marL="68580" marR="68580" marT="34290" marB="34290"/>
                </a:tc>
                <a:extLst>
                  <a:ext uri="{0D108BD9-81ED-4DB2-BD59-A6C34878D82A}">
                    <a16:rowId xmlns:a16="http://schemas.microsoft.com/office/drawing/2014/main" val="1694265559"/>
                  </a:ext>
                </a:extLst>
              </a:tr>
            </a:tbl>
          </a:graphicData>
        </a:graphic>
      </p:graphicFrame>
      <p:sp>
        <p:nvSpPr>
          <p:cNvPr id="5" name="Title 1">
            <a:extLst>
              <a:ext uri="{FF2B5EF4-FFF2-40B4-BE49-F238E27FC236}">
                <a16:creationId xmlns:a16="http://schemas.microsoft.com/office/drawing/2014/main" id="{4D8BFC3C-0875-491F-BED4-A367774FC27C}"/>
              </a:ext>
            </a:extLst>
          </p:cNvPr>
          <p:cNvSpPr>
            <a:spLocks noGrp="1"/>
          </p:cNvSpPr>
          <p:nvPr>
            <p:ph type="title"/>
          </p:nvPr>
        </p:nvSpPr>
        <p:spPr>
          <a:xfrm>
            <a:off x="472017" y="88900"/>
            <a:ext cx="11394016" cy="685800"/>
          </a:xfrm>
        </p:spPr>
        <p:txBody>
          <a:bodyPr/>
          <a:lstStyle/>
          <a:p>
            <a:pPr marL="0" indent="0">
              <a:buNone/>
            </a:pPr>
            <a:r>
              <a:rPr lang="en-US" sz="3200" b="1" dirty="0">
                <a:solidFill>
                  <a:schemeClr val="bg1"/>
                </a:solidFill>
              </a:rPr>
              <a:t>Logistical /operational </a:t>
            </a:r>
            <a:r>
              <a:rPr lang="en-US" dirty="0">
                <a:solidFill>
                  <a:schemeClr val="bg1"/>
                </a:solidFill>
              </a:rPr>
              <a:t>a</a:t>
            </a:r>
            <a:r>
              <a:rPr lang="en-US" sz="3200" b="1" dirty="0">
                <a:solidFill>
                  <a:schemeClr val="bg1"/>
                </a:solidFill>
              </a:rPr>
              <a:t>spects</a:t>
            </a:r>
          </a:p>
        </p:txBody>
      </p:sp>
    </p:spTree>
    <p:extLst>
      <p:ext uri="{BB962C8B-B14F-4D97-AF65-F5344CB8AC3E}">
        <p14:creationId xmlns:p14="http://schemas.microsoft.com/office/powerpoint/2010/main" val="400461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091C-0F0D-470C-B6B0-F8EBEC181C80}"/>
              </a:ext>
            </a:extLst>
          </p:cNvPr>
          <p:cNvSpPr>
            <a:spLocks noGrp="1"/>
          </p:cNvSpPr>
          <p:nvPr>
            <p:ph type="title"/>
          </p:nvPr>
        </p:nvSpPr>
        <p:spPr>
          <a:xfrm>
            <a:off x="838200" y="-103467"/>
            <a:ext cx="10515600" cy="1325563"/>
          </a:xfrm>
        </p:spPr>
        <p:txBody>
          <a:bodyPr/>
          <a:lstStyle/>
          <a:p>
            <a:r>
              <a:rPr lang="en-US" dirty="0">
                <a:cs typeface="Arial" panose="020B0604020202020204" pitchFamily="34" charset="0"/>
              </a:rPr>
              <a:t>Fractionated Dose Level Attribution</a:t>
            </a:r>
            <a:endParaRPr lang="en-US" dirty="0"/>
          </a:p>
        </p:txBody>
      </p:sp>
      <p:pic>
        <p:nvPicPr>
          <p:cNvPr id="6" name="Graphic 5" descr="Man">
            <a:extLst>
              <a:ext uri="{FF2B5EF4-FFF2-40B4-BE49-F238E27FC236}">
                <a16:creationId xmlns:a16="http://schemas.microsoft.com/office/drawing/2014/main" id="{A2A86853-8139-4162-AA80-84B122C403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5826" y="5540976"/>
            <a:ext cx="1020762" cy="914400"/>
          </a:xfrm>
          <a:prstGeom prst="rect">
            <a:avLst/>
          </a:prstGeom>
        </p:spPr>
      </p:pic>
      <p:pic>
        <p:nvPicPr>
          <p:cNvPr id="11" name="Graphic 10" descr="Man">
            <a:extLst>
              <a:ext uri="{FF2B5EF4-FFF2-40B4-BE49-F238E27FC236}">
                <a16:creationId xmlns:a16="http://schemas.microsoft.com/office/drawing/2014/main" id="{4386EB59-8420-4DE3-8ACA-4C301E31B8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59377" y="4426066"/>
            <a:ext cx="1020762" cy="914400"/>
          </a:xfrm>
          <a:prstGeom prst="rect">
            <a:avLst/>
          </a:prstGeom>
        </p:spPr>
      </p:pic>
      <p:sp>
        <p:nvSpPr>
          <p:cNvPr id="3" name="TextBox 2">
            <a:extLst>
              <a:ext uri="{FF2B5EF4-FFF2-40B4-BE49-F238E27FC236}">
                <a16:creationId xmlns:a16="http://schemas.microsoft.com/office/drawing/2014/main" id="{FB4BF4DB-8C7A-41DE-803D-0B5097841D41}"/>
              </a:ext>
            </a:extLst>
          </p:cNvPr>
          <p:cNvSpPr txBox="1"/>
          <p:nvPr/>
        </p:nvSpPr>
        <p:spPr>
          <a:xfrm>
            <a:off x="1991726" y="6413536"/>
            <a:ext cx="684212" cy="338554"/>
          </a:xfrm>
          <a:prstGeom prst="rect">
            <a:avLst/>
          </a:prstGeom>
          <a:noFill/>
        </p:spPr>
        <p:txBody>
          <a:bodyPr wrap="square" rtlCol="0">
            <a:spAutoFit/>
          </a:bodyPr>
          <a:lstStyle/>
          <a:p>
            <a:r>
              <a:rPr lang="en-US" sz="1600" dirty="0"/>
              <a:t>1x10</a:t>
            </a:r>
            <a:r>
              <a:rPr lang="en-US" sz="1600" baseline="30000" dirty="0"/>
              <a:t>7</a:t>
            </a:r>
            <a:r>
              <a:rPr lang="en-US" sz="1600" dirty="0"/>
              <a:t>    </a:t>
            </a:r>
          </a:p>
        </p:txBody>
      </p:sp>
      <p:sp>
        <p:nvSpPr>
          <p:cNvPr id="39" name="Lightning Bolt 38">
            <a:extLst>
              <a:ext uri="{FF2B5EF4-FFF2-40B4-BE49-F238E27FC236}">
                <a16:creationId xmlns:a16="http://schemas.microsoft.com/office/drawing/2014/main" id="{6D6E53B3-C837-469E-973C-8A777FC818A0}"/>
              </a:ext>
            </a:extLst>
          </p:cNvPr>
          <p:cNvSpPr/>
          <p:nvPr/>
        </p:nvSpPr>
        <p:spPr>
          <a:xfrm rot="20410252" flipH="1">
            <a:off x="6722963" y="4547218"/>
            <a:ext cx="311058" cy="776226"/>
          </a:xfrm>
          <a:prstGeom prst="lightningBol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0AC3681-6A7E-41F5-972D-BD4B8ED0130B}"/>
              </a:ext>
            </a:extLst>
          </p:cNvPr>
          <p:cNvSpPr txBox="1"/>
          <p:nvPr/>
        </p:nvSpPr>
        <p:spPr>
          <a:xfrm>
            <a:off x="6534150" y="5334214"/>
            <a:ext cx="1865312" cy="338554"/>
          </a:xfrm>
          <a:prstGeom prst="rect">
            <a:avLst/>
          </a:prstGeom>
          <a:noFill/>
        </p:spPr>
        <p:txBody>
          <a:bodyPr wrap="square" rtlCol="0">
            <a:spAutoFit/>
          </a:bodyPr>
          <a:lstStyle/>
          <a:p>
            <a:r>
              <a:rPr lang="en-US" sz="1600" dirty="0"/>
              <a:t>1.2x10</a:t>
            </a:r>
            <a:r>
              <a:rPr lang="en-US" sz="1600" baseline="30000" dirty="0"/>
              <a:t>7</a:t>
            </a:r>
            <a:r>
              <a:rPr lang="en-US" sz="1600" dirty="0"/>
              <a:t>   </a:t>
            </a:r>
          </a:p>
        </p:txBody>
      </p:sp>
      <p:graphicFrame>
        <p:nvGraphicFramePr>
          <p:cNvPr id="24" name="Table 26">
            <a:extLst>
              <a:ext uri="{FF2B5EF4-FFF2-40B4-BE49-F238E27FC236}">
                <a16:creationId xmlns:a16="http://schemas.microsoft.com/office/drawing/2014/main" id="{637779DE-9DAA-4F59-91C3-52847D6CBBDD}"/>
              </a:ext>
            </a:extLst>
          </p:cNvPr>
          <p:cNvGraphicFramePr>
            <a:graphicFrameLocks noGrp="1"/>
          </p:cNvGraphicFramePr>
          <p:nvPr/>
        </p:nvGraphicFramePr>
        <p:xfrm>
          <a:off x="551556" y="1064672"/>
          <a:ext cx="2617370" cy="2194560"/>
        </p:xfrm>
        <a:graphic>
          <a:graphicData uri="http://schemas.openxmlformats.org/drawingml/2006/table">
            <a:tbl>
              <a:tblPr firstRow="1" bandRow="1">
                <a:tableStyleId>{21E4AEA4-8DFA-4A89-87EB-49C32662AFE0}</a:tableStyleId>
              </a:tblPr>
              <a:tblGrid>
                <a:gridCol w="1308685">
                  <a:extLst>
                    <a:ext uri="{9D8B030D-6E8A-4147-A177-3AD203B41FA5}">
                      <a16:colId xmlns:a16="http://schemas.microsoft.com/office/drawing/2014/main" val="1816765055"/>
                    </a:ext>
                  </a:extLst>
                </a:gridCol>
                <a:gridCol w="1308685">
                  <a:extLst>
                    <a:ext uri="{9D8B030D-6E8A-4147-A177-3AD203B41FA5}">
                      <a16:colId xmlns:a16="http://schemas.microsoft.com/office/drawing/2014/main" val="2377221628"/>
                    </a:ext>
                  </a:extLst>
                </a:gridCol>
              </a:tblGrid>
              <a:tr h="338535">
                <a:tc>
                  <a:txBody>
                    <a:bodyPr/>
                    <a:lstStyle/>
                    <a:p>
                      <a:r>
                        <a:rPr lang="en-US" dirty="0"/>
                        <a:t>Dose Level</a:t>
                      </a:r>
                    </a:p>
                  </a:txBody>
                  <a:tcPr/>
                </a:tc>
                <a:tc>
                  <a:txBody>
                    <a:bodyPr/>
                    <a:lstStyle/>
                    <a:p>
                      <a:r>
                        <a:rPr lang="en-US" dirty="0"/>
                        <a:t>Dose </a:t>
                      </a:r>
                    </a:p>
                  </a:txBody>
                  <a:tcPr/>
                </a:tc>
                <a:extLst>
                  <a:ext uri="{0D108BD9-81ED-4DB2-BD59-A6C34878D82A}">
                    <a16:rowId xmlns:a16="http://schemas.microsoft.com/office/drawing/2014/main" val="4181401711"/>
                  </a:ext>
                </a:extLst>
              </a:tr>
              <a:tr h="338535">
                <a:tc>
                  <a:txBody>
                    <a:bodyPr/>
                    <a:lstStyle/>
                    <a:p>
                      <a:r>
                        <a:rPr lang="en-US" dirty="0"/>
                        <a:t>-1</a:t>
                      </a:r>
                    </a:p>
                  </a:txBody>
                  <a:tcPr/>
                </a:tc>
                <a:tc>
                  <a:txBody>
                    <a:bodyPr/>
                    <a:lstStyle/>
                    <a:p>
                      <a:r>
                        <a:rPr lang="en-US" sz="1800" dirty="0"/>
                        <a:t>3x10</a:t>
                      </a:r>
                      <a:r>
                        <a:rPr lang="en-US" sz="1800" baseline="30000" dirty="0"/>
                        <a:t>6</a:t>
                      </a:r>
                      <a:endParaRPr lang="en-US" dirty="0"/>
                    </a:p>
                  </a:txBody>
                  <a:tcPr/>
                </a:tc>
                <a:extLst>
                  <a:ext uri="{0D108BD9-81ED-4DB2-BD59-A6C34878D82A}">
                    <a16:rowId xmlns:a16="http://schemas.microsoft.com/office/drawing/2014/main" val="4043179224"/>
                  </a:ext>
                </a:extLst>
              </a:tr>
              <a:tr h="338535">
                <a:tc>
                  <a:txBody>
                    <a:bodyPr/>
                    <a:lstStyle/>
                    <a:p>
                      <a:r>
                        <a:rPr lang="en-US" dirty="0"/>
                        <a:t>1</a:t>
                      </a:r>
                    </a:p>
                  </a:txBody>
                  <a:tcPr/>
                </a:tc>
                <a:tc>
                  <a:txBody>
                    <a:bodyPr/>
                    <a:lstStyle/>
                    <a:p>
                      <a:r>
                        <a:rPr lang="en-US" sz="1800" dirty="0"/>
                        <a:t>1x10</a:t>
                      </a:r>
                      <a:r>
                        <a:rPr lang="en-US" sz="1800" baseline="30000" dirty="0"/>
                        <a:t>7</a:t>
                      </a:r>
                      <a:endParaRPr lang="en-US" dirty="0"/>
                    </a:p>
                  </a:txBody>
                  <a:tcPr/>
                </a:tc>
                <a:extLst>
                  <a:ext uri="{0D108BD9-81ED-4DB2-BD59-A6C34878D82A}">
                    <a16:rowId xmlns:a16="http://schemas.microsoft.com/office/drawing/2014/main" val="3277913185"/>
                  </a:ext>
                </a:extLst>
              </a:tr>
              <a:tr h="338535">
                <a:tc>
                  <a:txBody>
                    <a:bodyPr/>
                    <a:lstStyle/>
                    <a:p>
                      <a:r>
                        <a:rPr lang="en-US" dirty="0"/>
                        <a:t>2</a:t>
                      </a:r>
                    </a:p>
                  </a:txBody>
                  <a:tcPr/>
                </a:tc>
                <a:tc>
                  <a:txBody>
                    <a:bodyPr/>
                    <a:lstStyle/>
                    <a:p>
                      <a:r>
                        <a:rPr lang="en-US" sz="1800" dirty="0"/>
                        <a:t>3x10</a:t>
                      </a:r>
                      <a:r>
                        <a:rPr lang="en-US" sz="1800" baseline="30000" dirty="0"/>
                        <a:t>7</a:t>
                      </a:r>
                      <a:endParaRPr lang="en-US" dirty="0"/>
                    </a:p>
                  </a:txBody>
                  <a:tcPr/>
                </a:tc>
                <a:extLst>
                  <a:ext uri="{0D108BD9-81ED-4DB2-BD59-A6C34878D82A}">
                    <a16:rowId xmlns:a16="http://schemas.microsoft.com/office/drawing/2014/main" val="3350545490"/>
                  </a:ext>
                </a:extLst>
              </a:tr>
              <a:tr h="338535">
                <a:tc>
                  <a:txBody>
                    <a:bodyPr/>
                    <a:lstStyle/>
                    <a:p>
                      <a:r>
                        <a:rPr lang="en-US" dirty="0"/>
                        <a:t>3</a:t>
                      </a:r>
                    </a:p>
                  </a:txBody>
                  <a:tcPr/>
                </a:tc>
                <a:tc>
                  <a:txBody>
                    <a:bodyPr/>
                    <a:lstStyle/>
                    <a:p>
                      <a:r>
                        <a:rPr lang="en-US" sz="1800" dirty="0"/>
                        <a:t>7x10</a:t>
                      </a:r>
                      <a:r>
                        <a:rPr lang="en-US" sz="1800" baseline="30000" dirty="0"/>
                        <a:t>7</a:t>
                      </a:r>
                      <a:endParaRPr lang="en-US" dirty="0"/>
                    </a:p>
                  </a:txBody>
                  <a:tcPr/>
                </a:tc>
                <a:extLst>
                  <a:ext uri="{0D108BD9-81ED-4DB2-BD59-A6C34878D82A}">
                    <a16:rowId xmlns:a16="http://schemas.microsoft.com/office/drawing/2014/main" val="3575346385"/>
                  </a:ext>
                </a:extLst>
              </a:tr>
              <a:tr h="338535">
                <a:tc>
                  <a:txBody>
                    <a:bodyPr/>
                    <a:lstStyle/>
                    <a:p>
                      <a:r>
                        <a:rPr lang="en-US" dirty="0"/>
                        <a:t>4</a:t>
                      </a:r>
                    </a:p>
                  </a:txBody>
                  <a:tcPr/>
                </a:tc>
                <a:tc>
                  <a:txBody>
                    <a:bodyPr/>
                    <a:lstStyle/>
                    <a:p>
                      <a:r>
                        <a:rPr lang="en-US" sz="1800" dirty="0"/>
                        <a:t>1x10</a:t>
                      </a:r>
                      <a:r>
                        <a:rPr lang="en-US" sz="1800" baseline="30000" dirty="0"/>
                        <a:t>8</a:t>
                      </a:r>
                      <a:endParaRPr lang="en-US" dirty="0"/>
                    </a:p>
                  </a:txBody>
                  <a:tcPr/>
                </a:tc>
                <a:extLst>
                  <a:ext uri="{0D108BD9-81ED-4DB2-BD59-A6C34878D82A}">
                    <a16:rowId xmlns:a16="http://schemas.microsoft.com/office/drawing/2014/main" val="2621087348"/>
                  </a:ext>
                </a:extLst>
              </a:tr>
            </a:tbl>
          </a:graphicData>
        </a:graphic>
      </p:graphicFrame>
      <p:pic>
        <p:nvPicPr>
          <p:cNvPr id="29" name="Graphic 28" descr="Man">
            <a:extLst>
              <a:ext uri="{FF2B5EF4-FFF2-40B4-BE49-F238E27FC236}">
                <a16:creationId xmlns:a16="http://schemas.microsoft.com/office/drawing/2014/main" id="{288A89F3-9009-4B47-AA15-EDF0C3D34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3363" y="4391025"/>
            <a:ext cx="1020762" cy="914400"/>
          </a:xfrm>
          <a:prstGeom prst="rect">
            <a:avLst/>
          </a:prstGeom>
        </p:spPr>
      </p:pic>
      <p:sp>
        <p:nvSpPr>
          <p:cNvPr id="30" name="TextBox 29">
            <a:extLst>
              <a:ext uri="{FF2B5EF4-FFF2-40B4-BE49-F238E27FC236}">
                <a16:creationId xmlns:a16="http://schemas.microsoft.com/office/drawing/2014/main" id="{F988331B-19E8-4CEA-9E4A-867C610A280C}"/>
              </a:ext>
            </a:extLst>
          </p:cNvPr>
          <p:cNvSpPr txBox="1"/>
          <p:nvPr/>
        </p:nvSpPr>
        <p:spPr>
          <a:xfrm>
            <a:off x="3062682" y="5316990"/>
            <a:ext cx="684212" cy="338554"/>
          </a:xfrm>
          <a:prstGeom prst="rect">
            <a:avLst/>
          </a:prstGeom>
          <a:noFill/>
        </p:spPr>
        <p:txBody>
          <a:bodyPr wrap="square" rtlCol="0">
            <a:spAutoFit/>
          </a:bodyPr>
          <a:lstStyle/>
          <a:p>
            <a:r>
              <a:rPr lang="en-US" sz="1600" dirty="0"/>
              <a:t>3x10</a:t>
            </a:r>
            <a:r>
              <a:rPr lang="en-US" sz="1600" baseline="30000" dirty="0"/>
              <a:t>7</a:t>
            </a:r>
            <a:r>
              <a:rPr lang="en-US" sz="1600" dirty="0"/>
              <a:t>    </a:t>
            </a:r>
          </a:p>
        </p:txBody>
      </p:sp>
      <p:pic>
        <p:nvPicPr>
          <p:cNvPr id="31" name="Graphic 30" descr="Man">
            <a:extLst>
              <a:ext uri="{FF2B5EF4-FFF2-40B4-BE49-F238E27FC236}">
                <a16:creationId xmlns:a16="http://schemas.microsoft.com/office/drawing/2014/main" id="{59AEE2BF-6CF7-415D-ACF3-B7A100C9E9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1100" y="3296990"/>
            <a:ext cx="1020762" cy="914400"/>
          </a:xfrm>
          <a:prstGeom prst="rect">
            <a:avLst/>
          </a:prstGeom>
        </p:spPr>
      </p:pic>
      <p:sp>
        <p:nvSpPr>
          <p:cNvPr id="32" name="TextBox 31">
            <a:extLst>
              <a:ext uri="{FF2B5EF4-FFF2-40B4-BE49-F238E27FC236}">
                <a16:creationId xmlns:a16="http://schemas.microsoft.com/office/drawing/2014/main" id="{8E49DDBB-B54E-4854-9194-5A2F92788768}"/>
              </a:ext>
            </a:extLst>
          </p:cNvPr>
          <p:cNvSpPr txBox="1"/>
          <p:nvPr/>
        </p:nvSpPr>
        <p:spPr>
          <a:xfrm>
            <a:off x="4058920" y="4256789"/>
            <a:ext cx="684212" cy="338554"/>
          </a:xfrm>
          <a:prstGeom prst="rect">
            <a:avLst/>
          </a:prstGeom>
          <a:noFill/>
        </p:spPr>
        <p:txBody>
          <a:bodyPr wrap="square" rtlCol="0">
            <a:spAutoFit/>
          </a:bodyPr>
          <a:lstStyle/>
          <a:p>
            <a:r>
              <a:rPr lang="en-US" sz="1600" dirty="0"/>
              <a:t>7x10</a:t>
            </a:r>
            <a:r>
              <a:rPr lang="en-US" sz="1600" baseline="30000" dirty="0"/>
              <a:t>7</a:t>
            </a:r>
            <a:r>
              <a:rPr lang="en-US" sz="1600" dirty="0"/>
              <a:t>    </a:t>
            </a:r>
          </a:p>
        </p:txBody>
      </p:sp>
      <p:cxnSp>
        <p:nvCxnSpPr>
          <p:cNvPr id="33" name="Straight Arrow Connector 32">
            <a:extLst>
              <a:ext uri="{FF2B5EF4-FFF2-40B4-BE49-F238E27FC236}">
                <a16:creationId xmlns:a16="http://schemas.microsoft.com/office/drawing/2014/main" id="{DF12AE7E-CE6F-48BB-8774-B31D092E5C6C}"/>
              </a:ext>
            </a:extLst>
          </p:cNvPr>
          <p:cNvCxnSpPr/>
          <p:nvPr/>
        </p:nvCxnSpPr>
        <p:spPr>
          <a:xfrm flipV="1">
            <a:off x="2581804" y="5143406"/>
            <a:ext cx="357284" cy="5121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31C6102D-0174-40ED-9969-8D1FE0CD937B}"/>
              </a:ext>
            </a:extLst>
          </p:cNvPr>
          <p:cNvCxnSpPr>
            <a:cxnSpLocks/>
          </p:cNvCxnSpPr>
          <p:nvPr/>
        </p:nvCxnSpPr>
        <p:spPr>
          <a:xfrm flipV="1">
            <a:off x="3612579" y="4079549"/>
            <a:ext cx="403646" cy="4446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99C6B6F8-604F-4956-9746-F1A90068026C}"/>
              </a:ext>
            </a:extLst>
          </p:cNvPr>
          <p:cNvCxnSpPr>
            <a:cxnSpLocks/>
          </p:cNvCxnSpPr>
          <p:nvPr/>
        </p:nvCxnSpPr>
        <p:spPr>
          <a:xfrm>
            <a:off x="4850301" y="4079550"/>
            <a:ext cx="417024" cy="4334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8" name="Graphic 37" descr="Man">
            <a:extLst>
              <a:ext uri="{FF2B5EF4-FFF2-40B4-BE49-F238E27FC236}">
                <a16:creationId xmlns:a16="http://schemas.microsoft.com/office/drawing/2014/main" id="{88920F91-D23D-4CCE-8BA2-226A89FB26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68926" y="4391025"/>
            <a:ext cx="1020762" cy="914400"/>
          </a:xfrm>
          <a:prstGeom prst="rect">
            <a:avLst/>
          </a:prstGeom>
        </p:spPr>
      </p:pic>
      <p:cxnSp>
        <p:nvCxnSpPr>
          <p:cNvPr id="41" name="Straight Arrow Connector 40">
            <a:extLst>
              <a:ext uri="{FF2B5EF4-FFF2-40B4-BE49-F238E27FC236}">
                <a16:creationId xmlns:a16="http://schemas.microsoft.com/office/drawing/2014/main" id="{9D6FA773-8365-456B-93CF-A835379A743C}"/>
              </a:ext>
            </a:extLst>
          </p:cNvPr>
          <p:cNvCxnSpPr>
            <a:cxnSpLocks/>
          </p:cNvCxnSpPr>
          <p:nvPr/>
        </p:nvCxnSpPr>
        <p:spPr>
          <a:xfrm>
            <a:off x="5884156" y="4898960"/>
            <a:ext cx="6499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BF510090-25E4-4AE4-A879-E0BE3E5C2940}"/>
              </a:ext>
            </a:extLst>
          </p:cNvPr>
          <p:cNvSpPr txBox="1"/>
          <p:nvPr/>
        </p:nvSpPr>
        <p:spPr>
          <a:xfrm>
            <a:off x="5173226" y="5244443"/>
            <a:ext cx="684212" cy="338554"/>
          </a:xfrm>
          <a:prstGeom prst="rect">
            <a:avLst/>
          </a:prstGeom>
          <a:noFill/>
        </p:spPr>
        <p:txBody>
          <a:bodyPr wrap="square" rtlCol="0">
            <a:spAutoFit/>
          </a:bodyPr>
          <a:lstStyle/>
          <a:p>
            <a:r>
              <a:rPr lang="en-US" sz="1600" dirty="0"/>
              <a:t>3x10</a:t>
            </a:r>
            <a:r>
              <a:rPr lang="en-US" sz="1600" baseline="30000" dirty="0"/>
              <a:t>7</a:t>
            </a:r>
            <a:r>
              <a:rPr lang="en-US" sz="1600" dirty="0"/>
              <a:t>    </a:t>
            </a:r>
          </a:p>
        </p:txBody>
      </p:sp>
      <p:sp>
        <p:nvSpPr>
          <p:cNvPr id="45" name="TextBox 44">
            <a:extLst>
              <a:ext uri="{FF2B5EF4-FFF2-40B4-BE49-F238E27FC236}">
                <a16:creationId xmlns:a16="http://schemas.microsoft.com/office/drawing/2014/main" id="{8741526B-CD8E-4F01-8EB9-4E136A75A97B}"/>
              </a:ext>
            </a:extLst>
          </p:cNvPr>
          <p:cNvSpPr txBox="1"/>
          <p:nvPr/>
        </p:nvSpPr>
        <p:spPr>
          <a:xfrm>
            <a:off x="4612176" y="3152776"/>
            <a:ext cx="1598124" cy="461665"/>
          </a:xfrm>
          <a:prstGeom prst="rect">
            <a:avLst/>
          </a:prstGeom>
          <a:noFill/>
        </p:spPr>
        <p:txBody>
          <a:bodyPr wrap="square" rtlCol="0">
            <a:spAutoFit/>
          </a:bodyPr>
          <a:lstStyle/>
          <a:p>
            <a:r>
              <a:rPr lang="en-US" sz="1200" b="1" dirty="0"/>
              <a:t>100% of DLT (yes/no) info assigned to DL3</a:t>
            </a:r>
          </a:p>
        </p:txBody>
      </p:sp>
      <p:sp>
        <p:nvSpPr>
          <p:cNvPr id="46" name="TextBox 45">
            <a:extLst>
              <a:ext uri="{FF2B5EF4-FFF2-40B4-BE49-F238E27FC236}">
                <a16:creationId xmlns:a16="http://schemas.microsoft.com/office/drawing/2014/main" id="{6E23F87F-BE27-4D54-BD11-8862351CBB52}"/>
              </a:ext>
            </a:extLst>
          </p:cNvPr>
          <p:cNvSpPr txBox="1"/>
          <p:nvPr/>
        </p:nvSpPr>
        <p:spPr>
          <a:xfrm>
            <a:off x="1860241" y="4513023"/>
            <a:ext cx="1526544" cy="461665"/>
          </a:xfrm>
          <a:prstGeom prst="rect">
            <a:avLst/>
          </a:prstGeom>
          <a:noFill/>
        </p:spPr>
        <p:txBody>
          <a:bodyPr wrap="square" rtlCol="0">
            <a:spAutoFit/>
          </a:bodyPr>
          <a:lstStyle/>
          <a:p>
            <a:r>
              <a:rPr lang="en-US" sz="1200" b="1" dirty="0"/>
              <a:t>100% of DLT info assigned to DL2</a:t>
            </a:r>
          </a:p>
        </p:txBody>
      </p:sp>
      <p:sp>
        <p:nvSpPr>
          <p:cNvPr id="47" name="TextBox 46">
            <a:extLst>
              <a:ext uri="{FF2B5EF4-FFF2-40B4-BE49-F238E27FC236}">
                <a16:creationId xmlns:a16="http://schemas.microsoft.com/office/drawing/2014/main" id="{BC6545BC-B672-4F8F-9D5F-65492CF2125B}"/>
              </a:ext>
            </a:extLst>
          </p:cNvPr>
          <p:cNvSpPr txBox="1"/>
          <p:nvPr/>
        </p:nvSpPr>
        <p:spPr>
          <a:xfrm>
            <a:off x="2641516" y="5935604"/>
            <a:ext cx="1526544" cy="461665"/>
          </a:xfrm>
          <a:prstGeom prst="rect">
            <a:avLst/>
          </a:prstGeom>
          <a:noFill/>
        </p:spPr>
        <p:txBody>
          <a:bodyPr wrap="square" rtlCol="0">
            <a:spAutoFit/>
          </a:bodyPr>
          <a:lstStyle/>
          <a:p>
            <a:r>
              <a:rPr lang="en-US" sz="1200" b="1" dirty="0"/>
              <a:t>100% of DLT info assigned to DL1</a:t>
            </a:r>
          </a:p>
        </p:txBody>
      </p:sp>
      <p:sp>
        <p:nvSpPr>
          <p:cNvPr id="48" name="Left Brace 47">
            <a:extLst>
              <a:ext uri="{FF2B5EF4-FFF2-40B4-BE49-F238E27FC236}">
                <a16:creationId xmlns:a16="http://schemas.microsoft.com/office/drawing/2014/main" id="{C2D6BA08-BC02-45B8-B2C2-6443F3F20DF0}"/>
              </a:ext>
            </a:extLst>
          </p:cNvPr>
          <p:cNvSpPr/>
          <p:nvPr/>
        </p:nvSpPr>
        <p:spPr>
          <a:xfrm>
            <a:off x="7195550" y="4388581"/>
            <a:ext cx="501939" cy="111491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6E2A1921-40D3-4DBD-98C7-440A9E517C5A}"/>
              </a:ext>
            </a:extLst>
          </p:cNvPr>
          <p:cNvSpPr txBox="1"/>
          <p:nvPr/>
        </p:nvSpPr>
        <p:spPr>
          <a:xfrm>
            <a:off x="7736583" y="4212731"/>
            <a:ext cx="1598124" cy="461665"/>
          </a:xfrm>
          <a:prstGeom prst="rect">
            <a:avLst/>
          </a:prstGeom>
          <a:noFill/>
        </p:spPr>
        <p:txBody>
          <a:bodyPr wrap="square" rtlCol="0">
            <a:spAutoFit/>
          </a:bodyPr>
          <a:lstStyle/>
          <a:p>
            <a:r>
              <a:rPr lang="en-US" sz="1200" b="1" dirty="0"/>
              <a:t>10% of DLT info assigned to DL2</a:t>
            </a:r>
          </a:p>
        </p:txBody>
      </p:sp>
      <p:sp>
        <p:nvSpPr>
          <p:cNvPr id="50" name="TextBox 49">
            <a:extLst>
              <a:ext uri="{FF2B5EF4-FFF2-40B4-BE49-F238E27FC236}">
                <a16:creationId xmlns:a16="http://schemas.microsoft.com/office/drawing/2014/main" id="{86E137C5-A463-48DD-9185-8B3CABCAE766}"/>
              </a:ext>
            </a:extLst>
          </p:cNvPr>
          <p:cNvSpPr txBox="1"/>
          <p:nvPr/>
        </p:nvSpPr>
        <p:spPr>
          <a:xfrm>
            <a:off x="7736583" y="5343792"/>
            <a:ext cx="1598124" cy="461665"/>
          </a:xfrm>
          <a:prstGeom prst="rect">
            <a:avLst/>
          </a:prstGeom>
          <a:noFill/>
        </p:spPr>
        <p:txBody>
          <a:bodyPr wrap="square" rtlCol="0">
            <a:spAutoFit/>
          </a:bodyPr>
          <a:lstStyle/>
          <a:p>
            <a:r>
              <a:rPr lang="en-US" sz="1200" b="1" dirty="0"/>
              <a:t>90% of DLT info assigned to DL1</a:t>
            </a:r>
          </a:p>
        </p:txBody>
      </p:sp>
      <p:cxnSp>
        <p:nvCxnSpPr>
          <p:cNvPr id="51" name="Straight Arrow Connector 50">
            <a:extLst>
              <a:ext uri="{FF2B5EF4-FFF2-40B4-BE49-F238E27FC236}">
                <a16:creationId xmlns:a16="http://schemas.microsoft.com/office/drawing/2014/main" id="{B6F4424E-23D9-4C63-BCDC-F7E69E695A25}"/>
              </a:ext>
            </a:extLst>
          </p:cNvPr>
          <p:cNvCxnSpPr>
            <a:cxnSpLocks/>
          </p:cNvCxnSpPr>
          <p:nvPr/>
        </p:nvCxnSpPr>
        <p:spPr>
          <a:xfrm>
            <a:off x="9103606" y="4935331"/>
            <a:ext cx="6499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2" name="Graphic 51" descr="Man">
            <a:extLst>
              <a:ext uri="{FF2B5EF4-FFF2-40B4-BE49-F238E27FC236}">
                <a16:creationId xmlns:a16="http://schemas.microsoft.com/office/drawing/2014/main" id="{8CFCBBD7-767E-4AF5-A1E4-A36059828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7238" y="4419814"/>
            <a:ext cx="1020762" cy="914400"/>
          </a:xfrm>
          <a:prstGeom prst="rect">
            <a:avLst/>
          </a:prstGeom>
        </p:spPr>
      </p:pic>
      <p:sp>
        <p:nvSpPr>
          <p:cNvPr id="53" name="TextBox 52">
            <a:extLst>
              <a:ext uri="{FF2B5EF4-FFF2-40B4-BE49-F238E27FC236}">
                <a16:creationId xmlns:a16="http://schemas.microsoft.com/office/drawing/2014/main" id="{EE55C10A-F693-488B-8182-32C2522160BE}"/>
              </a:ext>
            </a:extLst>
          </p:cNvPr>
          <p:cNvSpPr txBox="1"/>
          <p:nvPr/>
        </p:nvSpPr>
        <p:spPr>
          <a:xfrm>
            <a:off x="9852928" y="5353191"/>
            <a:ext cx="684212" cy="338554"/>
          </a:xfrm>
          <a:prstGeom prst="rect">
            <a:avLst/>
          </a:prstGeom>
          <a:noFill/>
        </p:spPr>
        <p:txBody>
          <a:bodyPr wrap="square" rtlCol="0">
            <a:spAutoFit/>
          </a:bodyPr>
          <a:lstStyle/>
          <a:p>
            <a:r>
              <a:rPr lang="en-US" sz="1600" dirty="0"/>
              <a:t>3x10</a:t>
            </a:r>
            <a:r>
              <a:rPr lang="en-US" sz="1600" baseline="30000" dirty="0"/>
              <a:t>7</a:t>
            </a:r>
            <a:r>
              <a:rPr lang="en-US" sz="1600" dirty="0"/>
              <a:t>    </a:t>
            </a:r>
          </a:p>
        </p:txBody>
      </p:sp>
    </p:spTree>
    <p:extLst>
      <p:ext uri="{BB962C8B-B14F-4D97-AF65-F5344CB8AC3E}">
        <p14:creationId xmlns:p14="http://schemas.microsoft.com/office/powerpoint/2010/main" val="219891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091C-0F0D-470C-B6B0-F8EBEC181C80}"/>
              </a:ext>
            </a:extLst>
          </p:cNvPr>
          <p:cNvSpPr>
            <a:spLocks noGrp="1"/>
          </p:cNvSpPr>
          <p:nvPr>
            <p:ph type="title"/>
          </p:nvPr>
        </p:nvSpPr>
        <p:spPr>
          <a:xfrm>
            <a:off x="838200" y="-62095"/>
            <a:ext cx="10515600" cy="1325563"/>
          </a:xfrm>
        </p:spPr>
        <p:txBody>
          <a:bodyPr/>
          <a:lstStyle/>
          <a:p>
            <a:r>
              <a:rPr lang="en-US" dirty="0">
                <a:cs typeface="Arial" panose="020B0604020202020204" pitchFamily="34" charset="0"/>
              </a:rPr>
              <a:t>Fractionated Dose Level Attribution</a:t>
            </a:r>
            <a:endParaRPr lang="en-US" dirty="0"/>
          </a:p>
        </p:txBody>
      </p:sp>
      <p:pic>
        <p:nvPicPr>
          <p:cNvPr id="6" name="Graphic 5" descr="Man">
            <a:extLst>
              <a:ext uri="{FF2B5EF4-FFF2-40B4-BE49-F238E27FC236}">
                <a16:creationId xmlns:a16="http://schemas.microsoft.com/office/drawing/2014/main" id="{A2A86853-8139-4162-AA80-84B122C403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5826" y="5540976"/>
            <a:ext cx="1020762" cy="914400"/>
          </a:xfrm>
          <a:prstGeom prst="rect">
            <a:avLst/>
          </a:prstGeom>
        </p:spPr>
      </p:pic>
      <p:pic>
        <p:nvPicPr>
          <p:cNvPr id="11" name="Graphic 10" descr="Man">
            <a:extLst>
              <a:ext uri="{FF2B5EF4-FFF2-40B4-BE49-F238E27FC236}">
                <a16:creationId xmlns:a16="http://schemas.microsoft.com/office/drawing/2014/main" id="{4386EB59-8420-4DE3-8ACA-4C301E31B8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59377" y="4426066"/>
            <a:ext cx="1020762" cy="914400"/>
          </a:xfrm>
          <a:prstGeom prst="rect">
            <a:avLst/>
          </a:prstGeom>
        </p:spPr>
      </p:pic>
      <p:sp>
        <p:nvSpPr>
          <p:cNvPr id="3" name="TextBox 2">
            <a:extLst>
              <a:ext uri="{FF2B5EF4-FFF2-40B4-BE49-F238E27FC236}">
                <a16:creationId xmlns:a16="http://schemas.microsoft.com/office/drawing/2014/main" id="{FB4BF4DB-8C7A-41DE-803D-0B5097841D41}"/>
              </a:ext>
            </a:extLst>
          </p:cNvPr>
          <p:cNvSpPr txBox="1"/>
          <p:nvPr/>
        </p:nvSpPr>
        <p:spPr>
          <a:xfrm>
            <a:off x="1991726" y="6413536"/>
            <a:ext cx="684212" cy="338554"/>
          </a:xfrm>
          <a:prstGeom prst="rect">
            <a:avLst/>
          </a:prstGeom>
          <a:noFill/>
        </p:spPr>
        <p:txBody>
          <a:bodyPr wrap="square" rtlCol="0">
            <a:spAutoFit/>
          </a:bodyPr>
          <a:lstStyle/>
          <a:p>
            <a:r>
              <a:rPr lang="en-US" sz="1600" dirty="0"/>
              <a:t>1x10</a:t>
            </a:r>
            <a:r>
              <a:rPr lang="en-US" sz="1600" baseline="30000" dirty="0"/>
              <a:t>7</a:t>
            </a:r>
            <a:r>
              <a:rPr lang="en-US" sz="1600" dirty="0"/>
              <a:t>    </a:t>
            </a:r>
          </a:p>
        </p:txBody>
      </p:sp>
      <p:sp>
        <p:nvSpPr>
          <p:cNvPr id="39" name="Lightning Bolt 38">
            <a:extLst>
              <a:ext uri="{FF2B5EF4-FFF2-40B4-BE49-F238E27FC236}">
                <a16:creationId xmlns:a16="http://schemas.microsoft.com/office/drawing/2014/main" id="{6D6E53B3-C837-469E-973C-8A777FC818A0}"/>
              </a:ext>
            </a:extLst>
          </p:cNvPr>
          <p:cNvSpPr/>
          <p:nvPr/>
        </p:nvSpPr>
        <p:spPr>
          <a:xfrm rot="20410252" flipH="1">
            <a:off x="6722963" y="4547218"/>
            <a:ext cx="311058" cy="776226"/>
          </a:xfrm>
          <a:prstGeom prst="lightningBol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0AC3681-6A7E-41F5-972D-BD4B8ED0130B}"/>
              </a:ext>
            </a:extLst>
          </p:cNvPr>
          <p:cNvSpPr txBox="1"/>
          <p:nvPr/>
        </p:nvSpPr>
        <p:spPr>
          <a:xfrm>
            <a:off x="6534150" y="5334214"/>
            <a:ext cx="1865312" cy="338554"/>
          </a:xfrm>
          <a:prstGeom prst="rect">
            <a:avLst/>
          </a:prstGeom>
          <a:noFill/>
        </p:spPr>
        <p:txBody>
          <a:bodyPr wrap="square" rtlCol="0">
            <a:spAutoFit/>
          </a:bodyPr>
          <a:lstStyle/>
          <a:p>
            <a:r>
              <a:rPr lang="en-US" sz="1600" dirty="0"/>
              <a:t>1.2x10</a:t>
            </a:r>
            <a:r>
              <a:rPr lang="en-US" sz="1600" baseline="30000" dirty="0"/>
              <a:t>7</a:t>
            </a:r>
            <a:r>
              <a:rPr lang="en-US" sz="1600" dirty="0"/>
              <a:t>   </a:t>
            </a:r>
          </a:p>
        </p:txBody>
      </p:sp>
      <p:graphicFrame>
        <p:nvGraphicFramePr>
          <p:cNvPr id="24" name="Table 26">
            <a:extLst>
              <a:ext uri="{FF2B5EF4-FFF2-40B4-BE49-F238E27FC236}">
                <a16:creationId xmlns:a16="http://schemas.microsoft.com/office/drawing/2014/main" id="{637779DE-9DAA-4F59-91C3-52847D6CBBDD}"/>
              </a:ext>
            </a:extLst>
          </p:cNvPr>
          <p:cNvGraphicFramePr>
            <a:graphicFrameLocks noGrp="1"/>
          </p:cNvGraphicFramePr>
          <p:nvPr/>
        </p:nvGraphicFramePr>
        <p:xfrm>
          <a:off x="551556" y="1054760"/>
          <a:ext cx="2617370" cy="2194560"/>
        </p:xfrm>
        <a:graphic>
          <a:graphicData uri="http://schemas.openxmlformats.org/drawingml/2006/table">
            <a:tbl>
              <a:tblPr firstRow="1" bandRow="1">
                <a:tableStyleId>{21E4AEA4-8DFA-4A89-87EB-49C32662AFE0}</a:tableStyleId>
              </a:tblPr>
              <a:tblGrid>
                <a:gridCol w="1308685">
                  <a:extLst>
                    <a:ext uri="{9D8B030D-6E8A-4147-A177-3AD203B41FA5}">
                      <a16:colId xmlns:a16="http://schemas.microsoft.com/office/drawing/2014/main" val="1816765055"/>
                    </a:ext>
                  </a:extLst>
                </a:gridCol>
                <a:gridCol w="1308685">
                  <a:extLst>
                    <a:ext uri="{9D8B030D-6E8A-4147-A177-3AD203B41FA5}">
                      <a16:colId xmlns:a16="http://schemas.microsoft.com/office/drawing/2014/main" val="2377221628"/>
                    </a:ext>
                  </a:extLst>
                </a:gridCol>
              </a:tblGrid>
              <a:tr h="303483">
                <a:tc>
                  <a:txBody>
                    <a:bodyPr/>
                    <a:lstStyle/>
                    <a:p>
                      <a:r>
                        <a:rPr lang="en-US" dirty="0"/>
                        <a:t>Dose Level</a:t>
                      </a:r>
                    </a:p>
                  </a:txBody>
                  <a:tcPr/>
                </a:tc>
                <a:tc>
                  <a:txBody>
                    <a:bodyPr/>
                    <a:lstStyle/>
                    <a:p>
                      <a:r>
                        <a:rPr lang="en-US" dirty="0"/>
                        <a:t>Dose </a:t>
                      </a:r>
                    </a:p>
                  </a:txBody>
                  <a:tcPr/>
                </a:tc>
                <a:extLst>
                  <a:ext uri="{0D108BD9-81ED-4DB2-BD59-A6C34878D82A}">
                    <a16:rowId xmlns:a16="http://schemas.microsoft.com/office/drawing/2014/main" val="4181401711"/>
                  </a:ext>
                </a:extLst>
              </a:tr>
              <a:tr h="338535">
                <a:tc>
                  <a:txBody>
                    <a:bodyPr/>
                    <a:lstStyle/>
                    <a:p>
                      <a:r>
                        <a:rPr lang="en-US" dirty="0"/>
                        <a:t>-1</a:t>
                      </a:r>
                    </a:p>
                  </a:txBody>
                  <a:tcPr/>
                </a:tc>
                <a:tc>
                  <a:txBody>
                    <a:bodyPr/>
                    <a:lstStyle/>
                    <a:p>
                      <a:r>
                        <a:rPr lang="en-US" sz="1800" dirty="0"/>
                        <a:t>3x10</a:t>
                      </a:r>
                      <a:r>
                        <a:rPr lang="en-US" sz="1800" baseline="30000" dirty="0"/>
                        <a:t>6</a:t>
                      </a:r>
                      <a:endParaRPr lang="en-US" dirty="0"/>
                    </a:p>
                  </a:txBody>
                  <a:tcPr/>
                </a:tc>
                <a:extLst>
                  <a:ext uri="{0D108BD9-81ED-4DB2-BD59-A6C34878D82A}">
                    <a16:rowId xmlns:a16="http://schemas.microsoft.com/office/drawing/2014/main" val="4043179224"/>
                  </a:ext>
                </a:extLst>
              </a:tr>
              <a:tr h="338535">
                <a:tc>
                  <a:txBody>
                    <a:bodyPr/>
                    <a:lstStyle/>
                    <a:p>
                      <a:r>
                        <a:rPr lang="en-US" dirty="0"/>
                        <a:t>1</a:t>
                      </a:r>
                    </a:p>
                  </a:txBody>
                  <a:tcPr/>
                </a:tc>
                <a:tc>
                  <a:txBody>
                    <a:bodyPr/>
                    <a:lstStyle/>
                    <a:p>
                      <a:r>
                        <a:rPr lang="en-US" sz="1800" dirty="0"/>
                        <a:t>1x10</a:t>
                      </a:r>
                      <a:r>
                        <a:rPr lang="en-US" sz="1800" baseline="30000" dirty="0"/>
                        <a:t>7</a:t>
                      </a:r>
                      <a:endParaRPr lang="en-US" dirty="0"/>
                    </a:p>
                  </a:txBody>
                  <a:tcPr/>
                </a:tc>
                <a:extLst>
                  <a:ext uri="{0D108BD9-81ED-4DB2-BD59-A6C34878D82A}">
                    <a16:rowId xmlns:a16="http://schemas.microsoft.com/office/drawing/2014/main" val="3277913185"/>
                  </a:ext>
                </a:extLst>
              </a:tr>
              <a:tr h="338535">
                <a:tc>
                  <a:txBody>
                    <a:bodyPr/>
                    <a:lstStyle/>
                    <a:p>
                      <a:r>
                        <a:rPr lang="en-US" dirty="0"/>
                        <a:t>2</a:t>
                      </a:r>
                    </a:p>
                  </a:txBody>
                  <a:tcPr/>
                </a:tc>
                <a:tc>
                  <a:txBody>
                    <a:bodyPr/>
                    <a:lstStyle/>
                    <a:p>
                      <a:r>
                        <a:rPr lang="en-US" sz="1800" dirty="0"/>
                        <a:t>3x10</a:t>
                      </a:r>
                      <a:r>
                        <a:rPr lang="en-US" sz="1800" baseline="30000" dirty="0"/>
                        <a:t>7</a:t>
                      </a:r>
                      <a:endParaRPr lang="en-US" dirty="0"/>
                    </a:p>
                  </a:txBody>
                  <a:tcPr/>
                </a:tc>
                <a:extLst>
                  <a:ext uri="{0D108BD9-81ED-4DB2-BD59-A6C34878D82A}">
                    <a16:rowId xmlns:a16="http://schemas.microsoft.com/office/drawing/2014/main" val="3350545490"/>
                  </a:ext>
                </a:extLst>
              </a:tr>
              <a:tr h="338535">
                <a:tc>
                  <a:txBody>
                    <a:bodyPr/>
                    <a:lstStyle/>
                    <a:p>
                      <a:r>
                        <a:rPr lang="en-US" dirty="0"/>
                        <a:t>3</a:t>
                      </a:r>
                    </a:p>
                  </a:txBody>
                  <a:tcPr/>
                </a:tc>
                <a:tc>
                  <a:txBody>
                    <a:bodyPr/>
                    <a:lstStyle/>
                    <a:p>
                      <a:r>
                        <a:rPr lang="en-US" sz="1800" dirty="0"/>
                        <a:t>7x10</a:t>
                      </a:r>
                      <a:r>
                        <a:rPr lang="en-US" sz="1800" baseline="30000" dirty="0"/>
                        <a:t>7</a:t>
                      </a:r>
                      <a:endParaRPr lang="en-US" dirty="0"/>
                    </a:p>
                  </a:txBody>
                  <a:tcPr/>
                </a:tc>
                <a:extLst>
                  <a:ext uri="{0D108BD9-81ED-4DB2-BD59-A6C34878D82A}">
                    <a16:rowId xmlns:a16="http://schemas.microsoft.com/office/drawing/2014/main" val="3575346385"/>
                  </a:ext>
                </a:extLst>
              </a:tr>
              <a:tr h="338535">
                <a:tc>
                  <a:txBody>
                    <a:bodyPr/>
                    <a:lstStyle/>
                    <a:p>
                      <a:r>
                        <a:rPr lang="en-US" dirty="0"/>
                        <a:t>4</a:t>
                      </a:r>
                    </a:p>
                  </a:txBody>
                  <a:tcPr/>
                </a:tc>
                <a:tc>
                  <a:txBody>
                    <a:bodyPr/>
                    <a:lstStyle/>
                    <a:p>
                      <a:r>
                        <a:rPr lang="en-US" sz="1800" dirty="0"/>
                        <a:t>1x10</a:t>
                      </a:r>
                      <a:r>
                        <a:rPr lang="en-US" sz="1800" baseline="30000" dirty="0"/>
                        <a:t>8</a:t>
                      </a:r>
                      <a:endParaRPr lang="en-US" dirty="0"/>
                    </a:p>
                  </a:txBody>
                  <a:tcPr/>
                </a:tc>
                <a:extLst>
                  <a:ext uri="{0D108BD9-81ED-4DB2-BD59-A6C34878D82A}">
                    <a16:rowId xmlns:a16="http://schemas.microsoft.com/office/drawing/2014/main" val="2621087348"/>
                  </a:ext>
                </a:extLst>
              </a:tr>
            </a:tbl>
          </a:graphicData>
        </a:graphic>
      </p:graphicFrame>
      <p:pic>
        <p:nvPicPr>
          <p:cNvPr id="29" name="Graphic 28" descr="Man">
            <a:extLst>
              <a:ext uri="{FF2B5EF4-FFF2-40B4-BE49-F238E27FC236}">
                <a16:creationId xmlns:a16="http://schemas.microsoft.com/office/drawing/2014/main" id="{288A89F3-9009-4B47-AA15-EDF0C3D34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3363" y="4391025"/>
            <a:ext cx="1020762" cy="914400"/>
          </a:xfrm>
          <a:prstGeom prst="rect">
            <a:avLst/>
          </a:prstGeom>
        </p:spPr>
      </p:pic>
      <p:sp>
        <p:nvSpPr>
          <p:cNvPr id="30" name="TextBox 29">
            <a:extLst>
              <a:ext uri="{FF2B5EF4-FFF2-40B4-BE49-F238E27FC236}">
                <a16:creationId xmlns:a16="http://schemas.microsoft.com/office/drawing/2014/main" id="{F988331B-19E8-4CEA-9E4A-867C610A280C}"/>
              </a:ext>
            </a:extLst>
          </p:cNvPr>
          <p:cNvSpPr txBox="1"/>
          <p:nvPr/>
        </p:nvSpPr>
        <p:spPr>
          <a:xfrm>
            <a:off x="3062682" y="5316990"/>
            <a:ext cx="684212" cy="338554"/>
          </a:xfrm>
          <a:prstGeom prst="rect">
            <a:avLst/>
          </a:prstGeom>
          <a:noFill/>
        </p:spPr>
        <p:txBody>
          <a:bodyPr wrap="square" rtlCol="0">
            <a:spAutoFit/>
          </a:bodyPr>
          <a:lstStyle/>
          <a:p>
            <a:r>
              <a:rPr lang="en-US" sz="1600" dirty="0"/>
              <a:t>3x10</a:t>
            </a:r>
            <a:r>
              <a:rPr lang="en-US" sz="1600" baseline="30000" dirty="0"/>
              <a:t>7</a:t>
            </a:r>
            <a:r>
              <a:rPr lang="en-US" sz="1600" dirty="0"/>
              <a:t>    </a:t>
            </a:r>
          </a:p>
        </p:txBody>
      </p:sp>
      <p:pic>
        <p:nvPicPr>
          <p:cNvPr id="31" name="Graphic 30" descr="Man">
            <a:extLst>
              <a:ext uri="{FF2B5EF4-FFF2-40B4-BE49-F238E27FC236}">
                <a16:creationId xmlns:a16="http://schemas.microsoft.com/office/drawing/2014/main" id="{59AEE2BF-6CF7-415D-ACF3-B7A100C9E9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81100" y="3296990"/>
            <a:ext cx="1020762" cy="914400"/>
          </a:xfrm>
          <a:prstGeom prst="rect">
            <a:avLst/>
          </a:prstGeom>
        </p:spPr>
      </p:pic>
      <p:sp>
        <p:nvSpPr>
          <p:cNvPr id="32" name="TextBox 31">
            <a:extLst>
              <a:ext uri="{FF2B5EF4-FFF2-40B4-BE49-F238E27FC236}">
                <a16:creationId xmlns:a16="http://schemas.microsoft.com/office/drawing/2014/main" id="{8E49DDBB-B54E-4854-9194-5A2F92788768}"/>
              </a:ext>
            </a:extLst>
          </p:cNvPr>
          <p:cNvSpPr txBox="1"/>
          <p:nvPr/>
        </p:nvSpPr>
        <p:spPr>
          <a:xfrm>
            <a:off x="4058920" y="4256789"/>
            <a:ext cx="684212" cy="338554"/>
          </a:xfrm>
          <a:prstGeom prst="rect">
            <a:avLst/>
          </a:prstGeom>
          <a:noFill/>
        </p:spPr>
        <p:txBody>
          <a:bodyPr wrap="square" rtlCol="0">
            <a:spAutoFit/>
          </a:bodyPr>
          <a:lstStyle/>
          <a:p>
            <a:r>
              <a:rPr lang="en-US" sz="1600" dirty="0"/>
              <a:t>7x10</a:t>
            </a:r>
            <a:r>
              <a:rPr lang="en-US" sz="1600" baseline="30000" dirty="0"/>
              <a:t>7</a:t>
            </a:r>
            <a:r>
              <a:rPr lang="en-US" sz="1600" dirty="0"/>
              <a:t>    </a:t>
            </a:r>
          </a:p>
        </p:txBody>
      </p:sp>
      <p:cxnSp>
        <p:nvCxnSpPr>
          <p:cNvPr id="33" name="Straight Arrow Connector 32">
            <a:extLst>
              <a:ext uri="{FF2B5EF4-FFF2-40B4-BE49-F238E27FC236}">
                <a16:creationId xmlns:a16="http://schemas.microsoft.com/office/drawing/2014/main" id="{DF12AE7E-CE6F-48BB-8774-B31D092E5C6C}"/>
              </a:ext>
            </a:extLst>
          </p:cNvPr>
          <p:cNvCxnSpPr/>
          <p:nvPr/>
        </p:nvCxnSpPr>
        <p:spPr>
          <a:xfrm flipV="1">
            <a:off x="2581804" y="5143406"/>
            <a:ext cx="357284" cy="5121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31C6102D-0174-40ED-9969-8D1FE0CD937B}"/>
              </a:ext>
            </a:extLst>
          </p:cNvPr>
          <p:cNvCxnSpPr>
            <a:cxnSpLocks/>
          </p:cNvCxnSpPr>
          <p:nvPr/>
        </p:nvCxnSpPr>
        <p:spPr>
          <a:xfrm flipV="1">
            <a:off x="3612579" y="4079549"/>
            <a:ext cx="403646" cy="4446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99C6B6F8-604F-4956-9746-F1A90068026C}"/>
              </a:ext>
            </a:extLst>
          </p:cNvPr>
          <p:cNvCxnSpPr>
            <a:cxnSpLocks/>
          </p:cNvCxnSpPr>
          <p:nvPr/>
        </p:nvCxnSpPr>
        <p:spPr>
          <a:xfrm>
            <a:off x="4850301" y="4079550"/>
            <a:ext cx="417024" cy="4334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8" name="Graphic 37" descr="Man">
            <a:extLst>
              <a:ext uri="{FF2B5EF4-FFF2-40B4-BE49-F238E27FC236}">
                <a16:creationId xmlns:a16="http://schemas.microsoft.com/office/drawing/2014/main" id="{88920F91-D23D-4CCE-8BA2-226A89FB26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68926" y="4391025"/>
            <a:ext cx="1020762" cy="914400"/>
          </a:xfrm>
          <a:prstGeom prst="rect">
            <a:avLst/>
          </a:prstGeom>
        </p:spPr>
      </p:pic>
      <p:cxnSp>
        <p:nvCxnSpPr>
          <p:cNvPr id="41" name="Straight Arrow Connector 40">
            <a:extLst>
              <a:ext uri="{FF2B5EF4-FFF2-40B4-BE49-F238E27FC236}">
                <a16:creationId xmlns:a16="http://schemas.microsoft.com/office/drawing/2014/main" id="{9D6FA773-8365-456B-93CF-A835379A743C}"/>
              </a:ext>
            </a:extLst>
          </p:cNvPr>
          <p:cNvCxnSpPr>
            <a:cxnSpLocks/>
          </p:cNvCxnSpPr>
          <p:nvPr/>
        </p:nvCxnSpPr>
        <p:spPr>
          <a:xfrm>
            <a:off x="5884156" y="4898960"/>
            <a:ext cx="6499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BF510090-25E4-4AE4-A879-E0BE3E5C2940}"/>
              </a:ext>
            </a:extLst>
          </p:cNvPr>
          <p:cNvSpPr txBox="1"/>
          <p:nvPr/>
        </p:nvSpPr>
        <p:spPr>
          <a:xfrm>
            <a:off x="5173226" y="5244443"/>
            <a:ext cx="684212" cy="338554"/>
          </a:xfrm>
          <a:prstGeom prst="rect">
            <a:avLst/>
          </a:prstGeom>
          <a:noFill/>
        </p:spPr>
        <p:txBody>
          <a:bodyPr wrap="square" rtlCol="0">
            <a:spAutoFit/>
          </a:bodyPr>
          <a:lstStyle/>
          <a:p>
            <a:r>
              <a:rPr lang="en-US" sz="1600" dirty="0"/>
              <a:t>3x10</a:t>
            </a:r>
            <a:r>
              <a:rPr lang="en-US" sz="1600" baseline="30000" dirty="0"/>
              <a:t>7</a:t>
            </a:r>
            <a:r>
              <a:rPr lang="en-US" sz="1600" dirty="0"/>
              <a:t>    </a:t>
            </a:r>
          </a:p>
        </p:txBody>
      </p:sp>
      <p:sp>
        <p:nvSpPr>
          <p:cNvPr id="45" name="TextBox 44">
            <a:extLst>
              <a:ext uri="{FF2B5EF4-FFF2-40B4-BE49-F238E27FC236}">
                <a16:creationId xmlns:a16="http://schemas.microsoft.com/office/drawing/2014/main" id="{8741526B-CD8E-4F01-8EB9-4E136A75A97B}"/>
              </a:ext>
            </a:extLst>
          </p:cNvPr>
          <p:cNvSpPr txBox="1"/>
          <p:nvPr/>
        </p:nvSpPr>
        <p:spPr>
          <a:xfrm>
            <a:off x="4612176" y="3152776"/>
            <a:ext cx="1598124" cy="461665"/>
          </a:xfrm>
          <a:prstGeom prst="rect">
            <a:avLst/>
          </a:prstGeom>
          <a:noFill/>
        </p:spPr>
        <p:txBody>
          <a:bodyPr wrap="square" rtlCol="0">
            <a:spAutoFit/>
          </a:bodyPr>
          <a:lstStyle/>
          <a:p>
            <a:r>
              <a:rPr lang="en-US" sz="1200" b="1" dirty="0"/>
              <a:t>100% of DLT (yes/no) info assigned to DL3</a:t>
            </a:r>
          </a:p>
        </p:txBody>
      </p:sp>
      <p:sp>
        <p:nvSpPr>
          <p:cNvPr id="46" name="TextBox 45">
            <a:extLst>
              <a:ext uri="{FF2B5EF4-FFF2-40B4-BE49-F238E27FC236}">
                <a16:creationId xmlns:a16="http://schemas.microsoft.com/office/drawing/2014/main" id="{6E23F87F-BE27-4D54-BD11-8862351CBB52}"/>
              </a:ext>
            </a:extLst>
          </p:cNvPr>
          <p:cNvSpPr txBox="1"/>
          <p:nvPr/>
        </p:nvSpPr>
        <p:spPr>
          <a:xfrm>
            <a:off x="1860241" y="4513023"/>
            <a:ext cx="1526544" cy="461665"/>
          </a:xfrm>
          <a:prstGeom prst="rect">
            <a:avLst/>
          </a:prstGeom>
          <a:noFill/>
        </p:spPr>
        <p:txBody>
          <a:bodyPr wrap="square" rtlCol="0">
            <a:spAutoFit/>
          </a:bodyPr>
          <a:lstStyle/>
          <a:p>
            <a:r>
              <a:rPr lang="en-US" sz="1200" b="1" dirty="0"/>
              <a:t>100% of DLT info assigned to DL2</a:t>
            </a:r>
          </a:p>
        </p:txBody>
      </p:sp>
      <p:sp>
        <p:nvSpPr>
          <p:cNvPr id="47" name="TextBox 46">
            <a:extLst>
              <a:ext uri="{FF2B5EF4-FFF2-40B4-BE49-F238E27FC236}">
                <a16:creationId xmlns:a16="http://schemas.microsoft.com/office/drawing/2014/main" id="{BC6545BC-B672-4F8F-9D5F-65492CF2125B}"/>
              </a:ext>
            </a:extLst>
          </p:cNvPr>
          <p:cNvSpPr txBox="1"/>
          <p:nvPr/>
        </p:nvSpPr>
        <p:spPr>
          <a:xfrm>
            <a:off x="2641516" y="5935604"/>
            <a:ext cx="1526544" cy="461665"/>
          </a:xfrm>
          <a:prstGeom prst="rect">
            <a:avLst/>
          </a:prstGeom>
          <a:noFill/>
        </p:spPr>
        <p:txBody>
          <a:bodyPr wrap="square" rtlCol="0">
            <a:spAutoFit/>
          </a:bodyPr>
          <a:lstStyle/>
          <a:p>
            <a:r>
              <a:rPr lang="en-US" sz="1200" b="1" dirty="0"/>
              <a:t>100% of DLT info assigned to DL1</a:t>
            </a:r>
          </a:p>
        </p:txBody>
      </p:sp>
      <p:sp>
        <p:nvSpPr>
          <p:cNvPr id="48" name="Left Brace 47">
            <a:extLst>
              <a:ext uri="{FF2B5EF4-FFF2-40B4-BE49-F238E27FC236}">
                <a16:creationId xmlns:a16="http://schemas.microsoft.com/office/drawing/2014/main" id="{C2D6BA08-BC02-45B8-B2C2-6443F3F20DF0}"/>
              </a:ext>
            </a:extLst>
          </p:cNvPr>
          <p:cNvSpPr/>
          <p:nvPr/>
        </p:nvSpPr>
        <p:spPr>
          <a:xfrm>
            <a:off x="7195550" y="4388581"/>
            <a:ext cx="501939" cy="111491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6E2A1921-40D3-4DBD-98C7-440A9E517C5A}"/>
              </a:ext>
            </a:extLst>
          </p:cNvPr>
          <p:cNvSpPr txBox="1"/>
          <p:nvPr/>
        </p:nvSpPr>
        <p:spPr>
          <a:xfrm>
            <a:off x="7736583" y="4212731"/>
            <a:ext cx="1598124" cy="461665"/>
          </a:xfrm>
          <a:prstGeom prst="rect">
            <a:avLst/>
          </a:prstGeom>
          <a:noFill/>
        </p:spPr>
        <p:txBody>
          <a:bodyPr wrap="square" rtlCol="0">
            <a:spAutoFit/>
          </a:bodyPr>
          <a:lstStyle/>
          <a:p>
            <a:r>
              <a:rPr lang="en-US" sz="1200" b="1" dirty="0"/>
              <a:t>10% of DLT info assigned to DL2</a:t>
            </a:r>
          </a:p>
        </p:txBody>
      </p:sp>
      <p:sp>
        <p:nvSpPr>
          <p:cNvPr id="50" name="TextBox 49">
            <a:extLst>
              <a:ext uri="{FF2B5EF4-FFF2-40B4-BE49-F238E27FC236}">
                <a16:creationId xmlns:a16="http://schemas.microsoft.com/office/drawing/2014/main" id="{86E137C5-A463-48DD-9185-8B3CABCAE766}"/>
              </a:ext>
            </a:extLst>
          </p:cNvPr>
          <p:cNvSpPr txBox="1"/>
          <p:nvPr/>
        </p:nvSpPr>
        <p:spPr>
          <a:xfrm>
            <a:off x="7736583" y="5343792"/>
            <a:ext cx="1598124" cy="461665"/>
          </a:xfrm>
          <a:prstGeom prst="rect">
            <a:avLst/>
          </a:prstGeom>
          <a:noFill/>
        </p:spPr>
        <p:txBody>
          <a:bodyPr wrap="square" rtlCol="0">
            <a:spAutoFit/>
          </a:bodyPr>
          <a:lstStyle/>
          <a:p>
            <a:r>
              <a:rPr lang="en-US" sz="1200" b="1" dirty="0"/>
              <a:t>90% of DLT info assigned to DL1</a:t>
            </a:r>
          </a:p>
        </p:txBody>
      </p:sp>
      <p:pic>
        <p:nvPicPr>
          <p:cNvPr id="52" name="Graphic 51" descr="Man">
            <a:extLst>
              <a:ext uri="{FF2B5EF4-FFF2-40B4-BE49-F238E27FC236}">
                <a16:creationId xmlns:a16="http://schemas.microsoft.com/office/drawing/2014/main" id="{8CFCBBD7-767E-4AF5-A1E4-A36059828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76270" y="5357835"/>
            <a:ext cx="1020762" cy="914400"/>
          </a:xfrm>
          <a:prstGeom prst="rect">
            <a:avLst/>
          </a:prstGeom>
        </p:spPr>
      </p:pic>
      <p:cxnSp>
        <p:nvCxnSpPr>
          <p:cNvPr id="34" name="Straight Arrow Connector 33">
            <a:extLst>
              <a:ext uri="{FF2B5EF4-FFF2-40B4-BE49-F238E27FC236}">
                <a16:creationId xmlns:a16="http://schemas.microsoft.com/office/drawing/2014/main" id="{554C2003-94E8-4CCD-8049-0DAC9015C93D}"/>
              </a:ext>
            </a:extLst>
          </p:cNvPr>
          <p:cNvCxnSpPr>
            <a:cxnSpLocks/>
          </p:cNvCxnSpPr>
          <p:nvPr/>
        </p:nvCxnSpPr>
        <p:spPr>
          <a:xfrm>
            <a:off x="9084678" y="4962922"/>
            <a:ext cx="417024" cy="4334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25DF7917-8E5A-4CA2-9B24-666147D9803E}"/>
              </a:ext>
            </a:extLst>
          </p:cNvPr>
          <p:cNvSpPr txBox="1"/>
          <p:nvPr/>
        </p:nvSpPr>
        <p:spPr>
          <a:xfrm>
            <a:off x="10137058" y="6037006"/>
            <a:ext cx="727587" cy="369332"/>
          </a:xfrm>
          <a:prstGeom prst="rect">
            <a:avLst/>
          </a:prstGeom>
          <a:noFill/>
        </p:spPr>
        <p:txBody>
          <a:bodyPr wrap="square" rtlCol="0">
            <a:spAutoFit/>
          </a:bodyPr>
          <a:lstStyle/>
          <a:p>
            <a:r>
              <a:rPr lang="en-US" sz="1800" dirty="0"/>
              <a:t>1x10</a:t>
            </a:r>
            <a:r>
              <a:rPr lang="en-US" sz="1800" baseline="30000" dirty="0"/>
              <a:t>7</a:t>
            </a:r>
            <a:endParaRPr lang="en-US" dirty="0"/>
          </a:p>
        </p:txBody>
      </p:sp>
    </p:spTree>
    <p:extLst>
      <p:ext uri="{BB962C8B-B14F-4D97-AF65-F5344CB8AC3E}">
        <p14:creationId xmlns:p14="http://schemas.microsoft.com/office/powerpoint/2010/main" val="302193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D4E9-0A75-49AF-B974-BAC5403D81AA}"/>
              </a:ext>
            </a:extLst>
          </p:cNvPr>
          <p:cNvSpPr>
            <a:spLocks noGrp="1"/>
          </p:cNvSpPr>
          <p:nvPr>
            <p:ph type="title" idx="4294967295"/>
          </p:nvPr>
        </p:nvSpPr>
        <p:spPr>
          <a:xfrm>
            <a:off x="577597" y="383597"/>
            <a:ext cx="7737475" cy="949325"/>
          </a:xfrm>
        </p:spPr>
        <p:txBody>
          <a:bodyPr/>
          <a:lstStyle/>
          <a:p>
            <a:r>
              <a:rPr lang="en-US" dirty="0"/>
              <a:t>Trial concept </a:t>
            </a:r>
          </a:p>
        </p:txBody>
      </p:sp>
      <p:graphicFrame>
        <p:nvGraphicFramePr>
          <p:cNvPr id="4" name="Table 4">
            <a:extLst>
              <a:ext uri="{FF2B5EF4-FFF2-40B4-BE49-F238E27FC236}">
                <a16:creationId xmlns:a16="http://schemas.microsoft.com/office/drawing/2014/main" id="{3C08B193-5BBD-42D4-BFE8-C06B39E53FD7}"/>
              </a:ext>
            </a:extLst>
          </p:cNvPr>
          <p:cNvGraphicFramePr>
            <a:graphicFrameLocks noGrp="1"/>
          </p:cNvGraphicFramePr>
          <p:nvPr/>
        </p:nvGraphicFramePr>
        <p:xfrm>
          <a:off x="2559571" y="1166018"/>
          <a:ext cx="6096000" cy="2291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690933687"/>
                    </a:ext>
                  </a:extLst>
                </a:gridCol>
                <a:gridCol w="3048000">
                  <a:extLst>
                    <a:ext uri="{9D8B030D-6E8A-4147-A177-3AD203B41FA5}">
                      <a16:colId xmlns:a16="http://schemas.microsoft.com/office/drawing/2014/main" val="2182292474"/>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34640931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Whom to treat?</a:t>
                      </a:r>
                    </a:p>
                    <a:p>
                      <a:endParaRPr lang="en-US" dirty="0"/>
                    </a:p>
                  </a:txBody>
                  <a:tcPr/>
                </a:tc>
                <a:tc>
                  <a:txBody>
                    <a:bodyPr/>
                    <a:lstStyle/>
                    <a:p>
                      <a:r>
                        <a:rPr lang="en-US" dirty="0"/>
                        <a:t>Patient population</a:t>
                      </a:r>
                    </a:p>
                  </a:txBody>
                  <a:tcPr/>
                </a:tc>
                <a:extLst>
                  <a:ext uri="{0D108BD9-81ED-4DB2-BD59-A6C34878D82A}">
                    <a16:rowId xmlns:a16="http://schemas.microsoft.com/office/drawing/2014/main" val="8311156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When to treat?</a:t>
                      </a:r>
                    </a:p>
                    <a:p>
                      <a:endParaRPr lang="en-US" dirty="0"/>
                    </a:p>
                  </a:txBody>
                  <a:tcPr/>
                </a:tc>
                <a:tc>
                  <a:txBody>
                    <a:bodyPr/>
                    <a:lstStyle/>
                    <a:p>
                      <a:r>
                        <a:rPr lang="en-US" dirty="0"/>
                        <a:t>Eligibility</a:t>
                      </a:r>
                    </a:p>
                  </a:txBody>
                  <a:tcPr/>
                </a:tc>
                <a:extLst>
                  <a:ext uri="{0D108BD9-81ED-4DB2-BD59-A6C34878D82A}">
                    <a16:rowId xmlns:a16="http://schemas.microsoft.com/office/drawing/2014/main" val="114750046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are we going to treat?</a:t>
                      </a:r>
                    </a:p>
                    <a:p>
                      <a:endParaRPr lang="en-US" dirty="0"/>
                    </a:p>
                  </a:txBody>
                  <a:tcPr/>
                </a:tc>
                <a:tc>
                  <a:txBody>
                    <a:bodyPr/>
                    <a:lstStyle/>
                    <a:p>
                      <a:r>
                        <a:rPr lang="en-US" dirty="0"/>
                        <a:t>Treatment </a:t>
                      </a:r>
                    </a:p>
                  </a:txBody>
                  <a:tcPr/>
                </a:tc>
                <a:extLst>
                  <a:ext uri="{0D108BD9-81ED-4DB2-BD59-A6C34878D82A}">
                    <a16:rowId xmlns:a16="http://schemas.microsoft.com/office/drawing/2014/main" val="1613716816"/>
                  </a:ext>
                </a:extLst>
              </a:tr>
            </a:tbl>
          </a:graphicData>
        </a:graphic>
      </p:graphicFrame>
      <p:sp>
        <p:nvSpPr>
          <p:cNvPr id="9" name="Text Placeholder 8">
            <a:extLst>
              <a:ext uri="{FF2B5EF4-FFF2-40B4-BE49-F238E27FC236}">
                <a16:creationId xmlns:a16="http://schemas.microsoft.com/office/drawing/2014/main" id="{A59B58EA-EB1B-4462-B829-7783D6251373}"/>
              </a:ext>
            </a:extLst>
          </p:cNvPr>
          <p:cNvSpPr>
            <a:spLocks noGrp="1"/>
          </p:cNvSpPr>
          <p:nvPr>
            <p:ph type="body" sz="half" idx="2"/>
          </p:nvPr>
        </p:nvSpPr>
        <p:spPr/>
        <p:txBody>
          <a:bodyPr/>
          <a:lstStyle/>
          <a:p>
            <a:endParaRPr lang="en-US"/>
          </a:p>
        </p:txBody>
      </p:sp>
      <p:sp>
        <p:nvSpPr>
          <p:cNvPr id="3" name="TextBox 2">
            <a:extLst>
              <a:ext uri="{FF2B5EF4-FFF2-40B4-BE49-F238E27FC236}">
                <a16:creationId xmlns:a16="http://schemas.microsoft.com/office/drawing/2014/main" id="{0CCD109D-ACF6-B082-40D6-CB15C502F136}"/>
              </a:ext>
            </a:extLst>
          </p:cNvPr>
          <p:cNvSpPr txBox="1"/>
          <p:nvPr/>
        </p:nvSpPr>
        <p:spPr>
          <a:xfrm>
            <a:off x="1584356" y="4562947"/>
            <a:ext cx="6491335" cy="1200329"/>
          </a:xfrm>
          <a:prstGeom prst="rect">
            <a:avLst/>
          </a:prstGeom>
          <a:noFill/>
        </p:spPr>
        <p:txBody>
          <a:bodyPr wrap="square" rtlCol="0">
            <a:spAutoFit/>
          </a:bodyPr>
          <a:lstStyle/>
          <a:p>
            <a:pPr algn="l"/>
            <a:r>
              <a:rPr lang="en-US" dirty="0">
                <a:solidFill>
                  <a:srgbClr val="272524"/>
                </a:solidFill>
              </a:rPr>
              <a:t>              Measurable endpoint</a:t>
            </a:r>
          </a:p>
          <a:p>
            <a:pPr algn="l"/>
            <a:endParaRPr lang="en-US" dirty="0">
              <a:solidFill>
                <a:srgbClr val="272524"/>
              </a:solidFill>
            </a:endParaRPr>
          </a:p>
          <a:p>
            <a:pPr algn="l"/>
            <a:r>
              <a:rPr lang="en-US" dirty="0">
                <a:solidFill>
                  <a:srgbClr val="272524"/>
                </a:solidFill>
              </a:rPr>
              <a:t>              Design’s objectives </a:t>
            </a:r>
          </a:p>
          <a:p>
            <a:pPr algn="l"/>
            <a:endParaRPr lang="en-US" dirty="0">
              <a:solidFill>
                <a:srgbClr val="272524"/>
              </a:solidFill>
            </a:endParaRPr>
          </a:p>
        </p:txBody>
      </p:sp>
      <p:sp>
        <p:nvSpPr>
          <p:cNvPr id="7" name="Arrow: Right 6">
            <a:extLst>
              <a:ext uri="{FF2B5EF4-FFF2-40B4-BE49-F238E27FC236}">
                <a16:creationId xmlns:a16="http://schemas.microsoft.com/office/drawing/2014/main" id="{E058C1EA-C2B6-2A79-32D4-E3ABF1571998}"/>
              </a:ext>
            </a:extLst>
          </p:cNvPr>
          <p:cNvSpPr/>
          <p:nvPr/>
        </p:nvSpPr>
        <p:spPr>
          <a:xfrm>
            <a:off x="1683945" y="4662535"/>
            <a:ext cx="715223" cy="22633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C80F626-EB87-F208-CBC1-77CC77D165D5}"/>
              </a:ext>
            </a:extLst>
          </p:cNvPr>
          <p:cNvSpPr/>
          <p:nvPr/>
        </p:nvSpPr>
        <p:spPr>
          <a:xfrm>
            <a:off x="1683944" y="5193671"/>
            <a:ext cx="715223" cy="22633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15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6EB34-D461-74A0-68C7-3539B9484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2ABCB-41E1-6A6C-BB28-BF84457DB311}"/>
              </a:ext>
            </a:extLst>
          </p:cNvPr>
          <p:cNvSpPr>
            <a:spLocks noGrp="1"/>
          </p:cNvSpPr>
          <p:nvPr>
            <p:ph type="ctrTitle"/>
          </p:nvPr>
        </p:nvSpPr>
        <p:spPr/>
        <p:txBody>
          <a:bodyPr/>
          <a:lstStyle/>
          <a:p>
            <a:r>
              <a:rPr lang="en-US" dirty="0"/>
              <a:t>Early Phase designs:</a:t>
            </a:r>
            <a:br>
              <a:rPr lang="en-US" dirty="0"/>
            </a:br>
            <a:r>
              <a:rPr lang="en-US" dirty="0"/>
              <a:t>why so many?</a:t>
            </a:r>
          </a:p>
        </p:txBody>
      </p:sp>
      <p:sp>
        <p:nvSpPr>
          <p:cNvPr id="3" name="Subtitle 2">
            <a:extLst>
              <a:ext uri="{FF2B5EF4-FFF2-40B4-BE49-F238E27FC236}">
                <a16:creationId xmlns:a16="http://schemas.microsoft.com/office/drawing/2014/main" id="{57BD9B99-28CC-ACFC-2614-6959FA6A0627}"/>
              </a:ext>
            </a:extLst>
          </p:cNvPr>
          <p:cNvSpPr>
            <a:spLocks noGrp="1"/>
          </p:cNvSpPr>
          <p:nvPr>
            <p:ph type="subTitle" idx="1"/>
          </p:nvPr>
        </p:nvSpPr>
        <p:spPr/>
        <p:txBody>
          <a:bodyPr/>
          <a:lstStyle/>
          <a:p>
            <a:r>
              <a:rPr lang="en-US" dirty="0"/>
              <a:t>Matthieu Clertant </a:t>
            </a:r>
          </a:p>
        </p:txBody>
      </p:sp>
    </p:spTree>
    <p:extLst>
      <p:ext uri="{BB962C8B-B14F-4D97-AF65-F5344CB8AC3E}">
        <p14:creationId xmlns:p14="http://schemas.microsoft.com/office/powerpoint/2010/main" val="209557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424C7D-E879-4D57-8CF9-89E517C79A57}"/>
              </a:ext>
            </a:extLst>
          </p:cNvPr>
          <p:cNvSpPr>
            <a:spLocks noGrp="1"/>
          </p:cNvSpPr>
          <p:nvPr>
            <p:ph type="ctrTitle"/>
          </p:nvPr>
        </p:nvSpPr>
        <p:spPr/>
        <p:txBody>
          <a:bodyPr/>
          <a:lstStyle/>
          <a:p>
            <a:r>
              <a:rPr lang="en-US" dirty="0"/>
              <a:t>Early Drug development in Oncology </a:t>
            </a:r>
          </a:p>
        </p:txBody>
      </p:sp>
      <p:sp>
        <p:nvSpPr>
          <p:cNvPr id="5" name="Subtitle 4">
            <a:extLst>
              <a:ext uri="{FF2B5EF4-FFF2-40B4-BE49-F238E27FC236}">
                <a16:creationId xmlns:a16="http://schemas.microsoft.com/office/drawing/2014/main" id="{3DBB2A54-9ED7-48F3-85C9-870510F4FA9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856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50CB03A-DB14-4D36-944A-FECB6E677E99}"/>
              </a:ext>
            </a:extLst>
          </p:cNvPr>
          <p:cNvSpPr/>
          <p:nvPr/>
        </p:nvSpPr>
        <p:spPr>
          <a:xfrm>
            <a:off x="0" y="0"/>
            <a:ext cx="12192000" cy="109728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a:lstStyle/>
          <a:p>
            <a:pPr algn="ctr" fontAlgn="auto">
              <a:spcBef>
                <a:spcPts val="0"/>
              </a:spcBef>
              <a:spcAft>
                <a:spcPts val="0"/>
              </a:spcAft>
              <a:defRPr/>
            </a:pPr>
            <a:endParaRPr lang="en-US" dirty="0"/>
          </a:p>
        </p:txBody>
      </p:sp>
      <p:sp>
        <p:nvSpPr>
          <p:cNvPr id="9" name="Rectangle 8">
            <a:extLst>
              <a:ext uri="{FF2B5EF4-FFF2-40B4-BE49-F238E27FC236}">
                <a16:creationId xmlns:a16="http://schemas.microsoft.com/office/drawing/2014/main" id="{A5B3B697-7ACB-4643-B20A-6087D807F620}"/>
              </a:ext>
            </a:extLst>
          </p:cNvPr>
          <p:cNvSpPr/>
          <p:nvPr/>
        </p:nvSpPr>
        <p:spPr>
          <a:xfrm>
            <a:off x="7904398" y="6248401"/>
            <a:ext cx="2611202" cy="45628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1524000" y="2767893"/>
            <a:ext cx="9144000" cy="1676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5912" y="206845"/>
            <a:ext cx="10515600" cy="1006475"/>
          </a:xfrm>
        </p:spPr>
        <p:txBody>
          <a:bodyPr/>
          <a:lstStyle/>
          <a:p>
            <a:r>
              <a:rPr lang="en-US" dirty="0">
                <a:solidFill>
                  <a:schemeClr val="bg1"/>
                </a:solidFill>
              </a:rPr>
              <a:t>Current landscape of drug development </a:t>
            </a:r>
          </a:p>
        </p:txBody>
      </p:sp>
      <p:sp>
        <p:nvSpPr>
          <p:cNvPr id="5" name="Content Placeholder 4"/>
          <p:cNvSpPr>
            <a:spLocks noGrp="1"/>
          </p:cNvSpPr>
          <p:nvPr>
            <p:ph sz="half" idx="2"/>
          </p:nvPr>
        </p:nvSpPr>
        <p:spPr/>
        <p:txBody>
          <a:bodyPr/>
          <a:lstStyle/>
          <a:p>
            <a:endParaRPr lang="en-US" dirty="0"/>
          </a:p>
          <a:p>
            <a:endParaRPr lang="en-US" dirty="0"/>
          </a:p>
          <a:p>
            <a:endParaRPr lang="en-US" dirty="0"/>
          </a:p>
        </p:txBody>
      </p:sp>
      <p:grpSp>
        <p:nvGrpSpPr>
          <p:cNvPr id="3" name="Group 7"/>
          <p:cNvGrpSpPr/>
          <p:nvPr/>
        </p:nvGrpSpPr>
        <p:grpSpPr>
          <a:xfrm>
            <a:off x="3200400" y="3459480"/>
            <a:ext cx="1427712" cy="731520"/>
            <a:chOff x="228600" y="990602"/>
            <a:chExt cx="1427712" cy="731520"/>
          </a:xfrm>
        </p:grpSpPr>
        <p:sp>
          <p:nvSpPr>
            <p:cNvPr id="10" name="Rounded Rectangle 9"/>
            <p:cNvSpPr/>
            <p:nvPr/>
          </p:nvSpPr>
          <p:spPr>
            <a:xfrm>
              <a:off x="228600" y="990602"/>
              <a:ext cx="1427712" cy="73152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Rounded Rectangle 4"/>
            <p:cNvSpPr/>
            <p:nvPr/>
          </p:nvSpPr>
          <p:spPr>
            <a:xfrm>
              <a:off x="264310" y="1026312"/>
              <a:ext cx="1356292" cy="66010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n-US" sz="2600" dirty="0"/>
                <a:t>Phase I</a:t>
              </a:r>
            </a:p>
          </p:txBody>
        </p:sp>
      </p:grpSp>
      <p:grpSp>
        <p:nvGrpSpPr>
          <p:cNvPr id="4" name="Group 11"/>
          <p:cNvGrpSpPr/>
          <p:nvPr/>
        </p:nvGrpSpPr>
        <p:grpSpPr>
          <a:xfrm>
            <a:off x="5061824" y="3459480"/>
            <a:ext cx="1643776" cy="731520"/>
            <a:chOff x="2319464" y="548639"/>
            <a:chExt cx="1643776" cy="731520"/>
          </a:xfrm>
        </p:grpSpPr>
        <p:sp>
          <p:nvSpPr>
            <p:cNvPr id="16" name="Rounded Rectangle 15"/>
            <p:cNvSpPr/>
            <p:nvPr/>
          </p:nvSpPr>
          <p:spPr>
            <a:xfrm>
              <a:off x="2319464" y="548639"/>
              <a:ext cx="1643776" cy="73152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ounded Rectangle 4"/>
            <p:cNvSpPr/>
            <p:nvPr/>
          </p:nvSpPr>
          <p:spPr>
            <a:xfrm>
              <a:off x="2355174" y="584349"/>
              <a:ext cx="1572356" cy="66010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defTabSz="1333500">
                <a:lnSpc>
                  <a:spcPct val="90000"/>
                </a:lnSpc>
                <a:spcBef>
                  <a:spcPct val="0"/>
                </a:spcBef>
                <a:spcAft>
                  <a:spcPct val="35000"/>
                </a:spcAft>
              </a:pPr>
              <a:r>
                <a:rPr lang="en-US" sz="3000" dirty="0"/>
                <a:t>Phase II</a:t>
              </a:r>
            </a:p>
          </p:txBody>
        </p:sp>
      </p:grpSp>
      <p:grpSp>
        <p:nvGrpSpPr>
          <p:cNvPr id="6" name="Group 17"/>
          <p:cNvGrpSpPr/>
          <p:nvPr/>
        </p:nvGrpSpPr>
        <p:grpSpPr>
          <a:xfrm>
            <a:off x="7162800" y="3459480"/>
            <a:ext cx="1684266" cy="731520"/>
            <a:chOff x="1349811" y="548639"/>
            <a:chExt cx="1684266" cy="731520"/>
          </a:xfrm>
        </p:grpSpPr>
        <p:sp>
          <p:nvSpPr>
            <p:cNvPr id="19" name="Rounded Rectangle 18"/>
            <p:cNvSpPr/>
            <p:nvPr/>
          </p:nvSpPr>
          <p:spPr>
            <a:xfrm>
              <a:off x="1349811" y="548639"/>
              <a:ext cx="1643776" cy="73152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Rounded Rectangle 4"/>
            <p:cNvSpPr/>
            <p:nvPr/>
          </p:nvSpPr>
          <p:spPr>
            <a:xfrm>
              <a:off x="1461721" y="584349"/>
              <a:ext cx="1572356" cy="66010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defTabSz="1333500">
                <a:lnSpc>
                  <a:spcPct val="90000"/>
                </a:lnSpc>
                <a:spcBef>
                  <a:spcPct val="0"/>
                </a:spcBef>
                <a:spcAft>
                  <a:spcPct val="35000"/>
                </a:spcAft>
              </a:pPr>
              <a:r>
                <a:rPr lang="en-US" sz="3000" dirty="0"/>
                <a:t>Phase III</a:t>
              </a:r>
            </a:p>
          </p:txBody>
        </p:sp>
      </p:grpSp>
      <p:grpSp>
        <p:nvGrpSpPr>
          <p:cNvPr id="7" name="Group 23"/>
          <p:cNvGrpSpPr/>
          <p:nvPr/>
        </p:nvGrpSpPr>
        <p:grpSpPr>
          <a:xfrm>
            <a:off x="9220200" y="2988862"/>
            <a:ext cx="1427712" cy="1202139"/>
            <a:chOff x="228600" y="990602"/>
            <a:chExt cx="1427712" cy="731520"/>
          </a:xfrm>
        </p:grpSpPr>
        <p:sp>
          <p:nvSpPr>
            <p:cNvPr id="25" name="Rounded Rectangle 24"/>
            <p:cNvSpPr/>
            <p:nvPr/>
          </p:nvSpPr>
          <p:spPr>
            <a:xfrm>
              <a:off x="228600" y="990602"/>
              <a:ext cx="1427712" cy="731520"/>
            </a:xfrm>
            <a:prstGeom prst="can">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Rounded Rectangle 4"/>
            <p:cNvSpPr/>
            <p:nvPr/>
          </p:nvSpPr>
          <p:spPr>
            <a:xfrm>
              <a:off x="264310" y="1062022"/>
              <a:ext cx="1356292" cy="660100"/>
            </a:xfrm>
            <a:prstGeom prst="can">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n-US" sz="2400" dirty="0"/>
                <a:t>Drug Approval</a:t>
              </a:r>
            </a:p>
          </p:txBody>
        </p:sp>
      </p:grpSp>
      <p:grpSp>
        <p:nvGrpSpPr>
          <p:cNvPr id="8" name="Group 26"/>
          <p:cNvGrpSpPr/>
          <p:nvPr/>
        </p:nvGrpSpPr>
        <p:grpSpPr>
          <a:xfrm>
            <a:off x="1600200" y="2988861"/>
            <a:ext cx="1427712" cy="1166430"/>
            <a:chOff x="228600" y="990602"/>
            <a:chExt cx="1427712" cy="753035"/>
          </a:xfrm>
        </p:grpSpPr>
        <p:sp>
          <p:nvSpPr>
            <p:cNvPr id="28" name="Rounded Rectangle 24"/>
            <p:cNvSpPr/>
            <p:nvPr/>
          </p:nvSpPr>
          <p:spPr>
            <a:xfrm>
              <a:off x="228600" y="990602"/>
              <a:ext cx="1427712" cy="731520"/>
            </a:xfrm>
            <a:prstGeom prst="can">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Rounded Rectangle 4"/>
            <p:cNvSpPr/>
            <p:nvPr/>
          </p:nvSpPr>
          <p:spPr>
            <a:xfrm>
              <a:off x="264310" y="1083537"/>
              <a:ext cx="1356292" cy="660100"/>
            </a:xfrm>
            <a:prstGeom prst="can">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n-US" sz="2400" dirty="0"/>
                <a:t>Single Protocol</a:t>
              </a:r>
            </a:p>
          </p:txBody>
        </p:sp>
      </p:grpSp>
      <p:sp>
        <p:nvSpPr>
          <p:cNvPr id="31" name="Curved Down Arrow 30"/>
          <p:cNvSpPr/>
          <p:nvPr/>
        </p:nvSpPr>
        <p:spPr>
          <a:xfrm>
            <a:off x="3657600" y="1524000"/>
            <a:ext cx="6705600" cy="1905000"/>
          </a:xfrm>
          <a:prstGeom prst="curved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Down Arrow 32"/>
          <p:cNvSpPr/>
          <p:nvPr/>
        </p:nvSpPr>
        <p:spPr>
          <a:xfrm>
            <a:off x="5638800" y="1524000"/>
            <a:ext cx="4724400" cy="1905000"/>
          </a:xfrm>
          <a:prstGeom prst="curved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ight Arrow 36"/>
          <p:cNvSpPr/>
          <p:nvPr/>
        </p:nvSpPr>
        <p:spPr>
          <a:xfrm>
            <a:off x="8839200" y="3581400"/>
            <a:ext cx="304800" cy="381000"/>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8" name="Table 37"/>
          <p:cNvGraphicFramePr>
            <a:graphicFrameLocks noGrp="1"/>
          </p:cNvGraphicFramePr>
          <p:nvPr/>
        </p:nvGraphicFramePr>
        <p:xfrm>
          <a:off x="2197907" y="4605113"/>
          <a:ext cx="7993040" cy="1871432"/>
        </p:xfrm>
        <a:graphic>
          <a:graphicData uri="http://schemas.openxmlformats.org/drawingml/2006/table">
            <a:tbl>
              <a:tblPr firstRow="1" bandRow="1">
                <a:tableStyleId>{5C22544A-7EE6-4342-B048-85BDC9FD1C3A}</a:tableStyleId>
              </a:tblPr>
              <a:tblGrid>
                <a:gridCol w="2456597">
                  <a:extLst>
                    <a:ext uri="{9D8B030D-6E8A-4147-A177-3AD203B41FA5}">
                      <a16:colId xmlns:a16="http://schemas.microsoft.com/office/drawing/2014/main" val="20000"/>
                    </a:ext>
                  </a:extLst>
                </a:gridCol>
                <a:gridCol w="5536443">
                  <a:extLst>
                    <a:ext uri="{9D8B030D-6E8A-4147-A177-3AD203B41FA5}">
                      <a16:colId xmlns:a16="http://schemas.microsoft.com/office/drawing/2014/main" val="20001"/>
                    </a:ext>
                  </a:extLst>
                </a:gridCol>
              </a:tblGrid>
              <a:tr h="339171">
                <a:tc>
                  <a:txBody>
                    <a:bodyPr/>
                    <a:lstStyle/>
                    <a:p>
                      <a:r>
                        <a:rPr lang="en-US" dirty="0"/>
                        <a:t>Single Protocol</a:t>
                      </a:r>
                    </a:p>
                  </a:txBody>
                  <a:tcPr/>
                </a:tc>
                <a:tc>
                  <a:txBody>
                    <a:bodyPr/>
                    <a:lstStyle/>
                    <a:p>
                      <a:r>
                        <a:rPr lang="en-US" dirty="0"/>
                        <a:t>Objectives</a:t>
                      </a:r>
                    </a:p>
                  </a:txBody>
                  <a:tcPr/>
                </a:tc>
                <a:extLst>
                  <a:ext uri="{0D108BD9-81ED-4DB2-BD59-A6C34878D82A}">
                    <a16:rowId xmlns:a16="http://schemas.microsoft.com/office/drawing/2014/main" val="10000"/>
                  </a:ext>
                </a:extLst>
              </a:tr>
              <a:tr h="33917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Early phase trials</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Safety</a:t>
                      </a:r>
                      <a:r>
                        <a:rPr lang="en-US" baseline="0" dirty="0"/>
                        <a:t> and efficacy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t>Identify right population, dose, schedule, combination</a:t>
                      </a:r>
                      <a:endParaRPr lang="en-US" dirty="0"/>
                    </a:p>
                  </a:txBody>
                  <a:tcPr/>
                </a:tc>
                <a:extLst>
                  <a:ext uri="{0D108BD9-81ED-4DB2-BD59-A6C34878D82A}">
                    <a16:rowId xmlns:a16="http://schemas.microsoft.com/office/drawing/2014/main" val="10002"/>
                  </a:ext>
                </a:extLst>
              </a:tr>
              <a:tr h="33917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Adaptive protocol</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Multiple and prespecified</a:t>
                      </a:r>
                    </a:p>
                  </a:txBody>
                  <a:tcPr/>
                </a:tc>
                <a:extLst>
                  <a:ext uri="{0D108BD9-81ED-4DB2-BD59-A6C34878D82A}">
                    <a16:rowId xmlns:a16="http://schemas.microsoft.com/office/drawing/2014/main" val="10003"/>
                  </a:ext>
                </a:extLst>
              </a:tr>
              <a:tr h="49983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Amended protocol</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Evolve over time</a:t>
                      </a:r>
                    </a:p>
                  </a:txBody>
                  <a:tcPr/>
                </a:tc>
                <a:extLst>
                  <a:ext uri="{0D108BD9-81ED-4DB2-BD59-A6C34878D82A}">
                    <a16:rowId xmlns:a16="http://schemas.microsoft.com/office/drawing/2014/main" val="10004"/>
                  </a:ext>
                </a:extLst>
              </a:tr>
            </a:tbl>
          </a:graphicData>
        </a:graphic>
      </p:graphicFrame>
      <p:sp>
        <p:nvSpPr>
          <p:cNvPr id="24" name="Right Arrow 23"/>
          <p:cNvSpPr/>
          <p:nvPr/>
        </p:nvSpPr>
        <p:spPr>
          <a:xfrm>
            <a:off x="6781800" y="3581400"/>
            <a:ext cx="304800" cy="381000"/>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780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70" y="-129382"/>
            <a:ext cx="10515600" cy="1325563"/>
          </a:xfrm>
        </p:spPr>
        <p:txBody>
          <a:bodyPr>
            <a:normAutofit/>
          </a:bodyPr>
          <a:lstStyle/>
          <a:p>
            <a:r>
              <a:rPr lang="en-US" sz="4000" dirty="0"/>
              <a:t>Why have Phase I trials become so complicated?</a:t>
            </a:r>
          </a:p>
        </p:txBody>
      </p:sp>
      <p:graphicFrame>
        <p:nvGraphicFramePr>
          <p:cNvPr id="5" name="Diagram 4"/>
          <p:cNvGraphicFramePr/>
          <p:nvPr/>
        </p:nvGraphicFramePr>
        <p:xfrm>
          <a:off x="1752600" y="1371600"/>
          <a:ext cx="8915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743200" y="6273226"/>
            <a:ext cx="7010400" cy="584775"/>
          </a:xfrm>
          <a:prstGeom prst="rect">
            <a:avLst/>
          </a:prstGeom>
          <a:noFill/>
        </p:spPr>
        <p:txBody>
          <a:bodyPr wrap="square" rtlCol="0">
            <a:spAutoFit/>
          </a:bodyPr>
          <a:lstStyle/>
          <a:p>
            <a:pPr algn="ctr"/>
            <a:r>
              <a:rPr lang="en-US" sz="3200" dirty="0"/>
              <a:t> </a:t>
            </a:r>
            <a:r>
              <a:rPr lang="en-US" sz="3200" b="1" dirty="0"/>
              <a:t>Need to use efficient designs </a:t>
            </a:r>
            <a:r>
              <a:rPr lang="en-US" b="1" dirty="0"/>
              <a:t> </a:t>
            </a:r>
          </a:p>
        </p:txBody>
      </p:sp>
    </p:spTree>
    <p:extLst>
      <p:ext uri="{BB962C8B-B14F-4D97-AF65-F5344CB8AC3E}">
        <p14:creationId xmlns:p14="http://schemas.microsoft.com/office/powerpoint/2010/main" val="2420533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2">
  <a:themeElements>
    <a:clrScheme name="MSK Color Palet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3433</Words>
  <Application>Microsoft Office PowerPoint</Application>
  <PresentationFormat>Widescreen</PresentationFormat>
  <Paragraphs>605</Paragraphs>
  <Slides>47</Slides>
  <Notes>21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47</vt:i4>
      </vt:variant>
    </vt:vector>
  </HeadingPairs>
  <TitlesOfParts>
    <vt:vector size="63" baseType="lpstr">
      <vt:lpstr>AdvOTd710a12c</vt:lpstr>
      <vt:lpstr>AdvOTd710a12c+fb</vt:lpstr>
      <vt:lpstr>Arial</vt:lpstr>
      <vt:lpstr>BlinkMacSystemFont</vt:lpstr>
      <vt:lpstr>Calibri</vt:lpstr>
      <vt:lpstr>Calibri Light</vt:lpstr>
      <vt:lpstr>Cambria</vt:lpstr>
      <vt:lpstr>Corbel</vt:lpstr>
      <vt:lpstr>Courier New</vt:lpstr>
      <vt:lpstr>Lucida Grande</vt:lpstr>
      <vt:lpstr>Merriweather</vt:lpstr>
      <vt:lpstr>Noto Sans</vt:lpstr>
      <vt:lpstr>Open Sans</vt:lpstr>
      <vt:lpstr>Wingdings</vt:lpstr>
      <vt:lpstr>Office Theme</vt:lpstr>
      <vt:lpstr>Slide 2</vt:lpstr>
      <vt:lpstr>Phase I Protocol Development: Various types of dose escalation methods</vt:lpstr>
      <vt:lpstr> Special Issue:  Statistics in Oncology  </vt:lpstr>
      <vt:lpstr>Papers in the issue </vt:lpstr>
      <vt:lpstr> FDA  CAR T paper</vt:lpstr>
      <vt:lpstr>Trial concept </vt:lpstr>
      <vt:lpstr>Early Phase designs: why so many?</vt:lpstr>
      <vt:lpstr>Early Drug development in Oncology </vt:lpstr>
      <vt:lpstr>Current landscape of drug development </vt:lpstr>
      <vt:lpstr>Why have Phase I trials become so complicated?</vt:lpstr>
      <vt:lpstr>PowerPoint Presentation</vt:lpstr>
      <vt:lpstr>Challenges: overarching goal</vt:lpstr>
      <vt:lpstr>What is a successful trial vs what are we going to learn? </vt:lpstr>
      <vt:lpstr>Perspective </vt:lpstr>
      <vt:lpstr>Early Phase designs: why so many?</vt:lpstr>
      <vt:lpstr>Three topics</vt:lpstr>
      <vt:lpstr>Designs </vt:lpstr>
      <vt:lpstr>Model-based Dose escalation Designs Continual Reassessment Method </vt:lpstr>
      <vt:lpstr>Background – history </vt:lpstr>
      <vt:lpstr>Clertant’s take home message</vt:lpstr>
      <vt:lpstr>PowerPoint Presentation</vt:lpstr>
      <vt:lpstr>Thresholds / boundaries vs observed DLT rate </vt:lpstr>
      <vt:lpstr>Interval design parameters</vt:lpstr>
      <vt:lpstr>PowerPoint Presentation</vt:lpstr>
      <vt:lpstr>Pros</vt:lpstr>
      <vt:lpstr>Fit for purpose by the FDA</vt:lpstr>
      <vt:lpstr>FDA Recommendation</vt:lpstr>
      <vt:lpstr>Is it as simple?</vt:lpstr>
      <vt:lpstr>Interval designs: using a Spreadsheet</vt:lpstr>
      <vt:lpstr>Throwing away data</vt:lpstr>
      <vt:lpstr>Take home message</vt:lpstr>
      <vt:lpstr>How do we review protocols?</vt:lpstr>
      <vt:lpstr>Operating characteristics</vt:lpstr>
      <vt:lpstr>Discussion</vt:lpstr>
      <vt:lpstr>Not all drugs are a success story</vt:lpstr>
      <vt:lpstr>Patient selection and Trial Design are complementary and need to be optimized </vt:lpstr>
      <vt:lpstr>New therapies – new ways of dosing </vt:lpstr>
      <vt:lpstr>Randomized expansion cohort</vt:lpstr>
      <vt:lpstr>Backfill cohorts </vt:lpstr>
      <vt:lpstr> Trial optimization</vt:lpstr>
      <vt:lpstr>Clinical Objectives </vt:lpstr>
      <vt:lpstr>Extra material </vt:lpstr>
      <vt:lpstr>Notation of CRM</vt:lpstr>
      <vt:lpstr>Applications</vt:lpstr>
      <vt:lpstr>Define Dose Limiting Toxicities</vt:lpstr>
      <vt:lpstr>Logistical /operational aspects</vt:lpstr>
      <vt:lpstr>Fractionated Dose Level Attribution</vt:lpstr>
      <vt:lpstr>Fractionated Dose Level Attribution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I designs why so many</dc:title>
  <dc:creator>Iasonos, Alexia/Epidemiology-Biostatistics</dc:creator>
  <cp:lastModifiedBy>Iasonos, Alexia</cp:lastModifiedBy>
  <cp:revision>12</cp:revision>
  <dcterms:created xsi:type="dcterms:W3CDTF">2022-09-22T14:11:42Z</dcterms:created>
  <dcterms:modified xsi:type="dcterms:W3CDTF">2026-03-02T17:02:31Z</dcterms:modified>
</cp:coreProperties>
</file>