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672" r:id="rId2"/>
    <p:sldId id="905" r:id="rId3"/>
    <p:sldId id="787" r:id="rId4"/>
    <p:sldId id="746" r:id="rId5"/>
    <p:sldId id="747" r:id="rId6"/>
    <p:sldId id="897" r:id="rId7"/>
    <p:sldId id="769" r:id="rId8"/>
    <p:sldId id="770" r:id="rId9"/>
    <p:sldId id="771" r:id="rId10"/>
    <p:sldId id="772" r:id="rId11"/>
    <p:sldId id="778" r:id="rId12"/>
    <p:sldId id="797" r:id="rId13"/>
    <p:sldId id="774" r:id="rId14"/>
    <p:sldId id="780" r:id="rId15"/>
    <p:sldId id="775" r:id="rId16"/>
    <p:sldId id="776" r:id="rId17"/>
    <p:sldId id="782" r:id="rId18"/>
    <p:sldId id="783" r:id="rId19"/>
    <p:sldId id="729" r:id="rId20"/>
    <p:sldId id="730" r:id="rId21"/>
    <p:sldId id="731" r:id="rId22"/>
    <p:sldId id="732" r:id="rId23"/>
    <p:sldId id="872" r:id="rId24"/>
    <p:sldId id="877" r:id="rId25"/>
    <p:sldId id="882" r:id="rId26"/>
    <p:sldId id="887" r:id="rId27"/>
    <p:sldId id="860" r:id="rId28"/>
    <p:sldId id="904" r:id="rId29"/>
    <p:sldId id="862" r:id="rId30"/>
    <p:sldId id="863" r:id="rId31"/>
    <p:sldId id="864" r:id="rId32"/>
    <p:sldId id="893" r:id="rId33"/>
    <p:sldId id="894" r:id="rId34"/>
    <p:sldId id="895" r:id="rId35"/>
    <p:sldId id="793" r:id="rId36"/>
    <p:sldId id="700" r:id="rId37"/>
    <p:sldId id="753" r:id="rId38"/>
    <p:sldId id="754" r:id="rId39"/>
    <p:sldId id="702" r:id="rId40"/>
    <p:sldId id="704" r:id="rId41"/>
    <p:sldId id="781" r:id="rId42"/>
    <p:sldId id="705" r:id="rId43"/>
    <p:sldId id="711" r:id="rId44"/>
    <p:sldId id="712" r:id="rId45"/>
    <p:sldId id="713" r:id="rId46"/>
    <p:sldId id="784" r:id="rId47"/>
    <p:sldId id="785" r:id="rId48"/>
    <p:sldId id="792" r:id="rId49"/>
    <p:sldId id="789" r:id="rId50"/>
    <p:sldId id="724" r:id="rId51"/>
    <p:sldId id="725" r:id="rId52"/>
    <p:sldId id="726" r:id="rId53"/>
    <p:sldId id="727" r:id="rId54"/>
    <p:sldId id="682" r:id="rId55"/>
    <p:sldId id="790" r:id="rId56"/>
    <p:sldId id="791" r:id="rId57"/>
    <p:sldId id="690" r:id="rId58"/>
    <p:sldId id="696" r:id="rId59"/>
    <p:sldId id="851" r:id="rId60"/>
    <p:sldId id="799" r:id="rId61"/>
    <p:sldId id="804" r:id="rId62"/>
    <p:sldId id="811" r:id="rId63"/>
    <p:sldId id="899" r:id="rId64"/>
    <p:sldId id="900" r:id="rId65"/>
    <p:sldId id="820" r:id="rId66"/>
    <p:sldId id="795" r:id="rId67"/>
    <p:sldId id="908" r:id="rId68"/>
    <p:sldId id="796" r:id="rId69"/>
    <p:sldId id="906" r:id="rId70"/>
    <p:sldId id="907" r:id="rId71"/>
    <p:sldId id="743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FF3300"/>
    <a:srgbClr val="FFFF00"/>
    <a:srgbClr val="FF7C80"/>
    <a:srgbClr val="FFFF66"/>
    <a:srgbClr val="FFFF99"/>
    <a:srgbClr val="CC66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6" autoAdjust="0"/>
    <p:restoredTop sz="96327" autoAdjust="0"/>
  </p:normalViewPr>
  <p:slideViewPr>
    <p:cSldViewPr>
      <p:cViewPr varScale="1">
        <p:scale>
          <a:sx n="145" d="100"/>
          <a:sy n="145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18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9651A33-1A64-451A-95C9-5100D5520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50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More recently, it has come to be appreciated that </a:t>
            </a:r>
            <a:r>
              <a:rPr lang="en-US" b="1"/>
              <a:t>clustered DNA lesions (also called multiply damaged sites (MDS)) are probably most relevant for leading to cellular endpoints</a:t>
            </a:r>
            <a:r>
              <a:rPr lang="en-US"/>
              <a:t>. </a:t>
            </a:r>
          </a:p>
          <a:p>
            <a:r>
              <a:rPr lang="en-US"/>
              <a:t>Because, as ionizing radiation tracks traverse matter, </a:t>
            </a:r>
            <a:r>
              <a:rPr lang="en-US" b="1"/>
              <a:t>the density of ionizations produced is not homogeneous</a:t>
            </a:r>
            <a:r>
              <a:rPr lang="en-US"/>
              <a:t>, regions of high and low ionization density will occur.  If one of the higher density regions would happen to occur near a DNA molecule, the number of lesions caused in a small region of the DNA could be much greater than would occur with random, isolated ionizations</a:t>
            </a:r>
          </a:p>
          <a:p>
            <a:r>
              <a:rPr lang="en-US"/>
              <a:t>These energy depositions have been called ‘</a:t>
            </a:r>
            <a:r>
              <a:rPr lang="en-US" b="1"/>
              <a:t>spurs</a:t>
            </a:r>
            <a:r>
              <a:rPr lang="en-US"/>
              <a:t>’ and may </a:t>
            </a:r>
            <a:r>
              <a:rPr lang="en-US" b="1"/>
              <a:t>produce up to five ion pairs</a:t>
            </a:r>
            <a:r>
              <a:rPr lang="en-US"/>
              <a:t>, which are closely localized in space (Sutherland). </a:t>
            </a:r>
          </a:p>
          <a:p>
            <a:r>
              <a:rPr lang="en-US"/>
              <a:t>The resulting multiply damaged sites (coined by John Ward) contain </a:t>
            </a:r>
            <a:r>
              <a:rPr lang="en-US" b="1"/>
              <a:t>two or more DNA lesions clustered within one turn of the DNA helix</a:t>
            </a:r>
            <a:r>
              <a:rPr lang="en-US"/>
              <a:t>, such as two or more oxidized purines or pyrimidines, abasic sites, or strand breaks on opposing strands within a span of up to ~ 20 bp. </a:t>
            </a:r>
          </a:p>
          <a:p>
            <a:endParaRPr lang="en-US"/>
          </a:p>
          <a:p>
            <a:r>
              <a:rPr lang="en-US"/>
              <a:t>This is an understudied area, yet highly important for a better understanding of the mechanisms that influence the survival of irradiated cells.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651A33-1A64-451A-95C9-5100D552008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33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61A7AF-2F0F-4A9A-96BF-E0AB050E3476}" type="slidenum">
              <a:rPr lang="en-US"/>
              <a:pPr/>
              <a:t>54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4F034-862F-459F-9751-7357280F5121}" type="slidenum">
              <a:rPr lang="en-US"/>
              <a:pPr/>
              <a:t>57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9E7467-2387-4CB9-9CD4-7D1CE45C5573}" type="slidenum">
              <a:rPr lang="en-US"/>
              <a:pPr/>
              <a:t>58</a:t>
            </a:fld>
            <a:endParaRPr lang="en-US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801688"/>
            <a:ext cx="4265612" cy="3198812"/>
          </a:xfrm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512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096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646" y="4369478"/>
            <a:ext cx="5022037" cy="406452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76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3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FDEC78-C0AA-48FC-8A2B-50246CD2BC62}" type="slidenum">
              <a:rPr lang="en-US" smtClean="0">
                <a:cs typeface="Times New Roman" pitchFamily="23" charset="0"/>
              </a:rPr>
              <a:pPr/>
              <a:t>64</a:t>
            </a:fld>
            <a:endParaRPr lang="en-US">
              <a:cs typeface="Times New Roman" pitchFamily="23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3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19188" y="676275"/>
            <a:ext cx="4606925" cy="3455988"/>
          </a:xfrm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Cells have evolved a </a:t>
            </a:r>
            <a:r>
              <a:rPr lang="en-US" b="1" dirty="0"/>
              <a:t>variety of repair mechanisms to deal with the myriad of DNA lesions</a:t>
            </a:r>
            <a:r>
              <a:rPr lang="en-US" dirty="0"/>
              <a:t> encountered everyday. for example: </a:t>
            </a:r>
          </a:p>
          <a:p>
            <a:pPr>
              <a:buFontTx/>
              <a:buChar char="-"/>
            </a:pPr>
            <a:r>
              <a:rPr lang="en-US" dirty="0"/>
              <a:t> base damage caused by ROS arising as by-products from oxidative respiration</a:t>
            </a:r>
          </a:p>
          <a:p>
            <a:pPr>
              <a:buFontTx/>
              <a:buChar char="-"/>
            </a:pPr>
            <a:r>
              <a:rPr lang="en-US" dirty="0"/>
              <a:t> pyrimidine dimers from UV light</a:t>
            </a:r>
          </a:p>
          <a:p>
            <a:pPr>
              <a:buFontTx/>
              <a:buChar char="-"/>
            </a:pPr>
            <a:r>
              <a:rPr lang="en-US" dirty="0"/>
              <a:t> DSBs caused when replication forks encounter base damage or SSBs</a:t>
            </a:r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/>
              <a:t>It is impossible to review all these repair mechanisms in the time allotted for this talk.</a:t>
            </a:r>
          </a:p>
          <a:p>
            <a:r>
              <a:rPr lang="en-US" dirty="0"/>
              <a:t>If you have time to read one paper, read the fantastic Nature review published on Oct 22, which covers all of these pathways in sufficient detail and puts them into a clinical context.</a:t>
            </a:r>
          </a:p>
          <a:p>
            <a:endParaRPr lang="en-US" dirty="0"/>
          </a:p>
          <a:p>
            <a:r>
              <a:rPr lang="en-US" dirty="0"/>
              <a:t>In the following, I will </a:t>
            </a:r>
            <a:r>
              <a:rPr lang="en-US" b="1" dirty="0"/>
              <a:t>highlight a few simple as well as complex examples of how an understanding of repair mechanisms might impact treatment choices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696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12C7E-3875-499F-9D57-39D32F5A3AA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5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A6E50-49C1-45CB-B6EB-84FCB82C9CA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39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how</a:t>
            </a:r>
            <a:r>
              <a:rPr lang="en-US" baseline="0" dirty="0"/>
              <a:t> the assay works</a:t>
            </a:r>
          </a:p>
          <a:p>
            <a:r>
              <a:rPr lang="en-US" baseline="0" dirty="0"/>
              <a:t>We collect cell cycle and </a:t>
            </a:r>
            <a:r>
              <a:rPr lang="en-US" baseline="0" dirty="0" err="1"/>
              <a:t>and</a:t>
            </a:r>
            <a:r>
              <a:rPr lang="en-US" baseline="0" dirty="0"/>
              <a:t> gH2AX signal information</a:t>
            </a:r>
          </a:p>
          <a:p>
            <a:r>
              <a:rPr lang="en-US" baseline="0" dirty="0"/>
              <a:t>After 10 </a:t>
            </a:r>
            <a:r>
              <a:rPr lang="en-US" baseline="0" dirty="0" err="1"/>
              <a:t>Gy</a:t>
            </a:r>
            <a:r>
              <a:rPr lang="en-US" baseline="0" dirty="0"/>
              <a:t>, signal increases to peak at 1 hour post-IR, then decreases over the course of 24 hours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4596F-E77F-4871-8EA1-658FBCF6D50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14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Important</a:t>
            </a:r>
            <a:r>
              <a:rPr lang="en-US" baseline="0" dirty="0"/>
              <a:t> Points:</a:t>
            </a:r>
          </a:p>
          <a:p>
            <a:endParaRPr lang="en-US" baseline="0" dirty="0"/>
          </a:p>
          <a:p>
            <a:r>
              <a:rPr lang="en-US" baseline="0" dirty="0"/>
              <a:t>Highly reproducible data</a:t>
            </a:r>
          </a:p>
          <a:p>
            <a:endParaRPr lang="en-US" baseline="0" dirty="0"/>
          </a:p>
          <a:p>
            <a:r>
              <a:rPr lang="en-US" baseline="0" dirty="0"/>
              <a:t>Less variance with the 1 Hr (peak gH2AX) and 3 Hr (gH2AX)  …  1 HR: information about number of breaks as well as early kinetics of repair.  </a:t>
            </a:r>
          </a:p>
          <a:p>
            <a:r>
              <a:rPr lang="en-US" baseline="0" dirty="0"/>
              <a:t>1 and 3 hour data highly correlate….</a:t>
            </a:r>
          </a:p>
          <a:p>
            <a:endParaRPr lang="en-US" baseline="0" dirty="0"/>
          </a:p>
          <a:p>
            <a:r>
              <a:rPr lang="en-US" baseline="0" dirty="0"/>
              <a:t>Early Repair and Late Repair  truly separate traits … No correlation whatsoever</a:t>
            </a:r>
          </a:p>
          <a:p>
            <a:endParaRPr lang="en-US" baseline="0" dirty="0"/>
          </a:p>
          <a:p>
            <a:r>
              <a:rPr lang="en-US" baseline="0" dirty="0"/>
              <a:t>Some degree of overlap between </a:t>
            </a:r>
            <a:r>
              <a:rPr lang="en-US" baseline="0" dirty="0" err="1"/>
              <a:t>Ohr</a:t>
            </a:r>
            <a:r>
              <a:rPr lang="en-US" baseline="0" dirty="0"/>
              <a:t> and 24hr.  Correlation coefficient of 0.55</a:t>
            </a:r>
          </a:p>
          <a:p>
            <a:endParaRPr lang="en-US" baseline="0" dirty="0"/>
          </a:p>
          <a:p>
            <a:r>
              <a:rPr lang="en-US" baseline="0" dirty="0"/>
              <a:t>0 Hr:  Baseline response to replicative stress.   OR simply a measure of growth</a:t>
            </a:r>
          </a:p>
          <a:p>
            <a:endParaRPr lang="en-US" baseline="0" dirty="0"/>
          </a:p>
          <a:p>
            <a:r>
              <a:rPr lang="en-US" baseline="0" dirty="0"/>
              <a:t>Shape of the 24 hour ranking.   Very gradual … Few outlier, but overall very smooth</a:t>
            </a:r>
          </a:p>
          <a:p>
            <a:r>
              <a:rPr lang="en-US" baseline="0" dirty="0"/>
              <a:t>Suggests that no one SNP dominants the trends  … definitely a </a:t>
            </a:r>
            <a:r>
              <a:rPr lang="en-US" baseline="0" dirty="0" err="1"/>
              <a:t>mutli</a:t>
            </a:r>
            <a:r>
              <a:rPr lang="en-US" baseline="0" dirty="0"/>
              <a:t>-SNP problem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EA82-4F57-4553-8601-0BE6D5916FE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42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A6E50-49C1-45CB-B6EB-84FCB82C9CA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85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total, identified 8 patients who</a:t>
            </a:r>
            <a:r>
              <a:rPr lang="en-US" baseline="0" dirty="0"/>
              <a:t> received palliative RT and had ATM mutations, all had exceptional responses to low dose palliative RT – variety of </a:t>
            </a:r>
            <a:r>
              <a:rPr lang="en-US" baseline="0" dirty="0" err="1"/>
              <a:t>histologies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FFB87-1EEC-924B-8129-354C76B4AC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4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4311A-562B-44A6-8441-28FDBA697403}" type="slidenum">
              <a:rPr lang="en-US"/>
              <a:pPr/>
              <a:t>37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487" tIns="44450" rIns="90487" bIns="44450"/>
          <a:lstStyle/>
          <a:p>
            <a:pPr eaLnBrk="1" hangingPunct="1"/>
            <a:endParaRPr lang="en-US">
              <a:latin typeface="Arial" charset="0"/>
              <a:ea typeface="ＭＳ Ｐゴシック" pitchFamily="23" charset="-128"/>
            </a:endParaRPr>
          </a:p>
        </p:txBody>
      </p:sp>
      <p:sp>
        <p:nvSpPr>
          <p:cNvPr id="19460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1D96-3C3D-480F-864C-396E8196B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62719-6C1E-48EE-8A3F-9074376AE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9F842-5D6B-4081-A2AA-3F607A5D3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3949" y="6356352"/>
            <a:ext cx="289560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75063" y="6356352"/>
            <a:ext cx="2133600" cy="365125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310156BF-7839-4E03-B0A7-CDE9E66C1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51" y="89097"/>
            <a:ext cx="8545707" cy="6852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4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DDD38-B77B-48CA-818E-E78E41A07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907B1-83D1-4B84-9108-8463F0BB1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55441-09A7-4C3C-8FB9-6A7C9D044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26914-C724-4FEA-8A4C-999C9B5BD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68EB4-F07A-49AA-8B10-36F486D61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CC2AC-DB59-4D0A-8AA9-39C4EB4C0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CCDB5-B222-4712-8FCE-8B7B2A396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123AC-5AC7-4708-B5B5-CE72C458C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2ABF335-0C42-453E-953D-DF9A1A7CE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762000"/>
            <a:ext cx="9104313" cy="2286000"/>
          </a:xfrm>
        </p:spPr>
        <p:txBody>
          <a:bodyPr/>
          <a:lstStyle/>
          <a:p>
            <a:pPr eaLnBrk="1" hangingPunct="1"/>
            <a:r>
              <a:rPr lang="en-US" sz="4000" b="1"/>
              <a:t>Radiation </a:t>
            </a:r>
            <a:r>
              <a:rPr lang="en-US" sz="4000" b="1" dirty="0"/>
              <a:t>Therapy in Oncology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9600" y="1447800"/>
            <a:ext cx="8096250" cy="463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en-US" sz="2800"/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1284288" y="3657600"/>
            <a:ext cx="66849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Simon </a:t>
            </a:r>
            <a:r>
              <a:rPr lang="en-US" sz="2800" dirty="0"/>
              <a:t>N. Powell MD PhD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Memorial Sloan-Kettering Cancer Center</a:t>
            </a:r>
          </a:p>
          <a:p>
            <a:pPr algn="ctr"/>
            <a:r>
              <a:rPr lang="en-US" sz="2800" dirty="0"/>
              <a:t>Radiation Oncology Department</a:t>
            </a:r>
          </a:p>
          <a:p>
            <a:pPr algn="ctr"/>
            <a:r>
              <a:rPr lang="en-US" sz="2800" dirty="0"/>
              <a:t> &amp; Molecular Biology Program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66" y="1447800"/>
            <a:ext cx="4660034" cy="427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511279" y="5867400"/>
            <a:ext cx="83279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/>
              <a:t>Actuarial loco-regional tumor control in patients randomized to receive </a:t>
            </a:r>
          </a:p>
          <a:p>
            <a:pPr eaLnBrk="1" hangingPunct="1"/>
            <a:r>
              <a:rPr lang="en-US" sz="1600" b="1" dirty="0" err="1"/>
              <a:t>nimorazole</a:t>
            </a:r>
            <a:r>
              <a:rPr lang="en-US" sz="1600" b="1" dirty="0"/>
              <a:t> or placebo in conjunction with conventional radiotherapy for carcinoma </a:t>
            </a:r>
          </a:p>
          <a:p>
            <a:pPr eaLnBrk="1" hangingPunct="1"/>
            <a:r>
              <a:rPr lang="en-US" sz="1600" b="1" dirty="0"/>
              <a:t>of the pharynx and </a:t>
            </a:r>
            <a:r>
              <a:rPr lang="en-US" sz="1600" b="1" dirty="0" err="1"/>
              <a:t>supraglottic</a:t>
            </a:r>
            <a:r>
              <a:rPr lang="en-US" sz="1600" b="1" dirty="0"/>
              <a:t> larynx.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43048" y="152400"/>
            <a:ext cx="9067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Oxygen Effect can also be </a:t>
            </a:r>
          </a:p>
          <a:p>
            <a:pPr algn="ctr"/>
            <a:r>
              <a:rPr lang="en-US" sz="3600" b="1" dirty="0"/>
              <a:t>mediated by Drugs</a:t>
            </a:r>
          </a:p>
        </p:txBody>
      </p:sp>
    </p:spTree>
    <p:extLst>
      <p:ext uri="{BB962C8B-B14F-4D97-AF65-F5344CB8AC3E}">
        <p14:creationId xmlns:p14="http://schemas.microsoft.com/office/powerpoint/2010/main" val="312738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43048" y="152400"/>
            <a:ext cx="906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Hypoxic Tumors Can be Found in Many Different Tumors and Sizes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81600" y="5638800"/>
            <a:ext cx="2743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2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43048" y="152400"/>
            <a:ext cx="906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Hypoxia can be used to customize Precision Radiation Oncology </a:t>
            </a:r>
          </a:p>
        </p:txBody>
      </p:sp>
      <p:sp>
        <p:nvSpPr>
          <p:cNvPr id="2" name="Rectangle 1"/>
          <p:cNvSpPr/>
          <p:nvPr/>
        </p:nvSpPr>
        <p:spPr>
          <a:xfrm>
            <a:off x="5181600" y="5638800"/>
            <a:ext cx="2743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patient's brain&#10;&#10;Description automatically generated">
            <a:extLst>
              <a:ext uri="{FF2B5EF4-FFF2-40B4-BE49-F238E27FC236}">
                <a16:creationId xmlns:a16="http://schemas.microsoft.com/office/drawing/2014/main" id="{BB93EE3F-6D31-3FF6-B1D9-97D4E6509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84069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76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43048" y="76200"/>
            <a:ext cx="906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Linear Energy Transfer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62000"/>
            <a:ext cx="4394200" cy="2516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65500"/>
            <a:ext cx="7620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87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43048" y="457200"/>
            <a:ext cx="906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Linear Energy Transfer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19" y="1778000"/>
            <a:ext cx="7942881" cy="4165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41910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957851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56" y="1447800"/>
            <a:ext cx="6504244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7"/>
          <p:cNvSpPr txBox="1">
            <a:spLocks noChangeArrowheads="1"/>
          </p:cNvSpPr>
          <p:nvPr/>
        </p:nvSpPr>
        <p:spPr bwMode="auto">
          <a:xfrm rot="-5400000">
            <a:off x="-599107" y="3417862"/>
            <a:ext cx="36397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Fraction of surviving cells</a:t>
            </a:r>
          </a:p>
        </p:txBody>
      </p:sp>
      <p:sp>
        <p:nvSpPr>
          <p:cNvPr id="30726" name="TextBox 8"/>
          <p:cNvSpPr txBox="1">
            <a:spLocks noChangeArrowheads="1"/>
          </p:cNvSpPr>
          <p:nvPr/>
        </p:nvSpPr>
        <p:spPr bwMode="auto">
          <a:xfrm>
            <a:off x="3733800" y="5903738"/>
            <a:ext cx="2630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Dose (</a:t>
            </a:r>
            <a:r>
              <a:rPr lang="en-US" dirty="0" err="1"/>
              <a:t>rads</a:t>
            </a:r>
            <a:r>
              <a:rPr lang="en-US" dirty="0"/>
              <a:t> x 100)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43048" y="228600"/>
            <a:ext cx="906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Linear Energy Transfer and RBE</a:t>
            </a:r>
          </a:p>
          <a:p>
            <a:pPr algn="ctr"/>
            <a:r>
              <a:rPr lang="en-US" sz="2800" b="1" dirty="0" err="1"/>
              <a:t>Oxic</a:t>
            </a:r>
            <a:r>
              <a:rPr lang="en-US" sz="2800" b="1" dirty="0"/>
              <a:t> vs Hypoxic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BA26AA-5A49-6342-5EA8-A08C16A6DD76}"/>
              </a:ext>
            </a:extLst>
          </p:cNvPr>
          <p:cNvSpPr txBox="1"/>
          <p:nvPr/>
        </p:nvSpPr>
        <p:spPr>
          <a:xfrm>
            <a:off x="2029819" y="4832473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FN=fast neutrons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94ECB-2275-BF63-EFAE-8A86F458DB87}"/>
              </a:ext>
            </a:extLst>
          </p:cNvPr>
          <p:cNvSpPr txBox="1"/>
          <p:nvPr/>
        </p:nvSpPr>
        <p:spPr>
          <a:xfrm>
            <a:off x="5334000" y="4832472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X=X-rays</a:t>
            </a:r>
          </a:p>
        </p:txBody>
      </p:sp>
    </p:spTree>
    <p:extLst>
      <p:ext uri="{BB962C8B-B14F-4D97-AF65-F5344CB8AC3E}">
        <p14:creationId xmlns:p14="http://schemas.microsoft.com/office/powerpoint/2010/main" val="3480542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274763"/>
            <a:ext cx="414337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2638" y="4706938"/>
            <a:ext cx="511175" cy="474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3933825" y="4779963"/>
            <a:ext cx="14414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Dose (rads)</a:t>
            </a:r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 rot="-5400000">
            <a:off x="1405731" y="2834482"/>
            <a:ext cx="18827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Single cell survival</a:t>
            </a: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1781175" y="5572125"/>
            <a:ext cx="5915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/>
              <a:t>Cell survival curves for Chinese hamster cells irradiated (single dose) in the M, G1, early S, and late S phases of the cell cycle. 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43048" y="381000"/>
            <a:ext cx="906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Cell Cycle Phase and Radiation Survival</a:t>
            </a:r>
          </a:p>
        </p:txBody>
      </p:sp>
    </p:spTree>
    <p:extLst>
      <p:ext uri="{BB962C8B-B14F-4D97-AF65-F5344CB8AC3E}">
        <p14:creationId xmlns:p14="http://schemas.microsoft.com/office/powerpoint/2010/main" val="2753968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2967" y="177550"/>
            <a:ext cx="8896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/>
              </a:rPr>
              <a:t>cNHEJ</a:t>
            </a:r>
            <a:r>
              <a:rPr lang="en-US" sz="3200" b="1" dirty="0">
                <a:latin typeface="Calibri"/>
              </a:rPr>
              <a:t>-defective cells are most to IR in G1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6438525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Calibri"/>
              </a:rPr>
              <a:t>Hinz</a:t>
            </a:r>
            <a:r>
              <a:rPr lang="en-US" sz="1600" b="1" dirty="0">
                <a:latin typeface="Calibri"/>
              </a:rPr>
              <a:t> J &amp; Thompson LH, DNA Repair 2005</a:t>
            </a:r>
            <a:endParaRPr lang="en-US" b="1" dirty="0"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4815"/>
            <a:ext cx="5638800" cy="505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800600" y="2230323"/>
            <a:ext cx="36576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371600"/>
            <a:ext cx="32861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2438400"/>
            <a:ext cx="335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/>
              </a:rPr>
              <a:t>V3 cells: DNA-</a:t>
            </a:r>
            <a:r>
              <a:rPr lang="en-US" sz="1600" b="1" dirty="0" err="1">
                <a:latin typeface="Calibri"/>
              </a:rPr>
              <a:t>PKcs</a:t>
            </a:r>
            <a:r>
              <a:rPr lang="en-US" sz="1600" b="1" dirty="0">
                <a:latin typeface="Calibri"/>
              </a:rPr>
              <a:t> -/-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dirty="0"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/>
              </a:rPr>
              <a:t>Clone V3-155: complemented with DNA-</a:t>
            </a:r>
            <a:r>
              <a:rPr lang="en-US" sz="1600" b="1" dirty="0" err="1">
                <a:latin typeface="Calibri"/>
              </a:rPr>
              <a:t>PKcs</a:t>
            </a:r>
            <a:endParaRPr lang="en-US" sz="1600" b="1" dirty="0"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dirty="0"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/>
              </a:rPr>
              <a:t>Cells separated by centrifugal elutriation, irradiated, and assessed for colony formation. </a:t>
            </a:r>
          </a:p>
        </p:txBody>
      </p:sp>
    </p:spTree>
    <p:extLst>
      <p:ext uri="{BB962C8B-B14F-4D97-AF65-F5344CB8AC3E}">
        <p14:creationId xmlns:p14="http://schemas.microsoft.com/office/powerpoint/2010/main" val="21241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8486" y="76200"/>
            <a:ext cx="895931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Calibri"/>
                <a:cs typeface="Calibri"/>
              </a:rPr>
              <a:t>In S/G2, HR DNA Repair </a:t>
            </a:r>
            <a:r>
              <a:rPr lang="en-US" sz="32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b="1" dirty="0">
                <a:latin typeface="Calibri"/>
                <a:cs typeface="Calibri"/>
              </a:rPr>
              <a:t> Radiation Resistance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860552"/>
            <a:ext cx="6642100" cy="5845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8288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RAD51D corrected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44958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RAD51D deficient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312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/>
                <a:cs typeface="Calibri"/>
              </a:rPr>
              <a:t>Wilson et al., DNA Repair 2010</a:t>
            </a:r>
          </a:p>
        </p:txBody>
      </p:sp>
    </p:spTree>
    <p:extLst>
      <p:ext uri="{BB962C8B-B14F-4D97-AF65-F5344CB8AC3E}">
        <p14:creationId xmlns:p14="http://schemas.microsoft.com/office/powerpoint/2010/main" val="804799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057400" y="381000"/>
            <a:ext cx="4949825" cy="766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400" b="1" dirty="0"/>
              <a:t>Therapeutic Ratio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0675" y="1752600"/>
            <a:ext cx="8518525" cy="4052888"/>
            <a:chOff x="497" y="1027"/>
            <a:chExt cx="4947" cy="1613"/>
          </a:xfrm>
        </p:grpSpPr>
        <p:sp>
          <p:nvSpPr>
            <p:cNvPr id="253957" name="Line 5"/>
            <p:cNvSpPr>
              <a:spLocks noChangeShapeType="1"/>
            </p:cNvSpPr>
            <p:nvPr/>
          </p:nvSpPr>
          <p:spPr bwMode="auto">
            <a:xfrm>
              <a:off x="2860" y="1239"/>
              <a:ext cx="27" cy="1152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58" name="Freeform 6"/>
            <p:cNvSpPr>
              <a:spLocks/>
            </p:cNvSpPr>
            <p:nvPr/>
          </p:nvSpPr>
          <p:spPr bwMode="auto">
            <a:xfrm>
              <a:off x="1638" y="1148"/>
              <a:ext cx="1612" cy="1233"/>
            </a:xfrm>
            <a:custGeom>
              <a:avLst/>
              <a:gdLst/>
              <a:ahLst/>
              <a:cxnLst>
                <a:cxn ang="0">
                  <a:pos x="0" y="1232"/>
                </a:cxn>
                <a:cxn ang="0">
                  <a:pos x="124" y="1220"/>
                </a:cxn>
                <a:cxn ang="0">
                  <a:pos x="208" y="1200"/>
                </a:cxn>
                <a:cxn ang="0">
                  <a:pos x="288" y="1164"/>
                </a:cxn>
                <a:cxn ang="0">
                  <a:pos x="364" y="1108"/>
                </a:cxn>
                <a:cxn ang="0">
                  <a:pos x="432" y="1040"/>
                </a:cxn>
                <a:cxn ang="0">
                  <a:pos x="480" y="972"/>
                </a:cxn>
                <a:cxn ang="0">
                  <a:pos x="528" y="876"/>
                </a:cxn>
                <a:cxn ang="0">
                  <a:pos x="564" y="772"/>
                </a:cxn>
                <a:cxn ang="0">
                  <a:pos x="584" y="672"/>
                </a:cxn>
                <a:cxn ang="0">
                  <a:pos x="600" y="572"/>
                </a:cxn>
                <a:cxn ang="0">
                  <a:pos x="640" y="428"/>
                </a:cxn>
                <a:cxn ang="0">
                  <a:pos x="686" y="312"/>
                </a:cxn>
                <a:cxn ang="0">
                  <a:pos x="748" y="212"/>
                </a:cxn>
                <a:cxn ang="0">
                  <a:pos x="808" y="140"/>
                </a:cxn>
                <a:cxn ang="0">
                  <a:pos x="868" y="88"/>
                </a:cxn>
                <a:cxn ang="0">
                  <a:pos x="916" y="54"/>
                </a:cxn>
                <a:cxn ang="0">
                  <a:pos x="984" y="24"/>
                </a:cxn>
                <a:cxn ang="0">
                  <a:pos x="1076" y="4"/>
                </a:cxn>
                <a:cxn ang="0">
                  <a:pos x="1148" y="0"/>
                </a:cxn>
              </a:cxnLst>
              <a:rect l="0" t="0" r="r" b="b"/>
              <a:pathLst>
                <a:path w="1149" h="1233">
                  <a:moveTo>
                    <a:pt x="0" y="1232"/>
                  </a:moveTo>
                  <a:lnTo>
                    <a:pt x="124" y="1220"/>
                  </a:lnTo>
                  <a:lnTo>
                    <a:pt x="208" y="1200"/>
                  </a:lnTo>
                  <a:lnTo>
                    <a:pt x="288" y="1164"/>
                  </a:lnTo>
                  <a:lnTo>
                    <a:pt x="364" y="1108"/>
                  </a:lnTo>
                  <a:lnTo>
                    <a:pt x="432" y="1040"/>
                  </a:lnTo>
                  <a:lnTo>
                    <a:pt x="480" y="972"/>
                  </a:lnTo>
                  <a:lnTo>
                    <a:pt x="528" y="876"/>
                  </a:lnTo>
                  <a:lnTo>
                    <a:pt x="564" y="772"/>
                  </a:lnTo>
                  <a:lnTo>
                    <a:pt x="584" y="672"/>
                  </a:lnTo>
                  <a:lnTo>
                    <a:pt x="600" y="572"/>
                  </a:lnTo>
                  <a:lnTo>
                    <a:pt x="640" y="428"/>
                  </a:lnTo>
                  <a:lnTo>
                    <a:pt x="686" y="312"/>
                  </a:lnTo>
                  <a:lnTo>
                    <a:pt x="748" y="212"/>
                  </a:lnTo>
                  <a:lnTo>
                    <a:pt x="808" y="140"/>
                  </a:lnTo>
                  <a:lnTo>
                    <a:pt x="868" y="88"/>
                  </a:lnTo>
                  <a:lnTo>
                    <a:pt x="916" y="54"/>
                  </a:lnTo>
                  <a:lnTo>
                    <a:pt x="984" y="24"/>
                  </a:lnTo>
                  <a:lnTo>
                    <a:pt x="1076" y="4"/>
                  </a:lnTo>
                  <a:lnTo>
                    <a:pt x="1148" y="0"/>
                  </a:lnTo>
                </a:path>
              </a:pathLst>
            </a:custGeom>
            <a:noFill/>
            <a:ln w="38100" cap="rnd" cmpd="sng">
              <a:solidFill>
                <a:srgbClr val="FC011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59" name="Freeform 7"/>
            <p:cNvSpPr>
              <a:spLocks/>
            </p:cNvSpPr>
            <p:nvPr/>
          </p:nvSpPr>
          <p:spPr bwMode="auto">
            <a:xfrm>
              <a:off x="2543" y="1160"/>
              <a:ext cx="1574" cy="1221"/>
            </a:xfrm>
            <a:custGeom>
              <a:avLst/>
              <a:gdLst/>
              <a:ahLst/>
              <a:cxnLst>
                <a:cxn ang="0">
                  <a:pos x="0" y="1220"/>
                </a:cxn>
                <a:cxn ang="0">
                  <a:pos x="113" y="1208"/>
                </a:cxn>
                <a:cxn ang="0">
                  <a:pos x="190" y="1188"/>
                </a:cxn>
                <a:cxn ang="0">
                  <a:pos x="263" y="1152"/>
                </a:cxn>
                <a:cxn ang="0">
                  <a:pos x="338" y="1094"/>
                </a:cxn>
                <a:cxn ang="0">
                  <a:pos x="394" y="1028"/>
                </a:cxn>
                <a:cxn ang="0">
                  <a:pos x="438" y="960"/>
                </a:cxn>
                <a:cxn ang="0">
                  <a:pos x="482" y="864"/>
                </a:cxn>
                <a:cxn ang="0">
                  <a:pos x="516" y="754"/>
                </a:cxn>
                <a:cxn ang="0">
                  <a:pos x="533" y="660"/>
                </a:cxn>
                <a:cxn ang="0">
                  <a:pos x="554" y="546"/>
                </a:cxn>
                <a:cxn ang="0">
                  <a:pos x="584" y="416"/>
                </a:cxn>
                <a:cxn ang="0">
                  <a:pos x="624" y="302"/>
                </a:cxn>
                <a:cxn ang="0">
                  <a:pos x="683" y="200"/>
                </a:cxn>
                <a:cxn ang="0">
                  <a:pos x="738" y="128"/>
                </a:cxn>
                <a:cxn ang="0">
                  <a:pos x="792" y="76"/>
                </a:cxn>
                <a:cxn ang="0">
                  <a:pos x="848" y="44"/>
                </a:cxn>
                <a:cxn ang="0">
                  <a:pos x="908" y="20"/>
                </a:cxn>
                <a:cxn ang="0">
                  <a:pos x="1000" y="4"/>
                </a:cxn>
                <a:cxn ang="0">
                  <a:pos x="1120" y="0"/>
                </a:cxn>
              </a:cxnLst>
              <a:rect l="0" t="0" r="r" b="b"/>
              <a:pathLst>
                <a:path w="1121" h="1221">
                  <a:moveTo>
                    <a:pt x="0" y="1220"/>
                  </a:moveTo>
                  <a:lnTo>
                    <a:pt x="113" y="1208"/>
                  </a:lnTo>
                  <a:lnTo>
                    <a:pt x="190" y="1188"/>
                  </a:lnTo>
                  <a:lnTo>
                    <a:pt x="263" y="1152"/>
                  </a:lnTo>
                  <a:lnTo>
                    <a:pt x="338" y="1094"/>
                  </a:lnTo>
                  <a:lnTo>
                    <a:pt x="394" y="1028"/>
                  </a:lnTo>
                  <a:lnTo>
                    <a:pt x="438" y="960"/>
                  </a:lnTo>
                  <a:lnTo>
                    <a:pt x="482" y="864"/>
                  </a:lnTo>
                  <a:lnTo>
                    <a:pt x="516" y="754"/>
                  </a:lnTo>
                  <a:lnTo>
                    <a:pt x="533" y="660"/>
                  </a:lnTo>
                  <a:lnTo>
                    <a:pt x="554" y="546"/>
                  </a:lnTo>
                  <a:lnTo>
                    <a:pt x="584" y="416"/>
                  </a:lnTo>
                  <a:lnTo>
                    <a:pt x="624" y="302"/>
                  </a:lnTo>
                  <a:lnTo>
                    <a:pt x="683" y="200"/>
                  </a:lnTo>
                  <a:lnTo>
                    <a:pt x="738" y="128"/>
                  </a:lnTo>
                  <a:lnTo>
                    <a:pt x="792" y="76"/>
                  </a:lnTo>
                  <a:lnTo>
                    <a:pt x="848" y="44"/>
                  </a:lnTo>
                  <a:lnTo>
                    <a:pt x="908" y="20"/>
                  </a:lnTo>
                  <a:lnTo>
                    <a:pt x="1000" y="4"/>
                  </a:lnTo>
                  <a:lnTo>
                    <a:pt x="1120" y="0"/>
                  </a:lnTo>
                </a:path>
              </a:pathLst>
            </a:custGeom>
            <a:noFill/>
            <a:ln w="38100" cap="rnd" cmpd="sng">
              <a:solidFill>
                <a:srgbClr val="FEFA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0" name="Line 8"/>
            <p:cNvSpPr>
              <a:spLocks noChangeShapeType="1"/>
            </p:cNvSpPr>
            <p:nvPr/>
          </p:nvSpPr>
          <p:spPr bwMode="auto">
            <a:xfrm>
              <a:off x="1458" y="1140"/>
              <a:ext cx="0" cy="125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1" name="Line 9"/>
            <p:cNvSpPr>
              <a:spLocks noChangeShapeType="1"/>
            </p:cNvSpPr>
            <p:nvPr/>
          </p:nvSpPr>
          <p:spPr bwMode="auto">
            <a:xfrm>
              <a:off x="1458" y="1140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2" name="Line 10"/>
            <p:cNvSpPr>
              <a:spLocks noChangeShapeType="1"/>
            </p:cNvSpPr>
            <p:nvPr/>
          </p:nvSpPr>
          <p:spPr bwMode="auto">
            <a:xfrm>
              <a:off x="1458" y="1272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3" name="Line 11"/>
            <p:cNvSpPr>
              <a:spLocks noChangeShapeType="1"/>
            </p:cNvSpPr>
            <p:nvPr/>
          </p:nvSpPr>
          <p:spPr bwMode="auto">
            <a:xfrm>
              <a:off x="1458" y="1396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4" name="Line 12"/>
            <p:cNvSpPr>
              <a:spLocks noChangeShapeType="1"/>
            </p:cNvSpPr>
            <p:nvPr/>
          </p:nvSpPr>
          <p:spPr bwMode="auto">
            <a:xfrm>
              <a:off x="1458" y="1524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5" name="Line 13"/>
            <p:cNvSpPr>
              <a:spLocks noChangeShapeType="1"/>
            </p:cNvSpPr>
            <p:nvPr/>
          </p:nvSpPr>
          <p:spPr bwMode="auto">
            <a:xfrm>
              <a:off x="1458" y="1644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6" name="Line 14"/>
            <p:cNvSpPr>
              <a:spLocks noChangeShapeType="1"/>
            </p:cNvSpPr>
            <p:nvPr/>
          </p:nvSpPr>
          <p:spPr bwMode="auto">
            <a:xfrm>
              <a:off x="1458" y="1776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7" name="Line 15"/>
            <p:cNvSpPr>
              <a:spLocks noChangeShapeType="1"/>
            </p:cNvSpPr>
            <p:nvPr/>
          </p:nvSpPr>
          <p:spPr bwMode="auto">
            <a:xfrm>
              <a:off x="1458" y="1896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8" name="Line 16"/>
            <p:cNvSpPr>
              <a:spLocks noChangeShapeType="1"/>
            </p:cNvSpPr>
            <p:nvPr/>
          </p:nvSpPr>
          <p:spPr bwMode="auto">
            <a:xfrm>
              <a:off x="1458" y="2028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9" name="Line 17"/>
            <p:cNvSpPr>
              <a:spLocks noChangeShapeType="1"/>
            </p:cNvSpPr>
            <p:nvPr/>
          </p:nvSpPr>
          <p:spPr bwMode="auto">
            <a:xfrm>
              <a:off x="1458" y="2140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0" name="Line 18"/>
            <p:cNvSpPr>
              <a:spLocks noChangeShapeType="1"/>
            </p:cNvSpPr>
            <p:nvPr/>
          </p:nvSpPr>
          <p:spPr bwMode="auto">
            <a:xfrm>
              <a:off x="1458" y="2264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1" name="Line 19"/>
            <p:cNvSpPr>
              <a:spLocks noChangeShapeType="1"/>
            </p:cNvSpPr>
            <p:nvPr/>
          </p:nvSpPr>
          <p:spPr bwMode="auto">
            <a:xfrm>
              <a:off x="1458" y="2392"/>
              <a:ext cx="3004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4379" y="1136"/>
              <a:ext cx="81" cy="1252"/>
              <a:chOff x="4072" y="1244"/>
              <a:chExt cx="72" cy="1252"/>
            </a:xfrm>
          </p:grpSpPr>
          <p:sp>
            <p:nvSpPr>
              <p:cNvPr id="253973" name="Line 21"/>
              <p:cNvSpPr>
                <a:spLocks noChangeShapeType="1"/>
              </p:cNvSpPr>
              <p:nvPr/>
            </p:nvSpPr>
            <p:spPr bwMode="auto">
              <a:xfrm>
                <a:off x="4144" y="1244"/>
                <a:ext cx="0" cy="1252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4" name="Line 22"/>
              <p:cNvSpPr>
                <a:spLocks noChangeShapeType="1"/>
              </p:cNvSpPr>
              <p:nvPr/>
            </p:nvSpPr>
            <p:spPr bwMode="auto">
              <a:xfrm flipH="1">
                <a:off x="4072" y="1244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5" name="Line 23"/>
              <p:cNvSpPr>
                <a:spLocks noChangeShapeType="1"/>
              </p:cNvSpPr>
              <p:nvPr/>
            </p:nvSpPr>
            <p:spPr bwMode="auto">
              <a:xfrm flipH="1">
                <a:off x="4072" y="1376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6" name="Line 24"/>
              <p:cNvSpPr>
                <a:spLocks noChangeShapeType="1"/>
              </p:cNvSpPr>
              <p:nvPr/>
            </p:nvSpPr>
            <p:spPr bwMode="auto">
              <a:xfrm flipH="1">
                <a:off x="4072" y="1500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7" name="Line 25"/>
              <p:cNvSpPr>
                <a:spLocks noChangeShapeType="1"/>
              </p:cNvSpPr>
              <p:nvPr/>
            </p:nvSpPr>
            <p:spPr bwMode="auto">
              <a:xfrm flipH="1">
                <a:off x="4072" y="1628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8" name="Line 26"/>
              <p:cNvSpPr>
                <a:spLocks noChangeShapeType="1"/>
              </p:cNvSpPr>
              <p:nvPr/>
            </p:nvSpPr>
            <p:spPr bwMode="auto">
              <a:xfrm flipH="1">
                <a:off x="4072" y="1748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9" name="Line 27"/>
              <p:cNvSpPr>
                <a:spLocks noChangeShapeType="1"/>
              </p:cNvSpPr>
              <p:nvPr/>
            </p:nvSpPr>
            <p:spPr bwMode="auto">
              <a:xfrm flipH="1">
                <a:off x="4072" y="1880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80" name="Line 28"/>
              <p:cNvSpPr>
                <a:spLocks noChangeShapeType="1"/>
              </p:cNvSpPr>
              <p:nvPr/>
            </p:nvSpPr>
            <p:spPr bwMode="auto">
              <a:xfrm flipH="1">
                <a:off x="4072" y="2000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81" name="Line 29"/>
              <p:cNvSpPr>
                <a:spLocks noChangeShapeType="1"/>
              </p:cNvSpPr>
              <p:nvPr/>
            </p:nvSpPr>
            <p:spPr bwMode="auto">
              <a:xfrm flipH="1">
                <a:off x="4072" y="2132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82" name="Line 30"/>
              <p:cNvSpPr>
                <a:spLocks noChangeShapeType="1"/>
              </p:cNvSpPr>
              <p:nvPr/>
            </p:nvSpPr>
            <p:spPr bwMode="auto">
              <a:xfrm flipH="1">
                <a:off x="4072" y="2244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83" name="Line 31"/>
              <p:cNvSpPr>
                <a:spLocks noChangeShapeType="1"/>
              </p:cNvSpPr>
              <p:nvPr/>
            </p:nvSpPr>
            <p:spPr bwMode="auto">
              <a:xfrm flipH="1">
                <a:off x="4072" y="2368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4116" name="Rectangle 35"/>
            <p:cNvSpPr>
              <a:spLocks noChangeArrowheads="1"/>
            </p:cNvSpPr>
            <p:nvPr/>
          </p:nvSpPr>
          <p:spPr bwMode="auto">
            <a:xfrm>
              <a:off x="1727" y="2482"/>
              <a:ext cx="2536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2000" b="1"/>
                <a:t>Dose in Gy</a:t>
              </a:r>
            </a:p>
          </p:txBody>
        </p:sp>
        <p:sp>
          <p:nvSpPr>
            <p:cNvPr id="4117" name="Rectangle 36"/>
            <p:cNvSpPr>
              <a:spLocks noChangeArrowheads="1"/>
            </p:cNvSpPr>
            <p:nvPr/>
          </p:nvSpPr>
          <p:spPr bwMode="auto">
            <a:xfrm>
              <a:off x="497" y="1483"/>
              <a:ext cx="931" cy="5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Probability of</a:t>
              </a:r>
            </a:p>
            <a:p>
              <a:pPr algn="ctr" eaLnBrk="0" hangingPunct="0"/>
              <a:r>
                <a:rPr lang="en-US" sz="1400" b="1"/>
                <a:t>Local Tumor</a:t>
              </a:r>
            </a:p>
            <a:p>
              <a:pPr algn="ctr" eaLnBrk="0" hangingPunct="0"/>
              <a:r>
                <a:rPr lang="en-US" sz="1400" b="1"/>
                <a:t>Control</a:t>
              </a:r>
            </a:p>
            <a:p>
              <a:pPr algn="ctr" eaLnBrk="0" hangingPunct="0"/>
              <a:r>
                <a:rPr lang="en-US" sz="1400" b="1"/>
                <a:t>(       )</a:t>
              </a:r>
            </a:p>
          </p:txBody>
        </p:sp>
        <p:sp>
          <p:nvSpPr>
            <p:cNvPr id="4118" name="Rectangle 37"/>
            <p:cNvSpPr>
              <a:spLocks noChangeArrowheads="1"/>
            </p:cNvSpPr>
            <p:nvPr/>
          </p:nvSpPr>
          <p:spPr bwMode="auto">
            <a:xfrm>
              <a:off x="1233" y="2279"/>
              <a:ext cx="198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0</a:t>
              </a:r>
            </a:p>
          </p:txBody>
        </p:sp>
        <p:sp>
          <p:nvSpPr>
            <p:cNvPr id="4119" name="Rectangle 38"/>
            <p:cNvSpPr>
              <a:spLocks noChangeArrowheads="1"/>
            </p:cNvSpPr>
            <p:nvPr/>
          </p:nvSpPr>
          <p:spPr bwMode="auto">
            <a:xfrm>
              <a:off x="989" y="1027"/>
              <a:ext cx="450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100%</a:t>
              </a:r>
            </a:p>
          </p:txBody>
        </p:sp>
        <p:sp>
          <p:nvSpPr>
            <p:cNvPr id="4120" name="Rectangle 39"/>
            <p:cNvSpPr>
              <a:spLocks noChangeArrowheads="1"/>
            </p:cNvSpPr>
            <p:nvPr/>
          </p:nvSpPr>
          <p:spPr bwMode="auto">
            <a:xfrm>
              <a:off x="4498" y="2279"/>
              <a:ext cx="198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0</a:t>
              </a:r>
            </a:p>
          </p:txBody>
        </p:sp>
        <p:sp>
          <p:nvSpPr>
            <p:cNvPr id="4121" name="Rectangle 40"/>
            <p:cNvSpPr>
              <a:spLocks noChangeArrowheads="1"/>
            </p:cNvSpPr>
            <p:nvPr/>
          </p:nvSpPr>
          <p:spPr bwMode="auto">
            <a:xfrm>
              <a:off x="4489" y="1027"/>
              <a:ext cx="450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100%</a:t>
              </a:r>
            </a:p>
          </p:txBody>
        </p:sp>
        <p:sp>
          <p:nvSpPr>
            <p:cNvPr id="4122" name="Rectangle 41"/>
            <p:cNvSpPr>
              <a:spLocks noChangeArrowheads="1"/>
            </p:cNvSpPr>
            <p:nvPr/>
          </p:nvSpPr>
          <p:spPr bwMode="auto">
            <a:xfrm>
              <a:off x="4450" y="1483"/>
              <a:ext cx="994" cy="4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Probability of</a:t>
              </a:r>
            </a:p>
            <a:p>
              <a:pPr algn="ctr" eaLnBrk="0" hangingPunct="0"/>
              <a:r>
                <a:rPr lang="en-US" sz="1400" b="1"/>
                <a:t>Complications</a:t>
              </a:r>
            </a:p>
            <a:p>
              <a:pPr algn="ctr" eaLnBrk="0" hangingPunct="0"/>
              <a:r>
                <a:rPr lang="en-US" sz="1400" b="1"/>
                <a:t>(       )</a:t>
              </a:r>
            </a:p>
          </p:txBody>
        </p:sp>
        <p:sp>
          <p:nvSpPr>
            <p:cNvPr id="253994" name="Line 42"/>
            <p:cNvSpPr>
              <a:spLocks noChangeShapeType="1"/>
            </p:cNvSpPr>
            <p:nvPr/>
          </p:nvSpPr>
          <p:spPr bwMode="auto">
            <a:xfrm>
              <a:off x="4856" y="1724"/>
              <a:ext cx="180" cy="0"/>
            </a:xfrm>
            <a:prstGeom prst="line">
              <a:avLst/>
            </a:prstGeom>
            <a:noFill/>
            <a:ln w="50800">
              <a:solidFill>
                <a:srgbClr val="FEFA89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95" name="Line 43"/>
            <p:cNvSpPr>
              <a:spLocks noChangeShapeType="1"/>
            </p:cNvSpPr>
            <p:nvPr/>
          </p:nvSpPr>
          <p:spPr bwMode="auto">
            <a:xfrm>
              <a:off x="862" y="1806"/>
              <a:ext cx="180" cy="0"/>
            </a:xfrm>
            <a:prstGeom prst="line">
              <a:avLst/>
            </a:prstGeom>
            <a:noFill/>
            <a:ln w="50800">
              <a:solidFill>
                <a:srgbClr val="FC011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D796A-EA14-C0CF-81F5-0B3DC1C62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734A278A-2805-25D7-DA40-C44395998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76200"/>
            <a:ext cx="718477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/>
              <a:t>Radiation-induced Effects on Cells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6197EA-3FF7-23BB-704D-6F3389AC3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79054"/>
            <a:ext cx="8065513" cy="588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41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-113763" y="452323"/>
            <a:ext cx="9393406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4400" b="1" dirty="0"/>
              <a:t>Tumor-Specific Radiosensitization</a:t>
            </a:r>
          </a:p>
        </p:txBody>
      </p:sp>
      <p:sp>
        <p:nvSpPr>
          <p:cNvPr id="253957" name="Line 5"/>
          <p:cNvSpPr>
            <a:spLocks noChangeShapeType="1"/>
          </p:cNvSpPr>
          <p:nvPr/>
        </p:nvSpPr>
        <p:spPr bwMode="auto">
          <a:xfrm>
            <a:off x="4389438" y="2286000"/>
            <a:ext cx="46037" cy="2894013"/>
          </a:xfrm>
          <a:prstGeom prst="line">
            <a:avLst/>
          </a:prstGeom>
          <a:noFill/>
          <a:ln w="38100">
            <a:solidFill>
              <a:srgbClr val="FFFFFF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58" name="Freeform 6"/>
          <p:cNvSpPr>
            <a:spLocks/>
          </p:cNvSpPr>
          <p:nvPr/>
        </p:nvSpPr>
        <p:spPr bwMode="auto">
          <a:xfrm>
            <a:off x="3048000" y="2083158"/>
            <a:ext cx="2776537" cy="3097213"/>
          </a:xfrm>
          <a:custGeom>
            <a:avLst/>
            <a:gdLst/>
            <a:ahLst/>
            <a:cxnLst>
              <a:cxn ang="0">
                <a:pos x="0" y="1232"/>
              </a:cxn>
              <a:cxn ang="0">
                <a:pos x="124" y="1220"/>
              </a:cxn>
              <a:cxn ang="0">
                <a:pos x="208" y="1200"/>
              </a:cxn>
              <a:cxn ang="0">
                <a:pos x="288" y="1164"/>
              </a:cxn>
              <a:cxn ang="0">
                <a:pos x="364" y="1108"/>
              </a:cxn>
              <a:cxn ang="0">
                <a:pos x="432" y="1040"/>
              </a:cxn>
              <a:cxn ang="0">
                <a:pos x="480" y="972"/>
              </a:cxn>
              <a:cxn ang="0">
                <a:pos x="528" y="876"/>
              </a:cxn>
              <a:cxn ang="0">
                <a:pos x="564" y="772"/>
              </a:cxn>
              <a:cxn ang="0">
                <a:pos x="584" y="672"/>
              </a:cxn>
              <a:cxn ang="0">
                <a:pos x="600" y="572"/>
              </a:cxn>
              <a:cxn ang="0">
                <a:pos x="640" y="428"/>
              </a:cxn>
              <a:cxn ang="0">
                <a:pos x="686" y="312"/>
              </a:cxn>
              <a:cxn ang="0">
                <a:pos x="748" y="212"/>
              </a:cxn>
              <a:cxn ang="0">
                <a:pos x="808" y="140"/>
              </a:cxn>
              <a:cxn ang="0">
                <a:pos x="868" y="88"/>
              </a:cxn>
              <a:cxn ang="0">
                <a:pos x="916" y="54"/>
              </a:cxn>
              <a:cxn ang="0">
                <a:pos x="984" y="24"/>
              </a:cxn>
              <a:cxn ang="0">
                <a:pos x="1076" y="4"/>
              </a:cxn>
              <a:cxn ang="0">
                <a:pos x="1148" y="0"/>
              </a:cxn>
            </a:cxnLst>
            <a:rect l="0" t="0" r="r" b="b"/>
            <a:pathLst>
              <a:path w="1149" h="1233">
                <a:moveTo>
                  <a:pt x="0" y="1232"/>
                </a:moveTo>
                <a:lnTo>
                  <a:pt x="124" y="1220"/>
                </a:lnTo>
                <a:lnTo>
                  <a:pt x="208" y="1200"/>
                </a:lnTo>
                <a:lnTo>
                  <a:pt x="288" y="1164"/>
                </a:lnTo>
                <a:lnTo>
                  <a:pt x="364" y="1108"/>
                </a:lnTo>
                <a:lnTo>
                  <a:pt x="432" y="1040"/>
                </a:lnTo>
                <a:lnTo>
                  <a:pt x="480" y="972"/>
                </a:lnTo>
                <a:lnTo>
                  <a:pt x="528" y="876"/>
                </a:lnTo>
                <a:lnTo>
                  <a:pt x="564" y="772"/>
                </a:lnTo>
                <a:lnTo>
                  <a:pt x="584" y="672"/>
                </a:lnTo>
                <a:lnTo>
                  <a:pt x="600" y="572"/>
                </a:lnTo>
                <a:lnTo>
                  <a:pt x="640" y="428"/>
                </a:lnTo>
                <a:lnTo>
                  <a:pt x="686" y="312"/>
                </a:lnTo>
                <a:lnTo>
                  <a:pt x="748" y="212"/>
                </a:lnTo>
                <a:lnTo>
                  <a:pt x="808" y="140"/>
                </a:lnTo>
                <a:lnTo>
                  <a:pt x="868" y="88"/>
                </a:lnTo>
                <a:lnTo>
                  <a:pt x="916" y="54"/>
                </a:lnTo>
                <a:lnTo>
                  <a:pt x="984" y="24"/>
                </a:lnTo>
                <a:lnTo>
                  <a:pt x="1076" y="4"/>
                </a:lnTo>
                <a:lnTo>
                  <a:pt x="1148" y="0"/>
                </a:lnTo>
              </a:path>
            </a:pathLst>
          </a:custGeom>
          <a:noFill/>
          <a:ln w="38100" cap="rnd" cmpd="sng">
            <a:solidFill>
              <a:srgbClr val="FC011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59" name="Freeform 7"/>
          <p:cNvSpPr>
            <a:spLocks/>
          </p:cNvSpPr>
          <p:nvPr/>
        </p:nvSpPr>
        <p:spPr bwMode="auto">
          <a:xfrm>
            <a:off x="3843338" y="2087563"/>
            <a:ext cx="2709862" cy="3067050"/>
          </a:xfrm>
          <a:custGeom>
            <a:avLst/>
            <a:gdLst/>
            <a:ahLst/>
            <a:cxnLst>
              <a:cxn ang="0">
                <a:pos x="0" y="1220"/>
              </a:cxn>
              <a:cxn ang="0">
                <a:pos x="113" y="1208"/>
              </a:cxn>
              <a:cxn ang="0">
                <a:pos x="190" y="1188"/>
              </a:cxn>
              <a:cxn ang="0">
                <a:pos x="263" y="1152"/>
              </a:cxn>
              <a:cxn ang="0">
                <a:pos x="338" y="1094"/>
              </a:cxn>
              <a:cxn ang="0">
                <a:pos x="394" y="1028"/>
              </a:cxn>
              <a:cxn ang="0">
                <a:pos x="438" y="960"/>
              </a:cxn>
              <a:cxn ang="0">
                <a:pos x="482" y="864"/>
              </a:cxn>
              <a:cxn ang="0">
                <a:pos x="516" y="754"/>
              </a:cxn>
              <a:cxn ang="0">
                <a:pos x="533" y="660"/>
              </a:cxn>
              <a:cxn ang="0">
                <a:pos x="554" y="546"/>
              </a:cxn>
              <a:cxn ang="0">
                <a:pos x="584" y="416"/>
              </a:cxn>
              <a:cxn ang="0">
                <a:pos x="624" y="302"/>
              </a:cxn>
              <a:cxn ang="0">
                <a:pos x="683" y="200"/>
              </a:cxn>
              <a:cxn ang="0">
                <a:pos x="738" y="128"/>
              </a:cxn>
              <a:cxn ang="0">
                <a:pos x="792" y="76"/>
              </a:cxn>
              <a:cxn ang="0">
                <a:pos x="848" y="44"/>
              </a:cxn>
              <a:cxn ang="0">
                <a:pos x="908" y="20"/>
              </a:cxn>
              <a:cxn ang="0">
                <a:pos x="1000" y="4"/>
              </a:cxn>
              <a:cxn ang="0">
                <a:pos x="1120" y="0"/>
              </a:cxn>
            </a:cxnLst>
            <a:rect l="0" t="0" r="r" b="b"/>
            <a:pathLst>
              <a:path w="1121" h="1221">
                <a:moveTo>
                  <a:pt x="0" y="1220"/>
                </a:moveTo>
                <a:lnTo>
                  <a:pt x="113" y="1208"/>
                </a:lnTo>
                <a:lnTo>
                  <a:pt x="190" y="1188"/>
                </a:lnTo>
                <a:lnTo>
                  <a:pt x="263" y="1152"/>
                </a:lnTo>
                <a:lnTo>
                  <a:pt x="338" y="1094"/>
                </a:lnTo>
                <a:lnTo>
                  <a:pt x="394" y="1028"/>
                </a:lnTo>
                <a:lnTo>
                  <a:pt x="438" y="960"/>
                </a:lnTo>
                <a:lnTo>
                  <a:pt x="482" y="864"/>
                </a:lnTo>
                <a:lnTo>
                  <a:pt x="516" y="754"/>
                </a:lnTo>
                <a:lnTo>
                  <a:pt x="533" y="660"/>
                </a:lnTo>
                <a:lnTo>
                  <a:pt x="554" y="546"/>
                </a:lnTo>
                <a:lnTo>
                  <a:pt x="584" y="416"/>
                </a:lnTo>
                <a:lnTo>
                  <a:pt x="624" y="302"/>
                </a:lnTo>
                <a:lnTo>
                  <a:pt x="683" y="200"/>
                </a:lnTo>
                <a:lnTo>
                  <a:pt x="738" y="128"/>
                </a:lnTo>
                <a:lnTo>
                  <a:pt x="792" y="76"/>
                </a:lnTo>
                <a:lnTo>
                  <a:pt x="848" y="44"/>
                </a:lnTo>
                <a:lnTo>
                  <a:pt x="908" y="20"/>
                </a:lnTo>
                <a:lnTo>
                  <a:pt x="1000" y="4"/>
                </a:lnTo>
                <a:lnTo>
                  <a:pt x="1120" y="0"/>
                </a:lnTo>
              </a:path>
            </a:pathLst>
          </a:custGeom>
          <a:noFill/>
          <a:ln w="38100" cap="rnd" cmpd="sng">
            <a:solidFill>
              <a:srgbClr val="FEFA89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0" name="Line 8"/>
          <p:cNvSpPr>
            <a:spLocks noChangeShapeType="1"/>
          </p:cNvSpPr>
          <p:nvPr/>
        </p:nvSpPr>
        <p:spPr bwMode="auto">
          <a:xfrm>
            <a:off x="1974850" y="2036763"/>
            <a:ext cx="0" cy="31464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1" name="Line 9"/>
          <p:cNvSpPr>
            <a:spLocks noChangeShapeType="1"/>
          </p:cNvSpPr>
          <p:nvPr/>
        </p:nvSpPr>
        <p:spPr bwMode="auto">
          <a:xfrm>
            <a:off x="1974850" y="2036763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2" name="Line 10"/>
          <p:cNvSpPr>
            <a:spLocks noChangeShapeType="1"/>
          </p:cNvSpPr>
          <p:nvPr/>
        </p:nvSpPr>
        <p:spPr bwMode="auto">
          <a:xfrm>
            <a:off x="1974850" y="2368550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3" name="Line 11"/>
          <p:cNvSpPr>
            <a:spLocks noChangeShapeType="1"/>
          </p:cNvSpPr>
          <p:nvPr/>
        </p:nvSpPr>
        <p:spPr bwMode="auto">
          <a:xfrm>
            <a:off x="1974850" y="2679700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4" name="Line 12"/>
          <p:cNvSpPr>
            <a:spLocks noChangeShapeType="1"/>
          </p:cNvSpPr>
          <p:nvPr/>
        </p:nvSpPr>
        <p:spPr bwMode="auto">
          <a:xfrm>
            <a:off x="1974850" y="3001963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5" name="Line 13"/>
          <p:cNvSpPr>
            <a:spLocks noChangeShapeType="1"/>
          </p:cNvSpPr>
          <p:nvPr/>
        </p:nvSpPr>
        <p:spPr bwMode="auto">
          <a:xfrm>
            <a:off x="1974850" y="3303588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6" name="Line 14"/>
          <p:cNvSpPr>
            <a:spLocks noChangeShapeType="1"/>
          </p:cNvSpPr>
          <p:nvPr/>
        </p:nvSpPr>
        <p:spPr bwMode="auto">
          <a:xfrm>
            <a:off x="1974850" y="3635375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7" name="Line 15"/>
          <p:cNvSpPr>
            <a:spLocks noChangeShapeType="1"/>
          </p:cNvSpPr>
          <p:nvPr/>
        </p:nvSpPr>
        <p:spPr bwMode="auto">
          <a:xfrm>
            <a:off x="1974850" y="3937000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8" name="Line 16"/>
          <p:cNvSpPr>
            <a:spLocks noChangeShapeType="1"/>
          </p:cNvSpPr>
          <p:nvPr/>
        </p:nvSpPr>
        <p:spPr bwMode="auto">
          <a:xfrm>
            <a:off x="1974850" y="4268788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9" name="Line 17"/>
          <p:cNvSpPr>
            <a:spLocks noChangeShapeType="1"/>
          </p:cNvSpPr>
          <p:nvPr/>
        </p:nvSpPr>
        <p:spPr bwMode="auto">
          <a:xfrm>
            <a:off x="1974850" y="4549775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70" name="Line 18"/>
          <p:cNvSpPr>
            <a:spLocks noChangeShapeType="1"/>
          </p:cNvSpPr>
          <p:nvPr/>
        </p:nvSpPr>
        <p:spPr bwMode="auto">
          <a:xfrm>
            <a:off x="1974850" y="4860925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71" name="Line 19"/>
          <p:cNvSpPr>
            <a:spLocks noChangeShapeType="1"/>
          </p:cNvSpPr>
          <p:nvPr/>
        </p:nvSpPr>
        <p:spPr bwMode="auto">
          <a:xfrm>
            <a:off x="1974850" y="5183188"/>
            <a:ext cx="51720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005638" y="2027238"/>
            <a:ext cx="139700" cy="3144837"/>
            <a:chOff x="4072" y="1244"/>
            <a:chExt cx="72" cy="1252"/>
          </a:xfrm>
        </p:grpSpPr>
        <p:sp>
          <p:nvSpPr>
            <p:cNvPr id="253973" name="Line 21"/>
            <p:cNvSpPr>
              <a:spLocks noChangeShapeType="1"/>
            </p:cNvSpPr>
            <p:nvPr/>
          </p:nvSpPr>
          <p:spPr bwMode="auto">
            <a:xfrm>
              <a:off x="4144" y="1244"/>
              <a:ext cx="0" cy="125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4" name="Line 22"/>
            <p:cNvSpPr>
              <a:spLocks noChangeShapeType="1"/>
            </p:cNvSpPr>
            <p:nvPr/>
          </p:nvSpPr>
          <p:spPr bwMode="auto">
            <a:xfrm flipH="1">
              <a:off x="4072" y="1244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5" name="Line 23"/>
            <p:cNvSpPr>
              <a:spLocks noChangeShapeType="1"/>
            </p:cNvSpPr>
            <p:nvPr/>
          </p:nvSpPr>
          <p:spPr bwMode="auto">
            <a:xfrm flipH="1">
              <a:off x="4072" y="1376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6" name="Line 24"/>
            <p:cNvSpPr>
              <a:spLocks noChangeShapeType="1"/>
            </p:cNvSpPr>
            <p:nvPr/>
          </p:nvSpPr>
          <p:spPr bwMode="auto">
            <a:xfrm flipH="1">
              <a:off x="4072" y="1500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7" name="Line 25"/>
            <p:cNvSpPr>
              <a:spLocks noChangeShapeType="1"/>
            </p:cNvSpPr>
            <p:nvPr/>
          </p:nvSpPr>
          <p:spPr bwMode="auto">
            <a:xfrm flipH="1">
              <a:off x="4072" y="1628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8" name="Line 26"/>
            <p:cNvSpPr>
              <a:spLocks noChangeShapeType="1"/>
            </p:cNvSpPr>
            <p:nvPr/>
          </p:nvSpPr>
          <p:spPr bwMode="auto">
            <a:xfrm flipH="1">
              <a:off x="4072" y="1748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9" name="Line 27"/>
            <p:cNvSpPr>
              <a:spLocks noChangeShapeType="1"/>
            </p:cNvSpPr>
            <p:nvPr/>
          </p:nvSpPr>
          <p:spPr bwMode="auto">
            <a:xfrm flipH="1">
              <a:off x="4072" y="1880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80" name="Line 28"/>
            <p:cNvSpPr>
              <a:spLocks noChangeShapeType="1"/>
            </p:cNvSpPr>
            <p:nvPr/>
          </p:nvSpPr>
          <p:spPr bwMode="auto">
            <a:xfrm flipH="1">
              <a:off x="4072" y="2000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81" name="Line 29"/>
            <p:cNvSpPr>
              <a:spLocks noChangeShapeType="1"/>
            </p:cNvSpPr>
            <p:nvPr/>
          </p:nvSpPr>
          <p:spPr bwMode="auto">
            <a:xfrm flipH="1">
              <a:off x="4072" y="2132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82" name="Line 30"/>
            <p:cNvSpPr>
              <a:spLocks noChangeShapeType="1"/>
            </p:cNvSpPr>
            <p:nvPr/>
          </p:nvSpPr>
          <p:spPr bwMode="auto">
            <a:xfrm flipH="1">
              <a:off x="4072" y="2244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83" name="Line 31"/>
            <p:cNvSpPr>
              <a:spLocks noChangeShapeType="1"/>
            </p:cNvSpPr>
            <p:nvPr/>
          </p:nvSpPr>
          <p:spPr bwMode="auto">
            <a:xfrm flipH="1">
              <a:off x="4072" y="2368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2307" name="Rectangle 35"/>
          <p:cNvSpPr>
            <a:spLocks noChangeArrowheads="1"/>
          </p:cNvSpPr>
          <p:nvPr/>
        </p:nvSpPr>
        <p:spPr bwMode="auto">
          <a:xfrm>
            <a:off x="2438400" y="5408613"/>
            <a:ext cx="436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000" b="1"/>
              <a:t>Dose in Gy</a:t>
            </a:r>
          </a:p>
        </p:txBody>
      </p:sp>
      <p:sp>
        <p:nvSpPr>
          <p:cNvPr id="12308" name="Rectangle 36"/>
          <p:cNvSpPr>
            <a:spLocks noChangeArrowheads="1"/>
          </p:cNvSpPr>
          <p:nvPr/>
        </p:nvSpPr>
        <p:spPr bwMode="auto">
          <a:xfrm>
            <a:off x="320675" y="2898775"/>
            <a:ext cx="1603375" cy="1487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Probability of</a:t>
            </a:r>
          </a:p>
          <a:p>
            <a:pPr algn="ctr" eaLnBrk="0" hangingPunct="0"/>
            <a:r>
              <a:rPr lang="en-US" sz="1400" b="1"/>
              <a:t>Local Tumor</a:t>
            </a:r>
          </a:p>
          <a:p>
            <a:pPr algn="ctr" eaLnBrk="0" hangingPunct="0"/>
            <a:r>
              <a:rPr lang="en-US" sz="1400" b="1"/>
              <a:t>Control</a:t>
            </a:r>
          </a:p>
          <a:p>
            <a:pPr algn="ctr" eaLnBrk="0" hangingPunct="0"/>
            <a:r>
              <a:rPr lang="en-US" sz="1400" b="1"/>
              <a:t>(       )</a:t>
            </a:r>
          </a:p>
        </p:txBody>
      </p:sp>
      <p:sp>
        <p:nvSpPr>
          <p:cNvPr id="12309" name="Rectangle 37"/>
          <p:cNvSpPr>
            <a:spLocks noChangeArrowheads="1"/>
          </p:cNvSpPr>
          <p:nvPr/>
        </p:nvSpPr>
        <p:spPr bwMode="auto">
          <a:xfrm>
            <a:off x="1587500" y="4899025"/>
            <a:ext cx="341313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0</a:t>
            </a:r>
          </a:p>
        </p:txBody>
      </p:sp>
      <p:sp>
        <p:nvSpPr>
          <p:cNvPr id="12310" name="Rectangle 38"/>
          <p:cNvSpPr>
            <a:spLocks noChangeArrowheads="1"/>
          </p:cNvSpPr>
          <p:nvPr/>
        </p:nvSpPr>
        <p:spPr bwMode="auto">
          <a:xfrm>
            <a:off x="1168400" y="1752600"/>
            <a:ext cx="774700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100%</a:t>
            </a:r>
          </a:p>
        </p:txBody>
      </p:sp>
      <p:sp>
        <p:nvSpPr>
          <p:cNvPr id="12311" name="Rectangle 39"/>
          <p:cNvSpPr>
            <a:spLocks noChangeArrowheads="1"/>
          </p:cNvSpPr>
          <p:nvPr/>
        </p:nvSpPr>
        <p:spPr bwMode="auto">
          <a:xfrm>
            <a:off x="7210425" y="4899025"/>
            <a:ext cx="341313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0</a:t>
            </a:r>
          </a:p>
        </p:txBody>
      </p:sp>
      <p:sp>
        <p:nvSpPr>
          <p:cNvPr id="12312" name="Rectangle 40"/>
          <p:cNvSpPr>
            <a:spLocks noChangeArrowheads="1"/>
          </p:cNvSpPr>
          <p:nvPr/>
        </p:nvSpPr>
        <p:spPr bwMode="auto">
          <a:xfrm>
            <a:off x="7194550" y="1752600"/>
            <a:ext cx="774700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100%</a:t>
            </a:r>
          </a:p>
        </p:txBody>
      </p:sp>
      <p:sp>
        <p:nvSpPr>
          <p:cNvPr id="12313" name="Rectangle 41"/>
          <p:cNvSpPr>
            <a:spLocks noChangeArrowheads="1"/>
          </p:cNvSpPr>
          <p:nvPr/>
        </p:nvSpPr>
        <p:spPr bwMode="auto">
          <a:xfrm>
            <a:off x="7127875" y="2898775"/>
            <a:ext cx="1711325" cy="1150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Probability of</a:t>
            </a:r>
          </a:p>
          <a:p>
            <a:pPr algn="ctr" eaLnBrk="0" hangingPunct="0"/>
            <a:r>
              <a:rPr lang="en-US" sz="1400" b="1"/>
              <a:t>Complications</a:t>
            </a:r>
          </a:p>
          <a:p>
            <a:pPr algn="ctr" eaLnBrk="0" hangingPunct="0"/>
            <a:r>
              <a:rPr lang="en-US" sz="1400" b="1"/>
              <a:t>(       )</a:t>
            </a:r>
          </a:p>
        </p:txBody>
      </p:sp>
      <p:sp>
        <p:nvSpPr>
          <p:cNvPr id="253994" name="Line 42"/>
          <p:cNvSpPr>
            <a:spLocks noChangeShapeType="1"/>
          </p:cNvSpPr>
          <p:nvPr/>
        </p:nvSpPr>
        <p:spPr bwMode="auto">
          <a:xfrm>
            <a:off x="7826375" y="3503613"/>
            <a:ext cx="309563" cy="0"/>
          </a:xfrm>
          <a:prstGeom prst="line">
            <a:avLst/>
          </a:prstGeom>
          <a:noFill/>
          <a:ln w="50800">
            <a:solidFill>
              <a:srgbClr val="FEFA89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95" name="Line 43"/>
          <p:cNvSpPr>
            <a:spLocks noChangeShapeType="1"/>
          </p:cNvSpPr>
          <p:nvPr/>
        </p:nvSpPr>
        <p:spPr bwMode="auto">
          <a:xfrm>
            <a:off x="949325" y="3709988"/>
            <a:ext cx="309563" cy="0"/>
          </a:xfrm>
          <a:prstGeom prst="line">
            <a:avLst/>
          </a:prstGeom>
          <a:noFill/>
          <a:ln w="50800">
            <a:solidFill>
              <a:srgbClr val="FC011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58187E-6 L -0.11007 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990600" y="452323"/>
            <a:ext cx="7272826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400" b="1" dirty="0"/>
              <a:t>Therapeutic Ratio Balance</a:t>
            </a:r>
          </a:p>
        </p:txBody>
      </p:sp>
      <p:sp>
        <p:nvSpPr>
          <p:cNvPr id="253957" name="Line 5"/>
          <p:cNvSpPr>
            <a:spLocks noChangeShapeType="1"/>
          </p:cNvSpPr>
          <p:nvPr/>
        </p:nvSpPr>
        <p:spPr bwMode="auto">
          <a:xfrm>
            <a:off x="4389438" y="2286000"/>
            <a:ext cx="46037" cy="2894013"/>
          </a:xfrm>
          <a:prstGeom prst="line">
            <a:avLst/>
          </a:prstGeom>
          <a:noFill/>
          <a:ln w="38100">
            <a:solidFill>
              <a:srgbClr val="FFFFFF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58" name="Freeform 6"/>
          <p:cNvSpPr>
            <a:spLocks/>
          </p:cNvSpPr>
          <p:nvPr/>
        </p:nvSpPr>
        <p:spPr bwMode="auto">
          <a:xfrm>
            <a:off x="2786063" y="2057400"/>
            <a:ext cx="2776537" cy="3097213"/>
          </a:xfrm>
          <a:custGeom>
            <a:avLst/>
            <a:gdLst/>
            <a:ahLst/>
            <a:cxnLst>
              <a:cxn ang="0">
                <a:pos x="0" y="1232"/>
              </a:cxn>
              <a:cxn ang="0">
                <a:pos x="124" y="1220"/>
              </a:cxn>
              <a:cxn ang="0">
                <a:pos x="208" y="1200"/>
              </a:cxn>
              <a:cxn ang="0">
                <a:pos x="288" y="1164"/>
              </a:cxn>
              <a:cxn ang="0">
                <a:pos x="364" y="1108"/>
              </a:cxn>
              <a:cxn ang="0">
                <a:pos x="432" y="1040"/>
              </a:cxn>
              <a:cxn ang="0">
                <a:pos x="480" y="972"/>
              </a:cxn>
              <a:cxn ang="0">
                <a:pos x="528" y="876"/>
              </a:cxn>
              <a:cxn ang="0">
                <a:pos x="564" y="772"/>
              </a:cxn>
              <a:cxn ang="0">
                <a:pos x="584" y="672"/>
              </a:cxn>
              <a:cxn ang="0">
                <a:pos x="600" y="572"/>
              </a:cxn>
              <a:cxn ang="0">
                <a:pos x="640" y="428"/>
              </a:cxn>
              <a:cxn ang="0">
                <a:pos x="686" y="312"/>
              </a:cxn>
              <a:cxn ang="0">
                <a:pos x="748" y="212"/>
              </a:cxn>
              <a:cxn ang="0">
                <a:pos x="808" y="140"/>
              </a:cxn>
              <a:cxn ang="0">
                <a:pos x="868" y="88"/>
              </a:cxn>
              <a:cxn ang="0">
                <a:pos x="916" y="54"/>
              </a:cxn>
              <a:cxn ang="0">
                <a:pos x="984" y="24"/>
              </a:cxn>
              <a:cxn ang="0">
                <a:pos x="1076" y="4"/>
              </a:cxn>
              <a:cxn ang="0">
                <a:pos x="1148" y="0"/>
              </a:cxn>
            </a:cxnLst>
            <a:rect l="0" t="0" r="r" b="b"/>
            <a:pathLst>
              <a:path w="1149" h="1233">
                <a:moveTo>
                  <a:pt x="0" y="1232"/>
                </a:moveTo>
                <a:lnTo>
                  <a:pt x="124" y="1220"/>
                </a:lnTo>
                <a:lnTo>
                  <a:pt x="208" y="1200"/>
                </a:lnTo>
                <a:lnTo>
                  <a:pt x="288" y="1164"/>
                </a:lnTo>
                <a:lnTo>
                  <a:pt x="364" y="1108"/>
                </a:lnTo>
                <a:lnTo>
                  <a:pt x="432" y="1040"/>
                </a:lnTo>
                <a:lnTo>
                  <a:pt x="480" y="972"/>
                </a:lnTo>
                <a:lnTo>
                  <a:pt x="528" y="876"/>
                </a:lnTo>
                <a:lnTo>
                  <a:pt x="564" y="772"/>
                </a:lnTo>
                <a:lnTo>
                  <a:pt x="584" y="672"/>
                </a:lnTo>
                <a:lnTo>
                  <a:pt x="600" y="572"/>
                </a:lnTo>
                <a:lnTo>
                  <a:pt x="640" y="428"/>
                </a:lnTo>
                <a:lnTo>
                  <a:pt x="686" y="312"/>
                </a:lnTo>
                <a:lnTo>
                  <a:pt x="748" y="212"/>
                </a:lnTo>
                <a:lnTo>
                  <a:pt x="808" y="140"/>
                </a:lnTo>
                <a:lnTo>
                  <a:pt x="868" y="88"/>
                </a:lnTo>
                <a:lnTo>
                  <a:pt x="916" y="54"/>
                </a:lnTo>
                <a:lnTo>
                  <a:pt x="984" y="24"/>
                </a:lnTo>
                <a:lnTo>
                  <a:pt x="1076" y="4"/>
                </a:lnTo>
                <a:lnTo>
                  <a:pt x="1148" y="0"/>
                </a:lnTo>
              </a:path>
            </a:pathLst>
          </a:custGeom>
          <a:noFill/>
          <a:ln w="38100" cap="rnd" cmpd="sng">
            <a:solidFill>
              <a:srgbClr val="FC011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59" name="Freeform 7"/>
          <p:cNvSpPr>
            <a:spLocks/>
          </p:cNvSpPr>
          <p:nvPr/>
        </p:nvSpPr>
        <p:spPr bwMode="auto">
          <a:xfrm>
            <a:off x="3843338" y="2087563"/>
            <a:ext cx="2709862" cy="3067050"/>
          </a:xfrm>
          <a:custGeom>
            <a:avLst/>
            <a:gdLst/>
            <a:ahLst/>
            <a:cxnLst>
              <a:cxn ang="0">
                <a:pos x="0" y="1220"/>
              </a:cxn>
              <a:cxn ang="0">
                <a:pos x="113" y="1208"/>
              </a:cxn>
              <a:cxn ang="0">
                <a:pos x="190" y="1188"/>
              </a:cxn>
              <a:cxn ang="0">
                <a:pos x="263" y="1152"/>
              </a:cxn>
              <a:cxn ang="0">
                <a:pos x="338" y="1094"/>
              </a:cxn>
              <a:cxn ang="0">
                <a:pos x="394" y="1028"/>
              </a:cxn>
              <a:cxn ang="0">
                <a:pos x="438" y="960"/>
              </a:cxn>
              <a:cxn ang="0">
                <a:pos x="482" y="864"/>
              </a:cxn>
              <a:cxn ang="0">
                <a:pos x="516" y="754"/>
              </a:cxn>
              <a:cxn ang="0">
                <a:pos x="533" y="660"/>
              </a:cxn>
              <a:cxn ang="0">
                <a:pos x="554" y="546"/>
              </a:cxn>
              <a:cxn ang="0">
                <a:pos x="584" y="416"/>
              </a:cxn>
              <a:cxn ang="0">
                <a:pos x="624" y="302"/>
              </a:cxn>
              <a:cxn ang="0">
                <a:pos x="683" y="200"/>
              </a:cxn>
              <a:cxn ang="0">
                <a:pos x="738" y="128"/>
              </a:cxn>
              <a:cxn ang="0">
                <a:pos x="792" y="76"/>
              </a:cxn>
              <a:cxn ang="0">
                <a:pos x="848" y="44"/>
              </a:cxn>
              <a:cxn ang="0">
                <a:pos x="908" y="20"/>
              </a:cxn>
              <a:cxn ang="0">
                <a:pos x="1000" y="4"/>
              </a:cxn>
              <a:cxn ang="0">
                <a:pos x="1120" y="0"/>
              </a:cxn>
            </a:cxnLst>
            <a:rect l="0" t="0" r="r" b="b"/>
            <a:pathLst>
              <a:path w="1121" h="1221">
                <a:moveTo>
                  <a:pt x="0" y="1220"/>
                </a:moveTo>
                <a:lnTo>
                  <a:pt x="113" y="1208"/>
                </a:lnTo>
                <a:lnTo>
                  <a:pt x="190" y="1188"/>
                </a:lnTo>
                <a:lnTo>
                  <a:pt x="263" y="1152"/>
                </a:lnTo>
                <a:lnTo>
                  <a:pt x="338" y="1094"/>
                </a:lnTo>
                <a:lnTo>
                  <a:pt x="394" y="1028"/>
                </a:lnTo>
                <a:lnTo>
                  <a:pt x="438" y="960"/>
                </a:lnTo>
                <a:lnTo>
                  <a:pt x="482" y="864"/>
                </a:lnTo>
                <a:lnTo>
                  <a:pt x="516" y="754"/>
                </a:lnTo>
                <a:lnTo>
                  <a:pt x="533" y="660"/>
                </a:lnTo>
                <a:lnTo>
                  <a:pt x="554" y="546"/>
                </a:lnTo>
                <a:lnTo>
                  <a:pt x="584" y="416"/>
                </a:lnTo>
                <a:lnTo>
                  <a:pt x="624" y="302"/>
                </a:lnTo>
                <a:lnTo>
                  <a:pt x="683" y="200"/>
                </a:lnTo>
                <a:lnTo>
                  <a:pt x="738" y="128"/>
                </a:lnTo>
                <a:lnTo>
                  <a:pt x="792" y="76"/>
                </a:lnTo>
                <a:lnTo>
                  <a:pt x="848" y="44"/>
                </a:lnTo>
                <a:lnTo>
                  <a:pt x="908" y="20"/>
                </a:lnTo>
                <a:lnTo>
                  <a:pt x="1000" y="4"/>
                </a:lnTo>
                <a:lnTo>
                  <a:pt x="1120" y="0"/>
                </a:lnTo>
              </a:path>
            </a:pathLst>
          </a:custGeom>
          <a:noFill/>
          <a:ln w="38100" cap="rnd" cmpd="sng">
            <a:solidFill>
              <a:srgbClr val="FEFA89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0" name="Line 8"/>
          <p:cNvSpPr>
            <a:spLocks noChangeShapeType="1"/>
          </p:cNvSpPr>
          <p:nvPr/>
        </p:nvSpPr>
        <p:spPr bwMode="auto">
          <a:xfrm>
            <a:off x="1974850" y="2036763"/>
            <a:ext cx="0" cy="31464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1" name="Line 9"/>
          <p:cNvSpPr>
            <a:spLocks noChangeShapeType="1"/>
          </p:cNvSpPr>
          <p:nvPr/>
        </p:nvSpPr>
        <p:spPr bwMode="auto">
          <a:xfrm>
            <a:off x="1974850" y="2036763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2" name="Line 10"/>
          <p:cNvSpPr>
            <a:spLocks noChangeShapeType="1"/>
          </p:cNvSpPr>
          <p:nvPr/>
        </p:nvSpPr>
        <p:spPr bwMode="auto">
          <a:xfrm>
            <a:off x="1974850" y="2368550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3" name="Line 11"/>
          <p:cNvSpPr>
            <a:spLocks noChangeShapeType="1"/>
          </p:cNvSpPr>
          <p:nvPr/>
        </p:nvSpPr>
        <p:spPr bwMode="auto">
          <a:xfrm>
            <a:off x="1974850" y="2679700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4" name="Line 12"/>
          <p:cNvSpPr>
            <a:spLocks noChangeShapeType="1"/>
          </p:cNvSpPr>
          <p:nvPr/>
        </p:nvSpPr>
        <p:spPr bwMode="auto">
          <a:xfrm>
            <a:off x="1974850" y="3001963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5" name="Line 13"/>
          <p:cNvSpPr>
            <a:spLocks noChangeShapeType="1"/>
          </p:cNvSpPr>
          <p:nvPr/>
        </p:nvSpPr>
        <p:spPr bwMode="auto">
          <a:xfrm>
            <a:off x="1974850" y="3303588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6" name="Line 14"/>
          <p:cNvSpPr>
            <a:spLocks noChangeShapeType="1"/>
          </p:cNvSpPr>
          <p:nvPr/>
        </p:nvSpPr>
        <p:spPr bwMode="auto">
          <a:xfrm>
            <a:off x="1974850" y="3635375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7" name="Line 15"/>
          <p:cNvSpPr>
            <a:spLocks noChangeShapeType="1"/>
          </p:cNvSpPr>
          <p:nvPr/>
        </p:nvSpPr>
        <p:spPr bwMode="auto">
          <a:xfrm>
            <a:off x="1974850" y="3937000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8" name="Line 16"/>
          <p:cNvSpPr>
            <a:spLocks noChangeShapeType="1"/>
          </p:cNvSpPr>
          <p:nvPr/>
        </p:nvSpPr>
        <p:spPr bwMode="auto">
          <a:xfrm>
            <a:off x="1974850" y="4268788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69" name="Line 17"/>
          <p:cNvSpPr>
            <a:spLocks noChangeShapeType="1"/>
          </p:cNvSpPr>
          <p:nvPr/>
        </p:nvSpPr>
        <p:spPr bwMode="auto">
          <a:xfrm>
            <a:off x="1974850" y="4549775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70" name="Line 18"/>
          <p:cNvSpPr>
            <a:spLocks noChangeShapeType="1"/>
          </p:cNvSpPr>
          <p:nvPr/>
        </p:nvSpPr>
        <p:spPr bwMode="auto">
          <a:xfrm>
            <a:off x="1974850" y="4860925"/>
            <a:ext cx="139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71" name="Line 19"/>
          <p:cNvSpPr>
            <a:spLocks noChangeShapeType="1"/>
          </p:cNvSpPr>
          <p:nvPr/>
        </p:nvSpPr>
        <p:spPr bwMode="auto">
          <a:xfrm>
            <a:off x="1974850" y="5183188"/>
            <a:ext cx="51720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005638" y="2027238"/>
            <a:ext cx="139700" cy="3144837"/>
            <a:chOff x="4072" y="1244"/>
            <a:chExt cx="72" cy="1252"/>
          </a:xfrm>
        </p:grpSpPr>
        <p:sp>
          <p:nvSpPr>
            <p:cNvPr id="253973" name="Line 21"/>
            <p:cNvSpPr>
              <a:spLocks noChangeShapeType="1"/>
            </p:cNvSpPr>
            <p:nvPr/>
          </p:nvSpPr>
          <p:spPr bwMode="auto">
            <a:xfrm>
              <a:off x="4144" y="1244"/>
              <a:ext cx="0" cy="125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4" name="Line 22"/>
            <p:cNvSpPr>
              <a:spLocks noChangeShapeType="1"/>
            </p:cNvSpPr>
            <p:nvPr/>
          </p:nvSpPr>
          <p:spPr bwMode="auto">
            <a:xfrm flipH="1">
              <a:off x="4072" y="1244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5" name="Line 23"/>
            <p:cNvSpPr>
              <a:spLocks noChangeShapeType="1"/>
            </p:cNvSpPr>
            <p:nvPr/>
          </p:nvSpPr>
          <p:spPr bwMode="auto">
            <a:xfrm flipH="1">
              <a:off x="4072" y="1376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6" name="Line 24"/>
            <p:cNvSpPr>
              <a:spLocks noChangeShapeType="1"/>
            </p:cNvSpPr>
            <p:nvPr/>
          </p:nvSpPr>
          <p:spPr bwMode="auto">
            <a:xfrm flipH="1">
              <a:off x="4072" y="1500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7" name="Line 25"/>
            <p:cNvSpPr>
              <a:spLocks noChangeShapeType="1"/>
            </p:cNvSpPr>
            <p:nvPr/>
          </p:nvSpPr>
          <p:spPr bwMode="auto">
            <a:xfrm flipH="1">
              <a:off x="4072" y="1628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8" name="Line 26"/>
            <p:cNvSpPr>
              <a:spLocks noChangeShapeType="1"/>
            </p:cNvSpPr>
            <p:nvPr/>
          </p:nvSpPr>
          <p:spPr bwMode="auto">
            <a:xfrm flipH="1">
              <a:off x="4072" y="1748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9" name="Line 27"/>
            <p:cNvSpPr>
              <a:spLocks noChangeShapeType="1"/>
            </p:cNvSpPr>
            <p:nvPr/>
          </p:nvSpPr>
          <p:spPr bwMode="auto">
            <a:xfrm flipH="1">
              <a:off x="4072" y="1880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80" name="Line 28"/>
            <p:cNvSpPr>
              <a:spLocks noChangeShapeType="1"/>
            </p:cNvSpPr>
            <p:nvPr/>
          </p:nvSpPr>
          <p:spPr bwMode="auto">
            <a:xfrm flipH="1">
              <a:off x="4072" y="2000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81" name="Line 29"/>
            <p:cNvSpPr>
              <a:spLocks noChangeShapeType="1"/>
            </p:cNvSpPr>
            <p:nvPr/>
          </p:nvSpPr>
          <p:spPr bwMode="auto">
            <a:xfrm flipH="1">
              <a:off x="4072" y="2132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82" name="Line 30"/>
            <p:cNvSpPr>
              <a:spLocks noChangeShapeType="1"/>
            </p:cNvSpPr>
            <p:nvPr/>
          </p:nvSpPr>
          <p:spPr bwMode="auto">
            <a:xfrm flipH="1">
              <a:off x="4072" y="2244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83" name="Line 31"/>
            <p:cNvSpPr>
              <a:spLocks noChangeShapeType="1"/>
            </p:cNvSpPr>
            <p:nvPr/>
          </p:nvSpPr>
          <p:spPr bwMode="auto">
            <a:xfrm flipH="1">
              <a:off x="4072" y="2368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6403" name="Rectangle 35"/>
          <p:cNvSpPr>
            <a:spLocks noChangeArrowheads="1"/>
          </p:cNvSpPr>
          <p:nvPr/>
        </p:nvSpPr>
        <p:spPr bwMode="auto">
          <a:xfrm>
            <a:off x="2438400" y="5408613"/>
            <a:ext cx="436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000" b="1"/>
              <a:t>Dose in Gy</a:t>
            </a:r>
          </a:p>
        </p:txBody>
      </p:sp>
      <p:sp>
        <p:nvSpPr>
          <p:cNvPr id="16404" name="Rectangle 36"/>
          <p:cNvSpPr>
            <a:spLocks noChangeArrowheads="1"/>
          </p:cNvSpPr>
          <p:nvPr/>
        </p:nvSpPr>
        <p:spPr bwMode="auto">
          <a:xfrm>
            <a:off x="320675" y="2898775"/>
            <a:ext cx="1603375" cy="1487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Probability of</a:t>
            </a:r>
          </a:p>
          <a:p>
            <a:pPr algn="ctr" eaLnBrk="0" hangingPunct="0"/>
            <a:r>
              <a:rPr lang="en-US" sz="1400" b="1"/>
              <a:t>Local Tumor</a:t>
            </a:r>
          </a:p>
          <a:p>
            <a:pPr algn="ctr" eaLnBrk="0" hangingPunct="0"/>
            <a:r>
              <a:rPr lang="en-US" sz="1400" b="1"/>
              <a:t>Control</a:t>
            </a:r>
          </a:p>
          <a:p>
            <a:pPr algn="ctr" eaLnBrk="0" hangingPunct="0"/>
            <a:r>
              <a:rPr lang="en-US" sz="1400" b="1"/>
              <a:t>(       )</a:t>
            </a:r>
          </a:p>
        </p:txBody>
      </p:sp>
      <p:sp>
        <p:nvSpPr>
          <p:cNvPr id="16405" name="Rectangle 37"/>
          <p:cNvSpPr>
            <a:spLocks noChangeArrowheads="1"/>
          </p:cNvSpPr>
          <p:nvPr/>
        </p:nvSpPr>
        <p:spPr bwMode="auto">
          <a:xfrm>
            <a:off x="1587500" y="4899025"/>
            <a:ext cx="341313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0</a:t>
            </a:r>
          </a:p>
        </p:txBody>
      </p:sp>
      <p:sp>
        <p:nvSpPr>
          <p:cNvPr id="16406" name="Rectangle 38"/>
          <p:cNvSpPr>
            <a:spLocks noChangeArrowheads="1"/>
          </p:cNvSpPr>
          <p:nvPr/>
        </p:nvSpPr>
        <p:spPr bwMode="auto">
          <a:xfrm>
            <a:off x="1168400" y="1752600"/>
            <a:ext cx="774700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100%</a:t>
            </a:r>
          </a:p>
        </p:txBody>
      </p:sp>
      <p:sp>
        <p:nvSpPr>
          <p:cNvPr id="16407" name="Rectangle 39"/>
          <p:cNvSpPr>
            <a:spLocks noChangeArrowheads="1"/>
          </p:cNvSpPr>
          <p:nvPr/>
        </p:nvSpPr>
        <p:spPr bwMode="auto">
          <a:xfrm>
            <a:off x="7210425" y="4899025"/>
            <a:ext cx="341313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0</a:t>
            </a:r>
          </a:p>
        </p:txBody>
      </p:sp>
      <p:sp>
        <p:nvSpPr>
          <p:cNvPr id="16408" name="Rectangle 40"/>
          <p:cNvSpPr>
            <a:spLocks noChangeArrowheads="1"/>
          </p:cNvSpPr>
          <p:nvPr/>
        </p:nvSpPr>
        <p:spPr bwMode="auto">
          <a:xfrm>
            <a:off x="7194550" y="1752600"/>
            <a:ext cx="774700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100%</a:t>
            </a:r>
          </a:p>
        </p:txBody>
      </p:sp>
      <p:sp>
        <p:nvSpPr>
          <p:cNvPr id="16409" name="Rectangle 41"/>
          <p:cNvSpPr>
            <a:spLocks noChangeArrowheads="1"/>
          </p:cNvSpPr>
          <p:nvPr/>
        </p:nvSpPr>
        <p:spPr bwMode="auto">
          <a:xfrm>
            <a:off x="7127875" y="2898775"/>
            <a:ext cx="1711325" cy="1150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b="1"/>
              <a:t>Probability of</a:t>
            </a:r>
          </a:p>
          <a:p>
            <a:pPr algn="ctr" eaLnBrk="0" hangingPunct="0"/>
            <a:r>
              <a:rPr lang="en-US" sz="1400" b="1"/>
              <a:t>Complications</a:t>
            </a:r>
          </a:p>
          <a:p>
            <a:pPr algn="ctr" eaLnBrk="0" hangingPunct="0"/>
            <a:r>
              <a:rPr lang="en-US" sz="1400" b="1"/>
              <a:t>(       )</a:t>
            </a:r>
          </a:p>
        </p:txBody>
      </p:sp>
      <p:sp>
        <p:nvSpPr>
          <p:cNvPr id="253994" name="Line 42"/>
          <p:cNvSpPr>
            <a:spLocks noChangeShapeType="1"/>
          </p:cNvSpPr>
          <p:nvPr/>
        </p:nvSpPr>
        <p:spPr bwMode="auto">
          <a:xfrm>
            <a:off x="7826375" y="3503613"/>
            <a:ext cx="309563" cy="0"/>
          </a:xfrm>
          <a:prstGeom prst="line">
            <a:avLst/>
          </a:prstGeom>
          <a:noFill/>
          <a:ln w="50800">
            <a:solidFill>
              <a:srgbClr val="FEFA89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3995" name="Line 43"/>
          <p:cNvSpPr>
            <a:spLocks noChangeShapeType="1"/>
          </p:cNvSpPr>
          <p:nvPr/>
        </p:nvSpPr>
        <p:spPr bwMode="auto">
          <a:xfrm>
            <a:off x="949325" y="3709988"/>
            <a:ext cx="309563" cy="0"/>
          </a:xfrm>
          <a:prstGeom prst="line">
            <a:avLst/>
          </a:prstGeom>
          <a:noFill/>
          <a:ln w="50800">
            <a:solidFill>
              <a:srgbClr val="FC011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347 L -0.0842 1.8593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014E-8 L -0.20556 0.005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0231 L 0.0566 -0.005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8" grpId="0" animBg="1"/>
      <p:bldP spid="253959" grpId="0" animBg="1"/>
      <p:bldP spid="25395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28600" y="228600"/>
            <a:ext cx="8648202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4400" b="1" dirty="0"/>
              <a:t>Sub-populations to be defined?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0675" y="1752600"/>
            <a:ext cx="8518525" cy="4052888"/>
            <a:chOff x="497" y="1027"/>
            <a:chExt cx="4947" cy="1613"/>
          </a:xfrm>
        </p:grpSpPr>
        <p:sp>
          <p:nvSpPr>
            <p:cNvPr id="253957" name="Line 5"/>
            <p:cNvSpPr>
              <a:spLocks noChangeShapeType="1"/>
            </p:cNvSpPr>
            <p:nvPr/>
          </p:nvSpPr>
          <p:spPr bwMode="auto">
            <a:xfrm>
              <a:off x="2860" y="1239"/>
              <a:ext cx="27" cy="1152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58" name="Freeform 6"/>
            <p:cNvSpPr>
              <a:spLocks/>
            </p:cNvSpPr>
            <p:nvPr/>
          </p:nvSpPr>
          <p:spPr bwMode="auto">
            <a:xfrm>
              <a:off x="1638" y="1148"/>
              <a:ext cx="1612" cy="1233"/>
            </a:xfrm>
            <a:custGeom>
              <a:avLst/>
              <a:gdLst/>
              <a:ahLst/>
              <a:cxnLst>
                <a:cxn ang="0">
                  <a:pos x="0" y="1232"/>
                </a:cxn>
                <a:cxn ang="0">
                  <a:pos x="124" y="1220"/>
                </a:cxn>
                <a:cxn ang="0">
                  <a:pos x="208" y="1200"/>
                </a:cxn>
                <a:cxn ang="0">
                  <a:pos x="288" y="1164"/>
                </a:cxn>
                <a:cxn ang="0">
                  <a:pos x="364" y="1108"/>
                </a:cxn>
                <a:cxn ang="0">
                  <a:pos x="432" y="1040"/>
                </a:cxn>
                <a:cxn ang="0">
                  <a:pos x="480" y="972"/>
                </a:cxn>
                <a:cxn ang="0">
                  <a:pos x="528" y="876"/>
                </a:cxn>
                <a:cxn ang="0">
                  <a:pos x="564" y="772"/>
                </a:cxn>
                <a:cxn ang="0">
                  <a:pos x="584" y="672"/>
                </a:cxn>
                <a:cxn ang="0">
                  <a:pos x="600" y="572"/>
                </a:cxn>
                <a:cxn ang="0">
                  <a:pos x="640" y="428"/>
                </a:cxn>
                <a:cxn ang="0">
                  <a:pos x="686" y="312"/>
                </a:cxn>
                <a:cxn ang="0">
                  <a:pos x="748" y="212"/>
                </a:cxn>
                <a:cxn ang="0">
                  <a:pos x="808" y="140"/>
                </a:cxn>
                <a:cxn ang="0">
                  <a:pos x="868" y="88"/>
                </a:cxn>
                <a:cxn ang="0">
                  <a:pos x="916" y="54"/>
                </a:cxn>
                <a:cxn ang="0">
                  <a:pos x="984" y="24"/>
                </a:cxn>
                <a:cxn ang="0">
                  <a:pos x="1076" y="4"/>
                </a:cxn>
                <a:cxn ang="0">
                  <a:pos x="1148" y="0"/>
                </a:cxn>
              </a:cxnLst>
              <a:rect l="0" t="0" r="r" b="b"/>
              <a:pathLst>
                <a:path w="1149" h="1233">
                  <a:moveTo>
                    <a:pt x="0" y="1232"/>
                  </a:moveTo>
                  <a:lnTo>
                    <a:pt x="124" y="1220"/>
                  </a:lnTo>
                  <a:lnTo>
                    <a:pt x="208" y="1200"/>
                  </a:lnTo>
                  <a:lnTo>
                    <a:pt x="288" y="1164"/>
                  </a:lnTo>
                  <a:lnTo>
                    <a:pt x="364" y="1108"/>
                  </a:lnTo>
                  <a:lnTo>
                    <a:pt x="432" y="1040"/>
                  </a:lnTo>
                  <a:lnTo>
                    <a:pt x="480" y="972"/>
                  </a:lnTo>
                  <a:lnTo>
                    <a:pt x="528" y="876"/>
                  </a:lnTo>
                  <a:lnTo>
                    <a:pt x="564" y="772"/>
                  </a:lnTo>
                  <a:lnTo>
                    <a:pt x="584" y="672"/>
                  </a:lnTo>
                  <a:lnTo>
                    <a:pt x="600" y="572"/>
                  </a:lnTo>
                  <a:lnTo>
                    <a:pt x="640" y="428"/>
                  </a:lnTo>
                  <a:lnTo>
                    <a:pt x="686" y="312"/>
                  </a:lnTo>
                  <a:lnTo>
                    <a:pt x="748" y="212"/>
                  </a:lnTo>
                  <a:lnTo>
                    <a:pt x="808" y="140"/>
                  </a:lnTo>
                  <a:lnTo>
                    <a:pt x="868" y="88"/>
                  </a:lnTo>
                  <a:lnTo>
                    <a:pt x="916" y="54"/>
                  </a:lnTo>
                  <a:lnTo>
                    <a:pt x="984" y="24"/>
                  </a:lnTo>
                  <a:lnTo>
                    <a:pt x="1076" y="4"/>
                  </a:lnTo>
                  <a:lnTo>
                    <a:pt x="1148" y="0"/>
                  </a:lnTo>
                </a:path>
              </a:pathLst>
            </a:custGeom>
            <a:noFill/>
            <a:ln w="38100" cap="rnd" cmpd="sng">
              <a:solidFill>
                <a:srgbClr val="FC011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59" name="Freeform 7"/>
            <p:cNvSpPr>
              <a:spLocks/>
            </p:cNvSpPr>
            <p:nvPr/>
          </p:nvSpPr>
          <p:spPr bwMode="auto">
            <a:xfrm>
              <a:off x="2543" y="1160"/>
              <a:ext cx="1574" cy="1221"/>
            </a:xfrm>
            <a:custGeom>
              <a:avLst/>
              <a:gdLst/>
              <a:ahLst/>
              <a:cxnLst>
                <a:cxn ang="0">
                  <a:pos x="0" y="1220"/>
                </a:cxn>
                <a:cxn ang="0">
                  <a:pos x="113" y="1208"/>
                </a:cxn>
                <a:cxn ang="0">
                  <a:pos x="190" y="1188"/>
                </a:cxn>
                <a:cxn ang="0">
                  <a:pos x="263" y="1152"/>
                </a:cxn>
                <a:cxn ang="0">
                  <a:pos x="338" y="1094"/>
                </a:cxn>
                <a:cxn ang="0">
                  <a:pos x="394" y="1028"/>
                </a:cxn>
                <a:cxn ang="0">
                  <a:pos x="438" y="960"/>
                </a:cxn>
                <a:cxn ang="0">
                  <a:pos x="482" y="864"/>
                </a:cxn>
                <a:cxn ang="0">
                  <a:pos x="516" y="754"/>
                </a:cxn>
                <a:cxn ang="0">
                  <a:pos x="533" y="660"/>
                </a:cxn>
                <a:cxn ang="0">
                  <a:pos x="554" y="546"/>
                </a:cxn>
                <a:cxn ang="0">
                  <a:pos x="584" y="416"/>
                </a:cxn>
                <a:cxn ang="0">
                  <a:pos x="624" y="302"/>
                </a:cxn>
                <a:cxn ang="0">
                  <a:pos x="683" y="200"/>
                </a:cxn>
                <a:cxn ang="0">
                  <a:pos x="738" y="128"/>
                </a:cxn>
                <a:cxn ang="0">
                  <a:pos x="792" y="76"/>
                </a:cxn>
                <a:cxn ang="0">
                  <a:pos x="848" y="44"/>
                </a:cxn>
                <a:cxn ang="0">
                  <a:pos x="908" y="20"/>
                </a:cxn>
                <a:cxn ang="0">
                  <a:pos x="1000" y="4"/>
                </a:cxn>
                <a:cxn ang="0">
                  <a:pos x="1120" y="0"/>
                </a:cxn>
              </a:cxnLst>
              <a:rect l="0" t="0" r="r" b="b"/>
              <a:pathLst>
                <a:path w="1121" h="1221">
                  <a:moveTo>
                    <a:pt x="0" y="1220"/>
                  </a:moveTo>
                  <a:lnTo>
                    <a:pt x="113" y="1208"/>
                  </a:lnTo>
                  <a:lnTo>
                    <a:pt x="190" y="1188"/>
                  </a:lnTo>
                  <a:lnTo>
                    <a:pt x="263" y="1152"/>
                  </a:lnTo>
                  <a:lnTo>
                    <a:pt x="338" y="1094"/>
                  </a:lnTo>
                  <a:lnTo>
                    <a:pt x="394" y="1028"/>
                  </a:lnTo>
                  <a:lnTo>
                    <a:pt x="438" y="960"/>
                  </a:lnTo>
                  <a:lnTo>
                    <a:pt x="482" y="864"/>
                  </a:lnTo>
                  <a:lnTo>
                    <a:pt x="516" y="754"/>
                  </a:lnTo>
                  <a:lnTo>
                    <a:pt x="533" y="660"/>
                  </a:lnTo>
                  <a:lnTo>
                    <a:pt x="554" y="546"/>
                  </a:lnTo>
                  <a:lnTo>
                    <a:pt x="584" y="416"/>
                  </a:lnTo>
                  <a:lnTo>
                    <a:pt x="624" y="302"/>
                  </a:lnTo>
                  <a:lnTo>
                    <a:pt x="683" y="200"/>
                  </a:lnTo>
                  <a:lnTo>
                    <a:pt x="738" y="128"/>
                  </a:lnTo>
                  <a:lnTo>
                    <a:pt x="792" y="76"/>
                  </a:lnTo>
                  <a:lnTo>
                    <a:pt x="848" y="44"/>
                  </a:lnTo>
                  <a:lnTo>
                    <a:pt x="908" y="20"/>
                  </a:lnTo>
                  <a:lnTo>
                    <a:pt x="1000" y="4"/>
                  </a:lnTo>
                  <a:lnTo>
                    <a:pt x="1120" y="0"/>
                  </a:lnTo>
                </a:path>
              </a:pathLst>
            </a:custGeom>
            <a:noFill/>
            <a:ln w="38100" cap="rnd" cmpd="sng">
              <a:solidFill>
                <a:srgbClr val="FEFA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0" name="Line 8"/>
            <p:cNvSpPr>
              <a:spLocks noChangeShapeType="1"/>
            </p:cNvSpPr>
            <p:nvPr/>
          </p:nvSpPr>
          <p:spPr bwMode="auto">
            <a:xfrm>
              <a:off x="1458" y="1140"/>
              <a:ext cx="0" cy="125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1" name="Line 9"/>
            <p:cNvSpPr>
              <a:spLocks noChangeShapeType="1"/>
            </p:cNvSpPr>
            <p:nvPr/>
          </p:nvSpPr>
          <p:spPr bwMode="auto">
            <a:xfrm>
              <a:off x="1458" y="1140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2" name="Line 10"/>
            <p:cNvSpPr>
              <a:spLocks noChangeShapeType="1"/>
            </p:cNvSpPr>
            <p:nvPr/>
          </p:nvSpPr>
          <p:spPr bwMode="auto">
            <a:xfrm>
              <a:off x="1458" y="1272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3" name="Line 11"/>
            <p:cNvSpPr>
              <a:spLocks noChangeShapeType="1"/>
            </p:cNvSpPr>
            <p:nvPr/>
          </p:nvSpPr>
          <p:spPr bwMode="auto">
            <a:xfrm>
              <a:off x="1458" y="1396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4" name="Line 12"/>
            <p:cNvSpPr>
              <a:spLocks noChangeShapeType="1"/>
            </p:cNvSpPr>
            <p:nvPr/>
          </p:nvSpPr>
          <p:spPr bwMode="auto">
            <a:xfrm>
              <a:off x="1458" y="1524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5" name="Line 13"/>
            <p:cNvSpPr>
              <a:spLocks noChangeShapeType="1"/>
            </p:cNvSpPr>
            <p:nvPr/>
          </p:nvSpPr>
          <p:spPr bwMode="auto">
            <a:xfrm>
              <a:off x="1458" y="1644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6" name="Line 14"/>
            <p:cNvSpPr>
              <a:spLocks noChangeShapeType="1"/>
            </p:cNvSpPr>
            <p:nvPr/>
          </p:nvSpPr>
          <p:spPr bwMode="auto">
            <a:xfrm>
              <a:off x="1458" y="1776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7" name="Line 15"/>
            <p:cNvSpPr>
              <a:spLocks noChangeShapeType="1"/>
            </p:cNvSpPr>
            <p:nvPr/>
          </p:nvSpPr>
          <p:spPr bwMode="auto">
            <a:xfrm>
              <a:off x="1458" y="1896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8" name="Line 16"/>
            <p:cNvSpPr>
              <a:spLocks noChangeShapeType="1"/>
            </p:cNvSpPr>
            <p:nvPr/>
          </p:nvSpPr>
          <p:spPr bwMode="auto">
            <a:xfrm>
              <a:off x="1458" y="2028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69" name="Line 17"/>
            <p:cNvSpPr>
              <a:spLocks noChangeShapeType="1"/>
            </p:cNvSpPr>
            <p:nvPr/>
          </p:nvSpPr>
          <p:spPr bwMode="auto">
            <a:xfrm>
              <a:off x="1458" y="2140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0" name="Line 18"/>
            <p:cNvSpPr>
              <a:spLocks noChangeShapeType="1"/>
            </p:cNvSpPr>
            <p:nvPr/>
          </p:nvSpPr>
          <p:spPr bwMode="auto">
            <a:xfrm>
              <a:off x="1458" y="2264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71" name="Line 19"/>
            <p:cNvSpPr>
              <a:spLocks noChangeShapeType="1"/>
            </p:cNvSpPr>
            <p:nvPr/>
          </p:nvSpPr>
          <p:spPr bwMode="auto">
            <a:xfrm>
              <a:off x="1458" y="2392"/>
              <a:ext cx="3004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4379" y="1136"/>
              <a:ext cx="81" cy="1252"/>
              <a:chOff x="4072" y="1244"/>
              <a:chExt cx="72" cy="1252"/>
            </a:xfrm>
          </p:grpSpPr>
          <p:sp>
            <p:nvSpPr>
              <p:cNvPr id="253973" name="Line 21"/>
              <p:cNvSpPr>
                <a:spLocks noChangeShapeType="1"/>
              </p:cNvSpPr>
              <p:nvPr/>
            </p:nvSpPr>
            <p:spPr bwMode="auto">
              <a:xfrm>
                <a:off x="4144" y="1244"/>
                <a:ext cx="0" cy="1252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4" name="Line 22"/>
              <p:cNvSpPr>
                <a:spLocks noChangeShapeType="1"/>
              </p:cNvSpPr>
              <p:nvPr/>
            </p:nvSpPr>
            <p:spPr bwMode="auto">
              <a:xfrm flipH="1">
                <a:off x="4072" y="1244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5" name="Line 23"/>
              <p:cNvSpPr>
                <a:spLocks noChangeShapeType="1"/>
              </p:cNvSpPr>
              <p:nvPr/>
            </p:nvSpPr>
            <p:spPr bwMode="auto">
              <a:xfrm flipH="1">
                <a:off x="4072" y="1376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6" name="Line 24"/>
              <p:cNvSpPr>
                <a:spLocks noChangeShapeType="1"/>
              </p:cNvSpPr>
              <p:nvPr/>
            </p:nvSpPr>
            <p:spPr bwMode="auto">
              <a:xfrm flipH="1">
                <a:off x="4072" y="1500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7" name="Line 25"/>
              <p:cNvSpPr>
                <a:spLocks noChangeShapeType="1"/>
              </p:cNvSpPr>
              <p:nvPr/>
            </p:nvSpPr>
            <p:spPr bwMode="auto">
              <a:xfrm flipH="1">
                <a:off x="4072" y="1628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8" name="Line 26"/>
              <p:cNvSpPr>
                <a:spLocks noChangeShapeType="1"/>
              </p:cNvSpPr>
              <p:nvPr/>
            </p:nvSpPr>
            <p:spPr bwMode="auto">
              <a:xfrm flipH="1">
                <a:off x="4072" y="1748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79" name="Line 27"/>
              <p:cNvSpPr>
                <a:spLocks noChangeShapeType="1"/>
              </p:cNvSpPr>
              <p:nvPr/>
            </p:nvSpPr>
            <p:spPr bwMode="auto">
              <a:xfrm flipH="1">
                <a:off x="4072" y="1880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80" name="Line 28"/>
              <p:cNvSpPr>
                <a:spLocks noChangeShapeType="1"/>
              </p:cNvSpPr>
              <p:nvPr/>
            </p:nvSpPr>
            <p:spPr bwMode="auto">
              <a:xfrm flipH="1">
                <a:off x="4072" y="2000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81" name="Line 29"/>
              <p:cNvSpPr>
                <a:spLocks noChangeShapeType="1"/>
              </p:cNvSpPr>
              <p:nvPr/>
            </p:nvSpPr>
            <p:spPr bwMode="auto">
              <a:xfrm flipH="1">
                <a:off x="4072" y="2132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82" name="Line 30"/>
              <p:cNvSpPr>
                <a:spLocks noChangeShapeType="1"/>
              </p:cNvSpPr>
              <p:nvPr/>
            </p:nvSpPr>
            <p:spPr bwMode="auto">
              <a:xfrm flipH="1">
                <a:off x="4072" y="2244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3983" name="Line 31"/>
              <p:cNvSpPr>
                <a:spLocks noChangeShapeType="1"/>
              </p:cNvSpPr>
              <p:nvPr/>
            </p:nvSpPr>
            <p:spPr bwMode="auto">
              <a:xfrm flipH="1">
                <a:off x="4072" y="2368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20502" name="Rectangle 35"/>
            <p:cNvSpPr>
              <a:spLocks noChangeArrowheads="1"/>
            </p:cNvSpPr>
            <p:nvPr/>
          </p:nvSpPr>
          <p:spPr bwMode="auto">
            <a:xfrm>
              <a:off x="1727" y="2482"/>
              <a:ext cx="2536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2000" b="1"/>
                <a:t>Dose in Gy</a:t>
              </a:r>
            </a:p>
          </p:txBody>
        </p:sp>
        <p:sp>
          <p:nvSpPr>
            <p:cNvPr id="20503" name="Rectangle 36"/>
            <p:cNvSpPr>
              <a:spLocks noChangeArrowheads="1"/>
            </p:cNvSpPr>
            <p:nvPr/>
          </p:nvSpPr>
          <p:spPr bwMode="auto">
            <a:xfrm>
              <a:off x="497" y="1483"/>
              <a:ext cx="931" cy="5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Probability of</a:t>
              </a:r>
            </a:p>
            <a:p>
              <a:pPr algn="ctr" eaLnBrk="0" hangingPunct="0"/>
              <a:r>
                <a:rPr lang="en-US" sz="1400" b="1"/>
                <a:t>Local Tumor</a:t>
              </a:r>
            </a:p>
            <a:p>
              <a:pPr algn="ctr" eaLnBrk="0" hangingPunct="0"/>
              <a:r>
                <a:rPr lang="en-US" sz="1400" b="1"/>
                <a:t>Control</a:t>
              </a:r>
            </a:p>
            <a:p>
              <a:pPr algn="ctr" eaLnBrk="0" hangingPunct="0"/>
              <a:r>
                <a:rPr lang="en-US" sz="1400" b="1"/>
                <a:t>(       )</a:t>
              </a:r>
            </a:p>
          </p:txBody>
        </p:sp>
        <p:sp>
          <p:nvSpPr>
            <p:cNvPr id="20504" name="Rectangle 37"/>
            <p:cNvSpPr>
              <a:spLocks noChangeArrowheads="1"/>
            </p:cNvSpPr>
            <p:nvPr/>
          </p:nvSpPr>
          <p:spPr bwMode="auto">
            <a:xfrm>
              <a:off x="1233" y="2279"/>
              <a:ext cx="198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0</a:t>
              </a:r>
            </a:p>
          </p:txBody>
        </p:sp>
        <p:sp>
          <p:nvSpPr>
            <p:cNvPr id="20505" name="Rectangle 38"/>
            <p:cNvSpPr>
              <a:spLocks noChangeArrowheads="1"/>
            </p:cNvSpPr>
            <p:nvPr/>
          </p:nvSpPr>
          <p:spPr bwMode="auto">
            <a:xfrm>
              <a:off x="989" y="1027"/>
              <a:ext cx="450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100%</a:t>
              </a:r>
            </a:p>
          </p:txBody>
        </p:sp>
        <p:sp>
          <p:nvSpPr>
            <p:cNvPr id="20506" name="Rectangle 39"/>
            <p:cNvSpPr>
              <a:spLocks noChangeArrowheads="1"/>
            </p:cNvSpPr>
            <p:nvPr/>
          </p:nvSpPr>
          <p:spPr bwMode="auto">
            <a:xfrm>
              <a:off x="4498" y="2279"/>
              <a:ext cx="198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0</a:t>
              </a:r>
            </a:p>
          </p:txBody>
        </p:sp>
        <p:sp>
          <p:nvSpPr>
            <p:cNvPr id="20507" name="Rectangle 40"/>
            <p:cNvSpPr>
              <a:spLocks noChangeArrowheads="1"/>
            </p:cNvSpPr>
            <p:nvPr/>
          </p:nvSpPr>
          <p:spPr bwMode="auto">
            <a:xfrm>
              <a:off x="4489" y="1027"/>
              <a:ext cx="450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100%</a:t>
              </a:r>
            </a:p>
          </p:txBody>
        </p:sp>
        <p:sp>
          <p:nvSpPr>
            <p:cNvPr id="20508" name="Rectangle 41"/>
            <p:cNvSpPr>
              <a:spLocks noChangeArrowheads="1"/>
            </p:cNvSpPr>
            <p:nvPr/>
          </p:nvSpPr>
          <p:spPr bwMode="auto">
            <a:xfrm>
              <a:off x="4450" y="1483"/>
              <a:ext cx="994" cy="4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Probability of</a:t>
              </a:r>
            </a:p>
            <a:p>
              <a:pPr algn="ctr" eaLnBrk="0" hangingPunct="0"/>
              <a:r>
                <a:rPr lang="en-US" sz="1400" b="1"/>
                <a:t>Complications</a:t>
              </a:r>
            </a:p>
            <a:p>
              <a:pPr algn="ctr" eaLnBrk="0" hangingPunct="0"/>
              <a:r>
                <a:rPr lang="en-US" sz="1400" b="1"/>
                <a:t>(       )</a:t>
              </a:r>
            </a:p>
          </p:txBody>
        </p:sp>
        <p:sp>
          <p:nvSpPr>
            <p:cNvPr id="253994" name="Line 42"/>
            <p:cNvSpPr>
              <a:spLocks noChangeShapeType="1"/>
            </p:cNvSpPr>
            <p:nvPr/>
          </p:nvSpPr>
          <p:spPr bwMode="auto">
            <a:xfrm>
              <a:off x="4856" y="1724"/>
              <a:ext cx="180" cy="0"/>
            </a:xfrm>
            <a:prstGeom prst="line">
              <a:avLst/>
            </a:prstGeom>
            <a:noFill/>
            <a:ln w="50800">
              <a:solidFill>
                <a:srgbClr val="FEFA89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3995" name="Line 43"/>
            <p:cNvSpPr>
              <a:spLocks noChangeShapeType="1"/>
            </p:cNvSpPr>
            <p:nvPr/>
          </p:nvSpPr>
          <p:spPr bwMode="auto">
            <a:xfrm>
              <a:off x="862" y="1806"/>
              <a:ext cx="180" cy="0"/>
            </a:xfrm>
            <a:prstGeom prst="line">
              <a:avLst/>
            </a:prstGeom>
            <a:noFill/>
            <a:ln w="50800">
              <a:solidFill>
                <a:srgbClr val="FC011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40" name="Down Arrow 39"/>
          <p:cNvSpPr/>
          <p:nvPr/>
        </p:nvSpPr>
        <p:spPr>
          <a:xfrm>
            <a:off x="5867400" y="1295400"/>
            <a:ext cx="4572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4229100" y="4114800"/>
            <a:ext cx="4572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4267200" y="1294326"/>
            <a:ext cx="457200" cy="8382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2628900" y="4113726"/>
            <a:ext cx="457200" cy="8382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51" y="199926"/>
            <a:ext cx="8229600" cy="1143000"/>
          </a:xfrm>
        </p:spPr>
        <p:txBody>
          <a:bodyPr/>
          <a:lstStyle/>
          <a:p>
            <a:r>
              <a:rPr lang="en-US" b="1" dirty="0"/>
              <a:t>Normal Tissue 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788" y="1612652"/>
            <a:ext cx="7845612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en-US" dirty="0"/>
              <a:t>DNA repair variants exist within the normal population</a:t>
            </a:r>
          </a:p>
          <a:p>
            <a:pPr>
              <a:lnSpc>
                <a:spcPct val="130000"/>
              </a:lnSpc>
            </a:pPr>
            <a:r>
              <a:rPr lang="en-US" dirty="0"/>
              <a:t>Methods to detect population variables </a:t>
            </a:r>
          </a:p>
          <a:p>
            <a:pPr>
              <a:lnSpc>
                <a:spcPct val="130000"/>
              </a:lnSpc>
            </a:pPr>
            <a:r>
              <a:rPr lang="en-US" dirty="0"/>
              <a:t>Genome-wide Association Studies</a:t>
            </a:r>
          </a:p>
          <a:p>
            <a:pPr>
              <a:lnSpc>
                <a:spcPct val="130000"/>
              </a:lnSpc>
            </a:pPr>
            <a:r>
              <a:rPr lang="en-US" dirty="0"/>
              <a:t>Validation</a:t>
            </a:r>
          </a:p>
          <a:p>
            <a:pPr>
              <a:lnSpc>
                <a:spcPct val="130000"/>
              </a:lnSpc>
            </a:pPr>
            <a:r>
              <a:rPr lang="en-US" dirty="0"/>
              <a:t>Allele testing and gene editing</a:t>
            </a:r>
          </a:p>
          <a:p>
            <a:pPr>
              <a:lnSpc>
                <a:spcPct val="130000"/>
              </a:lnSpc>
            </a:pPr>
            <a:r>
              <a:rPr lang="en-US" dirty="0"/>
              <a:t>CRISPR screens for radiosensitivity</a:t>
            </a:r>
          </a:p>
        </p:txBody>
      </p:sp>
    </p:spTree>
    <p:extLst>
      <p:ext uri="{BB962C8B-B14F-4D97-AF65-F5344CB8AC3E}">
        <p14:creationId xmlns:p14="http://schemas.microsoft.com/office/powerpoint/2010/main" val="207364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352800"/>
            <a:ext cx="5842000" cy="33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9574" t="5839" r="3191" b="26221"/>
          <a:stretch>
            <a:fillRect/>
          </a:stretch>
        </p:blipFill>
        <p:spPr bwMode="auto">
          <a:xfrm>
            <a:off x="4474016" y="1219208"/>
            <a:ext cx="210883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55305" t="5647" r="2255" b="28645"/>
          <a:stretch>
            <a:fillRect/>
          </a:stretch>
        </p:blipFill>
        <p:spPr bwMode="auto">
          <a:xfrm>
            <a:off x="6531414" y="124098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 l="59060" b="27423"/>
          <a:stretch>
            <a:fillRect/>
          </a:stretch>
        </p:blipFill>
        <p:spPr bwMode="auto">
          <a:xfrm>
            <a:off x="2579909" y="1066808"/>
            <a:ext cx="1764463" cy="21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 r="47875" b="27423"/>
          <a:stretch>
            <a:fillRect/>
          </a:stretch>
        </p:blipFill>
        <p:spPr bwMode="auto">
          <a:xfrm>
            <a:off x="370110" y="1088578"/>
            <a:ext cx="2246515" cy="21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flipV="1">
            <a:off x="522511" y="1317178"/>
            <a:ext cx="0" cy="1676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-66920" y="2016902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Symbol" pitchFamily="18" charset="2"/>
              </a:rPr>
              <a:t>g</a:t>
            </a:r>
            <a:r>
              <a:rPr lang="en-US" sz="1600" b="1" dirty="0">
                <a:latin typeface="Comic Sans MS Bold"/>
              </a:rPr>
              <a:t>H2AX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3510" y="3145978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13116" y="3102436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 Bold"/>
              </a:rPr>
              <a:t>PI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360711" y="1698178"/>
            <a:ext cx="0" cy="3048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32111" y="1393378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 Bold"/>
              </a:rPr>
              <a:t>G1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98911" y="1698178"/>
            <a:ext cx="0" cy="3048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70311" y="1393378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 Bold"/>
              </a:rPr>
              <a:t>G2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41711" y="1698178"/>
            <a:ext cx="0" cy="3048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13111" y="1393378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 Bold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65090" y="914400"/>
            <a:ext cx="768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 Bold"/>
              </a:rPr>
              <a:t>0 Gy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7741" y="914400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 Bold"/>
              </a:rPr>
              <a:t>10 Gy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17849" y="3527502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mic Sans MS Bold"/>
              </a:rPr>
              <a:t>Peak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62800" y="48768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 Bold"/>
              </a:rPr>
              <a:t>Residual Damage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14800" y="3733800"/>
            <a:ext cx="15311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mic Sans MS Bold"/>
              </a:rPr>
              <a:t>Rate of early </a:t>
            </a:r>
          </a:p>
          <a:p>
            <a:r>
              <a:rPr lang="en-US" sz="1600" b="1" dirty="0">
                <a:latin typeface="Comic Sans MS Bold"/>
              </a:rPr>
              <a:t>Repair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3330763" y="3810532"/>
            <a:ext cx="152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3810000" y="4267200"/>
            <a:ext cx="3048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7086600" y="5486400"/>
            <a:ext cx="152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312216" y="2438408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mic Sans MS Bold"/>
              </a:rPr>
              <a:t>0 Gy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5617016" y="1828808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724400" y="914408"/>
            <a:ext cx="1813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 Bold"/>
              </a:rPr>
              <a:t>1 hr post-IR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769418" y="2438408"/>
            <a:ext cx="776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mic Sans MS Bold"/>
              </a:rPr>
              <a:t>10 Gy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683828" y="925294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 Bold"/>
              </a:rPr>
              <a:t>24 hrs post-IR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0" y="152400"/>
            <a:ext cx="9144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 Bold"/>
                <a:cs typeface="Comic Sans MS Bold"/>
              </a:rPr>
              <a:t>High throughput </a:t>
            </a:r>
            <a:r>
              <a:rPr lang="en-US" sz="2800" b="1" dirty="0">
                <a:latin typeface="Symbol" pitchFamily="18" charset="2"/>
                <a:cs typeface="Comic Sans MS Bold"/>
              </a:rPr>
              <a:t>g</a:t>
            </a:r>
            <a:r>
              <a:rPr lang="en-US" sz="2800" b="1" dirty="0">
                <a:latin typeface="Comic Sans MS Bold"/>
                <a:cs typeface="Comic Sans MS Bold"/>
              </a:rPr>
              <a:t>H2AX flow cytometry assay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87751" y="5575608"/>
            <a:ext cx="97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mic Sans MS Bold"/>
              </a:rPr>
              <a:t>Baseline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3200400" y="5791200"/>
            <a:ext cx="1524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016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22222" r="22222" b="15008"/>
          <a:stretch>
            <a:fillRect/>
          </a:stretch>
        </p:blipFill>
        <p:spPr bwMode="auto">
          <a:xfrm>
            <a:off x="1857824" y="1124596"/>
            <a:ext cx="5575799" cy="560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0" y="228258"/>
            <a:ext cx="91440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 Bold"/>
                <a:ea typeface="+mj-ea"/>
                <a:cs typeface="Comic Sans MS Bold"/>
              </a:rPr>
              <a:t>DNA damage and repair: 192 normal cell lines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51173" y="1368615"/>
            <a:ext cx="7888027" cy="5362217"/>
            <a:chOff x="951173" y="1082219"/>
            <a:chExt cx="7888027" cy="5362217"/>
          </a:xfrm>
        </p:grpSpPr>
        <p:sp>
          <p:nvSpPr>
            <p:cNvPr id="13" name="TextBox 12"/>
            <p:cNvSpPr txBox="1"/>
            <p:nvPr/>
          </p:nvSpPr>
          <p:spPr>
            <a:xfrm>
              <a:off x="7123585" y="4861033"/>
              <a:ext cx="171561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mic Sans MS Bold"/>
                </a:rPr>
                <a:t>Non-specific signal</a:t>
              </a: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2540" t="39310" r="5555" b="26011"/>
            <a:stretch>
              <a:fillRect/>
            </a:stretch>
          </p:blipFill>
          <p:spPr bwMode="auto">
            <a:xfrm>
              <a:off x="7154834" y="1082219"/>
              <a:ext cx="1253384" cy="239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2540" t="25204" r="5555" b="64216"/>
            <a:stretch>
              <a:fillRect/>
            </a:stretch>
          </p:blipFill>
          <p:spPr bwMode="auto">
            <a:xfrm>
              <a:off x="7191658" y="4010485"/>
              <a:ext cx="1253384" cy="732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Rectangle 16"/>
            <p:cNvSpPr/>
            <p:nvPr/>
          </p:nvSpPr>
          <p:spPr>
            <a:xfrm>
              <a:off x="1579034" y="1252573"/>
              <a:ext cx="557580" cy="488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ic Sans MS Bold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21909" y="3217300"/>
              <a:ext cx="557580" cy="488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ic Sans MS Bold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79034" y="5451596"/>
              <a:ext cx="557580" cy="488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ic Sans MS Bol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3130" y="5524649"/>
              <a:ext cx="7115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 Bold"/>
                </a:rPr>
                <a:t>10</a:t>
              </a:r>
              <a:r>
                <a:rPr lang="en-US" sz="2800" baseline="30000" dirty="0">
                  <a:latin typeface="Comic Sans MS Bold"/>
                </a:rPr>
                <a:t>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3245" y="3347672"/>
              <a:ext cx="698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 Bold"/>
                </a:rPr>
                <a:t>10</a:t>
              </a:r>
              <a:r>
                <a:rPr lang="en-US" sz="2800" baseline="30000" dirty="0">
                  <a:latin typeface="Comic Sans MS Bold"/>
                </a:rPr>
                <a:t>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5839" y="1095416"/>
              <a:ext cx="7115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 Bold"/>
                </a:rPr>
                <a:t>10</a:t>
              </a:r>
              <a:r>
                <a:rPr lang="en-US" sz="2800" baseline="30000" dirty="0">
                  <a:latin typeface="Comic Sans MS Bold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-9507" y="3237643"/>
              <a:ext cx="26292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dirty="0">
                <a:latin typeface="Comic Sans MS Bold"/>
                <a:cs typeface="Comic Sans MS Bold"/>
              </a:endParaRPr>
            </a:p>
            <a:p>
              <a:r>
                <a:rPr lang="en-US" sz="2000" b="1" dirty="0">
                  <a:latin typeface="Symbol" pitchFamily="18" charset="2"/>
                  <a:cs typeface="Comic Sans MS Bold"/>
                </a:rPr>
                <a:t>g</a:t>
              </a:r>
              <a:r>
                <a:rPr lang="en-US" sz="2000" b="1" dirty="0">
                  <a:latin typeface="Comic Sans MS Bold"/>
                  <a:cs typeface="Comic Sans MS Bold"/>
                </a:rPr>
                <a:t>H2AX signal (MFI)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136614" y="6047869"/>
              <a:ext cx="4986971" cy="396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mic Sans M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000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679" y="1324061"/>
            <a:ext cx="6933389" cy="440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9400" y="5892800"/>
            <a:ext cx="8702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 Bold"/>
              </a:rPr>
              <a:t>30 LCLs, independent dataset from primary screen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17500"/>
            <a:ext cx="91440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 Bold"/>
                <a:ea typeface="+mj-ea"/>
                <a:cs typeface="+mj-cs"/>
              </a:rPr>
              <a:t>POLQ </a:t>
            </a:r>
            <a:r>
              <a:rPr lang="en-US" sz="3600" b="1" noProof="0" dirty="0">
                <a:latin typeface="Comic Sans MS Bold"/>
                <a:ea typeface="+mj-ea"/>
                <a:cs typeface="+mj-cs"/>
              </a:rPr>
              <a:t>loci validates in replication set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3642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51" y="150118"/>
            <a:ext cx="8229600" cy="1143000"/>
          </a:xfrm>
        </p:spPr>
        <p:txBody>
          <a:bodyPr/>
          <a:lstStyle/>
          <a:p>
            <a:r>
              <a:rPr lang="en-US" sz="3600" b="1" u="sng" dirty="0"/>
              <a:t>Cancer Genetics and DNA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6064"/>
            <a:ext cx="7924800" cy="5036775"/>
          </a:xfrm>
        </p:spPr>
        <p:txBody>
          <a:bodyPr>
            <a:noAutofit/>
          </a:bodyPr>
          <a:lstStyle/>
          <a:p>
            <a:r>
              <a:rPr lang="en-US" sz="2600" b="1" dirty="0"/>
              <a:t>DNA Repair abnormalities in cancer cells</a:t>
            </a:r>
          </a:p>
          <a:p>
            <a:r>
              <a:rPr lang="en-US" sz="2600" b="1" dirty="0"/>
              <a:t>Mutational signatures observed in TCGA</a:t>
            </a:r>
          </a:p>
          <a:p>
            <a:pPr lvl="1"/>
            <a:r>
              <a:rPr lang="en-US" sz="2600" b="1" dirty="0"/>
              <a:t>Which are relevant for Radiation Therapy?</a:t>
            </a:r>
          </a:p>
          <a:p>
            <a:r>
              <a:rPr lang="en-US" sz="2600" b="1" dirty="0"/>
              <a:t>Methods to detect HR-Deficiency (HRD)</a:t>
            </a:r>
          </a:p>
          <a:p>
            <a:pPr lvl="1"/>
            <a:r>
              <a:rPr lang="en-US" sz="2600" b="1" dirty="0"/>
              <a:t>Functional Assessment</a:t>
            </a:r>
          </a:p>
          <a:p>
            <a:pPr lvl="1"/>
            <a:r>
              <a:rPr lang="en-US" sz="2600" b="1" dirty="0"/>
              <a:t>Structural Variation</a:t>
            </a:r>
          </a:p>
          <a:p>
            <a:pPr lvl="1"/>
            <a:r>
              <a:rPr lang="en-US" sz="2600" b="1" dirty="0"/>
              <a:t>Mutational Signature</a:t>
            </a:r>
          </a:p>
          <a:p>
            <a:r>
              <a:rPr lang="en-US" sz="2600" b="1" dirty="0"/>
              <a:t>HRD found outside of Breast/Ovarian Cancer</a:t>
            </a:r>
          </a:p>
          <a:p>
            <a:r>
              <a:rPr lang="en-US" sz="2600" b="1" dirty="0"/>
              <a:t>Expanding the ability to deduce genomic landscapes from limited sequencing data 		e.g. MSKCC IMPACT data</a:t>
            </a:r>
          </a:p>
        </p:txBody>
      </p:sp>
    </p:spTree>
    <p:extLst>
      <p:ext uri="{BB962C8B-B14F-4D97-AF65-F5344CB8AC3E}">
        <p14:creationId xmlns:p14="http://schemas.microsoft.com/office/powerpoint/2010/main" val="2249658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523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4A8CFF"/>
                </a:solidFill>
              </a:rPr>
              <a:t>Exceptional Responders to RT: truncating ATM mutations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r="3023" b="48623"/>
          <a:stretch/>
        </p:blipFill>
        <p:spPr>
          <a:xfrm>
            <a:off x="1" y="990601"/>
            <a:ext cx="5527430" cy="2758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1524" y="1293748"/>
            <a:ext cx="3698679" cy="206209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>
                <a:latin typeface="Comic Sans MS"/>
                <a:cs typeface="Comic Sans MS"/>
              </a:rPr>
              <a:t>96 year old with Oral Cavity SCC</a:t>
            </a:r>
          </a:p>
          <a:p>
            <a:r>
              <a:rPr lang="en-US" sz="2100" dirty="0">
                <a:latin typeface="Comic Sans MS"/>
                <a:cs typeface="Comic Sans MS"/>
              </a:rPr>
              <a:t>CR after 44.4 </a:t>
            </a:r>
            <a:r>
              <a:rPr lang="en-US" sz="2100" dirty="0" err="1">
                <a:latin typeface="Comic Sans MS"/>
                <a:cs typeface="Comic Sans MS"/>
              </a:rPr>
              <a:t>Gy</a:t>
            </a:r>
            <a:r>
              <a:rPr lang="en-US" sz="2100" dirty="0">
                <a:latin typeface="Comic Sans MS"/>
                <a:cs typeface="Comic Sans MS"/>
              </a:rPr>
              <a:t>. A biopsy one year after therapy was negative. Now 5 years post-therapy and NED.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65203" r="44743"/>
          <a:stretch/>
        </p:blipFill>
        <p:spPr>
          <a:xfrm>
            <a:off x="2816355" y="3632201"/>
            <a:ext cx="2801758" cy="2386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32414" r="48739" b="34005"/>
          <a:stretch/>
        </p:blipFill>
        <p:spPr>
          <a:xfrm>
            <a:off x="1" y="3715606"/>
            <a:ext cx="2646368" cy="23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6400800"/>
            <a:ext cx="3249742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b="1" dirty="0">
                <a:latin typeface="Comic Sans MS"/>
                <a:cs typeface="Comic Sans MS"/>
              </a:rPr>
              <a:t>Ma, et. al., </a:t>
            </a:r>
            <a:r>
              <a:rPr lang="en-US" sz="1600" b="1" dirty="0" err="1">
                <a:latin typeface="Comic Sans MS"/>
                <a:cs typeface="Comic Sans MS"/>
              </a:rPr>
              <a:t>Oncotarget</a:t>
            </a:r>
            <a:r>
              <a:rPr lang="en-US" sz="1600" b="1" dirty="0">
                <a:latin typeface="Comic Sans MS"/>
                <a:cs typeface="Comic Sans MS"/>
              </a:rPr>
              <a:t> 2017</a:t>
            </a:r>
          </a:p>
        </p:txBody>
      </p:sp>
      <p:sp>
        <p:nvSpPr>
          <p:cNvPr id="9" name="Rectangle 8"/>
          <p:cNvSpPr/>
          <p:nvPr/>
        </p:nvSpPr>
        <p:spPr>
          <a:xfrm>
            <a:off x="2731301" y="1037006"/>
            <a:ext cx="280999" cy="258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55999" y="4650642"/>
            <a:ext cx="840922" cy="74748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2734" y="4650642"/>
            <a:ext cx="840922" cy="74748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87681" y="3875041"/>
            <a:ext cx="3698679" cy="2385264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>
                <a:latin typeface="Comic Sans MS"/>
                <a:cs typeface="Comic Sans MS"/>
              </a:rPr>
              <a:t>68 year old with stage IB endometrial </a:t>
            </a:r>
            <a:r>
              <a:rPr lang="en-US" sz="2100" dirty="0" err="1">
                <a:latin typeface="Comic Sans MS"/>
                <a:cs typeface="Comic Sans MS"/>
              </a:rPr>
              <a:t>ca</a:t>
            </a:r>
            <a:r>
              <a:rPr lang="en-US" sz="2100" dirty="0">
                <a:latin typeface="Comic Sans MS"/>
                <a:cs typeface="Comic Sans MS"/>
              </a:rPr>
              <a:t> s/p TAH/BSO with </a:t>
            </a:r>
          </a:p>
          <a:p>
            <a:r>
              <a:rPr lang="en-US" sz="2100" dirty="0">
                <a:latin typeface="Comic Sans MS"/>
                <a:cs typeface="Comic Sans MS"/>
              </a:rPr>
              <a:t>pre-sacral lymph node recurrence 2 years later, s/p palliative RT to 36Gy. Now 4 years later and NED.</a:t>
            </a:r>
          </a:p>
        </p:txBody>
      </p:sp>
    </p:spTree>
    <p:extLst>
      <p:ext uri="{BB962C8B-B14F-4D97-AF65-F5344CB8AC3E}">
        <p14:creationId xmlns:p14="http://schemas.microsoft.com/office/powerpoint/2010/main" val="9507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763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b="1" u="sng" dirty="0">
                <a:latin typeface="+mn-lt"/>
              </a:rPr>
              <a:t>Defective HR (HRD): Therapeutic Strategies</a:t>
            </a:r>
            <a:endParaRPr lang="en-US" sz="2800" b="1" u="sng" dirty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+mn-lt"/>
              </a:rPr>
              <a:t>Cisplatin, better with ionizing radiation?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+mn-lt"/>
              </a:rPr>
              <a:t>Crosslinking agents: MMC +/-radiation</a:t>
            </a:r>
          </a:p>
          <a:p>
            <a:pPr marL="460375" indent="-460375">
              <a:spcAft>
                <a:spcPts val="1200"/>
              </a:spcAft>
            </a:pPr>
            <a:r>
              <a:rPr lang="en-US" sz="2800" b="1" dirty="0">
                <a:latin typeface="+mn-lt"/>
              </a:rPr>
              <a:t>PARP inhibitors, combined with radiation?</a:t>
            </a:r>
          </a:p>
          <a:p>
            <a:pPr marL="460375" indent="-460375">
              <a:spcAft>
                <a:spcPts val="1200"/>
              </a:spcAft>
            </a:pPr>
            <a:r>
              <a:rPr lang="en-US" sz="2800" b="1" dirty="0">
                <a:latin typeface="+mn-lt"/>
              </a:rPr>
              <a:t>Depletion of nucleotide pools, MTH1 inhibition?</a:t>
            </a:r>
          </a:p>
          <a:p>
            <a:pPr marL="460375" indent="-460375">
              <a:spcAft>
                <a:spcPts val="1200"/>
              </a:spcAft>
            </a:pPr>
            <a:r>
              <a:rPr lang="en-US" sz="2800" b="1" dirty="0">
                <a:latin typeface="+mn-lt"/>
              </a:rPr>
              <a:t>Topoisomerase poisons: I </a:t>
            </a:r>
            <a:r>
              <a:rPr lang="en-US" sz="2800" b="1" dirty="0" err="1">
                <a:latin typeface="+mn-lt"/>
              </a:rPr>
              <a:t>vs</a:t>
            </a:r>
            <a:r>
              <a:rPr lang="en-US" sz="2800" b="1" dirty="0">
                <a:latin typeface="+mn-lt"/>
              </a:rPr>
              <a:t> II; combination with PARP inhibitors are toxic</a:t>
            </a:r>
          </a:p>
          <a:p>
            <a:pPr marL="460375" indent="-460375">
              <a:spcAft>
                <a:spcPts val="1200"/>
              </a:spcAft>
            </a:pPr>
            <a:r>
              <a:rPr lang="en-US" sz="2800" b="1" dirty="0">
                <a:latin typeface="+mn-lt"/>
              </a:rPr>
              <a:t>Reactive Oxidizing Species: produce S-phase breaks</a:t>
            </a:r>
          </a:p>
          <a:p>
            <a:pPr marL="460375" indent="-460375">
              <a:spcAft>
                <a:spcPts val="1200"/>
              </a:spcAft>
            </a:pPr>
            <a:r>
              <a:rPr lang="en-US" sz="2800" b="1" dirty="0">
                <a:latin typeface="+mn-lt"/>
              </a:rPr>
              <a:t>Back-up repair pathways: </a:t>
            </a:r>
          </a:p>
          <a:p>
            <a:pPr marL="460375" indent="-460375">
              <a:spcAft>
                <a:spcPts val="1200"/>
              </a:spcAft>
            </a:pPr>
            <a:r>
              <a:rPr lang="en-US" sz="2800" b="1" dirty="0">
                <a:latin typeface="+mn-lt"/>
              </a:rPr>
              <a:t>	Pol-theta, RAD52 inhibitors, TLS-pols inhibitors</a:t>
            </a:r>
          </a:p>
        </p:txBody>
      </p:sp>
    </p:spTree>
    <p:extLst>
      <p:ext uri="{BB962C8B-B14F-4D97-AF65-F5344CB8AC3E}">
        <p14:creationId xmlns:p14="http://schemas.microsoft.com/office/powerpoint/2010/main" val="170594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60563" y="482024"/>
            <a:ext cx="718477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/>
              <a:t>Radiation-induced Effects on Cells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600200" y="1676400"/>
            <a:ext cx="6934200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Aft>
                <a:spcPts val="600"/>
              </a:spcAft>
              <a:buClr>
                <a:schemeClr val="tx2"/>
              </a:buClr>
              <a:buNone/>
              <a:defRPr/>
            </a:pPr>
            <a:r>
              <a:rPr lang="nl-BE" sz="2400" b="1" dirty="0"/>
              <a:t>Multiple cellular stress responses</a:t>
            </a:r>
            <a:r>
              <a:rPr lang="nl-BE" sz="2400" dirty="0"/>
              <a:t>: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400" dirty="0"/>
              <a:t>DNA damage: wide variety of types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nl-BE" sz="2400" dirty="0"/>
              <a:t>Altered metabolism: oxygen, acidity, Warburg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400" dirty="0"/>
              <a:t>Free Radical Stress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400" dirty="0"/>
              <a:t>Cytosolic DNA (occasionally as micronuclei)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400" dirty="0"/>
              <a:t>Cytokine release from cells: IFN signaling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400" dirty="0"/>
              <a:t>Inflammatory responses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400" dirty="0"/>
              <a:t>Immune infiltrates: suppressive vs anti-tumor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354217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 b="1" dirty="0"/>
              <a:t>MGMT methylation predicts for response to treatment in GBM patients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962400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38600"/>
            <a:ext cx="47244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953000" y="2438400"/>
            <a:ext cx="40005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O6-methylguanine DNA methyltransferase</a:t>
            </a:r>
          </a:p>
          <a:p>
            <a:pPr>
              <a:buFontTx/>
              <a:buChar char="-"/>
            </a:pPr>
            <a:r>
              <a:rPr lang="en-US" sz="1600"/>
              <a:t>DNA repair enzyme</a:t>
            </a:r>
          </a:p>
          <a:p>
            <a:pPr>
              <a:buFontTx/>
              <a:buChar char="-"/>
            </a:pPr>
            <a:r>
              <a:rPr lang="en-US" sz="1600"/>
              <a:t>Reverses alkylator damage to DNA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673850" y="6491288"/>
            <a:ext cx="247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Hegi et al. NEJM 2005</a:t>
            </a:r>
          </a:p>
        </p:txBody>
      </p:sp>
    </p:spTree>
    <p:extLst>
      <p:ext uri="{BB962C8B-B14F-4D97-AF65-F5344CB8AC3E}">
        <p14:creationId xmlns:p14="http://schemas.microsoft.com/office/powerpoint/2010/main" val="3318417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 b="1" dirty="0"/>
              <a:t>Overall survival by MGMT promoter methylation status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2225"/>
            <a:ext cx="754380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32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Cell Death from Radiation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89362"/>
            <a:ext cx="7329905" cy="596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17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Cell Death from Radiation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382000" cy="4800600"/>
          </a:xfrm>
        </p:spPr>
        <p:txBody>
          <a:bodyPr>
            <a:normAutofit fontScale="92500" lnSpcReduction="20000"/>
          </a:bodyPr>
          <a:lstStyle/>
          <a:p>
            <a:pPr marL="368300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Interphase Apoptosis</a:t>
            </a:r>
          </a:p>
          <a:p>
            <a:pPr marL="368300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Autophagy </a:t>
            </a:r>
          </a:p>
          <a:p>
            <a:pPr marL="368300" indent="-368300" defTabSz="979488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Necrosis</a:t>
            </a:r>
          </a:p>
          <a:p>
            <a:pPr marL="368300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Senescence</a:t>
            </a:r>
          </a:p>
          <a:p>
            <a:pPr marL="368300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Post-mitotic cell death (mitotic catastrophe)</a:t>
            </a:r>
          </a:p>
          <a:p>
            <a:pPr marL="368300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Others</a:t>
            </a:r>
          </a:p>
          <a:p>
            <a:pPr marL="768350" lvl="1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 err="1">
                <a:solidFill>
                  <a:srgbClr val="000000"/>
                </a:solidFill>
              </a:rPr>
              <a:t>Necroptosis</a:t>
            </a:r>
            <a:endParaRPr lang="en-US" dirty="0">
              <a:solidFill>
                <a:srgbClr val="000000"/>
              </a:solidFill>
            </a:endParaRPr>
          </a:p>
          <a:p>
            <a:pPr marL="768350" lvl="1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Immune mediated death </a:t>
            </a:r>
          </a:p>
        </p:txBody>
      </p:sp>
    </p:spTree>
    <p:extLst>
      <p:ext uri="{BB962C8B-B14F-4D97-AF65-F5344CB8AC3E}">
        <p14:creationId xmlns:p14="http://schemas.microsoft.com/office/powerpoint/2010/main" val="3262106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Cell Death from Radiation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8" y="838200"/>
            <a:ext cx="88923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1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0523" y="253424"/>
            <a:ext cx="908493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/>
              <a:t>Radiation-induced Effects on Tissues/Tumors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97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503238"/>
          </a:xfrm>
        </p:spPr>
        <p:txBody>
          <a:bodyPr/>
          <a:lstStyle/>
          <a:p>
            <a:pPr eaLnBrk="1" hangingPunct="1"/>
            <a:r>
              <a:rPr lang="en-US" b="1" dirty="0"/>
              <a:t>Tolerance Doses of Tissues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724400"/>
          </a:xfrm>
          <a:ln>
            <a:solidFill>
              <a:schemeClr val="tx1"/>
            </a:solidFill>
          </a:ln>
        </p:spPr>
        <p:txBody>
          <a:bodyPr/>
          <a:lstStyle/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200" u="sng" dirty="0"/>
              <a:t>Organ	Injury		        TD5%/5yr    TD50%/5yr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endParaRPr lang="en-US" sz="1200" u="sng" dirty="0"/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Bone marrow	</a:t>
            </a:r>
            <a:r>
              <a:rPr lang="en-US" sz="1900" dirty="0" err="1"/>
              <a:t>aplasia</a:t>
            </a:r>
            <a:r>
              <a:rPr lang="en-US" sz="1900" dirty="0"/>
              <a:t>			2.5		4.5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Intestine	perforation		40		 55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Liver		hepatitis			30		 40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Brain		necrosis			45		 60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Lung		pneumonitis		17		 24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Kidney	</a:t>
            </a:r>
            <a:r>
              <a:rPr lang="en-US" sz="1900" dirty="0" err="1"/>
              <a:t>nephrosclerosis</a:t>
            </a:r>
            <a:r>
              <a:rPr lang="en-US" sz="1900" dirty="0"/>
              <a:t>		23		 28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Skin		dermatitis		55		 65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Rectum	ulcer, fistula		60		 80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 err="1"/>
              <a:t>Saliv</a:t>
            </a:r>
            <a:r>
              <a:rPr lang="en-US" sz="1900" dirty="0"/>
              <a:t>. glands	</a:t>
            </a:r>
            <a:r>
              <a:rPr lang="en-US" sz="1900" dirty="0" err="1"/>
              <a:t>xerostomia</a:t>
            </a:r>
            <a:r>
              <a:rPr lang="en-US" sz="1900" dirty="0"/>
              <a:t>		32		 46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Testes	sterilization		 1		  2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Ovaries	sterilization		2-3		6-12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Bone (child)	growth arrest		10		 30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Bone (adult)	necrosis			60		100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P. nerves	neuritis			60		100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Muscle	fibrosis			60		 80</a:t>
            </a:r>
          </a:p>
          <a:p>
            <a:pPr marL="368300" indent="-368300" defTabSz="979488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900" dirty="0"/>
              <a:t>Breast	atrophy			50		100</a:t>
            </a:r>
            <a:r>
              <a:rPr lang="en-US" sz="1300" dirty="0"/>
              <a:t>	</a:t>
            </a:r>
            <a:endParaRPr lang="en-US" sz="1500" dirty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81000" y="6034087"/>
            <a:ext cx="845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Why Do Tolerance Doses Vary So Much?</a:t>
            </a:r>
            <a:endParaRPr lang="en-US" sz="2800" b="1" dirty="0">
              <a:solidFill>
                <a:srgbClr val="E5B21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23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227137"/>
            <a:ext cx="7543800" cy="5021263"/>
          </a:xfrm>
        </p:spPr>
        <p:txBody>
          <a:bodyPr/>
          <a:lstStyle/>
          <a:p>
            <a:pPr marL="0" indent="14288" defTabSz="1044575" eaLnBrk="1" hangingPunct="1">
              <a:lnSpc>
                <a:spcPct val="90000"/>
              </a:lnSpc>
            </a:pPr>
            <a:r>
              <a:rPr lang="en-US" sz="2400" dirty="0"/>
              <a:t>The time a tissue takes to express damage (latency) </a:t>
            </a:r>
          </a:p>
          <a:p>
            <a:pPr marL="400050" lvl="1" indent="14288" defTabSz="1044575" eaLnBrk="1" hangingPunct="1">
              <a:lnSpc>
                <a:spcPct val="90000"/>
              </a:lnSpc>
            </a:pPr>
            <a:r>
              <a:rPr lang="en-US" sz="2400" dirty="0"/>
              <a:t>depends on its turnover time</a:t>
            </a:r>
          </a:p>
          <a:p>
            <a:pPr marL="400050" lvl="1" indent="14288" defTabSz="1044575" eaLnBrk="1" hangingPunct="1">
              <a:lnSpc>
                <a:spcPct val="90000"/>
              </a:lnSpc>
            </a:pPr>
            <a:endParaRPr lang="en-US" sz="2400" dirty="0"/>
          </a:p>
          <a:p>
            <a:pPr marL="0" indent="14288" defTabSz="1044575" eaLnBrk="1" hangingPunct="1">
              <a:lnSpc>
                <a:spcPct val="90000"/>
              </a:lnSpc>
            </a:pPr>
            <a:r>
              <a:rPr lang="en-US" sz="2400" dirty="0"/>
              <a:t>On this basis, normal tissues can be divided into</a:t>
            </a:r>
          </a:p>
          <a:p>
            <a:pPr marL="0" indent="14288" defTabSz="1044575" eaLnBrk="1" hangingPunct="1">
              <a:lnSpc>
                <a:spcPct val="90000"/>
              </a:lnSpc>
              <a:buFontTx/>
              <a:buNone/>
            </a:pPr>
            <a:endParaRPr lang="en-US" sz="2400" u="sng" dirty="0">
              <a:solidFill>
                <a:srgbClr val="FFFFFF"/>
              </a:solidFill>
            </a:endParaRPr>
          </a:p>
          <a:p>
            <a:pPr marL="0" indent="14288" defTabSz="1044575" eaLnBrk="1" hangingPunct="1">
              <a:lnSpc>
                <a:spcPct val="90000"/>
              </a:lnSpc>
            </a:pPr>
            <a:r>
              <a:rPr lang="en-US" sz="2400" u="sng" dirty="0">
                <a:solidFill>
                  <a:schemeClr val="tx2"/>
                </a:solidFill>
              </a:rPr>
              <a:t>ACUTE RESPONDING</a:t>
            </a:r>
          </a:p>
          <a:p>
            <a:pPr marL="0" indent="14288" defTabSz="1044575" eaLnBrk="1" hangingPunct="1">
              <a:lnSpc>
                <a:spcPct val="90000"/>
              </a:lnSpc>
            </a:pPr>
            <a:endParaRPr lang="en-US" sz="2400" dirty="0"/>
          </a:p>
          <a:p>
            <a:pPr marL="0" indent="14288" defTabSz="1044575" eaLnBrk="1" hangingPunct="1">
              <a:lnSpc>
                <a:spcPct val="90000"/>
              </a:lnSpc>
            </a:pPr>
            <a:r>
              <a:rPr lang="en-US" sz="2400" dirty="0"/>
              <a:t>Gut, Skin,  Bone Marrow,  Mucosa</a:t>
            </a:r>
          </a:p>
          <a:p>
            <a:pPr marL="0" indent="14288" defTabSz="1044575" eaLnBrk="1" hangingPunct="1">
              <a:lnSpc>
                <a:spcPct val="90000"/>
              </a:lnSpc>
            </a:pPr>
            <a:endParaRPr lang="en-US" sz="2400" dirty="0"/>
          </a:p>
          <a:p>
            <a:pPr marL="0" indent="14288" defTabSz="1044575" eaLnBrk="1" hangingPunct="1">
              <a:lnSpc>
                <a:spcPct val="90000"/>
              </a:lnSpc>
            </a:pPr>
            <a:r>
              <a:rPr lang="en-US" sz="2400" u="sng" dirty="0"/>
              <a:t>LATE RESPONDING</a:t>
            </a:r>
          </a:p>
          <a:p>
            <a:pPr marL="0" indent="14288" defTabSz="1044575" eaLnBrk="1" hangingPunct="1">
              <a:lnSpc>
                <a:spcPct val="90000"/>
              </a:lnSpc>
            </a:pPr>
            <a:endParaRPr lang="en-US" sz="2400" dirty="0"/>
          </a:p>
          <a:p>
            <a:pPr marL="0" indent="14288" defTabSz="1044575" eaLnBrk="1" hangingPunct="1">
              <a:lnSpc>
                <a:spcPct val="90000"/>
              </a:lnSpc>
            </a:pPr>
            <a:r>
              <a:rPr lang="en-US" sz="2400" dirty="0"/>
              <a:t>Brain,  Spinal Cord,  Kidney,  Lung,  Bladder, Bone</a:t>
            </a:r>
          </a:p>
          <a:p>
            <a:pPr marL="0" indent="14288" defTabSz="1044575" eaLnBrk="1" hangingPunct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 b="1" dirty="0"/>
              <a:t>Latency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371600" y="5859463"/>
            <a:ext cx="22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754761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353922" y="4367213"/>
            <a:ext cx="4924425" cy="309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3" tIns="44447" rIns="90483" bIns="44447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0      2      4      6      8      10      12      14      16      18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969997" y="4695825"/>
            <a:ext cx="1439863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3" tIns="44447" rIns="90483" bIns="44447">
            <a:spAutoFit/>
          </a:bodyPr>
          <a:lstStyle/>
          <a:p>
            <a:pPr>
              <a:defRPr/>
            </a:pPr>
            <a:r>
              <a:rPr lang="en-US" sz="21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Dose (Gy)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76400" y="1060450"/>
            <a:ext cx="5392397" cy="3251200"/>
            <a:chOff x="1280" y="405"/>
            <a:chExt cx="3188" cy="2123"/>
          </a:xfrm>
        </p:grpSpPr>
        <p:sp>
          <p:nvSpPr>
            <p:cNvPr id="20488" name="Rectangle 5"/>
            <p:cNvSpPr>
              <a:spLocks noChangeArrowheads="1"/>
            </p:cNvSpPr>
            <p:nvPr/>
          </p:nvSpPr>
          <p:spPr bwMode="auto">
            <a:xfrm>
              <a:off x="1781" y="491"/>
              <a:ext cx="2687" cy="203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48" y="635"/>
              <a:ext cx="468" cy="1821"/>
              <a:chOff x="2458" y="899"/>
              <a:chExt cx="611" cy="2382"/>
            </a:xfrm>
          </p:grpSpPr>
          <p:sp>
            <p:nvSpPr>
              <p:cNvPr id="20501" name="Arc 7"/>
              <p:cNvSpPr>
                <a:spLocks/>
              </p:cNvSpPr>
              <p:nvPr/>
            </p:nvSpPr>
            <p:spPr bwMode="auto">
              <a:xfrm>
                <a:off x="2458" y="2038"/>
                <a:ext cx="301" cy="1243"/>
              </a:xfrm>
              <a:custGeom>
                <a:avLst/>
                <a:gdLst>
                  <a:gd name="T0" fmla="*/ 301 w 21600"/>
                  <a:gd name="T1" fmla="*/ 0 h 21600"/>
                  <a:gd name="T2" fmla="*/ 0 w 21600"/>
                  <a:gd name="T3" fmla="*/ 1243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2" name="Arc 8"/>
              <p:cNvSpPr>
                <a:spLocks/>
              </p:cNvSpPr>
              <p:nvPr/>
            </p:nvSpPr>
            <p:spPr bwMode="auto">
              <a:xfrm>
                <a:off x="2768" y="899"/>
                <a:ext cx="301" cy="1243"/>
              </a:xfrm>
              <a:custGeom>
                <a:avLst/>
                <a:gdLst>
                  <a:gd name="T0" fmla="*/ 0 w 21600"/>
                  <a:gd name="T1" fmla="*/ 1243 h 21599"/>
                  <a:gd name="T2" fmla="*/ 300 w 21600"/>
                  <a:gd name="T3" fmla="*/ 0 h 21599"/>
                  <a:gd name="T4" fmla="*/ 301 w 21600"/>
                  <a:gd name="T5" fmla="*/ 1243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97"/>
                      <a:pt x="9627" y="38"/>
                      <a:pt x="21528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97"/>
                      <a:pt x="9627" y="38"/>
                      <a:pt x="21528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071" y="671"/>
              <a:ext cx="719" cy="1822"/>
              <a:chOff x="2880" y="946"/>
              <a:chExt cx="939" cy="2382"/>
            </a:xfrm>
          </p:grpSpPr>
          <p:sp>
            <p:nvSpPr>
              <p:cNvPr id="20499" name="Arc 10"/>
              <p:cNvSpPr>
                <a:spLocks/>
              </p:cNvSpPr>
              <p:nvPr/>
            </p:nvSpPr>
            <p:spPr bwMode="auto">
              <a:xfrm>
                <a:off x="2880" y="2085"/>
                <a:ext cx="465" cy="1243"/>
              </a:xfrm>
              <a:custGeom>
                <a:avLst/>
                <a:gdLst>
                  <a:gd name="T0" fmla="*/ 465 w 21600"/>
                  <a:gd name="T1" fmla="*/ 0 h 21600"/>
                  <a:gd name="T2" fmla="*/ 0 w 21600"/>
                  <a:gd name="T3" fmla="*/ 1243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0" name="Arc 11"/>
              <p:cNvSpPr>
                <a:spLocks/>
              </p:cNvSpPr>
              <p:nvPr/>
            </p:nvSpPr>
            <p:spPr bwMode="auto">
              <a:xfrm>
                <a:off x="3354" y="946"/>
                <a:ext cx="465" cy="1243"/>
              </a:xfrm>
              <a:custGeom>
                <a:avLst/>
                <a:gdLst>
                  <a:gd name="T0" fmla="*/ 0 w 21600"/>
                  <a:gd name="T1" fmla="*/ 1243 h 21599"/>
                  <a:gd name="T2" fmla="*/ 464 w 21600"/>
                  <a:gd name="T3" fmla="*/ 0 h 21599"/>
                  <a:gd name="T4" fmla="*/ 465 w 21600"/>
                  <a:gd name="T5" fmla="*/ 1243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87"/>
                      <a:pt x="9642" y="24"/>
                      <a:pt x="21553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87"/>
                      <a:pt x="9642" y="24"/>
                      <a:pt x="21553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323" y="671"/>
              <a:ext cx="827" cy="1822"/>
              <a:chOff x="3209" y="946"/>
              <a:chExt cx="1079" cy="2382"/>
            </a:xfrm>
          </p:grpSpPr>
          <p:sp>
            <p:nvSpPr>
              <p:cNvPr id="20497" name="Arc 13"/>
              <p:cNvSpPr>
                <a:spLocks/>
              </p:cNvSpPr>
              <p:nvPr/>
            </p:nvSpPr>
            <p:spPr bwMode="auto">
              <a:xfrm>
                <a:off x="3209" y="2085"/>
                <a:ext cx="536" cy="1243"/>
              </a:xfrm>
              <a:custGeom>
                <a:avLst/>
                <a:gdLst>
                  <a:gd name="T0" fmla="*/ 536 w 21640"/>
                  <a:gd name="T1" fmla="*/ 0 h 21600"/>
                  <a:gd name="T2" fmla="*/ 0 w 21640"/>
                  <a:gd name="T3" fmla="*/ 1243 h 21600"/>
                  <a:gd name="T4" fmla="*/ 1 w 2164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40"/>
                  <a:gd name="T10" fmla="*/ 0 h 21600"/>
                  <a:gd name="T11" fmla="*/ 21640 w 2164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40" h="21600" fill="none" extrusionOk="0">
                    <a:moveTo>
                      <a:pt x="21640" y="0"/>
                    </a:moveTo>
                    <a:cubicBezTo>
                      <a:pt x="21640" y="11929"/>
                      <a:pt x="11969" y="21600"/>
                      <a:pt x="40" y="21600"/>
                    </a:cubicBezTo>
                    <a:cubicBezTo>
                      <a:pt x="26" y="21599"/>
                      <a:pt x="13" y="21599"/>
                      <a:pt x="-1" y="21599"/>
                    </a:cubicBezTo>
                  </a:path>
                  <a:path w="21640" h="21600" stroke="0" extrusionOk="0">
                    <a:moveTo>
                      <a:pt x="21640" y="0"/>
                    </a:moveTo>
                    <a:cubicBezTo>
                      <a:pt x="21640" y="11929"/>
                      <a:pt x="11969" y="21600"/>
                      <a:pt x="40" y="21600"/>
                    </a:cubicBezTo>
                    <a:cubicBezTo>
                      <a:pt x="26" y="21599"/>
                      <a:pt x="13" y="21599"/>
                      <a:pt x="-1" y="21599"/>
                    </a:cubicBezTo>
                    <a:lnTo>
                      <a:pt x="4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8" name="Arc 14"/>
              <p:cNvSpPr>
                <a:spLocks/>
              </p:cNvSpPr>
              <p:nvPr/>
            </p:nvSpPr>
            <p:spPr bwMode="auto">
              <a:xfrm>
                <a:off x="3753" y="946"/>
                <a:ext cx="535" cy="1243"/>
              </a:xfrm>
              <a:custGeom>
                <a:avLst/>
                <a:gdLst>
                  <a:gd name="T0" fmla="*/ 0 w 21600"/>
                  <a:gd name="T1" fmla="*/ 1243 h 21599"/>
                  <a:gd name="T2" fmla="*/ 534 w 21600"/>
                  <a:gd name="T3" fmla="*/ 0 h 21599"/>
                  <a:gd name="T4" fmla="*/ 535 w 21600"/>
                  <a:gd name="T5" fmla="*/ 1243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85"/>
                      <a:pt x="9646" y="21"/>
                      <a:pt x="21559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85"/>
                      <a:pt x="9646" y="21"/>
                      <a:pt x="21559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55" name="Rectangle 15"/>
            <p:cNvSpPr>
              <a:spLocks noChangeArrowheads="1"/>
            </p:cNvSpPr>
            <p:nvPr/>
          </p:nvSpPr>
          <p:spPr bwMode="auto">
            <a:xfrm>
              <a:off x="2280" y="816"/>
              <a:ext cx="744" cy="5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3" tIns="44447" rIns="90483" bIns="44447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21" charset="0"/>
                  <a:ea typeface="ＭＳ Ｐゴシック" pitchFamily="21" charset="-128"/>
                </a:rPr>
                <a:t>BONE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21" charset="0"/>
                  <a:ea typeface="ＭＳ Ｐゴシック" pitchFamily="21" charset="-128"/>
                </a:rPr>
                <a:t>MARROW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21" charset="0"/>
                  <a:ea typeface="ＭＳ Ｐゴシック" pitchFamily="21" charset="-128"/>
                </a:rPr>
                <a:t>Day 30</a:t>
              </a:r>
            </a:p>
          </p:txBody>
        </p:sp>
        <p:sp>
          <p:nvSpPr>
            <p:cNvPr id="10256" name="Rectangle 16"/>
            <p:cNvSpPr>
              <a:spLocks noChangeArrowheads="1"/>
            </p:cNvSpPr>
            <p:nvPr/>
          </p:nvSpPr>
          <p:spPr bwMode="auto">
            <a:xfrm rot="16200000">
              <a:off x="922" y="1369"/>
              <a:ext cx="1124" cy="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3" tIns="44447" rIns="90483" bIns="44447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21" charset="0"/>
                  <a:ea typeface="ＭＳ Ｐゴシック" pitchFamily="21" charset="-128"/>
                </a:rPr>
                <a:t>% LETHALITY</a:t>
              </a:r>
            </a:p>
          </p:txBody>
        </p:sp>
        <p:sp>
          <p:nvSpPr>
            <p:cNvPr id="10257" name="Rectangle 17"/>
            <p:cNvSpPr>
              <a:spLocks noChangeArrowheads="1"/>
            </p:cNvSpPr>
            <p:nvPr/>
          </p:nvSpPr>
          <p:spPr bwMode="auto">
            <a:xfrm>
              <a:off x="3135" y="1200"/>
              <a:ext cx="467" cy="3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3" tIns="44447" rIns="90483" bIns="44447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21" charset="0"/>
                  <a:ea typeface="ＭＳ Ｐゴシック" pitchFamily="21" charset="-128"/>
                </a:rPr>
                <a:t>GUT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21" charset="0"/>
                  <a:ea typeface="ＭＳ Ｐゴシック" pitchFamily="21" charset="-128"/>
                </a:rPr>
                <a:t>Day 7</a:t>
              </a:r>
            </a:p>
          </p:txBody>
        </p:sp>
        <p:sp>
          <p:nvSpPr>
            <p:cNvPr id="10258" name="Rectangle 18"/>
            <p:cNvSpPr>
              <a:spLocks noChangeArrowheads="1"/>
            </p:cNvSpPr>
            <p:nvPr/>
          </p:nvSpPr>
          <p:spPr bwMode="auto">
            <a:xfrm>
              <a:off x="3765" y="1536"/>
              <a:ext cx="618" cy="3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3" tIns="44447" rIns="90483" bIns="44447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21" charset="0"/>
                  <a:ea typeface="ＭＳ Ｐゴシック" pitchFamily="21" charset="-128"/>
                </a:rPr>
                <a:t>LUNG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21" charset="0"/>
                  <a:ea typeface="ＭＳ Ｐゴシック" pitchFamily="21" charset="-128"/>
                </a:rPr>
                <a:t>Day 180</a:t>
              </a:r>
            </a:p>
          </p:txBody>
        </p:sp>
        <p:sp>
          <p:nvSpPr>
            <p:cNvPr id="10259" name="Rectangle 19"/>
            <p:cNvSpPr>
              <a:spLocks noChangeArrowheads="1"/>
            </p:cNvSpPr>
            <p:nvPr/>
          </p:nvSpPr>
          <p:spPr bwMode="auto">
            <a:xfrm>
              <a:off x="1280" y="405"/>
              <a:ext cx="452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3" tIns="44447" rIns="90483" bIns="44447">
              <a:spAutoFit/>
            </a:bodyPr>
            <a:lstStyle/>
            <a:p>
              <a:pPr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21" charset="0"/>
                  <a:ea typeface="ＭＳ Ｐゴシック" pitchFamily="21" charset="-128"/>
                </a:rPr>
                <a:t>100%</a:t>
              </a:r>
            </a:p>
          </p:txBody>
        </p:sp>
      </p:grpSp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1974510" y="3798888"/>
            <a:ext cx="5111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3" tIns="44447" rIns="90483" bIns="44447">
            <a:spAutoFit/>
          </a:bodyPr>
          <a:lstStyle/>
          <a:p>
            <a:pPr>
              <a:defRPr/>
            </a:pPr>
            <a:r>
              <a:rPr lang="en-US" sz="18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0%</a:t>
            </a:r>
          </a:p>
        </p:txBody>
      </p:sp>
      <p:sp>
        <p:nvSpPr>
          <p:cNvPr id="20486" name="Rectangle 21"/>
          <p:cNvSpPr>
            <a:spLocks noGrp="1" noChangeArrowheads="1"/>
          </p:cNvSpPr>
          <p:nvPr>
            <p:ph type="title"/>
          </p:nvPr>
        </p:nvSpPr>
        <p:spPr>
          <a:xfrm>
            <a:off x="914400" y="211138"/>
            <a:ext cx="7315200" cy="474662"/>
          </a:xfrm>
        </p:spPr>
        <p:txBody>
          <a:bodyPr/>
          <a:lstStyle/>
          <a:p>
            <a:pPr eaLnBrk="1" hangingPunct="1"/>
            <a:r>
              <a:rPr lang="en-US" b="1" dirty="0"/>
              <a:t>Latency and Tolerance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228600" y="5297487"/>
            <a:ext cx="86868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010" tIns="40005" rIns="80010" bIns="40005">
            <a:spAutoFit/>
          </a:bodyPr>
          <a:lstStyle/>
          <a:p>
            <a:pPr algn="ctr" defTabSz="800100">
              <a:spcBef>
                <a:spcPct val="50000"/>
              </a:spcBef>
            </a:pPr>
            <a:r>
              <a:rPr lang="en-US" sz="2100" b="1" dirty="0">
                <a:solidFill>
                  <a:srgbClr val="ED19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Different tissues have different 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tolerances</a:t>
            </a:r>
            <a:r>
              <a:rPr lang="en-US" sz="2100" b="1" dirty="0">
                <a:solidFill>
                  <a:srgbClr val="ED19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 to irradiation and fail at different times 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(latency)</a:t>
            </a:r>
            <a:r>
              <a:rPr lang="en-US" sz="2100" b="1" dirty="0">
                <a:solidFill>
                  <a:srgbClr val="ED19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 after irradiation. </a:t>
            </a:r>
          </a:p>
          <a:p>
            <a:pPr algn="ctr" defTabSz="800100">
              <a:spcBef>
                <a:spcPct val="50000"/>
              </a:spcBef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In these experiments, mice were given varying doses of whole body, abdominal, or thoracic irradiation, and the dose and time to failure assessed.</a:t>
            </a:r>
            <a:r>
              <a:rPr lang="en-US" sz="1800" b="1" dirty="0">
                <a:solidFill>
                  <a:srgbClr val="ED19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 </a:t>
            </a:r>
            <a:endParaRPr lang="en-US" sz="2100" b="1" dirty="0">
              <a:solidFill>
                <a:srgbClr val="ED190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046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09550"/>
            <a:ext cx="4038600" cy="2000250"/>
          </a:xfrm>
        </p:spPr>
        <p:txBody>
          <a:bodyPr lIns="80002" tIns="40001" rIns="80002" bIns="40001" anchor="t"/>
          <a:lstStyle/>
          <a:p>
            <a:pPr eaLnBrk="1" hangingPunct="1">
              <a:spcBef>
                <a:spcPts val="0"/>
              </a:spcBef>
            </a:pPr>
            <a:r>
              <a:rPr lang="en-US" sz="3200" b="1" dirty="0"/>
              <a:t>Effect of Dose + Fractionation on </a:t>
            </a:r>
            <a:r>
              <a:rPr lang="en-US" sz="3200" b="1" dirty="0" err="1"/>
              <a:t>Clonogen</a:t>
            </a:r>
            <a:r>
              <a:rPr lang="en-US" sz="3200" b="1" dirty="0"/>
              <a:t> Survival in Jejunum</a:t>
            </a:r>
            <a:r>
              <a:rPr lang="en-US" sz="4100" b="1" dirty="0"/>
              <a:t> 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78300" y="152400"/>
            <a:ext cx="4635500" cy="6477000"/>
          </a:xfrm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33400" y="3106728"/>
            <a:ext cx="1988990" cy="298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02" tIns="40001" rIns="80002" bIns="40001">
            <a:spAutoFit/>
          </a:bodyPr>
          <a:lstStyle/>
          <a:p>
            <a:pPr defTabSz="800100">
              <a:defRPr/>
            </a:pPr>
            <a:r>
              <a:rPr lang="en-US" sz="21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Repopulation</a:t>
            </a:r>
          </a:p>
          <a:p>
            <a:pPr defTabSz="800100">
              <a:defRPr/>
            </a:pPr>
            <a:endParaRPr lang="en-US" sz="2100" b="1" dirty="0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endParaRPr lang="en-US" sz="2100" b="1" dirty="0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endParaRPr lang="en-US" sz="2100" b="1" dirty="0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r>
              <a:rPr lang="en-US" sz="21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Redistribution</a:t>
            </a:r>
          </a:p>
          <a:p>
            <a:pPr defTabSz="800100">
              <a:defRPr/>
            </a:pPr>
            <a:endParaRPr lang="en-US" sz="2100" b="1" dirty="0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endParaRPr lang="en-US" sz="2100" b="1" dirty="0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endParaRPr lang="en-US" sz="2100" b="1" dirty="0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r>
              <a:rPr lang="en-US" sz="21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Repair</a:t>
            </a: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2438400" y="1152524"/>
            <a:ext cx="5016500" cy="2200275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V="1">
            <a:off x="2514600" y="2795588"/>
            <a:ext cx="4368800" cy="1776412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1676400" y="4295773"/>
            <a:ext cx="3683000" cy="1571626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2836" y="305203"/>
            <a:ext cx="890139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/>
              <a:t>Ionizing Radiation (IR) induced DNA Damage</a:t>
            </a:r>
          </a:p>
        </p:txBody>
      </p:sp>
      <p:sp>
        <p:nvSpPr>
          <p:cNvPr id="5123" name="Rectangle 23"/>
          <p:cNvSpPr>
            <a:spLocks noChangeArrowheads="1"/>
          </p:cNvSpPr>
          <p:nvPr/>
        </p:nvSpPr>
        <p:spPr bwMode="auto">
          <a:xfrm>
            <a:off x="406400" y="2971800"/>
            <a:ext cx="947738" cy="1524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24"/>
          <p:cNvSpPr>
            <a:spLocks noChangeArrowheads="1"/>
          </p:cNvSpPr>
          <p:nvPr/>
        </p:nvSpPr>
        <p:spPr bwMode="auto">
          <a:xfrm>
            <a:off x="406400" y="3421063"/>
            <a:ext cx="3319463" cy="16033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26"/>
          <p:cNvSpPr>
            <a:spLocks noChangeArrowheads="1"/>
          </p:cNvSpPr>
          <p:nvPr/>
        </p:nvSpPr>
        <p:spPr bwMode="auto">
          <a:xfrm>
            <a:off x="2166938" y="2971800"/>
            <a:ext cx="1558925" cy="1524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Line 27"/>
          <p:cNvSpPr>
            <a:spLocks noChangeShapeType="1"/>
          </p:cNvSpPr>
          <p:nvPr/>
        </p:nvSpPr>
        <p:spPr bwMode="auto">
          <a:xfrm>
            <a:off x="520700" y="30829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Line 28"/>
          <p:cNvSpPr>
            <a:spLocks noChangeShapeType="1"/>
          </p:cNvSpPr>
          <p:nvPr/>
        </p:nvSpPr>
        <p:spPr bwMode="auto">
          <a:xfrm>
            <a:off x="750888" y="30829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Line 29"/>
          <p:cNvSpPr>
            <a:spLocks noChangeShapeType="1"/>
          </p:cNvSpPr>
          <p:nvPr/>
        </p:nvSpPr>
        <p:spPr bwMode="auto">
          <a:xfrm>
            <a:off x="979488" y="30829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Line 30"/>
          <p:cNvSpPr>
            <a:spLocks noChangeShapeType="1"/>
          </p:cNvSpPr>
          <p:nvPr/>
        </p:nvSpPr>
        <p:spPr bwMode="auto">
          <a:xfrm>
            <a:off x="1208088" y="30829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Line 32"/>
          <p:cNvSpPr>
            <a:spLocks noChangeShapeType="1"/>
          </p:cNvSpPr>
          <p:nvPr/>
        </p:nvSpPr>
        <p:spPr bwMode="auto">
          <a:xfrm>
            <a:off x="2466975" y="30829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Line 33"/>
          <p:cNvSpPr>
            <a:spLocks noChangeShapeType="1"/>
          </p:cNvSpPr>
          <p:nvPr/>
        </p:nvSpPr>
        <p:spPr bwMode="auto">
          <a:xfrm>
            <a:off x="3381375" y="30829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Line 34"/>
          <p:cNvSpPr>
            <a:spLocks noChangeShapeType="1"/>
          </p:cNvSpPr>
          <p:nvPr/>
        </p:nvSpPr>
        <p:spPr bwMode="auto">
          <a:xfrm>
            <a:off x="3152775" y="30829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Line 35"/>
          <p:cNvSpPr>
            <a:spLocks noChangeShapeType="1"/>
          </p:cNvSpPr>
          <p:nvPr/>
        </p:nvSpPr>
        <p:spPr bwMode="auto">
          <a:xfrm>
            <a:off x="2924175" y="30829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Line 36"/>
          <p:cNvSpPr>
            <a:spLocks noChangeShapeType="1"/>
          </p:cNvSpPr>
          <p:nvPr/>
        </p:nvSpPr>
        <p:spPr bwMode="auto">
          <a:xfrm>
            <a:off x="2697163" y="30829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Line 37"/>
          <p:cNvSpPr>
            <a:spLocks noChangeShapeType="1"/>
          </p:cNvSpPr>
          <p:nvPr/>
        </p:nvSpPr>
        <p:spPr bwMode="auto">
          <a:xfrm>
            <a:off x="3611563" y="30829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Line 38"/>
          <p:cNvSpPr>
            <a:spLocks noChangeShapeType="1"/>
          </p:cNvSpPr>
          <p:nvPr/>
        </p:nvSpPr>
        <p:spPr bwMode="auto">
          <a:xfrm>
            <a:off x="2235200" y="3124200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7" name="Line 76"/>
          <p:cNvSpPr>
            <a:spLocks noChangeShapeType="1"/>
          </p:cNvSpPr>
          <p:nvPr/>
        </p:nvSpPr>
        <p:spPr bwMode="auto">
          <a:xfrm>
            <a:off x="1693863" y="3200400"/>
            <a:ext cx="0" cy="2619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17"/>
          <p:cNvGrpSpPr>
            <a:grpSpLocks/>
          </p:cNvGrpSpPr>
          <p:nvPr/>
        </p:nvGrpSpPr>
        <p:grpSpPr bwMode="auto">
          <a:xfrm>
            <a:off x="406400" y="4191000"/>
            <a:ext cx="3319463" cy="609600"/>
            <a:chOff x="288" y="2208"/>
            <a:chExt cx="2352" cy="384"/>
          </a:xfrm>
        </p:grpSpPr>
        <p:sp>
          <p:nvSpPr>
            <p:cNvPr id="5183" name="Rectangle 78"/>
            <p:cNvSpPr>
              <a:spLocks noChangeArrowheads="1"/>
            </p:cNvSpPr>
            <p:nvPr/>
          </p:nvSpPr>
          <p:spPr bwMode="auto">
            <a:xfrm>
              <a:off x="288" y="2208"/>
              <a:ext cx="973" cy="101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4" name="Rectangle 79"/>
            <p:cNvSpPr>
              <a:spLocks noChangeArrowheads="1"/>
            </p:cNvSpPr>
            <p:nvPr/>
          </p:nvSpPr>
          <p:spPr bwMode="auto">
            <a:xfrm>
              <a:off x="288" y="2491"/>
              <a:ext cx="811" cy="101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5" name="Rectangle 80"/>
            <p:cNvSpPr>
              <a:spLocks noChangeArrowheads="1"/>
            </p:cNvSpPr>
            <p:nvPr/>
          </p:nvSpPr>
          <p:spPr bwMode="auto">
            <a:xfrm>
              <a:off x="1440" y="2491"/>
              <a:ext cx="1200" cy="101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6" name="Rectangle 81"/>
            <p:cNvSpPr>
              <a:spLocks noChangeArrowheads="1"/>
            </p:cNvSpPr>
            <p:nvPr/>
          </p:nvSpPr>
          <p:spPr bwMode="auto">
            <a:xfrm>
              <a:off x="1536" y="2208"/>
              <a:ext cx="1104" cy="9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7" name="Line 82"/>
            <p:cNvSpPr>
              <a:spLocks noChangeShapeType="1"/>
            </p:cNvSpPr>
            <p:nvPr/>
          </p:nvSpPr>
          <p:spPr bwMode="auto">
            <a:xfrm>
              <a:off x="369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8" name="Line 83"/>
            <p:cNvSpPr>
              <a:spLocks noChangeShapeType="1"/>
            </p:cNvSpPr>
            <p:nvPr/>
          </p:nvSpPr>
          <p:spPr bwMode="auto">
            <a:xfrm>
              <a:off x="532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9" name="Line 84"/>
            <p:cNvSpPr>
              <a:spLocks noChangeShapeType="1"/>
            </p:cNvSpPr>
            <p:nvPr/>
          </p:nvSpPr>
          <p:spPr bwMode="auto">
            <a:xfrm>
              <a:off x="694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0" name="Line 85"/>
            <p:cNvSpPr>
              <a:spLocks noChangeShapeType="1"/>
            </p:cNvSpPr>
            <p:nvPr/>
          </p:nvSpPr>
          <p:spPr bwMode="auto">
            <a:xfrm>
              <a:off x="856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1" name="Line 86"/>
            <p:cNvSpPr>
              <a:spLocks noChangeShapeType="1"/>
            </p:cNvSpPr>
            <p:nvPr/>
          </p:nvSpPr>
          <p:spPr bwMode="auto">
            <a:xfrm>
              <a:off x="1017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" name="Line 87"/>
            <p:cNvSpPr>
              <a:spLocks noChangeShapeType="1"/>
            </p:cNvSpPr>
            <p:nvPr/>
          </p:nvSpPr>
          <p:spPr bwMode="auto">
            <a:xfrm>
              <a:off x="1748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3" name="Line 88"/>
            <p:cNvSpPr>
              <a:spLocks noChangeShapeType="1"/>
            </p:cNvSpPr>
            <p:nvPr/>
          </p:nvSpPr>
          <p:spPr bwMode="auto">
            <a:xfrm>
              <a:off x="2396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4" name="Line 89"/>
            <p:cNvSpPr>
              <a:spLocks noChangeShapeType="1"/>
            </p:cNvSpPr>
            <p:nvPr/>
          </p:nvSpPr>
          <p:spPr bwMode="auto">
            <a:xfrm>
              <a:off x="2234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5" name="Line 90"/>
            <p:cNvSpPr>
              <a:spLocks noChangeShapeType="1"/>
            </p:cNvSpPr>
            <p:nvPr/>
          </p:nvSpPr>
          <p:spPr bwMode="auto">
            <a:xfrm>
              <a:off x="2072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6" name="Line 91"/>
            <p:cNvSpPr>
              <a:spLocks noChangeShapeType="1"/>
            </p:cNvSpPr>
            <p:nvPr/>
          </p:nvSpPr>
          <p:spPr bwMode="auto">
            <a:xfrm>
              <a:off x="1911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7" name="Line 92"/>
            <p:cNvSpPr>
              <a:spLocks noChangeShapeType="1"/>
            </p:cNvSpPr>
            <p:nvPr/>
          </p:nvSpPr>
          <p:spPr bwMode="auto">
            <a:xfrm>
              <a:off x="2559" y="2278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8" name="Line 93"/>
            <p:cNvSpPr>
              <a:spLocks noChangeShapeType="1"/>
            </p:cNvSpPr>
            <p:nvPr/>
          </p:nvSpPr>
          <p:spPr bwMode="auto">
            <a:xfrm>
              <a:off x="1584" y="230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9" name="Rectangle 98"/>
          <p:cNvSpPr>
            <a:spLocks noChangeArrowheads="1"/>
          </p:cNvSpPr>
          <p:nvPr/>
        </p:nvSpPr>
        <p:spPr bwMode="auto">
          <a:xfrm>
            <a:off x="406400" y="5410200"/>
            <a:ext cx="609600" cy="1524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0" name="Rectangle 99"/>
          <p:cNvSpPr>
            <a:spLocks noChangeArrowheads="1"/>
          </p:cNvSpPr>
          <p:nvPr/>
        </p:nvSpPr>
        <p:spPr bwMode="auto">
          <a:xfrm>
            <a:off x="406400" y="5859463"/>
            <a:ext cx="3319463" cy="16033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1" name="Rectangle 100"/>
          <p:cNvSpPr>
            <a:spLocks noChangeArrowheads="1"/>
          </p:cNvSpPr>
          <p:nvPr/>
        </p:nvSpPr>
        <p:spPr bwMode="auto">
          <a:xfrm>
            <a:off x="1150938" y="5410200"/>
            <a:ext cx="2574925" cy="1524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2" name="Line 101"/>
          <p:cNvSpPr>
            <a:spLocks noChangeShapeType="1"/>
          </p:cNvSpPr>
          <p:nvPr/>
        </p:nvSpPr>
        <p:spPr bwMode="auto">
          <a:xfrm>
            <a:off x="520700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3" name="Line 102"/>
          <p:cNvSpPr>
            <a:spLocks noChangeShapeType="1"/>
          </p:cNvSpPr>
          <p:nvPr/>
        </p:nvSpPr>
        <p:spPr bwMode="auto">
          <a:xfrm>
            <a:off x="750888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4" name="Line 103"/>
          <p:cNvSpPr>
            <a:spLocks noChangeShapeType="1"/>
          </p:cNvSpPr>
          <p:nvPr/>
        </p:nvSpPr>
        <p:spPr bwMode="auto">
          <a:xfrm>
            <a:off x="979488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5" name="Line 104"/>
          <p:cNvSpPr>
            <a:spLocks noChangeShapeType="1"/>
          </p:cNvSpPr>
          <p:nvPr/>
        </p:nvSpPr>
        <p:spPr bwMode="auto">
          <a:xfrm>
            <a:off x="1208088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6" name="Line 105"/>
          <p:cNvSpPr>
            <a:spLocks noChangeShapeType="1"/>
          </p:cNvSpPr>
          <p:nvPr/>
        </p:nvSpPr>
        <p:spPr bwMode="auto">
          <a:xfrm>
            <a:off x="1435100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Line 106"/>
          <p:cNvSpPr>
            <a:spLocks noChangeShapeType="1"/>
          </p:cNvSpPr>
          <p:nvPr/>
        </p:nvSpPr>
        <p:spPr bwMode="auto">
          <a:xfrm>
            <a:off x="2466975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8" name="Line 107"/>
          <p:cNvSpPr>
            <a:spLocks noChangeShapeType="1"/>
          </p:cNvSpPr>
          <p:nvPr/>
        </p:nvSpPr>
        <p:spPr bwMode="auto">
          <a:xfrm>
            <a:off x="3381375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9" name="Line 108"/>
          <p:cNvSpPr>
            <a:spLocks noChangeShapeType="1"/>
          </p:cNvSpPr>
          <p:nvPr/>
        </p:nvSpPr>
        <p:spPr bwMode="auto">
          <a:xfrm>
            <a:off x="3152775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0" name="Line 109"/>
          <p:cNvSpPr>
            <a:spLocks noChangeShapeType="1"/>
          </p:cNvSpPr>
          <p:nvPr/>
        </p:nvSpPr>
        <p:spPr bwMode="auto">
          <a:xfrm>
            <a:off x="2924175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1" name="Line 110"/>
          <p:cNvSpPr>
            <a:spLocks noChangeShapeType="1"/>
          </p:cNvSpPr>
          <p:nvPr/>
        </p:nvSpPr>
        <p:spPr bwMode="auto">
          <a:xfrm>
            <a:off x="2697163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2" name="Line 111"/>
          <p:cNvSpPr>
            <a:spLocks noChangeShapeType="1"/>
          </p:cNvSpPr>
          <p:nvPr/>
        </p:nvSpPr>
        <p:spPr bwMode="auto">
          <a:xfrm>
            <a:off x="3611563" y="5521325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3" name="Line 112"/>
          <p:cNvSpPr>
            <a:spLocks noChangeShapeType="1"/>
          </p:cNvSpPr>
          <p:nvPr/>
        </p:nvSpPr>
        <p:spPr bwMode="auto">
          <a:xfrm>
            <a:off x="2235200" y="5562600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4" name="Line 113"/>
          <p:cNvSpPr>
            <a:spLocks noChangeShapeType="1"/>
          </p:cNvSpPr>
          <p:nvPr/>
        </p:nvSpPr>
        <p:spPr bwMode="auto">
          <a:xfrm>
            <a:off x="1693863" y="5529263"/>
            <a:ext cx="0" cy="3381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5" name="Line 114"/>
          <p:cNvSpPr>
            <a:spLocks noChangeShapeType="1"/>
          </p:cNvSpPr>
          <p:nvPr/>
        </p:nvSpPr>
        <p:spPr bwMode="auto">
          <a:xfrm>
            <a:off x="1963738" y="5562600"/>
            <a:ext cx="0" cy="338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6" name="Rectangle 115"/>
          <p:cNvSpPr>
            <a:spLocks noChangeArrowheads="1"/>
          </p:cNvSpPr>
          <p:nvPr/>
        </p:nvSpPr>
        <p:spPr bwMode="auto">
          <a:xfrm>
            <a:off x="1016000" y="5410200"/>
            <a:ext cx="134938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23"/>
          <p:cNvGrpSpPr>
            <a:grpSpLocks/>
          </p:cNvGrpSpPr>
          <p:nvPr/>
        </p:nvGrpSpPr>
        <p:grpSpPr bwMode="auto">
          <a:xfrm>
            <a:off x="406400" y="1752600"/>
            <a:ext cx="3319463" cy="609600"/>
            <a:chOff x="288" y="864"/>
            <a:chExt cx="2352" cy="384"/>
          </a:xfrm>
        </p:grpSpPr>
        <p:sp>
          <p:nvSpPr>
            <p:cNvPr id="5166" name="Rectangle 4"/>
            <p:cNvSpPr>
              <a:spLocks noChangeArrowheads="1"/>
            </p:cNvSpPr>
            <p:nvPr/>
          </p:nvSpPr>
          <p:spPr bwMode="auto">
            <a:xfrm>
              <a:off x="288" y="864"/>
              <a:ext cx="2352" cy="9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Rectangle 5"/>
            <p:cNvSpPr>
              <a:spLocks noChangeArrowheads="1"/>
            </p:cNvSpPr>
            <p:nvPr/>
          </p:nvSpPr>
          <p:spPr bwMode="auto">
            <a:xfrm>
              <a:off x="288" y="1147"/>
              <a:ext cx="2352" cy="101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8" name="Line 8"/>
            <p:cNvSpPr>
              <a:spLocks noChangeShapeType="1"/>
            </p:cNvSpPr>
            <p:nvPr/>
          </p:nvSpPr>
          <p:spPr bwMode="auto">
            <a:xfrm>
              <a:off x="369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Line 9"/>
            <p:cNvSpPr>
              <a:spLocks noChangeShapeType="1"/>
            </p:cNvSpPr>
            <p:nvPr/>
          </p:nvSpPr>
          <p:spPr bwMode="auto">
            <a:xfrm>
              <a:off x="532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0" name="Line 10"/>
            <p:cNvSpPr>
              <a:spLocks noChangeShapeType="1"/>
            </p:cNvSpPr>
            <p:nvPr/>
          </p:nvSpPr>
          <p:spPr bwMode="auto">
            <a:xfrm>
              <a:off x="694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" name="Line 11"/>
            <p:cNvSpPr>
              <a:spLocks noChangeShapeType="1"/>
            </p:cNvSpPr>
            <p:nvPr/>
          </p:nvSpPr>
          <p:spPr bwMode="auto">
            <a:xfrm>
              <a:off x="856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2" name="Line 12"/>
            <p:cNvSpPr>
              <a:spLocks noChangeShapeType="1"/>
            </p:cNvSpPr>
            <p:nvPr/>
          </p:nvSpPr>
          <p:spPr bwMode="auto">
            <a:xfrm>
              <a:off x="1017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3" name="Line 13"/>
            <p:cNvSpPr>
              <a:spLocks noChangeShapeType="1"/>
            </p:cNvSpPr>
            <p:nvPr/>
          </p:nvSpPr>
          <p:spPr bwMode="auto">
            <a:xfrm>
              <a:off x="1748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4" name="Line 14"/>
            <p:cNvSpPr>
              <a:spLocks noChangeShapeType="1"/>
            </p:cNvSpPr>
            <p:nvPr/>
          </p:nvSpPr>
          <p:spPr bwMode="auto">
            <a:xfrm>
              <a:off x="2396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5" name="Line 15"/>
            <p:cNvSpPr>
              <a:spLocks noChangeShapeType="1"/>
            </p:cNvSpPr>
            <p:nvPr/>
          </p:nvSpPr>
          <p:spPr bwMode="auto">
            <a:xfrm>
              <a:off x="2234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6" name="Line 16"/>
            <p:cNvSpPr>
              <a:spLocks noChangeShapeType="1"/>
            </p:cNvSpPr>
            <p:nvPr/>
          </p:nvSpPr>
          <p:spPr bwMode="auto">
            <a:xfrm>
              <a:off x="2072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7" name="Line 17"/>
            <p:cNvSpPr>
              <a:spLocks noChangeShapeType="1"/>
            </p:cNvSpPr>
            <p:nvPr/>
          </p:nvSpPr>
          <p:spPr bwMode="auto">
            <a:xfrm>
              <a:off x="1911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8" name="Line 18"/>
            <p:cNvSpPr>
              <a:spLocks noChangeShapeType="1"/>
            </p:cNvSpPr>
            <p:nvPr/>
          </p:nvSpPr>
          <p:spPr bwMode="auto">
            <a:xfrm>
              <a:off x="2559" y="934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9" name="Line 19"/>
            <p:cNvSpPr>
              <a:spLocks noChangeShapeType="1"/>
            </p:cNvSpPr>
            <p:nvPr/>
          </p:nvSpPr>
          <p:spPr bwMode="auto">
            <a:xfrm>
              <a:off x="1584" y="960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0" name="Line 73"/>
            <p:cNvSpPr>
              <a:spLocks noChangeShapeType="1"/>
            </p:cNvSpPr>
            <p:nvPr/>
          </p:nvSpPr>
          <p:spPr bwMode="auto">
            <a:xfrm>
              <a:off x="1200" y="960"/>
              <a:ext cx="0" cy="2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" name="Line 74"/>
            <p:cNvSpPr>
              <a:spLocks noChangeShapeType="1"/>
            </p:cNvSpPr>
            <p:nvPr/>
          </p:nvSpPr>
          <p:spPr bwMode="auto">
            <a:xfrm>
              <a:off x="1392" y="1056"/>
              <a:ext cx="0" cy="1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2" name="Rectangle 116"/>
            <p:cNvSpPr>
              <a:spLocks noChangeArrowheads="1"/>
            </p:cNvSpPr>
            <p:nvPr/>
          </p:nvSpPr>
          <p:spPr bwMode="auto">
            <a:xfrm>
              <a:off x="1296" y="912"/>
              <a:ext cx="192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8" name="AutoShape 118"/>
          <p:cNvSpPr>
            <a:spLocks noChangeArrowheads="1"/>
          </p:cNvSpPr>
          <p:nvPr/>
        </p:nvSpPr>
        <p:spPr bwMode="auto">
          <a:xfrm>
            <a:off x="1490663" y="5181600"/>
            <a:ext cx="609600" cy="457200"/>
          </a:xfrm>
          <a:custGeom>
            <a:avLst/>
            <a:gdLst>
              <a:gd name="T0" fmla="*/ 8602134 w 21600"/>
              <a:gd name="T1" fmla="*/ 0 h 21600"/>
              <a:gd name="T2" fmla="*/ 1675017 w 21600"/>
              <a:gd name="T3" fmla="*/ 4486105 h 21600"/>
              <a:gd name="T4" fmla="*/ 8602134 w 21600"/>
              <a:gd name="T5" fmla="*/ 1853036 h 21600"/>
              <a:gd name="T6" fmla="*/ 15529251 w 21600"/>
              <a:gd name="T7" fmla="*/ 4486105 h 21600"/>
              <a:gd name="T8" fmla="*/ 0 60000 65536"/>
              <a:gd name="T9" fmla="*/ 0 60000 65536"/>
              <a:gd name="T10" fmla="*/ 0 60000 65536"/>
              <a:gd name="T11" fmla="*/ 0 60000 65536"/>
              <a:gd name="T12" fmla="*/ 197 w 21600"/>
              <a:gd name="T13" fmla="*/ 0 h 21600"/>
              <a:gd name="T14" fmla="*/ 21403 w 21600"/>
              <a:gd name="T15" fmla="*/ 120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163" y="10200"/>
                </a:moveTo>
                <a:cubicBezTo>
                  <a:pt x="4473" y="6766"/>
                  <a:pt x="7352" y="4135"/>
                  <a:pt x="10800" y="4136"/>
                </a:cubicBezTo>
                <a:cubicBezTo>
                  <a:pt x="14247" y="4136"/>
                  <a:pt x="17126" y="6766"/>
                  <a:pt x="17436" y="10200"/>
                </a:cubicBezTo>
                <a:lnTo>
                  <a:pt x="21556" y="9827"/>
                </a:lnTo>
                <a:cubicBezTo>
                  <a:pt x="21053" y="4262"/>
                  <a:pt x="16387" y="-1"/>
                  <a:pt x="10799" y="0"/>
                </a:cubicBezTo>
                <a:cubicBezTo>
                  <a:pt x="5212" y="0"/>
                  <a:pt x="546" y="4262"/>
                  <a:pt x="43" y="9827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9" name="Rectangle 119"/>
          <p:cNvSpPr>
            <a:spLocks noChangeArrowheads="1"/>
          </p:cNvSpPr>
          <p:nvPr/>
        </p:nvSpPr>
        <p:spPr bwMode="auto">
          <a:xfrm rot="-2989059">
            <a:off x="2397919" y="5555457"/>
            <a:ext cx="146050" cy="34131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40" name="Oval 120"/>
          <p:cNvSpPr>
            <a:spLocks noChangeArrowheads="1"/>
          </p:cNvSpPr>
          <p:nvPr/>
        </p:nvSpPr>
        <p:spPr bwMode="auto">
          <a:xfrm>
            <a:off x="3048000" y="6172200"/>
            <a:ext cx="744538" cy="457200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50000">
                <a:srgbClr val="EAEAEA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161" name="Rectangle 121"/>
          <p:cNvSpPr>
            <a:spLocks noChangeArrowheads="1"/>
          </p:cNvSpPr>
          <p:nvPr/>
        </p:nvSpPr>
        <p:spPr bwMode="auto">
          <a:xfrm rot="22238">
            <a:off x="3324225" y="5867400"/>
            <a:ext cx="130175" cy="38417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2" name="Text Box 124"/>
          <p:cNvSpPr txBox="1">
            <a:spLocks noChangeArrowheads="1"/>
          </p:cNvSpPr>
          <p:nvPr/>
        </p:nvSpPr>
        <p:spPr bwMode="auto">
          <a:xfrm>
            <a:off x="3810000" y="1317625"/>
            <a:ext cx="5334000" cy="5000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u="sng" dirty="0"/>
              <a:t>Damage type</a:t>
            </a:r>
            <a:r>
              <a:rPr lang="en-US" dirty="0"/>
              <a:t>      </a:t>
            </a:r>
            <a:r>
              <a:rPr lang="en-US" sz="3200" u="sng" dirty="0"/>
              <a:t>No./</a:t>
            </a:r>
            <a:r>
              <a:rPr lang="en-US" sz="3200" u="sng" dirty="0" err="1"/>
              <a:t>Gy</a:t>
            </a:r>
            <a:r>
              <a:rPr lang="en-US" sz="3200" u="sng" dirty="0"/>
              <a:t>/cell</a:t>
            </a:r>
            <a:endParaRPr lang="en-US" dirty="0"/>
          </a:p>
          <a:p>
            <a:endParaRPr lang="en-US" sz="900" dirty="0"/>
          </a:p>
          <a:p>
            <a:r>
              <a:rPr lang="en-US" dirty="0"/>
              <a:t>base damage		&gt; 1000</a:t>
            </a:r>
          </a:p>
          <a:p>
            <a:endParaRPr lang="en-US" dirty="0"/>
          </a:p>
          <a:p>
            <a:endParaRPr lang="en-US" sz="1400" dirty="0"/>
          </a:p>
          <a:p>
            <a:r>
              <a:rPr lang="en-US" dirty="0"/>
              <a:t>single-strand 		500-1000</a:t>
            </a:r>
          </a:p>
          <a:p>
            <a:r>
              <a:rPr lang="en-US" dirty="0"/>
              <a:t>break (SSB)</a:t>
            </a:r>
          </a:p>
          <a:p>
            <a:endParaRPr lang="en-US" dirty="0"/>
          </a:p>
          <a:p>
            <a:r>
              <a:rPr lang="en-US" dirty="0"/>
              <a:t>double-strand		~ 40</a:t>
            </a:r>
          </a:p>
          <a:p>
            <a:r>
              <a:rPr lang="en-US" dirty="0"/>
              <a:t>break (DSB)</a:t>
            </a:r>
          </a:p>
          <a:p>
            <a:endParaRPr lang="en-US" dirty="0"/>
          </a:p>
          <a:p>
            <a:r>
              <a:rPr lang="en-US" dirty="0"/>
              <a:t>sugar damage,		</a:t>
            </a:r>
            <a:r>
              <a:rPr lang="en-US" i="1" dirty="0"/>
              <a:t>various</a:t>
            </a:r>
            <a:endParaRPr lang="en-US" dirty="0"/>
          </a:p>
          <a:p>
            <a:r>
              <a:rPr lang="en-US" dirty="0"/>
              <a:t>DNA-DNA and DNA-</a:t>
            </a:r>
          </a:p>
          <a:p>
            <a:r>
              <a:rPr lang="en-US" dirty="0"/>
              <a:t>protein cross links</a:t>
            </a:r>
          </a:p>
        </p:txBody>
      </p:sp>
      <p:sp>
        <p:nvSpPr>
          <p:cNvPr id="5163" name="Line 125"/>
          <p:cNvSpPr>
            <a:spLocks noChangeShapeType="1"/>
          </p:cNvSpPr>
          <p:nvPr/>
        </p:nvSpPr>
        <p:spPr bwMode="auto">
          <a:xfrm>
            <a:off x="1963738" y="3246438"/>
            <a:ext cx="0" cy="1825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4" name="Line 126"/>
          <p:cNvSpPr>
            <a:spLocks noChangeShapeType="1"/>
          </p:cNvSpPr>
          <p:nvPr/>
        </p:nvSpPr>
        <p:spPr bwMode="auto">
          <a:xfrm>
            <a:off x="1693863" y="4313238"/>
            <a:ext cx="0" cy="1825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5" name="Line 127"/>
          <p:cNvSpPr>
            <a:spLocks noChangeShapeType="1"/>
          </p:cNvSpPr>
          <p:nvPr/>
        </p:nvSpPr>
        <p:spPr bwMode="auto">
          <a:xfrm>
            <a:off x="1490663" y="3200400"/>
            <a:ext cx="0" cy="2619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97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14400"/>
            <a:ext cx="9144000" cy="5943600"/>
            <a:chOff x="0" y="0"/>
            <a:chExt cx="5760" cy="4128"/>
          </a:xfrm>
        </p:grpSpPr>
        <p:pic>
          <p:nvPicPr>
            <p:cNvPr id="26628" name="Picture 3" descr="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29" name="Text Box 4"/>
            <p:cNvSpPr txBox="1">
              <a:spLocks noChangeArrowheads="1"/>
            </p:cNvSpPr>
            <p:nvPr/>
          </p:nvSpPr>
          <p:spPr bwMode="auto">
            <a:xfrm>
              <a:off x="134" y="122"/>
              <a:ext cx="580" cy="2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Helvetica" pitchFamily="23" charset="0"/>
                </a:rPr>
                <a:t>Normal</a:t>
              </a:r>
            </a:p>
          </p:txBody>
        </p:sp>
        <p:sp>
          <p:nvSpPr>
            <p:cNvPr id="26630" name="Text Box 5"/>
            <p:cNvSpPr txBox="1">
              <a:spLocks noChangeArrowheads="1"/>
            </p:cNvSpPr>
            <p:nvPr/>
          </p:nvSpPr>
          <p:spPr bwMode="auto">
            <a:xfrm>
              <a:off x="2976" y="141"/>
              <a:ext cx="860" cy="2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Helvetica" pitchFamily="23" charset="0"/>
                </a:rPr>
                <a:t>24hrs 10Gy</a:t>
              </a:r>
            </a:p>
          </p:txBody>
        </p:sp>
        <p:sp>
          <p:nvSpPr>
            <p:cNvPr id="26631" name="Text Box 6"/>
            <p:cNvSpPr txBox="1">
              <a:spLocks noChangeArrowheads="1"/>
            </p:cNvSpPr>
            <p:nvPr/>
          </p:nvSpPr>
          <p:spPr bwMode="auto">
            <a:xfrm>
              <a:off x="144" y="2297"/>
              <a:ext cx="860" cy="2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Helvetica" pitchFamily="23" charset="0"/>
                </a:rPr>
                <a:t>48hrs 10Gy</a:t>
              </a:r>
            </a:p>
          </p:txBody>
        </p:sp>
        <p:sp>
          <p:nvSpPr>
            <p:cNvPr id="26632" name="Text Box 7"/>
            <p:cNvSpPr txBox="1">
              <a:spLocks noChangeArrowheads="1"/>
            </p:cNvSpPr>
            <p:nvPr/>
          </p:nvSpPr>
          <p:spPr bwMode="auto">
            <a:xfrm>
              <a:off x="2976" y="2388"/>
              <a:ext cx="860" cy="2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Helvetica" pitchFamily="23" charset="0"/>
                </a:rPr>
                <a:t>72hrs 10Gy</a:t>
              </a:r>
            </a:p>
          </p:txBody>
        </p:sp>
        <p:sp>
          <p:nvSpPr>
            <p:cNvPr id="26633" name="Line 8"/>
            <p:cNvSpPr>
              <a:spLocks noChangeShapeType="1"/>
            </p:cNvSpPr>
            <p:nvPr/>
          </p:nvSpPr>
          <p:spPr bwMode="auto">
            <a:xfrm flipV="1">
              <a:off x="0" y="2202"/>
              <a:ext cx="5758" cy="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4" name="Line 9"/>
            <p:cNvSpPr>
              <a:spLocks noChangeShapeType="1"/>
            </p:cNvSpPr>
            <p:nvPr/>
          </p:nvSpPr>
          <p:spPr bwMode="auto">
            <a:xfrm flipH="1">
              <a:off x="2832" y="20"/>
              <a:ext cx="14" cy="41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7" name="Rectangle 10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6642100" cy="762000"/>
          </a:xfrm>
        </p:spPr>
        <p:txBody>
          <a:bodyPr/>
          <a:lstStyle/>
          <a:p>
            <a:pPr eaLnBrk="1" hangingPunct="1"/>
            <a:r>
              <a:rPr lang="en-US" b="1" dirty="0"/>
              <a:t>Murine Small Intestine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14313"/>
            <a:ext cx="8991600" cy="852488"/>
          </a:xfrm>
        </p:spPr>
        <p:txBody>
          <a:bodyPr lIns="80006" tIns="40003" rIns="80006" bIns="40003" anchor="t"/>
          <a:lstStyle/>
          <a:p>
            <a:pPr eaLnBrk="1" hangingPunct="1"/>
            <a:r>
              <a:rPr lang="en-US" sz="4000" b="1" dirty="0"/>
              <a:t>Micro-colonies after Gut Irradiation</a:t>
            </a:r>
            <a:endParaRPr lang="en-US" sz="4000" b="1" dirty="0">
              <a:solidFill>
                <a:srgbClr val="ED190B"/>
              </a:solidFill>
            </a:endParaRP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59300" y="1828800"/>
            <a:ext cx="3813175" cy="3794125"/>
          </a:xfrm>
        </p:spPr>
      </p:pic>
      <p:pic>
        <p:nvPicPr>
          <p:cNvPr id="31748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8825" y="1828800"/>
            <a:ext cx="3800475" cy="3794125"/>
          </a:xfrm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905000" y="6153150"/>
            <a:ext cx="1106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006" tIns="40003" rIns="80006" bIns="40003">
            <a:spAutoFit/>
          </a:bodyPr>
          <a:lstStyle/>
          <a:p>
            <a:pPr defTabSz="800100"/>
            <a:r>
              <a:rPr lang="en-US" sz="2100" b="1" dirty="0">
                <a:latin typeface="Helvetica" pitchFamily="23" charset="0"/>
              </a:rPr>
              <a:t>Control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568952" y="6156960"/>
            <a:ext cx="392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006" tIns="40003" rIns="80006" bIns="40003">
            <a:spAutoFit/>
          </a:bodyPr>
          <a:lstStyle/>
          <a:p>
            <a:pPr defTabSz="800100"/>
            <a:r>
              <a:rPr lang="en-US" sz="2100" b="1" dirty="0">
                <a:latin typeface="Helvetica" pitchFamily="23" charset="0"/>
              </a:rPr>
              <a:t>Day 2.5 after 13 Gy Irradiation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4495800" y="1524000"/>
            <a:ext cx="12700" cy="4483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609600" y="1524000"/>
            <a:ext cx="7924800" cy="4495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632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505200"/>
            <a:ext cx="6400800" cy="3276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2192" y="76200"/>
            <a:ext cx="9144000" cy="3276600"/>
            <a:chOff x="0" y="2333"/>
            <a:chExt cx="5760" cy="1987"/>
          </a:xfrm>
        </p:grpSpPr>
        <p:pic>
          <p:nvPicPr>
            <p:cNvPr id="27655" name="Picture 5" descr="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333"/>
              <a:ext cx="5760" cy="19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7656" name="Line 6"/>
            <p:cNvSpPr>
              <a:spLocks noChangeShapeType="1"/>
            </p:cNvSpPr>
            <p:nvPr/>
          </p:nvSpPr>
          <p:spPr bwMode="auto">
            <a:xfrm>
              <a:off x="2832" y="2352"/>
              <a:ext cx="0" cy="19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Text Box 7"/>
            <p:cNvSpPr txBox="1">
              <a:spLocks noChangeArrowheads="1"/>
            </p:cNvSpPr>
            <p:nvPr/>
          </p:nvSpPr>
          <p:spPr bwMode="auto">
            <a:xfrm>
              <a:off x="2976" y="2454"/>
              <a:ext cx="884" cy="2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Helvetica" pitchFamily="23" charset="0"/>
                </a:rPr>
                <a:t>5days 10Gy</a:t>
              </a:r>
            </a:p>
          </p:txBody>
        </p:sp>
        <p:sp>
          <p:nvSpPr>
            <p:cNvPr id="27658" name="Text Box 8"/>
            <p:cNvSpPr txBox="1">
              <a:spLocks noChangeArrowheads="1"/>
            </p:cNvSpPr>
            <p:nvPr/>
          </p:nvSpPr>
          <p:spPr bwMode="auto">
            <a:xfrm>
              <a:off x="192" y="2499"/>
              <a:ext cx="884" cy="2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Helvetica" pitchFamily="23" charset="0"/>
                </a:rPr>
                <a:t>4days 10Gy</a:t>
              </a:r>
            </a:p>
          </p:txBody>
        </p:sp>
      </p:grpSp>
      <p:sp>
        <p:nvSpPr>
          <p:cNvPr id="27653" name="Line 9"/>
          <p:cNvSpPr>
            <a:spLocks noChangeShapeType="1"/>
          </p:cNvSpPr>
          <p:nvPr/>
        </p:nvSpPr>
        <p:spPr bwMode="auto">
          <a:xfrm>
            <a:off x="0" y="34290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2819400" y="3578013"/>
            <a:ext cx="3843338" cy="3671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" pitchFamily="23" charset="0"/>
              </a:rPr>
              <a:t>13days - regenerated from stem cell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b="1" dirty="0"/>
              <a:t>Clinical Relevance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524000"/>
            <a:ext cx="8509000" cy="3657600"/>
          </a:xfrm>
        </p:spPr>
        <p:txBody>
          <a:bodyPr/>
          <a:lstStyle/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3000" u="sng" dirty="0" err="1"/>
              <a:t>Mucositis</a:t>
            </a:r>
            <a:r>
              <a:rPr lang="en-US" sz="3000" dirty="0"/>
              <a:t> appears 2 to 3 weeks after the start of a standard RT course. 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endParaRPr lang="en-US" sz="3000" dirty="0"/>
          </a:p>
          <a:p>
            <a:pPr marL="368300" indent="-368300" algn="just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3000" u="sng" dirty="0"/>
              <a:t>Regeneration</a:t>
            </a:r>
            <a:r>
              <a:rPr lang="en-US" sz="3000" dirty="0"/>
              <a:t> begins at about 10 to 12 days, before evident </a:t>
            </a:r>
            <a:r>
              <a:rPr lang="en-US" sz="3000" dirty="0" err="1"/>
              <a:t>mucositis</a:t>
            </a:r>
            <a:r>
              <a:rPr lang="en-US" sz="3000" dirty="0"/>
              <a:t>. This can increase the </a:t>
            </a:r>
            <a:r>
              <a:rPr lang="en-US" sz="3000" u="sng" dirty="0"/>
              <a:t>tolerance</a:t>
            </a:r>
            <a:r>
              <a:rPr lang="en-US" sz="3000" dirty="0"/>
              <a:t> of the mucosa by about 1Gy/day, which is equivalent to clonogenic cell number doubling every 2 days.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196975"/>
            <a:ext cx="8693150" cy="5105400"/>
          </a:xfrm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922337" y="6302375"/>
            <a:ext cx="7535863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967" tIns="48983" rIns="97967" bIns="48983">
            <a:spAutoFit/>
          </a:bodyPr>
          <a:lstStyle/>
          <a:p>
            <a:pPr defTabSz="979488">
              <a:defRPr/>
            </a:pPr>
            <a:r>
              <a:rPr lang="en-US" sz="2000" b="1" dirty="0">
                <a:solidFill>
                  <a:srgbClr val="ED190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Kinetics of tissue regeneration.  Withers and McBride, Perez.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noFill/>
        </p:spPr>
        <p:txBody>
          <a:bodyPr lIns="97967" tIns="48983" rIns="97967" bIns="48983"/>
          <a:lstStyle/>
          <a:p>
            <a:pPr eaLnBrk="1" hangingPunct="1"/>
            <a:r>
              <a:rPr lang="en-US" b="1" dirty="0"/>
              <a:t>Time to Regeneration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676400"/>
            <a:ext cx="8610600" cy="4800600"/>
          </a:xfrm>
        </p:spPr>
        <p:txBody>
          <a:bodyPr/>
          <a:lstStyle/>
          <a:p>
            <a:pPr marL="0" indent="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200" dirty="0"/>
              <a:t>Because of regeneration/repopulation in acute, but not late, normal tissue reactions occurs </a:t>
            </a:r>
            <a:r>
              <a:rPr lang="en-US" sz="2200" u="sng" dirty="0"/>
              <a:t>during</a:t>
            </a:r>
            <a:r>
              <a:rPr lang="en-US" sz="2200" dirty="0"/>
              <a:t> treatment:</a:t>
            </a:r>
            <a:r>
              <a:rPr lang="en-US" sz="2100" dirty="0">
                <a:solidFill>
                  <a:schemeClr val="accent1"/>
                </a:solidFill>
              </a:rPr>
              <a:t> </a:t>
            </a:r>
          </a:p>
          <a:p>
            <a:pPr marL="114300" lvl="1" indent="0" defTabSz="979488" eaLnBrk="1" hangingPunct="1">
              <a:lnSpc>
                <a:spcPct val="90000"/>
              </a:lnSpc>
            </a:pPr>
            <a:r>
              <a:rPr lang="en-US" sz="2300" u="sng" dirty="0"/>
              <a:t>protracting overall treatment time</a:t>
            </a:r>
            <a:r>
              <a:rPr lang="en-US" sz="2300" dirty="0"/>
              <a:t> beyond the conventional 6 weeks may result in sparing (but tumors may also be spared)</a:t>
            </a:r>
          </a:p>
          <a:p>
            <a:pPr marL="114300" lvl="1" indent="0" defTabSz="979488" eaLnBrk="1" hangingPunct="1">
              <a:lnSpc>
                <a:spcPct val="90000"/>
              </a:lnSpc>
            </a:pPr>
            <a:r>
              <a:rPr lang="en-US" sz="2300" dirty="0"/>
              <a:t>decreasing overall treatment time to less than the conventional 6 weeks may result in more acute normal tissue reactions</a:t>
            </a:r>
          </a:p>
          <a:p>
            <a:pPr marL="114300" lvl="1" indent="0" defTabSz="979488" eaLnBrk="1" hangingPunct="1">
              <a:lnSpc>
                <a:spcPct val="90000"/>
              </a:lnSpc>
            </a:pPr>
            <a:r>
              <a:rPr lang="en-US" sz="2300" dirty="0"/>
              <a:t>treatment time</a:t>
            </a:r>
            <a:r>
              <a:rPr lang="en-US" sz="2300" dirty="0">
                <a:solidFill>
                  <a:srgbClr val="00FF00"/>
                </a:solidFill>
              </a:rPr>
              <a:t> </a:t>
            </a:r>
            <a:r>
              <a:rPr lang="en-US" sz="2300" dirty="0"/>
              <a:t>has relatively little effect on responses in late effects tissues</a:t>
            </a:r>
            <a:endParaRPr lang="en-US" sz="1900" dirty="0"/>
          </a:p>
          <a:p>
            <a:pPr marL="114300" lvl="1" indent="0" defTabSz="979488" eaLnBrk="1" hangingPunct="1">
              <a:lnSpc>
                <a:spcPct val="90000"/>
              </a:lnSpc>
              <a:buFontTx/>
              <a:buNone/>
            </a:pPr>
            <a:endParaRPr lang="en-US" sz="1900" dirty="0"/>
          </a:p>
          <a:p>
            <a:pPr marL="114300" lvl="1" indent="0" defTabSz="979488" eaLnBrk="1" hangingPunct="1">
              <a:lnSpc>
                <a:spcPct val="90000"/>
              </a:lnSpc>
              <a:buFontTx/>
              <a:buNone/>
            </a:pPr>
            <a:r>
              <a:rPr lang="en-US" sz="2300" dirty="0"/>
              <a:t>Regeneration/repopulation in late, normal tissue reactions </a:t>
            </a:r>
            <a:r>
              <a:rPr lang="en-US" sz="2300" u="sng" dirty="0"/>
              <a:t>after</a:t>
            </a:r>
            <a:r>
              <a:rPr lang="en-US" sz="2300" dirty="0"/>
              <a:t> treatment, may allow recovery and make retreatment possible</a:t>
            </a:r>
            <a:endParaRPr lang="en-US" sz="1800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Clinical Relevance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924800" cy="1143000"/>
          </a:xfrm>
        </p:spPr>
        <p:txBody>
          <a:bodyPr/>
          <a:lstStyle/>
          <a:p>
            <a:pPr eaLnBrk="1" hangingPunct="1"/>
            <a:r>
              <a:rPr lang="en-US" sz="3600" b="1" dirty="0"/>
              <a:t>Cellular Recovery: </a:t>
            </a:r>
            <a:br>
              <a:rPr lang="en-US" sz="3600" b="1" dirty="0"/>
            </a:br>
            <a:r>
              <a:rPr lang="en-US" sz="3600" b="1" dirty="0"/>
              <a:t>Angiogenesis and </a:t>
            </a:r>
            <a:r>
              <a:rPr lang="en-US" sz="3600" b="1" dirty="0" err="1"/>
              <a:t>Vasculogenesis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8534400" cy="483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9612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sz="3200" b="1" dirty="0" err="1"/>
              <a:t>Vasculogenesis</a:t>
            </a:r>
            <a:r>
              <a:rPr lang="en-US" sz="3200" b="1" dirty="0"/>
              <a:t> affects Tumor Control Dose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772400" cy="56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4998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" y="1023620"/>
            <a:ext cx="9144000" cy="583438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79610" y="228600"/>
            <a:ext cx="718477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/>
              <a:t>Radiation-induced Effects on Cells</a:t>
            </a:r>
          </a:p>
        </p:txBody>
      </p:sp>
    </p:spTree>
    <p:extLst>
      <p:ext uri="{BB962C8B-B14F-4D97-AF65-F5344CB8AC3E}">
        <p14:creationId xmlns:p14="http://schemas.microsoft.com/office/powerpoint/2010/main" val="3754372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sz="3200" b="1" dirty="0"/>
              <a:t>Radiation Effects by ROS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9" y="1066800"/>
            <a:ext cx="7795491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8627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itle 1"/>
          <p:cNvSpPr>
            <a:spLocks/>
          </p:cNvSpPr>
          <p:nvPr/>
        </p:nvSpPr>
        <p:spPr bwMode="auto">
          <a:xfrm>
            <a:off x="304800" y="228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IR Causes Clustered DNA Damages</a:t>
            </a:r>
          </a:p>
        </p:txBody>
      </p:sp>
      <p:pic>
        <p:nvPicPr>
          <p:cNvPr id="36872" name="Picture 8" descr="types of damage"/>
          <p:cNvPicPr>
            <a:picLocks noChangeAspect="1" noChangeArrowheads="1"/>
          </p:cNvPicPr>
          <p:nvPr/>
        </p:nvPicPr>
        <p:blipFill>
          <a:blip r:embed="rId3" cstate="print"/>
          <a:srcRect l="3334" r="5000"/>
          <a:stretch>
            <a:fillRect/>
          </a:stretch>
        </p:blipFill>
        <p:spPr bwMode="auto">
          <a:xfrm>
            <a:off x="0" y="984250"/>
            <a:ext cx="9144000" cy="4273550"/>
          </a:xfrm>
          <a:prstGeom prst="rect">
            <a:avLst/>
          </a:prstGeom>
          <a:noFill/>
        </p:spPr>
      </p:pic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3352800" y="202565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3962400" y="210185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2895600" y="255905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3352800" y="240665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3733800" y="255905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228600" y="5212140"/>
            <a:ext cx="87026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IR typically induces oxidized </a:t>
            </a:r>
            <a:r>
              <a:rPr lang="en-US" dirty="0" err="1"/>
              <a:t>purines</a:t>
            </a:r>
            <a:r>
              <a:rPr lang="en-US" dirty="0"/>
              <a:t> and </a:t>
            </a:r>
            <a:r>
              <a:rPr lang="en-US" dirty="0" err="1"/>
              <a:t>pyrimidines</a:t>
            </a:r>
            <a:r>
              <a:rPr lang="en-US" dirty="0"/>
              <a:t>, </a:t>
            </a:r>
            <a:r>
              <a:rPr lang="en-US" dirty="0" err="1"/>
              <a:t>abasic</a:t>
            </a:r>
            <a:r>
              <a:rPr lang="en-US" dirty="0"/>
              <a:t> (AP) sites and SSB.</a:t>
            </a:r>
          </a:p>
          <a:p>
            <a:r>
              <a:rPr lang="en-US" dirty="0"/>
              <a:t>DSB may be clustered or non-clustered or arise during BER repair.</a:t>
            </a:r>
          </a:p>
        </p:txBody>
      </p:sp>
    </p:spTree>
    <p:extLst>
      <p:ext uri="{BB962C8B-B14F-4D97-AF65-F5344CB8AC3E}">
        <p14:creationId xmlns:p14="http://schemas.microsoft.com/office/powerpoint/2010/main" val="832245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44538" y="304800"/>
            <a:ext cx="7645400" cy="606425"/>
          </a:xfrm>
          <a:noFill/>
        </p:spPr>
        <p:txBody>
          <a:bodyPr lIns="91436" tIns="45718" rIns="91436" bIns="45718" anchor="t"/>
          <a:lstStyle/>
          <a:p>
            <a:pPr eaLnBrk="1" hangingPunct="1"/>
            <a:r>
              <a:rPr lang="en-US" sz="3600" b="1" dirty="0"/>
              <a:t>Cytokines and Growth Factors</a:t>
            </a:r>
            <a:endParaRPr lang="en-US" b="1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9788" cy="5029200"/>
          </a:xfrm>
          <a:noFill/>
        </p:spPr>
        <p:txBody>
          <a:bodyPr lIns="91436" tIns="45718" rIns="91436" bIns="45718"/>
          <a:lstStyle/>
          <a:p>
            <a:pPr eaLnBrk="1" hangingPunct="1"/>
            <a:r>
              <a:rPr lang="en-US" sz="2500" dirty="0">
                <a:solidFill>
                  <a:srgbClr val="ED190B"/>
                </a:solidFill>
              </a:rPr>
              <a:t>Inflammatory Cytokines</a:t>
            </a:r>
            <a:endParaRPr lang="en-US" sz="2500" dirty="0"/>
          </a:p>
          <a:p>
            <a:pPr lvl="1" eaLnBrk="1" hangingPunct="1"/>
            <a:r>
              <a:rPr lang="en-US" sz="2000" dirty="0"/>
              <a:t>Tumor Necrosis Factor (TNF-</a:t>
            </a:r>
            <a:r>
              <a:rPr lang="en-US" sz="2000" dirty="0">
                <a:latin typeface="Symbol" pitchFamily="23" charset="2"/>
              </a:rPr>
              <a:t>a</a:t>
            </a:r>
            <a:r>
              <a:rPr lang="en-US" sz="2000" dirty="0"/>
              <a:t>), Interleukin-1 (IL-1)</a:t>
            </a:r>
          </a:p>
          <a:p>
            <a:pPr eaLnBrk="1" hangingPunct="1"/>
            <a:r>
              <a:rPr lang="en-US" sz="2500" dirty="0">
                <a:solidFill>
                  <a:srgbClr val="ED190B"/>
                </a:solidFill>
              </a:rPr>
              <a:t>Angiogenesis</a:t>
            </a:r>
            <a:endParaRPr lang="en-US" sz="2500" dirty="0"/>
          </a:p>
          <a:p>
            <a:pPr lvl="1" eaLnBrk="1" hangingPunct="1"/>
            <a:r>
              <a:rPr lang="en-US" sz="2000" dirty="0"/>
              <a:t>Vascular Endothelial Growth Factor (VEGF), Basic Fibroblast Growth Factor (</a:t>
            </a:r>
            <a:r>
              <a:rPr lang="en-US" sz="2000" dirty="0" err="1"/>
              <a:t>bFGF</a:t>
            </a:r>
            <a:r>
              <a:rPr lang="en-US" sz="2000" dirty="0"/>
              <a:t>), TNF-</a:t>
            </a:r>
            <a:r>
              <a:rPr lang="en-US" sz="2000" dirty="0">
                <a:latin typeface="Symbol" pitchFamily="23" charset="2"/>
              </a:rPr>
              <a:t>a</a:t>
            </a:r>
            <a:endParaRPr lang="en-US" sz="2000" dirty="0"/>
          </a:p>
          <a:p>
            <a:pPr eaLnBrk="1" hangingPunct="1"/>
            <a:r>
              <a:rPr lang="en-US" sz="2500" dirty="0">
                <a:solidFill>
                  <a:srgbClr val="ED190B"/>
                </a:solidFill>
              </a:rPr>
              <a:t>Immune Cytokines</a:t>
            </a:r>
            <a:endParaRPr lang="en-US" sz="2500" dirty="0"/>
          </a:p>
          <a:p>
            <a:pPr lvl="1" eaLnBrk="1" hangingPunct="1"/>
            <a:r>
              <a:rPr lang="en-US" sz="2000" dirty="0"/>
              <a:t>IL-2 and IL-4</a:t>
            </a:r>
          </a:p>
          <a:p>
            <a:pPr eaLnBrk="1" hangingPunct="1"/>
            <a:r>
              <a:rPr lang="en-US" sz="2500" dirty="0">
                <a:solidFill>
                  <a:srgbClr val="ED190B"/>
                </a:solidFill>
              </a:rPr>
              <a:t>Fibrotic Cytokines</a:t>
            </a:r>
            <a:endParaRPr lang="en-US" sz="2500" dirty="0"/>
          </a:p>
          <a:p>
            <a:pPr lvl="1" eaLnBrk="1" hangingPunct="1"/>
            <a:r>
              <a:rPr lang="en-US" sz="2000" dirty="0"/>
              <a:t>Transforming Growth Factor beta (TGF-</a:t>
            </a:r>
            <a:r>
              <a:rPr lang="en-US" sz="2000" dirty="0">
                <a:latin typeface="Symbol" pitchFamily="23" charset="2"/>
              </a:rPr>
              <a:t>b</a:t>
            </a:r>
            <a:r>
              <a:rPr lang="en-US" sz="2000" dirty="0"/>
              <a:t>), </a:t>
            </a:r>
            <a:r>
              <a:rPr lang="en-US" sz="2000" dirty="0" err="1"/>
              <a:t>bFGF</a:t>
            </a:r>
            <a:r>
              <a:rPr lang="en-US" sz="2000" dirty="0"/>
              <a:t>, IL-6, CTGF</a:t>
            </a:r>
          </a:p>
          <a:p>
            <a:pPr eaLnBrk="1" hangingPunct="1"/>
            <a:r>
              <a:rPr lang="en-US" sz="2500" dirty="0">
                <a:solidFill>
                  <a:srgbClr val="ED190B"/>
                </a:solidFill>
              </a:rPr>
              <a:t>Growth Factors</a:t>
            </a:r>
            <a:endParaRPr lang="en-US" sz="2500" dirty="0"/>
          </a:p>
          <a:p>
            <a:pPr lvl="1" eaLnBrk="1" hangingPunct="1"/>
            <a:r>
              <a:rPr lang="en-US" sz="2000" dirty="0"/>
              <a:t>Colony Stimulating Factors - G-CSF, GM-CSF, IL-3, EPO, SCF</a:t>
            </a:r>
          </a:p>
          <a:p>
            <a:pPr lvl="1" eaLnBrk="1" hangingPunct="1"/>
            <a:r>
              <a:rPr lang="en-US" sz="2000" dirty="0"/>
              <a:t>Epidermal Growth Factor (EGF), TGF-</a:t>
            </a:r>
            <a:r>
              <a:rPr lang="en-US" sz="2000" dirty="0">
                <a:latin typeface="Symbol" pitchFamily="23" charset="2"/>
              </a:rPr>
              <a:t>a</a:t>
            </a:r>
            <a:r>
              <a:rPr lang="en-US" sz="2000" dirty="0"/>
              <a:t>, </a:t>
            </a:r>
            <a:r>
              <a:rPr lang="en-US" sz="2000" dirty="0" err="1"/>
              <a:t>bFGF</a:t>
            </a:r>
            <a:endParaRPr lang="en-US" sz="2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162800" cy="762000"/>
          </a:xfrm>
        </p:spPr>
        <p:txBody>
          <a:bodyPr/>
          <a:lstStyle/>
          <a:p>
            <a:pPr eaLnBrk="1" hangingPunct="1"/>
            <a:r>
              <a:rPr lang="en-US" sz="3600" b="1" dirty="0"/>
              <a:t>Cytokines and Growth Factors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229600" cy="4038600"/>
          </a:xfrm>
        </p:spPr>
        <p:txBody>
          <a:bodyPr/>
          <a:lstStyle/>
          <a:p>
            <a:pPr marL="392113" indent="-392113" defTabSz="1044575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600" u="sng" dirty="0"/>
              <a:t>Cytokines</a:t>
            </a:r>
            <a:r>
              <a:rPr lang="en-US" sz="2600" dirty="0"/>
              <a:t> are expressed in tissues within hours of irradiation</a:t>
            </a:r>
          </a:p>
          <a:p>
            <a:pPr marL="392113" indent="-392113" defTabSz="1044575" eaLnBrk="1" hangingPunct="1">
              <a:lnSpc>
                <a:spcPct val="90000"/>
              </a:lnSpc>
              <a:buFont typeface="Wingdings" pitchFamily="23" charset="2"/>
              <a:buChar char="Ø"/>
            </a:pPr>
            <a:endParaRPr lang="en-US" sz="2600" dirty="0"/>
          </a:p>
          <a:p>
            <a:pPr marL="392113" indent="-392113" defTabSz="1044575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600" dirty="0"/>
              <a:t>Over subsequent weeks and months there is a “cyclical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u="sng" dirty="0"/>
              <a:t>cascade</a:t>
            </a:r>
            <a:r>
              <a:rPr lang="en-US" sz="2600" dirty="0"/>
              <a:t>” of cytokines released that is aimed at tissue regeneration.</a:t>
            </a:r>
          </a:p>
          <a:p>
            <a:pPr marL="392113" indent="-392113" defTabSz="1044575" eaLnBrk="1" hangingPunct="1">
              <a:lnSpc>
                <a:spcPct val="90000"/>
              </a:lnSpc>
              <a:buFont typeface="Wingdings" pitchFamily="23" charset="2"/>
              <a:buChar char="Ø"/>
            </a:pPr>
            <a:endParaRPr lang="en-US" sz="2600" dirty="0"/>
          </a:p>
          <a:p>
            <a:pPr marL="392113" indent="-392113" defTabSz="1044575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600" dirty="0"/>
              <a:t>Complications such as </a:t>
            </a:r>
            <a:r>
              <a:rPr lang="en-US" sz="2600" u="sng" dirty="0"/>
              <a:t>fibrosis</a:t>
            </a:r>
            <a:r>
              <a:rPr lang="en-US" sz="2600" dirty="0"/>
              <a:t> arise when the regenerative process is unsuccessful.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812800" y="893763"/>
            <a:ext cx="160338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3" tIns="44447" rIns="90483" bIns="44447">
            <a:spAutoFit/>
          </a:bodyPr>
          <a:lstStyle/>
          <a:p>
            <a:endParaRPr lang="en-US">
              <a:latin typeface="Helvetica" pitchFamily="23" charset="0"/>
            </a:endParaRPr>
          </a:p>
          <a:p>
            <a:endParaRPr lang="en-US">
              <a:latin typeface="Helvetica" pitchFamily="23" charset="0"/>
            </a:endParaRPr>
          </a:p>
          <a:p>
            <a:endParaRPr lang="en-US">
              <a:latin typeface="Helvetica" pitchFamily="23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762000"/>
          </a:xfrm>
        </p:spPr>
        <p:txBody>
          <a:bodyPr/>
          <a:lstStyle/>
          <a:p>
            <a:pPr eaLnBrk="1" hangingPunct="1"/>
            <a:r>
              <a:rPr lang="en-US" sz="4100" b="1" dirty="0"/>
              <a:t>Late Effects Involve Wound Healing</a:t>
            </a:r>
            <a:endParaRPr lang="en-US" b="1" dirty="0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600" dirty="0"/>
              <a:t>Wound healing involves </a:t>
            </a:r>
            <a:r>
              <a:rPr lang="en-US" sz="2600" u="sng" dirty="0"/>
              <a:t>cytokines and growth factors</a:t>
            </a:r>
            <a:r>
              <a:rPr lang="en-US" sz="2600" dirty="0"/>
              <a:t> that mediate cellular responses including tissue </a:t>
            </a:r>
            <a:r>
              <a:rPr lang="en-US" sz="2600" dirty="0">
                <a:solidFill>
                  <a:srgbClr val="ED190B"/>
                </a:solidFill>
              </a:rPr>
              <a:t>regeneration</a:t>
            </a:r>
          </a:p>
          <a:p>
            <a:pPr eaLnBrk="1" hangingPunct="1">
              <a:lnSpc>
                <a:spcPct val="90000"/>
              </a:lnSpc>
              <a:buFont typeface="Wingdings" pitchFamily="23" charset="2"/>
              <a:buChar char="Ø"/>
            </a:pPr>
            <a:endParaRPr lang="en-US" sz="2600" dirty="0"/>
          </a:p>
          <a:p>
            <a:pPr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600" dirty="0"/>
              <a:t>They may also contribute to the </a:t>
            </a:r>
            <a:r>
              <a:rPr lang="en-US" sz="2600" dirty="0">
                <a:solidFill>
                  <a:srgbClr val="ED190B"/>
                </a:solidFill>
              </a:rPr>
              <a:t>pathogenesis of complications</a:t>
            </a:r>
            <a:r>
              <a:rPr lang="en-US" sz="2600" dirty="0"/>
              <a:t> and may be responsible for some side effects of irradiation, such as</a:t>
            </a:r>
            <a:endParaRPr lang="en-US" sz="2500" dirty="0"/>
          </a:p>
          <a:p>
            <a:pPr lvl="1" eaLnBrk="1" hangingPunct="1">
              <a:lnSpc>
                <a:spcPct val="90000"/>
              </a:lnSpc>
              <a:buFont typeface="Helvetica" pitchFamily="23" charset="0"/>
              <a:buChar char="•"/>
            </a:pPr>
            <a:r>
              <a:rPr lang="en-US" sz="2300" dirty="0"/>
              <a:t>Fatigue</a:t>
            </a:r>
          </a:p>
          <a:p>
            <a:pPr lvl="1" eaLnBrk="1" hangingPunct="1">
              <a:lnSpc>
                <a:spcPct val="90000"/>
              </a:lnSpc>
              <a:buFont typeface="Helvetica" pitchFamily="23" charset="0"/>
              <a:buChar char="•"/>
            </a:pPr>
            <a:r>
              <a:rPr lang="en-US" sz="2300" dirty="0"/>
              <a:t>Edema</a:t>
            </a:r>
          </a:p>
          <a:p>
            <a:pPr lvl="1" eaLnBrk="1" hangingPunct="1">
              <a:lnSpc>
                <a:spcPct val="90000"/>
              </a:lnSpc>
              <a:buFont typeface="Helvetica" pitchFamily="23" charset="0"/>
              <a:buChar char="•"/>
            </a:pPr>
            <a:r>
              <a:rPr lang="en-US" sz="2300" dirty="0" err="1"/>
              <a:t>Erythema</a:t>
            </a:r>
            <a:endParaRPr lang="en-US" sz="2300" dirty="0"/>
          </a:p>
          <a:p>
            <a:pPr lvl="1" eaLnBrk="1" hangingPunct="1">
              <a:lnSpc>
                <a:spcPct val="90000"/>
              </a:lnSpc>
              <a:buFont typeface="Helvetica" pitchFamily="23" charset="0"/>
              <a:buChar char="•"/>
            </a:pPr>
            <a:r>
              <a:rPr lang="en-US" sz="2300" dirty="0"/>
              <a:t>Somnolence</a:t>
            </a:r>
          </a:p>
          <a:p>
            <a:pPr lvl="1" eaLnBrk="1" hangingPunct="1">
              <a:lnSpc>
                <a:spcPct val="90000"/>
              </a:lnSpc>
              <a:buFont typeface="Helvetica" pitchFamily="23" charset="0"/>
              <a:buChar char="•"/>
            </a:pPr>
            <a:r>
              <a:rPr lang="en-US" sz="2300" dirty="0"/>
              <a:t>Nausea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b="1" dirty="0"/>
              <a:t>Late Effects Involve Fibrosis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dirty="0"/>
              <a:t>Fibrosis is a common complication of radiation exposure that is a response to cell loss.</a:t>
            </a:r>
          </a:p>
          <a:p>
            <a:pPr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dirty="0"/>
              <a:t>TGF-</a:t>
            </a:r>
            <a:r>
              <a:rPr lang="en-US" dirty="0">
                <a:latin typeface="Symbol" pitchFamily="23" charset="2"/>
              </a:rPr>
              <a:t>b</a:t>
            </a:r>
            <a:r>
              <a:rPr lang="en-US" dirty="0"/>
              <a:t> and its target genes are involved in promoting tissue fibrosis. </a:t>
            </a:r>
          </a:p>
          <a:p>
            <a:pPr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dirty="0"/>
              <a:t>TGF-</a:t>
            </a:r>
            <a:r>
              <a:rPr lang="en-US" dirty="0" err="1">
                <a:latin typeface="Symbol" pitchFamily="23" charset="2"/>
              </a:rPr>
              <a:t>b</a:t>
            </a:r>
            <a:r>
              <a:rPr lang="en-US" dirty="0" err="1"/>
              <a:t>induces</a:t>
            </a:r>
            <a:r>
              <a:rPr lang="en-US" dirty="0"/>
              <a:t> fibroblast differentiation, senescence, and collagen production.</a:t>
            </a:r>
          </a:p>
          <a:p>
            <a:pPr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dirty="0"/>
              <a:t>Patients with persistent high serum levels of TGF-</a:t>
            </a:r>
            <a:r>
              <a:rPr lang="en-US" dirty="0">
                <a:latin typeface="Symbol" pitchFamily="23" charset="2"/>
              </a:rPr>
              <a:t>b</a:t>
            </a:r>
            <a:r>
              <a:rPr lang="en-US" dirty="0"/>
              <a:t>, before and during a course of therapy for lung cancer have a higher risk of developing pneumonitis.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5392738" y="6521450"/>
            <a:ext cx="3765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>
                <a:solidFill>
                  <a:srgbClr val="FFF8FC"/>
                </a:solidFill>
                <a:latin typeface="Arial" charset="0"/>
              </a:rPr>
              <a:t>Thames </a:t>
            </a:r>
            <a:r>
              <a:rPr lang="en-US" sz="1600" i="1">
                <a:solidFill>
                  <a:srgbClr val="FFF8FC"/>
                </a:solidFill>
                <a:latin typeface="Arial" charset="0"/>
              </a:rPr>
              <a:t>et al</a:t>
            </a:r>
            <a:r>
              <a:rPr lang="en-US" sz="1600">
                <a:solidFill>
                  <a:srgbClr val="FFF8FC"/>
                </a:solidFill>
                <a:latin typeface="Arial" charset="0"/>
              </a:rPr>
              <a:t>. 1982/Tannock </a:t>
            </a:r>
            <a:r>
              <a:rPr lang="en-US" sz="1600" i="1">
                <a:solidFill>
                  <a:srgbClr val="FFF8FC"/>
                </a:solidFill>
                <a:latin typeface="Arial" charset="0"/>
              </a:rPr>
              <a:t>et al</a:t>
            </a:r>
            <a:r>
              <a:rPr lang="en-US" sz="1600">
                <a:solidFill>
                  <a:srgbClr val="FFF8FC"/>
                </a:solidFill>
                <a:latin typeface="Arial" charset="0"/>
              </a:rPr>
              <a:t>. 2005</a:t>
            </a:r>
          </a:p>
        </p:txBody>
      </p:sp>
      <p:pic>
        <p:nvPicPr>
          <p:cNvPr id="123907" name="Picture 4" descr="TannockFig15-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-152400"/>
            <a:ext cx="7010400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1797" name="Text Box 5"/>
          <p:cNvSpPr txBox="1">
            <a:spLocks noChangeArrowheads="1"/>
          </p:cNvSpPr>
          <p:nvPr/>
        </p:nvSpPr>
        <p:spPr bwMode="auto">
          <a:xfrm>
            <a:off x="1831975" y="5943600"/>
            <a:ext cx="5864225" cy="8318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Arial" charset="0"/>
              </a:rPr>
              <a:t>Late effects: steeper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Arial" charset="0"/>
              </a:rPr>
              <a:t>As fraction size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Symbol" charset="2"/>
              </a:rPr>
              <a:t>, total dose for </a:t>
            </a:r>
            <a:r>
              <a:rPr lang="en-US" dirty="0" err="1">
                <a:solidFill>
                  <a:srgbClr val="000000"/>
                </a:solidFill>
                <a:latin typeface="Arial" charset="0"/>
                <a:sym typeface="Symbol" charset="2"/>
              </a:rPr>
              <a:t>isoeffect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Symbol" charset="2"/>
              </a:rPr>
              <a:t> 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797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/>
              <a:t>Dose Volume Histograms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305800" cy="4114800"/>
          </a:xfrm>
        </p:spPr>
        <p:txBody>
          <a:bodyPr/>
          <a:lstStyle/>
          <a:p>
            <a:pPr eaLnBrk="1" hangingPunct="1">
              <a:buFont typeface="Wingdings" pitchFamily="23" charset="2"/>
              <a:buChar char="Ø"/>
            </a:pPr>
            <a:r>
              <a:rPr lang="en-US" sz="2600" dirty="0"/>
              <a:t>The dose of radiation delivered can be distributed in a 3-D volume with smaller subunits each receiving different doses of radiation.</a:t>
            </a:r>
          </a:p>
          <a:p>
            <a:pPr eaLnBrk="1" hangingPunct="1">
              <a:buFont typeface="Wingdings" pitchFamily="23" charset="2"/>
              <a:buChar char="Ø"/>
            </a:pPr>
            <a:r>
              <a:rPr lang="en-US" sz="2600" dirty="0"/>
              <a:t>May be a useful guide in comparing treatment plans to predict development of normal tissue complications, but there are potential pitfalls</a:t>
            </a:r>
            <a:r>
              <a:rPr lang="en-US" sz="2600" b="1" dirty="0"/>
              <a:t> </a:t>
            </a:r>
            <a:endParaRPr lang="en-US" sz="2600" dirty="0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2451100" y="3657600"/>
            <a:ext cx="0" cy="262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2451100" y="6286500"/>
            <a:ext cx="533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4343400" y="6262687"/>
            <a:ext cx="1417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>
              <a:defRPr/>
            </a:pPr>
            <a:r>
              <a:rPr lang="en-US" sz="21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Dose (Gy)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457200" y="4183062"/>
            <a:ext cx="1433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>
              <a:defRPr/>
            </a:pPr>
            <a:r>
              <a:rPr lang="en-US" sz="21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% Volume</a:t>
            </a:r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2514600" y="3900487"/>
            <a:ext cx="4038600" cy="2362200"/>
          </a:xfrm>
          <a:custGeom>
            <a:avLst/>
            <a:gdLst>
              <a:gd name="T0" fmla="*/ 0 w 2928"/>
              <a:gd name="T1" fmla="*/ 0 h 1536"/>
              <a:gd name="T2" fmla="*/ 192 w 2928"/>
              <a:gd name="T3" fmla="*/ 432 h 1536"/>
              <a:gd name="T4" fmla="*/ 1104 w 2928"/>
              <a:gd name="T5" fmla="*/ 1200 h 1536"/>
              <a:gd name="T6" fmla="*/ 2496 w 2928"/>
              <a:gd name="T7" fmla="*/ 1440 h 1536"/>
              <a:gd name="T8" fmla="*/ 2928 w 2928"/>
              <a:gd name="T9" fmla="*/ 1536 h 1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28"/>
              <a:gd name="T16" fmla="*/ 0 h 1536"/>
              <a:gd name="T17" fmla="*/ 2928 w 2928"/>
              <a:gd name="T18" fmla="*/ 1536 h 1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28" h="1536">
                <a:moveTo>
                  <a:pt x="0" y="0"/>
                </a:moveTo>
                <a:cubicBezTo>
                  <a:pt x="4" y="116"/>
                  <a:pt x="8" y="232"/>
                  <a:pt x="192" y="432"/>
                </a:cubicBezTo>
                <a:cubicBezTo>
                  <a:pt x="376" y="632"/>
                  <a:pt x="720" y="1032"/>
                  <a:pt x="1104" y="1200"/>
                </a:cubicBezTo>
                <a:cubicBezTo>
                  <a:pt x="1488" y="1368"/>
                  <a:pt x="2192" y="1384"/>
                  <a:pt x="2496" y="1440"/>
                </a:cubicBezTo>
                <a:cubicBezTo>
                  <a:pt x="2800" y="1496"/>
                  <a:pt x="2856" y="1520"/>
                  <a:pt x="2928" y="15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5119687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3276600" y="5119687"/>
            <a:ext cx="0" cy="1166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1943100" y="3700462"/>
            <a:ext cx="41275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100</a:t>
            </a:r>
          </a:p>
          <a:p>
            <a:pPr defTabSz="800100">
              <a:defRPr/>
            </a:pPr>
            <a:endParaRPr lang="en-US" sz="1200" b="1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80</a:t>
            </a:r>
          </a:p>
          <a:p>
            <a:pPr defTabSz="800100">
              <a:defRPr/>
            </a:pPr>
            <a:endParaRPr lang="en-US" sz="1200" b="1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60</a:t>
            </a:r>
          </a:p>
          <a:p>
            <a:pPr defTabSz="800100">
              <a:defRPr/>
            </a:pPr>
            <a:endParaRPr lang="en-US" sz="1200" b="1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40</a:t>
            </a:r>
          </a:p>
          <a:p>
            <a:pPr defTabSz="800100">
              <a:defRPr/>
            </a:pPr>
            <a:endParaRPr lang="en-US" sz="1200" b="1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20</a:t>
            </a:r>
          </a:p>
          <a:p>
            <a:pPr defTabSz="800100">
              <a:defRPr/>
            </a:pPr>
            <a:endParaRPr lang="en-US" sz="1200" b="1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10</a:t>
            </a:r>
          </a:p>
          <a:p>
            <a:pPr defTabSz="800100">
              <a:defRPr/>
            </a:pPr>
            <a:endParaRPr lang="en-US" sz="1200" b="1">
              <a:effectLst>
                <a:outerShdw blurRad="38100" dist="38100" dir="2700000" algn="tl">
                  <a:srgbClr val="DDDDDD"/>
                </a:outerShdw>
              </a:effectLst>
              <a:latin typeface="Helvetica" pitchFamily="21" charset="0"/>
              <a:ea typeface="ＭＳ Ｐゴシック" pitchFamily="21" charset="-128"/>
            </a:endParaRPr>
          </a:p>
          <a:p>
            <a:pPr defTabSz="800100"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21" charset="0"/>
                <a:ea typeface="ＭＳ Ｐゴシック" pitchFamily="21" charset="-128"/>
              </a:rPr>
              <a:t>0</a:t>
            </a: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3276600" y="4792662"/>
            <a:ext cx="534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010" tIns="40005" rIns="80010" bIns="40005">
            <a:spAutoFit/>
          </a:bodyPr>
          <a:lstStyle/>
          <a:p>
            <a:pPr defTabSz="800100"/>
            <a:r>
              <a:rPr lang="en-US" sz="21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V</a:t>
            </a:r>
            <a:r>
              <a:rPr lang="en-US" sz="2100" b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30</a:t>
            </a:r>
            <a:endParaRPr lang="en-US" sz="2100" b="1">
              <a:effectLst>
                <a:outerShdw blurRad="38100" dist="38100" dir="2700000" algn="tl">
                  <a:srgbClr val="C0C0C0"/>
                </a:outerShdw>
              </a:effectLst>
              <a:latin typeface="Helvetica" pitchFamily="23" charset="0"/>
            </a:endParaRP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4191000" y="3824287"/>
            <a:ext cx="43989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Lung (Duke)</a:t>
            </a:r>
          </a:p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V</a:t>
            </a:r>
            <a:r>
              <a:rPr lang="en-US" b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30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 &lt;18Gy -  6% pneumonitis</a:t>
            </a:r>
          </a:p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V</a:t>
            </a:r>
            <a:r>
              <a:rPr lang="en-US" b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30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3" charset="0"/>
              </a:rPr>
              <a:t> &gt;18Gy - 24% pneumonitis</a:t>
            </a:r>
            <a:endParaRPr lang="en-US" sz="2800" b="1">
              <a:effectLst>
                <a:outerShdw blurRad="38100" dist="38100" dir="2700000" algn="tl">
                  <a:srgbClr val="C0C0C0"/>
                </a:outerShdw>
              </a:effectLst>
              <a:latin typeface="Helvetica" pitchFamily="2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229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b="1" dirty="0"/>
              <a:t>DVH Analyses</a:t>
            </a:r>
            <a:endParaRPr lang="en-US" b="1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305800" cy="4267200"/>
          </a:xfrm>
        </p:spPr>
        <p:txBody>
          <a:bodyPr/>
          <a:lstStyle/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600" dirty="0"/>
              <a:t>May hide “hot spots” resulting from dose heterogeneity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600" dirty="0"/>
              <a:t>Ignores structural heterogeneity within tissues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600" dirty="0"/>
              <a:t>Varies with endpoint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600" dirty="0"/>
              <a:t>The absolute volume is important rather than the area e.g. bladder surface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600" dirty="0"/>
              <a:t>The effects of changes in DVH will vary with the tissue, depending on FSU structure (series/parallel), physiological reserve, etc.</a:t>
            </a:r>
            <a:endParaRPr lang="en-US" sz="2600" b="1" dirty="0"/>
          </a:p>
          <a:p>
            <a:pPr marL="368300" indent="-368300" defTabSz="979488" eaLnBrk="1" hangingPunct="1">
              <a:lnSpc>
                <a:spcPct val="90000"/>
              </a:lnSpc>
            </a:pP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639016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" y="316992"/>
            <a:ext cx="9067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ea typeface="+mj-ea"/>
              </a:rPr>
              <a:t>Modifying Fractionation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029200"/>
            <a:ext cx="8915400" cy="16002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u="sng" dirty="0"/>
              <a:t>Hypo-fractionation</a:t>
            </a:r>
            <a:endParaRPr lang="en-US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/>
              <a:t>	Reduced total dose, but larger fraction doses. Tumor has low </a:t>
            </a:r>
            <a:r>
              <a:rPr lang="en-US" sz="2400" dirty="0">
                <a:latin typeface="Symbol" charset="2"/>
                <a:sym typeface="Symbol" charset="2"/>
              </a:rPr>
              <a:t></a:t>
            </a:r>
            <a:r>
              <a:rPr lang="en-US" sz="2400" dirty="0"/>
              <a:t>/ß ratio. Increases late effects (requires coning down of tumor and treatment volumes).</a:t>
            </a:r>
          </a:p>
        </p:txBody>
      </p:sp>
      <p:sp>
        <p:nvSpPr>
          <p:cNvPr id="919556" name="Rectangle 4"/>
          <p:cNvSpPr>
            <a:spLocks noChangeArrowheads="1"/>
          </p:cNvSpPr>
          <p:nvPr/>
        </p:nvSpPr>
        <p:spPr bwMode="auto">
          <a:xfrm>
            <a:off x="228600" y="1219200"/>
            <a:ext cx="8915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C203"/>
              </a:buClr>
              <a:buFontTx/>
              <a:buChar char="•"/>
            </a:pPr>
            <a:r>
              <a:rPr lang="en-US" u="sng" dirty="0">
                <a:latin typeface="Arial" charset="0"/>
              </a:rPr>
              <a:t>Hyper-fractionation</a:t>
            </a:r>
            <a:endParaRPr lang="en-US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C203"/>
              </a:buClr>
            </a:pPr>
            <a:r>
              <a:rPr lang="en-US" dirty="0">
                <a:latin typeface="Arial" charset="0"/>
              </a:rPr>
              <a:t>	Increased total dose, same (or slightly longer) treatment time, more fractions. Reduces late effects.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C203"/>
              </a:buClr>
            </a:pPr>
            <a:r>
              <a:rPr lang="en-US" dirty="0">
                <a:latin typeface="Arial" charset="0"/>
              </a:rPr>
              <a:t>	Typical schedule: 80.5 Gy in 70 fractions (1.15 Gy bid) over 7 weeks</a:t>
            </a:r>
          </a:p>
        </p:txBody>
      </p:sp>
      <p:sp>
        <p:nvSpPr>
          <p:cNvPr id="919557" name="Rectangle 5"/>
          <p:cNvSpPr>
            <a:spLocks noChangeArrowheads="1"/>
          </p:cNvSpPr>
          <p:nvPr/>
        </p:nvSpPr>
        <p:spPr bwMode="auto">
          <a:xfrm>
            <a:off x="228600" y="3124200"/>
            <a:ext cx="8915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C203"/>
              </a:buClr>
              <a:buFontTx/>
              <a:buChar char="•"/>
              <a:defRPr/>
            </a:pPr>
            <a:r>
              <a:rPr lang="en-US" u="sng" dirty="0">
                <a:latin typeface="Arial" charset="0"/>
                <a:ea typeface="+mn-ea"/>
              </a:rPr>
              <a:t>Accelerated treatment</a:t>
            </a:r>
            <a:endParaRPr lang="en-US" dirty="0">
              <a:latin typeface="Arial" charset="0"/>
              <a:ea typeface="+mn-e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C203"/>
              </a:buClr>
              <a:defRPr/>
            </a:pPr>
            <a:r>
              <a:rPr lang="en-US" dirty="0">
                <a:latin typeface="Arial" charset="0"/>
                <a:ea typeface="+mn-ea"/>
              </a:rPr>
              <a:t>	Reduced total dose, reduced treatment time, fractions? Reduces repopulation in tumors. Increase in late effects.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C203"/>
              </a:buClr>
              <a:defRPr/>
            </a:pPr>
            <a:r>
              <a:rPr lang="en-US" dirty="0">
                <a:latin typeface="Arial" charset="0"/>
                <a:ea typeface="+mn-ea"/>
              </a:rPr>
              <a:t>	Very accelerated: 54 Gy in 36 </a:t>
            </a:r>
            <a:r>
              <a:rPr lang="en-US" dirty="0" err="1">
                <a:latin typeface="Arial" charset="0"/>
                <a:ea typeface="+mn-ea"/>
              </a:rPr>
              <a:t>fx</a:t>
            </a:r>
            <a:r>
              <a:rPr lang="en-US" dirty="0">
                <a:latin typeface="Arial" charset="0"/>
                <a:ea typeface="+mn-ea"/>
              </a:rPr>
              <a:t> (1.6 Gy </a:t>
            </a:r>
            <a:r>
              <a:rPr lang="en-US" dirty="0" err="1">
                <a:latin typeface="Arial" charset="0"/>
                <a:ea typeface="+mn-ea"/>
              </a:rPr>
              <a:t>tid</a:t>
            </a:r>
            <a:r>
              <a:rPr lang="en-US" dirty="0">
                <a:latin typeface="Arial" charset="0"/>
                <a:ea typeface="+mn-ea"/>
              </a:rPr>
              <a:t>) over 12 days; moderately accelerated - 72 Gy in 42 </a:t>
            </a:r>
            <a:r>
              <a:rPr lang="en-US" dirty="0" err="1">
                <a:latin typeface="Arial" charset="0"/>
                <a:ea typeface="+mn-ea"/>
              </a:rPr>
              <a:t>fx</a:t>
            </a:r>
            <a:r>
              <a:rPr lang="en-US" dirty="0">
                <a:latin typeface="Arial" charset="0"/>
                <a:ea typeface="+mn-ea"/>
              </a:rPr>
              <a:t> (concomitant boost)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9555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38150"/>
            <a:ext cx="8686800" cy="1009650"/>
          </a:xfrm>
        </p:spPr>
        <p:txBody>
          <a:bodyPr/>
          <a:lstStyle/>
          <a:p>
            <a:pPr eaLnBrk="1" hangingPunct="1"/>
            <a:r>
              <a:rPr lang="nl-BE" sz="3600" b="1" dirty="0"/>
              <a:t>Conclusions to </a:t>
            </a:r>
            <a:br>
              <a:rPr lang="nl-BE" sz="3600" b="1" dirty="0"/>
            </a:br>
            <a:r>
              <a:rPr lang="nl-BE" sz="3600" b="1" dirty="0"/>
              <a:t>Conventional Fractionation</a:t>
            </a:r>
            <a:endParaRPr lang="nl-NL" sz="3600" b="1" dirty="0"/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382000" cy="4114800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nl-BE" sz="2400" dirty="0">
                <a:ea typeface="+mn-ea"/>
              </a:rPr>
              <a:t>Altered fractionation can be of benefit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nl-BE" sz="2400" dirty="0">
                <a:ea typeface="+mn-ea"/>
              </a:rPr>
              <a:t>Addition of chemotherapy or biological therapies requires re-adjustment of radiotherapy schedule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400" dirty="0">
                <a:ea typeface="+mn-ea"/>
              </a:rPr>
              <a:t>In principle, tumors should be treated for an overall treatment time that is as short as possible consistent with acceptable acute morbidity, but with a dose per fraction that does not compromise late responding normal tissues, or total dose.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defRPr/>
            </a:pPr>
            <a:r>
              <a:rPr lang="nl-NL" sz="2400" dirty="0">
                <a:ea typeface="+mn-ea"/>
              </a:rPr>
              <a:t>Avoid treatment breaks and treatment prolongation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New Modalities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8229600" cy="4800600"/>
          </a:xfrm>
        </p:spPr>
        <p:txBody>
          <a:bodyPr>
            <a:normAutofit/>
          </a:bodyPr>
          <a:lstStyle/>
          <a:p>
            <a:pPr marL="368300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Intensity Modulated RT: </a:t>
            </a:r>
          </a:p>
          <a:p>
            <a:pPr marL="768350" lvl="1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dose-volume effects</a:t>
            </a:r>
          </a:p>
          <a:p>
            <a:pPr marL="368300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Charged Particles </a:t>
            </a:r>
          </a:p>
          <a:p>
            <a:pPr marL="368300" indent="-368300" defTabSz="979488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SBRT</a:t>
            </a:r>
          </a:p>
          <a:p>
            <a:pPr marL="368300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Brachytherapy </a:t>
            </a:r>
          </a:p>
          <a:p>
            <a:pPr marL="368300" indent="-368300" defTabSz="979488" eaLnBrk="1" hangingPunct="1">
              <a:lnSpc>
                <a:spcPct val="130000"/>
              </a:lnSpc>
              <a:buFont typeface="Wingdings" pitchFamily="23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SDRT: engages a new biology</a:t>
            </a:r>
          </a:p>
        </p:txBody>
      </p:sp>
    </p:spTree>
    <p:extLst>
      <p:ext uri="{BB962C8B-B14F-4D97-AF65-F5344CB8AC3E}">
        <p14:creationId xmlns:p14="http://schemas.microsoft.com/office/powerpoint/2010/main" val="199128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/>
          </p:cNvSpPr>
          <p:nvPr/>
        </p:nvSpPr>
        <p:spPr bwMode="auto">
          <a:xfrm>
            <a:off x="-76200" y="37872"/>
            <a:ext cx="9296400" cy="8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6" tIns="60953" rIns="121906" bIns="60953" anchorCtr="1"/>
          <a:lstStyle/>
          <a:p>
            <a:pPr algn="ctr"/>
            <a:r>
              <a:rPr lang="en-US" sz="3600" b="1" dirty="0">
                <a:latin typeface="+mn-lt"/>
              </a:rPr>
              <a:t>DNA Repair Pathways: IR Sensitivity</a:t>
            </a:r>
          </a:p>
        </p:txBody>
      </p:sp>
      <p:pic>
        <p:nvPicPr>
          <p:cNvPr id="68611" name="Picture 3" descr="helix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41400"/>
          <a:stretch>
            <a:fillRect/>
          </a:stretch>
        </p:blipFill>
        <p:spPr bwMode="auto">
          <a:xfrm>
            <a:off x="3676985" y="1707316"/>
            <a:ext cx="1580815" cy="480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85757" y="3513906"/>
            <a:ext cx="3375025" cy="67709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121906" tIns="60953" rIns="121906" bIns="60953">
            <a:spAutoFit/>
          </a:bodyPr>
          <a:lstStyle/>
          <a:p>
            <a:pPr algn="r"/>
            <a:r>
              <a:rPr lang="en-US" sz="1800" b="1" dirty="0">
                <a:latin typeface="+mn-lt"/>
              </a:rPr>
              <a:t>Base damage</a:t>
            </a:r>
          </a:p>
          <a:p>
            <a:pPr algn="r"/>
            <a:r>
              <a:rPr lang="en-US" sz="1800" dirty="0">
                <a:latin typeface="+mn-lt"/>
              </a:rPr>
              <a:t>Base Excision Repair (BER)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04807" y="5209649"/>
            <a:ext cx="3352801" cy="1231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121906" tIns="60953" rIns="121906" bIns="60953">
            <a:spAutoFit/>
          </a:bodyPr>
          <a:lstStyle/>
          <a:p>
            <a:pPr algn="r"/>
            <a:r>
              <a:rPr lang="en-US" sz="1800" b="1" dirty="0">
                <a:latin typeface="+mn-lt"/>
              </a:rPr>
              <a:t>Intra-strand adducts or </a:t>
            </a:r>
          </a:p>
          <a:p>
            <a:pPr algn="r"/>
            <a:r>
              <a:rPr lang="en-US" sz="1800" b="1" dirty="0">
                <a:latin typeface="+mn-lt"/>
              </a:rPr>
              <a:t>photo-products </a:t>
            </a:r>
          </a:p>
          <a:p>
            <a:pPr algn="r"/>
            <a:r>
              <a:rPr lang="en-US" sz="1800" dirty="0">
                <a:latin typeface="+mn-lt"/>
              </a:rPr>
              <a:t>Nucleotide Excision Repair </a:t>
            </a:r>
          </a:p>
          <a:p>
            <a:pPr algn="r"/>
            <a:r>
              <a:rPr lang="en-US" sz="1800" dirty="0">
                <a:latin typeface="+mn-lt"/>
              </a:rPr>
              <a:t>(NER)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257808" y="2697919"/>
            <a:ext cx="3657700" cy="95409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121906" tIns="60953" rIns="121906" bIns="60953">
            <a:spAutoFit/>
          </a:bodyPr>
          <a:lstStyle/>
          <a:p>
            <a:r>
              <a:rPr lang="en-US" sz="1800" b="1" dirty="0">
                <a:latin typeface="+mn-lt"/>
              </a:rPr>
              <a:t>Mismatched bases or template slippage</a:t>
            </a:r>
          </a:p>
          <a:p>
            <a:r>
              <a:rPr lang="en-US" sz="1800" dirty="0">
                <a:latin typeface="+mn-lt"/>
              </a:rPr>
              <a:t>Mismatch Repair (MMR)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5257800" y="1573528"/>
            <a:ext cx="3657701" cy="95409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121906" tIns="60953" rIns="121906" bIns="60953">
            <a:spAutoFit/>
          </a:bodyPr>
          <a:lstStyle/>
          <a:p>
            <a:r>
              <a:rPr lang="en-US" sz="1800" b="1" dirty="0">
                <a:latin typeface="+mn-lt"/>
              </a:rPr>
              <a:t>Base damage for replication forks: daughter strand gaps</a:t>
            </a:r>
          </a:p>
          <a:p>
            <a:r>
              <a:rPr lang="en-US" sz="1800" dirty="0">
                <a:latin typeface="+mn-lt"/>
              </a:rPr>
              <a:t>Translesion Synthesis (TLS)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5259388" y="4369209"/>
            <a:ext cx="3656013" cy="954093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121906" tIns="60953" rIns="121906" bIns="60953">
            <a:spAutoFit/>
          </a:bodyPr>
          <a:lstStyle/>
          <a:p>
            <a:r>
              <a:rPr lang="en-US" sz="1800" b="1" dirty="0">
                <a:latin typeface="+mn-lt"/>
              </a:rPr>
              <a:t>DNA double-strand breaks</a:t>
            </a:r>
          </a:p>
          <a:p>
            <a:r>
              <a:rPr lang="en-US" sz="1800" b="1" dirty="0">
                <a:latin typeface="+mn-lt"/>
              </a:rPr>
              <a:t>or broken replication forks </a:t>
            </a:r>
            <a:r>
              <a:rPr lang="en-US" sz="1800" dirty="0">
                <a:latin typeface="+mn-lt"/>
              </a:rPr>
              <a:t>Homologous Recombination(HR)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5257800" y="5478717"/>
            <a:ext cx="3657707" cy="954093"/>
          </a:xfrm>
          <a:prstGeom prst="rect">
            <a:avLst/>
          </a:prstGeom>
          <a:pattFill prst="solidDmnd">
            <a:fgClr>
              <a:srgbClr val="FFFF00"/>
            </a:fgClr>
            <a:bgClr>
              <a:prstClr val="white"/>
            </a:bgClr>
          </a:pattFill>
          <a:ln w="12700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121906" tIns="60953" rIns="121906" bIns="60953">
            <a:spAutoFit/>
          </a:bodyPr>
          <a:lstStyle/>
          <a:p>
            <a:r>
              <a:rPr lang="en-US" sz="1800" b="1" dirty="0">
                <a:latin typeface="+mn-lt"/>
              </a:rPr>
              <a:t>DNA double-strand breaks</a:t>
            </a:r>
          </a:p>
          <a:p>
            <a:r>
              <a:rPr lang="en-US" sz="1800" dirty="0">
                <a:latin typeface="+mn-lt"/>
              </a:rPr>
              <a:t>Non-Homologous End-Joining </a:t>
            </a:r>
          </a:p>
          <a:p>
            <a:r>
              <a:rPr lang="en-US" sz="1800" dirty="0">
                <a:latin typeface="+mn-lt"/>
              </a:rPr>
              <a:t>(NHEJ)</a:t>
            </a: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285757" y="4227633"/>
            <a:ext cx="3375025" cy="95409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21906" tIns="60953" rIns="121906" bIns="60953">
            <a:spAutoFit/>
          </a:bodyPr>
          <a:lstStyle/>
          <a:p>
            <a:pPr algn="r"/>
            <a:r>
              <a:rPr lang="en-US" sz="1800" b="1" dirty="0">
                <a:latin typeface="+mn-lt"/>
              </a:rPr>
              <a:t>Single-strand breaks</a:t>
            </a:r>
          </a:p>
          <a:p>
            <a:pPr algn="r"/>
            <a:r>
              <a:rPr lang="en-US" sz="1800" dirty="0">
                <a:latin typeface="+mn-lt"/>
              </a:rPr>
              <a:t>Single-Strand Break Repair (SSBR)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022" y="3105105"/>
            <a:ext cx="2767441" cy="400095"/>
          </a:xfrm>
          <a:prstGeom prst="rect">
            <a:avLst/>
          </a:prstGeom>
          <a:noFill/>
        </p:spPr>
        <p:txBody>
          <a:bodyPr wrap="none" lIns="121906" tIns="60953" rIns="121906" bIns="60953" rtlCol="0">
            <a:spAutoFit/>
          </a:bodyPr>
          <a:lstStyle/>
          <a:p>
            <a:pPr algn="ctr"/>
            <a:r>
              <a:rPr lang="en-US" sz="1800" b="1" i="1" u="sng" dirty="0">
                <a:solidFill>
                  <a:srgbClr val="FF0000"/>
                </a:solidFill>
                <a:latin typeface="+mn-lt"/>
              </a:rPr>
              <a:t>Single-strand damage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91816" y="3772816"/>
            <a:ext cx="3133702" cy="430873"/>
          </a:xfrm>
          <a:prstGeom prst="rect">
            <a:avLst/>
          </a:prstGeom>
          <a:noFill/>
        </p:spPr>
        <p:txBody>
          <a:bodyPr wrap="none" lIns="121906" tIns="60953" rIns="121906" bIns="60953" rtlCol="0">
            <a:spAutoFit/>
          </a:bodyPr>
          <a:lstStyle/>
          <a:p>
            <a:r>
              <a:rPr lang="en-US" sz="2000" b="1" i="1" u="sng" dirty="0">
                <a:solidFill>
                  <a:srgbClr val="FF0000"/>
                </a:solidFill>
                <a:latin typeface="+mn-lt"/>
              </a:rPr>
              <a:t>Double-strand damage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82375" y="1055027"/>
            <a:ext cx="2696508" cy="430873"/>
          </a:xfrm>
          <a:prstGeom prst="rect">
            <a:avLst/>
          </a:prstGeom>
          <a:noFill/>
        </p:spPr>
        <p:txBody>
          <a:bodyPr wrap="none" lIns="121906" tIns="60953" rIns="121906" bIns="60953" rtlCol="0">
            <a:spAutoFit/>
          </a:bodyPr>
          <a:lstStyle/>
          <a:p>
            <a:r>
              <a:rPr lang="en-US" sz="2000" b="1" i="1" u="sng" dirty="0">
                <a:solidFill>
                  <a:srgbClr val="FF0000"/>
                </a:solidFill>
                <a:latin typeface="+mn-lt"/>
              </a:rPr>
              <a:t>Replication Fidelity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900" y="1093127"/>
            <a:ext cx="3195443" cy="430873"/>
          </a:xfrm>
          <a:prstGeom prst="rect">
            <a:avLst/>
          </a:prstGeom>
          <a:noFill/>
        </p:spPr>
        <p:txBody>
          <a:bodyPr wrap="none" lIns="121906" tIns="60953" rIns="121906" bIns="60953" rtlCol="0">
            <a:spAutoFit/>
          </a:bodyPr>
          <a:lstStyle/>
          <a:p>
            <a:r>
              <a:rPr lang="en-US" sz="2000" b="1" i="1" u="sng" dirty="0">
                <a:solidFill>
                  <a:srgbClr val="FF0000"/>
                </a:solidFill>
                <a:latin typeface="+mn-lt"/>
              </a:rPr>
              <a:t>DNA Damage Response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76226" y="1598927"/>
            <a:ext cx="3381476" cy="1508091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121906" tIns="60953" rIns="121906" bIns="60953">
            <a:spAutoFit/>
          </a:bodyPr>
          <a:lstStyle/>
          <a:p>
            <a:r>
              <a:rPr lang="en-US" sz="1800" b="1" dirty="0">
                <a:latin typeface="+mn-lt"/>
              </a:rPr>
              <a:t>Damage Sensing: ATM/ATR/DNA-PK</a:t>
            </a:r>
          </a:p>
          <a:p>
            <a:r>
              <a:rPr lang="en-US" sz="1800" dirty="0">
                <a:latin typeface="+mn-lt"/>
              </a:rPr>
              <a:t>DNA damage response (DDR)</a:t>
            </a:r>
          </a:p>
          <a:p>
            <a:r>
              <a:rPr lang="en-US" sz="1800" dirty="0">
                <a:latin typeface="+mn-lt"/>
              </a:rPr>
              <a:t>ATM defective cancers</a:t>
            </a:r>
          </a:p>
          <a:p>
            <a:r>
              <a:rPr lang="en-US" sz="1800" dirty="0">
                <a:latin typeface="+mn-lt"/>
              </a:rPr>
              <a:t>Replications Stressed cancers</a:t>
            </a:r>
          </a:p>
        </p:txBody>
      </p:sp>
    </p:spTree>
    <p:extLst>
      <p:ext uri="{BB962C8B-B14F-4D97-AF65-F5344CB8AC3E}">
        <p14:creationId xmlns:p14="http://schemas.microsoft.com/office/powerpoint/2010/main" val="29639625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905000" y="381000"/>
            <a:ext cx="4948346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000000"/>
                </a:solidFill>
              </a:rPr>
              <a:t>Therapeutic Ratio</a:t>
            </a: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701675" y="1630363"/>
            <a:ext cx="7758113" cy="4211637"/>
            <a:chOff x="497" y="1027"/>
            <a:chExt cx="5498" cy="2653"/>
          </a:xfrm>
        </p:grpSpPr>
        <p:sp>
          <p:nvSpPr>
            <p:cNvPr id="253956" name="Line 4"/>
            <p:cNvSpPr>
              <a:spLocks noChangeShapeType="1"/>
            </p:cNvSpPr>
            <p:nvPr/>
          </p:nvSpPr>
          <p:spPr bwMode="auto">
            <a:xfrm flipH="1">
              <a:off x="3184" y="1686"/>
              <a:ext cx="0" cy="89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57" name="Line 5"/>
            <p:cNvSpPr>
              <a:spLocks noChangeShapeType="1"/>
            </p:cNvSpPr>
            <p:nvPr/>
          </p:nvSpPr>
          <p:spPr bwMode="auto">
            <a:xfrm>
              <a:off x="2655" y="1616"/>
              <a:ext cx="0" cy="97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58" name="Freeform 6"/>
            <p:cNvSpPr>
              <a:spLocks/>
            </p:cNvSpPr>
            <p:nvPr/>
          </p:nvSpPr>
          <p:spPr bwMode="auto">
            <a:xfrm>
              <a:off x="1958" y="1148"/>
              <a:ext cx="1292" cy="1233"/>
            </a:xfrm>
            <a:custGeom>
              <a:avLst/>
              <a:gdLst>
                <a:gd name="T0" fmla="*/ 0 w 1149"/>
                <a:gd name="T1" fmla="*/ 1232 h 1233"/>
                <a:gd name="T2" fmla="*/ 124 w 1149"/>
                <a:gd name="T3" fmla="*/ 1220 h 1233"/>
                <a:gd name="T4" fmla="*/ 208 w 1149"/>
                <a:gd name="T5" fmla="*/ 1200 h 1233"/>
                <a:gd name="T6" fmla="*/ 288 w 1149"/>
                <a:gd name="T7" fmla="*/ 1164 h 1233"/>
                <a:gd name="T8" fmla="*/ 364 w 1149"/>
                <a:gd name="T9" fmla="*/ 1108 h 1233"/>
                <a:gd name="T10" fmla="*/ 432 w 1149"/>
                <a:gd name="T11" fmla="*/ 1040 h 1233"/>
                <a:gd name="T12" fmla="*/ 480 w 1149"/>
                <a:gd name="T13" fmla="*/ 972 h 1233"/>
                <a:gd name="T14" fmla="*/ 528 w 1149"/>
                <a:gd name="T15" fmla="*/ 876 h 1233"/>
                <a:gd name="T16" fmla="*/ 564 w 1149"/>
                <a:gd name="T17" fmla="*/ 772 h 1233"/>
                <a:gd name="T18" fmla="*/ 584 w 1149"/>
                <a:gd name="T19" fmla="*/ 672 h 1233"/>
                <a:gd name="T20" fmla="*/ 600 w 1149"/>
                <a:gd name="T21" fmla="*/ 572 h 1233"/>
                <a:gd name="T22" fmla="*/ 640 w 1149"/>
                <a:gd name="T23" fmla="*/ 428 h 1233"/>
                <a:gd name="T24" fmla="*/ 686 w 1149"/>
                <a:gd name="T25" fmla="*/ 312 h 1233"/>
                <a:gd name="T26" fmla="*/ 748 w 1149"/>
                <a:gd name="T27" fmla="*/ 212 h 1233"/>
                <a:gd name="T28" fmla="*/ 808 w 1149"/>
                <a:gd name="T29" fmla="*/ 140 h 1233"/>
                <a:gd name="T30" fmla="*/ 868 w 1149"/>
                <a:gd name="T31" fmla="*/ 88 h 1233"/>
                <a:gd name="T32" fmla="*/ 916 w 1149"/>
                <a:gd name="T33" fmla="*/ 54 h 1233"/>
                <a:gd name="T34" fmla="*/ 984 w 1149"/>
                <a:gd name="T35" fmla="*/ 24 h 1233"/>
                <a:gd name="T36" fmla="*/ 1076 w 1149"/>
                <a:gd name="T37" fmla="*/ 4 h 1233"/>
                <a:gd name="T38" fmla="*/ 1148 w 1149"/>
                <a:gd name="T39" fmla="*/ 0 h 123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49"/>
                <a:gd name="T61" fmla="*/ 0 h 1233"/>
                <a:gd name="T62" fmla="*/ 1149 w 1149"/>
                <a:gd name="T63" fmla="*/ 1233 h 123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49" h="1233">
                  <a:moveTo>
                    <a:pt x="0" y="1232"/>
                  </a:moveTo>
                  <a:lnTo>
                    <a:pt x="124" y="1220"/>
                  </a:lnTo>
                  <a:lnTo>
                    <a:pt x="208" y="1200"/>
                  </a:lnTo>
                  <a:lnTo>
                    <a:pt x="288" y="1164"/>
                  </a:lnTo>
                  <a:lnTo>
                    <a:pt x="364" y="1108"/>
                  </a:lnTo>
                  <a:lnTo>
                    <a:pt x="432" y="1040"/>
                  </a:lnTo>
                  <a:lnTo>
                    <a:pt x="480" y="972"/>
                  </a:lnTo>
                  <a:lnTo>
                    <a:pt x="528" y="876"/>
                  </a:lnTo>
                  <a:lnTo>
                    <a:pt x="564" y="772"/>
                  </a:lnTo>
                  <a:lnTo>
                    <a:pt x="584" y="672"/>
                  </a:lnTo>
                  <a:lnTo>
                    <a:pt x="600" y="572"/>
                  </a:lnTo>
                  <a:lnTo>
                    <a:pt x="640" y="428"/>
                  </a:lnTo>
                  <a:lnTo>
                    <a:pt x="686" y="312"/>
                  </a:lnTo>
                  <a:lnTo>
                    <a:pt x="748" y="212"/>
                  </a:lnTo>
                  <a:lnTo>
                    <a:pt x="808" y="140"/>
                  </a:lnTo>
                  <a:lnTo>
                    <a:pt x="868" y="88"/>
                  </a:lnTo>
                  <a:lnTo>
                    <a:pt x="916" y="54"/>
                  </a:lnTo>
                  <a:lnTo>
                    <a:pt x="984" y="24"/>
                  </a:lnTo>
                  <a:lnTo>
                    <a:pt x="1076" y="4"/>
                  </a:lnTo>
                  <a:lnTo>
                    <a:pt x="1148" y="0"/>
                  </a:lnTo>
                </a:path>
              </a:pathLst>
            </a:custGeom>
            <a:noFill/>
            <a:ln w="38100" cap="rnd">
              <a:solidFill>
                <a:srgbClr val="FC011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53959" name="Freeform 7"/>
            <p:cNvSpPr>
              <a:spLocks/>
            </p:cNvSpPr>
            <p:nvPr/>
          </p:nvSpPr>
          <p:spPr bwMode="auto">
            <a:xfrm>
              <a:off x="2543" y="1160"/>
              <a:ext cx="1260" cy="1221"/>
            </a:xfrm>
            <a:custGeom>
              <a:avLst/>
              <a:gdLst>
                <a:gd name="T0" fmla="*/ 0 w 1121"/>
                <a:gd name="T1" fmla="*/ 1220 h 1221"/>
                <a:gd name="T2" fmla="*/ 113 w 1121"/>
                <a:gd name="T3" fmla="*/ 1208 h 1221"/>
                <a:gd name="T4" fmla="*/ 190 w 1121"/>
                <a:gd name="T5" fmla="*/ 1188 h 1221"/>
                <a:gd name="T6" fmla="*/ 263 w 1121"/>
                <a:gd name="T7" fmla="*/ 1152 h 1221"/>
                <a:gd name="T8" fmla="*/ 338 w 1121"/>
                <a:gd name="T9" fmla="*/ 1094 h 1221"/>
                <a:gd name="T10" fmla="*/ 394 w 1121"/>
                <a:gd name="T11" fmla="*/ 1028 h 1221"/>
                <a:gd name="T12" fmla="*/ 438 w 1121"/>
                <a:gd name="T13" fmla="*/ 960 h 1221"/>
                <a:gd name="T14" fmla="*/ 482 w 1121"/>
                <a:gd name="T15" fmla="*/ 864 h 1221"/>
                <a:gd name="T16" fmla="*/ 516 w 1121"/>
                <a:gd name="T17" fmla="*/ 754 h 1221"/>
                <a:gd name="T18" fmla="*/ 533 w 1121"/>
                <a:gd name="T19" fmla="*/ 660 h 1221"/>
                <a:gd name="T20" fmla="*/ 554 w 1121"/>
                <a:gd name="T21" fmla="*/ 546 h 1221"/>
                <a:gd name="T22" fmla="*/ 584 w 1121"/>
                <a:gd name="T23" fmla="*/ 416 h 1221"/>
                <a:gd name="T24" fmla="*/ 624 w 1121"/>
                <a:gd name="T25" fmla="*/ 302 h 1221"/>
                <a:gd name="T26" fmla="*/ 683 w 1121"/>
                <a:gd name="T27" fmla="*/ 200 h 1221"/>
                <a:gd name="T28" fmla="*/ 738 w 1121"/>
                <a:gd name="T29" fmla="*/ 128 h 1221"/>
                <a:gd name="T30" fmla="*/ 792 w 1121"/>
                <a:gd name="T31" fmla="*/ 76 h 1221"/>
                <a:gd name="T32" fmla="*/ 848 w 1121"/>
                <a:gd name="T33" fmla="*/ 44 h 1221"/>
                <a:gd name="T34" fmla="*/ 908 w 1121"/>
                <a:gd name="T35" fmla="*/ 20 h 1221"/>
                <a:gd name="T36" fmla="*/ 1000 w 1121"/>
                <a:gd name="T37" fmla="*/ 4 h 1221"/>
                <a:gd name="T38" fmla="*/ 1120 w 1121"/>
                <a:gd name="T39" fmla="*/ 0 h 12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21"/>
                <a:gd name="T61" fmla="*/ 0 h 1221"/>
                <a:gd name="T62" fmla="*/ 1121 w 1121"/>
                <a:gd name="T63" fmla="*/ 1221 h 122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21" h="1221">
                  <a:moveTo>
                    <a:pt x="0" y="1220"/>
                  </a:moveTo>
                  <a:lnTo>
                    <a:pt x="113" y="1208"/>
                  </a:lnTo>
                  <a:lnTo>
                    <a:pt x="190" y="1188"/>
                  </a:lnTo>
                  <a:lnTo>
                    <a:pt x="263" y="1152"/>
                  </a:lnTo>
                  <a:lnTo>
                    <a:pt x="338" y="1094"/>
                  </a:lnTo>
                  <a:lnTo>
                    <a:pt x="394" y="1028"/>
                  </a:lnTo>
                  <a:lnTo>
                    <a:pt x="438" y="960"/>
                  </a:lnTo>
                  <a:lnTo>
                    <a:pt x="482" y="864"/>
                  </a:lnTo>
                  <a:lnTo>
                    <a:pt x="516" y="754"/>
                  </a:lnTo>
                  <a:lnTo>
                    <a:pt x="533" y="660"/>
                  </a:lnTo>
                  <a:lnTo>
                    <a:pt x="554" y="546"/>
                  </a:lnTo>
                  <a:lnTo>
                    <a:pt x="584" y="416"/>
                  </a:lnTo>
                  <a:lnTo>
                    <a:pt x="624" y="302"/>
                  </a:lnTo>
                  <a:lnTo>
                    <a:pt x="683" y="200"/>
                  </a:lnTo>
                  <a:lnTo>
                    <a:pt x="738" y="128"/>
                  </a:lnTo>
                  <a:lnTo>
                    <a:pt x="792" y="76"/>
                  </a:lnTo>
                  <a:lnTo>
                    <a:pt x="848" y="44"/>
                  </a:lnTo>
                  <a:lnTo>
                    <a:pt x="908" y="20"/>
                  </a:lnTo>
                  <a:lnTo>
                    <a:pt x="1000" y="4"/>
                  </a:lnTo>
                  <a:lnTo>
                    <a:pt x="1120" y="0"/>
                  </a:lnTo>
                </a:path>
              </a:pathLst>
            </a:custGeom>
            <a:noFill/>
            <a:ln w="38100" cap="rnd">
              <a:solidFill>
                <a:srgbClr val="FEFA89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53960" name="Line 8"/>
            <p:cNvSpPr>
              <a:spLocks noChangeShapeType="1"/>
            </p:cNvSpPr>
            <p:nvPr/>
          </p:nvSpPr>
          <p:spPr bwMode="auto">
            <a:xfrm>
              <a:off x="1458" y="1140"/>
              <a:ext cx="0" cy="125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61" name="Line 9"/>
            <p:cNvSpPr>
              <a:spLocks noChangeShapeType="1"/>
            </p:cNvSpPr>
            <p:nvPr/>
          </p:nvSpPr>
          <p:spPr bwMode="auto">
            <a:xfrm>
              <a:off x="1458" y="1140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62" name="Line 10"/>
            <p:cNvSpPr>
              <a:spLocks noChangeShapeType="1"/>
            </p:cNvSpPr>
            <p:nvPr/>
          </p:nvSpPr>
          <p:spPr bwMode="auto">
            <a:xfrm>
              <a:off x="1458" y="1272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63" name="Line 11"/>
            <p:cNvSpPr>
              <a:spLocks noChangeShapeType="1"/>
            </p:cNvSpPr>
            <p:nvPr/>
          </p:nvSpPr>
          <p:spPr bwMode="auto">
            <a:xfrm>
              <a:off x="1458" y="1396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64" name="Line 12"/>
            <p:cNvSpPr>
              <a:spLocks noChangeShapeType="1"/>
            </p:cNvSpPr>
            <p:nvPr/>
          </p:nvSpPr>
          <p:spPr bwMode="auto">
            <a:xfrm>
              <a:off x="1458" y="1524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65" name="Line 13"/>
            <p:cNvSpPr>
              <a:spLocks noChangeShapeType="1"/>
            </p:cNvSpPr>
            <p:nvPr/>
          </p:nvSpPr>
          <p:spPr bwMode="auto">
            <a:xfrm>
              <a:off x="1458" y="1644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66" name="Line 14"/>
            <p:cNvSpPr>
              <a:spLocks noChangeShapeType="1"/>
            </p:cNvSpPr>
            <p:nvPr/>
          </p:nvSpPr>
          <p:spPr bwMode="auto">
            <a:xfrm>
              <a:off x="1458" y="1776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67" name="Line 15"/>
            <p:cNvSpPr>
              <a:spLocks noChangeShapeType="1"/>
            </p:cNvSpPr>
            <p:nvPr/>
          </p:nvSpPr>
          <p:spPr bwMode="auto">
            <a:xfrm>
              <a:off x="1458" y="1896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68" name="Line 16"/>
            <p:cNvSpPr>
              <a:spLocks noChangeShapeType="1"/>
            </p:cNvSpPr>
            <p:nvPr/>
          </p:nvSpPr>
          <p:spPr bwMode="auto">
            <a:xfrm>
              <a:off x="1458" y="2028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69" name="Line 17"/>
            <p:cNvSpPr>
              <a:spLocks noChangeShapeType="1"/>
            </p:cNvSpPr>
            <p:nvPr/>
          </p:nvSpPr>
          <p:spPr bwMode="auto">
            <a:xfrm>
              <a:off x="1458" y="2140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70" name="Line 18"/>
            <p:cNvSpPr>
              <a:spLocks noChangeShapeType="1"/>
            </p:cNvSpPr>
            <p:nvPr/>
          </p:nvSpPr>
          <p:spPr bwMode="auto">
            <a:xfrm>
              <a:off x="1458" y="2264"/>
              <a:ext cx="8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71" name="Line 19"/>
            <p:cNvSpPr>
              <a:spLocks noChangeShapeType="1"/>
            </p:cNvSpPr>
            <p:nvPr/>
          </p:nvSpPr>
          <p:spPr bwMode="auto">
            <a:xfrm>
              <a:off x="1458" y="2392"/>
              <a:ext cx="3003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92" name="Group 20"/>
            <p:cNvGrpSpPr>
              <a:grpSpLocks/>
            </p:cNvGrpSpPr>
            <p:nvPr/>
          </p:nvGrpSpPr>
          <p:grpSpPr bwMode="auto">
            <a:xfrm>
              <a:off x="4379" y="1136"/>
              <a:ext cx="81" cy="1252"/>
              <a:chOff x="4072" y="1244"/>
              <a:chExt cx="72" cy="1252"/>
            </a:xfrm>
          </p:grpSpPr>
          <p:sp>
            <p:nvSpPr>
              <p:cNvPr id="253973" name="Line 21"/>
              <p:cNvSpPr>
                <a:spLocks noChangeShapeType="1"/>
              </p:cNvSpPr>
              <p:nvPr/>
            </p:nvSpPr>
            <p:spPr bwMode="auto">
              <a:xfrm>
                <a:off x="4144" y="1244"/>
                <a:ext cx="0" cy="1252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74" name="Line 22"/>
              <p:cNvSpPr>
                <a:spLocks noChangeShapeType="1"/>
              </p:cNvSpPr>
              <p:nvPr/>
            </p:nvSpPr>
            <p:spPr bwMode="auto">
              <a:xfrm flipH="1">
                <a:off x="4072" y="1244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75" name="Line 23"/>
              <p:cNvSpPr>
                <a:spLocks noChangeShapeType="1"/>
              </p:cNvSpPr>
              <p:nvPr/>
            </p:nvSpPr>
            <p:spPr bwMode="auto">
              <a:xfrm flipH="1">
                <a:off x="4072" y="1376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76" name="Line 24"/>
              <p:cNvSpPr>
                <a:spLocks noChangeShapeType="1"/>
              </p:cNvSpPr>
              <p:nvPr/>
            </p:nvSpPr>
            <p:spPr bwMode="auto">
              <a:xfrm flipH="1">
                <a:off x="4072" y="1500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77" name="Line 25"/>
              <p:cNvSpPr>
                <a:spLocks noChangeShapeType="1"/>
              </p:cNvSpPr>
              <p:nvPr/>
            </p:nvSpPr>
            <p:spPr bwMode="auto">
              <a:xfrm flipH="1">
                <a:off x="4072" y="1628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78" name="Line 26"/>
              <p:cNvSpPr>
                <a:spLocks noChangeShapeType="1"/>
              </p:cNvSpPr>
              <p:nvPr/>
            </p:nvSpPr>
            <p:spPr bwMode="auto">
              <a:xfrm flipH="1">
                <a:off x="4072" y="1748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79" name="Line 27"/>
              <p:cNvSpPr>
                <a:spLocks noChangeShapeType="1"/>
              </p:cNvSpPr>
              <p:nvPr/>
            </p:nvSpPr>
            <p:spPr bwMode="auto">
              <a:xfrm flipH="1">
                <a:off x="4072" y="1880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80" name="Line 28"/>
              <p:cNvSpPr>
                <a:spLocks noChangeShapeType="1"/>
              </p:cNvSpPr>
              <p:nvPr/>
            </p:nvSpPr>
            <p:spPr bwMode="auto">
              <a:xfrm flipH="1">
                <a:off x="4072" y="2000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81" name="Line 29"/>
              <p:cNvSpPr>
                <a:spLocks noChangeShapeType="1"/>
              </p:cNvSpPr>
              <p:nvPr/>
            </p:nvSpPr>
            <p:spPr bwMode="auto">
              <a:xfrm flipH="1">
                <a:off x="4072" y="2132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82" name="Line 30"/>
              <p:cNvSpPr>
                <a:spLocks noChangeShapeType="1"/>
              </p:cNvSpPr>
              <p:nvPr/>
            </p:nvSpPr>
            <p:spPr bwMode="auto">
              <a:xfrm flipH="1">
                <a:off x="4072" y="2244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83" name="Line 31"/>
              <p:cNvSpPr>
                <a:spLocks noChangeShapeType="1"/>
              </p:cNvSpPr>
              <p:nvPr/>
            </p:nvSpPr>
            <p:spPr bwMode="auto">
              <a:xfrm flipH="1">
                <a:off x="4072" y="2368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93" name="Rectangle 32"/>
            <p:cNvSpPr>
              <a:spLocks noChangeArrowheads="1"/>
            </p:cNvSpPr>
            <p:nvPr/>
          </p:nvSpPr>
          <p:spPr bwMode="auto">
            <a:xfrm>
              <a:off x="2467" y="2583"/>
              <a:ext cx="839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Therapeutic</a:t>
              </a:r>
            </a:p>
            <a:p>
              <a:pPr algn="ctr" eaLnBrk="0" hangingPunct="0"/>
              <a:r>
                <a:rPr lang="en-US" sz="1400" b="1"/>
                <a:t>Ratio</a:t>
              </a:r>
            </a:p>
          </p:txBody>
        </p:sp>
        <p:sp>
          <p:nvSpPr>
            <p:cNvPr id="253985" name="Line 33"/>
            <p:cNvSpPr>
              <a:spLocks noChangeShapeType="1"/>
            </p:cNvSpPr>
            <p:nvPr/>
          </p:nvSpPr>
          <p:spPr bwMode="auto">
            <a:xfrm flipH="1">
              <a:off x="2898" y="2968"/>
              <a:ext cx="304" cy="0"/>
            </a:xfrm>
            <a:prstGeom prst="line">
              <a:avLst/>
            </a:prstGeom>
            <a:noFill/>
            <a:ln w="25400">
              <a:solidFill>
                <a:srgbClr val="FC011F"/>
              </a:solidFill>
              <a:round/>
              <a:headEnd type="triangle" w="med" len="med"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86" name="Line 34"/>
            <p:cNvSpPr>
              <a:spLocks noChangeShapeType="1"/>
            </p:cNvSpPr>
            <p:nvPr/>
          </p:nvSpPr>
          <p:spPr bwMode="auto">
            <a:xfrm>
              <a:off x="2448" y="2968"/>
              <a:ext cx="304" cy="0"/>
            </a:xfrm>
            <a:prstGeom prst="line">
              <a:avLst/>
            </a:prstGeom>
            <a:noFill/>
            <a:ln w="25400">
              <a:solidFill>
                <a:srgbClr val="FC011F"/>
              </a:solidFill>
              <a:round/>
              <a:headEnd type="triangle" w="med" len="med"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Rectangle 35"/>
            <p:cNvSpPr>
              <a:spLocks noChangeArrowheads="1"/>
            </p:cNvSpPr>
            <p:nvPr/>
          </p:nvSpPr>
          <p:spPr bwMode="auto">
            <a:xfrm>
              <a:off x="1359" y="2431"/>
              <a:ext cx="78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Dose in Gy</a:t>
              </a:r>
            </a:p>
          </p:txBody>
        </p:sp>
        <p:sp>
          <p:nvSpPr>
            <p:cNvPr id="3097" name="Rectangle 36"/>
            <p:cNvSpPr>
              <a:spLocks noChangeArrowheads="1"/>
            </p:cNvSpPr>
            <p:nvPr/>
          </p:nvSpPr>
          <p:spPr bwMode="auto">
            <a:xfrm>
              <a:off x="497" y="1483"/>
              <a:ext cx="93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Probability of</a:t>
              </a:r>
            </a:p>
            <a:p>
              <a:pPr algn="ctr" eaLnBrk="0" hangingPunct="0"/>
              <a:r>
                <a:rPr lang="en-US" sz="1400" b="1"/>
                <a:t>Local Tumor</a:t>
              </a:r>
            </a:p>
            <a:p>
              <a:pPr algn="ctr" eaLnBrk="0" hangingPunct="0"/>
              <a:r>
                <a:rPr lang="en-US" sz="1400" b="1"/>
                <a:t>Control</a:t>
              </a:r>
            </a:p>
            <a:p>
              <a:pPr algn="ctr" eaLnBrk="0" hangingPunct="0"/>
              <a:r>
                <a:rPr lang="en-US" sz="1400" b="1"/>
                <a:t>(       )</a:t>
              </a:r>
            </a:p>
          </p:txBody>
        </p:sp>
        <p:sp>
          <p:nvSpPr>
            <p:cNvPr id="3098" name="Rectangle 37"/>
            <p:cNvSpPr>
              <a:spLocks noChangeArrowheads="1"/>
            </p:cNvSpPr>
            <p:nvPr/>
          </p:nvSpPr>
          <p:spPr bwMode="auto">
            <a:xfrm>
              <a:off x="1233" y="2279"/>
              <a:ext cx="19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0</a:t>
              </a:r>
            </a:p>
          </p:txBody>
        </p:sp>
        <p:sp>
          <p:nvSpPr>
            <p:cNvPr id="3099" name="Rectangle 38"/>
            <p:cNvSpPr>
              <a:spLocks noChangeArrowheads="1"/>
            </p:cNvSpPr>
            <p:nvPr/>
          </p:nvSpPr>
          <p:spPr bwMode="auto">
            <a:xfrm>
              <a:off x="989" y="1027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100%</a:t>
              </a:r>
            </a:p>
          </p:txBody>
        </p:sp>
        <p:sp>
          <p:nvSpPr>
            <p:cNvPr id="3100" name="Rectangle 39"/>
            <p:cNvSpPr>
              <a:spLocks noChangeArrowheads="1"/>
            </p:cNvSpPr>
            <p:nvPr/>
          </p:nvSpPr>
          <p:spPr bwMode="auto">
            <a:xfrm>
              <a:off x="4498" y="2279"/>
              <a:ext cx="19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0</a:t>
              </a:r>
            </a:p>
          </p:txBody>
        </p:sp>
        <p:sp>
          <p:nvSpPr>
            <p:cNvPr id="3101" name="Rectangle 40"/>
            <p:cNvSpPr>
              <a:spLocks noChangeArrowheads="1"/>
            </p:cNvSpPr>
            <p:nvPr/>
          </p:nvSpPr>
          <p:spPr bwMode="auto">
            <a:xfrm>
              <a:off x="4489" y="1027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100%</a:t>
              </a:r>
            </a:p>
          </p:txBody>
        </p:sp>
        <p:sp>
          <p:nvSpPr>
            <p:cNvPr id="3102" name="Rectangle 41"/>
            <p:cNvSpPr>
              <a:spLocks noChangeArrowheads="1"/>
            </p:cNvSpPr>
            <p:nvPr/>
          </p:nvSpPr>
          <p:spPr bwMode="auto">
            <a:xfrm>
              <a:off x="4450" y="1483"/>
              <a:ext cx="994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/>
                <a:t>Probability of</a:t>
              </a:r>
            </a:p>
            <a:p>
              <a:pPr algn="ctr" eaLnBrk="0" hangingPunct="0"/>
              <a:r>
                <a:rPr lang="en-US" sz="1400" b="1"/>
                <a:t>Complications</a:t>
              </a:r>
            </a:p>
            <a:p>
              <a:pPr algn="ctr" eaLnBrk="0" hangingPunct="0"/>
              <a:r>
                <a:rPr lang="en-US" sz="1400" b="1"/>
                <a:t>(       )</a:t>
              </a:r>
            </a:p>
          </p:txBody>
        </p:sp>
        <p:sp>
          <p:nvSpPr>
            <p:cNvPr id="253994" name="Line 42"/>
            <p:cNvSpPr>
              <a:spLocks noChangeShapeType="1"/>
            </p:cNvSpPr>
            <p:nvPr/>
          </p:nvSpPr>
          <p:spPr bwMode="auto">
            <a:xfrm>
              <a:off x="4856" y="1852"/>
              <a:ext cx="180" cy="0"/>
            </a:xfrm>
            <a:prstGeom prst="line">
              <a:avLst/>
            </a:prstGeom>
            <a:noFill/>
            <a:ln w="50800">
              <a:solidFill>
                <a:srgbClr val="FEFA89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95" name="Line 43"/>
            <p:cNvSpPr>
              <a:spLocks noChangeShapeType="1"/>
            </p:cNvSpPr>
            <p:nvPr/>
          </p:nvSpPr>
          <p:spPr bwMode="auto">
            <a:xfrm>
              <a:off x="869" y="1980"/>
              <a:ext cx="180" cy="0"/>
            </a:xfrm>
            <a:prstGeom prst="line">
              <a:avLst/>
            </a:prstGeom>
            <a:noFill/>
            <a:ln w="50800">
              <a:solidFill>
                <a:srgbClr val="FC011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Rectangle 44"/>
            <p:cNvSpPr>
              <a:spLocks noChangeArrowheads="1"/>
            </p:cNvSpPr>
            <p:nvPr/>
          </p:nvSpPr>
          <p:spPr bwMode="auto">
            <a:xfrm>
              <a:off x="822" y="2848"/>
              <a:ext cx="2247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 b="1"/>
                <a:t>Sensitization</a:t>
              </a:r>
            </a:p>
            <a:p>
              <a:pPr eaLnBrk="0" hangingPunct="0"/>
              <a:r>
                <a:rPr lang="en-US" sz="1600" b="1"/>
                <a:t>Chemotherapy</a:t>
              </a:r>
            </a:p>
            <a:p>
              <a:pPr eaLnBrk="0" hangingPunct="0"/>
              <a:r>
                <a:rPr lang="en-US" sz="1600" b="1"/>
                <a:t>Oxygen</a:t>
              </a:r>
            </a:p>
            <a:p>
              <a:pPr eaLnBrk="0" hangingPunct="0"/>
              <a:r>
                <a:rPr lang="en-US" sz="1600" b="1"/>
                <a:t>Hypoxic cell sensitizers</a:t>
              </a:r>
            </a:p>
            <a:p>
              <a:pPr eaLnBrk="0" hangingPunct="0"/>
              <a:r>
                <a:rPr lang="en-US" sz="1600" b="1"/>
                <a:t>Biological Response Modifiers</a:t>
              </a:r>
            </a:p>
          </p:txBody>
        </p:sp>
        <p:sp>
          <p:nvSpPr>
            <p:cNvPr id="3106" name="Rectangle 45"/>
            <p:cNvSpPr>
              <a:spLocks noChangeArrowheads="1"/>
            </p:cNvSpPr>
            <p:nvPr/>
          </p:nvSpPr>
          <p:spPr bwMode="auto">
            <a:xfrm>
              <a:off x="3270" y="2836"/>
              <a:ext cx="2725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 b="1"/>
                <a:t>Protection</a:t>
              </a:r>
            </a:p>
            <a:p>
              <a:pPr eaLnBrk="0" hangingPunct="0"/>
              <a:r>
                <a:rPr lang="en-US" sz="1600" b="1"/>
                <a:t>3-D Conformal radiation therapy</a:t>
              </a:r>
            </a:p>
            <a:p>
              <a:pPr eaLnBrk="0" hangingPunct="0"/>
              <a:r>
                <a:rPr lang="en-US" sz="1600" b="1"/>
                <a:t>Intensity modulated radiation therapy</a:t>
              </a:r>
            </a:p>
            <a:p>
              <a:pPr eaLnBrk="0" hangingPunct="0"/>
              <a:r>
                <a:rPr lang="en-US" sz="1600" b="1"/>
                <a:t>Protons</a:t>
              </a:r>
            </a:p>
            <a:p>
              <a:pPr eaLnBrk="0" hangingPunct="0"/>
              <a:r>
                <a:rPr lang="en-US" sz="1600" b="1"/>
                <a:t>Radioprotectors (Amifostine)</a:t>
              </a:r>
            </a:p>
          </p:txBody>
        </p:sp>
        <p:sp>
          <p:nvSpPr>
            <p:cNvPr id="253998" name="Line 46"/>
            <p:cNvSpPr>
              <a:spLocks noChangeShapeType="1"/>
            </p:cNvSpPr>
            <p:nvPr/>
          </p:nvSpPr>
          <p:spPr bwMode="auto">
            <a:xfrm>
              <a:off x="878" y="3021"/>
              <a:ext cx="999" cy="0"/>
            </a:xfrm>
            <a:prstGeom prst="line">
              <a:avLst/>
            </a:prstGeom>
            <a:noFill/>
            <a:ln w="12700">
              <a:solidFill>
                <a:srgbClr val="FC011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999" name="Line 47"/>
            <p:cNvSpPr>
              <a:spLocks noChangeShapeType="1"/>
            </p:cNvSpPr>
            <p:nvPr/>
          </p:nvSpPr>
          <p:spPr bwMode="auto">
            <a:xfrm>
              <a:off x="3321" y="3004"/>
              <a:ext cx="891" cy="0"/>
            </a:xfrm>
            <a:prstGeom prst="line">
              <a:avLst/>
            </a:prstGeom>
            <a:noFill/>
            <a:ln w="12700">
              <a:solidFill>
                <a:srgbClr val="FC011F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71496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707324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Chordoma</a:t>
            </a:r>
            <a:r>
              <a:rPr lang="en-US" b="1" dirty="0"/>
              <a:t>: PET Verification of </a:t>
            </a:r>
            <a:br>
              <a:rPr lang="en-US" b="1" dirty="0"/>
            </a:br>
            <a:r>
              <a:rPr lang="en-US" b="1" dirty="0"/>
              <a:t>Proton Dose Distribution</a:t>
            </a:r>
          </a:p>
        </p:txBody>
      </p:sp>
      <p:pic>
        <p:nvPicPr>
          <p:cNvPr id="888835" name="Picture 3" descr="pat_S_5_5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" y="1839912"/>
            <a:ext cx="3039533" cy="433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88836" name="Picture 4" descr="Dose_S_2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756" y="1846264"/>
            <a:ext cx="4780844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88837" name="Text Box 5"/>
          <p:cNvSpPr txBox="1">
            <a:spLocks noChangeArrowheads="1"/>
          </p:cNvSpPr>
          <p:nvPr/>
        </p:nvSpPr>
        <p:spPr bwMode="auto">
          <a:xfrm>
            <a:off x="804793" y="1671935"/>
            <a:ext cx="32496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PET/CT measurement</a:t>
            </a:r>
          </a:p>
        </p:txBody>
      </p:sp>
      <p:sp>
        <p:nvSpPr>
          <p:cNvPr id="888838" name="Text Box 6"/>
          <p:cNvSpPr txBox="1">
            <a:spLocks noChangeArrowheads="1"/>
          </p:cNvSpPr>
          <p:nvPr/>
        </p:nvSpPr>
        <p:spPr bwMode="auto">
          <a:xfrm>
            <a:off x="5334000" y="1671935"/>
            <a:ext cx="20670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Planned dose</a:t>
            </a:r>
          </a:p>
        </p:txBody>
      </p:sp>
    </p:spTree>
    <p:extLst>
      <p:ext uri="{BB962C8B-B14F-4D97-AF65-F5344CB8AC3E}">
        <p14:creationId xmlns:p14="http://schemas.microsoft.com/office/powerpoint/2010/main" val="27656282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n-US" sz="4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cs typeface="Arial" charset="0"/>
              </a:rPr>
              <a:t>Targeting EGFR in </a:t>
            </a:r>
          </a:p>
          <a:p>
            <a:pPr algn="ctr">
              <a:lnSpc>
                <a:spcPct val="95000"/>
              </a:lnSpc>
            </a:pPr>
            <a:r>
              <a:rPr lang="en-US" sz="3600" b="1" dirty="0">
                <a:solidFill>
                  <a:srgbClr val="000000"/>
                </a:solidFill>
                <a:cs typeface="Arial" charset="0"/>
              </a:rPr>
              <a:t>Head and Neck Cancer</a:t>
            </a:r>
          </a:p>
        </p:txBody>
      </p:sp>
      <p:sp>
        <p:nvSpPr>
          <p:cNvPr id="843784" name="Rectangle 8"/>
          <p:cNvSpPr>
            <a:spLocks noChangeArrowheads="1"/>
          </p:cNvSpPr>
          <p:nvPr/>
        </p:nvSpPr>
        <p:spPr bwMode="auto">
          <a:xfrm>
            <a:off x="2428523" y="160348"/>
            <a:ext cx="4286956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2" y="2390775"/>
            <a:ext cx="86106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656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-228600" y="152400"/>
            <a:ext cx="960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Local Control </a:t>
            </a:r>
            <a:r>
              <a:rPr lang="en-US" sz="3600" b="1" dirty="0" err="1"/>
              <a:t>Oligometastatic</a:t>
            </a:r>
            <a:r>
              <a:rPr lang="en-US" sz="3600" b="1" dirty="0"/>
              <a:t> Tumors </a:t>
            </a:r>
          </a:p>
          <a:p>
            <a:pPr algn="ctr"/>
            <a:r>
              <a:rPr lang="en-US" sz="3600" b="1" dirty="0"/>
              <a:t>The MSKCC Series of SD-IGRT, 2008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 flipV="1">
            <a:off x="685800" y="1600200"/>
            <a:ext cx="7772400" cy="0"/>
          </a:xfrm>
          <a:prstGeom prst="line">
            <a:avLst/>
          </a:prstGeom>
          <a:noFill/>
          <a:ln w="101600" cmpd="tri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130800" y="2200275"/>
            <a:ext cx="393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err="1"/>
              <a:t>Oligometastatic</a:t>
            </a:r>
            <a:r>
              <a:rPr lang="en-US" sz="1200" b="1" dirty="0"/>
              <a:t> lesions to the pelvis</a:t>
            </a:r>
          </a:p>
          <a:p>
            <a:pPr algn="ctr"/>
            <a:r>
              <a:rPr lang="en-US" sz="1200" b="1" dirty="0"/>
              <a:t> Zelefsky, 2008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143000" y="5715000"/>
            <a:ext cx="7239000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31775" algn="l" defTabSz="166688">
              <a:lnSpc>
                <a:spcPct val="85000"/>
              </a:lnSpc>
              <a:spcAft>
                <a:spcPct val="50000"/>
              </a:spcAft>
              <a:buFont typeface="Wingdings" pitchFamily="23" charset="2"/>
              <a:buChar char="Ø"/>
              <a:tabLst>
                <a:tab pos="231775" algn="l"/>
              </a:tabLst>
            </a:pPr>
            <a:r>
              <a:rPr lang="en-US" sz="1400" b="1" dirty="0"/>
              <a:t>Patients with metastatic breast, colorectal, lung, head and neck, liver, pancreatic, 	sarcoma, melanoma and other tumors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4988" y="2195513"/>
            <a:ext cx="8151812" cy="3128964"/>
            <a:chOff x="387" y="1383"/>
            <a:chExt cx="5135" cy="1971"/>
          </a:xfrm>
        </p:grpSpPr>
        <p:sp>
          <p:nvSpPr>
            <p:cNvPr id="8199" name="Rectangle 7"/>
            <p:cNvSpPr>
              <a:spLocks noChangeAspect="1" noChangeArrowheads="1"/>
            </p:cNvSpPr>
            <p:nvPr/>
          </p:nvSpPr>
          <p:spPr bwMode="auto">
            <a:xfrm>
              <a:off x="2741" y="3097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50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87" y="1509"/>
              <a:ext cx="2443" cy="1695"/>
              <a:chOff x="387" y="1509"/>
              <a:chExt cx="2443" cy="1695"/>
            </a:xfrm>
          </p:grpSpPr>
          <p:sp>
            <p:nvSpPr>
              <p:cNvPr id="8233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2332" y="2859"/>
                <a:ext cx="49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200" b="1" i="0"/>
                  <a:t>p=0.03   </a:t>
                </a:r>
              </a:p>
            </p:txBody>
          </p:sp>
          <p:sp>
            <p:nvSpPr>
              <p:cNvPr id="8234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1770" y="2428"/>
                <a:ext cx="688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100" b="1" i="0"/>
                  <a:t>18-22 Gy (35) </a:t>
                </a:r>
              </a:p>
            </p:txBody>
          </p:sp>
          <p:sp>
            <p:nvSpPr>
              <p:cNvPr id="8235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1707" y="1800"/>
                <a:ext cx="610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100" b="1" i="0"/>
                  <a:t>24 Gy (68)   </a:t>
                </a:r>
              </a:p>
            </p:txBody>
          </p:sp>
          <p:sp>
            <p:nvSpPr>
              <p:cNvPr id="8236" name="Freeform 12"/>
              <p:cNvSpPr>
                <a:spLocks noChangeAspect="1"/>
              </p:cNvSpPr>
              <p:nvPr/>
            </p:nvSpPr>
            <p:spPr bwMode="auto">
              <a:xfrm>
                <a:off x="740" y="1693"/>
                <a:ext cx="2011" cy="1341"/>
              </a:xfrm>
              <a:custGeom>
                <a:avLst/>
                <a:gdLst>
                  <a:gd name="T0" fmla="*/ 0 w 2379"/>
                  <a:gd name="T1" fmla="*/ 0 h 1586"/>
                  <a:gd name="T2" fmla="*/ 2379 w 2379"/>
                  <a:gd name="T3" fmla="*/ 0 h 1586"/>
                  <a:gd name="T4" fmla="*/ 2379 w 2379"/>
                  <a:gd name="T5" fmla="*/ 1586 h 1586"/>
                  <a:gd name="T6" fmla="*/ 0 60000 65536"/>
                  <a:gd name="T7" fmla="*/ 0 60000 65536"/>
                  <a:gd name="T8" fmla="*/ 0 60000 65536"/>
                  <a:gd name="T9" fmla="*/ 0 w 2379"/>
                  <a:gd name="T10" fmla="*/ 0 h 1586"/>
                  <a:gd name="T11" fmla="*/ 2379 w 2379"/>
                  <a:gd name="T12" fmla="*/ 1586 h 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79" h="1586">
                    <a:moveTo>
                      <a:pt x="0" y="0"/>
                    </a:moveTo>
                    <a:lnTo>
                      <a:pt x="2379" y="0"/>
                    </a:lnTo>
                    <a:lnTo>
                      <a:pt x="2379" y="1586"/>
                    </a:ln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37" name="Freeform 13"/>
              <p:cNvSpPr>
                <a:spLocks noChangeAspect="1"/>
              </p:cNvSpPr>
              <p:nvPr/>
            </p:nvSpPr>
            <p:spPr bwMode="auto">
              <a:xfrm>
                <a:off x="740" y="1778"/>
                <a:ext cx="1689" cy="811"/>
              </a:xfrm>
              <a:custGeom>
                <a:avLst/>
                <a:gdLst>
                  <a:gd name="T0" fmla="*/ 0 w 1998"/>
                  <a:gd name="T1" fmla="*/ 0 h 960"/>
                  <a:gd name="T2" fmla="*/ 47 w 1998"/>
                  <a:gd name="T3" fmla="*/ 0 h 960"/>
                  <a:gd name="T4" fmla="*/ 47 w 1998"/>
                  <a:gd name="T5" fmla="*/ 0 h 960"/>
                  <a:gd name="T6" fmla="*/ 95 w 1998"/>
                  <a:gd name="T7" fmla="*/ 0 h 960"/>
                  <a:gd name="T8" fmla="*/ 95 w 1998"/>
                  <a:gd name="T9" fmla="*/ 0 h 960"/>
                  <a:gd name="T10" fmla="*/ 238 w 1998"/>
                  <a:gd name="T11" fmla="*/ 0 h 960"/>
                  <a:gd name="T12" fmla="*/ 238 w 1998"/>
                  <a:gd name="T13" fmla="*/ 331 h 960"/>
                  <a:gd name="T14" fmla="*/ 285 w 1998"/>
                  <a:gd name="T15" fmla="*/ 331 h 960"/>
                  <a:gd name="T16" fmla="*/ 285 w 1998"/>
                  <a:gd name="T17" fmla="*/ 331 h 960"/>
                  <a:gd name="T18" fmla="*/ 333 w 1998"/>
                  <a:gd name="T19" fmla="*/ 331 h 960"/>
                  <a:gd name="T20" fmla="*/ 333 w 1998"/>
                  <a:gd name="T21" fmla="*/ 331 h 960"/>
                  <a:gd name="T22" fmla="*/ 428 w 1998"/>
                  <a:gd name="T23" fmla="*/ 331 h 960"/>
                  <a:gd name="T24" fmla="*/ 428 w 1998"/>
                  <a:gd name="T25" fmla="*/ 516 h 960"/>
                  <a:gd name="T26" fmla="*/ 475 w 1998"/>
                  <a:gd name="T27" fmla="*/ 516 h 960"/>
                  <a:gd name="T28" fmla="*/ 475 w 1998"/>
                  <a:gd name="T29" fmla="*/ 516 h 960"/>
                  <a:gd name="T30" fmla="*/ 571 w 1998"/>
                  <a:gd name="T31" fmla="*/ 516 h 960"/>
                  <a:gd name="T32" fmla="*/ 571 w 1998"/>
                  <a:gd name="T33" fmla="*/ 738 h 960"/>
                  <a:gd name="T34" fmla="*/ 618 w 1998"/>
                  <a:gd name="T35" fmla="*/ 738 h 960"/>
                  <a:gd name="T36" fmla="*/ 618 w 1998"/>
                  <a:gd name="T37" fmla="*/ 960 h 960"/>
                  <a:gd name="T38" fmla="*/ 666 w 1998"/>
                  <a:gd name="T39" fmla="*/ 960 h 960"/>
                  <a:gd name="T40" fmla="*/ 666 w 1998"/>
                  <a:gd name="T41" fmla="*/ 960 h 960"/>
                  <a:gd name="T42" fmla="*/ 761 w 1998"/>
                  <a:gd name="T43" fmla="*/ 960 h 960"/>
                  <a:gd name="T44" fmla="*/ 761 w 1998"/>
                  <a:gd name="T45" fmla="*/ 960 h 960"/>
                  <a:gd name="T46" fmla="*/ 856 w 1998"/>
                  <a:gd name="T47" fmla="*/ 960 h 960"/>
                  <a:gd name="T48" fmla="*/ 856 w 1998"/>
                  <a:gd name="T49" fmla="*/ 960 h 960"/>
                  <a:gd name="T50" fmla="*/ 951 w 1998"/>
                  <a:gd name="T51" fmla="*/ 960 h 960"/>
                  <a:gd name="T52" fmla="*/ 951 w 1998"/>
                  <a:gd name="T53" fmla="*/ 960 h 960"/>
                  <a:gd name="T54" fmla="*/ 999 w 1998"/>
                  <a:gd name="T55" fmla="*/ 960 h 960"/>
                  <a:gd name="T56" fmla="*/ 999 w 1998"/>
                  <a:gd name="T57" fmla="*/ 960 h 960"/>
                  <a:gd name="T58" fmla="*/ 1237 w 1998"/>
                  <a:gd name="T59" fmla="*/ 960 h 960"/>
                  <a:gd name="T60" fmla="*/ 1237 w 1998"/>
                  <a:gd name="T61" fmla="*/ 960 h 960"/>
                  <a:gd name="T62" fmla="*/ 1284 w 1998"/>
                  <a:gd name="T63" fmla="*/ 960 h 960"/>
                  <a:gd name="T64" fmla="*/ 1284 w 1998"/>
                  <a:gd name="T65" fmla="*/ 960 h 960"/>
                  <a:gd name="T66" fmla="*/ 1332 w 1998"/>
                  <a:gd name="T67" fmla="*/ 960 h 960"/>
                  <a:gd name="T68" fmla="*/ 1332 w 1998"/>
                  <a:gd name="T69" fmla="*/ 960 h 960"/>
                  <a:gd name="T70" fmla="*/ 1522 w 1998"/>
                  <a:gd name="T71" fmla="*/ 960 h 960"/>
                  <a:gd name="T72" fmla="*/ 1522 w 1998"/>
                  <a:gd name="T73" fmla="*/ 960 h 960"/>
                  <a:gd name="T74" fmla="*/ 1618 w 1998"/>
                  <a:gd name="T75" fmla="*/ 960 h 960"/>
                  <a:gd name="T76" fmla="*/ 1618 w 1998"/>
                  <a:gd name="T77" fmla="*/ 960 h 960"/>
                  <a:gd name="T78" fmla="*/ 1713 w 1998"/>
                  <a:gd name="T79" fmla="*/ 960 h 960"/>
                  <a:gd name="T80" fmla="*/ 1713 w 1998"/>
                  <a:gd name="T81" fmla="*/ 960 h 960"/>
                  <a:gd name="T82" fmla="*/ 1856 w 1998"/>
                  <a:gd name="T83" fmla="*/ 960 h 960"/>
                  <a:gd name="T84" fmla="*/ 1856 w 1998"/>
                  <a:gd name="T85" fmla="*/ 960 h 960"/>
                  <a:gd name="T86" fmla="*/ 1951 w 1998"/>
                  <a:gd name="T87" fmla="*/ 960 h 960"/>
                  <a:gd name="T88" fmla="*/ 1951 w 1998"/>
                  <a:gd name="T89" fmla="*/ 960 h 960"/>
                  <a:gd name="T90" fmla="*/ 1998 w 1998"/>
                  <a:gd name="T91" fmla="*/ 960 h 960"/>
                  <a:gd name="T92" fmla="*/ 1998 w 1998"/>
                  <a:gd name="T93" fmla="*/ 960 h 96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998"/>
                  <a:gd name="T142" fmla="*/ 0 h 960"/>
                  <a:gd name="T143" fmla="*/ 1998 w 1998"/>
                  <a:gd name="T144" fmla="*/ 960 h 96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998" h="960">
                    <a:moveTo>
                      <a:pt x="0" y="0"/>
                    </a:moveTo>
                    <a:lnTo>
                      <a:pt x="47" y="0"/>
                    </a:lnTo>
                    <a:lnTo>
                      <a:pt x="95" y="0"/>
                    </a:lnTo>
                    <a:lnTo>
                      <a:pt x="238" y="0"/>
                    </a:lnTo>
                    <a:lnTo>
                      <a:pt x="238" y="331"/>
                    </a:lnTo>
                    <a:lnTo>
                      <a:pt x="285" y="331"/>
                    </a:lnTo>
                    <a:lnTo>
                      <a:pt x="333" y="331"/>
                    </a:lnTo>
                    <a:lnTo>
                      <a:pt x="428" y="331"/>
                    </a:lnTo>
                    <a:lnTo>
                      <a:pt x="428" y="516"/>
                    </a:lnTo>
                    <a:lnTo>
                      <a:pt x="475" y="516"/>
                    </a:lnTo>
                    <a:lnTo>
                      <a:pt x="571" y="516"/>
                    </a:lnTo>
                    <a:lnTo>
                      <a:pt x="571" y="738"/>
                    </a:lnTo>
                    <a:lnTo>
                      <a:pt x="618" y="738"/>
                    </a:lnTo>
                    <a:lnTo>
                      <a:pt x="618" y="960"/>
                    </a:lnTo>
                    <a:lnTo>
                      <a:pt x="666" y="960"/>
                    </a:lnTo>
                    <a:lnTo>
                      <a:pt x="761" y="960"/>
                    </a:lnTo>
                    <a:lnTo>
                      <a:pt x="856" y="960"/>
                    </a:lnTo>
                    <a:lnTo>
                      <a:pt x="951" y="960"/>
                    </a:lnTo>
                    <a:lnTo>
                      <a:pt x="999" y="960"/>
                    </a:lnTo>
                    <a:lnTo>
                      <a:pt x="1237" y="960"/>
                    </a:lnTo>
                    <a:lnTo>
                      <a:pt x="1284" y="960"/>
                    </a:lnTo>
                    <a:lnTo>
                      <a:pt x="1332" y="960"/>
                    </a:lnTo>
                    <a:lnTo>
                      <a:pt x="1522" y="960"/>
                    </a:lnTo>
                    <a:lnTo>
                      <a:pt x="1618" y="960"/>
                    </a:lnTo>
                    <a:lnTo>
                      <a:pt x="1713" y="960"/>
                    </a:lnTo>
                    <a:lnTo>
                      <a:pt x="1856" y="960"/>
                    </a:lnTo>
                    <a:lnTo>
                      <a:pt x="1951" y="960"/>
                    </a:lnTo>
                    <a:lnTo>
                      <a:pt x="1998" y="96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38" name="Line 14"/>
              <p:cNvSpPr>
                <a:spLocks noChangeAspect="1" noChangeShapeType="1"/>
              </p:cNvSpPr>
              <p:nvPr/>
            </p:nvSpPr>
            <p:spPr bwMode="auto">
              <a:xfrm>
                <a:off x="780" y="1757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39" name="Line 15"/>
              <p:cNvSpPr>
                <a:spLocks noChangeAspect="1" noChangeShapeType="1"/>
              </p:cNvSpPr>
              <p:nvPr/>
            </p:nvSpPr>
            <p:spPr bwMode="auto">
              <a:xfrm>
                <a:off x="821" y="1757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40" name="Line 16"/>
              <p:cNvSpPr>
                <a:spLocks noChangeAspect="1" noChangeShapeType="1"/>
              </p:cNvSpPr>
              <p:nvPr/>
            </p:nvSpPr>
            <p:spPr bwMode="auto">
              <a:xfrm>
                <a:off x="981" y="2037"/>
                <a:ext cx="1" cy="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41" name="Line 17"/>
              <p:cNvSpPr>
                <a:spLocks noChangeAspect="1" noChangeShapeType="1"/>
              </p:cNvSpPr>
              <p:nvPr/>
            </p:nvSpPr>
            <p:spPr bwMode="auto">
              <a:xfrm>
                <a:off x="1022" y="2037"/>
                <a:ext cx="1" cy="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42" name="Line 18"/>
              <p:cNvSpPr>
                <a:spLocks noChangeAspect="1" noChangeShapeType="1"/>
              </p:cNvSpPr>
              <p:nvPr/>
            </p:nvSpPr>
            <p:spPr bwMode="auto">
              <a:xfrm>
                <a:off x="1102" y="2194"/>
                <a:ext cx="1" cy="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43" name="Line 19"/>
              <p:cNvSpPr>
                <a:spLocks noChangeAspect="1" noChangeShapeType="1"/>
              </p:cNvSpPr>
              <p:nvPr/>
            </p:nvSpPr>
            <p:spPr bwMode="auto">
              <a:xfrm>
                <a:off x="1142" y="2194"/>
                <a:ext cx="1" cy="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44" name="Line 20"/>
              <p:cNvSpPr>
                <a:spLocks noChangeAspect="1" noChangeShapeType="1"/>
              </p:cNvSpPr>
              <p:nvPr/>
            </p:nvSpPr>
            <p:spPr bwMode="auto">
              <a:xfrm>
                <a:off x="1303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45" name="Line 21"/>
              <p:cNvSpPr>
                <a:spLocks noChangeAspect="1" noChangeShapeType="1"/>
              </p:cNvSpPr>
              <p:nvPr/>
            </p:nvSpPr>
            <p:spPr bwMode="auto">
              <a:xfrm>
                <a:off x="1384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46" name="Line 22"/>
              <p:cNvSpPr>
                <a:spLocks noChangeAspect="1" noChangeShapeType="1"/>
              </p:cNvSpPr>
              <p:nvPr/>
            </p:nvSpPr>
            <p:spPr bwMode="auto">
              <a:xfrm>
                <a:off x="1464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47" name="Line 23"/>
              <p:cNvSpPr>
                <a:spLocks noChangeAspect="1" noChangeShapeType="1"/>
              </p:cNvSpPr>
              <p:nvPr/>
            </p:nvSpPr>
            <p:spPr bwMode="auto">
              <a:xfrm>
                <a:off x="1544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48" name="Line 24"/>
              <p:cNvSpPr>
                <a:spLocks noChangeAspect="1" noChangeShapeType="1"/>
              </p:cNvSpPr>
              <p:nvPr/>
            </p:nvSpPr>
            <p:spPr bwMode="auto">
              <a:xfrm>
                <a:off x="1585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49" name="Line 25"/>
              <p:cNvSpPr>
                <a:spLocks noChangeAspect="1" noChangeShapeType="1"/>
              </p:cNvSpPr>
              <p:nvPr/>
            </p:nvSpPr>
            <p:spPr bwMode="auto">
              <a:xfrm>
                <a:off x="1786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50" name="Line 26"/>
              <p:cNvSpPr>
                <a:spLocks noChangeAspect="1" noChangeShapeType="1"/>
              </p:cNvSpPr>
              <p:nvPr/>
            </p:nvSpPr>
            <p:spPr bwMode="auto">
              <a:xfrm>
                <a:off x="1826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51" name="Line 27"/>
              <p:cNvSpPr>
                <a:spLocks noChangeAspect="1" noChangeShapeType="1"/>
              </p:cNvSpPr>
              <p:nvPr/>
            </p:nvSpPr>
            <p:spPr bwMode="auto">
              <a:xfrm>
                <a:off x="1866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52" name="Line 28"/>
              <p:cNvSpPr>
                <a:spLocks noChangeAspect="1" noChangeShapeType="1"/>
              </p:cNvSpPr>
              <p:nvPr/>
            </p:nvSpPr>
            <p:spPr bwMode="auto">
              <a:xfrm>
                <a:off x="2027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53" name="Line 29"/>
              <p:cNvSpPr>
                <a:spLocks noChangeAspect="1" noChangeShapeType="1"/>
              </p:cNvSpPr>
              <p:nvPr/>
            </p:nvSpPr>
            <p:spPr bwMode="auto">
              <a:xfrm>
                <a:off x="2108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54" name="Line 30"/>
              <p:cNvSpPr>
                <a:spLocks noChangeAspect="1" noChangeShapeType="1"/>
              </p:cNvSpPr>
              <p:nvPr/>
            </p:nvSpPr>
            <p:spPr bwMode="auto">
              <a:xfrm>
                <a:off x="2188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55" name="Line 31"/>
              <p:cNvSpPr>
                <a:spLocks noChangeAspect="1" noChangeShapeType="1"/>
              </p:cNvSpPr>
              <p:nvPr/>
            </p:nvSpPr>
            <p:spPr bwMode="auto">
              <a:xfrm>
                <a:off x="2309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56" name="Line 32"/>
              <p:cNvSpPr>
                <a:spLocks noChangeAspect="1" noChangeShapeType="1"/>
              </p:cNvSpPr>
              <p:nvPr/>
            </p:nvSpPr>
            <p:spPr bwMode="auto">
              <a:xfrm>
                <a:off x="2390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57" name="Line 33"/>
              <p:cNvSpPr>
                <a:spLocks noChangeAspect="1" noChangeShapeType="1"/>
              </p:cNvSpPr>
              <p:nvPr/>
            </p:nvSpPr>
            <p:spPr bwMode="auto">
              <a:xfrm>
                <a:off x="2429" y="2569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58" name="Freeform 34"/>
              <p:cNvSpPr>
                <a:spLocks noChangeAspect="1"/>
              </p:cNvSpPr>
              <p:nvPr/>
            </p:nvSpPr>
            <p:spPr bwMode="auto">
              <a:xfrm>
                <a:off x="740" y="1778"/>
                <a:ext cx="1488" cy="176"/>
              </a:xfrm>
              <a:custGeom>
                <a:avLst/>
                <a:gdLst>
                  <a:gd name="T0" fmla="*/ 0 w 1760"/>
                  <a:gd name="T1" fmla="*/ 0 h 209"/>
                  <a:gd name="T2" fmla="*/ 95 w 1760"/>
                  <a:gd name="T3" fmla="*/ 0 h 209"/>
                  <a:gd name="T4" fmla="*/ 95 w 1760"/>
                  <a:gd name="T5" fmla="*/ 69 h 209"/>
                  <a:gd name="T6" fmla="*/ 190 w 1760"/>
                  <a:gd name="T7" fmla="*/ 69 h 209"/>
                  <a:gd name="T8" fmla="*/ 190 w 1760"/>
                  <a:gd name="T9" fmla="*/ 69 h 209"/>
                  <a:gd name="T10" fmla="*/ 238 w 1760"/>
                  <a:gd name="T11" fmla="*/ 69 h 209"/>
                  <a:gd name="T12" fmla="*/ 238 w 1760"/>
                  <a:gd name="T13" fmla="*/ 69 h 209"/>
                  <a:gd name="T14" fmla="*/ 285 w 1760"/>
                  <a:gd name="T15" fmla="*/ 69 h 209"/>
                  <a:gd name="T16" fmla="*/ 285 w 1760"/>
                  <a:gd name="T17" fmla="*/ 69 h 209"/>
                  <a:gd name="T18" fmla="*/ 333 w 1760"/>
                  <a:gd name="T19" fmla="*/ 69 h 209"/>
                  <a:gd name="T20" fmla="*/ 333 w 1760"/>
                  <a:gd name="T21" fmla="*/ 69 h 209"/>
                  <a:gd name="T22" fmla="*/ 380 w 1760"/>
                  <a:gd name="T23" fmla="*/ 69 h 209"/>
                  <a:gd name="T24" fmla="*/ 380 w 1760"/>
                  <a:gd name="T25" fmla="*/ 69 h 209"/>
                  <a:gd name="T26" fmla="*/ 428 w 1760"/>
                  <a:gd name="T27" fmla="*/ 69 h 209"/>
                  <a:gd name="T28" fmla="*/ 428 w 1760"/>
                  <a:gd name="T29" fmla="*/ 69 h 209"/>
                  <a:gd name="T30" fmla="*/ 475 w 1760"/>
                  <a:gd name="T31" fmla="*/ 69 h 209"/>
                  <a:gd name="T32" fmla="*/ 475 w 1760"/>
                  <a:gd name="T33" fmla="*/ 69 h 209"/>
                  <a:gd name="T34" fmla="*/ 523 w 1760"/>
                  <a:gd name="T35" fmla="*/ 69 h 209"/>
                  <a:gd name="T36" fmla="*/ 523 w 1760"/>
                  <a:gd name="T37" fmla="*/ 69 h 209"/>
                  <a:gd name="T38" fmla="*/ 571 w 1760"/>
                  <a:gd name="T39" fmla="*/ 69 h 209"/>
                  <a:gd name="T40" fmla="*/ 571 w 1760"/>
                  <a:gd name="T41" fmla="*/ 209 h 209"/>
                  <a:gd name="T42" fmla="*/ 618 w 1760"/>
                  <a:gd name="T43" fmla="*/ 209 h 209"/>
                  <a:gd name="T44" fmla="*/ 618 w 1760"/>
                  <a:gd name="T45" fmla="*/ 209 h 209"/>
                  <a:gd name="T46" fmla="*/ 666 w 1760"/>
                  <a:gd name="T47" fmla="*/ 209 h 209"/>
                  <a:gd name="T48" fmla="*/ 666 w 1760"/>
                  <a:gd name="T49" fmla="*/ 209 h 209"/>
                  <a:gd name="T50" fmla="*/ 713 w 1760"/>
                  <a:gd name="T51" fmla="*/ 209 h 209"/>
                  <a:gd name="T52" fmla="*/ 713 w 1760"/>
                  <a:gd name="T53" fmla="*/ 209 h 209"/>
                  <a:gd name="T54" fmla="*/ 742 w 1760"/>
                  <a:gd name="T55" fmla="*/ 209 h 209"/>
                  <a:gd name="T56" fmla="*/ 742 w 1760"/>
                  <a:gd name="T57" fmla="*/ 209 h 209"/>
                  <a:gd name="T58" fmla="*/ 761 w 1760"/>
                  <a:gd name="T59" fmla="*/ 209 h 209"/>
                  <a:gd name="T60" fmla="*/ 761 w 1760"/>
                  <a:gd name="T61" fmla="*/ 209 h 209"/>
                  <a:gd name="T62" fmla="*/ 809 w 1760"/>
                  <a:gd name="T63" fmla="*/ 209 h 209"/>
                  <a:gd name="T64" fmla="*/ 809 w 1760"/>
                  <a:gd name="T65" fmla="*/ 209 h 209"/>
                  <a:gd name="T66" fmla="*/ 832 w 1760"/>
                  <a:gd name="T67" fmla="*/ 209 h 209"/>
                  <a:gd name="T68" fmla="*/ 832 w 1760"/>
                  <a:gd name="T69" fmla="*/ 209 h 209"/>
                  <a:gd name="T70" fmla="*/ 856 w 1760"/>
                  <a:gd name="T71" fmla="*/ 209 h 209"/>
                  <a:gd name="T72" fmla="*/ 856 w 1760"/>
                  <a:gd name="T73" fmla="*/ 209 h 209"/>
                  <a:gd name="T74" fmla="*/ 904 w 1760"/>
                  <a:gd name="T75" fmla="*/ 209 h 209"/>
                  <a:gd name="T76" fmla="*/ 904 w 1760"/>
                  <a:gd name="T77" fmla="*/ 209 h 209"/>
                  <a:gd name="T78" fmla="*/ 951 w 1760"/>
                  <a:gd name="T79" fmla="*/ 209 h 209"/>
                  <a:gd name="T80" fmla="*/ 951 w 1760"/>
                  <a:gd name="T81" fmla="*/ 209 h 209"/>
                  <a:gd name="T82" fmla="*/ 999 w 1760"/>
                  <a:gd name="T83" fmla="*/ 209 h 209"/>
                  <a:gd name="T84" fmla="*/ 999 w 1760"/>
                  <a:gd name="T85" fmla="*/ 209 h 209"/>
                  <a:gd name="T86" fmla="*/ 1047 w 1760"/>
                  <a:gd name="T87" fmla="*/ 209 h 209"/>
                  <a:gd name="T88" fmla="*/ 1047 w 1760"/>
                  <a:gd name="T89" fmla="*/ 209 h 209"/>
                  <a:gd name="T90" fmla="*/ 1094 w 1760"/>
                  <a:gd name="T91" fmla="*/ 209 h 209"/>
                  <a:gd name="T92" fmla="*/ 1094 w 1760"/>
                  <a:gd name="T93" fmla="*/ 209 h 209"/>
                  <a:gd name="T94" fmla="*/ 1189 w 1760"/>
                  <a:gd name="T95" fmla="*/ 209 h 209"/>
                  <a:gd name="T96" fmla="*/ 1189 w 1760"/>
                  <a:gd name="T97" fmla="*/ 209 h 209"/>
                  <a:gd name="T98" fmla="*/ 1237 w 1760"/>
                  <a:gd name="T99" fmla="*/ 209 h 209"/>
                  <a:gd name="T100" fmla="*/ 1237 w 1760"/>
                  <a:gd name="T101" fmla="*/ 209 h 209"/>
                  <a:gd name="T102" fmla="*/ 1284 w 1760"/>
                  <a:gd name="T103" fmla="*/ 209 h 209"/>
                  <a:gd name="T104" fmla="*/ 1284 w 1760"/>
                  <a:gd name="T105" fmla="*/ 209 h 209"/>
                  <a:gd name="T106" fmla="*/ 1332 w 1760"/>
                  <a:gd name="T107" fmla="*/ 209 h 209"/>
                  <a:gd name="T108" fmla="*/ 1332 w 1760"/>
                  <a:gd name="T109" fmla="*/ 209 h 209"/>
                  <a:gd name="T110" fmla="*/ 1760 w 1760"/>
                  <a:gd name="T111" fmla="*/ 209 h 209"/>
                  <a:gd name="T112" fmla="*/ 1760 w 1760"/>
                  <a:gd name="T113" fmla="*/ 209 h 20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60"/>
                  <a:gd name="T172" fmla="*/ 0 h 209"/>
                  <a:gd name="T173" fmla="*/ 1760 w 1760"/>
                  <a:gd name="T174" fmla="*/ 209 h 20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60" h="209">
                    <a:moveTo>
                      <a:pt x="0" y="0"/>
                    </a:moveTo>
                    <a:lnTo>
                      <a:pt x="95" y="0"/>
                    </a:lnTo>
                    <a:lnTo>
                      <a:pt x="95" y="69"/>
                    </a:lnTo>
                    <a:lnTo>
                      <a:pt x="190" y="69"/>
                    </a:lnTo>
                    <a:lnTo>
                      <a:pt x="238" y="69"/>
                    </a:lnTo>
                    <a:lnTo>
                      <a:pt x="285" y="69"/>
                    </a:lnTo>
                    <a:lnTo>
                      <a:pt x="333" y="69"/>
                    </a:lnTo>
                    <a:lnTo>
                      <a:pt x="380" y="69"/>
                    </a:lnTo>
                    <a:lnTo>
                      <a:pt x="428" y="69"/>
                    </a:lnTo>
                    <a:lnTo>
                      <a:pt x="475" y="69"/>
                    </a:lnTo>
                    <a:lnTo>
                      <a:pt x="523" y="69"/>
                    </a:lnTo>
                    <a:lnTo>
                      <a:pt x="571" y="69"/>
                    </a:lnTo>
                    <a:lnTo>
                      <a:pt x="571" y="209"/>
                    </a:lnTo>
                    <a:lnTo>
                      <a:pt x="618" y="209"/>
                    </a:lnTo>
                    <a:lnTo>
                      <a:pt x="666" y="209"/>
                    </a:lnTo>
                    <a:lnTo>
                      <a:pt x="713" y="209"/>
                    </a:lnTo>
                    <a:lnTo>
                      <a:pt x="742" y="209"/>
                    </a:lnTo>
                    <a:lnTo>
                      <a:pt x="761" y="209"/>
                    </a:lnTo>
                    <a:lnTo>
                      <a:pt x="809" y="209"/>
                    </a:lnTo>
                    <a:lnTo>
                      <a:pt x="832" y="209"/>
                    </a:lnTo>
                    <a:lnTo>
                      <a:pt x="856" y="209"/>
                    </a:lnTo>
                    <a:lnTo>
                      <a:pt x="904" y="209"/>
                    </a:lnTo>
                    <a:lnTo>
                      <a:pt x="951" y="209"/>
                    </a:lnTo>
                    <a:lnTo>
                      <a:pt x="999" y="209"/>
                    </a:lnTo>
                    <a:lnTo>
                      <a:pt x="1047" y="209"/>
                    </a:lnTo>
                    <a:lnTo>
                      <a:pt x="1094" y="209"/>
                    </a:lnTo>
                    <a:lnTo>
                      <a:pt x="1189" y="209"/>
                    </a:lnTo>
                    <a:lnTo>
                      <a:pt x="1237" y="209"/>
                    </a:lnTo>
                    <a:lnTo>
                      <a:pt x="1284" y="209"/>
                    </a:lnTo>
                    <a:lnTo>
                      <a:pt x="1332" y="209"/>
                    </a:lnTo>
                    <a:lnTo>
                      <a:pt x="1760" y="209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59" name="Line 35"/>
              <p:cNvSpPr>
                <a:spLocks noChangeAspect="1" noChangeShapeType="1"/>
              </p:cNvSpPr>
              <p:nvPr/>
            </p:nvSpPr>
            <p:spPr bwMode="auto">
              <a:xfrm>
                <a:off x="821" y="1816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60" name="Line 36"/>
              <p:cNvSpPr>
                <a:spLocks noChangeAspect="1" noChangeShapeType="1"/>
              </p:cNvSpPr>
              <p:nvPr/>
            </p:nvSpPr>
            <p:spPr bwMode="auto">
              <a:xfrm>
                <a:off x="901" y="1816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61" name="Line 37"/>
              <p:cNvSpPr>
                <a:spLocks noChangeAspect="1" noChangeShapeType="1"/>
              </p:cNvSpPr>
              <p:nvPr/>
            </p:nvSpPr>
            <p:spPr bwMode="auto">
              <a:xfrm>
                <a:off x="942" y="1816"/>
                <a:ext cx="0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62" name="Line 38"/>
              <p:cNvSpPr>
                <a:spLocks noChangeAspect="1" noChangeShapeType="1"/>
              </p:cNvSpPr>
              <p:nvPr/>
            </p:nvSpPr>
            <p:spPr bwMode="auto">
              <a:xfrm>
                <a:off x="981" y="1816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63" name="Line 39"/>
              <p:cNvSpPr>
                <a:spLocks noChangeAspect="1" noChangeShapeType="1"/>
              </p:cNvSpPr>
              <p:nvPr/>
            </p:nvSpPr>
            <p:spPr bwMode="auto">
              <a:xfrm>
                <a:off x="1022" y="1816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64" name="Line 40"/>
              <p:cNvSpPr>
                <a:spLocks noChangeAspect="1" noChangeShapeType="1"/>
              </p:cNvSpPr>
              <p:nvPr/>
            </p:nvSpPr>
            <p:spPr bwMode="auto">
              <a:xfrm>
                <a:off x="1062" y="1816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65" name="Line 41"/>
              <p:cNvSpPr>
                <a:spLocks noChangeAspect="1" noChangeShapeType="1"/>
              </p:cNvSpPr>
              <p:nvPr/>
            </p:nvSpPr>
            <p:spPr bwMode="auto">
              <a:xfrm>
                <a:off x="1102" y="1816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66" name="Line 42"/>
              <p:cNvSpPr>
                <a:spLocks noChangeAspect="1" noChangeShapeType="1"/>
              </p:cNvSpPr>
              <p:nvPr/>
            </p:nvSpPr>
            <p:spPr bwMode="auto">
              <a:xfrm>
                <a:off x="1142" y="1816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67" name="Line 43"/>
              <p:cNvSpPr>
                <a:spLocks noChangeAspect="1" noChangeShapeType="1"/>
              </p:cNvSpPr>
              <p:nvPr/>
            </p:nvSpPr>
            <p:spPr bwMode="auto">
              <a:xfrm>
                <a:off x="1183" y="1816"/>
                <a:ext cx="0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68" name="Line 44"/>
              <p:cNvSpPr>
                <a:spLocks noChangeAspect="1" noChangeShapeType="1"/>
              </p:cNvSpPr>
              <p:nvPr/>
            </p:nvSpPr>
            <p:spPr bwMode="auto">
              <a:xfrm>
                <a:off x="1223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69" name="Line 45"/>
              <p:cNvSpPr>
                <a:spLocks noChangeAspect="1" noChangeShapeType="1"/>
              </p:cNvSpPr>
              <p:nvPr/>
            </p:nvSpPr>
            <p:spPr bwMode="auto">
              <a:xfrm>
                <a:off x="1263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70" name="Line 46"/>
              <p:cNvSpPr>
                <a:spLocks noChangeAspect="1" noChangeShapeType="1"/>
              </p:cNvSpPr>
              <p:nvPr/>
            </p:nvSpPr>
            <p:spPr bwMode="auto">
              <a:xfrm>
                <a:off x="1303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71" name="Line 47"/>
              <p:cNvSpPr>
                <a:spLocks noChangeAspect="1" noChangeShapeType="1"/>
              </p:cNvSpPr>
              <p:nvPr/>
            </p:nvSpPr>
            <p:spPr bwMode="auto">
              <a:xfrm>
                <a:off x="1343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72" name="Line 48"/>
              <p:cNvSpPr>
                <a:spLocks noChangeAspect="1" noChangeShapeType="1"/>
              </p:cNvSpPr>
              <p:nvPr/>
            </p:nvSpPr>
            <p:spPr bwMode="auto">
              <a:xfrm>
                <a:off x="1368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73" name="Line 49"/>
              <p:cNvSpPr>
                <a:spLocks noChangeAspect="1" noChangeShapeType="1"/>
              </p:cNvSpPr>
              <p:nvPr/>
            </p:nvSpPr>
            <p:spPr bwMode="auto">
              <a:xfrm>
                <a:off x="1384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74" name="Line 50"/>
              <p:cNvSpPr>
                <a:spLocks noChangeAspect="1" noChangeShapeType="1"/>
              </p:cNvSpPr>
              <p:nvPr/>
            </p:nvSpPr>
            <p:spPr bwMode="auto">
              <a:xfrm>
                <a:off x="1424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75" name="Line 51"/>
              <p:cNvSpPr>
                <a:spLocks noChangeAspect="1" noChangeShapeType="1"/>
              </p:cNvSpPr>
              <p:nvPr/>
            </p:nvSpPr>
            <p:spPr bwMode="auto">
              <a:xfrm>
                <a:off x="1444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76" name="Line 52"/>
              <p:cNvSpPr>
                <a:spLocks noChangeAspect="1" noChangeShapeType="1"/>
              </p:cNvSpPr>
              <p:nvPr/>
            </p:nvSpPr>
            <p:spPr bwMode="auto">
              <a:xfrm>
                <a:off x="1464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77" name="Line 53"/>
              <p:cNvSpPr>
                <a:spLocks noChangeAspect="1" noChangeShapeType="1"/>
              </p:cNvSpPr>
              <p:nvPr/>
            </p:nvSpPr>
            <p:spPr bwMode="auto">
              <a:xfrm>
                <a:off x="1505" y="1934"/>
                <a:ext cx="0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78" name="Line 54"/>
              <p:cNvSpPr>
                <a:spLocks noChangeAspect="1" noChangeShapeType="1"/>
              </p:cNvSpPr>
              <p:nvPr/>
            </p:nvSpPr>
            <p:spPr bwMode="auto">
              <a:xfrm>
                <a:off x="1544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79" name="Line 55"/>
              <p:cNvSpPr>
                <a:spLocks noChangeAspect="1" noChangeShapeType="1"/>
              </p:cNvSpPr>
              <p:nvPr/>
            </p:nvSpPr>
            <p:spPr bwMode="auto">
              <a:xfrm>
                <a:off x="1585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80" name="Line 56"/>
              <p:cNvSpPr>
                <a:spLocks noChangeAspect="1" noChangeShapeType="1"/>
              </p:cNvSpPr>
              <p:nvPr/>
            </p:nvSpPr>
            <p:spPr bwMode="auto">
              <a:xfrm>
                <a:off x="1626" y="1934"/>
                <a:ext cx="0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81" name="Line 57"/>
              <p:cNvSpPr>
                <a:spLocks noChangeAspect="1" noChangeShapeType="1"/>
              </p:cNvSpPr>
              <p:nvPr/>
            </p:nvSpPr>
            <p:spPr bwMode="auto">
              <a:xfrm>
                <a:off x="1665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82" name="Line 58"/>
              <p:cNvSpPr>
                <a:spLocks noChangeAspect="1" noChangeShapeType="1"/>
              </p:cNvSpPr>
              <p:nvPr/>
            </p:nvSpPr>
            <p:spPr bwMode="auto">
              <a:xfrm>
                <a:off x="1746" y="1934"/>
                <a:ext cx="0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83" name="Line 59"/>
              <p:cNvSpPr>
                <a:spLocks noChangeAspect="1" noChangeShapeType="1"/>
              </p:cNvSpPr>
              <p:nvPr/>
            </p:nvSpPr>
            <p:spPr bwMode="auto">
              <a:xfrm>
                <a:off x="1786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84" name="Line 60"/>
              <p:cNvSpPr>
                <a:spLocks noChangeAspect="1" noChangeShapeType="1"/>
              </p:cNvSpPr>
              <p:nvPr/>
            </p:nvSpPr>
            <p:spPr bwMode="auto">
              <a:xfrm>
                <a:off x="1826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85" name="Line 61"/>
              <p:cNvSpPr>
                <a:spLocks noChangeAspect="1" noChangeShapeType="1"/>
              </p:cNvSpPr>
              <p:nvPr/>
            </p:nvSpPr>
            <p:spPr bwMode="auto">
              <a:xfrm>
                <a:off x="1866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86" name="Line 62"/>
              <p:cNvSpPr>
                <a:spLocks noChangeAspect="1" noChangeShapeType="1"/>
              </p:cNvSpPr>
              <p:nvPr/>
            </p:nvSpPr>
            <p:spPr bwMode="auto">
              <a:xfrm>
                <a:off x="2228" y="1934"/>
                <a:ext cx="1" cy="2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87" name="Line 63"/>
              <p:cNvSpPr>
                <a:spLocks noChangeAspect="1" noChangeShapeType="1"/>
              </p:cNvSpPr>
              <p:nvPr/>
            </p:nvSpPr>
            <p:spPr bwMode="auto">
              <a:xfrm>
                <a:off x="740" y="3034"/>
                <a:ext cx="201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88" name="Line 64"/>
              <p:cNvSpPr>
                <a:spLocks noChangeAspect="1" noChangeShapeType="1"/>
              </p:cNvSpPr>
              <p:nvPr/>
            </p:nvSpPr>
            <p:spPr bwMode="auto">
              <a:xfrm>
                <a:off x="740" y="3034"/>
                <a:ext cx="1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89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770" y="3097"/>
                <a:ext cx="49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 i="0"/>
                  <a:t>0</a:t>
                </a:r>
              </a:p>
            </p:txBody>
          </p:sp>
          <p:sp>
            <p:nvSpPr>
              <p:cNvPr id="8290" name="Line 66"/>
              <p:cNvSpPr>
                <a:spLocks noChangeAspect="1" noChangeShapeType="1"/>
              </p:cNvSpPr>
              <p:nvPr/>
            </p:nvSpPr>
            <p:spPr bwMode="auto">
              <a:xfrm>
                <a:off x="1142" y="3034"/>
                <a:ext cx="1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91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1142" y="3097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 i="0"/>
                  <a:t>10</a:t>
                </a:r>
              </a:p>
            </p:txBody>
          </p:sp>
          <p:sp>
            <p:nvSpPr>
              <p:cNvPr id="8292" name="Line 68"/>
              <p:cNvSpPr>
                <a:spLocks noChangeAspect="1" noChangeShapeType="1"/>
              </p:cNvSpPr>
              <p:nvPr/>
            </p:nvSpPr>
            <p:spPr bwMode="auto">
              <a:xfrm>
                <a:off x="1544" y="3034"/>
                <a:ext cx="1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93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1546" y="3097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 i="0"/>
                  <a:t>20</a:t>
                </a:r>
              </a:p>
            </p:txBody>
          </p:sp>
          <p:sp>
            <p:nvSpPr>
              <p:cNvPr id="8294" name="Line 70"/>
              <p:cNvSpPr>
                <a:spLocks noChangeAspect="1" noChangeShapeType="1"/>
              </p:cNvSpPr>
              <p:nvPr/>
            </p:nvSpPr>
            <p:spPr bwMode="auto">
              <a:xfrm>
                <a:off x="1947" y="3034"/>
                <a:ext cx="1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95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1936" y="3097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 i="0"/>
                  <a:t>30</a:t>
                </a:r>
              </a:p>
            </p:txBody>
          </p:sp>
          <p:sp>
            <p:nvSpPr>
              <p:cNvPr id="8296" name="Line 72"/>
              <p:cNvSpPr>
                <a:spLocks noChangeAspect="1" noChangeShapeType="1"/>
              </p:cNvSpPr>
              <p:nvPr/>
            </p:nvSpPr>
            <p:spPr bwMode="auto">
              <a:xfrm>
                <a:off x="2349" y="3034"/>
                <a:ext cx="1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97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2340" y="3097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 i="0"/>
                  <a:t>40</a:t>
                </a:r>
              </a:p>
            </p:txBody>
          </p:sp>
          <p:sp>
            <p:nvSpPr>
              <p:cNvPr id="8298" name="Line 74"/>
              <p:cNvSpPr>
                <a:spLocks noChangeAspect="1" noChangeShapeType="1"/>
              </p:cNvSpPr>
              <p:nvPr/>
            </p:nvSpPr>
            <p:spPr bwMode="auto">
              <a:xfrm>
                <a:off x="2751" y="3034"/>
                <a:ext cx="1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299" name="Line 75"/>
              <p:cNvSpPr>
                <a:spLocks noChangeAspect="1" noChangeShapeType="1"/>
              </p:cNvSpPr>
              <p:nvPr/>
            </p:nvSpPr>
            <p:spPr bwMode="auto">
              <a:xfrm flipV="1">
                <a:off x="740" y="1693"/>
                <a:ext cx="1" cy="134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300" name="Line 76"/>
              <p:cNvSpPr>
                <a:spLocks noChangeAspect="1" noChangeShapeType="1"/>
              </p:cNvSpPr>
              <p:nvPr/>
            </p:nvSpPr>
            <p:spPr bwMode="auto">
              <a:xfrm flipH="1">
                <a:off x="702" y="3034"/>
                <a:ext cx="38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301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632" y="2986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 i="0"/>
                  <a:t>70</a:t>
                </a:r>
              </a:p>
            </p:txBody>
          </p:sp>
          <p:sp>
            <p:nvSpPr>
              <p:cNvPr id="8302" name="Line 78"/>
              <p:cNvSpPr>
                <a:spLocks noChangeAspect="1" noChangeShapeType="1"/>
              </p:cNvSpPr>
              <p:nvPr/>
            </p:nvSpPr>
            <p:spPr bwMode="auto">
              <a:xfrm flipH="1">
                <a:off x="702" y="2616"/>
                <a:ext cx="38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303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626" y="2569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 i="0"/>
                  <a:t>80</a:t>
                </a:r>
              </a:p>
            </p:txBody>
          </p:sp>
          <p:sp>
            <p:nvSpPr>
              <p:cNvPr id="8304" name="Line 80"/>
              <p:cNvSpPr>
                <a:spLocks noChangeAspect="1" noChangeShapeType="1"/>
              </p:cNvSpPr>
              <p:nvPr/>
            </p:nvSpPr>
            <p:spPr bwMode="auto">
              <a:xfrm flipH="1">
                <a:off x="702" y="2196"/>
                <a:ext cx="38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305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626" y="2150"/>
                <a:ext cx="9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 i="0"/>
                  <a:t>90</a:t>
                </a:r>
              </a:p>
            </p:txBody>
          </p:sp>
          <p:sp>
            <p:nvSpPr>
              <p:cNvPr id="8306" name="Line 82"/>
              <p:cNvSpPr>
                <a:spLocks noChangeAspect="1" noChangeShapeType="1"/>
              </p:cNvSpPr>
              <p:nvPr/>
            </p:nvSpPr>
            <p:spPr bwMode="auto">
              <a:xfrm flipH="1">
                <a:off x="702" y="1778"/>
                <a:ext cx="38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307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571" y="1730"/>
                <a:ext cx="148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 i="0"/>
                  <a:t>100</a:t>
                </a:r>
              </a:p>
            </p:txBody>
          </p:sp>
          <p:sp>
            <p:nvSpPr>
              <p:cNvPr id="8308" name="Text Box 84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-241" y="2137"/>
                <a:ext cx="143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i="0"/>
                  <a:t>Local Relapse Free Survival </a:t>
                </a:r>
              </a:p>
            </p:txBody>
          </p:sp>
        </p:grpSp>
        <p:sp>
          <p:nvSpPr>
            <p:cNvPr id="8201" name="Freeform 85"/>
            <p:cNvSpPr>
              <a:spLocks noChangeAspect="1"/>
            </p:cNvSpPr>
            <p:nvPr/>
          </p:nvSpPr>
          <p:spPr bwMode="auto">
            <a:xfrm>
              <a:off x="3424" y="1670"/>
              <a:ext cx="2004" cy="1389"/>
            </a:xfrm>
            <a:custGeom>
              <a:avLst/>
              <a:gdLst>
                <a:gd name="T0" fmla="*/ 0 w 3936"/>
                <a:gd name="T1" fmla="*/ 0 h 2736"/>
                <a:gd name="T2" fmla="*/ 3936 w 3936"/>
                <a:gd name="T3" fmla="*/ 0 h 2736"/>
                <a:gd name="T4" fmla="*/ 3936 w 3936"/>
                <a:gd name="T5" fmla="*/ 2736 h 2736"/>
                <a:gd name="T6" fmla="*/ 0 w 3936"/>
                <a:gd name="T7" fmla="*/ 2736 h 2736"/>
                <a:gd name="T8" fmla="*/ 0 w 3936"/>
                <a:gd name="T9" fmla="*/ 0 h 2736"/>
                <a:gd name="T10" fmla="*/ 0 w 3936"/>
                <a:gd name="T11" fmla="*/ 2736 h 27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36"/>
                <a:gd name="T19" fmla="*/ 0 h 2736"/>
                <a:gd name="T20" fmla="*/ 3936 w 3936"/>
                <a:gd name="T21" fmla="*/ 2736 h 27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36" h="2736">
                  <a:moveTo>
                    <a:pt x="0" y="0"/>
                  </a:moveTo>
                  <a:lnTo>
                    <a:pt x="3936" y="0"/>
                  </a:lnTo>
                  <a:lnTo>
                    <a:pt x="3936" y="2736"/>
                  </a:lnTo>
                  <a:lnTo>
                    <a:pt x="0" y="2736"/>
                  </a:lnTo>
                  <a:lnTo>
                    <a:pt x="0" y="0"/>
                  </a:lnTo>
                  <a:lnTo>
                    <a:pt x="0" y="2736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02" name="Line 86"/>
            <p:cNvSpPr>
              <a:spLocks noChangeAspect="1" noChangeShapeType="1"/>
            </p:cNvSpPr>
            <p:nvPr/>
          </p:nvSpPr>
          <p:spPr bwMode="auto">
            <a:xfrm>
              <a:off x="3403" y="3059"/>
              <a:ext cx="21" cy="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03" name="Line 87"/>
            <p:cNvSpPr>
              <a:spLocks noChangeAspect="1" noChangeShapeType="1"/>
            </p:cNvSpPr>
            <p:nvPr/>
          </p:nvSpPr>
          <p:spPr bwMode="auto">
            <a:xfrm>
              <a:off x="3403" y="2625"/>
              <a:ext cx="21" cy="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04" name="Line 88"/>
            <p:cNvSpPr>
              <a:spLocks noChangeAspect="1" noChangeShapeType="1"/>
            </p:cNvSpPr>
            <p:nvPr/>
          </p:nvSpPr>
          <p:spPr bwMode="auto">
            <a:xfrm>
              <a:off x="3403" y="2191"/>
              <a:ext cx="21" cy="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05" name="Line 89"/>
            <p:cNvSpPr>
              <a:spLocks noChangeAspect="1" noChangeShapeType="1"/>
            </p:cNvSpPr>
            <p:nvPr/>
          </p:nvSpPr>
          <p:spPr bwMode="auto">
            <a:xfrm>
              <a:off x="3403" y="1758"/>
              <a:ext cx="21" cy="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06" name="Line 90"/>
            <p:cNvSpPr>
              <a:spLocks noChangeAspect="1" noChangeShapeType="1"/>
            </p:cNvSpPr>
            <p:nvPr/>
          </p:nvSpPr>
          <p:spPr bwMode="auto">
            <a:xfrm flipV="1">
              <a:off x="3424" y="3059"/>
              <a:ext cx="0" cy="2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07" name="Line 91"/>
            <p:cNvSpPr>
              <a:spLocks noChangeAspect="1" noChangeShapeType="1"/>
            </p:cNvSpPr>
            <p:nvPr/>
          </p:nvSpPr>
          <p:spPr bwMode="auto">
            <a:xfrm flipV="1">
              <a:off x="3924" y="3059"/>
              <a:ext cx="1" cy="2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08" name="Line 92"/>
            <p:cNvSpPr>
              <a:spLocks noChangeAspect="1" noChangeShapeType="1"/>
            </p:cNvSpPr>
            <p:nvPr/>
          </p:nvSpPr>
          <p:spPr bwMode="auto">
            <a:xfrm flipV="1">
              <a:off x="4426" y="3059"/>
              <a:ext cx="1" cy="2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09" name="Line 93"/>
            <p:cNvSpPr>
              <a:spLocks noChangeAspect="1" noChangeShapeType="1"/>
            </p:cNvSpPr>
            <p:nvPr/>
          </p:nvSpPr>
          <p:spPr bwMode="auto">
            <a:xfrm flipV="1">
              <a:off x="4927" y="3059"/>
              <a:ext cx="0" cy="2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10" name="Line 94"/>
            <p:cNvSpPr>
              <a:spLocks noChangeAspect="1" noChangeShapeType="1"/>
            </p:cNvSpPr>
            <p:nvPr/>
          </p:nvSpPr>
          <p:spPr bwMode="auto">
            <a:xfrm flipV="1">
              <a:off x="5428" y="3059"/>
              <a:ext cx="1" cy="2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11" name="Freeform 95"/>
            <p:cNvSpPr>
              <a:spLocks noChangeAspect="1"/>
            </p:cNvSpPr>
            <p:nvPr/>
          </p:nvSpPr>
          <p:spPr bwMode="auto">
            <a:xfrm>
              <a:off x="3411" y="1745"/>
              <a:ext cx="1489" cy="807"/>
            </a:xfrm>
            <a:custGeom>
              <a:avLst/>
              <a:gdLst>
                <a:gd name="T0" fmla="*/ 0 w 2924"/>
                <a:gd name="T1" fmla="*/ 0 h 1589"/>
                <a:gd name="T2" fmla="*/ 0 w 2924"/>
                <a:gd name="T3" fmla="*/ 0 h 1589"/>
                <a:gd name="T4" fmla="*/ 4 w 2924"/>
                <a:gd name="T5" fmla="*/ 0 h 1589"/>
                <a:gd name="T6" fmla="*/ 241 w 2924"/>
                <a:gd name="T7" fmla="*/ 0 h 1589"/>
                <a:gd name="T8" fmla="*/ 241 w 2924"/>
                <a:gd name="T9" fmla="*/ 265 h 1589"/>
                <a:gd name="T10" fmla="*/ 458 w 2924"/>
                <a:gd name="T11" fmla="*/ 265 h 1589"/>
                <a:gd name="T12" fmla="*/ 470 w 2924"/>
                <a:gd name="T13" fmla="*/ 265 h 1589"/>
                <a:gd name="T14" fmla="*/ 511 w 2924"/>
                <a:gd name="T15" fmla="*/ 265 h 1589"/>
                <a:gd name="T16" fmla="*/ 555 w 2924"/>
                <a:gd name="T17" fmla="*/ 265 h 1589"/>
                <a:gd name="T18" fmla="*/ 587 w 2924"/>
                <a:gd name="T19" fmla="*/ 265 h 1589"/>
                <a:gd name="T20" fmla="*/ 643 w 2924"/>
                <a:gd name="T21" fmla="*/ 265 h 1589"/>
                <a:gd name="T22" fmla="*/ 675 w 2924"/>
                <a:gd name="T23" fmla="*/ 265 h 1589"/>
                <a:gd name="T24" fmla="*/ 691 w 2924"/>
                <a:gd name="T25" fmla="*/ 265 h 1589"/>
                <a:gd name="T26" fmla="*/ 691 w 2924"/>
                <a:gd name="T27" fmla="*/ 611 h 1589"/>
                <a:gd name="T28" fmla="*/ 760 w 2924"/>
                <a:gd name="T29" fmla="*/ 611 h 1589"/>
                <a:gd name="T30" fmla="*/ 760 w 2924"/>
                <a:gd name="T31" fmla="*/ 953 h 1589"/>
                <a:gd name="T32" fmla="*/ 808 w 2924"/>
                <a:gd name="T33" fmla="*/ 953 h 1589"/>
                <a:gd name="T34" fmla="*/ 840 w 2924"/>
                <a:gd name="T35" fmla="*/ 953 h 1589"/>
                <a:gd name="T36" fmla="*/ 892 w 2924"/>
                <a:gd name="T37" fmla="*/ 953 h 1589"/>
                <a:gd name="T38" fmla="*/ 916 w 2924"/>
                <a:gd name="T39" fmla="*/ 953 h 1589"/>
                <a:gd name="T40" fmla="*/ 936 w 2924"/>
                <a:gd name="T41" fmla="*/ 953 h 1589"/>
                <a:gd name="T42" fmla="*/ 948 w 2924"/>
                <a:gd name="T43" fmla="*/ 953 h 1589"/>
                <a:gd name="T44" fmla="*/ 1065 w 2924"/>
                <a:gd name="T45" fmla="*/ 953 h 1589"/>
                <a:gd name="T46" fmla="*/ 1109 w 2924"/>
                <a:gd name="T47" fmla="*/ 953 h 1589"/>
                <a:gd name="T48" fmla="*/ 1165 w 2924"/>
                <a:gd name="T49" fmla="*/ 953 h 1589"/>
                <a:gd name="T50" fmla="*/ 1165 w 2924"/>
                <a:gd name="T51" fmla="*/ 1589 h 1589"/>
                <a:gd name="T52" fmla="*/ 1217 w 2924"/>
                <a:gd name="T53" fmla="*/ 1589 h 1589"/>
                <a:gd name="T54" fmla="*/ 1434 w 2924"/>
                <a:gd name="T55" fmla="*/ 1589 h 1589"/>
                <a:gd name="T56" fmla="*/ 1595 w 2924"/>
                <a:gd name="T57" fmla="*/ 1589 h 1589"/>
                <a:gd name="T58" fmla="*/ 1611 w 2924"/>
                <a:gd name="T59" fmla="*/ 1589 h 1589"/>
                <a:gd name="T60" fmla="*/ 1671 w 2924"/>
                <a:gd name="T61" fmla="*/ 1589 h 1589"/>
                <a:gd name="T62" fmla="*/ 1679 w 2924"/>
                <a:gd name="T63" fmla="*/ 1589 h 1589"/>
                <a:gd name="T64" fmla="*/ 1740 w 2924"/>
                <a:gd name="T65" fmla="*/ 1589 h 1589"/>
                <a:gd name="T66" fmla="*/ 1828 w 2924"/>
                <a:gd name="T67" fmla="*/ 1589 h 1589"/>
                <a:gd name="T68" fmla="*/ 1908 w 2924"/>
                <a:gd name="T69" fmla="*/ 1589 h 1589"/>
                <a:gd name="T70" fmla="*/ 2463 w 2924"/>
                <a:gd name="T71" fmla="*/ 1589 h 1589"/>
                <a:gd name="T72" fmla="*/ 2924 w 2924"/>
                <a:gd name="T73" fmla="*/ 1589 h 158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924"/>
                <a:gd name="T112" fmla="*/ 0 h 1589"/>
                <a:gd name="T113" fmla="*/ 2924 w 2924"/>
                <a:gd name="T114" fmla="*/ 1589 h 158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924" h="1589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41" y="0"/>
                  </a:lnTo>
                  <a:lnTo>
                    <a:pt x="241" y="265"/>
                  </a:lnTo>
                  <a:lnTo>
                    <a:pt x="458" y="265"/>
                  </a:lnTo>
                  <a:lnTo>
                    <a:pt x="470" y="265"/>
                  </a:lnTo>
                  <a:lnTo>
                    <a:pt x="511" y="265"/>
                  </a:lnTo>
                  <a:lnTo>
                    <a:pt x="555" y="265"/>
                  </a:lnTo>
                  <a:lnTo>
                    <a:pt x="587" y="265"/>
                  </a:lnTo>
                  <a:lnTo>
                    <a:pt x="643" y="265"/>
                  </a:lnTo>
                  <a:lnTo>
                    <a:pt x="675" y="265"/>
                  </a:lnTo>
                  <a:lnTo>
                    <a:pt x="691" y="265"/>
                  </a:lnTo>
                  <a:lnTo>
                    <a:pt x="691" y="611"/>
                  </a:lnTo>
                  <a:lnTo>
                    <a:pt x="760" y="611"/>
                  </a:lnTo>
                  <a:lnTo>
                    <a:pt x="760" y="953"/>
                  </a:lnTo>
                  <a:lnTo>
                    <a:pt x="808" y="953"/>
                  </a:lnTo>
                  <a:lnTo>
                    <a:pt x="840" y="953"/>
                  </a:lnTo>
                  <a:lnTo>
                    <a:pt x="892" y="953"/>
                  </a:lnTo>
                  <a:lnTo>
                    <a:pt x="916" y="953"/>
                  </a:lnTo>
                  <a:lnTo>
                    <a:pt x="936" y="953"/>
                  </a:lnTo>
                  <a:lnTo>
                    <a:pt x="948" y="953"/>
                  </a:lnTo>
                  <a:lnTo>
                    <a:pt x="1065" y="953"/>
                  </a:lnTo>
                  <a:lnTo>
                    <a:pt x="1109" y="953"/>
                  </a:lnTo>
                  <a:lnTo>
                    <a:pt x="1165" y="953"/>
                  </a:lnTo>
                  <a:lnTo>
                    <a:pt x="1165" y="1589"/>
                  </a:lnTo>
                  <a:lnTo>
                    <a:pt x="1217" y="1589"/>
                  </a:lnTo>
                  <a:lnTo>
                    <a:pt x="1434" y="1589"/>
                  </a:lnTo>
                  <a:lnTo>
                    <a:pt x="1595" y="1589"/>
                  </a:lnTo>
                  <a:lnTo>
                    <a:pt x="1611" y="1589"/>
                  </a:lnTo>
                  <a:lnTo>
                    <a:pt x="1671" y="1589"/>
                  </a:lnTo>
                  <a:lnTo>
                    <a:pt x="1679" y="1589"/>
                  </a:lnTo>
                  <a:lnTo>
                    <a:pt x="1740" y="1589"/>
                  </a:lnTo>
                  <a:lnTo>
                    <a:pt x="1828" y="1589"/>
                  </a:lnTo>
                  <a:lnTo>
                    <a:pt x="1908" y="1589"/>
                  </a:lnTo>
                  <a:lnTo>
                    <a:pt x="2463" y="1589"/>
                  </a:lnTo>
                  <a:lnTo>
                    <a:pt x="2924" y="1589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12" name="Freeform 96"/>
            <p:cNvSpPr>
              <a:spLocks noChangeAspect="1"/>
            </p:cNvSpPr>
            <p:nvPr/>
          </p:nvSpPr>
          <p:spPr bwMode="auto">
            <a:xfrm>
              <a:off x="3411" y="1745"/>
              <a:ext cx="1790" cy="378"/>
            </a:xfrm>
            <a:custGeom>
              <a:avLst/>
              <a:gdLst>
                <a:gd name="T0" fmla="*/ 0 w 3515"/>
                <a:gd name="T1" fmla="*/ 0 h 744"/>
                <a:gd name="T2" fmla="*/ 0 w 3515"/>
                <a:gd name="T3" fmla="*/ 0 h 744"/>
                <a:gd name="T4" fmla="*/ 41 w 3515"/>
                <a:gd name="T5" fmla="*/ 0 h 744"/>
                <a:gd name="T6" fmla="*/ 41 w 3515"/>
                <a:gd name="T7" fmla="*/ 221 h 744"/>
                <a:gd name="T8" fmla="*/ 197 w 3515"/>
                <a:gd name="T9" fmla="*/ 221 h 744"/>
                <a:gd name="T10" fmla="*/ 217 w 3515"/>
                <a:gd name="T11" fmla="*/ 221 h 744"/>
                <a:gd name="T12" fmla="*/ 241 w 3515"/>
                <a:gd name="T13" fmla="*/ 221 h 744"/>
                <a:gd name="T14" fmla="*/ 245 w 3515"/>
                <a:gd name="T15" fmla="*/ 221 h 744"/>
                <a:gd name="T16" fmla="*/ 342 w 3515"/>
                <a:gd name="T17" fmla="*/ 221 h 744"/>
                <a:gd name="T18" fmla="*/ 374 w 3515"/>
                <a:gd name="T19" fmla="*/ 221 h 744"/>
                <a:gd name="T20" fmla="*/ 502 w 3515"/>
                <a:gd name="T21" fmla="*/ 221 h 744"/>
                <a:gd name="T22" fmla="*/ 515 w 3515"/>
                <a:gd name="T23" fmla="*/ 221 h 744"/>
                <a:gd name="T24" fmla="*/ 519 w 3515"/>
                <a:gd name="T25" fmla="*/ 221 h 744"/>
                <a:gd name="T26" fmla="*/ 543 w 3515"/>
                <a:gd name="T27" fmla="*/ 221 h 744"/>
                <a:gd name="T28" fmla="*/ 627 w 3515"/>
                <a:gd name="T29" fmla="*/ 221 h 744"/>
                <a:gd name="T30" fmla="*/ 635 w 3515"/>
                <a:gd name="T31" fmla="*/ 221 h 744"/>
                <a:gd name="T32" fmla="*/ 703 w 3515"/>
                <a:gd name="T33" fmla="*/ 221 h 744"/>
                <a:gd name="T34" fmla="*/ 711 w 3515"/>
                <a:gd name="T35" fmla="*/ 221 h 744"/>
                <a:gd name="T36" fmla="*/ 832 w 3515"/>
                <a:gd name="T37" fmla="*/ 221 h 744"/>
                <a:gd name="T38" fmla="*/ 844 w 3515"/>
                <a:gd name="T39" fmla="*/ 221 h 744"/>
                <a:gd name="T40" fmla="*/ 884 w 3515"/>
                <a:gd name="T41" fmla="*/ 221 h 744"/>
                <a:gd name="T42" fmla="*/ 896 w 3515"/>
                <a:gd name="T43" fmla="*/ 221 h 744"/>
                <a:gd name="T44" fmla="*/ 900 w 3515"/>
                <a:gd name="T45" fmla="*/ 221 h 744"/>
                <a:gd name="T46" fmla="*/ 988 w 3515"/>
                <a:gd name="T47" fmla="*/ 221 h 744"/>
                <a:gd name="T48" fmla="*/ 1061 w 3515"/>
                <a:gd name="T49" fmla="*/ 221 h 744"/>
                <a:gd name="T50" fmla="*/ 1061 w 3515"/>
                <a:gd name="T51" fmla="*/ 744 h 744"/>
                <a:gd name="T52" fmla="*/ 1217 w 3515"/>
                <a:gd name="T53" fmla="*/ 744 h 744"/>
                <a:gd name="T54" fmla="*/ 1229 w 3515"/>
                <a:gd name="T55" fmla="*/ 744 h 744"/>
                <a:gd name="T56" fmla="*/ 1354 w 3515"/>
                <a:gd name="T57" fmla="*/ 744 h 744"/>
                <a:gd name="T58" fmla="*/ 1402 w 3515"/>
                <a:gd name="T59" fmla="*/ 744 h 744"/>
                <a:gd name="T60" fmla="*/ 1671 w 3515"/>
                <a:gd name="T61" fmla="*/ 744 h 744"/>
                <a:gd name="T62" fmla="*/ 1703 w 3515"/>
                <a:gd name="T63" fmla="*/ 744 h 744"/>
                <a:gd name="T64" fmla="*/ 1732 w 3515"/>
                <a:gd name="T65" fmla="*/ 744 h 744"/>
                <a:gd name="T66" fmla="*/ 1736 w 3515"/>
                <a:gd name="T67" fmla="*/ 744 h 744"/>
                <a:gd name="T68" fmla="*/ 1760 w 3515"/>
                <a:gd name="T69" fmla="*/ 744 h 744"/>
                <a:gd name="T70" fmla="*/ 1892 w 3515"/>
                <a:gd name="T71" fmla="*/ 744 h 744"/>
                <a:gd name="T72" fmla="*/ 1964 w 3515"/>
                <a:gd name="T73" fmla="*/ 744 h 744"/>
                <a:gd name="T74" fmla="*/ 2029 w 3515"/>
                <a:gd name="T75" fmla="*/ 744 h 744"/>
                <a:gd name="T76" fmla="*/ 2189 w 3515"/>
                <a:gd name="T77" fmla="*/ 744 h 744"/>
                <a:gd name="T78" fmla="*/ 2527 w 3515"/>
                <a:gd name="T79" fmla="*/ 744 h 744"/>
                <a:gd name="T80" fmla="*/ 3515 w 3515"/>
                <a:gd name="T81" fmla="*/ 744 h 74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15"/>
                <a:gd name="T124" fmla="*/ 0 h 744"/>
                <a:gd name="T125" fmla="*/ 3515 w 3515"/>
                <a:gd name="T126" fmla="*/ 744 h 74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15" h="744">
                  <a:moveTo>
                    <a:pt x="0" y="0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221"/>
                  </a:lnTo>
                  <a:lnTo>
                    <a:pt x="197" y="221"/>
                  </a:lnTo>
                  <a:lnTo>
                    <a:pt x="217" y="221"/>
                  </a:lnTo>
                  <a:lnTo>
                    <a:pt x="241" y="221"/>
                  </a:lnTo>
                  <a:lnTo>
                    <a:pt x="245" y="221"/>
                  </a:lnTo>
                  <a:lnTo>
                    <a:pt x="342" y="221"/>
                  </a:lnTo>
                  <a:lnTo>
                    <a:pt x="374" y="221"/>
                  </a:lnTo>
                  <a:lnTo>
                    <a:pt x="502" y="221"/>
                  </a:lnTo>
                  <a:lnTo>
                    <a:pt x="515" y="221"/>
                  </a:lnTo>
                  <a:lnTo>
                    <a:pt x="519" y="221"/>
                  </a:lnTo>
                  <a:lnTo>
                    <a:pt x="543" y="221"/>
                  </a:lnTo>
                  <a:lnTo>
                    <a:pt x="627" y="221"/>
                  </a:lnTo>
                  <a:lnTo>
                    <a:pt x="635" y="221"/>
                  </a:lnTo>
                  <a:lnTo>
                    <a:pt x="703" y="221"/>
                  </a:lnTo>
                  <a:lnTo>
                    <a:pt x="711" y="221"/>
                  </a:lnTo>
                  <a:lnTo>
                    <a:pt x="832" y="221"/>
                  </a:lnTo>
                  <a:lnTo>
                    <a:pt x="844" y="221"/>
                  </a:lnTo>
                  <a:lnTo>
                    <a:pt x="884" y="221"/>
                  </a:lnTo>
                  <a:lnTo>
                    <a:pt x="896" y="221"/>
                  </a:lnTo>
                  <a:lnTo>
                    <a:pt x="900" y="221"/>
                  </a:lnTo>
                  <a:lnTo>
                    <a:pt x="988" y="221"/>
                  </a:lnTo>
                  <a:lnTo>
                    <a:pt x="1061" y="221"/>
                  </a:lnTo>
                  <a:lnTo>
                    <a:pt x="1061" y="744"/>
                  </a:lnTo>
                  <a:lnTo>
                    <a:pt x="1217" y="744"/>
                  </a:lnTo>
                  <a:lnTo>
                    <a:pt x="1229" y="744"/>
                  </a:lnTo>
                  <a:lnTo>
                    <a:pt x="1354" y="744"/>
                  </a:lnTo>
                  <a:lnTo>
                    <a:pt x="1402" y="744"/>
                  </a:lnTo>
                  <a:lnTo>
                    <a:pt x="1671" y="744"/>
                  </a:lnTo>
                  <a:lnTo>
                    <a:pt x="1703" y="744"/>
                  </a:lnTo>
                  <a:lnTo>
                    <a:pt x="1732" y="744"/>
                  </a:lnTo>
                  <a:lnTo>
                    <a:pt x="1736" y="744"/>
                  </a:lnTo>
                  <a:lnTo>
                    <a:pt x="1760" y="744"/>
                  </a:lnTo>
                  <a:lnTo>
                    <a:pt x="1892" y="744"/>
                  </a:lnTo>
                  <a:lnTo>
                    <a:pt x="1964" y="744"/>
                  </a:lnTo>
                  <a:lnTo>
                    <a:pt x="2029" y="744"/>
                  </a:lnTo>
                  <a:lnTo>
                    <a:pt x="2189" y="744"/>
                  </a:lnTo>
                  <a:lnTo>
                    <a:pt x="2527" y="744"/>
                  </a:lnTo>
                  <a:lnTo>
                    <a:pt x="3515" y="744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13" name="Freeform 97"/>
            <p:cNvSpPr>
              <a:spLocks noChangeAspect="1"/>
            </p:cNvSpPr>
            <p:nvPr/>
          </p:nvSpPr>
          <p:spPr bwMode="auto">
            <a:xfrm>
              <a:off x="3398" y="1733"/>
              <a:ext cx="42" cy="41"/>
            </a:xfrm>
            <a:custGeom>
              <a:avLst/>
              <a:gdLst>
                <a:gd name="T0" fmla="*/ 41 w 81"/>
                <a:gd name="T1" fmla="*/ 0 h 80"/>
                <a:gd name="T2" fmla="*/ 81 w 81"/>
                <a:gd name="T3" fmla="*/ 80 h 80"/>
                <a:gd name="T4" fmla="*/ 0 w 81"/>
                <a:gd name="T5" fmla="*/ 80 h 80"/>
                <a:gd name="T6" fmla="*/ 41 w 81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80"/>
                <a:gd name="T14" fmla="*/ 81 w 81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80">
                  <a:moveTo>
                    <a:pt x="41" y="0"/>
                  </a:moveTo>
                  <a:lnTo>
                    <a:pt x="81" y="80"/>
                  </a:lnTo>
                  <a:lnTo>
                    <a:pt x="0" y="80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25400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14" name="Freeform 98"/>
            <p:cNvSpPr>
              <a:spLocks noChangeAspect="1"/>
            </p:cNvSpPr>
            <p:nvPr/>
          </p:nvSpPr>
          <p:spPr bwMode="auto">
            <a:xfrm>
              <a:off x="3398" y="1733"/>
              <a:ext cx="42" cy="41"/>
            </a:xfrm>
            <a:custGeom>
              <a:avLst/>
              <a:gdLst>
                <a:gd name="T0" fmla="*/ 41 w 81"/>
                <a:gd name="T1" fmla="*/ 0 h 80"/>
                <a:gd name="T2" fmla="*/ 81 w 81"/>
                <a:gd name="T3" fmla="*/ 80 h 80"/>
                <a:gd name="T4" fmla="*/ 0 w 81"/>
                <a:gd name="T5" fmla="*/ 80 h 80"/>
                <a:gd name="T6" fmla="*/ 41 w 81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80"/>
                <a:gd name="T14" fmla="*/ 81 w 81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80">
                  <a:moveTo>
                    <a:pt x="41" y="0"/>
                  </a:moveTo>
                  <a:lnTo>
                    <a:pt x="81" y="80"/>
                  </a:lnTo>
                  <a:lnTo>
                    <a:pt x="0" y="80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25400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15" name="Freeform 99"/>
            <p:cNvSpPr>
              <a:spLocks noChangeAspect="1"/>
            </p:cNvSpPr>
            <p:nvPr/>
          </p:nvSpPr>
          <p:spPr bwMode="auto">
            <a:xfrm>
              <a:off x="3401" y="1733"/>
              <a:ext cx="41" cy="41"/>
            </a:xfrm>
            <a:custGeom>
              <a:avLst/>
              <a:gdLst>
                <a:gd name="T0" fmla="*/ 41 w 81"/>
                <a:gd name="T1" fmla="*/ 0 h 80"/>
                <a:gd name="T2" fmla="*/ 81 w 81"/>
                <a:gd name="T3" fmla="*/ 80 h 80"/>
                <a:gd name="T4" fmla="*/ 0 w 81"/>
                <a:gd name="T5" fmla="*/ 80 h 80"/>
                <a:gd name="T6" fmla="*/ 41 w 81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80"/>
                <a:gd name="T14" fmla="*/ 81 w 81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80">
                  <a:moveTo>
                    <a:pt x="41" y="0"/>
                  </a:moveTo>
                  <a:lnTo>
                    <a:pt x="81" y="80"/>
                  </a:lnTo>
                  <a:lnTo>
                    <a:pt x="0" y="80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25400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16" name="Oval 100"/>
            <p:cNvSpPr>
              <a:spLocks noChangeAspect="1" noChangeArrowheads="1"/>
            </p:cNvSpPr>
            <p:nvPr/>
          </p:nvSpPr>
          <p:spPr bwMode="auto">
            <a:xfrm>
              <a:off x="3403" y="1738"/>
              <a:ext cx="41" cy="40"/>
            </a:xfrm>
            <a:prstGeom prst="ellipse">
              <a:avLst/>
            </a:prstGeom>
            <a:noFill/>
            <a:ln w="25400">
              <a:solidFill>
                <a:srgbClr val="DD080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17" name="Oval 101"/>
            <p:cNvSpPr>
              <a:spLocks noChangeAspect="1" noChangeArrowheads="1"/>
            </p:cNvSpPr>
            <p:nvPr/>
          </p:nvSpPr>
          <p:spPr bwMode="auto">
            <a:xfrm>
              <a:off x="3403" y="1738"/>
              <a:ext cx="41" cy="40"/>
            </a:xfrm>
            <a:prstGeom prst="ellipse">
              <a:avLst/>
            </a:prstGeom>
            <a:noFill/>
            <a:ln w="25400">
              <a:solidFill>
                <a:srgbClr val="DD080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18" name="Rectangle 102"/>
            <p:cNvSpPr>
              <a:spLocks noChangeAspect="1" noChangeArrowheads="1"/>
            </p:cNvSpPr>
            <p:nvPr/>
          </p:nvSpPr>
          <p:spPr bwMode="auto">
            <a:xfrm>
              <a:off x="3332" y="3014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70</a:t>
              </a:r>
              <a:endParaRPr lang="en-US" sz="1100" b="1"/>
            </a:p>
          </p:txBody>
        </p:sp>
        <p:sp>
          <p:nvSpPr>
            <p:cNvPr id="8219" name="Rectangle 103"/>
            <p:cNvSpPr>
              <a:spLocks noChangeAspect="1" noChangeArrowheads="1"/>
            </p:cNvSpPr>
            <p:nvPr/>
          </p:nvSpPr>
          <p:spPr bwMode="auto">
            <a:xfrm>
              <a:off x="3321" y="2582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80</a:t>
              </a:r>
              <a:endParaRPr lang="en-US" sz="1100" b="1"/>
            </a:p>
          </p:txBody>
        </p:sp>
        <p:sp>
          <p:nvSpPr>
            <p:cNvPr id="8220" name="Rectangle 104"/>
            <p:cNvSpPr>
              <a:spLocks noChangeAspect="1" noChangeArrowheads="1"/>
            </p:cNvSpPr>
            <p:nvPr/>
          </p:nvSpPr>
          <p:spPr bwMode="auto">
            <a:xfrm>
              <a:off x="3321" y="2150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90</a:t>
              </a:r>
              <a:endParaRPr lang="en-US" sz="1100" b="1"/>
            </a:p>
          </p:txBody>
        </p:sp>
        <p:sp>
          <p:nvSpPr>
            <p:cNvPr id="8221" name="Rectangle 105"/>
            <p:cNvSpPr>
              <a:spLocks noChangeAspect="1" noChangeArrowheads="1"/>
            </p:cNvSpPr>
            <p:nvPr/>
          </p:nvSpPr>
          <p:spPr bwMode="auto">
            <a:xfrm>
              <a:off x="3248" y="1717"/>
              <a:ext cx="148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100</a:t>
              </a:r>
              <a:endParaRPr lang="en-US" sz="1100" b="1"/>
            </a:p>
          </p:txBody>
        </p:sp>
        <p:sp>
          <p:nvSpPr>
            <p:cNvPr id="8222" name="Rectangle 106"/>
            <p:cNvSpPr>
              <a:spLocks noChangeAspect="1" noChangeArrowheads="1"/>
            </p:cNvSpPr>
            <p:nvPr/>
          </p:nvSpPr>
          <p:spPr bwMode="auto">
            <a:xfrm>
              <a:off x="3469" y="3108"/>
              <a:ext cx="49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0</a:t>
              </a:r>
              <a:endParaRPr lang="en-US" sz="1100" b="1"/>
            </a:p>
          </p:txBody>
        </p:sp>
        <p:sp>
          <p:nvSpPr>
            <p:cNvPr id="8223" name="Rectangle 107"/>
            <p:cNvSpPr>
              <a:spLocks noChangeAspect="1" noChangeArrowheads="1"/>
            </p:cNvSpPr>
            <p:nvPr/>
          </p:nvSpPr>
          <p:spPr bwMode="auto">
            <a:xfrm>
              <a:off x="3936" y="3108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12</a:t>
              </a:r>
              <a:endParaRPr lang="en-US" sz="1100" b="1"/>
            </a:p>
          </p:txBody>
        </p:sp>
        <p:sp>
          <p:nvSpPr>
            <p:cNvPr id="8224" name="Rectangle 108"/>
            <p:cNvSpPr>
              <a:spLocks noChangeAspect="1" noChangeArrowheads="1"/>
            </p:cNvSpPr>
            <p:nvPr/>
          </p:nvSpPr>
          <p:spPr bwMode="auto">
            <a:xfrm>
              <a:off x="4428" y="3108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24</a:t>
              </a:r>
              <a:endParaRPr lang="en-US" sz="1100" b="1"/>
            </a:p>
          </p:txBody>
        </p:sp>
        <p:sp>
          <p:nvSpPr>
            <p:cNvPr id="8225" name="Rectangle 109"/>
            <p:cNvSpPr>
              <a:spLocks noChangeAspect="1" noChangeArrowheads="1"/>
            </p:cNvSpPr>
            <p:nvPr/>
          </p:nvSpPr>
          <p:spPr bwMode="auto">
            <a:xfrm>
              <a:off x="4926" y="3108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36</a:t>
              </a:r>
              <a:endParaRPr lang="en-US" sz="1100" b="1"/>
            </a:p>
          </p:txBody>
        </p:sp>
        <p:sp>
          <p:nvSpPr>
            <p:cNvPr id="8226" name="Rectangle 110"/>
            <p:cNvSpPr>
              <a:spLocks noChangeAspect="1" noChangeArrowheads="1"/>
            </p:cNvSpPr>
            <p:nvPr/>
          </p:nvSpPr>
          <p:spPr bwMode="auto">
            <a:xfrm>
              <a:off x="5424" y="3108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48</a:t>
              </a:r>
              <a:endParaRPr lang="en-US" sz="1100" b="1"/>
            </a:p>
          </p:txBody>
        </p:sp>
        <p:sp>
          <p:nvSpPr>
            <p:cNvPr id="8227" name="Rectangle 111"/>
            <p:cNvSpPr>
              <a:spLocks noChangeAspect="1" noChangeArrowheads="1"/>
            </p:cNvSpPr>
            <p:nvPr/>
          </p:nvSpPr>
          <p:spPr bwMode="auto">
            <a:xfrm>
              <a:off x="4338" y="3247"/>
              <a:ext cx="316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Months</a:t>
              </a:r>
              <a:endParaRPr lang="en-US" sz="1100" b="1"/>
            </a:p>
          </p:txBody>
        </p:sp>
        <p:sp>
          <p:nvSpPr>
            <p:cNvPr id="8228" name="Text Box 112"/>
            <p:cNvSpPr txBox="1">
              <a:spLocks noChangeAspect="1" noChangeArrowheads="1"/>
            </p:cNvSpPr>
            <p:nvPr/>
          </p:nvSpPr>
          <p:spPr bwMode="auto">
            <a:xfrm>
              <a:off x="4659" y="1930"/>
              <a:ext cx="610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100" b="1" i="0"/>
                <a:t>24 Gy (34)   </a:t>
              </a:r>
            </a:p>
          </p:txBody>
        </p:sp>
        <p:sp>
          <p:nvSpPr>
            <p:cNvPr id="8229" name="Text Box 113"/>
            <p:cNvSpPr txBox="1">
              <a:spLocks noChangeAspect="1" noChangeArrowheads="1"/>
            </p:cNvSpPr>
            <p:nvPr/>
          </p:nvSpPr>
          <p:spPr bwMode="auto">
            <a:xfrm>
              <a:off x="4263" y="2390"/>
              <a:ext cx="68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100" b="1" i="0"/>
                <a:t>18-23 Gy (41) </a:t>
              </a:r>
            </a:p>
          </p:txBody>
        </p:sp>
        <p:sp>
          <p:nvSpPr>
            <p:cNvPr id="8230" name="Text Box 114"/>
            <p:cNvSpPr txBox="1">
              <a:spLocks noChangeAspect="1" noChangeArrowheads="1"/>
            </p:cNvSpPr>
            <p:nvPr/>
          </p:nvSpPr>
          <p:spPr bwMode="auto">
            <a:xfrm rot="16200000">
              <a:off x="2404" y="2189"/>
              <a:ext cx="143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i="0"/>
                <a:t>Local Relapse Free Survival </a:t>
              </a:r>
            </a:p>
          </p:txBody>
        </p:sp>
        <p:sp>
          <p:nvSpPr>
            <p:cNvPr id="8231" name="Rectangle 115"/>
            <p:cNvSpPr>
              <a:spLocks noChangeArrowheads="1"/>
            </p:cNvSpPr>
            <p:nvPr/>
          </p:nvSpPr>
          <p:spPr bwMode="auto">
            <a:xfrm>
              <a:off x="400" y="1383"/>
              <a:ext cx="2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/>
                <a:t>Oligometastatic lesions to the spine</a:t>
              </a:r>
            </a:p>
            <a:p>
              <a:pPr algn="ctr"/>
              <a:r>
                <a:rPr lang="en-US" sz="1200" b="1" dirty="0"/>
                <a:t> Yamada, IJROBP, 112:650, 2008</a:t>
              </a:r>
            </a:p>
          </p:txBody>
        </p:sp>
        <p:sp>
          <p:nvSpPr>
            <p:cNvPr id="8232" name="Rectangle 116"/>
            <p:cNvSpPr>
              <a:spLocks noChangeAspect="1" noChangeArrowheads="1"/>
            </p:cNvSpPr>
            <p:nvPr/>
          </p:nvSpPr>
          <p:spPr bwMode="auto">
            <a:xfrm>
              <a:off x="1641" y="3223"/>
              <a:ext cx="316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0"/>
                <a:t>Months</a:t>
              </a:r>
              <a:endParaRPr lang="en-US" sz="1100" b="1"/>
            </a:p>
          </p:txBody>
        </p:sp>
      </p:grpSp>
    </p:spTree>
    <p:extLst>
      <p:ext uri="{BB962C8B-B14F-4D97-AF65-F5344CB8AC3E}">
        <p14:creationId xmlns:p14="http://schemas.microsoft.com/office/powerpoint/2010/main" val="396393386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304800" y="1207318"/>
            <a:ext cx="4061328" cy="5269682"/>
            <a:chOff x="510672" y="744185"/>
            <a:chExt cx="3423398" cy="4257868"/>
          </a:xfrm>
        </p:grpSpPr>
        <p:grpSp>
          <p:nvGrpSpPr>
            <p:cNvPr id="106" name="Group 105"/>
            <p:cNvGrpSpPr/>
            <p:nvPr/>
          </p:nvGrpSpPr>
          <p:grpSpPr>
            <a:xfrm>
              <a:off x="510672" y="2713406"/>
              <a:ext cx="1626689" cy="2288647"/>
              <a:chOff x="510672" y="2713406"/>
              <a:chExt cx="1626689" cy="2288647"/>
            </a:xfrm>
          </p:grpSpPr>
          <p:sp>
            <p:nvSpPr>
              <p:cNvPr id="121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870856" y="4653899"/>
                <a:ext cx="1101291" cy="348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i="0" dirty="0" err="1">
                    <a:solidFill>
                      <a:srgbClr val="5D0029"/>
                    </a:solidFill>
                    <a:latin typeface="Helvetica"/>
                    <a:cs typeface="Helvetica"/>
                  </a:rPr>
                  <a:t>Radioresistant</a:t>
                </a:r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 </a:t>
                </a:r>
              </a:p>
              <a:p>
                <a:pPr algn="ctr"/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Phenotype </a:t>
                </a:r>
              </a:p>
            </p:txBody>
          </p:sp>
          <p:sp>
            <p:nvSpPr>
              <p:cNvPr id="122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676745" y="4123719"/>
                <a:ext cx="1460616" cy="174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SCC Survive</a:t>
                </a:r>
              </a:p>
            </p:txBody>
          </p:sp>
          <p:sp>
            <p:nvSpPr>
              <p:cNvPr id="123" name="Rectangle 25"/>
              <p:cNvSpPr>
                <a:spLocks noChangeArrowheads="1"/>
              </p:cNvSpPr>
              <p:nvPr/>
            </p:nvSpPr>
            <p:spPr bwMode="auto">
              <a:xfrm>
                <a:off x="1926126" y="4028802"/>
                <a:ext cx="155660" cy="248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24" name="Line 28"/>
              <p:cNvSpPr>
                <a:spLocks noChangeShapeType="1"/>
              </p:cNvSpPr>
              <p:nvPr/>
            </p:nvSpPr>
            <p:spPr bwMode="auto">
              <a:xfrm>
                <a:off x="510672" y="3455753"/>
                <a:ext cx="374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25" name="Line 21"/>
              <p:cNvSpPr>
                <a:spLocks noChangeAspect="1" noChangeShapeType="1"/>
              </p:cNvSpPr>
              <p:nvPr/>
            </p:nvSpPr>
            <p:spPr bwMode="auto">
              <a:xfrm>
                <a:off x="1394306" y="2713406"/>
                <a:ext cx="0" cy="492426"/>
              </a:xfrm>
              <a:prstGeom prst="line">
                <a:avLst/>
              </a:prstGeom>
              <a:noFill/>
              <a:ln w="5715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26" name="Line 22"/>
              <p:cNvSpPr>
                <a:spLocks noChangeShapeType="1"/>
              </p:cNvSpPr>
              <p:nvPr/>
            </p:nvSpPr>
            <p:spPr bwMode="auto">
              <a:xfrm>
                <a:off x="1389900" y="4375541"/>
                <a:ext cx="0" cy="279252"/>
              </a:xfrm>
              <a:prstGeom prst="line">
                <a:avLst/>
              </a:prstGeom>
              <a:noFill/>
              <a:ln w="50800">
                <a:solidFill>
                  <a:srgbClr val="3333CC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397063" y="3811265"/>
                <a:ext cx="0" cy="279252"/>
              </a:xfrm>
              <a:prstGeom prst="line">
                <a:avLst/>
              </a:prstGeom>
              <a:noFill/>
              <a:ln w="50800">
                <a:solidFill>
                  <a:srgbClr val="3333CC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28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922776" y="3312873"/>
                <a:ext cx="950885" cy="348154"/>
              </a:xfrm>
              <a:prstGeom prst="rect">
                <a:avLst/>
              </a:prstGeom>
              <a:noFill/>
              <a:ln w="76200" cmpd="tri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Tumor Cell </a:t>
                </a:r>
              </a:p>
              <a:p>
                <a:pPr algn="ctr"/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DSB Repair</a:t>
                </a:r>
              </a:p>
            </p:txBody>
          </p:sp>
          <p:sp>
            <p:nvSpPr>
              <p:cNvPr id="129" name="Rectangle 24"/>
              <p:cNvSpPr>
                <a:spLocks noChangeArrowheads="1"/>
              </p:cNvSpPr>
              <p:nvPr/>
            </p:nvSpPr>
            <p:spPr bwMode="auto">
              <a:xfrm>
                <a:off x="853937" y="3224982"/>
                <a:ext cx="1098230" cy="462715"/>
              </a:xfrm>
              <a:prstGeom prst="rect">
                <a:avLst/>
              </a:prstGeom>
              <a:noFill/>
              <a:ln w="76200" cmpd="tri">
                <a:solidFill>
                  <a:srgbClr val="552FDB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>
                  <a:solidFill>
                    <a:srgbClr val="000066"/>
                  </a:solidFill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666005" y="744185"/>
              <a:ext cx="3268065" cy="3170429"/>
              <a:chOff x="666005" y="744185"/>
              <a:chExt cx="3268065" cy="3170429"/>
            </a:xfrm>
          </p:grpSpPr>
          <p:sp>
            <p:nvSpPr>
              <p:cNvPr id="108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887247" y="2345068"/>
                <a:ext cx="992059" cy="348154"/>
              </a:xfrm>
              <a:prstGeom prst="rect">
                <a:avLst/>
              </a:prstGeom>
              <a:noFill/>
              <a:ln w="76200" cmpd="tri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Tumor Cell</a:t>
                </a:r>
              </a:p>
              <a:p>
                <a:pPr algn="ctr"/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DNA DSB</a:t>
                </a:r>
              </a:p>
            </p:txBody>
          </p:sp>
          <p:sp>
            <p:nvSpPr>
              <p:cNvPr id="109" name="AutoShape 6"/>
              <p:cNvSpPr>
                <a:spLocks noChangeAspect="1" noChangeArrowheads="1"/>
              </p:cNvSpPr>
              <p:nvPr/>
            </p:nvSpPr>
            <p:spPr bwMode="auto">
              <a:xfrm>
                <a:off x="860641" y="1053925"/>
                <a:ext cx="2843901" cy="379608"/>
              </a:xfrm>
              <a:prstGeom prst="roundRect">
                <a:avLst>
                  <a:gd name="adj" fmla="val 26667"/>
                </a:avLst>
              </a:pr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10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201543" y="1096340"/>
                <a:ext cx="2193777" cy="174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Single Dose Radiation (≥10Gy) </a:t>
                </a:r>
              </a:p>
            </p:txBody>
          </p:sp>
          <p:sp>
            <p:nvSpPr>
              <p:cNvPr id="111" name="Line 7"/>
              <p:cNvSpPr>
                <a:spLocks noChangeAspect="1" noChangeShapeType="1"/>
              </p:cNvSpPr>
              <p:nvPr/>
            </p:nvSpPr>
            <p:spPr bwMode="auto">
              <a:xfrm>
                <a:off x="1814117" y="744185"/>
                <a:ext cx="0" cy="14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12" name="Line 16"/>
              <p:cNvSpPr>
                <a:spLocks noChangeAspect="1" noChangeShapeType="1"/>
              </p:cNvSpPr>
              <p:nvPr/>
            </p:nvSpPr>
            <p:spPr bwMode="auto">
              <a:xfrm>
                <a:off x="1402564" y="1509652"/>
                <a:ext cx="0" cy="698314"/>
              </a:xfrm>
              <a:prstGeom prst="line">
                <a:avLst/>
              </a:prstGeom>
              <a:noFill/>
              <a:ln w="57150">
                <a:solidFill>
                  <a:srgbClr val="3333CC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13" name="Rectangle 24"/>
              <p:cNvSpPr>
                <a:spLocks noChangeArrowheads="1"/>
              </p:cNvSpPr>
              <p:nvPr/>
            </p:nvSpPr>
            <p:spPr bwMode="auto">
              <a:xfrm>
                <a:off x="928854" y="2297728"/>
                <a:ext cx="932427" cy="420010"/>
              </a:xfrm>
              <a:prstGeom prst="rect">
                <a:avLst/>
              </a:prstGeom>
              <a:noFill/>
              <a:ln w="76200" cmpd="tri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>
                  <a:solidFill>
                    <a:srgbClr val="000066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14" name="Text Box 26"/>
              <p:cNvSpPr txBox="1">
                <a:spLocks noChangeArrowheads="1"/>
              </p:cNvSpPr>
              <p:nvPr/>
            </p:nvSpPr>
            <p:spPr bwMode="auto">
              <a:xfrm>
                <a:off x="666005" y="805315"/>
                <a:ext cx="3268065" cy="1554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457200" eaLnBrk="1" hangingPunct="1">
                  <a:lnSpc>
                    <a:spcPts val="600"/>
                  </a:lnSpc>
                  <a:spcBef>
                    <a:spcPts val="300"/>
                  </a:spcBef>
                </a:pPr>
                <a:r>
                  <a:rPr lang="en-US" sz="1400" b="1" dirty="0" err="1">
                    <a:solidFill>
                      <a:srgbClr val="C04C00"/>
                    </a:solidFill>
                    <a:ea typeface="ＭＳ Ｐゴシック" charset="-128"/>
                    <a:cs typeface="ＭＳ Ｐゴシック" charset="-128"/>
                  </a:rPr>
                  <a:t>asmsae</a:t>
                </a:r>
                <a:r>
                  <a:rPr lang="en-US" sz="1400" b="1" baseline="30000" dirty="0">
                    <a:solidFill>
                      <a:srgbClr val="C04C00"/>
                    </a:solidFill>
                    <a:ea typeface="ＭＳ Ｐゴシック" charset="-128"/>
                    <a:cs typeface="ＭＳ Ｐゴシック" charset="-128"/>
                  </a:rPr>
                  <a:t>-/-</a:t>
                </a:r>
                <a:r>
                  <a:rPr lang="en-US" sz="1400" b="1" dirty="0">
                    <a:solidFill>
                      <a:srgbClr val="C04C00"/>
                    </a:solidFill>
                    <a:ea typeface="ＭＳ Ｐゴシック" charset="-128"/>
                    <a:cs typeface="ＭＳ Ｐゴシック" charset="-128"/>
                  </a:rPr>
                  <a:t> (</a:t>
                </a:r>
                <a:r>
                  <a:rPr lang="en-US" sz="1400" b="1" dirty="0" err="1">
                    <a:solidFill>
                      <a:srgbClr val="C04C00"/>
                    </a:solidFill>
                    <a:ea typeface="ＭＳ Ｐゴシック" charset="-128"/>
                    <a:cs typeface="ＭＳ Ｐゴシック" charset="-128"/>
                  </a:rPr>
                  <a:t>microvascular</a:t>
                </a:r>
                <a:r>
                  <a:rPr lang="en-US" sz="1400" b="1" dirty="0">
                    <a:solidFill>
                      <a:srgbClr val="C04C00"/>
                    </a:solidFill>
                    <a:ea typeface="ＭＳ Ｐゴシック" charset="-128"/>
                    <a:cs typeface="ＭＳ Ｐゴシック" charset="-128"/>
                  </a:rPr>
                  <a:t>-resistant host)</a:t>
                </a:r>
              </a:p>
            </p:txBody>
          </p:sp>
          <p:sp>
            <p:nvSpPr>
              <p:cNvPr id="115" name="Line 4"/>
              <p:cNvSpPr>
                <a:spLocks noChangeAspect="1" noChangeShapeType="1"/>
              </p:cNvSpPr>
              <p:nvPr/>
            </p:nvSpPr>
            <p:spPr bwMode="auto">
              <a:xfrm>
                <a:off x="3200138" y="1568514"/>
                <a:ext cx="0" cy="588060"/>
              </a:xfrm>
              <a:prstGeom prst="line">
                <a:avLst/>
              </a:prstGeom>
              <a:noFill/>
              <a:ln w="50800">
                <a:solidFill>
                  <a:srgbClr val="BEBEBE"/>
                </a:solidFill>
                <a:round/>
                <a:headEnd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 b="1">
                  <a:solidFill>
                    <a:srgbClr val="DDDDDD"/>
                  </a:solidFill>
                  <a:latin typeface="Helvetica"/>
                  <a:cs typeface="Helvetica"/>
                </a:endParaRPr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>
                <a:off x="2503358" y="2952750"/>
                <a:ext cx="1362022" cy="961864"/>
                <a:chOff x="2503358" y="3214806"/>
                <a:chExt cx="1362022" cy="961864"/>
              </a:xfrm>
            </p:grpSpPr>
            <p:pic>
              <p:nvPicPr>
                <p:cNvPr id="118" name="Object 4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6000"/>
                </a:blip>
                <a:srcRect l="33348" r="12062"/>
                <a:stretch>
                  <a:fillRect/>
                </a:stretch>
              </p:blipFill>
              <p:spPr bwMode="auto">
                <a:xfrm>
                  <a:off x="2514600" y="3214806"/>
                  <a:ext cx="760519" cy="797243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19" name="Object 42"/>
                <p:cNvPicPr preferRelativeResize="0">
                  <a:picLocks noChangeArrowheads="1"/>
                </p:cNvPicPr>
                <p:nvPr/>
              </p:nvPicPr>
              <p:blipFill>
                <a:blip r:embed="rId4" cstate="print">
                  <a:lum bright="-12000" contrast="24000"/>
                </a:blip>
                <a:srcRect l="8081" r="19193"/>
                <a:stretch>
                  <a:fillRect/>
                </a:stretch>
              </p:blipFill>
              <p:spPr bwMode="auto">
                <a:xfrm>
                  <a:off x="3309062" y="3214806"/>
                  <a:ext cx="555649" cy="80474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20" name="Rectangle 8"/>
                <p:cNvSpPr>
                  <a:spLocks noChangeAspect="1" noChangeArrowheads="1"/>
                </p:cNvSpPr>
                <p:nvPr/>
              </p:nvSpPr>
              <p:spPr bwMode="auto">
                <a:xfrm>
                  <a:off x="2503358" y="4002593"/>
                  <a:ext cx="1362022" cy="1740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5D0029"/>
                      </a:solidFill>
                      <a:latin typeface="Helvetica"/>
                      <a:cs typeface="Helvetica"/>
                    </a:rPr>
                    <a:t>Intact Endothelium</a:t>
                  </a:r>
                </a:p>
              </p:txBody>
            </p:sp>
          </p:grpSp>
          <p:sp>
            <p:nvSpPr>
              <p:cNvPr id="117" name="Line 4"/>
              <p:cNvSpPr>
                <a:spLocks noChangeAspect="1" noChangeShapeType="1"/>
              </p:cNvSpPr>
              <p:nvPr/>
            </p:nvSpPr>
            <p:spPr bwMode="auto">
              <a:xfrm>
                <a:off x="3193770" y="2256584"/>
                <a:ext cx="0" cy="588060"/>
              </a:xfrm>
              <a:prstGeom prst="line">
                <a:avLst/>
              </a:prstGeom>
              <a:noFill/>
              <a:ln w="50800">
                <a:solidFill>
                  <a:srgbClr val="BEBEBE"/>
                </a:solidFill>
                <a:round/>
                <a:headEnd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 b="1">
                  <a:solidFill>
                    <a:srgbClr val="DDDDDD"/>
                  </a:solidFill>
                  <a:latin typeface="Helvetica"/>
                  <a:cs typeface="Helvetica"/>
                </a:endParaRPr>
              </a:p>
            </p:txBody>
          </p:sp>
        </p:grpSp>
      </p:grpSp>
      <p:grpSp>
        <p:nvGrpSpPr>
          <p:cNvPr id="130" name="Group 129"/>
          <p:cNvGrpSpPr/>
          <p:nvPr/>
        </p:nvGrpSpPr>
        <p:grpSpPr>
          <a:xfrm>
            <a:off x="4343400" y="1168916"/>
            <a:ext cx="4495800" cy="5364301"/>
            <a:chOff x="4953000" y="739960"/>
            <a:chExt cx="3491181" cy="4297183"/>
          </a:xfrm>
        </p:grpSpPr>
        <p:grpSp>
          <p:nvGrpSpPr>
            <p:cNvPr id="131" name="Group 130"/>
            <p:cNvGrpSpPr/>
            <p:nvPr/>
          </p:nvGrpSpPr>
          <p:grpSpPr>
            <a:xfrm>
              <a:off x="4953000" y="2332913"/>
              <a:ext cx="3491181" cy="2704230"/>
              <a:chOff x="4953000" y="2332913"/>
              <a:chExt cx="3491181" cy="2704230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4953000" y="2332913"/>
                <a:ext cx="3491181" cy="2034485"/>
                <a:chOff x="4953000" y="2332913"/>
                <a:chExt cx="3491181" cy="2034485"/>
              </a:xfrm>
            </p:grpSpPr>
            <p:sp>
              <p:nvSpPr>
                <p:cNvPr id="148" name="Line 58"/>
                <p:cNvSpPr>
                  <a:spLocks noChangeAspect="1" noChangeShapeType="1"/>
                </p:cNvSpPr>
                <p:nvPr/>
              </p:nvSpPr>
              <p:spPr bwMode="auto">
                <a:xfrm>
                  <a:off x="7772414" y="2395394"/>
                  <a:ext cx="0" cy="401570"/>
                </a:xfrm>
                <a:prstGeom prst="line">
                  <a:avLst/>
                </a:prstGeom>
                <a:noFill/>
                <a:ln w="50800">
                  <a:solidFill>
                    <a:srgbClr val="3333CC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400" b="1">
                    <a:latin typeface="Helvetica"/>
                    <a:cs typeface="Helvetica"/>
                  </a:endParaRPr>
                </a:p>
              </p:txBody>
            </p:sp>
            <p:pic>
              <p:nvPicPr>
                <p:cNvPr id="149" name="Picture 148"/>
                <p:cNvPicPr>
                  <a:picLocks/>
                </p:cNvPicPr>
                <p:nvPr/>
              </p:nvPicPr>
              <p:blipFill rotWithShape="1">
                <a:blip r:embed="rId5"/>
                <a:srcRect l="7883" t="20534" r="47346" b="10649"/>
                <a:stretch/>
              </p:blipFill>
              <p:spPr>
                <a:xfrm>
                  <a:off x="7304398" y="2856637"/>
                  <a:ext cx="982716" cy="667448"/>
                </a:xfrm>
                <a:prstGeom prst="rect">
                  <a:avLst/>
                </a:prstGeom>
              </p:spPr>
            </p:pic>
            <p:pic>
              <p:nvPicPr>
                <p:cNvPr id="150" name="Object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-12000" contrast="12000"/>
                </a:blip>
                <a:srcRect r="72728" b="56145"/>
                <a:stretch>
                  <a:fillRect/>
                </a:stretch>
              </p:blipFill>
              <p:spPr bwMode="auto">
                <a:xfrm>
                  <a:off x="7384451" y="3567853"/>
                  <a:ext cx="554686" cy="596566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51" name="Object 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lum contrast="12000"/>
                </a:blip>
                <a:srcRect/>
                <a:stretch>
                  <a:fillRect/>
                </a:stretch>
              </p:blipFill>
              <p:spPr bwMode="auto">
                <a:xfrm>
                  <a:off x="7924581" y="3568658"/>
                  <a:ext cx="372345" cy="59334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2" name="Rectangle 151"/>
                <p:cNvSpPr/>
                <p:nvPr/>
              </p:nvSpPr>
              <p:spPr bwMode="auto">
                <a:xfrm>
                  <a:off x="5188363" y="2813305"/>
                  <a:ext cx="3255818" cy="1406652"/>
                </a:xfrm>
                <a:prstGeom prst="rect">
                  <a:avLst/>
                </a:prstGeom>
                <a:noFill/>
                <a:ln w="22225" cap="flat" cmpd="sng" algn="ctr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cs typeface="Times New Roman" pitchFamily="1" charset="0"/>
                  </a:endParaRPr>
                </a:p>
              </p:txBody>
            </p:sp>
            <p:grpSp>
              <p:nvGrpSpPr>
                <p:cNvPr id="153" name="Group 152"/>
                <p:cNvGrpSpPr/>
                <p:nvPr/>
              </p:nvGrpSpPr>
              <p:grpSpPr>
                <a:xfrm>
                  <a:off x="6493429" y="3374238"/>
                  <a:ext cx="604006" cy="279252"/>
                  <a:chOff x="6427921" y="3416405"/>
                  <a:chExt cx="604006" cy="279252"/>
                </a:xfrm>
              </p:grpSpPr>
              <p:sp>
                <p:nvSpPr>
                  <p:cNvPr id="15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6427921" y="3416405"/>
                    <a:ext cx="0" cy="279252"/>
                  </a:xfrm>
                  <a:prstGeom prst="line">
                    <a:avLst/>
                  </a:prstGeom>
                  <a:noFill/>
                  <a:ln w="38100">
                    <a:solidFill>
                      <a:srgbClr val="3333CC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400" b="1">
                      <a:latin typeface="Helvetica"/>
                      <a:cs typeface="Helvetica"/>
                    </a:endParaRPr>
                  </a:p>
                </p:txBody>
              </p:sp>
              <p:sp>
                <p:nvSpPr>
                  <p:cNvPr id="16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6437567" y="3545850"/>
                    <a:ext cx="59436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400" b="1">
                      <a:latin typeface="Helvetica"/>
                      <a:cs typeface="Helvetica"/>
                    </a:endParaRPr>
                  </a:p>
                </p:txBody>
              </p:sp>
            </p:grpSp>
            <p:sp>
              <p:nvSpPr>
                <p:cNvPr id="154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5836634" y="2332913"/>
                  <a:ext cx="0" cy="930986"/>
                </a:xfrm>
                <a:prstGeom prst="line">
                  <a:avLst/>
                </a:prstGeom>
                <a:noFill/>
                <a:ln w="57150">
                  <a:solidFill>
                    <a:srgbClr val="3333CC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400" b="1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55" name="Line 28"/>
                <p:cNvSpPr>
                  <a:spLocks noChangeShapeType="1"/>
                </p:cNvSpPr>
                <p:nvPr/>
              </p:nvSpPr>
              <p:spPr bwMode="auto">
                <a:xfrm>
                  <a:off x="4953000" y="3485674"/>
                  <a:ext cx="374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400" b="1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56" name="Line 23"/>
                <p:cNvSpPr>
                  <a:spLocks noChangeShapeType="1"/>
                </p:cNvSpPr>
                <p:nvPr/>
              </p:nvSpPr>
              <p:spPr bwMode="auto">
                <a:xfrm>
                  <a:off x="5839391" y="3803122"/>
                  <a:ext cx="0" cy="564276"/>
                </a:xfrm>
                <a:prstGeom prst="line">
                  <a:avLst/>
                </a:prstGeom>
                <a:noFill/>
                <a:ln w="50800">
                  <a:solidFill>
                    <a:srgbClr val="3333CC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400" b="1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57" name="Rectangl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348871" y="3343138"/>
                  <a:ext cx="992059" cy="345171"/>
                </a:xfrm>
                <a:prstGeom prst="rect">
                  <a:avLst/>
                </a:prstGeom>
                <a:noFill/>
                <a:ln w="76200" cmpd="tri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b="1" i="0" dirty="0">
                      <a:solidFill>
                        <a:srgbClr val="7E7E7E"/>
                      </a:solidFill>
                      <a:latin typeface="Helvetica"/>
                      <a:cs typeface="Helvetica"/>
                    </a:rPr>
                    <a:t>Tumor Cell </a:t>
                  </a:r>
                </a:p>
                <a:p>
                  <a:pPr algn="ctr"/>
                  <a:r>
                    <a:rPr lang="en-US" sz="1400" b="1" i="0" dirty="0">
                      <a:solidFill>
                        <a:srgbClr val="7E7E7E"/>
                      </a:solidFill>
                      <a:latin typeface="Helvetica"/>
                      <a:cs typeface="Helvetica"/>
                    </a:rPr>
                    <a:t>DSB Repair</a:t>
                  </a:r>
                </a:p>
              </p:txBody>
            </p:sp>
            <p:sp>
              <p:nvSpPr>
                <p:cNvPr id="158" name="Rectangle 24"/>
                <p:cNvSpPr>
                  <a:spLocks noChangeArrowheads="1"/>
                </p:cNvSpPr>
                <p:nvPr/>
              </p:nvSpPr>
              <p:spPr bwMode="auto">
                <a:xfrm>
                  <a:off x="5333749" y="3293602"/>
                  <a:ext cx="1008532" cy="410253"/>
                </a:xfrm>
                <a:prstGeom prst="rect">
                  <a:avLst/>
                </a:prstGeom>
                <a:noFill/>
                <a:ln w="76200" cmpd="tri">
                  <a:solidFill>
                    <a:srgbClr val="7E7E7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400" b="1">
                    <a:solidFill>
                      <a:srgbClr val="000066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144" name="Group 143"/>
              <p:cNvGrpSpPr/>
              <p:nvPr/>
            </p:nvGrpSpPr>
            <p:grpSpPr>
              <a:xfrm>
                <a:off x="5093795" y="4327849"/>
                <a:ext cx="1469025" cy="709294"/>
                <a:chOff x="5093795" y="4327849"/>
                <a:chExt cx="1469025" cy="709294"/>
              </a:xfrm>
            </p:grpSpPr>
            <p:sp>
              <p:nvSpPr>
                <p:cNvPr id="145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5355867" y="4691972"/>
                  <a:ext cx="985882" cy="3451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b="1" i="0" dirty="0">
                      <a:solidFill>
                        <a:srgbClr val="5D0029"/>
                      </a:solidFill>
                      <a:latin typeface="Helvetica"/>
                      <a:cs typeface="Helvetica"/>
                    </a:rPr>
                    <a:t>Radiosensitive </a:t>
                  </a:r>
                </a:p>
                <a:p>
                  <a:pPr algn="ctr"/>
                  <a:r>
                    <a:rPr lang="en-US" sz="1400" b="1" i="0" dirty="0">
                      <a:solidFill>
                        <a:srgbClr val="5D0029"/>
                      </a:solidFill>
                      <a:latin typeface="Helvetica"/>
                      <a:cs typeface="Helvetica"/>
                    </a:rPr>
                    <a:t>Phenotype </a:t>
                  </a:r>
                </a:p>
              </p:txBody>
            </p:sp>
            <p:sp>
              <p:nvSpPr>
                <p:cNvPr id="146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5093795" y="4327849"/>
                  <a:ext cx="1469025" cy="1725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b="1" i="0" dirty="0">
                      <a:solidFill>
                        <a:srgbClr val="5D0029"/>
                      </a:solidFill>
                      <a:latin typeface="Helvetica"/>
                      <a:cs typeface="Helvetica"/>
                    </a:rPr>
                    <a:t> Tumor SCC Lethality</a:t>
                  </a:r>
                </a:p>
              </p:txBody>
            </p:sp>
            <p:sp>
              <p:nvSpPr>
                <p:cNvPr id="147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5839391" y="4503475"/>
                  <a:ext cx="4282" cy="237065"/>
                </a:xfrm>
                <a:prstGeom prst="line">
                  <a:avLst/>
                </a:prstGeom>
                <a:noFill/>
                <a:ln w="50800">
                  <a:solidFill>
                    <a:srgbClr val="3333CC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400" b="1">
                    <a:latin typeface="Helvetica"/>
                    <a:cs typeface="Helvetica"/>
                  </a:endParaRPr>
                </a:p>
              </p:txBody>
            </p:sp>
          </p:grpSp>
        </p:grpSp>
        <p:grpSp>
          <p:nvGrpSpPr>
            <p:cNvPr id="132" name="Group 131"/>
            <p:cNvGrpSpPr/>
            <p:nvPr/>
          </p:nvGrpSpPr>
          <p:grpSpPr>
            <a:xfrm>
              <a:off x="5118364" y="739960"/>
              <a:ext cx="3188932" cy="1576494"/>
              <a:chOff x="5118364" y="739960"/>
              <a:chExt cx="3188932" cy="1576494"/>
            </a:xfrm>
          </p:grpSpPr>
          <p:sp>
            <p:nvSpPr>
              <p:cNvPr id="133" name="AutoShape 6"/>
              <p:cNvSpPr>
                <a:spLocks noChangeAspect="1" noChangeArrowheads="1"/>
              </p:cNvSpPr>
              <p:nvPr/>
            </p:nvSpPr>
            <p:spPr bwMode="auto">
              <a:xfrm>
                <a:off x="5333045" y="1052872"/>
                <a:ext cx="2843901" cy="379608"/>
              </a:xfrm>
              <a:prstGeom prst="roundRect">
                <a:avLst>
                  <a:gd name="adj" fmla="val 26667"/>
                </a:avLst>
              </a:prstGeom>
              <a:noFill/>
              <a:ln w="7620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34" name="Rectangle 5"/>
              <p:cNvSpPr>
                <a:spLocks noChangeAspect="1" noChangeArrowheads="1"/>
              </p:cNvSpPr>
              <p:nvPr/>
            </p:nvSpPr>
            <p:spPr bwMode="auto">
              <a:xfrm>
                <a:off x="5760330" y="1126261"/>
                <a:ext cx="2021011" cy="172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Single Dose Radiation (≥10Gy) </a:t>
                </a:r>
              </a:p>
            </p:txBody>
          </p:sp>
          <p:sp>
            <p:nvSpPr>
              <p:cNvPr id="135" name="Line 7"/>
              <p:cNvSpPr>
                <a:spLocks noChangeAspect="1" noChangeShapeType="1"/>
              </p:cNvSpPr>
              <p:nvPr/>
            </p:nvSpPr>
            <p:spPr bwMode="auto">
              <a:xfrm>
                <a:off x="6286523" y="774105"/>
                <a:ext cx="0" cy="14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36" name="Rectangle 24"/>
              <p:cNvSpPr>
                <a:spLocks noChangeArrowheads="1"/>
              </p:cNvSpPr>
              <p:nvPr/>
            </p:nvSpPr>
            <p:spPr bwMode="auto">
              <a:xfrm>
                <a:off x="5366883" y="1896444"/>
                <a:ext cx="932427" cy="420010"/>
              </a:xfrm>
              <a:prstGeom prst="rect">
                <a:avLst/>
              </a:prstGeom>
              <a:noFill/>
              <a:ln w="76200" cmpd="tri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>
                  <a:solidFill>
                    <a:srgbClr val="000066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37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5325274" y="1943783"/>
                <a:ext cx="992059" cy="345171"/>
              </a:xfrm>
              <a:prstGeom prst="rect">
                <a:avLst/>
              </a:prstGeom>
              <a:noFill/>
              <a:ln w="76200" cmpd="tri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Tumor Cell</a:t>
                </a:r>
              </a:p>
              <a:p>
                <a:pPr algn="ctr"/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DNA DSB</a:t>
                </a:r>
              </a:p>
            </p:txBody>
          </p:sp>
          <p:sp>
            <p:nvSpPr>
              <p:cNvPr id="138" name="Text Box 7"/>
              <p:cNvSpPr txBox="1">
                <a:spLocks noChangeArrowheads="1"/>
              </p:cNvSpPr>
              <p:nvPr/>
            </p:nvSpPr>
            <p:spPr bwMode="auto">
              <a:xfrm>
                <a:off x="5118364" y="739960"/>
                <a:ext cx="3188932" cy="246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457200" eaLnBrk="1" hangingPunct="1">
                  <a:spcBef>
                    <a:spcPct val="50000"/>
                  </a:spcBef>
                </a:pPr>
                <a:r>
                  <a:rPr lang="en-US" sz="1400" b="1" dirty="0" err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asmase</a:t>
                </a:r>
                <a:r>
                  <a:rPr lang="en-US" sz="1400" b="1" dirty="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+/+  (</a:t>
                </a:r>
                <a:r>
                  <a:rPr lang="en-US" sz="1400" b="1" dirty="0" err="1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microvascular</a:t>
                </a:r>
                <a:r>
                  <a:rPr lang="en-US" sz="1400" b="1" dirty="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-sensitive host)</a:t>
                </a:r>
                <a:endParaRPr lang="en-US" sz="1400" b="1" i="0" dirty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9" name="Line 58"/>
              <p:cNvSpPr>
                <a:spLocks noChangeAspect="1" noChangeShapeType="1"/>
              </p:cNvSpPr>
              <p:nvPr/>
            </p:nvSpPr>
            <p:spPr bwMode="auto">
              <a:xfrm>
                <a:off x="7754377" y="1462380"/>
                <a:ext cx="0" cy="401570"/>
              </a:xfrm>
              <a:prstGeom prst="line">
                <a:avLst/>
              </a:prstGeom>
              <a:noFill/>
              <a:ln w="50800">
                <a:solidFill>
                  <a:srgbClr val="3333CC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  <p:sp>
            <p:nvSpPr>
              <p:cNvPr id="140" name="Rectangle 24"/>
              <p:cNvSpPr>
                <a:spLocks noChangeArrowheads="1"/>
              </p:cNvSpPr>
              <p:nvPr/>
            </p:nvSpPr>
            <p:spPr bwMode="auto">
              <a:xfrm>
                <a:off x="6905695" y="1896061"/>
                <a:ext cx="1350776" cy="410220"/>
              </a:xfrm>
              <a:prstGeom prst="rect">
                <a:avLst/>
              </a:prstGeom>
              <a:noFill/>
              <a:ln w="76200" cmpd="tri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>
                  <a:solidFill>
                    <a:srgbClr val="000066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41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6964867" y="1933850"/>
                <a:ext cx="1250454" cy="313530"/>
              </a:xfrm>
              <a:prstGeom prst="rect">
                <a:avLst/>
              </a:prstGeom>
              <a:noFill/>
              <a:ln w="76200" cmpd="tri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Endothelial </a:t>
                </a:r>
                <a:r>
                  <a:rPr lang="en-US" sz="1400" b="1" i="0" dirty="0" err="1">
                    <a:solidFill>
                      <a:srgbClr val="5D0029"/>
                    </a:solidFill>
                    <a:latin typeface="Helvetica"/>
                    <a:cs typeface="Helvetica"/>
                  </a:rPr>
                  <a:t>ASMase</a:t>
                </a:r>
                <a:r>
                  <a:rPr lang="en-US" sz="1400" b="1" i="0" dirty="0">
                    <a:solidFill>
                      <a:srgbClr val="5D0029"/>
                    </a:solidFill>
                    <a:latin typeface="Helvetica"/>
                    <a:cs typeface="Helvetica"/>
                  </a:rPr>
                  <a:t> Activation</a:t>
                </a:r>
              </a:p>
            </p:txBody>
          </p:sp>
          <p:sp>
            <p:nvSpPr>
              <p:cNvPr id="142" name="Line 58"/>
              <p:cNvSpPr>
                <a:spLocks noChangeAspect="1" noChangeShapeType="1"/>
              </p:cNvSpPr>
              <p:nvPr/>
            </p:nvSpPr>
            <p:spPr bwMode="auto">
              <a:xfrm>
                <a:off x="5825095" y="1452447"/>
                <a:ext cx="0" cy="401570"/>
              </a:xfrm>
              <a:prstGeom prst="line">
                <a:avLst/>
              </a:prstGeom>
              <a:noFill/>
              <a:ln w="50800">
                <a:solidFill>
                  <a:srgbClr val="3333CC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 b="1"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161" name="Text Box 2"/>
          <p:cNvSpPr txBox="1">
            <a:spLocks noChangeArrowheads="1"/>
          </p:cNvSpPr>
          <p:nvPr/>
        </p:nvSpPr>
        <p:spPr bwMode="auto">
          <a:xfrm>
            <a:off x="-228600" y="51137"/>
            <a:ext cx="9601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Single Dose Radiotherapy: </a:t>
            </a:r>
          </a:p>
          <a:p>
            <a:pPr algn="ctr"/>
            <a:r>
              <a:rPr lang="en-US" b="1" dirty="0"/>
              <a:t>tumor and vasculature </a:t>
            </a:r>
          </a:p>
        </p:txBody>
      </p:sp>
    </p:spTree>
    <p:extLst>
      <p:ext uri="{BB962C8B-B14F-4D97-AF65-F5344CB8AC3E}">
        <p14:creationId xmlns:p14="http://schemas.microsoft.com/office/powerpoint/2010/main" val="2304411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Line 3"/>
          <p:cNvSpPr>
            <a:spLocks noChangeShapeType="1"/>
          </p:cNvSpPr>
          <p:nvPr/>
        </p:nvSpPr>
        <p:spPr bwMode="auto">
          <a:xfrm>
            <a:off x="4598736" y="998772"/>
            <a:ext cx="0" cy="5592309"/>
          </a:xfrm>
          <a:prstGeom prst="line">
            <a:avLst/>
          </a:prstGeom>
          <a:noFill/>
          <a:ln w="95250" cmpd="tri">
            <a:solidFill>
              <a:srgbClr val="9A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32" name="AutoShape 6"/>
          <p:cNvSpPr>
            <a:spLocks noChangeAspect="1" noChangeArrowheads="1"/>
          </p:cNvSpPr>
          <p:nvPr/>
        </p:nvSpPr>
        <p:spPr bwMode="auto">
          <a:xfrm>
            <a:off x="5333047" y="1106573"/>
            <a:ext cx="2843901" cy="506144"/>
          </a:xfrm>
          <a:prstGeom prst="roundRect">
            <a:avLst>
              <a:gd name="adj" fmla="val 26667"/>
            </a:avLst>
          </a:prstGeom>
          <a:noFill/>
          <a:ln w="76200">
            <a:solidFill>
              <a:srgbClr val="3333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36" name="Rectangle 5"/>
          <p:cNvSpPr>
            <a:spLocks noChangeAspect="1" noChangeArrowheads="1"/>
          </p:cNvSpPr>
          <p:nvPr/>
        </p:nvSpPr>
        <p:spPr bwMode="auto">
          <a:xfrm>
            <a:off x="5534027" y="1204425"/>
            <a:ext cx="24736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0" dirty="0">
                <a:solidFill>
                  <a:srgbClr val="5D0029"/>
                </a:solidFill>
                <a:latin typeface="Helvetica"/>
                <a:cs typeface="Helvetica"/>
              </a:rPr>
              <a:t>Single Dose Radiation (≥10Gy) </a:t>
            </a:r>
          </a:p>
        </p:txBody>
      </p:sp>
      <p:sp>
        <p:nvSpPr>
          <p:cNvPr id="137" name="Line 7"/>
          <p:cNvSpPr>
            <a:spLocks noChangeAspect="1" noChangeShapeType="1"/>
          </p:cNvSpPr>
          <p:nvPr/>
        </p:nvSpPr>
        <p:spPr bwMode="auto">
          <a:xfrm>
            <a:off x="6286522" y="1106573"/>
            <a:ext cx="0" cy="193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41" name="Line 16"/>
          <p:cNvSpPr>
            <a:spLocks noChangeAspect="1" noChangeShapeType="1"/>
          </p:cNvSpPr>
          <p:nvPr/>
        </p:nvSpPr>
        <p:spPr bwMode="auto">
          <a:xfrm>
            <a:off x="5874969" y="1622048"/>
            <a:ext cx="0" cy="1363200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42" name="Rectangle 17"/>
          <p:cNvSpPr>
            <a:spLocks noChangeAspect="1" noChangeArrowheads="1"/>
          </p:cNvSpPr>
          <p:nvPr/>
        </p:nvSpPr>
        <p:spPr bwMode="auto">
          <a:xfrm>
            <a:off x="5359653" y="3241085"/>
            <a:ext cx="992059" cy="276999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i="0" dirty="0">
                <a:solidFill>
                  <a:srgbClr val="5D0029"/>
                </a:solidFill>
                <a:latin typeface="Helvetica"/>
                <a:cs typeface="Helvetica"/>
              </a:rPr>
              <a:t>Stem Cell</a:t>
            </a:r>
          </a:p>
          <a:p>
            <a:pPr algn="ctr"/>
            <a:r>
              <a:rPr lang="en-US" sz="900" i="0" dirty="0">
                <a:solidFill>
                  <a:srgbClr val="5D0029"/>
                </a:solidFill>
                <a:latin typeface="Helvetica"/>
                <a:cs typeface="Helvetica"/>
              </a:rPr>
              <a:t>DNA Damage</a:t>
            </a:r>
          </a:p>
        </p:txBody>
      </p:sp>
      <p:sp>
        <p:nvSpPr>
          <p:cNvPr id="143" name="Rectangle 24"/>
          <p:cNvSpPr>
            <a:spLocks noChangeArrowheads="1"/>
          </p:cNvSpPr>
          <p:nvPr/>
        </p:nvSpPr>
        <p:spPr bwMode="auto">
          <a:xfrm>
            <a:off x="5401262" y="3177964"/>
            <a:ext cx="932427" cy="560013"/>
          </a:xfrm>
          <a:prstGeom prst="rect">
            <a:avLst/>
          </a:prstGeom>
          <a:noFill/>
          <a:ln w="76200" cmpd="tri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 b="0">
              <a:solidFill>
                <a:srgbClr val="000066"/>
              </a:solidFill>
              <a:latin typeface="Helvetica"/>
              <a:cs typeface="Helvetica"/>
            </a:endParaRPr>
          </a:p>
        </p:txBody>
      </p:sp>
      <p:sp>
        <p:nvSpPr>
          <p:cNvPr id="144" name="Line 58"/>
          <p:cNvSpPr>
            <a:spLocks noChangeAspect="1" noChangeShapeType="1"/>
          </p:cNvSpPr>
          <p:nvPr/>
        </p:nvSpPr>
        <p:spPr bwMode="auto">
          <a:xfrm>
            <a:off x="7729145" y="3714501"/>
            <a:ext cx="0" cy="486752"/>
          </a:xfrm>
          <a:prstGeom prst="line">
            <a:avLst/>
          </a:prstGeom>
          <a:noFill/>
          <a:ln w="50800">
            <a:solidFill>
              <a:srgbClr val="3333CC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45" name="Rectangle 13"/>
          <p:cNvSpPr>
            <a:spLocks noChangeAspect="1" noChangeArrowheads="1"/>
          </p:cNvSpPr>
          <p:nvPr/>
        </p:nvSpPr>
        <p:spPr bwMode="auto">
          <a:xfrm>
            <a:off x="7273653" y="4325289"/>
            <a:ext cx="94307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0" dirty="0">
                <a:solidFill>
                  <a:srgbClr val="5D0029"/>
                </a:solidFill>
                <a:latin typeface="Helvetica"/>
                <a:cs typeface="Helvetica"/>
              </a:rPr>
              <a:t>Ischemia  Reperfusion</a:t>
            </a:r>
          </a:p>
          <a:p>
            <a:pPr algn="ctr"/>
            <a:r>
              <a:rPr lang="en-US" sz="1200" i="0" dirty="0">
                <a:solidFill>
                  <a:srgbClr val="5D0029"/>
                </a:solidFill>
                <a:latin typeface="Helvetica"/>
                <a:cs typeface="Helvetica"/>
              </a:rPr>
              <a:t>(&lt;1hr) </a:t>
            </a:r>
          </a:p>
        </p:txBody>
      </p:sp>
      <p:sp>
        <p:nvSpPr>
          <p:cNvPr id="172" name="Rectangle 24"/>
          <p:cNvSpPr>
            <a:spLocks noChangeArrowheads="1"/>
          </p:cNvSpPr>
          <p:nvPr/>
        </p:nvSpPr>
        <p:spPr bwMode="auto">
          <a:xfrm>
            <a:off x="7120595" y="4314383"/>
            <a:ext cx="1238695" cy="814487"/>
          </a:xfrm>
          <a:prstGeom prst="rect">
            <a:avLst/>
          </a:prstGeom>
          <a:noFill/>
          <a:ln w="76200" cmpd="tri">
            <a:solidFill>
              <a:srgbClr val="A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 b="0">
              <a:solidFill>
                <a:srgbClr val="000066"/>
              </a:solidFill>
              <a:latin typeface="Helvetica"/>
              <a:cs typeface="Helvetica"/>
            </a:endParaRPr>
          </a:p>
        </p:txBody>
      </p:sp>
      <p:sp>
        <p:nvSpPr>
          <p:cNvPr id="175" name="Rectangle 25"/>
          <p:cNvSpPr>
            <a:spLocks noChangeArrowheads="1"/>
          </p:cNvSpPr>
          <p:nvPr/>
        </p:nvSpPr>
        <p:spPr bwMode="auto">
          <a:xfrm>
            <a:off x="6398531" y="5486063"/>
            <a:ext cx="1846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0">
              <a:latin typeface="Helvetica"/>
              <a:cs typeface="Helvetica"/>
            </a:endParaRPr>
          </a:p>
        </p:txBody>
      </p:sp>
      <p:sp>
        <p:nvSpPr>
          <p:cNvPr id="176" name="Line 28"/>
          <p:cNvSpPr>
            <a:spLocks noChangeShapeType="1"/>
          </p:cNvSpPr>
          <p:nvPr/>
        </p:nvSpPr>
        <p:spPr bwMode="auto">
          <a:xfrm>
            <a:off x="4983077" y="4721997"/>
            <a:ext cx="374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77" name="Rectangle 18"/>
          <p:cNvSpPr>
            <a:spLocks noChangeAspect="1" noChangeArrowheads="1"/>
          </p:cNvSpPr>
          <p:nvPr/>
        </p:nvSpPr>
        <p:spPr bwMode="auto">
          <a:xfrm>
            <a:off x="5420184" y="6221915"/>
            <a:ext cx="91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i="0" dirty="0">
                <a:solidFill>
                  <a:srgbClr val="5D0029"/>
                </a:solidFill>
                <a:latin typeface="Helvetica"/>
                <a:cs typeface="Helvetica"/>
              </a:rPr>
              <a:t>Radiosensitive </a:t>
            </a:r>
          </a:p>
          <a:p>
            <a:pPr algn="ctr"/>
            <a:r>
              <a:rPr lang="en-US" sz="1100" i="0" dirty="0">
                <a:solidFill>
                  <a:srgbClr val="5D0029"/>
                </a:solidFill>
                <a:latin typeface="Helvetica"/>
                <a:cs typeface="Helvetica"/>
              </a:rPr>
              <a:t>Phenotype </a:t>
            </a:r>
          </a:p>
        </p:txBody>
      </p:sp>
      <p:sp>
        <p:nvSpPr>
          <p:cNvPr id="178" name="Rectangle 19"/>
          <p:cNvSpPr>
            <a:spLocks noChangeAspect="1" noChangeArrowheads="1"/>
          </p:cNvSpPr>
          <p:nvPr/>
        </p:nvSpPr>
        <p:spPr bwMode="auto">
          <a:xfrm>
            <a:off x="5150611" y="5398796"/>
            <a:ext cx="14690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i="0" dirty="0">
                <a:solidFill>
                  <a:srgbClr val="5D0029"/>
                </a:solidFill>
                <a:latin typeface="Helvetica"/>
                <a:cs typeface="Helvetica"/>
              </a:rPr>
              <a:t>Reproductive SCC Lethality</a:t>
            </a:r>
          </a:p>
        </p:txBody>
      </p:sp>
      <p:sp>
        <p:nvSpPr>
          <p:cNvPr id="179" name="Line 21"/>
          <p:cNvSpPr>
            <a:spLocks noChangeAspect="1" noChangeShapeType="1"/>
          </p:cNvSpPr>
          <p:nvPr/>
        </p:nvSpPr>
        <p:spPr bwMode="auto">
          <a:xfrm>
            <a:off x="5866711" y="3732201"/>
            <a:ext cx="0" cy="656568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80" name="Line 22"/>
          <p:cNvSpPr>
            <a:spLocks noChangeShapeType="1"/>
          </p:cNvSpPr>
          <p:nvPr/>
        </p:nvSpPr>
        <p:spPr bwMode="auto">
          <a:xfrm>
            <a:off x="5869468" y="5857335"/>
            <a:ext cx="0" cy="372336"/>
          </a:xfrm>
          <a:prstGeom prst="line">
            <a:avLst/>
          </a:prstGeom>
          <a:noFill/>
          <a:ln w="50800">
            <a:solidFill>
              <a:srgbClr val="3333CC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81" name="Line 23"/>
          <p:cNvSpPr>
            <a:spLocks noChangeShapeType="1"/>
          </p:cNvSpPr>
          <p:nvPr/>
        </p:nvSpPr>
        <p:spPr bwMode="auto">
          <a:xfrm>
            <a:off x="5869468" y="5067185"/>
            <a:ext cx="0" cy="372336"/>
          </a:xfrm>
          <a:prstGeom prst="line">
            <a:avLst/>
          </a:prstGeom>
          <a:noFill/>
          <a:ln w="50800">
            <a:solidFill>
              <a:srgbClr val="3333CC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82" name="Rectangle 48"/>
          <p:cNvSpPr>
            <a:spLocks noChangeAspect="1" noChangeArrowheads="1"/>
          </p:cNvSpPr>
          <p:nvPr/>
        </p:nvSpPr>
        <p:spPr bwMode="auto">
          <a:xfrm>
            <a:off x="5378951" y="4531950"/>
            <a:ext cx="992059" cy="276999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i="0" dirty="0">
                <a:solidFill>
                  <a:srgbClr val="7E7E7E"/>
                </a:solidFill>
                <a:latin typeface="Helvetica"/>
                <a:cs typeface="Helvetica"/>
              </a:rPr>
              <a:t>Stem Cell DNA Damage repair</a:t>
            </a:r>
          </a:p>
        </p:txBody>
      </p:sp>
      <p:sp>
        <p:nvSpPr>
          <p:cNvPr id="183" name="Rectangle 24"/>
          <p:cNvSpPr>
            <a:spLocks noChangeArrowheads="1"/>
          </p:cNvSpPr>
          <p:nvPr/>
        </p:nvSpPr>
        <p:spPr bwMode="auto">
          <a:xfrm>
            <a:off x="5363826" y="4465902"/>
            <a:ext cx="1008532" cy="547004"/>
          </a:xfrm>
          <a:prstGeom prst="rect">
            <a:avLst/>
          </a:prstGeom>
          <a:noFill/>
          <a:ln w="76200" cmpd="tri">
            <a:solidFill>
              <a:srgbClr val="7E7E7E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 b="0">
              <a:solidFill>
                <a:srgbClr val="000066"/>
              </a:solidFill>
              <a:latin typeface="Helvetica"/>
              <a:cs typeface="Helvetica"/>
            </a:endParaRPr>
          </a:p>
        </p:txBody>
      </p:sp>
      <p:sp>
        <p:nvSpPr>
          <p:cNvPr id="184" name="Line 27"/>
          <p:cNvSpPr>
            <a:spLocks noChangeShapeType="1"/>
          </p:cNvSpPr>
          <p:nvPr/>
        </p:nvSpPr>
        <p:spPr bwMode="auto">
          <a:xfrm>
            <a:off x="6427921" y="4555205"/>
            <a:ext cx="0" cy="372336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85" name="Line 28"/>
          <p:cNvSpPr>
            <a:spLocks noChangeShapeType="1"/>
          </p:cNvSpPr>
          <p:nvPr/>
        </p:nvSpPr>
        <p:spPr bwMode="auto">
          <a:xfrm>
            <a:off x="6437570" y="4727799"/>
            <a:ext cx="595235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86" name="Line 58"/>
          <p:cNvSpPr>
            <a:spLocks noChangeAspect="1" noChangeShapeType="1"/>
          </p:cNvSpPr>
          <p:nvPr/>
        </p:nvSpPr>
        <p:spPr bwMode="auto">
          <a:xfrm>
            <a:off x="7719419" y="5240813"/>
            <a:ext cx="0" cy="486752"/>
          </a:xfrm>
          <a:prstGeom prst="line">
            <a:avLst/>
          </a:prstGeom>
          <a:noFill/>
          <a:ln w="50800">
            <a:solidFill>
              <a:srgbClr val="3333CC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87" name="Rectangle 8"/>
          <p:cNvSpPr>
            <a:spLocks noChangeAspect="1" noChangeArrowheads="1"/>
          </p:cNvSpPr>
          <p:nvPr/>
        </p:nvSpPr>
        <p:spPr bwMode="auto">
          <a:xfrm>
            <a:off x="7384551" y="5687968"/>
            <a:ext cx="675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0" dirty="0">
                <a:solidFill>
                  <a:srgbClr val="5D0029"/>
                </a:solidFill>
                <a:latin typeface="Helvetica"/>
                <a:cs typeface="Helvetica"/>
              </a:rPr>
              <a:t>Apoptosis</a:t>
            </a:r>
          </a:p>
          <a:p>
            <a:pPr algn="ctr"/>
            <a:r>
              <a:rPr lang="en-US" sz="1200" i="0" dirty="0">
                <a:solidFill>
                  <a:srgbClr val="5D0029"/>
                </a:solidFill>
                <a:latin typeface="Helvetica"/>
                <a:cs typeface="Helvetica"/>
              </a:rPr>
              <a:t>(2-6 hrs)</a:t>
            </a:r>
          </a:p>
        </p:txBody>
      </p:sp>
      <p:grpSp>
        <p:nvGrpSpPr>
          <p:cNvPr id="2" name="Group 26"/>
          <p:cNvGrpSpPr/>
          <p:nvPr/>
        </p:nvGrpSpPr>
        <p:grpSpPr>
          <a:xfrm>
            <a:off x="6977379" y="2036689"/>
            <a:ext cx="1716215" cy="1595513"/>
            <a:chOff x="5897861" y="3142000"/>
            <a:chExt cx="1811353" cy="1689692"/>
          </a:xfrm>
        </p:grpSpPr>
        <p:sp>
          <p:nvSpPr>
            <p:cNvPr id="67" name="Text Box 30"/>
            <p:cNvSpPr txBox="1">
              <a:spLocks noChangeAspect="1" noChangeArrowheads="1"/>
            </p:cNvSpPr>
            <p:nvPr/>
          </p:nvSpPr>
          <p:spPr bwMode="auto">
            <a:xfrm>
              <a:off x="6626297" y="3142000"/>
              <a:ext cx="748659" cy="218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algn="l" defTabSz="820738" eaLnBrk="1" hangingPunct="1">
                <a:defRPr/>
              </a:pPr>
              <a:r>
                <a:rPr lang="en-US" altLang="zh-CN" sz="800" dirty="0" err="1">
                  <a:solidFill>
                    <a:srgbClr val="1E1E7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/>
                  <a:ea typeface="宋体" pitchFamily="1" charset="-122"/>
                  <a:cs typeface="Helvetica"/>
                  <a:sym typeface="Symbol" pitchFamily="1" charset="2"/>
                </a:rPr>
                <a:t></a:t>
              </a:r>
              <a:r>
                <a:rPr lang="en-US" altLang="zh-CN" sz="800" dirty="0" err="1">
                  <a:solidFill>
                    <a:srgbClr val="1E1E7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/>
                  <a:ea typeface="宋体" pitchFamily="1" charset="-122"/>
                  <a:cs typeface="Helvetica"/>
                </a:rPr>
                <a:t>-Ceramide</a:t>
              </a:r>
              <a:r>
                <a:rPr lang="en-US" altLang="zh-CN" sz="800" dirty="0">
                  <a:solidFill>
                    <a:srgbClr val="1E1E7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/>
                  <a:ea typeface="宋体" pitchFamily="1" charset="-122"/>
                  <a:cs typeface="Helvetica"/>
                </a:rPr>
                <a:t>     </a:t>
              </a:r>
            </a:p>
          </p:txBody>
        </p:sp>
        <p:pic>
          <p:nvPicPr>
            <p:cNvPr id="68" name="Picture 32"/>
            <p:cNvPicPr>
              <a:picLocks noChangeAspect="1" noChangeArrowheads="1"/>
            </p:cNvPicPr>
            <p:nvPr/>
          </p:nvPicPr>
          <p:blipFill>
            <a:blip r:embed="rId3" cstate="print">
              <a:lum bright="48000" contrast="42000"/>
            </a:blip>
            <a:srcRect l="9657"/>
            <a:stretch>
              <a:fillRect/>
            </a:stretch>
          </p:blipFill>
          <p:spPr bwMode="auto">
            <a:xfrm>
              <a:off x="5978944" y="3373916"/>
              <a:ext cx="770954" cy="75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33"/>
            <p:cNvPicPr>
              <a:picLocks noChangeAspect="1" noChangeArrowheads="1"/>
            </p:cNvPicPr>
            <p:nvPr/>
          </p:nvPicPr>
          <p:blipFill>
            <a:blip r:embed="rId4" cstate="print">
              <a:lum bright="66000" contrast="72000"/>
            </a:blip>
            <a:srcRect b="14438"/>
            <a:stretch>
              <a:fillRect/>
            </a:stretch>
          </p:blipFill>
          <p:spPr bwMode="auto">
            <a:xfrm>
              <a:off x="5978944" y="4188556"/>
              <a:ext cx="853367" cy="64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Rectangle 34"/>
            <p:cNvSpPr>
              <a:spLocks noChangeAspect="1" noChangeArrowheads="1"/>
            </p:cNvSpPr>
            <p:nvPr/>
          </p:nvSpPr>
          <p:spPr bwMode="auto">
            <a:xfrm>
              <a:off x="5897861" y="3146020"/>
              <a:ext cx="708490" cy="228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defRPr/>
              </a:pPr>
              <a:r>
                <a:rPr lang="en-US" altLang="zh-CN" sz="800" dirty="0" err="1">
                  <a:solidFill>
                    <a:srgbClr val="1E1E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ea typeface="宋体" charset="-122"/>
                  <a:cs typeface="Helvetica"/>
                  <a:sym typeface="Symbol" charset="2"/>
                </a:rPr>
                <a:t></a:t>
              </a:r>
              <a:r>
                <a:rPr lang="en-US" altLang="zh-CN" sz="800" dirty="0" err="1">
                  <a:solidFill>
                    <a:srgbClr val="1E1E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ea typeface="宋体" charset="-122"/>
                  <a:cs typeface="Helvetica"/>
                </a:rPr>
                <a:t>-ASMase</a:t>
              </a:r>
              <a:r>
                <a:rPr lang="en-US" altLang="zh-CN" sz="800" dirty="0">
                  <a:solidFill>
                    <a:srgbClr val="1E1E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ea typeface="宋体" charset="-122"/>
                  <a:cs typeface="Helvetica"/>
                </a:rPr>
                <a:t>   </a:t>
              </a:r>
              <a:endParaRPr lang="en-US" sz="800" dirty="0">
                <a:solidFill>
                  <a:srgbClr val="1E1E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宋体" charset="-122"/>
                <a:cs typeface="Helvetica"/>
              </a:endParaRPr>
            </a:p>
          </p:txBody>
        </p:sp>
        <p:sp>
          <p:nvSpPr>
            <p:cNvPr id="71" name="Text Box 35"/>
            <p:cNvSpPr txBox="1">
              <a:spLocks noChangeAspect="1" noChangeArrowheads="1"/>
            </p:cNvSpPr>
            <p:nvPr/>
          </p:nvSpPr>
          <p:spPr bwMode="auto">
            <a:xfrm rot="16200000">
              <a:off x="7171188" y="3593347"/>
              <a:ext cx="548673" cy="227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 dirty="0">
                  <a:solidFill>
                    <a:srgbClr val="1E1E7D"/>
                  </a:solidFill>
                  <a:latin typeface="Helvetica"/>
                  <a:cs typeface="Helvetica"/>
                </a:rPr>
                <a:t>Control</a:t>
              </a:r>
            </a:p>
          </p:txBody>
        </p:sp>
        <p:sp>
          <p:nvSpPr>
            <p:cNvPr id="72" name="Text Box 36"/>
            <p:cNvSpPr txBox="1">
              <a:spLocks noChangeAspect="1" noChangeArrowheads="1"/>
            </p:cNvSpPr>
            <p:nvPr/>
          </p:nvSpPr>
          <p:spPr bwMode="auto">
            <a:xfrm rot="16200000">
              <a:off x="7263007" y="4240224"/>
              <a:ext cx="535092" cy="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 dirty="0">
                  <a:solidFill>
                    <a:srgbClr val="1E1E7D"/>
                  </a:solidFill>
                  <a:latin typeface="Helvetica"/>
                  <a:cs typeface="Helvetica"/>
                </a:rPr>
                <a:t>15 </a:t>
              </a:r>
              <a:r>
                <a:rPr lang="en-US" sz="800" dirty="0" err="1">
                  <a:solidFill>
                    <a:srgbClr val="1E1E7D"/>
                  </a:solidFill>
                  <a:latin typeface="Helvetica"/>
                  <a:cs typeface="Helvetica"/>
                </a:rPr>
                <a:t>Gy</a:t>
              </a:r>
              <a:endParaRPr lang="en-US" sz="800" dirty="0">
                <a:solidFill>
                  <a:srgbClr val="1E1E7D"/>
                </a:solidFill>
                <a:latin typeface="Helvetica"/>
                <a:cs typeface="Helvetica"/>
              </a:endParaRPr>
            </a:p>
            <a:p>
              <a:pPr algn="l"/>
              <a:r>
                <a:rPr lang="en-US" sz="800" dirty="0">
                  <a:solidFill>
                    <a:srgbClr val="1E1E7D"/>
                  </a:solidFill>
                  <a:latin typeface="Helvetica"/>
                  <a:cs typeface="Helvetica"/>
                </a:rPr>
                <a:t>60 Sec</a:t>
              </a:r>
            </a:p>
          </p:txBody>
        </p:sp>
        <p:pic>
          <p:nvPicPr>
            <p:cNvPr id="73" name="Picture 50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70969" y="3361855"/>
              <a:ext cx="1437984" cy="1451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" name="Line 58"/>
          <p:cNvSpPr>
            <a:spLocks noChangeAspect="1" noChangeShapeType="1"/>
          </p:cNvSpPr>
          <p:nvPr/>
        </p:nvSpPr>
        <p:spPr bwMode="auto">
          <a:xfrm>
            <a:off x="7731648" y="1600200"/>
            <a:ext cx="0" cy="486752"/>
          </a:xfrm>
          <a:prstGeom prst="line">
            <a:avLst/>
          </a:prstGeom>
          <a:noFill/>
          <a:ln w="50800">
            <a:solidFill>
              <a:srgbClr val="3333CC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5103" y="2002510"/>
            <a:ext cx="4420699" cy="3056448"/>
            <a:chOff x="75101" y="2703125"/>
            <a:chExt cx="4420699" cy="229233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6" cstate="print"/>
            <a:srcRect r="12245"/>
            <a:stretch>
              <a:fillRect/>
            </a:stretch>
          </p:blipFill>
          <p:spPr>
            <a:xfrm>
              <a:off x="2324965" y="2703125"/>
              <a:ext cx="2170835" cy="2292336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7" cstate="print"/>
            <a:srcRect l="9486" r="13212"/>
            <a:stretch>
              <a:fillRect/>
            </a:stretch>
          </p:blipFill>
          <p:spPr>
            <a:xfrm>
              <a:off x="353948" y="2706630"/>
              <a:ext cx="2014905" cy="2277641"/>
            </a:xfrm>
            <a:prstGeom prst="rect">
              <a:avLst/>
            </a:prstGeom>
          </p:spPr>
        </p:pic>
        <p:cxnSp>
          <p:nvCxnSpPr>
            <p:cNvPr id="138" name="Straight Connector 137"/>
            <p:cNvCxnSpPr/>
            <p:nvPr/>
          </p:nvCxnSpPr>
          <p:spPr bwMode="auto">
            <a:xfrm rot="5400000" flipH="1" flipV="1">
              <a:off x="865100" y="3437848"/>
              <a:ext cx="79203" cy="79204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 rot="5400000" flipH="1" flipV="1">
              <a:off x="878302" y="3464249"/>
              <a:ext cx="79203" cy="79204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rot="5400000" flipH="1" flipV="1">
              <a:off x="977304" y="3444448"/>
              <a:ext cx="79203" cy="79204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 bwMode="auto">
            <a:xfrm rot="5400000" flipH="1" flipV="1">
              <a:off x="990507" y="3470849"/>
              <a:ext cx="79203" cy="79204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rot="5400000" flipH="1" flipV="1">
              <a:off x="2907485" y="3461702"/>
              <a:ext cx="79203" cy="79204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 bwMode="auto">
            <a:xfrm rot="5400000" flipH="1" flipV="1">
              <a:off x="2920686" y="3488103"/>
              <a:ext cx="79203" cy="79204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rot="5400000" flipH="1" flipV="1">
              <a:off x="3019689" y="3468302"/>
              <a:ext cx="79203" cy="79204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 bwMode="auto">
            <a:xfrm rot="5400000" flipH="1" flipV="1">
              <a:off x="3032890" y="3494704"/>
              <a:ext cx="79203" cy="79204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1" name="TextBox 150"/>
            <p:cNvSpPr txBox="1"/>
            <p:nvPr/>
          </p:nvSpPr>
          <p:spPr>
            <a:xfrm rot="16200000">
              <a:off x="-628650" y="3674155"/>
              <a:ext cx="1684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i="0" dirty="0">
                  <a:solidFill>
                    <a:srgbClr val="800000"/>
                  </a:solidFill>
                </a:rPr>
                <a:t>Mean foci per nucleus (15 </a:t>
              </a:r>
              <a:r>
                <a:rPr lang="en-US" sz="1200" i="0" dirty="0" err="1">
                  <a:solidFill>
                    <a:srgbClr val="800000"/>
                  </a:solidFill>
                </a:rPr>
                <a:t>Gy</a:t>
              </a:r>
              <a:r>
                <a:rPr lang="en-US" sz="1200" i="0" dirty="0">
                  <a:solidFill>
                    <a:srgbClr val="800000"/>
                  </a:solidFill>
                </a:rPr>
                <a:t>)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035149" y="4777165"/>
              <a:ext cx="793034" cy="190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50" i="0" dirty="0">
                  <a:solidFill>
                    <a:srgbClr val="800000"/>
                  </a:solidFill>
                </a:rPr>
                <a:t>Time (hrs)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176847" y="4779516"/>
              <a:ext cx="793034" cy="190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50" i="0" dirty="0">
                  <a:solidFill>
                    <a:srgbClr val="800000"/>
                  </a:solidFill>
                </a:rPr>
                <a:t>Time (hrs)</a:t>
              </a:r>
            </a:p>
          </p:txBody>
        </p:sp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380" t="9875" r="50441" b="78552"/>
            <a:stretch>
              <a:fillRect/>
            </a:stretch>
          </p:blipFill>
          <p:spPr>
            <a:xfrm>
              <a:off x="652657" y="4385278"/>
              <a:ext cx="830290" cy="304381"/>
            </a:xfrm>
            <a:prstGeom prst="rect">
              <a:avLst/>
            </a:prstGeom>
          </p:spPr>
        </p:pic>
      </p:grpSp>
      <p:sp>
        <p:nvSpPr>
          <p:cNvPr id="156" name="Line 58"/>
          <p:cNvSpPr>
            <a:spLocks noChangeAspect="1" noChangeShapeType="1"/>
          </p:cNvSpPr>
          <p:nvPr/>
        </p:nvSpPr>
        <p:spPr bwMode="auto">
          <a:xfrm>
            <a:off x="1842168" y="4038600"/>
            <a:ext cx="0" cy="243840"/>
          </a:xfrm>
          <a:prstGeom prst="line">
            <a:avLst/>
          </a:prstGeom>
          <a:noFill/>
          <a:ln w="50800">
            <a:solidFill>
              <a:srgbClr val="939393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8439890" y="4593278"/>
            <a:ext cx="645685" cy="254400"/>
            <a:chOff x="8439890" y="3444961"/>
            <a:chExt cx="645685" cy="190800"/>
          </a:xfrm>
        </p:grpSpPr>
        <p:sp>
          <p:nvSpPr>
            <p:cNvPr id="158" name="Line 27"/>
            <p:cNvSpPr>
              <a:spLocks noChangeShapeType="1"/>
            </p:cNvSpPr>
            <p:nvPr/>
          </p:nvSpPr>
          <p:spPr bwMode="auto">
            <a:xfrm>
              <a:off x="8439890" y="3444961"/>
              <a:ext cx="0" cy="190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rgbClr val="FE0456"/>
                </a:solidFill>
                <a:latin typeface="Helvetica"/>
                <a:cs typeface="Helvetica"/>
              </a:endParaRPr>
            </a:p>
          </p:txBody>
        </p:sp>
        <p:sp>
          <p:nvSpPr>
            <p:cNvPr id="159" name="Line 28"/>
            <p:cNvSpPr>
              <a:spLocks noChangeShapeType="1"/>
            </p:cNvSpPr>
            <p:nvPr/>
          </p:nvSpPr>
          <p:spPr bwMode="auto">
            <a:xfrm>
              <a:off x="8449536" y="3540451"/>
              <a:ext cx="1260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rgbClr val="FE0456"/>
                </a:solidFill>
                <a:latin typeface="Helvetica"/>
                <a:cs typeface="Helvetica"/>
              </a:endParaRPr>
            </a:p>
          </p:txBody>
        </p:sp>
        <p:sp>
          <p:nvSpPr>
            <p:cNvPr id="160" name="Rectangle 8"/>
            <p:cNvSpPr>
              <a:spLocks noChangeAspect="1" noChangeArrowheads="1"/>
            </p:cNvSpPr>
            <p:nvPr/>
          </p:nvSpPr>
          <p:spPr bwMode="auto">
            <a:xfrm>
              <a:off x="8606477" y="3461949"/>
              <a:ext cx="479098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rgbClr val="FE0456"/>
                  </a:solidFill>
                  <a:latin typeface="Helvetica"/>
                  <a:cs typeface="Helvetica"/>
                </a:rPr>
                <a:t>BQ123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-21896" y="177224"/>
            <a:ext cx="91999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rgbClr val="000000"/>
                </a:solidFill>
              </a:rPr>
              <a:t>Microvascular dysfunction inhibits DSB repair</a:t>
            </a:r>
          </a:p>
        </p:txBody>
      </p:sp>
    </p:spTree>
    <p:extLst>
      <p:ext uri="{BB962C8B-B14F-4D97-AF65-F5344CB8AC3E}">
        <p14:creationId xmlns:p14="http://schemas.microsoft.com/office/powerpoint/2010/main" val="2805444706"/>
      </p:ext>
    </p:extLst>
  </p:cSld>
  <p:clrMapOvr>
    <a:masterClrMapping/>
  </p:clrMapOvr>
  <p:transition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24544" y="36633"/>
            <a:ext cx="8316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/>
              <a:t>Reactions to Radiation Effects on Tumors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93" y="685800"/>
            <a:ext cx="6661907" cy="605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974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08163-804D-7BF6-30DD-884B31C8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2" y="1447800"/>
            <a:ext cx="8909436" cy="4114800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EEE13F8-DAE0-91B6-08F0-F74C92ED1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273" y="381000"/>
            <a:ext cx="70134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/>
              <a:t>Immune Response to Ionizing Radiation</a:t>
            </a:r>
          </a:p>
        </p:txBody>
      </p:sp>
    </p:spTree>
    <p:extLst>
      <p:ext uri="{BB962C8B-B14F-4D97-AF65-F5344CB8AC3E}">
        <p14:creationId xmlns:p14="http://schemas.microsoft.com/office/powerpoint/2010/main" val="4358533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373"/>
            <a:ext cx="9144000" cy="573442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4400" y="6096000"/>
            <a:ext cx="7438090" cy="60178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2986E2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algn="ctr"/>
            <a:r>
              <a:rPr lang="en-US" sz="2400" dirty="0"/>
              <a:t>From Genomic Instability to Immune Response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4" y="5562601"/>
            <a:ext cx="2468240" cy="2462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1000" b="1" dirty="0" err="1">
                <a:latin typeface="Comic Sans MS"/>
              </a:rPr>
              <a:t>Mouw</a:t>
            </a:r>
            <a:r>
              <a:rPr lang="en-US" sz="1000" b="1" dirty="0">
                <a:latin typeface="Comic Sans MS"/>
              </a:rPr>
              <a:t> et al. Cancer Discovery, 2017</a:t>
            </a:r>
          </a:p>
        </p:txBody>
      </p:sp>
    </p:spTree>
    <p:extLst>
      <p:ext uri="{BB962C8B-B14F-4D97-AF65-F5344CB8AC3E}">
        <p14:creationId xmlns:p14="http://schemas.microsoft.com/office/powerpoint/2010/main" val="3997484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EE656-0032-EE49-A8C1-457DDFA0E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213E5DB0-AB9C-4CFA-B309-DCE76DDA4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38" y="36633"/>
            <a:ext cx="85771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/>
              <a:t>Immune Reaction to Radiation Effects on Tumors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0E1456-F1CB-3A02-6925-AAEC5E73D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4005158" cy="5257800"/>
          </a:xfrm>
          <a:prstGeom prst="rect">
            <a:avLst/>
          </a:prstGeom>
        </p:spPr>
      </p:pic>
      <p:pic>
        <p:nvPicPr>
          <p:cNvPr id="2050" name="Picture 2" descr="Abscopal effect: from a rare phenomenon to a new frontier in cancer therapy  | Biomarker Research | Full Text">
            <a:extLst>
              <a:ext uri="{FF2B5EF4-FFF2-40B4-BE49-F238E27FC236}">
                <a16:creationId xmlns:a16="http://schemas.microsoft.com/office/drawing/2014/main" id="{5557EA3B-5C1F-4145-2850-20BAFDFD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90600"/>
            <a:ext cx="488659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461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6685"/>
            <a:ext cx="6172200" cy="475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1013359" y="5715000"/>
            <a:ext cx="74448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800" b="1" dirty="0"/>
              <a:t>The effect of oxygen on the surviving fraction after radiation.  </a:t>
            </a:r>
          </a:p>
          <a:p>
            <a:r>
              <a:rPr lang="en-US" sz="1800" b="1" dirty="0"/>
              <a:t>Note that the effect of oxygen is generally greater at higher doses.      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32286" y="152400"/>
            <a:ext cx="906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Oxygen Sensitizes Cells to Radiation</a:t>
            </a:r>
          </a:p>
        </p:txBody>
      </p:sp>
    </p:spTree>
    <p:extLst>
      <p:ext uri="{BB962C8B-B14F-4D97-AF65-F5344CB8AC3E}">
        <p14:creationId xmlns:p14="http://schemas.microsoft.com/office/powerpoint/2010/main" val="10480041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AFFE2-4D3B-FCC8-D4DE-15DB11780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ADD4FEC5-58B5-FC38-8C62-E01789DD7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94" y="210205"/>
            <a:ext cx="77364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/>
              <a:t>Systemic Immune Effects of Radiotherapy…</a:t>
            </a:r>
          </a:p>
        </p:txBody>
      </p:sp>
      <p:pic>
        <p:nvPicPr>
          <p:cNvPr id="1026" name="Picture 2" descr="Radiation-induced bystander and abscopal effects: important lessons from  preclinical models | British Journal of Cancer">
            <a:extLst>
              <a:ext uri="{FF2B5EF4-FFF2-40B4-BE49-F238E27FC236}">
                <a16:creationId xmlns:a16="http://schemas.microsoft.com/office/drawing/2014/main" id="{0050025D-09C9-02BD-AE5B-F5E1B058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4505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b="1" dirty="0"/>
              <a:t>Conclusions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5715000"/>
          </a:xfrm>
        </p:spPr>
        <p:txBody>
          <a:bodyPr/>
          <a:lstStyle/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200" dirty="0"/>
              <a:t>Radiation induces DNA damage, which is modified by oxygen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200" dirty="0"/>
              <a:t>Type of radiation alters the linear deposition of ionization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200" dirty="0"/>
              <a:t>In oncology, the goal is to increase the therapeutic ratio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200" dirty="0"/>
              <a:t>Tissue tolerance depends not only on intrinsic radiosensitivity of </a:t>
            </a:r>
            <a:r>
              <a:rPr lang="en-US" sz="2200" dirty="0" err="1"/>
              <a:t>clonogens</a:t>
            </a:r>
            <a:r>
              <a:rPr lang="en-US" sz="2200" dirty="0"/>
              <a:t>, but also on organization of tissues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200" dirty="0"/>
              <a:t>The time to a normal tissue complication depends on the tissue turnover time. The extent of regeneration in normal tissues also determines how much dose can be tolerated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200" dirty="0"/>
              <a:t>Late effects are complex: the balance of cytokines and growth factors determine both regeneration, immune responses, vascular effects and normal tissue complications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200" dirty="0"/>
              <a:t>Volume effects are complex: goal is to put high dose in the tumor and spare dose to the surrounding normal tissues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r>
              <a:rPr lang="en-US" sz="2200" dirty="0"/>
              <a:t>The dose to control a tumor depends on intrinsic tumor cell killing, but also vascular, stromal and immune effects of the tumor microenvironment</a:t>
            </a:r>
          </a:p>
          <a:p>
            <a:pPr marL="368300" indent="-368300" defTabSz="979488" eaLnBrk="1" hangingPunct="1">
              <a:lnSpc>
                <a:spcPct val="90000"/>
              </a:lnSpc>
              <a:buFont typeface="Wingdings" pitchFamily="23" charset="2"/>
              <a:buChar char="Ø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35482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0200" y="849868"/>
            <a:ext cx="5246410" cy="5855732"/>
            <a:chOff x="1611590" y="152400"/>
            <a:chExt cx="5246410" cy="5855732"/>
          </a:xfrm>
        </p:grpSpPr>
        <p:pic>
          <p:nvPicPr>
            <p:cNvPr id="225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52400"/>
              <a:ext cx="4876800" cy="5516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0" name="TextBox 4"/>
            <p:cNvSpPr txBox="1">
              <a:spLocks noChangeArrowheads="1"/>
            </p:cNvSpPr>
            <p:nvPr/>
          </p:nvSpPr>
          <p:spPr bwMode="auto">
            <a:xfrm rot="-5400000">
              <a:off x="722716" y="2621240"/>
              <a:ext cx="2147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/>
                <a:t>Surviving fraction</a:t>
              </a:r>
            </a:p>
          </p:txBody>
        </p:sp>
        <p:sp>
          <p:nvSpPr>
            <p:cNvPr id="22531" name="TextBox 5"/>
            <p:cNvSpPr txBox="1">
              <a:spLocks noChangeArrowheads="1"/>
            </p:cNvSpPr>
            <p:nvPr/>
          </p:nvSpPr>
          <p:spPr bwMode="auto">
            <a:xfrm>
              <a:off x="3886200" y="5638800"/>
              <a:ext cx="14545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/>
                <a:t>Dose (</a:t>
              </a:r>
              <a:r>
                <a:rPr lang="en-US" sz="1800" b="1" dirty="0" err="1"/>
                <a:t>rads</a:t>
              </a:r>
              <a:r>
                <a:rPr lang="en-US" sz="1800" b="1" dirty="0"/>
                <a:t>)</a:t>
              </a:r>
            </a:p>
          </p:txBody>
        </p:sp>
      </p:grpSp>
      <p:sp>
        <p:nvSpPr>
          <p:cNvPr id="8" name="Title 1"/>
          <p:cNvSpPr>
            <a:spLocks/>
          </p:cNvSpPr>
          <p:nvPr/>
        </p:nvSpPr>
        <p:spPr bwMode="auto">
          <a:xfrm>
            <a:off x="32286" y="152400"/>
            <a:ext cx="906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IR Exposure and the Oxygen Effect</a:t>
            </a:r>
          </a:p>
        </p:txBody>
      </p:sp>
    </p:spTree>
    <p:extLst>
      <p:ext uri="{BB962C8B-B14F-4D97-AF65-F5344CB8AC3E}">
        <p14:creationId xmlns:p14="http://schemas.microsoft.com/office/powerpoint/2010/main" val="4175656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18505" y="990600"/>
            <a:ext cx="6353895" cy="4464963"/>
            <a:chOff x="1418505" y="640437"/>
            <a:chExt cx="6353895" cy="4464963"/>
          </a:xfrm>
        </p:grpSpPr>
        <p:pic>
          <p:nvPicPr>
            <p:cNvPr id="2355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505" y="640437"/>
              <a:ext cx="6353895" cy="446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4" name="TextBox 4"/>
            <p:cNvSpPr txBox="1">
              <a:spLocks noChangeArrowheads="1"/>
            </p:cNvSpPr>
            <p:nvPr/>
          </p:nvSpPr>
          <p:spPr bwMode="auto">
            <a:xfrm rot="-5400000">
              <a:off x="18841" y="2605087"/>
              <a:ext cx="3352800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/>
                <a:t>Survival</a:t>
              </a:r>
            </a:p>
          </p:txBody>
        </p:sp>
        <p:sp>
          <p:nvSpPr>
            <p:cNvPr id="23555" name="TextBox 5"/>
            <p:cNvSpPr txBox="1">
              <a:spLocks noChangeArrowheads="1"/>
            </p:cNvSpPr>
            <p:nvPr/>
          </p:nvSpPr>
          <p:spPr bwMode="auto">
            <a:xfrm>
              <a:off x="2514600" y="4724400"/>
              <a:ext cx="3810000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/>
                <a:t>Time (months)</a:t>
              </a:r>
            </a:p>
          </p:txBody>
        </p:sp>
      </p:grp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304800" y="5638800"/>
            <a:ext cx="868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/>
              <a:t>Recurrence-free survival in patients with advanced cervical carcinoma treated by a combination of external beam radiation therapy and brachytherapy.  The patients were stratified on the basis of pretreatment oxygen probe measurements as indicated on the graph.  (Reproduced from </a:t>
            </a:r>
            <a:r>
              <a:rPr lang="en-US" sz="1600" b="1" dirty="0" err="1"/>
              <a:t>Hockel</a:t>
            </a:r>
            <a:r>
              <a:rPr lang="en-US" sz="1600" b="1" dirty="0"/>
              <a:t> et al)</a:t>
            </a: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43048" y="228600"/>
            <a:ext cx="906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600" b="1" dirty="0"/>
              <a:t>Oxygen Effect has a Clinical Impact</a:t>
            </a:r>
          </a:p>
        </p:txBody>
      </p:sp>
    </p:spTree>
    <p:extLst>
      <p:ext uri="{BB962C8B-B14F-4D97-AF65-F5344CB8AC3E}">
        <p14:creationId xmlns:p14="http://schemas.microsoft.com/office/powerpoint/2010/main" val="268552132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47271</TotalTime>
  <Words>3233</Words>
  <Application>Microsoft Macintosh PowerPoint</Application>
  <PresentationFormat>On-screen Show (4:3)</PresentationFormat>
  <Paragraphs>588</Paragraphs>
  <Slides>71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ＭＳ Ｐゴシック</vt:lpstr>
      <vt:lpstr>Arial</vt:lpstr>
      <vt:lpstr>Calibri</vt:lpstr>
      <vt:lpstr>Comic Sans MS</vt:lpstr>
      <vt:lpstr>Comic Sans MS Bold</vt:lpstr>
      <vt:lpstr>Helvetica</vt:lpstr>
      <vt:lpstr>Symbol</vt:lpstr>
      <vt:lpstr>Times New Roman</vt:lpstr>
      <vt:lpstr>Wingdings</vt:lpstr>
      <vt:lpstr>Default Design</vt:lpstr>
      <vt:lpstr>Radiation Therapy in Oncology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Normal Tissue Genetics</vt:lpstr>
      <vt:lpstr>PowerPoint Presentation</vt:lpstr>
      <vt:lpstr>PowerPoint Presentation</vt:lpstr>
      <vt:lpstr>PowerPoint Presentation</vt:lpstr>
      <vt:lpstr>Cancer Genetics and DNA Repair</vt:lpstr>
      <vt:lpstr>Exceptional Responders to RT: truncating ATM mutations</vt:lpstr>
      <vt:lpstr>PowerPoint Presentation</vt:lpstr>
      <vt:lpstr>MGMT methylation predicts for response to treatment in GBM patients</vt:lpstr>
      <vt:lpstr>Overall survival by MGMT promoter methylation status</vt:lpstr>
      <vt:lpstr>Cell Death from Radiation</vt:lpstr>
      <vt:lpstr>Cell Death from Radiation</vt:lpstr>
      <vt:lpstr>Cell Death from Radiation</vt:lpstr>
      <vt:lpstr>PowerPoint Presentation</vt:lpstr>
      <vt:lpstr>Tolerance Doses of Tissues</vt:lpstr>
      <vt:lpstr>Latency</vt:lpstr>
      <vt:lpstr>Latency and Tolerance</vt:lpstr>
      <vt:lpstr>Effect of Dose + Fractionation on Clonogen Survival in Jejunum </vt:lpstr>
      <vt:lpstr>Murine Small Intestine</vt:lpstr>
      <vt:lpstr>Micro-colonies after Gut Irradiation</vt:lpstr>
      <vt:lpstr>PowerPoint Presentation</vt:lpstr>
      <vt:lpstr>Clinical Relevance</vt:lpstr>
      <vt:lpstr>Time to Regeneration</vt:lpstr>
      <vt:lpstr>Clinical Relevance</vt:lpstr>
      <vt:lpstr>Cellular Recovery:  Angiogenesis and Vasculogenesis</vt:lpstr>
      <vt:lpstr>Vasculogenesis affects Tumor Control Dose</vt:lpstr>
      <vt:lpstr>PowerPoint Presentation</vt:lpstr>
      <vt:lpstr>Radiation Effects by ROS </vt:lpstr>
      <vt:lpstr>Cytokines and Growth Factors</vt:lpstr>
      <vt:lpstr>Cytokines and Growth Factors</vt:lpstr>
      <vt:lpstr>Late Effects Involve Wound Healing</vt:lpstr>
      <vt:lpstr>Late Effects Involve Fibrosis</vt:lpstr>
      <vt:lpstr>PowerPoint Presentation</vt:lpstr>
      <vt:lpstr>Dose Volume Histograms</vt:lpstr>
      <vt:lpstr>DVH Analyses</vt:lpstr>
      <vt:lpstr>Modifying Fractionation</vt:lpstr>
      <vt:lpstr>Conclusions to  Conventional Fractionation</vt:lpstr>
      <vt:lpstr>New Modalities</vt:lpstr>
      <vt:lpstr>PowerPoint Presentation</vt:lpstr>
      <vt:lpstr>Chordoma: PET Verification of  Proton Dose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Partners HealthCare System,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 Systems</dc:creator>
  <cp:lastModifiedBy>Powell, Simon</cp:lastModifiedBy>
  <cp:revision>185</cp:revision>
  <dcterms:created xsi:type="dcterms:W3CDTF">2003-10-04T10:27:16Z</dcterms:created>
  <dcterms:modified xsi:type="dcterms:W3CDTF">2025-10-07T17:00:55Z</dcterms:modified>
</cp:coreProperties>
</file>