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6"/>
  </p:notesMasterIdLst>
  <p:sldIdLst>
    <p:sldId id="256" r:id="rId2"/>
    <p:sldId id="264" r:id="rId3"/>
    <p:sldId id="266" r:id="rId4"/>
    <p:sldId id="274" r:id="rId5"/>
    <p:sldId id="275" r:id="rId6"/>
    <p:sldId id="276" r:id="rId7"/>
    <p:sldId id="277" r:id="rId8"/>
    <p:sldId id="278" r:id="rId9"/>
    <p:sldId id="279" r:id="rId10"/>
    <p:sldId id="280" r:id="rId11"/>
    <p:sldId id="282" r:id="rId12"/>
    <p:sldId id="283" r:id="rId13"/>
    <p:sldId id="284" r:id="rId14"/>
    <p:sldId id="285" r:id="rId15"/>
    <p:sldId id="286" r:id="rId16"/>
    <p:sldId id="289" r:id="rId17"/>
    <p:sldId id="288" r:id="rId18"/>
    <p:sldId id="287" r:id="rId19"/>
    <p:sldId id="290" r:id="rId20"/>
    <p:sldId id="293" r:id="rId21"/>
    <p:sldId id="294" r:id="rId22"/>
    <p:sldId id="295" r:id="rId23"/>
    <p:sldId id="296" r:id="rId24"/>
    <p:sldId id="325" r:id="rId25"/>
    <p:sldId id="257" r:id="rId26"/>
    <p:sldId id="326" r:id="rId27"/>
    <p:sldId id="327" r:id="rId28"/>
    <p:sldId id="334" r:id="rId29"/>
    <p:sldId id="331" r:id="rId30"/>
    <p:sldId id="335" r:id="rId31"/>
    <p:sldId id="333" r:id="rId32"/>
    <p:sldId id="337" r:id="rId33"/>
    <p:sldId id="258" r:id="rId34"/>
    <p:sldId id="338" r:id="rId35"/>
    <p:sldId id="341" r:id="rId36"/>
    <p:sldId id="342" r:id="rId37"/>
    <p:sldId id="343" r:id="rId38"/>
    <p:sldId id="344" r:id="rId39"/>
    <p:sldId id="348" r:id="rId40"/>
    <p:sldId id="347" r:id="rId41"/>
    <p:sldId id="340" r:id="rId42"/>
    <p:sldId id="301" r:id="rId43"/>
    <p:sldId id="299" r:id="rId44"/>
    <p:sldId id="302" r:id="rId45"/>
    <p:sldId id="300" r:id="rId46"/>
    <p:sldId id="303" r:id="rId47"/>
    <p:sldId id="304" r:id="rId48"/>
    <p:sldId id="305" r:id="rId49"/>
    <p:sldId id="306" r:id="rId50"/>
    <p:sldId id="307" r:id="rId51"/>
    <p:sldId id="308" r:id="rId52"/>
    <p:sldId id="309" r:id="rId53"/>
    <p:sldId id="310" r:id="rId54"/>
    <p:sldId id="259" r:id="rId55"/>
    <p:sldId id="311" r:id="rId56"/>
    <p:sldId id="312" r:id="rId57"/>
    <p:sldId id="313" r:id="rId58"/>
    <p:sldId id="314" r:id="rId59"/>
    <p:sldId id="315" r:id="rId60"/>
    <p:sldId id="316" r:id="rId61"/>
    <p:sldId id="317" r:id="rId62"/>
    <p:sldId id="319" r:id="rId63"/>
    <p:sldId id="321" r:id="rId64"/>
    <p:sldId id="322" r:id="rId65"/>
    <p:sldId id="350" r:id="rId66"/>
    <p:sldId id="263" r:id="rId67"/>
    <p:sldId id="354" r:id="rId68"/>
    <p:sldId id="351" r:id="rId69"/>
    <p:sldId id="355" r:id="rId70"/>
    <p:sldId id="356" r:id="rId71"/>
    <p:sldId id="357" r:id="rId72"/>
    <p:sldId id="358" r:id="rId73"/>
    <p:sldId id="359" r:id="rId74"/>
    <p:sldId id="360" r:id="rId75"/>
    <p:sldId id="361" r:id="rId76"/>
    <p:sldId id="362" r:id="rId77"/>
    <p:sldId id="363" r:id="rId78"/>
    <p:sldId id="262" r:id="rId79"/>
    <p:sldId id="365" r:id="rId80"/>
    <p:sldId id="381" r:id="rId81"/>
    <p:sldId id="364" r:id="rId82"/>
    <p:sldId id="366" r:id="rId83"/>
    <p:sldId id="380" r:id="rId84"/>
    <p:sldId id="368" r:id="rId85"/>
    <p:sldId id="369" r:id="rId86"/>
    <p:sldId id="370" r:id="rId87"/>
    <p:sldId id="371" r:id="rId88"/>
    <p:sldId id="372" r:id="rId89"/>
    <p:sldId id="373" r:id="rId90"/>
    <p:sldId id="374" r:id="rId91"/>
    <p:sldId id="375" r:id="rId92"/>
    <p:sldId id="376" r:id="rId93"/>
    <p:sldId id="377" r:id="rId94"/>
    <p:sldId id="378" r:id="rId95"/>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942093"/>
    <a:srgbClr val="73F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42"/>
    <p:restoredTop sz="94694"/>
  </p:normalViewPr>
  <p:slideViewPr>
    <p:cSldViewPr snapToGrid="0" snapToObjects="1">
      <p:cViewPr varScale="1">
        <p:scale>
          <a:sx n="127" d="100"/>
          <a:sy n="127" d="100"/>
        </p:scale>
        <p:origin x="864"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5BE99-16D8-CE44-AC35-6F3E02D96574}" type="datetimeFigureOut">
              <a:rPr lang="en-US" smtClean="0"/>
              <a:t>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85F54-8F2F-564B-A55B-BF62ACAC64D4}" type="slidenum">
              <a:rPr lang="en-US" smtClean="0"/>
              <a:t>‹#›</a:t>
            </a:fld>
            <a:endParaRPr lang="en-US"/>
          </a:p>
        </p:txBody>
      </p:sp>
    </p:spTree>
    <p:extLst>
      <p:ext uri="{BB962C8B-B14F-4D97-AF65-F5344CB8AC3E}">
        <p14:creationId xmlns:p14="http://schemas.microsoft.com/office/powerpoint/2010/main" val="1598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0A17AE-057A-F14F-A36A-A554B7278E5F}" type="datetimeFigureOut">
              <a:rPr lang="en-US" smtClean="0"/>
              <a:t>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416078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A17AE-057A-F14F-A36A-A554B7278E5F}" type="datetimeFigureOut">
              <a:rPr lang="en-US" smtClean="0"/>
              <a:t>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180118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A17AE-057A-F14F-A36A-A554B7278E5F}" type="datetimeFigureOut">
              <a:rPr lang="en-US" smtClean="0"/>
              <a:t>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201484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A17AE-057A-F14F-A36A-A554B7278E5F}" type="datetimeFigureOut">
              <a:rPr lang="en-US" smtClean="0"/>
              <a:t>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204277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0A17AE-057A-F14F-A36A-A554B7278E5F}" type="datetimeFigureOut">
              <a:rPr lang="en-US" smtClean="0"/>
              <a:t>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102091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0A17AE-057A-F14F-A36A-A554B7278E5F}" type="datetimeFigureOut">
              <a:rPr lang="en-US" smtClean="0"/>
              <a:t>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137359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0A17AE-057A-F14F-A36A-A554B7278E5F}" type="datetimeFigureOut">
              <a:rPr lang="en-US" smtClean="0"/>
              <a:t>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158749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0A17AE-057A-F14F-A36A-A554B7278E5F}" type="datetimeFigureOut">
              <a:rPr lang="en-US" smtClean="0"/>
              <a:t>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287586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A17AE-057A-F14F-A36A-A554B7278E5F}" type="datetimeFigureOut">
              <a:rPr lang="en-US" smtClean="0"/>
              <a:t>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3895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0A17AE-057A-F14F-A36A-A554B7278E5F}" type="datetimeFigureOut">
              <a:rPr lang="en-US" smtClean="0"/>
              <a:t>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381391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0A17AE-057A-F14F-A36A-A554B7278E5F}" type="datetimeFigureOut">
              <a:rPr lang="en-US" smtClean="0"/>
              <a:t>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58429-66A7-8848-A6EE-FF48711B1638}" type="slidenum">
              <a:rPr lang="en-US" smtClean="0"/>
              <a:t>‹#›</a:t>
            </a:fld>
            <a:endParaRPr lang="en-US"/>
          </a:p>
        </p:txBody>
      </p:sp>
    </p:spTree>
    <p:extLst>
      <p:ext uri="{BB962C8B-B14F-4D97-AF65-F5344CB8AC3E}">
        <p14:creationId xmlns:p14="http://schemas.microsoft.com/office/powerpoint/2010/main" val="39599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A17AE-057A-F14F-A36A-A554B7278E5F}" type="datetimeFigureOut">
              <a:rPr lang="en-US" smtClean="0"/>
              <a:t>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58429-66A7-8848-A6EE-FF48711B1638}" type="slidenum">
              <a:rPr lang="en-US" smtClean="0"/>
              <a:t>‹#›</a:t>
            </a:fld>
            <a:endParaRPr lang="en-US"/>
          </a:p>
        </p:txBody>
      </p:sp>
    </p:spTree>
    <p:extLst>
      <p:ext uri="{BB962C8B-B14F-4D97-AF65-F5344CB8AC3E}">
        <p14:creationId xmlns:p14="http://schemas.microsoft.com/office/powerpoint/2010/main" val="2688477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tiff"/></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 Id="rId4" Type="http://schemas.openxmlformats.org/officeDocument/2006/relationships/image" Target="../media/image30.tiff"/></Relationships>
</file>

<file path=ppt/slides/_rels/slide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3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8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8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8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8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2348050" y="304800"/>
            <a:ext cx="3911520" cy="400110"/>
          </a:xfrm>
          <a:prstGeom prst="rect">
            <a:avLst/>
          </a:prstGeom>
          <a:noFill/>
        </p:spPr>
        <p:txBody>
          <a:bodyPr wrap="none" rtlCol="0">
            <a:spAutoFit/>
          </a:bodyPr>
          <a:lstStyle/>
          <a:p>
            <a:r>
              <a:rPr lang="en-US" sz="2000" b="1" dirty="0"/>
              <a:t>Analysis of Proteins (esp. Enzymes)</a:t>
            </a:r>
          </a:p>
        </p:txBody>
      </p:sp>
      <p:sp>
        <p:nvSpPr>
          <p:cNvPr id="6" name="TextBox 5">
            <a:extLst>
              <a:ext uri="{FF2B5EF4-FFF2-40B4-BE49-F238E27FC236}">
                <a16:creationId xmlns:a16="http://schemas.microsoft.com/office/drawing/2014/main" id="{5D4E0B98-DEE5-D340-A1D5-698840D0F332}"/>
              </a:ext>
            </a:extLst>
          </p:cNvPr>
          <p:cNvSpPr txBox="1"/>
          <p:nvPr/>
        </p:nvSpPr>
        <p:spPr>
          <a:xfrm>
            <a:off x="556260" y="1645920"/>
            <a:ext cx="730758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Implicit goal of biochemistry is to reconstitute physiological processes in vitro from purified components, absent any components not pertinent to the process of interest.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Purification based on functional assays allows you to identify and characterize what is </a:t>
            </a:r>
            <a:r>
              <a:rPr lang="en-US" sz="1600" b="1" dirty="0"/>
              <a:t>necessary</a:t>
            </a:r>
            <a:r>
              <a:rPr lang="en-US" sz="1600" dirty="0"/>
              <a:t> and </a:t>
            </a:r>
            <a:r>
              <a:rPr lang="en-US" sz="1600" b="1" dirty="0"/>
              <a:t>sufficient</a:t>
            </a:r>
            <a:r>
              <a:rPr lang="en-US" sz="1600" dirty="0"/>
              <a:t> for an activity/process of interest.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Defining the “minimal machine” for any biochemical transaction is necessary to understand  how that process is regulated.</a:t>
            </a:r>
          </a:p>
        </p:txBody>
      </p:sp>
    </p:spTree>
    <p:extLst>
      <p:ext uri="{BB962C8B-B14F-4D97-AF65-F5344CB8AC3E}">
        <p14:creationId xmlns:p14="http://schemas.microsoft.com/office/powerpoint/2010/main" val="354737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458546" y="804779"/>
            <a:ext cx="5344476" cy="400110"/>
          </a:xfrm>
          <a:prstGeom prst="rect">
            <a:avLst/>
          </a:prstGeom>
          <a:noFill/>
        </p:spPr>
        <p:txBody>
          <a:bodyPr wrap="none" rtlCol="0">
            <a:spAutoFit/>
          </a:bodyPr>
          <a:lstStyle/>
          <a:p>
            <a:r>
              <a:rPr lang="en-US" sz="2000" b="1" dirty="0"/>
              <a:t>But, what if you titrated initially and saw this . . .</a:t>
            </a:r>
          </a:p>
        </p:txBody>
      </p:sp>
      <p:sp>
        <p:nvSpPr>
          <p:cNvPr id="25" name="Bent-Up Arrow 24">
            <a:extLst>
              <a:ext uri="{FF2B5EF4-FFF2-40B4-BE49-F238E27FC236}">
                <a16:creationId xmlns:a16="http://schemas.microsoft.com/office/drawing/2014/main" id="{70BEE369-DF02-3A42-9EEE-01BC573AD91D}"/>
              </a:ext>
            </a:extLst>
          </p:cNvPr>
          <p:cNvSpPr/>
          <p:nvPr/>
        </p:nvSpPr>
        <p:spPr>
          <a:xfrm flipH="1">
            <a:off x="5312705" y="2187724"/>
            <a:ext cx="2899801" cy="3183096"/>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36DE11-441E-824B-8C73-DF9DA94B587A}"/>
              </a:ext>
            </a:extLst>
          </p:cNvPr>
          <p:cNvSpPr txBox="1"/>
          <p:nvPr/>
        </p:nvSpPr>
        <p:spPr>
          <a:xfrm>
            <a:off x="5200519" y="5362055"/>
            <a:ext cx="301686" cy="369332"/>
          </a:xfrm>
          <a:prstGeom prst="rect">
            <a:avLst/>
          </a:prstGeom>
          <a:noFill/>
        </p:spPr>
        <p:txBody>
          <a:bodyPr wrap="none" rtlCol="0">
            <a:spAutoFit/>
          </a:bodyPr>
          <a:lstStyle/>
          <a:p>
            <a:r>
              <a:rPr lang="en-US" dirty="0"/>
              <a:t>0</a:t>
            </a:r>
          </a:p>
        </p:txBody>
      </p:sp>
      <p:sp>
        <p:nvSpPr>
          <p:cNvPr id="27" name="TextBox 26">
            <a:extLst>
              <a:ext uri="{FF2B5EF4-FFF2-40B4-BE49-F238E27FC236}">
                <a16:creationId xmlns:a16="http://schemas.microsoft.com/office/drawing/2014/main" id="{005B05F0-BF70-FB42-AB2D-697E7A690176}"/>
              </a:ext>
            </a:extLst>
          </p:cNvPr>
          <p:cNvSpPr txBox="1"/>
          <p:nvPr/>
        </p:nvSpPr>
        <p:spPr>
          <a:xfrm>
            <a:off x="5720388" y="5362055"/>
            <a:ext cx="301686"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186FEDB3-E590-2245-A4BE-5480EBDBA2B5}"/>
              </a:ext>
            </a:extLst>
          </p:cNvPr>
          <p:cNvSpPr txBox="1"/>
          <p:nvPr/>
        </p:nvSpPr>
        <p:spPr>
          <a:xfrm>
            <a:off x="6240257" y="5362055"/>
            <a:ext cx="301686" cy="369332"/>
          </a:xfrm>
          <a:prstGeom prst="rect">
            <a:avLst/>
          </a:prstGeom>
          <a:noFill/>
        </p:spPr>
        <p:txBody>
          <a:bodyPr wrap="none" rtlCol="0">
            <a:spAutoFit/>
          </a:bodyPr>
          <a:lstStyle/>
          <a:p>
            <a:r>
              <a:rPr lang="en-US" dirty="0"/>
              <a:t>2</a:t>
            </a:r>
          </a:p>
        </p:txBody>
      </p:sp>
      <p:sp>
        <p:nvSpPr>
          <p:cNvPr id="29" name="TextBox 28">
            <a:extLst>
              <a:ext uri="{FF2B5EF4-FFF2-40B4-BE49-F238E27FC236}">
                <a16:creationId xmlns:a16="http://schemas.microsoft.com/office/drawing/2014/main" id="{15A22F48-74D5-E043-8EBF-364D315892C8}"/>
              </a:ext>
            </a:extLst>
          </p:cNvPr>
          <p:cNvSpPr txBox="1"/>
          <p:nvPr/>
        </p:nvSpPr>
        <p:spPr>
          <a:xfrm>
            <a:off x="6734488" y="5362055"/>
            <a:ext cx="301686" cy="369332"/>
          </a:xfrm>
          <a:prstGeom prst="rect">
            <a:avLst/>
          </a:prstGeom>
          <a:noFill/>
        </p:spPr>
        <p:txBody>
          <a:bodyPr wrap="none" rtlCol="0">
            <a:spAutoFit/>
          </a:bodyPr>
          <a:lstStyle/>
          <a:p>
            <a:r>
              <a:rPr lang="en-US" dirty="0"/>
              <a:t>3</a:t>
            </a:r>
          </a:p>
        </p:txBody>
      </p:sp>
      <p:sp>
        <p:nvSpPr>
          <p:cNvPr id="30" name="TextBox 29">
            <a:extLst>
              <a:ext uri="{FF2B5EF4-FFF2-40B4-BE49-F238E27FC236}">
                <a16:creationId xmlns:a16="http://schemas.microsoft.com/office/drawing/2014/main" id="{060A2511-432C-5B45-B45B-C234266B842F}"/>
              </a:ext>
            </a:extLst>
          </p:cNvPr>
          <p:cNvSpPr txBox="1"/>
          <p:nvPr/>
        </p:nvSpPr>
        <p:spPr>
          <a:xfrm>
            <a:off x="7237265" y="5362055"/>
            <a:ext cx="301686" cy="369332"/>
          </a:xfrm>
          <a:prstGeom prst="rect">
            <a:avLst/>
          </a:prstGeom>
          <a:noFill/>
        </p:spPr>
        <p:txBody>
          <a:bodyPr wrap="none" rtlCol="0">
            <a:spAutoFit/>
          </a:bodyPr>
          <a:lstStyle/>
          <a:p>
            <a:r>
              <a:rPr lang="en-US" dirty="0"/>
              <a:t>4</a:t>
            </a:r>
          </a:p>
        </p:txBody>
      </p:sp>
      <p:sp>
        <p:nvSpPr>
          <p:cNvPr id="31" name="TextBox 30">
            <a:extLst>
              <a:ext uri="{FF2B5EF4-FFF2-40B4-BE49-F238E27FC236}">
                <a16:creationId xmlns:a16="http://schemas.microsoft.com/office/drawing/2014/main" id="{71F725AE-DE52-5542-B836-5EBCF69B4420}"/>
              </a:ext>
            </a:extLst>
          </p:cNvPr>
          <p:cNvSpPr txBox="1"/>
          <p:nvPr/>
        </p:nvSpPr>
        <p:spPr>
          <a:xfrm>
            <a:off x="7740042" y="5362055"/>
            <a:ext cx="301686" cy="369332"/>
          </a:xfrm>
          <a:prstGeom prst="rect">
            <a:avLst/>
          </a:prstGeom>
          <a:noFill/>
        </p:spPr>
        <p:txBody>
          <a:bodyPr wrap="none" rtlCol="0">
            <a:spAutoFit/>
          </a:bodyPr>
          <a:lstStyle/>
          <a:p>
            <a:r>
              <a:rPr lang="en-US" dirty="0"/>
              <a:t>5</a:t>
            </a:r>
          </a:p>
        </p:txBody>
      </p:sp>
      <p:sp>
        <p:nvSpPr>
          <p:cNvPr id="32" name="TextBox 31">
            <a:extLst>
              <a:ext uri="{FF2B5EF4-FFF2-40B4-BE49-F238E27FC236}">
                <a16:creationId xmlns:a16="http://schemas.microsoft.com/office/drawing/2014/main" id="{F05E4A2E-E16B-3240-B07A-817B849F425C}"/>
              </a:ext>
            </a:extLst>
          </p:cNvPr>
          <p:cNvSpPr txBox="1"/>
          <p:nvPr/>
        </p:nvSpPr>
        <p:spPr>
          <a:xfrm>
            <a:off x="6116342" y="5739496"/>
            <a:ext cx="1285480" cy="369332"/>
          </a:xfrm>
          <a:prstGeom prst="rect">
            <a:avLst/>
          </a:prstGeom>
          <a:noFill/>
        </p:spPr>
        <p:txBody>
          <a:bodyPr wrap="none" rtlCol="0">
            <a:spAutoFit/>
          </a:bodyPr>
          <a:lstStyle/>
          <a:p>
            <a:r>
              <a:rPr lang="en-US" dirty="0"/>
              <a:t>Enzyme (µl)</a:t>
            </a:r>
          </a:p>
        </p:txBody>
      </p:sp>
      <p:sp>
        <p:nvSpPr>
          <p:cNvPr id="34" name="TextBox 33">
            <a:extLst>
              <a:ext uri="{FF2B5EF4-FFF2-40B4-BE49-F238E27FC236}">
                <a16:creationId xmlns:a16="http://schemas.microsoft.com/office/drawing/2014/main" id="{37DB2405-1120-604D-A346-F8C0BF8344A5}"/>
              </a:ext>
            </a:extLst>
          </p:cNvPr>
          <p:cNvSpPr txBox="1"/>
          <p:nvPr/>
        </p:nvSpPr>
        <p:spPr>
          <a:xfrm rot="16200000">
            <a:off x="3918332" y="3499073"/>
            <a:ext cx="1594796" cy="369332"/>
          </a:xfrm>
          <a:prstGeom prst="rect">
            <a:avLst/>
          </a:prstGeom>
          <a:noFill/>
        </p:spPr>
        <p:txBody>
          <a:bodyPr wrap="none" rtlCol="0">
            <a:spAutoFit/>
          </a:bodyPr>
          <a:lstStyle/>
          <a:p>
            <a:r>
              <a:rPr lang="en-US" dirty="0"/>
              <a:t>Product (pmol)</a:t>
            </a:r>
          </a:p>
        </p:txBody>
      </p:sp>
      <p:sp>
        <p:nvSpPr>
          <p:cNvPr id="35" name="TextBox 34">
            <a:extLst>
              <a:ext uri="{FF2B5EF4-FFF2-40B4-BE49-F238E27FC236}">
                <a16:creationId xmlns:a16="http://schemas.microsoft.com/office/drawing/2014/main" id="{B5076240-7128-7041-AF51-F957D647174D}"/>
              </a:ext>
            </a:extLst>
          </p:cNvPr>
          <p:cNvSpPr txBox="1"/>
          <p:nvPr/>
        </p:nvSpPr>
        <p:spPr>
          <a:xfrm>
            <a:off x="4924206" y="4634238"/>
            <a:ext cx="418704" cy="369332"/>
          </a:xfrm>
          <a:prstGeom prst="rect">
            <a:avLst/>
          </a:prstGeom>
          <a:noFill/>
        </p:spPr>
        <p:txBody>
          <a:bodyPr wrap="none" rtlCol="0">
            <a:spAutoFit/>
          </a:bodyPr>
          <a:lstStyle/>
          <a:p>
            <a:r>
              <a:rPr lang="en-US" dirty="0"/>
              <a:t>10</a:t>
            </a:r>
          </a:p>
        </p:txBody>
      </p:sp>
      <p:sp>
        <p:nvSpPr>
          <p:cNvPr id="36" name="TextBox 35">
            <a:extLst>
              <a:ext uri="{FF2B5EF4-FFF2-40B4-BE49-F238E27FC236}">
                <a16:creationId xmlns:a16="http://schemas.microsoft.com/office/drawing/2014/main" id="{4DE0E350-E5CF-FC44-A227-85BF74ADBFC1}"/>
              </a:ext>
            </a:extLst>
          </p:cNvPr>
          <p:cNvSpPr txBox="1"/>
          <p:nvPr/>
        </p:nvSpPr>
        <p:spPr>
          <a:xfrm>
            <a:off x="4922783" y="4026062"/>
            <a:ext cx="418704" cy="369332"/>
          </a:xfrm>
          <a:prstGeom prst="rect">
            <a:avLst/>
          </a:prstGeom>
          <a:noFill/>
        </p:spPr>
        <p:txBody>
          <a:bodyPr wrap="none" rtlCol="0">
            <a:spAutoFit/>
          </a:bodyPr>
          <a:lstStyle/>
          <a:p>
            <a:r>
              <a:rPr lang="en-US" dirty="0"/>
              <a:t>20</a:t>
            </a:r>
          </a:p>
        </p:txBody>
      </p:sp>
      <p:sp>
        <p:nvSpPr>
          <p:cNvPr id="37" name="TextBox 36">
            <a:extLst>
              <a:ext uri="{FF2B5EF4-FFF2-40B4-BE49-F238E27FC236}">
                <a16:creationId xmlns:a16="http://schemas.microsoft.com/office/drawing/2014/main" id="{805A6180-0515-824D-A3C0-98E3B99AF64C}"/>
              </a:ext>
            </a:extLst>
          </p:cNvPr>
          <p:cNvSpPr txBox="1"/>
          <p:nvPr/>
        </p:nvSpPr>
        <p:spPr>
          <a:xfrm>
            <a:off x="4921360" y="3417886"/>
            <a:ext cx="418704" cy="369332"/>
          </a:xfrm>
          <a:prstGeom prst="rect">
            <a:avLst/>
          </a:prstGeom>
          <a:noFill/>
        </p:spPr>
        <p:txBody>
          <a:bodyPr wrap="none" rtlCol="0">
            <a:spAutoFit/>
          </a:bodyPr>
          <a:lstStyle/>
          <a:p>
            <a:r>
              <a:rPr lang="en-US" dirty="0"/>
              <a:t>30</a:t>
            </a:r>
          </a:p>
        </p:txBody>
      </p:sp>
      <p:sp>
        <p:nvSpPr>
          <p:cNvPr id="38" name="TextBox 37">
            <a:extLst>
              <a:ext uri="{FF2B5EF4-FFF2-40B4-BE49-F238E27FC236}">
                <a16:creationId xmlns:a16="http://schemas.microsoft.com/office/drawing/2014/main" id="{83B0EE25-6612-0644-AEC7-252D5BFE629D}"/>
              </a:ext>
            </a:extLst>
          </p:cNvPr>
          <p:cNvSpPr txBox="1"/>
          <p:nvPr/>
        </p:nvSpPr>
        <p:spPr>
          <a:xfrm>
            <a:off x="4919936" y="2835348"/>
            <a:ext cx="418704" cy="369332"/>
          </a:xfrm>
          <a:prstGeom prst="rect">
            <a:avLst/>
          </a:prstGeom>
          <a:noFill/>
        </p:spPr>
        <p:txBody>
          <a:bodyPr wrap="none" rtlCol="0">
            <a:spAutoFit/>
          </a:bodyPr>
          <a:lstStyle/>
          <a:p>
            <a:r>
              <a:rPr lang="en-US" dirty="0"/>
              <a:t>40</a:t>
            </a:r>
          </a:p>
        </p:txBody>
      </p:sp>
      <p:sp>
        <p:nvSpPr>
          <p:cNvPr id="39" name="TextBox 38">
            <a:extLst>
              <a:ext uri="{FF2B5EF4-FFF2-40B4-BE49-F238E27FC236}">
                <a16:creationId xmlns:a16="http://schemas.microsoft.com/office/drawing/2014/main" id="{3AC2FAD4-3048-7E4C-8102-9E6B12AF723D}"/>
              </a:ext>
            </a:extLst>
          </p:cNvPr>
          <p:cNvSpPr txBox="1"/>
          <p:nvPr/>
        </p:nvSpPr>
        <p:spPr>
          <a:xfrm>
            <a:off x="5682953" y="2380001"/>
            <a:ext cx="364202" cy="523220"/>
          </a:xfrm>
          <a:prstGeom prst="rect">
            <a:avLst/>
          </a:prstGeom>
          <a:noFill/>
        </p:spPr>
        <p:txBody>
          <a:bodyPr wrap="none" rtlCol="0">
            <a:spAutoFit/>
          </a:bodyPr>
          <a:lstStyle/>
          <a:p>
            <a:r>
              <a:rPr lang="en-US" sz="2800" dirty="0"/>
              <a:t>•</a:t>
            </a:r>
          </a:p>
        </p:txBody>
      </p:sp>
      <p:sp>
        <p:nvSpPr>
          <p:cNvPr id="40" name="TextBox 39">
            <a:extLst>
              <a:ext uri="{FF2B5EF4-FFF2-40B4-BE49-F238E27FC236}">
                <a16:creationId xmlns:a16="http://schemas.microsoft.com/office/drawing/2014/main" id="{463751C6-3B51-8144-8D8C-BB0EA4C71F46}"/>
              </a:ext>
            </a:extLst>
          </p:cNvPr>
          <p:cNvSpPr txBox="1"/>
          <p:nvPr/>
        </p:nvSpPr>
        <p:spPr>
          <a:xfrm>
            <a:off x="6185731" y="2380001"/>
            <a:ext cx="364202" cy="523220"/>
          </a:xfrm>
          <a:prstGeom prst="rect">
            <a:avLst/>
          </a:prstGeom>
          <a:noFill/>
        </p:spPr>
        <p:txBody>
          <a:bodyPr wrap="none" rtlCol="0">
            <a:spAutoFit/>
          </a:bodyPr>
          <a:lstStyle/>
          <a:p>
            <a:r>
              <a:rPr lang="en-US" sz="2800" dirty="0"/>
              <a:t>•</a:t>
            </a:r>
          </a:p>
        </p:txBody>
      </p:sp>
      <p:sp>
        <p:nvSpPr>
          <p:cNvPr id="41" name="TextBox 40">
            <a:extLst>
              <a:ext uri="{FF2B5EF4-FFF2-40B4-BE49-F238E27FC236}">
                <a16:creationId xmlns:a16="http://schemas.microsoft.com/office/drawing/2014/main" id="{69BFB4AC-3077-324C-AEC8-EE08D5E48860}"/>
              </a:ext>
            </a:extLst>
          </p:cNvPr>
          <p:cNvSpPr txBox="1"/>
          <p:nvPr/>
        </p:nvSpPr>
        <p:spPr>
          <a:xfrm>
            <a:off x="6707024" y="3046575"/>
            <a:ext cx="364202" cy="523220"/>
          </a:xfrm>
          <a:prstGeom prst="rect">
            <a:avLst/>
          </a:prstGeom>
          <a:noFill/>
        </p:spPr>
        <p:txBody>
          <a:bodyPr wrap="none" rtlCol="0">
            <a:spAutoFit/>
          </a:bodyPr>
          <a:lstStyle/>
          <a:p>
            <a:r>
              <a:rPr lang="en-US" sz="2800" dirty="0"/>
              <a:t>•</a:t>
            </a:r>
          </a:p>
        </p:txBody>
      </p:sp>
      <p:sp>
        <p:nvSpPr>
          <p:cNvPr id="42" name="TextBox 41">
            <a:extLst>
              <a:ext uri="{FF2B5EF4-FFF2-40B4-BE49-F238E27FC236}">
                <a16:creationId xmlns:a16="http://schemas.microsoft.com/office/drawing/2014/main" id="{6F368452-23F9-5448-9391-5F97B6D09323}"/>
              </a:ext>
            </a:extLst>
          </p:cNvPr>
          <p:cNvSpPr txBox="1"/>
          <p:nvPr/>
        </p:nvSpPr>
        <p:spPr>
          <a:xfrm>
            <a:off x="4918512" y="2210080"/>
            <a:ext cx="418704" cy="369332"/>
          </a:xfrm>
          <a:prstGeom prst="rect">
            <a:avLst/>
          </a:prstGeom>
          <a:noFill/>
        </p:spPr>
        <p:txBody>
          <a:bodyPr wrap="none" rtlCol="0">
            <a:spAutoFit/>
          </a:bodyPr>
          <a:lstStyle/>
          <a:p>
            <a:r>
              <a:rPr lang="en-US" dirty="0"/>
              <a:t>50</a:t>
            </a:r>
          </a:p>
        </p:txBody>
      </p:sp>
      <p:sp>
        <p:nvSpPr>
          <p:cNvPr id="43" name="TextBox 42">
            <a:extLst>
              <a:ext uri="{FF2B5EF4-FFF2-40B4-BE49-F238E27FC236}">
                <a16:creationId xmlns:a16="http://schemas.microsoft.com/office/drawing/2014/main" id="{81A8AD2B-250A-8542-9446-4836712220B4}"/>
              </a:ext>
            </a:extLst>
          </p:cNvPr>
          <p:cNvSpPr txBox="1"/>
          <p:nvPr/>
        </p:nvSpPr>
        <p:spPr>
          <a:xfrm>
            <a:off x="7209802" y="3627688"/>
            <a:ext cx="364202" cy="523220"/>
          </a:xfrm>
          <a:prstGeom prst="rect">
            <a:avLst/>
          </a:prstGeom>
          <a:noFill/>
        </p:spPr>
        <p:txBody>
          <a:bodyPr wrap="none" rtlCol="0">
            <a:spAutoFit/>
          </a:bodyPr>
          <a:lstStyle/>
          <a:p>
            <a:r>
              <a:rPr lang="en-US" sz="2800" dirty="0"/>
              <a:t>•</a:t>
            </a:r>
          </a:p>
        </p:txBody>
      </p:sp>
      <p:sp>
        <p:nvSpPr>
          <p:cNvPr id="44" name="TextBox 43">
            <a:extLst>
              <a:ext uri="{FF2B5EF4-FFF2-40B4-BE49-F238E27FC236}">
                <a16:creationId xmlns:a16="http://schemas.microsoft.com/office/drawing/2014/main" id="{4AEBC0AB-2286-A447-B383-91D8A60457DD}"/>
              </a:ext>
            </a:extLst>
          </p:cNvPr>
          <p:cNvSpPr txBox="1"/>
          <p:nvPr/>
        </p:nvSpPr>
        <p:spPr>
          <a:xfrm>
            <a:off x="7721125" y="4396810"/>
            <a:ext cx="364202" cy="523220"/>
          </a:xfrm>
          <a:prstGeom prst="rect">
            <a:avLst/>
          </a:prstGeom>
          <a:noFill/>
        </p:spPr>
        <p:txBody>
          <a:bodyPr wrap="none" rtlCol="0">
            <a:spAutoFit/>
          </a:bodyPr>
          <a:lstStyle/>
          <a:p>
            <a:r>
              <a:rPr lang="en-US" sz="2800" dirty="0"/>
              <a:t>•</a:t>
            </a:r>
          </a:p>
        </p:txBody>
      </p:sp>
      <p:sp>
        <p:nvSpPr>
          <p:cNvPr id="47" name="TextBox 46">
            <a:extLst>
              <a:ext uri="{FF2B5EF4-FFF2-40B4-BE49-F238E27FC236}">
                <a16:creationId xmlns:a16="http://schemas.microsoft.com/office/drawing/2014/main" id="{5AE194FD-498A-7C45-8310-2B83496F44B5}"/>
              </a:ext>
            </a:extLst>
          </p:cNvPr>
          <p:cNvSpPr txBox="1"/>
          <p:nvPr/>
        </p:nvSpPr>
        <p:spPr>
          <a:xfrm>
            <a:off x="533072" y="2605835"/>
            <a:ext cx="2799788" cy="369332"/>
          </a:xfrm>
          <a:prstGeom prst="rect">
            <a:avLst/>
          </a:prstGeom>
          <a:noFill/>
        </p:spPr>
        <p:txBody>
          <a:bodyPr wrap="square" rtlCol="0">
            <a:spAutoFit/>
          </a:bodyPr>
          <a:lstStyle/>
          <a:p>
            <a:r>
              <a:rPr lang="en-US" b="1" dirty="0"/>
              <a:t>What could inhibit ?</a:t>
            </a:r>
          </a:p>
        </p:txBody>
      </p:sp>
      <p:sp>
        <p:nvSpPr>
          <p:cNvPr id="45" name="TextBox 44">
            <a:extLst>
              <a:ext uri="{FF2B5EF4-FFF2-40B4-BE49-F238E27FC236}">
                <a16:creationId xmlns:a16="http://schemas.microsoft.com/office/drawing/2014/main" id="{7D22AF9C-BCA3-EE43-9FC1-2F76558F3EF3}"/>
              </a:ext>
            </a:extLst>
          </p:cNvPr>
          <p:cNvSpPr txBox="1"/>
          <p:nvPr/>
        </p:nvSpPr>
        <p:spPr>
          <a:xfrm>
            <a:off x="521294" y="1657884"/>
            <a:ext cx="2208233" cy="369332"/>
          </a:xfrm>
          <a:prstGeom prst="rect">
            <a:avLst/>
          </a:prstGeom>
          <a:noFill/>
        </p:spPr>
        <p:txBody>
          <a:bodyPr wrap="none" rtlCol="0">
            <a:spAutoFit/>
          </a:bodyPr>
          <a:lstStyle/>
          <a:p>
            <a:r>
              <a:rPr lang="en-US" dirty="0"/>
              <a:t>Even bigger bummer!</a:t>
            </a:r>
          </a:p>
        </p:txBody>
      </p:sp>
      <p:sp>
        <p:nvSpPr>
          <p:cNvPr id="3" name="Rectangle 2">
            <a:extLst>
              <a:ext uri="{FF2B5EF4-FFF2-40B4-BE49-F238E27FC236}">
                <a16:creationId xmlns:a16="http://schemas.microsoft.com/office/drawing/2014/main" id="{8D42A08D-6EF8-C247-8FC3-0A7DE6344CB1}"/>
              </a:ext>
            </a:extLst>
          </p:cNvPr>
          <p:cNvSpPr/>
          <p:nvPr/>
        </p:nvSpPr>
        <p:spPr>
          <a:xfrm>
            <a:off x="2731192" y="1577904"/>
            <a:ext cx="813043" cy="707886"/>
          </a:xfrm>
          <a:prstGeom prst="rect">
            <a:avLst/>
          </a:prstGeom>
        </p:spPr>
        <p:txBody>
          <a:bodyPr wrap="none">
            <a:spAutoFit/>
          </a:bodyPr>
          <a:lstStyle/>
          <a:p>
            <a:r>
              <a:rPr lang="en-US" sz="40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sz="4000" dirty="0">
                <a:effectLst/>
              </a:rPr>
              <a:t> </a:t>
            </a:r>
            <a:endParaRPr lang="en-US" sz="4000" dirty="0"/>
          </a:p>
        </p:txBody>
      </p:sp>
      <p:sp>
        <p:nvSpPr>
          <p:cNvPr id="33" name="TextBox 32">
            <a:extLst>
              <a:ext uri="{FF2B5EF4-FFF2-40B4-BE49-F238E27FC236}">
                <a16:creationId xmlns:a16="http://schemas.microsoft.com/office/drawing/2014/main" id="{5C7E9939-38BA-4645-9B22-BE9B31700968}"/>
              </a:ext>
            </a:extLst>
          </p:cNvPr>
          <p:cNvSpPr txBox="1"/>
          <p:nvPr/>
        </p:nvSpPr>
        <p:spPr>
          <a:xfrm>
            <a:off x="357602" y="3055974"/>
            <a:ext cx="3787108"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Something that degrades the substrate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Something that degrades the product</a:t>
            </a:r>
          </a:p>
          <a:p>
            <a:endParaRPr lang="en-US" sz="1600" dirty="0"/>
          </a:p>
        </p:txBody>
      </p:sp>
    </p:spTree>
    <p:extLst>
      <p:ext uri="{BB962C8B-B14F-4D97-AF65-F5344CB8AC3E}">
        <p14:creationId xmlns:p14="http://schemas.microsoft.com/office/powerpoint/2010/main" val="1574459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304723" y="309123"/>
            <a:ext cx="3483133" cy="400110"/>
          </a:xfrm>
          <a:prstGeom prst="rect">
            <a:avLst/>
          </a:prstGeom>
          <a:noFill/>
        </p:spPr>
        <p:txBody>
          <a:bodyPr wrap="none" rtlCol="0">
            <a:spAutoFit/>
          </a:bodyPr>
          <a:lstStyle/>
          <a:p>
            <a:r>
              <a:rPr lang="en-US" sz="2000" b="1" dirty="0"/>
              <a:t>define enzyme </a:t>
            </a:r>
            <a:r>
              <a:rPr lang="en-US" sz="2000" b="1" u="sng" dirty="0"/>
              <a:t>Specific Activity</a:t>
            </a:r>
            <a:endParaRPr lang="en-US" sz="2000" b="1"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AE194FD-498A-7C45-8310-2B83496F44B5}"/>
                  </a:ext>
                </a:extLst>
              </p:cNvPr>
              <p:cNvSpPr txBox="1"/>
              <p:nvPr/>
            </p:nvSpPr>
            <p:spPr>
              <a:xfrm>
                <a:off x="293789" y="811218"/>
                <a:ext cx="8320372" cy="369332"/>
              </a:xfrm>
              <a:prstGeom prst="rect">
                <a:avLst/>
              </a:prstGeom>
              <a:noFill/>
            </p:spPr>
            <p:txBody>
              <a:bodyPr wrap="square" rtlCol="0">
                <a:spAutoFit/>
              </a:bodyPr>
              <a:lstStyle/>
              <a:p>
                <a:r>
                  <a:rPr lang="en-US" sz="1600" dirty="0"/>
                  <a:t>Enzyme concentration (U/ml)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Protein concentration (mg/ml)  =   </a:t>
                </a:r>
                <a:r>
                  <a:rPr lang="en-US" b="1" dirty="0"/>
                  <a:t>U/mg</a:t>
                </a:r>
              </a:p>
            </p:txBody>
          </p:sp>
        </mc:Choice>
        <mc:Fallback xmlns="">
          <p:sp>
            <p:nvSpPr>
              <p:cNvPr id="47" name="TextBox 46">
                <a:extLst>
                  <a:ext uri="{FF2B5EF4-FFF2-40B4-BE49-F238E27FC236}">
                    <a16:creationId xmlns:a16="http://schemas.microsoft.com/office/drawing/2014/main" id="{5AE194FD-498A-7C45-8310-2B83496F44B5}"/>
                  </a:ext>
                </a:extLst>
              </p:cNvPr>
              <p:cNvSpPr txBox="1">
                <a:spLocks noRot="1" noChangeAspect="1" noMove="1" noResize="1" noEditPoints="1" noAdjustHandles="1" noChangeArrowheads="1" noChangeShapeType="1" noTextEdit="1"/>
              </p:cNvSpPr>
              <p:nvPr/>
            </p:nvSpPr>
            <p:spPr>
              <a:xfrm>
                <a:off x="293789" y="811218"/>
                <a:ext cx="8320372" cy="369332"/>
              </a:xfrm>
              <a:prstGeom prst="rect">
                <a:avLst/>
              </a:prstGeom>
              <a:blipFill>
                <a:blip r:embed="rId2"/>
                <a:stretch>
                  <a:fillRect l="-305" t="-6667" b="-23333"/>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DFFE28D3-E2DB-2040-A87E-AE9B43B53B7C}"/>
              </a:ext>
            </a:extLst>
          </p:cNvPr>
          <p:cNvSpPr txBox="1"/>
          <p:nvPr/>
        </p:nvSpPr>
        <p:spPr>
          <a:xfrm>
            <a:off x="320390" y="1709209"/>
            <a:ext cx="6887655" cy="400110"/>
          </a:xfrm>
          <a:prstGeom prst="rect">
            <a:avLst/>
          </a:prstGeom>
          <a:noFill/>
        </p:spPr>
        <p:txBody>
          <a:bodyPr wrap="none" rtlCol="0">
            <a:spAutoFit/>
          </a:bodyPr>
          <a:lstStyle/>
          <a:p>
            <a:r>
              <a:rPr lang="en-US" sz="2000" b="1" dirty="0"/>
              <a:t>Specific Activity is the quantitative expression of enzyme purity</a:t>
            </a:r>
          </a:p>
        </p:txBody>
      </p:sp>
      <p:sp>
        <p:nvSpPr>
          <p:cNvPr id="50" name="TextBox 49">
            <a:extLst>
              <a:ext uri="{FF2B5EF4-FFF2-40B4-BE49-F238E27FC236}">
                <a16:creationId xmlns:a16="http://schemas.microsoft.com/office/drawing/2014/main" id="{A5340ECA-53C6-CA41-9D5D-D27168C2A1AE}"/>
              </a:ext>
            </a:extLst>
          </p:cNvPr>
          <p:cNvSpPr txBox="1"/>
          <p:nvPr/>
        </p:nvSpPr>
        <p:spPr>
          <a:xfrm>
            <a:off x="326548" y="2313853"/>
            <a:ext cx="7586858" cy="830997"/>
          </a:xfrm>
          <a:prstGeom prst="rect">
            <a:avLst/>
          </a:prstGeom>
          <a:noFill/>
        </p:spPr>
        <p:txBody>
          <a:bodyPr wrap="square" rtlCol="0">
            <a:spAutoFit/>
          </a:bodyPr>
          <a:lstStyle/>
          <a:p>
            <a:r>
              <a:rPr lang="en-US" sz="1600" dirty="0"/>
              <a:t>To determine specific activity, you need to be able to measure protein concentration.</a:t>
            </a:r>
          </a:p>
          <a:p>
            <a:endParaRPr lang="en-US" sz="1600" dirty="0"/>
          </a:p>
          <a:p>
            <a:r>
              <a:rPr lang="en-US" sz="1600" dirty="0"/>
              <a:t>Assay of protein concentration should be:</a:t>
            </a:r>
          </a:p>
        </p:txBody>
      </p:sp>
    </p:spTree>
    <p:extLst>
      <p:ext uri="{BB962C8B-B14F-4D97-AF65-F5344CB8AC3E}">
        <p14:creationId xmlns:p14="http://schemas.microsoft.com/office/powerpoint/2010/main" val="193834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304723" y="309123"/>
            <a:ext cx="3483133" cy="400110"/>
          </a:xfrm>
          <a:prstGeom prst="rect">
            <a:avLst/>
          </a:prstGeom>
          <a:noFill/>
        </p:spPr>
        <p:txBody>
          <a:bodyPr wrap="none" rtlCol="0">
            <a:spAutoFit/>
          </a:bodyPr>
          <a:lstStyle/>
          <a:p>
            <a:r>
              <a:rPr lang="en-US" sz="2000" b="1" dirty="0"/>
              <a:t>define enzyme </a:t>
            </a:r>
            <a:r>
              <a:rPr lang="en-US" sz="2000" b="1" u="sng" dirty="0"/>
              <a:t>Specific Activity</a:t>
            </a:r>
            <a:endParaRPr lang="en-US" sz="2000" b="1"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AE194FD-498A-7C45-8310-2B83496F44B5}"/>
                  </a:ext>
                </a:extLst>
              </p:cNvPr>
              <p:cNvSpPr txBox="1"/>
              <p:nvPr/>
            </p:nvSpPr>
            <p:spPr>
              <a:xfrm>
                <a:off x="293789" y="811218"/>
                <a:ext cx="8320372" cy="338554"/>
              </a:xfrm>
              <a:prstGeom prst="rect">
                <a:avLst/>
              </a:prstGeom>
              <a:noFill/>
            </p:spPr>
            <p:txBody>
              <a:bodyPr wrap="square" rtlCol="0">
                <a:spAutoFit/>
              </a:bodyPr>
              <a:lstStyle/>
              <a:p>
                <a:r>
                  <a:rPr lang="en-US" sz="1600" dirty="0"/>
                  <a:t>Enzyme concentration (U/ml)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Protein concentration (mg/ml)  =   </a:t>
                </a:r>
                <a:r>
                  <a:rPr lang="en-US" sz="1600" b="1" dirty="0"/>
                  <a:t>U/mg</a:t>
                </a:r>
              </a:p>
            </p:txBody>
          </p:sp>
        </mc:Choice>
        <mc:Fallback xmlns="">
          <p:sp>
            <p:nvSpPr>
              <p:cNvPr id="47" name="TextBox 46">
                <a:extLst>
                  <a:ext uri="{FF2B5EF4-FFF2-40B4-BE49-F238E27FC236}">
                    <a16:creationId xmlns:a16="http://schemas.microsoft.com/office/drawing/2014/main" id="{5AE194FD-498A-7C45-8310-2B83496F44B5}"/>
                  </a:ext>
                </a:extLst>
              </p:cNvPr>
              <p:cNvSpPr txBox="1">
                <a:spLocks noRot="1" noChangeAspect="1" noMove="1" noResize="1" noEditPoints="1" noAdjustHandles="1" noChangeArrowheads="1" noChangeShapeType="1" noTextEdit="1"/>
              </p:cNvSpPr>
              <p:nvPr/>
            </p:nvSpPr>
            <p:spPr>
              <a:xfrm>
                <a:off x="293789" y="811218"/>
                <a:ext cx="8320372" cy="338554"/>
              </a:xfrm>
              <a:prstGeom prst="rect">
                <a:avLst/>
              </a:prstGeom>
              <a:blipFill>
                <a:blip r:embed="rId2"/>
                <a:stretch>
                  <a:fillRect l="-305" t="-3571" b="-17857"/>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DFFE28D3-E2DB-2040-A87E-AE9B43B53B7C}"/>
              </a:ext>
            </a:extLst>
          </p:cNvPr>
          <p:cNvSpPr txBox="1"/>
          <p:nvPr/>
        </p:nvSpPr>
        <p:spPr>
          <a:xfrm>
            <a:off x="320390" y="1709209"/>
            <a:ext cx="6887655" cy="400110"/>
          </a:xfrm>
          <a:prstGeom prst="rect">
            <a:avLst/>
          </a:prstGeom>
          <a:noFill/>
        </p:spPr>
        <p:txBody>
          <a:bodyPr wrap="none" rtlCol="0">
            <a:spAutoFit/>
          </a:bodyPr>
          <a:lstStyle/>
          <a:p>
            <a:r>
              <a:rPr lang="en-US" sz="2000" b="1" dirty="0"/>
              <a:t>Specific Activity is the quantitative expression of enzyme purity</a:t>
            </a:r>
          </a:p>
        </p:txBody>
      </p:sp>
      <p:sp>
        <p:nvSpPr>
          <p:cNvPr id="50" name="TextBox 49">
            <a:extLst>
              <a:ext uri="{FF2B5EF4-FFF2-40B4-BE49-F238E27FC236}">
                <a16:creationId xmlns:a16="http://schemas.microsoft.com/office/drawing/2014/main" id="{A5340ECA-53C6-CA41-9D5D-D27168C2A1AE}"/>
              </a:ext>
            </a:extLst>
          </p:cNvPr>
          <p:cNvSpPr txBox="1"/>
          <p:nvPr/>
        </p:nvSpPr>
        <p:spPr>
          <a:xfrm>
            <a:off x="326548" y="2313853"/>
            <a:ext cx="7586858" cy="830997"/>
          </a:xfrm>
          <a:prstGeom prst="rect">
            <a:avLst/>
          </a:prstGeom>
          <a:noFill/>
        </p:spPr>
        <p:txBody>
          <a:bodyPr wrap="square" rtlCol="0">
            <a:spAutoFit/>
          </a:bodyPr>
          <a:lstStyle/>
          <a:p>
            <a:r>
              <a:rPr lang="en-US" sz="1600" dirty="0"/>
              <a:t>To determine specific activity, you need to be able to measure protein concentration.</a:t>
            </a:r>
          </a:p>
          <a:p>
            <a:endParaRPr lang="en-US" sz="1600" dirty="0"/>
          </a:p>
          <a:p>
            <a:r>
              <a:rPr lang="en-US" sz="1600" dirty="0"/>
              <a:t>Assay of protein concentration should be:</a:t>
            </a:r>
          </a:p>
        </p:txBody>
      </p:sp>
      <p:sp>
        <p:nvSpPr>
          <p:cNvPr id="33" name="TextBox 32">
            <a:extLst>
              <a:ext uri="{FF2B5EF4-FFF2-40B4-BE49-F238E27FC236}">
                <a16:creationId xmlns:a16="http://schemas.microsoft.com/office/drawing/2014/main" id="{252520BF-2F58-3A4A-97DE-414938DBF23C}"/>
              </a:ext>
            </a:extLst>
          </p:cNvPr>
          <p:cNvSpPr txBox="1"/>
          <p:nvPr/>
        </p:nvSpPr>
        <p:spPr>
          <a:xfrm>
            <a:off x="4166431" y="2940465"/>
            <a:ext cx="1569720" cy="1866900"/>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432FF"/>
                </a:solidFill>
              </a:rPr>
              <a:t>Rapid</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Sensitive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Specific</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solidFill>
                  <a:srgbClr val="0432FF"/>
                </a:solidFill>
              </a:rPr>
              <a:t>Inexpensive</a:t>
            </a:r>
          </a:p>
        </p:txBody>
      </p:sp>
      <p:sp>
        <p:nvSpPr>
          <p:cNvPr id="45" name="Rectangle 44">
            <a:extLst>
              <a:ext uri="{FF2B5EF4-FFF2-40B4-BE49-F238E27FC236}">
                <a16:creationId xmlns:a16="http://schemas.microsoft.com/office/drawing/2014/main" id="{6D05BF9F-8C24-DF4E-94A5-89B9FE83744A}"/>
              </a:ext>
            </a:extLst>
          </p:cNvPr>
          <p:cNvSpPr/>
          <p:nvPr/>
        </p:nvSpPr>
        <p:spPr>
          <a:xfrm>
            <a:off x="4143571" y="2833785"/>
            <a:ext cx="1623060" cy="2072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93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304723" y="309123"/>
            <a:ext cx="4462760" cy="400110"/>
          </a:xfrm>
          <a:prstGeom prst="rect">
            <a:avLst/>
          </a:prstGeom>
          <a:noFill/>
        </p:spPr>
        <p:txBody>
          <a:bodyPr wrap="none" rtlCol="0">
            <a:spAutoFit/>
          </a:bodyPr>
          <a:lstStyle/>
          <a:p>
            <a:r>
              <a:rPr lang="en-US" sz="2000" b="1" dirty="0"/>
              <a:t>Bradford Assay of Protein Concentration</a:t>
            </a:r>
          </a:p>
        </p:txBody>
      </p:sp>
      <p:sp>
        <p:nvSpPr>
          <p:cNvPr id="47" name="TextBox 46">
            <a:extLst>
              <a:ext uri="{FF2B5EF4-FFF2-40B4-BE49-F238E27FC236}">
                <a16:creationId xmlns:a16="http://schemas.microsoft.com/office/drawing/2014/main" id="{5AE194FD-498A-7C45-8310-2B83496F44B5}"/>
              </a:ext>
            </a:extLst>
          </p:cNvPr>
          <p:cNvSpPr txBox="1"/>
          <p:nvPr/>
        </p:nvSpPr>
        <p:spPr>
          <a:xfrm>
            <a:off x="285243" y="874198"/>
            <a:ext cx="8320372" cy="1077218"/>
          </a:xfrm>
          <a:prstGeom prst="rect">
            <a:avLst/>
          </a:prstGeom>
          <a:noFill/>
        </p:spPr>
        <p:txBody>
          <a:bodyPr wrap="square" rtlCol="0">
            <a:spAutoFit/>
          </a:bodyPr>
          <a:lstStyle/>
          <a:p>
            <a:r>
              <a:rPr lang="en-US" sz="1600" dirty="0"/>
              <a:t>Based on absorbance change in an acidic solution of  Coomassie Blue-250 dye from reddish-brown to blue color upon binding of dye to protein</a:t>
            </a:r>
          </a:p>
          <a:p>
            <a:endParaRPr lang="en-US" sz="1600" dirty="0"/>
          </a:p>
          <a:p>
            <a:r>
              <a:rPr lang="en-US" sz="1600" dirty="0"/>
              <a:t>Assay signal is responsive to basic amino acids in protein, especially arginine  </a:t>
            </a:r>
            <a:endParaRPr lang="en-US" sz="1600" b="1" dirty="0"/>
          </a:p>
        </p:txBody>
      </p:sp>
      <p:pic>
        <p:nvPicPr>
          <p:cNvPr id="2" name="Picture 1">
            <a:extLst>
              <a:ext uri="{FF2B5EF4-FFF2-40B4-BE49-F238E27FC236}">
                <a16:creationId xmlns:a16="http://schemas.microsoft.com/office/drawing/2014/main" id="{B98D3B82-7D1B-F349-9027-D9E07B0EE664}"/>
              </a:ext>
            </a:extLst>
          </p:cNvPr>
          <p:cNvPicPr>
            <a:picLocks noChangeAspect="1"/>
          </p:cNvPicPr>
          <p:nvPr/>
        </p:nvPicPr>
        <p:blipFill>
          <a:blip r:embed="rId2"/>
          <a:stretch>
            <a:fillRect/>
          </a:stretch>
        </p:blipFill>
        <p:spPr>
          <a:xfrm>
            <a:off x="506895" y="2168071"/>
            <a:ext cx="7718417" cy="2412475"/>
          </a:xfrm>
          <a:prstGeom prst="rect">
            <a:avLst/>
          </a:prstGeom>
        </p:spPr>
      </p:pic>
      <p:sp>
        <p:nvSpPr>
          <p:cNvPr id="9" name="TextBox 8">
            <a:extLst>
              <a:ext uri="{FF2B5EF4-FFF2-40B4-BE49-F238E27FC236}">
                <a16:creationId xmlns:a16="http://schemas.microsoft.com/office/drawing/2014/main" id="{5DE901CF-091E-E247-83C6-4E2B8CD7AFEC}"/>
              </a:ext>
            </a:extLst>
          </p:cNvPr>
          <p:cNvSpPr txBox="1"/>
          <p:nvPr/>
        </p:nvSpPr>
        <p:spPr>
          <a:xfrm>
            <a:off x="283818" y="4983303"/>
            <a:ext cx="8320372" cy="861774"/>
          </a:xfrm>
          <a:prstGeom prst="rect">
            <a:avLst/>
          </a:prstGeom>
          <a:noFill/>
        </p:spPr>
        <p:txBody>
          <a:bodyPr wrap="square" rtlCol="0">
            <a:spAutoFit/>
          </a:bodyPr>
          <a:lstStyle/>
          <a:p>
            <a:r>
              <a:rPr lang="en-US" sz="1600" dirty="0"/>
              <a:t>Dye-binding assay reagents and protein standards (BSA or </a:t>
            </a:r>
            <a:r>
              <a:rPr lang="en-US" sz="1600" dirty="0">
                <a:latin typeface="Symbol" pitchFamily="2" charset="2"/>
              </a:rPr>
              <a:t>g</a:t>
            </a:r>
            <a:r>
              <a:rPr lang="en-US" sz="1600" dirty="0"/>
              <a:t>-globulin) are available commercially</a:t>
            </a:r>
          </a:p>
          <a:p>
            <a:endParaRPr lang="en-US" sz="1600" dirty="0"/>
          </a:p>
          <a:p>
            <a:r>
              <a:rPr lang="en-US" sz="1600" dirty="0"/>
              <a:t>Need to make a </a:t>
            </a:r>
            <a:r>
              <a:rPr lang="en-US" b="1" dirty="0"/>
              <a:t>standard curve </a:t>
            </a:r>
            <a:r>
              <a:rPr lang="en-US" sz="1600" dirty="0"/>
              <a:t>every time you do the assay </a:t>
            </a:r>
          </a:p>
        </p:txBody>
      </p:sp>
      <p:sp>
        <p:nvSpPr>
          <p:cNvPr id="3" name="TextBox 2">
            <a:extLst>
              <a:ext uri="{FF2B5EF4-FFF2-40B4-BE49-F238E27FC236}">
                <a16:creationId xmlns:a16="http://schemas.microsoft.com/office/drawing/2014/main" id="{2A09BB77-A969-4D41-8737-F476A28A693D}"/>
              </a:ext>
            </a:extLst>
          </p:cNvPr>
          <p:cNvSpPr txBox="1"/>
          <p:nvPr/>
        </p:nvSpPr>
        <p:spPr>
          <a:xfrm>
            <a:off x="7004957" y="3780064"/>
            <a:ext cx="1512145" cy="369332"/>
          </a:xfrm>
          <a:prstGeom prst="rect">
            <a:avLst/>
          </a:prstGeom>
          <a:solidFill>
            <a:schemeClr val="bg1"/>
          </a:solidFill>
        </p:spPr>
        <p:txBody>
          <a:bodyPr wrap="none" rtlCol="0">
            <a:spAutoFit/>
          </a:bodyPr>
          <a:lstStyle/>
          <a:p>
            <a:r>
              <a:rPr lang="en-US" dirty="0"/>
              <a:t>A</a:t>
            </a:r>
            <a:r>
              <a:rPr lang="en-US" baseline="-25000" dirty="0"/>
              <a:t>max</a:t>
            </a:r>
            <a:r>
              <a:rPr lang="en-US" dirty="0"/>
              <a:t> = 595 nm</a:t>
            </a:r>
          </a:p>
        </p:txBody>
      </p:sp>
      <p:sp>
        <p:nvSpPr>
          <p:cNvPr id="7" name="TextBox 6">
            <a:extLst>
              <a:ext uri="{FF2B5EF4-FFF2-40B4-BE49-F238E27FC236}">
                <a16:creationId xmlns:a16="http://schemas.microsoft.com/office/drawing/2014/main" id="{C8EDA661-0102-CC46-8FC2-A96D95F20B89}"/>
              </a:ext>
            </a:extLst>
          </p:cNvPr>
          <p:cNvSpPr txBox="1"/>
          <p:nvPr/>
        </p:nvSpPr>
        <p:spPr>
          <a:xfrm>
            <a:off x="2536371" y="4299857"/>
            <a:ext cx="1361591" cy="338554"/>
          </a:xfrm>
          <a:prstGeom prst="rect">
            <a:avLst/>
          </a:prstGeom>
          <a:solidFill>
            <a:schemeClr val="bg1"/>
          </a:solidFill>
        </p:spPr>
        <p:txBody>
          <a:bodyPr wrap="none" rtlCol="0">
            <a:spAutoFit/>
          </a:bodyPr>
          <a:lstStyle/>
          <a:p>
            <a:r>
              <a:rPr lang="en-US" sz="1600" dirty="0"/>
              <a:t>A</a:t>
            </a:r>
            <a:r>
              <a:rPr lang="en-US" sz="1600" baseline="-25000" dirty="0"/>
              <a:t>max</a:t>
            </a:r>
            <a:r>
              <a:rPr lang="en-US" sz="1600" dirty="0"/>
              <a:t> = 465 nm</a:t>
            </a:r>
          </a:p>
        </p:txBody>
      </p:sp>
      <p:sp>
        <p:nvSpPr>
          <p:cNvPr id="4" name="Rectangle 3">
            <a:extLst>
              <a:ext uri="{FF2B5EF4-FFF2-40B4-BE49-F238E27FC236}">
                <a16:creationId xmlns:a16="http://schemas.microsoft.com/office/drawing/2014/main" id="{7A040EDE-2973-944D-BA0E-1CD85D0DEC3C}"/>
              </a:ext>
            </a:extLst>
          </p:cNvPr>
          <p:cNvSpPr/>
          <p:nvPr/>
        </p:nvSpPr>
        <p:spPr>
          <a:xfrm>
            <a:off x="4857750" y="3265714"/>
            <a:ext cx="1094014" cy="220436"/>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60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304723" y="309123"/>
            <a:ext cx="7000699" cy="400110"/>
          </a:xfrm>
          <a:prstGeom prst="rect">
            <a:avLst/>
          </a:prstGeom>
          <a:noFill/>
        </p:spPr>
        <p:txBody>
          <a:bodyPr wrap="none" rtlCol="0">
            <a:spAutoFit/>
          </a:bodyPr>
          <a:lstStyle/>
          <a:p>
            <a:r>
              <a:rPr lang="en-US" sz="2000" b="1" dirty="0"/>
              <a:t>Bradford Assay of Protein Concentration: make a standard curve</a:t>
            </a:r>
          </a:p>
        </p:txBody>
      </p:sp>
      <p:sp>
        <p:nvSpPr>
          <p:cNvPr id="47" name="TextBox 46">
            <a:extLst>
              <a:ext uri="{FF2B5EF4-FFF2-40B4-BE49-F238E27FC236}">
                <a16:creationId xmlns:a16="http://schemas.microsoft.com/office/drawing/2014/main" id="{5AE194FD-498A-7C45-8310-2B83496F44B5}"/>
              </a:ext>
            </a:extLst>
          </p:cNvPr>
          <p:cNvSpPr txBox="1"/>
          <p:nvPr/>
        </p:nvSpPr>
        <p:spPr>
          <a:xfrm>
            <a:off x="293789" y="703282"/>
            <a:ext cx="8320372" cy="1531510"/>
          </a:xfrm>
          <a:prstGeom prst="rect">
            <a:avLst/>
          </a:prstGeom>
          <a:noFill/>
        </p:spPr>
        <p:txBody>
          <a:bodyPr wrap="square" rtlCol="0">
            <a:spAutoFit/>
          </a:bodyPr>
          <a:lstStyle/>
          <a:p>
            <a:pPr>
              <a:lnSpc>
                <a:spcPct val="150000"/>
              </a:lnSpc>
            </a:pPr>
            <a:r>
              <a:rPr lang="en-US" sz="1600" dirty="0"/>
              <a:t>To 1 ml of dye solution, add 1, 2, 3, 4, or 5 µl of a 1 mg/ml BSA solution </a:t>
            </a:r>
          </a:p>
          <a:p>
            <a:pPr>
              <a:lnSpc>
                <a:spcPct val="150000"/>
              </a:lnSpc>
            </a:pPr>
            <a:r>
              <a:rPr lang="en-US" sz="1600" dirty="0"/>
              <a:t>Blank spectrophotometer against dye solution, then measure </a:t>
            </a:r>
            <a:r>
              <a:rPr lang="en-US" sz="1600" i="1" dirty="0"/>
              <a:t>A</a:t>
            </a:r>
            <a:r>
              <a:rPr lang="en-US" sz="1600" baseline="-25000" dirty="0"/>
              <a:t>595</a:t>
            </a:r>
            <a:r>
              <a:rPr lang="en-US" sz="1600" dirty="0"/>
              <a:t> of BSA samples</a:t>
            </a:r>
            <a:endParaRPr lang="en-US" sz="1600" b="1" dirty="0"/>
          </a:p>
          <a:p>
            <a:pPr>
              <a:lnSpc>
                <a:spcPct val="150000"/>
              </a:lnSpc>
            </a:pPr>
            <a:r>
              <a:rPr lang="en-US" sz="1600" dirty="0"/>
              <a:t>Plot </a:t>
            </a:r>
            <a:r>
              <a:rPr lang="en-US" sz="1600" i="1" dirty="0"/>
              <a:t>A</a:t>
            </a:r>
            <a:r>
              <a:rPr lang="en-US" sz="1600" baseline="-25000" dirty="0"/>
              <a:t>595</a:t>
            </a:r>
            <a:r>
              <a:rPr lang="en-US" sz="1600" dirty="0"/>
              <a:t> versus µg BSA added</a:t>
            </a:r>
          </a:p>
          <a:p>
            <a:pPr>
              <a:lnSpc>
                <a:spcPct val="150000"/>
              </a:lnSpc>
            </a:pPr>
            <a:r>
              <a:rPr lang="en-US" sz="1600" dirty="0"/>
              <a:t>Note: </a:t>
            </a:r>
            <a:r>
              <a:rPr lang="en-US" sz="1600" b="1" dirty="0"/>
              <a:t>the standard curve is not a straight line </a:t>
            </a:r>
            <a:r>
              <a:rPr lang="en-US" sz="1600" dirty="0"/>
              <a:t>!   </a:t>
            </a:r>
          </a:p>
        </p:txBody>
      </p:sp>
      <p:sp>
        <p:nvSpPr>
          <p:cNvPr id="6" name="Bent-Up Arrow 5">
            <a:extLst>
              <a:ext uri="{FF2B5EF4-FFF2-40B4-BE49-F238E27FC236}">
                <a16:creationId xmlns:a16="http://schemas.microsoft.com/office/drawing/2014/main" id="{717B0294-1EA5-0149-ACDD-A1FCCBF640C9}"/>
              </a:ext>
            </a:extLst>
          </p:cNvPr>
          <p:cNvSpPr/>
          <p:nvPr/>
        </p:nvSpPr>
        <p:spPr>
          <a:xfrm flipH="1">
            <a:off x="5577630" y="2409914"/>
            <a:ext cx="2899801" cy="2960906"/>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19C66F-A96F-D140-A865-1976FFD67E82}"/>
              </a:ext>
            </a:extLst>
          </p:cNvPr>
          <p:cNvSpPr txBox="1"/>
          <p:nvPr/>
        </p:nvSpPr>
        <p:spPr>
          <a:xfrm>
            <a:off x="5465445" y="5362055"/>
            <a:ext cx="301686" cy="369332"/>
          </a:xfrm>
          <a:prstGeom prst="rect">
            <a:avLst/>
          </a:prstGeom>
          <a:noFill/>
        </p:spPr>
        <p:txBody>
          <a:bodyPr wrap="none" rtlCol="0">
            <a:spAutoFit/>
          </a:bodyPr>
          <a:lstStyle/>
          <a:p>
            <a:r>
              <a:rPr lang="en-US" dirty="0"/>
              <a:t>0</a:t>
            </a:r>
          </a:p>
        </p:txBody>
      </p:sp>
      <p:sp>
        <p:nvSpPr>
          <p:cNvPr id="8" name="TextBox 7">
            <a:extLst>
              <a:ext uri="{FF2B5EF4-FFF2-40B4-BE49-F238E27FC236}">
                <a16:creationId xmlns:a16="http://schemas.microsoft.com/office/drawing/2014/main" id="{A2E81186-A9CF-3C47-B7D8-F2A47F091C66}"/>
              </a:ext>
            </a:extLst>
          </p:cNvPr>
          <p:cNvSpPr txBox="1"/>
          <p:nvPr/>
        </p:nvSpPr>
        <p:spPr>
          <a:xfrm>
            <a:off x="5968220" y="5362055"/>
            <a:ext cx="301686" cy="369332"/>
          </a:xfrm>
          <a:prstGeom prst="rect">
            <a:avLst/>
          </a:prstGeom>
          <a:no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B7699939-C0B6-F648-A4C8-20CB1704A8DC}"/>
              </a:ext>
            </a:extLst>
          </p:cNvPr>
          <p:cNvSpPr txBox="1"/>
          <p:nvPr/>
        </p:nvSpPr>
        <p:spPr>
          <a:xfrm>
            <a:off x="6488091" y="5362055"/>
            <a:ext cx="301686"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3E2630BC-8022-1B45-B317-481394B41DB9}"/>
              </a:ext>
            </a:extLst>
          </p:cNvPr>
          <p:cNvSpPr txBox="1"/>
          <p:nvPr/>
        </p:nvSpPr>
        <p:spPr>
          <a:xfrm>
            <a:off x="6990865" y="5362055"/>
            <a:ext cx="301686" cy="369332"/>
          </a:xfrm>
          <a:prstGeom prst="rect">
            <a:avLst/>
          </a:prstGeom>
          <a:noFill/>
        </p:spPr>
        <p:txBody>
          <a:bodyPr wrap="none" rtlCol="0">
            <a:spAutoFit/>
          </a:bodyPr>
          <a:lstStyle/>
          <a:p>
            <a:r>
              <a:rPr lang="en-US" dirty="0"/>
              <a:t>3</a:t>
            </a:r>
          </a:p>
        </p:txBody>
      </p:sp>
      <p:sp>
        <p:nvSpPr>
          <p:cNvPr id="12" name="TextBox 11">
            <a:extLst>
              <a:ext uri="{FF2B5EF4-FFF2-40B4-BE49-F238E27FC236}">
                <a16:creationId xmlns:a16="http://schemas.microsoft.com/office/drawing/2014/main" id="{B00644D2-F4DE-EB45-91B1-D72BC65B93D1}"/>
              </a:ext>
            </a:extLst>
          </p:cNvPr>
          <p:cNvSpPr txBox="1"/>
          <p:nvPr/>
        </p:nvSpPr>
        <p:spPr>
          <a:xfrm>
            <a:off x="7536374" y="5362055"/>
            <a:ext cx="301686" cy="369332"/>
          </a:xfrm>
          <a:prstGeom prst="rect">
            <a:avLst/>
          </a:prstGeom>
          <a:noFill/>
        </p:spPr>
        <p:txBody>
          <a:bodyPr wrap="none" rtlCol="0">
            <a:spAutoFit/>
          </a:bodyPr>
          <a:lstStyle/>
          <a:p>
            <a:r>
              <a:rPr lang="en-US" dirty="0"/>
              <a:t>4</a:t>
            </a:r>
          </a:p>
        </p:txBody>
      </p:sp>
      <p:sp>
        <p:nvSpPr>
          <p:cNvPr id="13" name="TextBox 12">
            <a:extLst>
              <a:ext uri="{FF2B5EF4-FFF2-40B4-BE49-F238E27FC236}">
                <a16:creationId xmlns:a16="http://schemas.microsoft.com/office/drawing/2014/main" id="{339F5E5F-56E1-1941-8C3C-081D089AEA54}"/>
              </a:ext>
            </a:extLst>
          </p:cNvPr>
          <p:cNvSpPr txBox="1"/>
          <p:nvPr/>
        </p:nvSpPr>
        <p:spPr>
          <a:xfrm>
            <a:off x="8056239" y="5362055"/>
            <a:ext cx="301686" cy="369332"/>
          </a:xfrm>
          <a:prstGeom prst="rect">
            <a:avLst/>
          </a:prstGeom>
          <a:noFill/>
        </p:spPr>
        <p:txBody>
          <a:bodyPr wrap="none" rtlCol="0">
            <a:spAutoFit/>
          </a:bodyPr>
          <a:lstStyle/>
          <a:p>
            <a:r>
              <a:rPr lang="en-US" dirty="0"/>
              <a:t>5</a:t>
            </a:r>
          </a:p>
        </p:txBody>
      </p:sp>
      <p:sp>
        <p:nvSpPr>
          <p:cNvPr id="14" name="TextBox 13">
            <a:extLst>
              <a:ext uri="{FF2B5EF4-FFF2-40B4-BE49-F238E27FC236}">
                <a16:creationId xmlns:a16="http://schemas.microsoft.com/office/drawing/2014/main" id="{AD724965-2681-754B-AEC0-CABBCB2981D6}"/>
              </a:ext>
            </a:extLst>
          </p:cNvPr>
          <p:cNvSpPr txBox="1"/>
          <p:nvPr/>
        </p:nvSpPr>
        <p:spPr>
          <a:xfrm>
            <a:off x="6483817" y="5713858"/>
            <a:ext cx="976486" cy="369332"/>
          </a:xfrm>
          <a:prstGeom prst="rect">
            <a:avLst/>
          </a:prstGeom>
          <a:noFill/>
        </p:spPr>
        <p:txBody>
          <a:bodyPr wrap="none" rtlCol="0">
            <a:spAutoFit/>
          </a:bodyPr>
          <a:lstStyle/>
          <a:p>
            <a:r>
              <a:rPr lang="en-US" dirty="0"/>
              <a:t>BSA (µg)</a:t>
            </a:r>
          </a:p>
        </p:txBody>
      </p:sp>
      <p:sp>
        <p:nvSpPr>
          <p:cNvPr id="15" name="TextBox 14">
            <a:extLst>
              <a:ext uri="{FF2B5EF4-FFF2-40B4-BE49-F238E27FC236}">
                <a16:creationId xmlns:a16="http://schemas.microsoft.com/office/drawing/2014/main" id="{96573532-F623-FD40-AC49-8FB2A66E5EAA}"/>
              </a:ext>
            </a:extLst>
          </p:cNvPr>
          <p:cNvSpPr txBox="1"/>
          <p:nvPr/>
        </p:nvSpPr>
        <p:spPr>
          <a:xfrm rot="16200000">
            <a:off x="3924707" y="3781084"/>
            <a:ext cx="2060629" cy="369332"/>
          </a:xfrm>
          <a:prstGeom prst="rect">
            <a:avLst/>
          </a:prstGeom>
          <a:noFill/>
        </p:spPr>
        <p:txBody>
          <a:bodyPr wrap="none" rtlCol="0">
            <a:spAutoFit/>
          </a:bodyPr>
          <a:lstStyle/>
          <a:p>
            <a:r>
              <a:rPr lang="en-US" dirty="0"/>
              <a:t>Absorbance 595 nm</a:t>
            </a:r>
          </a:p>
        </p:txBody>
      </p:sp>
      <p:sp>
        <p:nvSpPr>
          <p:cNvPr id="16" name="TextBox 15">
            <a:extLst>
              <a:ext uri="{FF2B5EF4-FFF2-40B4-BE49-F238E27FC236}">
                <a16:creationId xmlns:a16="http://schemas.microsoft.com/office/drawing/2014/main" id="{8C42DC3D-E572-4F47-B978-F417FCD6336C}"/>
              </a:ext>
            </a:extLst>
          </p:cNvPr>
          <p:cNvSpPr txBox="1"/>
          <p:nvPr/>
        </p:nvSpPr>
        <p:spPr>
          <a:xfrm>
            <a:off x="5146402" y="4719698"/>
            <a:ext cx="476412" cy="369332"/>
          </a:xfrm>
          <a:prstGeom prst="rect">
            <a:avLst/>
          </a:prstGeom>
          <a:noFill/>
        </p:spPr>
        <p:txBody>
          <a:bodyPr wrap="none" rtlCol="0">
            <a:spAutoFit/>
          </a:bodyPr>
          <a:lstStyle/>
          <a:p>
            <a:r>
              <a:rPr lang="en-US" dirty="0"/>
              <a:t>0.1</a:t>
            </a:r>
          </a:p>
        </p:txBody>
      </p:sp>
      <p:sp>
        <p:nvSpPr>
          <p:cNvPr id="17" name="TextBox 16">
            <a:extLst>
              <a:ext uri="{FF2B5EF4-FFF2-40B4-BE49-F238E27FC236}">
                <a16:creationId xmlns:a16="http://schemas.microsoft.com/office/drawing/2014/main" id="{30C1071F-6818-8B4B-A272-E33B9260A623}"/>
              </a:ext>
            </a:extLst>
          </p:cNvPr>
          <p:cNvSpPr txBox="1"/>
          <p:nvPr/>
        </p:nvSpPr>
        <p:spPr>
          <a:xfrm>
            <a:off x="5144979" y="4196978"/>
            <a:ext cx="476412" cy="369332"/>
          </a:xfrm>
          <a:prstGeom prst="rect">
            <a:avLst/>
          </a:prstGeom>
          <a:noFill/>
        </p:spPr>
        <p:txBody>
          <a:bodyPr wrap="none" rtlCol="0">
            <a:spAutoFit/>
          </a:bodyPr>
          <a:lstStyle/>
          <a:p>
            <a:r>
              <a:rPr lang="en-US" dirty="0"/>
              <a:t>0.2</a:t>
            </a:r>
          </a:p>
        </p:txBody>
      </p:sp>
      <p:sp>
        <p:nvSpPr>
          <p:cNvPr id="18" name="TextBox 17">
            <a:extLst>
              <a:ext uri="{FF2B5EF4-FFF2-40B4-BE49-F238E27FC236}">
                <a16:creationId xmlns:a16="http://schemas.microsoft.com/office/drawing/2014/main" id="{0924C261-D93C-BE49-8B08-258C6A42F97C}"/>
              </a:ext>
            </a:extLst>
          </p:cNvPr>
          <p:cNvSpPr txBox="1"/>
          <p:nvPr/>
        </p:nvSpPr>
        <p:spPr>
          <a:xfrm>
            <a:off x="5135010" y="3614439"/>
            <a:ext cx="476412" cy="369332"/>
          </a:xfrm>
          <a:prstGeom prst="rect">
            <a:avLst/>
          </a:prstGeom>
          <a:noFill/>
        </p:spPr>
        <p:txBody>
          <a:bodyPr wrap="none" rtlCol="0">
            <a:spAutoFit/>
          </a:bodyPr>
          <a:lstStyle/>
          <a:p>
            <a:r>
              <a:rPr lang="en-US" dirty="0"/>
              <a:t>0.3</a:t>
            </a:r>
          </a:p>
        </p:txBody>
      </p:sp>
      <p:sp>
        <p:nvSpPr>
          <p:cNvPr id="19" name="TextBox 18">
            <a:extLst>
              <a:ext uri="{FF2B5EF4-FFF2-40B4-BE49-F238E27FC236}">
                <a16:creationId xmlns:a16="http://schemas.microsoft.com/office/drawing/2014/main" id="{466AA4F9-1C2C-764A-93D2-A94B502F9622}"/>
              </a:ext>
            </a:extLst>
          </p:cNvPr>
          <p:cNvSpPr txBox="1"/>
          <p:nvPr/>
        </p:nvSpPr>
        <p:spPr>
          <a:xfrm>
            <a:off x="5133586" y="3108813"/>
            <a:ext cx="476412" cy="369332"/>
          </a:xfrm>
          <a:prstGeom prst="rect">
            <a:avLst/>
          </a:prstGeom>
          <a:noFill/>
        </p:spPr>
        <p:txBody>
          <a:bodyPr wrap="none" rtlCol="0">
            <a:spAutoFit/>
          </a:bodyPr>
          <a:lstStyle/>
          <a:p>
            <a:r>
              <a:rPr lang="en-US" dirty="0"/>
              <a:t>0.4</a:t>
            </a:r>
          </a:p>
        </p:txBody>
      </p:sp>
      <p:sp>
        <p:nvSpPr>
          <p:cNvPr id="20" name="TextBox 19">
            <a:extLst>
              <a:ext uri="{FF2B5EF4-FFF2-40B4-BE49-F238E27FC236}">
                <a16:creationId xmlns:a16="http://schemas.microsoft.com/office/drawing/2014/main" id="{2655C9D9-2D24-C647-9E44-6E22A9B8DA09}"/>
              </a:ext>
            </a:extLst>
          </p:cNvPr>
          <p:cNvSpPr txBox="1"/>
          <p:nvPr/>
        </p:nvSpPr>
        <p:spPr>
          <a:xfrm>
            <a:off x="5947879" y="4409627"/>
            <a:ext cx="364202" cy="523220"/>
          </a:xfrm>
          <a:prstGeom prst="rect">
            <a:avLst/>
          </a:prstGeom>
          <a:noFill/>
        </p:spPr>
        <p:txBody>
          <a:bodyPr wrap="none" rtlCol="0">
            <a:spAutoFit/>
          </a:bodyPr>
          <a:lstStyle/>
          <a:p>
            <a:r>
              <a:rPr lang="en-US" sz="2800" dirty="0"/>
              <a:t>•</a:t>
            </a:r>
          </a:p>
        </p:txBody>
      </p:sp>
      <p:sp>
        <p:nvSpPr>
          <p:cNvPr id="21" name="TextBox 20">
            <a:extLst>
              <a:ext uri="{FF2B5EF4-FFF2-40B4-BE49-F238E27FC236}">
                <a16:creationId xmlns:a16="http://schemas.microsoft.com/office/drawing/2014/main" id="{BF1B3209-B241-794F-AC1F-1907E4A49616}"/>
              </a:ext>
            </a:extLst>
          </p:cNvPr>
          <p:cNvSpPr txBox="1"/>
          <p:nvPr/>
        </p:nvSpPr>
        <p:spPr>
          <a:xfrm>
            <a:off x="6459203" y="3869819"/>
            <a:ext cx="364202" cy="523220"/>
          </a:xfrm>
          <a:prstGeom prst="rect">
            <a:avLst/>
          </a:prstGeom>
          <a:noFill/>
        </p:spPr>
        <p:txBody>
          <a:bodyPr wrap="none" rtlCol="0">
            <a:spAutoFit/>
          </a:bodyPr>
          <a:lstStyle/>
          <a:p>
            <a:r>
              <a:rPr lang="en-US" sz="2800" dirty="0"/>
              <a:t>•</a:t>
            </a:r>
          </a:p>
        </p:txBody>
      </p:sp>
      <p:sp>
        <p:nvSpPr>
          <p:cNvPr id="22" name="TextBox 21">
            <a:extLst>
              <a:ext uri="{FF2B5EF4-FFF2-40B4-BE49-F238E27FC236}">
                <a16:creationId xmlns:a16="http://schemas.microsoft.com/office/drawing/2014/main" id="{85081D14-6194-A643-9B4F-B40F1C4808F5}"/>
              </a:ext>
            </a:extLst>
          </p:cNvPr>
          <p:cNvSpPr txBox="1"/>
          <p:nvPr/>
        </p:nvSpPr>
        <p:spPr>
          <a:xfrm>
            <a:off x="6971950" y="3416892"/>
            <a:ext cx="364202" cy="523220"/>
          </a:xfrm>
          <a:prstGeom prst="rect">
            <a:avLst/>
          </a:prstGeom>
          <a:noFill/>
        </p:spPr>
        <p:txBody>
          <a:bodyPr wrap="none" rtlCol="0">
            <a:spAutoFit/>
          </a:bodyPr>
          <a:lstStyle/>
          <a:p>
            <a:r>
              <a:rPr lang="en-US" sz="2800" dirty="0"/>
              <a:t>•</a:t>
            </a:r>
          </a:p>
        </p:txBody>
      </p:sp>
      <p:sp>
        <p:nvSpPr>
          <p:cNvPr id="24" name="TextBox 23">
            <a:extLst>
              <a:ext uri="{FF2B5EF4-FFF2-40B4-BE49-F238E27FC236}">
                <a16:creationId xmlns:a16="http://schemas.microsoft.com/office/drawing/2014/main" id="{16C10D11-EE7F-D548-A202-02114DBA9EF3}"/>
              </a:ext>
            </a:extLst>
          </p:cNvPr>
          <p:cNvSpPr txBox="1"/>
          <p:nvPr/>
        </p:nvSpPr>
        <p:spPr>
          <a:xfrm>
            <a:off x="5132162" y="2517729"/>
            <a:ext cx="476412" cy="369332"/>
          </a:xfrm>
          <a:prstGeom prst="rect">
            <a:avLst/>
          </a:prstGeom>
          <a:noFill/>
        </p:spPr>
        <p:txBody>
          <a:bodyPr wrap="none" rtlCol="0">
            <a:spAutoFit/>
          </a:bodyPr>
          <a:lstStyle/>
          <a:p>
            <a:r>
              <a:rPr lang="en-US" dirty="0"/>
              <a:t>0.5</a:t>
            </a:r>
          </a:p>
        </p:txBody>
      </p:sp>
      <p:sp>
        <p:nvSpPr>
          <p:cNvPr id="25" name="TextBox 24">
            <a:extLst>
              <a:ext uri="{FF2B5EF4-FFF2-40B4-BE49-F238E27FC236}">
                <a16:creationId xmlns:a16="http://schemas.microsoft.com/office/drawing/2014/main" id="{980228B0-7F0E-4449-B184-C9F08CE13B50}"/>
              </a:ext>
            </a:extLst>
          </p:cNvPr>
          <p:cNvSpPr txBox="1"/>
          <p:nvPr/>
        </p:nvSpPr>
        <p:spPr>
          <a:xfrm>
            <a:off x="7491820" y="3065095"/>
            <a:ext cx="364202" cy="523220"/>
          </a:xfrm>
          <a:prstGeom prst="rect">
            <a:avLst/>
          </a:prstGeom>
          <a:noFill/>
        </p:spPr>
        <p:txBody>
          <a:bodyPr wrap="none" rtlCol="0">
            <a:spAutoFit/>
          </a:bodyPr>
          <a:lstStyle/>
          <a:p>
            <a:r>
              <a:rPr lang="en-US" sz="2800" dirty="0"/>
              <a:t>•</a:t>
            </a:r>
          </a:p>
        </p:txBody>
      </p:sp>
      <p:sp>
        <p:nvSpPr>
          <p:cNvPr id="26" name="TextBox 25">
            <a:extLst>
              <a:ext uri="{FF2B5EF4-FFF2-40B4-BE49-F238E27FC236}">
                <a16:creationId xmlns:a16="http://schemas.microsoft.com/office/drawing/2014/main" id="{27A10F11-C850-4F41-89E1-AAE66EC742AD}"/>
              </a:ext>
            </a:extLst>
          </p:cNvPr>
          <p:cNvSpPr txBox="1"/>
          <p:nvPr/>
        </p:nvSpPr>
        <p:spPr>
          <a:xfrm>
            <a:off x="8037327" y="2798751"/>
            <a:ext cx="364202" cy="523220"/>
          </a:xfrm>
          <a:prstGeom prst="rect">
            <a:avLst/>
          </a:prstGeom>
          <a:noFill/>
        </p:spPr>
        <p:txBody>
          <a:bodyPr wrap="none" rtlCol="0">
            <a:spAutoFit/>
          </a:bodyPr>
          <a:lstStyle/>
          <a:p>
            <a:r>
              <a:rPr lang="en-US" sz="2800" dirty="0"/>
              <a:t>•</a:t>
            </a:r>
          </a:p>
        </p:txBody>
      </p:sp>
      <p:cxnSp>
        <p:nvCxnSpPr>
          <p:cNvPr id="27" name="Straight Connector 26">
            <a:extLst>
              <a:ext uri="{FF2B5EF4-FFF2-40B4-BE49-F238E27FC236}">
                <a16:creationId xmlns:a16="http://schemas.microsoft.com/office/drawing/2014/main" id="{92333271-D699-B640-B3FA-CDDE34E48CCE}"/>
              </a:ext>
            </a:extLst>
          </p:cNvPr>
          <p:cNvCxnSpPr>
            <a:cxnSpLocks/>
          </p:cNvCxnSpPr>
          <p:nvPr/>
        </p:nvCxnSpPr>
        <p:spPr>
          <a:xfrm flipV="1">
            <a:off x="5573560" y="4683095"/>
            <a:ext cx="553781" cy="67896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6230A4-58EC-4D43-994E-D9AF7460C8AF}"/>
              </a:ext>
            </a:extLst>
          </p:cNvPr>
          <p:cNvCxnSpPr>
            <a:cxnSpLocks/>
          </p:cNvCxnSpPr>
          <p:nvPr/>
        </p:nvCxnSpPr>
        <p:spPr>
          <a:xfrm flipV="1">
            <a:off x="6136158" y="4136164"/>
            <a:ext cx="495385" cy="523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9CBB5A-0FB8-C942-8DA4-BB38C59FADF2}"/>
              </a:ext>
            </a:extLst>
          </p:cNvPr>
          <p:cNvCxnSpPr>
            <a:cxnSpLocks/>
          </p:cNvCxnSpPr>
          <p:nvPr/>
        </p:nvCxnSpPr>
        <p:spPr>
          <a:xfrm flipV="1">
            <a:off x="6647482" y="3666146"/>
            <a:ext cx="513900" cy="453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64BEDF9-EA10-9742-A231-62D4475FE86E}"/>
              </a:ext>
            </a:extLst>
          </p:cNvPr>
          <p:cNvCxnSpPr>
            <a:cxnSpLocks/>
          </p:cNvCxnSpPr>
          <p:nvPr/>
        </p:nvCxnSpPr>
        <p:spPr>
          <a:xfrm flipV="1">
            <a:off x="7184443" y="3307222"/>
            <a:ext cx="506778" cy="341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BB7E3C1-221F-5E41-BFCB-C47D9534304E}"/>
              </a:ext>
            </a:extLst>
          </p:cNvPr>
          <p:cNvCxnSpPr>
            <a:cxnSpLocks/>
          </p:cNvCxnSpPr>
          <p:nvPr/>
        </p:nvCxnSpPr>
        <p:spPr>
          <a:xfrm flipV="1">
            <a:off x="7678675" y="3067940"/>
            <a:ext cx="516748" cy="2630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B77D96A-AFCD-CA40-B5BA-0DA7E20B8247}"/>
              </a:ext>
            </a:extLst>
          </p:cNvPr>
          <p:cNvSpPr txBox="1"/>
          <p:nvPr/>
        </p:nvSpPr>
        <p:spPr>
          <a:xfrm>
            <a:off x="300910" y="2624662"/>
            <a:ext cx="4065991" cy="3293209"/>
          </a:xfrm>
          <a:prstGeom prst="rect">
            <a:avLst/>
          </a:prstGeom>
          <a:noFill/>
        </p:spPr>
        <p:txBody>
          <a:bodyPr wrap="square" rtlCol="0">
            <a:spAutoFit/>
          </a:bodyPr>
          <a:lstStyle/>
          <a:p>
            <a:r>
              <a:rPr lang="en-US" sz="1600" dirty="0"/>
              <a:t>At the same time test an aliquot (5 µl) of your “unknown” protein solution</a:t>
            </a:r>
          </a:p>
          <a:p>
            <a:r>
              <a:rPr lang="en-US" sz="1600" dirty="0"/>
              <a:t> </a:t>
            </a:r>
          </a:p>
          <a:p>
            <a:r>
              <a:rPr lang="en-US" sz="1600" b="1" dirty="0">
                <a:solidFill>
                  <a:srgbClr val="FF0000"/>
                </a:solidFill>
              </a:rPr>
              <a:t>Interpolate the </a:t>
            </a:r>
            <a:r>
              <a:rPr lang="en-US" sz="1600" b="1" i="1" dirty="0">
                <a:solidFill>
                  <a:srgbClr val="FF0000"/>
                </a:solidFill>
              </a:rPr>
              <a:t>A</a:t>
            </a:r>
            <a:r>
              <a:rPr lang="en-US" sz="1600" b="1" baseline="-25000" dirty="0">
                <a:solidFill>
                  <a:srgbClr val="FF0000"/>
                </a:solidFill>
              </a:rPr>
              <a:t>595</a:t>
            </a:r>
            <a:r>
              <a:rPr lang="en-US" sz="1600" b="1" dirty="0">
                <a:solidFill>
                  <a:srgbClr val="FF0000"/>
                </a:solidFill>
              </a:rPr>
              <a:t> value </a:t>
            </a:r>
            <a:r>
              <a:rPr lang="en-US" sz="1600" dirty="0"/>
              <a:t>to the standard curve to determined the amount of protein in the 5 µl of your test sample</a:t>
            </a:r>
          </a:p>
          <a:p>
            <a:endParaRPr lang="en-US" sz="1600" dirty="0"/>
          </a:p>
          <a:p>
            <a:r>
              <a:rPr lang="en-US" sz="1600" dirty="0"/>
              <a:t>Convert that to protein concentration (mg/ml)</a:t>
            </a:r>
          </a:p>
          <a:p>
            <a:endParaRPr lang="en-US" sz="1600" dirty="0"/>
          </a:p>
          <a:p>
            <a:r>
              <a:rPr lang="en-US" sz="1400" dirty="0"/>
              <a:t>Note: The measured </a:t>
            </a:r>
            <a:r>
              <a:rPr lang="en-US" sz="1400" i="1" dirty="0"/>
              <a:t>A</a:t>
            </a:r>
            <a:r>
              <a:rPr lang="en-US" sz="1400" baseline="-25000" dirty="0"/>
              <a:t>595</a:t>
            </a:r>
            <a:r>
              <a:rPr lang="en-US" sz="1400" dirty="0"/>
              <a:t> value for your test protein must be within the range covered by the standard curve. If it is higher, then dilute your protein sample and repeat.</a:t>
            </a:r>
          </a:p>
        </p:txBody>
      </p:sp>
      <p:cxnSp>
        <p:nvCxnSpPr>
          <p:cNvPr id="43" name="Straight Connector 42">
            <a:extLst>
              <a:ext uri="{FF2B5EF4-FFF2-40B4-BE49-F238E27FC236}">
                <a16:creationId xmlns:a16="http://schemas.microsoft.com/office/drawing/2014/main" id="{AEB683F7-B7BD-5647-A636-255A70E669F4}"/>
              </a:ext>
            </a:extLst>
          </p:cNvPr>
          <p:cNvCxnSpPr/>
          <p:nvPr/>
        </p:nvCxnSpPr>
        <p:spPr>
          <a:xfrm flipH="1">
            <a:off x="5571864" y="3888336"/>
            <a:ext cx="1316052"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A17FE4-B356-9945-B3BD-ECEDF38A7F5D}"/>
              </a:ext>
            </a:extLst>
          </p:cNvPr>
          <p:cNvCxnSpPr>
            <a:cxnSpLocks/>
          </p:cNvCxnSpPr>
          <p:nvPr/>
        </p:nvCxnSpPr>
        <p:spPr>
          <a:xfrm flipV="1">
            <a:off x="6903584" y="3878366"/>
            <a:ext cx="0" cy="149693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D1FA1E3-71DC-BF40-AFDB-7AD1DBCC08A5}"/>
              </a:ext>
            </a:extLst>
          </p:cNvPr>
          <p:cNvSpPr txBox="1"/>
          <p:nvPr/>
        </p:nvSpPr>
        <p:spPr>
          <a:xfrm>
            <a:off x="7157511" y="3994729"/>
            <a:ext cx="1212383" cy="923330"/>
          </a:xfrm>
          <a:prstGeom prst="rect">
            <a:avLst/>
          </a:prstGeom>
          <a:noFill/>
        </p:spPr>
        <p:txBody>
          <a:bodyPr wrap="none" rtlCol="0">
            <a:spAutoFit/>
          </a:bodyPr>
          <a:lstStyle/>
          <a:p>
            <a:r>
              <a:rPr lang="en-US" dirty="0"/>
              <a:t>2.5 µg/5 µl</a:t>
            </a:r>
          </a:p>
          <a:p>
            <a:endParaRPr lang="en-US" dirty="0"/>
          </a:p>
          <a:p>
            <a:r>
              <a:rPr lang="en-US" dirty="0"/>
              <a:t>0.5 mg/ml</a:t>
            </a:r>
          </a:p>
        </p:txBody>
      </p:sp>
    </p:spTree>
    <p:extLst>
      <p:ext uri="{BB962C8B-B14F-4D97-AF65-F5344CB8AC3E}">
        <p14:creationId xmlns:p14="http://schemas.microsoft.com/office/powerpoint/2010/main" val="2760157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304723" y="309123"/>
            <a:ext cx="5992410" cy="400110"/>
          </a:xfrm>
          <a:prstGeom prst="rect">
            <a:avLst/>
          </a:prstGeom>
          <a:noFill/>
        </p:spPr>
        <p:txBody>
          <a:bodyPr wrap="none" rtlCol="0">
            <a:spAutoFit/>
          </a:bodyPr>
          <a:lstStyle/>
          <a:p>
            <a:r>
              <a:rPr lang="en-US" sz="2000" b="1" dirty="0"/>
              <a:t>Let’s purify a protein . . .  but first decide on the source</a:t>
            </a:r>
          </a:p>
        </p:txBody>
      </p:sp>
      <p:sp>
        <p:nvSpPr>
          <p:cNvPr id="47" name="TextBox 46">
            <a:extLst>
              <a:ext uri="{FF2B5EF4-FFF2-40B4-BE49-F238E27FC236}">
                <a16:creationId xmlns:a16="http://schemas.microsoft.com/office/drawing/2014/main" id="{5AE194FD-498A-7C45-8310-2B83496F44B5}"/>
              </a:ext>
            </a:extLst>
          </p:cNvPr>
          <p:cNvSpPr txBox="1"/>
          <p:nvPr/>
        </p:nvSpPr>
        <p:spPr>
          <a:xfrm>
            <a:off x="293789" y="703282"/>
            <a:ext cx="8320372" cy="792846"/>
          </a:xfrm>
          <a:prstGeom prst="rect">
            <a:avLst/>
          </a:prstGeom>
          <a:noFill/>
        </p:spPr>
        <p:txBody>
          <a:bodyPr wrap="square" rtlCol="0">
            <a:spAutoFit/>
          </a:bodyPr>
          <a:lstStyle/>
          <a:p>
            <a:pPr>
              <a:lnSpc>
                <a:spcPct val="150000"/>
              </a:lnSpc>
            </a:pPr>
            <a:r>
              <a:rPr lang="en-US" sz="1600" i="1" dirty="0"/>
              <a:t>Rule of thumb</a:t>
            </a:r>
            <a:r>
              <a:rPr lang="en-US" sz="1600" dirty="0"/>
              <a:t>: the more material you start with, the better your purification goes</a:t>
            </a:r>
          </a:p>
          <a:p>
            <a:pPr>
              <a:lnSpc>
                <a:spcPct val="150000"/>
              </a:lnSpc>
            </a:pPr>
            <a:r>
              <a:rPr lang="en-US" sz="1600" dirty="0"/>
              <a:t>Choose the source intelligently based on biology and the reaction(s) catalyzed . . . and cost</a:t>
            </a:r>
            <a:endParaRPr lang="en-US" sz="1600" b="1" dirty="0"/>
          </a:p>
        </p:txBody>
      </p:sp>
      <p:sp>
        <p:nvSpPr>
          <p:cNvPr id="14" name="TextBox 13">
            <a:extLst>
              <a:ext uri="{FF2B5EF4-FFF2-40B4-BE49-F238E27FC236}">
                <a16:creationId xmlns:a16="http://schemas.microsoft.com/office/drawing/2014/main" id="{AD724965-2681-754B-AEC0-CABBCB2981D6}"/>
              </a:ext>
            </a:extLst>
          </p:cNvPr>
          <p:cNvSpPr txBox="1"/>
          <p:nvPr/>
        </p:nvSpPr>
        <p:spPr>
          <a:xfrm>
            <a:off x="484670" y="2355360"/>
            <a:ext cx="1222322"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t>liver</a:t>
            </a:r>
          </a:p>
          <a:p>
            <a:pPr marL="285750" indent="-285750">
              <a:buFont typeface="Arial" panose="020B0604020202020204" pitchFamily="34" charset="0"/>
              <a:buChar char="•"/>
            </a:pPr>
            <a:r>
              <a:rPr lang="en-US" sz="1600" dirty="0"/>
              <a:t>thymus</a:t>
            </a:r>
          </a:p>
          <a:p>
            <a:pPr marL="285750" indent="-285750">
              <a:buFont typeface="Arial" panose="020B0604020202020204" pitchFamily="34" charset="0"/>
              <a:buChar char="•"/>
            </a:pPr>
            <a:r>
              <a:rPr lang="en-US" sz="1600" dirty="0"/>
              <a:t>brain</a:t>
            </a:r>
          </a:p>
          <a:p>
            <a:pPr marL="285750" indent="-285750">
              <a:buFont typeface="Arial" panose="020B0604020202020204" pitchFamily="34" charset="0"/>
              <a:buChar char="•"/>
            </a:pPr>
            <a:r>
              <a:rPr lang="en-US" sz="1600" dirty="0"/>
              <a:t>pancreas</a:t>
            </a:r>
          </a:p>
        </p:txBody>
      </p:sp>
      <p:sp>
        <p:nvSpPr>
          <p:cNvPr id="42" name="TextBox 41">
            <a:extLst>
              <a:ext uri="{FF2B5EF4-FFF2-40B4-BE49-F238E27FC236}">
                <a16:creationId xmlns:a16="http://schemas.microsoft.com/office/drawing/2014/main" id="{2B77D96A-AFCD-CA40-B5BA-0DA7E20B8247}"/>
              </a:ext>
            </a:extLst>
          </p:cNvPr>
          <p:cNvSpPr txBox="1"/>
          <p:nvPr/>
        </p:nvSpPr>
        <p:spPr>
          <a:xfrm>
            <a:off x="283819" y="2043548"/>
            <a:ext cx="2348286" cy="369332"/>
          </a:xfrm>
          <a:prstGeom prst="rect">
            <a:avLst/>
          </a:prstGeom>
          <a:noFill/>
        </p:spPr>
        <p:txBody>
          <a:bodyPr wrap="square" rtlCol="0">
            <a:spAutoFit/>
          </a:bodyPr>
          <a:lstStyle/>
          <a:p>
            <a:r>
              <a:rPr lang="en-US" dirty="0"/>
              <a:t>Animal organs/tissues</a:t>
            </a:r>
          </a:p>
        </p:txBody>
      </p:sp>
      <p:sp>
        <p:nvSpPr>
          <p:cNvPr id="32" name="TextBox 31">
            <a:extLst>
              <a:ext uri="{FF2B5EF4-FFF2-40B4-BE49-F238E27FC236}">
                <a16:creationId xmlns:a16="http://schemas.microsoft.com/office/drawing/2014/main" id="{228F3ECF-2748-D049-9183-701B910164D8}"/>
              </a:ext>
            </a:extLst>
          </p:cNvPr>
          <p:cNvSpPr txBox="1"/>
          <p:nvPr/>
        </p:nvSpPr>
        <p:spPr>
          <a:xfrm>
            <a:off x="310906" y="1634666"/>
            <a:ext cx="1653594" cy="369332"/>
          </a:xfrm>
          <a:prstGeom prst="rect">
            <a:avLst/>
          </a:prstGeom>
          <a:noFill/>
        </p:spPr>
        <p:txBody>
          <a:bodyPr wrap="none" rtlCol="0">
            <a:spAutoFit/>
          </a:bodyPr>
          <a:lstStyle/>
          <a:p>
            <a:r>
              <a:rPr lang="en-US" u="sng" dirty="0"/>
              <a:t>Classic Options</a:t>
            </a:r>
            <a:r>
              <a:rPr lang="en-US" dirty="0"/>
              <a:t>:</a:t>
            </a:r>
          </a:p>
        </p:txBody>
      </p:sp>
      <p:sp>
        <p:nvSpPr>
          <p:cNvPr id="34" name="TextBox 33">
            <a:extLst>
              <a:ext uri="{FF2B5EF4-FFF2-40B4-BE49-F238E27FC236}">
                <a16:creationId xmlns:a16="http://schemas.microsoft.com/office/drawing/2014/main" id="{2FD9D38D-A561-AE41-926C-B8A64781596E}"/>
              </a:ext>
            </a:extLst>
          </p:cNvPr>
          <p:cNvSpPr txBox="1"/>
          <p:nvPr/>
        </p:nvSpPr>
        <p:spPr>
          <a:xfrm>
            <a:off x="-129195" y="5567453"/>
            <a:ext cx="2923672" cy="615553"/>
          </a:xfrm>
          <a:prstGeom prst="rect">
            <a:avLst/>
          </a:prstGeom>
          <a:noFill/>
        </p:spPr>
        <p:txBody>
          <a:bodyPr wrap="square" rtlCol="0">
            <a:spAutoFit/>
          </a:bodyPr>
          <a:lstStyle/>
          <a:p>
            <a:pPr algn="ctr"/>
            <a:r>
              <a:rPr lang="en-US" dirty="0"/>
              <a:t>Yeast</a:t>
            </a:r>
          </a:p>
          <a:p>
            <a:pPr algn="ctr"/>
            <a:r>
              <a:rPr lang="en-US" sz="1600" dirty="0"/>
              <a:t>(</a:t>
            </a:r>
            <a:r>
              <a:rPr lang="en-US" sz="1600" i="1" dirty="0"/>
              <a:t>Saccharomyces cerevisiae</a:t>
            </a:r>
            <a:r>
              <a:rPr lang="en-US" sz="1600" dirty="0"/>
              <a:t>)</a:t>
            </a:r>
          </a:p>
        </p:txBody>
      </p:sp>
      <p:sp>
        <p:nvSpPr>
          <p:cNvPr id="36" name="TextBox 35">
            <a:extLst>
              <a:ext uri="{FF2B5EF4-FFF2-40B4-BE49-F238E27FC236}">
                <a16:creationId xmlns:a16="http://schemas.microsoft.com/office/drawing/2014/main" id="{C054302A-9733-0A4D-87DE-DBF32E74150E}"/>
              </a:ext>
            </a:extLst>
          </p:cNvPr>
          <p:cNvSpPr txBox="1"/>
          <p:nvPr/>
        </p:nvSpPr>
        <p:spPr>
          <a:xfrm>
            <a:off x="2579784" y="5567453"/>
            <a:ext cx="2240043" cy="615553"/>
          </a:xfrm>
          <a:prstGeom prst="rect">
            <a:avLst/>
          </a:prstGeom>
          <a:noFill/>
        </p:spPr>
        <p:txBody>
          <a:bodyPr wrap="square" rtlCol="0">
            <a:spAutoFit/>
          </a:bodyPr>
          <a:lstStyle/>
          <a:p>
            <a:pPr algn="ctr"/>
            <a:r>
              <a:rPr lang="en-US" dirty="0"/>
              <a:t>Bacteria</a:t>
            </a:r>
          </a:p>
          <a:p>
            <a:pPr algn="ctr"/>
            <a:r>
              <a:rPr lang="en-US" sz="1600" dirty="0"/>
              <a:t>(</a:t>
            </a:r>
            <a:r>
              <a:rPr lang="en-US" sz="1600" i="1" dirty="0"/>
              <a:t>Escherichia coli</a:t>
            </a:r>
            <a:r>
              <a:rPr lang="en-US" sz="1600" dirty="0"/>
              <a:t>)</a:t>
            </a:r>
          </a:p>
        </p:txBody>
      </p:sp>
      <p:pic>
        <p:nvPicPr>
          <p:cNvPr id="3" name="Picture 2">
            <a:extLst>
              <a:ext uri="{FF2B5EF4-FFF2-40B4-BE49-F238E27FC236}">
                <a16:creationId xmlns:a16="http://schemas.microsoft.com/office/drawing/2014/main" id="{15AF5E81-E9A5-D94A-99A9-6CBC06687775}"/>
              </a:ext>
            </a:extLst>
          </p:cNvPr>
          <p:cNvPicPr>
            <a:picLocks noChangeAspect="1"/>
          </p:cNvPicPr>
          <p:nvPr/>
        </p:nvPicPr>
        <p:blipFill>
          <a:blip r:embed="rId2"/>
          <a:stretch>
            <a:fillRect/>
          </a:stretch>
        </p:blipFill>
        <p:spPr>
          <a:xfrm>
            <a:off x="3282950" y="1985007"/>
            <a:ext cx="2153755" cy="1433226"/>
          </a:xfrm>
          <a:prstGeom prst="rect">
            <a:avLst/>
          </a:prstGeom>
        </p:spPr>
      </p:pic>
      <p:pic>
        <p:nvPicPr>
          <p:cNvPr id="4" name="Picture 3">
            <a:extLst>
              <a:ext uri="{FF2B5EF4-FFF2-40B4-BE49-F238E27FC236}">
                <a16:creationId xmlns:a16="http://schemas.microsoft.com/office/drawing/2014/main" id="{EDFEED9F-47F9-1B41-B0B0-FB528DA3B756}"/>
              </a:ext>
            </a:extLst>
          </p:cNvPr>
          <p:cNvPicPr>
            <a:picLocks noChangeAspect="1"/>
          </p:cNvPicPr>
          <p:nvPr/>
        </p:nvPicPr>
        <p:blipFill>
          <a:blip r:embed="rId3"/>
          <a:stretch>
            <a:fillRect/>
          </a:stretch>
        </p:blipFill>
        <p:spPr>
          <a:xfrm>
            <a:off x="5747303" y="1886666"/>
            <a:ext cx="1687168" cy="1687168"/>
          </a:xfrm>
          <a:prstGeom prst="rect">
            <a:avLst/>
          </a:prstGeom>
        </p:spPr>
      </p:pic>
      <p:pic>
        <p:nvPicPr>
          <p:cNvPr id="5" name="Picture 4">
            <a:extLst>
              <a:ext uri="{FF2B5EF4-FFF2-40B4-BE49-F238E27FC236}">
                <a16:creationId xmlns:a16="http://schemas.microsoft.com/office/drawing/2014/main" id="{332C84C7-752E-7045-A276-971D50C6342E}"/>
              </a:ext>
            </a:extLst>
          </p:cNvPr>
          <p:cNvPicPr>
            <a:picLocks noChangeAspect="1"/>
          </p:cNvPicPr>
          <p:nvPr/>
        </p:nvPicPr>
        <p:blipFill>
          <a:blip r:embed="rId4"/>
          <a:stretch>
            <a:fillRect/>
          </a:stretch>
        </p:blipFill>
        <p:spPr>
          <a:xfrm>
            <a:off x="284995" y="3944911"/>
            <a:ext cx="2146085" cy="1601309"/>
          </a:xfrm>
          <a:prstGeom prst="rect">
            <a:avLst/>
          </a:prstGeom>
        </p:spPr>
      </p:pic>
      <p:pic>
        <p:nvPicPr>
          <p:cNvPr id="9" name="Picture 8">
            <a:extLst>
              <a:ext uri="{FF2B5EF4-FFF2-40B4-BE49-F238E27FC236}">
                <a16:creationId xmlns:a16="http://schemas.microsoft.com/office/drawing/2014/main" id="{9A4EB1C5-4936-CF44-984C-ED70842857DA}"/>
              </a:ext>
            </a:extLst>
          </p:cNvPr>
          <p:cNvPicPr>
            <a:picLocks noChangeAspect="1"/>
          </p:cNvPicPr>
          <p:nvPr/>
        </p:nvPicPr>
        <p:blipFill>
          <a:blip r:embed="rId5"/>
          <a:stretch>
            <a:fillRect/>
          </a:stretch>
        </p:blipFill>
        <p:spPr>
          <a:xfrm>
            <a:off x="2816323" y="3927163"/>
            <a:ext cx="1883859" cy="1604769"/>
          </a:xfrm>
          <a:prstGeom prst="rect">
            <a:avLst/>
          </a:prstGeom>
        </p:spPr>
      </p:pic>
      <p:pic>
        <p:nvPicPr>
          <p:cNvPr id="28" name="Picture 27">
            <a:extLst>
              <a:ext uri="{FF2B5EF4-FFF2-40B4-BE49-F238E27FC236}">
                <a16:creationId xmlns:a16="http://schemas.microsoft.com/office/drawing/2014/main" id="{80EF4D45-6C81-5B4F-8A84-583E26D1CE6C}"/>
              </a:ext>
            </a:extLst>
          </p:cNvPr>
          <p:cNvPicPr>
            <a:picLocks noChangeAspect="1"/>
          </p:cNvPicPr>
          <p:nvPr/>
        </p:nvPicPr>
        <p:blipFill>
          <a:blip r:embed="rId6"/>
          <a:stretch>
            <a:fillRect/>
          </a:stretch>
        </p:blipFill>
        <p:spPr>
          <a:xfrm>
            <a:off x="5000841" y="3896138"/>
            <a:ext cx="2094672" cy="2094672"/>
          </a:xfrm>
          <a:prstGeom prst="rect">
            <a:avLst/>
          </a:prstGeom>
        </p:spPr>
      </p:pic>
      <p:sp>
        <p:nvSpPr>
          <p:cNvPr id="37" name="TextBox 36">
            <a:extLst>
              <a:ext uri="{FF2B5EF4-FFF2-40B4-BE49-F238E27FC236}">
                <a16:creationId xmlns:a16="http://schemas.microsoft.com/office/drawing/2014/main" id="{124287C2-585F-5540-B633-D911E45E6D68}"/>
              </a:ext>
            </a:extLst>
          </p:cNvPr>
          <p:cNvSpPr txBox="1"/>
          <p:nvPr/>
        </p:nvSpPr>
        <p:spPr>
          <a:xfrm>
            <a:off x="5031558" y="5567453"/>
            <a:ext cx="1993641" cy="615553"/>
          </a:xfrm>
          <a:prstGeom prst="rect">
            <a:avLst/>
          </a:prstGeom>
          <a:noFill/>
        </p:spPr>
        <p:txBody>
          <a:bodyPr wrap="square" rtlCol="0">
            <a:spAutoFit/>
          </a:bodyPr>
          <a:lstStyle/>
          <a:p>
            <a:pPr algn="ctr"/>
            <a:r>
              <a:rPr lang="en-US" dirty="0"/>
              <a:t>Plant</a:t>
            </a:r>
          </a:p>
          <a:p>
            <a:pPr algn="ctr"/>
            <a:r>
              <a:rPr lang="en-US" sz="1600" dirty="0"/>
              <a:t>(wheat germ)</a:t>
            </a:r>
          </a:p>
        </p:txBody>
      </p:sp>
      <p:sp>
        <p:nvSpPr>
          <p:cNvPr id="44" name="TextBox 43">
            <a:extLst>
              <a:ext uri="{FF2B5EF4-FFF2-40B4-BE49-F238E27FC236}">
                <a16:creationId xmlns:a16="http://schemas.microsoft.com/office/drawing/2014/main" id="{DDC9DAE8-D3A0-0547-98A4-98778A979C57}"/>
              </a:ext>
            </a:extLst>
          </p:cNvPr>
          <p:cNvSpPr txBox="1"/>
          <p:nvPr/>
        </p:nvSpPr>
        <p:spPr>
          <a:xfrm>
            <a:off x="7132240" y="5566029"/>
            <a:ext cx="1993641" cy="615553"/>
          </a:xfrm>
          <a:prstGeom prst="rect">
            <a:avLst/>
          </a:prstGeom>
          <a:noFill/>
        </p:spPr>
        <p:txBody>
          <a:bodyPr wrap="square" rtlCol="0">
            <a:spAutoFit/>
          </a:bodyPr>
          <a:lstStyle/>
          <a:p>
            <a:pPr algn="ctr"/>
            <a:r>
              <a:rPr lang="en-US" dirty="0"/>
              <a:t>Cell culture</a:t>
            </a:r>
          </a:p>
          <a:p>
            <a:pPr algn="ctr"/>
            <a:r>
              <a:rPr lang="en-US" sz="1600" dirty="0"/>
              <a:t>(Hela)</a:t>
            </a:r>
          </a:p>
        </p:txBody>
      </p:sp>
      <p:pic>
        <p:nvPicPr>
          <p:cNvPr id="29" name="Picture 28">
            <a:extLst>
              <a:ext uri="{FF2B5EF4-FFF2-40B4-BE49-F238E27FC236}">
                <a16:creationId xmlns:a16="http://schemas.microsoft.com/office/drawing/2014/main" id="{095A67D4-71CB-A74E-A783-1EC49D0CEF73}"/>
              </a:ext>
            </a:extLst>
          </p:cNvPr>
          <p:cNvPicPr>
            <a:picLocks noChangeAspect="1"/>
          </p:cNvPicPr>
          <p:nvPr/>
        </p:nvPicPr>
        <p:blipFill>
          <a:blip r:embed="rId7"/>
          <a:stretch>
            <a:fillRect/>
          </a:stretch>
        </p:blipFill>
        <p:spPr>
          <a:xfrm rot="5400000">
            <a:off x="7321235" y="4086330"/>
            <a:ext cx="1670012" cy="1250897"/>
          </a:xfrm>
          <a:prstGeom prst="rect">
            <a:avLst/>
          </a:prstGeom>
        </p:spPr>
      </p:pic>
    </p:spTree>
    <p:extLst>
      <p:ext uri="{BB962C8B-B14F-4D97-AF65-F5344CB8AC3E}">
        <p14:creationId xmlns:p14="http://schemas.microsoft.com/office/powerpoint/2010/main" val="1434039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304723" y="309123"/>
            <a:ext cx="2388026" cy="1015663"/>
          </a:xfrm>
          <a:prstGeom prst="rect">
            <a:avLst/>
          </a:prstGeom>
          <a:noFill/>
        </p:spPr>
        <p:txBody>
          <a:bodyPr wrap="none" rtlCol="0">
            <a:spAutoFit/>
          </a:bodyPr>
          <a:lstStyle/>
          <a:p>
            <a:r>
              <a:rPr lang="en-US" sz="2000" b="1" dirty="0"/>
              <a:t>Before you start . . .  </a:t>
            </a:r>
          </a:p>
          <a:p>
            <a:endParaRPr lang="en-US" sz="2000" b="1" dirty="0"/>
          </a:p>
          <a:p>
            <a:r>
              <a:rPr lang="en-US" sz="2000" b="1" dirty="0"/>
              <a:t>Obey these rules </a:t>
            </a:r>
          </a:p>
        </p:txBody>
      </p:sp>
      <p:sp>
        <p:nvSpPr>
          <p:cNvPr id="47" name="TextBox 46">
            <a:extLst>
              <a:ext uri="{FF2B5EF4-FFF2-40B4-BE49-F238E27FC236}">
                <a16:creationId xmlns:a16="http://schemas.microsoft.com/office/drawing/2014/main" id="{5AE194FD-498A-7C45-8310-2B83496F44B5}"/>
              </a:ext>
            </a:extLst>
          </p:cNvPr>
          <p:cNvSpPr txBox="1"/>
          <p:nvPr/>
        </p:nvSpPr>
        <p:spPr>
          <a:xfrm>
            <a:off x="750988" y="1634935"/>
            <a:ext cx="6702235" cy="2542363"/>
          </a:xfrm>
          <a:prstGeom prst="rect">
            <a:avLst/>
          </a:prstGeom>
          <a:noFill/>
        </p:spPr>
        <p:txBody>
          <a:bodyPr wrap="square" rtlCol="0">
            <a:spAutoFit/>
          </a:bodyPr>
          <a:lstStyle/>
          <a:p>
            <a:pPr>
              <a:lnSpc>
                <a:spcPct val="150000"/>
              </a:lnSpc>
            </a:pPr>
            <a:r>
              <a:rPr lang="en-US" dirty="0"/>
              <a:t>Work fast</a:t>
            </a:r>
          </a:p>
          <a:p>
            <a:pPr>
              <a:lnSpc>
                <a:spcPct val="150000"/>
              </a:lnSpc>
            </a:pPr>
            <a:r>
              <a:rPr lang="en-US" dirty="0"/>
              <a:t>Stay cool (all procedures on ice or in the cold room)</a:t>
            </a:r>
          </a:p>
          <a:p>
            <a:pPr>
              <a:lnSpc>
                <a:spcPct val="150000"/>
              </a:lnSpc>
            </a:pPr>
            <a:r>
              <a:rPr lang="en-US" b="1" dirty="0"/>
              <a:t>Do the book-keeping at every step</a:t>
            </a:r>
          </a:p>
          <a:p>
            <a:pPr marL="742950" lvl="1" indent="-285750">
              <a:lnSpc>
                <a:spcPct val="150000"/>
              </a:lnSpc>
              <a:buFont typeface="Arial" panose="020B0604020202020204" pitchFamily="34" charset="0"/>
              <a:buChar char="•"/>
            </a:pPr>
            <a:r>
              <a:rPr lang="en-US" dirty="0"/>
              <a:t>assay enzyme activity</a:t>
            </a:r>
          </a:p>
          <a:p>
            <a:pPr marL="742950" lvl="1" indent="-285750">
              <a:lnSpc>
                <a:spcPct val="150000"/>
              </a:lnSpc>
              <a:buFont typeface="Arial" panose="020B0604020202020204" pitchFamily="34" charset="0"/>
              <a:buChar char="•"/>
            </a:pPr>
            <a:r>
              <a:rPr lang="en-US" dirty="0"/>
              <a:t>measure protein concentration</a:t>
            </a:r>
          </a:p>
          <a:p>
            <a:pPr>
              <a:lnSpc>
                <a:spcPct val="150000"/>
              </a:lnSpc>
            </a:pPr>
            <a:r>
              <a:rPr lang="en-US" dirty="0"/>
              <a:t>Always save an aliquot of enzyme at each step in the purification </a:t>
            </a:r>
          </a:p>
        </p:txBody>
      </p:sp>
    </p:spTree>
    <p:extLst>
      <p:ext uri="{BB962C8B-B14F-4D97-AF65-F5344CB8AC3E}">
        <p14:creationId xmlns:p14="http://schemas.microsoft.com/office/powerpoint/2010/main" val="310877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304723" y="309123"/>
            <a:ext cx="6079293" cy="400110"/>
          </a:xfrm>
          <a:prstGeom prst="rect">
            <a:avLst/>
          </a:prstGeom>
          <a:noFill/>
        </p:spPr>
        <p:txBody>
          <a:bodyPr wrap="none" rtlCol="0">
            <a:spAutoFit/>
          </a:bodyPr>
          <a:lstStyle/>
          <a:p>
            <a:r>
              <a:rPr lang="en-US" sz="2000" b="1" dirty="0"/>
              <a:t>Step #1 – Cell lysis and preparation of a cell-free extract</a:t>
            </a:r>
          </a:p>
        </p:txBody>
      </p:sp>
      <p:sp>
        <p:nvSpPr>
          <p:cNvPr id="14" name="TextBox 13">
            <a:extLst>
              <a:ext uri="{FF2B5EF4-FFF2-40B4-BE49-F238E27FC236}">
                <a16:creationId xmlns:a16="http://schemas.microsoft.com/office/drawing/2014/main" id="{AD724965-2681-754B-AEC0-CABBCB2981D6}"/>
              </a:ext>
            </a:extLst>
          </p:cNvPr>
          <p:cNvSpPr txBox="1"/>
          <p:nvPr/>
        </p:nvSpPr>
        <p:spPr>
          <a:xfrm>
            <a:off x="294888" y="1415089"/>
            <a:ext cx="584712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Enzymatic – digest cell wall, e.g. with lysozyme (bacteria) or </a:t>
            </a:r>
            <a:r>
              <a:rPr lang="en-US" dirty="0" err="1"/>
              <a:t>glusulase</a:t>
            </a:r>
            <a:r>
              <a:rPr lang="en-US" dirty="0"/>
              <a:t> (yeast)</a:t>
            </a:r>
          </a:p>
          <a:p>
            <a:r>
              <a:rPr lang="en-US" dirty="0"/>
              <a:t> </a:t>
            </a:r>
          </a:p>
          <a:p>
            <a:pPr marL="285750" indent="-285750">
              <a:buFont typeface="Arial" panose="020B0604020202020204" pitchFamily="34" charset="0"/>
              <a:buChar char="•"/>
            </a:pPr>
            <a:r>
              <a:rPr lang="en-US" dirty="0"/>
              <a:t>Mechanical – e.g., pressure, shear force, sonication; bead-beating (yeast); cryo-pulverization; freeze-thaw</a:t>
            </a:r>
          </a:p>
          <a:p>
            <a:endParaRPr lang="en-US" dirty="0"/>
          </a:p>
          <a:p>
            <a:pPr marL="285750" indent="-285750">
              <a:buFont typeface="Arial" panose="020B0604020202020204" pitchFamily="34" charset="0"/>
              <a:buChar char="•"/>
            </a:pPr>
            <a:r>
              <a:rPr lang="en-US" dirty="0"/>
              <a:t>Osmotic – hypotonic buffer causes influx of water and rupture of plasma membrane; a useful adjunct to mechanical lysis of animal cells (doesn’t work if there’s an intact cell wall)</a:t>
            </a:r>
          </a:p>
        </p:txBody>
      </p:sp>
      <p:sp>
        <p:nvSpPr>
          <p:cNvPr id="32" name="TextBox 31">
            <a:extLst>
              <a:ext uri="{FF2B5EF4-FFF2-40B4-BE49-F238E27FC236}">
                <a16:creationId xmlns:a16="http://schemas.microsoft.com/office/drawing/2014/main" id="{228F3ECF-2748-D049-9183-701B910164D8}"/>
              </a:ext>
            </a:extLst>
          </p:cNvPr>
          <p:cNvSpPr txBox="1"/>
          <p:nvPr/>
        </p:nvSpPr>
        <p:spPr>
          <a:xfrm>
            <a:off x="569699" y="996319"/>
            <a:ext cx="1068113" cy="369332"/>
          </a:xfrm>
          <a:prstGeom prst="rect">
            <a:avLst/>
          </a:prstGeom>
          <a:noFill/>
        </p:spPr>
        <p:txBody>
          <a:bodyPr wrap="none" rtlCol="0">
            <a:spAutoFit/>
          </a:bodyPr>
          <a:lstStyle/>
          <a:p>
            <a:r>
              <a:rPr lang="en-US" u="sng" dirty="0"/>
              <a:t>Cell Lysis</a:t>
            </a:r>
            <a:r>
              <a:rPr lang="en-US" dirty="0"/>
              <a:t>:</a:t>
            </a:r>
          </a:p>
        </p:txBody>
      </p:sp>
      <p:pic>
        <p:nvPicPr>
          <p:cNvPr id="6" name="Picture 5">
            <a:extLst>
              <a:ext uri="{FF2B5EF4-FFF2-40B4-BE49-F238E27FC236}">
                <a16:creationId xmlns:a16="http://schemas.microsoft.com/office/drawing/2014/main" id="{A32A1732-7851-7047-A3CA-A8DFEF155FC4}"/>
              </a:ext>
            </a:extLst>
          </p:cNvPr>
          <p:cNvPicPr>
            <a:picLocks noChangeAspect="1"/>
          </p:cNvPicPr>
          <p:nvPr/>
        </p:nvPicPr>
        <p:blipFill>
          <a:blip r:embed="rId2"/>
          <a:stretch>
            <a:fillRect/>
          </a:stretch>
        </p:blipFill>
        <p:spPr>
          <a:xfrm>
            <a:off x="6567936" y="1699403"/>
            <a:ext cx="2002407" cy="2002407"/>
          </a:xfrm>
          <a:prstGeom prst="rect">
            <a:avLst/>
          </a:prstGeom>
        </p:spPr>
      </p:pic>
      <p:sp>
        <p:nvSpPr>
          <p:cNvPr id="7" name="TextBox 6">
            <a:extLst>
              <a:ext uri="{FF2B5EF4-FFF2-40B4-BE49-F238E27FC236}">
                <a16:creationId xmlns:a16="http://schemas.microsoft.com/office/drawing/2014/main" id="{D5B88318-8391-C748-8455-A2DA98121EC1}"/>
              </a:ext>
            </a:extLst>
          </p:cNvPr>
          <p:cNvSpPr txBox="1"/>
          <p:nvPr/>
        </p:nvSpPr>
        <p:spPr>
          <a:xfrm>
            <a:off x="6754483" y="3786996"/>
            <a:ext cx="1738874" cy="307777"/>
          </a:xfrm>
          <a:prstGeom prst="rect">
            <a:avLst/>
          </a:prstGeom>
          <a:noFill/>
        </p:spPr>
        <p:txBody>
          <a:bodyPr wrap="none" rtlCol="0">
            <a:spAutoFit/>
          </a:bodyPr>
          <a:lstStyle/>
          <a:p>
            <a:r>
              <a:rPr lang="en-US" sz="1400" i="1" dirty="0"/>
              <a:t>Dounce homogenizer</a:t>
            </a:r>
          </a:p>
        </p:txBody>
      </p:sp>
      <p:sp>
        <p:nvSpPr>
          <p:cNvPr id="22" name="TextBox 21">
            <a:extLst>
              <a:ext uri="{FF2B5EF4-FFF2-40B4-BE49-F238E27FC236}">
                <a16:creationId xmlns:a16="http://schemas.microsoft.com/office/drawing/2014/main" id="{6C16184A-8394-DB45-9D65-E6209A9D6E1B}"/>
              </a:ext>
            </a:extLst>
          </p:cNvPr>
          <p:cNvSpPr txBox="1"/>
          <p:nvPr/>
        </p:nvSpPr>
        <p:spPr>
          <a:xfrm>
            <a:off x="566823" y="4461262"/>
            <a:ext cx="2367315" cy="369332"/>
          </a:xfrm>
          <a:prstGeom prst="rect">
            <a:avLst/>
          </a:prstGeom>
          <a:noFill/>
        </p:spPr>
        <p:txBody>
          <a:bodyPr wrap="none" rtlCol="0">
            <a:spAutoFit/>
          </a:bodyPr>
          <a:lstStyle/>
          <a:p>
            <a:r>
              <a:rPr lang="en-US" u="sng" dirty="0"/>
              <a:t>Removal of aggregates</a:t>
            </a:r>
            <a:r>
              <a:rPr lang="en-US" dirty="0"/>
              <a:t>:</a:t>
            </a:r>
          </a:p>
        </p:txBody>
      </p:sp>
      <p:sp>
        <p:nvSpPr>
          <p:cNvPr id="25" name="TextBox 24">
            <a:extLst>
              <a:ext uri="{FF2B5EF4-FFF2-40B4-BE49-F238E27FC236}">
                <a16:creationId xmlns:a16="http://schemas.microsoft.com/office/drawing/2014/main" id="{76F251B6-6185-EC46-BF46-57B505A0BAD2}"/>
              </a:ext>
            </a:extLst>
          </p:cNvPr>
          <p:cNvSpPr txBox="1"/>
          <p:nvPr/>
        </p:nvSpPr>
        <p:spPr>
          <a:xfrm>
            <a:off x="572574" y="4829322"/>
            <a:ext cx="8025723" cy="646331"/>
          </a:xfrm>
          <a:prstGeom prst="rect">
            <a:avLst/>
          </a:prstGeom>
          <a:noFill/>
        </p:spPr>
        <p:txBody>
          <a:bodyPr wrap="none" rtlCol="0">
            <a:spAutoFit/>
          </a:bodyPr>
          <a:lstStyle/>
          <a:p>
            <a:r>
              <a:rPr lang="en-US" dirty="0"/>
              <a:t>Centrifuge lysate to separate soluble fraction (supernatant) from aggregates (pellet)</a:t>
            </a:r>
          </a:p>
          <a:p>
            <a:r>
              <a:rPr lang="en-US" dirty="0"/>
              <a:t>Will generally want to purify your enzyme from the soluble extract fraction</a:t>
            </a:r>
          </a:p>
        </p:txBody>
      </p:sp>
    </p:spTree>
    <p:extLst>
      <p:ext uri="{BB962C8B-B14F-4D97-AF65-F5344CB8AC3E}">
        <p14:creationId xmlns:p14="http://schemas.microsoft.com/office/powerpoint/2010/main" val="110887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823F72-9876-C744-9782-4684620817CC}"/>
              </a:ext>
            </a:extLst>
          </p:cNvPr>
          <p:cNvPicPr>
            <a:picLocks noChangeAspect="1"/>
          </p:cNvPicPr>
          <p:nvPr/>
        </p:nvPicPr>
        <p:blipFill>
          <a:blip r:embed="rId2"/>
          <a:stretch>
            <a:fillRect/>
          </a:stretch>
        </p:blipFill>
        <p:spPr>
          <a:xfrm>
            <a:off x="370787" y="785004"/>
            <a:ext cx="5037855" cy="5822112"/>
          </a:xfrm>
          <a:prstGeom prst="rect">
            <a:avLst/>
          </a:prstGeom>
        </p:spPr>
      </p:pic>
      <p:sp>
        <p:nvSpPr>
          <p:cNvPr id="8" name="TextBox 7">
            <a:extLst>
              <a:ext uri="{FF2B5EF4-FFF2-40B4-BE49-F238E27FC236}">
                <a16:creationId xmlns:a16="http://schemas.microsoft.com/office/drawing/2014/main" id="{9D42D084-BE74-EB4C-A65D-8B8090083E86}"/>
              </a:ext>
            </a:extLst>
          </p:cNvPr>
          <p:cNvSpPr txBox="1"/>
          <p:nvPr/>
        </p:nvSpPr>
        <p:spPr>
          <a:xfrm>
            <a:off x="554888" y="300497"/>
            <a:ext cx="7473713" cy="400110"/>
          </a:xfrm>
          <a:prstGeom prst="rect">
            <a:avLst/>
          </a:prstGeom>
          <a:noFill/>
        </p:spPr>
        <p:txBody>
          <a:bodyPr wrap="none" rtlCol="0">
            <a:spAutoFit/>
          </a:bodyPr>
          <a:lstStyle/>
          <a:p>
            <a:r>
              <a:rPr lang="en-US" sz="2000" b="1" dirty="0"/>
              <a:t>Sub-cellular fractionation: </a:t>
            </a:r>
            <a:r>
              <a:rPr lang="en-US" dirty="0"/>
              <a:t>can be very helpful if your source is a </a:t>
            </a:r>
            <a:r>
              <a:rPr lang="en-US" u="sng" dirty="0"/>
              <a:t>eukaryote</a:t>
            </a:r>
          </a:p>
        </p:txBody>
      </p:sp>
      <p:sp>
        <p:nvSpPr>
          <p:cNvPr id="9" name="TextBox 8">
            <a:extLst>
              <a:ext uri="{FF2B5EF4-FFF2-40B4-BE49-F238E27FC236}">
                <a16:creationId xmlns:a16="http://schemas.microsoft.com/office/drawing/2014/main" id="{40F19FBB-1C42-E046-99F0-7FD583A05DAB}"/>
              </a:ext>
            </a:extLst>
          </p:cNvPr>
          <p:cNvSpPr txBox="1"/>
          <p:nvPr/>
        </p:nvSpPr>
        <p:spPr>
          <a:xfrm>
            <a:off x="5310625" y="1193615"/>
            <a:ext cx="2635914" cy="369332"/>
          </a:xfrm>
          <a:prstGeom prst="rect">
            <a:avLst/>
          </a:prstGeom>
          <a:noFill/>
        </p:spPr>
        <p:txBody>
          <a:bodyPr wrap="none" rtlCol="0">
            <a:spAutoFit/>
          </a:bodyPr>
          <a:lstStyle/>
          <a:p>
            <a:r>
              <a:rPr lang="en-US" u="sng" dirty="0"/>
              <a:t>Differential Centrifugation</a:t>
            </a:r>
          </a:p>
        </p:txBody>
      </p:sp>
      <p:sp>
        <p:nvSpPr>
          <p:cNvPr id="10" name="TextBox 9">
            <a:extLst>
              <a:ext uri="{FF2B5EF4-FFF2-40B4-BE49-F238E27FC236}">
                <a16:creationId xmlns:a16="http://schemas.microsoft.com/office/drawing/2014/main" id="{C43A6C32-FC5D-764D-821D-90943ACA643F}"/>
              </a:ext>
            </a:extLst>
          </p:cNvPr>
          <p:cNvSpPr txBox="1"/>
          <p:nvPr/>
        </p:nvSpPr>
        <p:spPr>
          <a:xfrm>
            <a:off x="5232989" y="1616311"/>
            <a:ext cx="3505571" cy="360098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resuspend pellets in </a:t>
            </a:r>
            <a:r>
              <a:rPr lang="en-US" sz="1600" b="1" dirty="0"/>
              <a:t>buffer</a:t>
            </a:r>
          </a:p>
          <a:p>
            <a:pPr marL="285750" indent="-285750">
              <a:spcAft>
                <a:spcPts val="600"/>
              </a:spcAft>
              <a:buFont typeface="Arial" panose="020B0604020202020204" pitchFamily="34" charset="0"/>
              <a:buChar char="•"/>
            </a:pPr>
            <a:r>
              <a:rPr lang="en-US" sz="1600" dirty="0"/>
              <a:t>assay pellet and supernatant fractions for enzyme activity and protein</a:t>
            </a:r>
          </a:p>
          <a:p>
            <a:pPr marL="285750" indent="-285750">
              <a:spcAft>
                <a:spcPts val="600"/>
              </a:spcAft>
              <a:buFont typeface="Arial" panose="020B0604020202020204" pitchFamily="34" charset="0"/>
              <a:buChar char="•"/>
            </a:pPr>
            <a:r>
              <a:rPr lang="en-US" sz="1600" dirty="0"/>
              <a:t>provides useful information about cellular localization of your enzyme</a:t>
            </a:r>
          </a:p>
          <a:p>
            <a:pPr marL="285750" indent="-285750">
              <a:spcAft>
                <a:spcPts val="600"/>
              </a:spcAft>
              <a:buFont typeface="Arial" panose="020B0604020202020204" pitchFamily="34" charset="0"/>
              <a:buChar char="•"/>
            </a:pPr>
            <a:r>
              <a:rPr lang="en-US" sz="1600" dirty="0"/>
              <a:t>potentially a powerful purification step by eliminating irrelevant cellular components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11" name="TextBox 10">
            <a:extLst>
              <a:ext uri="{FF2B5EF4-FFF2-40B4-BE49-F238E27FC236}">
                <a16:creationId xmlns:a16="http://schemas.microsoft.com/office/drawing/2014/main" id="{89DE59EE-31C2-D049-91CA-8E9B6CADAB2F}"/>
              </a:ext>
            </a:extLst>
          </p:cNvPr>
          <p:cNvSpPr txBox="1"/>
          <p:nvPr/>
        </p:nvSpPr>
        <p:spPr>
          <a:xfrm>
            <a:off x="5037828" y="5149971"/>
            <a:ext cx="579005" cy="400110"/>
          </a:xfrm>
          <a:prstGeom prst="rect">
            <a:avLst/>
          </a:prstGeom>
          <a:noFill/>
        </p:spPr>
        <p:txBody>
          <a:bodyPr wrap="none" rtlCol="0">
            <a:spAutoFit/>
          </a:bodyPr>
          <a:lstStyle/>
          <a:p>
            <a:r>
              <a:rPr lang="en-US" sz="1000" dirty="0">
                <a:latin typeface="Tahoma" panose="020B0604030504040204" pitchFamily="34" charset="0"/>
                <a:ea typeface="Tahoma" panose="020B0604030504040204" pitchFamily="34" charset="0"/>
                <a:cs typeface="Tahoma" panose="020B0604030504040204" pitchFamily="34" charset="0"/>
              </a:rPr>
              <a:t>soluble</a:t>
            </a:r>
          </a:p>
          <a:p>
            <a:r>
              <a:rPr lang="en-US" sz="1000" dirty="0">
                <a:latin typeface="Tahoma" panose="020B0604030504040204" pitchFamily="34" charset="0"/>
                <a:ea typeface="Tahoma" panose="020B0604030504040204" pitchFamily="34" charset="0"/>
                <a:cs typeface="Tahoma" panose="020B0604030504040204" pitchFamily="34" charset="0"/>
              </a:rPr>
              <a:t>cytosol</a:t>
            </a:r>
          </a:p>
        </p:txBody>
      </p:sp>
    </p:spTree>
    <p:extLst>
      <p:ext uri="{BB962C8B-B14F-4D97-AF65-F5344CB8AC3E}">
        <p14:creationId xmlns:p14="http://schemas.microsoft.com/office/powerpoint/2010/main" val="45517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724965-2681-754B-AEC0-CABBCB2981D6}"/>
              </a:ext>
            </a:extLst>
          </p:cNvPr>
          <p:cNvSpPr txBox="1"/>
          <p:nvPr/>
        </p:nvSpPr>
        <p:spPr>
          <a:xfrm>
            <a:off x="355273" y="1026900"/>
            <a:ext cx="7805316" cy="646331"/>
          </a:xfrm>
          <a:prstGeom prst="rect">
            <a:avLst/>
          </a:prstGeom>
          <a:noFill/>
        </p:spPr>
        <p:txBody>
          <a:bodyPr wrap="square" rtlCol="0">
            <a:spAutoFit/>
          </a:bodyPr>
          <a:lstStyle/>
          <a:p>
            <a:endParaRPr lang="en-US" dirty="0"/>
          </a:p>
          <a:p>
            <a:endParaRPr lang="en-US" dirty="0"/>
          </a:p>
        </p:txBody>
      </p:sp>
      <p:sp>
        <p:nvSpPr>
          <p:cNvPr id="25" name="TextBox 24">
            <a:extLst>
              <a:ext uri="{FF2B5EF4-FFF2-40B4-BE49-F238E27FC236}">
                <a16:creationId xmlns:a16="http://schemas.microsoft.com/office/drawing/2014/main" id="{76F251B6-6185-EC46-BF46-57B505A0BAD2}"/>
              </a:ext>
            </a:extLst>
          </p:cNvPr>
          <p:cNvSpPr txBox="1"/>
          <p:nvPr/>
        </p:nvSpPr>
        <p:spPr>
          <a:xfrm>
            <a:off x="594448" y="450954"/>
            <a:ext cx="5684890" cy="400110"/>
          </a:xfrm>
          <a:prstGeom prst="rect">
            <a:avLst/>
          </a:prstGeom>
          <a:noFill/>
        </p:spPr>
        <p:txBody>
          <a:bodyPr wrap="none" rtlCol="0">
            <a:spAutoFit/>
          </a:bodyPr>
          <a:lstStyle/>
          <a:p>
            <a:r>
              <a:rPr lang="en-US" sz="2000" b="1" dirty="0">
                <a:solidFill>
                  <a:srgbClr val="FF0000"/>
                </a:solidFill>
              </a:rPr>
              <a:t>What should a protein buffer solution consist of ???</a:t>
            </a:r>
          </a:p>
        </p:txBody>
      </p:sp>
      <p:sp>
        <p:nvSpPr>
          <p:cNvPr id="10" name="TextBox 9">
            <a:extLst>
              <a:ext uri="{FF2B5EF4-FFF2-40B4-BE49-F238E27FC236}">
                <a16:creationId xmlns:a16="http://schemas.microsoft.com/office/drawing/2014/main" id="{BCFCD5C9-457F-E64E-8C57-F141E83B41A2}"/>
              </a:ext>
            </a:extLst>
          </p:cNvPr>
          <p:cNvSpPr txBox="1"/>
          <p:nvPr/>
        </p:nvSpPr>
        <p:spPr>
          <a:xfrm>
            <a:off x="590507" y="1431063"/>
            <a:ext cx="7436075" cy="369332"/>
          </a:xfrm>
          <a:prstGeom prst="rect">
            <a:avLst/>
          </a:prstGeom>
          <a:noFill/>
        </p:spPr>
        <p:txBody>
          <a:bodyPr wrap="none" rtlCol="0">
            <a:spAutoFit/>
          </a:bodyPr>
          <a:lstStyle/>
          <a:p>
            <a:r>
              <a:rPr lang="en-US" dirty="0"/>
              <a:t>Buffer is designed to promote protein stability and facilitate purification steps</a:t>
            </a:r>
          </a:p>
        </p:txBody>
      </p:sp>
      <p:sp>
        <p:nvSpPr>
          <p:cNvPr id="11" name="TextBox 10">
            <a:extLst>
              <a:ext uri="{FF2B5EF4-FFF2-40B4-BE49-F238E27FC236}">
                <a16:creationId xmlns:a16="http://schemas.microsoft.com/office/drawing/2014/main" id="{A3D1A89F-D302-664D-B38C-3E3C060B0747}"/>
              </a:ext>
            </a:extLst>
          </p:cNvPr>
          <p:cNvSpPr txBox="1"/>
          <p:nvPr/>
        </p:nvSpPr>
        <p:spPr>
          <a:xfrm>
            <a:off x="1217360" y="1859508"/>
            <a:ext cx="5635712" cy="584775"/>
          </a:xfrm>
          <a:prstGeom prst="rect">
            <a:avLst/>
          </a:prstGeom>
          <a:noFill/>
        </p:spPr>
        <p:txBody>
          <a:bodyPr wrap="square" rtlCol="0">
            <a:spAutoFit/>
          </a:bodyPr>
          <a:lstStyle/>
          <a:p>
            <a:r>
              <a:rPr lang="en-US" sz="1600" i="1" dirty="0"/>
              <a:t>Note</a:t>
            </a:r>
            <a:r>
              <a:rPr lang="en-US" sz="1600" dirty="0"/>
              <a:t>: the enzyme buffer in which the protein residues is distinct from the reaction buffer in which the enzyme activity is assayed.</a:t>
            </a:r>
          </a:p>
        </p:txBody>
      </p:sp>
      <p:sp>
        <p:nvSpPr>
          <p:cNvPr id="12" name="TextBox 11">
            <a:extLst>
              <a:ext uri="{FF2B5EF4-FFF2-40B4-BE49-F238E27FC236}">
                <a16:creationId xmlns:a16="http://schemas.microsoft.com/office/drawing/2014/main" id="{37130541-24D0-1E4C-88EB-8585AB17ADD8}"/>
              </a:ext>
            </a:extLst>
          </p:cNvPr>
          <p:cNvSpPr txBox="1"/>
          <p:nvPr/>
        </p:nvSpPr>
        <p:spPr>
          <a:xfrm>
            <a:off x="570379" y="2713523"/>
            <a:ext cx="7490389" cy="1754326"/>
          </a:xfrm>
          <a:prstGeom prst="rect">
            <a:avLst/>
          </a:prstGeom>
          <a:noFill/>
        </p:spPr>
        <p:txBody>
          <a:bodyPr wrap="square" rtlCol="0">
            <a:spAutoFit/>
          </a:bodyPr>
          <a:lstStyle/>
          <a:p>
            <a:r>
              <a:rPr lang="en-US" dirty="0"/>
              <a:t>Choice of buffer components is entirely empirical, starting from a “best guess” and subject to modification as you learn about how your enzyme behaves</a:t>
            </a:r>
          </a:p>
          <a:p>
            <a:endParaRPr lang="en-US" dirty="0"/>
          </a:p>
          <a:p>
            <a:r>
              <a:rPr lang="en-US" dirty="0"/>
              <a:t>First issue is </a:t>
            </a:r>
            <a:r>
              <a:rPr lang="en-US" b="1" dirty="0"/>
              <a:t>choice of pH</a:t>
            </a:r>
            <a:r>
              <a:rPr lang="en-US" dirty="0"/>
              <a:t>. That will dictate which buffers you can use.</a:t>
            </a:r>
          </a:p>
          <a:p>
            <a:endParaRPr lang="en-US" dirty="0"/>
          </a:p>
          <a:p>
            <a:r>
              <a:rPr lang="en-US" dirty="0"/>
              <a:t>Buffer range is dictated by the pKa value (range is usually ± 1 pH unit)</a:t>
            </a:r>
          </a:p>
        </p:txBody>
      </p:sp>
    </p:spTree>
    <p:extLst>
      <p:ext uri="{BB962C8B-B14F-4D97-AF65-F5344CB8AC3E}">
        <p14:creationId xmlns:p14="http://schemas.microsoft.com/office/powerpoint/2010/main" val="2613363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3B3FFF-BE77-DF47-B379-FD71510D4086}"/>
              </a:ext>
            </a:extLst>
          </p:cNvPr>
          <p:cNvSpPr txBox="1"/>
          <p:nvPr/>
        </p:nvSpPr>
        <p:spPr>
          <a:xfrm>
            <a:off x="1104900" y="304800"/>
            <a:ext cx="6691255" cy="369332"/>
          </a:xfrm>
          <a:prstGeom prst="rect">
            <a:avLst/>
          </a:prstGeom>
          <a:noFill/>
        </p:spPr>
        <p:txBody>
          <a:bodyPr wrap="none" rtlCol="0">
            <a:spAutoFit/>
          </a:bodyPr>
          <a:lstStyle/>
          <a:p>
            <a:r>
              <a:rPr lang="en-US" b="1" i="1" dirty="0"/>
              <a:t>Rate-limiting steps are the essence of regulation (REMEMBER THIS!)</a:t>
            </a:r>
          </a:p>
        </p:txBody>
      </p:sp>
      <p:sp>
        <p:nvSpPr>
          <p:cNvPr id="5" name="TextBox 4">
            <a:extLst>
              <a:ext uri="{FF2B5EF4-FFF2-40B4-BE49-F238E27FC236}">
                <a16:creationId xmlns:a16="http://schemas.microsoft.com/office/drawing/2014/main" id="{1503EDC5-8B9A-1341-8C87-4C53E3A56466}"/>
              </a:ext>
            </a:extLst>
          </p:cNvPr>
          <p:cNvSpPr txBox="1"/>
          <p:nvPr/>
        </p:nvSpPr>
        <p:spPr>
          <a:xfrm>
            <a:off x="678180" y="1905000"/>
            <a:ext cx="7307580" cy="3323987"/>
          </a:xfrm>
          <a:prstGeom prst="rect">
            <a:avLst/>
          </a:prstGeom>
          <a:noFill/>
        </p:spPr>
        <p:txBody>
          <a:bodyPr wrap="square" rtlCol="0">
            <a:spAutoFit/>
          </a:bodyPr>
          <a:lstStyle/>
          <a:p>
            <a:pPr marL="285750" indent="-285750">
              <a:buFont typeface="Arial" panose="020B0604020202020204" pitchFamily="34" charset="0"/>
              <a:buChar char="•"/>
            </a:pPr>
            <a:r>
              <a:rPr lang="en-US" sz="1400" dirty="0"/>
              <a:t>Fundamentally, there is only one way to up-regulate a biology process – by increasing the rate of the rate-limiting step.</a:t>
            </a:r>
          </a:p>
          <a:p>
            <a:pPr marL="285750" indent="-285750">
              <a:buFont typeface="Arial" panose="020B0604020202020204" pitchFamily="34" charset="0"/>
              <a:buChar char="•"/>
            </a:pPr>
            <a:endParaRPr lang="en-US" sz="1400" dirty="0"/>
          </a:p>
          <a:p>
            <a:r>
              <a:rPr lang="en-US" sz="1400" dirty="0"/>
              <a: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However, there are two ways to down-regulate a biological process</a:t>
            </a:r>
          </a:p>
          <a:p>
            <a:pPr marL="285750"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1400" dirty="0"/>
              <a:t>Slow the rate of the rate-limiting step</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r>
              <a:rPr lang="en-US" sz="1400" dirty="0"/>
              <a:t>Slow the rate of another step so that it now becomes rate-limiting</a:t>
            </a:r>
          </a:p>
        </p:txBody>
      </p:sp>
      <p:sp>
        <p:nvSpPr>
          <p:cNvPr id="2" name="TextBox 1">
            <a:extLst>
              <a:ext uri="{FF2B5EF4-FFF2-40B4-BE49-F238E27FC236}">
                <a16:creationId xmlns:a16="http://schemas.microsoft.com/office/drawing/2014/main" id="{6A97CFE0-4B09-9844-A6A6-1B0BEB70AB90}"/>
              </a:ext>
            </a:extLst>
          </p:cNvPr>
          <p:cNvSpPr txBox="1"/>
          <p:nvPr/>
        </p:nvSpPr>
        <p:spPr>
          <a:xfrm>
            <a:off x="2331720" y="1005840"/>
            <a:ext cx="362600" cy="461665"/>
          </a:xfrm>
          <a:prstGeom prst="rect">
            <a:avLst/>
          </a:prstGeom>
          <a:noFill/>
        </p:spPr>
        <p:txBody>
          <a:bodyPr wrap="none" rtlCol="0">
            <a:spAutoFit/>
          </a:bodyPr>
          <a:lstStyle/>
          <a:p>
            <a:r>
              <a:rPr lang="en-US" sz="2400" dirty="0"/>
              <a:t>A</a:t>
            </a:r>
          </a:p>
        </p:txBody>
      </p:sp>
      <p:sp>
        <p:nvSpPr>
          <p:cNvPr id="6" name="TextBox 5">
            <a:extLst>
              <a:ext uri="{FF2B5EF4-FFF2-40B4-BE49-F238E27FC236}">
                <a16:creationId xmlns:a16="http://schemas.microsoft.com/office/drawing/2014/main" id="{8F7F8085-427E-8744-B0DF-5C1A1E76433A}"/>
              </a:ext>
            </a:extLst>
          </p:cNvPr>
          <p:cNvSpPr txBox="1"/>
          <p:nvPr/>
        </p:nvSpPr>
        <p:spPr>
          <a:xfrm>
            <a:off x="3192780" y="1005840"/>
            <a:ext cx="362600" cy="461665"/>
          </a:xfrm>
          <a:prstGeom prst="rect">
            <a:avLst/>
          </a:prstGeom>
          <a:noFill/>
        </p:spPr>
        <p:txBody>
          <a:bodyPr wrap="none" rtlCol="0">
            <a:spAutoFit/>
          </a:bodyPr>
          <a:lstStyle/>
          <a:p>
            <a:r>
              <a:rPr lang="en-US" sz="2400" dirty="0"/>
              <a:t>B</a:t>
            </a:r>
          </a:p>
        </p:txBody>
      </p:sp>
      <p:sp>
        <p:nvSpPr>
          <p:cNvPr id="7" name="TextBox 6">
            <a:extLst>
              <a:ext uri="{FF2B5EF4-FFF2-40B4-BE49-F238E27FC236}">
                <a16:creationId xmlns:a16="http://schemas.microsoft.com/office/drawing/2014/main" id="{AFE4CE8B-1AC5-524B-8754-F4AA49DA9F02}"/>
              </a:ext>
            </a:extLst>
          </p:cNvPr>
          <p:cNvSpPr txBox="1"/>
          <p:nvPr/>
        </p:nvSpPr>
        <p:spPr>
          <a:xfrm>
            <a:off x="4008120" y="1005840"/>
            <a:ext cx="348172" cy="461665"/>
          </a:xfrm>
          <a:prstGeom prst="rect">
            <a:avLst/>
          </a:prstGeom>
          <a:noFill/>
        </p:spPr>
        <p:txBody>
          <a:bodyPr wrap="none" rtlCol="0">
            <a:spAutoFit/>
          </a:bodyPr>
          <a:lstStyle/>
          <a:p>
            <a:r>
              <a:rPr lang="en-US" sz="2400" dirty="0"/>
              <a:t>C</a:t>
            </a:r>
          </a:p>
        </p:txBody>
      </p:sp>
      <p:sp>
        <p:nvSpPr>
          <p:cNvPr id="8" name="TextBox 7">
            <a:extLst>
              <a:ext uri="{FF2B5EF4-FFF2-40B4-BE49-F238E27FC236}">
                <a16:creationId xmlns:a16="http://schemas.microsoft.com/office/drawing/2014/main" id="{09899B8A-A2FA-374F-821E-6D50DDB1901B}"/>
              </a:ext>
            </a:extLst>
          </p:cNvPr>
          <p:cNvSpPr txBox="1"/>
          <p:nvPr/>
        </p:nvSpPr>
        <p:spPr>
          <a:xfrm>
            <a:off x="4762500" y="1005840"/>
            <a:ext cx="373820" cy="461665"/>
          </a:xfrm>
          <a:prstGeom prst="rect">
            <a:avLst/>
          </a:prstGeom>
          <a:noFill/>
        </p:spPr>
        <p:txBody>
          <a:bodyPr wrap="none" rtlCol="0">
            <a:spAutoFit/>
          </a:bodyPr>
          <a:lstStyle/>
          <a:p>
            <a:r>
              <a:rPr lang="en-US" sz="2400" dirty="0"/>
              <a:t>D</a:t>
            </a:r>
          </a:p>
        </p:txBody>
      </p:sp>
      <p:sp>
        <p:nvSpPr>
          <p:cNvPr id="9" name="TextBox 8">
            <a:extLst>
              <a:ext uri="{FF2B5EF4-FFF2-40B4-BE49-F238E27FC236}">
                <a16:creationId xmlns:a16="http://schemas.microsoft.com/office/drawing/2014/main" id="{AF2634D1-E31B-6245-946F-79DA6C6B9951}"/>
              </a:ext>
            </a:extLst>
          </p:cNvPr>
          <p:cNvSpPr txBox="1"/>
          <p:nvPr/>
        </p:nvSpPr>
        <p:spPr>
          <a:xfrm>
            <a:off x="5577840" y="1005840"/>
            <a:ext cx="335348" cy="461665"/>
          </a:xfrm>
          <a:prstGeom prst="rect">
            <a:avLst/>
          </a:prstGeom>
          <a:noFill/>
        </p:spPr>
        <p:txBody>
          <a:bodyPr wrap="none" rtlCol="0">
            <a:spAutoFit/>
          </a:bodyPr>
          <a:lstStyle/>
          <a:p>
            <a:r>
              <a:rPr lang="en-US" sz="2400" dirty="0"/>
              <a:t>E</a:t>
            </a:r>
          </a:p>
        </p:txBody>
      </p:sp>
      <p:sp>
        <p:nvSpPr>
          <p:cNvPr id="10" name="Right Arrow 9">
            <a:extLst>
              <a:ext uri="{FF2B5EF4-FFF2-40B4-BE49-F238E27FC236}">
                <a16:creationId xmlns:a16="http://schemas.microsoft.com/office/drawing/2014/main" id="{0D1063CD-B1EC-5149-99E8-487AE8485D3C}"/>
              </a:ext>
            </a:extLst>
          </p:cNvPr>
          <p:cNvSpPr/>
          <p:nvPr/>
        </p:nvSpPr>
        <p:spPr>
          <a:xfrm>
            <a:off x="2743200" y="113538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B9B3DFBB-6D94-CC49-819E-35767DC04D3C}"/>
              </a:ext>
            </a:extLst>
          </p:cNvPr>
          <p:cNvSpPr/>
          <p:nvPr/>
        </p:nvSpPr>
        <p:spPr>
          <a:xfrm>
            <a:off x="3604260" y="113538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D9B6F270-CF90-4E41-A272-01879CB4BB30}"/>
              </a:ext>
            </a:extLst>
          </p:cNvPr>
          <p:cNvSpPr/>
          <p:nvPr/>
        </p:nvSpPr>
        <p:spPr>
          <a:xfrm>
            <a:off x="5166360" y="113538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2D6304C3-D914-DD45-B344-88C07519E058}"/>
              </a:ext>
            </a:extLst>
          </p:cNvPr>
          <p:cNvSpPr/>
          <p:nvPr/>
        </p:nvSpPr>
        <p:spPr>
          <a:xfrm>
            <a:off x="4381500" y="1188720"/>
            <a:ext cx="312420" cy="114300"/>
          </a:xfrm>
          <a:prstGeom prst="rightArrow">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D038DA8-F57C-7C47-948B-E966A32E5E45}"/>
              </a:ext>
            </a:extLst>
          </p:cNvPr>
          <p:cNvCxnSpPr>
            <a:cxnSpLocks/>
            <a:endCxn id="37" idx="1"/>
          </p:cNvCxnSpPr>
          <p:nvPr/>
        </p:nvCxnSpPr>
        <p:spPr>
          <a:xfrm flipV="1">
            <a:off x="4366260" y="4505653"/>
            <a:ext cx="396240" cy="53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D846E6-56AA-7843-B8C7-D755276B4A15}"/>
              </a:ext>
            </a:extLst>
          </p:cNvPr>
          <p:cNvSpPr txBox="1"/>
          <p:nvPr/>
        </p:nvSpPr>
        <p:spPr>
          <a:xfrm>
            <a:off x="2720340" y="792480"/>
            <a:ext cx="367408" cy="369332"/>
          </a:xfrm>
          <a:prstGeom prst="rect">
            <a:avLst/>
          </a:prstGeom>
          <a:noFill/>
        </p:spPr>
        <p:txBody>
          <a:bodyPr wrap="none" rtlCol="0">
            <a:spAutoFit/>
          </a:bodyPr>
          <a:lstStyle/>
          <a:p>
            <a:r>
              <a:rPr lang="en-US" i="1" dirty="0"/>
              <a:t>k</a:t>
            </a:r>
            <a:r>
              <a:rPr lang="en-US" baseline="-25000" dirty="0"/>
              <a:t>1</a:t>
            </a:r>
          </a:p>
        </p:txBody>
      </p:sp>
      <p:sp>
        <p:nvSpPr>
          <p:cNvPr id="17" name="TextBox 16">
            <a:extLst>
              <a:ext uri="{FF2B5EF4-FFF2-40B4-BE49-F238E27FC236}">
                <a16:creationId xmlns:a16="http://schemas.microsoft.com/office/drawing/2014/main" id="{F309313D-D7B3-DF42-8DE5-46AFDD3B48F7}"/>
              </a:ext>
            </a:extLst>
          </p:cNvPr>
          <p:cNvSpPr txBox="1"/>
          <p:nvPr/>
        </p:nvSpPr>
        <p:spPr>
          <a:xfrm>
            <a:off x="3604260" y="792480"/>
            <a:ext cx="367408" cy="369332"/>
          </a:xfrm>
          <a:prstGeom prst="rect">
            <a:avLst/>
          </a:prstGeom>
          <a:noFill/>
        </p:spPr>
        <p:txBody>
          <a:bodyPr wrap="none" rtlCol="0">
            <a:spAutoFit/>
          </a:bodyPr>
          <a:lstStyle/>
          <a:p>
            <a:r>
              <a:rPr lang="en-US" i="1" dirty="0"/>
              <a:t>k</a:t>
            </a:r>
            <a:r>
              <a:rPr lang="en-US" baseline="-25000" dirty="0"/>
              <a:t>2</a:t>
            </a:r>
          </a:p>
        </p:txBody>
      </p:sp>
      <p:sp>
        <p:nvSpPr>
          <p:cNvPr id="18" name="TextBox 17">
            <a:extLst>
              <a:ext uri="{FF2B5EF4-FFF2-40B4-BE49-F238E27FC236}">
                <a16:creationId xmlns:a16="http://schemas.microsoft.com/office/drawing/2014/main" id="{097EEE3E-AC23-7544-A982-4033B2CF8576}"/>
              </a:ext>
            </a:extLst>
          </p:cNvPr>
          <p:cNvSpPr txBox="1"/>
          <p:nvPr/>
        </p:nvSpPr>
        <p:spPr>
          <a:xfrm>
            <a:off x="4343400" y="792480"/>
            <a:ext cx="367408" cy="369332"/>
          </a:xfrm>
          <a:prstGeom prst="rect">
            <a:avLst/>
          </a:prstGeom>
          <a:noFill/>
        </p:spPr>
        <p:txBody>
          <a:bodyPr wrap="none" rtlCol="0">
            <a:spAutoFit/>
          </a:bodyPr>
          <a:lstStyle/>
          <a:p>
            <a:r>
              <a:rPr lang="en-US" i="1" dirty="0"/>
              <a:t>k</a:t>
            </a:r>
            <a:r>
              <a:rPr lang="en-US" baseline="-25000" dirty="0"/>
              <a:t>3</a:t>
            </a:r>
          </a:p>
        </p:txBody>
      </p:sp>
      <p:sp>
        <p:nvSpPr>
          <p:cNvPr id="19" name="TextBox 18">
            <a:extLst>
              <a:ext uri="{FF2B5EF4-FFF2-40B4-BE49-F238E27FC236}">
                <a16:creationId xmlns:a16="http://schemas.microsoft.com/office/drawing/2014/main" id="{5323801A-26C3-F944-9086-94DAA1C751F3}"/>
              </a:ext>
            </a:extLst>
          </p:cNvPr>
          <p:cNvSpPr txBox="1"/>
          <p:nvPr/>
        </p:nvSpPr>
        <p:spPr>
          <a:xfrm>
            <a:off x="5151120" y="792480"/>
            <a:ext cx="367408" cy="369332"/>
          </a:xfrm>
          <a:prstGeom prst="rect">
            <a:avLst/>
          </a:prstGeom>
          <a:noFill/>
        </p:spPr>
        <p:txBody>
          <a:bodyPr wrap="none" rtlCol="0">
            <a:spAutoFit/>
          </a:bodyPr>
          <a:lstStyle/>
          <a:p>
            <a:r>
              <a:rPr lang="en-US" i="1" dirty="0"/>
              <a:t>k</a:t>
            </a:r>
            <a:r>
              <a:rPr lang="en-US" baseline="-25000" dirty="0"/>
              <a:t>4</a:t>
            </a:r>
          </a:p>
        </p:txBody>
      </p:sp>
      <p:sp>
        <p:nvSpPr>
          <p:cNvPr id="20" name="TextBox 19">
            <a:extLst>
              <a:ext uri="{FF2B5EF4-FFF2-40B4-BE49-F238E27FC236}">
                <a16:creationId xmlns:a16="http://schemas.microsoft.com/office/drawing/2014/main" id="{79244E86-5AE0-D147-9B70-3E657921E918}"/>
              </a:ext>
            </a:extLst>
          </p:cNvPr>
          <p:cNvSpPr txBox="1"/>
          <p:nvPr/>
        </p:nvSpPr>
        <p:spPr>
          <a:xfrm>
            <a:off x="2331720" y="2583180"/>
            <a:ext cx="362600" cy="461665"/>
          </a:xfrm>
          <a:prstGeom prst="rect">
            <a:avLst/>
          </a:prstGeom>
          <a:noFill/>
        </p:spPr>
        <p:txBody>
          <a:bodyPr wrap="none" rtlCol="0">
            <a:spAutoFit/>
          </a:bodyPr>
          <a:lstStyle/>
          <a:p>
            <a:r>
              <a:rPr lang="en-US" sz="2400" dirty="0"/>
              <a:t>A</a:t>
            </a:r>
          </a:p>
        </p:txBody>
      </p:sp>
      <p:sp>
        <p:nvSpPr>
          <p:cNvPr id="21" name="TextBox 20">
            <a:extLst>
              <a:ext uri="{FF2B5EF4-FFF2-40B4-BE49-F238E27FC236}">
                <a16:creationId xmlns:a16="http://schemas.microsoft.com/office/drawing/2014/main" id="{6335D8FF-02F6-314C-9688-41B89BA1FFFC}"/>
              </a:ext>
            </a:extLst>
          </p:cNvPr>
          <p:cNvSpPr txBox="1"/>
          <p:nvPr/>
        </p:nvSpPr>
        <p:spPr>
          <a:xfrm>
            <a:off x="3192780" y="2583180"/>
            <a:ext cx="362600" cy="461665"/>
          </a:xfrm>
          <a:prstGeom prst="rect">
            <a:avLst/>
          </a:prstGeom>
          <a:noFill/>
        </p:spPr>
        <p:txBody>
          <a:bodyPr wrap="none" rtlCol="0">
            <a:spAutoFit/>
          </a:bodyPr>
          <a:lstStyle/>
          <a:p>
            <a:r>
              <a:rPr lang="en-US" sz="2400" dirty="0"/>
              <a:t>B</a:t>
            </a:r>
          </a:p>
        </p:txBody>
      </p:sp>
      <p:sp>
        <p:nvSpPr>
          <p:cNvPr id="22" name="TextBox 21">
            <a:extLst>
              <a:ext uri="{FF2B5EF4-FFF2-40B4-BE49-F238E27FC236}">
                <a16:creationId xmlns:a16="http://schemas.microsoft.com/office/drawing/2014/main" id="{69BCC9DA-1437-524B-9865-2B49CCAE0E42}"/>
              </a:ext>
            </a:extLst>
          </p:cNvPr>
          <p:cNvSpPr txBox="1"/>
          <p:nvPr/>
        </p:nvSpPr>
        <p:spPr>
          <a:xfrm>
            <a:off x="4008120" y="2583180"/>
            <a:ext cx="348172" cy="461665"/>
          </a:xfrm>
          <a:prstGeom prst="rect">
            <a:avLst/>
          </a:prstGeom>
          <a:noFill/>
        </p:spPr>
        <p:txBody>
          <a:bodyPr wrap="none" rtlCol="0">
            <a:spAutoFit/>
          </a:bodyPr>
          <a:lstStyle/>
          <a:p>
            <a:r>
              <a:rPr lang="en-US" sz="2400" dirty="0"/>
              <a:t>C</a:t>
            </a:r>
          </a:p>
        </p:txBody>
      </p:sp>
      <p:sp>
        <p:nvSpPr>
          <p:cNvPr id="23" name="TextBox 22">
            <a:extLst>
              <a:ext uri="{FF2B5EF4-FFF2-40B4-BE49-F238E27FC236}">
                <a16:creationId xmlns:a16="http://schemas.microsoft.com/office/drawing/2014/main" id="{E6231A3A-72F2-CC4C-9240-40851FDF22DF}"/>
              </a:ext>
            </a:extLst>
          </p:cNvPr>
          <p:cNvSpPr txBox="1"/>
          <p:nvPr/>
        </p:nvSpPr>
        <p:spPr>
          <a:xfrm>
            <a:off x="4762500" y="2583180"/>
            <a:ext cx="373820" cy="461665"/>
          </a:xfrm>
          <a:prstGeom prst="rect">
            <a:avLst/>
          </a:prstGeom>
          <a:noFill/>
        </p:spPr>
        <p:txBody>
          <a:bodyPr wrap="none" rtlCol="0">
            <a:spAutoFit/>
          </a:bodyPr>
          <a:lstStyle/>
          <a:p>
            <a:r>
              <a:rPr lang="en-US" sz="2400" dirty="0"/>
              <a:t>D</a:t>
            </a:r>
          </a:p>
        </p:txBody>
      </p:sp>
      <p:sp>
        <p:nvSpPr>
          <p:cNvPr id="24" name="TextBox 23">
            <a:extLst>
              <a:ext uri="{FF2B5EF4-FFF2-40B4-BE49-F238E27FC236}">
                <a16:creationId xmlns:a16="http://schemas.microsoft.com/office/drawing/2014/main" id="{B2572EAC-2D19-254A-9253-3DDF0A0C629B}"/>
              </a:ext>
            </a:extLst>
          </p:cNvPr>
          <p:cNvSpPr txBox="1"/>
          <p:nvPr/>
        </p:nvSpPr>
        <p:spPr>
          <a:xfrm>
            <a:off x="5577840" y="2583180"/>
            <a:ext cx="335348" cy="461665"/>
          </a:xfrm>
          <a:prstGeom prst="rect">
            <a:avLst/>
          </a:prstGeom>
          <a:noFill/>
        </p:spPr>
        <p:txBody>
          <a:bodyPr wrap="none" rtlCol="0">
            <a:spAutoFit/>
          </a:bodyPr>
          <a:lstStyle/>
          <a:p>
            <a:r>
              <a:rPr lang="en-US" sz="2400" dirty="0"/>
              <a:t>E</a:t>
            </a:r>
          </a:p>
        </p:txBody>
      </p:sp>
      <p:sp>
        <p:nvSpPr>
          <p:cNvPr id="25" name="Right Arrow 24">
            <a:extLst>
              <a:ext uri="{FF2B5EF4-FFF2-40B4-BE49-F238E27FC236}">
                <a16:creationId xmlns:a16="http://schemas.microsoft.com/office/drawing/2014/main" id="{09C5DA57-B081-A544-9478-D5E9957DEB24}"/>
              </a:ext>
            </a:extLst>
          </p:cNvPr>
          <p:cNvSpPr/>
          <p:nvPr/>
        </p:nvSpPr>
        <p:spPr>
          <a:xfrm>
            <a:off x="2743200" y="271272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4AB0A7C8-0AE3-E24A-8E9C-19409D52B498}"/>
              </a:ext>
            </a:extLst>
          </p:cNvPr>
          <p:cNvSpPr/>
          <p:nvPr/>
        </p:nvSpPr>
        <p:spPr>
          <a:xfrm>
            <a:off x="3604260" y="271272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B60DA71D-EC11-8443-B8E3-A87314B64487}"/>
              </a:ext>
            </a:extLst>
          </p:cNvPr>
          <p:cNvSpPr/>
          <p:nvPr/>
        </p:nvSpPr>
        <p:spPr>
          <a:xfrm>
            <a:off x="5166360" y="271272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A659B60-73EC-784D-8045-CC4673C869D4}"/>
              </a:ext>
            </a:extLst>
          </p:cNvPr>
          <p:cNvSpPr txBox="1"/>
          <p:nvPr/>
        </p:nvSpPr>
        <p:spPr>
          <a:xfrm>
            <a:off x="2720340" y="2369820"/>
            <a:ext cx="367408" cy="369332"/>
          </a:xfrm>
          <a:prstGeom prst="rect">
            <a:avLst/>
          </a:prstGeom>
          <a:noFill/>
        </p:spPr>
        <p:txBody>
          <a:bodyPr wrap="none" rtlCol="0">
            <a:spAutoFit/>
          </a:bodyPr>
          <a:lstStyle/>
          <a:p>
            <a:r>
              <a:rPr lang="en-US" i="1" dirty="0"/>
              <a:t>k</a:t>
            </a:r>
            <a:r>
              <a:rPr lang="en-US" baseline="-25000" dirty="0"/>
              <a:t>1</a:t>
            </a:r>
          </a:p>
        </p:txBody>
      </p:sp>
      <p:sp>
        <p:nvSpPr>
          <p:cNvPr id="30" name="TextBox 29">
            <a:extLst>
              <a:ext uri="{FF2B5EF4-FFF2-40B4-BE49-F238E27FC236}">
                <a16:creationId xmlns:a16="http://schemas.microsoft.com/office/drawing/2014/main" id="{29B857A4-3C7B-8741-9366-257B768565D3}"/>
              </a:ext>
            </a:extLst>
          </p:cNvPr>
          <p:cNvSpPr txBox="1"/>
          <p:nvPr/>
        </p:nvSpPr>
        <p:spPr>
          <a:xfrm>
            <a:off x="3604260" y="2369820"/>
            <a:ext cx="367408" cy="369332"/>
          </a:xfrm>
          <a:prstGeom prst="rect">
            <a:avLst/>
          </a:prstGeom>
          <a:noFill/>
        </p:spPr>
        <p:txBody>
          <a:bodyPr wrap="none" rtlCol="0">
            <a:spAutoFit/>
          </a:bodyPr>
          <a:lstStyle/>
          <a:p>
            <a:r>
              <a:rPr lang="en-US" i="1" dirty="0"/>
              <a:t>k</a:t>
            </a:r>
            <a:r>
              <a:rPr lang="en-US" baseline="-25000" dirty="0"/>
              <a:t>2</a:t>
            </a:r>
          </a:p>
        </p:txBody>
      </p:sp>
      <p:sp>
        <p:nvSpPr>
          <p:cNvPr id="31" name="TextBox 30">
            <a:extLst>
              <a:ext uri="{FF2B5EF4-FFF2-40B4-BE49-F238E27FC236}">
                <a16:creationId xmlns:a16="http://schemas.microsoft.com/office/drawing/2014/main" id="{62EDE99B-741D-1841-99FC-FEC91F88AD1A}"/>
              </a:ext>
            </a:extLst>
          </p:cNvPr>
          <p:cNvSpPr txBox="1"/>
          <p:nvPr/>
        </p:nvSpPr>
        <p:spPr>
          <a:xfrm>
            <a:off x="4343400" y="2369820"/>
            <a:ext cx="367408" cy="369332"/>
          </a:xfrm>
          <a:prstGeom prst="rect">
            <a:avLst/>
          </a:prstGeom>
          <a:noFill/>
        </p:spPr>
        <p:txBody>
          <a:bodyPr wrap="none" rtlCol="0">
            <a:spAutoFit/>
          </a:bodyPr>
          <a:lstStyle/>
          <a:p>
            <a:r>
              <a:rPr lang="en-US" i="1" dirty="0"/>
              <a:t>k</a:t>
            </a:r>
            <a:r>
              <a:rPr lang="en-US" baseline="-25000" dirty="0"/>
              <a:t>3</a:t>
            </a:r>
          </a:p>
        </p:txBody>
      </p:sp>
      <p:sp>
        <p:nvSpPr>
          <p:cNvPr id="32" name="TextBox 31">
            <a:extLst>
              <a:ext uri="{FF2B5EF4-FFF2-40B4-BE49-F238E27FC236}">
                <a16:creationId xmlns:a16="http://schemas.microsoft.com/office/drawing/2014/main" id="{87F1254E-345D-9041-9A21-429917F39FBD}"/>
              </a:ext>
            </a:extLst>
          </p:cNvPr>
          <p:cNvSpPr txBox="1"/>
          <p:nvPr/>
        </p:nvSpPr>
        <p:spPr>
          <a:xfrm>
            <a:off x="5151120" y="2369820"/>
            <a:ext cx="367408" cy="369332"/>
          </a:xfrm>
          <a:prstGeom prst="rect">
            <a:avLst/>
          </a:prstGeom>
          <a:noFill/>
        </p:spPr>
        <p:txBody>
          <a:bodyPr wrap="none" rtlCol="0">
            <a:spAutoFit/>
          </a:bodyPr>
          <a:lstStyle/>
          <a:p>
            <a:r>
              <a:rPr lang="en-US" i="1" dirty="0"/>
              <a:t>k</a:t>
            </a:r>
            <a:r>
              <a:rPr lang="en-US" baseline="-25000" dirty="0"/>
              <a:t>4</a:t>
            </a:r>
          </a:p>
        </p:txBody>
      </p:sp>
      <p:sp>
        <p:nvSpPr>
          <p:cNvPr id="33" name="Right Arrow 32">
            <a:extLst>
              <a:ext uri="{FF2B5EF4-FFF2-40B4-BE49-F238E27FC236}">
                <a16:creationId xmlns:a16="http://schemas.microsoft.com/office/drawing/2014/main" id="{4D389EDD-76D0-0D44-AEE9-C5CF1FC2A6E1}"/>
              </a:ext>
            </a:extLst>
          </p:cNvPr>
          <p:cNvSpPr/>
          <p:nvPr/>
        </p:nvSpPr>
        <p:spPr>
          <a:xfrm>
            <a:off x="4351020" y="2667000"/>
            <a:ext cx="472440" cy="358140"/>
          </a:xfrm>
          <a:prstGeom prst="rightArrow">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C078ACF-3483-F343-9BBB-ADCBF2528B12}"/>
              </a:ext>
            </a:extLst>
          </p:cNvPr>
          <p:cNvSpPr txBox="1"/>
          <p:nvPr/>
        </p:nvSpPr>
        <p:spPr>
          <a:xfrm>
            <a:off x="2331720" y="4274820"/>
            <a:ext cx="362600" cy="461665"/>
          </a:xfrm>
          <a:prstGeom prst="rect">
            <a:avLst/>
          </a:prstGeom>
          <a:noFill/>
        </p:spPr>
        <p:txBody>
          <a:bodyPr wrap="none" rtlCol="0">
            <a:spAutoFit/>
          </a:bodyPr>
          <a:lstStyle/>
          <a:p>
            <a:r>
              <a:rPr lang="en-US" sz="2400" dirty="0"/>
              <a:t>A</a:t>
            </a:r>
          </a:p>
        </p:txBody>
      </p:sp>
      <p:sp>
        <p:nvSpPr>
          <p:cNvPr id="35" name="TextBox 34">
            <a:extLst>
              <a:ext uri="{FF2B5EF4-FFF2-40B4-BE49-F238E27FC236}">
                <a16:creationId xmlns:a16="http://schemas.microsoft.com/office/drawing/2014/main" id="{761594C9-1179-0343-845B-3AF3906164E7}"/>
              </a:ext>
            </a:extLst>
          </p:cNvPr>
          <p:cNvSpPr txBox="1"/>
          <p:nvPr/>
        </p:nvSpPr>
        <p:spPr>
          <a:xfrm>
            <a:off x="3192780" y="4274820"/>
            <a:ext cx="362600" cy="461665"/>
          </a:xfrm>
          <a:prstGeom prst="rect">
            <a:avLst/>
          </a:prstGeom>
          <a:noFill/>
        </p:spPr>
        <p:txBody>
          <a:bodyPr wrap="none" rtlCol="0">
            <a:spAutoFit/>
          </a:bodyPr>
          <a:lstStyle/>
          <a:p>
            <a:r>
              <a:rPr lang="en-US" sz="2400" dirty="0"/>
              <a:t>B</a:t>
            </a:r>
          </a:p>
        </p:txBody>
      </p:sp>
      <p:sp>
        <p:nvSpPr>
          <p:cNvPr id="36" name="TextBox 35">
            <a:extLst>
              <a:ext uri="{FF2B5EF4-FFF2-40B4-BE49-F238E27FC236}">
                <a16:creationId xmlns:a16="http://schemas.microsoft.com/office/drawing/2014/main" id="{00A6B7B9-3377-4741-A018-AB2DC17D00FC}"/>
              </a:ext>
            </a:extLst>
          </p:cNvPr>
          <p:cNvSpPr txBox="1"/>
          <p:nvPr/>
        </p:nvSpPr>
        <p:spPr>
          <a:xfrm>
            <a:off x="4008120" y="4274820"/>
            <a:ext cx="348172" cy="461665"/>
          </a:xfrm>
          <a:prstGeom prst="rect">
            <a:avLst/>
          </a:prstGeom>
          <a:noFill/>
        </p:spPr>
        <p:txBody>
          <a:bodyPr wrap="none" rtlCol="0">
            <a:spAutoFit/>
          </a:bodyPr>
          <a:lstStyle/>
          <a:p>
            <a:r>
              <a:rPr lang="en-US" sz="2400" dirty="0"/>
              <a:t>C</a:t>
            </a:r>
          </a:p>
        </p:txBody>
      </p:sp>
      <p:sp>
        <p:nvSpPr>
          <p:cNvPr id="37" name="TextBox 36">
            <a:extLst>
              <a:ext uri="{FF2B5EF4-FFF2-40B4-BE49-F238E27FC236}">
                <a16:creationId xmlns:a16="http://schemas.microsoft.com/office/drawing/2014/main" id="{A5902718-C0AE-EB4B-8FD9-FAEFB281CA28}"/>
              </a:ext>
            </a:extLst>
          </p:cNvPr>
          <p:cNvSpPr txBox="1"/>
          <p:nvPr/>
        </p:nvSpPr>
        <p:spPr>
          <a:xfrm>
            <a:off x="4762500" y="4274820"/>
            <a:ext cx="373820" cy="461665"/>
          </a:xfrm>
          <a:prstGeom prst="rect">
            <a:avLst/>
          </a:prstGeom>
          <a:noFill/>
        </p:spPr>
        <p:txBody>
          <a:bodyPr wrap="none" rtlCol="0">
            <a:spAutoFit/>
          </a:bodyPr>
          <a:lstStyle/>
          <a:p>
            <a:r>
              <a:rPr lang="en-US" sz="2400" dirty="0"/>
              <a:t>D</a:t>
            </a:r>
          </a:p>
        </p:txBody>
      </p:sp>
      <p:sp>
        <p:nvSpPr>
          <p:cNvPr id="38" name="TextBox 37">
            <a:extLst>
              <a:ext uri="{FF2B5EF4-FFF2-40B4-BE49-F238E27FC236}">
                <a16:creationId xmlns:a16="http://schemas.microsoft.com/office/drawing/2014/main" id="{914377BD-6F5A-3E4D-8351-3686937D5AA9}"/>
              </a:ext>
            </a:extLst>
          </p:cNvPr>
          <p:cNvSpPr txBox="1"/>
          <p:nvPr/>
        </p:nvSpPr>
        <p:spPr>
          <a:xfrm>
            <a:off x="5577840" y="4274820"/>
            <a:ext cx="335348" cy="461665"/>
          </a:xfrm>
          <a:prstGeom prst="rect">
            <a:avLst/>
          </a:prstGeom>
          <a:noFill/>
        </p:spPr>
        <p:txBody>
          <a:bodyPr wrap="none" rtlCol="0">
            <a:spAutoFit/>
          </a:bodyPr>
          <a:lstStyle/>
          <a:p>
            <a:r>
              <a:rPr lang="en-US" sz="2400" dirty="0"/>
              <a:t>E</a:t>
            </a:r>
          </a:p>
        </p:txBody>
      </p:sp>
      <p:sp>
        <p:nvSpPr>
          <p:cNvPr id="39" name="Right Arrow 38">
            <a:extLst>
              <a:ext uri="{FF2B5EF4-FFF2-40B4-BE49-F238E27FC236}">
                <a16:creationId xmlns:a16="http://schemas.microsoft.com/office/drawing/2014/main" id="{4B484FF0-7EE4-5746-9B64-9CA8A229C831}"/>
              </a:ext>
            </a:extLst>
          </p:cNvPr>
          <p:cNvSpPr/>
          <p:nvPr/>
        </p:nvSpPr>
        <p:spPr>
          <a:xfrm>
            <a:off x="2743200" y="440436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FF341CE7-709A-024B-9A32-00C8C8EC69B6}"/>
              </a:ext>
            </a:extLst>
          </p:cNvPr>
          <p:cNvSpPr/>
          <p:nvPr/>
        </p:nvSpPr>
        <p:spPr>
          <a:xfrm>
            <a:off x="3604260" y="440436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2015EE04-8851-444C-BDDA-6612CF23A213}"/>
              </a:ext>
            </a:extLst>
          </p:cNvPr>
          <p:cNvSpPr/>
          <p:nvPr/>
        </p:nvSpPr>
        <p:spPr>
          <a:xfrm>
            <a:off x="5166360" y="440436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84FBC30-15D4-E446-9A80-0FD2EDBD0035}"/>
              </a:ext>
            </a:extLst>
          </p:cNvPr>
          <p:cNvSpPr txBox="1"/>
          <p:nvPr/>
        </p:nvSpPr>
        <p:spPr>
          <a:xfrm>
            <a:off x="2720340" y="4061460"/>
            <a:ext cx="367408" cy="369332"/>
          </a:xfrm>
          <a:prstGeom prst="rect">
            <a:avLst/>
          </a:prstGeom>
          <a:noFill/>
        </p:spPr>
        <p:txBody>
          <a:bodyPr wrap="none" rtlCol="0">
            <a:spAutoFit/>
          </a:bodyPr>
          <a:lstStyle/>
          <a:p>
            <a:r>
              <a:rPr lang="en-US" i="1" dirty="0"/>
              <a:t>k</a:t>
            </a:r>
            <a:r>
              <a:rPr lang="en-US" baseline="-25000" dirty="0"/>
              <a:t>1</a:t>
            </a:r>
          </a:p>
        </p:txBody>
      </p:sp>
      <p:sp>
        <p:nvSpPr>
          <p:cNvPr id="44" name="TextBox 43">
            <a:extLst>
              <a:ext uri="{FF2B5EF4-FFF2-40B4-BE49-F238E27FC236}">
                <a16:creationId xmlns:a16="http://schemas.microsoft.com/office/drawing/2014/main" id="{C7ECF47B-FB8F-4442-BBC2-35CADC0E0B59}"/>
              </a:ext>
            </a:extLst>
          </p:cNvPr>
          <p:cNvSpPr txBox="1"/>
          <p:nvPr/>
        </p:nvSpPr>
        <p:spPr>
          <a:xfrm>
            <a:off x="3604260" y="4061460"/>
            <a:ext cx="367408" cy="369332"/>
          </a:xfrm>
          <a:prstGeom prst="rect">
            <a:avLst/>
          </a:prstGeom>
          <a:noFill/>
        </p:spPr>
        <p:txBody>
          <a:bodyPr wrap="none" rtlCol="0">
            <a:spAutoFit/>
          </a:bodyPr>
          <a:lstStyle/>
          <a:p>
            <a:r>
              <a:rPr lang="en-US" i="1" dirty="0"/>
              <a:t>k</a:t>
            </a:r>
            <a:r>
              <a:rPr lang="en-US" baseline="-25000" dirty="0"/>
              <a:t>2</a:t>
            </a:r>
          </a:p>
        </p:txBody>
      </p:sp>
      <p:sp>
        <p:nvSpPr>
          <p:cNvPr id="45" name="TextBox 44">
            <a:extLst>
              <a:ext uri="{FF2B5EF4-FFF2-40B4-BE49-F238E27FC236}">
                <a16:creationId xmlns:a16="http://schemas.microsoft.com/office/drawing/2014/main" id="{0329E172-CAA5-D949-A2E4-42E2027CEBCA}"/>
              </a:ext>
            </a:extLst>
          </p:cNvPr>
          <p:cNvSpPr txBox="1"/>
          <p:nvPr/>
        </p:nvSpPr>
        <p:spPr>
          <a:xfrm>
            <a:off x="4366260" y="4061460"/>
            <a:ext cx="367408" cy="369332"/>
          </a:xfrm>
          <a:prstGeom prst="rect">
            <a:avLst/>
          </a:prstGeom>
          <a:noFill/>
        </p:spPr>
        <p:txBody>
          <a:bodyPr wrap="none" rtlCol="0">
            <a:spAutoFit/>
          </a:bodyPr>
          <a:lstStyle/>
          <a:p>
            <a:r>
              <a:rPr lang="en-US" i="1" dirty="0"/>
              <a:t>k</a:t>
            </a:r>
            <a:r>
              <a:rPr lang="en-US" baseline="-25000" dirty="0"/>
              <a:t>3</a:t>
            </a:r>
          </a:p>
        </p:txBody>
      </p:sp>
      <p:sp>
        <p:nvSpPr>
          <p:cNvPr id="46" name="TextBox 45">
            <a:extLst>
              <a:ext uri="{FF2B5EF4-FFF2-40B4-BE49-F238E27FC236}">
                <a16:creationId xmlns:a16="http://schemas.microsoft.com/office/drawing/2014/main" id="{2D1DB620-6800-4240-A599-4E91DC71861D}"/>
              </a:ext>
            </a:extLst>
          </p:cNvPr>
          <p:cNvSpPr txBox="1"/>
          <p:nvPr/>
        </p:nvSpPr>
        <p:spPr>
          <a:xfrm>
            <a:off x="5151120" y="4061460"/>
            <a:ext cx="367408" cy="369332"/>
          </a:xfrm>
          <a:prstGeom prst="rect">
            <a:avLst/>
          </a:prstGeom>
          <a:noFill/>
        </p:spPr>
        <p:txBody>
          <a:bodyPr wrap="none" rtlCol="0">
            <a:spAutoFit/>
          </a:bodyPr>
          <a:lstStyle/>
          <a:p>
            <a:r>
              <a:rPr lang="en-US" i="1" dirty="0"/>
              <a:t>k</a:t>
            </a:r>
            <a:r>
              <a:rPr lang="en-US" baseline="-25000" dirty="0"/>
              <a:t>4</a:t>
            </a:r>
          </a:p>
        </p:txBody>
      </p:sp>
      <p:sp>
        <p:nvSpPr>
          <p:cNvPr id="61" name="TextBox 60">
            <a:extLst>
              <a:ext uri="{FF2B5EF4-FFF2-40B4-BE49-F238E27FC236}">
                <a16:creationId xmlns:a16="http://schemas.microsoft.com/office/drawing/2014/main" id="{F8A1CD72-14E4-B941-B393-D3DBCF97E3C7}"/>
              </a:ext>
            </a:extLst>
          </p:cNvPr>
          <p:cNvSpPr txBox="1"/>
          <p:nvPr/>
        </p:nvSpPr>
        <p:spPr>
          <a:xfrm>
            <a:off x="2339340" y="5478780"/>
            <a:ext cx="362600" cy="461665"/>
          </a:xfrm>
          <a:prstGeom prst="rect">
            <a:avLst/>
          </a:prstGeom>
          <a:noFill/>
        </p:spPr>
        <p:txBody>
          <a:bodyPr wrap="none" rtlCol="0">
            <a:spAutoFit/>
          </a:bodyPr>
          <a:lstStyle/>
          <a:p>
            <a:r>
              <a:rPr lang="en-US" sz="2400" dirty="0"/>
              <a:t>A</a:t>
            </a:r>
          </a:p>
        </p:txBody>
      </p:sp>
      <p:sp>
        <p:nvSpPr>
          <p:cNvPr id="62" name="TextBox 61">
            <a:extLst>
              <a:ext uri="{FF2B5EF4-FFF2-40B4-BE49-F238E27FC236}">
                <a16:creationId xmlns:a16="http://schemas.microsoft.com/office/drawing/2014/main" id="{A17BFF78-669B-0F49-9E8C-45A91CCD7B0B}"/>
              </a:ext>
            </a:extLst>
          </p:cNvPr>
          <p:cNvSpPr txBox="1"/>
          <p:nvPr/>
        </p:nvSpPr>
        <p:spPr>
          <a:xfrm>
            <a:off x="3200400" y="5478780"/>
            <a:ext cx="362600" cy="461665"/>
          </a:xfrm>
          <a:prstGeom prst="rect">
            <a:avLst/>
          </a:prstGeom>
          <a:noFill/>
        </p:spPr>
        <p:txBody>
          <a:bodyPr wrap="none" rtlCol="0">
            <a:spAutoFit/>
          </a:bodyPr>
          <a:lstStyle/>
          <a:p>
            <a:r>
              <a:rPr lang="en-US" sz="2400" dirty="0"/>
              <a:t>B</a:t>
            </a:r>
          </a:p>
        </p:txBody>
      </p:sp>
      <p:sp>
        <p:nvSpPr>
          <p:cNvPr id="63" name="TextBox 62">
            <a:extLst>
              <a:ext uri="{FF2B5EF4-FFF2-40B4-BE49-F238E27FC236}">
                <a16:creationId xmlns:a16="http://schemas.microsoft.com/office/drawing/2014/main" id="{BBD034F3-4C51-534E-857F-60A2A956D358}"/>
              </a:ext>
            </a:extLst>
          </p:cNvPr>
          <p:cNvSpPr txBox="1"/>
          <p:nvPr/>
        </p:nvSpPr>
        <p:spPr>
          <a:xfrm>
            <a:off x="4015740" y="5478780"/>
            <a:ext cx="348172" cy="461665"/>
          </a:xfrm>
          <a:prstGeom prst="rect">
            <a:avLst/>
          </a:prstGeom>
          <a:noFill/>
        </p:spPr>
        <p:txBody>
          <a:bodyPr wrap="none" rtlCol="0">
            <a:spAutoFit/>
          </a:bodyPr>
          <a:lstStyle/>
          <a:p>
            <a:r>
              <a:rPr lang="en-US" sz="2400" dirty="0"/>
              <a:t>C</a:t>
            </a:r>
          </a:p>
        </p:txBody>
      </p:sp>
      <p:sp>
        <p:nvSpPr>
          <p:cNvPr id="64" name="TextBox 63">
            <a:extLst>
              <a:ext uri="{FF2B5EF4-FFF2-40B4-BE49-F238E27FC236}">
                <a16:creationId xmlns:a16="http://schemas.microsoft.com/office/drawing/2014/main" id="{61D15935-D2E2-FE47-927D-BFE2D19E370A}"/>
              </a:ext>
            </a:extLst>
          </p:cNvPr>
          <p:cNvSpPr txBox="1"/>
          <p:nvPr/>
        </p:nvSpPr>
        <p:spPr>
          <a:xfrm>
            <a:off x="4770120" y="5478780"/>
            <a:ext cx="373820" cy="461665"/>
          </a:xfrm>
          <a:prstGeom prst="rect">
            <a:avLst/>
          </a:prstGeom>
          <a:noFill/>
        </p:spPr>
        <p:txBody>
          <a:bodyPr wrap="none" rtlCol="0">
            <a:spAutoFit/>
          </a:bodyPr>
          <a:lstStyle/>
          <a:p>
            <a:r>
              <a:rPr lang="en-US" sz="2400" dirty="0"/>
              <a:t>D</a:t>
            </a:r>
          </a:p>
        </p:txBody>
      </p:sp>
      <p:sp>
        <p:nvSpPr>
          <p:cNvPr id="65" name="TextBox 64">
            <a:extLst>
              <a:ext uri="{FF2B5EF4-FFF2-40B4-BE49-F238E27FC236}">
                <a16:creationId xmlns:a16="http://schemas.microsoft.com/office/drawing/2014/main" id="{F7A993A2-3E0D-1741-8579-B8FBB0FE4AA0}"/>
              </a:ext>
            </a:extLst>
          </p:cNvPr>
          <p:cNvSpPr txBox="1"/>
          <p:nvPr/>
        </p:nvSpPr>
        <p:spPr>
          <a:xfrm>
            <a:off x="5585460" y="5478780"/>
            <a:ext cx="335348" cy="461665"/>
          </a:xfrm>
          <a:prstGeom prst="rect">
            <a:avLst/>
          </a:prstGeom>
          <a:noFill/>
        </p:spPr>
        <p:txBody>
          <a:bodyPr wrap="none" rtlCol="0">
            <a:spAutoFit/>
          </a:bodyPr>
          <a:lstStyle/>
          <a:p>
            <a:r>
              <a:rPr lang="en-US" sz="2400" dirty="0"/>
              <a:t>E</a:t>
            </a:r>
          </a:p>
        </p:txBody>
      </p:sp>
      <p:sp>
        <p:nvSpPr>
          <p:cNvPr id="67" name="Right Arrow 66">
            <a:extLst>
              <a:ext uri="{FF2B5EF4-FFF2-40B4-BE49-F238E27FC236}">
                <a16:creationId xmlns:a16="http://schemas.microsoft.com/office/drawing/2014/main" id="{7D2C5BB4-DE48-0B49-929F-7CFD063E54B5}"/>
              </a:ext>
            </a:extLst>
          </p:cNvPr>
          <p:cNvSpPr/>
          <p:nvPr/>
        </p:nvSpPr>
        <p:spPr>
          <a:xfrm>
            <a:off x="3611880" y="560832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67">
            <a:extLst>
              <a:ext uri="{FF2B5EF4-FFF2-40B4-BE49-F238E27FC236}">
                <a16:creationId xmlns:a16="http://schemas.microsoft.com/office/drawing/2014/main" id="{6B7E8E1D-6D3F-EB48-A294-60D3F59E000E}"/>
              </a:ext>
            </a:extLst>
          </p:cNvPr>
          <p:cNvSpPr/>
          <p:nvPr/>
        </p:nvSpPr>
        <p:spPr>
          <a:xfrm>
            <a:off x="5173980" y="5608320"/>
            <a:ext cx="403860" cy="220980"/>
          </a:xfrm>
          <a:prstGeom prst="rightArrow">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Arrow 68">
            <a:extLst>
              <a:ext uri="{FF2B5EF4-FFF2-40B4-BE49-F238E27FC236}">
                <a16:creationId xmlns:a16="http://schemas.microsoft.com/office/drawing/2014/main" id="{BC43A1F9-3D12-524F-819B-4BA58FD386BB}"/>
              </a:ext>
            </a:extLst>
          </p:cNvPr>
          <p:cNvSpPr/>
          <p:nvPr/>
        </p:nvSpPr>
        <p:spPr>
          <a:xfrm>
            <a:off x="4389120" y="5661660"/>
            <a:ext cx="312420" cy="114300"/>
          </a:xfrm>
          <a:prstGeom prst="rightArrow">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B4ABECC9-A225-2144-9372-A0C5880DBC30}"/>
              </a:ext>
            </a:extLst>
          </p:cNvPr>
          <p:cNvSpPr txBox="1"/>
          <p:nvPr/>
        </p:nvSpPr>
        <p:spPr>
          <a:xfrm>
            <a:off x="2727960" y="5265420"/>
            <a:ext cx="367408" cy="369332"/>
          </a:xfrm>
          <a:prstGeom prst="rect">
            <a:avLst/>
          </a:prstGeom>
          <a:noFill/>
        </p:spPr>
        <p:txBody>
          <a:bodyPr wrap="none" rtlCol="0">
            <a:spAutoFit/>
          </a:bodyPr>
          <a:lstStyle/>
          <a:p>
            <a:r>
              <a:rPr lang="en-US" i="1" dirty="0"/>
              <a:t>k</a:t>
            </a:r>
            <a:r>
              <a:rPr lang="en-US" baseline="-25000" dirty="0"/>
              <a:t>1</a:t>
            </a:r>
          </a:p>
        </p:txBody>
      </p:sp>
      <p:sp>
        <p:nvSpPr>
          <p:cNvPr id="71" name="TextBox 70">
            <a:extLst>
              <a:ext uri="{FF2B5EF4-FFF2-40B4-BE49-F238E27FC236}">
                <a16:creationId xmlns:a16="http://schemas.microsoft.com/office/drawing/2014/main" id="{C5DA75F4-08DE-B546-B6D9-B9BEF1AD9483}"/>
              </a:ext>
            </a:extLst>
          </p:cNvPr>
          <p:cNvSpPr txBox="1"/>
          <p:nvPr/>
        </p:nvSpPr>
        <p:spPr>
          <a:xfrm>
            <a:off x="3611880" y="5265420"/>
            <a:ext cx="367408" cy="369332"/>
          </a:xfrm>
          <a:prstGeom prst="rect">
            <a:avLst/>
          </a:prstGeom>
          <a:noFill/>
        </p:spPr>
        <p:txBody>
          <a:bodyPr wrap="none" rtlCol="0">
            <a:spAutoFit/>
          </a:bodyPr>
          <a:lstStyle/>
          <a:p>
            <a:r>
              <a:rPr lang="en-US" i="1" dirty="0"/>
              <a:t>k</a:t>
            </a:r>
            <a:r>
              <a:rPr lang="en-US" baseline="-25000" dirty="0"/>
              <a:t>2</a:t>
            </a:r>
          </a:p>
        </p:txBody>
      </p:sp>
      <p:sp>
        <p:nvSpPr>
          <p:cNvPr id="72" name="TextBox 71">
            <a:extLst>
              <a:ext uri="{FF2B5EF4-FFF2-40B4-BE49-F238E27FC236}">
                <a16:creationId xmlns:a16="http://schemas.microsoft.com/office/drawing/2014/main" id="{77F796F5-BF37-0F47-A8E0-CDD18DDC7745}"/>
              </a:ext>
            </a:extLst>
          </p:cNvPr>
          <p:cNvSpPr txBox="1"/>
          <p:nvPr/>
        </p:nvSpPr>
        <p:spPr>
          <a:xfrm>
            <a:off x="4351020" y="5265420"/>
            <a:ext cx="367408" cy="369332"/>
          </a:xfrm>
          <a:prstGeom prst="rect">
            <a:avLst/>
          </a:prstGeom>
          <a:noFill/>
        </p:spPr>
        <p:txBody>
          <a:bodyPr wrap="none" rtlCol="0">
            <a:spAutoFit/>
          </a:bodyPr>
          <a:lstStyle/>
          <a:p>
            <a:r>
              <a:rPr lang="en-US" i="1" dirty="0"/>
              <a:t>k</a:t>
            </a:r>
            <a:r>
              <a:rPr lang="en-US" baseline="-25000" dirty="0"/>
              <a:t>3</a:t>
            </a:r>
          </a:p>
        </p:txBody>
      </p:sp>
      <p:sp>
        <p:nvSpPr>
          <p:cNvPr id="73" name="TextBox 72">
            <a:extLst>
              <a:ext uri="{FF2B5EF4-FFF2-40B4-BE49-F238E27FC236}">
                <a16:creationId xmlns:a16="http://schemas.microsoft.com/office/drawing/2014/main" id="{C35EBB7A-BB4E-3148-BD01-ABBE78280130}"/>
              </a:ext>
            </a:extLst>
          </p:cNvPr>
          <p:cNvSpPr txBox="1"/>
          <p:nvPr/>
        </p:nvSpPr>
        <p:spPr>
          <a:xfrm>
            <a:off x="5158740" y="5265420"/>
            <a:ext cx="367408" cy="369332"/>
          </a:xfrm>
          <a:prstGeom prst="rect">
            <a:avLst/>
          </a:prstGeom>
          <a:noFill/>
        </p:spPr>
        <p:txBody>
          <a:bodyPr wrap="none" rtlCol="0">
            <a:spAutoFit/>
          </a:bodyPr>
          <a:lstStyle/>
          <a:p>
            <a:r>
              <a:rPr lang="en-US" i="1" dirty="0"/>
              <a:t>k</a:t>
            </a:r>
            <a:r>
              <a:rPr lang="en-US" baseline="-25000" dirty="0"/>
              <a:t>4</a:t>
            </a:r>
          </a:p>
        </p:txBody>
      </p:sp>
      <p:cxnSp>
        <p:nvCxnSpPr>
          <p:cNvPr id="75" name="Straight Arrow Connector 74">
            <a:extLst>
              <a:ext uri="{FF2B5EF4-FFF2-40B4-BE49-F238E27FC236}">
                <a16:creationId xmlns:a16="http://schemas.microsoft.com/office/drawing/2014/main" id="{B1DC39C5-206D-ED46-A552-CF2752BFDA3D}"/>
              </a:ext>
            </a:extLst>
          </p:cNvPr>
          <p:cNvCxnSpPr>
            <a:cxnSpLocks/>
          </p:cNvCxnSpPr>
          <p:nvPr/>
        </p:nvCxnSpPr>
        <p:spPr>
          <a:xfrm>
            <a:off x="2689860" y="5730241"/>
            <a:ext cx="480060" cy="0"/>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3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logical Buffers Selection Guide by pH">
            <a:extLst>
              <a:ext uri="{FF2B5EF4-FFF2-40B4-BE49-F238E27FC236}">
                <a16:creationId xmlns:a16="http://schemas.microsoft.com/office/drawing/2014/main" id="{D4C4FE23-81D5-394F-AC98-BFB1E7800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936" y="638354"/>
            <a:ext cx="6012611" cy="6012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FBCFA8-8CA3-B347-A8C1-06EC1649275C}"/>
              </a:ext>
            </a:extLst>
          </p:cNvPr>
          <p:cNvSpPr txBox="1"/>
          <p:nvPr/>
        </p:nvSpPr>
        <p:spPr>
          <a:xfrm>
            <a:off x="3476446" y="241540"/>
            <a:ext cx="2040110" cy="338554"/>
          </a:xfrm>
          <a:prstGeom prst="rect">
            <a:avLst/>
          </a:prstGeom>
          <a:noFill/>
        </p:spPr>
        <p:txBody>
          <a:bodyPr wrap="none" rtlCol="0">
            <a:spAutoFit/>
          </a:bodyPr>
          <a:lstStyle/>
          <a:p>
            <a:r>
              <a:rPr lang="en-US" sz="1600" dirty="0"/>
              <a:t>Biological Buffer Chart</a:t>
            </a:r>
          </a:p>
        </p:txBody>
      </p:sp>
      <p:sp>
        <p:nvSpPr>
          <p:cNvPr id="5" name="Rectangle 4">
            <a:extLst>
              <a:ext uri="{FF2B5EF4-FFF2-40B4-BE49-F238E27FC236}">
                <a16:creationId xmlns:a16="http://schemas.microsoft.com/office/drawing/2014/main" id="{AADE0F06-404F-F54B-9109-11A53AB5488C}"/>
              </a:ext>
            </a:extLst>
          </p:cNvPr>
          <p:cNvSpPr/>
          <p:nvPr/>
        </p:nvSpPr>
        <p:spPr>
          <a:xfrm>
            <a:off x="3165895" y="3968151"/>
            <a:ext cx="1863306" cy="2242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9B5204-8011-6D44-A5C4-6BADE32D4FAD}"/>
              </a:ext>
            </a:extLst>
          </p:cNvPr>
          <p:cNvSpPr/>
          <p:nvPr/>
        </p:nvSpPr>
        <p:spPr>
          <a:xfrm>
            <a:off x="3024997" y="3533955"/>
            <a:ext cx="1279584" cy="224287"/>
          </a:xfrm>
          <a:prstGeom prst="rect">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F799D33-26B8-404F-9E97-68AC88BDADAD}"/>
              </a:ext>
            </a:extLst>
          </p:cNvPr>
          <p:cNvSpPr txBox="1"/>
          <p:nvPr/>
        </p:nvSpPr>
        <p:spPr>
          <a:xfrm>
            <a:off x="4986068" y="3933646"/>
            <a:ext cx="1234377" cy="307777"/>
          </a:xfrm>
          <a:prstGeom prst="rect">
            <a:avLst/>
          </a:prstGeom>
          <a:noFill/>
        </p:spPr>
        <p:txBody>
          <a:bodyPr wrap="none" rtlCol="0">
            <a:spAutoFit/>
          </a:bodyPr>
          <a:lstStyle/>
          <a:p>
            <a:r>
              <a:rPr lang="en-US" sz="1400" dirty="0"/>
              <a:t>most common</a:t>
            </a:r>
          </a:p>
        </p:txBody>
      </p:sp>
      <p:sp>
        <p:nvSpPr>
          <p:cNvPr id="8" name="TextBox 7">
            <a:extLst>
              <a:ext uri="{FF2B5EF4-FFF2-40B4-BE49-F238E27FC236}">
                <a16:creationId xmlns:a16="http://schemas.microsoft.com/office/drawing/2014/main" id="{5FB34B99-F367-7144-BA97-45B8D4CBCC72}"/>
              </a:ext>
            </a:extLst>
          </p:cNvPr>
          <p:cNvSpPr txBox="1"/>
          <p:nvPr/>
        </p:nvSpPr>
        <p:spPr>
          <a:xfrm>
            <a:off x="4338368" y="3490053"/>
            <a:ext cx="1632306" cy="307777"/>
          </a:xfrm>
          <a:prstGeom prst="rect">
            <a:avLst/>
          </a:prstGeom>
          <a:noFill/>
        </p:spPr>
        <p:txBody>
          <a:bodyPr wrap="none" rtlCol="0">
            <a:spAutoFit/>
          </a:bodyPr>
          <a:lstStyle/>
          <a:p>
            <a:r>
              <a:rPr lang="en-US" sz="1400" dirty="0"/>
              <a:t>good second choice</a:t>
            </a:r>
          </a:p>
        </p:txBody>
      </p:sp>
      <p:pic>
        <p:nvPicPr>
          <p:cNvPr id="10" name="Picture 9">
            <a:extLst>
              <a:ext uri="{FF2B5EF4-FFF2-40B4-BE49-F238E27FC236}">
                <a16:creationId xmlns:a16="http://schemas.microsoft.com/office/drawing/2014/main" id="{DEB7E18A-365B-7B40-93CE-CFB40FC8A357}"/>
              </a:ext>
            </a:extLst>
          </p:cNvPr>
          <p:cNvPicPr>
            <a:picLocks noChangeAspect="1"/>
          </p:cNvPicPr>
          <p:nvPr/>
        </p:nvPicPr>
        <p:blipFill>
          <a:blip r:embed="rId3"/>
          <a:stretch>
            <a:fillRect/>
          </a:stretch>
        </p:blipFill>
        <p:spPr>
          <a:xfrm>
            <a:off x="6901056" y="2510040"/>
            <a:ext cx="1874954" cy="719941"/>
          </a:xfrm>
          <a:prstGeom prst="rect">
            <a:avLst/>
          </a:prstGeom>
        </p:spPr>
      </p:pic>
      <p:sp>
        <p:nvSpPr>
          <p:cNvPr id="12" name="TextBox 11">
            <a:extLst>
              <a:ext uri="{FF2B5EF4-FFF2-40B4-BE49-F238E27FC236}">
                <a16:creationId xmlns:a16="http://schemas.microsoft.com/office/drawing/2014/main" id="{6CDD34E9-3053-2349-BD51-4844714CAD4A}"/>
              </a:ext>
            </a:extLst>
          </p:cNvPr>
          <p:cNvSpPr txBox="1"/>
          <p:nvPr/>
        </p:nvSpPr>
        <p:spPr>
          <a:xfrm>
            <a:off x="8058150" y="3094264"/>
            <a:ext cx="713272" cy="338554"/>
          </a:xfrm>
          <a:prstGeom prst="rect">
            <a:avLst/>
          </a:prstGeom>
          <a:noFill/>
        </p:spPr>
        <p:txBody>
          <a:bodyPr wrap="none" rtlCol="0">
            <a:spAutoFit/>
          </a:bodyPr>
          <a:lstStyle/>
          <a:p>
            <a:r>
              <a:rPr lang="en-US" sz="1600" dirty="0"/>
              <a:t>HEPES</a:t>
            </a:r>
          </a:p>
        </p:txBody>
      </p:sp>
      <p:pic>
        <p:nvPicPr>
          <p:cNvPr id="14" name="Picture 13">
            <a:extLst>
              <a:ext uri="{FF2B5EF4-FFF2-40B4-BE49-F238E27FC236}">
                <a16:creationId xmlns:a16="http://schemas.microsoft.com/office/drawing/2014/main" id="{06B1634F-675A-1945-8EB5-B7D4A35B5C20}"/>
              </a:ext>
            </a:extLst>
          </p:cNvPr>
          <p:cNvPicPr>
            <a:picLocks noChangeAspect="1"/>
          </p:cNvPicPr>
          <p:nvPr/>
        </p:nvPicPr>
        <p:blipFill>
          <a:blip r:embed="rId4"/>
          <a:stretch>
            <a:fillRect/>
          </a:stretch>
        </p:blipFill>
        <p:spPr>
          <a:xfrm>
            <a:off x="7668058" y="3655577"/>
            <a:ext cx="1141205" cy="810421"/>
          </a:xfrm>
          <a:prstGeom prst="rect">
            <a:avLst/>
          </a:prstGeom>
        </p:spPr>
      </p:pic>
      <p:sp>
        <p:nvSpPr>
          <p:cNvPr id="15" name="TextBox 14">
            <a:extLst>
              <a:ext uri="{FF2B5EF4-FFF2-40B4-BE49-F238E27FC236}">
                <a16:creationId xmlns:a16="http://schemas.microsoft.com/office/drawing/2014/main" id="{053DC17A-814C-E344-A775-C68A487DDB5F}"/>
              </a:ext>
            </a:extLst>
          </p:cNvPr>
          <p:cNvSpPr txBox="1"/>
          <p:nvPr/>
        </p:nvSpPr>
        <p:spPr>
          <a:xfrm>
            <a:off x="8055429" y="4528457"/>
            <a:ext cx="470129" cy="338554"/>
          </a:xfrm>
          <a:prstGeom prst="rect">
            <a:avLst/>
          </a:prstGeom>
          <a:noFill/>
        </p:spPr>
        <p:txBody>
          <a:bodyPr wrap="none" rtlCol="0">
            <a:spAutoFit/>
          </a:bodyPr>
          <a:lstStyle/>
          <a:p>
            <a:r>
              <a:rPr lang="en-US" sz="1600" dirty="0"/>
              <a:t>Tris</a:t>
            </a:r>
          </a:p>
        </p:txBody>
      </p:sp>
    </p:spTree>
    <p:extLst>
      <p:ext uri="{BB962C8B-B14F-4D97-AF65-F5344CB8AC3E}">
        <p14:creationId xmlns:p14="http://schemas.microsoft.com/office/powerpoint/2010/main" val="2405508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FBCFA8-8CA3-B347-A8C1-06EC1649275C}"/>
              </a:ext>
            </a:extLst>
          </p:cNvPr>
          <p:cNvSpPr txBox="1"/>
          <p:nvPr/>
        </p:nvSpPr>
        <p:spPr>
          <a:xfrm>
            <a:off x="2441279" y="250168"/>
            <a:ext cx="3947747" cy="369332"/>
          </a:xfrm>
          <a:prstGeom prst="rect">
            <a:avLst/>
          </a:prstGeom>
          <a:noFill/>
        </p:spPr>
        <p:txBody>
          <a:bodyPr wrap="none" rtlCol="0">
            <a:spAutoFit/>
          </a:bodyPr>
          <a:lstStyle/>
          <a:p>
            <a:r>
              <a:rPr lang="en-US" dirty="0"/>
              <a:t>What you should know about Tris buffer</a:t>
            </a:r>
          </a:p>
        </p:txBody>
      </p:sp>
      <p:sp>
        <p:nvSpPr>
          <p:cNvPr id="9" name="Rectangle 2">
            <a:extLst>
              <a:ext uri="{FF2B5EF4-FFF2-40B4-BE49-F238E27FC236}">
                <a16:creationId xmlns:a16="http://schemas.microsoft.com/office/drawing/2014/main" id="{EAD8B9D4-26D9-AD49-872D-0BBDA015493C}"/>
              </a:ext>
            </a:extLst>
          </p:cNvPr>
          <p:cNvSpPr>
            <a:spLocks noChangeArrowheads="1"/>
          </p:cNvSpPr>
          <p:nvPr/>
        </p:nvSpPr>
        <p:spPr bwMode="auto">
          <a:xfrm>
            <a:off x="496947" y="559369"/>
            <a:ext cx="13461703"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3E0C0965-7DD4-7442-B675-B30957EDE5A8}"/>
              </a:ext>
            </a:extLst>
          </p:cNvPr>
          <p:cNvPicPr>
            <a:picLocks noChangeAspect="1"/>
          </p:cNvPicPr>
          <p:nvPr/>
        </p:nvPicPr>
        <p:blipFill>
          <a:blip r:embed="rId2"/>
          <a:stretch>
            <a:fillRect/>
          </a:stretch>
        </p:blipFill>
        <p:spPr>
          <a:xfrm>
            <a:off x="5620634" y="776976"/>
            <a:ext cx="2688520" cy="5632450"/>
          </a:xfrm>
          <a:prstGeom prst="rect">
            <a:avLst/>
          </a:prstGeom>
        </p:spPr>
      </p:pic>
      <p:pic>
        <p:nvPicPr>
          <p:cNvPr id="12" name="Picture 11">
            <a:extLst>
              <a:ext uri="{FF2B5EF4-FFF2-40B4-BE49-F238E27FC236}">
                <a16:creationId xmlns:a16="http://schemas.microsoft.com/office/drawing/2014/main" id="{68DA6CFE-EA59-DD4D-B446-9C5A49A4FB24}"/>
              </a:ext>
            </a:extLst>
          </p:cNvPr>
          <p:cNvPicPr>
            <a:picLocks noChangeAspect="1"/>
          </p:cNvPicPr>
          <p:nvPr/>
        </p:nvPicPr>
        <p:blipFill>
          <a:blip r:embed="rId3"/>
          <a:stretch>
            <a:fillRect/>
          </a:stretch>
        </p:blipFill>
        <p:spPr>
          <a:xfrm>
            <a:off x="1401074" y="1046911"/>
            <a:ext cx="1752600" cy="1244600"/>
          </a:xfrm>
          <a:prstGeom prst="rect">
            <a:avLst/>
          </a:prstGeom>
        </p:spPr>
      </p:pic>
      <p:sp>
        <p:nvSpPr>
          <p:cNvPr id="14" name="TextBox 13">
            <a:extLst>
              <a:ext uri="{FF2B5EF4-FFF2-40B4-BE49-F238E27FC236}">
                <a16:creationId xmlns:a16="http://schemas.microsoft.com/office/drawing/2014/main" id="{9D2441FF-2AED-4148-9E6B-87A964C930A9}"/>
              </a:ext>
            </a:extLst>
          </p:cNvPr>
          <p:cNvSpPr txBox="1"/>
          <p:nvPr/>
        </p:nvSpPr>
        <p:spPr>
          <a:xfrm>
            <a:off x="713120" y="2550545"/>
            <a:ext cx="3630161" cy="369332"/>
          </a:xfrm>
          <a:prstGeom prst="rect">
            <a:avLst/>
          </a:prstGeom>
          <a:noFill/>
        </p:spPr>
        <p:txBody>
          <a:bodyPr wrap="none" rtlCol="0">
            <a:spAutoFit/>
          </a:bodyPr>
          <a:lstStyle/>
          <a:p>
            <a:r>
              <a:rPr lang="en-US" dirty="0"/>
              <a:t>Tris (hydroxymethyl) amino methane</a:t>
            </a:r>
          </a:p>
        </p:txBody>
      </p:sp>
      <p:sp>
        <p:nvSpPr>
          <p:cNvPr id="15" name="TextBox 14">
            <a:extLst>
              <a:ext uri="{FF2B5EF4-FFF2-40B4-BE49-F238E27FC236}">
                <a16:creationId xmlns:a16="http://schemas.microsoft.com/office/drawing/2014/main" id="{23D8F696-A187-9247-82D2-30AB59C378F2}"/>
              </a:ext>
            </a:extLst>
          </p:cNvPr>
          <p:cNvSpPr txBox="1"/>
          <p:nvPr/>
        </p:nvSpPr>
        <p:spPr>
          <a:xfrm>
            <a:off x="1020796" y="2978990"/>
            <a:ext cx="2853666" cy="307777"/>
          </a:xfrm>
          <a:prstGeom prst="rect">
            <a:avLst/>
          </a:prstGeom>
          <a:noFill/>
        </p:spPr>
        <p:txBody>
          <a:bodyPr wrap="none" rtlCol="0">
            <a:spAutoFit/>
          </a:bodyPr>
          <a:lstStyle/>
          <a:p>
            <a:r>
              <a:rPr lang="en-US" sz="1400" i="1" dirty="0"/>
              <a:t>What is the ionizable moiety of Tris ?</a:t>
            </a:r>
          </a:p>
        </p:txBody>
      </p:sp>
      <p:sp>
        <p:nvSpPr>
          <p:cNvPr id="16" name="TextBox 15">
            <a:extLst>
              <a:ext uri="{FF2B5EF4-FFF2-40B4-BE49-F238E27FC236}">
                <a16:creationId xmlns:a16="http://schemas.microsoft.com/office/drawing/2014/main" id="{AE62F6BF-7312-3249-B931-F90FFF5601C9}"/>
              </a:ext>
            </a:extLst>
          </p:cNvPr>
          <p:cNvSpPr txBox="1"/>
          <p:nvPr/>
        </p:nvSpPr>
        <p:spPr>
          <a:xfrm>
            <a:off x="437076" y="3654726"/>
            <a:ext cx="4678388" cy="2616101"/>
          </a:xfrm>
          <a:prstGeom prst="rect">
            <a:avLst/>
          </a:prstGeom>
          <a:noFill/>
        </p:spPr>
        <p:txBody>
          <a:bodyPr wrap="square" rtlCol="0">
            <a:spAutoFit/>
          </a:bodyPr>
          <a:lstStyle/>
          <a:p>
            <a:r>
              <a:rPr lang="en-US" sz="1600" dirty="0"/>
              <a:t>pH of Tris-HCl buffer is usually measured at 25˚</a:t>
            </a:r>
            <a:r>
              <a:rPr lang="en-US" dirty="0"/>
              <a:t>C</a:t>
            </a:r>
          </a:p>
          <a:p>
            <a:endParaRPr lang="en-US" dirty="0"/>
          </a:p>
          <a:p>
            <a:r>
              <a:rPr lang="en-US" sz="1600" dirty="0"/>
              <a:t>Be aware that there is a large change in Tris pH with temperature:</a:t>
            </a:r>
          </a:p>
          <a:p>
            <a:pPr marL="285750" indent="-285750">
              <a:buFont typeface="Arial" panose="020B0604020202020204" pitchFamily="34" charset="0"/>
              <a:buChar char="•"/>
            </a:pPr>
            <a:r>
              <a:rPr lang="en-US" sz="1600" dirty="0"/>
              <a:t>higher temp </a:t>
            </a:r>
            <a:r>
              <a:rPr lang="en-US" sz="1600" dirty="0">
                <a:sym typeface="Wingdings" pitchFamily="2" charset="2"/>
              </a:rPr>
              <a:t>  lower pH</a:t>
            </a:r>
          </a:p>
          <a:p>
            <a:pPr marL="285750" indent="-285750">
              <a:buFont typeface="Arial" panose="020B0604020202020204" pitchFamily="34" charset="0"/>
              <a:buChar char="•"/>
            </a:pPr>
            <a:r>
              <a:rPr lang="en-US" sz="1600" dirty="0">
                <a:sym typeface="Wingdings" pitchFamily="2" charset="2"/>
              </a:rPr>
              <a:t>lower temp    higher pH</a:t>
            </a:r>
          </a:p>
          <a:p>
            <a:endParaRPr lang="en-US" sz="1600" dirty="0">
              <a:sym typeface="Wingdings" pitchFamily="2" charset="2"/>
            </a:endParaRPr>
          </a:p>
          <a:p>
            <a:r>
              <a:rPr lang="en-US" sz="1600" dirty="0">
                <a:sym typeface="Wingdings" pitchFamily="2" charset="2"/>
              </a:rPr>
              <a:t>So, the same 50 mM Tris-HCl (pH 7.5) in your enzyme solution (4˚C) is actually ~1 pH unit higher than during the enzyme assay at 37˚C </a:t>
            </a:r>
            <a:endParaRPr lang="en-US" sz="1600" dirty="0"/>
          </a:p>
        </p:txBody>
      </p:sp>
    </p:spTree>
    <p:extLst>
      <p:ext uri="{BB962C8B-B14F-4D97-AF65-F5344CB8AC3E}">
        <p14:creationId xmlns:p14="http://schemas.microsoft.com/office/powerpoint/2010/main" val="38792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563516" y="326376"/>
            <a:ext cx="6400535" cy="400110"/>
          </a:xfrm>
          <a:prstGeom prst="rect">
            <a:avLst/>
          </a:prstGeom>
          <a:noFill/>
        </p:spPr>
        <p:txBody>
          <a:bodyPr wrap="none" rtlCol="0">
            <a:spAutoFit/>
          </a:bodyPr>
          <a:lstStyle/>
          <a:p>
            <a:r>
              <a:rPr lang="en-US" sz="2000" b="1" dirty="0"/>
              <a:t>Other common components of enzyme buffers to consider</a:t>
            </a:r>
            <a:endParaRPr lang="en-US" sz="2000" b="1" i="1" dirty="0"/>
          </a:p>
        </p:txBody>
      </p:sp>
      <p:sp>
        <p:nvSpPr>
          <p:cNvPr id="6" name="TextBox 5">
            <a:extLst>
              <a:ext uri="{FF2B5EF4-FFF2-40B4-BE49-F238E27FC236}">
                <a16:creationId xmlns:a16="http://schemas.microsoft.com/office/drawing/2014/main" id="{0FB932C8-8FF1-0442-B46C-28BA11105739}"/>
              </a:ext>
            </a:extLst>
          </p:cNvPr>
          <p:cNvSpPr txBox="1"/>
          <p:nvPr/>
        </p:nvSpPr>
        <p:spPr>
          <a:xfrm>
            <a:off x="583350" y="1219495"/>
            <a:ext cx="1803699" cy="369332"/>
          </a:xfrm>
          <a:prstGeom prst="rect">
            <a:avLst/>
          </a:prstGeom>
          <a:noFill/>
        </p:spPr>
        <p:txBody>
          <a:bodyPr wrap="none" rtlCol="0">
            <a:spAutoFit/>
          </a:bodyPr>
          <a:lstStyle/>
          <a:p>
            <a:r>
              <a:rPr lang="en-US" b="1" dirty="0">
                <a:solidFill>
                  <a:srgbClr val="0432FF"/>
                </a:solidFill>
              </a:rPr>
              <a:t>Reducing agents:</a:t>
            </a:r>
          </a:p>
        </p:txBody>
      </p:sp>
      <p:pic>
        <p:nvPicPr>
          <p:cNvPr id="2" name="Picture 1">
            <a:extLst>
              <a:ext uri="{FF2B5EF4-FFF2-40B4-BE49-F238E27FC236}">
                <a16:creationId xmlns:a16="http://schemas.microsoft.com/office/drawing/2014/main" id="{EB3B0CC6-88A8-384A-8BED-422468D9871C}"/>
              </a:ext>
            </a:extLst>
          </p:cNvPr>
          <p:cNvPicPr>
            <a:picLocks noChangeAspect="1"/>
          </p:cNvPicPr>
          <p:nvPr/>
        </p:nvPicPr>
        <p:blipFill>
          <a:blip r:embed="rId2"/>
          <a:stretch>
            <a:fillRect/>
          </a:stretch>
        </p:blipFill>
        <p:spPr>
          <a:xfrm>
            <a:off x="2771595" y="1273954"/>
            <a:ext cx="1409700" cy="393700"/>
          </a:xfrm>
          <a:prstGeom prst="rect">
            <a:avLst/>
          </a:prstGeom>
        </p:spPr>
      </p:pic>
      <p:sp>
        <p:nvSpPr>
          <p:cNvPr id="3" name="Rectangle 2">
            <a:extLst>
              <a:ext uri="{FF2B5EF4-FFF2-40B4-BE49-F238E27FC236}">
                <a16:creationId xmlns:a16="http://schemas.microsoft.com/office/drawing/2014/main" id="{790B5376-0EAC-3849-B7C9-656F47496177}"/>
              </a:ext>
            </a:extLst>
          </p:cNvPr>
          <p:cNvSpPr/>
          <p:nvPr/>
        </p:nvSpPr>
        <p:spPr>
          <a:xfrm>
            <a:off x="2676894" y="1751964"/>
            <a:ext cx="1598964" cy="307777"/>
          </a:xfrm>
          <a:prstGeom prst="rect">
            <a:avLst/>
          </a:prstGeom>
        </p:spPr>
        <p:txBody>
          <a:bodyPr wrap="none">
            <a:spAutoFit/>
          </a:bodyPr>
          <a:lstStyle/>
          <a:p>
            <a:pPr>
              <a:spcAft>
                <a:spcPts val="600"/>
              </a:spcAft>
            </a:pPr>
            <a:r>
              <a:rPr lang="en-US" sz="1400" dirty="0">
                <a:latin typeface="Symbol" pitchFamily="2" charset="2"/>
              </a:rPr>
              <a:t>b</a:t>
            </a:r>
            <a:r>
              <a:rPr lang="en-US" sz="1400" dirty="0"/>
              <a:t>-</a:t>
            </a:r>
            <a:r>
              <a:rPr lang="en-US" sz="1400" dirty="0" err="1"/>
              <a:t>mercaptoethanol</a:t>
            </a:r>
            <a:endParaRPr lang="en-US" sz="1400" dirty="0"/>
          </a:p>
        </p:txBody>
      </p:sp>
      <p:pic>
        <p:nvPicPr>
          <p:cNvPr id="4" name="Picture 3">
            <a:extLst>
              <a:ext uri="{FF2B5EF4-FFF2-40B4-BE49-F238E27FC236}">
                <a16:creationId xmlns:a16="http://schemas.microsoft.com/office/drawing/2014/main" id="{D5BFE977-55B4-A748-9774-28995AD97002}"/>
              </a:ext>
            </a:extLst>
          </p:cNvPr>
          <p:cNvPicPr>
            <a:picLocks noChangeAspect="1"/>
          </p:cNvPicPr>
          <p:nvPr/>
        </p:nvPicPr>
        <p:blipFill>
          <a:blip r:embed="rId3"/>
          <a:stretch>
            <a:fillRect/>
          </a:stretch>
        </p:blipFill>
        <p:spPr>
          <a:xfrm>
            <a:off x="4863141" y="849822"/>
            <a:ext cx="2057400" cy="1155700"/>
          </a:xfrm>
          <a:prstGeom prst="rect">
            <a:avLst/>
          </a:prstGeom>
        </p:spPr>
      </p:pic>
      <p:sp>
        <p:nvSpPr>
          <p:cNvPr id="11" name="Rectangle 10">
            <a:extLst>
              <a:ext uri="{FF2B5EF4-FFF2-40B4-BE49-F238E27FC236}">
                <a16:creationId xmlns:a16="http://schemas.microsoft.com/office/drawing/2014/main" id="{29312148-B01E-1C4A-AC83-3997F33BFF19}"/>
              </a:ext>
            </a:extLst>
          </p:cNvPr>
          <p:cNvSpPr/>
          <p:nvPr/>
        </p:nvSpPr>
        <p:spPr>
          <a:xfrm>
            <a:off x="5132546" y="2145904"/>
            <a:ext cx="1696298" cy="307777"/>
          </a:xfrm>
          <a:prstGeom prst="rect">
            <a:avLst/>
          </a:prstGeom>
        </p:spPr>
        <p:txBody>
          <a:bodyPr wrap="none">
            <a:spAutoFit/>
          </a:bodyPr>
          <a:lstStyle/>
          <a:p>
            <a:pPr>
              <a:spcAft>
                <a:spcPts val="600"/>
              </a:spcAft>
            </a:pPr>
            <a:r>
              <a:rPr lang="en-US" sz="1400" dirty="0">
                <a:latin typeface="Arial" panose="020B0604020202020204" pitchFamily="34" charset="0"/>
                <a:cs typeface="Arial" panose="020B0604020202020204" pitchFamily="34" charset="0"/>
              </a:rPr>
              <a:t>dithiothreitol (DTT)</a:t>
            </a:r>
          </a:p>
        </p:txBody>
      </p:sp>
      <p:pic>
        <p:nvPicPr>
          <p:cNvPr id="5" name="Picture 4">
            <a:extLst>
              <a:ext uri="{FF2B5EF4-FFF2-40B4-BE49-F238E27FC236}">
                <a16:creationId xmlns:a16="http://schemas.microsoft.com/office/drawing/2014/main" id="{AC7A52F4-7E82-CB49-B6C0-328243615CE6}"/>
              </a:ext>
            </a:extLst>
          </p:cNvPr>
          <p:cNvPicPr>
            <a:picLocks noChangeAspect="1"/>
          </p:cNvPicPr>
          <p:nvPr/>
        </p:nvPicPr>
        <p:blipFill>
          <a:blip r:embed="rId4"/>
          <a:stretch>
            <a:fillRect/>
          </a:stretch>
        </p:blipFill>
        <p:spPr>
          <a:xfrm>
            <a:off x="4244198" y="2625899"/>
            <a:ext cx="3594000" cy="1635550"/>
          </a:xfrm>
          <a:prstGeom prst="rect">
            <a:avLst/>
          </a:prstGeom>
          <a:ln>
            <a:solidFill>
              <a:srgbClr val="0432FF"/>
            </a:solidFill>
          </a:ln>
        </p:spPr>
      </p:pic>
      <p:sp>
        <p:nvSpPr>
          <p:cNvPr id="13" name="Rectangle 12">
            <a:extLst>
              <a:ext uri="{FF2B5EF4-FFF2-40B4-BE49-F238E27FC236}">
                <a16:creationId xmlns:a16="http://schemas.microsoft.com/office/drawing/2014/main" id="{37D1C4FE-9EE5-C24D-B85E-334D43F9479C}"/>
              </a:ext>
            </a:extLst>
          </p:cNvPr>
          <p:cNvSpPr/>
          <p:nvPr/>
        </p:nvSpPr>
        <p:spPr>
          <a:xfrm>
            <a:off x="618056" y="5869641"/>
            <a:ext cx="2565831" cy="276999"/>
          </a:xfrm>
          <a:prstGeom prst="rect">
            <a:avLst/>
          </a:prstGeom>
        </p:spPr>
        <p:txBody>
          <a:bodyPr wrap="none">
            <a:spAutoFit/>
          </a:bodyPr>
          <a:lstStyle/>
          <a:p>
            <a:pPr>
              <a:spcAft>
                <a:spcPts val="600"/>
              </a:spcAft>
            </a:pPr>
            <a:r>
              <a:rPr lang="en-US" sz="1200" i="1" dirty="0">
                <a:solidFill>
                  <a:srgbClr val="0432FF"/>
                </a:solidFill>
                <a:latin typeface="Arial" panose="020B0604020202020204" pitchFamily="34" charset="0"/>
                <a:cs typeface="Arial" panose="020B0604020202020204" pitchFamily="34" charset="0"/>
              </a:rPr>
              <a:t>how TCEP reduces disulfide bonds</a:t>
            </a:r>
          </a:p>
        </p:txBody>
      </p:sp>
      <p:pic>
        <p:nvPicPr>
          <p:cNvPr id="10" name="Picture 9">
            <a:extLst>
              <a:ext uri="{FF2B5EF4-FFF2-40B4-BE49-F238E27FC236}">
                <a16:creationId xmlns:a16="http://schemas.microsoft.com/office/drawing/2014/main" id="{E29264AC-F47E-0B48-B995-0D448E6977D6}"/>
              </a:ext>
            </a:extLst>
          </p:cNvPr>
          <p:cNvPicPr>
            <a:picLocks noChangeAspect="1"/>
          </p:cNvPicPr>
          <p:nvPr/>
        </p:nvPicPr>
        <p:blipFill>
          <a:blip r:embed="rId5"/>
          <a:stretch>
            <a:fillRect/>
          </a:stretch>
        </p:blipFill>
        <p:spPr>
          <a:xfrm>
            <a:off x="571261" y="2677544"/>
            <a:ext cx="2946400" cy="1727200"/>
          </a:xfrm>
          <a:prstGeom prst="rect">
            <a:avLst/>
          </a:prstGeom>
        </p:spPr>
      </p:pic>
      <p:sp>
        <p:nvSpPr>
          <p:cNvPr id="16" name="Rectangle 15">
            <a:extLst>
              <a:ext uri="{FF2B5EF4-FFF2-40B4-BE49-F238E27FC236}">
                <a16:creationId xmlns:a16="http://schemas.microsoft.com/office/drawing/2014/main" id="{E0EA073D-B42E-C04A-A4C0-713CB31A7C4B}"/>
              </a:ext>
            </a:extLst>
          </p:cNvPr>
          <p:cNvSpPr/>
          <p:nvPr/>
        </p:nvSpPr>
        <p:spPr>
          <a:xfrm>
            <a:off x="928606" y="3687158"/>
            <a:ext cx="663964" cy="307777"/>
          </a:xfrm>
          <a:prstGeom prst="rect">
            <a:avLst/>
          </a:prstGeom>
        </p:spPr>
        <p:txBody>
          <a:bodyPr wrap="none">
            <a:spAutoFit/>
          </a:bodyPr>
          <a:lstStyle/>
          <a:p>
            <a:pPr>
              <a:spcAft>
                <a:spcPts val="600"/>
              </a:spcAft>
            </a:pPr>
            <a:r>
              <a:rPr lang="en-US" sz="1400" dirty="0">
                <a:latin typeface="Arial" panose="020B0604020202020204" pitchFamily="34" charset="0"/>
                <a:cs typeface="Arial" panose="020B0604020202020204" pitchFamily="34" charset="0"/>
              </a:rPr>
              <a:t>TCEP</a:t>
            </a:r>
          </a:p>
        </p:txBody>
      </p:sp>
      <p:pic>
        <p:nvPicPr>
          <p:cNvPr id="12" name="Picture 11">
            <a:extLst>
              <a:ext uri="{FF2B5EF4-FFF2-40B4-BE49-F238E27FC236}">
                <a16:creationId xmlns:a16="http://schemas.microsoft.com/office/drawing/2014/main" id="{E48328A2-6CD0-304F-B4AB-1B459BC27BE1}"/>
              </a:ext>
            </a:extLst>
          </p:cNvPr>
          <p:cNvPicPr>
            <a:picLocks noChangeAspect="1"/>
          </p:cNvPicPr>
          <p:nvPr/>
        </p:nvPicPr>
        <p:blipFill>
          <a:blip r:embed="rId6"/>
          <a:stretch>
            <a:fillRect/>
          </a:stretch>
        </p:blipFill>
        <p:spPr>
          <a:xfrm>
            <a:off x="1700841" y="5017818"/>
            <a:ext cx="1066800" cy="393700"/>
          </a:xfrm>
          <a:prstGeom prst="rect">
            <a:avLst/>
          </a:prstGeom>
        </p:spPr>
      </p:pic>
      <p:sp>
        <p:nvSpPr>
          <p:cNvPr id="15" name="Right Arrow 14">
            <a:extLst>
              <a:ext uri="{FF2B5EF4-FFF2-40B4-BE49-F238E27FC236}">
                <a16:creationId xmlns:a16="http://schemas.microsoft.com/office/drawing/2014/main" id="{750A4E2D-6D0C-DA4A-9AB2-8E659FB7311A}"/>
              </a:ext>
            </a:extLst>
          </p:cNvPr>
          <p:cNvSpPr/>
          <p:nvPr/>
        </p:nvSpPr>
        <p:spPr>
          <a:xfrm rot="1837884">
            <a:off x="3131390" y="5089585"/>
            <a:ext cx="940279" cy="2242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875FDF1-5308-E84D-999C-AF1E7D0D362C}"/>
              </a:ext>
            </a:extLst>
          </p:cNvPr>
          <p:cNvSpPr/>
          <p:nvPr/>
        </p:nvSpPr>
        <p:spPr>
          <a:xfrm>
            <a:off x="3565414" y="4805716"/>
            <a:ext cx="521297" cy="307777"/>
          </a:xfrm>
          <a:prstGeom prst="rect">
            <a:avLst/>
          </a:prstGeom>
        </p:spPr>
        <p:txBody>
          <a:bodyPr wrap="none">
            <a:spAutoFit/>
          </a:bodyPr>
          <a:lstStyle/>
          <a:p>
            <a:pPr>
              <a:spcAft>
                <a:spcPts val="600"/>
              </a:spcAft>
            </a:pPr>
            <a:r>
              <a:rPr lang="en-US" sz="1400" dirty="0">
                <a:latin typeface="Arial" panose="020B0604020202020204" pitchFamily="34" charset="0"/>
                <a:cs typeface="Arial" panose="020B0604020202020204" pitchFamily="34" charset="0"/>
              </a:rPr>
              <a:t>H</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O</a:t>
            </a:r>
          </a:p>
        </p:txBody>
      </p:sp>
      <p:sp>
        <p:nvSpPr>
          <p:cNvPr id="20" name="Rectangle 19">
            <a:extLst>
              <a:ext uri="{FF2B5EF4-FFF2-40B4-BE49-F238E27FC236}">
                <a16:creationId xmlns:a16="http://schemas.microsoft.com/office/drawing/2014/main" id="{D1F9542C-DB07-4A43-B17D-E9D1CD75FA46}"/>
              </a:ext>
            </a:extLst>
          </p:cNvPr>
          <p:cNvSpPr/>
          <p:nvPr/>
        </p:nvSpPr>
        <p:spPr>
          <a:xfrm>
            <a:off x="1397308" y="4621685"/>
            <a:ext cx="333746" cy="400110"/>
          </a:xfrm>
          <a:prstGeom prst="rect">
            <a:avLst/>
          </a:prstGeom>
        </p:spPr>
        <p:txBody>
          <a:bodyPr wrap="none">
            <a:spAutoFit/>
          </a:bodyPr>
          <a:lstStyle/>
          <a:p>
            <a:pPr>
              <a:spcAft>
                <a:spcPts val="600"/>
              </a:spcAft>
            </a:pPr>
            <a:r>
              <a:rPr lang="en-US" sz="2000" dirty="0">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16131F8E-4DE0-7B4A-8CDE-ACFA87E9AD2F}"/>
              </a:ext>
            </a:extLst>
          </p:cNvPr>
          <p:cNvPicPr>
            <a:picLocks noChangeAspect="1"/>
          </p:cNvPicPr>
          <p:nvPr/>
        </p:nvPicPr>
        <p:blipFill>
          <a:blip r:embed="rId7"/>
          <a:stretch>
            <a:fillRect/>
          </a:stretch>
        </p:blipFill>
        <p:spPr>
          <a:xfrm>
            <a:off x="4235330" y="5604414"/>
            <a:ext cx="1346200" cy="393700"/>
          </a:xfrm>
          <a:prstGeom prst="rect">
            <a:avLst/>
          </a:prstGeom>
        </p:spPr>
      </p:pic>
      <p:pic>
        <p:nvPicPr>
          <p:cNvPr id="18" name="Picture 17">
            <a:extLst>
              <a:ext uri="{FF2B5EF4-FFF2-40B4-BE49-F238E27FC236}">
                <a16:creationId xmlns:a16="http://schemas.microsoft.com/office/drawing/2014/main" id="{43039DE5-57D7-744F-A172-CDE1C7F04E2E}"/>
              </a:ext>
            </a:extLst>
          </p:cNvPr>
          <p:cNvPicPr>
            <a:picLocks noChangeAspect="1"/>
          </p:cNvPicPr>
          <p:nvPr/>
        </p:nvPicPr>
        <p:blipFill>
          <a:blip r:embed="rId8"/>
          <a:stretch>
            <a:fillRect/>
          </a:stretch>
        </p:blipFill>
        <p:spPr>
          <a:xfrm>
            <a:off x="6049034" y="5055079"/>
            <a:ext cx="2613663" cy="1532147"/>
          </a:xfrm>
          <a:prstGeom prst="rect">
            <a:avLst/>
          </a:prstGeom>
        </p:spPr>
      </p:pic>
      <p:sp>
        <p:nvSpPr>
          <p:cNvPr id="24" name="Rectangle 23">
            <a:extLst>
              <a:ext uri="{FF2B5EF4-FFF2-40B4-BE49-F238E27FC236}">
                <a16:creationId xmlns:a16="http://schemas.microsoft.com/office/drawing/2014/main" id="{ADA55C8B-0AEB-4048-9CFD-D67A62E72B46}"/>
              </a:ext>
            </a:extLst>
          </p:cNvPr>
          <p:cNvSpPr/>
          <p:nvPr/>
        </p:nvSpPr>
        <p:spPr>
          <a:xfrm>
            <a:off x="5707640" y="5999037"/>
            <a:ext cx="333746" cy="400110"/>
          </a:xfrm>
          <a:prstGeom prst="rect">
            <a:avLst/>
          </a:prstGeom>
        </p:spPr>
        <p:txBody>
          <a:bodyPr wrap="none">
            <a:spAutoFit/>
          </a:bodyPr>
          <a:lstStyle/>
          <a:p>
            <a:pPr>
              <a:spcAft>
                <a:spcPts val="600"/>
              </a:spcAft>
            </a:pPr>
            <a:r>
              <a:rPr lang="en-US" sz="20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2D363FCC-2830-F34F-A05E-5F8E1F052E7A}"/>
              </a:ext>
            </a:extLst>
          </p:cNvPr>
          <p:cNvSpPr txBox="1"/>
          <p:nvPr/>
        </p:nvSpPr>
        <p:spPr>
          <a:xfrm>
            <a:off x="543462" y="3968150"/>
            <a:ext cx="1396280" cy="461665"/>
          </a:xfrm>
          <a:prstGeom prst="rect">
            <a:avLst/>
          </a:prstGeom>
          <a:noFill/>
        </p:spPr>
        <p:txBody>
          <a:bodyPr wrap="none" rtlCol="0">
            <a:spAutoFit/>
          </a:bodyPr>
          <a:lstStyle/>
          <a:p>
            <a:pPr algn="ctr"/>
            <a:r>
              <a:rPr lang="en-US" sz="1200" dirty="0"/>
              <a:t>tris(2-carboxyethyl)</a:t>
            </a:r>
          </a:p>
          <a:p>
            <a:pPr algn="ctr"/>
            <a:r>
              <a:rPr lang="en-US" sz="1200" dirty="0"/>
              <a:t>phosphine</a:t>
            </a:r>
          </a:p>
        </p:txBody>
      </p:sp>
      <p:sp>
        <p:nvSpPr>
          <p:cNvPr id="26" name="Rectangle 25">
            <a:extLst>
              <a:ext uri="{FF2B5EF4-FFF2-40B4-BE49-F238E27FC236}">
                <a16:creationId xmlns:a16="http://schemas.microsoft.com/office/drawing/2014/main" id="{1072B1CE-A005-8747-AD81-446B5D631685}"/>
              </a:ext>
            </a:extLst>
          </p:cNvPr>
          <p:cNvSpPr/>
          <p:nvPr/>
        </p:nvSpPr>
        <p:spPr>
          <a:xfrm>
            <a:off x="4833496" y="4288132"/>
            <a:ext cx="2460930" cy="276999"/>
          </a:xfrm>
          <a:prstGeom prst="rect">
            <a:avLst/>
          </a:prstGeom>
        </p:spPr>
        <p:txBody>
          <a:bodyPr wrap="none">
            <a:spAutoFit/>
          </a:bodyPr>
          <a:lstStyle/>
          <a:p>
            <a:pPr>
              <a:spcAft>
                <a:spcPts val="600"/>
              </a:spcAft>
            </a:pPr>
            <a:r>
              <a:rPr lang="en-US" sz="1200" i="1" dirty="0">
                <a:latin typeface="Arial" panose="020B0604020202020204" pitchFamily="34" charset="0"/>
                <a:cs typeface="Arial" panose="020B0604020202020204" pitchFamily="34" charset="0"/>
              </a:rPr>
              <a:t>how DTT reduces disulfide bonds</a:t>
            </a:r>
          </a:p>
        </p:txBody>
      </p:sp>
    </p:spTree>
    <p:extLst>
      <p:ext uri="{BB962C8B-B14F-4D97-AF65-F5344CB8AC3E}">
        <p14:creationId xmlns:p14="http://schemas.microsoft.com/office/powerpoint/2010/main" val="3335939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563516" y="326376"/>
            <a:ext cx="6400535" cy="400110"/>
          </a:xfrm>
          <a:prstGeom prst="rect">
            <a:avLst/>
          </a:prstGeom>
          <a:noFill/>
        </p:spPr>
        <p:txBody>
          <a:bodyPr wrap="none" rtlCol="0">
            <a:spAutoFit/>
          </a:bodyPr>
          <a:lstStyle/>
          <a:p>
            <a:r>
              <a:rPr lang="en-US" sz="2000" b="1" dirty="0"/>
              <a:t>Other common components of enzyme buffers to consider</a:t>
            </a:r>
            <a:endParaRPr lang="en-US" sz="2000" b="1" i="1" dirty="0"/>
          </a:p>
        </p:txBody>
      </p:sp>
      <p:sp>
        <p:nvSpPr>
          <p:cNvPr id="6" name="TextBox 5">
            <a:extLst>
              <a:ext uri="{FF2B5EF4-FFF2-40B4-BE49-F238E27FC236}">
                <a16:creationId xmlns:a16="http://schemas.microsoft.com/office/drawing/2014/main" id="{0FB932C8-8FF1-0442-B46C-28BA11105739}"/>
              </a:ext>
            </a:extLst>
          </p:cNvPr>
          <p:cNvSpPr txBox="1"/>
          <p:nvPr/>
        </p:nvSpPr>
        <p:spPr>
          <a:xfrm>
            <a:off x="583350" y="1219495"/>
            <a:ext cx="1651221" cy="369332"/>
          </a:xfrm>
          <a:prstGeom prst="rect">
            <a:avLst/>
          </a:prstGeom>
          <a:noFill/>
        </p:spPr>
        <p:txBody>
          <a:bodyPr wrap="none" rtlCol="0">
            <a:spAutoFit/>
          </a:bodyPr>
          <a:lstStyle/>
          <a:p>
            <a:r>
              <a:rPr lang="en-US" b="1" dirty="0">
                <a:solidFill>
                  <a:srgbClr val="0432FF"/>
                </a:solidFill>
              </a:rPr>
              <a:t>Metal chelator:</a:t>
            </a:r>
          </a:p>
        </p:txBody>
      </p:sp>
      <p:sp>
        <p:nvSpPr>
          <p:cNvPr id="11" name="Rectangle 10">
            <a:extLst>
              <a:ext uri="{FF2B5EF4-FFF2-40B4-BE49-F238E27FC236}">
                <a16:creationId xmlns:a16="http://schemas.microsoft.com/office/drawing/2014/main" id="{29312148-B01E-1C4A-AC83-3997F33BFF19}"/>
              </a:ext>
            </a:extLst>
          </p:cNvPr>
          <p:cNvSpPr/>
          <p:nvPr/>
        </p:nvSpPr>
        <p:spPr>
          <a:xfrm>
            <a:off x="4951392" y="1524802"/>
            <a:ext cx="3346878" cy="307777"/>
          </a:xfrm>
          <a:prstGeom prst="rect">
            <a:avLst/>
          </a:prstGeom>
        </p:spPr>
        <p:txBody>
          <a:bodyPr wrap="none">
            <a:spAutoFit/>
          </a:bodyPr>
          <a:lstStyle/>
          <a:p>
            <a:pPr>
              <a:spcAft>
                <a:spcPts val="600"/>
              </a:spcAft>
            </a:pPr>
            <a:r>
              <a:rPr lang="en-US" sz="1400" dirty="0">
                <a:latin typeface="Arial" panose="020B0604020202020204" pitchFamily="34" charset="0"/>
                <a:cs typeface="Arial" panose="020B0604020202020204" pitchFamily="34" charset="0"/>
              </a:rPr>
              <a:t>Ethylenediaminetetraacetic acid (EDTA)</a:t>
            </a:r>
          </a:p>
        </p:txBody>
      </p:sp>
      <p:pic>
        <p:nvPicPr>
          <p:cNvPr id="7" name="Picture 6">
            <a:extLst>
              <a:ext uri="{FF2B5EF4-FFF2-40B4-BE49-F238E27FC236}">
                <a16:creationId xmlns:a16="http://schemas.microsoft.com/office/drawing/2014/main" id="{CFF34274-F642-E44D-BB83-4B7902FFDD7F}"/>
              </a:ext>
            </a:extLst>
          </p:cNvPr>
          <p:cNvPicPr>
            <a:picLocks noChangeAspect="1"/>
          </p:cNvPicPr>
          <p:nvPr/>
        </p:nvPicPr>
        <p:blipFill>
          <a:blip r:embed="rId2"/>
          <a:stretch>
            <a:fillRect/>
          </a:stretch>
        </p:blipFill>
        <p:spPr>
          <a:xfrm>
            <a:off x="2829943" y="1102181"/>
            <a:ext cx="1733430" cy="1410382"/>
          </a:xfrm>
          <a:prstGeom prst="rect">
            <a:avLst/>
          </a:prstGeom>
        </p:spPr>
      </p:pic>
      <p:sp>
        <p:nvSpPr>
          <p:cNvPr id="22" name="TextBox 21">
            <a:extLst>
              <a:ext uri="{FF2B5EF4-FFF2-40B4-BE49-F238E27FC236}">
                <a16:creationId xmlns:a16="http://schemas.microsoft.com/office/drawing/2014/main" id="{EE74E08B-757C-CD4A-9168-1BC37C13870F}"/>
              </a:ext>
            </a:extLst>
          </p:cNvPr>
          <p:cNvSpPr txBox="1"/>
          <p:nvPr/>
        </p:nvSpPr>
        <p:spPr>
          <a:xfrm>
            <a:off x="589101" y="3114428"/>
            <a:ext cx="2266583" cy="369332"/>
          </a:xfrm>
          <a:prstGeom prst="rect">
            <a:avLst/>
          </a:prstGeom>
          <a:noFill/>
        </p:spPr>
        <p:txBody>
          <a:bodyPr wrap="none" rtlCol="0">
            <a:spAutoFit/>
          </a:bodyPr>
          <a:lstStyle/>
          <a:p>
            <a:r>
              <a:rPr lang="en-US" dirty="0"/>
              <a:t>Detergent/surfactant</a:t>
            </a:r>
            <a:r>
              <a:rPr lang="en-US" b="1" dirty="0"/>
              <a:t>:</a:t>
            </a:r>
          </a:p>
        </p:txBody>
      </p:sp>
      <p:pic>
        <p:nvPicPr>
          <p:cNvPr id="8" name="Picture 7">
            <a:extLst>
              <a:ext uri="{FF2B5EF4-FFF2-40B4-BE49-F238E27FC236}">
                <a16:creationId xmlns:a16="http://schemas.microsoft.com/office/drawing/2014/main" id="{3D9AD1AF-D413-6141-99DE-1D9E4F4B35B2}"/>
              </a:ext>
            </a:extLst>
          </p:cNvPr>
          <p:cNvPicPr>
            <a:picLocks noChangeAspect="1"/>
          </p:cNvPicPr>
          <p:nvPr/>
        </p:nvPicPr>
        <p:blipFill>
          <a:blip r:embed="rId3"/>
          <a:stretch>
            <a:fillRect/>
          </a:stretch>
        </p:blipFill>
        <p:spPr>
          <a:xfrm>
            <a:off x="3356155" y="2805742"/>
            <a:ext cx="2251015" cy="869710"/>
          </a:xfrm>
          <a:prstGeom prst="rect">
            <a:avLst/>
          </a:prstGeom>
        </p:spPr>
      </p:pic>
      <p:sp>
        <p:nvSpPr>
          <p:cNvPr id="25" name="Rectangle 24">
            <a:extLst>
              <a:ext uri="{FF2B5EF4-FFF2-40B4-BE49-F238E27FC236}">
                <a16:creationId xmlns:a16="http://schemas.microsoft.com/office/drawing/2014/main" id="{30EC1E49-C2C1-CF4C-913A-2B5D0BD5698B}"/>
              </a:ext>
            </a:extLst>
          </p:cNvPr>
          <p:cNvSpPr/>
          <p:nvPr/>
        </p:nvSpPr>
        <p:spPr>
          <a:xfrm>
            <a:off x="5811157" y="3186825"/>
            <a:ext cx="1886799" cy="307777"/>
          </a:xfrm>
          <a:prstGeom prst="rect">
            <a:avLst/>
          </a:prstGeom>
        </p:spPr>
        <p:txBody>
          <a:bodyPr wrap="none">
            <a:spAutoFit/>
          </a:bodyPr>
          <a:lstStyle/>
          <a:p>
            <a:pPr>
              <a:spcAft>
                <a:spcPts val="600"/>
              </a:spcAft>
            </a:pPr>
            <a:r>
              <a:rPr lang="en-US" sz="1400" dirty="0">
                <a:latin typeface="Arial" panose="020B0604020202020204" pitchFamily="34" charset="0"/>
                <a:cs typeface="Arial" panose="020B0604020202020204" pitchFamily="34" charset="0"/>
              </a:rPr>
              <a:t>Triton X-100  (≤0.1%)</a:t>
            </a:r>
          </a:p>
        </p:txBody>
      </p:sp>
      <p:sp>
        <p:nvSpPr>
          <p:cNvPr id="27" name="TextBox 26">
            <a:extLst>
              <a:ext uri="{FF2B5EF4-FFF2-40B4-BE49-F238E27FC236}">
                <a16:creationId xmlns:a16="http://schemas.microsoft.com/office/drawing/2014/main" id="{93F0E69B-D034-2E4B-8F1D-DC7CB9FE78C7}"/>
              </a:ext>
            </a:extLst>
          </p:cNvPr>
          <p:cNvSpPr txBox="1"/>
          <p:nvPr/>
        </p:nvSpPr>
        <p:spPr>
          <a:xfrm>
            <a:off x="577599" y="4077710"/>
            <a:ext cx="3856377" cy="923330"/>
          </a:xfrm>
          <a:prstGeom prst="rect">
            <a:avLst/>
          </a:prstGeom>
          <a:noFill/>
        </p:spPr>
        <p:txBody>
          <a:bodyPr wrap="none" rtlCol="0">
            <a:spAutoFit/>
          </a:bodyPr>
          <a:lstStyle/>
          <a:p>
            <a:r>
              <a:rPr lang="en-US" u="sng" dirty="0"/>
              <a:t>Glycerol</a:t>
            </a:r>
            <a:r>
              <a:rPr lang="en-US" dirty="0"/>
              <a:t>: (or sucrose) </a:t>
            </a:r>
          </a:p>
          <a:p>
            <a:r>
              <a:rPr lang="en-US" dirty="0"/>
              <a:t>stabilizes protein</a:t>
            </a:r>
          </a:p>
          <a:p>
            <a:r>
              <a:rPr lang="en-US" b="1" dirty="0">
                <a:solidFill>
                  <a:srgbClr val="FF0000"/>
                </a:solidFill>
              </a:rPr>
              <a:t>depresses freezing point </a:t>
            </a:r>
            <a:r>
              <a:rPr lang="en-US" dirty="0"/>
              <a:t>(easy to thaw)</a:t>
            </a:r>
          </a:p>
        </p:txBody>
      </p:sp>
      <p:pic>
        <p:nvPicPr>
          <p:cNvPr id="14" name="Picture 13">
            <a:extLst>
              <a:ext uri="{FF2B5EF4-FFF2-40B4-BE49-F238E27FC236}">
                <a16:creationId xmlns:a16="http://schemas.microsoft.com/office/drawing/2014/main" id="{7E3711E9-555A-5D4B-8E22-C85DCA5F3972}"/>
              </a:ext>
            </a:extLst>
          </p:cNvPr>
          <p:cNvPicPr>
            <a:picLocks noChangeAspect="1"/>
          </p:cNvPicPr>
          <p:nvPr/>
        </p:nvPicPr>
        <p:blipFill>
          <a:blip r:embed="rId4"/>
          <a:stretch>
            <a:fillRect/>
          </a:stretch>
        </p:blipFill>
        <p:spPr>
          <a:xfrm>
            <a:off x="4926162" y="4192241"/>
            <a:ext cx="1526396" cy="561991"/>
          </a:xfrm>
          <a:prstGeom prst="rect">
            <a:avLst/>
          </a:prstGeom>
        </p:spPr>
      </p:pic>
      <p:sp>
        <p:nvSpPr>
          <p:cNvPr id="28" name="Rectangle 27">
            <a:extLst>
              <a:ext uri="{FF2B5EF4-FFF2-40B4-BE49-F238E27FC236}">
                <a16:creationId xmlns:a16="http://schemas.microsoft.com/office/drawing/2014/main" id="{9BE5C309-5976-C746-A4C7-792FB87F2BBA}"/>
              </a:ext>
            </a:extLst>
          </p:cNvPr>
          <p:cNvSpPr/>
          <p:nvPr/>
        </p:nvSpPr>
        <p:spPr>
          <a:xfrm>
            <a:off x="6731308" y="4383021"/>
            <a:ext cx="1697901" cy="307777"/>
          </a:xfrm>
          <a:prstGeom prst="rect">
            <a:avLst/>
          </a:prstGeom>
        </p:spPr>
        <p:txBody>
          <a:bodyPr wrap="none">
            <a:spAutoFit/>
          </a:bodyPr>
          <a:lstStyle/>
          <a:p>
            <a:pPr>
              <a:spcAft>
                <a:spcPts val="600"/>
              </a:spcAft>
            </a:pPr>
            <a:r>
              <a:rPr lang="en-US" sz="1400" dirty="0">
                <a:latin typeface="Arial" panose="020B0604020202020204" pitchFamily="34" charset="0"/>
                <a:cs typeface="Arial" panose="020B0604020202020204" pitchFamily="34" charset="0"/>
              </a:rPr>
              <a:t>Glycerol  (10% v/v)</a:t>
            </a:r>
          </a:p>
        </p:txBody>
      </p:sp>
      <p:sp>
        <p:nvSpPr>
          <p:cNvPr id="29" name="TextBox 28">
            <a:extLst>
              <a:ext uri="{FF2B5EF4-FFF2-40B4-BE49-F238E27FC236}">
                <a16:creationId xmlns:a16="http://schemas.microsoft.com/office/drawing/2014/main" id="{C4E0D4E7-72F9-1E4C-9D52-318BCDCFC177}"/>
              </a:ext>
            </a:extLst>
          </p:cNvPr>
          <p:cNvSpPr txBox="1"/>
          <p:nvPr/>
        </p:nvSpPr>
        <p:spPr>
          <a:xfrm>
            <a:off x="586225" y="5181892"/>
            <a:ext cx="1586525" cy="369332"/>
          </a:xfrm>
          <a:prstGeom prst="rect">
            <a:avLst/>
          </a:prstGeom>
          <a:noFill/>
        </p:spPr>
        <p:txBody>
          <a:bodyPr wrap="none" rtlCol="0">
            <a:spAutoFit/>
          </a:bodyPr>
          <a:lstStyle/>
          <a:p>
            <a:r>
              <a:rPr lang="en-US" dirty="0"/>
              <a:t>Salt:   NaCl, KCl</a:t>
            </a:r>
          </a:p>
        </p:txBody>
      </p:sp>
      <p:sp>
        <p:nvSpPr>
          <p:cNvPr id="31" name="TextBox 30">
            <a:extLst>
              <a:ext uri="{FF2B5EF4-FFF2-40B4-BE49-F238E27FC236}">
                <a16:creationId xmlns:a16="http://schemas.microsoft.com/office/drawing/2014/main" id="{AB7EEFB0-25B0-424A-9BD3-6770349BAC59}"/>
              </a:ext>
            </a:extLst>
          </p:cNvPr>
          <p:cNvSpPr txBox="1"/>
          <p:nvPr/>
        </p:nvSpPr>
        <p:spPr>
          <a:xfrm>
            <a:off x="600602" y="5756986"/>
            <a:ext cx="3226974" cy="615553"/>
          </a:xfrm>
          <a:prstGeom prst="rect">
            <a:avLst/>
          </a:prstGeom>
          <a:noFill/>
        </p:spPr>
        <p:txBody>
          <a:bodyPr wrap="none" rtlCol="0">
            <a:spAutoFit/>
          </a:bodyPr>
          <a:lstStyle/>
          <a:p>
            <a:r>
              <a:rPr lang="en-US" dirty="0"/>
              <a:t>Protease inhibitors:  </a:t>
            </a:r>
          </a:p>
          <a:p>
            <a:r>
              <a:rPr lang="en-US" sz="1600" dirty="0"/>
              <a:t>(may be useful in lysis buffer; or not)</a:t>
            </a:r>
          </a:p>
        </p:txBody>
      </p:sp>
    </p:spTree>
    <p:extLst>
      <p:ext uri="{BB962C8B-B14F-4D97-AF65-F5344CB8AC3E}">
        <p14:creationId xmlns:p14="http://schemas.microsoft.com/office/powerpoint/2010/main" val="356170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3505200" y="167640"/>
            <a:ext cx="1807290" cy="369332"/>
          </a:xfrm>
          <a:prstGeom prst="rect">
            <a:avLst/>
          </a:prstGeom>
          <a:noFill/>
        </p:spPr>
        <p:txBody>
          <a:bodyPr wrap="none" rtlCol="0">
            <a:spAutoFit/>
          </a:bodyPr>
          <a:lstStyle/>
          <a:p>
            <a:r>
              <a:rPr lang="en-US" dirty="0"/>
              <a:t>Purification Table</a:t>
            </a:r>
          </a:p>
        </p:txBody>
      </p:sp>
      <p:sp>
        <p:nvSpPr>
          <p:cNvPr id="3" name="TextBox 2">
            <a:extLst>
              <a:ext uri="{FF2B5EF4-FFF2-40B4-BE49-F238E27FC236}">
                <a16:creationId xmlns:a16="http://schemas.microsoft.com/office/drawing/2014/main" id="{DBE9226F-DA77-8F4A-B77A-162AE95512DB}"/>
              </a:ext>
            </a:extLst>
          </p:cNvPr>
          <p:cNvSpPr txBox="1"/>
          <p:nvPr/>
        </p:nvSpPr>
        <p:spPr>
          <a:xfrm>
            <a:off x="312420" y="876300"/>
            <a:ext cx="778931" cy="307777"/>
          </a:xfrm>
          <a:prstGeom prst="rect">
            <a:avLst/>
          </a:prstGeom>
          <a:noFill/>
        </p:spPr>
        <p:txBody>
          <a:bodyPr wrap="none" rtlCol="0">
            <a:spAutoFit/>
          </a:bodyPr>
          <a:lstStyle/>
          <a:p>
            <a:r>
              <a:rPr lang="en-US" sz="1400" dirty="0"/>
              <a:t>Fraction</a:t>
            </a:r>
          </a:p>
        </p:txBody>
      </p:sp>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6" name="TextBox 5">
            <a:extLst>
              <a:ext uri="{FF2B5EF4-FFF2-40B4-BE49-F238E27FC236}">
                <a16:creationId xmlns:a16="http://schemas.microsoft.com/office/drawing/2014/main" id="{9C728AFC-80AC-7048-B29E-135128B19AED}"/>
              </a:ext>
            </a:extLst>
          </p:cNvPr>
          <p:cNvSpPr txBox="1"/>
          <p:nvPr/>
        </p:nvSpPr>
        <p:spPr>
          <a:xfrm>
            <a:off x="1539240" y="876300"/>
            <a:ext cx="742960" cy="523220"/>
          </a:xfrm>
          <a:prstGeom prst="rect">
            <a:avLst/>
          </a:prstGeom>
          <a:noFill/>
        </p:spPr>
        <p:txBody>
          <a:bodyPr wrap="none" rtlCol="0">
            <a:spAutoFit/>
          </a:bodyPr>
          <a:lstStyle/>
          <a:p>
            <a:pPr algn="ctr"/>
            <a:r>
              <a:rPr lang="en-US" sz="1400" dirty="0"/>
              <a:t>Volume</a:t>
            </a:r>
          </a:p>
          <a:p>
            <a:pPr algn="ctr"/>
            <a:r>
              <a:rPr lang="en-US" sz="1400" dirty="0"/>
              <a:t>(ml)</a:t>
            </a:r>
          </a:p>
        </p:txBody>
      </p:sp>
      <p:sp>
        <p:nvSpPr>
          <p:cNvPr id="7" name="TextBox 6">
            <a:extLst>
              <a:ext uri="{FF2B5EF4-FFF2-40B4-BE49-F238E27FC236}">
                <a16:creationId xmlns:a16="http://schemas.microsoft.com/office/drawing/2014/main" id="{BC135A9F-1CE3-D542-9E35-34388240F716}"/>
              </a:ext>
            </a:extLst>
          </p:cNvPr>
          <p:cNvSpPr txBox="1"/>
          <p:nvPr/>
        </p:nvSpPr>
        <p:spPr>
          <a:xfrm>
            <a:off x="2262191" y="876300"/>
            <a:ext cx="821059" cy="307777"/>
          </a:xfrm>
          <a:prstGeom prst="rect">
            <a:avLst/>
          </a:prstGeom>
          <a:noFill/>
        </p:spPr>
        <p:txBody>
          <a:bodyPr wrap="none" rtlCol="0">
            <a:spAutoFit/>
          </a:bodyPr>
          <a:lstStyle/>
          <a:p>
            <a:pPr algn="ctr"/>
            <a:r>
              <a:rPr lang="en-US" sz="1400" dirty="0"/>
              <a:t>Units/ml</a:t>
            </a:r>
          </a:p>
        </p:txBody>
      </p:sp>
      <p:sp>
        <p:nvSpPr>
          <p:cNvPr id="8" name="TextBox 7">
            <a:extLst>
              <a:ext uri="{FF2B5EF4-FFF2-40B4-BE49-F238E27FC236}">
                <a16:creationId xmlns:a16="http://schemas.microsoft.com/office/drawing/2014/main" id="{473CF5CA-3FD7-984D-A86F-B8B667E0C695}"/>
              </a:ext>
            </a:extLst>
          </p:cNvPr>
          <p:cNvSpPr txBox="1"/>
          <p:nvPr/>
        </p:nvSpPr>
        <p:spPr>
          <a:xfrm>
            <a:off x="3241320" y="876300"/>
            <a:ext cx="567783" cy="523220"/>
          </a:xfrm>
          <a:prstGeom prst="rect">
            <a:avLst/>
          </a:prstGeom>
          <a:noFill/>
        </p:spPr>
        <p:txBody>
          <a:bodyPr wrap="none" rtlCol="0">
            <a:spAutoFit/>
          </a:bodyPr>
          <a:lstStyle/>
          <a:p>
            <a:pPr algn="ctr"/>
            <a:r>
              <a:rPr lang="en-US" sz="1400" dirty="0"/>
              <a:t>Units</a:t>
            </a:r>
          </a:p>
          <a:p>
            <a:pPr algn="ctr"/>
            <a:r>
              <a:rPr lang="en-US" sz="1400" dirty="0"/>
              <a:t>(U)</a:t>
            </a:r>
          </a:p>
        </p:txBody>
      </p:sp>
      <p:sp>
        <p:nvSpPr>
          <p:cNvPr id="9" name="TextBox 8">
            <a:extLst>
              <a:ext uri="{FF2B5EF4-FFF2-40B4-BE49-F238E27FC236}">
                <a16:creationId xmlns:a16="http://schemas.microsoft.com/office/drawing/2014/main" id="{076721A9-FD0A-C14C-AA6D-D93D84403FFC}"/>
              </a:ext>
            </a:extLst>
          </p:cNvPr>
          <p:cNvSpPr txBox="1"/>
          <p:nvPr/>
        </p:nvSpPr>
        <p:spPr>
          <a:xfrm>
            <a:off x="3966161" y="876300"/>
            <a:ext cx="550664" cy="523220"/>
          </a:xfrm>
          <a:prstGeom prst="rect">
            <a:avLst/>
          </a:prstGeom>
          <a:noFill/>
        </p:spPr>
        <p:txBody>
          <a:bodyPr wrap="none" rtlCol="0">
            <a:spAutoFit/>
          </a:bodyPr>
          <a:lstStyle/>
          <a:p>
            <a:pPr algn="ctr"/>
            <a:r>
              <a:rPr lang="en-US" sz="1400" b="1" dirty="0"/>
              <a:t>Yield</a:t>
            </a:r>
          </a:p>
          <a:p>
            <a:pPr algn="ctr"/>
            <a:r>
              <a:rPr lang="en-US" sz="1400" dirty="0"/>
              <a:t>(%)</a:t>
            </a:r>
          </a:p>
        </p:txBody>
      </p:sp>
      <p:sp>
        <p:nvSpPr>
          <p:cNvPr id="10" name="TextBox 9">
            <a:extLst>
              <a:ext uri="{FF2B5EF4-FFF2-40B4-BE49-F238E27FC236}">
                <a16:creationId xmlns:a16="http://schemas.microsoft.com/office/drawing/2014/main" id="{A4EF10A0-B035-154F-B723-AB8EEEB161C7}"/>
              </a:ext>
            </a:extLst>
          </p:cNvPr>
          <p:cNvSpPr txBox="1"/>
          <p:nvPr/>
        </p:nvSpPr>
        <p:spPr>
          <a:xfrm>
            <a:off x="4772436" y="876300"/>
            <a:ext cx="827471" cy="523220"/>
          </a:xfrm>
          <a:prstGeom prst="rect">
            <a:avLst/>
          </a:prstGeom>
          <a:noFill/>
        </p:spPr>
        <p:txBody>
          <a:bodyPr wrap="none" rtlCol="0">
            <a:spAutoFit/>
          </a:bodyPr>
          <a:lstStyle/>
          <a:p>
            <a:pPr algn="ctr"/>
            <a:r>
              <a:rPr lang="en-US" sz="1400" dirty="0"/>
              <a:t>[Protein]</a:t>
            </a:r>
          </a:p>
          <a:p>
            <a:pPr algn="ctr"/>
            <a:r>
              <a:rPr lang="en-US" sz="1400" dirty="0"/>
              <a:t>(mg/ml)</a:t>
            </a:r>
          </a:p>
        </p:txBody>
      </p:sp>
      <p:sp>
        <p:nvSpPr>
          <p:cNvPr id="11" name="TextBox 10">
            <a:extLst>
              <a:ext uri="{FF2B5EF4-FFF2-40B4-BE49-F238E27FC236}">
                <a16:creationId xmlns:a16="http://schemas.microsoft.com/office/drawing/2014/main" id="{A20F818F-892C-7948-9CFE-1F71BDE75508}"/>
              </a:ext>
            </a:extLst>
          </p:cNvPr>
          <p:cNvSpPr txBox="1"/>
          <p:nvPr/>
        </p:nvSpPr>
        <p:spPr>
          <a:xfrm>
            <a:off x="5726599" y="876300"/>
            <a:ext cx="716863" cy="523220"/>
          </a:xfrm>
          <a:prstGeom prst="rect">
            <a:avLst/>
          </a:prstGeom>
          <a:noFill/>
        </p:spPr>
        <p:txBody>
          <a:bodyPr wrap="none" rtlCol="0">
            <a:spAutoFit/>
          </a:bodyPr>
          <a:lstStyle/>
          <a:p>
            <a:pPr algn="ctr"/>
            <a:r>
              <a:rPr lang="en-US" sz="1400" dirty="0"/>
              <a:t>Protein</a:t>
            </a:r>
          </a:p>
          <a:p>
            <a:pPr algn="ctr"/>
            <a:r>
              <a:rPr lang="en-US" sz="1400" dirty="0"/>
              <a:t>(mg)</a:t>
            </a:r>
          </a:p>
        </p:txBody>
      </p:sp>
      <p:sp>
        <p:nvSpPr>
          <p:cNvPr id="12" name="TextBox 11">
            <a:extLst>
              <a:ext uri="{FF2B5EF4-FFF2-40B4-BE49-F238E27FC236}">
                <a16:creationId xmlns:a16="http://schemas.microsoft.com/office/drawing/2014/main" id="{D245B096-A8DD-0F4E-BACF-F78FB973BD18}"/>
              </a:ext>
            </a:extLst>
          </p:cNvPr>
          <p:cNvSpPr txBox="1"/>
          <p:nvPr/>
        </p:nvSpPr>
        <p:spPr>
          <a:xfrm>
            <a:off x="6434762" y="876300"/>
            <a:ext cx="1361270" cy="523220"/>
          </a:xfrm>
          <a:prstGeom prst="rect">
            <a:avLst/>
          </a:prstGeom>
          <a:noFill/>
        </p:spPr>
        <p:txBody>
          <a:bodyPr wrap="none" rtlCol="0">
            <a:spAutoFit/>
          </a:bodyPr>
          <a:lstStyle/>
          <a:p>
            <a:pPr algn="ctr"/>
            <a:r>
              <a:rPr lang="en-US" sz="1400" b="1" dirty="0"/>
              <a:t>Specific Activity</a:t>
            </a:r>
          </a:p>
          <a:p>
            <a:pPr algn="ctr"/>
            <a:r>
              <a:rPr lang="en-US" sz="1400" dirty="0"/>
              <a:t>(U/mg)</a:t>
            </a:r>
          </a:p>
        </p:txBody>
      </p:sp>
      <p:sp>
        <p:nvSpPr>
          <p:cNvPr id="13" name="TextBox 12">
            <a:extLst>
              <a:ext uri="{FF2B5EF4-FFF2-40B4-BE49-F238E27FC236}">
                <a16:creationId xmlns:a16="http://schemas.microsoft.com/office/drawing/2014/main" id="{0922C1A2-0933-B247-B030-5CA43630B838}"/>
              </a:ext>
            </a:extLst>
          </p:cNvPr>
          <p:cNvSpPr txBox="1"/>
          <p:nvPr/>
        </p:nvSpPr>
        <p:spPr>
          <a:xfrm>
            <a:off x="7894621" y="876300"/>
            <a:ext cx="1047594" cy="523220"/>
          </a:xfrm>
          <a:prstGeom prst="rect">
            <a:avLst/>
          </a:prstGeom>
          <a:noFill/>
        </p:spPr>
        <p:txBody>
          <a:bodyPr wrap="none" rtlCol="0">
            <a:spAutoFit/>
          </a:bodyPr>
          <a:lstStyle/>
          <a:p>
            <a:pPr algn="ctr"/>
            <a:r>
              <a:rPr lang="en-US" sz="1400" b="1" dirty="0"/>
              <a:t>Purification</a:t>
            </a:r>
          </a:p>
          <a:p>
            <a:pPr algn="ctr"/>
            <a:r>
              <a:rPr lang="en-US" sz="1400" dirty="0"/>
              <a:t>(fold)</a:t>
            </a:r>
          </a:p>
        </p:txBody>
      </p:sp>
      <p:cxnSp>
        <p:nvCxnSpPr>
          <p:cNvPr id="14" name="Straight Connector 13">
            <a:extLst>
              <a:ext uri="{FF2B5EF4-FFF2-40B4-BE49-F238E27FC236}">
                <a16:creationId xmlns:a16="http://schemas.microsoft.com/office/drawing/2014/main" id="{7A6A1A3A-2702-354C-B914-5DEC758DCB20}"/>
              </a:ext>
            </a:extLst>
          </p:cNvPr>
          <p:cNvCxnSpPr/>
          <p:nvPr/>
        </p:nvCxnSpPr>
        <p:spPr>
          <a:xfrm>
            <a:off x="0" y="807720"/>
            <a:ext cx="91440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C31EBA3-FB6C-0F42-B016-3898F4B2A202}"/>
              </a:ext>
            </a:extLst>
          </p:cNvPr>
          <p:cNvCxnSpPr/>
          <p:nvPr/>
        </p:nvCxnSpPr>
        <p:spPr>
          <a:xfrm>
            <a:off x="0" y="1508760"/>
            <a:ext cx="9144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4552EE7A-28E1-EC48-9B17-62F8ED332882}"/>
              </a:ext>
            </a:extLst>
          </p:cNvPr>
          <p:cNvSpPr txBox="1"/>
          <p:nvPr/>
        </p:nvSpPr>
        <p:spPr>
          <a:xfrm>
            <a:off x="138508" y="1676400"/>
            <a:ext cx="274434" cy="307777"/>
          </a:xfrm>
          <a:prstGeom prst="rect">
            <a:avLst/>
          </a:prstGeom>
          <a:noFill/>
        </p:spPr>
        <p:txBody>
          <a:bodyPr wrap="none" rtlCol="0">
            <a:spAutoFit/>
          </a:bodyPr>
          <a:lstStyle/>
          <a:p>
            <a:r>
              <a:rPr lang="en-US" sz="1400" dirty="0"/>
              <a:t>I.</a:t>
            </a:r>
          </a:p>
        </p:txBody>
      </p:sp>
      <p:sp>
        <p:nvSpPr>
          <p:cNvPr id="23" name="TextBox 22">
            <a:extLst>
              <a:ext uri="{FF2B5EF4-FFF2-40B4-BE49-F238E27FC236}">
                <a16:creationId xmlns:a16="http://schemas.microsoft.com/office/drawing/2014/main" id="{688F2A00-3BAA-0F4B-BAEC-66002B29B0BD}"/>
              </a:ext>
            </a:extLst>
          </p:cNvPr>
          <p:cNvSpPr txBox="1"/>
          <p:nvPr/>
        </p:nvSpPr>
        <p:spPr>
          <a:xfrm>
            <a:off x="396240" y="1676400"/>
            <a:ext cx="694485" cy="307777"/>
          </a:xfrm>
          <a:prstGeom prst="rect">
            <a:avLst/>
          </a:prstGeom>
          <a:noFill/>
        </p:spPr>
        <p:txBody>
          <a:bodyPr wrap="none" rtlCol="0">
            <a:spAutoFit/>
          </a:bodyPr>
          <a:lstStyle/>
          <a:p>
            <a:r>
              <a:rPr lang="en-US" sz="1400" dirty="0"/>
              <a:t>Extract</a:t>
            </a:r>
          </a:p>
        </p:txBody>
      </p:sp>
      <p:sp>
        <p:nvSpPr>
          <p:cNvPr id="29" name="TextBox 28">
            <a:extLst>
              <a:ext uri="{FF2B5EF4-FFF2-40B4-BE49-F238E27FC236}">
                <a16:creationId xmlns:a16="http://schemas.microsoft.com/office/drawing/2014/main" id="{B22653E2-B7E7-9B4D-ABC0-D0826CAE6521}"/>
              </a:ext>
            </a:extLst>
          </p:cNvPr>
          <p:cNvSpPr txBox="1"/>
          <p:nvPr/>
        </p:nvSpPr>
        <p:spPr>
          <a:xfrm>
            <a:off x="1668780" y="1676400"/>
            <a:ext cx="458780" cy="307777"/>
          </a:xfrm>
          <a:prstGeom prst="rect">
            <a:avLst/>
          </a:prstGeom>
          <a:noFill/>
        </p:spPr>
        <p:txBody>
          <a:bodyPr wrap="none" rtlCol="0">
            <a:spAutoFit/>
          </a:bodyPr>
          <a:lstStyle/>
          <a:p>
            <a:r>
              <a:rPr lang="en-US" sz="1400" dirty="0"/>
              <a:t>500</a:t>
            </a:r>
          </a:p>
        </p:txBody>
      </p:sp>
      <p:sp>
        <p:nvSpPr>
          <p:cNvPr id="35" name="TextBox 34">
            <a:extLst>
              <a:ext uri="{FF2B5EF4-FFF2-40B4-BE49-F238E27FC236}">
                <a16:creationId xmlns:a16="http://schemas.microsoft.com/office/drawing/2014/main" id="{7A091276-3662-7749-86CD-83D0AD75FC6A}"/>
              </a:ext>
            </a:extLst>
          </p:cNvPr>
          <p:cNvSpPr txBox="1"/>
          <p:nvPr/>
        </p:nvSpPr>
        <p:spPr>
          <a:xfrm>
            <a:off x="2513557" y="1676400"/>
            <a:ext cx="458780" cy="307777"/>
          </a:xfrm>
          <a:prstGeom prst="rect">
            <a:avLst/>
          </a:prstGeom>
          <a:noFill/>
        </p:spPr>
        <p:txBody>
          <a:bodyPr wrap="none" rtlCol="0">
            <a:spAutoFit/>
          </a:bodyPr>
          <a:lstStyle/>
          <a:p>
            <a:r>
              <a:rPr lang="en-US" sz="1400" dirty="0"/>
              <a:t>100</a:t>
            </a:r>
          </a:p>
        </p:txBody>
      </p:sp>
      <p:sp>
        <p:nvSpPr>
          <p:cNvPr id="41" name="TextBox 40">
            <a:extLst>
              <a:ext uri="{FF2B5EF4-FFF2-40B4-BE49-F238E27FC236}">
                <a16:creationId xmlns:a16="http://schemas.microsoft.com/office/drawing/2014/main" id="{81A1D4E8-4711-D248-ACDC-57C8434FC79F}"/>
              </a:ext>
            </a:extLst>
          </p:cNvPr>
          <p:cNvSpPr txBox="1"/>
          <p:nvPr/>
        </p:nvSpPr>
        <p:spPr>
          <a:xfrm>
            <a:off x="3192643" y="1676400"/>
            <a:ext cx="686406" cy="307777"/>
          </a:xfrm>
          <a:prstGeom prst="rect">
            <a:avLst/>
          </a:prstGeom>
          <a:noFill/>
        </p:spPr>
        <p:txBody>
          <a:bodyPr wrap="none" rtlCol="0">
            <a:spAutoFit/>
          </a:bodyPr>
          <a:lstStyle/>
          <a:p>
            <a:r>
              <a:rPr lang="en-US" sz="1400" dirty="0"/>
              <a:t>50,000</a:t>
            </a:r>
          </a:p>
        </p:txBody>
      </p:sp>
      <p:sp>
        <p:nvSpPr>
          <p:cNvPr id="47" name="TextBox 46">
            <a:extLst>
              <a:ext uri="{FF2B5EF4-FFF2-40B4-BE49-F238E27FC236}">
                <a16:creationId xmlns:a16="http://schemas.microsoft.com/office/drawing/2014/main" id="{41D2E8BF-5256-EE4E-B9F0-9476FAD2DFD9}"/>
              </a:ext>
            </a:extLst>
          </p:cNvPr>
          <p:cNvSpPr txBox="1"/>
          <p:nvPr/>
        </p:nvSpPr>
        <p:spPr>
          <a:xfrm>
            <a:off x="4046152" y="1676400"/>
            <a:ext cx="458780" cy="307777"/>
          </a:xfrm>
          <a:prstGeom prst="rect">
            <a:avLst/>
          </a:prstGeom>
          <a:noFill/>
        </p:spPr>
        <p:txBody>
          <a:bodyPr wrap="none" rtlCol="0">
            <a:spAutoFit/>
          </a:bodyPr>
          <a:lstStyle/>
          <a:p>
            <a:r>
              <a:rPr lang="en-US" sz="1400" dirty="0"/>
              <a:t>100</a:t>
            </a:r>
          </a:p>
        </p:txBody>
      </p:sp>
      <p:sp>
        <p:nvSpPr>
          <p:cNvPr id="53" name="TextBox 52">
            <a:extLst>
              <a:ext uri="{FF2B5EF4-FFF2-40B4-BE49-F238E27FC236}">
                <a16:creationId xmlns:a16="http://schemas.microsoft.com/office/drawing/2014/main" id="{D24CAE2B-57E6-BC4B-8CE7-46C1C30E3042}"/>
              </a:ext>
            </a:extLst>
          </p:cNvPr>
          <p:cNvSpPr txBox="1"/>
          <p:nvPr/>
        </p:nvSpPr>
        <p:spPr>
          <a:xfrm>
            <a:off x="4998234" y="1676400"/>
            <a:ext cx="367408" cy="307777"/>
          </a:xfrm>
          <a:prstGeom prst="rect">
            <a:avLst/>
          </a:prstGeom>
          <a:noFill/>
        </p:spPr>
        <p:txBody>
          <a:bodyPr wrap="none" rtlCol="0">
            <a:spAutoFit/>
          </a:bodyPr>
          <a:lstStyle/>
          <a:p>
            <a:r>
              <a:rPr lang="en-US" sz="1400" dirty="0"/>
              <a:t>20</a:t>
            </a:r>
          </a:p>
        </p:txBody>
      </p:sp>
      <p:sp>
        <p:nvSpPr>
          <p:cNvPr id="59" name="TextBox 58">
            <a:extLst>
              <a:ext uri="{FF2B5EF4-FFF2-40B4-BE49-F238E27FC236}">
                <a16:creationId xmlns:a16="http://schemas.microsoft.com/office/drawing/2014/main" id="{4F25D778-9224-0649-9A06-FCE36651FE33}"/>
              </a:ext>
            </a:extLst>
          </p:cNvPr>
          <p:cNvSpPr txBox="1"/>
          <p:nvPr/>
        </p:nvSpPr>
        <p:spPr>
          <a:xfrm>
            <a:off x="5692141" y="1676400"/>
            <a:ext cx="686406" cy="307777"/>
          </a:xfrm>
          <a:prstGeom prst="rect">
            <a:avLst/>
          </a:prstGeom>
          <a:noFill/>
        </p:spPr>
        <p:txBody>
          <a:bodyPr wrap="none" rtlCol="0">
            <a:spAutoFit/>
          </a:bodyPr>
          <a:lstStyle/>
          <a:p>
            <a:r>
              <a:rPr lang="en-US" sz="1400" dirty="0"/>
              <a:t>10,000</a:t>
            </a:r>
          </a:p>
        </p:txBody>
      </p:sp>
      <p:sp>
        <p:nvSpPr>
          <p:cNvPr id="65" name="TextBox 64">
            <a:extLst>
              <a:ext uri="{FF2B5EF4-FFF2-40B4-BE49-F238E27FC236}">
                <a16:creationId xmlns:a16="http://schemas.microsoft.com/office/drawing/2014/main" id="{6643DB69-7CB1-EC4E-AA33-82AED69E7EE4}"/>
              </a:ext>
            </a:extLst>
          </p:cNvPr>
          <p:cNvSpPr txBox="1"/>
          <p:nvPr/>
        </p:nvSpPr>
        <p:spPr>
          <a:xfrm>
            <a:off x="7153931" y="1676400"/>
            <a:ext cx="276038" cy="307777"/>
          </a:xfrm>
          <a:prstGeom prst="rect">
            <a:avLst/>
          </a:prstGeom>
          <a:noFill/>
        </p:spPr>
        <p:txBody>
          <a:bodyPr wrap="none" rtlCol="0">
            <a:spAutoFit/>
          </a:bodyPr>
          <a:lstStyle/>
          <a:p>
            <a:r>
              <a:rPr lang="en-US" sz="1400" dirty="0"/>
              <a:t>5</a:t>
            </a:r>
          </a:p>
        </p:txBody>
      </p:sp>
      <p:sp>
        <p:nvSpPr>
          <p:cNvPr id="71" name="TextBox 70">
            <a:extLst>
              <a:ext uri="{FF2B5EF4-FFF2-40B4-BE49-F238E27FC236}">
                <a16:creationId xmlns:a16="http://schemas.microsoft.com/office/drawing/2014/main" id="{17FBB34C-70AE-EE41-B09E-89EE55920904}"/>
              </a:ext>
            </a:extLst>
          </p:cNvPr>
          <p:cNvSpPr txBox="1"/>
          <p:nvPr/>
        </p:nvSpPr>
        <p:spPr>
          <a:xfrm>
            <a:off x="8343694" y="1699260"/>
            <a:ext cx="276038" cy="307777"/>
          </a:xfrm>
          <a:prstGeom prst="rect">
            <a:avLst/>
          </a:prstGeom>
          <a:noFill/>
        </p:spPr>
        <p:txBody>
          <a:bodyPr wrap="none" rtlCol="0">
            <a:spAutoFit/>
          </a:bodyPr>
          <a:lstStyle/>
          <a:p>
            <a:r>
              <a:rPr lang="en-US" sz="1400" dirty="0"/>
              <a:t>1</a:t>
            </a:r>
          </a:p>
        </p:txBody>
      </p:sp>
      <p:sp>
        <p:nvSpPr>
          <p:cNvPr id="25" name="TextBox 24">
            <a:extLst>
              <a:ext uri="{FF2B5EF4-FFF2-40B4-BE49-F238E27FC236}">
                <a16:creationId xmlns:a16="http://schemas.microsoft.com/office/drawing/2014/main" id="{C6A1ACC3-A8D2-3540-8D56-6FF5D0939F71}"/>
              </a:ext>
            </a:extLst>
          </p:cNvPr>
          <p:cNvSpPr txBox="1"/>
          <p:nvPr/>
        </p:nvSpPr>
        <p:spPr>
          <a:xfrm>
            <a:off x="2277533" y="2614507"/>
            <a:ext cx="4067075" cy="338554"/>
          </a:xfrm>
          <a:prstGeom prst="rect">
            <a:avLst/>
          </a:prstGeom>
          <a:noFill/>
        </p:spPr>
        <p:txBody>
          <a:bodyPr wrap="none" rtlCol="0">
            <a:spAutoFit/>
          </a:bodyPr>
          <a:lstStyle/>
          <a:p>
            <a:r>
              <a:rPr lang="en-US" sz="1600" b="1" dirty="0"/>
              <a:t>Purification Goals and Benchmarks of Success</a:t>
            </a:r>
          </a:p>
        </p:txBody>
      </p:sp>
      <p:sp>
        <p:nvSpPr>
          <p:cNvPr id="26" name="TextBox 25">
            <a:extLst>
              <a:ext uri="{FF2B5EF4-FFF2-40B4-BE49-F238E27FC236}">
                <a16:creationId xmlns:a16="http://schemas.microsoft.com/office/drawing/2014/main" id="{270A4E40-A4E8-9F48-B263-7EA8A2831497}"/>
              </a:ext>
            </a:extLst>
          </p:cNvPr>
          <p:cNvSpPr txBox="1"/>
          <p:nvPr/>
        </p:nvSpPr>
        <p:spPr>
          <a:xfrm>
            <a:off x="1295399" y="3097107"/>
            <a:ext cx="5836278" cy="1384995"/>
          </a:xfrm>
          <a:prstGeom prst="rect">
            <a:avLst/>
          </a:prstGeom>
          <a:noFill/>
        </p:spPr>
        <p:txBody>
          <a:bodyPr wrap="none" rtlCol="0">
            <a:spAutoFit/>
          </a:bodyPr>
          <a:lstStyle/>
          <a:p>
            <a:pPr marL="285750" indent="-285750">
              <a:spcAft>
                <a:spcPts val="800"/>
              </a:spcAft>
              <a:buFont typeface="Arial" panose="020B0604020202020204" pitchFamily="34" charset="0"/>
              <a:buChar char="•"/>
            </a:pPr>
            <a:r>
              <a:rPr lang="en-US" sz="1600" dirty="0"/>
              <a:t>Maximize the yield/recovery of active enzyme (U) at every step</a:t>
            </a:r>
          </a:p>
          <a:p>
            <a:pPr marL="285750" indent="-285750">
              <a:spcAft>
                <a:spcPts val="800"/>
              </a:spcAft>
              <a:buFont typeface="Arial" panose="020B0604020202020204" pitchFamily="34" charset="0"/>
              <a:buChar char="•"/>
            </a:pPr>
            <a:r>
              <a:rPr lang="en-US" sz="1600" dirty="0"/>
              <a:t>Eliminate as much “irrelevant protein” as possible at every step</a:t>
            </a:r>
          </a:p>
          <a:p>
            <a:pPr marL="285750" indent="-285750">
              <a:spcAft>
                <a:spcPts val="800"/>
              </a:spcAft>
              <a:buFont typeface="Arial" panose="020B0604020202020204" pitchFamily="34" charset="0"/>
              <a:buChar char="•"/>
            </a:pPr>
            <a:r>
              <a:rPr lang="en-US" sz="1600" dirty="0"/>
              <a:t>Goal is to sequentially increase the Specific Activity at every step</a:t>
            </a:r>
          </a:p>
          <a:p>
            <a:pPr marL="285750" indent="-285750">
              <a:spcAft>
                <a:spcPts val="800"/>
              </a:spcAft>
              <a:buFont typeface="Arial" panose="020B0604020202020204" pitchFamily="34" charset="0"/>
              <a:buChar char="•"/>
            </a:pPr>
            <a:r>
              <a:rPr lang="en-US" sz="1600" dirty="0"/>
              <a:t>Maximize the fold purification</a:t>
            </a:r>
          </a:p>
        </p:txBody>
      </p:sp>
      <p:sp>
        <p:nvSpPr>
          <p:cNvPr id="28" name="TextBox 27">
            <a:extLst>
              <a:ext uri="{FF2B5EF4-FFF2-40B4-BE49-F238E27FC236}">
                <a16:creationId xmlns:a16="http://schemas.microsoft.com/office/drawing/2014/main" id="{72AFBC95-7D67-1C43-A316-75A988E4E64C}"/>
              </a:ext>
            </a:extLst>
          </p:cNvPr>
          <p:cNvSpPr txBox="1"/>
          <p:nvPr/>
        </p:nvSpPr>
        <p:spPr>
          <a:xfrm>
            <a:off x="1303865" y="5146041"/>
            <a:ext cx="7594601" cy="687368"/>
          </a:xfrm>
          <a:prstGeom prst="rect">
            <a:avLst/>
          </a:prstGeom>
          <a:noFill/>
        </p:spPr>
        <p:txBody>
          <a:bodyPr wrap="square" rtlCol="0">
            <a:spAutoFit/>
          </a:bodyPr>
          <a:lstStyle/>
          <a:p>
            <a:pPr marL="285750" indent="-285750">
              <a:spcAft>
                <a:spcPts val="800"/>
              </a:spcAft>
              <a:buFont typeface="Wingdings" pitchFamily="2" charset="2"/>
              <a:buChar char="ü"/>
            </a:pPr>
            <a:r>
              <a:rPr lang="en-US" sz="1600" dirty="0"/>
              <a:t>High fold purification</a:t>
            </a:r>
          </a:p>
          <a:p>
            <a:pPr marL="285750" indent="-285750">
              <a:spcAft>
                <a:spcPts val="800"/>
              </a:spcAft>
              <a:buFont typeface="Wingdings" pitchFamily="2" charset="2"/>
              <a:buChar char="ü"/>
            </a:pPr>
            <a:r>
              <a:rPr lang="en-US" sz="1600" dirty="0"/>
              <a:t>No further increase in specific activity can be achieved by further purification steps  </a:t>
            </a:r>
          </a:p>
        </p:txBody>
      </p:sp>
      <p:sp>
        <p:nvSpPr>
          <p:cNvPr id="30" name="TextBox 29">
            <a:extLst>
              <a:ext uri="{FF2B5EF4-FFF2-40B4-BE49-F238E27FC236}">
                <a16:creationId xmlns:a16="http://schemas.microsoft.com/office/drawing/2014/main" id="{BB235EAB-204C-2645-9BE2-AFF39560DA99}"/>
              </a:ext>
            </a:extLst>
          </p:cNvPr>
          <p:cNvSpPr txBox="1"/>
          <p:nvPr/>
        </p:nvSpPr>
        <p:spPr>
          <a:xfrm>
            <a:off x="3158066" y="4731176"/>
            <a:ext cx="2001189" cy="338554"/>
          </a:xfrm>
          <a:prstGeom prst="rect">
            <a:avLst/>
          </a:prstGeom>
          <a:noFill/>
        </p:spPr>
        <p:txBody>
          <a:bodyPr wrap="none" rtlCol="0">
            <a:spAutoFit/>
          </a:bodyPr>
          <a:lstStyle/>
          <a:p>
            <a:r>
              <a:rPr lang="en-US" sz="1600" b="1" dirty="0"/>
              <a:t>When are you done ?</a:t>
            </a:r>
          </a:p>
        </p:txBody>
      </p:sp>
    </p:spTree>
    <p:extLst>
      <p:ext uri="{BB962C8B-B14F-4D97-AF65-F5344CB8AC3E}">
        <p14:creationId xmlns:p14="http://schemas.microsoft.com/office/powerpoint/2010/main" val="3249489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3505200" y="167640"/>
            <a:ext cx="1807290" cy="369332"/>
          </a:xfrm>
          <a:prstGeom prst="rect">
            <a:avLst/>
          </a:prstGeom>
          <a:noFill/>
        </p:spPr>
        <p:txBody>
          <a:bodyPr wrap="none" rtlCol="0">
            <a:spAutoFit/>
          </a:bodyPr>
          <a:lstStyle/>
          <a:p>
            <a:r>
              <a:rPr lang="en-US" dirty="0"/>
              <a:t>Purification Table</a:t>
            </a:r>
          </a:p>
        </p:txBody>
      </p:sp>
      <p:sp>
        <p:nvSpPr>
          <p:cNvPr id="3" name="TextBox 2">
            <a:extLst>
              <a:ext uri="{FF2B5EF4-FFF2-40B4-BE49-F238E27FC236}">
                <a16:creationId xmlns:a16="http://schemas.microsoft.com/office/drawing/2014/main" id="{DBE9226F-DA77-8F4A-B77A-162AE95512DB}"/>
              </a:ext>
            </a:extLst>
          </p:cNvPr>
          <p:cNvSpPr txBox="1"/>
          <p:nvPr/>
        </p:nvSpPr>
        <p:spPr>
          <a:xfrm>
            <a:off x="312420" y="876300"/>
            <a:ext cx="778931" cy="307777"/>
          </a:xfrm>
          <a:prstGeom prst="rect">
            <a:avLst/>
          </a:prstGeom>
          <a:noFill/>
        </p:spPr>
        <p:txBody>
          <a:bodyPr wrap="none" rtlCol="0">
            <a:spAutoFit/>
          </a:bodyPr>
          <a:lstStyle/>
          <a:p>
            <a:r>
              <a:rPr lang="en-US" sz="1400" dirty="0"/>
              <a:t>Fraction</a:t>
            </a:r>
          </a:p>
        </p:txBody>
      </p:sp>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6" name="TextBox 5">
            <a:extLst>
              <a:ext uri="{FF2B5EF4-FFF2-40B4-BE49-F238E27FC236}">
                <a16:creationId xmlns:a16="http://schemas.microsoft.com/office/drawing/2014/main" id="{9C728AFC-80AC-7048-B29E-135128B19AED}"/>
              </a:ext>
            </a:extLst>
          </p:cNvPr>
          <p:cNvSpPr txBox="1"/>
          <p:nvPr/>
        </p:nvSpPr>
        <p:spPr>
          <a:xfrm>
            <a:off x="1539240" y="876300"/>
            <a:ext cx="742960" cy="523220"/>
          </a:xfrm>
          <a:prstGeom prst="rect">
            <a:avLst/>
          </a:prstGeom>
          <a:noFill/>
        </p:spPr>
        <p:txBody>
          <a:bodyPr wrap="none" rtlCol="0">
            <a:spAutoFit/>
          </a:bodyPr>
          <a:lstStyle/>
          <a:p>
            <a:pPr algn="ctr"/>
            <a:r>
              <a:rPr lang="en-US" sz="1400" dirty="0"/>
              <a:t>Volume</a:t>
            </a:r>
          </a:p>
          <a:p>
            <a:pPr algn="ctr"/>
            <a:r>
              <a:rPr lang="en-US" sz="1400" dirty="0"/>
              <a:t>(ml)</a:t>
            </a:r>
          </a:p>
        </p:txBody>
      </p:sp>
      <p:sp>
        <p:nvSpPr>
          <p:cNvPr id="7" name="TextBox 6">
            <a:extLst>
              <a:ext uri="{FF2B5EF4-FFF2-40B4-BE49-F238E27FC236}">
                <a16:creationId xmlns:a16="http://schemas.microsoft.com/office/drawing/2014/main" id="{BC135A9F-1CE3-D542-9E35-34388240F716}"/>
              </a:ext>
            </a:extLst>
          </p:cNvPr>
          <p:cNvSpPr txBox="1"/>
          <p:nvPr/>
        </p:nvSpPr>
        <p:spPr>
          <a:xfrm>
            <a:off x="2262191" y="876300"/>
            <a:ext cx="821059" cy="307777"/>
          </a:xfrm>
          <a:prstGeom prst="rect">
            <a:avLst/>
          </a:prstGeom>
          <a:noFill/>
        </p:spPr>
        <p:txBody>
          <a:bodyPr wrap="none" rtlCol="0">
            <a:spAutoFit/>
          </a:bodyPr>
          <a:lstStyle/>
          <a:p>
            <a:pPr algn="ctr"/>
            <a:r>
              <a:rPr lang="en-US" sz="1400" dirty="0"/>
              <a:t>Units/ml</a:t>
            </a:r>
          </a:p>
        </p:txBody>
      </p:sp>
      <p:sp>
        <p:nvSpPr>
          <p:cNvPr id="8" name="TextBox 7">
            <a:extLst>
              <a:ext uri="{FF2B5EF4-FFF2-40B4-BE49-F238E27FC236}">
                <a16:creationId xmlns:a16="http://schemas.microsoft.com/office/drawing/2014/main" id="{473CF5CA-3FD7-984D-A86F-B8B667E0C695}"/>
              </a:ext>
            </a:extLst>
          </p:cNvPr>
          <p:cNvSpPr txBox="1"/>
          <p:nvPr/>
        </p:nvSpPr>
        <p:spPr>
          <a:xfrm>
            <a:off x="3241320" y="876300"/>
            <a:ext cx="567783" cy="523220"/>
          </a:xfrm>
          <a:prstGeom prst="rect">
            <a:avLst/>
          </a:prstGeom>
          <a:noFill/>
        </p:spPr>
        <p:txBody>
          <a:bodyPr wrap="none" rtlCol="0">
            <a:spAutoFit/>
          </a:bodyPr>
          <a:lstStyle/>
          <a:p>
            <a:pPr algn="ctr"/>
            <a:r>
              <a:rPr lang="en-US" sz="1400" dirty="0"/>
              <a:t>Units</a:t>
            </a:r>
          </a:p>
          <a:p>
            <a:pPr algn="ctr"/>
            <a:r>
              <a:rPr lang="en-US" sz="1400" dirty="0"/>
              <a:t>(U)</a:t>
            </a:r>
          </a:p>
        </p:txBody>
      </p:sp>
      <p:sp>
        <p:nvSpPr>
          <p:cNvPr id="9" name="TextBox 8">
            <a:extLst>
              <a:ext uri="{FF2B5EF4-FFF2-40B4-BE49-F238E27FC236}">
                <a16:creationId xmlns:a16="http://schemas.microsoft.com/office/drawing/2014/main" id="{076721A9-FD0A-C14C-AA6D-D93D84403FFC}"/>
              </a:ext>
            </a:extLst>
          </p:cNvPr>
          <p:cNvSpPr txBox="1"/>
          <p:nvPr/>
        </p:nvSpPr>
        <p:spPr>
          <a:xfrm>
            <a:off x="3966161" y="876300"/>
            <a:ext cx="550664" cy="523220"/>
          </a:xfrm>
          <a:prstGeom prst="rect">
            <a:avLst/>
          </a:prstGeom>
          <a:noFill/>
        </p:spPr>
        <p:txBody>
          <a:bodyPr wrap="none" rtlCol="0">
            <a:spAutoFit/>
          </a:bodyPr>
          <a:lstStyle/>
          <a:p>
            <a:pPr algn="ctr"/>
            <a:r>
              <a:rPr lang="en-US" sz="1400" b="1" dirty="0"/>
              <a:t>Yield</a:t>
            </a:r>
          </a:p>
          <a:p>
            <a:pPr algn="ctr"/>
            <a:r>
              <a:rPr lang="en-US" sz="1400" dirty="0"/>
              <a:t>(%)</a:t>
            </a:r>
          </a:p>
        </p:txBody>
      </p:sp>
      <p:sp>
        <p:nvSpPr>
          <p:cNvPr id="10" name="TextBox 9">
            <a:extLst>
              <a:ext uri="{FF2B5EF4-FFF2-40B4-BE49-F238E27FC236}">
                <a16:creationId xmlns:a16="http://schemas.microsoft.com/office/drawing/2014/main" id="{A4EF10A0-B035-154F-B723-AB8EEEB161C7}"/>
              </a:ext>
            </a:extLst>
          </p:cNvPr>
          <p:cNvSpPr txBox="1"/>
          <p:nvPr/>
        </p:nvSpPr>
        <p:spPr>
          <a:xfrm>
            <a:off x="4772436" y="876300"/>
            <a:ext cx="827471" cy="523220"/>
          </a:xfrm>
          <a:prstGeom prst="rect">
            <a:avLst/>
          </a:prstGeom>
          <a:noFill/>
        </p:spPr>
        <p:txBody>
          <a:bodyPr wrap="none" rtlCol="0">
            <a:spAutoFit/>
          </a:bodyPr>
          <a:lstStyle/>
          <a:p>
            <a:pPr algn="ctr"/>
            <a:r>
              <a:rPr lang="en-US" sz="1400" dirty="0"/>
              <a:t>[Protein]</a:t>
            </a:r>
          </a:p>
          <a:p>
            <a:pPr algn="ctr"/>
            <a:r>
              <a:rPr lang="en-US" sz="1400" dirty="0"/>
              <a:t>(mg/ml)</a:t>
            </a:r>
          </a:p>
        </p:txBody>
      </p:sp>
      <p:sp>
        <p:nvSpPr>
          <p:cNvPr id="11" name="TextBox 10">
            <a:extLst>
              <a:ext uri="{FF2B5EF4-FFF2-40B4-BE49-F238E27FC236}">
                <a16:creationId xmlns:a16="http://schemas.microsoft.com/office/drawing/2014/main" id="{A20F818F-892C-7948-9CFE-1F71BDE75508}"/>
              </a:ext>
            </a:extLst>
          </p:cNvPr>
          <p:cNvSpPr txBox="1"/>
          <p:nvPr/>
        </p:nvSpPr>
        <p:spPr>
          <a:xfrm>
            <a:off x="5726599" y="876300"/>
            <a:ext cx="716863" cy="523220"/>
          </a:xfrm>
          <a:prstGeom prst="rect">
            <a:avLst/>
          </a:prstGeom>
          <a:noFill/>
        </p:spPr>
        <p:txBody>
          <a:bodyPr wrap="none" rtlCol="0">
            <a:spAutoFit/>
          </a:bodyPr>
          <a:lstStyle/>
          <a:p>
            <a:pPr algn="ctr"/>
            <a:r>
              <a:rPr lang="en-US" sz="1400" dirty="0"/>
              <a:t>Protein</a:t>
            </a:r>
          </a:p>
          <a:p>
            <a:pPr algn="ctr"/>
            <a:r>
              <a:rPr lang="en-US" sz="1400" dirty="0"/>
              <a:t>(mg)</a:t>
            </a:r>
          </a:p>
        </p:txBody>
      </p:sp>
      <p:sp>
        <p:nvSpPr>
          <p:cNvPr id="12" name="TextBox 11">
            <a:extLst>
              <a:ext uri="{FF2B5EF4-FFF2-40B4-BE49-F238E27FC236}">
                <a16:creationId xmlns:a16="http://schemas.microsoft.com/office/drawing/2014/main" id="{D245B096-A8DD-0F4E-BACF-F78FB973BD18}"/>
              </a:ext>
            </a:extLst>
          </p:cNvPr>
          <p:cNvSpPr txBox="1"/>
          <p:nvPr/>
        </p:nvSpPr>
        <p:spPr>
          <a:xfrm>
            <a:off x="6434762" y="876300"/>
            <a:ext cx="1361270" cy="523220"/>
          </a:xfrm>
          <a:prstGeom prst="rect">
            <a:avLst/>
          </a:prstGeom>
          <a:noFill/>
        </p:spPr>
        <p:txBody>
          <a:bodyPr wrap="none" rtlCol="0">
            <a:spAutoFit/>
          </a:bodyPr>
          <a:lstStyle/>
          <a:p>
            <a:pPr algn="ctr"/>
            <a:r>
              <a:rPr lang="en-US" sz="1400" b="1" dirty="0"/>
              <a:t>Specific Activity</a:t>
            </a:r>
          </a:p>
          <a:p>
            <a:pPr algn="ctr"/>
            <a:r>
              <a:rPr lang="en-US" sz="1400" dirty="0"/>
              <a:t>(U/mg)</a:t>
            </a:r>
          </a:p>
        </p:txBody>
      </p:sp>
      <p:sp>
        <p:nvSpPr>
          <p:cNvPr id="13" name="TextBox 12">
            <a:extLst>
              <a:ext uri="{FF2B5EF4-FFF2-40B4-BE49-F238E27FC236}">
                <a16:creationId xmlns:a16="http://schemas.microsoft.com/office/drawing/2014/main" id="{0922C1A2-0933-B247-B030-5CA43630B838}"/>
              </a:ext>
            </a:extLst>
          </p:cNvPr>
          <p:cNvSpPr txBox="1"/>
          <p:nvPr/>
        </p:nvSpPr>
        <p:spPr>
          <a:xfrm>
            <a:off x="7894621" y="876300"/>
            <a:ext cx="1047594" cy="523220"/>
          </a:xfrm>
          <a:prstGeom prst="rect">
            <a:avLst/>
          </a:prstGeom>
          <a:noFill/>
        </p:spPr>
        <p:txBody>
          <a:bodyPr wrap="none" rtlCol="0">
            <a:spAutoFit/>
          </a:bodyPr>
          <a:lstStyle/>
          <a:p>
            <a:pPr algn="ctr"/>
            <a:r>
              <a:rPr lang="en-US" sz="1400" b="1" dirty="0"/>
              <a:t>Purification</a:t>
            </a:r>
          </a:p>
          <a:p>
            <a:pPr algn="ctr"/>
            <a:r>
              <a:rPr lang="en-US" sz="1400" dirty="0"/>
              <a:t>(fold)</a:t>
            </a:r>
          </a:p>
        </p:txBody>
      </p:sp>
      <p:cxnSp>
        <p:nvCxnSpPr>
          <p:cNvPr id="14" name="Straight Connector 13">
            <a:extLst>
              <a:ext uri="{FF2B5EF4-FFF2-40B4-BE49-F238E27FC236}">
                <a16:creationId xmlns:a16="http://schemas.microsoft.com/office/drawing/2014/main" id="{7A6A1A3A-2702-354C-B914-5DEC758DCB20}"/>
              </a:ext>
            </a:extLst>
          </p:cNvPr>
          <p:cNvCxnSpPr/>
          <p:nvPr/>
        </p:nvCxnSpPr>
        <p:spPr>
          <a:xfrm>
            <a:off x="0" y="807720"/>
            <a:ext cx="91440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C31EBA3-FB6C-0F42-B016-3898F4B2A202}"/>
              </a:ext>
            </a:extLst>
          </p:cNvPr>
          <p:cNvCxnSpPr/>
          <p:nvPr/>
        </p:nvCxnSpPr>
        <p:spPr>
          <a:xfrm>
            <a:off x="0" y="1508760"/>
            <a:ext cx="9144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4552EE7A-28E1-EC48-9B17-62F8ED332882}"/>
              </a:ext>
            </a:extLst>
          </p:cNvPr>
          <p:cNvSpPr txBox="1"/>
          <p:nvPr/>
        </p:nvSpPr>
        <p:spPr>
          <a:xfrm>
            <a:off x="138508" y="1676400"/>
            <a:ext cx="274434" cy="307777"/>
          </a:xfrm>
          <a:prstGeom prst="rect">
            <a:avLst/>
          </a:prstGeom>
          <a:noFill/>
        </p:spPr>
        <p:txBody>
          <a:bodyPr wrap="none" rtlCol="0">
            <a:spAutoFit/>
          </a:bodyPr>
          <a:lstStyle/>
          <a:p>
            <a:r>
              <a:rPr lang="en-US" sz="1400" dirty="0"/>
              <a:t>I.</a:t>
            </a:r>
          </a:p>
        </p:txBody>
      </p:sp>
      <p:sp>
        <p:nvSpPr>
          <p:cNvPr id="23" name="TextBox 22">
            <a:extLst>
              <a:ext uri="{FF2B5EF4-FFF2-40B4-BE49-F238E27FC236}">
                <a16:creationId xmlns:a16="http://schemas.microsoft.com/office/drawing/2014/main" id="{688F2A00-3BAA-0F4B-BAEC-66002B29B0BD}"/>
              </a:ext>
            </a:extLst>
          </p:cNvPr>
          <p:cNvSpPr txBox="1"/>
          <p:nvPr/>
        </p:nvSpPr>
        <p:spPr>
          <a:xfrm>
            <a:off x="396240" y="1676400"/>
            <a:ext cx="694485" cy="307777"/>
          </a:xfrm>
          <a:prstGeom prst="rect">
            <a:avLst/>
          </a:prstGeom>
          <a:noFill/>
        </p:spPr>
        <p:txBody>
          <a:bodyPr wrap="none" rtlCol="0">
            <a:spAutoFit/>
          </a:bodyPr>
          <a:lstStyle/>
          <a:p>
            <a:r>
              <a:rPr lang="en-US" sz="1400" dirty="0"/>
              <a:t>Extract</a:t>
            </a:r>
          </a:p>
        </p:txBody>
      </p:sp>
      <p:sp>
        <p:nvSpPr>
          <p:cNvPr id="29" name="TextBox 28">
            <a:extLst>
              <a:ext uri="{FF2B5EF4-FFF2-40B4-BE49-F238E27FC236}">
                <a16:creationId xmlns:a16="http://schemas.microsoft.com/office/drawing/2014/main" id="{B22653E2-B7E7-9B4D-ABC0-D0826CAE6521}"/>
              </a:ext>
            </a:extLst>
          </p:cNvPr>
          <p:cNvSpPr txBox="1"/>
          <p:nvPr/>
        </p:nvSpPr>
        <p:spPr>
          <a:xfrm>
            <a:off x="1668780" y="1676400"/>
            <a:ext cx="458780" cy="307777"/>
          </a:xfrm>
          <a:prstGeom prst="rect">
            <a:avLst/>
          </a:prstGeom>
          <a:noFill/>
        </p:spPr>
        <p:txBody>
          <a:bodyPr wrap="none" rtlCol="0">
            <a:spAutoFit/>
          </a:bodyPr>
          <a:lstStyle/>
          <a:p>
            <a:r>
              <a:rPr lang="en-US" sz="1400" dirty="0"/>
              <a:t>500</a:t>
            </a:r>
          </a:p>
        </p:txBody>
      </p:sp>
      <p:sp>
        <p:nvSpPr>
          <p:cNvPr id="35" name="TextBox 34">
            <a:extLst>
              <a:ext uri="{FF2B5EF4-FFF2-40B4-BE49-F238E27FC236}">
                <a16:creationId xmlns:a16="http://schemas.microsoft.com/office/drawing/2014/main" id="{7A091276-3662-7749-86CD-83D0AD75FC6A}"/>
              </a:ext>
            </a:extLst>
          </p:cNvPr>
          <p:cNvSpPr txBox="1"/>
          <p:nvPr/>
        </p:nvSpPr>
        <p:spPr>
          <a:xfrm>
            <a:off x="2513557" y="1676400"/>
            <a:ext cx="458780" cy="307777"/>
          </a:xfrm>
          <a:prstGeom prst="rect">
            <a:avLst/>
          </a:prstGeom>
          <a:noFill/>
        </p:spPr>
        <p:txBody>
          <a:bodyPr wrap="none" rtlCol="0">
            <a:spAutoFit/>
          </a:bodyPr>
          <a:lstStyle/>
          <a:p>
            <a:r>
              <a:rPr lang="en-US" sz="1400" dirty="0"/>
              <a:t>100</a:t>
            </a:r>
          </a:p>
        </p:txBody>
      </p:sp>
      <p:sp>
        <p:nvSpPr>
          <p:cNvPr id="41" name="TextBox 40">
            <a:extLst>
              <a:ext uri="{FF2B5EF4-FFF2-40B4-BE49-F238E27FC236}">
                <a16:creationId xmlns:a16="http://schemas.microsoft.com/office/drawing/2014/main" id="{81A1D4E8-4711-D248-ACDC-57C8434FC79F}"/>
              </a:ext>
            </a:extLst>
          </p:cNvPr>
          <p:cNvSpPr txBox="1"/>
          <p:nvPr/>
        </p:nvSpPr>
        <p:spPr>
          <a:xfrm>
            <a:off x="3192643" y="1676400"/>
            <a:ext cx="686406" cy="307777"/>
          </a:xfrm>
          <a:prstGeom prst="rect">
            <a:avLst/>
          </a:prstGeom>
          <a:noFill/>
        </p:spPr>
        <p:txBody>
          <a:bodyPr wrap="none" rtlCol="0">
            <a:spAutoFit/>
          </a:bodyPr>
          <a:lstStyle/>
          <a:p>
            <a:r>
              <a:rPr lang="en-US" sz="1400" dirty="0"/>
              <a:t>50,000</a:t>
            </a:r>
          </a:p>
        </p:txBody>
      </p:sp>
      <p:sp>
        <p:nvSpPr>
          <p:cNvPr id="47" name="TextBox 46">
            <a:extLst>
              <a:ext uri="{FF2B5EF4-FFF2-40B4-BE49-F238E27FC236}">
                <a16:creationId xmlns:a16="http://schemas.microsoft.com/office/drawing/2014/main" id="{41D2E8BF-5256-EE4E-B9F0-9476FAD2DFD9}"/>
              </a:ext>
            </a:extLst>
          </p:cNvPr>
          <p:cNvSpPr txBox="1"/>
          <p:nvPr/>
        </p:nvSpPr>
        <p:spPr>
          <a:xfrm>
            <a:off x="4046152" y="1676400"/>
            <a:ext cx="458780" cy="307777"/>
          </a:xfrm>
          <a:prstGeom prst="rect">
            <a:avLst/>
          </a:prstGeom>
          <a:noFill/>
        </p:spPr>
        <p:txBody>
          <a:bodyPr wrap="none" rtlCol="0">
            <a:spAutoFit/>
          </a:bodyPr>
          <a:lstStyle/>
          <a:p>
            <a:r>
              <a:rPr lang="en-US" sz="1400" dirty="0"/>
              <a:t>100</a:t>
            </a:r>
          </a:p>
        </p:txBody>
      </p:sp>
      <p:sp>
        <p:nvSpPr>
          <p:cNvPr id="53" name="TextBox 52">
            <a:extLst>
              <a:ext uri="{FF2B5EF4-FFF2-40B4-BE49-F238E27FC236}">
                <a16:creationId xmlns:a16="http://schemas.microsoft.com/office/drawing/2014/main" id="{D24CAE2B-57E6-BC4B-8CE7-46C1C30E3042}"/>
              </a:ext>
            </a:extLst>
          </p:cNvPr>
          <p:cNvSpPr txBox="1"/>
          <p:nvPr/>
        </p:nvSpPr>
        <p:spPr>
          <a:xfrm>
            <a:off x="4998234" y="1676400"/>
            <a:ext cx="367408" cy="307777"/>
          </a:xfrm>
          <a:prstGeom prst="rect">
            <a:avLst/>
          </a:prstGeom>
          <a:noFill/>
        </p:spPr>
        <p:txBody>
          <a:bodyPr wrap="none" rtlCol="0">
            <a:spAutoFit/>
          </a:bodyPr>
          <a:lstStyle/>
          <a:p>
            <a:r>
              <a:rPr lang="en-US" sz="1400" dirty="0"/>
              <a:t>20</a:t>
            </a:r>
          </a:p>
        </p:txBody>
      </p:sp>
      <p:sp>
        <p:nvSpPr>
          <p:cNvPr id="59" name="TextBox 58">
            <a:extLst>
              <a:ext uri="{FF2B5EF4-FFF2-40B4-BE49-F238E27FC236}">
                <a16:creationId xmlns:a16="http://schemas.microsoft.com/office/drawing/2014/main" id="{4F25D778-9224-0649-9A06-FCE36651FE33}"/>
              </a:ext>
            </a:extLst>
          </p:cNvPr>
          <p:cNvSpPr txBox="1"/>
          <p:nvPr/>
        </p:nvSpPr>
        <p:spPr>
          <a:xfrm>
            <a:off x="5692141" y="1676400"/>
            <a:ext cx="686406" cy="307777"/>
          </a:xfrm>
          <a:prstGeom prst="rect">
            <a:avLst/>
          </a:prstGeom>
          <a:noFill/>
        </p:spPr>
        <p:txBody>
          <a:bodyPr wrap="none" rtlCol="0">
            <a:spAutoFit/>
          </a:bodyPr>
          <a:lstStyle/>
          <a:p>
            <a:r>
              <a:rPr lang="en-US" sz="1400" dirty="0"/>
              <a:t>10,000</a:t>
            </a:r>
          </a:p>
        </p:txBody>
      </p:sp>
      <p:sp>
        <p:nvSpPr>
          <p:cNvPr id="65" name="TextBox 64">
            <a:extLst>
              <a:ext uri="{FF2B5EF4-FFF2-40B4-BE49-F238E27FC236}">
                <a16:creationId xmlns:a16="http://schemas.microsoft.com/office/drawing/2014/main" id="{6643DB69-7CB1-EC4E-AA33-82AED69E7EE4}"/>
              </a:ext>
            </a:extLst>
          </p:cNvPr>
          <p:cNvSpPr txBox="1"/>
          <p:nvPr/>
        </p:nvSpPr>
        <p:spPr>
          <a:xfrm>
            <a:off x="7153931" y="1676400"/>
            <a:ext cx="276038" cy="307777"/>
          </a:xfrm>
          <a:prstGeom prst="rect">
            <a:avLst/>
          </a:prstGeom>
          <a:noFill/>
        </p:spPr>
        <p:txBody>
          <a:bodyPr wrap="none" rtlCol="0">
            <a:spAutoFit/>
          </a:bodyPr>
          <a:lstStyle/>
          <a:p>
            <a:r>
              <a:rPr lang="en-US" sz="1400" dirty="0"/>
              <a:t>5</a:t>
            </a:r>
          </a:p>
        </p:txBody>
      </p:sp>
      <p:sp>
        <p:nvSpPr>
          <p:cNvPr id="71" name="TextBox 70">
            <a:extLst>
              <a:ext uri="{FF2B5EF4-FFF2-40B4-BE49-F238E27FC236}">
                <a16:creationId xmlns:a16="http://schemas.microsoft.com/office/drawing/2014/main" id="{17FBB34C-70AE-EE41-B09E-89EE55920904}"/>
              </a:ext>
            </a:extLst>
          </p:cNvPr>
          <p:cNvSpPr txBox="1"/>
          <p:nvPr/>
        </p:nvSpPr>
        <p:spPr>
          <a:xfrm>
            <a:off x="8343694" y="1699260"/>
            <a:ext cx="276038" cy="307777"/>
          </a:xfrm>
          <a:prstGeom prst="rect">
            <a:avLst/>
          </a:prstGeom>
          <a:noFill/>
        </p:spPr>
        <p:txBody>
          <a:bodyPr wrap="none" rtlCol="0">
            <a:spAutoFit/>
          </a:bodyPr>
          <a:lstStyle/>
          <a:p>
            <a:r>
              <a:rPr lang="en-US" sz="1400" dirty="0"/>
              <a:t>1</a:t>
            </a:r>
          </a:p>
        </p:txBody>
      </p:sp>
      <p:sp>
        <p:nvSpPr>
          <p:cNvPr id="25" name="TextBox 24">
            <a:extLst>
              <a:ext uri="{FF2B5EF4-FFF2-40B4-BE49-F238E27FC236}">
                <a16:creationId xmlns:a16="http://schemas.microsoft.com/office/drawing/2014/main" id="{C6A1ACC3-A8D2-3540-8D56-6FF5D0939F71}"/>
              </a:ext>
            </a:extLst>
          </p:cNvPr>
          <p:cNvSpPr txBox="1"/>
          <p:nvPr/>
        </p:nvSpPr>
        <p:spPr>
          <a:xfrm>
            <a:off x="2277533" y="2614507"/>
            <a:ext cx="4293419" cy="338554"/>
          </a:xfrm>
          <a:prstGeom prst="rect">
            <a:avLst/>
          </a:prstGeom>
          <a:noFill/>
        </p:spPr>
        <p:txBody>
          <a:bodyPr wrap="none" rtlCol="0">
            <a:spAutoFit/>
          </a:bodyPr>
          <a:lstStyle/>
          <a:p>
            <a:r>
              <a:rPr lang="en-US" sz="1600" b="1" dirty="0"/>
              <a:t>Semi-Intelligent Design of a Purification Strategy</a:t>
            </a:r>
          </a:p>
        </p:txBody>
      </p:sp>
      <p:sp>
        <p:nvSpPr>
          <p:cNvPr id="26" name="TextBox 25">
            <a:extLst>
              <a:ext uri="{FF2B5EF4-FFF2-40B4-BE49-F238E27FC236}">
                <a16:creationId xmlns:a16="http://schemas.microsoft.com/office/drawing/2014/main" id="{270A4E40-A4E8-9F48-B263-7EA8A2831497}"/>
              </a:ext>
            </a:extLst>
          </p:cNvPr>
          <p:cNvSpPr txBox="1"/>
          <p:nvPr/>
        </p:nvSpPr>
        <p:spPr>
          <a:xfrm>
            <a:off x="524933" y="3181773"/>
            <a:ext cx="7961795" cy="338554"/>
          </a:xfrm>
          <a:prstGeom prst="rect">
            <a:avLst/>
          </a:prstGeom>
          <a:noFill/>
        </p:spPr>
        <p:txBody>
          <a:bodyPr wrap="none" rtlCol="0">
            <a:spAutoFit/>
          </a:bodyPr>
          <a:lstStyle/>
          <a:p>
            <a:r>
              <a:rPr lang="en-US" sz="1600" dirty="0"/>
              <a:t>Separation of proteins in a complex mixture on the basis of their physical-chemical properties:</a:t>
            </a:r>
          </a:p>
        </p:txBody>
      </p:sp>
      <p:sp>
        <p:nvSpPr>
          <p:cNvPr id="27" name="TextBox 26">
            <a:extLst>
              <a:ext uri="{FF2B5EF4-FFF2-40B4-BE49-F238E27FC236}">
                <a16:creationId xmlns:a16="http://schemas.microsoft.com/office/drawing/2014/main" id="{69C0227C-7803-6547-850C-3C7CF0C4F27F}"/>
              </a:ext>
            </a:extLst>
          </p:cNvPr>
          <p:cNvSpPr txBox="1"/>
          <p:nvPr/>
        </p:nvSpPr>
        <p:spPr>
          <a:xfrm>
            <a:off x="3200399" y="3554308"/>
            <a:ext cx="173021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a:t>solubility</a:t>
            </a:r>
          </a:p>
          <a:p>
            <a:pPr marL="285750" indent="-285750">
              <a:buFont typeface="Arial" panose="020B0604020202020204" pitchFamily="34" charset="0"/>
              <a:buChar char="•"/>
            </a:pPr>
            <a:r>
              <a:rPr lang="en-US" sz="1600" dirty="0"/>
              <a:t>charge (+ or –)</a:t>
            </a:r>
          </a:p>
          <a:p>
            <a:pPr marL="285750" indent="-285750">
              <a:buFont typeface="Arial" panose="020B0604020202020204" pitchFamily="34" charset="0"/>
              <a:buChar char="•"/>
            </a:pPr>
            <a:r>
              <a:rPr lang="en-US" sz="1600" dirty="0"/>
              <a:t>hydrophobicity</a:t>
            </a:r>
          </a:p>
          <a:p>
            <a:pPr marL="285750" indent="-285750">
              <a:buFont typeface="Arial" panose="020B0604020202020204" pitchFamily="34" charset="0"/>
              <a:buChar char="•"/>
            </a:pPr>
            <a:r>
              <a:rPr lang="en-US" sz="1600" dirty="0"/>
              <a:t>size and shape</a:t>
            </a:r>
          </a:p>
          <a:p>
            <a:pPr marL="285750" indent="-285750">
              <a:buFont typeface="Arial" panose="020B0604020202020204" pitchFamily="34" charset="0"/>
              <a:buChar char="•"/>
            </a:pPr>
            <a:r>
              <a:rPr lang="en-US" sz="1600" dirty="0"/>
              <a:t>ligand binding </a:t>
            </a:r>
          </a:p>
        </p:txBody>
      </p:sp>
      <p:sp>
        <p:nvSpPr>
          <p:cNvPr id="28" name="TextBox 27">
            <a:extLst>
              <a:ext uri="{FF2B5EF4-FFF2-40B4-BE49-F238E27FC236}">
                <a16:creationId xmlns:a16="http://schemas.microsoft.com/office/drawing/2014/main" id="{72AFBC95-7D67-1C43-A316-75A988E4E64C}"/>
              </a:ext>
            </a:extLst>
          </p:cNvPr>
          <p:cNvSpPr txBox="1"/>
          <p:nvPr/>
        </p:nvSpPr>
        <p:spPr>
          <a:xfrm>
            <a:off x="524932" y="4993642"/>
            <a:ext cx="7594601" cy="1077218"/>
          </a:xfrm>
          <a:prstGeom prst="rect">
            <a:avLst/>
          </a:prstGeom>
          <a:noFill/>
        </p:spPr>
        <p:txBody>
          <a:bodyPr wrap="square" rtlCol="0">
            <a:spAutoFit/>
          </a:bodyPr>
          <a:lstStyle/>
          <a:p>
            <a:pPr marL="285750" indent="-285750">
              <a:buFont typeface="Wingdings" pitchFamily="2" charset="2"/>
              <a:buChar char="Ø"/>
            </a:pPr>
            <a:r>
              <a:rPr lang="en-US" sz="1600" dirty="0"/>
              <a:t>Alternate the basis for separation at each step in the purification protocol.</a:t>
            </a:r>
          </a:p>
          <a:p>
            <a:pPr marL="285750" indent="-285750">
              <a:buFont typeface="Wingdings" pitchFamily="2" charset="2"/>
              <a:buChar char="Ø"/>
            </a:pPr>
            <a:endParaRPr lang="en-US" sz="1600" dirty="0"/>
          </a:p>
          <a:p>
            <a:pPr marL="285750" indent="-285750">
              <a:buFont typeface="Wingdings" pitchFamily="2" charset="2"/>
              <a:buChar char="Ø"/>
            </a:pPr>
            <a:r>
              <a:rPr lang="en-US" sz="1600" dirty="0"/>
              <a:t>Enzyme purification is an iterative and empirical art: if a chosen strategy doesn’t work well, either modify it or jettison it.</a:t>
            </a:r>
          </a:p>
        </p:txBody>
      </p:sp>
    </p:spTree>
    <p:extLst>
      <p:ext uri="{BB962C8B-B14F-4D97-AF65-F5344CB8AC3E}">
        <p14:creationId xmlns:p14="http://schemas.microsoft.com/office/powerpoint/2010/main" val="2874358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815305" y="231486"/>
            <a:ext cx="5194755" cy="400110"/>
          </a:xfrm>
          <a:prstGeom prst="rect">
            <a:avLst/>
          </a:prstGeom>
          <a:noFill/>
        </p:spPr>
        <p:txBody>
          <a:bodyPr wrap="none" rtlCol="0">
            <a:spAutoFit/>
          </a:bodyPr>
          <a:lstStyle/>
          <a:p>
            <a:r>
              <a:rPr lang="en-US" sz="2000" b="1" dirty="0"/>
              <a:t>Ammonium Sulfate Precipitation: “Salting Out”</a:t>
            </a:r>
            <a:endParaRPr lang="en-US" sz="2000" b="1" i="1" dirty="0"/>
          </a:p>
        </p:txBody>
      </p:sp>
      <p:sp>
        <p:nvSpPr>
          <p:cNvPr id="52" name="TextBox 51">
            <a:extLst>
              <a:ext uri="{FF2B5EF4-FFF2-40B4-BE49-F238E27FC236}">
                <a16:creationId xmlns:a16="http://schemas.microsoft.com/office/drawing/2014/main" id="{33B0F77B-FDFB-284D-B271-BFA1F1CD4FBB}"/>
              </a:ext>
            </a:extLst>
          </p:cNvPr>
          <p:cNvSpPr txBox="1"/>
          <p:nvPr/>
        </p:nvSpPr>
        <p:spPr>
          <a:xfrm>
            <a:off x="372144" y="927660"/>
            <a:ext cx="8314655" cy="4278094"/>
          </a:xfrm>
          <a:prstGeom prst="rect">
            <a:avLst/>
          </a:prstGeom>
          <a:noFill/>
        </p:spPr>
        <p:txBody>
          <a:bodyPr wrap="square" rtlCol="0">
            <a:spAutoFit/>
          </a:bodyPr>
          <a:lstStyle/>
          <a:p>
            <a:r>
              <a:rPr lang="en-US" sz="1600" dirty="0"/>
              <a:t>When high concentrations of small, highly charged ions such as </a:t>
            </a:r>
            <a:r>
              <a:rPr lang="en-US" sz="1600" b="1" dirty="0"/>
              <a:t>ammonium sulfate </a:t>
            </a:r>
            <a:r>
              <a:rPr lang="en-US" sz="1600" dirty="0"/>
              <a:t>are added to the protein mixture, these ions </a:t>
            </a:r>
            <a:r>
              <a:rPr lang="en-US" sz="1600" dirty="0" err="1"/>
              <a:t>desolvate</a:t>
            </a:r>
            <a:r>
              <a:rPr lang="en-US" sz="1600" dirty="0"/>
              <a:t> water molecules from the proteins and decrease their solubility, resulting in protein </a:t>
            </a:r>
            <a:r>
              <a:rPr lang="en-US" sz="1600" b="1" dirty="0"/>
              <a:t>precipitation</a:t>
            </a:r>
            <a:r>
              <a:rPr lang="en-US" sz="1600" dirty="0"/>
              <a:t>.</a:t>
            </a:r>
          </a:p>
          <a:p>
            <a:endParaRPr lang="en-US" sz="1600" dirty="0"/>
          </a:p>
          <a:p>
            <a:r>
              <a:rPr lang="en-US" sz="1600" dirty="0"/>
              <a:t>Different proteins in the mixture will  precipitate at different concentrations of ammonium sulfate.</a:t>
            </a:r>
          </a:p>
          <a:p>
            <a:endParaRPr lang="en-US" sz="1600" dirty="0"/>
          </a:p>
          <a:p>
            <a:r>
              <a:rPr lang="en-US" sz="1600" dirty="0"/>
              <a:t>A.S. precipitation is an excellent choice as an early purification step:</a:t>
            </a:r>
          </a:p>
          <a:p>
            <a:endParaRPr lang="en-US" sz="1600" dirty="0"/>
          </a:p>
          <a:p>
            <a:endParaRPr lang="en-US" sz="1600" dirty="0"/>
          </a:p>
          <a:p>
            <a:endParaRPr lang="en-US" sz="1600" dirty="0"/>
          </a:p>
          <a:p>
            <a:endParaRPr lang="en-US" sz="1600" dirty="0"/>
          </a:p>
          <a:p>
            <a:endParaRPr lang="en-US" sz="1600" dirty="0"/>
          </a:p>
          <a:p>
            <a:r>
              <a:rPr lang="en-US" sz="1600" dirty="0"/>
              <a:t>Fractionation is achieved by serially increasing the A.S. concentration – expressed as the percent of saturation – and then harvesting the precipitates.</a:t>
            </a:r>
          </a:p>
          <a:p>
            <a:endParaRPr lang="en-US" sz="1600" dirty="0"/>
          </a:p>
          <a:p>
            <a:r>
              <a:rPr lang="en-US" sz="1600" dirty="0"/>
              <a:t>Let’s try three intervals of A.S. fractionation (% saturation)</a:t>
            </a:r>
          </a:p>
          <a:p>
            <a:endParaRPr lang="en-US" sz="1600" dirty="0"/>
          </a:p>
        </p:txBody>
      </p:sp>
      <p:sp>
        <p:nvSpPr>
          <p:cNvPr id="7" name="TextBox 6">
            <a:extLst>
              <a:ext uri="{FF2B5EF4-FFF2-40B4-BE49-F238E27FC236}">
                <a16:creationId xmlns:a16="http://schemas.microsoft.com/office/drawing/2014/main" id="{ECA45C32-0374-4849-8B82-3AA42E7164C8}"/>
              </a:ext>
            </a:extLst>
          </p:cNvPr>
          <p:cNvSpPr txBox="1"/>
          <p:nvPr/>
        </p:nvSpPr>
        <p:spPr>
          <a:xfrm>
            <a:off x="651931" y="2749436"/>
            <a:ext cx="7620099"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t>A.S. is inexpensive</a:t>
            </a:r>
          </a:p>
          <a:p>
            <a:pPr marL="285750" indent="-285750">
              <a:buFont typeface="Arial" panose="020B0604020202020204" pitchFamily="34" charset="0"/>
              <a:buChar char="•"/>
            </a:pPr>
            <a:r>
              <a:rPr lang="en-US" sz="1600" dirty="0"/>
              <a:t>A.S. is protein-friendly (i.e. non-denaturing; protein-stabilizing) even at high saturation</a:t>
            </a:r>
          </a:p>
          <a:p>
            <a:pPr marL="285750" indent="-285750">
              <a:buFont typeface="Arial" panose="020B0604020202020204" pitchFamily="34" charset="0"/>
              <a:buChar char="•"/>
            </a:pPr>
            <a:r>
              <a:rPr lang="en-US" sz="1600" dirty="0"/>
              <a:t>Very suitable to large volumes and amounts of protein</a:t>
            </a:r>
          </a:p>
          <a:p>
            <a:pPr marL="285750" indent="-285750">
              <a:buFont typeface="Arial" panose="020B0604020202020204" pitchFamily="34" charset="0"/>
              <a:buChar char="•"/>
            </a:pPr>
            <a:r>
              <a:rPr lang="en-US" sz="1600" dirty="0"/>
              <a:t>Provides a useful way to concentration your sample</a:t>
            </a:r>
          </a:p>
        </p:txBody>
      </p:sp>
      <p:pic>
        <p:nvPicPr>
          <p:cNvPr id="9" name="Picture 8">
            <a:extLst>
              <a:ext uri="{FF2B5EF4-FFF2-40B4-BE49-F238E27FC236}">
                <a16:creationId xmlns:a16="http://schemas.microsoft.com/office/drawing/2014/main" id="{62E6587D-4F26-9F4C-A24B-2774B04AECA5}"/>
              </a:ext>
            </a:extLst>
          </p:cNvPr>
          <p:cNvPicPr>
            <a:picLocks noChangeAspect="1"/>
          </p:cNvPicPr>
          <p:nvPr/>
        </p:nvPicPr>
        <p:blipFill>
          <a:blip r:embed="rId2"/>
          <a:stretch>
            <a:fillRect/>
          </a:stretch>
        </p:blipFill>
        <p:spPr>
          <a:xfrm rot="550071">
            <a:off x="6758040" y="5650280"/>
            <a:ext cx="1579617" cy="1229642"/>
          </a:xfrm>
          <a:prstGeom prst="rect">
            <a:avLst/>
          </a:prstGeom>
        </p:spPr>
      </p:pic>
      <p:pic>
        <p:nvPicPr>
          <p:cNvPr id="10" name="Picture 9">
            <a:extLst>
              <a:ext uri="{FF2B5EF4-FFF2-40B4-BE49-F238E27FC236}">
                <a16:creationId xmlns:a16="http://schemas.microsoft.com/office/drawing/2014/main" id="{017FD25F-E065-9540-84BC-8B717F519910}"/>
              </a:ext>
            </a:extLst>
          </p:cNvPr>
          <p:cNvPicPr>
            <a:picLocks noChangeAspect="1"/>
          </p:cNvPicPr>
          <p:nvPr/>
        </p:nvPicPr>
        <p:blipFill>
          <a:blip r:embed="rId3"/>
          <a:stretch>
            <a:fillRect/>
          </a:stretch>
        </p:blipFill>
        <p:spPr>
          <a:xfrm>
            <a:off x="6883401" y="4455124"/>
            <a:ext cx="1202266" cy="1594309"/>
          </a:xfrm>
          <a:prstGeom prst="rect">
            <a:avLst/>
          </a:prstGeom>
        </p:spPr>
      </p:pic>
      <p:sp>
        <p:nvSpPr>
          <p:cNvPr id="11" name="Can 10">
            <a:extLst>
              <a:ext uri="{FF2B5EF4-FFF2-40B4-BE49-F238E27FC236}">
                <a16:creationId xmlns:a16="http://schemas.microsoft.com/office/drawing/2014/main" id="{7A3E215A-75E0-CF4C-A1F4-D7E89ECAF1E6}"/>
              </a:ext>
            </a:extLst>
          </p:cNvPr>
          <p:cNvSpPr/>
          <p:nvPr/>
        </p:nvSpPr>
        <p:spPr>
          <a:xfrm rot="5400000">
            <a:off x="7505699" y="5795434"/>
            <a:ext cx="59268" cy="135467"/>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B18C730-5E23-7B40-B407-C7364C118072}"/>
              </a:ext>
            </a:extLst>
          </p:cNvPr>
          <p:cNvSpPr txBox="1"/>
          <p:nvPr/>
        </p:nvSpPr>
        <p:spPr>
          <a:xfrm>
            <a:off x="8111914" y="5206999"/>
            <a:ext cx="752686" cy="523220"/>
          </a:xfrm>
          <a:prstGeom prst="rect">
            <a:avLst/>
          </a:prstGeom>
          <a:noFill/>
        </p:spPr>
        <p:txBody>
          <a:bodyPr wrap="square" rtlCol="0">
            <a:spAutoFit/>
          </a:bodyPr>
          <a:lstStyle/>
          <a:p>
            <a:r>
              <a:rPr lang="en-US" sz="1400" dirty="0"/>
              <a:t>500 ml extract</a:t>
            </a:r>
          </a:p>
        </p:txBody>
      </p:sp>
      <p:sp>
        <p:nvSpPr>
          <p:cNvPr id="12" name="TextBox 11">
            <a:extLst>
              <a:ext uri="{FF2B5EF4-FFF2-40B4-BE49-F238E27FC236}">
                <a16:creationId xmlns:a16="http://schemas.microsoft.com/office/drawing/2014/main" id="{3EEC9C13-4A17-8741-81E3-900C3E8A27FB}"/>
              </a:ext>
            </a:extLst>
          </p:cNvPr>
          <p:cNvSpPr txBox="1"/>
          <p:nvPr/>
        </p:nvSpPr>
        <p:spPr>
          <a:xfrm>
            <a:off x="672658" y="4972035"/>
            <a:ext cx="1099981" cy="830997"/>
          </a:xfrm>
          <a:prstGeom prst="rect">
            <a:avLst/>
          </a:prstGeom>
          <a:noFill/>
        </p:spPr>
        <p:txBody>
          <a:bodyPr wrap="none" rtlCol="0">
            <a:spAutoFit/>
          </a:bodyPr>
          <a:lstStyle/>
          <a:p>
            <a:pPr marL="285750" indent="-285750">
              <a:buFont typeface="Wingdings" pitchFamily="2" charset="2"/>
              <a:buChar char="§"/>
            </a:pPr>
            <a:r>
              <a:rPr lang="en-US" sz="1600" dirty="0"/>
              <a:t>0-30%</a:t>
            </a:r>
          </a:p>
          <a:p>
            <a:pPr marL="285750" indent="-285750">
              <a:buFont typeface="Wingdings" pitchFamily="2" charset="2"/>
              <a:buChar char="§"/>
            </a:pPr>
            <a:r>
              <a:rPr lang="en-US" sz="1600" dirty="0"/>
              <a:t>30-60%</a:t>
            </a:r>
          </a:p>
          <a:p>
            <a:pPr marL="285750" indent="-285750">
              <a:buFont typeface="Wingdings" pitchFamily="2" charset="2"/>
              <a:buChar char="§"/>
            </a:pPr>
            <a:r>
              <a:rPr lang="en-US" sz="1600" dirty="0"/>
              <a:t>60-85%</a:t>
            </a:r>
          </a:p>
        </p:txBody>
      </p:sp>
    </p:spTree>
    <p:extLst>
      <p:ext uri="{BB962C8B-B14F-4D97-AF65-F5344CB8AC3E}">
        <p14:creationId xmlns:p14="http://schemas.microsoft.com/office/powerpoint/2010/main" val="734690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654440" y="290753"/>
            <a:ext cx="5848268" cy="400110"/>
          </a:xfrm>
          <a:prstGeom prst="rect">
            <a:avLst/>
          </a:prstGeom>
          <a:noFill/>
        </p:spPr>
        <p:txBody>
          <a:bodyPr wrap="none" rtlCol="0">
            <a:spAutoFit/>
          </a:bodyPr>
          <a:lstStyle/>
          <a:p>
            <a:r>
              <a:rPr lang="en-US" sz="2000" b="1" dirty="0"/>
              <a:t>Ammonium Sulfate Precipitation: 0 to 30% saturation</a:t>
            </a:r>
            <a:endParaRPr lang="en-US" sz="2000" b="1" i="1" dirty="0"/>
          </a:p>
        </p:txBody>
      </p:sp>
      <p:pic>
        <p:nvPicPr>
          <p:cNvPr id="11" name="Picture 10">
            <a:extLst>
              <a:ext uri="{FF2B5EF4-FFF2-40B4-BE49-F238E27FC236}">
                <a16:creationId xmlns:a16="http://schemas.microsoft.com/office/drawing/2014/main" id="{DBAE9DFE-413E-6245-94CB-D762535B7500}"/>
              </a:ext>
            </a:extLst>
          </p:cNvPr>
          <p:cNvPicPr>
            <a:picLocks noChangeAspect="1"/>
          </p:cNvPicPr>
          <p:nvPr/>
        </p:nvPicPr>
        <p:blipFill rotWithShape="1">
          <a:blip r:embed="rId2"/>
          <a:srcRect t="31482" b="36173"/>
          <a:stretch/>
        </p:blipFill>
        <p:spPr>
          <a:xfrm>
            <a:off x="359402" y="770463"/>
            <a:ext cx="8386936" cy="4402668"/>
          </a:xfrm>
          <a:prstGeom prst="rect">
            <a:avLst/>
          </a:prstGeom>
        </p:spPr>
      </p:pic>
      <p:sp>
        <p:nvSpPr>
          <p:cNvPr id="6" name="Rectangle 5">
            <a:extLst>
              <a:ext uri="{FF2B5EF4-FFF2-40B4-BE49-F238E27FC236}">
                <a16:creationId xmlns:a16="http://schemas.microsoft.com/office/drawing/2014/main" id="{6A32A7D1-E82C-6444-9602-105088C01162}"/>
              </a:ext>
            </a:extLst>
          </p:cNvPr>
          <p:cNvSpPr/>
          <p:nvPr/>
        </p:nvSpPr>
        <p:spPr>
          <a:xfrm>
            <a:off x="2680905" y="1608664"/>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9A67131-F26E-ED45-ADC2-C32129BE4B64}"/>
              </a:ext>
            </a:extLst>
          </p:cNvPr>
          <p:cNvSpPr txBox="1"/>
          <p:nvPr/>
        </p:nvSpPr>
        <p:spPr>
          <a:xfrm>
            <a:off x="1623907" y="3843867"/>
            <a:ext cx="1986698" cy="307777"/>
          </a:xfrm>
          <a:prstGeom prst="rect">
            <a:avLst/>
          </a:prstGeom>
          <a:noFill/>
        </p:spPr>
        <p:txBody>
          <a:bodyPr wrap="none" rtlCol="0">
            <a:spAutoFit/>
          </a:bodyPr>
          <a:lstStyle/>
          <a:p>
            <a:r>
              <a:rPr lang="en-US" sz="1400" i="1" dirty="0"/>
              <a:t>Weigh out 82 g solid A.S.</a:t>
            </a:r>
          </a:p>
        </p:txBody>
      </p:sp>
      <p:cxnSp>
        <p:nvCxnSpPr>
          <p:cNvPr id="3" name="Straight Arrow Connector 2">
            <a:extLst>
              <a:ext uri="{FF2B5EF4-FFF2-40B4-BE49-F238E27FC236}">
                <a16:creationId xmlns:a16="http://schemas.microsoft.com/office/drawing/2014/main" id="{8EED9286-8D9D-594E-BDDD-C0BC90A5EA27}"/>
              </a:ext>
            </a:extLst>
          </p:cNvPr>
          <p:cNvCxnSpPr/>
          <p:nvPr/>
        </p:nvCxnSpPr>
        <p:spPr>
          <a:xfrm>
            <a:off x="1266738" y="1702965"/>
            <a:ext cx="57884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FFF06C9-DC7D-2148-BA6F-326524323B92}"/>
              </a:ext>
            </a:extLst>
          </p:cNvPr>
          <p:cNvCxnSpPr>
            <a:cxnSpLocks/>
          </p:cNvCxnSpPr>
          <p:nvPr/>
        </p:nvCxnSpPr>
        <p:spPr>
          <a:xfrm>
            <a:off x="2849308" y="1342239"/>
            <a:ext cx="0" cy="2111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7F3C0D7-C8BB-DF4A-90BB-9BD83BCD6BBF}"/>
              </a:ext>
            </a:extLst>
          </p:cNvPr>
          <p:cNvSpPr/>
          <p:nvPr/>
        </p:nvSpPr>
        <p:spPr>
          <a:xfrm>
            <a:off x="2687860" y="1107921"/>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1C54D9-DE39-2D4F-B4BD-E534EB88F5ED}"/>
              </a:ext>
            </a:extLst>
          </p:cNvPr>
          <p:cNvSpPr/>
          <p:nvPr/>
        </p:nvSpPr>
        <p:spPr>
          <a:xfrm>
            <a:off x="1011462" y="1611386"/>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49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654440" y="290753"/>
            <a:ext cx="5848268" cy="400110"/>
          </a:xfrm>
          <a:prstGeom prst="rect">
            <a:avLst/>
          </a:prstGeom>
          <a:noFill/>
        </p:spPr>
        <p:txBody>
          <a:bodyPr wrap="none" rtlCol="0">
            <a:spAutoFit/>
          </a:bodyPr>
          <a:lstStyle/>
          <a:p>
            <a:r>
              <a:rPr lang="en-US" sz="2000" b="1" dirty="0"/>
              <a:t>Ammonium Sulfate Precipitation: 0 to 30% saturation</a:t>
            </a:r>
            <a:endParaRPr lang="en-US" sz="2000" b="1" i="1" dirty="0"/>
          </a:p>
        </p:txBody>
      </p:sp>
      <p:pic>
        <p:nvPicPr>
          <p:cNvPr id="7" name="Picture 6">
            <a:extLst>
              <a:ext uri="{FF2B5EF4-FFF2-40B4-BE49-F238E27FC236}">
                <a16:creationId xmlns:a16="http://schemas.microsoft.com/office/drawing/2014/main" id="{10BBCBA8-8DDE-954C-835B-E82AC72D43E9}"/>
              </a:ext>
            </a:extLst>
          </p:cNvPr>
          <p:cNvPicPr>
            <a:picLocks noChangeAspect="1"/>
          </p:cNvPicPr>
          <p:nvPr/>
        </p:nvPicPr>
        <p:blipFill>
          <a:blip r:embed="rId2"/>
          <a:stretch>
            <a:fillRect/>
          </a:stretch>
        </p:blipFill>
        <p:spPr>
          <a:xfrm rot="550071">
            <a:off x="755173" y="2263608"/>
            <a:ext cx="1579617" cy="1229642"/>
          </a:xfrm>
          <a:prstGeom prst="rect">
            <a:avLst/>
          </a:prstGeom>
        </p:spPr>
      </p:pic>
      <p:pic>
        <p:nvPicPr>
          <p:cNvPr id="8" name="Picture 7">
            <a:extLst>
              <a:ext uri="{FF2B5EF4-FFF2-40B4-BE49-F238E27FC236}">
                <a16:creationId xmlns:a16="http://schemas.microsoft.com/office/drawing/2014/main" id="{D94F3B23-5BA2-1D49-81B4-664C75852417}"/>
              </a:ext>
            </a:extLst>
          </p:cNvPr>
          <p:cNvPicPr>
            <a:picLocks noChangeAspect="1"/>
          </p:cNvPicPr>
          <p:nvPr/>
        </p:nvPicPr>
        <p:blipFill>
          <a:blip r:embed="rId3"/>
          <a:stretch>
            <a:fillRect/>
          </a:stretch>
        </p:blipFill>
        <p:spPr>
          <a:xfrm>
            <a:off x="880534" y="1068452"/>
            <a:ext cx="1202266" cy="1594309"/>
          </a:xfrm>
          <a:prstGeom prst="rect">
            <a:avLst/>
          </a:prstGeom>
        </p:spPr>
      </p:pic>
      <p:sp>
        <p:nvSpPr>
          <p:cNvPr id="9" name="Can 8">
            <a:extLst>
              <a:ext uri="{FF2B5EF4-FFF2-40B4-BE49-F238E27FC236}">
                <a16:creationId xmlns:a16="http://schemas.microsoft.com/office/drawing/2014/main" id="{4B96E754-0A14-BC42-B4EB-5639B88D9A1F}"/>
              </a:ext>
            </a:extLst>
          </p:cNvPr>
          <p:cNvSpPr/>
          <p:nvPr/>
        </p:nvSpPr>
        <p:spPr>
          <a:xfrm rot="5400000">
            <a:off x="1502832" y="2408762"/>
            <a:ext cx="59268" cy="135467"/>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6F3A99-75F1-EF4A-8715-1DB9D06362CD}"/>
              </a:ext>
            </a:extLst>
          </p:cNvPr>
          <p:cNvSpPr txBox="1"/>
          <p:nvPr/>
        </p:nvSpPr>
        <p:spPr>
          <a:xfrm>
            <a:off x="170180" y="1744127"/>
            <a:ext cx="752686" cy="523220"/>
          </a:xfrm>
          <a:prstGeom prst="rect">
            <a:avLst/>
          </a:prstGeom>
          <a:noFill/>
        </p:spPr>
        <p:txBody>
          <a:bodyPr wrap="square" rtlCol="0">
            <a:spAutoFit/>
          </a:bodyPr>
          <a:lstStyle/>
          <a:p>
            <a:r>
              <a:rPr lang="en-US" sz="1400" dirty="0"/>
              <a:t>500 ml extract</a:t>
            </a:r>
          </a:p>
        </p:txBody>
      </p:sp>
      <p:sp>
        <p:nvSpPr>
          <p:cNvPr id="13" name="TextBox 12">
            <a:extLst>
              <a:ext uri="{FF2B5EF4-FFF2-40B4-BE49-F238E27FC236}">
                <a16:creationId xmlns:a16="http://schemas.microsoft.com/office/drawing/2014/main" id="{0E8539FB-7EAA-9C45-9E3E-8FC703B8AD5E}"/>
              </a:ext>
            </a:extLst>
          </p:cNvPr>
          <p:cNvSpPr txBox="1"/>
          <p:nvPr/>
        </p:nvSpPr>
        <p:spPr>
          <a:xfrm>
            <a:off x="2506977" y="1523994"/>
            <a:ext cx="2141220" cy="1169551"/>
          </a:xfrm>
          <a:prstGeom prst="rect">
            <a:avLst/>
          </a:prstGeom>
          <a:noFill/>
        </p:spPr>
        <p:txBody>
          <a:bodyPr wrap="square" rtlCol="0">
            <a:spAutoFit/>
          </a:bodyPr>
          <a:lstStyle/>
          <a:p>
            <a:r>
              <a:rPr lang="en-US" sz="1400" dirty="0"/>
              <a:t>slowly add 82 g solid AS while stirring in cold room</a:t>
            </a:r>
          </a:p>
          <a:p>
            <a:endParaRPr lang="en-US" sz="1400" dirty="0"/>
          </a:p>
          <a:p>
            <a:r>
              <a:rPr lang="en-US" sz="1400" dirty="0"/>
              <a:t>after AS is dissolved, continue to stir for 30 min </a:t>
            </a:r>
          </a:p>
        </p:txBody>
      </p:sp>
      <p:pic>
        <p:nvPicPr>
          <p:cNvPr id="14" name="Picture 13">
            <a:extLst>
              <a:ext uri="{FF2B5EF4-FFF2-40B4-BE49-F238E27FC236}">
                <a16:creationId xmlns:a16="http://schemas.microsoft.com/office/drawing/2014/main" id="{8F5614B5-0C0B-FB46-AB56-82DE76767200}"/>
              </a:ext>
            </a:extLst>
          </p:cNvPr>
          <p:cNvPicPr>
            <a:picLocks noChangeAspect="1"/>
          </p:cNvPicPr>
          <p:nvPr/>
        </p:nvPicPr>
        <p:blipFill>
          <a:blip r:embed="rId2"/>
          <a:stretch>
            <a:fillRect/>
          </a:stretch>
        </p:blipFill>
        <p:spPr>
          <a:xfrm rot="550071">
            <a:off x="5293306" y="2204342"/>
            <a:ext cx="1579617" cy="1229642"/>
          </a:xfrm>
          <a:prstGeom prst="rect">
            <a:avLst/>
          </a:prstGeom>
        </p:spPr>
      </p:pic>
      <p:pic>
        <p:nvPicPr>
          <p:cNvPr id="15" name="Picture 14">
            <a:extLst>
              <a:ext uri="{FF2B5EF4-FFF2-40B4-BE49-F238E27FC236}">
                <a16:creationId xmlns:a16="http://schemas.microsoft.com/office/drawing/2014/main" id="{4AE68A22-20A0-8C47-9E4E-4725219A2794}"/>
              </a:ext>
            </a:extLst>
          </p:cNvPr>
          <p:cNvPicPr>
            <a:picLocks noChangeAspect="1"/>
          </p:cNvPicPr>
          <p:nvPr/>
        </p:nvPicPr>
        <p:blipFill>
          <a:blip r:embed="rId3"/>
          <a:stretch>
            <a:fillRect/>
          </a:stretch>
        </p:blipFill>
        <p:spPr>
          <a:xfrm>
            <a:off x="5418667" y="1009186"/>
            <a:ext cx="1202266" cy="1594309"/>
          </a:xfrm>
          <a:prstGeom prst="rect">
            <a:avLst/>
          </a:prstGeom>
        </p:spPr>
      </p:pic>
      <p:sp>
        <p:nvSpPr>
          <p:cNvPr id="16" name="Can 15">
            <a:extLst>
              <a:ext uri="{FF2B5EF4-FFF2-40B4-BE49-F238E27FC236}">
                <a16:creationId xmlns:a16="http://schemas.microsoft.com/office/drawing/2014/main" id="{B3102136-FF7D-BF42-9DA7-5B61A4288168}"/>
              </a:ext>
            </a:extLst>
          </p:cNvPr>
          <p:cNvSpPr/>
          <p:nvPr/>
        </p:nvSpPr>
        <p:spPr>
          <a:xfrm rot="5400000">
            <a:off x="6040965" y="2349496"/>
            <a:ext cx="59268" cy="135467"/>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7E3460-F1B4-0540-9661-6FD9AFC23AFA}"/>
              </a:ext>
            </a:extLst>
          </p:cNvPr>
          <p:cNvSpPr txBox="1"/>
          <p:nvPr/>
        </p:nvSpPr>
        <p:spPr>
          <a:xfrm>
            <a:off x="6824979" y="1769527"/>
            <a:ext cx="1794087" cy="523220"/>
          </a:xfrm>
          <a:prstGeom prst="rect">
            <a:avLst/>
          </a:prstGeom>
          <a:noFill/>
        </p:spPr>
        <p:txBody>
          <a:bodyPr wrap="square" rtlCol="0">
            <a:spAutoFit/>
          </a:bodyPr>
          <a:lstStyle/>
          <a:p>
            <a:r>
              <a:rPr lang="en-US" sz="1400" dirty="0"/>
              <a:t>Light cloudy precipitate is formed</a:t>
            </a:r>
          </a:p>
        </p:txBody>
      </p:sp>
      <p:cxnSp>
        <p:nvCxnSpPr>
          <p:cNvPr id="4" name="Straight Arrow Connector 3">
            <a:extLst>
              <a:ext uri="{FF2B5EF4-FFF2-40B4-BE49-F238E27FC236}">
                <a16:creationId xmlns:a16="http://schemas.microsoft.com/office/drawing/2014/main" id="{27184D6A-EB8E-5340-9EE2-86ACB941F0D4}"/>
              </a:ext>
            </a:extLst>
          </p:cNvPr>
          <p:cNvCxnSpPr/>
          <p:nvPr/>
        </p:nvCxnSpPr>
        <p:spPr>
          <a:xfrm>
            <a:off x="4656667" y="2142061"/>
            <a:ext cx="49106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44C307-5C04-F445-8EEE-28CB8B3E1CAD}"/>
              </a:ext>
            </a:extLst>
          </p:cNvPr>
          <p:cNvSpPr txBox="1"/>
          <p:nvPr/>
        </p:nvSpPr>
        <p:spPr>
          <a:xfrm>
            <a:off x="6300046" y="3716861"/>
            <a:ext cx="2386754" cy="738664"/>
          </a:xfrm>
          <a:prstGeom prst="rect">
            <a:avLst/>
          </a:prstGeom>
          <a:noFill/>
        </p:spPr>
        <p:txBody>
          <a:bodyPr wrap="square" rtlCol="0">
            <a:spAutoFit/>
          </a:bodyPr>
          <a:lstStyle/>
          <a:p>
            <a:r>
              <a:rPr lang="en-US" sz="1400" dirty="0"/>
              <a:t>Decant into centrifuge tubes</a:t>
            </a:r>
          </a:p>
          <a:p>
            <a:r>
              <a:rPr lang="en-US" sz="1400" dirty="0"/>
              <a:t>Spin at 10,000 rpm</a:t>
            </a:r>
          </a:p>
          <a:p>
            <a:endParaRPr lang="en-US" sz="1400" dirty="0"/>
          </a:p>
        </p:txBody>
      </p:sp>
      <p:grpSp>
        <p:nvGrpSpPr>
          <p:cNvPr id="27" name="Group 26">
            <a:extLst>
              <a:ext uri="{FF2B5EF4-FFF2-40B4-BE49-F238E27FC236}">
                <a16:creationId xmlns:a16="http://schemas.microsoft.com/office/drawing/2014/main" id="{BF4E1120-5D8B-C94C-B4CA-A137BFB645FB}"/>
              </a:ext>
            </a:extLst>
          </p:cNvPr>
          <p:cNvGrpSpPr/>
          <p:nvPr/>
        </p:nvGrpSpPr>
        <p:grpSpPr>
          <a:xfrm>
            <a:off x="5356137" y="3970706"/>
            <a:ext cx="1335640" cy="2633292"/>
            <a:chOff x="2037205" y="3251041"/>
            <a:chExt cx="1335640" cy="2633292"/>
          </a:xfrm>
        </p:grpSpPr>
        <p:sp>
          <p:nvSpPr>
            <p:cNvPr id="23" name="Pie 22">
              <a:extLst>
                <a:ext uri="{FF2B5EF4-FFF2-40B4-BE49-F238E27FC236}">
                  <a16:creationId xmlns:a16="http://schemas.microsoft.com/office/drawing/2014/main" id="{7FB8F06D-0214-374D-B815-C4364691DC78}"/>
                </a:ext>
              </a:extLst>
            </p:cNvPr>
            <p:cNvSpPr/>
            <p:nvPr/>
          </p:nvSpPr>
          <p:spPr>
            <a:xfrm>
              <a:off x="2607731" y="5520267"/>
              <a:ext cx="541869" cy="338666"/>
            </a:xfrm>
            <a:prstGeom prst="pie">
              <a:avLst>
                <a:gd name="adj1" fmla="val 107398"/>
                <a:gd name="adj2" fmla="val 10850553"/>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a:extLst>
                <a:ext uri="{FF2B5EF4-FFF2-40B4-BE49-F238E27FC236}">
                  <a16:creationId xmlns:a16="http://schemas.microsoft.com/office/drawing/2014/main" id="{B41BB33B-E040-924C-93C6-89F0AFF50183}"/>
                </a:ext>
              </a:extLst>
            </p:cNvPr>
            <p:cNvSpPr/>
            <p:nvPr/>
          </p:nvSpPr>
          <p:spPr>
            <a:xfrm>
              <a:off x="2565400" y="3598333"/>
              <a:ext cx="626533" cy="228600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68324B0-03EC-7B47-BDAB-A0125A21D55C}"/>
                </a:ext>
              </a:extLst>
            </p:cNvPr>
            <p:cNvSpPr/>
            <p:nvPr/>
          </p:nvSpPr>
          <p:spPr>
            <a:xfrm>
              <a:off x="2438400" y="3564467"/>
              <a:ext cx="863600" cy="34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54E8D8F4-2ACE-AC4B-981D-F2F3DD444597}"/>
                </a:ext>
              </a:extLst>
            </p:cNvPr>
            <p:cNvSpPr/>
            <p:nvPr/>
          </p:nvSpPr>
          <p:spPr>
            <a:xfrm rot="6531607">
              <a:off x="2308215" y="2980031"/>
              <a:ext cx="793620" cy="1335640"/>
            </a:xfrm>
            <a:prstGeom prst="arc">
              <a:avLst>
                <a:gd name="adj1" fmla="val 17347238"/>
                <a:gd name="adj2" fmla="val 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5C3791E0-6474-D444-8EFB-D461CEAA78D5}"/>
              </a:ext>
            </a:extLst>
          </p:cNvPr>
          <p:cNvCxnSpPr>
            <a:cxnSpLocks/>
          </p:cNvCxnSpPr>
          <p:nvPr/>
        </p:nvCxnSpPr>
        <p:spPr>
          <a:xfrm>
            <a:off x="6189133" y="3572928"/>
            <a:ext cx="0" cy="8212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CE611E6-F789-6C43-BB72-32723F1ED9CC}"/>
              </a:ext>
            </a:extLst>
          </p:cNvPr>
          <p:cNvSpPr txBox="1"/>
          <p:nvPr/>
        </p:nvSpPr>
        <p:spPr>
          <a:xfrm>
            <a:off x="2278379" y="4792128"/>
            <a:ext cx="2481399" cy="738664"/>
          </a:xfrm>
          <a:prstGeom prst="rect">
            <a:avLst/>
          </a:prstGeom>
          <a:noFill/>
        </p:spPr>
        <p:txBody>
          <a:bodyPr wrap="square" rtlCol="0">
            <a:spAutoFit/>
          </a:bodyPr>
          <a:lstStyle/>
          <a:p>
            <a:r>
              <a:rPr lang="en-US" sz="1400" dirty="0"/>
              <a:t>collect 0-30% AS supernatants;</a:t>
            </a:r>
          </a:p>
          <a:p>
            <a:r>
              <a:rPr lang="en-US" sz="1400" dirty="0"/>
              <a:t>place back in beaker</a:t>
            </a:r>
          </a:p>
          <a:p>
            <a:endParaRPr lang="en-US" sz="1400" dirty="0"/>
          </a:p>
        </p:txBody>
      </p:sp>
      <p:cxnSp>
        <p:nvCxnSpPr>
          <p:cNvPr id="30" name="Straight Arrow Connector 29">
            <a:extLst>
              <a:ext uri="{FF2B5EF4-FFF2-40B4-BE49-F238E27FC236}">
                <a16:creationId xmlns:a16="http://schemas.microsoft.com/office/drawing/2014/main" id="{6A5913FE-6C96-6348-B1EB-3DDF9C52CF72}"/>
              </a:ext>
            </a:extLst>
          </p:cNvPr>
          <p:cNvCxnSpPr>
            <a:cxnSpLocks/>
          </p:cNvCxnSpPr>
          <p:nvPr/>
        </p:nvCxnSpPr>
        <p:spPr>
          <a:xfrm flipH="1" flipV="1">
            <a:off x="2226733" y="3683000"/>
            <a:ext cx="770467" cy="10075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596CFDE-9DD3-9846-8813-0F9C2CD785E9}"/>
              </a:ext>
            </a:extLst>
          </p:cNvPr>
          <p:cNvSpPr txBox="1"/>
          <p:nvPr/>
        </p:nvSpPr>
        <p:spPr>
          <a:xfrm>
            <a:off x="3379047" y="5903893"/>
            <a:ext cx="2386754" cy="954107"/>
          </a:xfrm>
          <a:prstGeom prst="rect">
            <a:avLst/>
          </a:prstGeom>
          <a:noFill/>
        </p:spPr>
        <p:txBody>
          <a:bodyPr wrap="square" rtlCol="0">
            <a:spAutoFit/>
          </a:bodyPr>
          <a:lstStyle/>
          <a:p>
            <a:r>
              <a:rPr lang="en-US" sz="1400" dirty="0"/>
              <a:t>Resuspend 0-30% AS pellet in 50 ml of enzyme buffer with 50 mM NaCl</a:t>
            </a:r>
          </a:p>
          <a:p>
            <a:endParaRPr lang="en-US" sz="1400" dirty="0"/>
          </a:p>
        </p:txBody>
      </p:sp>
      <p:sp>
        <p:nvSpPr>
          <p:cNvPr id="35" name="TextBox 34">
            <a:extLst>
              <a:ext uri="{FF2B5EF4-FFF2-40B4-BE49-F238E27FC236}">
                <a16:creationId xmlns:a16="http://schemas.microsoft.com/office/drawing/2014/main" id="{B51A0010-8079-9D4E-8925-A080AC9ACB64}"/>
              </a:ext>
            </a:extLst>
          </p:cNvPr>
          <p:cNvSpPr txBox="1"/>
          <p:nvPr/>
        </p:nvSpPr>
        <p:spPr>
          <a:xfrm>
            <a:off x="6554047" y="6334780"/>
            <a:ext cx="651087" cy="523220"/>
          </a:xfrm>
          <a:prstGeom prst="rect">
            <a:avLst/>
          </a:prstGeom>
          <a:noFill/>
        </p:spPr>
        <p:txBody>
          <a:bodyPr wrap="square" rtlCol="0">
            <a:spAutoFit/>
          </a:bodyPr>
          <a:lstStyle/>
          <a:p>
            <a:r>
              <a:rPr lang="en-US" sz="1400" dirty="0"/>
              <a:t>Pellet</a:t>
            </a:r>
          </a:p>
          <a:p>
            <a:endParaRPr lang="en-US" sz="1400" dirty="0"/>
          </a:p>
        </p:txBody>
      </p:sp>
      <p:sp>
        <p:nvSpPr>
          <p:cNvPr id="36" name="TextBox 35">
            <a:extLst>
              <a:ext uri="{FF2B5EF4-FFF2-40B4-BE49-F238E27FC236}">
                <a16:creationId xmlns:a16="http://schemas.microsoft.com/office/drawing/2014/main" id="{E6CE0EBE-5ABB-744F-8E05-5D5E2DF56A94}"/>
              </a:ext>
            </a:extLst>
          </p:cNvPr>
          <p:cNvSpPr txBox="1"/>
          <p:nvPr/>
        </p:nvSpPr>
        <p:spPr>
          <a:xfrm>
            <a:off x="6570981" y="5088460"/>
            <a:ext cx="651087" cy="523220"/>
          </a:xfrm>
          <a:prstGeom prst="rect">
            <a:avLst/>
          </a:prstGeom>
          <a:noFill/>
        </p:spPr>
        <p:txBody>
          <a:bodyPr wrap="square" rtlCol="0">
            <a:spAutoFit/>
          </a:bodyPr>
          <a:lstStyle/>
          <a:p>
            <a:r>
              <a:rPr lang="en-US" sz="1400" dirty="0"/>
              <a:t>Supt</a:t>
            </a:r>
          </a:p>
          <a:p>
            <a:endParaRPr lang="en-US" sz="1400" dirty="0"/>
          </a:p>
        </p:txBody>
      </p:sp>
    </p:spTree>
    <p:extLst>
      <p:ext uri="{BB962C8B-B14F-4D97-AF65-F5344CB8AC3E}">
        <p14:creationId xmlns:p14="http://schemas.microsoft.com/office/powerpoint/2010/main" val="1375215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654440" y="290753"/>
            <a:ext cx="5978111" cy="400110"/>
          </a:xfrm>
          <a:prstGeom prst="rect">
            <a:avLst/>
          </a:prstGeom>
          <a:noFill/>
        </p:spPr>
        <p:txBody>
          <a:bodyPr wrap="none" rtlCol="0">
            <a:spAutoFit/>
          </a:bodyPr>
          <a:lstStyle/>
          <a:p>
            <a:r>
              <a:rPr lang="en-US" sz="2000" b="1" dirty="0"/>
              <a:t>Ammonium Sulfate Precipitation: 30 to 60% saturation</a:t>
            </a:r>
            <a:endParaRPr lang="en-US" sz="2000" b="1" i="1" dirty="0"/>
          </a:p>
        </p:txBody>
      </p:sp>
      <p:pic>
        <p:nvPicPr>
          <p:cNvPr id="11" name="Picture 10">
            <a:extLst>
              <a:ext uri="{FF2B5EF4-FFF2-40B4-BE49-F238E27FC236}">
                <a16:creationId xmlns:a16="http://schemas.microsoft.com/office/drawing/2014/main" id="{DBAE9DFE-413E-6245-94CB-D762535B7500}"/>
              </a:ext>
            </a:extLst>
          </p:cNvPr>
          <p:cNvPicPr>
            <a:picLocks noChangeAspect="1"/>
          </p:cNvPicPr>
          <p:nvPr/>
        </p:nvPicPr>
        <p:blipFill rotWithShape="1">
          <a:blip r:embed="rId2"/>
          <a:srcRect t="31482" b="36173"/>
          <a:stretch/>
        </p:blipFill>
        <p:spPr>
          <a:xfrm>
            <a:off x="359402" y="770463"/>
            <a:ext cx="8386936" cy="4402668"/>
          </a:xfrm>
          <a:prstGeom prst="rect">
            <a:avLst/>
          </a:prstGeom>
        </p:spPr>
      </p:pic>
      <p:sp>
        <p:nvSpPr>
          <p:cNvPr id="6" name="Rectangle 5">
            <a:extLst>
              <a:ext uri="{FF2B5EF4-FFF2-40B4-BE49-F238E27FC236}">
                <a16:creationId xmlns:a16="http://schemas.microsoft.com/office/drawing/2014/main" id="{6A32A7D1-E82C-6444-9602-105088C01162}"/>
              </a:ext>
            </a:extLst>
          </p:cNvPr>
          <p:cNvSpPr/>
          <p:nvPr/>
        </p:nvSpPr>
        <p:spPr>
          <a:xfrm>
            <a:off x="5080602" y="2587157"/>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287254-3C9F-E94B-88D8-02221275058C}"/>
              </a:ext>
            </a:extLst>
          </p:cNvPr>
          <p:cNvSpPr txBox="1"/>
          <p:nvPr/>
        </p:nvSpPr>
        <p:spPr>
          <a:xfrm>
            <a:off x="1623907" y="3843867"/>
            <a:ext cx="2122953" cy="307777"/>
          </a:xfrm>
          <a:prstGeom prst="rect">
            <a:avLst/>
          </a:prstGeom>
          <a:noFill/>
        </p:spPr>
        <p:txBody>
          <a:bodyPr wrap="none" rtlCol="0">
            <a:spAutoFit/>
          </a:bodyPr>
          <a:lstStyle/>
          <a:p>
            <a:r>
              <a:rPr lang="en-US" sz="1400" i="1" dirty="0"/>
              <a:t>Weigh out 90.5 g solid A.S.</a:t>
            </a:r>
          </a:p>
        </p:txBody>
      </p:sp>
      <p:sp>
        <p:nvSpPr>
          <p:cNvPr id="8" name="Rectangle 7">
            <a:extLst>
              <a:ext uri="{FF2B5EF4-FFF2-40B4-BE49-F238E27FC236}">
                <a16:creationId xmlns:a16="http://schemas.microsoft.com/office/drawing/2014/main" id="{9BDF1C55-0508-DC41-9DD0-B080CD90B72C}"/>
              </a:ext>
            </a:extLst>
          </p:cNvPr>
          <p:cNvSpPr/>
          <p:nvPr/>
        </p:nvSpPr>
        <p:spPr>
          <a:xfrm>
            <a:off x="992413" y="2588367"/>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4F4912-89D2-E34E-9E1B-7549DA5079E2}"/>
              </a:ext>
            </a:extLst>
          </p:cNvPr>
          <p:cNvSpPr/>
          <p:nvPr/>
        </p:nvSpPr>
        <p:spPr>
          <a:xfrm>
            <a:off x="5088161" y="1116086"/>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34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1242060" y="342900"/>
            <a:ext cx="6730497" cy="400110"/>
          </a:xfrm>
          <a:prstGeom prst="rect">
            <a:avLst/>
          </a:prstGeom>
          <a:noFill/>
        </p:spPr>
        <p:txBody>
          <a:bodyPr wrap="none" rtlCol="0">
            <a:spAutoFit/>
          </a:bodyPr>
          <a:lstStyle/>
          <a:p>
            <a:r>
              <a:rPr lang="en-US" sz="2000" b="1" dirty="0"/>
              <a:t>Understanding Activity Requires a Quantitative Enzyme Assay </a:t>
            </a:r>
          </a:p>
        </p:txBody>
      </p:sp>
      <p:sp>
        <p:nvSpPr>
          <p:cNvPr id="6" name="TextBox 5">
            <a:extLst>
              <a:ext uri="{FF2B5EF4-FFF2-40B4-BE49-F238E27FC236}">
                <a16:creationId xmlns:a16="http://schemas.microsoft.com/office/drawing/2014/main" id="{5D4E0B98-DEE5-D340-A1D5-698840D0F332}"/>
              </a:ext>
            </a:extLst>
          </p:cNvPr>
          <p:cNvSpPr txBox="1"/>
          <p:nvPr/>
        </p:nvSpPr>
        <p:spPr>
          <a:xfrm>
            <a:off x="7277100" y="1752600"/>
            <a:ext cx="1569720" cy="1866900"/>
          </a:xfrm>
          <a:prstGeom prst="rect">
            <a:avLst/>
          </a:prstGeom>
          <a:noFill/>
        </p:spPr>
        <p:txBody>
          <a:bodyPr wrap="square" rtlCol="0">
            <a:spAutoFit/>
          </a:bodyPr>
          <a:lstStyle/>
          <a:p>
            <a:pPr marL="285750" indent="-285750">
              <a:buFont typeface="Arial" panose="020B0604020202020204" pitchFamily="34" charset="0"/>
              <a:buChar char="•"/>
            </a:pPr>
            <a:r>
              <a:rPr lang="en-US" sz="1600" b="1" dirty="0"/>
              <a:t>Rapid</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solidFill>
                  <a:srgbClr val="0432FF"/>
                </a:solidFill>
              </a:rPr>
              <a:t>Sensitive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Specific</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Inexpensive</a:t>
            </a:r>
          </a:p>
        </p:txBody>
      </p:sp>
      <p:sp>
        <p:nvSpPr>
          <p:cNvPr id="11" name="TextBox 10">
            <a:extLst>
              <a:ext uri="{FF2B5EF4-FFF2-40B4-BE49-F238E27FC236}">
                <a16:creationId xmlns:a16="http://schemas.microsoft.com/office/drawing/2014/main" id="{8D3CF32F-46D1-E84D-B421-7045EF100BB9}"/>
              </a:ext>
            </a:extLst>
          </p:cNvPr>
          <p:cNvSpPr txBox="1"/>
          <p:nvPr/>
        </p:nvSpPr>
        <p:spPr>
          <a:xfrm>
            <a:off x="2689860" y="952500"/>
            <a:ext cx="362600" cy="461665"/>
          </a:xfrm>
          <a:prstGeom prst="rect">
            <a:avLst/>
          </a:prstGeom>
          <a:noFill/>
        </p:spPr>
        <p:txBody>
          <a:bodyPr wrap="none" rtlCol="0">
            <a:spAutoFit/>
          </a:bodyPr>
          <a:lstStyle/>
          <a:p>
            <a:r>
              <a:rPr lang="en-US" sz="2400" dirty="0"/>
              <a:t>A</a:t>
            </a:r>
          </a:p>
        </p:txBody>
      </p:sp>
      <p:sp>
        <p:nvSpPr>
          <p:cNvPr id="12" name="TextBox 11">
            <a:extLst>
              <a:ext uri="{FF2B5EF4-FFF2-40B4-BE49-F238E27FC236}">
                <a16:creationId xmlns:a16="http://schemas.microsoft.com/office/drawing/2014/main" id="{39300A94-A730-934E-913B-9296CAFC7ABE}"/>
              </a:ext>
            </a:extLst>
          </p:cNvPr>
          <p:cNvSpPr txBox="1"/>
          <p:nvPr/>
        </p:nvSpPr>
        <p:spPr>
          <a:xfrm>
            <a:off x="3322320" y="952500"/>
            <a:ext cx="362600" cy="461665"/>
          </a:xfrm>
          <a:prstGeom prst="rect">
            <a:avLst/>
          </a:prstGeom>
          <a:noFill/>
        </p:spPr>
        <p:txBody>
          <a:bodyPr wrap="none" rtlCol="0">
            <a:spAutoFit/>
          </a:bodyPr>
          <a:lstStyle/>
          <a:p>
            <a:r>
              <a:rPr lang="en-US" sz="2400" dirty="0"/>
              <a:t>B</a:t>
            </a:r>
          </a:p>
        </p:txBody>
      </p:sp>
      <p:sp>
        <p:nvSpPr>
          <p:cNvPr id="13" name="TextBox 12">
            <a:extLst>
              <a:ext uri="{FF2B5EF4-FFF2-40B4-BE49-F238E27FC236}">
                <a16:creationId xmlns:a16="http://schemas.microsoft.com/office/drawing/2014/main" id="{DC263470-B7C2-474D-A1FF-A13AE1A37596}"/>
              </a:ext>
            </a:extLst>
          </p:cNvPr>
          <p:cNvSpPr txBox="1"/>
          <p:nvPr/>
        </p:nvSpPr>
        <p:spPr>
          <a:xfrm>
            <a:off x="4541520" y="952500"/>
            <a:ext cx="348172" cy="461665"/>
          </a:xfrm>
          <a:prstGeom prst="rect">
            <a:avLst/>
          </a:prstGeom>
          <a:noFill/>
        </p:spPr>
        <p:txBody>
          <a:bodyPr wrap="none" rtlCol="0">
            <a:spAutoFit/>
          </a:bodyPr>
          <a:lstStyle/>
          <a:p>
            <a:r>
              <a:rPr lang="en-US" sz="2400" dirty="0"/>
              <a:t>C</a:t>
            </a:r>
          </a:p>
        </p:txBody>
      </p:sp>
      <p:sp>
        <p:nvSpPr>
          <p:cNvPr id="14" name="TextBox 13">
            <a:extLst>
              <a:ext uri="{FF2B5EF4-FFF2-40B4-BE49-F238E27FC236}">
                <a16:creationId xmlns:a16="http://schemas.microsoft.com/office/drawing/2014/main" id="{82A158D1-681C-F542-9153-28D6A5A1A4B0}"/>
              </a:ext>
            </a:extLst>
          </p:cNvPr>
          <p:cNvSpPr txBox="1"/>
          <p:nvPr/>
        </p:nvSpPr>
        <p:spPr>
          <a:xfrm>
            <a:off x="5173980" y="952500"/>
            <a:ext cx="373820" cy="461665"/>
          </a:xfrm>
          <a:prstGeom prst="rect">
            <a:avLst/>
          </a:prstGeom>
          <a:noFill/>
        </p:spPr>
        <p:txBody>
          <a:bodyPr wrap="none" rtlCol="0">
            <a:spAutoFit/>
          </a:bodyPr>
          <a:lstStyle/>
          <a:p>
            <a:r>
              <a:rPr lang="en-US" sz="2400" dirty="0"/>
              <a:t>D</a:t>
            </a:r>
          </a:p>
        </p:txBody>
      </p:sp>
      <p:sp>
        <p:nvSpPr>
          <p:cNvPr id="2" name="TextBox 1">
            <a:extLst>
              <a:ext uri="{FF2B5EF4-FFF2-40B4-BE49-F238E27FC236}">
                <a16:creationId xmlns:a16="http://schemas.microsoft.com/office/drawing/2014/main" id="{A38B825D-8711-6D49-AF67-3B41560B5613}"/>
              </a:ext>
            </a:extLst>
          </p:cNvPr>
          <p:cNvSpPr txBox="1"/>
          <p:nvPr/>
        </p:nvSpPr>
        <p:spPr>
          <a:xfrm>
            <a:off x="3017520" y="998666"/>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C94712B5-2135-744E-A2C2-B13EDE62323A}"/>
              </a:ext>
            </a:extLst>
          </p:cNvPr>
          <p:cNvSpPr txBox="1"/>
          <p:nvPr/>
        </p:nvSpPr>
        <p:spPr>
          <a:xfrm>
            <a:off x="4884420" y="998666"/>
            <a:ext cx="300082" cy="369332"/>
          </a:xfrm>
          <a:prstGeom prst="rect">
            <a:avLst/>
          </a:prstGeom>
          <a:noFill/>
        </p:spPr>
        <p:txBody>
          <a:bodyPr wrap="none" rtlCol="0">
            <a:spAutoFit/>
          </a:bodyPr>
          <a:lstStyle/>
          <a:p>
            <a:r>
              <a:rPr lang="en-US" dirty="0"/>
              <a:t>+</a:t>
            </a:r>
          </a:p>
        </p:txBody>
      </p:sp>
      <p:sp>
        <p:nvSpPr>
          <p:cNvPr id="17" name="Right Arrow 16">
            <a:extLst>
              <a:ext uri="{FF2B5EF4-FFF2-40B4-BE49-F238E27FC236}">
                <a16:creationId xmlns:a16="http://schemas.microsoft.com/office/drawing/2014/main" id="{E39613C8-4E29-A64A-89E8-4276441900E8}"/>
              </a:ext>
            </a:extLst>
          </p:cNvPr>
          <p:cNvSpPr/>
          <p:nvPr/>
        </p:nvSpPr>
        <p:spPr>
          <a:xfrm>
            <a:off x="3817620" y="1112520"/>
            <a:ext cx="594360" cy="152400"/>
          </a:xfrm>
          <a:prstGeom prst="rightArrow">
            <a:avLst/>
          </a:prstGeom>
          <a:solidFill>
            <a:schemeClr val="bg1">
              <a:lumMod val="9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55300B5-92E3-3245-A81F-02791BA24ADD}"/>
              </a:ext>
            </a:extLst>
          </p:cNvPr>
          <p:cNvSpPr txBox="1"/>
          <p:nvPr/>
        </p:nvSpPr>
        <p:spPr>
          <a:xfrm>
            <a:off x="2598420" y="1501140"/>
            <a:ext cx="3037113" cy="307777"/>
          </a:xfrm>
          <a:prstGeom prst="rect">
            <a:avLst/>
          </a:prstGeom>
          <a:noFill/>
        </p:spPr>
        <p:txBody>
          <a:bodyPr wrap="none" rtlCol="0">
            <a:spAutoFit/>
          </a:bodyPr>
          <a:lstStyle/>
          <a:p>
            <a:r>
              <a:rPr lang="en-US" sz="1400" dirty="0"/>
              <a:t>Enzyme-catalyzed bi-substrate reaction</a:t>
            </a:r>
          </a:p>
        </p:txBody>
      </p:sp>
      <p:sp>
        <p:nvSpPr>
          <p:cNvPr id="19" name="TextBox 18">
            <a:extLst>
              <a:ext uri="{FF2B5EF4-FFF2-40B4-BE49-F238E27FC236}">
                <a16:creationId xmlns:a16="http://schemas.microsoft.com/office/drawing/2014/main" id="{6C5FE311-ACD9-5443-A033-8B1966D7AD92}"/>
              </a:ext>
            </a:extLst>
          </p:cNvPr>
          <p:cNvSpPr txBox="1"/>
          <p:nvPr/>
        </p:nvSpPr>
        <p:spPr>
          <a:xfrm>
            <a:off x="1348740" y="2164080"/>
            <a:ext cx="1002197" cy="338554"/>
          </a:xfrm>
          <a:prstGeom prst="rect">
            <a:avLst/>
          </a:prstGeom>
          <a:noFill/>
        </p:spPr>
        <p:txBody>
          <a:bodyPr wrap="none" rtlCol="0">
            <a:spAutoFit/>
          </a:bodyPr>
          <a:lstStyle/>
          <a:p>
            <a:r>
              <a:rPr lang="en-US" sz="1600" dirty="0"/>
              <a:t>Activity  =</a:t>
            </a:r>
          </a:p>
        </p:txBody>
      </p:sp>
      <p:sp>
        <p:nvSpPr>
          <p:cNvPr id="20" name="TextBox 19">
            <a:extLst>
              <a:ext uri="{FF2B5EF4-FFF2-40B4-BE49-F238E27FC236}">
                <a16:creationId xmlns:a16="http://schemas.microsoft.com/office/drawing/2014/main" id="{20F9D5AE-FBC5-FD4F-9D1B-5046634B60CE}"/>
              </a:ext>
            </a:extLst>
          </p:cNvPr>
          <p:cNvSpPr txBox="1"/>
          <p:nvPr/>
        </p:nvSpPr>
        <p:spPr>
          <a:xfrm>
            <a:off x="2606040" y="2148840"/>
            <a:ext cx="598241" cy="584775"/>
          </a:xfrm>
          <a:prstGeom prst="rect">
            <a:avLst/>
          </a:prstGeom>
          <a:noFill/>
        </p:spPr>
        <p:txBody>
          <a:bodyPr wrap="none" rtlCol="0">
            <a:spAutoFit/>
          </a:bodyPr>
          <a:lstStyle/>
          <a:p>
            <a:r>
              <a:rPr lang="en-US" sz="1600" dirty="0"/>
              <a:t>-d[A]</a:t>
            </a:r>
          </a:p>
          <a:p>
            <a:r>
              <a:rPr lang="en-US" sz="1600" dirty="0"/>
              <a:t>   </a:t>
            </a:r>
            <a:r>
              <a:rPr lang="en-US" sz="1600" dirty="0" err="1"/>
              <a:t>dt</a:t>
            </a:r>
            <a:endParaRPr lang="en-US" sz="1600" dirty="0"/>
          </a:p>
        </p:txBody>
      </p:sp>
      <p:sp>
        <p:nvSpPr>
          <p:cNvPr id="21" name="TextBox 20">
            <a:extLst>
              <a:ext uri="{FF2B5EF4-FFF2-40B4-BE49-F238E27FC236}">
                <a16:creationId xmlns:a16="http://schemas.microsoft.com/office/drawing/2014/main" id="{BE65B888-D603-D04C-AE4C-71596E5AF50B}"/>
              </a:ext>
            </a:extLst>
          </p:cNvPr>
          <p:cNvSpPr txBox="1"/>
          <p:nvPr/>
        </p:nvSpPr>
        <p:spPr>
          <a:xfrm>
            <a:off x="3589020" y="2148840"/>
            <a:ext cx="598241" cy="584775"/>
          </a:xfrm>
          <a:prstGeom prst="rect">
            <a:avLst/>
          </a:prstGeom>
          <a:noFill/>
        </p:spPr>
        <p:txBody>
          <a:bodyPr wrap="none" rtlCol="0">
            <a:spAutoFit/>
          </a:bodyPr>
          <a:lstStyle/>
          <a:p>
            <a:r>
              <a:rPr lang="en-US" sz="1600" dirty="0"/>
              <a:t>-d[B]</a:t>
            </a:r>
          </a:p>
          <a:p>
            <a:r>
              <a:rPr lang="en-US" sz="1600" dirty="0"/>
              <a:t>   </a:t>
            </a:r>
            <a:r>
              <a:rPr lang="en-US" sz="1600" dirty="0" err="1"/>
              <a:t>dt</a:t>
            </a:r>
            <a:endParaRPr lang="en-US" sz="1600" dirty="0"/>
          </a:p>
        </p:txBody>
      </p:sp>
      <p:sp>
        <p:nvSpPr>
          <p:cNvPr id="22" name="TextBox 21">
            <a:extLst>
              <a:ext uri="{FF2B5EF4-FFF2-40B4-BE49-F238E27FC236}">
                <a16:creationId xmlns:a16="http://schemas.microsoft.com/office/drawing/2014/main" id="{E985A700-34EA-9A4F-9C32-F97EA9D75F2E}"/>
              </a:ext>
            </a:extLst>
          </p:cNvPr>
          <p:cNvSpPr txBox="1"/>
          <p:nvPr/>
        </p:nvSpPr>
        <p:spPr>
          <a:xfrm>
            <a:off x="4572000" y="2148840"/>
            <a:ext cx="628698" cy="584775"/>
          </a:xfrm>
          <a:prstGeom prst="rect">
            <a:avLst/>
          </a:prstGeom>
          <a:noFill/>
        </p:spPr>
        <p:txBody>
          <a:bodyPr wrap="none" rtlCol="0">
            <a:spAutoFit/>
          </a:bodyPr>
          <a:lstStyle/>
          <a:p>
            <a:r>
              <a:rPr lang="en-US" sz="1600" dirty="0"/>
              <a:t>+d[C]</a:t>
            </a:r>
          </a:p>
          <a:p>
            <a:r>
              <a:rPr lang="en-US" sz="1600" dirty="0"/>
              <a:t>   </a:t>
            </a:r>
            <a:r>
              <a:rPr lang="en-US" sz="1600" dirty="0" err="1"/>
              <a:t>dt</a:t>
            </a:r>
            <a:endParaRPr lang="en-US" sz="1600" dirty="0"/>
          </a:p>
        </p:txBody>
      </p:sp>
      <p:sp>
        <p:nvSpPr>
          <p:cNvPr id="23" name="TextBox 22">
            <a:extLst>
              <a:ext uri="{FF2B5EF4-FFF2-40B4-BE49-F238E27FC236}">
                <a16:creationId xmlns:a16="http://schemas.microsoft.com/office/drawing/2014/main" id="{9185B24A-EAF7-0142-A36E-7CAC6E937C1C}"/>
              </a:ext>
            </a:extLst>
          </p:cNvPr>
          <p:cNvSpPr txBox="1"/>
          <p:nvPr/>
        </p:nvSpPr>
        <p:spPr>
          <a:xfrm>
            <a:off x="5554980" y="2148840"/>
            <a:ext cx="646331" cy="584775"/>
          </a:xfrm>
          <a:prstGeom prst="rect">
            <a:avLst/>
          </a:prstGeom>
          <a:noFill/>
        </p:spPr>
        <p:txBody>
          <a:bodyPr wrap="none" rtlCol="0">
            <a:spAutoFit/>
          </a:bodyPr>
          <a:lstStyle/>
          <a:p>
            <a:r>
              <a:rPr lang="en-US" sz="1600" dirty="0"/>
              <a:t>+d[D]</a:t>
            </a:r>
          </a:p>
          <a:p>
            <a:r>
              <a:rPr lang="en-US" sz="1600" dirty="0"/>
              <a:t>   </a:t>
            </a:r>
            <a:r>
              <a:rPr lang="en-US" sz="1600" dirty="0" err="1"/>
              <a:t>dt</a:t>
            </a:r>
            <a:endParaRPr lang="en-US" sz="1600" dirty="0"/>
          </a:p>
        </p:txBody>
      </p:sp>
      <p:sp>
        <p:nvSpPr>
          <p:cNvPr id="24" name="TextBox 23">
            <a:extLst>
              <a:ext uri="{FF2B5EF4-FFF2-40B4-BE49-F238E27FC236}">
                <a16:creationId xmlns:a16="http://schemas.microsoft.com/office/drawing/2014/main" id="{7BF1E5AF-07B6-4A41-8B05-569B1DF155CB}"/>
              </a:ext>
            </a:extLst>
          </p:cNvPr>
          <p:cNvSpPr txBox="1"/>
          <p:nvPr/>
        </p:nvSpPr>
        <p:spPr>
          <a:xfrm>
            <a:off x="3261360" y="2164080"/>
            <a:ext cx="287258" cy="338554"/>
          </a:xfrm>
          <a:prstGeom prst="rect">
            <a:avLst/>
          </a:prstGeom>
          <a:noFill/>
        </p:spPr>
        <p:txBody>
          <a:bodyPr wrap="none" rtlCol="0">
            <a:spAutoFit/>
          </a:bodyPr>
          <a:lstStyle/>
          <a:p>
            <a:r>
              <a:rPr lang="en-US" sz="1600" dirty="0"/>
              <a:t>=</a:t>
            </a:r>
          </a:p>
        </p:txBody>
      </p:sp>
      <p:sp>
        <p:nvSpPr>
          <p:cNvPr id="25" name="TextBox 24">
            <a:extLst>
              <a:ext uri="{FF2B5EF4-FFF2-40B4-BE49-F238E27FC236}">
                <a16:creationId xmlns:a16="http://schemas.microsoft.com/office/drawing/2014/main" id="{80DE3FF1-FFC4-7345-B4F9-3DC38DA7FF66}"/>
              </a:ext>
            </a:extLst>
          </p:cNvPr>
          <p:cNvSpPr txBox="1"/>
          <p:nvPr/>
        </p:nvSpPr>
        <p:spPr>
          <a:xfrm>
            <a:off x="5242560" y="2164080"/>
            <a:ext cx="287258" cy="338554"/>
          </a:xfrm>
          <a:prstGeom prst="rect">
            <a:avLst/>
          </a:prstGeom>
          <a:noFill/>
        </p:spPr>
        <p:txBody>
          <a:bodyPr wrap="none" rtlCol="0">
            <a:spAutoFit/>
          </a:bodyPr>
          <a:lstStyle/>
          <a:p>
            <a:r>
              <a:rPr lang="en-US" sz="1600" dirty="0"/>
              <a:t>=</a:t>
            </a:r>
          </a:p>
        </p:txBody>
      </p:sp>
      <p:sp>
        <p:nvSpPr>
          <p:cNvPr id="26" name="TextBox 25">
            <a:extLst>
              <a:ext uri="{FF2B5EF4-FFF2-40B4-BE49-F238E27FC236}">
                <a16:creationId xmlns:a16="http://schemas.microsoft.com/office/drawing/2014/main" id="{D40834AD-37E6-E84D-82DB-E191FC2663CF}"/>
              </a:ext>
            </a:extLst>
          </p:cNvPr>
          <p:cNvSpPr txBox="1"/>
          <p:nvPr/>
        </p:nvSpPr>
        <p:spPr>
          <a:xfrm>
            <a:off x="4229100" y="2164080"/>
            <a:ext cx="287258" cy="338554"/>
          </a:xfrm>
          <a:prstGeom prst="rect">
            <a:avLst/>
          </a:prstGeom>
          <a:noFill/>
        </p:spPr>
        <p:txBody>
          <a:bodyPr wrap="none" rtlCol="0">
            <a:spAutoFit/>
          </a:bodyPr>
          <a:lstStyle/>
          <a:p>
            <a:r>
              <a:rPr lang="en-US" sz="1600" dirty="0"/>
              <a:t>=</a:t>
            </a:r>
          </a:p>
        </p:txBody>
      </p:sp>
      <p:cxnSp>
        <p:nvCxnSpPr>
          <p:cNvPr id="28" name="Straight Connector 27">
            <a:extLst>
              <a:ext uri="{FF2B5EF4-FFF2-40B4-BE49-F238E27FC236}">
                <a16:creationId xmlns:a16="http://schemas.microsoft.com/office/drawing/2014/main" id="{5AD46467-969F-C34E-BC7B-57BBB7719BA9}"/>
              </a:ext>
            </a:extLst>
          </p:cNvPr>
          <p:cNvCxnSpPr>
            <a:cxnSpLocks/>
          </p:cNvCxnSpPr>
          <p:nvPr/>
        </p:nvCxnSpPr>
        <p:spPr>
          <a:xfrm flipH="1">
            <a:off x="2674620" y="2453640"/>
            <a:ext cx="484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84FF3A-8914-CD41-9A83-BC07A888B0AF}"/>
              </a:ext>
            </a:extLst>
          </p:cNvPr>
          <p:cNvCxnSpPr>
            <a:cxnSpLocks/>
          </p:cNvCxnSpPr>
          <p:nvPr/>
        </p:nvCxnSpPr>
        <p:spPr>
          <a:xfrm flipH="1">
            <a:off x="3649980" y="2453640"/>
            <a:ext cx="484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1123E2-9636-5C45-AAD9-43A7FED082F5}"/>
              </a:ext>
            </a:extLst>
          </p:cNvPr>
          <p:cNvCxnSpPr>
            <a:cxnSpLocks/>
          </p:cNvCxnSpPr>
          <p:nvPr/>
        </p:nvCxnSpPr>
        <p:spPr>
          <a:xfrm flipH="1">
            <a:off x="4640580" y="2453640"/>
            <a:ext cx="484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D7EB08-EB14-634F-B67B-0482A70DFC43}"/>
              </a:ext>
            </a:extLst>
          </p:cNvPr>
          <p:cNvCxnSpPr>
            <a:cxnSpLocks/>
          </p:cNvCxnSpPr>
          <p:nvPr/>
        </p:nvCxnSpPr>
        <p:spPr>
          <a:xfrm flipH="1">
            <a:off x="5631180" y="2453640"/>
            <a:ext cx="484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Bent-Up Arrow 37">
            <a:extLst>
              <a:ext uri="{FF2B5EF4-FFF2-40B4-BE49-F238E27FC236}">
                <a16:creationId xmlns:a16="http://schemas.microsoft.com/office/drawing/2014/main" id="{C99026F4-1576-194A-BB37-6D378BF374ED}"/>
              </a:ext>
            </a:extLst>
          </p:cNvPr>
          <p:cNvSpPr/>
          <p:nvPr/>
        </p:nvSpPr>
        <p:spPr>
          <a:xfrm flipV="1">
            <a:off x="7996100" y="548640"/>
            <a:ext cx="342900" cy="899160"/>
          </a:xfrm>
          <a:prstGeom prst="bentUpArrow">
            <a:avLst>
              <a:gd name="adj1" fmla="val 11153"/>
              <a:gd name="adj2" fmla="val 1653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889D276-3D13-2C47-8DBD-8E0889A4789C}"/>
              </a:ext>
            </a:extLst>
          </p:cNvPr>
          <p:cNvSpPr/>
          <p:nvPr/>
        </p:nvSpPr>
        <p:spPr>
          <a:xfrm>
            <a:off x="7254240" y="1645920"/>
            <a:ext cx="1623060" cy="2072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Bent-Up Arrow 41">
            <a:extLst>
              <a:ext uri="{FF2B5EF4-FFF2-40B4-BE49-F238E27FC236}">
                <a16:creationId xmlns:a16="http://schemas.microsoft.com/office/drawing/2014/main" id="{40309B2D-B2CD-2943-A0F1-0FF68E5AEC6A}"/>
              </a:ext>
            </a:extLst>
          </p:cNvPr>
          <p:cNvSpPr/>
          <p:nvPr/>
        </p:nvSpPr>
        <p:spPr>
          <a:xfrm flipH="1">
            <a:off x="937260" y="2971800"/>
            <a:ext cx="1935480" cy="1988820"/>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DAF4F9-986A-DD41-8C9D-45E1CC06B850}"/>
              </a:ext>
            </a:extLst>
          </p:cNvPr>
          <p:cNvSpPr txBox="1"/>
          <p:nvPr/>
        </p:nvSpPr>
        <p:spPr>
          <a:xfrm>
            <a:off x="807720" y="4937760"/>
            <a:ext cx="276038" cy="307777"/>
          </a:xfrm>
          <a:prstGeom prst="rect">
            <a:avLst/>
          </a:prstGeom>
          <a:noFill/>
        </p:spPr>
        <p:txBody>
          <a:bodyPr wrap="none" rtlCol="0">
            <a:spAutoFit/>
          </a:bodyPr>
          <a:lstStyle/>
          <a:p>
            <a:r>
              <a:rPr lang="en-US" sz="1400" dirty="0"/>
              <a:t>0</a:t>
            </a:r>
          </a:p>
        </p:txBody>
      </p:sp>
      <p:cxnSp>
        <p:nvCxnSpPr>
          <p:cNvPr id="46" name="Straight Arrow Connector 45">
            <a:extLst>
              <a:ext uri="{FF2B5EF4-FFF2-40B4-BE49-F238E27FC236}">
                <a16:creationId xmlns:a16="http://schemas.microsoft.com/office/drawing/2014/main" id="{322803D9-7DB2-7E48-AC9E-9F160A312025}"/>
              </a:ext>
            </a:extLst>
          </p:cNvPr>
          <p:cNvCxnSpPr/>
          <p:nvPr/>
        </p:nvCxnSpPr>
        <p:spPr>
          <a:xfrm>
            <a:off x="1104900" y="5097780"/>
            <a:ext cx="167640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A5A516D-07C9-2E4B-AA43-558EEB523C19}"/>
              </a:ext>
            </a:extLst>
          </p:cNvPr>
          <p:cNvSpPr txBox="1"/>
          <p:nvPr/>
        </p:nvSpPr>
        <p:spPr>
          <a:xfrm>
            <a:off x="1592580" y="5135880"/>
            <a:ext cx="546945" cy="307777"/>
          </a:xfrm>
          <a:prstGeom prst="rect">
            <a:avLst/>
          </a:prstGeom>
          <a:noFill/>
        </p:spPr>
        <p:txBody>
          <a:bodyPr wrap="none" rtlCol="0">
            <a:spAutoFit/>
          </a:bodyPr>
          <a:lstStyle/>
          <a:p>
            <a:r>
              <a:rPr lang="en-US" sz="1400" dirty="0"/>
              <a:t>Time</a:t>
            </a:r>
          </a:p>
        </p:txBody>
      </p:sp>
      <p:cxnSp>
        <p:nvCxnSpPr>
          <p:cNvPr id="49" name="Straight Connector 48">
            <a:extLst>
              <a:ext uri="{FF2B5EF4-FFF2-40B4-BE49-F238E27FC236}">
                <a16:creationId xmlns:a16="http://schemas.microsoft.com/office/drawing/2014/main" id="{F0DA7A15-6B9E-CA44-A856-1D891AC314E5}"/>
              </a:ext>
            </a:extLst>
          </p:cNvPr>
          <p:cNvCxnSpPr/>
          <p:nvPr/>
        </p:nvCxnSpPr>
        <p:spPr>
          <a:xfrm>
            <a:off x="952500" y="3032760"/>
            <a:ext cx="189738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AAEBA73-AE01-B249-8FFE-0559A336297E}"/>
              </a:ext>
            </a:extLst>
          </p:cNvPr>
          <p:cNvCxnSpPr>
            <a:cxnSpLocks/>
          </p:cNvCxnSpPr>
          <p:nvPr/>
        </p:nvCxnSpPr>
        <p:spPr>
          <a:xfrm>
            <a:off x="944880" y="3048000"/>
            <a:ext cx="1927860" cy="2209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BDE04C-BF02-6341-BAA9-683673EDF5CC}"/>
              </a:ext>
            </a:extLst>
          </p:cNvPr>
          <p:cNvCxnSpPr>
            <a:cxnSpLocks/>
          </p:cNvCxnSpPr>
          <p:nvPr/>
        </p:nvCxnSpPr>
        <p:spPr>
          <a:xfrm flipV="1">
            <a:off x="937260" y="4701540"/>
            <a:ext cx="1943100" cy="25146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7054DBF7-472D-BF4B-8D74-BE95474EC3BA}"/>
              </a:ext>
            </a:extLst>
          </p:cNvPr>
          <p:cNvSpPr/>
          <p:nvPr/>
        </p:nvSpPr>
        <p:spPr>
          <a:xfrm>
            <a:off x="1692802" y="3213854"/>
            <a:ext cx="750526" cy="369332"/>
          </a:xfrm>
          <a:prstGeom prst="rect">
            <a:avLst/>
          </a:prstGeom>
        </p:spPr>
        <p:txBody>
          <a:bodyPr wrap="none">
            <a:spAutoFit/>
          </a:bodyPr>
          <a:lstStyle/>
          <a:p>
            <a:r>
              <a:rPr lang="en-US" dirty="0"/>
              <a:t>A or B</a:t>
            </a:r>
          </a:p>
        </p:txBody>
      </p:sp>
      <p:sp>
        <p:nvSpPr>
          <p:cNvPr id="55" name="Rectangle 54">
            <a:extLst>
              <a:ext uri="{FF2B5EF4-FFF2-40B4-BE49-F238E27FC236}">
                <a16:creationId xmlns:a16="http://schemas.microsoft.com/office/drawing/2014/main" id="{F5D98575-7563-3B43-8585-E3BFE9BF0F66}"/>
              </a:ext>
            </a:extLst>
          </p:cNvPr>
          <p:cNvSpPr/>
          <p:nvPr/>
        </p:nvSpPr>
        <p:spPr>
          <a:xfrm>
            <a:off x="1677562" y="4356854"/>
            <a:ext cx="758541" cy="369332"/>
          </a:xfrm>
          <a:prstGeom prst="rect">
            <a:avLst/>
          </a:prstGeom>
        </p:spPr>
        <p:txBody>
          <a:bodyPr wrap="none">
            <a:spAutoFit/>
          </a:bodyPr>
          <a:lstStyle/>
          <a:p>
            <a:r>
              <a:rPr lang="en-US" dirty="0"/>
              <a:t>C or D</a:t>
            </a:r>
          </a:p>
        </p:txBody>
      </p:sp>
      <p:sp>
        <p:nvSpPr>
          <p:cNvPr id="57" name="Right Brace 56">
            <a:extLst>
              <a:ext uri="{FF2B5EF4-FFF2-40B4-BE49-F238E27FC236}">
                <a16:creationId xmlns:a16="http://schemas.microsoft.com/office/drawing/2014/main" id="{F3AFD23E-7E84-114A-A774-1EF94150B6F3}"/>
              </a:ext>
            </a:extLst>
          </p:cNvPr>
          <p:cNvSpPr/>
          <p:nvPr/>
        </p:nvSpPr>
        <p:spPr>
          <a:xfrm>
            <a:off x="2979420" y="4693920"/>
            <a:ext cx="129540" cy="289560"/>
          </a:xfrm>
          <a:prstGeom prst="rightBrace">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ight Brace 57">
            <a:extLst>
              <a:ext uri="{FF2B5EF4-FFF2-40B4-BE49-F238E27FC236}">
                <a16:creationId xmlns:a16="http://schemas.microsoft.com/office/drawing/2014/main" id="{BF5F83FF-6C70-CC45-A7CA-6E750FC3B283}"/>
              </a:ext>
            </a:extLst>
          </p:cNvPr>
          <p:cNvSpPr/>
          <p:nvPr/>
        </p:nvSpPr>
        <p:spPr>
          <a:xfrm>
            <a:off x="2926080" y="3025140"/>
            <a:ext cx="152400" cy="274320"/>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a:extLst>
              <a:ext uri="{FF2B5EF4-FFF2-40B4-BE49-F238E27FC236}">
                <a16:creationId xmlns:a16="http://schemas.microsoft.com/office/drawing/2014/main" id="{0212E40B-8AB7-6744-A5C4-75C2AC93811A}"/>
              </a:ext>
            </a:extLst>
          </p:cNvPr>
          <p:cNvSpPr txBox="1"/>
          <p:nvPr/>
        </p:nvSpPr>
        <p:spPr>
          <a:xfrm>
            <a:off x="1066800" y="5509260"/>
            <a:ext cx="1773049" cy="338554"/>
          </a:xfrm>
          <a:prstGeom prst="rect">
            <a:avLst/>
          </a:prstGeom>
          <a:noFill/>
        </p:spPr>
        <p:txBody>
          <a:bodyPr wrap="none" rtlCol="0">
            <a:spAutoFit/>
          </a:bodyPr>
          <a:lstStyle/>
          <a:p>
            <a:r>
              <a:rPr lang="en-US" sz="1600" i="1" dirty="0"/>
              <a:t>What to measure ?</a:t>
            </a:r>
          </a:p>
        </p:txBody>
      </p:sp>
      <p:sp>
        <p:nvSpPr>
          <p:cNvPr id="60" name="TextBox 59">
            <a:extLst>
              <a:ext uri="{FF2B5EF4-FFF2-40B4-BE49-F238E27FC236}">
                <a16:creationId xmlns:a16="http://schemas.microsoft.com/office/drawing/2014/main" id="{283C462D-D44B-294E-930B-A9B4F2EA2730}"/>
              </a:ext>
            </a:extLst>
          </p:cNvPr>
          <p:cNvSpPr txBox="1"/>
          <p:nvPr/>
        </p:nvSpPr>
        <p:spPr>
          <a:xfrm>
            <a:off x="3672840" y="5494020"/>
            <a:ext cx="3332835" cy="584775"/>
          </a:xfrm>
          <a:prstGeom prst="rect">
            <a:avLst/>
          </a:prstGeom>
          <a:noFill/>
        </p:spPr>
        <p:txBody>
          <a:bodyPr wrap="none" rtlCol="0">
            <a:spAutoFit/>
          </a:bodyPr>
          <a:lstStyle/>
          <a:p>
            <a:r>
              <a:rPr lang="en-US" dirty="0">
                <a:solidFill>
                  <a:srgbClr val="0432FF"/>
                </a:solidFill>
              </a:rPr>
              <a:t>Gain-of-Signal </a:t>
            </a:r>
            <a:r>
              <a:rPr lang="en-US" dirty="0"/>
              <a:t>beats loss-of-signal</a:t>
            </a:r>
          </a:p>
          <a:p>
            <a:r>
              <a:rPr lang="en-US" sz="1400" i="1" dirty="0"/>
              <a:t>(every day and twice on Sunday)</a:t>
            </a:r>
          </a:p>
        </p:txBody>
      </p:sp>
      <p:sp>
        <p:nvSpPr>
          <p:cNvPr id="61" name="TextBox 60">
            <a:extLst>
              <a:ext uri="{FF2B5EF4-FFF2-40B4-BE49-F238E27FC236}">
                <a16:creationId xmlns:a16="http://schemas.microsoft.com/office/drawing/2014/main" id="{B5A8DB8B-7A88-EF4C-85A4-60F12CEAC590}"/>
              </a:ext>
            </a:extLst>
          </p:cNvPr>
          <p:cNvSpPr txBox="1"/>
          <p:nvPr/>
        </p:nvSpPr>
        <p:spPr>
          <a:xfrm>
            <a:off x="3649980" y="4000500"/>
            <a:ext cx="4038600" cy="1077218"/>
          </a:xfrm>
          <a:prstGeom prst="rect">
            <a:avLst/>
          </a:prstGeom>
          <a:noFill/>
        </p:spPr>
        <p:txBody>
          <a:bodyPr wrap="square" rtlCol="0">
            <a:spAutoFit/>
          </a:bodyPr>
          <a:lstStyle/>
          <a:p>
            <a:r>
              <a:rPr lang="en-US" sz="1600" i="1" u="sng" dirty="0"/>
              <a:t>Sensitivity has two components to consider</a:t>
            </a:r>
            <a:r>
              <a:rPr lang="en-US" sz="1600" i="1" dirty="0"/>
              <a:t>:</a:t>
            </a:r>
          </a:p>
          <a:p>
            <a:pPr marL="285750" indent="-285750">
              <a:buFont typeface="Wingdings" pitchFamily="2" charset="2"/>
              <a:buChar char="ü"/>
            </a:pPr>
            <a:r>
              <a:rPr lang="en-US" sz="1600" dirty="0"/>
              <a:t>what amounts/concentrations are detected? (fmol; pmol, nmol, µ</a:t>
            </a:r>
            <a:r>
              <a:rPr lang="en-US" sz="1600" dirty="0" err="1"/>
              <a:t>mol</a:t>
            </a:r>
            <a:r>
              <a:rPr lang="en-US" sz="1600" dirty="0"/>
              <a:t>, etc.)</a:t>
            </a:r>
          </a:p>
          <a:p>
            <a:pPr marL="285750" indent="-285750">
              <a:buFont typeface="Wingdings" pitchFamily="2" charset="2"/>
              <a:buChar char="ü"/>
            </a:pPr>
            <a:r>
              <a:rPr lang="en-US" sz="1600" dirty="0"/>
              <a:t>Signal-to-noise</a:t>
            </a:r>
          </a:p>
        </p:txBody>
      </p:sp>
      <p:sp>
        <p:nvSpPr>
          <p:cNvPr id="62" name="TextBox 61">
            <a:extLst>
              <a:ext uri="{FF2B5EF4-FFF2-40B4-BE49-F238E27FC236}">
                <a16:creationId xmlns:a16="http://schemas.microsoft.com/office/drawing/2014/main" id="{D5DA9B4A-058F-8F40-89E7-3F5A20A9DD15}"/>
              </a:ext>
            </a:extLst>
          </p:cNvPr>
          <p:cNvSpPr txBox="1"/>
          <p:nvPr/>
        </p:nvSpPr>
        <p:spPr>
          <a:xfrm>
            <a:off x="3063240" y="4671060"/>
            <a:ext cx="300082" cy="338554"/>
          </a:xfrm>
          <a:prstGeom prst="rect">
            <a:avLst/>
          </a:prstGeom>
          <a:noFill/>
          <a:ln>
            <a:noFill/>
          </a:ln>
        </p:spPr>
        <p:txBody>
          <a:bodyPr wrap="none" rtlCol="0">
            <a:spAutoFit/>
          </a:bodyPr>
          <a:lstStyle/>
          <a:p>
            <a:r>
              <a:rPr lang="en-US" sz="1600" dirty="0">
                <a:solidFill>
                  <a:srgbClr val="0432FF"/>
                </a:solidFill>
              </a:rPr>
              <a:t>∆</a:t>
            </a:r>
          </a:p>
        </p:txBody>
      </p:sp>
      <p:sp>
        <p:nvSpPr>
          <p:cNvPr id="63" name="TextBox 62">
            <a:extLst>
              <a:ext uri="{FF2B5EF4-FFF2-40B4-BE49-F238E27FC236}">
                <a16:creationId xmlns:a16="http://schemas.microsoft.com/office/drawing/2014/main" id="{FC9A39C6-3F21-734E-A133-E1DB6625D411}"/>
              </a:ext>
            </a:extLst>
          </p:cNvPr>
          <p:cNvSpPr txBox="1"/>
          <p:nvPr/>
        </p:nvSpPr>
        <p:spPr>
          <a:xfrm>
            <a:off x="3032760" y="2994660"/>
            <a:ext cx="300082" cy="338554"/>
          </a:xfrm>
          <a:prstGeom prst="rect">
            <a:avLst/>
          </a:prstGeom>
          <a:noFill/>
          <a:ln>
            <a:noFill/>
          </a:ln>
        </p:spPr>
        <p:txBody>
          <a:bodyPr wrap="none" rtlCol="0">
            <a:spAutoFit/>
          </a:bodyPr>
          <a:lstStyle/>
          <a:p>
            <a:r>
              <a:rPr lang="en-US" sz="1600" dirty="0">
                <a:solidFill>
                  <a:srgbClr val="FF0000"/>
                </a:solidFill>
              </a:rPr>
              <a:t>∆</a:t>
            </a:r>
          </a:p>
        </p:txBody>
      </p:sp>
    </p:spTree>
    <p:extLst>
      <p:ext uri="{BB962C8B-B14F-4D97-AF65-F5344CB8AC3E}">
        <p14:creationId xmlns:p14="http://schemas.microsoft.com/office/powerpoint/2010/main" val="1749185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654440" y="290753"/>
            <a:ext cx="5978111" cy="400110"/>
          </a:xfrm>
          <a:prstGeom prst="rect">
            <a:avLst/>
          </a:prstGeom>
          <a:noFill/>
        </p:spPr>
        <p:txBody>
          <a:bodyPr wrap="none" rtlCol="0">
            <a:spAutoFit/>
          </a:bodyPr>
          <a:lstStyle/>
          <a:p>
            <a:r>
              <a:rPr lang="en-US" sz="2000" b="1" dirty="0"/>
              <a:t>Ammonium Sulfate Precipitation: 30 to 60% saturation</a:t>
            </a:r>
            <a:endParaRPr lang="en-US" sz="2000" b="1" i="1" dirty="0"/>
          </a:p>
        </p:txBody>
      </p:sp>
      <p:pic>
        <p:nvPicPr>
          <p:cNvPr id="7" name="Picture 6">
            <a:extLst>
              <a:ext uri="{FF2B5EF4-FFF2-40B4-BE49-F238E27FC236}">
                <a16:creationId xmlns:a16="http://schemas.microsoft.com/office/drawing/2014/main" id="{10BBCBA8-8DDE-954C-835B-E82AC72D43E9}"/>
              </a:ext>
            </a:extLst>
          </p:cNvPr>
          <p:cNvPicPr>
            <a:picLocks noChangeAspect="1"/>
          </p:cNvPicPr>
          <p:nvPr/>
        </p:nvPicPr>
        <p:blipFill>
          <a:blip r:embed="rId2"/>
          <a:stretch>
            <a:fillRect/>
          </a:stretch>
        </p:blipFill>
        <p:spPr>
          <a:xfrm rot="550071">
            <a:off x="755173" y="2263608"/>
            <a:ext cx="1579617" cy="1229642"/>
          </a:xfrm>
          <a:prstGeom prst="rect">
            <a:avLst/>
          </a:prstGeom>
        </p:spPr>
      </p:pic>
      <p:pic>
        <p:nvPicPr>
          <p:cNvPr id="8" name="Picture 7">
            <a:extLst>
              <a:ext uri="{FF2B5EF4-FFF2-40B4-BE49-F238E27FC236}">
                <a16:creationId xmlns:a16="http://schemas.microsoft.com/office/drawing/2014/main" id="{D94F3B23-5BA2-1D49-81B4-664C75852417}"/>
              </a:ext>
            </a:extLst>
          </p:cNvPr>
          <p:cNvPicPr>
            <a:picLocks noChangeAspect="1"/>
          </p:cNvPicPr>
          <p:nvPr/>
        </p:nvPicPr>
        <p:blipFill>
          <a:blip r:embed="rId3"/>
          <a:stretch>
            <a:fillRect/>
          </a:stretch>
        </p:blipFill>
        <p:spPr>
          <a:xfrm>
            <a:off x="880534" y="1068452"/>
            <a:ext cx="1202266" cy="1594309"/>
          </a:xfrm>
          <a:prstGeom prst="rect">
            <a:avLst/>
          </a:prstGeom>
        </p:spPr>
      </p:pic>
      <p:sp>
        <p:nvSpPr>
          <p:cNvPr id="9" name="Can 8">
            <a:extLst>
              <a:ext uri="{FF2B5EF4-FFF2-40B4-BE49-F238E27FC236}">
                <a16:creationId xmlns:a16="http://schemas.microsoft.com/office/drawing/2014/main" id="{4B96E754-0A14-BC42-B4EB-5639B88D9A1F}"/>
              </a:ext>
            </a:extLst>
          </p:cNvPr>
          <p:cNvSpPr/>
          <p:nvPr/>
        </p:nvSpPr>
        <p:spPr>
          <a:xfrm rot="5400000">
            <a:off x="1502832" y="2408762"/>
            <a:ext cx="59268" cy="135467"/>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6F3A99-75F1-EF4A-8715-1DB9D06362CD}"/>
              </a:ext>
            </a:extLst>
          </p:cNvPr>
          <p:cNvSpPr txBox="1"/>
          <p:nvPr/>
        </p:nvSpPr>
        <p:spPr>
          <a:xfrm>
            <a:off x="85514" y="1591727"/>
            <a:ext cx="871220" cy="738664"/>
          </a:xfrm>
          <a:prstGeom prst="rect">
            <a:avLst/>
          </a:prstGeom>
          <a:noFill/>
        </p:spPr>
        <p:txBody>
          <a:bodyPr wrap="square" rtlCol="0">
            <a:spAutoFit/>
          </a:bodyPr>
          <a:lstStyle/>
          <a:p>
            <a:pPr algn="ctr"/>
            <a:r>
              <a:rPr lang="en-US" sz="1400" dirty="0"/>
              <a:t>500 ml </a:t>
            </a:r>
          </a:p>
          <a:p>
            <a:pPr algn="ctr"/>
            <a:r>
              <a:rPr lang="en-US" sz="1400" dirty="0"/>
              <a:t>0-30% AS</a:t>
            </a:r>
          </a:p>
          <a:p>
            <a:pPr algn="ctr"/>
            <a:r>
              <a:rPr lang="en-US" sz="1400" dirty="0" err="1"/>
              <a:t>supt</a:t>
            </a:r>
            <a:endParaRPr lang="en-US" sz="1400" dirty="0"/>
          </a:p>
        </p:txBody>
      </p:sp>
      <p:sp>
        <p:nvSpPr>
          <p:cNvPr id="13" name="TextBox 12">
            <a:extLst>
              <a:ext uri="{FF2B5EF4-FFF2-40B4-BE49-F238E27FC236}">
                <a16:creationId xmlns:a16="http://schemas.microsoft.com/office/drawing/2014/main" id="{0E8539FB-7EAA-9C45-9E3E-8FC703B8AD5E}"/>
              </a:ext>
            </a:extLst>
          </p:cNvPr>
          <p:cNvSpPr txBox="1"/>
          <p:nvPr/>
        </p:nvSpPr>
        <p:spPr>
          <a:xfrm>
            <a:off x="2506977" y="1523994"/>
            <a:ext cx="2141220" cy="1169551"/>
          </a:xfrm>
          <a:prstGeom prst="rect">
            <a:avLst/>
          </a:prstGeom>
          <a:noFill/>
        </p:spPr>
        <p:txBody>
          <a:bodyPr wrap="square" rtlCol="0">
            <a:spAutoFit/>
          </a:bodyPr>
          <a:lstStyle/>
          <a:p>
            <a:r>
              <a:rPr lang="en-US" sz="1400" dirty="0"/>
              <a:t>slowly add 90.5 g solid AS while stirring in cold room</a:t>
            </a:r>
          </a:p>
          <a:p>
            <a:endParaRPr lang="en-US" sz="1400" dirty="0"/>
          </a:p>
          <a:p>
            <a:r>
              <a:rPr lang="en-US" sz="1400" dirty="0"/>
              <a:t>after AS is dissolved, continue to stir for 30 min </a:t>
            </a:r>
          </a:p>
        </p:txBody>
      </p:sp>
      <p:pic>
        <p:nvPicPr>
          <p:cNvPr id="14" name="Picture 13">
            <a:extLst>
              <a:ext uri="{FF2B5EF4-FFF2-40B4-BE49-F238E27FC236}">
                <a16:creationId xmlns:a16="http://schemas.microsoft.com/office/drawing/2014/main" id="{8F5614B5-0C0B-FB46-AB56-82DE76767200}"/>
              </a:ext>
            </a:extLst>
          </p:cNvPr>
          <p:cNvPicPr>
            <a:picLocks noChangeAspect="1"/>
          </p:cNvPicPr>
          <p:nvPr/>
        </p:nvPicPr>
        <p:blipFill>
          <a:blip r:embed="rId2"/>
          <a:stretch>
            <a:fillRect/>
          </a:stretch>
        </p:blipFill>
        <p:spPr>
          <a:xfrm rot="550071">
            <a:off x="5293306" y="2204342"/>
            <a:ext cx="1579617" cy="1229642"/>
          </a:xfrm>
          <a:prstGeom prst="rect">
            <a:avLst/>
          </a:prstGeom>
        </p:spPr>
      </p:pic>
      <p:pic>
        <p:nvPicPr>
          <p:cNvPr id="15" name="Picture 14">
            <a:extLst>
              <a:ext uri="{FF2B5EF4-FFF2-40B4-BE49-F238E27FC236}">
                <a16:creationId xmlns:a16="http://schemas.microsoft.com/office/drawing/2014/main" id="{4AE68A22-20A0-8C47-9E4E-4725219A2794}"/>
              </a:ext>
            </a:extLst>
          </p:cNvPr>
          <p:cNvPicPr>
            <a:picLocks noChangeAspect="1"/>
          </p:cNvPicPr>
          <p:nvPr/>
        </p:nvPicPr>
        <p:blipFill>
          <a:blip r:embed="rId3"/>
          <a:stretch>
            <a:fillRect/>
          </a:stretch>
        </p:blipFill>
        <p:spPr>
          <a:xfrm>
            <a:off x="5418667" y="1009186"/>
            <a:ext cx="1202266" cy="1594309"/>
          </a:xfrm>
          <a:prstGeom prst="rect">
            <a:avLst/>
          </a:prstGeom>
        </p:spPr>
      </p:pic>
      <p:sp>
        <p:nvSpPr>
          <p:cNvPr id="16" name="Can 15">
            <a:extLst>
              <a:ext uri="{FF2B5EF4-FFF2-40B4-BE49-F238E27FC236}">
                <a16:creationId xmlns:a16="http://schemas.microsoft.com/office/drawing/2014/main" id="{B3102136-FF7D-BF42-9DA7-5B61A4288168}"/>
              </a:ext>
            </a:extLst>
          </p:cNvPr>
          <p:cNvSpPr/>
          <p:nvPr/>
        </p:nvSpPr>
        <p:spPr>
          <a:xfrm rot="5400000">
            <a:off x="6040965" y="2349496"/>
            <a:ext cx="59268" cy="135467"/>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7E3460-F1B4-0540-9661-6FD9AFC23AFA}"/>
              </a:ext>
            </a:extLst>
          </p:cNvPr>
          <p:cNvSpPr txBox="1"/>
          <p:nvPr/>
        </p:nvSpPr>
        <p:spPr>
          <a:xfrm>
            <a:off x="6824979" y="1769527"/>
            <a:ext cx="1794087" cy="523220"/>
          </a:xfrm>
          <a:prstGeom prst="rect">
            <a:avLst/>
          </a:prstGeom>
          <a:noFill/>
        </p:spPr>
        <p:txBody>
          <a:bodyPr wrap="square" rtlCol="0">
            <a:spAutoFit/>
          </a:bodyPr>
          <a:lstStyle/>
          <a:p>
            <a:r>
              <a:rPr lang="en-US" sz="1400" dirty="0"/>
              <a:t>heavy cloudy precipitate is formed</a:t>
            </a:r>
          </a:p>
        </p:txBody>
      </p:sp>
      <p:cxnSp>
        <p:nvCxnSpPr>
          <p:cNvPr id="4" name="Straight Arrow Connector 3">
            <a:extLst>
              <a:ext uri="{FF2B5EF4-FFF2-40B4-BE49-F238E27FC236}">
                <a16:creationId xmlns:a16="http://schemas.microsoft.com/office/drawing/2014/main" id="{27184D6A-EB8E-5340-9EE2-86ACB941F0D4}"/>
              </a:ext>
            </a:extLst>
          </p:cNvPr>
          <p:cNvCxnSpPr/>
          <p:nvPr/>
        </p:nvCxnSpPr>
        <p:spPr>
          <a:xfrm>
            <a:off x="4656667" y="2142061"/>
            <a:ext cx="49106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44C307-5C04-F445-8EEE-28CB8B3E1CAD}"/>
              </a:ext>
            </a:extLst>
          </p:cNvPr>
          <p:cNvSpPr txBox="1"/>
          <p:nvPr/>
        </p:nvSpPr>
        <p:spPr>
          <a:xfrm>
            <a:off x="6300046" y="3716861"/>
            <a:ext cx="2386754" cy="738664"/>
          </a:xfrm>
          <a:prstGeom prst="rect">
            <a:avLst/>
          </a:prstGeom>
          <a:noFill/>
        </p:spPr>
        <p:txBody>
          <a:bodyPr wrap="square" rtlCol="0">
            <a:spAutoFit/>
          </a:bodyPr>
          <a:lstStyle/>
          <a:p>
            <a:r>
              <a:rPr lang="en-US" sz="1400" dirty="0"/>
              <a:t>Decant into centrifuge tubes</a:t>
            </a:r>
          </a:p>
          <a:p>
            <a:r>
              <a:rPr lang="en-US" sz="1400" dirty="0"/>
              <a:t>Spin at 10,000 rpm</a:t>
            </a:r>
          </a:p>
          <a:p>
            <a:endParaRPr lang="en-US" sz="1400" dirty="0"/>
          </a:p>
        </p:txBody>
      </p:sp>
      <p:grpSp>
        <p:nvGrpSpPr>
          <p:cNvPr id="27" name="Group 26">
            <a:extLst>
              <a:ext uri="{FF2B5EF4-FFF2-40B4-BE49-F238E27FC236}">
                <a16:creationId xmlns:a16="http://schemas.microsoft.com/office/drawing/2014/main" id="{BF4E1120-5D8B-C94C-B4CA-A137BFB645FB}"/>
              </a:ext>
            </a:extLst>
          </p:cNvPr>
          <p:cNvGrpSpPr/>
          <p:nvPr/>
        </p:nvGrpSpPr>
        <p:grpSpPr>
          <a:xfrm>
            <a:off x="5356137" y="3970706"/>
            <a:ext cx="1335640" cy="2633292"/>
            <a:chOff x="2037205" y="3251041"/>
            <a:chExt cx="1335640" cy="2633292"/>
          </a:xfrm>
        </p:grpSpPr>
        <p:sp>
          <p:nvSpPr>
            <p:cNvPr id="23" name="Pie 22">
              <a:extLst>
                <a:ext uri="{FF2B5EF4-FFF2-40B4-BE49-F238E27FC236}">
                  <a16:creationId xmlns:a16="http://schemas.microsoft.com/office/drawing/2014/main" id="{7FB8F06D-0214-374D-B815-C4364691DC78}"/>
                </a:ext>
              </a:extLst>
            </p:cNvPr>
            <p:cNvSpPr/>
            <p:nvPr/>
          </p:nvSpPr>
          <p:spPr>
            <a:xfrm>
              <a:off x="2607731" y="5520267"/>
              <a:ext cx="541869" cy="338666"/>
            </a:xfrm>
            <a:prstGeom prst="pie">
              <a:avLst>
                <a:gd name="adj1" fmla="val 107398"/>
                <a:gd name="adj2" fmla="val 10850553"/>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a:extLst>
                <a:ext uri="{FF2B5EF4-FFF2-40B4-BE49-F238E27FC236}">
                  <a16:creationId xmlns:a16="http://schemas.microsoft.com/office/drawing/2014/main" id="{B41BB33B-E040-924C-93C6-89F0AFF50183}"/>
                </a:ext>
              </a:extLst>
            </p:cNvPr>
            <p:cNvSpPr/>
            <p:nvPr/>
          </p:nvSpPr>
          <p:spPr>
            <a:xfrm>
              <a:off x="2565400" y="3598333"/>
              <a:ext cx="626533" cy="228600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68324B0-03EC-7B47-BDAB-A0125A21D55C}"/>
                </a:ext>
              </a:extLst>
            </p:cNvPr>
            <p:cNvSpPr/>
            <p:nvPr/>
          </p:nvSpPr>
          <p:spPr>
            <a:xfrm>
              <a:off x="2438400" y="3564467"/>
              <a:ext cx="863600" cy="34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54E8D8F4-2ACE-AC4B-981D-F2F3DD444597}"/>
                </a:ext>
              </a:extLst>
            </p:cNvPr>
            <p:cNvSpPr/>
            <p:nvPr/>
          </p:nvSpPr>
          <p:spPr>
            <a:xfrm rot="6531607">
              <a:off x="2308215" y="2980031"/>
              <a:ext cx="793620" cy="1335640"/>
            </a:xfrm>
            <a:prstGeom prst="arc">
              <a:avLst>
                <a:gd name="adj1" fmla="val 17347238"/>
                <a:gd name="adj2" fmla="val 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5C3791E0-6474-D444-8EFB-D461CEAA78D5}"/>
              </a:ext>
            </a:extLst>
          </p:cNvPr>
          <p:cNvCxnSpPr>
            <a:cxnSpLocks/>
          </p:cNvCxnSpPr>
          <p:nvPr/>
        </p:nvCxnSpPr>
        <p:spPr>
          <a:xfrm>
            <a:off x="6189133" y="3572928"/>
            <a:ext cx="0" cy="8212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CE611E6-F789-6C43-BB72-32723F1ED9CC}"/>
              </a:ext>
            </a:extLst>
          </p:cNvPr>
          <p:cNvSpPr txBox="1"/>
          <p:nvPr/>
        </p:nvSpPr>
        <p:spPr>
          <a:xfrm>
            <a:off x="2278380" y="4792128"/>
            <a:ext cx="2725420" cy="523220"/>
          </a:xfrm>
          <a:prstGeom prst="rect">
            <a:avLst/>
          </a:prstGeom>
          <a:noFill/>
        </p:spPr>
        <p:txBody>
          <a:bodyPr wrap="square" rtlCol="0">
            <a:spAutoFit/>
          </a:bodyPr>
          <a:lstStyle/>
          <a:p>
            <a:r>
              <a:rPr lang="en-US" sz="1400" dirty="0"/>
              <a:t>collect 30-60% AS supernatants</a:t>
            </a:r>
          </a:p>
          <a:p>
            <a:endParaRPr lang="en-US" sz="1400" dirty="0"/>
          </a:p>
        </p:txBody>
      </p:sp>
      <p:cxnSp>
        <p:nvCxnSpPr>
          <p:cNvPr id="30" name="Straight Arrow Connector 29">
            <a:extLst>
              <a:ext uri="{FF2B5EF4-FFF2-40B4-BE49-F238E27FC236}">
                <a16:creationId xmlns:a16="http://schemas.microsoft.com/office/drawing/2014/main" id="{6A5913FE-6C96-6348-B1EB-3DDF9C52CF72}"/>
              </a:ext>
            </a:extLst>
          </p:cNvPr>
          <p:cNvCxnSpPr>
            <a:cxnSpLocks/>
          </p:cNvCxnSpPr>
          <p:nvPr/>
        </p:nvCxnSpPr>
        <p:spPr>
          <a:xfrm flipH="1" flipV="1">
            <a:off x="2226733" y="3683000"/>
            <a:ext cx="770467" cy="10075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596CFDE-9DD3-9846-8813-0F9C2CD785E9}"/>
              </a:ext>
            </a:extLst>
          </p:cNvPr>
          <p:cNvSpPr txBox="1"/>
          <p:nvPr/>
        </p:nvSpPr>
        <p:spPr>
          <a:xfrm>
            <a:off x="3379047" y="5903893"/>
            <a:ext cx="2386754" cy="954107"/>
          </a:xfrm>
          <a:prstGeom prst="rect">
            <a:avLst/>
          </a:prstGeom>
          <a:noFill/>
        </p:spPr>
        <p:txBody>
          <a:bodyPr wrap="square" rtlCol="0">
            <a:spAutoFit/>
          </a:bodyPr>
          <a:lstStyle/>
          <a:p>
            <a:r>
              <a:rPr lang="en-US" sz="1400" dirty="0"/>
              <a:t>Resuspend 30-60% AS pellet in 50 ml of enzyme buffer with 50 mM NaCl</a:t>
            </a:r>
          </a:p>
          <a:p>
            <a:endParaRPr lang="en-US" sz="1400" dirty="0"/>
          </a:p>
        </p:txBody>
      </p:sp>
      <p:sp>
        <p:nvSpPr>
          <p:cNvPr id="35" name="TextBox 34">
            <a:extLst>
              <a:ext uri="{FF2B5EF4-FFF2-40B4-BE49-F238E27FC236}">
                <a16:creationId xmlns:a16="http://schemas.microsoft.com/office/drawing/2014/main" id="{B51A0010-8079-9D4E-8925-A080AC9ACB64}"/>
              </a:ext>
            </a:extLst>
          </p:cNvPr>
          <p:cNvSpPr txBox="1"/>
          <p:nvPr/>
        </p:nvSpPr>
        <p:spPr>
          <a:xfrm>
            <a:off x="6554047" y="6334780"/>
            <a:ext cx="651087" cy="523220"/>
          </a:xfrm>
          <a:prstGeom prst="rect">
            <a:avLst/>
          </a:prstGeom>
          <a:noFill/>
        </p:spPr>
        <p:txBody>
          <a:bodyPr wrap="square" rtlCol="0">
            <a:spAutoFit/>
          </a:bodyPr>
          <a:lstStyle/>
          <a:p>
            <a:r>
              <a:rPr lang="en-US" sz="1400" dirty="0"/>
              <a:t>Pellet</a:t>
            </a:r>
          </a:p>
          <a:p>
            <a:endParaRPr lang="en-US" sz="1400" dirty="0"/>
          </a:p>
        </p:txBody>
      </p:sp>
      <p:sp>
        <p:nvSpPr>
          <p:cNvPr id="36" name="TextBox 35">
            <a:extLst>
              <a:ext uri="{FF2B5EF4-FFF2-40B4-BE49-F238E27FC236}">
                <a16:creationId xmlns:a16="http://schemas.microsoft.com/office/drawing/2014/main" id="{E6CE0EBE-5ABB-744F-8E05-5D5E2DF56A94}"/>
              </a:ext>
            </a:extLst>
          </p:cNvPr>
          <p:cNvSpPr txBox="1"/>
          <p:nvPr/>
        </p:nvSpPr>
        <p:spPr>
          <a:xfrm>
            <a:off x="6570981" y="5088460"/>
            <a:ext cx="651087" cy="523220"/>
          </a:xfrm>
          <a:prstGeom prst="rect">
            <a:avLst/>
          </a:prstGeom>
          <a:noFill/>
        </p:spPr>
        <p:txBody>
          <a:bodyPr wrap="square" rtlCol="0">
            <a:spAutoFit/>
          </a:bodyPr>
          <a:lstStyle/>
          <a:p>
            <a:r>
              <a:rPr lang="en-US" sz="1400" dirty="0"/>
              <a:t>Supt</a:t>
            </a:r>
          </a:p>
          <a:p>
            <a:endParaRPr lang="en-US" sz="1400" dirty="0"/>
          </a:p>
        </p:txBody>
      </p:sp>
    </p:spTree>
    <p:extLst>
      <p:ext uri="{BB962C8B-B14F-4D97-AF65-F5344CB8AC3E}">
        <p14:creationId xmlns:p14="http://schemas.microsoft.com/office/powerpoint/2010/main" val="3694070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654440" y="290753"/>
            <a:ext cx="5920403" cy="400110"/>
          </a:xfrm>
          <a:prstGeom prst="rect">
            <a:avLst/>
          </a:prstGeom>
          <a:noFill/>
        </p:spPr>
        <p:txBody>
          <a:bodyPr wrap="none" rtlCol="0">
            <a:spAutoFit/>
          </a:bodyPr>
          <a:lstStyle/>
          <a:p>
            <a:r>
              <a:rPr lang="en-US" sz="2000" b="1" dirty="0"/>
              <a:t>Ammonium Sulfate Precipitation: 60 to 85% saturation</a:t>
            </a:r>
            <a:endParaRPr lang="en-US" sz="2000" b="1" i="1" dirty="0"/>
          </a:p>
        </p:txBody>
      </p:sp>
      <p:pic>
        <p:nvPicPr>
          <p:cNvPr id="11" name="Picture 10">
            <a:extLst>
              <a:ext uri="{FF2B5EF4-FFF2-40B4-BE49-F238E27FC236}">
                <a16:creationId xmlns:a16="http://schemas.microsoft.com/office/drawing/2014/main" id="{DBAE9DFE-413E-6245-94CB-D762535B7500}"/>
              </a:ext>
            </a:extLst>
          </p:cNvPr>
          <p:cNvPicPr>
            <a:picLocks noChangeAspect="1"/>
          </p:cNvPicPr>
          <p:nvPr/>
        </p:nvPicPr>
        <p:blipFill rotWithShape="1">
          <a:blip r:embed="rId2"/>
          <a:srcRect t="31482" b="36173"/>
          <a:stretch/>
        </p:blipFill>
        <p:spPr>
          <a:xfrm>
            <a:off x="359402" y="770463"/>
            <a:ext cx="8386936" cy="4402668"/>
          </a:xfrm>
          <a:prstGeom prst="rect">
            <a:avLst/>
          </a:prstGeom>
        </p:spPr>
      </p:pic>
      <p:sp>
        <p:nvSpPr>
          <p:cNvPr id="6" name="Rectangle 5">
            <a:extLst>
              <a:ext uri="{FF2B5EF4-FFF2-40B4-BE49-F238E27FC236}">
                <a16:creationId xmlns:a16="http://schemas.microsoft.com/office/drawing/2014/main" id="{6A32A7D1-E82C-6444-9602-105088C01162}"/>
              </a:ext>
            </a:extLst>
          </p:cNvPr>
          <p:cNvSpPr/>
          <p:nvPr/>
        </p:nvSpPr>
        <p:spPr>
          <a:xfrm>
            <a:off x="7052732" y="3555997"/>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D1B5DE-FE9B-3442-AEA5-F0E2CC364921}"/>
              </a:ext>
            </a:extLst>
          </p:cNvPr>
          <p:cNvSpPr txBox="1"/>
          <p:nvPr/>
        </p:nvSpPr>
        <p:spPr>
          <a:xfrm>
            <a:off x="1623907" y="3843867"/>
            <a:ext cx="1986698" cy="307777"/>
          </a:xfrm>
          <a:prstGeom prst="rect">
            <a:avLst/>
          </a:prstGeom>
          <a:noFill/>
        </p:spPr>
        <p:txBody>
          <a:bodyPr wrap="none" rtlCol="0">
            <a:spAutoFit/>
          </a:bodyPr>
          <a:lstStyle/>
          <a:p>
            <a:r>
              <a:rPr lang="en-US" sz="1400" i="1" dirty="0"/>
              <a:t>Weigh out 82 g solid A.S.</a:t>
            </a:r>
          </a:p>
        </p:txBody>
      </p:sp>
      <p:sp>
        <p:nvSpPr>
          <p:cNvPr id="8" name="Rectangle 7">
            <a:extLst>
              <a:ext uri="{FF2B5EF4-FFF2-40B4-BE49-F238E27FC236}">
                <a16:creationId xmlns:a16="http://schemas.microsoft.com/office/drawing/2014/main" id="{559A83DE-B727-A443-96A4-0C8C30EEAF1A}"/>
              </a:ext>
            </a:extLst>
          </p:cNvPr>
          <p:cNvSpPr/>
          <p:nvPr/>
        </p:nvSpPr>
        <p:spPr>
          <a:xfrm>
            <a:off x="7063920" y="1107922"/>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E17F93-706B-744C-82B8-C84280BEE9AC}"/>
              </a:ext>
            </a:extLst>
          </p:cNvPr>
          <p:cNvSpPr/>
          <p:nvPr/>
        </p:nvSpPr>
        <p:spPr>
          <a:xfrm>
            <a:off x="995134" y="3554486"/>
            <a:ext cx="321735" cy="194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29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654440" y="290753"/>
            <a:ext cx="5978111" cy="400110"/>
          </a:xfrm>
          <a:prstGeom prst="rect">
            <a:avLst/>
          </a:prstGeom>
          <a:noFill/>
        </p:spPr>
        <p:txBody>
          <a:bodyPr wrap="none" rtlCol="0">
            <a:spAutoFit/>
          </a:bodyPr>
          <a:lstStyle/>
          <a:p>
            <a:r>
              <a:rPr lang="en-US" sz="2000" b="1" dirty="0"/>
              <a:t>Ammonium Sulfate Precipitation: 60 to 85% saturation</a:t>
            </a:r>
            <a:endParaRPr lang="en-US" sz="2000" b="1" i="1" dirty="0"/>
          </a:p>
        </p:txBody>
      </p:sp>
      <p:pic>
        <p:nvPicPr>
          <p:cNvPr id="7" name="Picture 6">
            <a:extLst>
              <a:ext uri="{FF2B5EF4-FFF2-40B4-BE49-F238E27FC236}">
                <a16:creationId xmlns:a16="http://schemas.microsoft.com/office/drawing/2014/main" id="{10BBCBA8-8DDE-954C-835B-E82AC72D43E9}"/>
              </a:ext>
            </a:extLst>
          </p:cNvPr>
          <p:cNvPicPr>
            <a:picLocks noChangeAspect="1"/>
          </p:cNvPicPr>
          <p:nvPr/>
        </p:nvPicPr>
        <p:blipFill>
          <a:blip r:embed="rId2"/>
          <a:stretch>
            <a:fillRect/>
          </a:stretch>
        </p:blipFill>
        <p:spPr>
          <a:xfrm rot="550071">
            <a:off x="755173" y="2263608"/>
            <a:ext cx="1579617" cy="1229642"/>
          </a:xfrm>
          <a:prstGeom prst="rect">
            <a:avLst/>
          </a:prstGeom>
        </p:spPr>
      </p:pic>
      <p:pic>
        <p:nvPicPr>
          <p:cNvPr id="8" name="Picture 7">
            <a:extLst>
              <a:ext uri="{FF2B5EF4-FFF2-40B4-BE49-F238E27FC236}">
                <a16:creationId xmlns:a16="http://schemas.microsoft.com/office/drawing/2014/main" id="{D94F3B23-5BA2-1D49-81B4-664C75852417}"/>
              </a:ext>
            </a:extLst>
          </p:cNvPr>
          <p:cNvPicPr>
            <a:picLocks noChangeAspect="1"/>
          </p:cNvPicPr>
          <p:nvPr/>
        </p:nvPicPr>
        <p:blipFill>
          <a:blip r:embed="rId3"/>
          <a:stretch>
            <a:fillRect/>
          </a:stretch>
        </p:blipFill>
        <p:spPr>
          <a:xfrm>
            <a:off x="880534" y="1068452"/>
            <a:ext cx="1202266" cy="1594309"/>
          </a:xfrm>
          <a:prstGeom prst="rect">
            <a:avLst/>
          </a:prstGeom>
        </p:spPr>
      </p:pic>
      <p:sp>
        <p:nvSpPr>
          <p:cNvPr id="9" name="Can 8">
            <a:extLst>
              <a:ext uri="{FF2B5EF4-FFF2-40B4-BE49-F238E27FC236}">
                <a16:creationId xmlns:a16="http://schemas.microsoft.com/office/drawing/2014/main" id="{4B96E754-0A14-BC42-B4EB-5639B88D9A1F}"/>
              </a:ext>
            </a:extLst>
          </p:cNvPr>
          <p:cNvSpPr/>
          <p:nvPr/>
        </p:nvSpPr>
        <p:spPr>
          <a:xfrm rot="5400000">
            <a:off x="1502832" y="2408762"/>
            <a:ext cx="59268" cy="135467"/>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6F3A99-75F1-EF4A-8715-1DB9D06362CD}"/>
              </a:ext>
            </a:extLst>
          </p:cNvPr>
          <p:cNvSpPr txBox="1"/>
          <p:nvPr/>
        </p:nvSpPr>
        <p:spPr>
          <a:xfrm>
            <a:off x="17777" y="1591727"/>
            <a:ext cx="989753" cy="738664"/>
          </a:xfrm>
          <a:prstGeom prst="rect">
            <a:avLst/>
          </a:prstGeom>
          <a:noFill/>
        </p:spPr>
        <p:txBody>
          <a:bodyPr wrap="square" rtlCol="0">
            <a:spAutoFit/>
          </a:bodyPr>
          <a:lstStyle/>
          <a:p>
            <a:pPr algn="ctr"/>
            <a:r>
              <a:rPr lang="en-US" sz="1400" dirty="0"/>
              <a:t>500 ml </a:t>
            </a:r>
          </a:p>
          <a:p>
            <a:pPr algn="ctr"/>
            <a:r>
              <a:rPr lang="en-US" sz="1400" dirty="0"/>
              <a:t>40-60% AS</a:t>
            </a:r>
          </a:p>
          <a:p>
            <a:pPr algn="ctr"/>
            <a:r>
              <a:rPr lang="en-US" sz="1400" dirty="0" err="1"/>
              <a:t>supt</a:t>
            </a:r>
            <a:endParaRPr lang="en-US" sz="1400" dirty="0"/>
          </a:p>
        </p:txBody>
      </p:sp>
      <p:sp>
        <p:nvSpPr>
          <p:cNvPr id="13" name="TextBox 12">
            <a:extLst>
              <a:ext uri="{FF2B5EF4-FFF2-40B4-BE49-F238E27FC236}">
                <a16:creationId xmlns:a16="http://schemas.microsoft.com/office/drawing/2014/main" id="{0E8539FB-7EAA-9C45-9E3E-8FC703B8AD5E}"/>
              </a:ext>
            </a:extLst>
          </p:cNvPr>
          <p:cNvSpPr txBox="1"/>
          <p:nvPr/>
        </p:nvSpPr>
        <p:spPr>
          <a:xfrm>
            <a:off x="2506977" y="1523994"/>
            <a:ext cx="2141220" cy="1169551"/>
          </a:xfrm>
          <a:prstGeom prst="rect">
            <a:avLst/>
          </a:prstGeom>
          <a:noFill/>
        </p:spPr>
        <p:txBody>
          <a:bodyPr wrap="square" rtlCol="0">
            <a:spAutoFit/>
          </a:bodyPr>
          <a:lstStyle/>
          <a:p>
            <a:r>
              <a:rPr lang="en-US" sz="1400" dirty="0"/>
              <a:t>slowly add 82 g solid AS while stirring in cold room</a:t>
            </a:r>
          </a:p>
          <a:p>
            <a:endParaRPr lang="en-US" sz="1400" dirty="0"/>
          </a:p>
          <a:p>
            <a:r>
              <a:rPr lang="en-US" sz="1400" dirty="0"/>
              <a:t>after AS is dissolved, continue to stir for 30 min </a:t>
            </a:r>
          </a:p>
        </p:txBody>
      </p:sp>
      <p:pic>
        <p:nvPicPr>
          <p:cNvPr id="14" name="Picture 13">
            <a:extLst>
              <a:ext uri="{FF2B5EF4-FFF2-40B4-BE49-F238E27FC236}">
                <a16:creationId xmlns:a16="http://schemas.microsoft.com/office/drawing/2014/main" id="{8F5614B5-0C0B-FB46-AB56-82DE76767200}"/>
              </a:ext>
            </a:extLst>
          </p:cNvPr>
          <p:cNvPicPr>
            <a:picLocks noChangeAspect="1"/>
          </p:cNvPicPr>
          <p:nvPr/>
        </p:nvPicPr>
        <p:blipFill>
          <a:blip r:embed="rId2"/>
          <a:stretch>
            <a:fillRect/>
          </a:stretch>
        </p:blipFill>
        <p:spPr>
          <a:xfrm rot="550071">
            <a:off x="5293306" y="2204342"/>
            <a:ext cx="1579617" cy="1229642"/>
          </a:xfrm>
          <a:prstGeom prst="rect">
            <a:avLst/>
          </a:prstGeom>
        </p:spPr>
      </p:pic>
      <p:pic>
        <p:nvPicPr>
          <p:cNvPr id="15" name="Picture 14">
            <a:extLst>
              <a:ext uri="{FF2B5EF4-FFF2-40B4-BE49-F238E27FC236}">
                <a16:creationId xmlns:a16="http://schemas.microsoft.com/office/drawing/2014/main" id="{4AE68A22-20A0-8C47-9E4E-4725219A2794}"/>
              </a:ext>
            </a:extLst>
          </p:cNvPr>
          <p:cNvPicPr>
            <a:picLocks noChangeAspect="1"/>
          </p:cNvPicPr>
          <p:nvPr/>
        </p:nvPicPr>
        <p:blipFill>
          <a:blip r:embed="rId3"/>
          <a:stretch>
            <a:fillRect/>
          </a:stretch>
        </p:blipFill>
        <p:spPr>
          <a:xfrm>
            <a:off x="5418667" y="1009186"/>
            <a:ext cx="1202266" cy="1594309"/>
          </a:xfrm>
          <a:prstGeom prst="rect">
            <a:avLst/>
          </a:prstGeom>
        </p:spPr>
      </p:pic>
      <p:sp>
        <p:nvSpPr>
          <p:cNvPr id="16" name="Can 15">
            <a:extLst>
              <a:ext uri="{FF2B5EF4-FFF2-40B4-BE49-F238E27FC236}">
                <a16:creationId xmlns:a16="http://schemas.microsoft.com/office/drawing/2014/main" id="{B3102136-FF7D-BF42-9DA7-5B61A4288168}"/>
              </a:ext>
            </a:extLst>
          </p:cNvPr>
          <p:cNvSpPr/>
          <p:nvPr/>
        </p:nvSpPr>
        <p:spPr>
          <a:xfrm rot="5400000">
            <a:off x="6040965" y="2349496"/>
            <a:ext cx="59268" cy="135467"/>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7E3460-F1B4-0540-9661-6FD9AFC23AFA}"/>
              </a:ext>
            </a:extLst>
          </p:cNvPr>
          <p:cNvSpPr txBox="1"/>
          <p:nvPr/>
        </p:nvSpPr>
        <p:spPr>
          <a:xfrm>
            <a:off x="6824979" y="1769527"/>
            <a:ext cx="1794087" cy="523220"/>
          </a:xfrm>
          <a:prstGeom prst="rect">
            <a:avLst/>
          </a:prstGeom>
          <a:noFill/>
        </p:spPr>
        <p:txBody>
          <a:bodyPr wrap="square" rtlCol="0">
            <a:spAutoFit/>
          </a:bodyPr>
          <a:lstStyle/>
          <a:p>
            <a:r>
              <a:rPr lang="en-US" sz="1400" dirty="0"/>
              <a:t>heavy cloudy precipitate is formed</a:t>
            </a:r>
          </a:p>
        </p:txBody>
      </p:sp>
      <p:cxnSp>
        <p:nvCxnSpPr>
          <p:cNvPr id="4" name="Straight Arrow Connector 3">
            <a:extLst>
              <a:ext uri="{FF2B5EF4-FFF2-40B4-BE49-F238E27FC236}">
                <a16:creationId xmlns:a16="http://schemas.microsoft.com/office/drawing/2014/main" id="{27184D6A-EB8E-5340-9EE2-86ACB941F0D4}"/>
              </a:ext>
            </a:extLst>
          </p:cNvPr>
          <p:cNvCxnSpPr/>
          <p:nvPr/>
        </p:nvCxnSpPr>
        <p:spPr>
          <a:xfrm>
            <a:off x="4656667" y="2142061"/>
            <a:ext cx="49106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44C307-5C04-F445-8EEE-28CB8B3E1CAD}"/>
              </a:ext>
            </a:extLst>
          </p:cNvPr>
          <p:cNvSpPr txBox="1"/>
          <p:nvPr/>
        </p:nvSpPr>
        <p:spPr>
          <a:xfrm>
            <a:off x="6300046" y="3716861"/>
            <a:ext cx="2386754" cy="738664"/>
          </a:xfrm>
          <a:prstGeom prst="rect">
            <a:avLst/>
          </a:prstGeom>
          <a:noFill/>
        </p:spPr>
        <p:txBody>
          <a:bodyPr wrap="square" rtlCol="0">
            <a:spAutoFit/>
          </a:bodyPr>
          <a:lstStyle/>
          <a:p>
            <a:r>
              <a:rPr lang="en-US" sz="1400" dirty="0"/>
              <a:t>Decant into centrifuge tubes</a:t>
            </a:r>
          </a:p>
          <a:p>
            <a:r>
              <a:rPr lang="en-US" sz="1400" dirty="0"/>
              <a:t>Spin at 10,000 rpm</a:t>
            </a:r>
          </a:p>
          <a:p>
            <a:endParaRPr lang="en-US" sz="1400" dirty="0"/>
          </a:p>
        </p:txBody>
      </p:sp>
      <p:grpSp>
        <p:nvGrpSpPr>
          <p:cNvPr id="27" name="Group 26">
            <a:extLst>
              <a:ext uri="{FF2B5EF4-FFF2-40B4-BE49-F238E27FC236}">
                <a16:creationId xmlns:a16="http://schemas.microsoft.com/office/drawing/2014/main" id="{BF4E1120-5D8B-C94C-B4CA-A137BFB645FB}"/>
              </a:ext>
            </a:extLst>
          </p:cNvPr>
          <p:cNvGrpSpPr/>
          <p:nvPr/>
        </p:nvGrpSpPr>
        <p:grpSpPr>
          <a:xfrm>
            <a:off x="5356137" y="3970706"/>
            <a:ext cx="1335640" cy="2633292"/>
            <a:chOff x="2037205" y="3251041"/>
            <a:chExt cx="1335640" cy="2633292"/>
          </a:xfrm>
        </p:grpSpPr>
        <p:sp>
          <p:nvSpPr>
            <p:cNvPr id="23" name="Pie 22">
              <a:extLst>
                <a:ext uri="{FF2B5EF4-FFF2-40B4-BE49-F238E27FC236}">
                  <a16:creationId xmlns:a16="http://schemas.microsoft.com/office/drawing/2014/main" id="{7FB8F06D-0214-374D-B815-C4364691DC78}"/>
                </a:ext>
              </a:extLst>
            </p:cNvPr>
            <p:cNvSpPr/>
            <p:nvPr/>
          </p:nvSpPr>
          <p:spPr>
            <a:xfrm>
              <a:off x="2607731" y="5520267"/>
              <a:ext cx="541869" cy="338666"/>
            </a:xfrm>
            <a:prstGeom prst="pie">
              <a:avLst>
                <a:gd name="adj1" fmla="val 107398"/>
                <a:gd name="adj2" fmla="val 10850553"/>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ounded Rectangle 23">
              <a:extLst>
                <a:ext uri="{FF2B5EF4-FFF2-40B4-BE49-F238E27FC236}">
                  <a16:creationId xmlns:a16="http://schemas.microsoft.com/office/drawing/2014/main" id="{B41BB33B-E040-924C-93C6-89F0AFF50183}"/>
                </a:ext>
              </a:extLst>
            </p:cNvPr>
            <p:cNvSpPr/>
            <p:nvPr/>
          </p:nvSpPr>
          <p:spPr>
            <a:xfrm>
              <a:off x="2565400" y="3598333"/>
              <a:ext cx="626533" cy="2286000"/>
            </a:xfrm>
            <a:prstGeom prst="roundRect">
              <a:avLst>
                <a:gd name="adj"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68324B0-03EC-7B47-BDAB-A0125A21D55C}"/>
                </a:ext>
              </a:extLst>
            </p:cNvPr>
            <p:cNvSpPr/>
            <p:nvPr/>
          </p:nvSpPr>
          <p:spPr>
            <a:xfrm>
              <a:off x="2438400" y="3564467"/>
              <a:ext cx="863600" cy="34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54E8D8F4-2ACE-AC4B-981D-F2F3DD444597}"/>
                </a:ext>
              </a:extLst>
            </p:cNvPr>
            <p:cNvSpPr/>
            <p:nvPr/>
          </p:nvSpPr>
          <p:spPr>
            <a:xfrm rot="6531607">
              <a:off x="2308215" y="2980031"/>
              <a:ext cx="793620" cy="1335640"/>
            </a:xfrm>
            <a:prstGeom prst="arc">
              <a:avLst>
                <a:gd name="adj1" fmla="val 17347238"/>
                <a:gd name="adj2" fmla="val 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5C3791E0-6474-D444-8EFB-D461CEAA78D5}"/>
              </a:ext>
            </a:extLst>
          </p:cNvPr>
          <p:cNvCxnSpPr>
            <a:cxnSpLocks/>
          </p:cNvCxnSpPr>
          <p:nvPr/>
        </p:nvCxnSpPr>
        <p:spPr>
          <a:xfrm>
            <a:off x="6189133" y="3572928"/>
            <a:ext cx="0" cy="8212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A5913FE-6C96-6348-B1EB-3DDF9C52CF72}"/>
              </a:ext>
            </a:extLst>
          </p:cNvPr>
          <p:cNvCxnSpPr>
            <a:cxnSpLocks/>
          </p:cNvCxnSpPr>
          <p:nvPr/>
        </p:nvCxnSpPr>
        <p:spPr>
          <a:xfrm flipH="1" flipV="1">
            <a:off x="3403600" y="4978400"/>
            <a:ext cx="685801" cy="8212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596CFDE-9DD3-9846-8813-0F9C2CD785E9}"/>
              </a:ext>
            </a:extLst>
          </p:cNvPr>
          <p:cNvSpPr txBox="1"/>
          <p:nvPr/>
        </p:nvSpPr>
        <p:spPr>
          <a:xfrm>
            <a:off x="3379047" y="5903893"/>
            <a:ext cx="2386754" cy="954107"/>
          </a:xfrm>
          <a:prstGeom prst="rect">
            <a:avLst/>
          </a:prstGeom>
          <a:noFill/>
        </p:spPr>
        <p:txBody>
          <a:bodyPr wrap="square" rtlCol="0">
            <a:spAutoFit/>
          </a:bodyPr>
          <a:lstStyle/>
          <a:p>
            <a:r>
              <a:rPr lang="en-US" sz="1400" dirty="0"/>
              <a:t>Resuspend 60-85% AS pellet in 50 ml of enzyme buffer with 50 mM NaCl</a:t>
            </a:r>
          </a:p>
          <a:p>
            <a:endParaRPr lang="en-US" sz="1400" dirty="0"/>
          </a:p>
        </p:txBody>
      </p:sp>
      <p:sp>
        <p:nvSpPr>
          <p:cNvPr id="35" name="TextBox 34">
            <a:extLst>
              <a:ext uri="{FF2B5EF4-FFF2-40B4-BE49-F238E27FC236}">
                <a16:creationId xmlns:a16="http://schemas.microsoft.com/office/drawing/2014/main" id="{B51A0010-8079-9D4E-8925-A080AC9ACB64}"/>
              </a:ext>
            </a:extLst>
          </p:cNvPr>
          <p:cNvSpPr txBox="1"/>
          <p:nvPr/>
        </p:nvSpPr>
        <p:spPr>
          <a:xfrm>
            <a:off x="6554047" y="6334780"/>
            <a:ext cx="651087" cy="523220"/>
          </a:xfrm>
          <a:prstGeom prst="rect">
            <a:avLst/>
          </a:prstGeom>
          <a:noFill/>
        </p:spPr>
        <p:txBody>
          <a:bodyPr wrap="square" rtlCol="0">
            <a:spAutoFit/>
          </a:bodyPr>
          <a:lstStyle/>
          <a:p>
            <a:r>
              <a:rPr lang="en-US" sz="1400" dirty="0"/>
              <a:t>Pellet</a:t>
            </a:r>
          </a:p>
          <a:p>
            <a:endParaRPr lang="en-US" sz="1400" dirty="0"/>
          </a:p>
        </p:txBody>
      </p:sp>
      <p:sp>
        <p:nvSpPr>
          <p:cNvPr id="36" name="TextBox 35">
            <a:extLst>
              <a:ext uri="{FF2B5EF4-FFF2-40B4-BE49-F238E27FC236}">
                <a16:creationId xmlns:a16="http://schemas.microsoft.com/office/drawing/2014/main" id="{E6CE0EBE-5ABB-744F-8E05-5D5E2DF56A94}"/>
              </a:ext>
            </a:extLst>
          </p:cNvPr>
          <p:cNvSpPr txBox="1"/>
          <p:nvPr/>
        </p:nvSpPr>
        <p:spPr>
          <a:xfrm>
            <a:off x="6570981" y="5088460"/>
            <a:ext cx="651087" cy="523220"/>
          </a:xfrm>
          <a:prstGeom prst="rect">
            <a:avLst/>
          </a:prstGeom>
          <a:noFill/>
        </p:spPr>
        <p:txBody>
          <a:bodyPr wrap="square" rtlCol="0">
            <a:spAutoFit/>
          </a:bodyPr>
          <a:lstStyle/>
          <a:p>
            <a:r>
              <a:rPr lang="en-US" sz="1400" dirty="0"/>
              <a:t>Supt</a:t>
            </a:r>
          </a:p>
          <a:p>
            <a:endParaRPr lang="en-US" sz="1400" dirty="0"/>
          </a:p>
        </p:txBody>
      </p:sp>
      <p:sp>
        <p:nvSpPr>
          <p:cNvPr id="28" name="TextBox 27">
            <a:extLst>
              <a:ext uri="{FF2B5EF4-FFF2-40B4-BE49-F238E27FC236}">
                <a16:creationId xmlns:a16="http://schemas.microsoft.com/office/drawing/2014/main" id="{A61B9E99-4710-A246-9B19-EC77B13C3E15}"/>
              </a:ext>
            </a:extLst>
          </p:cNvPr>
          <p:cNvSpPr txBox="1"/>
          <p:nvPr/>
        </p:nvSpPr>
        <p:spPr>
          <a:xfrm>
            <a:off x="1905846" y="4038594"/>
            <a:ext cx="2386754" cy="954107"/>
          </a:xfrm>
          <a:prstGeom prst="rect">
            <a:avLst/>
          </a:prstGeom>
          <a:noFill/>
        </p:spPr>
        <p:txBody>
          <a:bodyPr wrap="square" rtlCol="0">
            <a:spAutoFit/>
          </a:bodyPr>
          <a:lstStyle/>
          <a:p>
            <a:r>
              <a:rPr lang="en-US" sz="1400" dirty="0"/>
              <a:t>Measure protein and activity in resuspended 0-30, 30-60, and 60-85% A.S. fractions</a:t>
            </a:r>
          </a:p>
          <a:p>
            <a:endParaRPr lang="en-US" sz="1400" dirty="0"/>
          </a:p>
        </p:txBody>
      </p:sp>
      <p:sp>
        <p:nvSpPr>
          <p:cNvPr id="3" name="Rectangle 2">
            <a:extLst>
              <a:ext uri="{FF2B5EF4-FFF2-40B4-BE49-F238E27FC236}">
                <a16:creationId xmlns:a16="http://schemas.microsoft.com/office/drawing/2014/main" id="{5B4A0691-008B-AD42-AAC1-D32E1688EE11}"/>
              </a:ext>
            </a:extLst>
          </p:cNvPr>
          <p:cNvSpPr/>
          <p:nvPr/>
        </p:nvSpPr>
        <p:spPr>
          <a:xfrm>
            <a:off x="1862667" y="3945467"/>
            <a:ext cx="2387600" cy="9228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848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3505200" y="167640"/>
            <a:ext cx="1807290" cy="369332"/>
          </a:xfrm>
          <a:prstGeom prst="rect">
            <a:avLst/>
          </a:prstGeom>
          <a:noFill/>
        </p:spPr>
        <p:txBody>
          <a:bodyPr wrap="none" rtlCol="0">
            <a:spAutoFit/>
          </a:bodyPr>
          <a:lstStyle/>
          <a:p>
            <a:r>
              <a:rPr lang="en-US" dirty="0"/>
              <a:t>Purification Table</a:t>
            </a:r>
          </a:p>
        </p:txBody>
      </p:sp>
      <p:sp>
        <p:nvSpPr>
          <p:cNvPr id="3" name="TextBox 2">
            <a:extLst>
              <a:ext uri="{FF2B5EF4-FFF2-40B4-BE49-F238E27FC236}">
                <a16:creationId xmlns:a16="http://schemas.microsoft.com/office/drawing/2014/main" id="{DBE9226F-DA77-8F4A-B77A-162AE95512DB}"/>
              </a:ext>
            </a:extLst>
          </p:cNvPr>
          <p:cNvSpPr txBox="1"/>
          <p:nvPr/>
        </p:nvSpPr>
        <p:spPr>
          <a:xfrm>
            <a:off x="312420" y="876300"/>
            <a:ext cx="778931" cy="307777"/>
          </a:xfrm>
          <a:prstGeom prst="rect">
            <a:avLst/>
          </a:prstGeom>
          <a:noFill/>
        </p:spPr>
        <p:txBody>
          <a:bodyPr wrap="none" rtlCol="0">
            <a:spAutoFit/>
          </a:bodyPr>
          <a:lstStyle/>
          <a:p>
            <a:r>
              <a:rPr lang="en-US" sz="1400" dirty="0"/>
              <a:t>Fraction</a:t>
            </a:r>
          </a:p>
        </p:txBody>
      </p:sp>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6" name="TextBox 5">
            <a:extLst>
              <a:ext uri="{FF2B5EF4-FFF2-40B4-BE49-F238E27FC236}">
                <a16:creationId xmlns:a16="http://schemas.microsoft.com/office/drawing/2014/main" id="{9C728AFC-80AC-7048-B29E-135128B19AED}"/>
              </a:ext>
            </a:extLst>
          </p:cNvPr>
          <p:cNvSpPr txBox="1"/>
          <p:nvPr/>
        </p:nvSpPr>
        <p:spPr>
          <a:xfrm>
            <a:off x="1539240" y="876300"/>
            <a:ext cx="742960" cy="523220"/>
          </a:xfrm>
          <a:prstGeom prst="rect">
            <a:avLst/>
          </a:prstGeom>
          <a:noFill/>
        </p:spPr>
        <p:txBody>
          <a:bodyPr wrap="none" rtlCol="0">
            <a:spAutoFit/>
          </a:bodyPr>
          <a:lstStyle/>
          <a:p>
            <a:pPr algn="ctr"/>
            <a:r>
              <a:rPr lang="en-US" sz="1400" dirty="0"/>
              <a:t>Volume</a:t>
            </a:r>
          </a:p>
          <a:p>
            <a:pPr algn="ctr"/>
            <a:r>
              <a:rPr lang="en-US" sz="1400" dirty="0"/>
              <a:t>(ml)</a:t>
            </a:r>
          </a:p>
        </p:txBody>
      </p:sp>
      <p:sp>
        <p:nvSpPr>
          <p:cNvPr id="7" name="TextBox 6">
            <a:extLst>
              <a:ext uri="{FF2B5EF4-FFF2-40B4-BE49-F238E27FC236}">
                <a16:creationId xmlns:a16="http://schemas.microsoft.com/office/drawing/2014/main" id="{BC135A9F-1CE3-D542-9E35-34388240F716}"/>
              </a:ext>
            </a:extLst>
          </p:cNvPr>
          <p:cNvSpPr txBox="1"/>
          <p:nvPr/>
        </p:nvSpPr>
        <p:spPr>
          <a:xfrm>
            <a:off x="2262191" y="876300"/>
            <a:ext cx="821059" cy="307777"/>
          </a:xfrm>
          <a:prstGeom prst="rect">
            <a:avLst/>
          </a:prstGeom>
          <a:noFill/>
        </p:spPr>
        <p:txBody>
          <a:bodyPr wrap="none" rtlCol="0">
            <a:spAutoFit/>
          </a:bodyPr>
          <a:lstStyle/>
          <a:p>
            <a:pPr algn="ctr"/>
            <a:r>
              <a:rPr lang="en-US" sz="1400" dirty="0"/>
              <a:t>Units/ml</a:t>
            </a:r>
          </a:p>
        </p:txBody>
      </p:sp>
      <p:sp>
        <p:nvSpPr>
          <p:cNvPr id="8" name="TextBox 7">
            <a:extLst>
              <a:ext uri="{FF2B5EF4-FFF2-40B4-BE49-F238E27FC236}">
                <a16:creationId xmlns:a16="http://schemas.microsoft.com/office/drawing/2014/main" id="{473CF5CA-3FD7-984D-A86F-B8B667E0C695}"/>
              </a:ext>
            </a:extLst>
          </p:cNvPr>
          <p:cNvSpPr txBox="1"/>
          <p:nvPr/>
        </p:nvSpPr>
        <p:spPr>
          <a:xfrm>
            <a:off x="3241320" y="876300"/>
            <a:ext cx="567783" cy="523220"/>
          </a:xfrm>
          <a:prstGeom prst="rect">
            <a:avLst/>
          </a:prstGeom>
          <a:noFill/>
        </p:spPr>
        <p:txBody>
          <a:bodyPr wrap="none" rtlCol="0">
            <a:spAutoFit/>
          </a:bodyPr>
          <a:lstStyle/>
          <a:p>
            <a:pPr algn="ctr"/>
            <a:r>
              <a:rPr lang="en-US" sz="1400" dirty="0"/>
              <a:t>Units</a:t>
            </a:r>
          </a:p>
          <a:p>
            <a:pPr algn="ctr"/>
            <a:r>
              <a:rPr lang="en-US" sz="1400" dirty="0"/>
              <a:t>(U)</a:t>
            </a:r>
          </a:p>
        </p:txBody>
      </p:sp>
      <p:sp>
        <p:nvSpPr>
          <p:cNvPr id="9" name="TextBox 8">
            <a:extLst>
              <a:ext uri="{FF2B5EF4-FFF2-40B4-BE49-F238E27FC236}">
                <a16:creationId xmlns:a16="http://schemas.microsoft.com/office/drawing/2014/main" id="{076721A9-FD0A-C14C-AA6D-D93D84403FFC}"/>
              </a:ext>
            </a:extLst>
          </p:cNvPr>
          <p:cNvSpPr txBox="1"/>
          <p:nvPr/>
        </p:nvSpPr>
        <p:spPr>
          <a:xfrm>
            <a:off x="3966161" y="876300"/>
            <a:ext cx="550664" cy="523220"/>
          </a:xfrm>
          <a:prstGeom prst="rect">
            <a:avLst/>
          </a:prstGeom>
          <a:noFill/>
        </p:spPr>
        <p:txBody>
          <a:bodyPr wrap="none" rtlCol="0">
            <a:spAutoFit/>
          </a:bodyPr>
          <a:lstStyle/>
          <a:p>
            <a:pPr algn="ctr"/>
            <a:r>
              <a:rPr lang="en-US" sz="1400" b="1" dirty="0"/>
              <a:t>Yield</a:t>
            </a:r>
          </a:p>
          <a:p>
            <a:pPr algn="ctr"/>
            <a:r>
              <a:rPr lang="en-US" sz="1400" dirty="0"/>
              <a:t>(%)</a:t>
            </a:r>
          </a:p>
        </p:txBody>
      </p:sp>
      <p:sp>
        <p:nvSpPr>
          <p:cNvPr id="10" name="TextBox 9">
            <a:extLst>
              <a:ext uri="{FF2B5EF4-FFF2-40B4-BE49-F238E27FC236}">
                <a16:creationId xmlns:a16="http://schemas.microsoft.com/office/drawing/2014/main" id="{A4EF10A0-B035-154F-B723-AB8EEEB161C7}"/>
              </a:ext>
            </a:extLst>
          </p:cNvPr>
          <p:cNvSpPr txBox="1"/>
          <p:nvPr/>
        </p:nvSpPr>
        <p:spPr>
          <a:xfrm>
            <a:off x="4772436" y="876300"/>
            <a:ext cx="827471" cy="523220"/>
          </a:xfrm>
          <a:prstGeom prst="rect">
            <a:avLst/>
          </a:prstGeom>
          <a:noFill/>
        </p:spPr>
        <p:txBody>
          <a:bodyPr wrap="none" rtlCol="0">
            <a:spAutoFit/>
          </a:bodyPr>
          <a:lstStyle/>
          <a:p>
            <a:pPr algn="ctr"/>
            <a:r>
              <a:rPr lang="en-US" sz="1400" dirty="0"/>
              <a:t>[Protein]</a:t>
            </a:r>
          </a:p>
          <a:p>
            <a:pPr algn="ctr"/>
            <a:r>
              <a:rPr lang="en-US" sz="1400" dirty="0"/>
              <a:t>(mg/ml)</a:t>
            </a:r>
          </a:p>
        </p:txBody>
      </p:sp>
      <p:sp>
        <p:nvSpPr>
          <p:cNvPr id="11" name="TextBox 10">
            <a:extLst>
              <a:ext uri="{FF2B5EF4-FFF2-40B4-BE49-F238E27FC236}">
                <a16:creationId xmlns:a16="http://schemas.microsoft.com/office/drawing/2014/main" id="{A20F818F-892C-7948-9CFE-1F71BDE75508}"/>
              </a:ext>
            </a:extLst>
          </p:cNvPr>
          <p:cNvSpPr txBox="1"/>
          <p:nvPr/>
        </p:nvSpPr>
        <p:spPr>
          <a:xfrm>
            <a:off x="5726599" y="876300"/>
            <a:ext cx="716863" cy="523220"/>
          </a:xfrm>
          <a:prstGeom prst="rect">
            <a:avLst/>
          </a:prstGeom>
          <a:noFill/>
        </p:spPr>
        <p:txBody>
          <a:bodyPr wrap="none" rtlCol="0">
            <a:spAutoFit/>
          </a:bodyPr>
          <a:lstStyle/>
          <a:p>
            <a:pPr algn="ctr"/>
            <a:r>
              <a:rPr lang="en-US" sz="1400" dirty="0"/>
              <a:t>Protein</a:t>
            </a:r>
          </a:p>
          <a:p>
            <a:pPr algn="ctr"/>
            <a:r>
              <a:rPr lang="en-US" sz="1400" dirty="0"/>
              <a:t>(mg)</a:t>
            </a:r>
          </a:p>
        </p:txBody>
      </p:sp>
      <p:sp>
        <p:nvSpPr>
          <p:cNvPr id="12" name="TextBox 11">
            <a:extLst>
              <a:ext uri="{FF2B5EF4-FFF2-40B4-BE49-F238E27FC236}">
                <a16:creationId xmlns:a16="http://schemas.microsoft.com/office/drawing/2014/main" id="{D245B096-A8DD-0F4E-BACF-F78FB973BD18}"/>
              </a:ext>
            </a:extLst>
          </p:cNvPr>
          <p:cNvSpPr txBox="1"/>
          <p:nvPr/>
        </p:nvSpPr>
        <p:spPr>
          <a:xfrm>
            <a:off x="6434762" y="876300"/>
            <a:ext cx="1361270" cy="523220"/>
          </a:xfrm>
          <a:prstGeom prst="rect">
            <a:avLst/>
          </a:prstGeom>
          <a:noFill/>
        </p:spPr>
        <p:txBody>
          <a:bodyPr wrap="none" rtlCol="0">
            <a:spAutoFit/>
          </a:bodyPr>
          <a:lstStyle/>
          <a:p>
            <a:pPr algn="ctr"/>
            <a:r>
              <a:rPr lang="en-US" sz="1400" b="1" dirty="0"/>
              <a:t>Specific Activity</a:t>
            </a:r>
          </a:p>
          <a:p>
            <a:pPr algn="ctr"/>
            <a:r>
              <a:rPr lang="en-US" sz="1400" dirty="0"/>
              <a:t>(U/mg)</a:t>
            </a:r>
          </a:p>
        </p:txBody>
      </p:sp>
      <p:sp>
        <p:nvSpPr>
          <p:cNvPr id="13" name="TextBox 12">
            <a:extLst>
              <a:ext uri="{FF2B5EF4-FFF2-40B4-BE49-F238E27FC236}">
                <a16:creationId xmlns:a16="http://schemas.microsoft.com/office/drawing/2014/main" id="{0922C1A2-0933-B247-B030-5CA43630B838}"/>
              </a:ext>
            </a:extLst>
          </p:cNvPr>
          <p:cNvSpPr txBox="1"/>
          <p:nvPr/>
        </p:nvSpPr>
        <p:spPr>
          <a:xfrm>
            <a:off x="7894621" y="876300"/>
            <a:ext cx="1047594" cy="523220"/>
          </a:xfrm>
          <a:prstGeom prst="rect">
            <a:avLst/>
          </a:prstGeom>
          <a:noFill/>
        </p:spPr>
        <p:txBody>
          <a:bodyPr wrap="none" rtlCol="0">
            <a:spAutoFit/>
          </a:bodyPr>
          <a:lstStyle/>
          <a:p>
            <a:pPr algn="ctr"/>
            <a:r>
              <a:rPr lang="en-US" sz="1400" b="1" dirty="0"/>
              <a:t>Purification</a:t>
            </a:r>
          </a:p>
          <a:p>
            <a:pPr algn="ctr"/>
            <a:r>
              <a:rPr lang="en-US" sz="1400" dirty="0"/>
              <a:t>(fold)</a:t>
            </a:r>
          </a:p>
        </p:txBody>
      </p:sp>
      <p:cxnSp>
        <p:nvCxnSpPr>
          <p:cNvPr id="14" name="Straight Connector 13">
            <a:extLst>
              <a:ext uri="{FF2B5EF4-FFF2-40B4-BE49-F238E27FC236}">
                <a16:creationId xmlns:a16="http://schemas.microsoft.com/office/drawing/2014/main" id="{7A6A1A3A-2702-354C-B914-5DEC758DCB20}"/>
              </a:ext>
            </a:extLst>
          </p:cNvPr>
          <p:cNvCxnSpPr/>
          <p:nvPr/>
        </p:nvCxnSpPr>
        <p:spPr>
          <a:xfrm>
            <a:off x="0" y="807720"/>
            <a:ext cx="91440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C31EBA3-FB6C-0F42-B016-3898F4B2A202}"/>
              </a:ext>
            </a:extLst>
          </p:cNvPr>
          <p:cNvCxnSpPr/>
          <p:nvPr/>
        </p:nvCxnSpPr>
        <p:spPr>
          <a:xfrm>
            <a:off x="0" y="1508760"/>
            <a:ext cx="9144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4552EE7A-28E1-EC48-9B17-62F8ED332882}"/>
              </a:ext>
            </a:extLst>
          </p:cNvPr>
          <p:cNvSpPr txBox="1"/>
          <p:nvPr/>
        </p:nvSpPr>
        <p:spPr>
          <a:xfrm>
            <a:off x="138508" y="1676400"/>
            <a:ext cx="274434" cy="307777"/>
          </a:xfrm>
          <a:prstGeom prst="rect">
            <a:avLst/>
          </a:prstGeom>
          <a:noFill/>
        </p:spPr>
        <p:txBody>
          <a:bodyPr wrap="none" rtlCol="0">
            <a:spAutoFit/>
          </a:bodyPr>
          <a:lstStyle/>
          <a:p>
            <a:r>
              <a:rPr lang="en-US" sz="1400" dirty="0"/>
              <a:t>I.</a:t>
            </a:r>
          </a:p>
        </p:txBody>
      </p:sp>
      <p:sp>
        <p:nvSpPr>
          <p:cNvPr id="17" name="TextBox 16">
            <a:extLst>
              <a:ext uri="{FF2B5EF4-FFF2-40B4-BE49-F238E27FC236}">
                <a16:creationId xmlns:a16="http://schemas.microsoft.com/office/drawing/2014/main" id="{E4A3E856-2484-6E4F-AF59-F591A225A715}"/>
              </a:ext>
            </a:extLst>
          </p:cNvPr>
          <p:cNvSpPr txBox="1"/>
          <p:nvPr/>
        </p:nvSpPr>
        <p:spPr>
          <a:xfrm>
            <a:off x="116066" y="2125980"/>
            <a:ext cx="319318" cy="307777"/>
          </a:xfrm>
          <a:prstGeom prst="rect">
            <a:avLst/>
          </a:prstGeom>
          <a:noFill/>
        </p:spPr>
        <p:txBody>
          <a:bodyPr wrap="none" rtlCol="0">
            <a:spAutoFit/>
          </a:bodyPr>
          <a:lstStyle/>
          <a:p>
            <a:r>
              <a:rPr lang="en-US" sz="1400" dirty="0"/>
              <a:t>II.</a:t>
            </a:r>
          </a:p>
        </p:txBody>
      </p:sp>
      <p:sp>
        <p:nvSpPr>
          <p:cNvPr id="23" name="TextBox 22">
            <a:extLst>
              <a:ext uri="{FF2B5EF4-FFF2-40B4-BE49-F238E27FC236}">
                <a16:creationId xmlns:a16="http://schemas.microsoft.com/office/drawing/2014/main" id="{688F2A00-3BAA-0F4B-BAEC-66002B29B0BD}"/>
              </a:ext>
            </a:extLst>
          </p:cNvPr>
          <p:cNvSpPr txBox="1"/>
          <p:nvPr/>
        </p:nvSpPr>
        <p:spPr>
          <a:xfrm>
            <a:off x="396240" y="1676400"/>
            <a:ext cx="694485" cy="307777"/>
          </a:xfrm>
          <a:prstGeom prst="rect">
            <a:avLst/>
          </a:prstGeom>
          <a:noFill/>
        </p:spPr>
        <p:txBody>
          <a:bodyPr wrap="none" rtlCol="0">
            <a:spAutoFit/>
          </a:bodyPr>
          <a:lstStyle/>
          <a:p>
            <a:r>
              <a:rPr lang="en-US" sz="1400" dirty="0"/>
              <a:t>Extract</a:t>
            </a:r>
          </a:p>
        </p:txBody>
      </p:sp>
      <p:sp>
        <p:nvSpPr>
          <p:cNvPr id="24" name="TextBox 23">
            <a:extLst>
              <a:ext uri="{FF2B5EF4-FFF2-40B4-BE49-F238E27FC236}">
                <a16:creationId xmlns:a16="http://schemas.microsoft.com/office/drawing/2014/main" id="{1F176738-CF4D-CB49-A630-C419F5867F75}"/>
              </a:ext>
            </a:extLst>
          </p:cNvPr>
          <p:cNvSpPr txBox="1"/>
          <p:nvPr/>
        </p:nvSpPr>
        <p:spPr>
          <a:xfrm>
            <a:off x="403860" y="2125980"/>
            <a:ext cx="934871" cy="307777"/>
          </a:xfrm>
          <a:prstGeom prst="rect">
            <a:avLst/>
          </a:prstGeom>
          <a:noFill/>
        </p:spPr>
        <p:txBody>
          <a:bodyPr wrap="none" rtlCol="0">
            <a:spAutoFit/>
          </a:bodyPr>
          <a:lstStyle/>
          <a:p>
            <a:r>
              <a:rPr lang="en-US" sz="1400" dirty="0"/>
              <a:t>(NH</a:t>
            </a:r>
            <a:r>
              <a:rPr lang="en-US" sz="1400" baseline="-25000" dirty="0"/>
              <a:t>4</a:t>
            </a:r>
            <a:r>
              <a:rPr lang="en-US" sz="1400" dirty="0"/>
              <a:t>)</a:t>
            </a:r>
            <a:r>
              <a:rPr lang="en-US" sz="1400" baseline="-25000" dirty="0"/>
              <a:t>2</a:t>
            </a:r>
            <a:r>
              <a:rPr lang="en-US" sz="1400" dirty="0"/>
              <a:t>SO</a:t>
            </a:r>
            <a:r>
              <a:rPr lang="en-US" sz="1400" baseline="-25000" dirty="0"/>
              <a:t>4</a:t>
            </a:r>
          </a:p>
        </p:txBody>
      </p:sp>
      <p:sp>
        <p:nvSpPr>
          <p:cNvPr id="29" name="TextBox 28">
            <a:extLst>
              <a:ext uri="{FF2B5EF4-FFF2-40B4-BE49-F238E27FC236}">
                <a16:creationId xmlns:a16="http://schemas.microsoft.com/office/drawing/2014/main" id="{B22653E2-B7E7-9B4D-ABC0-D0826CAE6521}"/>
              </a:ext>
            </a:extLst>
          </p:cNvPr>
          <p:cNvSpPr txBox="1"/>
          <p:nvPr/>
        </p:nvSpPr>
        <p:spPr>
          <a:xfrm>
            <a:off x="1668780" y="1676400"/>
            <a:ext cx="458780" cy="307777"/>
          </a:xfrm>
          <a:prstGeom prst="rect">
            <a:avLst/>
          </a:prstGeom>
          <a:noFill/>
        </p:spPr>
        <p:txBody>
          <a:bodyPr wrap="none" rtlCol="0">
            <a:spAutoFit/>
          </a:bodyPr>
          <a:lstStyle/>
          <a:p>
            <a:r>
              <a:rPr lang="en-US" sz="1400" dirty="0"/>
              <a:t>500</a:t>
            </a:r>
          </a:p>
        </p:txBody>
      </p:sp>
      <p:sp>
        <p:nvSpPr>
          <p:cNvPr id="35" name="TextBox 34">
            <a:extLst>
              <a:ext uri="{FF2B5EF4-FFF2-40B4-BE49-F238E27FC236}">
                <a16:creationId xmlns:a16="http://schemas.microsoft.com/office/drawing/2014/main" id="{7A091276-3662-7749-86CD-83D0AD75FC6A}"/>
              </a:ext>
            </a:extLst>
          </p:cNvPr>
          <p:cNvSpPr txBox="1"/>
          <p:nvPr/>
        </p:nvSpPr>
        <p:spPr>
          <a:xfrm>
            <a:off x="2513557" y="1676400"/>
            <a:ext cx="458780" cy="307777"/>
          </a:xfrm>
          <a:prstGeom prst="rect">
            <a:avLst/>
          </a:prstGeom>
          <a:noFill/>
        </p:spPr>
        <p:txBody>
          <a:bodyPr wrap="none" rtlCol="0">
            <a:spAutoFit/>
          </a:bodyPr>
          <a:lstStyle/>
          <a:p>
            <a:r>
              <a:rPr lang="en-US" sz="1400" dirty="0"/>
              <a:t>100</a:t>
            </a:r>
          </a:p>
        </p:txBody>
      </p:sp>
      <p:sp>
        <p:nvSpPr>
          <p:cNvPr id="41" name="TextBox 40">
            <a:extLst>
              <a:ext uri="{FF2B5EF4-FFF2-40B4-BE49-F238E27FC236}">
                <a16:creationId xmlns:a16="http://schemas.microsoft.com/office/drawing/2014/main" id="{81A1D4E8-4711-D248-ACDC-57C8434FC79F}"/>
              </a:ext>
            </a:extLst>
          </p:cNvPr>
          <p:cNvSpPr txBox="1"/>
          <p:nvPr/>
        </p:nvSpPr>
        <p:spPr>
          <a:xfrm>
            <a:off x="3192643" y="1676400"/>
            <a:ext cx="686406" cy="307777"/>
          </a:xfrm>
          <a:prstGeom prst="rect">
            <a:avLst/>
          </a:prstGeom>
          <a:noFill/>
        </p:spPr>
        <p:txBody>
          <a:bodyPr wrap="none" rtlCol="0">
            <a:spAutoFit/>
          </a:bodyPr>
          <a:lstStyle/>
          <a:p>
            <a:r>
              <a:rPr lang="en-US" sz="1400" dirty="0"/>
              <a:t>50,000</a:t>
            </a:r>
          </a:p>
        </p:txBody>
      </p:sp>
      <p:sp>
        <p:nvSpPr>
          <p:cNvPr id="47" name="TextBox 46">
            <a:extLst>
              <a:ext uri="{FF2B5EF4-FFF2-40B4-BE49-F238E27FC236}">
                <a16:creationId xmlns:a16="http://schemas.microsoft.com/office/drawing/2014/main" id="{41D2E8BF-5256-EE4E-B9F0-9476FAD2DFD9}"/>
              </a:ext>
            </a:extLst>
          </p:cNvPr>
          <p:cNvSpPr txBox="1"/>
          <p:nvPr/>
        </p:nvSpPr>
        <p:spPr>
          <a:xfrm>
            <a:off x="4046152" y="1676400"/>
            <a:ext cx="458780" cy="307777"/>
          </a:xfrm>
          <a:prstGeom prst="rect">
            <a:avLst/>
          </a:prstGeom>
          <a:noFill/>
        </p:spPr>
        <p:txBody>
          <a:bodyPr wrap="none" rtlCol="0">
            <a:spAutoFit/>
          </a:bodyPr>
          <a:lstStyle/>
          <a:p>
            <a:r>
              <a:rPr lang="en-US" sz="1400" dirty="0"/>
              <a:t>100</a:t>
            </a:r>
          </a:p>
        </p:txBody>
      </p:sp>
      <p:sp>
        <p:nvSpPr>
          <p:cNvPr id="53" name="TextBox 52">
            <a:extLst>
              <a:ext uri="{FF2B5EF4-FFF2-40B4-BE49-F238E27FC236}">
                <a16:creationId xmlns:a16="http://schemas.microsoft.com/office/drawing/2014/main" id="{D24CAE2B-57E6-BC4B-8CE7-46C1C30E3042}"/>
              </a:ext>
            </a:extLst>
          </p:cNvPr>
          <p:cNvSpPr txBox="1"/>
          <p:nvPr/>
        </p:nvSpPr>
        <p:spPr>
          <a:xfrm>
            <a:off x="4998234" y="1676400"/>
            <a:ext cx="367408" cy="307777"/>
          </a:xfrm>
          <a:prstGeom prst="rect">
            <a:avLst/>
          </a:prstGeom>
          <a:noFill/>
        </p:spPr>
        <p:txBody>
          <a:bodyPr wrap="none" rtlCol="0">
            <a:spAutoFit/>
          </a:bodyPr>
          <a:lstStyle/>
          <a:p>
            <a:r>
              <a:rPr lang="en-US" sz="1400" dirty="0"/>
              <a:t>20</a:t>
            </a:r>
          </a:p>
        </p:txBody>
      </p:sp>
      <p:sp>
        <p:nvSpPr>
          <p:cNvPr id="59" name="TextBox 58">
            <a:extLst>
              <a:ext uri="{FF2B5EF4-FFF2-40B4-BE49-F238E27FC236}">
                <a16:creationId xmlns:a16="http://schemas.microsoft.com/office/drawing/2014/main" id="{4F25D778-9224-0649-9A06-FCE36651FE33}"/>
              </a:ext>
            </a:extLst>
          </p:cNvPr>
          <p:cNvSpPr txBox="1"/>
          <p:nvPr/>
        </p:nvSpPr>
        <p:spPr>
          <a:xfrm>
            <a:off x="5692141" y="1676400"/>
            <a:ext cx="686406" cy="307777"/>
          </a:xfrm>
          <a:prstGeom prst="rect">
            <a:avLst/>
          </a:prstGeom>
          <a:noFill/>
        </p:spPr>
        <p:txBody>
          <a:bodyPr wrap="none" rtlCol="0">
            <a:spAutoFit/>
          </a:bodyPr>
          <a:lstStyle/>
          <a:p>
            <a:r>
              <a:rPr lang="en-US" sz="1400" dirty="0"/>
              <a:t>10,000</a:t>
            </a:r>
          </a:p>
        </p:txBody>
      </p:sp>
      <p:sp>
        <p:nvSpPr>
          <p:cNvPr id="65" name="TextBox 64">
            <a:extLst>
              <a:ext uri="{FF2B5EF4-FFF2-40B4-BE49-F238E27FC236}">
                <a16:creationId xmlns:a16="http://schemas.microsoft.com/office/drawing/2014/main" id="{6643DB69-7CB1-EC4E-AA33-82AED69E7EE4}"/>
              </a:ext>
            </a:extLst>
          </p:cNvPr>
          <p:cNvSpPr txBox="1"/>
          <p:nvPr/>
        </p:nvSpPr>
        <p:spPr>
          <a:xfrm>
            <a:off x="7153931" y="1676400"/>
            <a:ext cx="276038" cy="307777"/>
          </a:xfrm>
          <a:prstGeom prst="rect">
            <a:avLst/>
          </a:prstGeom>
          <a:noFill/>
        </p:spPr>
        <p:txBody>
          <a:bodyPr wrap="none" rtlCol="0">
            <a:spAutoFit/>
          </a:bodyPr>
          <a:lstStyle/>
          <a:p>
            <a:r>
              <a:rPr lang="en-US" sz="1400" dirty="0"/>
              <a:t>5</a:t>
            </a:r>
          </a:p>
        </p:txBody>
      </p:sp>
      <p:sp>
        <p:nvSpPr>
          <p:cNvPr id="71" name="TextBox 70">
            <a:extLst>
              <a:ext uri="{FF2B5EF4-FFF2-40B4-BE49-F238E27FC236}">
                <a16:creationId xmlns:a16="http://schemas.microsoft.com/office/drawing/2014/main" id="{17FBB34C-70AE-EE41-B09E-89EE55920904}"/>
              </a:ext>
            </a:extLst>
          </p:cNvPr>
          <p:cNvSpPr txBox="1"/>
          <p:nvPr/>
        </p:nvSpPr>
        <p:spPr>
          <a:xfrm>
            <a:off x="8343694" y="1699260"/>
            <a:ext cx="276038" cy="307777"/>
          </a:xfrm>
          <a:prstGeom prst="rect">
            <a:avLst/>
          </a:prstGeom>
          <a:noFill/>
        </p:spPr>
        <p:txBody>
          <a:bodyPr wrap="none" rtlCol="0">
            <a:spAutoFit/>
          </a:bodyPr>
          <a:lstStyle/>
          <a:p>
            <a:r>
              <a:rPr lang="en-US" sz="1400" dirty="0"/>
              <a:t>1</a:t>
            </a:r>
          </a:p>
        </p:txBody>
      </p:sp>
      <p:sp>
        <p:nvSpPr>
          <p:cNvPr id="50" name="TextBox 49">
            <a:extLst>
              <a:ext uri="{FF2B5EF4-FFF2-40B4-BE49-F238E27FC236}">
                <a16:creationId xmlns:a16="http://schemas.microsoft.com/office/drawing/2014/main" id="{21D05A25-4A8E-964C-AA97-F036738C51E6}"/>
              </a:ext>
            </a:extLst>
          </p:cNvPr>
          <p:cNvSpPr txBox="1"/>
          <p:nvPr/>
        </p:nvSpPr>
        <p:spPr>
          <a:xfrm>
            <a:off x="468478" y="2490520"/>
            <a:ext cx="641522" cy="307777"/>
          </a:xfrm>
          <a:prstGeom prst="rect">
            <a:avLst/>
          </a:prstGeom>
          <a:noFill/>
        </p:spPr>
        <p:txBody>
          <a:bodyPr wrap="none" rtlCol="0">
            <a:spAutoFit/>
          </a:bodyPr>
          <a:lstStyle/>
          <a:p>
            <a:r>
              <a:rPr lang="en-US" sz="1400" dirty="0"/>
              <a:t>0-30%</a:t>
            </a:r>
            <a:endParaRPr lang="en-US" sz="1400" baseline="-25000" dirty="0"/>
          </a:p>
        </p:txBody>
      </p:sp>
      <p:sp>
        <p:nvSpPr>
          <p:cNvPr id="51" name="TextBox 50">
            <a:extLst>
              <a:ext uri="{FF2B5EF4-FFF2-40B4-BE49-F238E27FC236}">
                <a16:creationId xmlns:a16="http://schemas.microsoft.com/office/drawing/2014/main" id="{7A6ED0E6-8FCC-5A43-A425-F38D39486E53}"/>
              </a:ext>
            </a:extLst>
          </p:cNvPr>
          <p:cNvSpPr txBox="1"/>
          <p:nvPr/>
        </p:nvSpPr>
        <p:spPr>
          <a:xfrm>
            <a:off x="1758935" y="2490520"/>
            <a:ext cx="367408" cy="307777"/>
          </a:xfrm>
          <a:prstGeom prst="rect">
            <a:avLst/>
          </a:prstGeom>
          <a:noFill/>
        </p:spPr>
        <p:txBody>
          <a:bodyPr wrap="none" rtlCol="0">
            <a:spAutoFit/>
          </a:bodyPr>
          <a:lstStyle/>
          <a:p>
            <a:r>
              <a:rPr lang="en-US" sz="1400" dirty="0"/>
              <a:t>50</a:t>
            </a:r>
          </a:p>
        </p:txBody>
      </p:sp>
      <p:sp>
        <p:nvSpPr>
          <p:cNvPr id="55" name="TextBox 54">
            <a:extLst>
              <a:ext uri="{FF2B5EF4-FFF2-40B4-BE49-F238E27FC236}">
                <a16:creationId xmlns:a16="http://schemas.microsoft.com/office/drawing/2014/main" id="{92567627-6922-BA4A-880F-6E6F894316EE}"/>
              </a:ext>
            </a:extLst>
          </p:cNvPr>
          <p:cNvSpPr txBox="1"/>
          <p:nvPr/>
        </p:nvSpPr>
        <p:spPr>
          <a:xfrm>
            <a:off x="3281580" y="2490520"/>
            <a:ext cx="595035" cy="307777"/>
          </a:xfrm>
          <a:prstGeom prst="rect">
            <a:avLst/>
          </a:prstGeom>
          <a:noFill/>
        </p:spPr>
        <p:txBody>
          <a:bodyPr wrap="none" rtlCol="0">
            <a:spAutoFit/>
          </a:bodyPr>
          <a:lstStyle/>
          <a:p>
            <a:r>
              <a:rPr lang="en-US" sz="1400" dirty="0"/>
              <a:t>2,000</a:t>
            </a:r>
          </a:p>
        </p:txBody>
      </p:sp>
      <p:sp>
        <p:nvSpPr>
          <p:cNvPr id="58" name="TextBox 57">
            <a:extLst>
              <a:ext uri="{FF2B5EF4-FFF2-40B4-BE49-F238E27FC236}">
                <a16:creationId xmlns:a16="http://schemas.microsoft.com/office/drawing/2014/main" id="{B4C563A0-F76D-7440-8BF0-758945E49440}"/>
              </a:ext>
            </a:extLst>
          </p:cNvPr>
          <p:cNvSpPr txBox="1"/>
          <p:nvPr/>
        </p:nvSpPr>
        <p:spPr>
          <a:xfrm>
            <a:off x="5782295" y="2490520"/>
            <a:ext cx="595035" cy="307777"/>
          </a:xfrm>
          <a:prstGeom prst="rect">
            <a:avLst/>
          </a:prstGeom>
          <a:noFill/>
        </p:spPr>
        <p:txBody>
          <a:bodyPr wrap="none" rtlCol="0">
            <a:spAutoFit/>
          </a:bodyPr>
          <a:lstStyle/>
          <a:p>
            <a:r>
              <a:rPr lang="en-US" sz="1400" dirty="0"/>
              <a:t>2,000</a:t>
            </a:r>
          </a:p>
        </p:txBody>
      </p:sp>
      <p:sp>
        <p:nvSpPr>
          <p:cNvPr id="61" name="TextBox 60">
            <a:extLst>
              <a:ext uri="{FF2B5EF4-FFF2-40B4-BE49-F238E27FC236}">
                <a16:creationId xmlns:a16="http://schemas.microsoft.com/office/drawing/2014/main" id="{2200DFAC-D00C-814A-9A46-F5AD6F114801}"/>
              </a:ext>
            </a:extLst>
          </p:cNvPr>
          <p:cNvSpPr txBox="1"/>
          <p:nvPr/>
        </p:nvSpPr>
        <p:spPr>
          <a:xfrm>
            <a:off x="7164687" y="2490520"/>
            <a:ext cx="276038" cy="307777"/>
          </a:xfrm>
          <a:prstGeom prst="rect">
            <a:avLst/>
          </a:prstGeom>
          <a:noFill/>
        </p:spPr>
        <p:txBody>
          <a:bodyPr wrap="none" rtlCol="0">
            <a:spAutoFit/>
          </a:bodyPr>
          <a:lstStyle/>
          <a:p>
            <a:r>
              <a:rPr lang="en-US" sz="1400" dirty="0"/>
              <a:t>1</a:t>
            </a:r>
          </a:p>
        </p:txBody>
      </p:sp>
      <p:sp>
        <p:nvSpPr>
          <p:cNvPr id="63" name="TextBox 62">
            <a:extLst>
              <a:ext uri="{FF2B5EF4-FFF2-40B4-BE49-F238E27FC236}">
                <a16:creationId xmlns:a16="http://schemas.microsoft.com/office/drawing/2014/main" id="{FC9C0612-7A5E-3D4B-8A05-8B899634DFA3}"/>
              </a:ext>
            </a:extLst>
          </p:cNvPr>
          <p:cNvSpPr txBox="1"/>
          <p:nvPr/>
        </p:nvSpPr>
        <p:spPr>
          <a:xfrm>
            <a:off x="467261" y="2855060"/>
            <a:ext cx="732893" cy="307777"/>
          </a:xfrm>
          <a:prstGeom prst="rect">
            <a:avLst/>
          </a:prstGeom>
          <a:noFill/>
        </p:spPr>
        <p:txBody>
          <a:bodyPr wrap="none" rtlCol="0">
            <a:spAutoFit/>
          </a:bodyPr>
          <a:lstStyle/>
          <a:p>
            <a:r>
              <a:rPr lang="en-US" sz="1400" dirty="0"/>
              <a:t>30-60%</a:t>
            </a:r>
            <a:endParaRPr lang="en-US" sz="1400" baseline="-25000" dirty="0"/>
          </a:p>
        </p:txBody>
      </p:sp>
      <p:sp>
        <p:nvSpPr>
          <p:cNvPr id="64" name="TextBox 63">
            <a:extLst>
              <a:ext uri="{FF2B5EF4-FFF2-40B4-BE49-F238E27FC236}">
                <a16:creationId xmlns:a16="http://schemas.microsoft.com/office/drawing/2014/main" id="{FE02FA38-00F1-0A43-8200-92172726EF92}"/>
              </a:ext>
            </a:extLst>
          </p:cNvPr>
          <p:cNvSpPr txBox="1"/>
          <p:nvPr/>
        </p:nvSpPr>
        <p:spPr>
          <a:xfrm>
            <a:off x="1757718" y="2855060"/>
            <a:ext cx="367408" cy="307777"/>
          </a:xfrm>
          <a:prstGeom prst="rect">
            <a:avLst/>
          </a:prstGeom>
          <a:noFill/>
        </p:spPr>
        <p:txBody>
          <a:bodyPr wrap="none" rtlCol="0">
            <a:spAutoFit/>
          </a:bodyPr>
          <a:lstStyle/>
          <a:p>
            <a:r>
              <a:rPr lang="en-US" sz="1400" dirty="0"/>
              <a:t>50</a:t>
            </a:r>
          </a:p>
        </p:txBody>
      </p:sp>
      <p:sp>
        <p:nvSpPr>
          <p:cNvPr id="68" name="TextBox 67">
            <a:extLst>
              <a:ext uri="{FF2B5EF4-FFF2-40B4-BE49-F238E27FC236}">
                <a16:creationId xmlns:a16="http://schemas.microsoft.com/office/drawing/2014/main" id="{3829AE6B-B3B5-B646-96F0-FC1B4CFCFF0A}"/>
              </a:ext>
            </a:extLst>
          </p:cNvPr>
          <p:cNvSpPr txBox="1"/>
          <p:nvPr/>
        </p:nvSpPr>
        <p:spPr>
          <a:xfrm>
            <a:off x="3098838" y="2855060"/>
            <a:ext cx="777777" cy="307777"/>
          </a:xfrm>
          <a:prstGeom prst="rect">
            <a:avLst/>
          </a:prstGeom>
          <a:noFill/>
        </p:spPr>
        <p:txBody>
          <a:bodyPr wrap="none" rtlCol="0">
            <a:spAutoFit/>
          </a:bodyPr>
          <a:lstStyle/>
          <a:p>
            <a:r>
              <a:rPr lang="en-US" sz="1400" dirty="0"/>
              <a:t>100,000</a:t>
            </a:r>
          </a:p>
        </p:txBody>
      </p:sp>
      <p:sp>
        <p:nvSpPr>
          <p:cNvPr id="73" name="TextBox 72">
            <a:extLst>
              <a:ext uri="{FF2B5EF4-FFF2-40B4-BE49-F238E27FC236}">
                <a16:creationId xmlns:a16="http://schemas.microsoft.com/office/drawing/2014/main" id="{8375768A-FBAC-0A4F-80A2-E1FFB2293587}"/>
              </a:ext>
            </a:extLst>
          </p:cNvPr>
          <p:cNvSpPr txBox="1"/>
          <p:nvPr/>
        </p:nvSpPr>
        <p:spPr>
          <a:xfrm>
            <a:off x="5781078" y="2855060"/>
            <a:ext cx="595035" cy="307777"/>
          </a:xfrm>
          <a:prstGeom prst="rect">
            <a:avLst/>
          </a:prstGeom>
          <a:noFill/>
        </p:spPr>
        <p:txBody>
          <a:bodyPr wrap="none" rtlCol="0">
            <a:spAutoFit/>
          </a:bodyPr>
          <a:lstStyle/>
          <a:p>
            <a:r>
              <a:rPr lang="en-US" sz="1400" dirty="0"/>
              <a:t>2,000</a:t>
            </a:r>
          </a:p>
        </p:txBody>
      </p:sp>
      <p:sp>
        <p:nvSpPr>
          <p:cNvPr id="74" name="TextBox 73">
            <a:extLst>
              <a:ext uri="{FF2B5EF4-FFF2-40B4-BE49-F238E27FC236}">
                <a16:creationId xmlns:a16="http://schemas.microsoft.com/office/drawing/2014/main" id="{D9FF95B9-9B41-0543-9737-EF2C3FFB7748}"/>
              </a:ext>
            </a:extLst>
          </p:cNvPr>
          <p:cNvSpPr txBox="1"/>
          <p:nvPr/>
        </p:nvSpPr>
        <p:spPr>
          <a:xfrm>
            <a:off x="7073317" y="2855060"/>
            <a:ext cx="367408" cy="307777"/>
          </a:xfrm>
          <a:prstGeom prst="rect">
            <a:avLst/>
          </a:prstGeom>
          <a:noFill/>
        </p:spPr>
        <p:txBody>
          <a:bodyPr wrap="none" rtlCol="0">
            <a:spAutoFit/>
          </a:bodyPr>
          <a:lstStyle/>
          <a:p>
            <a:r>
              <a:rPr lang="en-US" sz="1400" dirty="0"/>
              <a:t>50</a:t>
            </a:r>
          </a:p>
        </p:txBody>
      </p:sp>
      <p:sp>
        <p:nvSpPr>
          <p:cNvPr id="85" name="TextBox 84">
            <a:extLst>
              <a:ext uri="{FF2B5EF4-FFF2-40B4-BE49-F238E27FC236}">
                <a16:creationId xmlns:a16="http://schemas.microsoft.com/office/drawing/2014/main" id="{1CBCF61B-D8BB-DC47-B613-3C4BCF4160E5}"/>
              </a:ext>
            </a:extLst>
          </p:cNvPr>
          <p:cNvSpPr txBox="1"/>
          <p:nvPr/>
        </p:nvSpPr>
        <p:spPr>
          <a:xfrm>
            <a:off x="464827" y="3273908"/>
            <a:ext cx="732893" cy="307777"/>
          </a:xfrm>
          <a:prstGeom prst="rect">
            <a:avLst/>
          </a:prstGeom>
          <a:noFill/>
        </p:spPr>
        <p:txBody>
          <a:bodyPr wrap="none" rtlCol="0">
            <a:spAutoFit/>
          </a:bodyPr>
          <a:lstStyle/>
          <a:p>
            <a:r>
              <a:rPr lang="en-US" sz="1400" dirty="0"/>
              <a:t>60-85%</a:t>
            </a:r>
            <a:endParaRPr lang="en-US" sz="1400" baseline="-25000" dirty="0"/>
          </a:p>
        </p:txBody>
      </p:sp>
      <p:sp>
        <p:nvSpPr>
          <p:cNvPr id="86" name="TextBox 85">
            <a:extLst>
              <a:ext uri="{FF2B5EF4-FFF2-40B4-BE49-F238E27FC236}">
                <a16:creationId xmlns:a16="http://schemas.microsoft.com/office/drawing/2014/main" id="{AD6521EC-09DC-3047-AD84-633100824683}"/>
              </a:ext>
            </a:extLst>
          </p:cNvPr>
          <p:cNvSpPr txBox="1"/>
          <p:nvPr/>
        </p:nvSpPr>
        <p:spPr>
          <a:xfrm>
            <a:off x="1755284" y="3273908"/>
            <a:ext cx="367408" cy="307777"/>
          </a:xfrm>
          <a:prstGeom prst="rect">
            <a:avLst/>
          </a:prstGeom>
          <a:noFill/>
        </p:spPr>
        <p:txBody>
          <a:bodyPr wrap="none" rtlCol="0">
            <a:spAutoFit/>
          </a:bodyPr>
          <a:lstStyle/>
          <a:p>
            <a:r>
              <a:rPr lang="en-US" sz="1400" dirty="0"/>
              <a:t>50</a:t>
            </a:r>
          </a:p>
        </p:txBody>
      </p:sp>
      <p:sp>
        <p:nvSpPr>
          <p:cNvPr id="88" name="TextBox 87">
            <a:extLst>
              <a:ext uri="{FF2B5EF4-FFF2-40B4-BE49-F238E27FC236}">
                <a16:creationId xmlns:a16="http://schemas.microsoft.com/office/drawing/2014/main" id="{EEBF9D5F-19E7-7247-B768-B6D0DF0B6172}"/>
              </a:ext>
            </a:extLst>
          </p:cNvPr>
          <p:cNvSpPr txBox="1"/>
          <p:nvPr/>
        </p:nvSpPr>
        <p:spPr>
          <a:xfrm>
            <a:off x="3199938" y="3273908"/>
            <a:ext cx="686406" cy="307777"/>
          </a:xfrm>
          <a:prstGeom prst="rect">
            <a:avLst/>
          </a:prstGeom>
          <a:noFill/>
        </p:spPr>
        <p:txBody>
          <a:bodyPr wrap="none" rtlCol="0">
            <a:spAutoFit/>
          </a:bodyPr>
          <a:lstStyle/>
          <a:p>
            <a:r>
              <a:rPr lang="en-US" sz="1400" dirty="0"/>
              <a:t>10,000</a:t>
            </a:r>
          </a:p>
        </p:txBody>
      </p:sp>
      <p:sp>
        <p:nvSpPr>
          <p:cNvPr id="91" name="TextBox 90">
            <a:extLst>
              <a:ext uri="{FF2B5EF4-FFF2-40B4-BE49-F238E27FC236}">
                <a16:creationId xmlns:a16="http://schemas.microsoft.com/office/drawing/2014/main" id="{7043E747-E047-9B47-BC85-988BDC0C96E1}"/>
              </a:ext>
            </a:extLst>
          </p:cNvPr>
          <p:cNvSpPr txBox="1"/>
          <p:nvPr/>
        </p:nvSpPr>
        <p:spPr>
          <a:xfrm>
            <a:off x="5778644" y="3273908"/>
            <a:ext cx="595035" cy="307777"/>
          </a:xfrm>
          <a:prstGeom prst="rect">
            <a:avLst/>
          </a:prstGeom>
          <a:noFill/>
        </p:spPr>
        <p:txBody>
          <a:bodyPr wrap="none" rtlCol="0">
            <a:spAutoFit/>
          </a:bodyPr>
          <a:lstStyle/>
          <a:p>
            <a:r>
              <a:rPr lang="en-US" sz="1400" dirty="0"/>
              <a:t>7,000</a:t>
            </a:r>
          </a:p>
        </p:txBody>
      </p:sp>
      <p:sp>
        <p:nvSpPr>
          <p:cNvPr id="92" name="TextBox 91">
            <a:extLst>
              <a:ext uri="{FF2B5EF4-FFF2-40B4-BE49-F238E27FC236}">
                <a16:creationId xmlns:a16="http://schemas.microsoft.com/office/drawing/2014/main" id="{5EA0B036-5FA9-6A48-8862-029C11547514}"/>
              </a:ext>
            </a:extLst>
          </p:cNvPr>
          <p:cNvSpPr txBox="1"/>
          <p:nvPr/>
        </p:nvSpPr>
        <p:spPr>
          <a:xfrm>
            <a:off x="7176431" y="3273908"/>
            <a:ext cx="412292" cy="307777"/>
          </a:xfrm>
          <a:prstGeom prst="rect">
            <a:avLst/>
          </a:prstGeom>
          <a:noFill/>
        </p:spPr>
        <p:txBody>
          <a:bodyPr wrap="none" rtlCol="0">
            <a:spAutoFit/>
          </a:bodyPr>
          <a:lstStyle/>
          <a:p>
            <a:r>
              <a:rPr lang="en-US" sz="1400" dirty="0"/>
              <a:t>1.4</a:t>
            </a:r>
          </a:p>
        </p:txBody>
      </p:sp>
      <p:sp>
        <p:nvSpPr>
          <p:cNvPr id="94" name="Rectangle 93">
            <a:extLst>
              <a:ext uri="{FF2B5EF4-FFF2-40B4-BE49-F238E27FC236}">
                <a16:creationId xmlns:a16="http://schemas.microsoft.com/office/drawing/2014/main" id="{6EC8DA7F-40B8-8442-82FB-C2F09246F14B}"/>
              </a:ext>
            </a:extLst>
          </p:cNvPr>
          <p:cNvSpPr/>
          <p:nvPr/>
        </p:nvSpPr>
        <p:spPr>
          <a:xfrm>
            <a:off x="2144668" y="4189157"/>
            <a:ext cx="763226" cy="830997"/>
          </a:xfrm>
          <a:prstGeom prst="rect">
            <a:avLst/>
          </a:prstGeom>
        </p:spPr>
        <p:txBody>
          <a:bodyPr wrap="square">
            <a:spAutoFit/>
          </a:bodyPr>
          <a:lstStyle/>
          <a:p>
            <a:r>
              <a:rPr lang="en-US" sz="4800" dirty="0">
                <a:latin typeface="Apple Color Emoji" pitchFamily="2" charset="0"/>
                <a:ea typeface="Calibri" panose="020F0502020204030204" pitchFamily="34" charset="0"/>
                <a:cs typeface="Apple Color Emoji" pitchFamily="2"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5" name="TextBox 94">
            <a:extLst>
              <a:ext uri="{FF2B5EF4-FFF2-40B4-BE49-F238E27FC236}">
                <a16:creationId xmlns:a16="http://schemas.microsoft.com/office/drawing/2014/main" id="{4203DBC0-1F16-FB47-B3FB-61D7CD0F35C6}"/>
              </a:ext>
            </a:extLst>
          </p:cNvPr>
          <p:cNvSpPr txBox="1"/>
          <p:nvPr/>
        </p:nvSpPr>
        <p:spPr>
          <a:xfrm>
            <a:off x="653992" y="4277614"/>
            <a:ext cx="1528239" cy="584775"/>
          </a:xfrm>
          <a:prstGeom prst="rect">
            <a:avLst/>
          </a:prstGeom>
          <a:noFill/>
        </p:spPr>
        <p:txBody>
          <a:bodyPr wrap="none" rtlCol="0">
            <a:spAutoFit/>
          </a:bodyPr>
          <a:lstStyle/>
          <a:p>
            <a:r>
              <a:rPr lang="en-US" sz="1600" dirty="0"/>
              <a:t>Are you happy ?</a:t>
            </a:r>
          </a:p>
          <a:p>
            <a:r>
              <a:rPr lang="en-US" sz="1600" dirty="0"/>
              <a:t>(you should be)</a:t>
            </a:r>
          </a:p>
        </p:txBody>
      </p:sp>
      <p:sp>
        <p:nvSpPr>
          <p:cNvPr id="2" name="TextBox 1">
            <a:extLst>
              <a:ext uri="{FF2B5EF4-FFF2-40B4-BE49-F238E27FC236}">
                <a16:creationId xmlns:a16="http://schemas.microsoft.com/office/drawing/2014/main" id="{545D8123-20C9-2E87-BB66-15BA635DB2D8}"/>
              </a:ext>
            </a:extLst>
          </p:cNvPr>
          <p:cNvSpPr txBox="1"/>
          <p:nvPr/>
        </p:nvSpPr>
        <p:spPr>
          <a:xfrm>
            <a:off x="1197720" y="5284668"/>
            <a:ext cx="6896440" cy="1384995"/>
          </a:xfrm>
          <a:prstGeom prst="rect">
            <a:avLst/>
          </a:prstGeom>
          <a:noFill/>
        </p:spPr>
        <p:txBody>
          <a:bodyPr wrap="none" rtlCol="0">
            <a:spAutoFit/>
          </a:bodyPr>
          <a:lstStyle/>
          <a:p>
            <a:pPr>
              <a:spcAft>
                <a:spcPts val="800"/>
              </a:spcAft>
            </a:pPr>
            <a:r>
              <a:rPr lang="en-US" sz="1600" dirty="0"/>
              <a:t>Majority of enzyme was recovered in one of the three A.S. fractions</a:t>
            </a:r>
          </a:p>
          <a:p>
            <a:pPr>
              <a:spcAft>
                <a:spcPts val="800"/>
              </a:spcAft>
            </a:pPr>
            <a:r>
              <a:rPr lang="en-US" sz="1600" dirty="0"/>
              <a:t>Majority of the protein was recovered in the other two A.S. fractions</a:t>
            </a:r>
          </a:p>
          <a:p>
            <a:pPr>
              <a:spcAft>
                <a:spcPts val="800"/>
              </a:spcAft>
            </a:pPr>
            <a:r>
              <a:rPr lang="en-US" sz="1600" dirty="0"/>
              <a:t>Recovered twice as much enzyme in the 20-40% A.S. fraction c/w input extract !!</a:t>
            </a:r>
          </a:p>
          <a:p>
            <a:pPr lvl="1">
              <a:spcAft>
                <a:spcPts val="800"/>
              </a:spcAft>
            </a:pPr>
            <a:r>
              <a:rPr lang="en-US" sz="1600" b="1" dirty="0"/>
              <a:t>What’s up with that ? </a:t>
            </a:r>
          </a:p>
        </p:txBody>
      </p:sp>
    </p:spTree>
    <p:extLst>
      <p:ext uri="{BB962C8B-B14F-4D97-AF65-F5344CB8AC3E}">
        <p14:creationId xmlns:p14="http://schemas.microsoft.com/office/powerpoint/2010/main" val="3424953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3505200" y="167640"/>
            <a:ext cx="1807290" cy="369332"/>
          </a:xfrm>
          <a:prstGeom prst="rect">
            <a:avLst/>
          </a:prstGeom>
          <a:noFill/>
        </p:spPr>
        <p:txBody>
          <a:bodyPr wrap="none" rtlCol="0">
            <a:spAutoFit/>
          </a:bodyPr>
          <a:lstStyle/>
          <a:p>
            <a:r>
              <a:rPr lang="en-US" dirty="0"/>
              <a:t>Purification Table</a:t>
            </a:r>
          </a:p>
        </p:txBody>
      </p:sp>
      <p:sp>
        <p:nvSpPr>
          <p:cNvPr id="3" name="TextBox 2">
            <a:extLst>
              <a:ext uri="{FF2B5EF4-FFF2-40B4-BE49-F238E27FC236}">
                <a16:creationId xmlns:a16="http://schemas.microsoft.com/office/drawing/2014/main" id="{DBE9226F-DA77-8F4A-B77A-162AE95512DB}"/>
              </a:ext>
            </a:extLst>
          </p:cNvPr>
          <p:cNvSpPr txBox="1"/>
          <p:nvPr/>
        </p:nvSpPr>
        <p:spPr>
          <a:xfrm>
            <a:off x="312420" y="876300"/>
            <a:ext cx="778931" cy="307777"/>
          </a:xfrm>
          <a:prstGeom prst="rect">
            <a:avLst/>
          </a:prstGeom>
          <a:noFill/>
        </p:spPr>
        <p:txBody>
          <a:bodyPr wrap="none" rtlCol="0">
            <a:spAutoFit/>
          </a:bodyPr>
          <a:lstStyle/>
          <a:p>
            <a:r>
              <a:rPr lang="en-US" sz="1400" dirty="0"/>
              <a:t>Fraction</a:t>
            </a:r>
          </a:p>
        </p:txBody>
      </p:sp>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6" name="TextBox 5">
            <a:extLst>
              <a:ext uri="{FF2B5EF4-FFF2-40B4-BE49-F238E27FC236}">
                <a16:creationId xmlns:a16="http://schemas.microsoft.com/office/drawing/2014/main" id="{9C728AFC-80AC-7048-B29E-135128B19AED}"/>
              </a:ext>
            </a:extLst>
          </p:cNvPr>
          <p:cNvSpPr txBox="1"/>
          <p:nvPr/>
        </p:nvSpPr>
        <p:spPr>
          <a:xfrm>
            <a:off x="1539240" y="876300"/>
            <a:ext cx="742960" cy="523220"/>
          </a:xfrm>
          <a:prstGeom prst="rect">
            <a:avLst/>
          </a:prstGeom>
          <a:noFill/>
        </p:spPr>
        <p:txBody>
          <a:bodyPr wrap="none" rtlCol="0">
            <a:spAutoFit/>
          </a:bodyPr>
          <a:lstStyle/>
          <a:p>
            <a:pPr algn="ctr"/>
            <a:r>
              <a:rPr lang="en-US" sz="1400" dirty="0"/>
              <a:t>Volume</a:t>
            </a:r>
          </a:p>
          <a:p>
            <a:pPr algn="ctr"/>
            <a:r>
              <a:rPr lang="en-US" sz="1400" dirty="0"/>
              <a:t>(ml)</a:t>
            </a:r>
          </a:p>
        </p:txBody>
      </p:sp>
      <p:sp>
        <p:nvSpPr>
          <p:cNvPr id="7" name="TextBox 6">
            <a:extLst>
              <a:ext uri="{FF2B5EF4-FFF2-40B4-BE49-F238E27FC236}">
                <a16:creationId xmlns:a16="http://schemas.microsoft.com/office/drawing/2014/main" id="{BC135A9F-1CE3-D542-9E35-34388240F716}"/>
              </a:ext>
            </a:extLst>
          </p:cNvPr>
          <p:cNvSpPr txBox="1"/>
          <p:nvPr/>
        </p:nvSpPr>
        <p:spPr>
          <a:xfrm>
            <a:off x="2262191" y="876300"/>
            <a:ext cx="821059" cy="307777"/>
          </a:xfrm>
          <a:prstGeom prst="rect">
            <a:avLst/>
          </a:prstGeom>
          <a:noFill/>
        </p:spPr>
        <p:txBody>
          <a:bodyPr wrap="none" rtlCol="0">
            <a:spAutoFit/>
          </a:bodyPr>
          <a:lstStyle/>
          <a:p>
            <a:pPr algn="ctr"/>
            <a:r>
              <a:rPr lang="en-US" sz="1400" dirty="0"/>
              <a:t>Units/ml</a:t>
            </a:r>
          </a:p>
        </p:txBody>
      </p:sp>
      <p:sp>
        <p:nvSpPr>
          <p:cNvPr id="8" name="TextBox 7">
            <a:extLst>
              <a:ext uri="{FF2B5EF4-FFF2-40B4-BE49-F238E27FC236}">
                <a16:creationId xmlns:a16="http://schemas.microsoft.com/office/drawing/2014/main" id="{473CF5CA-3FD7-984D-A86F-B8B667E0C695}"/>
              </a:ext>
            </a:extLst>
          </p:cNvPr>
          <p:cNvSpPr txBox="1"/>
          <p:nvPr/>
        </p:nvSpPr>
        <p:spPr>
          <a:xfrm>
            <a:off x="3241320" y="876300"/>
            <a:ext cx="567783" cy="523220"/>
          </a:xfrm>
          <a:prstGeom prst="rect">
            <a:avLst/>
          </a:prstGeom>
          <a:noFill/>
        </p:spPr>
        <p:txBody>
          <a:bodyPr wrap="none" rtlCol="0">
            <a:spAutoFit/>
          </a:bodyPr>
          <a:lstStyle/>
          <a:p>
            <a:pPr algn="ctr"/>
            <a:r>
              <a:rPr lang="en-US" sz="1400" dirty="0"/>
              <a:t>Units</a:t>
            </a:r>
          </a:p>
          <a:p>
            <a:pPr algn="ctr"/>
            <a:r>
              <a:rPr lang="en-US" sz="1400" dirty="0"/>
              <a:t>(U)</a:t>
            </a:r>
          </a:p>
        </p:txBody>
      </p:sp>
      <p:sp>
        <p:nvSpPr>
          <p:cNvPr id="9" name="TextBox 8">
            <a:extLst>
              <a:ext uri="{FF2B5EF4-FFF2-40B4-BE49-F238E27FC236}">
                <a16:creationId xmlns:a16="http://schemas.microsoft.com/office/drawing/2014/main" id="{076721A9-FD0A-C14C-AA6D-D93D84403FFC}"/>
              </a:ext>
            </a:extLst>
          </p:cNvPr>
          <p:cNvSpPr txBox="1"/>
          <p:nvPr/>
        </p:nvSpPr>
        <p:spPr>
          <a:xfrm>
            <a:off x="3966161" y="876300"/>
            <a:ext cx="550664" cy="523220"/>
          </a:xfrm>
          <a:prstGeom prst="rect">
            <a:avLst/>
          </a:prstGeom>
          <a:noFill/>
        </p:spPr>
        <p:txBody>
          <a:bodyPr wrap="none" rtlCol="0">
            <a:spAutoFit/>
          </a:bodyPr>
          <a:lstStyle/>
          <a:p>
            <a:pPr algn="ctr"/>
            <a:r>
              <a:rPr lang="en-US" sz="1400" b="1" dirty="0"/>
              <a:t>Yield</a:t>
            </a:r>
          </a:p>
          <a:p>
            <a:pPr algn="ctr"/>
            <a:r>
              <a:rPr lang="en-US" sz="1400" dirty="0"/>
              <a:t>(%)</a:t>
            </a:r>
          </a:p>
        </p:txBody>
      </p:sp>
      <p:sp>
        <p:nvSpPr>
          <p:cNvPr id="10" name="TextBox 9">
            <a:extLst>
              <a:ext uri="{FF2B5EF4-FFF2-40B4-BE49-F238E27FC236}">
                <a16:creationId xmlns:a16="http://schemas.microsoft.com/office/drawing/2014/main" id="{A4EF10A0-B035-154F-B723-AB8EEEB161C7}"/>
              </a:ext>
            </a:extLst>
          </p:cNvPr>
          <p:cNvSpPr txBox="1"/>
          <p:nvPr/>
        </p:nvSpPr>
        <p:spPr>
          <a:xfrm>
            <a:off x="4772436" y="876300"/>
            <a:ext cx="827471" cy="523220"/>
          </a:xfrm>
          <a:prstGeom prst="rect">
            <a:avLst/>
          </a:prstGeom>
          <a:noFill/>
        </p:spPr>
        <p:txBody>
          <a:bodyPr wrap="none" rtlCol="0">
            <a:spAutoFit/>
          </a:bodyPr>
          <a:lstStyle/>
          <a:p>
            <a:pPr algn="ctr"/>
            <a:r>
              <a:rPr lang="en-US" sz="1400" dirty="0"/>
              <a:t>[Protein]</a:t>
            </a:r>
          </a:p>
          <a:p>
            <a:pPr algn="ctr"/>
            <a:r>
              <a:rPr lang="en-US" sz="1400" dirty="0"/>
              <a:t>(mg/ml)</a:t>
            </a:r>
          </a:p>
        </p:txBody>
      </p:sp>
      <p:sp>
        <p:nvSpPr>
          <p:cNvPr id="11" name="TextBox 10">
            <a:extLst>
              <a:ext uri="{FF2B5EF4-FFF2-40B4-BE49-F238E27FC236}">
                <a16:creationId xmlns:a16="http://schemas.microsoft.com/office/drawing/2014/main" id="{A20F818F-892C-7948-9CFE-1F71BDE75508}"/>
              </a:ext>
            </a:extLst>
          </p:cNvPr>
          <p:cNvSpPr txBox="1"/>
          <p:nvPr/>
        </p:nvSpPr>
        <p:spPr>
          <a:xfrm>
            <a:off x="5726599" y="876300"/>
            <a:ext cx="716863" cy="523220"/>
          </a:xfrm>
          <a:prstGeom prst="rect">
            <a:avLst/>
          </a:prstGeom>
          <a:noFill/>
        </p:spPr>
        <p:txBody>
          <a:bodyPr wrap="none" rtlCol="0">
            <a:spAutoFit/>
          </a:bodyPr>
          <a:lstStyle/>
          <a:p>
            <a:pPr algn="ctr"/>
            <a:r>
              <a:rPr lang="en-US" sz="1400" dirty="0"/>
              <a:t>Protein</a:t>
            </a:r>
          </a:p>
          <a:p>
            <a:pPr algn="ctr"/>
            <a:r>
              <a:rPr lang="en-US" sz="1400" dirty="0"/>
              <a:t>(mg)</a:t>
            </a:r>
          </a:p>
        </p:txBody>
      </p:sp>
      <p:sp>
        <p:nvSpPr>
          <p:cNvPr id="12" name="TextBox 11">
            <a:extLst>
              <a:ext uri="{FF2B5EF4-FFF2-40B4-BE49-F238E27FC236}">
                <a16:creationId xmlns:a16="http://schemas.microsoft.com/office/drawing/2014/main" id="{D245B096-A8DD-0F4E-BACF-F78FB973BD18}"/>
              </a:ext>
            </a:extLst>
          </p:cNvPr>
          <p:cNvSpPr txBox="1"/>
          <p:nvPr/>
        </p:nvSpPr>
        <p:spPr>
          <a:xfrm>
            <a:off x="6434762" y="876300"/>
            <a:ext cx="1361270" cy="523220"/>
          </a:xfrm>
          <a:prstGeom prst="rect">
            <a:avLst/>
          </a:prstGeom>
          <a:noFill/>
        </p:spPr>
        <p:txBody>
          <a:bodyPr wrap="none" rtlCol="0">
            <a:spAutoFit/>
          </a:bodyPr>
          <a:lstStyle/>
          <a:p>
            <a:pPr algn="ctr"/>
            <a:r>
              <a:rPr lang="en-US" sz="1400" b="1" dirty="0"/>
              <a:t>Specific Activity</a:t>
            </a:r>
          </a:p>
          <a:p>
            <a:pPr algn="ctr"/>
            <a:r>
              <a:rPr lang="en-US" sz="1400" dirty="0"/>
              <a:t>(U/mg)</a:t>
            </a:r>
          </a:p>
        </p:txBody>
      </p:sp>
      <p:sp>
        <p:nvSpPr>
          <p:cNvPr id="13" name="TextBox 12">
            <a:extLst>
              <a:ext uri="{FF2B5EF4-FFF2-40B4-BE49-F238E27FC236}">
                <a16:creationId xmlns:a16="http://schemas.microsoft.com/office/drawing/2014/main" id="{0922C1A2-0933-B247-B030-5CA43630B838}"/>
              </a:ext>
            </a:extLst>
          </p:cNvPr>
          <p:cNvSpPr txBox="1"/>
          <p:nvPr/>
        </p:nvSpPr>
        <p:spPr>
          <a:xfrm>
            <a:off x="7894621" y="876300"/>
            <a:ext cx="1047594" cy="523220"/>
          </a:xfrm>
          <a:prstGeom prst="rect">
            <a:avLst/>
          </a:prstGeom>
          <a:noFill/>
        </p:spPr>
        <p:txBody>
          <a:bodyPr wrap="none" rtlCol="0">
            <a:spAutoFit/>
          </a:bodyPr>
          <a:lstStyle/>
          <a:p>
            <a:pPr algn="ctr"/>
            <a:r>
              <a:rPr lang="en-US" sz="1400" b="1" dirty="0"/>
              <a:t>Purification</a:t>
            </a:r>
          </a:p>
          <a:p>
            <a:pPr algn="ctr"/>
            <a:r>
              <a:rPr lang="en-US" sz="1400" dirty="0"/>
              <a:t>(fold)</a:t>
            </a:r>
          </a:p>
        </p:txBody>
      </p:sp>
      <p:cxnSp>
        <p:nvCxnSpPr>
          <p:cNvPr id="14" name="Straight Connector 13">
            <a:extLst>
              <a:ext uri="{FF2B5EF4-FFF2-40B4-BE49-F238E27FC236}">
                <a16:creationId xmlns:a16="http://schemas.microsoft.com/office/drawing/2014/main" id="{7A6A1A3A-2702-354C-B914-5DEC758DCB20}"/>
              </a:ext>
            </a:extLst>
          </p:cNvPr>
          <p:cNvCxnSpPr/>
          <p:nvPr/>
        </p:nvCxnSpPr>
        <p:spPr>
          <a:xfrm>
            <a:off x="0" y="807720"/>
            <a:ext cx="91440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C31EBA3-FB6C-0F42-B016-3898F4B2A202}"/>
              </a:ext>
            </a:extLst>
          </p:cNvPr>
          <p:cNvCxnSpPr/>
          <p:nvPr/>
        </p:nvCxnSpPr>
        <p:spPr>
          <a:xfrm>
            <a:off x="0" y="1508760"/>
            <a:ext cx="9144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4552EE7A-28E1-EC48-9B17-62F8ED332882}"/>
              </a:ext>
            </a:extLst>
          </p:cNvPr>
          <p:cNvSpPr txBox="1"/>
          <p:nvPr/>
        </p:nvSpPr>
        <p:spPr>
          <a:xfrm>
            <a:off x="138508" y="1676400"/>
            <a:ext cx="274434" cy="307777"/>
          </a:xfrm>
          <a:prstGeom prst="rect">
            <a:avLst/>
          </a:prstGeom>
          <a:noFill/>
        </p:spPr>
        <p:txBody>
          <a:bodyPr wrap="none" rtlCol="0">
            <a:spAutoFit/>
          </a:bodyPr>
          <a:lstStyle/>
          <a:p>
            <a:r>
              <a:rPr lang="en-US" sz="1400" dirty="0"/>
              <a:t>I.</a:t>
            </a:r>
          </a:p>
        </p:txBody>
      </p:sp>
      <p:sp>
        <p:nvSpPr>
          <p:cNvPr id="17" name="TextBox 16">
            <a:extLst>
              <a:ext uri="{FF2B5EF4-FFF2-40B4-BE49-F238E27FC236}">
                <a16:creationId xmlns:a16="http://schemas.microsoft.com/office/drawing/2014/main" id="{E4A3E856-2484-6E4F-AF59-F591A225A715}"/>
              </a:ext>
            </a:extLst>
          </p:cNvPr>
          <p:cNvSpPr txBox="1"/>
          <p:nvPr/>
        </p:nvSpPr>
        <p:spPr>
          <a:xfrm>
            <a:off x="116066" y="2125980"/>
            <a:ext cx="319318" cy="307777"/>
          </a:xfrm>
          <a:prstGeom prst="rect">
            <a:avLst/>
          </a:prstGeom>
          <a:noFill/>
        </p:spPr>
        <p:txBody>
          <a:bodyPr wrap="none" rtlCol="0">
            <a:spAutoFit/>
          </a:bodyPr>
          <a:lstStyle/>
          <a:p>
            <a:r>
              <a:rPr lang="en-US" sz="1400" dirty="0"/>
              <a:t>II.</a:t>
            </a:r>
          </a:p>
        </p:txBody>
      </p:sp>
      <p:sp>
        <p:nvSpPr>
          <p:cNvPr id="23" name="TextBox 22">
            <a:extLst>
              <a:ext uri="{FF2B5EF4-FFF2-40B4-BE49-F238E27FC236}">
                <a16:creationId xmlns:a16="http://schemas.microsoft.com/office/drawing/2014/main" id="{688F2A00-3BAA-0F4B-BAEC-66002B29B0BD}"/>
              </a:ext>
            </a:extLst>
          </p:cNvPr>
          <p:cNvSpPr txBox="1"/>
          <p:nvPr/>
        </p:nvSpPr>
        <p:spPr>
          <a:xfrm>
            <a:off x="396240" y="1676400"/>
            <a:ext cx="694485" cy="307777"/>
          </a:xfrm>
          <a:prstGeom prst="rect">
            <a:avLst/>
          </a:prstGeom>
          <a:noFill/>
        </p:spPr>
        <p:txBody>
          <a:bodyPr wrap="none" rtlCol="0">
            <a:spAutoFit/>
          </a:bodyPr>
          <a:lstStyle/>
          <a:p>
            <a:r>
              <a:rPr lang="en-US" sz="1400" dirty="0"/>
              <a:t>Extract</a:t>
            </a:r>
          </a:p>
        </p:txBody>
      </p:sp>
      <p:sp>
        <p:nvSpPr>
          <p:cNvPr id="24" name="TextBox 23">
            <a:extLst>
              <a:ext uri="{FF2B5EF4-FFF2-40B4-BE49-F238E27FC236}">
                <a16:creationId xmlns:a16="http://schemas.microsoft.com/office/drawing/2014/main" id="{1F176738-CF4D-CB49-A630-C419F5867F75}"/>
              </a:ext>
            </a:extLst>
          </p:cNvPr>
          <p:cNvSpPr txBox="1"/>
          <p:nvPr/>
        </p:nvSpPr>
        <p:spPr>
          <a:xfrm>
            <a:off x="403860" y="2125980"/>
            <a:ext cx="933269" cy="523220"/>
          </a:xfrm>
          <a:prstGeom prst="rect">
            <a:avLst/>
          </a:prstGeom>
          <a:noFill/>
        </p:spPr>
        <p:txBody>
          <a:bodyPr wrap="none" rtlCol="0">
            <a:spAutoFit/>
          </a:bodyPr>
          <a:lstStyle/>
          <a:p>
            <a:r>
              <a:rPr lang="en-US" sz="1400" dirty="0"/>
              <a:t>(NH</a:t>
            </a:r>
            <a:r>
              <a:rPr lang="en-US" sz="1400" baseline="-25000" dirty="0"/>
              <a:t>4</a:t>
            </a:r>
            <a:r>
              <a:rPr lang="en-US" sz="1400" dirty="0"/>
              <a:t>)</a:t>
            </a:r>
            <a:r>
              <a:rPr lang="en-US" sz="1400" baseline="-25000" dirty="0"/>
              <a:t>2</a:t>
            </a:r>
            <a:r>
              <a:rPr lang="en-US" sz="1400" dirty="0"/>
              <a:t>SO</a:t>
            </a:r>
            <a:r>
              <a:rPr lang="en-US" sz="1400" baseline="-25000" dirty="0"/>
              <a:t>4</a:t>
            </a:r>
          </a:p>
          <a:p>
            <a:r>
              <a:rPr lang="en-US" sz="1400" dirty="0"/>
              <a:t>(30-60%)</a:t>
            </a:r>
          </a:p>
        </p:txBody>
      </p:sp>
      <p:sp>
        <p:nvSpPr>
          <p:cNvPr id="29" name="TextBox 28">
            <a:extLst>
              <a:ext uri="{FF2B5EF4-FFF2-40B4-BE49-F238E27FC236}">
                <a16:creationId xmlns:a16="http://schemas.microsoft.com/office/drawing/2014/main" id="{B22653E2-B7E7-9B4D-ABC0-D0826CAE6521}"/>
              </a:ext>
            </a:extLst>
          </p:cNvPr>
          <p:cNvSpPr txBox="1"/>
          <p:nvPr/>
        </p:nvSpPr>
        <p:spPr>
          <a:xfrm>
            <a:off x="1668780" y="1676400"/>
            <a:ext cx="458780" cy="307777"/>
          </a:xfrm>
          <a:prstGeom prst="rect">
            <a:avLst/>
          </a:prstGeom>
          <a:noFill/>
        </p:spPr>
        <p:txBody>
          <a:bodyPr wrap="none" rtlCol="0">
            <a:spAutoFit/>
          </a:bodyPr>
          <a:lstStyle/>
          <a:p>
            <a:r>
              <a:rPr lang="en-US" sz="1400" dirty="0"/>
              <a:t>500</a:t>
            </a:r>
          </a:p>
        </p:txBody>
      </p:sp>
      <p:sp>
        <p:nvSpPr>
          <p:cNvPr id="30" name="TextBox 29">
            <a:extLst>
              <a:ext uri="{FF2B5EF4-FFF2-40B4-BE49-F238E27FC236}">
                <a16:creationId xmlns:a16="http://schemas.microsoft.com/office/drawing/2014/main" id="{2D019A3B-7856-4D42-9F39-A9C64F4BE231}"/>
              </a:ext>
            </a:extLst>
          </p:cNvPr>
          <p:cNvSpPr txBox="1"/>
          <p:nvPr/>
        </p:nvSpPr>
        <p:spPr>
          <a:xfrm>
            <a:off x="1760152" y="2125980"/>
            <a:ext cx="367408" cy="307777"/>
          </a:xfrm>
          <a:prstGeom prst="rect">
            <a:avLst/>
          </a:prstGeom>
          <a:noFill/>
        </p:spPr>
        <p:txBody>
          <a:bodyPr wrap="none" rtlCol="0">
            <a:spAutoFit/>
          </a:bodyPr>
          <a:lstStyle/>
          <a:p>
            <a:r>
              <a:rPr lang="en-US" sz="1400" dirty="0"/>
              <a:t>50</a:t>
            </a:r>
          </a:p>
        </p:txBody>
      </p:sp>
      <p:sp>
        <p:nvSpPr>
          <p:cNvPr id="35" name="TextBox 34">
            <a:extLst>
              <a:ext uri="{FF2B5EF4-FFF2-40B4-BE49-F238E27FC236}">
                <a16:creationId xmlns:a16="http://schemas.microsoft.com/office/drawing/2014/main" id="{7A091276-3662-7749-86CD-83D0AD75FC6A}"/>
              </a:ext>
            </a:extLst>
          </p:cNvPr>
          <p:cNvSpPr txBox="1"/>
          <p:nvPr/>
        </p:nvSpPr>
        <p:spPr>
          <a:xfrm>
            <a:off x="2513557" y="1676400"/>
            <a:ext cx="458780" cy="307777"/>
          </a:xfrm>
          <a:prstGeom prst="rect">
            <a:avLst/>
          </a:prstGeom>
          <a:noFill/>
        </p:spPr>
        <p:txBody>
          <a:bodyPr wrap="none" rtlCol="0">
            <a:spAutoFit/>
          </a:bodyPr>
          <a:lstStyle/>
          <a:p>
            <a:r>
              <a:rPr lang="en-US" sz="1400" dirty="0"/>
              <a:t>100</a:t>
            </a:r>
          </a:p>
        </p:txBody>
      </p:sp>
      <p:sp>
        <p:nvSpPr>
          <p:cNvPr id="36" name="TextBox 35">
            <a:extLst>
              <a:ext uri="{FF2B5EF4-FFF2-40B4-BE49-F238E27FC236}">
                <a16:creationId xmlns:a16="http://schemas.microsoft.com/office/drawing/2014/main" id="{864ADF35-A942-3B41-8A78-16A55F8F31A9}"/>
              </a:ext>
            </a:extLst>
          </p:cNvPr>
          <p:cNvSpPr txBox="1"/>
          <p:nvPr/>
        </p:nvSpPr>
        <p:spPr>
          <a:xfrm>
            <a:off x="2377302" y="2125980"/>
            <a:ext cx="595035" cy="307777"/>
          </a:xfrm>
          <a:prstGeom prst="rect">
            <a:avLst/>
          </a:prstGeom>
          <a:noFill/>
        </p:spPr>
        <p:txBody>
          <a:bodyPr wrap="none" rtlCol="0">
            <a:spAutoFit/>
          </a:bodyPr>
          <a:lstStyle/>
          <a:p>
            <a:r>
              <a:rPr lang="en-US" sz="1400" dirty="0"/>
              <a:t>2,000</a:t>
            </a:r>
          </a:p>
        </p:txBody>
      </p:sp>
      <p:sp>
        <p:nvSpPr>
          <p:cNvPr id="41" name="TextBox 40">
            <a:extLst>
              <a:ext uri="{FF2B5EF4-FFF2-40B4-BE49-F238E27FC236}">
                <a16:creationId xmlns:a16="http://schemas.microsoft.com/office/drawing/2014/main" id="{81A1D4E8-4711-D248-ACDC-57C8434FC79F}"/>
              </a:ext>
            </a:extLst>
          </p:cNvPr>
          <p:cNvSpPr txBox="1"/>
          <p:nvPr/>
        </p:nvSpPr>
        <p:spPr>
          <a:xfrm>
            <a:off x="3192643" y="1676400"/>
            <a:ext cx="686406" cy="307777"/>
          </a:xfrm>
          <a:prstGeom prst="rect">
            <a:avLst/>
          </a:prstGeom>
          <a:noFill/>
        </p:spPr>
        <p:txBody>
          <a:bodyPr wrap="none" rtlCol="0">
            <a:spAutoFit/>
          </a:bodyPr>
          <a:lstStyle/>
          <a:p>
            <a:r>
              <a:rPr lang="en-US" sz="1400" dirty="0"/>
              <a:t>50,000</a:t>
            </a:r>
          </a:p>
        </p:txBody>
      </p:sp>
      <p:sp>
        <p:nvSpPr>
          <p:cNvPr id="42" name="TextBox 41">
            <a:extLst>
              <a:ext uri="{FF2B5EF4-FFF2-40B4-BE49-F238E27FC236}">
                <a16:creationId xmlns:a16="http://schemas.microsoft.com/office/drawing/2014/main" id="{8663DC9B-B745-CA42-8111-4D0874CD1DA8}"/>
              </a:ext>
            </a:extLst>
          </p:cNvPr>
          <p:cNvSpPr txBox="1"/>
          <p:nvPr/>
        </p:nvSpPr>
        <p:spPr>
          <a:xfrm>
            <a:off x="3101272" y="2125980"/>
            <a:ext cx="777777" cy="307777"/>
          </a:xfrm>
          <a:prstGeom prst="rect">
            <a:avLst/>
          </a:prstGeom>
          <a:noFill/>
        </p:spPr>
        <p:txBody>
          <a:bodyPr wrap="none" rtlCol="0">
            <a:spAutoFit/>
          </a:bodyPr>
          <a:lstStyle/>
          <a:p>
            <a:r>
              <a:rPr lang="en-US" sz="1400" dirty="0"/>
              <a:t>100,000</a:t>
            </a:r>
          </a:p>
        </p:txBody>
      </p:sp>
      <p:sp>
        <p:nvSpPr>
          <p:cNvPr id="47" name="TextBox 46">
            <a:extLst>
              <a:ext uri="{FF2B5EF4-FFF2-40B4-BE49-F238E27FC236}">
                <a16:creationId xmlns:a16="http://schemas.microsoft.com/office/drawing/2014/main" id="{41D2E8BF-5256-EE4E-B9F0-9476FAD2DFD9}"/>
              </a:ext>
            </a:extLst>
          </p:cNvPr>
          <p:cNvSpPr txBox="1"/>
          <p:nvPr/>
        </p:nvSpPr>
        <p:spPr>
          <a:xfrm>
            <a:off x="4046152" y="1676400"/>
            <a:ext cx="458780" cy="307777"/>
          </a:xfrm>
          <a:prstGeom prst="rect">
            <a:avLst/>
          </a:prstGeom>
          <a:noFill/>
        </p:spPr>
        <p:txBody>
          <a:bodyPr wrap="none" rtlCol="0">
            <a:spAutoFit/>
          </a:bodyPr>
          <a:lstStyle/>
          <a:p>
            <a:r>
              <a:rPr lang="en-US" sz="1400" dirty="0"/>
              <a:t>100</a:t>
            </a:r>
          </a:p>
        </p:txBody>
      </p:sp>
      <p:sp>
        <p:nvSpPr>
          <p:cNvPr id="48" name="TextBox 47">
            <a:extLst>
              <a:ext uri="{FF2B5EF4-FFF2-40B4-BE49-F238E27FC236}">
                <a16:creationId xmlns:a16="http://schemas.microsoft.com/office/drawing/2014/main" id="{9D11BD0E-069D-414A-A45C-5DFE86E936C8}"/>
              </a:ext>
            </a:extLst>
          </p:cNvPr>
          <p:cNvSpPr txBox="1"/>
          <p:nvPr/>
        </p:nvSpPr>
        <p:spPr>
          <a:xfrm>
            <a:off x="4046152" y="2125980"/>
            <a:ext cx="458780" cy="307777"/>
          </a:xfrm>
          <a:prstGeom prst="rect">
            <a:avLst/>
          </a:prstGeom>
          <a:noFill/>
        </p:spPr>
        <p:txBody>
          <a:bodyPr wrap="none" rtlCol="0">
            <a:spAutoFit/>
          </a:bodyPr>
          <a:lstStyle/>
          <a:p>
            <a:r>
              <a:rPr lang="en-US" sz="1400" dirty="0"/>
              <a:t>200</a:t>
            </a:r>
          </a:p>
        </p:txBody>
      </p:sp>
      <p:sp>
        <p:nvSpPr>
          <p:cNvPr id="53" name="TextBox 52">
            <a:extLst>
              <a:ext uri="{FF2B5EF4-FFF2-40B4-BE49-F238E27FC236}">
                <a16:creationId xmlns:a16="http://schemas.microsoft.com/office/drawing/2014/main" id="{D24CAE2B-57E6-BC4B-8CE7-46C1C30E3042}"/>
              </a:ext>
            </a:extLst>
          </p:cNvPr>
          <p:cNvSpPr txBox="1"/>
          <p:nvPr/>
        </p:nvSpPr>
        <p:spPr>
          <a:xfrm>
            <a:off x="4998234" y="1676400"/>
            <a:ext cx="367408" cy="307777"/>
          </a:xfrm>
          <a:prstGeom prst="rect">
            <a:avLst/>
          </a:prstGeom>
          <a:noFill/>
        </p:spPr>
        <p:txBody>
          <a:bodyPr wrap="none" rtlCol="0">
            <a:spAutoFit/>
          </a:bodyPr>
          <a:lstStyle/>
          <a:p>
            <a:r>
              <a:rPr lang="en-US" sz="1400" dirty="0"/>
              <a:t>20</a:t>
            </a:r>
          </a:p>
        </p:txBody>
      </p:sp>
      <p:sp>
        <p:nvSpPr>
          <p:cNvPr id="54" name="TextBox 53">
            <a:extLst>
              <a:ext uri="{FF2B5EF4-FFF2-40B4-BE49-F238E27FC236}">
                <a16:creationId xmlns:a16="http://schemas.microsoft.com/office/drawing/2014/main" id="{74649099-A555-4F48-AADE-C8419A9CCB0A}"/>
              </a:ext>
            </a:extLst>
          </p:cNvPr>
          <p:cNvSpPr txBox="1"/>
          <p:nvPr/>
        </p:nvSpPr>
        <p:spPr>
          <a:xfrm>
            <a:off x="4998234" y="2125980"/>
            <a:ext cx="367408" cy="307777"/>
          </a:xfrm>
          <a:prstGeom prst="rect">
            <a:avLst/>
          </a:prstGeom>
          <a:noFill/>
        </p:spPr>
        <p:txBody>
          <a:bodyPr wrap="none" rtlCol="0">
            <a:spAutoFit/>
          </a:bodyPr>
          <a:lstStyle/>
          <a:p>
            <a:r>
              <a:rPr lang="en-US" sz="1400" dirty="0"/>
              <a:t>40</a:t>
            </a:r>
          </a:p>
        </p:txBody>
      </p:sp>
      <p:sp>
        <p:nvSpPr>
          <p:cNvPr id="59" name="TextBox 58">
            <a:extLst>
              <a:ext uri="{FF2B5EF4-FFF2-40B4-BE49-F238E27FC236}">
                <a16:creationId xmlns:a16="http://schemas.microsoft.com/office/drawing/2014/main" id="{4F25D778-9224-0649-9A06-FCE36651FE33}"/>
              </a:ext>
            </a:extLst>
          </p:cNvPr>
          <p:cNvSpPr txBox="1"/>
          <p:nvPr/>
        </p:nvSpPr>
        <p:spPr>
          <a:xfrm>
            <a:off x="5692141" y="1676400"/>
            <a:ext cx="686406" cy="307777"/>
          </a:xfrm>
          <a:prstGeom prst="rect">
            <a:avLst/>
          </a:prstGeom>
          <a:noFill/>
        </p:spPr>
        <p:txBody>
          <a:bodyPr wrap="none" rtlCol="0">
            <a:spAutoFit/>
          </a:bodyPr>
          <a:lstStyle/>
          <a:p>
            <a:r>
              <a:rPr lang="en-US" sz="1400" dirty="0"/>
              <a:t>10,000</a:t>
            </a:r>
          </a:p>
        </p:txBody>
      </p:sp>
      <p:sp>
        <p:nvSpPr>
          <p:cNvPr id="60" name="TextBox 59">
            <a:extLst>
              <a:ext uri="{FF2B5EF4-FFF2-40B4-BE49-F238E27FC236}">
                <a16:creationId xmlns:a16="http://schemas.microsoft.com/office/drawing/2014/main" id="{9264843A-96F0-FB47-8428-52B4DE6CEE34}"/>
              </a:ext>
            </a:extLst>
          </p:cNvPr>
          <p:cNvSpPr txBox="1"/>
          <p:nvPr/>
        </p:nvSpPr>
        <p:spPr>
          <a:xfrm>
            <a:off x="5783512" y="2125980"/>
            <a:ext cx="595035" cy="307777"/>
          </a:xfrm>
          <a:prstGeom prst="rect">
            <a:avLst/>
          </a:prstGeom>
          <a:noFill/>
        </p:spPr>
        <p:txBody>
          <a:bodyPr wrap="none" rtlCol="0">
            <a:spAutoFit/>
          </a:bodyPr>
          <a:lstStyle/>
          <a:p>
            <a:r>
              <a:rPr lang="en-US" sz="1400" dirty="0"/>
              <a:t>2,000</a:t>
            </a:r>
          </a:p>
        </p:txBody>
      </p:sp>
      <p:sp>
        <p:nvSpPr>
          <p:cNvPr id="65" name="TextBox 64">
            <a:extLst>
              <a:ext uri="{FF2B5EF4-FFF2-40B4-BE49-F238E27FC236}">
                <a16:creationId xmlns:a16="http://schemas.microsoft.com/office/drawing/2014/main" id="{6643DB69-7CB1-EC4E-AA33-82AED69E7EE4}"/>
              </a:ext>
            </a:extLst>
          </p:cNvPr>
          <p:cNvSpPr txBox="1"/>
          <p:nvPr/>
        </p:nvSpPr>
        <p:spPr>
          <a:xfrm>
            <a:off x="7153931" y="1676400"/>
            <a:ext cx="276038" cy="307777"/>
          </a:xfrm>
          <a:prstGeom prst="rect">
            <a:avLst/>
          </a:prstGeom>
          <a:noFill/>
        </p:spPr>
        <p:txBody>
          <a:bodyPr wrap="none" rtlCol="0">
            <a:spAutoFit/>
          </a:bodyPr>
          <a:lstStyle/>
          <a:p>
            <a:r>
              <a:rPr lang="en-US" sz="1400" dirty="0"/>
              <a:t>5</a:t>
            </a:r>
          </a:p>
        </p:txBody>
      </p:sp>
      <p:sp>
        <p:nvSpPr>
          <p:cNvPr id="66" name="TextBox 65">
            <a:extLst>
              <a:ext uri="{FF2B5EF4-FFF2-40B4-BE49-F238E27FC236}">
                <a16:creationId xmlns:a16="http://schemas.microsoft.com/office/drawing/2014/main" id="{A6357C07-155F-1B48-9706-C7931108CE20}"/>
              </a:ext>
            </a:extLst>
          </p:cNvPr>
          <p:cNvSpPr txBox="1"/>
          <p:nvPr/>
        </p:nvSpPr>
        <p:spPr>
          <a:xfrm>
            <a:off x="7062561" y="2125980"/>
            <a:ext cx="367408" cy="307777"/>
          </a:xfrm>
          <a:prstGeom prst="rect">
            <a:avLst/>
          </a:prstGeom>
          <a:noFill/>
        </p:spPr>
        <p:txBody>
          <a:bodyPr wrap="none" rtlCol="0">
            <a:spAutoFit/>
          </a:bodyPr>
          <a:lstStyle/>
          <a:p>
            <a:r>
              <a:rPr lang="en-US" sz="1400" dirty="0"/>
              <a:t>50</a:t>
            </a:r>
          </a:p>
        </p:txBody>
      </p:sp>
      <p:sp>
        <p:nvSpPr>
          <p:cNvPr id="71" name="TextBox 70">
            <a:extLst>
              <a:ext uri="{FF2B5EF4-FFF2-40B4-BE49-F238E27FC236}">
                <a16:creationId xmlns:a16="http://schemas.microsoft.com/office/drawing/2014/main" id="{17FBB34C-70AE-EE41-B09E-89EE55920904}"/>
              </a:ext>
            </a:extLst>
          </p:cNvPr>
          <p:cNvSpPr txBox="1"/>
          <p:nvPr/>
        </p:nvSpPr>
        <p:spPr>
          <a:xfrm>
            <a:off x="8343694" y="1699260"/>
            <a:ext cx="276038" cy="307777"/>
          </a:xfrm>
          <a:prstGeom prst="rect">
            <a:avLst/>
          </a:prstGeom>
          <a:noFill/>
        </p:spPr>
        <p:txBody>
          <a:bodyPr wrap="none" rtlCol="0">
            <a:spAutoFit/>
          </a:bodyPr>
          <a:lstStyle/>
          <a:p>
            <a:r>
              <a:rPr lang="en-US" sz="1400" dirty="0"/>
              <a:t>1</a:t>
            </a:r>
          </a:p>
        </p:txBody>
      </p:sp>
      <p:sp>
        <p:nvSpPr>
          <p:cNvPr id="72" name="TextBox 71">
            <a:extLst>
              <a:ext uri="{FF2B5EF4-FFF2-40B4-BE49-F238E27FC236}">
                <a16:creationId xmlns:a16="http://schemas.microsoft.com/office/drawing/2014/main" id="{A2178A2B-FCA3-9E47-9B60-3D4F10E1688B}"/>
              </a:ext>
            </a:extLst>
          </p:cNvPr>
          <p:cNvSpPr txBox="1"/>
          <p:nvPr/>
        </p:nvSpPr>
        <p:spPr>
          <a:xfrm>
            <a:off x="8252324" y="2148840"/>
            <a:ext cx="367408" cy="307777"/>
          </a:xfrm>
          <a:prstGeom prst="rect">
            <a:avLst/>
          </a:prstGeom>
          <a:noFill/>
        </p:spPr>
        <p:txBody>
          <a:bodyPr wrap="none" rtlCol="0">
            <a:spAutoFit/>
          </a:bodyPr>
          <a:lstStyle/>
          <a:p>
            <a:r>
              <a:rPr lang="en-US" sz="1400" dirty="0"/>
              <a:t>10</a:t>
            </a:r>
          </a:p>
        </p:txBody>
      </p:sp>
      <p:sp>
        <p:nvSpPr>
          <p:cNvPr id="37" name="TextBox 36">
            <a:extLst>
              <a:ext uri="{FF2B5EF4-FFF2-40B4-BE49-F238E27FC236}">
                <a16:creationId xmlns:a16="http://schemas.microsoft.com/office/drawing/2014/main" id="{7E2C0C7A-17E9-0346-9DD5-9DC72E36F131}"/>
              </a:ext>
            </a:extLst>
          </p:cNvPr>
          <p:cNvSpPr txBox="1"/>
          <p:nvPr/>
        </p:nvSpPr>
        <p:spPr>
          <a:xfrm>
            <a:off x="1055111" y="3149854"/>
            <a:ext cx="6764840" cy="1179810"/>
          </a:xfrm>
          <a:prstGeom prst="rect">
            <a:avLst/>
          </a:prstGeom>
          <a:noFill/>
        </p:spPr>
        <p:txBody>
          <a:bodyPr wrap="square" rtlCol="0">
            <a:spAutoFit/>
          </a:bodyPr>
          <a:lstStyle/>
          <a:p>
            <a:pPr>
              <a:spcAft>
                <a:spcPts val="800"/>
              </a:spcAft>
            </a:pPr>
            <a:r>
              <a:rPr lang="en-US" sz="1600" dirty="0"/>
              <a:t>Before you move on to the next step, you need to remove the substantial amount of </a:t>
            </a:r>
            <a:r>
              <a:rPr lang="en-US" sz="1600" b="1" dirty="0"/>
              <a:t>residual ammonium sulfate </a:t>
            </a:r>
            <a:r>
              <a:rPr lang="en-US" sz="1600" dirty="0"/>
              <a:t>that is present in the precipitate and thus in the protein solution after ppt is resuspended in buffer </a:t>
            </a:r>
          </a:p>
          <a:p>
            <a:pPr>
              <a:spcAft>
                <a:spcPts val="800"/>
              </a:spcAft>
            </a:pPr>
            <a:r>
              <a:rPr lang="en-US" sz="1600" dirty="0"/>
              <a:t>This can be achieved by </a:t>
            </a:r>
            <a:r>
              <a:rPr lang="en-US" sz="1600" b="1" dirty="0"/>
              <a:t>dialysis</a:t>
            </a:r>
            <a:r>
              <a:rPr lang="en-US" sz="1600" dirty="0"/>
              <a:t> against a buffer of your choice.</a:t>
            </a:r>
          </a:p>
        </p:txBody>
      </p:sp>
    </p:spTree>
    <p:extLst>
      <p:ext uri="{BB962C8B-B14F-4D97-AF65-F5344CB8AC3E}">
        <p14:creationId xmlns:p14="http://schemas.microsoft.com/office/powerpoint/2010/main" val="1040749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3933553" y="203205"/>
            <a:ext cx="986167" cy="400110"/>
          </a:xfrm>
          <a:prstGeom prst="rect">
            <a:avLst/>
          </a:prstGeom>
          <a:noFill/>
        </p:spPr>
        <p:txBody>
          <a:bodyPr wrap="none" rtlCol="0">
            <a:spAutoFit/>
          </a:bodyPr>
          <a:lstStyle/>
          <a:p>
            <a:r>
              <a:rPr lang="en-US" sz="2000" b="1" dirty="0"/>
              <a:t>Dialysis</a:t>
            </a:r>
            <a:endParaRPr lang="en-US" sz="2000" b="1" i="1" dirty="0"/>
          </a:p>
        </p:txBody>
      </p:sp>
      <p:sp>
        <p:nvSpPr>
          <p:cNvPr id="49" name="TextBox 48">
            <a:extLst>
              <a:ext uri="{FF2B5EF4-FFF2-40B4-BE49-F238E27FC236}">
                <a16:creationId xmlns:a16="http://schemas.microsoft.com/office/drawing/2014/main" id="{0142DE83-D65C-AD4B-AB28-68E077978525}"/>
              </a:ext>
            </a:extLst>
          </p:cNvPr>
          <p:cNvSpPr txBox="1"/>
          <p:nvPr/>
        </p:nvSpPr>
        <p:spPr>
          <a:xfrm>
            <a:off x="7486813" y="5634296"/>
            <a:ext cx="1147750" cy="338554"/>
          </a:xfrm>
          <a:prstGeom prst="rect">
            <a:avLst/>
          </a:prstGeom>
          <a:noFill/>
        </p:spPr>
        <p:txBody>
          <a:bodyPr wrap="none" rtlCol="0">
            <a:spAutoFit/>
          </a:bodyPr>
          <a:lstStyle/>
          <a:p>
            <a:pPr algn="ctr"/>
            <a:r>
              <a:rPr lang="en-US" sz="1600" dirty="0"/>
              <a:t>Dialysis bag</a:t>
            </a:r>
          </a:p>
        </p:txBody>
      </p:sp>
      <p:sp>
        <p:nvSpPr>
          <p:cNvPr id="4" name="TextBox 3">
            <a:extLst>
              <a:ext uri="{FF2B5EF4-FFF2-40B4-BE49-F238E27FC236}">
                <a16:creationId xmlns:a16="http://schemas.microsoft.com/office/drawing/2014/main" id="{E8E8B0DF-BE7B-FA47-8D95-00C32F173D57}"/>
              </a:ext>
            </a:extLst>
          </p:cNvPr>
          <p:cNvSpPr txBox="1"/>
          <p:nvPr/>
        </p:nvSpPr>
        <p:spPr>
          <a:xfrm>
            <a:off x="455879" y="712742"/>
            <a:ext cx="8292196" cy="4437112"/>
          </a:xfrm>
          <a:prstGeom prst="rect">
            <a:avLst/>
          </a:prstGeom>
          <a:noFill/>
        </p:spPr>
        <p:txBody>
          <a:bodyPr wrap="square" rtlCol="0">
            <a:spAutoFit/>
          </a:bodyPr>
          <a:lstStyle/>
          <a:p>
            <a:pPr>
              <a:spcAft>
                <a:spcPts val="1000"/>
              </a:spcAft>
            </a:pPr>
            <a:r>
              <a:rPr lang="en-US" sz="1600" b="1" dirty="0"/>
              <a:t>Dialysis</a:t>
            </a:r>
            <a:r>
              <a:rPr lang="en-US" sz="1600" dirty="0"/>
              <a:t> is the process of separating molecules in solution by the difference in their rates of diffusion through a semi-permeable membrane, such as dialysis tubing.</a:t>
            </a:r>
          </a:p>
          <a:p>
            <a:pPr>
              <a:spcAft>
                <a:spcPts val="1000"/>
              </a:spcAft>
            </a:pPr>
            <a:r>
              <a:rPr lang="en-US" sz="1600" dirty="0"/>
              <a:t>Dialysis can be used to either introduce or remove small molecules from a sample, because small molecules move freely across the membrane in both directions.</a:t>
            </a:r>
          </a:p>
          <a:p>
            <a:pPr>
              <a:spcAft>
                <a:spcPts val="1000"/>
              </a:spcAft>
            </a:pPr>
            <a:r>
              <a:rPr lang="en-US" sz="1600" dirty="0"/>
              <a:t>Dialysis occurs when a sample contained in a </a:t>
            </a:r>
            <a:r>
              <a:rPr lang="en-US" sz="1600" b="1" dirty="0"/>
              <a:t>cellulose dialysis bag </a:t>
            </a:r>
            <a:r>
              <a:rPr lang="en-US" sz="1600" dirty="0"/>
              <a:t>and is immersed into a large volume of dialysis buffer solution. During dialysis, equilibrium is achieved between the sample and buffer since only small molecules can pass the cellulose membrane, leaving only larger particles behind. </a:t>
            </a:r>
          </a:p>
          <a:p>
            <a:pPr>
              <a:spcAft>
                <a:spcPts val="1000"/>
              </a:spcAft>
            </a:pPr>
            <a:r>
              <a:rPr lang="en-US" sz="1600" dirty="0"/>
              <a:t>Dialysis membranes are produced and characterized according to molecular-weight cutoff (MWCO) limits. </a:t>
            </a:r>
          </a:p>
          <a:p>
            <a:pPr>
              <a:spcAft>
                <a:spcPts val="1000"/>
              </a:spcAft>
            </a:pPr>
            <a:r>
              <a:rPr lang="en-US" sz="1600" dirty="0"/>
              <a:t>Thus, dialysis can be used to: </a:t>
            </a:r>
          </a:p>
          <a:p>
            <a:pPr marL="285750" indent="-285750">
              <a:spcAft>
                <a:spcPts val="1000"/>
              </a:spcAft>
              <a:buFont typeface="Arial" panose="020B0604020202020204" pitchFamily="34" charset="0"/>
              <a:buChar char="•"/>
            </a:pPr>
            <a:r>
              <a:rPr lang="en-US" sz="1600" dirty="0"/>
              <a:t>change the protein buffer composition</a:t>
            </a:r>
          </a:p>
          <a:p>
            <a:pPr marL="285750" indent="-285750">
              <a:spcAft>
                <a:spcPts val="1000"/>
              </a:spcAft>
              <a:buFont typeface="Arial" panose="020B0604020202020204" pitchFamily="34" charset="0"/>
              <a:buChar char="•"/>
            </a:pPr>
            <a:r>
              <a:rPr lang="en-US" sz="1600" dirty="0"/>
              <a:t>remove salts</a:t>
            </a:r>
          </a:p>
          <a:p>
            <a:pPr>
              <a:spcAft>
                <a:spcPts val="1000"/>
              </a:spcAft>
            </a:pPr>
            <a:endParaRPr lang="en-US" sz="1600" dirty="0"/>
          </a:p>
        </p:txBody>
      </p:sp>
      <p:pic>
        <p:nvPicPr>
          <p:cNvPr id="2" name="Picture 1">
            <a:extLst>
              <a:ext uri="{FF2B5EF4-FFF2-40B4-BE49-F238E27FC236}">
                <a16:creationId xmlns:a16="http://schemas.microsoft.com/office/drawing/2014/main" id="{819AC717-5BE6-CF40-B4D9-74804BA5ADCA}"/>
              </a:ext>
            </a:extLst>
          </p:cNvPr>
          <p:cNvPicPr>
            <a:picLocks noChangeAspect="1"/>
          </p:cNvPicPr>
          <p:nvPr/>
        </p:nvPicPr>
        <p:blipFill rotWithShape="1">
          <a:blip r:embed="rId2"/>
          <a:srcRect r="45204"/>
          <a:stretch/>
        </p:blipFill>
        <p:spPr>
          <a:xfrm>
            <a:off x="5167722" y="3751942"/>
            <a:ext cx="2354868" cy="3017944"/>
          </a:xfrm>
          <a:prstGeom prst="rect">
            <a:avLst/>
          </a:prstGeom>
        </p:spPr>
      </p:pic>
      <p:sp>
        <p:nvSpPr>
          <p:cNvPr id="28" name="Freeform 27">
            <a:extLst>
              <a:ext uri="{FF2B5EF4-FFF2-40B4-BE49-F238E27FC236}">
                <a16:creationId xmlns:a16="http://schemas.microsoft.com/office/drawing/2014/main" id="{AE096FB5-B8ED-2C41-9A1F-AF4CA720B1EE}"/>
              </a:ext>
            </a:extLst>
          </p:cNvPr>
          <p:cNvSpPr/>
          <p:nvPr/>
        </p:nvSpPr>
        <p:spPr>
          <a:xfrm>
            <a:off x="6315351" y="5099902"/>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B9F4C7-3EE4-C24E-86C5-00A78A2A51E4}"/>
              </a:ext>
            </a:extLst>
          </p:cNvPr>
          <p:cNvSpPr txBox="1"/>
          <p:nvPr/>
        </p:nvSpPr>
        <p:spPr>
          <a:xfrm>
            <a:off x="7451332" y="4806308"/>
            <a:ext cx="1353833" cy="338554"/>
          </a:xfrm>
          <a:prstGeom prst="rect">
            <a:avLst/>
          </a:prstGeom>
          <a:noFill/>
        </p:spPr>
        <p:txBody>
          <a:bodyPr wrap="none" rtlCol="0">
            <a:spAutoFit/>
          </a:bodyPr>
          <a:lstStyle/>
          <a:p>
            <a:pPr algn="ctr"/>
            <a:r>
              <a:rPr lang="en-US" sz="1600" dirty="0"/>
              <a:t>Dialysis buffer</a:t>
            </a:r>
          </a:p>
        </p:txBody>
      </p:sp>
      <p:sp>
        <p:nvSpPr>
          <p:cNvPr id="14" name="Freeform 13">
            <a:extLst>
              <a:ext uri="{FF2B5EF4-FFF2-40B4-BE49-F238E27FC236}">
                <a16:creationId xmlns:a16="http://schemas.microsoft.com/office/drawing/2014/main" id="{4701EC77-874C-1A47-ABBC-EF85076B68EC}"/>
              </a:ext>
            </a:extLst>
          </p:cNvPr>
          <p:cNvSpPr/>
          <p:nvPr/>
        </p:nvSpPr>
        <p:spPr>
          <a:xfrm>
            <a:off x="7589541" y="6044154"/>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5D0F85D-098E-B54E-A782-D0FE3FDFCE99}"/>
              </a:ext>
            </a:extLst>
          </p:cNvPr>
          <p:cNvSpPr txBox="1"/>
          <p:nvPr/>
        </p:nvSpPr>
        <p:spPr>
          <a:xfrm>
            <a:off x="7863800" y="5984966"/>
            <a:ext cx="873252" cy="338554"/>
          </a:xfrm>
          <a:prstGeom prst="rect">
            <a:avLst/>
          </a:prstGeom>
          <a:noFill/>
        </p:spPr>
        <p:txBody>
          <a:bodyPr wrap="none" rtlCol="0">
            <a:spAutoFit/>
          </a:bodyPr>
          <a:lstStyle/>
          <a:p>
            <a:pPr algn="ctr"/>
            <a:r>
              <a:rPr lang="en-US" sz="1600" dirty="0"/>
              <a:t>proteins</a:t>
            </a:r>
            <a:endParaRPr lang="en-US" sz="1600" baseline="-25000" dirty="0"/>
          </a:p>
        </p:txBody>
      </p:sp>
      <p:sp>
        <p:nvSpPr>
          <p:cNvPr id="8" name="TextBox 7">
            <a:extLst>
              <a:ext uri="{FF2B5EF4-FFF2-40B4-BE49-F238E27FC236}">
                <a16:creationId xmlns:a16="http://schemas.microsoft.com/office/drawing/2014/main" id="{B67352D6-79BE-4A4D-8888-C0F2EBDD4DEB}"/>
              </a:ext>
            </a:extLst>
          </p:cNvPr>
          <p:cNvSpPr txBox="1"/>
          <p:nvPr/>
        </p:nvSpPr>
        <p:spPr>
          <a:xfrm>
            <a:off x="6202838" y="5326146"/>
            <a:ext cx="312906" cy="400110"/>
          </a:xfrm>
          <a:prstGeom prst="rect">
            <a:avLst/>
          </a:prstGeom>
          <a:noFill/>
        </p:spPr>
        <p:txBody>
          <a:bodyPr wrap="none" rtlCol="0">
            <a:spAutoFit/>
          </a:bodyPr>
          <a:lstStyle/>
          <a:p>
            <a:r>
              <a:rPr lang="en-US" sz="2000" dirty="0">
                <a:solidFill>
                  <a:srgbClr val="FF40FF"/>
                </a:solidFill>
              </a:rPr>
              <a:t>•</a:t>
            </a:r>
          </a:p>
        </p:txBody>
      </p:sp>
      <p:sp>
        <p:nvSpPr>
          <p:cNvPr id="19" name="TextBox 18">
            <a:extLst>
              <a:ext uri="{FF2B5EF4-FFF2-40B4-BE49-F238E27FC236}">
                <a16:creationId xmlns:a16="http://schemas.microsoft.com/office/drawing/2014/main" id="{7432865F-721C-FC4D-84C8-7C98F6F60BDA}"/>
              </a:ext>
            </a:extLst>
          </p:cNvPr>
          <p:cNvSpPr txBox="1"/>
          <p:nvPr/>
        </p:nvSpPr>
        <p:spPr>
          <a:xfrm>
            <a:off x="6355238" y="5478546"/>
            <a:ext cx="312906" cy="400110"/>
          </a:xfrm>
          <a:prstGeom prst="rect">
            <a:avLst/>
          </a:prstGeom>
          <a:noFill/>
        </p:spPr>
        <p:txBody>
          <a:bodyPr wrap="none" rtlCol="0">
            <a:spAutoFit/>
          </a:bodyPr>
          <a:lstStyle/>
          <a:p>
            <a:r>
              <a:rPr lang="en-US" sz="2000" dirty="0">
                <a:solidFill>
                  <a:srgbClr val="FF40FF"/>
                </a:solidFill>
              </a:rPr>
              <a:t>•</a:t>
            </a:r>
          </a:p>
        </p:txBody>
      </p:sp>
      <p:sp>
        <p:nvSpPr>
          <p:cNvPr id="20" name="TextBox 19">
            <a:extLst>
              <a:ext uri="{FF2B5EF4-FFF2-40B4-BE49-F238E27FC236}">
                <a16:creationId xmlns:a16="http://schemas.microsoft.com/office/drawing/2014/main" id="{C5630459-789D-6A44-8D25-774FB02E1053}"/>
              </a:ext>
            </a:extLst>
          </p:cNvPr>
          <p:cNvSpPr txBox="1"/>
          <p:nvPr/>
        </p:nvSpPr>
        <p:spPr>
          <a:xfrm>
            <a:off x="6187125" y="5630946"/>
            <a:ext cx="312906" cy="400110"/>
          </a:xfrm>
          <a:prstGeom prst="rect">
            <a:avLst/>
          </a:prstGeom>
          <a:noFill/>
        </p:spPr>
        <p:txBody>
          <a:bodyPr wrap="none" rtlCol="0">
            <a:spAutoFit/>
          </a:bodyPr>
          <a:lstStyle/>
          <a:p>
            <a:r>
              <a:rPr lang="en-US" sz="2000" dirty="0">
                <a:solidFill>
                  <a:srgbClr val="FF40FF"/>
                </a:solidFill>
              </a:rPr>
              <a:t>•</a:t>
            </a:r>
          </a:p>
        </p:txBody>
      </p:sp>
      <p:sp>
        <p:nvSpPr>
          <p:cNvPr id="21" name="TextBox 20">
            <a:extLst>
              <a:ext uri="{FF2B5EF4-FFF2-40B4-BE49-F238E27FC236}">
                <a16:creationId xmlns:a16="http://schemas.microsoft.com/office/drawing/2014/main" id="{C115FECC-3510-0D4B-923C-386E5572570D}"/>
              </a:ext>
            </a:extLst>
          </p:cNvPr>
          <p:cNvSpPr txBox="1"/>
          <p:nvPr/>
        </p:nvSpPr>
        <p:spPr>
          <a:xfrm>
            <a:off x="6311243" y="5783346"/>
            <a:ext cx="312906" cy="400110"/>
          </a:xfrm>
          <a:prstGeom prst="rect">
            <a:avLst/>
          </a:prstGeom>
          <a:noFill/>
        </p:spPr>
        <p:txBody>
          <a:bodyPr wrap="none" rtlCol="0">
            <a:spAutoFit/>
          </a:bodyPr>
          <a:lstStyle/>
          <a:p>
            <a:r>
              <a:rPr lang="en-US" sz="2000" dirty="0">
                <a:solidFill>
                  <a:srgbClr val="FF40FF"/>
                </a:solidFill>
              </a:rPr>
              <a:t>•</a:t>
            </a:r>
          </a:p>
        </p:txBody>
      </p:sp>
      <p:sp>
        <p:nvSpPr>
          <p:cNvPr id="22" name="TextBox 21">
            <a:extLst>
              <a:ext uri="{FF2B5EF4-FFF2-40B4-BE49-F238E27FC236}">
                <a16:creationId xmlns:a16="http://schemas.microsoft.com/office/drawing/2014/main" id="{27C76418-A1C0-9744-8953-63FF371CCC83}"/>
              </a:ext>
            </a:extLst>
          </p:cNvPr>
          <p:cNvSpPr txBox="1"/>
          <p:nvPr/>
        </p:nvSpPr>
        <p:spPr>
          <a:xfrm>
            <a:off x="7566578" y="6312818"/>
            <a:ext cx="312906" cy="400110"/>
          </a:xfrm>
          <a:prstGeom prst="rect">
            <a:avLst/>
          </a:prstGeom>
          <a:noFill/>
        </p:spPr>
        <p:txBody>
          <a:bodyPr wrap="none" rtlCol="0">
            <a:spAutoFit/>
          </a:bodyPr>
          <a:lstStyle/>
          <a:p>
            <a:r>
              <a:rPr lang="en-US" sz="2000" dirty="0">
                <a:solidFill>
                  <a:srgbClr val="FF40FF"/>
                </a:solidFill>
              </a:rPr>
              <a:t>•</a:t>
            </a:r>
          </a:p>
        </p:txBody>
      </p:sp>
      <p:sp>
        <p:nvSpPr>
          <p:cNvPr id="17" name="TextBox 16">
            <a:extLst>
              <a:ext uri="{FF2B5EF4-FFF2-40B4-BE49-F238E27FC236}">
                <a16:creationId xmlns:a16="http://schemas.microsoft.com/office/drawing/2014/main" id="{BFA5A579-0499-6848-9731-5D776AB93D3A}"/>
              </a:ext>
            </a:extLst>
          </p:cNvPr>
          <p:cNvSpPr txBox="1"/>
          <p:nvPr/>
        </p:nvSpPr>
        <p:spPr>
          <a:xfrm>
            <a:off x="7651830" y="6334780"/>
            <a:ext cx="1426856" cy="523220"/>
          </a:xfrm>
          <a:prstGeom prst="rect">
            <a:avLst/>
          </a:prstGeom>
          <a:noFill/>
        </p:spPr>
        <p:txBody>
          <a:bodyPr wrap="square" rtlCol="0">
            <a:spAutoFit/>
          </a:bodyPr>
          <a:lstStyle/>
          <a:p>
            <a:pPr algn="ctr"/>
            <a:r>
              <a:rPr lang="en-US" sz="1400" dirty="0"/>
              <a:t>Salts and low MW compounds</a:t>
            </a:r>
            <a:endParaRPr lang="en-US" sz="1400" baseline="-25000" dirty="0"/>
          </a:p>
        </p:txBody>
      </p:sp>
    </p:spTree>
    <p:extLst>
      <p:ext uri="{BB962C8B-B14F-4D97-AF65-F5344CB8AC3E}">
        <p14:creationId xmlns:p14="http://schemas.microsoft.com/office/powerpoint/2010/main" val="2685298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7439380-CFA0-004C-B64C-73E42D25BEEA}"/>
              </a:ext>
            </a:extLst>
          </p:cNvPr>
          <p:cNvSpPr txBox="1"/>
          <p:nvPr/>
        </p:nvSpPr>
        <p:spPr>
          <a:xfrm>
            <a:off x="3358516" y="203205"/>
            <a:ext cx="2139112" cy="400110"/>
          </a:xfrm>
          <a:prstGeom prst="rect">
            <a:avLst/>
          </a:prstGeom>
          <a:noFill/>
        </p:spPr>
        <p:txBody>
          <a:bodyPr wrap="none" rtlCol="0">
            <a:spAutoFit/>
          </a:bodyPr>
          <a:lstStyle/>
          <a:p>
            <a:r>
              <a:rPr lang="en-US" sz="2000" b="1" dirty="0"/>
              <a:t>Dialysis procedure</a:t>
            </a:r>
            <a:endParaRPr lang="en-US" sz="2000" b="1" i="1" dirty="0"/>
          </a:p>
        </p:txBody>
      </p:sp>
      <p:sp>
        <p:nvSpPr>
          <p:cNvPr id="46" name="TextBox 45">
            <a:extLst>
              <a:ext uri="{FF2B5EF4-FFF2-40B4-BE49-F238E27FC236}">
                <a16:creationId xmlns:a16="http://schemas.microsoft.com/office/drawing/2014/main" id="{A5959F77-39D7-6C48-B543-F200A5402BB8}"/>
              </a:ext>
            </a:extLst>
          </p:cNvPr>
          <p:cNvSpPr txBox="1"/>
          <p:nvPr/>
        </p:nvSpPr>
        <p:spPr>
          <a:xfrm>
            <a:off x="3332923" y="5734506"/>
            <a:ext cx="1426856" cy="523220"/>
          </a:xfrm>
          <a:prstGeom prst="rect">
            <a:avLst/>
          </a:prstGeom>
          <a:noFill/>
        </p:spPr>
        <p:txBody>
          <a:bodyPr wrap="square" rtlCol="0">
            <a:spAutoFit/>
          </a:bodyPr>
          <a:lstStyle/>
          <a:p>
            <a:pPr algn="ctr"/>
            <a:r>
              <a:rPr lang="en-US" sz="1400" dirty="0"/>
              <a:t>Salts and low MW compounds</a:t>
            </a:r>
            <a:endParaRPr lang="en-US" sz="1400" baseline="-25000" dirty="0"/>
          </a:p>
        </p:txBody>
      </p:sp>
      <p:sp>
        <p:nvSpPr>
          <p:cNvPr id="49" name="TextBox 48">
            <a:extLst>
              <a:ext uri="{FF2B5EF4-FFF2-40B4-BE49-F238E27FC236}">
                <a16:creationId xmlns:a16="http://schemas.microsoft.com/office/drawing/2014/main" id="{0142DE83-D65C-AD4B-AB28-68E077978525}"/>
              </a:ext>
            </a:extLst>
          </p:cNvPr>
          <p:cNvSpPr txBox="1"/>
          <p:nvPr/>
        </p:nvSpPr>
        <p:spPr>
          <a:xfrm>
            <a:off x="3122203" y="5012122"/>
            <a:ext cx="1147750" cy="338554"/>
          </a:xfrm>
          <a:prstGeom prst="rect">
            <a:avLst/>
          </a:prstGeom>
          <a:noFill/>
        </p:spPr>
        <p:txBody>
          <a:bodyPr wrap="none" rtlCol="0">
            <a:spAutoFit/>
          </a:bodyPr>
          <a:lstStyle/>
          <a:p>
            <a:pPr algn="ctr"/>
            <a:r>
              <a:rPr lang="en-US" sz="1600" dirty="0"/>
              <a:t>Dialysis bag</a:t>
            </a:r>
          </a:p>
        </p:txBody>
      </p:sp>
      <p:sp>
        <p:nvSpPr>
          <p:cNvPr id="4" name="TextBox 3">
            <a:extLst>
              <a:ext uri="{FF2B5EF4-FFF2-40B4-BE49-F238E27FC236}">
                <a16:creationId xmlns:a16="http://schemas.microsoft.com/office/drawing/2014/main" id="{E8E8B0DF-BE7B-FA47-8D95-00C32F173D57}"/>
              </a:ext>
            </a:extLst>
          </p:cNvPr>
          <p:cNvSpPr txBox="1"/>
          <p:nvPr/>
        </p:nvSpPr>
        <p:spPr>
          <a:xfrm>
            <a:off x="455879" y="712742"/>
            <a:ext cx="8292196" cy="1954381"/>
          </a:xfrm>
          <a:prstGeom prst="rect">
            <a:avLst/>
          </a:prstGeom>
          <a:noFill/>
        </p:spPr>
        <p:txBody>
          <a:bodyPr wrap="square" rtlCol="0">
            <a:spAutoFit/>
          </a:bodyPr>
          <a:lstStyle/>
          <a:p>
            <a:pPr>
              <a:spcAft>
                <a:spcPts val="600"/>
              </a:spcAft>
            </a:pPr>
            <a:r>
              <a:rPr lang="en-US" sz="1600" dirty="0"/>
              <a:t>Rinse dialysis membrane – inside and out – with dialysis buffer </a:t>
            </a:r>
          </a:p>
          <a:p>
            <a:pPr>
              <a:spcAft>
                <a:spcPts val="600"/>
              </a:spcAft>
            </a:pPr>
            <a:r>
              <a:rPr lang="en-US" sz="1600" dirty="0"/>
              <a:t>Tie off the bottom of the dialysis bag. [Check for leaks before adding protein!]</a:t>
            </a:r>
          </a:p>
          <a:p>
            <a:pPr>
              <a:spcAft>
                <a:spcPts val="600"/>
              </a:spcAft>
            </a:pPr>
            <a:r>
              <a:rPr lang="en-US" sz="1600" dirty="0"/>
              <a:t>Transfer the protein solution into the dialysis bag.</a:t>
            </a:r>
          </a:p>
          <a:p>
            <a:pPr>
              <a:spcAft>
                <a:spcPts val="600"/>
              </a:spcAft>
            </a:pPr>
            <a:r>
              <a:rPr lang="en-US" sz="1600" dirty="0"/>
              <a:t>Tie off the top of the dialysis bag. </a:t>
            </a:r>
          </a:p>
          <a:p>
            <a:pPr>
              <a:spcAft>
                <a:spcPts val="600"/>
              </a:spcAft>
            </a:pPr>
            <a:r>
              <a:rPr lang="en-US" sz="1600" dirty="0"/>
              <a:t>Place bag in a beaker with 1000 ml of desired buffer.</a:t>
            </a:r>
          </a:p>
          <a:p>
            <a:pPr>
              <a:spcAft>
                <a:spcPts val="600"/>
              </a:spcAft>
            </a:pPr>
            <a:r>
              <a:rPr lang="en-US" sz="1600" dirty="0"/>
              <a:t>Place on magnetic stirrer in cold room; can dialyze overnight.</a:t>
            </a:r>
          </a:p>
        </p:txBody>
      </p:sp>
      <p:pic>
        <p:nvPicPr>
          <p:cNvPr id="2" name="Picture 1">
            <a:extLst>
              <a:ext uri="{FF2B5EF4-FFF2-40B4-BE49-F238E27FC236}">
                <a16:creationId xmlns:a16="http://schemas.microsoft.com/office/drawing/2014/main" id="{819AC717-5BE6-CF40-B4D9-74804BA5ADCA}"/>
              </a:ext>
            </a:extLst>
          </p:cNvPr>
          <p:cNvPicPr>
            <a:picLocks noChangeAspect="1"/>
          </p:cNvPicPr>
          <p:nvPr/>
        </p:nvPicPr>
        <p:blipFill rotWithShape="1">
          <a:blip r:embed="rId2"/>
          <a:srcRect r="45204"/>
          <a:stretch/>
        </p:blipFill>
        <p:spPr>
          <a:xfrm>
            <a:off x="803112" y="3129768"/>
            <a:ext cx="2354868" cy="3017944"/>
          </a:xfrm>
          <a:prstGeom prst="rect">
            <a:avLst/>
          </a:prstGeom>
        </p:spPr>
      </p:pic>
      <p:sp>
        <p:nvSpPr>
          <p:cNvPr id="13" name="TextBox 12">
            <a:extLst>
              <a:ext uri="{FF2B5EF4-FFF2-40B4-BE49-F238E27FC236}">
                <a16:creationId xmlns:a16="http://schemas.microsoft.com/office/drawing/2014/main" id="{3BB9F4C7-3EE4-C24E-86C5-00A78A2A51E4}"/>
              </a:ext>
            </a:extLst>
          </p:cNvPr>
          <p:cNvSpPr txBox="1"/>
          <p:nvPr/>
        </p:nvSpPr>
        <p:spPr>
          <a:xfrm>
            <a:off x="3115003" y="4184134"/>
            <a:ext cx="1353832" cy="338554"/>
          </a:xfrm>
          <a:prstGeom prst="rect">
            <a:avLst/>
          </a:prstGeom>
          <a:noFill/>
        </p:spPr>
        <p:txBody>
          <a:bodyPr wrap="none" rtlCol="0">
            <a:spAutoFit/>
          </a:bodyPr>
          <a:lstStyle/>
          <a:p>
            <a:pPr algn="ctr"/>
            <a:r>
              <a:rPr lang="en-US" sz="1600" dirty="0"/>
              <a:t>Dialysis buffer</a:t>
            </a:r>
          </a:p>
        </p:txBody>
      </p:sp>
      <p:sp>
        <p:nvSpPr>
          <p:cNvPr id="14" name="Freeform 13">
            <a:extLst>
              <a:ext uri="{FF2B5EF4-FFF2-40B4-BE49-F238E27FC236}">
                <a16:creationId xmlns:a16="http://schemas.microsoft.com/office/drawing/2014/main" id="{4701EC77-874C-1A47-ABBC-EF85076B68EC}"/>
              </a:ext>
            </a:extLst>
          </p:cNvPr>
          <p:cNvSpPr/>
          <p:nvPr/>
        </p:nvSpPr>
        <p:spPr>
          <a:xfrm>
            <a:off x="3224931" y="5421980"/>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5D0F85D-098E-B54E-A782-D0FE3FDFCE99}"/>
              </a:ext>
            </a:extLst>
          </p:cNvPr>
          <p:cNvSpPr txBox="1"/>
          <p:nvPr/>
        </p:nvSpPr>
        <p:spPr>
          <a:xfrm>
            <a:off x="3499190" y="5362792"/>
            <a:ext cx="873252" cy="338554"/>
          </a:xfrm>
          <a:prstGeom prst="rect">
            <a:avLst/>
          </a:prstGeom>
          <a:noFill/>
        </p:spPr>
        <p:txBody>
          <a:bodyPr wrap="none" rtlCol="0">
            <a:spAutoFit/>
          </a:bodyPr>
          <a:lstStyle/>
          <a:p>
            <a:pPr algn="ctr"/>
            <a:r>
              <a:rPr lang="en-US" sz="1600" dirty="0"/>
              <a:t>proteins</a:t>
            </a:r>
            <a:endParaRPr lang="en-US" sz="1600" baseline="-25000" dirty="0"/>
          </a:p>
        </p:txBody>
      </p:sp>
      <p:sp>
        <p:nvSpPr>
          <p:cNvPr id="8" name="TextBox 7">
            <a:extLst>
              <a:ext uri="{FF2B5EF4-FFF2-40B4-BE49-F238E27FC236}">
                <a16:creationId xmlns:a16="http://schemas.microsoft.com/office/drawing/2014/main" id="{B67352D6-79BE-4A4D-8888-C0F2EBDD4DEB}"/>
              </a:ext>
            </a:extLst>
          </p:cNvPr>
          <p:cNvSpPr txBox="1"/>
          <p:nvPr/>
        </p:nvSpPr>
        <p:spPr>
          <a:xfrm>
            <a:off x="1828801" y="4185496"/>
            <a:ext cx="312906" cy="400110"/>
          </a:xfrm>
          <a:prstGeom prst="rect">
            <a:avLst/>
          </a:prstGeom>
          <a:noFill/>
        </p:spPr>
        <p:txBody>
          <a:bodyPr wrap="none" rtlCol="0">
            <a:spAutoFit/>
          </a:bodyPr>
          <a:lstStyle/>
          <a:p>
            <a:r>
              <a:rPr lang="en-US" sz="2000" dirty="0">
                <a:solidFill>
                  <a:srgbClr val="FF40FF"/>
                </a:solidFill>
              </a:rPr>
              <a:t>•</a:t>
            </a:r>
          </a:p>
        </p:txBody>
      </p:sp>
      <p:sp>
        <p:nvSpPr>
          <p:cNvPr id="19" name="TextBox 18">
            <a:extLst>
              <a:ext uri="{FF2B5EF4-FFF2-40B4-BE49-F238E27FC236}">
                <a16:creationId xmlns:a16="http://schemas.microsoft.com/office/drawing/2014/main" id="{7432865F-721C-FC4D-84C8-7C98F6F60BDA}"/>
              </a:ext>
            </a:extLst>
          </p:cNvPr>
          <p:cNvSpPr txBox="1"/>
          <p:nvPr/>
        </p:nvSpPr>
        <p:spPr>
          <a:xfrm>
            <a:off x="1990628" y="4856372"/>
            <a:ext cx="312906" cy="400110"/>
          </a:xfrm>
          <a:prstGeom prst="rect">
            <a:avLst/>
          </a:prstGeom>
          <a:noFill/>
        </p:spPr>
        <p:txBody>
          <a:bodyPr wrap="none" rtlCol="0">
            <a:spAutoFit/>
          </a:bodyPr>
          <a:lstStyle/>
          <a:p>
            <a:r>
              <a:rPr lang="en-US" sz="2000" dirty="0">
                <a:solidFill>
                  <a:srgbClr val="FF40FF"/>
                </a:solidFill>
              </a:rPr>
              <a:t>•</a:t>
            </a:r>
          </a:p>
        </p:txBody>
      </p:sp>
      <p:sp>
        <p:nvSpPr>
          <p:cNvPr id="20" name="TextBox 19">
            <a:extLst>
              <a:ext uri="{FF2B5EF4-FFF2-40B4-BE49-F238E27FC236}">
                <a16:creationId xmlns:a16="http://schemas.microsoft.com/office/drawing/2014/main" id="{C5630459-789D-6A44-8D25-774FB02E1053}"/>
              </a:ext>
            </a:extLst>
          </p:cNvPr>
          <p:cNvSpPr txBox="1"/>
          <p:nvPr/>
        </p:nvSpPr>
        <p:spPr>
          <a:xfrm>
            <a:off x="1822515" y="5008772"/>
            <a:ext cx="312906" cy="400110"/>
          </a:xfrm>
          <a:prstGeom prst="rect">
            <a:avLst/>
          </a:prstGeom>
          <a:noFill/>
        </p:spPr>
        <p:txBody>
          <a:bodyPr wrap="none" rtlCol="0">
            <a:spAutoFit/>
          </a:bodyPr>
          <a:lstStyle/>
          <a:p>
            <a:r>
              <a:rPr lang="en-US" sz="2000" dirty="0">
                <a:solidFill>
                  <a:srgbClr val="FF40FF"/>
                </a:solidFill>
              </a:rPr>
              <a:t>•</a:t>
            </a:r>
          </a:p>
        </p:txBody>
      </p:sp>
      <p:sp>
        <p:nvSpPr>
          <p:cNvPr id="21" name="TextBox 20">
            <a:extLst>
              <a:ext uri="{FF2B5EF4-FFF2-40B4-BE49-F238E27FC236}">
                <a16:creationId xmlns:a16="http://schemas.microsoft.com/office/drawing/2014/main" id="{C115FECC-3510-0D4B-923C-386E5572570D}"/>
              </a:ext>
            </a:extLst>
          </p:cNvPr>
          <p:cNvSpPr txBox="1"/>
          <p:nvPr/>
        </p:nvSpPr>
        <p:spPr>
          <a:xfrm>
            <a:off x="1946633" y="5161172"/>
            <a:ext cx="312906" cy="400110"/>
          </a:xfrm>
          <a:prstGeom prst="rect">
            <a:avLst/>
          </a:prstGeom>
          <a:noFill/>
        </p:spPr>
        <p:txBody>
          <a:bodyPr wrap="none" rtlCol="0">
            <a:spAutoFit/>
          </a:bodyPr>
          <a:lstStyle/>
          <a:p>
            <a:r>
              <a:rPr lang="en-US" sz="2000" dirty="0">
                <a:solidFill>
                  <a:srgbClr val="FF40FF"/>
                </a:solidFill>
              </a:rPr>
              <a:t>•</a:t>
            </a:r>
          </a:p>
        </p:txBody>
      </p:sp>
      <p:sp>
        <p:nvSpPr>
          <p:cNvPr id="22" name="TextBox 21">
            <a:extLst>
              <a:ext uri="{FF2B5EF4-FFF2-40B4-BE49-F238E27FC236}">
                <a16:creationId xmlns:a16="http://schemas.microsoft.com/office/drawing/2014/main" id="{27C76418-A1C0-9744-8953-63FF371CCC83}"/>
              </a:ext>
            </a:extLst>
          </p:cNvPr>
          <p:cNvSpPr txBox="1"/>
          <p:nvPr/>
        </p:nvSpPr>
        <p:spPr>
          <a:xfrm>
            <a:off x="3201968" y="5690644"/>
            <a:ext cx="312906" cy="400110"/>
          </a:xfrm>
          <a:prstGeom prst="rect">
            <a:avLst/>
          </a:prstGeom>
          <a:noFill/>
        </p:spPr>
        <p:txBody>
          <a:bodyPr wrap="none" rtlCol="0">
            <a:spAutoFit/>
          </a:bodyPr>
          <a:lstStyle/>
          <a:p>
            <a:r>
              <a:rPr lang="en-US" sz="2000" dirty="0">
                <a:solidFill>
                  <a:srgbClr val="FF40FF"/>
                </a:solidFill>
              </a:rPr>
              <a:t>•</a:t>
            </a:r>
          </a:p>
        </p:txBody>
      </p:sp>
      <p:sp>
        <p:nvSpPr>
          <p:cNvPr id="17" name="TextBox 16">
            <a:extLst>
              <a:ext uri="{FF2B5EF4-FFF2-40B4-BE49-F238E27FC236}">
                <a16:creationId xmlns:a16="http://schemas.microsoft.com/office/drawing/2014/main" id="{E485AD87-9503-AE4F-AB21-3A9BBF47B16F}"/>
              </a:ext>
            </a:extLst>
          </p:cNvPr>
          <p:cNvSpPr txBox="1"/>
          <p:nvPr/>
        </p:nvSpPr>
        <p:spPr>
          <a:xfrm>
            <a:off x="1981201" y="4168212"/>
            <a:ext cx="312906" cy="400110"/>
          </a:xfrm>
          <a:prstGeom prst="rect">
            <a:avLst/>
          </a:prstGeom>
          <a:noFill/>
        </p:spPr>
        <p:txBody>
          <a:bodyPr wrap="none" rtlCol="0">
            <a:spAutoFit/>
          </a:bodyPr>
          <a:lstStyle/>
          <a:p>
            <a:r>
              <a:rPr lang="en-US" sz="2000" dirty="0">
                <a:solidFill>
                  <a:srgbClr val="FF40FF"/>
                </a:solidFill>
              </a:rPr>
              <a:t>•</a:t>
            </a:r>
          </a:p>
        </p:txBody>
      </p:sp>
      <p:sp>
        <p:nvSpPr>
          <p:cNvPr id="18" name="TextBox 17">
            <a:extLst>
              <a:ext uri="{FF2B5EF4-FFF2-40B4-BE49-F238E27FC236}">
                <a16:creationId xmlns:a16="http://schemas.microsoft.com/office/drawing/2014/main" id="{7146FAED-8291-1D4F-872C-357A0C35DB8D}"/>
              </a:ext>
            </a:extLst>
          </p:cNvPr>
          <p:cNvSpPr txBox="1"/>
          <p:nvPr/>
        </p:nvSpPr>
        <p:spPr>
          <a:xfrm>
            <a:off x="1813085" y="5244441"/>
            <a:ext cx="312906" cy="400110"/>
          </a:xfrm>
          <a:prstGeom prst="rect">
            <a:avLst/>
          </a:prstGeom>
          <a:noFill/>
        </p:spPr>
        <p:txBody>
          <a:bodyPr wrap="none" rtlCol="0">
            <a:spAutoFit/>
          </a:bodyPr>
          <a:lstStyle/>
          <a:p>
            <a:r>
              <a:rPr lang="en-US" sz="2000" dirty="0">
                <a:solidFill>
                  <a:srgbClr val="FF40FF"/>
                </a:solidFill>
              </a:rPr>
              <a:t>•</a:t>
            </a:r>
          </a:p>
        </p:txBody>
      </p:sp>
      <p:sp>
        <p:nvSpPr>
          <p:cNvPr id="23" name="TextBox 22">
            <a:extLst>
              <a:ext uri="{FF2B5EF4-FFF2-40B4-BE49-F238E27FC236}">
                <a16:creationId xmlns:a16="http://schemas.microsoft.com/office/drawing/2014/main" id="{D9E72479-1B7F-E14E-A5CD-3C09EFD9F4A2}"/>
              </a:ext>
            </a:extLst>
          </p:cNvPr>
          <p:cNvSpPr txBox="1"/>
          <p:nvPr/>
        </p:nvSpPr>
        <p:spPr>
          <a:xfrm>
            <a:off x="1852365" y="4802955"/>
            <a:ext cx="312906" cy="400110"/>
          </a:xfrm>
          <a:prstGeom prst="rect">
            <a:avLst/>
          </a:prstGeom>
          <a:noFill/>
        </p:spPr>
        <p:txBody>
          <a:bodyPr wrap="none" rtlCol="0">
            <a:spAutoFit/>
          </a:bodyPr>
          <a:lstStyle/>
          <a:p>
            <a:r>
              <a:rPr lang="en-US" sz="2000" dirty="0">
                <a:solidFill>
                  <a:srgbClr val="FF40FF"/>
                </a:solidFill>
              </a:rPr>
              <a:t>•</a:t>
            </a:r>
          </a:p>
        </p:txBody>
      </p:sp>
      <p:sp>
        <p:nvSpPr>
          <p:cNvPr id="24" name="TextBox 23">
            <a:extLst>
              <a:ext uri="{FF2B5EF4-FFF2-40B4-BE49-F238E27FC236}">
                <a16:creationId xmlns:a16="http://schemas.microsoft.com/office/drawing/2014/main" id="{1A98F320-9270-944F-8EEB-DA1321B66271}"/>
              </a:ext>
            </a:extLst>
          </p:cNvPr>
          <p:cNvSpPr txBox="1"/>
          <p:nvPr/>
        </p:nvSpPr>
        <p:spPr>
          <a:xfrm>
            <a:off x="1882215" y="4597138"/>
            <a:ext cx="312906" cy="400110"/>
          </a:xfrm>
          <a:prstGeom prst="rect">
            <a:avLst/>
          </a:prstGeom>
          <a:noFill/>
        </p:spPr>
        <p:txBody>
          <a:bodyPr wrap="none" rtlCol="0">
            <a:spAutoFit/>
          </a:bodyPr>
          <a:lstStyle/>
          <a:p>
            <a:r>
              <a:rPr lang="en-US" sz="2000" dirty="0">
                <a:solidFill>
                  <a:srgbClr val="FF40FF"/>
                </a:solidFill>
              </a:rPr>
              <a:t>•</a:t>
            </a:r>
          </a:p>
        </p:txBody>
      </p:sp>
      <p:sp>
        <p:nvSpPr>
          <p:cNvPr id="25" name="TextBox 24">
            <a:extLst>
              <a:ext uri="{FF2B5EF4-FFF2-40B4-BE49-F238E27FC236}">
                <a16:creationId xmlns:a16="http://schemas.microsoft.com/office/drawing/2014/main" id="{C14088F6-455D-8F4A-8C0F-868C8F21FB2E}"/>
              </a:ext>
            </a:extLst>
          </p:cNvPr>
          <p:cNvSpPr txBox="1"/>
          <p:nvPr/>
        </p:nvSpPr>
        <p:spPr>
          <a:xfrm>
            <a:off x="1978054" y="4372467"/>
            <a:ext cx="312906" cy="400110"/>
          </a:xfrm>
          <a:prstGeom prst="rect">
            <a:avLst/>
          </a:prstGeom>
          <a:noFill/>
        </p:spPr>
        <p:txBody>
          <a:bodyPr wrap="none" rtlCol="0">
            <a:spAutoFit/>
          </a:bodyPr>
          <a:lstStyle/>
          <a:p>
            <a:r>
              <a:rPr lang="en-US" sz="2000" dirty="0">
                <a:solidFill>
                  <a:srgbClr val="FF40FF"/>
                </a:solidFill>
              </a:rPr>
              <a:t>•</a:t>
            </a:r>
          </a:p>
        </p:txBody>
      </p:sp>
      <p:sp>
        <p:nvSpPr>
          <p:cNvPr id="26" name="TextBox 25">
            <a:extLst>
              <a:ext uri="{FF2B5EF4-FFF2-40B4-BE49-F238E27FC236}">
                <a16:creationId xmlns:a16="http://schemas.microsoft.com/office/drawing/2014/main" id="{12CA099D-41F2-8346-B6FA-730833C1FCE5}"/>
              </a:ext>
            </a:extLst>
          </p:cNvPr>
          <p:cNvSpPr txBox="1"/>
          <p:nvPr/>
        </p:nvSpPr>
        <p:spPr>
          <a:xfrm>
            <a:off x="1800513" y="4336336"/>
            <a:ext cx="312906" cy="400110"/>
          </a:xfrm>
          <a:prstGeom prst="rect">
            <a:avLst/>
          </a:prstGeom>
          <a:noFill/>
        </p:spPr>
        <p:txBody>
          <a:bodyPr wrap="none" rtlCol="0">
            <a:spAutoFit/>
          </a:bodyPr>
          <a:lstStyle/>
          <a:p>
            <a:r>
              <a:rPr lang="en-US" sz="2000" dirty="0">
                <a:solidFill>
                  <a:srgbClr val="FF40FF"/>
                </a:solidFill>
              </a:rPr>
              <a:t>•</a:t>
            </a:r>
          </a:p>
        </p:txBody>
      </p:sp>
      <p:sp>
        <p:nvSpPr>
          <p:cNvPr id="28" name="Freeform 27">
            <a:extLst>
              <a:ext uri="{FF2B5EF4-FFF2-40B4-BE49-F238E27FC236}">
                <a16:creationId xmlns:a16="http://schemas.microsoft.com/office/drawing/2014/main" id="{AE096FB5-B8ED-2C41-9A1F-AF4CA720B1EE}"/>
              </a:ext>
            </a:extLst>
          </p:cNvPr>
          <p:cNvSpPr/>
          <p:nvPr/>
        </p:nvSpPr>
        <p:spPr>
          <a:xfrm>
            <a:off x="1941314" y="4675689"/>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76AC2ED-F207-A941-93C9-93BE46CE3C42}"/>
              </a:ext>
            </a:extLst>
          </p:cNvPr>
          <p:cNvSpPr txBox="1"/>
          <p:nvPr/>
        </p:nvSpPr>
        <p:spPr>
          <a:xfrm>
            <a:off x="7673238" y="5004266"/>
            <a:ext cx="1147750" cy="338554"/>
          </a:xfrm>
          <a:prstGeom prst="rect">
            <a:avLst/>
          </a:prstGeom>
          <a:noFill/>
        </p:spPr>
        <p:txBody>
          <a:bodyPr wrap="none" rtlCol="0">
            <a:spAutoFit/>
          </a:bodyPr>
          <a:lstStyle/>
          <a:p>
            <a:r>
              <a:rPr lang="en-US" sz="1600" dirty="0"/>
              <a:t>Dialysis bag</a:t>
            </a:r>
          </a:p>
        </p:txBody>
      </p:sp>
      <p:pic>
        <p:nvPicPr>
          <p:cNvPr id="30" name="Picture 29">
            <a:extLst>
              <a:ext uri="{FF2B5EF4-FFF2-40B4-BE49-F238E27FC236}">
                <a16:creationId xmlns:a16="http://schemas.microsoft.com/office/drawing/2014/main" id="{C6DE7034-D5A9-1D46-BD2F-6AD3684CD1FD}"/>
              </a:ext>
            </a:extLst>
          </p:cNvPr>
          <p:cNvPicPr>
            <a:picLocks noChangeAspect="1"/>
          </p:cNvPicPr>
          <p:nvPr/>
        </p:nvPicPr>
        <p:blipFill rotWithShape="1">
          <a:blip r:embed="rId2"/>
          <a:srcRect r="45204"/>
          <a:stretch/>
        </p:blipFill>
        <p:spPr>
          <a:xfrm>
            <a:off x="5329614" y="3121912"/>
            <a:ext cx="2354868" cy="3017944"/>
          </a:xfrm>
          <a:prstGeom prst="rect">
            <a:avLst/>
          </a:prstGeom>
        </p:spPr>
      </p:pic>
      <p:sp>
        <p:nvSpPr>
          <p:cNvPr id="31" name="TextBox 30">
            <a:extLst>
              <a:ext uri="{FF2B5EF4-FFF2-40B4-BE49-F238E27FC236}">
                <a16:creationId xmlns:a16="http://schemas.microsoft.com/office/drawing/2014/main" id="{46AD5FD5-9BC3-A945-A8D4-26F3868FAFB0}"/>
              </a:ext>
            </a:extLst>
          </p:cNvPr>
          <p:cNvSpPr txBox="1"/>
          <p:nvPr/>
        </p:nvSpPr>
        <p:spPr>
          <a:xfrm>
            <a:off x="7641505" y="4176278"/>
            <a:ext cx="1353832" cy="338554"/>
          </a:xfrm>
          <a:prstGeom prst="rect">
            <a:avLst/>
          </a:prstGeom>
          <a:noFill/>
        </p:spPr>
        <p:txBody>
          <a:bodyPr wrap="none" rtlCol="0">
            <a:spAutoFit/>
          </a:bodyPr>
          <a:lstStyle/>
          <a:p>
            <a:pPr algn="ctr"/>
            <a:r>
              <a:rPr lang="en-US" sz="1600" dirty="0"/>
              <a:t>Dialysis buffer</a:t>
            </a:r>
          </a:p>
        </p:txBody>
      </p:sp>
      <p:sp>
        <p:nvSpPr>
          <p:cNvPr id="34" name="TextBox 33">
            <a:extLst>
              <a:ext uri="{FF2B5EF4-FFF2-40B4-BE49-F238E27FC236}">
                <a16:creationId xmlns:a16="http://schemas.microsoft.com/office/drawing/2014/main" id="{D79356D7-05CE-1B4F-A87F-101676B18A51}"/>
              </a:ext>
            </a:extLst>
          </p:cNvPr>
          <p:cNvSpPr txBox="1"/>
          <p:nvPr/>
        </p:nvSpPr>
        <p:spPr>
          <a:xfrm>
            <a:off x="6100779" y="3951396"/>
            <a:ext cx="312906" cy="400110"/>
          </a:xfrm>
          <a:prstGeom prst="rect">
            <a:avLst/>
          </a:prstGeom>
          <a:noFill/>
        </p:spPr>
        <p:txBody>
          <a:bodyPr wrap="none" rtlCol="0">
            <a:spAutoFit/>
          </a:bodyPr>
          <a:lstStyle/>
          <a:p>
            <a:r>
              <a:rPr lang="en-US" sz="2000" dirty="0">
                <a:solidFill>
                  <a:srgbClr val="FF40FF"/>
                </a:solidFill>
              </a:rPr>
              <a:t>•</a:t>
            </a:r>
          </a:p>
        </p:txBody>
      </p:sp>
      <p:sp>
        <p:nvSpPr>
          <p:cNvPr id="35" name="TextBox 34">
            <a:extLst>
              <a:ext uri="{FF2B5EF4-FFF2-40B4-BE49-F238E27FC236}">
                <a16:creationId xmlns:a16="http://schemas.microsoft.com/office/drawing/2014/main" id="{D654FB9E-25B8-0049-A214-9D04A3D3ACBA}"/>
              </a:ext>
            </a:extLst>
          </p:cNvPr>
          <p:cNvSpPr txBox="1"/>
          <p:nvPr/>
        </p:nvSpPr>
        <p:spPr>
          <a:xfrm>
            <a:off x="6931909" y="4782529"/>
            <a:ext cx="312906" cy="400110"/>
          </a:xfrm>
          <a:prstGeom prst="rect">
            <a:avLst/>
          </a:prstGeom>
          <a:noFill/>
        </p:spPr>
        <p:txBody>
          <a:bodyPr wrap="none" rtlCol="0">
            <a:spAutoFit/>
          </a:bodyPr>
          <a:lstStyle/>
          <a:p>
            <a:r>
              <a:rPr lang="en-US" sz="2000" dirty="0">
                <a:solidFill>
                  <a:srgbClr val="FF40FF"/>
                </a:solidFill>
              </a:rPr>
              <a:t>•</a:t>
            </a:r>
          </a:p>
        </p:txBody>
      </p:sp>
      <p:sp>
        <p:nvSpPr>
          <p:cNvPr id="36" name="TextBox 35">
            <a:extLst>
              <a:ext uri="{FF2B5EF4-FFF2-40B4-BE49-F238E27FC236}">
                <a16:creationId xmlns:a16="http://schemas.microsoft.com/office/drawing/2014/main" id="{D00D4B48-383A-9443-BF14-167B88271ABC}"/>
              </a:ext>
            </a:extLst>
          </p:cNvPr>
          <p:cNvSpPr txBox="1"/>
          <p:nvPr/>
        </p:nvSpPr>
        <p:spPr>
          <a:xfrm>
            <a:off x="6961759" y="5500536"/>
            <a:ext cx="312906" cy="400110"/>
          </a:xfrm>
          <a:prstGeom prst="rect">
            <a:avLst/>
          </a:prstGeom>
          <a:noFill/>
        </p:spPr>
        <p:txBody>
          <a:bodyPr wrap="none" rtlCol="0">
            <a:spAutoFit/>
          </a:bodyPr>
          <a:lstStyle/>
          <a:p>
            <a:r>
              <a:rPr lang="en-US" sz="2000" dirty="0">
                <a:solidFill>
                  <a:srgbClr val="FF40FF"/>
                </a:solidFill>
              </a:rPr>
              <a:t>•</a:t>
            </a:r>
          </a:p>
        </p:txBody>
      </p:sp>
      <p:sp>
        <p:nvSpPr>
          <p:cNvPr id="38" name="TextBox 37">
            <a:extLst>
              <a:ext uri="{FF2B5EF4-FFF2-40B4-BE49-F238E27FC236}">
                <a16:creationId xmlns:a16="http://schemas.microsoft.com/office/drawing/2014/main" id="{BDEFE38E-992C-0643-B932-2B443C1846E4}"/>
              </a:ext>
            </a:extLst>
          </p:cNvPr>
          <p:cNvSpPr txBox="1"/>
          <p:nvPr/>
        </p:nvSpPr>
        <p:spPr>
          <a:xfrm>
            <a:off x="5973514" y="4521720"/>
            <a:ext cx="312906" cy="400110"/>
          </a:xfrm>
          <a:prstGeom prst="rect">
            <a:avLst/>
          </a:prstGeom>
          <a:noFill/>
        </p:spPr>
        <p:txBody>
          <a:bodyPr wrap="none" rtlCol="0">
            <a:spAutoFit/>
          </a:bodyPr>
          <a:lstStyle/>
          <a:p>
            <a:r>
              <a:rPr lang="en-US" sz="2000" dirty="0">
                <a:solidFill>
                  <a:srgbClr val="FF40FF"/>
                </a:solidFill>
              </a:rPr>
              <a:t>•</a:t>
            </a:r>
          </a:p>
        </p:txBody>
      </p:sp>
      <p:sp>
        <p:nvSpPr>
          <p:cNvPr id="40" name="TextBox 39">
            <a:extLst>
              <a:ext uri="{FF2B5EF4-FFF2-40B4-BE49-F238E27FC236}">
                <a16:creationId xmlns:a16="http://schemas.microsoft.com/office/drawing/2014/main" id="{CBAC4ABF-F6C6-BB42-A212-B4844C468792}"/>
              </a:ext>
            </a:extLst>
          </p:cNvPr>
          <p:cNvSpPr txBox="1"/>
          <p:nvPr/>
        </p:nvSpPr>
        <p:spPr>
          <a:xfrm>
            <a:off x="7063884" y="3896405"/>
            <a:ext cx="312906" cy="400110"/>
          </a:xfrm>
          <a:prstGeom prst="rect">
            <a:avLst/>
          </a:prstGeom>
          <a:noFill/>
        </p:spPr>
        <p:txBody>
          <a:bodyPr wrap="none" rtlCol="0">
            <a:spAutoFit/>
          </a:bodyPr>
          <a:lstStyle/>
          <a:p>
            <a:r>
              <a:rPr lang="en-US" sz="2000" dirty="0">
                <a:solidFill>
                  <a:srgbClr val="FF40FF"/>
                </a:solidFill>
              </a:rPr>
              <a:t>•</a:t>
            </a:r>
          </a:p>
        </p:txBody>
      </p:sp>
      <p:sp>
        <p:nvSpPr>
          <p:cNvPr id="41" name="TextBox 40">
            <a:extLst>
              <a:ext uri="{FF2B5EF4-FFF2-40B4-BE49-F238E27FC236}">
                <a16:creationId xmlns:a16="http://schemas.microsoft.com/office/drawing/2014/main" id="{3DE859F0-8F5E-6B4A-967A-7641BEDB3209}"/>
              </a:ext>
            </a:extLst>
          </p:cNvPr>
          <p:cNvSpPr txBox="1"/>
          <p:nvPr/>
        </p:nvSpPr>
        <p:spPr>
          <a:xfrm>
            <a:off x="5802259" y="4095942"/>
            <a:ext cx="312906" cy="400110"/>
          </a:xfrm>
          <a:prstGeom prst="rect">
            <a:avLst/>
          </a:prstGeom>
          <a:noFill/>
        </p:spPr>
        <p:txBody>
          <a:bodyPr wrap="none" rtlCol="0">
            <a:spAutoFit/>
          </a:bodyPr>
          <a:lstStyle/>
          <a:p>
            <a:r>
              <a:rPr lang="en-US" sz="2000" dirty="0">
                <a:solidFill>
                  <a:srgbClr val="FF40FF"/>
                </a:solidFill>
              </a:rPr>
              <a:t>•</a:t>
            </a:r>
          </a:p>
        </p:txBody>
      </p:sp>
      <p:sp>
        <p:nvSpPr>
          <p:cNvPr id="42" name="TextBox 41">
            <a:extLst>
              <a:ext uri="{FF2B5EF4-FFF2-40B4-BE49-F238E27FC236}">
                <a16:creationId xmlns:a16="http://schemas.microsoft.com/office/drawing/2014/main" id="{559481BB-4B1F-D74B-B92A-8106EC898D81}"/>
              </a:ext>
            </a:extLst>
          </p:cNvPr>
          <p:cNvSpPr txBox="1"/>
          <p:nvPr/>
        </p:nvSpPr>
        <p:spPr>
          <a:xfrm>
            <a:off x="5794405" y="4945928"/>
            <a:ext cx="312906" cy="400110"/>
          </a:xfrm>
          <a:prstGeom prst="rect">
            <a:avLst/>
          </a:prstGeom>
          <a:noFill/>
        </p:spPr>
        <p:txBody>
          <a:bodyPr wrap="none" rtlCol="0">
            <a:spAutoFit/>
          </a:bodyPr>
          <a:lstStyle/>
          <a:p>
            <a:r>
              <a:rPr lang="en-US" sz="2000" dirty="0">
                <a:solidFill>
                  <a:srgbClr val="FF40FF"/>
                </a:solidFill>
              </a:rPr>
              <a:t>•</a:t>
            </a:r>
          </a:p>
        </p:txBody>
      </p:sp>
      <p:sp>
        <p:nvSpPr>
          <p:cNvPr id="43" name="TextBox 42">
            <a:extLst>
              <a:ext uri="{FF2B5EF4-FFF2-40B4-BE49-F238E27FC236}">
                <a16:creationId xmlns:a16="http://schemas.microsoft.com/office/drawing/2014/main" id="{C24BDDC1-0CB2-3B43-AC1E-422D5AF9A5E0}"/>
              </a:ext>
            </a:extLst>
          </p:cNvPr>
          <p:cNvSpPr txBox="1"/>
          <p:nvPr/>
        </p:nvSpPr>
        <p:spPr>
          <a:xfrm>
            <a:off x="6408717" y="4589282"/>
            <a:ext cx="312906" cy="400110"/>
          </a:xfrm>
          <a:prstGeom prst="rect">
            <a:avLst/>
          </a:prstGeom>
          <a:noFill/>
        </p:spPr>
        <p:txBody>
          <a:bodyPr wrap="none" rtlCol="0">
            <a:spAutoFit/>
          </a:bodyPr>
          <a:lstStyle/>
          <a:p>
            <a:r>
              <a:rPr lang="en-US" sz="2000" dirty="0">
                <a:solidFill>
                  <a:srgbClr val="FF40FF"/>
                </a:solidFill>
              </a:rPr>
              <a:t>•</a:t>
            </a:r>
          </a:p>
        </p:txBody>
      </p:sp>
      <p:sp>
        <p:nvSpPr>
          <p:cNvPr id="44" name="TextBox 43">
            <a:extLst>
              <a:ext uri="{FF2B5EF4-FFF2-40B4-BE49-F238E27FC236}">
                <a16:creationId xmlns:a16="http://schemas.microsoft.com/office/drawing/2014/main" id="{79E4A637-792D-3749-8FDE-C070C39545C1}"/>
              </a:ext>
            </a:extLst>
          </p:cNvPr>
          <p:cNvSpPr txBox="1"/>
          <p:nvPr/>
        </p:nvSpPr>
        <p:spPr>
          <a:xfrm>
            <a:off x="6052069" y="5467547"/>
            <a:ext cx="312906" cy="400110"/>
          </a:xfrm>
          <a:prstGeom prst="rect">
            <a:avLst/>
          </a:prstGeom>
          <a:noFill/>
        </p:spPr>
        <p:txBody>
          <a:bodyPr wrap="none" rtlCol="0">
            <a:spAutoFit/>
          </a:bodyPr>
          <a:lstStyle/>
          <a:p>
            <a:r>
              <a:rPr lang="en-US" sz="2000" dirty="0">
                <a:solidFill>
                  <a:srgbClr val="FF40FF"/>
                </a:solidFill>
              </a:rPr>
              <a:t>•</a:t>
            </a:r>
          </a:p>
        </p:txBody>
      </p:sp>
      <p:sp>
        <p:nvSpPr>
          <p:cNvPr id="45" name="TextBox 44">
            <a:extLst>
              <a:ext uri="{FF2B5EF4-FFF2-40B4-BE49-F238E27FC236}">
                <a16:creationId xmlns:a16="http://schemas.microsoft.com/office/drawing/2014/main" id="{1954CAA9-6DCD-A044-98DF-D9B266C138CD}"/>
              </a:ext>
            </a:extLst>
          </p:cNvPr>
          <p:cNvSpPr txBox="1"/>
          <p:nvPr/>
        </p:nvSpPr>
        <p:spPr>
          <a:xfrm>
            <a:off x="6779502" y="4253066"/>
            <a:ext cx="312906" cy="400110"/>
          </a:xfrm>
          <a:prstGeom prst="rect">
            <a:avLst/>
          </a:prstGeom>
          <a:noFill/>
        </p:spPr>
        <p:txBody>
          <a:bodyPr wrap="none" rtlCol="0">
            <a:spAutoFit/>
          </a:bodyPr>
          <a:lstStyle/>
          <a:p>
            <a:r>
              <a:rPr lang="en-US" sz="2000" dirty="0">
                <a:solidFill>
                  <a:srgbClr val="FF40FF"/>
                </a:solidFill>
              </a:rPr>
              <a:t>•</a:t>
            </a:r>
          </a:p>
        </p:txBody>
      </p:sp>
      <p:sp>
        <p:nvSpPr>
          <p:cNvPr id="47" name="Freeform 46">
            <a:extLst>
              <a:ext uri="{FF2B5EF4-FFF2-40B4-BE49-F238E27FC236}">
                <a16:creationId xmlns:a16="http://schemas.microsoft.com/office/drawing/2014/main" id="{DCFFC328-6363-5B40-8449-DA0752CB0116}"/>
              </a:ext>
            </a:extLst>
          </p:cNvPr>
          <p:cNvSpPr/>
          <p:nvPr/>
        </p:nvSpPr>
        <p:spPr>
          <a:xfrm>
            <a:off x="6467816" y="4667833"/>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F2EF0AC-C481-3E4D-9FCD-4D5D674EF96A}"/>
              </a:ext>
            </a:extLst>
          </p:cNvPr>
          <p:cNvSpPr txBox="1"/>
          <p:nvPr/>
        </p:nvSpPr>
        <p:spPr>
          <a:xfrm>
            <a:off x="6762226" y="5272719"/>
            <a:ext cx="312906" cy="400110"/>
          </a:xfrm>
          <a:prstGeom prst="rect">
            <a:avLst/>
          </a:prstGeom>
          <a:noFill/>
        </p:spPr>
        <p:txBody>
          <a:bodyPr wrap="none" rtlCol="0">
            <a:spAutoFit/>
          </a:bodyPr>
          <a:lstStyle/>
          <a:p>
            <a:r>
              <a:rPr lang="en-US" sz="2000" dirty="0">
                <a:solidFill>
                  <a:srgbClr val="FF40FF"/>
                </a:solidFill>
              </a:rPr>
              <a:t>•</a:t>
            </a:r>
          </a:p>
        </p:txBody>
      </p:sp>
      <p:sp>
        <p:nvSpPr>
          <p:cNvPr id="50" name="TextBox 49">
            <a:extLst>
              <a:ext uri="{FF2B5EF4-FFF2-40B4-BE49-F238E27FC236}">
                <a16:creationId xmlns:a16="http://schemas.microsoft.com/office/drawing/2014/main" id="{2E8890F0-B77C-DD4E-BD1D-E43554CEE565}"/>
              </a:ext>
            </a:extLst>
          </p:cNvPr>
          <p:cNvSpPr txBox="1"/>
          <p:nvPr/>
        </p:nvSpPr>
        <p:spPr>
          <a:xfrm>
            <a:off x="142925" y="4476365"/>
            <a:ext cx="736933" cy="338554"/>
          </a:xfrm>
          <a:prstGeom prst="rect">
            <a:avLst/>
          </a:prstGeom>
          <a:noFill/>
        </p:spPr>
        <p:txBody>
          <a:bodyPr wrap="none" rtlCol="0">
            <a:spAutoFit/>
          </a:bodyPr>
          <a:lstStyle/>
          <a:p>
            <a:pPr algn="ctr"/>
            <a:r>
              <a:rPr lang="en-US" sz="1600" dirty="0"/>
              <a:t>Before</a:t>
            </a:r>
          </a:p>
        </p:txBody>
      </p:sp>
      <p:sp>
        <p:nvSpPr>
          <p:cNvPr id="51" name="TextBox 50">
            <a:extLst>
              <a:ext uri="{FF2B5EF4-FFF2-40B4-BE49-F238E27FC236}">
                <a16:creationId xmlns:a16="http://schemas.microsoft.com/office/drawing/2014/main" id="{8F6E5443-088A-A340-A97D-9D99464DC46F}"/>
              </a:ext>
            </a:extLst>
          </p:cNvPr>
          <p:cNvSpPr txBox="1"/>
          <p:nvPr/>
        </p:nvSpPr>
        <p:spPr>
          <a:xfrm>
            <a:off x="4864183" y="4496789"/>
            <a:ext cx="607282" cy="338554"/>
          </a:xfrm>
          <a:prstGeom prst="rect">
            <a:avLst/>
          </a:prstGeom>
          <a:noFill/>
        </p:spPr>
        <p:txBody>
          <a:bodyPr wrap="none" rtlCol="0">
            <a:spAutoFit/>
          </a:bodyPr>
          <a:lstStyle/>
          <a:p>
            <a:pPr algn="ctr"/>
            <a:r>
              <a:rPr lang="en-US" sz="1600" dirty="0"/>
              <a:t>After</a:t>
            </a:r>
          </a:p>
        </p:txBody>
      </p:sp>
    </p:spTree>
    <p:extLst>
      <p:ext uri="{BB962C8B-B14F-4D97-AF65-F5344CB8AC3E}">
        <p14:creationId xmlns:p14="http://schemas.microsoft.com/office/powerpoint/2010/main" val="1575651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7439380-CFA0-004C-B64C-73E42D25BEEA}"/>
              </a:ext>
            </a:extLst>
          </p:cNvPr>
          <p:cNvSpPr txBox="1"/>
          <p:nvPr/>
        </p:nvSpPr>
        <p:spPr>
          <a:xfrm>
            <a:off x="2642076" y="222059"/>
            <a:ext cx="3447803" cy="400110"/>
          </a:xfrm>
          <a:prstGeom prst="rect">
            <a:avLst/>
          </a:prstGeom>
          <a:noFill/>
        </p:spPr>
        <p:txBody>
          <a:bodyPr wrap="none" rtlCol="0">
            <a:spAutoFit/>
          </a:bodyPr>
          <a:lstStyle/>
          <a:p>
            <a:r>
              <a:rPr lang="en-US" sz="2000" b="1" dirty="0"/>
              <a:t>Results of dialysis: scenario #1</a:t>
            </a:r>
            <a:endParaRPr lang="en-US" sz="2000" b="1" i="1" dirty="0"/>
          </a:p>
        </p:txBody>
      </p:sp>
      <p:sp>
        <p:nvSpPr>
          <p:cNvPr id="4" name="TextBox 3">
            <a:extLst>
              <a:ext uri="{FF2B5EF4-FFF2-40B4-BE49-F238E27FC236}">
                <a16:creationId xmlns:a16="http://schemas.microsoft.com/office/drawing/2014/main" id="{E8E8B0DF-BE7B-FA47-8D95-00C32F173D57}"/>
              </a:ext>
            </a:extLst>
          </p:cNvPr>
          <p:cNvSpPr txBox="1"/>
          <p:nvPr/>
        </p:nvSpPr>
        <p:spPr>
          <a:xfrm>
            <a:off x="512441" y="788156"/>
            <a:ext cx="8292196" cy="984885"/>
          </a:xfrm>
          <a:prstGeom prst="rect">
            <a:avLst/>
          </a:prstGeom>
          <a:noFill/>
        </p:spPr>
        <p:txBody>
          <a:bodyPr wrap="square" rtlCol="0">
            <a:spAutoFit/>
          </a:bodyPr>
          <a:lstStyle/>
          <a:p>
            <a:pPr>
              <a:spcAft>
                <a:spcPts val="600"/>
              </a:spcAft>
            </a:pPr>
            <a:r>
              <a:rPr lang="en-US" sz="1600" dirty="0"/>
              <a:t>At end of dialysis, remove dialysis bag, open, and decant content of the dialysis bag. </a:t>
            </a:r>
          </a:p>
          <a:p>
            <a:pPr>
              <a:spcAft>
                <a:spcPts val="600"/>
              </a:spcAft>
            </a:pPr>
            <a:r>
              <a:rPr lang="en-US" sz="1600" dirty="0"/>
              <a:t>(Save the empty bag)</a:t>
            </a:r>
          </a:p>
          <a:p>
            <a:pPr>
              <a:spcAft>
                <a:spcPts val="600"/>
              </a:spcAft>
            </a:pPr>
            <a:r>
              <a:rPr lang="en-US" sz="1600" dirty="0"/>
              <a:t>Determine protein concentration and enzyme activity of the dialyzed A.S. fraction.</a:t>
            </a:r>
          </a:p>
        </p:txBody>
      </p:sp>
      <p:sp>
        <p:nvSpPr>
          <p:cNvPr id="29" name="TextBox 28">
            <a:extLst>
              <a:ext uri="{FF2B5EF4-FFF2-40B4-BE49-F238E27FC236}">
                <a16:creationId xmlns:a16="http://schemas.microsoft.com/office/drawing/2014/main" id="{176AC2ED-F207-A941-93C9-93BE46CE3C42}"/>
              </a:ext>
            </a:extLst>
          </p:cNvPr>
          <p:cNvSpPr txBox="1"/>
          <p:nvPr/>
        </p:nvSpPr>
        <p:spPr>
          <a:xfrm>
            <a:off x="7673238" y="5004266"/>
            <a:ext cx="1192955" cy="553998"/>
          </a:xfrm>
          <a:prstGeom prst="rect">
            <a:avLst/>
          </a:prstGeom>
          <a:noFill/>
        </p:spPr>
        <p:txBody>
          <a:bodyPr wrap="none" rtlCol="0">
            <a:spAutoFit/>
          </a:bodyPr>
          <a:lstStyle/>
          <a:p>
            <a:r>
              <a:rPr lang="en-US" sz="1600" dirty="0"/>
              <a:t>Dialysis bag</a:t>
            </a:r>
          </a:p>
          <a:p>
            <a:r>
              <a:rPr lang="en-US" sz="1400" dirty="0"/>
              <a:t>(50 mM NaCl)</a:t>
            </a:r>
          </a:p>
        </p:txBody>
      </p:sp>
      <p:pic>
        <p:nvPicPr>
          <p:cNvPr id="30" name="Picture 29">
            <a:extLst>
              <a:ext uri="{FF2B5EF4-FFF2-40B4-BE49-F238E27FC236}">
                <a16:creationId xmlns:a16="http://schemas.microsoft.com/office/drawing/2014/main" id="{C6DE7034-D5A9-1D46-BD2F-6AD3684CD1FD}"/>
              </a:ext>
            </a:extLst>
          </p:cNvPr>
          <p:cNvPicPr>
            <a:picLocks noChangeAspect="1"/>
          </p:cNvPicPr>
          <p:nvPr/>
        </p:nvPicPr>
        <p:blipFill rotWithShape="1">
          <a:blip r:embed="rId2"/>
          <a:srcRect r="45204"/>
          <a:stretch/>
        </p:blipFill>
        <p:spPr>
          <a:xfrm>
            <a:off x="5329614" y="3121912"/>
            <a:ext cx="2354868" cy="3017944"/>
          </a:xfrm>
          <a:prstGeom prst="rect">
            <a:avLst/>
          </a:prstGeom>
        </p:spPr>
      </p:pic>
      <p:sp>
        <p:nvSpPr>
          <p:cNvPr id="31" name="TextBox 30">
            <a:extLst>
              <a:ext uri="{FF2B5EF4-FFF2-40B4-BE49-F238E27FC236}">
                <a16:creationId xmlns:a16="http://schemas.microsoft.com/office/drawing/2014/main" id="{46AD5FD5-9BC3-A945-A8D4-26F3868FAFB0}"/>
              </a:ext>
            </a:extLst>
          </p:cNvPr>
          <p:cNvSpPr txBox="1"/>
          <p:nvPr/>
        </p:nvSpPr>
        <p:spPr>
          <a:xfrm>
            <a:off x="7641505" y="4176278"/>
            <a:ext cx="1353832" cy="553998"/>
          </a:xfrm>
          <a:prstGeom prst="rect">
            <a:avLst/>
          </a:prstGeom>
          <a:noFill/>
        </p:spPr>
        <p:txBody>
          <a:bodyPr wrap="none" rtlCol="0">
            <a:spAutoFit/>
          </a:bodyPr>
          <a:lstStyle/>
          <a:p>
            <a:pPr algn="ctr"/>
            <a:r>
              <a:rPr lang="en-US" sz="1600" dirty="0"/>
              <a:t>Dialysis buffer</a:t>
            </a:r>
          </a:p>
          <a:p>
            <a:pPr algn="ctr"/>
            <a:r>
              <a:rPr lang="en-US" sz="1400" dirty="0"/>
              <a:t>(50 mM NaCl)</a:t>
            </a:r>
          </a:p>
        </p:txBody>
      </p:sp>
      <p:sp>
        <p:nvSpPr>
          <p:cNvPr id="34" name="TextBox 33">
            <a:extLst>
              <a:ext uri="{FF2B5EF4-FFF2-40B4-BE49-F238E27FC236}">
                <a16:creationId xmlns:a16="http://schemas.microsoft.com/office/drawing/2014/main" id="{D79356D7-05CE-1B4F-A87F-101676B18A51}"/>
              </a:ext>
            </a:extLst>
          </p:cNvPr>
          <p:cNvSpPr txBox="1"/>
          <p:nvPr/>
        </p:nvSpPr>
        <p:spPr>
          <a:xfrm>
            <a:off x="6100779" y="3951396"/>
            <a:ext cx="312906" cy="400110"/>
          </a:xfrm>
          <a:prstGeom prst="rect">
            <a:avLst/>
          </a:prstGeom>
          <a:noFill/>
        </p:spPr>
        <p:txBody>
          <a:bodyPr wrap="none" rtlCol="0">
            <a:spAutoFit/>
          </a:bodyPr>
          <a:lstStyle/>
          <a:p>
            <a:r>
              <a:rPr lang="en-US" sz="2000" dirty="0">
                <a:solidFill>
                  <a:srgbClr val="FF40FF"/>
                </a:solidFill>
              </a:rPr>
              <a:t>•</a:t>
            </a:r>
          </a:p>
        </p:txBody>
      </p:sp>
      <p:sp>
        <p:nvSpPr>
          <p:cNvPr id="35" name="TextBox 34">
            <a:extLst>
              <a:ext uri="{FF2B5EF4-FFF2-40B4-BE49-F238E27FC236}">
                <a16:creationId xmlns:a16="http://schemas.microsoft.com/office/drawing/2014/main" id="{D654FB9E-25B8-0049-A214-9D04A3D3ACBA}"/>
              </a:ext>
            </a:extLst>
          </p:cNvPr>
          <p:cNvSpPr txBox="1"/>
          <p:nvPr/>
        </p:nvSpPr>
        <p:spPr>
          <a:xfrm>
            <a:off x="6931909" y="4782529"/>
            <a:ext cx="312906" cy="400110"/>
          </a:xfrm>
          <a:prstGeom prst="rect">
            <a:avLst/>
          </a:prstGeom>
          <a:noFill/>
        </p:spPr>
        <p:txBody>
          <a:bodyPr wrap="none" rtlCol="0">
            <a:spAutoFit/>
          </a:bodyPr>
          <a:lstStyle/>
          <a:p>
            <a:r>
              <a:rPr lang="en-US" sz="2000" dirty="0">
                <a:solidFill>
                  <a:srgbClr val="FF40FF"/>
                </a:solidFill>
              </a:rPr>
              <a:t>•</a:t>
            </a:r>
          </a:p>
        </p:txBody>
      </p:sp>
      <p:sp>
        <p:nvSpPr>
          <p:cNvPr id="36" name="TextBox 35">
            <a:extLst>
              <a:ext uri="{FF2B5EF4-FFF2-40B4-BE49-F238E27FC236}">
                <a16:creationId xmlns:a16="http://schemas.microsoft.com/office/drawing/2014/main" id="{D00D4B48-383A-9443-BF14-167B88271ABC}"/>
              </a:ext>
            </a:extLst>
          </p:cNvPr>
          <p:cNvSpPr txBox="1"/>
          <p:nvPr/>
        </p:nvSpPr>
        <p:spPr>
          <a:xfrm>
            <a:off x="6961759" y="5500536"/>
            <a:ext cx="312906" cy="400110"/>
          </a:xfrm>
          <a:prstGeom prst="rect">
            <a:avLst/>
          </a:prstGeom>
          <a:noFill/>
        </p:spPr>
        <p:txBody>
          <a:bodyPr wrap="none" rtlCol="0">
            <a:spAutoFit/>
          </a:bodyPr>
          <a:lstStyle/>
          <a:p>
            <a:r>
              <a:rPr lang="en-US" sz="2000" dirty="0">
                <a:solidFill>
                  <a:srgbClr val="FF40FF"/>
                </a:solidFill>
              </a:rPr>
              <a:t>•</a:t>
            </a:r>
          </a:p>
        </p:txBody>
      </p:sp>
      <p:sp>
        <p:nvSpPr>
          <p:cNvPr id="38" name="TextBox 37">
            <a:extLst>
              <a:ext uri="{FF2B5EF4-FFF2-40B4-BE49-F238E27FC236}">
                <a16:creationId xmlns:a16="http://schemas.microsoft.com/office/drawing/2014/main" id="{BDEFE38E-992C-0643-B932-2B443C1846E4}"/>
              </a:ext>
            </a:extLst>
          </p:cNvPr>
          <p:cNvSpPr txBox="1"/>
          <p:nvPr/>
        </p:nvSpPr>
        <p:spPr>
          <a:xfrm>
            <a:off x="5973514" y="4521720"/>
            <a:ext cx="312906" cy="400110"/>
          </a:xfrm>
          <a:prstGeom prst="rect">
            <a:avLst/>
          </a:prstGeom>
          <a:noFill/>
        </p:spPr>
        <p:txBody>
          <a:bodyPr wrap="none" rtlCol="0">
            <a:spAutoFit/>
          </a:bodyPr>
          <a:lstStyle/>
          <a:p>
            <a:r>
              <a:rPr lang="en-US" sz="2000" dirty="0">
                <a:solidFill>
                  <a:srgbClr val="FF40FF"/>
                </a:solidFill>
              </a:rPr>
              <a:t>•</a:t>
            </a:r>
          </a:p>
        </p:txBody>
      </p:sp>
      <p:sp>
        <p:nvSpPr>
          <p:cNvPr id="40" name="TextBox 39">
            <a:extLst>
              <a:ext uri="{FF2B5EF4-FFF2-40B4-BE49-F238E27FC236}">
                <a16:creationId xmlns:a16="http://schemas.microsoft.com/office/drawing/2014/main" id="{CBAC4ABF-F6C6-BB42-A212-B4844C468792}"/>
              </a:ext>
            </a:extLst>
          </p:cNvPr>
          <p:cNvSpPr txBox="1"/>
          <p:nvPr/>
        </p:nvSpPr>
        <p:spPr>
          <a:xfrm>
            <a:off x="7063884" y="3896405"/>
            <a:ext cx="312906" cy="400110"/>
          </a:xfrm>
          <a:prstGeom prst="rect">
            <a:avLst/>
          </a:prstGeom>
          <a:noFill/>
        </p:spPr>
        <p:txBody>
          <a:bodyPr wrap="none" rtlCol="0">
            <a:spAutoFit/>
          </a:bodyPr>
          <a:lstStyle/>
          <a:p>
            <a:r>
              <a:rPr lang="en-US" sz="2000" dirty="0">
                <a:solidFill>
                  <a:srgbClr val="FF40FF"/>
                </a:solidFill>
              </a:rPr>
              <a:t>•</a:t>
            </a:r>
          </a:p>
        </p:txBody>
      </p:sp>
      <p:sp>
        <p:nvSpPr>
          <p:cNvPr id="41" name="TextBox 40">
            <a:extLst>
              <a:ext uri="{FF2B5EF4-FFF2-40B4-BE49-F238E27FC236}">
                <a16:creationId xmlns:a16="http://schemas.microsoft.com/office/drawing/2014/main" id="{3DE859F0-8F5E-6B4A-967A-7641BEDB3209}"/>
              </a:ext>
            </a:extLst>
          </p:cNvPr>
          <p:cNvSpPr txBox="1"/>
          <p:nvPr/>
        </p:nvSpPr>
        <p:spPr>
          <a:xfrm>
            <a:off x="5802259" y="4095942"/>
            <a:ext cx="312906" cy="400110"/>
          </a:xfrm>
          <a:prstGeom prst="rect">
            <a:avLst/>
          </a:prstGeom>
          <a:noFill/>
        </p:spPr>
        <p:txBody>
          <a:bodyPr wrap="none" rtlCol="0">
            <a:spAutoFit/>
          </a:bodyPr>
          <a:lstStyle/>
          <a:p>
            <a:r>
              <a:rPr lang="en-US" sz="2000" dirty="0">
                <a:solidFill>
                  <a:srgbClr val="FF40FF"/>
                </a:solidFill>
              </a:rPr>
              <a:t>•</a:t>
            </a:r>
          </a:p>
        </p:txBody>
      </p:sp>
      <p:sp>
        <p:nvSpPr>
          <p:cNvPr id="42" name="TextBox 41">
            <a:extLst>
              <a:ext uri="{FF2B5EF4-FFF2-40B4-BE49-F238E27FC236}">
                <a16:creationId xmlns:a16="http://schemas.microsoft.com/office/drawing/2014/main" id="{559481BB-4B1F-D74B-B92A-8106EC898D81}"/>
              </a:ext>
            </a:extLst>
          </p:cNvPr>
          <p:cNvSpPr txBox="1"/>
          <p:nvPr/>
        </p:nvSpPr>
        <p:spPr>
          <a:xfrm>
            <a:off x="5794405" y="4945928"/>
            <a:ext cx="312906" cy="400110"/>
          </a:xfrm>
          <a:prstGeom prst="rect">
            <a:avLst/>
          </a:prstGeom>
          <a:noFill/>
        </p:spPr>
        <p:txBody>
          <a:bodyPr wrap="none" rtlCol="0">
            <a:spAutoFit/>
          </a:bodyPr>
          <a:lstStyle/>
          <a:p>
            <a:r>
              <a:rPr lang="en-US" sz="2000" dirty="0">
                <a:solidFill>
                  <a:srgbClr val="FF40FF"/>
                </a:solidFill>
              </a:rPr>
              <a:t>•</a:t>
            </a:r>
          </a:p>
        </p:txBody>
      </p:sp>
      <p:sp>
        <p:nvSpPr>
          <p:cNvPr id="43" name="TextBox 42">
            <a:extLst>
              <a:ext uri="{FF2B5EF4-FFF2-40B4-BE49-F238E27FC236}">
                <a16:creationId xmlns:a16="http://schemas.microsoft.com/office/drawing/2014/main" id="{C24BDDC1-0CB2-3B43-AC1E-422D5AF9A5E0}"/>
              </a:ext>
            </a:extLst>
          </p:cNvPr>
          <p:cNvSpPr txBox="1"/>
          <p:nvPr/>
        </p:nvSpPr>
        <p:spPr>
          <a:xfrm>
            <a:off x="6408717" y="4589282"/>
            <a:ext cx="312906" cy="400110"/>
          </a:xfrm>
          <a:prstGeom prst="rect">
            <a:avLst/>
          </a:prstGeom>
          <a:noFill/>
        </p:spPr>
        <p:txBody>
          <a:bodyPr wrap="none" rtlCol="0">
            <a:spAutoFit/>
          </a:bodyPr>
          <a:lstStyle/>
          <a:p>
            <a:r>
              <a:rPr lang="en-US" sz="2000" dirty="0">
                <a:solidFill>
                  <a:srgbClr val="FF40FF"/>
                </a:solidFill>
              </a:rPr>
              <a:t>•</a:t>
            </a:r>
          </a:p>
        </p:txBody>
      </p:sp>
      <p:sp>
        <p:nvSpPr>
          <p:cNvPr id="44" name="TextBox 43">
            <a:extLst>
              <a:ext uri="{FF2B5EF4-FFF2-40B4-BE49-F238E27FC236}">
                <a16:creationId xmlns:a16="http://schemas.microsoft.com/office/drawing/2014/main" id="{79E4A637-792D-3749-8FDE-C070C39545C1}"/>
              </a:ext>
            </a:extLst>
          </p:cNvPr>
          <p:cNvSpPr txBox="1"/>
          <p:nvPr/>
        </p:nvSpPr>
        <p:spPr>
          <a:xfrm>
            <a:off x="6052069" y="5467547"/>
            <a:ext cx="312906" cy="400110"/>
          </a:xfrm>
          <a:prstGeom prst="rect">
            <a:avLst/>
          </a:prstGeom>
          <a:noFill/>
        </p:spPr>
        <p:txBody>
          <a:bodyPr wrap="none" rtlCol="0">
            <a:spAutoFit/>
          </a:bodyPr>
          <a:lstStyle/>
          <a:p>
            <a:r>
              <a:rPr lang="en-US" sz="2000" dirty="0">
                <a:solidFill>
                  <a:srgbClr val="FF40FF"/>
                </a:solidFill>
              </a:rPr>
              <a:t>•</a:t>
            </a:r>
          </a:p>
        </p:txBody>
      </p:sp>
      <p:sp>
        <p:nvSpPr>
          <p:cNvPr id="45" name="TextBox 44">
            <a:extLst>
              <a:ext uri="{FF2B5EF4-FFF2-40B4-BE49-F238E27FC236}">
                <a16:creationId xmlns:a16="http://schemas.microsoft.com/office/drawing/2014/main" id="{1954CAA9-6DCD-A044-98DF-D9B266C138CD}"/>
              </a:ext>
            </a:extLst>
          </p:cNvPr>
          <p:cNvSpPr txBox="1"/>
          <p:nvPr/>
        </p:nvSpPr>
        <p:spPr>
          <a:xfrm>
            <a:off x="6779502" y="4253066"/>
            <a:ext cx="312906" cy="400110"/>
          </a:xfrm>
          <a:prstGeom prst="rect">
            <a:avLst/>
          </a:prstGeom>
          <a:noFill/>
        </p:spPr>
        <p:txBody>
          <a:bodyPr wrap="none" rtlCol="0">
            <a:spAutoFit/>
          </a:bodyPr>
          <a:lstStyle/>
          <a:p>
            <a:r>
              <a:rPr lang="en-US" sz="2000" dirty="0">
                <a:solidFill>
                  <a:srgbClr val="FF40FF"/>
                </a:solidFill>
              </a:rPr>
              <a:t>•</a:t>
            </a:r>
          </a:p>
        </p:txBody>
      </p:sp>
      <p:sp>
        <p:nvSpPr>
          <p:cNvPr id="47" name="Freeform 46">
            <a:extLst>
              <a:ext uri="{FF2B5EF4-FFF2-40B4-BE49-F238E27FC236}">
                <a16:creationId xmlns:a16="http://schemas.microsoft.com/office/drawing/2014/main" id="{DCFFC328-6363-5B40-8449-DA0752CB0116}"/>
              </a:ext>
            </a:extLst>
          </p:cNvPr>
          <p:cNvSpPr/>
          <p:nvPr/>
        </p:nvSpPr>
        <p:spPr>
          <a:xfrm>
            <a:off x="6467816" y="4667833"/>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F2EF0AC-C481-3E4D-9FCD-4D5D674EF96A}"/>
              </a:ext>
            </a:extLst>
          </p:cNvPr>
          <p:cNvSpPr txBox="1"/>
          <p:nvPr/>
        </p:nvSpPr>
        <p:spPr>
          <a:xfrm>
            <a:off x="6762226" y="5272719"/>
            <a:ext cx="312906" cy="400110"/>
          </a:xfrm>
          <a:prstGeom prst="rect">
            <a:avLst/>
          </a:prstGeom>
          <a:noFill/>
        </p:spPr>
        <p:txBody>
          <a:bodyPr wrap="none" rtlCol="0">
            <a:spAutoFit/>
          </a:bodyPr>
          <a:lstStyle/>
          <a:p>
            <a:r>
              <a:rPr lang="en-US" sz="2000" dirty="0">
                <a:solidFill>
                  <a:srgbClr val="FF40FF"/>
                </a:solidFill>
              </a:rPr>
              <a:t>•</a:t>
            </a:r>
          </a:p>
        </p:txBody>
      </p:sp>
      <p:sp>
        <p:nvSpPr>
          <p:cNvPr id="51" name="TextBox 50">
            <a:extLst>
              <a:ext uri="{FF2B5EF4-FFF2-40B4-BE49-F238E27FC236}">
                <a16:creationId xmlns:a16="http://schemas.microsoft.com/office/drawing/2014/main" id="{8F6E5443-088A-A340-A97D-9D99464DC46F}"/>
              </a:ext>
            </a:extLst>
          </p:cNvPr>
          <p:cNvSpPr txBox="1"/>
          <p:nvPr/>
        </p:nvSpPr>
        <p:spPr>
          <a:xfrm>
            <a:off x="4864183" y="4496789"/>
            <a:ext cx="607282" cy="338554"/>
          </a:xfrm>
          <a:prstGeom prst="rect">
            <a:avLst/>
          </a:prstGeom>
          <a:noFill/>
        </p:spPr>
        <p:txBody>
          <a:bodyPr wrap="none" rtlCol="0">
            <a:spAutoFit/>
          </a:bodyPr>
          <a:lstStyle/>
          <a:p>
            <a:pPr algn="ctr"/>
            <a:r>
              <a:rPr lang="en-US" sz="1600" dirty="0"/>
              <a:t>After</a:t>
            </a:r>
          </a:p>
        </p:txBody>
      </p:sp>
      <p:sp>
        <p:nvSpPr>
          <p:cNvPr id="39" name="TextBox 38">
            <a:extLst>
              <a:ext uri="{FF2B5EF4-FFF2-40B4-BE49-F238E27FC236}">
                <a16:creationId xmlns:a16="http://schemas.microsoft.com/office/drawing/2014/main" id="{9F999F2F-30C7-1B49-8909-F3B90A268369}"/>
              </a:ext>
            </a:extLst>
          </p:cNvPr>
          <p:cNvSpPr txBox="1"/>
          <p:nvPr/>
        </p:nvSpPr>
        <p:spPr>
          <a:xfrm>
            <a:off x="3552695" y="2206547"/>
            <a:ext cx="841316" cy="369332"/>
          </a:xfrm>
          <a:prstGeom prst="rect">
            <a:avLst/>
          </a:prstGeom>
          <a:noFill/>
        </p:spPr>
        <p:txBody>
          <a:bodyPr wrap="square" rtlCol="0">
            <a:spAutoFit/>
          </a:bodyPr>
          <a:lstStyle/>
          <a:p>
            <a:r>
              <a:rPr lang="en-US" dirty="0"/>
              <a:t>Units</a:t>
            </a:r>
          </a:p>
        </p:txBody>
      </p:sp>
      <p:sp>
        <p:nvSpPr>
          <p:cNvPr id="52" name="TextBox 51">
            <a:extLst>
              <a:ext uri="{FF2B5EF4-FFF2-40B4-BE49-F238E27FC236}">
                <a16:creationId xmlns:a16="http://schemas.microsoft.com/office/drawing/2014/main" id="{5364C1DC-1295-A64F-A0EF-7A65B8776116}"/>
              </a:ext>
            </a:extLst>
          </p:cNvPr>
          <p:cNvSpPr txBox="1"/>
          <p:nvPr/>
        </p:nvSpPr>
        <p:spPr>
          <a:xfrm>
            <a:off x="1753745" y="2208116"/>
            <a:ext cx="1460796" cy="369332"/>
          </a:xfrm>
          <a:prstGeom prst="rect">
            <a:avLst/>
          </a:prstGeom>
          <a:noFill/>
        </p:spPr>
        <p:txBody>
          <a:bodyPr wrap="square" rtlCol="0">
            <a:spAutoFit/>
          </a:bodyPr>
          <a:lstStyle/>
          <a:p>
            <a:r>
              <a:rPr lang="en-US" dirty="0"/>
              <a:t>Protein (mg)</a:t>
            </a:r>
          </a:p>
        </p:txBody>
      </p:sp>
      <p:sp>
        <p:nvSpPr>
          <p:cNvPr id="53" name="TextBox 52">
            <a:extLst>
              <a:ext uri="{FF2B5EF4-FFF2-40B4-BE49-F238E27FC236}">
                <a16:creationId xmlns:a16="http://schemas.microsoft.com/office/drawing/2014/main" id="{09E5C258-74F7-854C-9EDA-159ACC110CDA}"/>
              </a:ext>
            </a:extLst>
          </p:cNvPr>
          <p:cNvSpPr txBox="1"/>
          <p:nvPr/>
        </p:nvSpPr>
        <p:spPr>
          <a:xfrm>
            <a:off x="237601" y="2633894"/>
            <a:ext cx="1346104" cy="369332"/>
          </a:xfrm>
          <a:prstGeom prst="rect">
            <a:avLst/>
          </a:prstGeom>
          <a:noFill/>
        </p:spPr>
        <p:txBody>
          <a:bodyPr wrap="square" rtlCol="0">
            <a:spAutoFit/>
          </a:bodyPr>
          <a:lstStyle/>
          <a:p>
            <a:r>
              <a:rPr lang="en-US" dirty="0"/>
              <a:t>Pre-dialysis</a:t>
            </a:r>
          </a:p>
        </p:txBody>
      </p:sp>
      <p:sp>
        <p:nvSpPr>
          <p:cNvPr id="54" name="TextBox 53">
            <a:extLst>
              <a:ext uri="{FF2B5EF4-FFF2-40B4-BE49-F238E27FC236}">
                <a16:creationId xmlns:a16="http://schemas.microsoft.com/office/drawing/2014/main" id="{A876B5B9-3115-B240-A127-F48AAE610490}"/>
              </a:ext>
            </a:extLst>
          </p:cNvPr>
          <p:cNvSpPr txBox="1"/>
          <p:nvPr/>
        </p:nvSpPr>
        <p:spPr>
          <a:xfrm>
            <a:off x="2096255" y="2644893"/>
            <a:ext cx="1346104" cy="369332"/>
          </a:xfrm>
          <a:prstGeom prst="rect">
            <a:avLst/>
          </a:prstGeom>
          <a:noFill/>
        </p:spPr>
        <p:txBody>
          <a:bodyPr wrap="square" rtlCol="0">
            <a:spAutoFit/>
          </a:bodyPr>
          <a:lstStyle/>
          <a:p>
            <a:r>
              <a:rPr lang="en-US" dirty="0"/>
              <a:t>2,000</a:t>
            </a:r>
          </a:p>
        </p:txBody>
      </p:sp>
      <p:sp>
        <p:nvSpPr>
          <p:cNvPr id="55" name="TextBox 54">
            <a:extLst>
              <a:ext uri="{FF2B5EF4-FFF2-40B4-BE49-F238E27FC236}">
                <a16:creationId xmlns:a16="http://schemas.microsoft.com/office/drawing/2014/main" id="{E4D26CE9-6942-8048-B4E6-7FD70E3DE314}"/>
              </a:ext>
            </a:extLst>
          </p:cNvPr>
          <p:cNvSpPr txBox="1"/>
          <p:nvPr/>
        </p:nvSpPr>
        <p:spPr>
          <a:xfrm>
            <a:off x="3445863" y="2637038"/>
            <a:ext cx="1346104" cy="369332"/>
          </a:xfrm>
          <a:prstGeom prst="rect">
            <a:avLst/>
          </a:prstGeom>
          <a:noFill/>
        </p:spPr>
        <p:txBody>
          <a:bodyPr wrap="square" rtlCol="0">
            <a:spAutoFit/>
          </a:bodyPr>
          <a:lstStyle/>
          <a:p>
            <a:r>
              <a:rPr lang="en-US" dirty="0"/>
              <a:t>100,000</a:t>
            </a:r>
          </a:p>
        </p:txBody>
      </p:sp>
      <p:sp>
        <p:nvSpPr>
          <p:cNvPr id="58" name="TextBox 57">
            <a:extLst>
              <a:ext uri="{FF2B5EF4-FFF2-40B4-BE49-F238E27FC236}">
                <a16:creationId xmlns:a16="http://schemas.microsoft.com/office/drawing/2014/main" id="{156C03B6-8C9C-2947-B529-CAA674713D9B}"/>
              </a:ext>
            </a:extLst>
          </p:cNvPr>
          <p:cNvSpPr txBox="1"/>
          <p:nvPr/>
        </p:nvSpPr>
        <p:spPr>
          <a:xfrm>
            <a:off x="239171" y="3219927"/>
            <a:ext cx="1346104" cy="369332"/>
          </a:xfrm>
          <a:prstGeom prst="rect">
            <a:avLst/>
          </a:prstGeom>
          <a:noFill/>
        </p:spPr>
        <p:txBody>
          <a:bodyPr wrap="square" rtlCol="0">
            <a:spAutoFit/>
          </a:bodyPr>
          <a:lstStyle/>
          <a:p>
            <a:r>
              <a:rPr lang="en-US" dirty="0"/>
              <a:t>Post-dialysis</a:t>
            </a:r>
          </a:p>
        </p:txBody>
      </p:sp>
      <p:sp>
        <p:nvSpPr>
          <p:cNvPr id="59" name="TextBox 58">
            <a:extLst>
              <a:ext uri="{FF2B5EF4-FFF2-40B4-BE49-F238E27FC236}">
                <a16:creationId xmlns:a16="http://schemas.microsoft.com/office/drawing/2014/main" id="{F4311036-4E4F-C34A-8A06-E2C698EE62A8}"/>
              </a:ext>
            </a:extLst>
          </p:cNvPr>
          <p:cNvSpPr txBox="1"/>
          <p:nvPr/>
        </p:nvSpPr>
        <p:spPr>
          <a:xfrm>
            <a:off x="2097825" y="3230926"/>
            <a:ext cx="1346104" cy="369332"/>
          </a:xfrm>
          <a:prstGeom prst="rect">
            <a:avLst/>
          </a:prstGeom>
          <a:noFill/>
        </p:spPr>
        <p:txBody>
          <a:bodyPr wrap="square" rtlCol="0">
            <a:spAutoFit/>
          </a:bodyPr>
          <a:lstStyle/>
          <a:p>
            <a:r>
              <a:rPr lang="en-US" dirty="0"/>
              <a:t>2,000</a:t>
            </a:r>
          </a:p>
        </p:txBody>
      </p:sp>
      <p:sp>
        <p:nvSpPr>
          <p:cNvPr id="60" name="TextBox 59">
            <a:extLst>
              <a:ext uri="{FF2B5EF4-FFF2-40B4-BE49-F238E27FC236}">
                <a16:creationId xmlns:a16="http://schemas.microsoft.com/office/drawing/2014/main" id="{334E218E-3E37-6F44-8C2C-C1DC0E4D238A}"/>
              </a:ext>
            </a:extLst>
          </p:cNvPr>
          <p:cNvSpPr txBox="1"/>
          <p:nvPr/>
        </p:nvSpPr>
        <p:spPr>
          <a:xfrm>
            <a:off x="3447433" y="3223071"/>
            <a:ext cx="1346104" cy="369332"/>
          </a:xfrm>
          <a:prstGeom prst="rect">
            <a:avLst/>
          </a:prstGeom>
          <a:noFill/>
        </p:spPr>
        <p:txBody>
          <a:bodyPr wrap="square" rtlCol="0">
            <a:spAutoFit/>
          </a:bodyPr>
          <a:lstStyle/>
          <a:p>
            <a:r>
              <a:rPr lang="en-US" dirty="0"/>
              <a:t>100,000</a:t>
            </a:r>
          </a:p>
        </p:txBody>
      </p:sp>
      <p:sp>
        <p:nvSpPr>
          <p:cNvPr id="61" name="Rectangle 60">
            <a:extLst>
              <a:ext uri="{FF2B5EF4-FFF2-40B4-BE49-F238E27FC236}">
                <a16:creationId xmlns:a16="http://schemas.microsoft.com/office/drawing/2014/main" id="{8F2A80CF-9940-FB46-858D-A71277146821}"/>
              </a:ext>
            </a:extLst>
          </p:cNvPr>
          <p:cNvSpPr/>
          <p:nvPr/>
        </p:nvSpPr>
        <p:spPr>
          <a:xfrm>
            <a:off x="531945" y="4149668"/>
            <a:ext cx="699230" cy="646331"/>
          </a:xfrm>
          <a:prstGeom prst="rect">
            <a:avLst/>
          </a:prstGeom>
        </p:spPr>
        <p:txBody>
          <a:bodyPr wrap="none">
            <a:spAutoFit/>
          </a:bodyPr>
          <a:lstStyle/>
          <a:p>
            <a:r>
              <a:rPr lang="en-US" sz="36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62" name="TextBox 61">
            <a:extLst>
              <a:ext uri="{FF2B5EF4-FFF2-40B4-BE49-F238E27FC236}">
                <a16:creationId xmlns:a16="http://schemas.microsoft.com/office/drawing/2014/main" id="{D361C6A7-A1D2-5F44-B25F-6CC67C7CD5E6}"/>
              </a:ext>
            </a:extLst>
          </p:cNvPr>
          <p:cNvSpPr txBox="1"/>
          <p:nvPr/>
        </p:nvSpPr>
        <p:spPr>
          <a:xfrm>
            <a:off x="1393795" y="4150305"/>
            <a:ext cx="1900366" cy="584775"/>
          </a:xfrm>
          <a:prstGeom prst="rect">
            <a:avLst/>
          </a:prstGeom>
          <a:noFill/>
        </p:spPr>
        <p:txBody>
          <a:bodyPr wrap="square" rtlCol="0">
            <a:spAutoFit/>
          </a:bodyPr>
          <a:lstStyle/>
          <a:p>
            <a:r>
              <a:rPr lang="en-US" sz="1600" dirty="0"/>
              <a:t>Proceed with next purification step</a:t>
            </a:r>
          </a:p>
        </p:txBody>
      </p:sp>
      <p:sp>
        <p:nvSpPr>
          <p:cNvPr id="64" name="TextBox 63">
            <a:extLst>
              <a:ext uri="{FF2B5EF4-FFF2-40B4-BE49-F238E27FC236}">
                <a16:creationId xmlns:a16="http://schemas.microsoft.com/office/drawing/2014/main" id="{D36B8728-942A-184B-A8C7-80818A7AF0D7}"/>
              </a:ext>
            </a:extLst>
          </p:cNvPr>
          <p:cNvSpPr txBox="1"/>
          <p:nvPr/>
        </p:nvSpPr>
        <p:spPr>
          <a:xfrm>
            <a:off x="1451927" y="5037995"/>
            <a:ext cx="1900366" cy="369332"/>
          </a:xfrm>
          <a:prstGeom prst="rect">
            <a:avLst/>
          </a:prstGeom>
          <a:noFill/>
        </p:spPr>
        <p:txBody>
          <a:bodyPr wrap="square" rtlCol="0">
            <a:spAutoFit/>
          </a:bodyPr>
          <a:lstStyle/>
          <a:p>
            <a:r>
              <a:rPr lang="en-US" b="1" i="1" dirty="0"/>
              <a:t>But what if . . .</a:t>
            </a:r>
          </a:p>
        </p:txBody>
      </p:sp>
    </p:spTree>
    <p:extLst>
      <p:ext uri="{BB962C8B-B14F-4D97-AF65-F5344CB8AC3E}">
        <p14:creationId xmlns:p14="http://schemas.microsoft.com/office/powerpoint/2010/main" val="1762213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176AC2ED-F207-A941-93C9-93BE46CE3C42}"/>
              </a:ext>
            </a:extLst>
          </p:cNvPr>
          <p:cNvSpPr txBox="1"/>
          <p:nvPr/>
        </p:nvSpPr>
        <p:spPr>
          <a:xfrm>
            <a:off x="7673238" y="5258795"/>
            <a:ext cx="1192955" cy="553998"/>
          </a:xfrm>
          <a:prstGeom prst="rect">
            <a:avLst/>
          </a:prstGeom>
          <a:noFill/>
        </p:spPr>
        <p:txBody>
          <a:bodyPr wrap="none" rtlCol="0">
            <a:spAutoFit/>
          </a:bodyPr>
          <a:lstStyle/>
          <a:p>
            <a:r>
              <a:rPr lang="en-US" sz="1600" dirty="0"/>
              <a:t>Dialysis bag</a:t>
            </a:r>
          </a:p>
          <a:p>
            <a:r>
              <a:rPr lang="en-US" sz="1400" dirty="0"/>
              <a:t>(50 mM NaCl)</a:t>
            </a:r>
          </a:p>
        </p:txBody>
      </p:sp>
      <p:pic>
        <p:nvPicPr>
          <p:cNvPr id="30" name="Picture 29">
            <a:extLst>
              <a:ext uri="{FF2B5EF4-FFF2-40B4-BE49-F238E27FC236}">
                <a16:creationId xmlns:a16="http://schemas.microsoft.com/office/drawing/2014/main" id="{C6DE7034-D5A9-1D46-BD2F-6AD3684CD1FD}"/>
              </a:ext>
            </a:extLst>
          </p:cNvPr>
          <p:cNvPicPr>
            <a:picLocks noChangeAspect="1"/>
          </p:cNvPicPr>
          <p:nvPr/>
        </p:nvPicPr>
        <p:blipFill rotWithShape="1">
          <a:blip r:embed="rId2"/>
          <a:srcRect r="45204"/>
          <a:stretch/>
        </p:blipFill>
        <p:spPr>
          <a:xfrm>
            <a:off x="5329614" y="3376441"/>
            <a:ext cx="2354868" cy="3017944"/>
          </a:xfrm>
          <a:prstGeom prst="rect">
            <a:avLst/>
          </a:prstGeom>
        </p:spPr>
      </p:pic>
      <p:sp>
        <p:nvSpPr>
          <p:cNvPr id="31" name="TextBox 30">
            <a:extLst>
              <a:ext uri="{FF2B5EF4-FFF2-40B4-BE49-F238E27FC236}">
                <a16:creationId xmlns:a16="http://schemas.microsoft.com/office/drawing/2014/main" id="{46AD5FD5-9BC3-A945-A8D4-26F3868FAFB0}"/>
              </a:ext>
            </a:extLst>
          </p:cNvPr>
          <p:cNvSpPr txBox="1"/>
          <p:nvPr/>
        </p:nvSpPr>
        <p:spPr>
          <a:xfrm>
            <a:off x="7641505" y="4430807"/>
            <a:ext cx="1353832" cy="553998"/>
          </a:xfrm>
          <a:prstGeom prst="rect">
            <a:avLst/>
          </a:prstGeom>
          <a:noFill/>
        </p:spPr>
        <p:txBody>
          <a:bodyPr wrap="none" rtlCol="0">
            <a:spAutoFit/>
          </a:bodyPr>
          <a:lstStyle/>
          <a:p>
            <a:pPr algn="ctr"/>
            <a:r>
              <a:rPr lang="en-US" sz="1600" dirty="0"/>
              <a:t>Dialysis buffer</a:t>
            </a:r>
          </a:p>
          <a:p>
            <a:pPr algn="ctr"/>
            <a:r>
              <a:rPr lang="en-US" sz="1400" dirty="0"/>
              <a:t>(50 mM NaCl)</a:t>
            </a:r>
          </a:p>
        </p:txBody>
      </p:sp>
      <p:sp>
        <p:nvSpPr>
          <p:cNvPr id="34" name="TextBox 33">
            <a:extLst>
              <a:ext uri="{FF2B5EF4-FFF2-40B4-BE49-F238E27FC236}">
                <a16:creationId xmlns:a16="http://schemas.microsoft.com/office/drawing/2014/main" id="{D79356D7-05CE-1B4F-A87F-101676B18A51}"/>
              </a:ext>
            </a:extLst>
          </p:cNvPr>
          <p:cNvSpPr txBox="1"/>
          <p:nvPr/>
        </p:nvSpPr>
        <p:spPr>
          <a:xfrm>
            <a:off x="6100779" y="4205925"/>
            <a:ext cx="312906" cy="400110"/>
          </a:xfrm>
          <a:prstGeom prst="rect">
            <a:avLst/>
          </a:prstGeom>
          <a:noFill/>
        </p:spPr>
        <p:txBody>
          <a:bodyPr wrap="none" rtlCol="0">
            <a:spAutoFit/>
          </a:bodyPr>
          <a:lstStyle/>
          <a:p>
            <a:r>
              <a:rPr lang="en-US" sz="2000" dirty="0">
                <a:solidFill>
                  <a:srgbClr val="FF40FF"/>
                </a:solidFill>
              </a:rPr>
              <a:t>•</a:t>
            </a:r>
          </a:p>
        </p:txBody>
      </p:sp>
      <p:sp>
        <p:nvSpPr>
          <p:cNvPr id="35" name="TextBox 34">
            <a:extLst>
              <a:ext uri="{FF2B5EF4-FFF2-40B4-BE49-F238E27FC236}">
                <a16:creationId xmlns:a16="http://schemas.microsoft.com/office/drawing/2014/main" id="{D654FB9E-25B8-0049-A214-9D04A3D3ACBA}"/>
              </a:ext>
            </a:extLst>
          </p:cNvPr>
          <p:cNvSpPr txBox="1"/>
          <p:nvPr/>
        </p:nvSpPr>
        <p:spPr>
          <a:xfrm>
            <a:off x="6931909" y="5037058"/>
            <a:ext cx="312906" cy="400110"/>
          </a:xfrm>
          <a:prstGeom prst="rect">
            <a:avLst/>
          </a:prstGeom>
          <a:noFill/>
        </p:spPr>
        <p:txBody>
          <a:bodyPr wrap="none" rtlCol="0">
            <a:spAutoFit/>
          </a:bodyPr>
          <a:lstStyle/>
          <a:p>
            <a:r>
              <a:rPr lang="en-US" sz="2000" dirty="0">
                <a:solidFill>
                  <a:srgbClr val="FF40FF"/>
                </a:solidFill>
              </a:rPr>
              <a:t>•</a:t>
            </a:r>
          </a:p>
        </p:txBody>
      </p:sp>
      <p:sp>
        <p:nvSpPr>
          <p:cNvPr id="36" name="TextBox 35">
            <a:extLst>
              <a:ext uri="{FF2B5EF4-FFF2-40B4-BE49-F238E27FC236}">
                <a16:creationId xmlns:a16="http://schemas.microsoft.com/office/drawing/2014/main" id="{D00D4B48-383A-9443-BF14-167B88271ABC}"/>
              </a:ext>
            </a:extLst>
          </p:cNvPr>
          <p:cNvSpPr txBox="1"/>
          <p:nvPr/>
        </p:nvSpPr>
        <p:spPr>
          <a:xfrm>
            <a:off x="6961759" y="5755065"/>
            <a:ext cx="312906" cy="400110"/>
          </a:xfrm>
          <a:prstGeom prst="rect">
            <a:avLst/>
          </a:prstGeom>
          <a:noFill/>
        </p:spPr>
        <p:txBody>
          <a:bodyPr wrap="none" rtlCol="0">
            <a:spAutoFit/>
          </a:bodyPr>
          <a:lstStyle/>
          <a:p>
            <a:r>
              <a:rPr lang="en-US" sz="2000" dirty="0">
                <a:solidFill>
                  <a:srgbClr val="FF40FF"/>
                </a:solidFill>
              </a:rPr>
              <a:t>•</a:t>
            </a:r>
          </a:p>
        </p:txBody>
      </p:sp>
      <p:sp>
        <p:nvSpPr>
          <p:cNvPr id="38" name="TextBox 37">
            <a:extLst>
              <a:ext uri="{FF2B5EF4-FFF2-40B4-BE49-F238E27FC236}">
                <a16:creationId xmlns:a16="http://schemas.microsoft.com/office/drawing/2014/main" id="{BDEFE38E-992C-0643-B932-2B443C1846E4}"/>
              </a:ext>
            </a:extLst>
          </p:cNvPr>
          <p:cNvSpPr txBox="1"/>
          <p:nvPr/>
        </p:nvSpPr>
        <p:spPr>
          <a:xfrm>
            <a:off x="5973514" y="4776249"/>
            <a:ext cx="312906" cy="400110"/>
          </a:xfrm>
          <a:prstGeom prst="rect">
            <a:avLst/>
          </a:prstGeom>
          <a:noFill/>
        </p:spPr>
        <p:txBody>
          <a:bodyPr wrap="none" rtlCol="0">
            <a:spAutoFit/>
          </a:bodyPr>
          <a:lstStyle/>
          <a:p>
            <a:r>
              <a:rPr lang="en-US" sz="2000" dirty="0">
                <a:solidFill>
                  <a:srgbClr val="FF40FF"/>
                </a:solidFill>
              </a:rPr>
              <a:t>•</a:t>
            </a:r>
          </a:p>
        </p:txBody>
      </p:sp>
      <p:sp>
        <p:nvSpPr>
          <p:cNvPr id="40" name="TextBox 39">
            <a:extLst>
              <a:ext uri="{FF2B5EF4-FFF2-40B4-BE49-F238E27FC236}">
                <a16:creationId xmlns:a16="http://schemas.microsoft.com/office/drawing/2014/main" id="{CBAC4ABF-F6C6-BB42-A212-B4844C468792}"/>
              </a:ext>
            </a:extLst>
          </p:cNvPr>
          <p:cNvSpPr txBox="1"/>
          <p:nvPr/>
        </p:nvSpPr>
        <p:spPr>
          <a:xfrm>
            <a:off x="7063884" y="4150934"/>
            <a:ext cx="312906" cy="400110"/>
          </a:xfrm>
          <a:prstGeom prst="rect">
            <a:avLst/>
          </a:prstGeom>
          <a:noFill/>
        </p:spPr>
        <p:txBody>
          <a:bodyPr wrap="none" rtlCol="0">
            <a:spAutoFit/>
          </a:bodyPr>
          <a:lstStyle/>
          <a:p>
            <a:r>
              <a:rPr lang="en-US" sz="2000" dirty="0">
                <a:solidFill>
                  <a:srgbClr val="FF40FF"/>
                </a:solidFill>
              </a:rPr>
              <a:t>•</a:t>
            </a:r>
          </a:p>
        </p:txBody>
      </p:sp>
      <p:sp>
        <p:nvSpPr>
          <p:cNvPr id="41" name="TextBox 40">
            <a:extLst>
              <a:ext uri="{FF2B5EF4-FFF2-40B4-BE49-F238E27FC236}">
                <a16:creationId xmlns:a16="http://schemas.microsoft.com/office/drawing/2014/main" id="{3DE859F0-8F5E-6B4A-967A-7641BEDB3209}"/>
              </a:ext>
            </a:extLst>
          </p:cNvPr>
          <p:cNvSpPr txBox="1"/>
          <p:nvPr/>
        </p:nvSpPr>
        <p:spPr>
          <a:xfrm>
            <a:off x="5802259" y="4350471"/>
            <a:ext cx="312906" cy="400110"/>
          </a:xfrm>
          <a:prstGeom prst="rect">
            <a:avLst/>
          </a:prstGeom>
          <a:noFill/>
        </p:spPr>
        <p:txBody>
          <a:bodyPr wrap="none" rtlCol="0">
            <a:spAutoFit/>
          </a:bodyPr>
          <a:lstStyle/>
          <a:p>
            <a:r>
              <a:rPr lang="en-US" sz="2000" dirty="0">
                <a:solidFill>
                  <a:srgbClr val="FF40FF"/>
                </a:solidFill>
              </a:rPr>
              <a:t>•</a:t>
            </a:r>
          </a:p>
        </p:txBody>
      </p:sp>
      <p:sp>
        <p:nvSpPr>
          <p:cNvPr id="42" name="TextBox 41">
            <a:extLst>
              <a:ext uri="{FF2B5EF4-FFF2-40B4-BE49-F238E27FC236}">
                <a16:creationId xmlns:a16="http://schemas.microsoft.com/office/drawing/2014/main" id="{559481BB-4B1F-D74B-B92A-8106EC898D81}"/>
              </a:ext>
            </a:extLst>
          </p:cNvPr>
          <p:cNvSpPr txBox="1"/>
          <p:nvPr/>
        </p:nvSpPr>
        <p:spPr>
          <a:xfrm>
            <a:off x="5794405" y="5200457"/>
            <a:ext cx="312906" cy="400110"/>
          </a:xfrm>
          <a:prstGeom prst="rect">
            <a:avLst/>
          </a:prstGeom>
          <a:noFill/>
        </p:spPr>
        <p:txBody>
          <a:bodyPr wrap="none" rtlCol="0">
            <a:spAutoFit/>
          </a:bodyPr>
          <a:lstStyle/>
          <a:p>
            <a:r>
              <a:rPr lang="en-US" sz="2000" dirty="0">
                <a:solidFill>
                  <a:srgbClr val="FF40FF"/>
                </a:solidFill>
              </a:rPr>
              <a:t>•</a:t>
            </a:r>
          </a:p>
        </p:txBody>
      </p:sp>
      <p:sp>
        <p:nvSpPr>
          <p:cNvPr id="43" name="TextBox 42">
            <a:extLst>
              <a:ext uri="{FF2B5EF4-FFF2-40B4-BE49-F238E27FC236}">
                <a16:creationId xmlns:a16="http://schemas.microsoft.com/office/drawing/2014/main" id="{C24BDDC1-0CB2-3B43-AC1E-422D5AF9A5E0}"/>
              </a:ext>
            </a:extLst>
          </p:cNvPr>
          <p:cNvSpPr txBox="1"/>
          <p:nvPr/>
        </p:nvSpPr>
        <p:spPr>
          <a:xfrm>
            <a:off x="6408717" y="4843811"/>
            <a:ext cx="312906" cy="400110"/>
          </a:xfrm>
          <a:prstGeom prst="rect">
            <a:avLst/>
          </a:prstGeom>
          <a:noFill/>
        </p:spPr>
        <p:txBody>
          <a:bodyPr wrap="none" rtlCol="0">
            <a:spAutoFit/>
          </a:bodyPr>
          <a:lstStyle/>
          <a:p>
            <a:r>
              <a:rPr lang="en-US" sz="2000" dirty="0">
                <a:solidFill>
                  <a:srgbClr val="FF40FF"/>
                </a:solidFill>
              </a:rPr>
              <a:t>•</a:t>
            </a:r>
          </a:p>
        </p:txBody>
      </p:sp>
      <p:sp>
        <p:nvSpPr>
          <p:cNvPr id="44" name="TextBox 43">
            <a:extLst>
              <a:ext uri="{FF2B5EF4-FFF2-40B4-BE49-F238E27FC236}">
                <a16:creationId xmlns:a16="http://schemas.microsoft.com/office/drawing/2014/main" id="{79E4A637-792D-3749-8FDE-C070C39545C1}"/>
              </a:ext>
            </a:extLst>
          </p:cNvPr>
          <p:cNvSpPr txBox="1"/>
          <p:nvPr/>
        </p:nvSpPr>
        <p:spPr>
          <a:xfrm>
            <a:off x="6052069" y="5722076"/>
            <a:ext cx="312906" cy="400110"/>
          </a:xfrm>
          <a:prstGeom prst="rect">
            <a:avLst/>
          </a:prstGeom>
          <a:noFill/>
        </p:spPr>
        <p:txBody>
          <a:bodyPr wrap="none" rtlCol="0">
            <a:spAutoFit/>
          </a:bodyPr>
          <a:lstStyle/>
          <a:p>
            <a:r>
              <a:rPr lang="en-US" sz="2000" dirty="0">
                <a:solidFill>
                  <a:srgbClr val="FF40FF"/>
                </a:solidFill>
              </a:rPr>
              <a:t>•</a:t>
            </a:r>
          </a:p>
        </p:txBody>
      </p:sp>
      <p:sp>
        <p:nvSpPr>
          <p:cNvPr id="45" name="TextBox 44">
            <a:extLst>
              <a:ext uri="{FF2B5EF4-FFF2-40B4-BE49-F238E27FC236}">
                <a16:creationId xmlns:a16="http://schemas.microsoft.com/office/drawing/2014/main" id="{1954CAA9-6DCD-A044-98DF-D9B266C138CD}"/>
              </a:ext>
            </a:extLst>
          </p:cNvPr>
          <p:cNvSpPr txBox="1"/>
          <p:nvPr/>
        </p:nvSpPr>
        <p:spPr>
          <a:xfrm>
            <a:off x="6779502" y="4507595"/>
            <a:ext cx="312906" cy="400110"/>
          </a:xfrm>
          <a:prstGeom prst="rect">
            <a:avLst/>
          </a:prstGeom>
          <a:noFill/>
        </p:spPr>
        <p:txBody>
          <a:bodyPr wrap="none" rtlCol="0">
            <a:spAutoFit/>
          </a:bodyPr>
          <a:lstStyle/>
          <a:p>
            <a:r>
              <a:rPr lang="en-US" sz="2000" dirty="0">
                <a:solidFill>
                  <a:srgbClr val="FF40FF"/>
                </a:solidFill>
              </a:rPr>
              <a:t>•</a:t>
            </a:r>
          </a:p>
        </p:txBody>
      </p:sp>
      <p:sp>
        <p:nvSpPr>
          <p:cNvPr id="47" name="Freeform 46">
            <a:extLst>
              <a:ext uri="{FF2B5EF4-FFF2-40B4-BE49-F238E27FC236}">
                <a16:creationId xmlns:a16="http://schemas.microsoft.com/office/drawing/2014/main" id="{DCFFC328-6363-5B40-8449-DA0752CB0116}"/>
              </a:ext>
            </a:extLst>
          </p:cNvPr>
          <p:cNvSpPr/>
          <p:nvPr/>
        </p:nvSpPr>
        <p:spPr>
          <a:xfrm>
            <a:off x="6467816" y="4922362"/>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F2EF0AC-C481-3E4D-9FCD-4D5D674EF96A}"/>
              </a:ext>
            </a:extLst>
          </p:cNvPr>
          <p:cNvSpPr txBox="1"/>
          <p:nvPr/>
        </p:nvSpPr>
        <p:spPr>
          <a:xfrm>
            <a:off x="6762226" y="5527248"/>
            <a:ext cx="312906" cy="400110"/>
          </a:xfrm>
          <a:prstGeom prst="rect">
            <a:avLst/>
          </a:prstGeom>
          <a:noFill/>
        </p:spPr>
        <p:txBody>
          <a:bodyPr wrap="none" rtlCol="0">
            <a:spAutoFit/>
          </a:bodyPr>
          <a:lstStyle/>
          <a:p>
            <a:r>
              <a:rPr lang="en-US" sz="2000" dirty="0">
                <a:solidFill>
                  <a:srgbClr val="FF40FF"/>
                </a:solidFill>
              </a:rPr>
              <a:t>•</a:t>
            </a:r>
          </a:p>
        </p:txBody>
      </p:sp>
      <p:sp>
        <p:nvSpPr>
          <p:cNvPr id="39" name="TextBox 38">
            <a:extLst>
              <a:ext uri="{FF2B5EF4-FFF2-40B4-BE49-F238E27FC236}">
                <a16:creationId xmlns:a16="http://schemas.microsoft.com/office/drawing/2014/main" id="{9F999F2F-30C7-1B49-8909-F3B90A268369}"/>
              </a:ext>
            </a:extLst>
          </p:cNvPr>
          <p:cNvSpPr txBox="1"/>
          <p:nvPr/>
        </p:nvSpPr>
        <p:spPr>
          <a:xfrm>
            <a:off x="5438056" y="952782"/>
            <a:ext cx="841316" cy="369332"/>
          </a:xfrm>
          <a:prstGeom prst="rect">
            <a:avLst/>
          </a:prstGeom>
          <a:noFill/>
        </p:spPr>
        <p:txBody>
          <a:bodyPr wrap="square" rtlCol="0">
            <a:spAutoFit/>
          </a:bodyPr>
          <a:lstStyle/>
          <a:p>
            <a:r>
              <a:rPr lang="en-US" dirty="0"/>
              <a:t>Units</a:t>
            </a:r>
          </a:p>
        </p:txBody>
      </p:sp>
      <p:sp>
        <p:nvSpPr>
          <p:cNvPr id="52" name="TextBox 51">
            <a:extLst>
              <a:ext uri="{FF2B5EF4-FFF2-40B4-BE49-F238E27FC236}">
                <a16:creationId xmlns:a16="http://schemas.microsoft.com/office/drawing/2014/main" id="{5364C1DC-1295-A64F-A0EF-7A65B8776116}"/>
              </a:ext>
            </a:extLst>
          </p:cNvPr>
          <p:cNvSpPr txBox="1"/>
          <p:nvPr/>
        </p:nvSpPr>
        <p:spPr>
          <a:xfrm>
            <a:off x="3639106" y="954351"/>
            <a:ext cx="1460796" cy="369332"/>
          </a:xfrm>
          <a:prstGeom prst="rect">
            <a:avLst/>
          </a:prstGeom>
          <a:noFill/>
        </p:spPr>
        <p:txBody>
          <a:bodyPr wrap="square" rtlCol="0">
            <a:spAutoFit/>
          </a:bodyPr>
          <a:lstStyle/>
          <a:p>
            <a:r>
              <a:rPr lang="en-US" dirty="0"/>
              <a:t>Protein (mg)</a:t>
            </a:r>
          </a:p>
        </p:txBody>
      </p:sp>
      <p:sp>
        <p:nvSpPr>
          <p:cNvPr id="53" name="TextBox 52">
            <a:extLst>
              <a:ext uri="{FF2B5EF4-FFF2-40B4-BE49-F238E27FC236}">
                <a16:creationId xmlns:a16="http://schemas.microsoft.com/office/drawing/2014/main" id="{09E5C258-74F7-854C-9EDA-159ACC110CDA}"/>
              </a:ext>
            </a:extLst>
          </p:cNvPr>
          <p:cNvSpPr txBox="1"/>
          <p:nvPr/>
        </p:nvSpPr>
        <p:spPr>
          <a:xfrm>
            <a:off x="2122962" y="1380129"/>
            <a:ext cx="1346104" cy="369332"/>
          </a:xfrm>
          <a:prstGeom prst="rect">
            <a:avLst/>
          </a:prstGeom>
          <a:noFill/>
        </p:spPr>
        <p:txBody>
          <a:bodyPr wrap="square" rtlCol="0">
            <a:spAutoFit/>
          </a:bodyPr>
          <a:lstStyle/>
          <a:p>
            <a:r>
              <a:rPr lang="en-US" dirty="0"/>
              <a:t>Pre-dialysis</a:t>
            </a:r>
          </a:p>
        </p:txBody>
      </p:sp>
      <p:sp>
        <p:nvSpPr>
          <p:cNvPr id="54" name="TextBox 53">
            <a:extLst>
              <a:ext uri="{FF2B5EF4-FFF2-40B4-BE49-F238E27FC236}">
                <a16:creationId xmlns:a16="http://schemas.microsoft.com/office/drawing/2014/main" id="{A876B5B9-3115-B240-A127-F48AAE610490}"/>
              </a:ext>
            </a:extLst>
          </p:cNvPr>
          <p:cNvSpPr txBox="1"/>
          <p:nvPr/>
        </p:nvSpPr>
        <p:spPr>
          <a:xfrm>
            <a:off x="3981616" y="1391128"/>
            <a:ext cx="1346104" cy="369332"/>
          </a:xfrm>
          <a:prstGeom prst="rect">
            <a:avLst/>
          </a:prstGeom>
          <a:noFill/>
        </p:spPr>
        <p:txBody>
          <a:bodyPr wrap="square" rtlCol="0">
            <a:spAutoFit/>
          </a:bodyPr>
          <a:lstStyle/>
          <a:p>
            <a:r>
              <a:rPr lang="en-US" dirty="0"/>
              <a:t>2,000</a:t>
            </a:r>
          </a:p>
        </p:txBody>
      </p:sp>
      <p:sp>
        <p:nvSpPr>
          <p:cNvPr id="55" name="TextBox 54">
            <a:extLst>
              <a:ext uri="{FF2B5EF4-FFF2-40B4-BE49-F238E27FC236}">
                <a16:creationId xmlns:a16="http://schemas.microsoft.com/office/drawing/2014/main" id="{E4D26CE9-6942-8048-B4E6-7FD70E3DE314}"/>
              </a:ext>
            </a:extLst>
          </p:cNvPr>
          <p:cNvSpPr txBox="1"/>
          <p:nvPr/>
        </p:nvSpPr>
        <p:spPr>
          <a:xfrm>
            <a:off x="5331224" y="1383273"/>
            <a:ext cx="1346104" cy="369332"/>
          </a:xfrm>
          <a:prstGeom prst="rect">
            <a:avLst/>
          </a:prstGeom>
          <a:noFill/>
        </p:spPr>
        <p:txBody>
          <a:bodyPr wrap="square" rtlCol="0">
            <a:spAutoFit/>
          </a:bodyPr>
          <a:lstStyle/>
          <a:p>
            <a:r>
              <a:rPr lang="en-US" dirty="0"/>
              <a:t>100,000</a:t>
            </a:r>
          </a:p>
        </p:txBody>
      </p:sp>
      <p:sp>
        <p:nvSpPr>
          <p:cNvPr id="58" name="TextBox 57">
            <a:extLst>
              <a:ext uri="{FF2B5EF4-FFF2-40B4-BE49-F238E27FC236}">
                <a16:creationId xmlns:a16="http://schemas.microsoft.com/office/drawing/2014/main" id="{156C03B6-8C9C-2947-B529-CAA674713D9B}"/>
              </a:ext>
            </a:extLst>
          </p:cNvPr>
          <p:cNvSpPr txBox="1"/>
          <p:nvPr/>
        </p:nvSpPr>
        <p:spPr>
          <a:xfrm>
            <a:off x="2124532" y="1966162"/>
            <a:ext cx="1346104" cy="369332"/>
          </a:xfrm>
          <a:prstGeom prst="rect">
            <a:avLst/>
          </a:prstGeom>
          <a:noFill/>
        </p:spPr>
        <p:txBody>
          <a:bodyPr wrap="square" rtlCol="0">
            <a:spAutoFit/>
          </a:bodyPr>
          <a:lstStyle/>
          <a:p>
            <a:r>
              <a:rPr lang="en-US" dirty="0"/>
              <a:t>Post-dialysis</a:t>
            </a:r>
          </a:p>
        </p:txBody>
      </p:sp>
      <p:sp>
        <p:nvSpPr>
          <p:cNvPr id="59" name="TextBox 58">
            <a:extLst>
              <a:ext uri="{FF2B5EF4-FFF2-40B4-BE49-F238E27FC236}">
                <a16:creationId xmlns:a16="http://schemas.microsoft.com/office/drawing/2014/main" id="{F4311036-4E4F-C34A-8A06-E2C698EE62A8}"/>
              </a:ext>
            </a:extLst>
          </p:cNvPr>
          <p:cNvSpPr txBox="1"/>
          <p:nvPr/>
        </p:nvSpPr>
        <p:spPr>
          <a:xfrm>
            <a:off x="3983186" y="1977161"/>
            <a:ext cx="1346104" cy="369332"/>
          </a:xfrm>
          <a:prstGeom prst="rect">
            <a:avLst/>
          </a:prstGeom>
          <a:noFill/>
        </p:spPr>
        <p:txBody>
          <a:bodyPr wrap="square" rtlCol="0">
            <a:spAutoFit/>
          </a:bodyPr>
          <a:lstStyle/>
          <a:p>
            <a:r>
              <a:rPr lang="en-US" dirty="0"/>
              <a:t>2,000</a:t>
            </a:r>
          </a:p>
        </p:txBody>
      </p:sp>
      <p:sp>
        <p:nvSpPr>
          <p:cNvPr id="60" name="TextBox 59">
            <a:extLst>
              <a:ext uri="{FF2B5EF4-FFF2-40B4-BE49-F238E27FC236}">
                <a16:creationId xmlns:a16="http://schemas.microsoft.com/office/drawing/2014/main" id="{334E218E-3E37-6F44-8C2C-C1DC0E4D238A}"/>
              </a:ext>
            </a:extLst>
          </p:cNvPr>
          <p:cNvSpPr txBox="1"/>
          <p:nvPr/>
        </p:nvSpPr>
        <p:spPr>
          <a:xfrm>
            <a:off x="5559038" y="1969306"/>
            <a:ext cx="1346104" cy="369332"/>
          </a:xfrm>
          <a:prstGeom prst="rect">
            <a:avLst/>
          </a:prstGeom>
          <a:noFill/>
        </p:spPr>
        <p:txBody>
          <a:bodyPr wrap="square" rtlCol="0">
            <a:spAutoFit/>
          </a:bodyPr>
          <a:lstStyle/>
          <a:p>
            <a:r>
              <a:rPr lang="en-US" dirty="0">
                <a:solidFill>
                  <a:srgbClr val="FF0000"/>
                </a:solidFill>
              </a:rPr>
              <a:t>2,000</a:t>
            </a:r>
          </a:p>
        </p:txBody>
      </p:sp>
      <p:sp>
        <p:nvSpPr>
          <p:cNvPr id="62" name="TextBox 61">
            <a:extLst>
              <a:ext uri="{FF2B5EF4-FFF2-40B4-BE49-F238E27FC236}">
                <a16:creationId xmlns:a16="http://schemas.microsoft.com/office/drawing/2014/main" id="{D361C6A7-A1D2-5F44-B25F-6CC67C7CD5E6}"/>
              </a:ext>
            </a:extLst>
          </p:cNvPr>
          <p:cNvSpPr txBox="1"/>
          <p:nvPr/>
        </p:nvSpPr>
        <p:spPr>
          <a:xfrm>
            <a:off x="2336474" y="2594884"/>
            <a:ext cx="4036043" cy="369332"/>
          </a:xfrm>
          <a:prstGeom prst="rect">
            <a:avLst/>
          </a:prstGeom>
          <a:noFill/>
        </p:spPr>
        <p:txBody>
          <a:bodyPr wrap="square" rtlCol="0">
            <a:spAutoFit/>
          </a:bodyPr>
          <a:lstStyle/>
          <a:p>
            <a:r>
              <a:rPr lang="en-US" dirty="0"/>
              <a:t>Recovered all protein but lost all activity</a:t>
            </a:r>
          </a:p>
        </p:txBody>
      </p:sp>
      <p:sp>
        <p:nvSpPr>
          <p:cNvPr id="64" name="TextBox 63">
            <a:extLst>
              <a:ext uri="{FF2B5EF4-FFF2-40B4-BE49-F238E27FC236}">
                <a16:creationId xmlns:a16="http://schemas.microsoft.com/office/drawing/2014/main" id="{D36B8728-942A-184B-A8C7-80818A7AF0D7}"/>
              </a:ext>
            </a:extLst>
          </p:cNvPr>
          <p:cNvSpPr txBox="1"/>
          <p:nvPr/>
        </p:nvSpPr>
        <p:spPr>
          <a:xfrm>
            <a:off x="490393" y="2766134"/>
            <a:ext cx="951908" cy="369332"/>
          </a:xfrm>
          <a:prstGeom prst="rect">
            <a:avLst/>
          </a:prstGeom>
          <a:noFill/>
        </p:spPr>
        <p:txBody>
          <a:bodyPr wrap="square" rtlCol="0">
            <a:spAutoFit/>
          </a:bodyPr>
          <a:lstStyle/>
          <a:p>
            <a:r>
              <a:rPr lang="en-US" b="1" i="1" dirty="0"/>
              <a:t>Ouch !</a:t>
            </a:r>
          </a:p>
        </p:txBody>
      </p:sp>
      <p:sp>
        <p:nvSpPr>
          <p:cNvPr id="32" name="Rectangle 31">
            <a:extLst>
              <a:ext uri="{FF2B5EF4-FFF2-40B4-BE49-F238E27FC236}">
                <a16:creationId xmlns:a16="http://schemas.microsoft.com/office/drawing/2014/main" id="{A4371881-8D28-184F-88F6-E2FD4188E1F5}"/>
              </a:ext>
            </a:extLst>
          </p:cNvPr>
          <p:cNvSpPr/>
          <p:nvPr/>
        </p:nvSpPr>
        <p:spPr>
          <a:xfrm>
            <a:off x="1302636" y="2579787"/>
            <a:ext cx="853119" cy="830997"/>
          </a:xfrm>
          <a:prstGeom prst="rect">
            <a:avLst/>
          </a:prstGeom>
        </p:spPr>
        <p:txBody>
          <a:bodyPr wrap="none">
            <a:spAutoFit/>
          </a:bodyPr>
          <a:lstStyle/>
          <a:p>
            <a:r>
              <a:rPr lang="en-US" sz="48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33" name="TextBox 32">
            <a:extLst>
              <a:ext uri="{FF2B5EF4-FFF2-40B4-BE49-F238E27FC236}">
                <a16:creationId xmlns:a16="http://schemas.microsoft.com/office/drawing/2014/main" id="{B34A785C-6435-B443-A4B8-BCAA4932139C}"/>
              </a:ext>
            </a:extLst>
          </p:cNvPr>
          <p:cNvSpPr txBox="1"/>
          <p:nvPr/>
        </p:nvSpPr>
        <p:spPr>
          <a:xfrm>
            <a:off x="876893" y="3557989"/>
            <a:ext cx="3517570" cy="369332"/>
          </a:xfrm>
          <a:prstGeom prst="rect">
            <a:avLst/>
          </a:prstGeom>
          <a:noFill/>
        </p:spPr>
        <p:txBody>
          <a:bodyPr wrap="square" rtlCol="0">
            <a:spAutoFit/>
          </a:bodyPr>
          <a:lstStyle/>
          <a:p>
            <a:r>
              <a:rPr lang="en-US" b="1" i="1" dirty="0">
                <a:solidFill>
                  <a:srgbClr val="0432FF"/>
                </a:solidFill>
              </a:rPr>
              <a:t>What should you be thinking ?</a:t>
            </a:r>
          </a:p>
        </p:txBody>
      </p:sp>
      <p:sp>
        <p:nvSpPr>
          <p:cNvPr id="46" name="TextBox 45">
            <a:extLst>
              <a:ext uri="{FF2B5EF4-FFF2-40B4-BE49-F238E27FC236}">
                <a16:creationId xmlns:a16="http://schemas.microsoft.com/office/drawing/2014/main" id="{8998726B-7385-E847-A5E8-DBF3C40CE5E1}"/>
              </a:ext>
            </a:extLst>
          </p:cNvPr>
          <p:cNvSpPr txBox="1"/>
          <p:nvPr/>
        </p:nvSpPr>
        <p:spPr>
          <a:xfrm>
            <a:off x="735491" y="4067037"/>
            <a:ext cx="3855363" cy="1826141"/>
          </a:xfrm>
          <a:prstGeom prst="rect">
            <a:avLst/>
          </a:prstGeom>
          <a:noFill/>
        </p:spPr>
        <p:txBody>
          <a:bodyPr wrap="square" rtlCol="0">
            <a:spAutoFit/>
          </a:bodyPr>
          <a:lstStyle/>
          <a:p>
            <a:pPr>
              <a:spcAft>
                <a:spcPts val="800"/>
              </a:spcAft>
            </a:pPr>
            <a:r>
              <a:rPr lang="en-US" u="sng" dirty="0"/>
              <a:t>Technical error</a:t>
            </a:r>
          </a:p>
          <a:p>
            <a:pPr marL="285750" indent="-285750">
              <a:spcAft>
                <a:spcPts val="800"/>
              </a:spcAft>
              <a:buFont typeface="Arial" panose="020B0604020202020204" pitchFamily="34" charset="0"/>
              <a:buChar char="•"/>
            </a:pPr>
            <a:r>
              <a:rPr lang="en-US" sz="1600" dirty="0"/>
              <a:t>Did the enzyme stick to the dialysis bag?</a:t>
            </a:r>
          </a:p>
          <a:p>
            <a:pPr marL="285750" indent="-285750">
              <a:spcAft>
                <a:spcPts val="800"/>
              </a:spcAft>
              <a:buFont typeface="Arial" panose="020B0604020202020204" pitchFamily="34" charset="0"/>
              <a:buChar char="•"/>
            </a:pPr>
            <a:r>
              <a:rPr lang="en-US" sz="1600" dirty="0"/>
              <a:t>Did activity die during overnight at 4˚C</a:t>
            </a:r>
          </a:p>
          <a:p>
            <a:pPr>
              <a:spcAft>
                <a:spcPts val="800"/>
              </a:spcAft>
            </a:pPr>
            <a:r>
              <a:rPr lang="en-US" u="sng" dirty="0"/>
              <a:t>Something interesting is going on</a:t>
            </a:r>
          </a:p>
          <a:p>
            <a:pPr marL="285750" indent="-285750">
              <a:spcAft>
                <a:spcPts val="800"/>
              </a:spcAft>
              <a:buFont typeface="Wingdings" pitchFamily="2" charset="2"/>
              <a:buChar char="ü"/>
            </a:pPr>
            <a:r>
              <a:rPr lang="en-US" dirty="0"/>
              <a:t>YES</a:t>
            </a:r>
          </a:p>
        </p:txBody>
      </p:sp>
      <p:sp>
        <p:nvSpPr>
          <p:cNvPr id="50" name="TextBox 49">
            <a:extLst>
              <a:ext uri="{FF2B5EF4-FFF2-40B4-BE49-F238E27FC236}">
                <a16:creationId xmlns:a16="http://schemas.microsoft.com/office/drawing/2014/main" id="{B5F5CF5D-BF91-174B-AF42-C842DBA87A33}"/>
              </a:ext>
            </a:extLst>
          </p:cNvPr>
          <p:cNvSpPr txBox="1"/>
          <p:nvPr/>
        </p:nvSpPr>
        <p:spPr>
          <a:xfrm>
            <a:off x="2642076" y="222059"/>
            <a:ext cx="3447803" cy="400110"/>
          </a:xfrm>
          <a:prstGeom prst="rect">
            <a:avLst/>
          </a:prstGeom>
          <a:noFill/>
        </p:spPr>
        <p:txBody>
          <a:bodyPr wrap="none" rtlCol="0">
            <a:spAutoFit/>
          </a:bodyPr>
          <a:lstStyle/>
          <a:p>
            <a:r>
              <a:rPr lang="en-US" sz="2000" b="1" dirty="0"/>
              <a:t>Results of dialysis: scenario #2</a:t>
            </a:r>
            <a:endParaRPr lang="en-US" sz="2000" b="1" i="1" dirty="0"/>
          </a:p>
        </p:txBody>
      </p:sp>
      <p:sp>
        <p:nvSpPr>
          <p:cNvPr id="56" name="Rectangle 55">
            <a:extLst>
              <a:ext uri="{FF2B5EF4-FFF2-40B4-BE49-F238E27FC236}">
                <a16:creationId xmlns:a16="http://schemas.microsoft.com/office/drawing/2014/main" id="{1DF0CE92-C0BB-5646-AF6C-E3643BDAC442}"/>
              </a:ext>
            </a:extLst>
          </p:cNvPr>
          <p:cNvSpPr/>
          <p:nvPr/>
        </p:nvSpPr>
        <p:spPr>
          <a:xfrm>
            <a:off x="2102177" y="848412"/>
            <a:ext cx="4468306" cy="1687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083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9F999F2F-30C7-1B49-8909-F3B90A268369}"/>
              </a:ext>
            </a:extLst>
          </p:cNvPr>
          <p:cNvSpPr txBox="1"/>
          <p:nvPr/>
        </p:nvSpPr>
        <p:spPr>
          <a:xfrm>
            <a:off x="5438056" y="952782"/>
            <a:ext cx="841316" cy="369332"/>
          </a:xfrm>
          <a:prstGeom prst="rect">
            <a:avLst/>
          </a:prstGeom>
          <a:noFill/>
        </p:spPr>
        <p:txBody>
          <a:bodyPr wrap="square" rtlCol="0">
            <a:spAutoFit/>
          </a:bodyPr>
          <a:lstStyle/>
          <a:p>
            <a:r>
              <a:rPr lang="en-US" dirty="0"/>
              <a:t>Units</a:t>
            </a:r>
          </a:p>
        </p:txBody>
      </p:sp>
      <p:sp>
        <p:nvSpPr>
          <p:cNvPr id="52" name="TextBox 51">
            <a:extLst>
              <a:ext uri="{FF2B5EF4-FFF2-40B4-BE49-F238E27FC236}">
                <a16:creationId xmlns:a16="http://schemas.microsoft.com/office/drawing/2014/main" id="{5364C1DC-1295-A64F-A0EF-7A65B8776116}"/>
              </a:ext>
            </a:extLst>
          </p:cNvPr>
          <p:cNvSpPr txBox="1"/>
          <p:nvPr/>
        </p:nvSpPr>
        <p:spPr>
          <a:xfrm>
            <a:off x="3639106" y="954351"/>
            <a:ext cx="1460796" cy="369332"/>
          </a:xfrm>
          <a:prstGeom prst="rect">
            <a:avLst/>
          </a:prstGeom>
          <a:noFill/>
        </p:spPr>
        <p:txBody>
          <a:bodyPr wrap="square" rtlCol="0">
            <a:spAutoFit/>
          </a:bodyPr>
          <a:lstStyle/>
          <a:p>
            <a:r>
              <a:rPr lang="en-US" dirty="0"/>
              <a:t>Protein (mg)</a:t>
            </a:r>
          </a:p>
        </p:txBody>
      </p:sp>
      <p:sp>
        <p:nvSpPr>
          <p:cNvPr id="53" name="TextBox 52">
            <a:extLst>
              <a:ext uri="{FF2B5EF4-FFF2-40B4-BE49-F238E27FC236}">
                <a16:creationId xmlns:a16="http://schemas.microsoft.com/office/drawing/2014/main" id="{09E5C258-74F7-854C-9EDA-159ACC110CDA}"/>
              </a:ext>
            </a:extLst>
          </p:cNvPr>
          <p:cNvSpPr txBox="1"/>
          <p:nvPr/>
        </p:nvSpPr>
        <p:spPr>
          <a:xfrm>
            <a:off x="2122962" y="1380129"/>
            <a:ext cx="1346104" cy="369332"/>
          </a:xfrm>
          <a:prstGeom prst="rect">
            <a:avLst/>
          </a:prstGeom>
          <a:noFill/>
        </p:spPr>
        <p:txBody>
          <a:bodyPr wrap="square" rtlCol="0">
            <a:spAutoFit/>
          </a:bodyPr>
          <a:lstStyle/>
          <a:p>
            <a:r>
              <a:rPr lang="en-US" dirty="0"/>
              <a:t>Pre-dialysis</a:t>
            </a:r>
          </a:p>
        </p:txBody>
      </p:sp>
      <p:sp>
        <p:nvSpPr>
          <p:cNvPr id="54" name="TextBox 53">
            <a:extLst>
              <a:ext uri="{FF2B5EF4-FFF2-40B4-BE49-F238E27FC236}">
                <a16:creationId xmlns:a16="http://schemas.microsoft.com/office/drawing/2014/main" id="{A876B5B9-3115-B240-A127-F48AAE610490}"/>
              </a:ext>
            </a:extLst>
          </p:cNvPr>
          <p:cNvSpPr txBox="1"/>
          <p:nvPr/>
        </p:nvSpPr>
        <p:spPr>
          <a:xfrm>
            <a:off x="3981616" y="1391128"/>
            <a:ext cx="1346104" cy="369332"/>
          </a:xfrm>
          <a:prstGeom prst="rect">
            <a:avLst/>
          </a:prstGeom>
          <a:noFill/>
        </p:spPr>
        <p:txBody>
          <a:bodyPr wrap="square" rtlCol="0">
            <a:spAutoFit/>
          </a:bodyPr>
          <a:lstStyle/>
          <a:p>
            <a:r>
              <a:rPr lang="en-US" dirty="0"/>
              <a:t>2,000</a:t>
            </a:r>
          </a:p>
        </p:txBody>
      </p:sp>
      <p:sp>
        <p:nvSpPr>
          <p:cNvPr id="55" name="TextBox 54">
            <a:extLst>
              <a:ext uri="{FF2B5EF4-FFF2-40B4-BE49-F238E27FC236}">
                <a16:creationId xmlns:a16="http://schemas.microsoft.com/office/drawing/2014/main" id="{E4D26CE9-6942-8048-B4E6-7FD70E3DE314}"/>
              </a:ext>
            </a:extLst>
          </p:cNvPr>
          <p:cNvSpPr txBox="1"/>
          <p:nvPr/>
        </p:nvSpPr>
        <p:spPr>
          <a:xfrm>
            <a:off x="5331224" y="1383273"/>
            <a:ext cx="1346104" cy="369332"/>
          </a:xfrm>
          <a:prstGeom prst="rect">
            <a:avLst/>
          </a:prstGeom>
          <a:noFill/>
        </p:spPr>
        <p:txBody>
          <a:bodyPr wrap="square" rtlCol="0">
            <a:spAutoFit/>
          </a:bodyPr>
          <a:lstStyle/>
          <a:p>
            <a:r>
              <a:rPr lang="en-US" dirty="0"/>
              <a:t>100,000</a:t>
            </a:r>
          </a:p>
        </p:txBody>
      </p:sp>
      <p:sp>
        <p:nvSpPr>
          <p:cNvPr id="58" name="TextBox 57">
            <a:extLst>
              <a:ext uri="{FF2B5EF4-FFF2-40B4-BE49-F238E27FC236}">
                <a16:creationId xmlns:a16="http://schemas.microsoft.com/office/drawing/2014/main" id="{156C03B6-8C9C-2947-B529-CAA674713D9B}"/>
              </a:ext>
            </a:extLst>
          </p:cNvPr>
          <p:cNvSpPr txBox="1"/>
          <p:nvPr/>
        </p:nvSpPr>
        <p:spPr>
          <a:xfrm>
            <a:off x="2124532" y="1966162"/>
            <a:ext cx="1346104" cy="369332"/>
          </a:xfrm>
          <a:prstGeom prst="rect">
            <a:avLst/>
          </a:prstGeom>
          <a:noFill/>
        </p:spPr>
        <p:txBody>
          <a:bodyPr wrap="square" rtlCol="0">
            <a:spAutoFit/>
          </a:bodyPr>
          <a:lstStyle/>
          <a:p>
            <a:r>
              <a:rPr lang="en-US" dirty="0"/>
              <a:t>Post-dialysis</a:t>
            </a:r>
          </a:p>
        </p:txBody>
      </p:sp>
      <p:sp>
        <p:nvSpPr>
          <p:cNvPr id="59" name="TextBox 58">
            <a:extLst>
              <a:ext uri="{FF2B5EF4-FFF2-40B4-BE49-F238E27FC236}">
                <a16:creationId xmlns:a16="http://schemas.microsoft.com/office/drawing/2014/main" id="{F4311036-4E4F-C34A-8A06-E2C698EE62A8}"/>
              </a:ext>
            </a:extLst>
          </p:cNvPr>
          <p:cNvSpPr txBox="1"/>
          <p:nvPr/>
        </p:nvSpPr>
        <p:spPr>
          <a:xfrm>
            <a:off x="3983186" y="1977161"/>
            <a:ext cx="1346104" cy="369332"/>
          </a:xfrm>
          <a:prstGeom prst="rect">
            <a:avLst/>
          </a:prstGeom>
          <a:noFill/>
        </p:spPr>
        <p:txBody>
          <a:bodyPr wrap="square" rtlCol="0">
            <a:spAutoFit/>
          </a:bodyPr>
          <a:lstStyle/>
          <a:p>
            <a:r>
              <a:rPr lang="en-US" dirty="0"/>
              <a:t>2,000</a:t>
            </a:r>
          </a:p>
        </p:txBody>
      </p:sp>
      <p:sp>
        <p:nvSpPr>
          <p:cNvPr id="60" name="TextBox 59">
            <a:extLst>
              <a:ext uri="{FF2B5EF4-FFF2-40B4-BE49-F238E27FC236}">
                <a16:creationId xmlns:a16="http://schemas.microsoft.com/office/drawing/2014/main" id="{334E218E-3E37-6F44-8C2C-C1DC0E4D238A}"/>
              </a:ext>
            </a:extLst>
          </p:cNvPr>
          <p:cNvSpPr txBox="1"/>
          <p:nvPr/>
        </p:nvSpPr>
        <p:spPr>
          <a:xfrm>
            <a:off x="5559038" y="1969306"/>
            <a:ext cx="1346104" cy="369332"/>
          </a:xfrm>
          <a:prstGeom prst="rect">
            <a:avLst/>
          </a:prstGeom>
          <a:noFill/>
        </p:spPr>
        <p:txBody>
          <a:bodyPr wrap="square" rtlCol="0">
            <a:spAutoFit/>
          </a:bodyPr>
          <a:lstStyle/>
          <a:p>
            <a:r>
              <a:rPr lang="en-US" dirty="0">
                <a:solidFill>
                  <a:srgbClr val="FF0000"/>
                </a:solidFill>
              </a:rPr>
              <a:t>2,000</a:t>
            </a:r>
          </a:p>
        </p:txBody>
      </p:sp>
      <p:sp>
        <p:nvSpPr>
          <p:cNvPr id="62" name="TextBox 61">
            <a:extLst>
              <a:ext uri="{FF2B5EF4-FFF2-40B4-BE49-F238E27FC236}">
                <a16:creationId xmlns:a16="http://schemas.microsoft.com/office/drawing/2014/main" id="{D361C6A7-A1D2-5F44-B25F-6CC67C7CD5E6}"/>
              </a:ext>
            </a:extLst>
          </p:cNvPr>
          <p:cNvSpPr txBox="1"/>
          <p:nvPr/>
        </p:nvSpPr>
        <p:spPr>
          <a:xfrm>
            <a:off x="2336474" y="2594884"/>
            <a:ext cx="4036043" cy="369332"/>
          </a:xfrm>
          <a:prstGeom prst="rect">
            <a:avLst/>
          </a:prstGeom>
          <a:noFill/>
        </p:spPr>
        <p:txBody>
          <a:bodyPr wrap="square" rtlCol="0">
            <a:spAutoFit/>
          </a:bodyPr>
          <a:lstStyle/>
          <a:p>
            <a:r>
              <a:rPr lang="en-US" dirty="0"/>
              <a:t>Recovered all protein but lost all activity</a:t>
            </a:r>
          </a:p>
        </p:txBody>
      </p:sp>
      <p:sp>
        <p:nvSpPr>
          <p:cNvPr id="64" name="TextBox 63">
            <a:extLst>
              <a:ext uri="{FF2B5EF4-FFF2-40B4-BE49-F238E27FC236}">
                <a16:creationId xmlns:a16="http://schemas.microsoft.com/office/drawing/2014/main" id="{D36B8728-942A-184B-A8C7-80818A7AF0D7}"/>
              </a:ext>
            </a:extLst>
          </p:cNvPr>
          <p:cNvSpPr txBox="1"/>
          <p:nvPr/>
        </p:nvSpPr>
        <p:spPr>
          <a:xfrm>
            <a:off x="490393" y="2766134"/>
            <a:ext cx="951908" cy="369332"/>
          </a:xfrm>
          <a:prstGeom prst="rect">
            <a:avLst/>
          </a:prstGeom>
          <a:noFill/>
        </p:spPr>
        <p:txBody>
          <a:bodyPr wrap="square" rtlCol="0">
            <a:spAutoFit/>
          </a:bodyPr>
          <a:lstStyle/>
          <a:p>
            <a:r>
              <a:rPr lang="en-US" b="1" i="1" dirty="0"/>
              <a:t>Ouch !</a:t>
            </a:r>
          </a:p>
        </p:txBody>
      </p:sp>
      <p:sp>
        <p:nvSpPr>
          <p:cNvPr id="32" name="Rectangle 31">
            <a:extLst>
              <a:ext uri="{FF2B5EF4-FFF2-40B4-BE49-F238E27FC236}">
                <a16:creationId xmlns:a16="http://schemas.microsoft.com/office/drawing/2014/main" id="{A4371881-8D28-184F-88F6-E2FD4188E1F5}"/>
              </a:ext>
            </a:extLst>
          </p:cNvPr>
          <p:cNvSpPr/>
          <p:nvPr/>
        </p:nvSpPr>
        <p:spPr>
          <a:xfrm>
            <a:off x="1302636" y="2579787"/>
            <a:ext cx="853119" cy="830997"/>
          </a:xfrm>
          <a:prstGeom prst="rect">
            <a:avLst/>
          </a:prstGeom>
        </p:spPr>
        <p:txBody>
          <a:bodyPr wrap="none">
            <a:spAutoFit/>
          </a:bodyPr>
          <a:lstStyle/>
          <a:p>
            <a:r>
              <a:rPr lang="en-US" sz="48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33" name="TextBox 32">
            <a:extLst>
              <a:ext uri="{FF2B5EF4-FFF2-40B4-BE49-F238E27FC236}">
                <a16:creationId xmlns:a16="http://schemas.microsoft.com/office/drawing/2014/main" id="{B34A785C-6435-B443-A4B8-BCAA4932139C}"/>
              </a:ext>
            </a:extLst>
          </p:cNvPr>
          <p:cNvSpPr txBox="1"/>
          <p:nvPr/>
        </p:nvSpPr>
        <p:spPr>
          <a:xfrm>
            <a:off x="876893" y="3557989"/>
            <a:ext cx="3517570" cy="369332"/>
          </a:xfrm>
          <a:prstGeom prst="rect">
            <a:avLst/>
          </a:prstGeom>
          <a:noFill/>
        </p:spPr>
        <p:txBody>
          <a:bodyPr wrap="square" rtlCol="0">
            <a:spAutoFit/>
          </a:bodyPr>
          <a:lstStyle/>
          <a:p>
            <a:r>
              <a:rPr lang="en-US" b="1" i="1" dirty="0">
                <a:solidFill>
                  <a:srgbClr val="0432FF"/>
                </a:solidFill>
              </a:rPr>
              <a:t>What should you be thinking ?</a:t>
            </a:r>
          </a:p>
        </p:txBody>
      </p:sp>
      <p:sp>
        <p:nvSpPr>
          <p:cNvPr id="46" name="TextBox 45">
            <a:extLst>
              <a:ext uri="{FF2B5EF4-FFF2-40B4-BE49-F238E27FC236}">
                <a16:creationId xmlns:a16="http://schemas.microsoft.com/office/drawing/2014/main" id="{8998726B-7385-E847-A5E8-DBF3C40CE5E1}"/>
              </a:ext>
            </a:extLst>
          </p:cNvPr>
          <p:cNvSpPr txBox="1"/>
          <p:nvPr/>
        </p:nvSpPr>
        <p:spPr>
          <a:xfrm>
            <a:off x="735491" y="4067037"/>
            <a:ext cx="3855363" cy="2103140"/>
          </a:xfrm>
          <a:prstGeom prst="rect">
            <a:avLst/>
          </a:prstGeom>
          <a:noFill/>
        </p:spPr>
        <p:txBody>
          <a:bodyPr wrap="square" rtlCol="0">
            <a:spAutoFit/>
          </a:bodyPr>
          <a:lstStyle/>
          <a:p>
            <a:pPr>
              <a:spcAft>
                <a:spcPts val="800"/>
              </a:spcAft>
            </a:pPr>
            <a:r>
              <a:rPr lang="en-US" u="sng" dirty="0">
                <a:solidFill>
                  <a:schemeClr val="bg1">
                    <a:lumMod val="75000"/>
                  </a:schemeClr>
                </a:solidFill>
              </a:rPr>
              <a:t>Technical error</a:t>
            </a:r>
          </a:p>
          <a:p>
            <a:pPr marL="285750" indent="-285750">
              <a:spcAft>
                <a:spcPts val="800"/>
              </a:spcAft>
              <a:buFont typeface="Arial" panose="020B0604020202020204" pitchFamily="34" charset="0"/>
              <a:buChar char="•"/>
            </a:pPr>
            <a:r>
              <a:rPr lang="en-US" sz="1600" dirty="0">
                <a:solidFill>
                  <a:schemeClr val="bg1">
                    <a:lumMod val="75000"/>
                  </a:schemeClr>
                </a:solidFill>
              </a:rPr>
              <a:t>Did the kinase stick to the dialysis bag?</a:t>
            </a:r>
          </a:p>
          <a:p>
            <a:pPr marL="285750" indent="-285750">
              <a:spcAft>
                <a:spcPts val="800"/>
              </a:spcAft>
              <a:buFont typeface="Arial" panose="020B0604020202020204" pitchFamily="34" charset="0"/>
              <a:buChar char="•"/>
            </a:pPr>
            <a:r>
              <a:rPr lang="en-US" sz="1600" dirty="0">
                <a:solidFill>
                  <a:schemeClr val="bg1">
                    <a:lumMod val="75000"/>
                  </a:schemeClr>
                </a:solidFill>
              </a:rPr>
              <a:t>Did activity die during overnight at 4˚C</a:t>
            </a:r>
          </a:p>
          <a:p>
            <a:pPr>
              <a:spcAft>
                <a:spcPts val="800"/>
              </a:spcAft>
            </a:pPr>
            <a:r>
              <a:rPr lang="en-US" u="sng" dirty="0"/>
              <a:t>Something interesting is going on</a:t>
            </a:r>
          </a:p>
          <a:p>
            <a:pPr marL="285750" indent="-285750">
              <a:spcAft>
                <a:spcPts val="800"/>
              </a:spcAft>
              <a:buFont typeface="Wingdings" pitchFamily="2" charset="2"/>
              <a:buChar char="ü"/>
            </a:pPr>
            <a:r>
              <a:rPr lang="en-US" dirty="0">
                <a:solidFill>
                  <a:srgbClr val="0432FF"/>
                </a:solidFill>
              </a:rPr>
              <a:t>YES – loss of a low molecular weight cofactor essential for kinase activity</a:t>
            </a:r>
          </a:p>
        </p:txBody>
      </p:sp>
      <p:sp>
        <p:nvSpPr>
          <p:cNvPr id="50" name="TextBox 49">
            <a:extLst>
              <a:ext uri="{FF2B5EF4-FFF2-40B4-BE49-F238E27FC236}">
                <a16:creationId xmlns:a16="http://schemas.microsoft.com/office/drawing/2014/main" id="{B5F5CF5D-BF91-174B-AF42-C842DBA87A33}"/>
              </a:ext>
            </a:extLst>
          </p:cNvPr>
          <p:cNvSpPr txBox="1"/>
          <p:nvPr/>
        </p:nvSpPr>
        <p:spPr>
          <a:xfrm>
            <a:off x="2642076" y="222059"/>
            <a:ext cx="3447803" cy="400110"/>
          </a:xfrm>
          <a:prstGeom prst="rect">
            <a:avLst/>
          </a:prstGeom>
          <a:noFill/>
        </p:spPr>
        <p:txBody>
          <a:bodyPr wrap="none" rtlCol="0">
            <a:spAutoFit/>
          </a:bodyPr>
          <a:lstStyle/>
          <a:p>
            <a:r>
              <a:rPr lang="en-US" sz="2000" b="1" dirty="0"/>
              <a:t>Results of dialysis: scenario #2</a:t>
            </a:r>
            <a:endParaRPr lang="en-US" sz="2000" b="1" i="1" dirty="0"/>
          </a:p>
        </p:txBody>
      </p:sp>
      <p:sp>
        <p:nvSpPr>
          <p:cNvPr id="56" name="Rectangle 55">
            <a:extLst>
              <a:ext uri="{FF2B5EF4-FFF2-40B4-BE49-F238E27FC236}">
                <a16:creationId xmlns:a16="http://schemas.microsoft.com/office/drawing/2014/main" id="{1DF0CE92-C0BB-5646-AF6C-E3643BDAC442}"/>
              </a:ext>
            </a:extLst>
          </p:cNvPr>
          <p:cNvSpPr/>
          <p:nvPr/>
        </p:nvSpPr>
        <p:spPr>
          <a:xfrm>
            <a:off x="2102177" y="848412"/>
            <a:ext cx="4468306" cy="16873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FFFCB77-138E-C94B-8D1F-57269C01CE4F}"/>
              </a:ext>
            </a:extLst>
          </p:cNvPr>
          <p:cNvSpPr txBox="1"/>
          <p:nvPr/>
        </p:nvSpPr>
        <p:spPr>
          <a:xfrm>
            <a:off x="7673238" y="5258795"/>
            <a:ext cx="1192955" cy="553998"/>
          </a:xfrm>
          <a:prstGeom prst="rect">
            <a:avLst/>
          </a:prstGeom>
          <a:noFill/>
        </p:spPr>
        <p:txBody>
          <a:bodyPr wrap="none" rtlCol="0">
            <a:spAutoFit/>
          </a:bodyPr>
          <a:lstStyle/>
          <a:p>
            <a:r>
              <a:rPr lang="en-US" sz="1600" dirty="0"/>
              <a:t>Dialysis bag</a:t>
            </a:r>
          </a:p>
          <a:p>
            <a:r>
              <a:rPr lang="en-US" sz="1400" dirty="0"/>
              <a:t>(50 mM NaCl)</a:t>
            </a:r>
          </a:p>
        </p:txBody>
      </p:sp>
      <p:pic>
        <p:nvPicPr>
          <p:cNvPr id="49" name="Picture 48">
            <a:extLst>
              <a:ext uri="{FF2B5EF4-FFF2-40B4-BE49-F238E27FC236}">
                <a16:creationId xmlns:a16="http://schemas.microsoft.com/office/drawing/2014/main" id="{75FF026E-FCB4-1748-B6E5-6687B59C9D74}"/>
              </a:ext>
            </a:extLst>
          </p:cNvPr>
          <p:cNvPicPr>
            <a:picLocks noChangeAspect="1"/>
          </p:cNvPicPr>
          <p:nvPr/>
        </p:nvPicPr>
        <p:blipFill rotWithShape="1">
          <a:blip r:embed="rId2"/>
          <a:srcRect r="45204"/>
          <a:stretch/>
        </p:blipFill>
        <p:spPr>
          <a:xfrm>
            <a:off x="5329614" y="3376441"/>
            <a:ext cx="2354868" cy="3017944"/>
          </a:xfrm>
          <a:prstGeom prst="rect">
            <a:avLst/>
          </a:prstGeom>
        </p:spPr>
      </p:pic>
      <p:sp>
        <p:nvSpPr>
          <p:cNvPr id="51" name="TextBox 50">
            <a:extLst>
              <a:ext uri="{FF2B5EF4-FFF2-40B4-BE49-F238E27FC236}">
                <a16:creationId xmlns:a16="http://schemas.microsoft.com/office/drawing/2014/main" id="{956988E4-2B03-6B43-9427-6F79383286CE}"/>
              </a:ext>
            </a:extLst>
          </p:cNvPr>
          <p:cNvSpPr txBox="1"/>
          <p:nvPr/>
        </p:nvSpPr>
        <p:spPr>
          <a:xfrm>
            <a:off x="7641505" y="4430807"/>
            <a:ext cx="1353832" cy="553998"/>
          </a:xfrm>
          <a:prstGeom prst="rect">
            <a:avLst/>
          </a:prstGeom>
          <a:noFill/>
        </p:spPr>
        <p:txBody>
          <a:bodyPr wrap="none" rtlCol="0">
            <a:spAutoFit/>
          </a:bodyPr>
          <a:lstStyle/>
          <a:p>
            <a:pPr algn="ctr"/>
            <a:r>
              <a:rPr lang="en-US" sz="1600" dirty="0"/>
              <a:t>Dialysis buffer</a:t>
            </a:r>
          </a:p>
          <a:p>
            <a:pPr algn="ctr"/>
            <a:r>
              <a:rPr lang="en-US" sz="1400" dirty="0"/>
              <a:t>(50 mM NaCl)</a:t>
            </a:r>
          </a:p>
        </p:txBody>
      </p:sp>
      <p:sp>
        <p:nvSpPr>
          <p:cNvPr id="57" name="TextBox 56">
            <a:extLst>
              <a:ext uri="{FF2B5EF4-FFF2-40B4-BE49-F238E27FC236}">
                <a16:creationId xmlns:a16="http://schemas.microsoft.com/office/drawing/2014/main" id="{AA8223F4-B374-E644-84C5-B8179395A177}"/>
              </a:ext>
            </a:extLst>
          </p:cNvPr>
          <p:cNvSpPr txBox="1"/>
          <p:nvPr/>
        </p:nvSpPr>
        <p:spPr>
          <a:xfrm>
            <a:off x="6100779" y="4205925"/>
            <a:ext cx="312906" cy="400110"/>
          </a:xfrm>
          <a:prstGeom prst="rect">
            <a:avLst/>
          </a:prstGeom>
          <a:noFill/>
        </p:spPr>
        <p:txBody>
          <a:bodyPr wrap="none" rtlCol="0">
            <a:spAutoFit/>
          </a:bodyPr>
          <a:lstStyle/>
          <a:p>
            <a:r>
              <a:rPr lang="en-US" sz="2000" dirty="0">
                <a:solidFill>
                  <a:srgbClr val="FF40FF"/>
                </a:solidFill>
              </a:rPr>
              <a:t>•</a:t>
            </a:r>
          </a:p>
        </p:txBody>
      </p:sp>
      <p:sp>
        <p:nvSpPr>
          <p:cNvPr id="61" name="TextBox 60">
            <a:extLst>
              <a:ext uri="{FF2B5EF4-FFF2-40B4-BE49-F238E27FC236}">
                <a16:creationId xmlns:a16="http://schemas.microsoft.com/office/drawing/2014/main" id="{8221ECFE-5B8A-B54B-8BD1-9086E95E52CD}"/>
              </a:ext>
            </a:extLst>
          </p:cNvPr>
          <p:cNvSpPr txBox="1"/>
          <p:nvPr/>
        </p:nvSpPr>
        <p:spPr>
          <a:xfrm>
            <a:off x="6931909" y="5037058"/>
            <a:ext cx="312906" cy="400110"/>
          </a:xfrm>
          <a:prstGeom prst="rect">
            <a:avLst/>
          </a:prstGeom>
          <a:noFill/>
        </p:spPr>
        <p:txBody>
          <a:bodyPr wrap="none" rtlCol="0">
            <a:spAutoFit/>
          </a:bodyPr>
          <a:lstStyle/>
          <a:p>
            <a:r>
              <a:rPr lang="en-US" sz="2000" dirty="0">
                <a:solidFill>
                  <a:srgbClr val="FF40FF"/>
                </a:solidFill>
              </a:rPr>
              <a:t>•</a:t>
            </a:r>
          </a:p>
        </p:txBody>
      </p:sp>
      <p:sp>
        <p:nvSpPr>
          <p:cNvPr id="63" name="TextBox 62">
            <a:extLst>
              <a:ext uri="{FF2B5EF4-FFF2-40B4-BE49-F238E27FC236}">
                <a16:creationId xmlns:a16="http://schemas.microsoft.com/office/drawing/2014/main" id="{44BDA809-6046-814A-BE54-9D4D6C1C8CFC}"/>
              </a:ext>
            </a:extLst>
          </p:cNvPr>
          <p:cNvSpPr txBox="1"/>
          <p:nvPr/>
        </p:nvSpPr>
        <p:spPr>
          <a:xfrm>
            <a:off x="6961759" y="5755065"/>
            <a:ext cx="312906" cy="400110"/>
          </a:xfrm>
          <a:prstGeom prst="rect">
            <a:avLst/>
          </a:prstGeom>
          <a:noFill/>
        </p:spPr>
        <p:txBody>
          <a:bodyPr wrap="none" rtlCol="0">
            <a:spAutoFit/>
          </a:bodyPr>
          <a:lstStyle/>
          <a:p>
            <a:r>
              <a:rPr lang="en-US" sz="2000" dirty="0">
                <a:solidFill>
                  <a:srgbClr val="FF40FF"/>
                </a:solidFill>
              </a:rPr>
              <a:t>•</a:t>
            </a:r>
          </a:p>
        </p:txBody>
      </p:sp>
      <p:sp>
        <p:nvSpPr>
          <p:cNvPr id="65" name="TextBox 64">
            <a:extLst>
              <a:ext uri="{FF2B5EF4-FFF2-40B4-BE49-F238E27FC236}">
                <a16:creationId xmlns:a16="http://schemas.microsoft.com/office/drawing/2014/main" id="{41FC3C0B-BF06-5D4F-9BE7-E082FA23869A}"/>
              </a:ext>
            </a:extLst>
          </p:cNvPr>
          <p:cNvSpPr txBox="1"/>
          <p:nvPr/>
        </p:nvSpPr>
        <p:spPr>
          <a:xfrm>
            <a:off x="5973514" y="4776249"/>
            <a:ext cx="312906" cy="400110"/>
          </a:xfrm>
          <a:prstGeom prst="rect">
            <a:avLst/>
          </a:prstGeom>
          <a:noFill/>
        </p:spPr>
        <p:txBody>
          <a:bodyPr wrap="none" rtlCol="0">
            <a:spAutoFit/>
          </a:bodyPr>
          <a:lstStyle/>
          <a:p>
            <a:r>
              <a:rPr lang="en-US" sz="2000" dirty="0">
                <a:solidFill>
                  <a:srgbClr val="FF40FF"/>
                </a:solidFill>
              </a:rPr>
              <a:t>•</a:t>
            </a:r>
          </a:p>
        </p:txBody>
      </p:sp>
      <p:sp>
        <p:nvSpPr>
          <p:cNvPr id="66" name="TextBox 65">
            <a:extLst>
              <a:ext uri="{FF2B5EF4-FFF2-40B4-BE49-F238E27FC236}">
                <a16:creationId xmlns:a16="http://schemas.microsoft.com/office/drawing/2014/main" id="{C8F1AAEF-F286-3B46-B4A7-2B5511D3A683}"/>
              </a:ext>
            </a:extLst>
          </p:cNvPr>
          <p:cNvSpPr txBox="1"/>
          <p:nvPr/>
        </p:nvSpPr>
        <p:spPr>
          <a:xfrm>
            <a:off x="7063884" y="4150934"/>
            <a:ext cx="312906" cy="400110"/>
          </a:xfrm>
          <a:prstGeom prst="rect">
            <a:avLst/>
          </a:prstGeom>
          <a:noFill/>
        </p:spPr>
        <p:txBody>
          <a:bodyPr wrap="none" rtlCol="0">
            <a:spAutoFit/>
          </a:bodyPr>
          <a:lstStyle/>
          <a:p>
            <a:r>
              <a:rPr lang="en-US" sz="2000" dirty="0">
                <a:solidFill>
                  <a:srgbClr val="FF40FF"/>
                </a:solidFill>
              </a:rPr>
              <a:t>•</a:t>
            </a:r>
          </a:p>
        </p:txBody>
      </p:sp>
      <p:sp>
        <p:nvSpPr>
          <p:cNvPr id="67" name="TextBox 66">
            <a:extLst>
              <a:ext uri="{FF2B5EF4-FFF2-40B4-BE49-F238E27FC236}">
                <a16:creationId xmlns:a16="http://schemas.microsoft.com/office/drawing/2014/main" id="{501DB3EA-1191-B643-AD56-35FC089C4552}"/>
              </a:ext>
            </a:extLst>
          </p:cNvPr>
          <p:cNvSpPr txBox="1"/>
          <p:nvPr/>
        </p:nvSpPr>
        <p:spPr>
          <a:xfrm>
            <a:off x="5802259" y="4350471"/>
            <a:ext cx="312906" cy="400110"/>
          </a:xfrm>
          <a:prstGeom prst="rect">
            <a:avLst/>
          </a:prstGeom>
          <a:noFill/>
        </p:spPr>
        <p:txBody>
          <a:bodyPr wrap="none" rtlCol="0">
            <a:spAutoFit/>
          </a:bodyPr>
          <a:lstStyle/>
          <a:p>
            <a:r>
              <a:rPr lang="en-US" sz="2000" dirty="0">
                <a:solidFill>
                  <a:srgbClr val="FF40FF"/>
                </a:solidFill>
              </a:rPr>
              <a:t>•</a:t>
            </a:r>
          </a:p>
        </p:txBody>
      </p:sp>
      <p:sp>
        <p:nvSpPr>
          <p:cNvPr id="68" name="TextBox 67">
            <a:extLst>
              <a:ext uri="{FF2B5EF4-FFF2-40B4-BE49-F238E27FC236}">
                <a16:creationId xmlns:a16="http://schemas.microsoft.com/office/drawing/2014/main" id="{7694A80D-0084-A348-B44C-8A9D2017D815}"/>
              </a:ext>
            </a:extLst>
          </p:cNvPr>
          <p:cNvSpPr txBox="1"/>
          <p:nvPr/>
        </p:nvSpPr>
        <p:spPr>
          <a:xfrm>
            <a:off x="5794405" y="5200457"/>
            <a:ext cx="312906" cy="400110"/>
          </a:xfrm>
          <a:prstGeom prst="rect">
            <a:avLst/>
          </a:prstGeom>
          <a:noFill/>
        </p:spPr>
        <p:txBody>
          <a:bodyPr wrap="none" rtlCol="0">
            <a:spAutoFit/>
          </a:bodyPr>
          <a:lstStyle/>
          <a:p>
            <a:r>
              <a:rPr lang="en-US" sz="2000" dirty="0">
                <a:solidFill>
                  <a:srgbClr val="FF40FF"/>
                </a:solidFill>
              </a:rPr>
              <a:t>•</a:t>
            </a:r>
          </a:p>
        </p:txBody>
      </p:sp>
      <p:sp>
        <p:nvSpPr>
          <p:cNvPr id="69" name="TextBox 68">
            <a:extLst>
              <a:ext uri="{FF2B5EF4-FFF2-40B4-BE49-F238E27FC236}">
                <a16:creationId xmlns:a16="http://schemas.microsoft.com/office/drawing/2014/main" id="{D2BE4CDD-D229-7E4E-99FA-BD64B13BFEEF}"/>
              </a:ext>
            </a:extLst>
          </p:cNvPr>
          <p:cNvSpPr txBox="1"/>
          <p:nvPr/>
        </p:nvSpPr>
        <p:spPr>
          <a:xfrm>
            <a:off x="6408717" y="4843811"/>
            <a:ext cx="312906" cy="400110"/>
          </a:xfrm>
          <a:prstGeom prst="rect">
            <a:avLst/>
          </a:prstGeom>
          <a:noFill/>
        </p:spPr>
        <p:txBody>
          <a:bodyPr wrap="none" rtlCol="0">
            <a:spAutoFit/>
          </a:bodyPr>
          <a:lstStyle/>
          <a:p>
            <a:r>
              <a:rPr lang="en-US" sz="2000" dirty="0">
                <a:solidFill>
                  <a:srgbClr val="FF40FF"/>
                </a:solidFill>
              </a:rPr>
              <a:t>•</a:t>
            </a:r>
          </a:p>
        </p:txBody>
      </p:sp>
      <p:sp>
        <p:nvSpPr>
          <p:cNvPr id="70" name="TextBox 69">
            <a:extLst>
              <a:ext uri="{FF2B5EF4-FFF2-40B4-BE49-F238E27FC236}">
                <a16:creationId xmlns:a16="http://schemas.microsoft.com/office/drawing/2014/main" id="{6931DC98-277A-FB41-8234-45FAADE4F91E}"/>
              </a:ext>
            </a:extLst>
          </p:cNvPr>
          <p:cNvSpPr txBox="1"/>
          <p:nvPr/>
        </p:nvSpPr>
        <p:spPr>
          <a:xfrm>
            <a:off x="6052069" y="5722076"/>
            <a:ext cx="312906" cy="400110"/>
          </a:xfrm>
          <a:prstGeom prst="rect">
            <a:avLst/>
          </a:prstGeom>
          <a:noFill/>
        </p:spPr>
        <p:txBody>
          <a:bodyPr wrap="none" rtlCol="0">
            <a:spAutoFit/>
          </a:bodyPr>
          <a:lstStyle/>
          <a:p>
            <a:r>
              <a:rPr lang="en-US" sz="2000" dirty="0">
                <a:solidFill>
                  <a:srgbClr val="FF40FF"/>
                </a:solidFill>
              </a:rPr>
              <a:t>•</a:t>
            </a:r>
          </a:p>
        </p:txBody>
      </p:sp>
      <p:sp>
        <p:nvSpPr>
          <p:cNvPr id="71" name="TextBox 70">
            <a:extLst>
              <a:ext uri="{FF2B5EF4-FFF2-40B4-BE49-F238E27FC236}">
                <a16:creationId xmlns:a16="http://schemas.microsoft.com/office/drawing/2014/main" id="{8DCD31D9-8575-5C4E-A70F-99049ED78754}"/>
              </a:ext>
            </a:extLst>
          </p:cNvPr>
          <p:cNvSpPr txBox="1"/>
          <p:nvPr/>
        </p:nvSpPr>
        <p:spPr>
          <a:xfrm>
            <a:off x="6779502" y="4507595"/>
            <a:ext cx="312906" cy="400110"/>
          </a:xfrm>
          <a:prstGeom prst="rect">
            <a:avLst/>
          </a:prstGeom>
          <a:noFill/>
        </p:spPr>
        <p:txBody>
          <a:bodyPr wrap="none" rtlCol="0">
            <a:spAutoFit/>
          </a:bodyPr>
          <a:lstStyle/>
          <a:p>
            <a:r>
              <a:rPr lang="en-US" sz="2000" dirty="0">
                <a:solidFill>
                  <a:srgbClr val="FF40FF"/>
                </a:solidFill>
              </a:rPr>
              <a:t>•</a:t>
            </a:r>
          </a:p>
        </p:txBody>
      </p:sp>
      <p:sp>
        <p:nvSpPr>
          <p:cNvPr id="72" name="Freeform 71">
            <a:extLst>
              <a:ext uri="{FF2B5EF4-FFF2-40B4-BE49-F238E27FC236}">
                <a16:creationId xmlns:a16="http://schemas.microsoft.com/office/drawing/2014/main" id="{DC2229D4-A9E0-E943-A884-BB7AC3348F1C}"/>
              </a:ext>
            </a:extLst>
          </p:cNvPr>
          <p:cNvSpPr/>
          <p:nvPr/>
        </p:nvSpPr>
        <p:spPr>
          <a:xfrm>
            <a:off x="6467816" y="4922362"/>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A293247F-9E53-1246-9B64-13D9B35F95D5}"/>
              </a:ext>
            </a:extLst>
          </p:cNvPr>
          <p:cNvSpPr txBox="1"/>
          <p:nvPr/>
        </p:nvSpPr>
        <p:spPr>
          <a:xfrm>
            <a:off x="6762226" y="5527248"/>
            <a:ext cx="312906" cy="400110"/>
          </a:xfrm>
          <a:prstGeom prst="rect">
            <a:avLst/>
          </a:prstGeom>
          <a:noFill/>
        </p:spPr>
        <p:txBody>
          <a:bodyPr wrap="none" rtlCol="0">
            <a:spAutoFit/>
          </a:bodyPr>
          <a:lstStyle/>
          <a:p>
            <a:r>
              <a:rPr lang="en-US" sz="2000" dirty="0">
                <a:solidFill>
                  <a:srgbClr val="FF40FF"/>
                </a:solidFill>
              </a:rPr>
              <a:t>•</a:t>
            </a:r>
          </a:p>
        </p:txBody>
      </p:sp>
      <p:sp>
        <p:nvSpPr>
          <p:cNvPr id="74" name="TextBox 73">
            <a:extLst>
              <a:ext uri="{FF2B5EF4-FFF2-40B4-BE49-F238E27FC236}">
                <a16:creationId xmlns:a16="http://schemas.microsoft.com/office/drawing/2014/main" id="{1CFE0F79-BA6A-9E43-996B-4F6D3EB6FF67}"/>
              </a:ext>
            </a:extLst>
          </p:cNvPr>
          <p:cNvSpPr txBox="1"/>
          <p:nvPr/>
        </p:nvSpPr>
        <p:spPr>
          <a:xfrm>
            <a:off x="8005549" y="6313334"/>
            <a:ext cx="869405" cy="338554"/>
          </a:xfrm>
          <a:prstGeom prst="rect">
            <a:avLst/>
          </a:prstGeom>
          <a:noFill/>
        </p:spPr>
        <p:txBody>
          <a:bodyPr wrap="none" rtlCol="0">
            <a:spAutoFit/>
          </a:bodyPr>
          <a:lstStyle/>
          <a:p>
            <a:pPr algn="ctr"/>
            <a:r>
              <a:rPr lang="en-US" sz="1600" dirty="0"/>
              <a:t>cofactor</a:t>
            </a:r>
          </a:p>
        </p:txBody>
      </p:sp>
      <p:sp>
        <p:nvSpPr>
          <p:cNvPr id="75" name="Freeform 74">
            <a:extLst>
              <a:ext uri="{FF2B5EF4-FFF2-40B4-BE49-F238E27FC236}">
                <a16:creationId xmlns:a16="http://schemas.microsoft.com/office/drawing/2014/main" id="{3424E9A9-02B9-4A48-AC02-A9EDB64F09F1}"/>
              </a:ext>
            </a:extLst>
          </p:cNvPr>
          <p:cNvSpPr/>
          <p:nvPr/>
        </p:nvSpPr>
        <p:spPr>
          <a:xfrm>
            <a:off x="7693235" y="5987593"/>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DFA4E09D-25F5-3141-8D74-F740A7F2B68E}"/>
              </a:ext>
            </a:extLst>
          </p:cNvPr>
          <p:cNvSpPr txBox="1"/>
          <p:nvPr/>
        </p:nvSpPr>
        <p:spPr>
          <a:xfrm>
            <a:off x="7998141" y="5975539"/>
            <a:ext cx="793102" cy="338554"/>
          </a:xfrm>
          <a:prstGeom prst="rect">
            <a:avLst/>
          </a:prstGeom>
          <a:noFill/>
        </p:spPr>
        <p:txBody>
          <a:bodyPr wrap="none" rtlCol="0">
            <a:spAutoFit/>
          </a:bodyPr>
          <a:lstStyle/>
          <a:p>
            <a:pPr algn="ctr"/>
            <a:r>
              <a:rPr lang="en-US" sz="1600" dirty="0"/>
              <a:t>protein</a:t>
            </a:r>
            <a:endParaRPr lang="en-US" sz="1600" baseline="-25000" dirty="0"/>
          </a:p>
        </p:txBody>
      </p:sp>
      <p:sp>
        <p:nvSpPr>
          <p:cNvPr id="77" name="Diamond 76">
            <a:extLst>
              <a:ext uri="{FF2B5EF4-FFF2-40B4-BE49-F238E27FC236}">
                <a16:creationId xmlns:a16="http://schemas.microsoft.com/office/drawing/2014/main" id="{422750C6-F312-5649-A2B5-EAA4CCA0A147}"/>
              </a:ext>
            </a:extLst>
          </p:cNvPr>
          <p:cNvSpPr/>
          <p:nvPr/>
        </p:nvSpPr>
        <p:spPr>
          <a:xfrm>
            <a:off x="7088957" y="4901939"/>
            <a:ext cx="122548" cy="160256"/>
          </a:xfrm>
          <a:prstGeom prst="diamond">
            <a:avLst/>
          </a:prstGeom>
          <a:solidFill>
            <a:srgbClr val="73FD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8E194577-EF3C-3443-9756-F9146506079D}"/>
              </a:ext>
            </a:extLst>
          </p:cNvPr>
          <p:cNvSpPr/>
          <p:nvPr/>
        </p:nvSpPr>
        <p:spPr>
          <a:xfrm>
            <a:off x="6138421" y="5186315"/>
            <a:ext cx="122548" cy="160256"/>
          </a:xfrm>
          <a:prstGeom prst="diamond">
            <a:avLst/>
          </a:prstGeom>
          <a:solidFill>
            <a:srgbClr val="73FD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CAC3D771-0934-0242-99DE-5719429429D0}"/>
              </a:ext>
            </a:extLst>
          </p:cNvPr>
          <p:cNvSpPr/>
          <p:nvPr/>
        </p:nvSpPr>
        <p:spPr>
          <a:xfrm>
            <a:off x="7778685" y="6402372"/>
            <a:ext cx="122548" cy="160256"/>
          </a:xfrm>
          <a:prstGeom prst="diamond">
            <a:avLst/>
          </a:prstGeom>
          <a:solidFill>
            <a:srgbClr val="73FD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731FB27C-D9E7-4345-8756-D8BCAF5D9E0D}"/>
              </a:ext>
            </a:extLst>
          </p:cNvPr>
          <p:cNvSpPr txBox="1"/>
          <p:nvPr/>
        </p:nvSpPr>
        <p:spPr>
          <a:xfrm>
            <a:off x="1027522" y="6157606"/>
            <a:ext cx="3669594" cy="615553"/>
          </a:xfrm>
          <a:prstGeom prst="rect">
            <a:avLst/>
          </a:prstGeom>
          <a:noFill/>
        </p:spPr>
        <p:txBody>
          <a:bodyPr wrap="none" rtlCol="0">
            <a:spAutoFit/>
          </a:bodyPr>
          <a:lstStyle/>
          <a:p>
            <a:r>
              <a:rPr lang="en-US" sz="1600" dirty="0"/>
              <a:t>The cofactor is now in the dialysis buffer   </a:t>
            </a:r>
            <a:endParaRPr lang="en-US" sz="1600" dirty="0">
              <a:solidFill>
                <a:srgbClr val="FF0000"/>
              </a:solidFill>
            </a:endParaRPr>
          </a:p>
          <a:p>
            <a:endParaRPr lang="en-US" dirty="0"/>
          </a:p>
        </p:txBody>
      </p:sp>
    </p:spTree>
    <p:extLst>
      <p:ext uri="{BB962C8B-B14F-4D97-AF65-F5344CB8AC3E}">
        <p14:creationId xmlns:p14="http://schemas.microsoft.com/office/powerpoint/2010/main" val="137180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05D600-963F-AF4B-81B3-9BE1AA04D7FE}"/>
              </a:ext>
            </a:extLst>
          </p:cNvPr>
          <p:cNvSpPr txBox="1"/>
          <p:nvPr/>
        </p:nvSpPr>
        <p:spPr>
          <a:xfrm>
            <a:off x="658026" y="1461331"/>
            <a:ext cx="7980198" cy="461665"/>
          </a:xfrm>
          <a:prstGeom prst="rect">
            <a:avLst/>
          </a:prstGeom>
          <a:noFill/>
        </p:spPr>
        <p:txBody>
          <a:bodyPr wrap="none" rtlCol="0">
            <a:spAutoFit/>
          </a:bodyPr>
          <a:lstStyle/>
          <a:p>
            <a:r>
              <a:rPr lang="en-US" sz="2400" dirty="0"/>
              <a:t>There are </a:t>
            </a:r>
            <a:r>
              <a:rPr lang="en-US" sz="2400" u="sng" dirty="0"/>
              <a:t>two answers </a:t>
            </a:r>
            <a:r>
              <a:rPr lang="en-US" sz="2400" dirty="0"/>
              <a:t>to any question re enzyme purification:</a:t>
            </a:r>
          </a:p>
        </p:txBody>
      </p:sp>
      <p:sp>
        <p:nvSpPr>
          <p:cNvPr id="5" name="TextBox 4">
            <a:extLst>
              <a:ext uri="{FF2B5EF4-FFF2-40B4-BE49-F238E27FC236}">
                <a16:creationId xmlns:a16="http://schemas.microsoft.com/office/drawing/2014/main" id="{7B234E8D-12A3-3B45-989C-F25C9AFF9744}"/>
              </a:ext>
            </a:extLst>
          </p:cNvPr>
          <p:cNvSpPr txBox="1"/>
          <p:nvPr/>
        </p:nvSpPr>
        <p:spPr>
          <a:xfrm>
            <a:off x="3527988" y="2382852"/>
            <a:ext cx="1599925" cy="1846659"/>
          </a:xfrm>
          <a:prstGeom prst="rect">
            <a:avLst/>
          </a:prstGeom>
          <a:noFill/>
        </p:spPr>
        <p:txBody>
          <a:bodyPr wrap="none" rtlCol="0">
            <a:spAutoFit/>
          </a:bodyPr>
          <a:lstStyle/>
          <a:p>
            <a:endParaRPr lang="en-US" dirty="0"/>
          </a:p>
          <a:p>
            <a:pPr marL="285750" indent="-285750">
              <a:buFont typeface="Arial" panose="020B0604020202020204" pitchFamily="34" charset="0"/>
              <a:buChar char="•"/>
            </a:pPr>
            <a:r>
              <a:rPr lang="en-US" sz="3200" b="1" dirty="0"/>
              <a:t>Titrate</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b="1" dirty="0"/>
              <a:t>Mix</a:t>
            </a:r>
          </a:p>
        </p:txBody>
      </p:sp>
    </p:spTree>
    <p:extLst>
      <p:ext uri="{BB962C8B-B14F-4D97-AF65-F5344CB8AC3E}">
        <p14:creationId xmlns:p14="http://schemas.microsoft.com/office/powerpoint/2010/main" val="136049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176AC2ED-F207-A941-93C9-93BE46CE3C42}"/>
              </a:ext>
            </a:extLst>
          </p:cNvPr>
          <p:cNvSpPr txBox="1"/>
          <p:nvPr/>
        </p:nvSpPr>
        <p:spPr>
          <a:xfrm>
            <a:off x="7673238" y="5132667"/>
            <a:ext cx="1192955" cy="553998"/>
          </a:xfrm>
          <a:prstGeom prst="rect">
            <a:avLst/>
          </a:prstGeom>
          <a:noFill/>
        </p:spPr>
        <p:txBody>
          <a:bodyPr wrap="none" rtlCol="0">
            <a:spAutoFit/>
          </a:bodyPr>
          <a:lstStyle/>
          <a:p>
            <a:r>
              <a:rPr lang="en-US" sz="1600" dirty="0"/>
              <a:t>Dialysis bag</a:t>
            </a:r>
          </a:p>
          <a:p>
            <a:r>
              <a:rPr lang="en-US" sz="1400" dirty="0"/>
              <a:t>(50 mM NaCl)</a:t>
            </a:r>
          </a:p>
        </p:txBody>
      </p:sp>
      <p:pic>
        <p:nvPicPr>
          <p:cNvPr id="30" name="Picture 29">
            <a:extLst>
              <a:ext uri="{FF2B5EF4-FFF2-40B4-BE49-F238E27FC236}">
                <a16:creationId xmlns:a16="http://schemas.microsoft.com/office/drawing/2014/main" id="{C6DE7034-D5A9-1D46-BD2F-6AD3684CD1FD}"/>
              </a:ext>
            </a:extLst>
          </p:cNvPr>
          <p:cNvPicPr>
            <a:picLocks noChangeAspect="1"/>
          </p:cNvPicPr>
          <p:nvPr/>
        </p:nvPicPr>
        <p:blipFill rotWithShape="1">
          <a:blip r:embed="rId2"/>
          <a:srcRect r="45204"/>
          <a:stretch/>
        </p:blipFill>
        <p:spPr>
          <a:xfrm>
            <a:off x="5329614" y="3250313"/>
            <a:ext cx="2354868" cy="3017944"/>
          </a:xfrm>
          <a:prstGeom prst="rect">
            <a:avLst/>
          </a:prstGeom>
        </p:spPr>
      </p:pic>
      <p:sp>
        <p:nvSpPr>
          <p:cNvPr id="31" name="TextBox 30">
            <a:extLst>
              <a:ext uri="{FF2B5EF4-FFF2-40B4-BE49-F238E27FC236}">
                <a16:creationId xmlns:a16="http://schemas.microsoft.com/office/drawing/2014/main" id="{46AD5FD5-9BC3-A945-A8D4-26F3868FAFB0}"/>
              </a:ext>
            </a:extLst>
          </p:cNvPr>
          <p:cNvSpPr txBox="1"/>
          <p:nvPr/>
        </p:nvSpPr>
        <p:spPr>
          <a:xfrm>
            <a:off x="7641505" y="4304679"/>
            <a:ext cx="1353832" cy="553998"/>
          </a:xfrm>
          <a:prstGeom prst="rect">
            <a:avLst/>
          </a:prstGeom>
          <a:noFill/>
        </p:spPr>
        <p:txBody>
          <a:bodyPr wrap="none" rtlCol="0">
            <a:spAutoFit/>
          </a:bodyPr>
          <a:lstStyle/>
          <a:p>
            <a:pPr algn="ctr"/>
            <a:r>
              <a:rPr lang="en-US" sz="1600" dirty="0"/>
              <a:t>Dialysis buffer</a:t>
            </a:r>
          </a:p>
          <a:p>
            <a:pPr algn="ctr"/>
            <a:r>
              <a:rPr lang="en-US" sz="1400" dirty="0"/>
              <a:t>(50 mM NaCl)</a:t>
            </a:r>
          </a:p>
        </p:txBody>
      </p:sp>
      <p:sp>
        <p:nvSpPr>
          <p:cNvPr id="34" name="TextBox 33">
            <a:extLst>
              <a:ext uri="{FF2B5EF4-FFF2-40B4-BE49-F238E27FC236}">
                <a16:creationId xmlns:a16="http://schemas.microsoft.com/office/drawing/2014/main" id="{D79356D7-05CE-1B4F-A87F-101676B18A51}"/>
              </a:ext>
            </a:extLst>
          </p:cNvPr>
          <p:cNvSpPr txBox="1"/>
          <p:nvPr/>
        </p:nvSpPr>
        <p:spPr>
          <a:xfrm>
            <a:off x="6100779" y="4079797"/>
            <a:ext cx="312906" cy="400110"/>
          </a:xfrm>
          <a:prstGeom prst="rect">
            <a:avLst/>
          </a:prstGeom>
          <a:noFill/>
        </p:spPr>
        <p:txBody>
          <a:bodyPr wrap="none" rtlCol="0">
            <a:spAutoFit/>
          </a:bodyPr>
          <a:lstStyle/>
          <a:p>
            <a:r>
              <a:rPr lang="en-US" sz="2000" dirty="0">
                <a:solidFill>
                  <a:srgbClr val="FF40FF"/>
                </a:solidFill>
              </a:rPr>
              <a:t>•</a:t>
            </a:r>
          </a:p>
        </p:txBody>
      </p:sp>
      <p:sp>
        <p:nvSpPr>
          <p:cNvPr id="35" name="TextBox 34">
            <a:extLst>
              <a:ext uri="{FF2B5EF4-FFF2-40B4-BE49-F238E27FC236}">
                <a16:creationId xmlns:a16="http://schemas.microsoft.com/office/drawing/2014/main" id="{D654FB9E-25B8-0049-A214-9D04A3D3ACBA}"/>
              </a:ext>
            </a:extLst>
          </p:cNvPr>
          <p:cNvSpPr txBox="1"/>
          <p:nvPr/>
        </p:nvSpPr>
        <p:spPr>
          <a:xfrm>
            <a:off x="6931909" y="4910930"/>
            <a:ext cx="312906" cy="400110"/>
          </a:xfrm>
          <a:prstGeom prst="rect">
            <a:avLst/>
          </a:prstGeom>
          <a:noFill/>
        </p:spPr>
        <p:txBody>
          <a:bodyPr wrap="none" rtlCol="0">
            <a:spAutoFit/>
          </a:bodyPr>
          <a:lstStyle/>
          <a:p>
            <a:r>
              <a:rPr lang="en-US" sz="2000" dirty="0">
                <a:solidFill>
                  <a:srgbClr val="FF40FF"/>
                </a:solidFill>
              </a:rPr>
              <a:t>•</a:t>
            </a:r>
          </a:p>
        </p:txBody>
      </p:sp>
      <p:sp>
        <p:nvSpPr>
          <p:cNvPr id="36" name="TextBox 35">
            <a:extLst>
              <a:ext uri="{FF2B5EF4-FFF2-40B4-BE49-F238E27FC236}">
                <a16:creationId xmlns:a16="http://schemas.microsoft.com/office/drawing/2014/main" id="{D00D4B48-383A-9443-BF14-167B88271ABC}"/>
              </a:ext>
            </a:extLst>
          </p:cNvPr>
          <p:cNvSpPr txBox="1"/>
          <p:nvPr/>
        </p:nvSpPr>
        <p:spPr>
          <a:xfrm>
            <a:off x="6961759" y="5628937"/>
            <a:ext cx="312906" cy="400110"/>
          </a:xfrm>
          <a:prstGeom prst="rect">
            <a:avLst/>
          </a:prstGeom>
          <a:noFill/>
        </p:spPr>
        <p:txBody>
          <a:bodyPr wrap="none" rtlCol="0">
            <a:spAutoFit/>
          </a:bodyPr>
          <a:lstStyle/>
          <a:p>
            <a:r>
              <a:rPr lang="en-US" sz="2000" dirty="0">
                <a:solidFill>
                  <a:srgbClr val="FF40FF"/>
                </a:solidFill>
              </a:rPr>
              <a:t>•</a:t>
            </a:r>
          </a:p>
        </p:txBody>
      </p:sp>
      <p:sp>
        <p:nvSpPr>
          <p:cNvPr id="38" name="TextBox 37">
            <a:extLst>
              <a:ext uri="{FF2B5EF4-FFF2-40B4-BE49-F238E27FC236}">
                <a16:creationId xmlns:a16="http://schemas.microsoft.com/office/drawing/2014/main" id="{BDEFE38E-992C-0643-B932-2B443C1846E4}"/>
              </a:ext>
            </a:extLst>
          </p:cNvPr>
          <p:cNvSpPr txBox="1"/>
          <p:nvPr/>
        </p:nvSpPr>
        <p:spPr>
          <a:xfrm>
            <a:off x="5973514" y="4650121"/>
            <a:ext cx="312906" cy="400110"/>
          </a:xfrm>
          <a:prstGeom prst="rect">
            <a:avLst/>
          </a:prstGeom>
          <a:noFill/>
        </p:spPr>
        <p:txBody>
          <a:bodyPr wrap="none" rtlCol="0">
            <a:spAutoFit/>
          </a:bodyPr>
          <a:lstStyle/>
          <a:p>
            <a:r>
              <a:rPr lang="en-US" sz="2000" dirty="0">
                <a:solidFill>
                  <a:srgbClr val="FF40FF"/>
                </a:solidFill>
              </a:rPr>
              <a:t>•</a:t>
            </a:r>
          </a:p>
        </p:txBody>
      </p:sp>
      <p:sp>
        <p:nvSpPr>
          <p:cNvPr id="40" name="TextBox 39">
            <a:extLst>
              <a:ext uri="{FF2B5EF4-FFF2-40B4-BE49-F238E27FC236}">
                <a16:creationId xmlns:a16="http://schemas.microsoft.com/office/drawing/2014/main" id="{CBAC4ABF-F6C6-BB42-A212-B4844C468792}"/>
              </a:ext>
            </a:extLst>
          </p:cNvPr>
          <p:cNvSpPr txBox="1"/>
          <p:nvPr/>
        </p:nvSpPr>
        <p:spPr>
          <a:xfrm>
            <a:off x="7063884" y="4024806"/>
            <a:ext cx="312906" cy="400110"/>
          </a:xfrm>
          <a:prstGeom prst="rect">
            <a:avLst/>
          </a:prstGeom>
          <a:noFill/>
        </p:spPr>
        <p:txBody>
          <a:bodyPr wrap="none" rtlCol="0">
            <a:spAutoFit/>
          </a:bodyPr>
          <a:lstStyle/>
          <a:p>
            <a:r>
              <a:rPr lang="en-US" sz="2000" dirty="0">
                <a:solidFill>
                  <a:srgbClr val="FF40FF"/>
                </a:solidFill>
              </a:rPr>
              <a:t>•</a:t>
            </a:r>
          </a:p>
        </p:txBody>
      </p:sp>
      <p:sp>
        <p:nvSpPr>
          <p:cNvPr id="41" name="TextBox 40">
            <a:extLst>
              <a:ext uri="{FF2B5EF4-FFF2-40B4-BE49-F238E27FC236}">
                <a16:creationId xmlns:a16="http://schemas.microsoft.com/office/drawing/2014/main" id="{3DE859F0-8F5E-6B4A-967A-7641BEDB3209}"/>
              </a:ext>
            </a:extLst>
          </p:cNvPr>
          <p:cNvSpPr txBox="1"/>
          <p:nvPr/>
        </p:nvSpPr>
        <p:spPr>
          <a:xfrm>
            <a:off x="5802259" y="4224343"/>
            <a:ext cx="312906" cy="400110"/>
          </a:xfrm>
          <a:prstGeom prst="rect">
            <a:avLst/>
          </a:prstGeom>
          <a:noFill/>
        </p:spPr>
        <p:txBody>
          <a:bodyPr wrap="none" rtlCol="0">
            <a:spAutoFit/>
          </a:bodyPr>
          <a:lstStyle/>
          <a:p>
            <a:r>
              <a:rPr lang="en-US" sz="2000" dirty="0">
                <a:solidFill>
                  <a:srgbClr val="FF40FF"/>
                </a:solidFill>
              </a:rPr>
              <a:t>•</a:t>
            </a:r>
          </a:p>
        </p:txBody>
      </p:sp>
      <p:sp>
        <p:nvSpPr>
          <p:cNvPr id="42" name="TextBox 41">
            <a:extLst>
              <a:ext uri="{FF2B5EF4-FFF2-40B4-BE49-F238E27FC236}">
                <a16:creationId xmlns:a16="http://schemas.microsoft.com/office/drawing/2014/main" id="{559481BB-4B1F-D74B-B92A-8106EC898D81}"/>
              </a:ext>
            </a:extLst>
          </p:cNvPr>
          <p:cNvSpPr txBox="1"/>
          <p:nvPr/>
        </p:nvSpPr>
        <p:spPr>
          <a:xfrm>
            <a:off x="5794405" y="5074329"/>
            <a:ext cx="312906" cy="400110"/>
          </a:xfrm>
          <a:prstGeom prst="rect">
            <a:avLst/>
          </a:prstGeom>
          <a:noFill/>
        </p:spPr>
        <p:txBody>
          <a:bodyPr wrap="none" rtlCol="0">
            <a:spAutoFit/>
          </a:bodyPr>
          <a:lstStyle/>
          <a:p>
            <a:r>
              <a:rPr lang="en-US" sz="2000" dirty="0">
                <a:solidFill>
                  <a:srgbClr val="FF40FF"/>
                </a:solidFill>
              </a:rPr>
              <a:t>•</a:t>
            </a:r>
          </a:p>
        </p:txBody>
      </p:sp>
      <p:sp>
        <p:nvSpPr>
          <p:cNvPr id="43" name="TextBox 42">
            <a:extLst>
              <a:ext uri="{FF2B5EF4-FFF2-40B4-BE49-F238E27FC236}">
                <a16:creationId xmlns:a16="http://schemas.microsoft.com/office/drawing/2014/main" id="{C24BDDC1-0CB2-3B43-AC1E-422D5AF9A5E0}"/>
              </a:ext>
            </a:extLst>
          </p:cNvPr>
          <p:cNvSpPr txBox="1"/>
          <p:nvPr/>
        </p:nvSpPr>
        <p:spPr>
          <a:xfrm>
            <a:off x="6408717" y="4717683"/>
            <a:ext cx="312906" cy="400110"/>
          </a:xfrm>
          <a:prstGeom prst="rect">
            <a:avLst/>
          </a:prstGeom>
          <a:noFill/>
        </p:spPr>
        <p:txBody>
          <a:bodyPr wrap="none" rtlCol="0">
            <a:spAutoFit/>
          </a:bodyPr>
          <a:lstStyle/>
          <a:p>
            <a:r>
              <a:rPr lang="en-US" sz="2000" dirty="0">
                <a:solidFill>
                  <a:srgbClr val="FF40FF"/>
                </a:solidFill>
              </a:rPr>
              <a:t>•</a:t>
            </a:r>
          </a:p>
        </p:txBody>
      </p:sp>
      <p:sp>
        <p:nvSpPr>
          <p:cNvPr id="44" name="TextBox 43">
            <a:extLst>
              <a:ext uri="{FF2B5EF4-FFF2-40B4-BE49-F238E27FC236}">
                <a16:creationId xmlns:a16="http://schemas.microsoft.com/office/drawing/2014/main" id="{79E4A637-792D-3749-8FDE-C070C39545C1}"/>
              </a:ext>
            </a:extLst>
          </p:cNvPr>
          <p:cNvSpPr txBox="1"/>
          <p:nvPr/>
        </p:nvSpPr>
        <p:spPr>
          <a:xfrm>
            <a:off x="6052069" y="5595948"/>
            <a:ext cx="312906" cy="400110"/>
          </a:xfrm>
          <a:prstGeom prst="rect">
            <a:avLst/>
          </a:prstGeom>
          <a:noFill/>
        </p:spPr>
        <p:txBody>
          <a:bodyPr wrap="none" rtlCol="0">
            <a:spAutoFit/>
          </a:bodyPr>
          <a:lstStyle/>
          <a:p>
            <a:r>
              <a:rPr lang="en-US" sz="2000" dirty="0">
                <a:solidFill>
                  <a:srgbClr val="FF40FF"/>
                </a:solidFill>
              </a:rPr>
              <a:t>•</a:t>
            </a:r>
          </a:p>
        </p:txBody>
      </p:sp>
      <p:sp>
        <p:nvSpPr>
          <p:cNvPr id="45" name="TextBox 44">
            <a:extLst>
              <a:ext uri="{FF2B5EF4-FFF2-40B4-BE49-F238E27FC236}">
                <a16:creationId xmlns:a16="http://schemas.microsoft.com/office/drawing/2014/main" id="{1954CAA9-6DCD-A044-98DF-D9B266C138CD}"/>
              </a:ext>
            </a:extLst>
          </p:cNvPr>
          <p:cNvSpPr txBox="1"/>
          <p:nvPr/>
        </p:nvSpPr>
        <p:spPr>
          <a:xfrm>
            <a:off x="6779502" y="4381467"/>
            <a:ext cx="312906" cy="400110"/>
          </a:xfrm>
          <a:prstGeom prst="rect">
            <a:avLst/>
          </a:prstGeom>
          <a:noFill/>
        </p:spPr>
        <p:txBody>
          <a:bodyPr wrap="none" rtlCol="0">
            <a:spAutoFit/>
          </a:bodyPr>
          <a:lstStyle/>
          <a:p>
            <a:r>
              <a:rPr lang="en-US" sz="2000" dirty="0">
                <a:solidFill>
                  <a:srgbClr val="FF40FF"/>
                </a:solidFill>
              </a:rPr>
              <a:t>•</a:t>
            </a:r>
          </a:p>
        </p:txBody>
      </p:sp>
      <p:sp>
        <p:nvSpPr>
          <p:cNvPr id="47" name="Freeform 46">
            <a:extLst>
              <a:ext uri="{FF2B5EF4-FFF2-40B4-BE49-F238E27FC236}">
                <a16:creationId xmlns:a16="http://schemas.microsoft.com/office/drawing/2014/main" id="{DCFFC328-6363-5B40-8449-DA0752CB0116}"/>
              </a:ext>
            </a:extLst>
          </p:cNvPr>
          <p:cNvSpPr/>
          <p:nvPr/>
        </p:nvSpPr>
        <p:spPr>
          <a:xfrm>
            <a:off x="6467816" y="4796234"/>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F2EF0AC-C481-3E4D-9FCD-4D5D674EF96A}"/>
              </a:ext>
            </a:extLst>
          </p:cNvPr>
          <p:cNvSpPr txBox="1"/>
          <p:nvPr/>
        </p:nvSpPr>
        <p:spPr>
          <a:xfrm>
            <a:off x="6762226" y="5401120"/>
            <a:ext cx="312906" cy="400110"/>
          </a:xfrm>
          <a:prstGeom prst="rect">
            <a:avLst/>
          </a:prstGeom>
          <a:noFill/>
        </p:spPr>
        <p:txBody>
          <a:bodyPr wrap="none" rtlCol="0">
            <a:spAutoFit/>
          </a:bodyPr>
          <a:lstStyle/>
          <a:p>
            <a:r>
              <a:rPr lang="en-US" sz="2000" dirty="0">
                <a:solidFill>
                  <a:srgbClr val="FF40FF"/>
                </a:solidFill>
              </a:rPr>
              <a:t>•</a:t>
            </a:r>
          </a:p>
        </p:txBody>
      </p:sp>
      <p:sp>
        <p:nvSpPr>
          <p:cNvPr id="50" name="TextBox 49">
            <a:extLst>
              <a:ext uri="{FF2B5EF4-FFF2-40B4-BE49-F238E27FC236}">
                <a16:creationId xmlns:a16="http://schemas.microsoft.com/office/drawing/2014/main" id="{B5F5CF5D-BF91-174B-AF42-C842DBA87A33}"/>
              </a:ext>
            </a:extLst>
          </p:cNvPr>
          <p:cNvSpPr txBox="1"/>
          <p:nvPr/>
        </p:nvSpPr>
        <p:spPr>
          <a:xfrm>
            <a:off x="2199013" y="222059"/>
            <a:ext cx="4364593" cy="400110"/>
          </a:xfrm>
          <a:prstGeom prst="rect">
            <a:avLst/>
          </a:prstGeom>
          <a:noFill/>
        </p:spPr>
        <p:txBody>
          <a:bodyPr wrap="none" rtlCol="0">
            <a:spAutoFit/>
          </a:bodyPr>
          <a:lstStyle/>
          <a:p>
            <a:r>
              <a:rPr lang="en-US" sz="2000" b="1" u="sng" dirty="0"/>
              <a:t>Test of cofactor hypothesis</a:t>
            </a:r>
            <a:r>
              <a:rPr lang="en-US" sz="2000" b="1" dirty="0"/>
              <a:t>: scenario #2</a:t>
            </a:r>
            <a:endParaRPr lang="en-US" sz="2000" b="1" i="1" dirty="0"/>
          </a:p>
        </p:txBody>
      </p:sp>
      <p:sp>
        <p:nvSpPr>
          <p:cNvPr id="37" name="TextBox 36">
            <a:extLst>
              <a:ext uri="{FF2B5EF4-FFF2-40B4-BE49-F238E27FC236}">
                <a16:creationId xmlns:a16="http://schemas.microsoft.com/office/drawing/2014/main" id="{B414D371-FF5A-7C44-B107-C61B41F25DA3}"/>
              </a:ext>
            </a:extLst>
          </p:cNvPr>
          <p:cNvSpPr txBox="1"/>
          <p:nvPr/>
        </p:nvSpPr>
        <p:spPr>
          <a:xfrm>
            <a:off x="8005549" y="6187206"/>
            <a:ext cx="869405" cy="338554"/>
          </a:xfrm>
          <a:prstGeom prst="rect">
            <a:avLst/>
          </a:prstGeom>
          <a:noFill/>
        </p:spPr>
        <p:txBody>
          <a:bodyPr wrap="none" rtlCol="0">
            <a:spAutoFit/>
          </a:bodyPr>
          <a:lstStyle/>
          <a:p>
            <a:pPr algn="ctr"/>
            <a:r>
              <a:rPr lang="en-US" sz="1600" dirty="0"/>
              <a:t>cofactor</a:t>
            </a:r>
          </a:p>
        </p:txBody>
      </p:sp>
      <p:sp>
        <p:nvSpPr>
          <p:cNvPr id="49" name="Freeform 48">
            <a:extLst>
              <a:ext uri="{FF2B5EF4-FFF2-40B4-BE49-F238E27FC236}">
                <a16:creationId xmlns:a16="http://schemas.microsoft.com/office/drawing/2014/main" id="{072D4D7B-A93B-134D-93F6-D2AF3B019D9E}"/>
              </a:ext>
            </a:extLst>
          </p:cNvPr>
          <p:cNvSpPr/>
          <p:nvPr/>
        </p:nvSpPr>
        <p:spPr>
          <a:xfrm>
            <a:off x="7693235" y="5861465"/>
            <a:ext cx="236280" cy="245750"/>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84D4B72-4FD7-6541-A8C1-55F8F470392C}"/>
              </a:ext>
            </a:extLst>
          </p:cNvPr>
          <p:cNvSpPr txBox="1"/>
          <p:nvPr/>
        </p:nvSpPr>
        <p:spPr>
          <a:xfrm>
            <a:off x="7998141" y="5849411"/>
            <a:ext cx="793102" cy="338554"/>
          </a:xfrm>
          <a:prstGeom prst="rect">
            <a:avLst/>
          </a:prstGeom>
          <a:noFill/>
        </p:spPr>
        <p:txBody>
          <a:bodyPr wrap="none" rtlCol="0">
            <a:spAutoFit/>
          </a:bodyPr>
          <a:lstStyle/>
          <a:p>
            <a:pPr algn="ctr"/>
            <a:r>
              <a:rPr lang="en-US" sz="1600" dirty="0"/>
              <a:t>protein</a:t>
            </a:r>
            <a:endParaRPr lang="en-US" sz="1600" baseline="-25000" dirty="0"/>
          </a:p>
        </p:txBody>
      </p:sp>
      <p:sp>
        <p:nvSpPr>
          <p:cNvPr id="2" name="Diamond 1">
            <a:extLst>
              <a:ext uri="{FF2B5EF4-FFF2-40B4-BE49-F238E27FC236}">
                <a16:creationId xmlns:a16="http://schemas.microsoft.com/office/drawing/2014/main" id="{FF52A209-823F-5440-B05F-1D86BDDE6567}"/>
              </a:ext>
            </a:extLst>
          </p:cNvPr>
          <p:cNvSpPr/>
          <p:nvPr/>
        </p:nvSpPr>
        <p:spPr>
          <a:xfrm>
            <a:off x="7088957" y="4775811"/>
            <a:ext cx="122548" cy="160256"/>
          </a:xfrm>
          <a:prstGeom prst="diamond">
            <a:avLst/>
          </a:prstGeom>
          <a:solidFill>
            <a:srgbClr val="73FD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21DB8CCD-6C52-C14B-A465-4C6CC54E3BCF}"/>
              </a:ext>
            </a:extLst>
          </p:cNvPr>
          <p:cNvSpPr/>
          <p:nvPr/>
        </p:nvSpPr>
        <p:spPr>
          <a:xfrm>
            <a:off x="6138421" y="5060187"/>
            <a:ext cx="122548" cy="160256"/>
          </a:xfrm>
          <a:prstGeom prst="diamond">
            <a:avLst/>
          </a:prstGeom>
          <a:solidFill>
            <a:srgbClr val="73FD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5FCF3300-EF7B-4246-8A91-814422D93C65}"/>
              </a:ext>
            </a:extLst>
          </p:cNvPr>
          <p:cNvSpPr/>
          <p:nvPr/>
        </p:nvSpPr>
        <p:spPr>
          <a:xfrm>
            <a:off x="7778685" y="6276244"/>
            <a:ext cx="122548" cy="160256"/>
          </a:xfrm>
          <a:prstGeom prst="diamond">
            <a:avLst/>
          </a:prstGeom>
          <a:solidFill>
            <a:srgbClr val="73FD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430FF0C0-A65C-D744-B205-E5BAC89EA1C3}"/>
              </a:ext>
            </a:extLst>
          </p:cNvPr>
          <p:cNvSpPr txBox="1"/>
          <p:nvPr/>
        </p:nvSpPr>
        <p:spPr>
          <a:xfrm>
            <a:off x="479293" y="697595"/>
            <a:ext cx="7996755" cy="1631216"/>
          </a:xfrm>
          <a:prstGeom prst="rect">
            <a:avLst/>
          </a:prstGeom>
          <a:noFill/>
        </p:spPr>
        <p:txBody>
          <a:bodyPr wrap="square" rtlCol="0">
            <a:spAutoFit/>
          </a:bodyPr>
          <a:lstStyle/>
          <a:p>
            <a:pPr>
              <a:spcAft>
                <a:spcPts val="600"/>
              </a:spcAft>
            </a:pPr>
            <a:r>
              <a:rPr lang="en-US" sz="1600" dirty="0"/>
              <a:t>Enzyme activity requires two components: a protein enzyme and a low MW cofactor</a:t>
            </a:r>
          </a:p>
          <a:p>
            <a:pPr>
              <a:spcAft>
                <a:spcPts val="600"/>
              </a:spcAft>
            </a:pPr>
            <a:r>
              <a:rPr lang="en-US" sz="1600" dirty="0"/>
              <a:t>The protein enzyme is depleted of cofactor during dialysis</a:t>
            </a:r>
          </a:p>
          <a:p>
            <a:pPr>
              <a:spcAft>
                <a:spcPts val="600"/>
              </a:spcAft>
            </a:pPr>
            <a:r>
              <a:rPr lang="en-US" sz="1600" dirty="0"/>
              <a:t>Most protein enzymes are heat-labile: inactivated (denatured) by treatment at 95˚C.</a:t>
            </a:r>
          </a:p>
          <a:p>
            <a:pPr>
              <a:spcAft>
                <a:spcPts val="600"/>
              </a:spcAft>
            </a:pPr>
            <a:r>
              <a:rPr lang="en-US" sz="1600" dirty="0"/>
              <a:t>Most low MW cofactors/metabolites are heat-stable.</a:t>
            </a:r>
          </a:p>
          <a:p>
            <a:endParaRPr lang="en-US" sz="1600" dirty="0"/>
          </a:p>
        </p:txBody>
      </p:sp>
      <p:sp>
        <p:nvSpPr>
          <p:cNvPr id="67" name="TextBox 66">
            <a:extLst>
              <a:ext uri="{FF2B5EF4-FFF2-40B4-BE49-F238E27FC236}">
                <a16:creationId xmlns:a16="http://schemas.microsoft.com/office/drawing/2014/main" id="{20353685-06A4-3342-AADF-3DCED1392AC8}"/>
              </a:ext>
            </a:extLst>
          </p:cNvPr>
          <p:cNvSpPr txBox="1"/>
          <p:nvPr/>
        </p:nvSpPr>
        <p:spPr>
          <a:xfrm>
            <a:off x="474039" y="2529022"/>
            <a:ext cx="4752230" cy="2718693"/>
          </a:xfrm>
          <a:prstGeom prst="rect">
            <a:avLst/>
          </a:prstGeom>
          <a:noFill/>
        </p:spPr>
        <p:txBody>
          <a:bodyPr wrap="square" rtlCol="0">
            <a:spAutoFit/>
          </a:bodyPr>
          <a:lstStyle/>
          <a:p>
            <a:pPr>
              <a:spcAft>
                <a:spcPts val="800"/>
              </a:spcAft>
            </a:pPr>
            <a:r>
              <a:rPr lang="en-US" sz="1600" dirty="0"/>
              <a:t>Take an aliquot of the pre-dialysis A.S. fraction (that you remembered to save) and heat it at 95˚C for 5 min.</a:t>
            </a:r>
          </a:p>
          <a:p>
            <a:pPr>
              <a:spcAft>
                <a:spcPts val="800"/>
              </a:spcAft>
            </a:pPr>
            <a:r>
              <a:rPr lang="en-US" sz="1600" dirty="0"/>
              <a:t>Confirm that heating eliminated kinase activity. </a:t>
            </a:r>
          </a:p>
          <a:p>
            <a:pPr>
              <a:spcAft>
                <a:spcPts val="800"/>
              </a:spcAft>
            </a:pPr>
            <a:r>
              <a:rPr lang="en-US" sz="1600" b="1" dirty="0">
                <a:solidFill>
                  <a:srgbClr val="0432FF"/>
                </a:solidFill>
              </a:rPr>
              <a:t>MIX</a:t>
            </a:r>
            <a:r>
              <a:rPr lang="en-US" sz="1600" dirty="0"/>
              <a:t> the heat-treated A.S. fraction (containing the putative low MW cofactor) with the post-dialysis A.S. fraction that has lost kinase activity </a:t>
            </a:r>
          </a:p>
          <a:p>
            <a:pPr>
              <a:spcAft>
                <a:spcPts val="800"/>
              </a:spcAft>
            </a:pPr>
            <a:r>
              <a:rPr lang="en-US" sz="1600" b="1" dirty="0"/>
              <a:t>If hypothesis is correct, then mixture will restore kinase activity to the post-dialysis A.S. fraction</a:t>
            </a:r>
            <a:r>
              <a:rPr lang="en-US" sz="1600" dirty="0"/>
              <a:t>.</a:t>
            </a:r>
          </a:p>
          <a:p>
            <a:endParaRPr lang="en-US" sz="1600" dirty="0"/>
          </a:p>
        </p:txBody>
      </p:sp>
      <p:sp>
        <p:nvSpPr>
          <p:cNvPr id="68" name="TextBox 67">
            <a:extLst>
              <a:ext uri="{FF2B5EF4-FFF2-40B4-BE49-F238E27FC236}">
                <a16:creationId xmlns:a16="http://schemas.microsoft.com/office/drawing/2014/main" id="{A4D58874-1913-FD43-81C1-9C8BBF271618}"/>
              </a:ext>
            </a:extLst>
          </p:cNvPr>
          <p:cNvSpPr txBox="1"/>
          <p:nvPr/>
        </p:nvSpPr>
        <p:spPr>
          <a:xfrm>
            <a:off x="441905" y="2108017"/>
            <a:ext cx="1679692" cy="338554"/>
          </a:xfrm>
          <a:prstGeom prst="rect">
            <a:avLst/>
          </a:prstGeom>
          <a:noFill/>
        </p:spPr>
        <p:txBody>
          <a:bodyPr wrap="none" rtlCol="0">
            <a:spAutoFit/>
          </a:bodyPr>
          <a:lstStyle/>
          <a:p>
            <a:pPr algn="ctr"/>
            <a:r>
              <a:rPr lang="en-US" sz="1600" b="1" i="1" dirty="0">
                <a:solidFill>
                  <a:srgbClr val="0432FF"/>
                </a:solidFill>
              </a:rPr>
              <a:t>So you should </a:t>
            </a:r>
            <a:r>
              <a:rPr lang="en-US" sz="1600" b="1" dirty="0">
                <a:solidFill>
                  <a:srgbClr val="0432FF"/>
                </a:solidFill>
              </a:rPr>
              <a:t>. . .</a:t>
            </a:r>
            <a:endParaRPr lang="en-US" sz="1400" b="1" dirty="0">
              <a:solidFill>
                <a:srgbClr val="0432FF"/>
              </a:solidFill>
            </a:endParaRPr>
          </a:p>
        </p:txBody>
      </p:sp>
      <p:sp>
        <p:nvSpPr>
          <p:cNvPr id="69" name="Rectangle 68">
            <a:extLst>
              <a:ext uri="{FF2B5EF4-FFF2-40B4-BE49-F238E27FC236}">
                <a16:creationId xmlns:a16="http://schemas.microsoft.com/office/drawing/2014/main" id="{67EB5E0C-3E26-1C4D-830D-6FB7AD9636FC}"/>
              </a:ext>
            </a:extLst>
          </p:cNvPr>
          <p:cNvSpPr/>
          <p:nvPr/>
        </p:nvSpPr>
        <p:spPr>
          <a:xfrm>
            <a:off x="4686158" y="4346733"/>
            <a:ext cx="699230" cy="646331"/>
          </a:xfrm>
          <a:prstGeom prst="rect">
            <a:avLst/>
          </a:prstGeom>
        </p:spPr>
        <p:txBody>
          <a:bodyPr wrap="none">
            <a:spAutoFit/>
          </a:bodyPr>
          <a:lstStyle/>
          <a:p>
            <a:r>
              <a:rPr lang="en-US" sz="36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70" name="TextBox 69">
            <a:extLst>
              <a:ext uri="{FF2B5EF4-FFF2-40B4-BE49-F238E27FC236}">
                <a16:creationId xmlns:a16="http://schemas.microsoft.com/office/drawing/2014/main" id="{5FAFD517-480C-8541-BFF4-D570A7B07B09}"/>
              </a:ext>
            </a:extLst>
          </p:cNvPr>
          <p:cNvSpPr txBox="1"/>
          <p:nvPr/>
        </p:nvSpPr>
        <p:spPr>
          <a:xfrm>
            <a:off x="426578" y="4987853"/>
            <a:ext cx="3780907" cy="338554"/>
          </a:xfrm>
          <a:prstGeom prst="rect">
            <a:avLst/>
          </a:prstGeom>
          <a:noFill/>
        </p:spPr>
        <p:txBody>
          <a:bodyPr wrap="none" rtlCol="0">
            <a:spAutoFit/>
          </a:bodyPr>
          <a:lstStyle/>
          <a:p>
            <a:pPr algn="ctr"/>
            <a:r>
              <a:rPr lang="en-US" sz="1600" b="1" i="1" dirty="0">
                <a:solidFill>
                  <a:srgbClr val="0432FF"/>
                </a:solidFill>
              </a:rPr>
              <a:t>But, now you’ve increased your work load</a:t>
            </a:r>
            <a:endParaRPr lang="en-US" sz="1400" b="1" dirty="0">
              <a:solidFill>
                <a:srgbClr val="0432FF"/>
              </a:solidFill>
            </a:endParaRPr>
          </a:p>
        </p:txBody>
      </p:sp>
      <p:sp>
        <p:nvSpPr>
          <p:cNvPr id="71" name="TextBox 70">
            <a:extLst>
              <a:ext uri="{FF2B5EF4-FFF2-40B4-BE49-F238E27FC236}">
                <a16:creationId xmlns:a16="http://schemas.microsoft.com/office/drawing/2014/main" id="{9930316A-DB51-C942-A653-EEE888ACE82B}"/>
              </a:ext>
            </a:extLst>
          </p:cNvPr>
          <p:cNvSpPr txBox="1"/>
          <p:nvPr/>
        </p:nvSpPr>
        <p:spPr>
          <a:xfrm>
            <a:off x="463142" y="5458487"/>
            <a:ext cx="4550293" cy="830997"/>
          </a:xfrm>
          <a:prstGeom prst="rect">
            <a:avLst/>
          </a:prstGeom>
          <a:noFill/>
        </p:spPr>
        <p:txBody>
          <a:bodyPr wrap="square" rtlCol="0">
            <a:spAutoFit/>
          </a:bodyPr>
          <a:lstStyle/>
          <a:p>
            <a:r>
              <a:rPr lang="en-US" sz="1600" dirty="0"/>
              <a:t>Need to identify the cofactor and then include it your reaction mixture; a pre-requisite to further purifying the protein enzyme</a:t>
            </a:r>
            <a:endParaRPr lang="en-US" sz="1400" dirty="0"/>
          </a:p>
        </p:txBody>
      </p:sp>
    </p:spTree>
    <p:extLst>
      <p:ext uri="{BB962C8B-B14F-4D97-AF65-F5344CB8AC3E}">
        <p14:creationId xmlns:p14="http://schemas.microsoft.com/office/powerpoint/2010/main" val="288511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3237704" y="231486"/>
            <a:ext cx="1968168" cy="400110"/>
          </a:xfrm>
          <a:prstGeom prst="rect">
            <a:avLst/>
          </a:prstGeom>
          <a:noFill/>
        </p:spPr>
        <p:txBody>
          <a:bodyPr wrap="none" rtlCol="0">
            <a:spAutoFit/>
          </a:bodyPr>
          <a:lstStyle/>
          <a:p>
            <a:r>
              <a:rPr lang="en-US" sz="2000" b="1" dirty="0"/>
              <a:t>Chromatography</a:t>
            </a:r>
            <a:endParaRPr lang="en-US" sz="2000" b="1" i="1" dirty="0"/>
          </a:p>
        </p:txBody>
      </p:sp>
      <p:sp>
        <p:nvSpPr>
          <p:cNvPr id="2" name="Oval 1">
            <a:extLst>
              <a:ext uri="{FF2B5EF4-FFF2-40B4-BE49-F238E27FC236}">
                <a16:creationId xmlns:a16="http://schemas.microsoft.com/office/drawing/2014/main" id="{C2CAB3C5-604C-C04F-B133-B20F87E36160}"/>
              </a:ext>
            </a:extLst>
          </p:cNvPr>
          <p:cNvSpPr/>
          <p:nvPr/>
        </p:nvSpPr>
        <p:spPr>
          <a:xfrm>
            <a:off x="1009290" y="1526876"/>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7E520B-D7B4-F04E-98D9-B5126878DD99}"/>
              </a:ext>
            </a:extLst>
          </p:cNvPr>
          <p:cNvSpPr txBox="1"/>
          <p:nvPr/>
        </p:nvSpPr>
        <p:spPr>
          <a:xfrm>
            <a:off x="448635" y="2777705"/>
            <a:ext cx="2135200" cy="584775"/>
          </a:xfrm>
          <a:prstGeom prst="rect">
            <a:avLst/>
          </a:prstGeom>
          <a:noFill/>
        </p:spPr>
        <p:txBody>
          <a:bodyPr wrap="none" rtlCol="0">
            <a:spAutoFit/>
          </a:bodyPr>
          <a:lstStyle/>
          <a:p>
            <a:pPr algn="ctr"/>
            <a:r>
              <a:rPr lang="en-US" sz="1600" dirty="0"/>
              <a:t>Stationary/solid phase</a:t>
            </a:r>
          </a:p>
          <a:p>
            <a:pPr algn="ctr"/>
            <a:r>
              <a:rPr lang="en-US" sz="1600" dirty="0"/>
              <a:t>(chromatography resin)</a:t>
            </a:r>
          </a:p>
        </p:txBody>
      </p:sp>
      <p:cxnSp>
        <p:nvCxnSpPr>
          <p:cNvPr id="20" name="Straight Connector 19">
            <a:extLst>
              <a:ext uri="{FF2B5EF4-FFF2-40B4-BE49-F238E27FC236}">
                <a16:creationId xmlns:a16="http://schemas.microsoft.com/office/drawing/2014/main" id="{A40E6B8B-81F2-694C-8DDD-1142B868ADFB}"/>
              </a:ext>
            </a:extLst>
          </p:cNvPr>
          <p:cNvCxnSpPr>
            <a:stCxn id="2" idx="6"/>
          </p:cNvCxnSpPr>
          <p:nvPr/>
        </p:nvCxnSpPr>
        <p:spPr>
          <a:xfrm flipV="1">
            <a:off x="1923690" y="1992702"/>
            <a:ext cx="25879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C85B15D-746A-D74A-BBC7-5A383037476B}"/>
              </a:ext>
            </a:extLst>
          </p:cNvPr>
          <p:cNvSpPr txBox="1"/>
          <p:nvPr/>
        </p:nvSpPr>
        <p:spPr>
          <a:xfrm>
            <a:off x="1966822" y="1457864"/>
            <a:ext cx="749436" cy="369332"/>
          </a:xfrm>
          <a:prstGeom prst="rect">
            <a:avLst/>
          </a:prstGeom>
          <a:noFill/>
        </p:spPr>
        <p:txBody>
          <a:bodyPr wrap="none" rtlCol="0">
            <a:spAutoFit/>
          </a:bodyPr>
          <a:lstStyle/>
          <a:p>
            <a:r>
              <a:rPr lang="en-US" dirty="0"/>
              <a:t>ligand</a:t>
            </a:r>
          </a:p>
        </p:txBody>
      </p:sp>
      <p:sp>
        <p:nvSpPr>
          <p:cNvPr id="22" name="Diamond 21">
            <a:extLst>
              <a:ext uri="{FF2B5EF4-FFF2-40B4-BE49-F238E27FC236}">
                <a16:creationId xmlns:a16="http://schemas.microsoft.com/office/drawing/2014/main" id="{BB782FC9-C3DA-EB4D-A278-80043051ECB7}"/>
              </a:ext>
            </a:extLst>
          </p:cNvPr>
          <p:cNvSpPr/>
          <p:nvPr/>
        </p:nvSpPr>
        <p:spPr>
          <a:xfrm>
            <a:off x="2173857" y="1828800"/>
            <a:ext cx="345056" cy="336430"/>
          </a:xfrm>
          <a:prstGeom prst="diamond">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187AFEC-A5A7-694D-8B85-24D5B299030C}"/>
              </a:ext>
            </a:extLst>
          </p:cNvPr>
          <p:cNvSpPr txBox="1"/>
          <p:nvPr/>
        </p:nvSpPr>
        <p:spPr>
          <a:xfrm>
            <a:off x="1144436" y="1808671"/>
            <a:ext cx="660758" cy="369332"/>
          </a:xfrm>
          <a:prstGeom prst="rect">
            <a:avLst/>
          </a:prstGeom>
          <a:noFill/>
        </p:spPr>
        <p:txBody>
          <a:bodyPr wrap="none" rtlCol="0">
            <a:spAutoFit/>
          </a:bodyPr>
          <a:lstStyle/>
          <a:p>
            <a:r>
              <a:rPr lang="en-US" b="1" dirty="0">
                <a:solidFill>
                  <a:srgbClr val="FFFF00"/>
                </a:solidFill>
              </a:rPr>
              <a:t>bead</a:t>
            </a:r>
          </a:p>
        </p:txBody>
      </p:sp>
      <p:sp>
        <p:nvSpPr>
          <p:cNvPr id="44" name="TextBox 43">
            <a:extLst>
              <a:ext uri="{FF2B5EF4-FFF2-40B4-BE49-F238E27FC236}">
                <a16:creationId xmlns:a16="http://schemas.microsoft.com/office/drawing/2014/main" id="{EC165CF9-1414-6D44-8B61-DA3CD81A005C}"/>
              </a:ext>
            </a:extLst>
          </p:cNvPr>
          <p:cNvSpPr txBox="1"/>
          <p:nvPr/>
        </p:nvSpPr>
        <p:spPr>
          <a:xfrm>
            <a:off x="4623827" y="2007078"/>
            <a:ext cx="1853392" cy="338554"/>
          </a:xfrm>
          <a:prstGeom prst="rect">
            <a:avLst/>
          </a:prstGeom>
          <a:noFill/>
        </p:spPr>
        <p:txBody>
          <a:bodyPr wrap="none" rtlCol="0">
            <a:spAutoFit/>
          </a:bodyPr>
          <a:lstStyle/>
          <a:p>
            <a:pPr algn="ctr"/>
            <a:r>
              <a:rPr lang="en-US" sz="1600" dirty="0"/>
              <a:t>Mobile/liquid phase</a:t>
            </a:r>
          </a:p>
        </p:txBody>
      </p:sp>
      <p:pic>
        <p:nvPicPr>
          <p:cNvPr id="25" name="Picture 24">
            <a:extLst>
              <a:ext uri="{FF2B5EF4-FFF2-40B4-BE49-F238E27FC236}">
                <a16:creationId xmlns:a16="http://schemas.microsoft.com/office/drawing/2014/main" id="{CF80EE65-44F5-EA46-BDCC-37CEB6FEBB0F}"/>
              </a:ext>
            </a:extLst>
          </p:cNvPr>
          <p:cNvPicPr>
            <a:picLocks noChangeAspect="1"/>
          </p:cNvPicPr>
          <p:nvPr/>
        </p:nvPicPr>
        <p:blipFill>
          <a:blip r:embed="rId2"/>
          <a:stretch>
            <a:fillRect/>
          </a:stretch>
        </p:blipFill>
        <p:spPr>
          <a:xfrm>
            <a:off x="3137379" y="2339435"/>
            <a:ext cx="377885" cy="377885"/>
          </a:xfrm>
          <a:prstGeom prst="rect">
            <a:avLst/>
          </a:prstGeom>
        </p:spPr>
      </p:pic>
      <p:pic>
        <p:nvPicPr>
          <p:cNvPr id="26" name="Picture 25">
            <a:extLst>
              <a:ext uri="{FF2B5EF4-FFF2-40B4-BE49-F238E27FC236}">
                <a16:creationId xmlns:a16="http://schemas.microsoft.com/office/drawing/2014/main" id="{2A771444-F870-E547-8E75-50885A87212A}"/>
              </a:ext>
            </a:extLst>
          </p:cNvPr>
          <p:cNvPicPr>
            <a:picLocks noChangeAspect="1"/>
          </p:cNvPicPr>
          <p:nvPr/>
        </p:nvPicPr>
        <p:blipFill>
          <a:blip r:embed="rId3"/>
          <a:stretch>
            <a:fillRect/>
          </a:stretch>
        </p:blipFill>
        <p:spPr>
          <a:xfrm>
            <a:off x="3732602" y="2348062"/>
            <a:ext cx="369258" cy="369258"/>
          </a:xfrm>
          <a:prstGeom prst="rect">
            <a:avLst/>
          </a:prstGeom>
        </p:spPr>
      </p:pic>
      <p:sp>
        <p:nvSpPr>
          <p:cNvPr id="46" name="TextBox 45">
            <a:extLst>
              <a:ext uri="{FF2B5EF4-FFF2-40B4-BE49-F238E27FC236}">
                <a16:creationId xmlns:a16="http://schemas.microsoft.com/office/drawing/2014/main" id="{A5959F77-39D7-6C48-B543-F200A5402BB8}"/>
              </a:ext>
            </a:extLst>
          </p:cNvPr>
          <p:cNvSpPr txBox="1"/>
          <p:nvPr/>
        </p:nvSpPr>
        <p:spPr>
          <a:xfrm>
            <a:off x="3052778" y="2702942"/>
            <a:ext cx="1159613" cy="338554"/>
          </a:xfrm>
          <a:prstGeom prst="rect">
            <a:avLst/>
          </a:prstGeom>
          <a:noFill/>
        </p:spPr>
        <p:txBody>
          <a:bodyPr wrap="none" rtlCol="0">
            <a:spAutoFit/>
          </a:bodyPr>
          <a:lstStyle/>
          <a:p>
            <a:pPr algn="ctr"/>
            <a:r>
              <a:rPr lang="en-US" sz="1600" dirty="0"/>
              <a:t>electrolytes</a:t>
            </a:r>
          </a:p>
        </p:txBody>
      </p:sp>
      <p:sp>
        <p:nvSpPr>
          <p:cNvPr id="28" name="Freeform 27">
            <a:extLst>
              <a:ext uri="{FF2B5EF4-FFF2-40B4-BE49-F238E27FC236}">
                <a16:creationId xmlns:a16="http://schemas.microsoft.com/office/drawing/2014/main" id="{AE096FB5-B8ED-2C41-9A1F-AF4CA720B1EE}"/>
              </a:ext>
            </a:extLst>
          </p:cNvPr>
          <p:cNvSpPr/>
          <p:nvPr/>
        </p:nvSpPr>
        <p:spPr>
          <a:xfrm>
            <a:off x="3221776" y="1068831"/>
            <a:ext cx="1018675" cy="1052401"/>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142DE83-D65C-AD4B-AB28-68E077978525}"/>
              </a:ext>
            </a:extLst>
          </p:cNvPr>
          <p:cNvSpPr txBox="1"/>
          <p:nvPr/>
        </p:nvSpPr>
        <p:spPr>
          <a:xfrm>
            <a:off x="4374903" y="1362972"/>
            <a:ext cx="873252" cy="338554"/>
          </a:xfrm>
          <a:prstGeom prst="rect">
            <a:avLst/>
          </a:prstGeom>
          <a:noFill/>
        </p:spPr>
        <p:txBody>
          <a:bodyPr wrap="none" rtlCol="0">
            <a:spAutoFit/>
          </a:bodyPr>
          <a:lstStyle/>
          <a:p>
            <a:pPr algn="ctr"/>
            <a:r>
              <a:rPr lang="en-US" sz="1600" dirty="0"/>
              <a:t>proteins</a:t>
            </a:r>
          </a:p>
        </p:txBody>
      </p:sp>
      <p:sp>
        <p:nvSpPr>
          <p:cNvPr id="31" name="Rectangle 30">
            <a:extLst>
              <a:ext uri="{FF2B5EF4-FFF2-40B4-BE49-F238E27FC236}">
                <a16:creationId xmlns:a16="http://schemas.microsoft.com/office/drawing/2014/main" id="{A864EDF4-4493-A946-831B-0CE7946ACDB2}"/>
              </a:ext>
            </a:extLst>
          </p:cNvPr>
          <p:cNvSpPr/>
          <p:nvPr/>
        </p:nvSpPr>
        <p:spPr>
          <a:xfrm>
            <a:off x="4641011" y="1958196"/>
            <a:ext cx="1820174" cy="4140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33B0F77B-FDFB-284D-B271-BFA1F1CD4FBB}"/>
              </a:ext>
            </a:extLst>
          </p:cNvPr>
          <p:cNvSpPr txBox="1"/>
          <p:nvPr/>
        </p:nvSpPr>
        <p:spPr>
          <a:xfrm>
            <a:off x="439879" y="3763992"/>
            <a:ext cx="7996755" cy="584775"/>
          </a:xfrm>
          <a:prstGeom prst="rect">
            <a:avLst/>
          </a:prstGeom>
          <a:noFill/>
        </p:spPr>
        <p:txBody>
          <a:bodyPr wrap="square" rtlCol="0">
            <a:spAutoFit/>
          </a:bodyPr>
          <a:lstStyle/>
          <a:p>
            <a:r>
              <a:rPr lang="en-US" sz="1600" dirty="0"/>
              <a:t>Different proteins partition differently between the solid and liquid phases as a function of changing the composition of the liquid phase solution (e.g., its ionic strength) </a:t>
            </a:r>
          </a:p>
        </p:txBody>
      </p:sp>
    </p:spTree>
    <p:extLst>
      <p:ext uri="{BB962C8B-B14F-4D97-AF65-F5344CB8AC3E}">
        <p14:creationId xmlns:p14="http://schemas.microsoft.com/office/powerpoint/2010/main" val="404584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880351" y="126382"/>
            <a:ext cx="2846613" cy="400110"/>
          </a:xfrm>
          <a:prstGeom prst="rect">
            <a:avLst/>
          </a:prstGeom>
          <a:noFill/>
        </p:spPr>
        <p:txBody>
          <a:bodyPr wrap="none" rtlCol="0">
            <a:spAutoFit/>
          </a:bodyPr>
          <a:lstStyle/>
          <a:p>
            <a:r>
              <a:rPr lang="en-US" sz="2000" b="1" dirty="0"/>
              <a:t>Column Chromatography</a:t>
            </a:r>
            <a:endParaRPr lang="en-US" sz="2000" b="1" i="1" dirty="0"/>
          </a:p>
        </p:txBody>
      </p:sp>
      <p:sp>
        <p:nvSpPr>
          <p:cNvPr id="2" name="Oval 1">
            <a:extLst>
              <a:ext uri="{FF2B5EF4-FFF2-40B4-BE49-F238E27FC236}">
                <a16:creationId xmlns:a16="http://schemas.microsoft.com/office/drawing/2014/main" id="{C2CAB3C5-604C-C04F-B133-B20F87E36160}"/>
              </a:ext>
            </a:extLst>
          </p:cNvPr>
          <p:cNvSpPr/>
          <p:nvPr/>
        </p:nvSpPr>
        <p:spPr>
          <a:xfrm>
            <a:off x="599387" y="749110"/>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7E520B-D7B4-F04E-98D9-B5126878DD99}"/>
              </a:ext>
            </a:extLst>
          </p:cNvPr>
          <p:cNvSpPr txBox="1"/>
          <p:nvPr/>
        </p:nvSpPr>
        <p:spPr>
          <a:xfrm>
            <a:off x="132794" y="1661292"/>
            <a:ext cx="2135200" cy="830997"/>
          </a:xfrm>
          <a:prstGeom prst="rect">
            <a:avLst/>
          </a:prstGeom>
          <a:noFill/>
        </p:spPr>
        <p:txBody>
          <a:bodyPr wrap="none" rtlCol="0">
            <a:spAutoFit/>
          </a:bodyPr>
          <a:lstStyle/>
          <a:p>
            <a:pPr algn="ctr"/>
            <a:r>
              <a:rPr lang="en-US" sz="1600" dirty="0"/>
              <a:t>Stationary phase</a:t>
            </a:r>
          </a:p>
          <a:p>
            <a:pPr algn="ctr"/>
            <a:r>
              <a:rPr lang="en-US" sz="1600" dirty="0"/>
              <a:t>(chromatography resin)</a:t>
            </a:r>
          </a:p>
          <a:p>
            <a:pPr algn="ctr"/>
            <a:r>
              <a:rPr lang="en-US" sz="1600" dirty="0"/>
              <a:t>poured into a column)</a:t>
            </a:r>
          </a:p>
        </p:txBody>
      </p:sp>
      <p:cxnSp>
        <p:nvCxnSpPr>
          <p:cNvPr id="20" name="Straight Connector 19">
            <a:extLst>
              <a:ext uri="{FF2B5EF4-FFF2-40B4-BE49-F238E27FC236}">
                <a16:creationId xmlns:a16="http://schemas.microsoft.com/office/drawing/2014/main" id="{A40E6B8B-81F2-694C-8DDD-1142B868ADFB}"/>
              </a:ext>
            </a:extLst>
          </p:cNvPr>
          <p:cNvCxnSpPr>
            <a:stCxn id="2" idx="6"/>
          </p:cNvCxnSpPr>
          <p:nvPr/>
        </p:nvCxnSpPr>
        <p:spPr>
          <a:xfrm flipV="1">
            <a:off x="1513787" y="1214936"/>
            <a:ext cx="25879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C85B15D-746A-D74A-BBC7-5A383037476B}"/>
              </a:ext>
            </a:extLst>
          </p:cNvPr>
          <p:cNvSpPr txBox="1"/>
          <p:nvPr/>
        </p:nvSpPr>
        <p:spPr>
          <a:xfrm>
            <a:off x="1556919" y="680098"/>
            <a:ext cx="749436" cy="369332"/>
          </a:xfrm>
          <a:prstGeom prst="rect">
            <a:avLst/>
          </a:prstGeom>
          <a:noFill/>
        </p:spPr>
        <p:txBody>
          <a:bodyPr wrap="none" rtlCol="0">
            <a:spAutoFit/>
          </a:bodyPr>
          <a:lstStyle/>
          <a:p>
            <a:r>
              <a:rPr lang="en-US" dirty="0"/>
              <a:t>ligand</a:t>
            </a:r>
          </a:p>
        </p:txBody>
      </p:sp>
      <p:sp>
        <p:nvSpPr>
          <p:cNvPr id="22" name="Diamond 21">
            <a:extLst>
              <a:ext uri="{FF2B5EF4-FFF2-40B4-BE49-F238E27FC236}">
                <a16:creationId xmlns:a16="http://schemas.microsoft.com/office/drawing/2014/main" id="{BB782FC9-C3DA-EB4D-A278-80043051ECB7}"/>
              </a:ext>
            </a:extLst>
          </p:cNvPr>
          <p:cNvSpPr/>
          <p:nvPr/>
        </p:nvSpPr>
        <p:spPr>
          <a:xfrm>
            <a:off x="1763954" y="1051034"/>
            <a:ext cx="345056" cy="336430"/>
          </a:xfrm>
          <a:prstGeom prst="diamond">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187AFEC-A5A7-694D-8B85-24D5B299030C}"/>
              </a:ext>
            </a:extLst>
          </p:cNvPr>
          <p:cNvSpPr txBox="1"/>
          <p:nvPr/>
        </p:nvSpPr>
        <p:spPr>
          <a:xfrm>
            <a:off x="734533" y="1030905"/>
            <a:ext cx="660758" cy="369332"/>
          </a:xfrm>
          <a:prstGeom prst="rect">
            <a:avLst/>
          </a:prstGeom>
          <a:noFill/>
        </p:spPr>
        <p:txBody>
          <a:bodyPr wrap="none" rtlCol="0">
            <a:spAutoFit/>
          </a:bodyPr>
          <a:lstStyle/>
          <a:p>
            <a:r>
              <a:rPr lang="en-US" b="1" dirty="0">
                <a:solidFill>
                  <a:srgbClr val="FFFF00"/>
                </a:solidFill>
              </a:rPr>
              <a:t>bead</a:t>
            </a:r>
          </a:p>
        </p:txBody>
      </p:sp>
      <p:sp>
        <p:nvSpPr>
          <p:cNvPr id="44" name="TextBox 43">
            <a:extLst>
              <a:ext uri="{FF2B5EF4-FFF2-40B4-BE49-F238E27FC236}">
                <a16:creationId xmlns:a16="http://schemas.microsoft.com/office/drawing/2014/main" id="{EC165CF9-1414-6D44-8B61-DA3CD81A005C}"/>
              </a:ext>
            </a:extLst>
          </p:cNvPr>
          <p:cNvSpPr txBox="1"/>
          <p:nvPr/>
        </p:nvSpPr>
        <p:spPr>
          <a:xfrm>
            <a:off x="6103915" y="960943"/>
            <a:ext cx="1853392" cy="338554"/>
          </a:xfrm>
          <a:prstGeom prst="rect">
            <a:avLst/>
          </a:prstGeom>
          <a:noFill/>
        </p:spPr>
        <p:txBody>
          <a:bodyPr wrap="none" rtlCol="0">
            <a:spAutoFit/>
          </a:bodyPr>
          <a:lstStyle/>
          <a:p>
            <a:pPr algn="ctr"/>
            <a:r>
              <a:rPr lang="en-US" sz="1600" dirty="0"/>
              <a:t>Mobile/liquid phase</a:t>
            </a:r>
          </a:p>
        </p:txBody>
      </p:sp>
      <p:pic>
        <p:nvPicPr>
          <p:cNvPr id="25" name="Picture 24">
            <a:extLst>
              <a:ext uri="{FF2B5EF4-FFF2-40B4-BE49-F238E27FC236}">
                <a16:creationId xmlns:a16="http://schemas.microsoft.com/office/drawing/2014/main" id="{CF80EE65-44F5-EA46-BDCC-37CEB6FEBB0F}"/>
              </a:ext>
            </a:extLst>
          </p:cNvPr>
          <p:cNvPicPr>
            <a:picLocks noChangeAspect="1"/>
          </p:cNvPicPr>
          <p:nvPr/>
        </p:nvPicPr>
        <p:blipFill>
          <a:blip r:embed="rId2"/>
          <a:stretch>
            <a:fillRect/>
          </a:stretch>
        </p:blipFill>
        <p:spPr>
          <a:xfrm>
            <a:off x="6578003" y="1851242"/>
            <a:ext cx="377885" cy="377885"/>
          </a:xfrm>
          <a:prstGeom prst="rect">
            <a:avLst/>
          </a:prstGeom>
        </p:spPr>
      </p:pic>
      <p:pic>
        <p:nvPicPr>
          <p:cNvPr id="26" name="Picture 25">
            <a:extLst>
              <a:ext uri="{FF2B5EF4-FFF2-40B4-BE49-F238E27FC236}">
                <a16:creationId xmlns:a16="http://schemas.microsoft.com/office/drawing/2014/main" id="{2A771444-F870-E547-8E75-50885A87212A}"/>
              </a:ext>
            </a:extLst>
          </p:cNvPr>
          <p:cNvPicPr>
            <a:picLocks noChangeAspect="1"/>
          </p:cNvPicPr>
          <p:nvPr/>
        </p:nvPicPr>
        <p:blipFill>
          <a:blip r:embed="rId3"/>
          <a:stretch>
            <a:fillRect/>
          </a:stretch>
        </p:blipFill>
        <p:spPr>
          <a:xfrm>
            <a:off x="7173226" y="1859869"/>
            <a:ext cx="369258" cy="369258"/>
          </a:xfrm>
          <a:prstGeom prst="rect">
            <a:avLst/>
          </a:prstGeom>
        </p:spPr>
      </p:pic>
      <p:sp>
        <p:nvSpPr>
          <p:cNvPr id="46" name="TextBox 45">
            <a:extLst>
              <a:ext uri="{FF2B5EF4-FFF2-40B4-BE49-F238E27FC236}">
                <a16:creationId xmlns:a16="http://schemas.microsoft.com/office/drawing/2014/main" id="{A5959F77-39D7-6C48-B543-F200A5402BB8}"/>
              </a:ext>
            </a:extLst>
          </p:cNvPr>
          <p:cNvSpPr txBox="1"/>
          <p:nvPr/>
        </p:nvSpPr>
        <p:spPr>
          <a:xfrm>
            <a:off x="6470154" y="1556071"/>
            <a:ext cx="1159613" cy="338554"/>
          </a:xfrm>
          <a:prstGeom prst="rect">
            <a:avLst/>
          </a:prstGeom>
          <a:noFill/>
        </p:spPr>
        <p:txBody>
          <a:bodyPr wrap="none" rtlCol="0">
            <a:spAutoFit/>
          </a:bodyPr>
          <a:lstStyle/>
          <a:p>
            <a:pPr algn="ctr"/>
            <a:r>
              <a:rPr lang="en-US" sz="1600" dirty="0"/>
              <a:t>electrolytes</a:t>
            </a:r>
          </a:p>
        </p:txBody>
      </p:sp>
      <p:sp>
        <p:nvSpPr>
          <p:cNvPr id="28" name="Freeform 27">
            <a:extLst>
              <a:ext uri="{FF2B5EF4-FFF2-40B4-BE49-F238E27FC236}">
                <a16:creationId xmlns:a16="http://schemas.microsoft.com/office/drawing/2014/main" id="{AE096FB5-B8ED-2C41-9A1F-AF4CA720B1EE}"/>
              </a:ext>
            </a:extLst>
          </p:cNvPr>
          <p:cNvSpPr/>
          <p:nvPr/>
        </p:nvSpPr>
        <p:spPr>
          <a:xfrm>
            <a:off x="2980038" y="690458"/>
            <a:ext cx="1018675" cy="1052401"/>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142DE83-D65C-AD4B-AB28-68E077978525}"/>
              </a:ext>
            </a:extLst>
          </p:cNvPr>
          <p:cNvSpPr txBox="1"/>
          <p:nvPr/>
        </p:nvSpPr>
        <p:spPr>
          <a:xfrm>
            <a:off x="3678196" y="1673115"/>
            <a:ext cx="959109" cy="369332"/>
          </a:xfrm>
          <a:prstGeom prst="rect">
            <a:avLst/>
          </a:prstGeom>
          <a:noFill/>
        </p:spPr>
        <p:txBody>
          <a:bodyPr wrap="none" rtlCol="0">
            <a:spAutoFit/>
          </a:bodyPr>
          <a:lstStyle/>
          <a:p>
            <a:pPr algn="ctr"/>
            <a:r>
              <a:rPr lang="en-US" dirty="0"/>
              <a:t>proteins</a:t>
            </a:r>
          </a:p>
        </p:txBody>
      </p:sp>
      <p:sp>
        <p:nvSpPr>
          <p:cNvPr id="31" name="Rectangle 30">
            <a:extLst>
              <a:ext uri="{FF2B5EF4-FFF2-40B4-BE49-F238E27FC236}">
                <a16:creationId xmlns:a16="http://schemas.microsoft.com/office/drawing/2014/main" id="{A864EDF4-4493-A946-831B-0CE7946ACDB2}"/>
              </a:ext>
            </a:extLst>
          </p:cNvPr>
          <p:cNvSpPr/>
          <p:nvPr/>
        </p:nvSpPr>
        <p:spPr>
          <a:xfrm>
            <a:off x="6121099" y="912061"/>
            <a:ext cx="1820174" cy="4140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A160C92-5E28-8549-9609-2D471E32A8E3}"/>
              </a:ext>
            </a:extLst>
          </p:cNvPr>
          <p:cNvPicPr>
            <a:picLocks noChangeAspect="1"/>
          </p:cNvPicPr>
          <p:nvPr/>
        </p:nvPicPr>
        <p:blipFill>
          <a:blip r:embed="rId4"/>
          <a:stretch>
            <a:fillRect/>
          </a:stretch>
        </p:blipFill>
        <p:spPr>
          <a:xfrm>
            <a:off x="2178206" y="2524635"/>
            <a:ext cx="6395609" cy="4178381"/>
          </a:xfrm>
          <a:prstGeom prst="rect">
            <a:avLst/>
          </a:prstGeom>
        </p:spPr>
      </p:pic>
      <p:sp>
        <p:nvSpPr>
          <p:cNvPr id="23" name="Freeform 22">
            <a:extLst>
              <a:ext uri="{FF2B5EF4-FFF2-40B4-BE49-F238E27FC236}">
                <a16:creationId xmlns:a16="http://schemas.microsoft.com/office/drawing/2014/main" id="{FE6FB91F-7B7D-4B43-A492-FDD2E32AF23D}"/>
              </a:ext>
            </a:extLst>
          </p:cNvPr>
          <p:cNvSpPr/>
          <p:nvPr/>
        </p:nvSpPr>
        <p:spPr>
          <a:xfrm rot="10800000">
            <a:off x="4506811" y="705172"/>
            <a:ext cx="1126822" cy="1101713"/>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9A0A0DD-294E-C34D-B6B7-374BC9813D0C}"/>
              </a:ext>
            </a:extLst>
          </p:cNvPr>
          <p:cNvSpPr/>
          <p:nvPr/>
        </p:nvSpPr>
        <p:spPr>
          <a:xfrm>
            <a:off x="7154248" y="3719593"/>
            <a:ext cx="385677" cy="368676"/>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4237FB98-3A06-2945-AFD7-D06E9BE613D5}"/>
              </a:ext>
            </a:extLst>
          </p:cNvPr>
          <p:cNvSpPr/>
          <p:nvPr/>
        </p:nvSpPr>
        <p:spPr>
          <a:xfrm rot="10800000">
            <a:off x="7200931" y="4688236"/>
            <a:ext cx="377739" cy="417203"/>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36DB12-8265-C24F-9A84-F1C8630EC4B1}"/>
              </a:ext>
            </a:extLst>
          </p:cNvPr>
          <p:cNvSpPr txBox="1"/>
          <p:nvPr/>
        </p:nvSpPr>
        <p:spPr>
          <a:xfrm>
            <a:off x="5842861" y="3649851"/>
            <a:ext cx="844657" cy="1015663"/>
          </a:xfrm>
          <a:prstGeom prst="rect">
            <a:avLst/>
          </a:prstGeom>
          <a:solidFill>
            <a:schemeClr val="bg1"/>
          </a:solidFill>
        </p:spPr>
        <p:txBody>
          <a:bodyPr wrap="square" rtlCol="0">
            <a:spAutoFit/>
          </a:bodyPr>
          <a:lstStyle/>
          <a:p>
            <a:pPr algn="ctr"/>
            <a:endParaRPr lang="en-US" sz="1200" dirty="0"/>
          </a:p>
          <a:p>
            <a:pPr algn="ctr"/>
            <a:endParaRPr lang="en-US" sz="1200" dirty="0"/>
          </a:p>
          <a:p>
            <a:pPr algn="ctr"/>
            <a:endParaRPr lang="en-US" sz="1200" dirty="0"/>
          </a:p>
          <a:p>
            <a:pPr algn="ctr"/>
            <a:r>
              <a:rPr lang="en-US" sz="1200" dirty="0"/>
              <a:t>resolved</a:t>
            </a:r>
          </a:p>
          <a:p>
            <a:pPr algn="ctr"/>
            <a:r>
              <a:rPr lang="en-US" sz="1200" dirty="0"/>
              <a:t>proteins</a:t>
            </a:r>
          </a:p>
        </p:txBody>
      </p:sp>
      <p:sp>
        <p:nvSpPr>
          <p:cNvPr id="4" name="Left Bracket 3">
            <a:extLst>
              <a:ext uri="{FF2B5EF4-FFF2-40B4-BE49-F238E27FC236}">
                <a16:creationId xmlns:a16="http://schemas.microsoft.com/office/drawing/2014/main" id="{B9FB33D5-456D-A942-9DE2-1631DB082A6F}"/>
              </a:ext>
            </a:extLst>
          </p:cNvPr>
          <p:cNvSpPr/>
          <p:nvPr/>
        </p:nvSpPr>
        <p:spPr>
          <a:xfrm>
            <a:off x="6610026" y="3921071"/>
            <a:ext cx="65403" cy="1007389"/>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5289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7439380-CFA0-004C-B64C-73E42D25BEEA}"/>
              </a:ext>
            </a:extLst>
          </p:cNvPr>
          <p:cNvSpPr txBox="1"/>
          <p:nvPr/>
        </p:nvSpPr>
        <p:spPr>
          <a:xfrm>
            <a:off x="2444073" y="231486"/>
            <a:ext cx="3711593" cy="400110"/>
          </a:xfrm>
          <a:prstGeom prst="rect">
            <a:avLst/>
          </a:prstGeom>
          <a:noFill/>
        </p:spPr>
        <p:txBody>
          <a:bodyPr wrap="none" rtlCol="0">
            <a:spAutoFit/>
          </a:bodyPr>
          <a:lstStyle/>
          <a:p>
            <a:r>
              <a:rPr lang="en-US" sz="2000" b="1" dirty="0"/>
              <a:t>Anion Exchange Chromatography</a:t>
            </a:r>
            <a:endParaRPr lang="en-US" sz="2000" b="1" i="1" dirty="0"/>
          </a:p>
        </p:txBody>
      </p:sp>
      <p:sp>
        <p:nvSpPr>
          <p:cNvPr id="2" name="Oval 1">
            <a:extLst>
              <a:ext uri="{FF2B5EF4-FFF2-40B4-BE49-F238E27FC236}">
                <a16:creationId xmlns:a16="http://schemas.microsoft.com/office/drawing/2014/main" id="{C2CAB3C5-604C-C04F-B133-B20F87E36160}"/>
              </a:ext>
            </a:extLst>
          </p:cNvPr>
          <p:cNvSpPr/>
          <p:nvPr/>
        </p:nvSpPr>
        <p:spPr>
          <a:xfrm>
            <a:off x="1009290" y="1526876"/>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7E520B-D7B4-F04E-98D9-B5126878DD99}"/>
              </a:ext>
            </a:extLst>
          </p:cNvPr>
          <p:cNvSpPr txBox="1"/>
          <p:nvPr/>
        </p:nvSpPr>
        <p:spPr>
          <a:xfrm>
            <a:off x="589391" y="2510285"/>
            <a:ext cx="1860511" cy="523220"/>
          </a:xfrm>
          <a:prstGeom prst="rect">
            <a:avLst/>
          </a:prstGeom>
          <a:noFill/>
        </p:spPr>
        <p:txBody>
          <a:bodyPr wrap="square" rtlCol="0">
            <a:spAutoFit/>
          </a:bodyPr>
          <a:lstStyle/>
          <a:p>
            <a:pPr algn="ctr"/>
            <a:r>
              <a:rPr lang="en-US" sz="1400" dirty="0"/>
              <a:t>immobile ligand has positive charge</a:t>
            </a:r>
          </a:p>
        </p:txBody>
      </p:sp>
      <p:cxnSp>
        <p:nvCxnSpPr>
          <p:cNvPr id="20" name="Straight Connector 19">
            <a:extLst>
              <a:ext uri="{FF2B5EF4-FFF2-40B4-BE49-F238E27FC236}">
                <a16:creationId xmlns:a16="http://schemas.microsoft.com/office/drawing/2014/main" id="{A40E6B8B-81F2-694C-8DDD-1142B868ADFB}"/>
              </a:ext>
            </a:extLst>
          </p:cNvPr>
          <p:cNvCxnSpPr>
            <a:stCxn id="2" idx="6"/>
          </p:cNvCxnSpPr>
          <p:nvPr/>
        </p:nvCxnSpPr>
        <p:spPr>
          <a:xfrm flipV="1">
            <a:off x="1923690" y="1992702"/>
            <a:ext cx="258793"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187AFEC-A5A7-694D-8B85-24D5B299030C}"/>
              </a:ext>
            </a:extLst>
          </p:cNvPr>
          <p:cNvSpPr txBox="1"/>
          <p:nvPr/>
        </p:nvSpPr>
        <p:spPr>
          <a:xfrm>
            <a:off x="1144436" y="1808671"/>
            <a:ext cx="660758" cy="369332"/>
          </a:xfrm>
          <a:prstGeom prst="rect">
            <a:avLst/>
          </a:prstGeom>
          <a:noFill/>
        </p:spPr>
        <p:txBody>
          <a:bodyPr wrap="none" rtlCol="0">
            <a:spAutoFit/>
          </a:bodyPr>
          <a:lstStyle/>
          <a:p>
            <a:r>
              <a:rPr lang="en-US" b="1" dirty="0">
                <a:solidFill>
                  <a:srgbClr val="FFFF00"/>
                </a:solidFill>
              </a:rPr>
              <a:t>bead</a:t>
            </a:r>
          </a:p>
        </p:txBody>
      </p:sp>
      <p:pic>
        <p:nvPicPr>
          <p:cNvPr id="25" name="Picture 24">
            <a:extLst>
              <a:ext uri="{FF2B5EF4-FFF2-40B4-BE49-F238E27FC236}">
                <a16:creationId xmlns:a16="http://schemas.microsoft.com/office/drawing/2014/main" id="{CF80EE65-44F5-EA46-BDCC-37CEB6FEBB0F}"/>
              </a:ext>
            </a:extLst>
          </p:cNvPr>
          <p:cNvPicPr>
            <a:picLocks noChangeAspect="1"/>
          </p:cNvPicPr>
          <p:nvPr/>
        </p:nvPicPr>
        <p:blipFill>
          <a:blip r:embed="rId2"/>
          <a:stretch>
            <a:fillRect/>
          </a:stretch>
        </p:blipFill>
        <p:spPr>
          <a:xfrm>
            <a:off x="3137379" y="2606853"/>
            <a:ext cx="377885" cy="377885"/>
          </a:xfrm>
          <a:prstGeom prst="rect">
            <a:avLst/>
          </a:prstGeom>
        </p:spPr>
      </p:pic>
      <p:pic>
        <p:nvPicPr>
          <p:cNvPr id="26" name="Picture 25">
            <a:extLst>
              <a:ext uri="{FF2B5EF4-FFF2-40B4-BE49-F238E27FC236}">
                <a16:creationId xmlns:a16="http://schemas.microsoft.com/office/drawing/2014/main" id="{2A771444-F870-E547-8E75-50885A87212A}"/>
              </a:ext>
            </a:extLst>
          </p:cNvPr>
          <p:cNvPicPr>
            <a:picLocks noChangeAspect="1"/>
          </p:cNvPicPr>
          <p:nvPr/>
        </p:nvPicPr>
        <p:blipFill>
          <a:blip r:embed="rId3"/>
          <a:stretch>
            <a:fillRect/>
          </a:stretch>
        </p:blipFill>
        <p:spPr>
          <a:xfrm>
            <a:off x="3732602" y="2615480"/>
            <a:ext cx="369258" cy="369258"/>
          </a:xfrm>
          <a:prstGeom prst="rect">
            <a:avLst/>
          </a:prstGeom>
        </p:spPr>
      </p:pic>
      <p:sp>
        <p:nvSpPr>
          <p:cNvPr id="46" name="TextBox 45">
            <a:extLst>
              <a:ext uri="{FF2B5EF4-FFF2-40B4-BE49-F238E27FC236}">
                <a16:creationId xmlns:a16="http://schemas.microsoft.com/office/drawing/2014/main" id="{A5959F77-39D7-6C48-B543-F200A5402BB8}"/>
              </a:ext>
            </a:extLst>
          </p:cNvPr>
          <p:cNvSpPr txBox="1"/>
          <p:nvPr/>
        </p:nvSpPr>
        <p:spPr>
          <a:xfrm>
            <a:off x="3052778" y="2970360"/>
            <a:ext cx="1159613" cy="338554"/>
          </a:xfrm>
          <a:prstGeom prst="rect">
            <a:avLst/>
          </a:prstGeom>
          <a:noFill/>
        </p:spPr>
        <p:txBody>
          <a:bodyPr wrap="none" rtlCol="0">
            <a:spAutoFit/>
          </a:bodyPr>
          <a:lstStyle/>
          <a:p>
            <a:pPr algn="ctr"/>
            <a:r>
              <a:rPr lang="en-US" sz="1600" dirty="0"/>
              <a:t>electrolytes</a:t>
            </a:r>
          </a:p>
        </p:txBody>
      </p:sp>
      <p:sp>
        <p:nvSpPr>
          <p:cNvPr id="28" name="Freeform 27">
            <a:extLst>
              <a:ext uri="{FF2B5EF4-FFF2-40B4-BE49-F238E27FC236}">
                <a16:creationId xmlns:a16="http://schemas.microsoft.com/office/drawing/2014/main" id="{AE096FB5-B8ED-2C41-9A1F-AF4CA720B1EE}"/>
              </a:ext>
            </a:extLst>
          </p:cNvPr>
          <p:cNvSpPr/>
          <p:nvPr/>
        </p:nvSpPr>
        <p:spPr>
          <a:xfrm>
            <a:off x="3221776" y="1068831"/>
            <a:ext cx="1018675" cy="1052401"/>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142DE83-D65C-AD4B-AB28-68E077978525}"/>
              </a:ext>
            </a:extLst>
          </p:cNvPr>
          <p:cNvSpPr txBox="1"/>
          <p:nvPr/>
        </p:nvSpPr>
        <p:spPr>
          <a:xfrm>
            <a:off x="6148975" y="1725282"/>
            <a:ext cx="1882218" cy="738664"/>
          </a:xfrm>
          <a:prstGeom prst="rect">
            <a:avLst/>
          </a:prstGeom>
          <a:noFill/>
        </p:spPr>
        <p:txBody>
          <a:bodyPr wrap="square" rtlCol="0">
            <a:spAutoFit/>
          </a:bodyPr>
          <a:lstStyle/>
          <a:p>
            <a:pPr algn="ctr"/>
            <a:r>
              <a:rPr lang="en-US" sz="1400" dirty="0"/>
              <a:t>Different proteins have different surface charge properties</a:t>
            </a:r>
          </a:p>
        </p:txBody>
      </p:sp>
      <p:sp>
        <p:nvSpPr>
          <p:cNvPr id="52" name="TextBox 51">
            <a:extLst>
              <a:ext uri="{FF2B5EF4-FFF2-40B4-BE49-F238E27FC236}">
                <a16:creationId xmlns:a16="http://schemas.microsoft.com/office/drawing/2014/main" id="{33B0F77B-FDFB-284D-B271-BFA1F1CD4FBB}"/>
              </a:ext>
            </a:extLst>
          </p:cNvPr>
          <p:cNvSpPr txBox="1"/>
          <p:nvPr/>
        </p:nvSpPr>
        <p:spPr>
          <a:xfrm>
            <a:off x="439879" y="3763992"/>
            <a:ext cx="7996755" cy="1815882"/>
          </a:xfrm>
          <a:prstGeom prst="rect">
            <a:avLst/>
          </a:prstGeom>
          <a:noFill/>
        </p:spPr>
        <p:txBody>
          <a:bodyPr wrap="square" rtlCol="0">
            <a:spAutoFit/>
          </a:bodyPr>
          <a:lstStyle/>
          <a:p>
            <a:r>
              <a:rPr lang="en-US" sz="1600" dirty="0"/>
              <a:t>Proteins with accessible anionic (negatively charged) surfaces will bind to the positively charged immobile phase when the sample is applied to the resin at low ionic strength. </a:t>
            </a:r>
          </a:p>
          <a:p>
            <a:endParaRPr lang="en-US" sz="1600" dirty="0"/>
          </a:p>
          <a:p>
            <a:r>
              <a:rPr lang="en-US" sz="1600" dirty="0"/>
              <a:t>Increasing the ionic strength of the liquid phase buffer (e.g., raising NaCl concentration) in a controlled fashion will displace the anionic proteins from the solid phase, with different proteins eluting at different salt concentrations, thereby allowing for separation of proteins in a complex mixture. </a:t>
            </a:r>
          </a:p>
        </p:txBody>
      </p:sp>
      <p:pic>
        <p:nvPicPr>
          <p:cNvPr id="19" name="Picture 18">
            <a:extLst>
              <a:ext uri="{FF2B5EF4-FFF2-40B4-BE49-F238E27FC236}">
                <a16:creationId xmlns:a16="http://schemas.microsoft.com/office/drawing/2014/main" id="{DB1E9FD2-F917-2746-867E-30B2A5576518}"/>
              </a:ext>
            </a:extLst>
          </p:cNvPr>
          <p:cNvPicPr>
            <a:picLocks noChangeAspect="1"/>
          </p:cNvPicPr>
          <p:nvPr/>
        </p:nvPicPr>
        <p:blipFill>
          <a:blip r:embed="rId2"/>
          <a:stretch>
            <a:fillRect/>
          </a:stretch>
        </p:blipFill>
        <p:spPr>
          <a:xfrm>
            <a:off x="2073453" y="1715457"/>
            <a:ext cx="553290" cy="553290"/>
          </a:xfrm>
          <a:prstGeom prst="rect">
            <a:avLst/>
          </a:prstGeom>
        </p:spPr>
      </p:pic>
      <p:sp>
        <p:nvSpPr>
          <p:cNvPr id="23" name="Freeform 22">
            <a:extLst>
              <a:ext uri="{FF2B5EF4-FFF2-40B4-BE49-F238E27FC236}">
                <a16:creationId xmlns:a16="http://schemas.microsoft.com/office/drawing/2014/main" id="{7E1BA09D-75EA-2F4D-BC17-6BFB0FCCCC20}"/>
              </a:ext>
            </a:extLst>
          </p:cNvPr>
          <p:cNvSpPr/>
          <p:nvPr/>
        </p:nvSpPr>
        <p:spPr>
          <a:xfrm rot="5400000">
            <a:off x="4777215" y="1073132"/>
            <a:ext cx="936928" cy="981774"/>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14CD8927-CA58-8040-ACE1-29CDD6DE975D}"/>
              </a:ext>
            </a:extLst>
          </p:cNvPr>
          <p:cNvSpPr/>
          <p:nvPr/>
        </p:nvSpPr>
        <p:spPr>
          <a:xfrm rot="10800000">
            <a:off x="4717019" y="2270778"/>
            <a:ext cx="1123063" cy="1102149"/>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ent-Up Arrow 16">
            <a:extLst>
              <a:ext uri="{FF2B5EF4-FFF2-40B4-BE49-F238E27FC236}">
                <a16:creationId xmlns:a16="http://schemas.microsoft.com/office/drawing/2014/main" id="{BA741876-2339-3148-8575-0928236BB225}"/>
              </a:ext>
            </a:extLst>
          </p:cNvPr>
          <p:cNvSpPr/>
          <p:nvPr/>
        </p:nvSpPr>
        <p:spPr>
          <a:xfrm flipH="1">
            <a:off x="3210696" y="5458120"/>
            <a:ext cx="1700667" cy="114448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Up Arrow 20">
            <a:extLst>
              <a:ext uri="{FF2B5EF4-FFF2-40B4-BE49-F238E27FC236}">
                <a16:creationId xmlns:a16="http://schemas.microsoft.com/office/drawing/2014/main" id="{3E3E4A1C-E1BB-9F49-9011-A9E879FBB684}"/>
              </a:ext>
            </a:extLst>
          </p:cNvPr>
          <p:cNvSpPr/>
          <p:nvPr/>
        </p:nvSpPr>
        <p:spPr>
          <a:xfrm flipH="1">
            <a:off x="5964893" y="5450263"/>
            <a:ext cx="1700667" cy="114448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DE18376B-B4F3-2743-A698-22B82E92D742}"/>
              </a:ext>
            </a:extLst>
          </p:cNvPr>
          <p:cNvCxnSpPr>
            <a:cxnSpLocks/>
          </p:cNvCxnSpPr>
          <p:nvPr/>
        </p:nvCxnSpPr>
        <p:spPr>
          <a:xfrm>
            <a:off x="3206629" y="6510427"/>
            <a:ext cx="30956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D67032-D4ED-4B4C-9B3D-EF01890B6D5B}"/>
              </a:ext>
            </a:extLst>
          </p:cNvPr>
          <p:cNvCxnSpPr>
            <a:cxnSpLocks/>
          </p:cNvCxnSpPr>
          <p:nvPr/>
        </p:nvCxnSpPr>
        <p:spPr>
          <a:xfrm>
            <a:off x="3506255" y="6229194"/>
            <a:ext cx="30956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6D3931-6F18-CF41-B03A-E60390B2BA2E}"/>
              </a:ext>
            </a:extLst>
          </p:cNvPr>
          <p:cNvCxnSpPr>
            <a:cxnSpLocks/>
          </p:cNvCxnSpPr>
          <p:nvPr/>
        </p:nvCxnSpPr>
        <p:spPr>
          <a:xfrm>
            <a:off x="3511430" y="6221340"/>
            <a:ext cx="0" cy="29258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FFB083-1A8E-E34A-B310-729F9C89F10B}"/>
              </a:ext>
            </a:extLst>
          </p:cNvPr>
          <p:cNvCxnSpPr>
            <a:cxnSpLocks/>
          </p:cNvCxnSpPr>
          <p:nvPr/>
        </p:nvCxnSpPr>
        <p:spPr>
          <a:xfrm>
            <a:off x="3811056" y="5940107"/>
            <a:ext cx="0" cy="29258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68CD1F-F25A-2049-8BDB-314D24C7B7CA}"/>
              </a:ext>
            </a:extLst>
          </p:cNvPr>
          <p:cNvCxnSpPr>
            <a:cxnSpLocks/>
          </p:cNvCxnSpPr>
          <p:nvPr/>
        </p:nvCxnSpPr>
        <p:spPr>
          <a:xfrm>
            <a:off x="3816690" y="5947961"/>
            <a:ext cx="30956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D66768-4C13-DA4C-A81E-05E0C6264257}"/>
              </a:ext>
            </a:extLst>
          </p:cNvPr>
          <p:cNvCxnSpPr>
            <a:cxnSpLocks/>
          </p:cNvCxnSpPr>
          <p:nvPr/>
        </p:nvCxnSpPr>
        <p:spPr>
          <a:xfrm>
            <a:off x="4127314" y="5662477"/>
            <a:ext cx="0" cy="29258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1510E99-5C5C-CA40-B81A-1EDE62085473}"/>
              </a:ext>
            </a:extLst>
          </p:cNvPr>
          <p:cNvCxnSpPr>
            <a:cxnSpLocks/>
          </p:cNvCxnSpPr>
          <p:nvPr/>
        </p:nvCxnSpPr>
        <p:spPr>
          <a:xfrm>
            <a:off x="4122140" y="5666728"/>
            <a:ext cx="51975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4E50D4-7B6B-C546-A2A1-B42D212A991B}"/>
              </a:ext>
            </a:extLst>
          </p:cNvPr>
          <p:cNvCxnSpPr>
            <a:cxnSpLocks/>
          </p:cNvCxnSpPr>
          <p:nvPr/>
        </p:nvCxnSpPr>
        <p:spPr>
          <a:xfrm>
            <a:off x="5968272" y="6488100"/>
            <a:ext cx="30956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35116E-2096-E247-9709-E621BFDF6F3F}"/>
              </a:ext>
            </a:extLst>
          </p:cNvPr>
          <p:cNvCxnSpPr>
            <a:cxnSpLocks/>
          </p:cNvCxnSpPr>
          <p:nvPr/>
        </p:nvCxnSpPr>
        <p:spPr>
          <a:xfrm>
            <a:off x="7337930" y="5557198"/>
            <a:ext cx="309569"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D9F51D5-C107-D340-B040-59C36AE407B5}"/>
              </a:ext>
            </a:extLst>
          </p:cNvPr>
          <p:cNvCxnSpPr>
            <a:cxnSpLocks/>
          </p:cNvCxnSpPr>
          <p:nvPr/>
        </p:nvCxnSpPr>
        <p:spPr>
          <a:xfrm flipV="1">
            <a:off x="6273071" y="5562115"/>
            <a:ext cx="1071250" cy="92792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4A0B0C9-A884-EA4A-91F3-F65F8EBBCC39}"/>
              </a:ext>
            </a:extLst>
          </p:cNvPr>
          <p:cNvSpPr txBox="1"/>
          <p:nvPr/>
        </p:nvSpPr>
        <p:spPr>
          <a:xfrm>
            <a:off x="5047399" y="5808320"/>
            <a:ext cx="696024" cy="338554"/>
          </a:xfrm>
          <a:prstGeom prst="rect">
            <a:avLst/>
          </a:prstGeom>
          <a:noFill/>
        </p:spPr>
        <p:txBody>
          <a:bodyPr wrap="none" rtlCol="0">
            <a:spAutoFit/>
          </a:bodyPr>
          <a:lstStyle/>
          <a:p>
            <a:r>
              <a:rPr lang="en-US" sz="1600" dirty="0">
                <a:solidFill>
                  <a:srgbClr val="00B050"/>
                </a:solidFill>
              </a:rPr>
              <a:t>[NaCl]</a:t>
            </a:r>
          </a:p>
        </p:txBody>
      </p:sp>
      <p:sp>
        <p:nvSpPr>
          <p:cNvPr id="9" name="TextBox 8">
            <a:extLst>
              <a:ext uri="{FF2B5EF4-FFF2-40B4-BE49-F238E27FC236}">
                <a16:creationId xmlns:a16="http://schemas.microsoft.com/office/drawing/2014/main" id="{7AF051F9-2DBD-914E-BC48-FA3B4801214E}"/>
              </a:ext>
            </a:extLst>
          </p:cNvPr>
          <p:cNvSpPr txBox="1"/>
          <p:nvPr/>
        </p:nvSpPr>
        <p:spPr>
          <a:xfrm>
            <a:off x="3838904" y="6195848"/>
            <a:ext cx="1067600" cy="307777"/>
          </a:xfrm>
          <a:prstGeom prst="rect">
            <a:avLst/>
          </a:prstGeom>
          <a:noFill/>
        </p:spPr>
        <p:txBody>
          <a:bodyPr wrap="none" rtlCol="0">
            <a:spAutoFit/>
          </a:bodyPr>
          <a:lstStyle/>
          <a:p>
            <a:r>
              <a:rPr lang="en-US" sz="1400" dirty="0"/>
              <a:t>Step elution</a:t>
            </a:r>
          </a:p>
        </p:txBody>
      </p:sp>
      <p:sp>
        <p:nvSpPr>
          <p:cNvPr id="39" name="TextBox 38">
            <a:extLst>
              <a:ext uri="{FF2B5EF4-FFF2-40B4-BE49-F238E27FC236}">
                <a16:creationId xmlns:a16="http://schemas.microsoft.com/office/drawing/2014/main" id="{92530409-C332-1B41-8461-9B2ED606EA86}"/>
              </a:ext>
            </a:extLst>
          </p:cNvPr>
          <p:cNvSpPr txBox="1"/>
          <p:nvPr/>
        </p:nvSpPr>
        <p:spPr>
          <a:xfrm>
            <a:off x="6639911" y="6182711"/>
            <a:ext cx="1381597" cy="307777"/>
          </a:xfrm>
          <a:prstGeom prst="rect">
            <a:avLst/>
          </a:prstGeom>
          <a:noFill/>
        </p:spPr>
        <p:txBody>
          <a:bodyPr wrap="none" rtlCol="0">
            <a:spAutoFit/>
          </a:bodyPr>
          <a:lstStyle/>
          <a:p>
            <a:r>
              <a:rPr lang="en-US" sz="1400" dirty="0"/>
              <a:t>Gradient elution</a:t>
            </a:r>
          </a:p>
        </p:txBody>
      </p:sp>
    </p:spTree>
    <p:extLst>
      <p:ext uri="{BB962C8B-B14F-4D97-AF65-F5344CB8AC3E}">
        <p14:creationId xmlns:p14="http://schemas.microsoft.com/office/powerpoint/2010/main" val="1111944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816392" y="231486"/>
            <a:ext cx="5340116" cy="400110"/>
          </a:xfrm>
          <a:prstGeom prst="rect">
            <a:avLst/>
          </a:prstGeom>
          <a:noFill/>
        </p:spPr>
        <p:txBody>
          <a:bodyPr wrap="none" rtlCol="0">
            <a:spAutoFit/>
          </a:bodyPr>
          <a:lstStyle/>
          <a:p>
            <a:r>
              <a:rPr lang="en-US" sz="2000" b="1" dirty="0"/>
              <a:t>DEAE-cellulose Anion Exchange Chromatography</a:t>
            </a:r>
            <a:endParaRPr lang="en-US" sz="2000" b="1" i="1" dirty="0"/>
          </a:p>
        </p:txBody>
      </p:sp>
      <p:sp>
        <p:nvSpPr>
          <p:cNvPr id="2" name="Oval 1">
            <a:extLst>
              <a:ext uri="{FF2B5EF4-FFF2-40B4-BE49-F238E27FC236}">
                <a16:creationId xmlns:a16="http://schemas.microsoft.com/office/drawing/2014/main" id="{C2CAB3C5-604C-C04F-B133-B20F87E36160}"/>
              </a:ext>
            </a:extLst>
          </p:cNvPr>
          <p:cNvSpPr/>
          <p:nvPr/>
        </p:nvSpPr>
        <p:spPr>
          <a:xfrm>
            <a:off x="266795" y="1093458"/>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40E6B8B-81F2-694C-8DDD-1142B868ADFB}"/>
              </a:ext>
            </a:extLst>
          </p:cNvPr>
          <p:cNvCxnSpPr>
            <a:stCxn id="2" idx="6"/>
          </p:cNvCxnSpPr>
          <p:nvPr/>
        </p:nvCxnSpPr>
        <p:spPr>
          <a:xfrm flipV="1">
            <a:off x="1181195" y="1559284"/>
            <a:ext cx="25879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187AFEC-A5A7-694D-8B85-24D5B299030C}"/>
              </a:ext>
            </a:extLst>
          </p:cNvPr>
          <p:cNvSpPr txBox="1"/>
          <p:nvPr/>
        </p:nvSpPr>
        <p:spPr>
          <a:xfrm>
            <a:off x="270206" y="1367503"/>
            <a:ext cx="928459" cy="338554"/>
          </a:xfrm>
          <a:prstGeom prst="rect">
            <a:avLst/>
          </a:prstGeom>
          <a:noFill/>
        </p:spPr>
        <p:txBody>
          <a:bodyPr wrap="none" rtlCol="0">
            <a:spAutoFit/>
          </a:bodyPr>
          <a:lstStyle/>
          <a:p>
            <a:r>
              <a:rPr lang="en-US" sz="1600" b="1" dirty="0">
                <a:solidFill>
                  <a:srgbClr val="FFFF00"/>
                </a:solidFill>
              </a:rPr>
              <a:t>cellulose</a:t>
            </a:r>
          </a:p>
        </p:txBody>
      </p:sp>
      <p:sp>
        <p:nvSpPr>
          <p:cNvPr id="46" name="TextBox 45">
            <a:extLst>
              <a:ext uri="{FF2B5EF4-FFF2-40B4-BE49-F238E27FC236}">
                <a16:creationId xmlns:a16="http://schemas.microsoft.com/office/drawing/2014/main" id="{A5959F77-39D7-6C48-B543-F200A5402BB8}"/>
              </a:ext>
            </a:extLst>
          </p:cNvPr>
          <p:cNvSpPr txBox="1"/>
          <p:nvPr/>
        </p:nvSpPr>
        <p:spPr>
          <a:xfrm>
            <a:off x="1464774" y="1919591"/>
            <a:ext cx="1781257" cy="307777"/>
          </a:xfrm>
          <a:prstGeom prst="rect">
            <a:avLst/>
          </a:prstGeom>
          <a:noFill/>
        </p:spPr>
        <p:txBody>
          <a:bodyPr wrap="none" rtlCol="0">
            <a:spAutoFit/>
          </a:bodyPr>
          <a:lstStyle/>
          <a:p>
            <a:pPr algn="ctr"/>
            <a:r>
              <a:rPr lang="en-US" sz="1400" dirty="0"/>
              <a:t>DIETHYLAMINOETHYL</a:t>
            </a:r>
          </a:p>
        </p:txBody>
      </p:sp>
      <p:pic>
        <p:nvPicPr>
          <p:cNvPr id="19" name="Picture 18">
            <a:extLst>
              <a:ext uri="{FF2B5EF4-FFF2-40B4-BE49-F238E27FC236}">
                <a16:creationId xmlns:a16="http://schemas.microsoft.com/office/drawing/2014/main" id="{DB1E9FD2-F917-2746-867E-30B2A5576518}"/>
              </a:ext>
            </a:extLst>
          </p:cNvPr>
          <p:cNvPicPr>
            <a:picLocks noChangeAspect="1"/>
          </p:cNvPicPr>
          <p:nvPr/>
        </p:nvPicPr>
        <p:blipFill>
          <a:blip r:embed="rId2"/>
          <a:stretch>
            <a:fillRect/>
          </a:stretch>
        </p:blipFill>
        <p:spPr>
          <a:xfrm>
            <a:off x="2588725" y="1111603"/>
            <a:ext cx="336090" cy="336090"/>
          </a:xfrm>
          <a:prstGeom prst="rect">
            <a:avLst/>
          </a:prstGeom>
        </p:spPr>
      </p:pic>
      <p:pic>
        <p:nvPicPr>
          <p:cNvPr id="3" name="Picture 2">
            <a:extLst>
              <a:ext uri="{FF2B5EF4-FFF2-40B4-BE49-F238E27FC236}">
                <a16:creationId xmlns:a16="http://schemas.microsoft.com/office/drawing/2014/main" id="{33184F8C-A072-2C45-9663-C5838792C665}"/>
              </a:ext>
            </a:extLst>
          </p:cNvPr>
          <p:cNvPicPr>
            <a:picLocks noChangeAspect="1"/>
          </p:cNvPicPr>
          <p:nvPr/>
        </p:nvPicPr>
        <p:blipFill>
          <a:blip r:embed="rId3"/>
          <a:stretch>
            <a:fillRect/>
          </a:stretch>
        </p:blipFill>
        <p:spPr>
          <a:xfrm>
            <a:off x="1466210" y="719435"/>
            <a:ext cx="1993900" cy="1104900"/>
          </a:xfrm>
          <a:prstGeom prst="rect">
            <a:avLst/>
          </a:prstGeom>
        </p:spPr>
      </p:pic>
      <p:sp>
        <p:nvSpPr>
          <p:cNvPr id="21" name="Bent-Up Arrow 20">
            <a:extLst>
              <a:ext uri="{FF2B5EF4-FFF2-40B4-BE49-F238E27FC236}">
                <a16:creationId xmlns:a16="http://schemas.microsoft.com/office/drawing/2014/main" id="{62F56B96-1E27-F74F-87BF-FD64EBD87C5F}"/>
              </a:ext>
            </a:extLst>
          </p:cNvPr>
          <p:cNvSpPr/>
          <p:nvPr/>
        </p:nvSpPr>
        <p:spPr>
          <a:xfrm flipH="1">
            <a:off x="3578343" y="2936755"/>
            <a:ext cx="4720995"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746055" cy="369332"/>
          </a:xfrm>
          <a:prstGeom prst="rect">
            <a:avLst/>
          </a:prstGeom>
          <a:noFill/>
        </p:spPr>
        <p:txBody>
          <a:bodyPr wrap="none" rtlCol="0">
            <a:spAutoFit/>
          </a:bodyPr>
          <a:lstStyle/>
          <a:p>
            <a:r>
              <a:rPr lang="en-US" dirty="0"/>
              <a:t>Fraction number</a:t>
            </a:r>
          </a:p>
        </p:txBody>
      </p:sp>
      <p:sp>
        <p:nvSpPr>
          <p:cNvPr id="34" name="TextBox 33">
            <a:extLst>
              <a:ext uri="{FF2B5EF4-FFF2-40B4-BE49-F238E27FC236}">
                <a16:creationId xmlns:a16="http://schemas.microsoft.com/office/drawing/2014/main" id="{9437F78B-B122-0C4F-8CA5-0BD5ECFDBEC2}"/>
              </a:ext>
            </a:extLst>
          </p:cNvPr>
          <p:cNvSpPr txBox="1"/>
          <p:nvPr/>
        </p:nvSpPr>
        <p:spPr>
          <a:xfrm>
            <a:off x="7238806" y="3238541"/>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5439908"/>
            <a:ext cx="0" cy="49848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37BFF57-D99F-2C4E-8E68-8EF6F6517172}"/>
              </a:ext>
            </a:extLst>
          </p:cNvPr>
          <p:cNvSpPr txBox="1"/>
          <p:nvPr/>
        </p:nvSpPr>
        <p:spPr>
          <a:xfrm>
            <a:off x="3771130" y="2592029"/>
            <a:ext cx="953979" cy="276999"/>
          </a:xfrm>
          <a:prstGeom prst="rect">
            <a:avLst/>
          </a:prstGeom>
          <a:noFill/>
        </p:spPr>
        <p:txBody>
          <a:bodyPr wrap="none" rtlCol="0">
            <a:spAutoFit/>
          </a:bodyPr>
          <a:lstStyle/>
          <a:p>
            <a:r>
              <a:rPr lang="en-US" sz="1200" dirty="0"/>
              <a:t>load &amp; wash</a:t>
            </a:r>
          </a:p>
        </p:txBody>
      </p:sp>
      <p:cxnSp>
        <p:nvCxnSpPr>
          <p:cNvPr id="58" name="Straight Connector 57">
            <a:extLst>
              <a:ext uri="{FF2B5EF4-FFF2-40B4-BE49-F238E27FC236}">
                <a16:creationId xmlns:a16="http://schemas.microsoft.com/office/drawing/2014/main" id="{8A850DF1-0C69-B548-AFC3-C566FC508EA7}"/>
              </a:ext>
            </a:extLst>
          </p:cNvPr>
          <p:cNvCxnSpPr>
            <a:cxnSpLocks/>
          </p:cNvCxnSpPr>
          <p:nvPr/>
        </p:nvCxnSpPr>
        <p:spPr>
          <a:xfrm>
            <a:off x="4920042" y="5444612"/>
            <a:ext cx="10132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C3667E2-302D-B44D-AE6E-C307FB20F0A8}"/>
              </a:ext>
            </a:extLst>
          </p:cNvPr>
          <p:cNvCxnSpPr>
            <a:cxnSpLocks/>
          </p:cNvCxnSpPr>
          <p:nvPr/>
        </p:nvCxnSpPr>
        <p:spPr>
          <a:xfrm flipV="1">
            <a:off x="5924341" y="4548756"/>
            <a:ext cx="0" cy="9066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A244A5B-519C-F646-903F-8959D52C767F}"/>
              </a:ext>
            </a:extLst>
          </p:cNvPr>
          <p:cNvCxnSpPr>
            <a:cxnSpLocks/>
          </p:cNvCxnSpPr>
          <p:nvPr/>
        </p:nvCxnSpPr>
        <p:spPr>
          <a:xfrm>
            <a:off x="5917100" y="4558626"/>
            <a:ext cx="10132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A464E7-A6D9-A34D-B661-BAFF8550373A}"/>
              </a:ext>
            </a:extLst>
          </p:cNvPr>
          <p:cNvCxnSpPr>
            <a:cxnSpLocks/>
          </p:cNvCxnSpPr>
          <p:nvPr/>
        </p:nvCxnSpPr>
        <p:spPr>
          <a:xfrm flipV="1">
            <a:off x="6929148" y="2967929"/>
            <a:ext cx="0" cy="158594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6921906" y="2967467"/>
            <a:ext cx="153241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5" name="TextBox 64">
            <a:extLst>
              <a:ext uri="{FF2B5EF4-FFF2-40B4-BE49-F238E27FC236}">
                <a16:creationId xmlns:a16="http://schemas.microsoft.com/office/drawing/2014/main" id="{C2D8C33E-E072-F041-A67E-5205F1E7DEED}"/>
              </a:ext>
            </a:extLst>
          </p:cNvPr>
          <p:cNvSpPr txBox="1"/>
          <p:nvPr/>
        </p:nvSpPr>
        <p:spPr>
          <a:xfrm>
            <a:off x="4978634" y="5116419"/>
            <a:ext cx="881973" cy="338554"/>
          </a:xfrm>
          <a:prstGeom prst="rect">
            <a:avLst/>
          </a:prstGeom>
          <a:noFill/>
        </p:spPr>
        <p:txBody>
          <a:bodyPr wrap="none" rtlCol="0">
            <a:spAutoFit/>
          </a:bodyPr>
          <a:lstStyle/>
          <a:p>
            <a:r>
              <a:rPr lang="en-US" sz="1600" dirty="0">
                <a:solidFill>
                  <a:srgbClr val="00B050"/>
                </a:solidFill>
              </a:rPr>
              <a:t>200 mM</a:t>
            </a:r>
          </a:p>
        </p:txBody>
      </p:sp>
      <p:sp>
        <p:nvSpPr>
          <p:cNvPr id="66" name="TextBox 65">
            <a:extLst>
              <a:ext uri="{FF2B5EF4-FFF2-40B4-BE49-F238E27FC236}">
                <a16:creationId xmlns:a16="http://schemas.microsoft.com/office/drawing/2014/main" id="{C73FA0E8-3390-E14F-84D2-E45357F330AF}"/>
              </a:ext>
            </a:extLst>
          </p:cNvPr>
          <p:cNvSpPr txBox="1"/>
          <p:nvPr/>
        </p:nvSpPr>
        <p:spPr>
          <a:xfrm>
            <a:off x="6014437" y="4222683"/>
            <a:ext cx="881973" cy="338554"/>
          </a:xfrm>
          <a:prstGeom prst="rect">
            <a:avLst/>
          </a:prstGeom>
          <a:noFill/>
        </p:spPr>
        <p:txBody>
          <a:bodyPr wrap="none" rtlCol="0">
            <a:spAutoFit/>
          </a:bodyPr>
          <a:lstStyle/>
          <a:p>
            <a:r>
              <a:rPr lang="en-US" sz="1600" dirty="0">
                <a:solidFill>
                  <a:srgbClr val="00B050"/>
                </a:solidFill>
              </a:rPr>
              <a:t>500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042491" y="2639272"/>
            <a:ext cx="665567" cy="338554"/>
          </a:xfrm>
          <a:prstGeom prst="rect">
            <a:avLst/>
          </a:prstGeom>
          <a:noFill/>
        </p:spPr>
        <p:txBody>
          <a:bodyPr wrap="none" rtlCol="0">
            <a:spAutoFit/>
          </a:bodyPr>
          <a:lstStyle/>
          <a:p>
            <a:r>
              <a:rPr lang="en-US" sz="1600" dirty="0">
                <a:solidFill>
                  <a:srgbClr val="00B050"/>
                </a:solidFill>
              </a:rPr>
              <a:t>1.0 M</a:t>
            </a:r>
          </a:p>
        </p:txBody>
      </p:sp>
      <p:cxnSp>
        <p:nvCxnSpPr>
          <p:cNvPr id="17" name="Straight Arrow Connector 16">
            <a:extLst>
              <a:ext uri="{FF2B5EF4-FFF2-40B4-BE49-F238E27FC236}">
                <a16:creationId xmlns:a16="http://schemas.microsoft.com/office/drawing/2014/main" id="{8F90AAA6-7948-D848-B61B-81E65A2C6721}"/>
              </a:ext>
            </a:extLst>
          </p:cNvPr>
          <p:cNvCxnSpPr/>
          <p:nvPr/>
        </p:nvCxnSpPr>
        <p:spPr>
          <a:xfrm>
            <a:off x="3642101" y="2867185"/>
            <a:ext cx="12476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65C2884-F283-794E-9F8E-A7BEB79B851F}"/>
              </a:ext>
            </a:extLst>
          </p:cNvPr>
          <p:cNvSpPr txBox="1"/>
          <p:nvPr/>
        </p:nvSpPr>
        <p:spPr>
          <a:xfrm>
            <a:off x="7259470" y="3561422"/>
            <a:ext cx="918136" cy="338554"/>
          </a:xfrm>
          <a:prstGeom prst="rect">
            <a:avLst/>
          </a:prstGeom>
          <a:noFill/>
        </p:spPr>
        <p:txBody>
          <a:bodyPr wrap="none" rtlCol="0">
            <a:spAutoFit/>
          </a:bodyPr>
          <a:lstStyle/>
          <a:p>
            <a:r>
              <a:rPr lang="en-US" sz="1600" dirty="0">
                <a:solidFill>
                  <a:srgbClr val="FF0000"/>
                </a:solidFill>
              </a:rPr>
              <a:t>[protein]</a:t>
            </a:r>
          </a:p>
        </p:txBody>
      </p:sp>
      <p:cxnSp>
        <p:nvCxnSpPr>
          <p:cNvPr id="69" name="Straight Arrow Connector 68">
            <a:extLst>
              <a:ext uri="{FF2B5EF4-FFF2-40B4-BE49-F238E27FC236}">
                <a16:creationId xmlns:a16="http://schemas.microsoft.com/office/drawing/2014/main" id="{148BA481-9D73-AA43-89D6-C14700D8CD08}"/>
              </a:ext>
            </a:extLst>
          </p:cNvPr>
          <p:cNvCxnSpPr>
            <a:cxnSpLocks/>
          </p:cNvCxnSpPr>
          <p:nvPr/>
        </p:nvCxnSpPr>
        <p:spPr>
          <a:xfrm>
            <a:off x="4879382" y="2523639"/>
            <a:ext cx="358269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72C7E17-F57E-5F48-9C54-3DDFB4D94EB1}"/>
              </a:ext>
            </a:extLst>
          </p:cNvPr>
          <p:cNvSpPr txBox="1"/>
          <p:nvPr/>
        </p:nvSpPr>
        <p:spPr>
          <a:xfrm>
            <a:off x="5783327" y="2201988"/>
            <a:ext cx="1732847" cy="307777"/>
          </a:xfrm>
          <a:prstGeom prst="rect">
            <a:avLst/>
          </a:prstGeom>
          <a:noFill/>
        </p:spPr>
        <p:txBody>
          <a:bodyPr wrap="none" rtlCol="0">
            <a:spAutoFit/>
          </a:bodyPr>
          <a:lstStyle/>
          <a:p>
            <a:r>
              <a:rPr lang="en-US" sz="1400" dirty="0"/>
              <a:t>Step elution with salt</a:t>
            </a:r>
          </a:p>
        </p:txBody>
      </p:sp>
      <p:sp>
        <p:nvSpPr>
          <p:cNvPr id="73" name="TextBox 72">
            <a:extLst>
              <a:ext uri="{FF2B5EF4-FFF2-40B4-BE49-F238E27FC236}">
                <a16:creationId xmlns:a16="http://schemas.microsoft.com/office/drawing/2014/main" id="{8CD40958-790F-EF40-A414-85AE4EF21CEB}"/>
              </a:ext>
            </a:extLst>
          </p:cNvPr>
          <p:cNvSpPr txBox="1"/>
          <p:nvPr/>
        </p:nvSpPr>
        <p:spPr>
          <a:xfrm>
            <a:off x="238400" y="3260296"/>
            <a:ext cx="3070487" cy="2477601"/>
          </a:xfrm>
          <a:prstGeom prst="rect">
            <a:avLst/>
          </a:prstGeom>
          <a:noFill/>
        </p:spPr>
        <p:txBody>
          <a:bodyPr wrap="square" rtlCol="0">
            <a:spAutoFit/>
          </a:bodyPr>
          <a:lstStyle/>
          <a:p>
            <a:pPr>
              <a:spcAft>
                <a:spcPts val="600"/>
              </a:spcAft>
            </a:pPr>
            <a:r>
              <a:rPr lang="en-US" sz="1400" dirty="0"/>
              <a:t>Load protein sample (40 ml) on column; wash with 250 ml of buffer with 50 mM NaCl; collect 50 ml fractions</a:t>
            </a:r>
          </a:p>
          <a:p>
            <a:pPr>
              <a:spcAft>
                <a:spcPts val="600"/>
              </a:spcAft>
            </a:pPr>
            <a:r>
              <a:rPr lang="en-US" sz="1400" dirty="0"/>
              <a:t>Step-elute with 500 ml aliquots of buffer with 200 mM NaCl; then 500 mM NaCl, and 1.0 M NaCl. Collect 50 ml fractions</a:t>
            </a:r>
          </a:p>
          <a:p>
            <a:pPr>
              <a:spcAft>
                <a:spcPts val="600"/>
              </a:spcAft>
            </a:pPr>
            <a:r>
              <a:rPr lang="en-US" sz="1400" dirty="0"/>
              <a:t>Assay fractions for protein</a:t>
            </a:r>
          </a:p>
          <a:p>
            <a:pPr>
              <a:spcAft>
                <a:spcPts val="600"/>
              </a:spcAft>
            </a:pPr>
            <a:r>
              <a:rPr lang="en-US" sz="1400" dirty="0"/>
              <a:t>Assay flow-through (FT) and eluates for kinase activity </a:t>
            </a:r>
          </a:p>
        </p:txBody>
      </p:sp>
      <p:sp>
        <p:nvSpPr>
          <p:cNvPr id="74" name="TextBox 73">
            <a:extLst>
              <a:ext uri="{FF2B5EF4-FFF2-40B4-BE49-F238E27FC236}">
                <a16:creationId xmlns:a16="http://schemas.microsoft.com/office/drawing/2014/main" id="{3407BB4B-852D-054B-B6C5-042CC521EBCA}"/>
              </a:ext>
            </a:extLst>
          </p:cNvPr>
          <p:cNvSpPr txBox="1"/>
          <p:nvPr/>
        </p:nvSpPr>
        <p:spPr>
          <a:xfrm>
            <a:off x="4102645" y="1010461"/>
            <a:ext cx="5077518" cy="954107"/>
          </a:xfrm>
          <a:prstGeom prst="rect">
            <a:avLst/>
          </a:prstGeom>
          <a:noFill/>
        </p:spPr>
        <p:txBody>
          <a:bodyPr wrap="square" rtlCol="0">
            <a:spAutoFit/>
          </a:bodyPr>
          <a:lstStyle/>
          <a:p>
            <a:r>
              <a:rPr lang="en-US" sz="1400" dirty="0"/>
              <a:t>Column binding capacity: 10 mg protein per ml of resin</a:t>
            </a:r>
          </a:p>
          <a:p>
            <a:r>
              <a:rPr lang="en-US" sz="1400" dirty="0"/>
              <a:t>Have 2000 mg protein in AS fraction</a:t>
            </a:r>
          </a:p>
          <a:p>
            <a:r>
              <a:rPr lang="en-US" sz="1400" dirty="0"/>
              <a:t>Pour 250-ml column of DEAE-cellulose</a:t>
            </a:r>
          </a:p>
          <a:p>
            <a:r>
              <a:rPr lang="en-US" sz="1400" dirty="0"/>
              <a:t>Equilibrate column with buffer containing  50 mM NaCl </a:t>
            </a:r>
          </a:p>
        </p:txBody>
      </p:sp>
      <p:sp>
        <p:nvSpPr>
          <p:cNvPr id="75" name="Freeform 74">
            <a:extLst>
              <a:ext uri="{FF2B5EF4-FFF2-40B4-BE49-F238E27FC236}">
                <a16:creationId xmlns:a16="http://schemas.microsoft.com/office/drawing/2014/main" id="{85ADC6BC-8EC6-134A-AD86-F3D618403B83}"/>
              </a:ext>
            </a:extLst>
          </p:cNvPr>
          <p:cNvSpPr/>
          <p:nvPr/>
        </p:nvSpPr>
        <p:spPr>
          <a:xfrm>
            <a:off x="3587858" y="4295510"/>
            <a:ext cx="4595247" cy="1823733"/>
          </a:xfrm>
          <a:custGeom>
            <a:avLst/>
            <a:gdLst>
              <a:gd name="connsiteX0" fmla="*/ 0 w 4595247"/>
              <a:gd name="connsiteY0" fmla="*/ 1725582 h 1823733"/>
              <a:gd name="connsiteX1" fmla="*/ 69742 w 4595247"/>
              <a:gd name="connsiteY1" fmla="*/ 1694585 h 1823733"/>
              <a:gd name="connsiteX2" fmla="*/ 131735 w 4595247"/>
              <a:gd name="connsiteY2" fmla="*/ 462470 h 1823733"/>
              <a:gd name="connsiteX3" fmla="*/ 224725 w 4595247"/>
              <a:gd name="connsiteY3" fmla="*/ 361731 h 1823733"/>
              <a:gd name="connsiteX4" fmla="*/ 302217 w 4595247"/>
              <a:gd name="connsiteY4" fmla="*/ 904171 h 1823733"/>
              <a:gd name="connsiteX5" fmla="*/ 387457 w 4595247"/>
              <a:gd name="connsiteY5" fmla="*/ 1190890 h 1823733"/>
              <a:gd name="connsiteX6" fmla="*/ 480447 w 4595247"/>
              <a:gd name="connsiteY6" fmla="*/ 1462110 h 1823733"/>
              <a:gd name="connsiteX7" fmla="*/ 674176 w 4595247"/>
              <a:gd name="connsiteY7" fmla="*/ 1593846 h 1823733"/>
              <a:gd name="connsiteX8" fmla="*/ 852406 w 4595247"/>
              <a:gd name="connsiteY8" fmla="*/ 1694585 h 1823733"/>
              <a:gd name="connsiteX9" fmla="*/ 1208867 w 4595247"/>
              <a:gd name="connsiteY9" fmla="*/ 1741080 h 1823733"/>
              <a:gd name="connsiteX10" fmla="*/ 1332854 w 4595247"/>
              <a:gd name="connsiteY10" fmla="*/ 1733331 h 1823733"/>
              <a:gd name="connsiteX11" fmla="*/ 1394847 w 4595247"/>
              <a:gd name="connsiteY11" fmla="*/ 1400117 h 1823733"/>
              <a:gd name="connsiteX12" fmla="*/ 1418095 w 4595247"/>
              <a:gd name="connsiteY12" fmla="*/ 919670 h 1823733"/>
              <a:gd name="connsiteX13" fmla="*/ 1425844 w 4595247"/>
              <a:gd name="connsiteY13" fmla="*/ 214497 h 1823733"/>
              <a:gd name="connsiteX14" fmla="*/ 1503335 w 4595247"/>
              <a:gd name="connsiteY14" fmla="*/ 36266 h 1823733"/>
              <a:gd name="connsiteX15" fmla="*/ 1596325 w 4595247"/>
              <a:gd name="connsiteY15" fmla="*/ 28517 h 1823733"/>
              <a:gd name="connsiteX16" fmla="*/ 1681566 w 4595247"/>
              <a:gd name="connsiteY16" fmla="*/ 346232 h 1823733"/>
              <a:gd name="connsiteX17" fmla="*/ 1766806 w 4595247"/>
              <a:gd name="connsiteY17" fmla="*/ 1082402 h 1823733"/>
              <a:gd name="connsiteX18" fmla="*/ 1883044 w 4595247"/>
              <a:gd name="connsiteY18" fmla="*/ 1586097 h 1823733"/>
              <a:gd name="connsiteX19" fmla="*/ 2239505 w 4595247"/>
              <a:gd name="connsiteY19" fmla="*/ 1717832 h 1823733"/>
              <a:gd name="connsiteX20" fmla="*/ 2347993 w 4595247"/>
              <a:gd name="connsiteY20" fmla="*/ 1717832 h 1823733"/>
              <a:gd name="connsiteX21" fmla="*/ 2417735 w 4595247"/>
              <a:gd name="connsiteY21" fmla="*/ 1710083 h 1823733"/>
              <a:gd name="connsiteX22" fmla="*/ 2464230 w 4595247"/>
              <a:gd name="connsiteY22" fmla="*/ 1400117 h 1823733"/>
              <a:gd name="connsiteX23" fmla="*/ 2487478 w 4595247"/>
              <a:gd name="connsiteY23" fmla="*/ 1128897 h 1823733"/>
              <a:gd name="connsiteX24" fmla="*/ 2510725 w 4595247"/>
              <a:gd name="connsiteY24" fmla="*/ 842178 h 1823733"/>
              <a:gd name="connsiteX25" fmla="*/ 2603715 w 4595247"/>
              <a:gd name="connsiteY25" fmla="*/ 896422 h 1823733"/>
              <a:gd name="connsiteX26" fmla="*/ 2665708 w 4595247"/>
              <a:gd name="connsiteY26" fmla="*/ 1159893 h 1823733"/>
              <a:gd name="connsiteX27" fmla="*/ 2758698 w 4595247"/>
              <a:gd name="connsiteY27" fmla="*/ 1392368 h 1823733"/>
              <a:gd name="connsiteX28" fmla="*/ 2828440 w 4595247"/>
              <a:gd name="connsiteY28" fmla="*/ 1640341 h 1823733"/>
              <a:gd name="connsiteX29" fmla="*/ 3045417 w 4595247"/>
              <a:gd name="connsiteY29" fmla="*/ 1717832 h 1823733"/>
              <a:gd name="connsiteX30" fmla="*/ 3425125 w 4595247"/>
              <a:gd name="connsiteY30" fmla="*/ 1733331 h 1823733"/>
              <a:gd name="connsiteX31" fmla="*/ 3518115 w 4595247"/>
              <a:gd name="connsiteY31" fmla="*/ 1338124 h 1823733"/>
              <a:gd name="connsiteX32" fmla="*/ 3611105 w 4595247"/>
              <a:gd name="connsiteY32" fmla="*/ 1237385 h 1823733"/>
              <a:gd name="connsiteX33" fmla="*/ 3696345 w 4595247"/>
              <a:gd name="connsiteY33" fmla="*/ 1369121 h 1823733"/>
              <a:gd name="connsiteX34" fmla="*/ 3781586 w 4595247"/>
              <a:gd name="connsiteY34" fmla="*/ 1547351 h 1823733"/>
              <a:gd name="connsiteX35" fmla="*/ 3913322 w 4595247"/>
              <a:gd name="connsiteY35" fmla="*/ 1710083 h 1823733"/>
              <a:gd name="connsiteX36" fmla="*/ 4300779 w 4595247"/>
              <a:gd name="connsiteY36" fmla="*/ 1764327 h 1823733"/>
              <a:gd name="connsiteX37" fmla="*/ 4595247 w 4595247"/>
              <a:gd name="connsiteY37" fmla="*/ 1779826 h 1823733"/>
              <a:gd name="connsiteX38" fmla="*/ 4595247 w 4595247"/>
              <a:gd name="connsiteY38" fmla="*/ 1779826 h 182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95247" h="1823733">
                <a:moveTo>
                  <a:pt x="0" y="1725582"/>
                </a:moveTo>
                <a:cubicBezTo>
                  <a:pt x="23893" y="1815343"/>
                  <a:pt x="47786" y="1905104"/>
                  <a:pt x="69742" y="1694585"/>
                </a:cubicBezTo>
                <a:cubicBezTo>
                  <a:pt x="91698" y="1484066"/>
                  <a:pt x="105905" y="684612"/>
                  <a:pt x="131735" y="462470"/>
                </a:cubicBezTo>
                <a:cubicBezTo>
                  <a:pt x="157566" y="240328"/>
                  <a:pt x="196311" y="288114"/>
                  <a:pt x="224725" y="361731"/>
                </a:cubicBezTo>
                <a:cubicBezTo>
                  <a:pt x="253139" y="435348"/>
                  <a:pt x="275095" y="765978"/>
                  <a:pt x="302217" y="904171"/>
                </a:cubicBezTo>
                <a:cubicBezTo>
                  <a:pt x="329339" y="1042364"/>
                  <a:pt x="357752" y="1097900"/>
                  <a:pt x="387457" y="1190890"/>
                </a:cubicBezTo>
                <a:cubicBezTo>
                  <a:pt x="417162" y="1283880"/>
                  <a:pt x="432661" y="1394951"/>
                  <a:pt x="480447" y="1462110"/>
                </a:cubicBezTo>
                <a:cubicBezTo>
                  <a:pt x="528234" y="1529269"/>
                  <a:pt x="612183" y="1555100"/>
                  <a:pt x="674176" y="1593846"/>
                </a:cubicBezTo>
                <a:cubicBezTo>
                  <a:pt x="736169" y="1632592"/>
                  <a:pt x="763291" y="1670046"/>
                  <a:pt x="852406" y="1694585"/>
                </a:cubicBezTo>
                <a:cubicBezTo>
                  <a:pt x="941521" y="1719124"/>
                  <a:pt x="1128792" y="1734622"/>
                  <a:pt x="1208867" y="1741080"/>
                </a:cubicBezTo>
                <a:cubicBezTo>
                  <a:pt x="1288942" y="1747538"/>
                  <a:pt x="1301857" y="1790158"/>
                  <a:pt x="1332854" y="1733331"/>
                </a:cubicBezTo>
                <a:cubicBezTo>
                  <a:pt x="1363851" y="1676504"/>
                  <a:pt x="1380640" y="1535727"/>
                  <a:pt x="1394847" y="1400117"/>
                </a:cubicBezTo>
                <a:cubicBezTo>
                  <a:pt x="1409054" y="1264507"/>
                  <a:pt x="1412929" y="1117273"/>
                  <a:pt x="1418095" y="919670"/>
                </a:cubicBezTo>
                <a:cubicBezTo>
                  <a:pt x="1423261" y="722067"/>
                  <a:pt x="1411637" y="361731"/>
                  <a:pt x="1425844" y="214497"/>
                </a:cubicBezTo>
                <a:cubicBezTo>
                  <a:pt x="1440051" y="67263"/>
                  <a:pt x="1474922" y="67263"/>
                  <a:pt x="1503335" y="36266"/>
                </a:cubicBezTo>
                <a:cubicBezTo>
                  <a:pt x="1531748" y="5269"/>
                  <a:pt x="1566620" y="-23144"/>
                  <a:pt x="1596325" y="28517"/>
                </a:cubicBezTo>
                <a:cubicBezTo>
                  <a:pt x="1626030" y="80178"/>
                  <a:pt x="1653153" y="170584"/>
                  <a:pt x="1681566" y="346232"/>
                </a:cubicBezTo>
                <a:cubicBezTo>
                  <a:pt x="1709980" y="521879"/>
                  <a:pt x="1733226" y="875758"/>
                  <a:pt x="1766806" y="1082402"/>
                </a:cubicBezTo>
                <a:cubicBezTo>
                  <a:pt x="1800386" y="1289046"/>
                  <a:pt x="1804261" y="1480192"/>
                  <a:pt x="1883044" y="1586097"/>
                </a:cubicBezTo>
                <a:cubicBezTo>
                  <a:pt x="1961827" y="1692002"/>
                  <a:pt x="2162013" y="1695876"/>
                  <a:pt x="2239505" y="1717832"/>
                </a:cubicBezTo>
                <a:cubicBezTo>
                  <a:pt x="2316997" y="1739788"/>
                  <a:pt x="2318288" y="1719124"/>
                  <a:pt x="2347993" y="1717832"/>
                </a:cubicBezTo>
                <a:cubicBezTo>
                  <a:pt x="2377698" y="1716540"/>
                  <a:pt x="2398362" y="1763035"/>
                  <a:pt x="2417735" y="1710083"/>
                </a:cubicBezTo>
                <a:cubicBezTo>
                  <a:pt x="2437108" y="1657131"/>
                  <a:pt x="2452606" y="1496981"/>
                  <a:pt x="2464230" y="1400117"/>
                </a:cubicBezTo>
                <a:cubicBezTo>
                  <a:pt x="2475854" y="1303253"/>
                  <a:pt x="2479729" y="1221887"/>
                  <a:pt x="2487478" y="1128897"/>
                </a:cubicBezTo>
                <a:cubicBezTo>
                  <a:pt x="2495227" y="1035907"/>
                  <a:pt x="2491352" y="880924"/>
                  <a:pt x="2510725" y="842178"/>
                </a:cubicBezTo>
                <a:cubicBezTo>
                  <a:pt x="2530098" y="803432"/>
                  <a:pt x="2577885" y="843470"/>
                  <a:pt x="2603715" y="896422"/>
                </a:cubicBezTo>
                <a:cubicBezTo>
                  <a:pt x="2629545" y="949374"/>
                  <a:pt x="2639878" y="1077235"/>
                  <a:pt x="2665708" y="1159893"/>
                </a:cubicBezTo>
                <a:cubicBezTo>
                  <a:pt x="2691538" y="1242551"/>
                  <a:pt x="2731576" y="1312293"/>
                  <a:pt x="2758698" y="1392368"/>
                </a:cubicBezTo>
                <a:cubicBezTo>
                  <a:pt x="2785820" y="1472443"/>
                  <a:pt x="2780654" y="1586097"/>
                  <a:pt x="2828440" y="1640341"/>
                </a:cubicBezTo>
                <a:cubicBezTo>
                  <a:pt x="2876226" y="1694585"/>
                  <a:pt x="2945970" y="1702334"/>
                  <a:pt x="3045417" y="1717832"/>
                </a:cubicBezTo>
                <a:cubicBezTo>
                  <a:pt x="3144864" y="1733330"/>
                  <a:pt x="3346342" y="1796616"/>
                  <a:pt x="3425125" y="1733331"/>
                </a:cubicBezTo>
                <a:cubicBezTo>
                  <a:pt x="3503908" y="1670046"/>
                  <a:pt x="3487118" y="1420782"/>
                  <a:pt x="3518115" y="1338124"/>
                </a:cubicBezTo>
                <a:cubicBezTo>
                  <a:pt x="3549112" y="1255466"/>
                  <a:pt x="3581400" y="1232219"/>
                  <a:pt x="3611105" y="1237385"/>
                </a:cubicBezTo>
                <a:cubicBezTo>
                  <a:pt x="3640810" y="1242551"/>
                  <a:pt x="3667932" y="1317460"/>
                  <a:pt x="3696345" y="1369121"/>
                </a:cubicBezTo>
                <a:cubicBezTo>
                  <a:pt x="3724758" y="1420782"/>
                  <a:pt x="3745423" y="1490524"/>
                  <a:pt x="3781586" y="1547351"/>
                </a:cubicBezTo>
                <a:cubicBezTo>
                  <a:pt x="3817749" y="1604178"/>
                  <a:pt x="3826790" y="1673920"/>
                  <a:pt x="3913322" y="1710083"/>
                </a:cubicBezTo>
                <a:cubicBezTo>
                  <a:pt x="3999854" y="1746246"/>
                  <a:pt x="4187125" y="1752703"/>
                  <a:pt x="4300779" y="1764327"/>
                </a:cubicBezTo>
                <a:cubicBezTo>
                  <a:pt x="4414433" y="1775951"/>
                  <a:pt x="4595247" y="1779826"/>
                  <a:pt x="4595247" y="1779826"/>
                </a:cubicBezTo>
                <a:lnTo>
                  <a:pt x="4595247" y="177982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57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816392" y="231486"/>
            <a:ext cx="5340116" cy="400110"/>
          </a:xfrm>
          <a:prstGeom prst="rect">
            <a:avLst/>
          </a:prstGeom>
          <a:noFill/>
        </p:spPr>
        <p:txBody>
          <a:bodyPr wrap="none" rtlCol="0">
            <a:spAutoFit/>
          </a:bodyPr>
          <a:lstStyle/>
          <a:p>
            <a:r>
              <a:rPr lang="en-US" sz="2000" b="1" dirty="0"/>
              <a:t>DEAE-cellulose Anion Exchange Chromatography</a:t>
            </a:r>
            <a:endParaRPr lang="en-US" sz="2000" b="1" i="1" dirty="0"/>
          </a:p>
        </p:txBody>
      </p:sp>
      <p:sp>
        <p:nvSpPr>
          <p:cNvPr id="2" name="Oval 1">
            <a:extLst>
              <a:ext uri="{FF2B5EF4-FFF2-40B4-BE49-F238E27FC236}">
                <a16:creationId xmlns:a16="http://schemas.microsoft.com/office/drawing/2014/main" id="{C2CAB3C5-604C-C04F-B133-B20F87E36160}"/>
              </a:ext>
            </a:extLst>
          </p:cNvPr>
          <p:cNvSpPr/>
          <p:nvPr/>
        </p:nvSpPr>
        <p:spPr>
          <a:xfrm>
            <a:off x="266795" y="1093458"/>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40E6B8B-81F2-694C-8DDD-1142B868ADFB}"/>
              </a:ext>
            </a:extLst>
          </p:cNvPr>
          <p:cNvCxnSpPr>
            <a:stCxn id="2" idx="6"/>
          </p:cNvCxnSpPr>
          <p:nvPr/>
        </p:nvCxnSpPr>
        <p:spPr>
          <a:xfrm flipV="1">
            <a:off x="1181195" y="1559284"/>
            <a:ext cx="25879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187AFEC-A5A7-694D-8B85-24D5B299030C}"/>
              </a:ext>
            </a:extLst>
          </p:cNvPr>
          <p:cNvSpPr txBox="1"/>
          <p:nvPr/>
        </p:nvSpPr>
        <p:spPr>
          <a:xfrm>
            <a:off x="270206" y="1367503"/>
            <a:ext cx="928459" cy="338554"/>
          </a:xfrm>
          <a:prstGeom prst="rect">
            <a:avLst/>
          </a:prstGeom>
          <a:noFill/>
        </p:spPr>
        <p:txBody>
          <a:bodyPr wrap="none" rtlCol="0">
            <a:spAutoFit/>
          </a:bodyPr>
          <a:lstStyle/>
          <a:p>
            <a:r>
              <a:rPr lang="en-US" sz="1600" b="1" dirty="0">
                <a:solidFill>
                  <a:srgbClr val="FFFF00"/>
                </a:solidFill>
              </a:rPr>
              <a:t>cellulose</a:t>
            </a:r>
          </a:p>
        </p:txBody>
      </p:sp>
      <p:sp>
        <p:nvSpPr>
          <p:cNvPr id="46" name="TextBox 45">
            <a:extLst>
              <a:ext uri="{FF2B5EF4-FFF2-40B4-BE49-F238E27FC236}">
                <a16:creationId xmlns:a16="http://schemas.microsoft.com/office/drawing/2014/main" id="{A5959F77-39D7-6C48-B543-F200A5402BB8}"/>
              </a:ext>
            </a:extLst>
          </p:cNvPr>
          <p:cNvSpPr txBox="1"/>
          <p:nvPr/>
        </p:nvSpPr>
        <p:spPr>
          <a:xfrm>
            <a:off x="1464774" y="1919591"/>
            <a:ext cx="1781257" cy="307777"/>
          </a:xfrm>
          <a:prstGeom prst="rect">
            <a:avLst/>
          </a:prstGeom>
          <a:noFill/>
        </p:spPr>
        <p:txBody>
          <a:bodyPr wrap="none" rtlCol="0">
            <a:spAutoFit/>
          </a:bodyPr>
          <a:lstStyle/>
          <a:p>
            <a:pPr algn="ctr"/>
            <a:r>
              <a:rPr lang="en-US" sz="1400" dirty="0"/>
              <a:t>DIETHYLAMINOETHYL</a:t>
            </a:r>
          </a:p>
        </p:txBody>
      </p:sp>
      <p:pic>
        <p:nvPicPr>
          <p:cNvPr id="19" name="Picture 18">
            <a:extLst>
              <a:ext uri="{FF2B5EF4-FFF2-40B4-BE49-F238E27FC236}">
                <a16:creationId xmlns:a16="http://schemas.microsoft.com/office/drawing/2014/main" id="{DB1E9FD2-F917-2746-867E-30B2A5576518}"/>
              </a:ext>
            </a:extLst>
          </p:cNvPr>
          <p:cNvPicPr>
            <a:picLocks noChangeAspect="1"/>
          </p:cNvPicPr>
          <p:nvPr/>
        </p:nvPicPr>
        <p:blipFill>
          <a:blip r:embed="rId2"/>
          <a:stretch>
            <a:fillRect/>
          </a:stretch>
        </p:blipFill>
        <p:spPr>
          <a:xfrm>
            <a:off x="2588725" y="1111603"/>
            <a:ext cx="336090" cy="336090"/>
          </a:xfrm>
          <a:prstGeom prst="rect">
            <a:avLst/>
          </a:prstGeom>
        </p:spPr>
      </p:pic>
      <p:pic>
        <p:nvPicPr>
          <p:cNvPr id="3" name="Picture 2">
            <a:extLst>
              <a:ext uri="{FF2B5EF4-FFF2-40B4-BE49-F238E27FC236}">
                <a16:creationId xmlns:a16="http://schemas.microsoft.com/office/drawing/2014/main" id="{33184F8C-A072-2C45-9663-C5838792C665}"/>
              </a:ext>
            </a:extLst>
          </p:cNvPr>
          <p:cNvPicPr>
            <a:picLocks noChangeAspect="1"/>
          </p:cNvPicPr>
          <p:nvPr/>
        </p:nvPicPr>
        <p:blipFill>
          <a:blip r:embed="rId3"/>
          <a:stretch>
            <a:fillRect/>
          </a:stretch>
        </p:blipFill>
        <p:spPr>
          <a:xfrm>
            <a:off x="1466210" y="719435"/>
            <a:ext cx="1993900" cy="1104900"/>
          </a:xfrm>
          <a:prstGeom prst="rect">
            <a:avLst/>
          </a:prstGeom>
        </p:spPr>
      </p:pic>
      <p:sp>
        <p:nvSpPr>
          <p:cNvPr id="21" name="Bent-Up Arrow 20">
            <a:extLst>
              <a:ext uri="{FF2B5EF4-FFF2-40B4-BE49-F238E27FC236}">
                <a16:creationId xmlns:a16="http://schemas.microsoft.com/office/drawing/2014/main" id="{62F56B96-1E27-F74F-87BF-FD64EBD87C5F}"/>
              </a:ext>
            </a:extLst>
          </p:cNvPr>
          <p:cNvSpPr/>
          <p:nvPr/>
        </p:nvSpPr>
        <p:spPr>
          <a:xfrm flipH="1">
            <a:off x="3578343" y="2936755"/>
            <a:ext cx="4720995"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746055" cy="369332"/>
          </a:xfrm>
          <a:prstGeom prst="rect">
            <a:avLst/>
          </a:prstGeom>
          <a:noFill/>
        </p:spPr>
        <p:txBody>
          <a:bodyPr wrap="none" rtlCol="0">
            <a:spAutoFit/>
          </a:bodyPr>
          <a:lstStyle/>
          <a:p>
            <a:r>
              <a:rPr lang="en-US" dirty="0"/>
              <a:t>Fraction number</a:t>
            </a:r>
          </a:p>
        </p:txBody>
      </p:sp>
      <p:sp>
        <p:nvSpPr>
          <p:cNvPr id="34" name="TextBox 33">
            <a:extLst>
              <a:ext uri="{FF2B5EF4-FFF2-40B4-BE49-F238E27FC236}">
                <a16:creationId xmlns:a16="http://schemas.microsoft.com/office/drawing/2014/main" id="{9437F78B-B122-0C4F-8CA5-0BD5ECFDBEC2}"/>
              </a:ext>
            </a:extLst>
          </p:cNvPr>
          <p:cNvSpPr txBox="1"/>
          <p:nvPr/>
        </p:nvSpPr>
        <p:spPr>
          <a:xfrm>
            <a:off x="7238806" y="3238541"/>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5439908"/>
            <a:ext cx="0" cy="49848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37BFF57-D99F-2C4E-8E68-8EF6F6517172}"/>
              </a:ext>
            </a:extLst>
          </p:cNvPr>
          <p:cNvSpPr txBox="1"/>
          <p:nvPr/>
        </p:nvSpPr>
        <p:spPr>
          <a:xfrm>
            <a:off x="3771130" y="2592029"/>
            <a:ext cx="953979" cy="276999"/>
          </a:xfrm>
          <a:prstGeom prst="rect">
            <a:avLst/>
          </a:prstGeom>
          <a:noFill/>
        </p:spPr>
        <p:txBody>
          <a:bodyPr wrap="none" rtlCol="0">
            <a:spAutoFit/>
          </a:bodyPr>
          <a:lstStyle/>
          <a:p>
            <a:r>
              <a:rPr lang="en-US" sz="1200" dirty="0"/>
              <a:t>load &amp; wash</a:t>
            </a:r>
          </a:p>
        </p:txBody>
      </p:sp>
      <p:cxnSp>
        <p:nvCxnSpPr>
          <p:cNvPr id="58" name="Straight Connector 57">
            <a:extLst>
              <a:ext uri="{FF2B5EF4-FFF2-40B4-BE49-F238E27FC236}">
                <a16:creationId xmlns:a16="http://schemas.microsoft.com/office/drawing/2014/main" id="{8A850DF1-0C69-B548-AFC3-C566FC508EA7}"/>
              </a:ext>
            </a:extLst>
          </p:cNvPr>
          <p:cNvCxnSpPr>
            <a:cxnSpLocks/>
          </p:cNvCxnSpPr>
          <p:nvPr/>
        </p:nvCxnSpPr>
        <p:spPr>
          <a:xfrm>
            <a:off x="4920042" y="5444612"/>
            <a:ext cx="10132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C3667E2-302D-B44D-AE6E-C307FB20F0A8}"/>
              </a:ext>
            </a:extLst>
          </p:cNvPr>
          <p:cNvCxnSpPr>
            <a:cxnSpLocks/>
          </p:cNvCxnSpPr>
          <p:nvPr/>
        </p:nvCxnSpPr>
        <p:spPr>
          <a:xfrm flipV="1">
            <a:off x="5924341" y="4548756"/>
            <a:ext cx="0" cy="9066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A244A5B-519C-F646-903F-8959D52C767F}"/>
              </a:ext>
            </a:extLst>
          </p:cNvPr>
          <p:cNvCxnSpPr>
            <a:cxnSpLocks/>
          </p:cNvCxnSpPr>
          <p:nvPr/>
        </p:nvCxnSpPr>
        <p:spPr>
          <a:xfrm>
            <a:off x="5917100" y="4558626"/>
            <a:ext cx="10132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A464E7-A6D9-A34D-B661-BAFF8550373A}"/>
              </a:ext>
            </a:extLst>
          </p:cNvPr>
          <p:cNvCxnSpPr>
            <a:cxnSpLocks/>
          </p:cNvCxnSpPr>
          <p:nvPr/>
        </p:nvCxnSpPr>
        <p:spPr>
          <a:xfrm flipV="1">
            <a:off x="6929148" y="2967929"/>
            <a:ext cx="0" cy="158594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6921906" y="2967467"/>
            <a:ext cx="153241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5" name="TextBox 64">
            <a:extLst>
              <a:ext uri="{FF2B5EF4-FFF2-40B4-BE49-F238E27FC236}">
                <a16:creationId xmlns:a16="http://schemas.microsoft.com/office/drawing/2014/main" id="{C2D8C33E-E072-F041-A67E-5205F1E7DEED}"/>
              </a:ext>
            </a:extLst>
          </p:cNvPr>
          <p:cNvSpPr txBox="1"/>
          <p:nvPr/>
        </p:nvSpPr>
        <p:spPr>
          <a:xfrm>
            <a:off x="4978634" y="5116419"/>
            <a:ext cx="881973" cy="338554"/>
          </a:xfrm>
          <a:prstGeom prst="rect">
            <a:avLst/>
          </a:prstGeom>
          <a:noFill/>
        </p:spPr>
        <p:txBody>
          <a:bodyPr wrap="none" rtlCol="0">
            <a:spAutoFit/>
          </a:bodyPr>
          <a:lstStyle/>
          <a:p>
            <a:r>
              <a:rPr lang="en-US" sz="1600" dirty="0">
                <a:solidFill>
                  <a:srgbClr val="00B050"/>
                </a:solidFill>
              </a:rPr>
              <a:t>200 mM</a:t>
            </a:r>
          </a:p>
        </p:txBody>
      </p:sp>
      <p:sp>
        <p:nvSpPr>
          <p:cNvPr id="66" name="TextBox 65">
            <a:extLst>
              <a:ext uri="{FF2B5EF4-FFF2-40B4-BE49-F238E27FC236}">
                <a16:creationId xmlns:a16="http://schemas.microsoft.com/office/drawing/2014/main" id="{C73FA0E8-3390-E14F-84D2-E45357F330AF}"/>
              </a:ext>
            </a:extLst>
          </p:cNvPr>
          <p:cNvSpPr txBox="1"/>
          <p:nvPr/>
        </p:nvSpPr>
        <p:spPr>
          <a:xfrm>
            <a:off x="6014437" y="4222683"/>
            <a:ext cx="881973" cy="338554"/>
          </a:xfrm>
          <a:prstGeom prst="rect">
            <a:avLst/>
          </a:prstGeom>
          <a:noFill/>
        </p:spPr>
        <p:txBody>
          <a:bodyPr wrap="none" rtlCol="0">
            <a:spAutoFit/>
          </a:bodyPr>
          <a:lstStyle/>
          <a:p>
            <a:r>
              <a:rPr lang="en-US" sz="1600" dirty="0">
                <a:solidFill>
                  <a:srgbClr val="00B050"/>
                </a:solidFill>
              </a:rPr>
              <a:t>500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042491" y="2639272"/>
            <a:ext cx="665567" cy="338554"/>
          </a:xfrm>
          <a:prstGeom prst="rect">
            <a:avLst/>
          </a:prstGeom>
          <a:noFill/>
        </p:spPr>
        <p:txBody>
          <a:bodyPr wrap="none" rtlCol="0">
            <a:spAutoFit/>
          </a:bodyPr>
          <a:lstStyle/>
          <a:p>
            <a:r>
              <a:rPr lang="en-US" sz="1600" dirty="0">
                <a:solidFill>
                  <a:srgbClr val="00B050"/>
                </a:solidFill>
              </a:rPr>
              <a:t>1.0 M</a:t>
            </a:r>
          </a:p>
        </p:txBody>
      </p:sp>
      <p:cxnSp>
        <p:nvCxnSpPr>
          <p:cNvPr id="17" name="Straight Arrow Connector 16">
            <a:extLst>
              <a:ext uri="{FF2B5EF4-FFF2-40B4-BE49-F238E27FC236}">
                <a16:creationId xmlns:a16="http://schemas.microsoft.com/office/drawing/2014/main" id="{8F90AAA6-7948-D848-B61B-81E65A2C6721}"/>
              </a:ext>
            </a:extLst>
          </p:cNvPr>
          <p:cNvCxnSpPr/>
          <p:nvPr/>
        </p:nvCxnSpPr>
        <p:spPr>
          <a:xfrm>
            <a:off x="3642101" y="2867185"/>
            <a:ext cx="12476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48BA481-9D73-AA43-89D6-C14700D8CD08}"/>
              </a:ext>
            </a:extLst>
          </p:cNvPr>
          <p:cNvCxnSpPr>
            <a:cxnSpLocks/>
          </p:cNvCxnSpPr>
          <p:nvPr/>
        </p:nvCxnSpPr>
        <p:spPr>
          <a:xfrm>
            <a:off x="4879382" y="2523639"/>
            <a:ext cx="358269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72C7E17-F57E-5F48-9C54-3DDFB4D94EB1}"/>
              </a:ext>
            </a:extLst>
          </p:cNvPr>
          <p:cNvSpPr txBox="1"/>
          <p:nvPr/>
        </p:nvSpPr>
        <p:spPr>
          <a:xfrm>
            <a:off x="5783327" y="2201988"/>
            <a:ext cx="1732847" cy="307777"/>
          </a:xfrm>
          <a:prstGeom prst="rect">
            <a:avLst/>
          </a:prstGeom>
          <a:noFill/>
        </p:spPr>
        <p:txBody>
          <a:bodyPr wrap="none" rtlCol="0">
            <a:spAutoFit/>
          </a:bodyPr>
          <a:lstStyle/>
          <a:p>
            <a:r>
              <a:rPr lang="en-US" sz="1400" dirty="0"/>
              <a:t>Step elution with salt</a:t>
            </a:r>
          </a:p>
        </p:txBody>
      </p:sp>
      <p:sp>
        <p:nvSpPr>
          <p:cNvPr id="73" name="TextBox 72">
            <a:extLst>
              <a:ext uri="{FF2B5EF4-FFF2-40B4-BE49-F238E27FC236}">
                <a16:creationId xmlns:a16="http://schemas.microsoft.com/office/drawing/2014/main" id="{8CD40958-790F-EF40-A414-85AE4EF21CEB}"/>
              </a:ext>
            </a:extLst>
          </p:cNvPr>
          <p:cNvSpPr txBox="1"/>
          <p:nvPr/>
        </p:nvSpPr>
        <p:spPr>
          <a:xfrm>
            <a:off x="238400" y="3260296"/>
            <a:ext cx="3070487" cy="1969770"/>
          </a:xfrm>
          <a:prstGeom prst="rect">
            <a:avLst/>
          </a:prstGeom>
          <a:noFill/>
        </p:spPr>
        <p:txBody>
          <a:bodyPr wrap="square" rtlCol="0">
            <a:spAutoFit/>
          </a:bodyPr>
          <a:lstStyle/>
          <a:p>
            <a:pPr>
              <a:spcAft>
                <a:spcPts val="600"/>
              </a:spcAft>
            </a:pPr>
            <a:r>
              <a:rPr lang="en-US" sz="1400" dirty="0"/>
              <a:t>Load protein sample (40 ml) on column; wash with 250 ml of buffer with 50 mM NaCl; collect 50 ml fractions</a:t>
            </a:r>
          </a:p>
          <a:p>
            <a:pPr>
              <a:spcAft>
                <a:spcPts val="600"/>
              </a:spcAft>
            </a:pPr>
            <a:r>
              <a:rPr lang="en-US" sz="1400" b="1" dirty="0"/>
              <a:t>Step-elute</a:t>
            </a:r>
            <a:r>
              <a:rPr lang="en-US" sz="1400" dirty="0"/>
              <a:t> with 500 ml aliquots of buffer with 200 mM NaCl; then 500 mM NaCl, and 1.0 M NaCl. Collect 50 ml fractions</a:t>
            </a:r>
          </a:p>
          <a:p>
            <a:pPr>
              <a:spcAft>
                <a:spcPts val="600"/>
              </a:spcAft>
            </a:pPr>
            <a:r>
              <a:rPr lang="en-US" sz="1400" dirty="0">
                <a:solidFill>
                  <a:srgbClr val="FF0000"/>
                </a:solidFill>
              </a:rPr>
              <a:t>Assay fractions for protein</a:t>
            </a:r>
          </a:p>
        </p:txBody>
      </p:sp>
      <p:sp>
        <p:nvSpPr>
          <p:cNvPr id="74" name="TextBox 73">
            <a:extLst>
              <a:ext uri="{FF2B5EF4-FFF2-40B4-BE49-F238E27FC236}">
                <a16:creationId xmlns:a16="http://schemas.microsoft.com/office/drawing/2014/main" id="{3407BB4B-852D-054B-B6C5-042CC521EBCA}"/>
              </a:ext>
            </a:extLst>
          </p:cNvPr>
          <p:cNvSpPr txBox="1"/>
          <p:nvPr/>
        </p:nvSpPr>
        <p:spPr>
          <a:xfrm>
            <a:off x="4102645" y="1011748"/>
            <a:ext cx="5077518" cy="954107"/>
          </a:xfrm>
          <a:prstGeom prst="rect">
            <a:avLst/>
          </a:prstGeom>
          <a:noFill/>
        </p:spPr>
        <p:txBody>
          <a:bodyPr wrap="square" rtlCol="0">
            <a:spAutoFit/>
          </a:bodyPr>
          <a:lstStyle/>
          <a:p>
            <a:r>
              <a:rPr lang="en-US" sz="1400" dirty="0"/>
              <a:t>Column binding capacity: 10 mg protein per ml of resin</a:t>
            </a:r>
          </a:p>
          <a:p>
            <a:r>
              <a:rPr lang="en-US" sz="1400" dirty="0"/>
              <a:t>Have 2000 mg protein in AS fraction</a:t>
            </a:r>
          </a:p>
          <a:p>
            <a:r>
              <a:rPr lang="en-US" sz="1400" dirty="0"/>
              <a:t>Pour 250-ml column of DEAE-cellulose</a:t>
            </a:r>
          </a:p>
          <a:p>
            <a:r>
              <a:rPr lang="en-US" sz="1400" dirty="0"/>
              <a:t>Equilibrate column with buffer containing  50 mM NaCl </a:t>
            </a:r>
          </a:p>
        </p:txBody>
      </p:sp>
    </p:spTree>
    <p:extLst>
      <p:ext uri="{BB962C8B-B14F-4D97-AF65-F5344CB8AC3E}">
        <p14:creationId xmlns:p14="http://schemas.microsoft.com/office/powerpoint/2010/main" val="2295324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932266" y="231486"/>
            <a:ext cx="2525243" cy="400110"/>
          </a:xfrm>
          <a:prstGeom prst="rect">
            <a:avLst/>
          </a:prstGeom>
          <a:noFill/>
        </p:spPr>
        <p:txBody>
          <a:bodyPr wrap="none" rtlCol="0">
            <a:spAutoFit/>
          </a:bodyPr>
          <a:lstStyle/>
          <a:p>
            <a:r>
              <a:rPr lang="en-US" sz="2000" b="1" dirty="0"/>
              <a:t>DEAE-cellulose results</a:t>
            </a:r>
            <a:endParaRPr lang="en-US" sz="2000" b="1" i="1" dirty="0"/>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15152" y="1741465"/>
            <a:ext cx="1254602" cy="338554"/>
          </a:xfrm>
          <a:prstGeom prst="rect">
            <a:avLst/>
          </a:prstGeom>
          <a:noFill/>
        </p:spPr>
        <p:txBody>
          <a:bodyPr wrap="square" rtlCol="0">
            <a:spAutoFit/>
          </a:bodyPr>
          <a:lstStyle/>
          <a:p>
            <a:r>
              <a:rPr lang="en-US" sz="1600" dirty="0"/>
              <a:t>Scenario</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3420720" y="1320427"/>
            <a:ext cx="841316" cy="338554"/>
          </a:xfrm>
          <a:prstGeom prst="rect">
            <a:avLst/>
          </a:prstGeom>
          <a:noFill/>
        </p:spPr>
        <p:txBody>
          <a:bodyPr wrap="square" rtlCol="0">
            <a:spAutoFit/>
          </a:bodyPr>
          <a:lstStyle/>
          <a:p>
            <a:r>
              <a:rPr lang="en-US" sz="1600" dirty="0"/>
              <a:t>Units</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679747" y="2330401"/>
            <a:ext cx="1254602" cy="338554"/>
          </a:xfrm>
          <a:prstGeom prst="rect">
            <a:avLst/>
          </a:prstGeom>
          <a:noFill/>
        </p:spPr>
        <p:txBody>
          <a:bodyPr wrap="square" rtlCol="0">
            <a:spAutoFit/>
          </a:bodyPr>
          <a:lstStyle/>
          <a:p>
            <a:r>
              <a:rPr lang="en-US" sz="1600" dirty="0"/>
              <a:t>2,000</a:t>
            </a:r>
          </a:p>
        </p:txBody>
      </p:sp>
      <p:sp>
        <p:nvSpPr>
          <p:cNvPr id="45" name="TextBox 44">
            <a:extLst>
              <a:ext uri="{FF2B5EF4-FFF2-40B4-BE49-F238E27FC236}">
                <a16:creationId xmlns:a16="http://schemas.microsoft.com/office/drawing/2014/main" id="{692BF199-EBBA-6343-B9DE-84C2790E4E68}"/>
              </a:ext>
            </a:extLst>
          </p:cNvPr>
          <p:cNvSpPr txBox="1"/>
          <p:nvPr/>
        </p:nvSpPr>
        <p:spPr>
          <a:xfrm>
            <a:off x="2932530" y="2335569"/>
            <a:ext cx="918803" cy="338554"/>
          </a:xfrm>
          <a:prstGeom prst="rect">
            <a:avLst/>
          </a:prstGeom>
          <a:noFill/>
        </p:spPr>
        <p:txBody>
          <a:bodyPr wrap="square" rtlCol="0">
            <a:spAutoFit/>
          </a:bodyPr>
          <a:lstStyle/>
          <a:p>
            <a:r>
              <a:rPr lang="en-US" sz="1600" dirty="0"/>
              <a:t>90,000</a:t>
            </a:r>
          </a:p>
        </p:txBody>
      </p:sp>
      <p:sp>
        <p:nvSpPr>
          <p:cNvPr id="47" name="TextBox 46">
            <a:extLst>
              <a:ext uri="{FF2B5EF4-FFF2-40B4-BE49-F238E27FC236}">
                <a16:creationId xmlns:a16="http://schemas.microsoft.com/office/drawing/2014/main" id="{B1A9783C-208D-7541-9F4A-AED95AE03042}"/>
              </a:ext>
            </a:extLst>
          </p:cNvPr>
          <p:cNvSpPr txBox="1"/>
          <p:nvPr/>
        </p:nvSpPr>
        <p:spPr>
          <a:xfrm>
            <a:off x="4131068" y="2340737"/>
            <a:ext cx="704406" cy="338554"/>
          </a:xfrm>
          <a:prstGeom prst="rect">
            <a:avLst/>
          </a:prstGeom>
          <a:noFill/>
        </p:spPr>
        <p:txBody>
          <a:bodyPr wrap="square" rtlCol="0">
            <a:spAutoFit/>
          </a:bodyPr>
          <a:lstStyle/>
          <a:p>
            <a:r>
              <a:rPr lang="en-US" sz="1600" dirty="0"/>
              <a:t>2,000</a:t>
            </a:r>
          </a:p>
        </p:txBody>
      </p:sp>
      <p:sp>
        <p:nvSpPr>
          <p:cNvPr id="49" name="TextBox 48">
            <a:extLst>
              <a:ext uri="{FF2B5EF4-FFF2-40B4-BE49-F238E27FC236}">
                <a16:creationId xmlns:a16="http://schemas.microsoft.com/office/drawing/2014/main" id="{9D1F9A84-DF5C-4645-AA37-ED50C85D9C47}"/>
              </a:ext>
            </a:extLst>
          </p:cNvPr>
          <p:cNvSpPr txBox="1"/>
          <p:nvPr/>
        </p:nvSpPr>
        <p:spPr>
          <a:xfrm>
            <a:off x="5298609" y="2345905"/>
            <a:ext cx="544256" cy="338554"/>
          </a:xfrm>
          <a:prstGeom prst="rect">
            <a:avLst/>
          </a:prstGeom>
          <a:noFill/>
        </p:spPr>
        <p:txBody>
          <a:bodyPr wrap="square" rtlCol="0">
            <a:spAutoFit/>
          </a:bodyPr>
          <a:lstStyle/>
          <a:p>
            <a:r>
              <a:rPr lang="en-US" sz="1600" dirty="0"/>
              <a:t>500</a:t>
            </a:r>
          </a:p>
        </p:txBody>
      </p:sp>
      <p:sp>
        <p:nvSpPr>
          <p:cNvPr id="51" name="TextBox 50">
            <a:extLst>
              <a:ext uri="{FF2B5EF4-FFF2-40B4-BE49-F238E27FC236}">
                <a16:creationId xmlns:a16="http://schemas.microsoft.com/office/drawing/2014/main" id="{A605B6E5-F348-114F-8101-A47C789AFD32}"/>
              </a:ext>
            </a:extLst>
          </p:cNvPr>
          <p:cNvSpPr txBox="1"/>
          <p:nvPr/>
        </p:nvSpPr>
        <p:spPr>
          <a:xfrm>
            <a:off x="514788" y="2327818"/>
            <a:ext cx="368614" cy="338554"/>
          </a:xfrm>
          <a:prstGeom prst="rect">
            <a:avLst/>
          </a:prstGeom>
          <a:noFill/>
        </p:spPr>
        <p:txBody>
          <a:bodyPr wrap="square" rtlCol="0">
            <a:spAutoFit/>
          </a:bodyPr>
          <a:lstStyle/>
          <a:p>
            <a:r>
              <a:rPr lang="en-US" sz="1600" dirty="0"/>
              <a:t>1</a:t>
            </a:r>
          </a:p>
        </p:txBody>
      </p:sp>
      <p:sp>
        <p:nvSpPr>
          <p:cNvPr id="52" name="TextBox 51">
            <a:extLst>
              <a:ext uri="{FF2B5EF4-FFF2-40B4-BE49-F238E27FC236}">
                <a16:creationId xmlns:a16="http://schemas.microsoft.com/office/drawing/2014/main" id="{7B752ED3-E639-F14E-BCC1-4EC1AC0DFA15}"/>
              </a:ext>
            </a:extLst>
          </p:cNvPr>
          <p:cNvSpPr txBox="1"/>
          <p:nvPr/>
        </p:nvSpPr>
        <p:spPr>
          <a:xfrm>
            <a:off x="6936251" y="1744047"/>
            <a:ext cx="1564569" cy="338554"/>
          </a:xfrm>
          <a:prstGeom prst="rect">
            <a:avLst/>
          </a:prstGeom>
          <a:noFill/>
        </p:spPr>
        <p:txBody>
          <a:bodyPr wrap="square" rtlCol="0">
            <a:spAutoFit/>
          </a:bodyPr>
          <a:lstStyle/>
          <a:p>
            <a:r>
              <a:rPr lang="en-US" sz="1600" dirty="0"/>
              <a:t>Interpretation</a:t>
            </a:r>
          </a:p>
        </p:txBody>
      </p:sp>
      <p:sp>
        <p:nvSpPr>
          <p:cNvPr id="53" name="Rectangle 52">
            <a:extLst>
              <a:ext uri="{FF2B5EF4-FFF2-40B4-BE49-F238E27FC236}">
                <a16:creationId xmlns:a16="http://schemas.microsoft.com/office/drawing/2014/main" id="{49ABF942-5480-9049-8237-366BC05A010E}"/>
              </a:ext>
            </a:extLst>
          </p:cNvPr>
          <p:cNvSpPr/>
          <p:nvPr/>
        </p:nvSpPr>
        <p:spPr>
          <a:xfrm>
            <a:off x="7338098" y="2273734"/>
            <a:ext cx="647934" cy="584775"/>
          </a:xfrm>
          <a:prstGeom prst="rect">
            <a:avLst/>
          </a:prstGeom>
        </p:spPr>
        <p:txBody>
          <a:bodyPr wrap="none">
            <a:spAutoFit/>
          </a:bodyPr>
          <a:lstStyle/>
          <a:p>
            <a:r>
              <a:rPr lang="en-US" sz="32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54" name="TextBox 53">
            <a:extLst>
              <a:ext uri="{FF2B5EF4-FFF2-40B4-BE49-F238E27FC236}">
                <a16:creationId xmlns:a16="http://schemas.microsoft.com/office/drawing/2014/main" id="{9466B6DA-17BF-9C47-B4C0-95B1C5023BAA}"/>
              </a:ext>
            </a:extLst>
          </p:cNvPr>
          <p:cNvSpPr txBox="1"/>
          <p:nvPr/>
        </p:nvSpPr>
        <p:spPr>
          <a:xfrm>
            <a:off x="6856176" y="2826346"/>
            <a:ext cx="1900366" cy="830997"/>
          </a:xfrm>
          <a:prstGeom prst="rect">
            <a:avLst/>
          </a:prstGeom>
          <a:noFill/>
        </p:spPr>
        <p:txBody>
          <a:bodyPr wrap="square" rtlCol="0">
            <a:spAutoFit/>
          </a:bodyPr>
          <a:lstStyle/>
          <a:p>
            <a:r>
              <a:rPr lang="en-US" sz="1600" dirty="0"/>
              <a:t>Kinase elutes as single component with 90% recovery</a:t>
            </a:r>
          </a:p>
        </p:txBody>
      </p:sp>
      <p:sp>
        <p:nvSpPr>
          <p:cNvPr id="56" name="TextBox 55">
            <a:extLst>
              <a:ext uri="{FF2B5EF4-FFF2-40B4-BE49-F238E27FC236}">
                <a16:creationId xmlns:a16="http://schemas.microsoft.com/office/drawing/2014/main" id="{C55B33EB-14B6-8A41-880E-6B356B1024B7}"/>
              </a:ext>
            </a:extLst>
          </p:cNvPr>
          <p:cNvSpPr txBox="1"/>
          <p:nvPr/>
        </p:nvSpPr>
        <p:spPr>
          <a:xfrm>
            <a:off x="6861342" y="4272854"/>
            <a:ext cx="1900366" cy="584775"/>
          </a:xfrm>
          <a:prstGeom prst="rect">
            <a:avLst/>
          </a:prstGeom>
          <a:noFill/>
        </p:spPr>
        <p:txBody>
          <a:bodyPr wrap="square" rtlCol="0">
            <a:spAutoFit/>
          </a:bodyPr>
          <a:lstStyle/>
          <a:p>
            <a:r>
              <a:rPr lang="en-US" sz="1600" dirty="0"/>
              <a:t>Proceed with next purification step</a:t>
            </a:r>
          </a:p>
        </p:txBody>
      </p:sp>
      <p:sp>
        <p:nvSpPr>
          <p:cNvPr id="7" name="Down Arrow 6">
            <a:extLst>
              <a:ext uri="{FF2B5EF4-FFF2-40B4-BE49-F238E27FC236}">
                <a16:creationId xmlns:a16="http://schemas.microsoft.com/office/drawing/2014/main" id="{8C45BB8A-F48A-334E-B45B-2915EF8D5765}"/>
              </a:ext>
            </a:extLst>
          </p:cNvPr>
          <p:cNvSpPr/>
          <p:nvPr/>
        </p:nvSpPr>
        <p:spPr>
          <a:xfrm>
            <a:off x="7586420" y="3735092"/>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295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932266" y="231486"/>
            <a:ext cx="2525243" cy="400110"/>
          </a:xfrm>
          <a:prstGeom prst="rect">
            <a:avLst/>
          </a:prstGeom>
          <a:noFill/>
        </p:spPr>
        <p:txBody>
          <a:bodyPr wrap="none" rtlCol="0">
            <a:spAutoFit/>
          </a:bodyPr>
          <a:lstStyle/>
          <a:p>
            <a:r>
              <a:rPr lang="en-US" sz="2000" b="1" dirty="0"/>
              <a:t>DEAE-cellulose results</a:t>
            </a:r>
            <a:endParaRPr lang="en-US" sz="2000" b="1" i="1" dirty="0"/>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15152" y="1741465"/>
            <a:ext cx="1254602" cy="338554"/>
          </a:xfrm>
          <a:prstGeom prst="rect">
            <a:avLst/>
          </a:prstGeom>
          <a:noFill/>
        </p:spPr>
        <p:txBody>
          <a:bodyPr wrap="square" rtlCol="0">
            <a:spAutoFit/>
          </a:bodyPr>
          <a:lstStyle/>
          <a:p>
            <a:r>
              <a:rPr lang="en-US" sz="1600" dirty="0"/>
              <a:t>Scenario</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3420720" y="1320427"/>
            <a:ext cx="841316" cy="338554"/>
          </a:xfrm>
          <a:prstGeom prst="rect">
            <a:avLst/>
          </a:prstGeom>
          <a:noFill/>
        </p:spPr>
        <p:txBody>
          <a:bodyPr wrap="square" rtlCol="0">
            <a:spAutoFit/>
          </a:bodyPr>
          <a:lstStyle/>
          <a:p>
            <a:r>
              <a:rPr lang="en-US" sz="1600" dirty="0"/>
              <a:t>Units</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679747" y="2330401"/>
            <a:ext cx="1254602" cy="338554"/>
          </a:xfrm>
          <a:prstGeom prst="rect">
            <a:avLst/>
          </a:prstGeom>
          <a:noFill/>
        </p:spPr>
        <p:txBody>
          <a:bodyPr wrap="square" rtlCol="0">
            <a:spAutoFit/>
          </a:bodyPr>
          <a:lstStyle/>
          <a:p>
            <a:r>
              <a:rPr lang="en-US" sz="1600" dirty="0">
                <a:solidFill>
                  <a:schemeClr val="bg1">
                    <a:lumMod val="75000"/>
                  </a:schemeClr>
                </a:solidFill>
              </a:rPr>
              <a:t>2,000</a:t>
            </a:r>
          </a:p>
        </p:txBody>
      </p:sp>
      <p:sp>
        <p:nvSpPr>
          <p:cNvPr id="45" name="TextBox 44">
            <a:extLst>
              <a:ext uri="{FF2B5EF4-FFF2-40B4-BE49-F238E27FC236}">
                <a16:creationId xmlns:a16="http://schemas.microsoft.com/office/drawing/2014/main" id="{692BF199-EBBA-6343-B9DE-84C2790E4E68}"/>
              </a:ext>
            </a:extLst>
          </p:cNvPr>
          <p:cNvSpPr txBox="1"/>
          <p:nvPr/>
        </p:nvSpPr>
        <p:spPr>
          <a:xfrm>
            <a:off x="2932530" y="2335569"/>
            <a:ext cx="918803" cy="338554"/>
          </a:xfrm>
          <a:prstGeom prst="rect">
            <a:avLst/>
          </a:prstGeom>
          <a:noFill/>
        </p:spPr>
        <p:txBody>
          <a:bodyPr wrap="square" rtlCol="0">
            <a:spAutoFit/>
          </a:bodyPr>
          <a:lstStyle/>
          <a:p>
            <a:r>
              <a:rPr lang="en-US" sz="1600" dirty="0">
                <a:solidFill>
                  <a:schemeClr val="bg1">
                    <a:lumMod val="75000"/>
                  </a:schemeClr>
                </a:solidFill>
              </a:rPr>
              <a:t>90,000</a:t>
            </a:r>
          </a:p>
        </p:txBody>
      </p:sp>
      <p:sp>
        <p:nvSpPr>
          <p:cNvPr id="47" name="TextBox 46">
            <a:extLst>
              <a:ext uri="{FF2B5EF4-FFF2-40B4-BE49-F238E27FC236}">
                <a16:creationId xmlns:a16="http://schemas.microsoft.com/office/drawing/2014/main" id="{B1A9783C-208D-7541-9F4A-AED95AE03042}"/>
              </a:ext>
            </a:extLst>
          </p:cNvPr>
          <p:cNvSpPr txBox="1"/>
          <p:nvPr/>
        </p:nvSpPr>
        <p:spPr>
          <a:xfrm>
            <a:off x="4131068" y="2340737"/>
            <a:ext cx="704406" cy="338554"/>
          </a:xfrm>
          <a:prstGeom prst="rect">
            <a:avLst/>
          </a:prstGeom>
          <a:noFill/>
        </p:spPr>
        <p:txBody>
          <a:bodyPr wrap="square" rtlCol="0">
            <a:spAutoFit/>
          </a:bodyPr>
          <a:lstStyle/>
          <a:p>
            <a:r>
              <a:rPr lang="en-US" sz="1600" dirty="0">
                <a:solidFill>
                  <a:schemeClr val="bg1">
                    <a:lumMod val="75000"/>
                  </a:schemeClr>
                </a:solidFill>
              </a:rPr>
              <a:t>2,000</a:t>
            </a:r>
          </a:p>
        </p:txBody>
      </p:sp>
      <p:sp>
        <p:nvSpPr>
          <p:cNvPr id="49" name="TextBox 48">
            <a:extLst>
              <a:ext uri="{FF2B5EF4-FFF2-40B4-BE49-F238E27FC236}">
                <a16:creationId xmlns:a16="http://schemas.microsoft.com/office/drawing/2014/main" id="{9D1F9A84-DF5C-4645-AA37-ED50C85D9C47}"/>
              </a:ext>
            </a:extLst>
          </p:cNvPr>
          <p:cNvSpPr txBox="1"/>
          <p:nvPr/>
        </p:nvSpPr>
        <p:spPr>
          <a:xfrm>
            <a:off x="5298609" y="2345905"/>
            <a:ext cx="544256" cy="338554"/>
          </a:xfrm>
          <a:prstGeom prst="rect">
            <a:avLst/>
          </a:prstGeom>
          <a:noFill/>
        </p:spPr>
        <p:txBody>
          <a:bodyPr wrap="square" rtlCol="0">
            <a:spAutoFit/>
          </a:bodyPr>
          <a:lstStyle/>
          <a:p>
            <a:r>
              <a:rPr lang="en-US" sz="1600" dirty="0">
                <a:solidFill>
                  <a:schemeClr val="bg1">
                    <a:lumMod val="75000"/>
                  </a:schemeClr>
                </a:solidFill>
              </a:rPr>
              <a:t>500</a:t>
            </a:r>
          </a:p>
        </p:txBody>
      </p:sp>
      <p:sp>
        <p:nvSpPr>
          <p:cNvPr id="51" name="TextBox 50">
            <a:extLst>
              <a:ext uri="{FF2B5EF4-FFF2-40B4-BE49-F238E27FC236}">
                <a16:creationId xmlns:a16="http://schemas.microsoft.com/office/drawing/2014/main" id="{A605B6E5-F348-114F-8101-A47C789AFD32}"/>
              </a:ext>
            </a:extLst>
          </p:cNvPr>
          <p:cNvSpPr txBox="1"/>
          <p:nvPr/>
        </p:nvSpPr>
        <p:spPr>
          <a:xfrm>
            <a:off x="514788" y="2327818"/>
            <a:ext cx="368614" cy="338554"/>
          </a:xfrm>
          <a:prstGeom prst="rect">
            <a:avLst/>
          </a:prstGeom>
          <a:noFill/>
        </p:spPr>
        <p:txBody>
          <a:bodyPr wrap="square" rtlCol="0">
            <a:spAutoFit/>
          </a:bodyPr>
          <a:lstStyle/>
          <a:p>
            <a:r>
              <a:rPr lang="en-US" sz="1600" dirty="0">
                <a:solidFill>
                  <a:schemeClr val="bg1">
                    <a:lumMod val="75000"/>
                  </a:schemeClr>
                </a:solidFill>
              </a:rPr>
              <a:t>1</a:t>
            </a:r>
          </a:p>
        </p:txBody>
      </p:sp>
      <p:sp>
        <p:nvSpPr>
          <p:cNvPr id="52" name="TextBox 51">
            <a:extLst>
              <a:ext uri="{FF2B5EF4-FFF2-40B4-BE49-F238E27FC236}">
                <a16:creationId xmlns:a16="http://schemas.microsoft.com/office/drawing/2014/main" id="{7B752ED3-E639-F14E-BCC1-4EC1AC0DFA15}"/>
              </a:ext>
            </a:extLst>
          </p:cNvPr>
          <p:cNvSpPr txBox="1"/>
          <p:nvPr/>
        </p:nvSpPr>
        <p:spPr>
          <a:xfrm>
            <a:off x="6936251" y="1744047"/>
            <a:ext cx="1564569" cy="338554"/>
          </a:xfrm>
          <a:prstGeom prst="rect">
            <a:avLst/>
          </a:prstGeom>
          <a:noFill/>
        </p:spPr>
        <p:txBody>
          <a:bodyPr wrap="square" rtlCol="0">
            <a:spAutoFit/>
          </a:bodyPr>
          <a:lstStyle/>
          <a:p>
            <a:r>
              <a:rPr lang="en-US" sz="1600" dirty="0"/>
              <a:t>Interpretation</a:t>
            </a:r>
          </a:p>
        </p:txBody>
      </p:sp>
      <p:sp>
        <p:nvSpPr>
          <p:cNvPr id="54" name="TextBox 53">
            <a:extLst>
              <a:ext uri="{FF2B5EF4-FFF2-40B4-BE49-F238E27FC236}">
                <a16:creationId xmlns:a16="http://schemas.microsoft.com/office/drawing/2014/main" id="{9466B6DA-17BF-9C47-B4C0-95B1C5023BAA}"/>
              </a:ext>
            </a:extLst>
          </p:cNvPr>
          <p:cNvSpPr txBox="1"/>
          <p:nvPr/>
        </p:nvSpPr>
        <p:spPr>
          <a:xfrm>
            <a:off x="6856176" y="3570264"/>
            <a:ext cx="2086346" cy="830997"/>
          </a:xfrm>
          <a:prstGeom prst="rect">
            <a:avLst/>
          </a:prstGeom>
          <a:noFill/>
        </p:spPr>
        <p:txBody>
          <a:bodyPr wrap="square" rtlCol="0">
            <a:spAutoFit/>
          </a:bodyPr>
          <a:lstStyle/>
          <a:p>
            <a:r>
              <a:rPr lang="en-US" sz="1600" dirty="0"/>
              <a:t>Split single component across two step </a:t>
            </a:r>
            <a:r>
              <a:rPr lang="en-US" sz="1600" dirty="0" err="1"/>
              <a:t>elutions</a:t>
            </a:r>
            <a:endParaRPr lang="en-US" sz="1600" dirty="0"/>
          </a:p>
        </p:txBody>
      </p:sp>
      <p:sp>
        <p:nvSpPr>
          <p:cNvPr id="56" name="TextBox 55">
            <a:extLst>
              <a:ext uri="{FF2B5EF4-FFF2-40B4-BE49-F238E27FC236}">
                <a16:creationId xmlns:a16="http://schemas.microsoft.com/office/drawing/2014/main" id="{C55B33EB-14B6-8A41-880E-6B356B1024B7}"/>
              </a:ext>
            </a:extLst>
          </p:cNvPr>
          <p:cNvSpPr txBox="1"/>
          <p:nvPr/>
        </p:nvSpPr>
        <p:spPr>
          <a:xfrm>
            <a:off x="6861342" y="5016772"/>
            <a:ext cx="1900366" cy="1569660"/>
          </a:xfrm>
          <a:prstGeom prst="rect">
            <a:avLst/>
          </a:prstGeom>
          <a:noFill/>
        </p:spPr>
        <p:txBody>
          <a:bodyPr wrap="square" rtlCol="0">
            <a:spAutoFit/>
          </a:bodyPr>
          <a:lstStyle/>
          <a:p>
            <a:r>
              <a:rPr lang="en-US" sz="1600" dirty="0"/>
              <a:t>Revise DEAE protocol to use different salt steps or (better yet) change to salt gradient elution</a:t>
            </a:r>
          </a:p>
        </p:txBody>
      </p:sp>
      <p:sp>
        <p:nvSpPr>
          <p:cNvPr id="7" name="Down Arrow 6">
            <a:extLst>
              <a:ext uri="{FF2B5EF4-FFF2-40B4-BE49-F238E27FC236}">
                <a16:creationId xmlns:a16="http://schemas.microsoft.com/office/drawing/2014/main" id="{8C45BB8A-F48A-334E-B45B-2915EF8D5765}"/>
              </a:ext>
            </a:extLst>
          </p:cNvPr>
          <p:cNvSpPr/>
          <p:nvPr/>
        </p:nvSpPr>
        <p:spPr>
          <a:xfrm>
            <a:off x="7586420" y="4440265"/>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CF2792-85DA-E64D-8FE6-2BAAC4DBEB62}"/>
              </a:ext>
            </a:extLst>
          </p:cNvPr>
          <p:cNvSpPr txBox="1"/>
          <p:nvPr/>
        </p:nvSpPr>
        <p:spPr>
          <a:xfrm>
            <a:off x="1692665" y="3032990"/>
            <a:ext cx="1254602" cy="338554"/>
          </a:xfrm>
          <a:prstGeom prst="rect">
            <a:avLst/>
          </a:prstGeom>
          <a:noFill/>
        </p:spPr>
        <p:txBody>
          <a:bodyPr wrap="square" rtlCol="0">
            <a:spAutoFit/>
          </a:bodyPr>
          <a:lstStyle/>
          <a:p>
            <a:r>
              <a:rPr lang="en-US" sz="1600" dirty="0"/>
              <a:t>2,000</a:t>
            </a:r>
          </a:p>
        </p:txBody>
      </p:sp>
      <p:sp>
        <p:nvSpPr>
          <p:cNvPr id="23" name="TextBox 22">
            <a:extLst>
              <a:ext uri="{FF2B5EF4-FFF2-40B4-BE49-F238E27FC236}">
                <a16:creationId xmlns:a16="http://schemas.microsoft.com/office/drawing/2014/main" id="{2B8A8102-26CE-794D-91C2-EE39C2300E4F}"/>
              </a:ext>
            </a:extLst>
          </p:cNvPr>
          <p:cNvSpPr txBox="1"/>
          <p:nvPr/>
        </p:nvSpPr>
        <p:spPr>
          <a:xfrm>
            <a:off x="2945448" y="3038158"/>
            <a:ext cx="918803" cy="338554"/>
          </a:xfrm>
          <a:prstGeom prst="rect">
            <a:avLst/>
          </a:prstGeom>
          <a:noFill/>
        </p:spPr>
        <p:txBody>
          <a:bodyPr wrap="square" rtlCol="0">
            <a:spAutoFit/>
          </a:bodyPr>
          <a:lstStyle/>
          <a:p>
            <a:r>
              <a:rPr lang="en-US" sz="1600" dirty="0"/>
              <a:t>40,000</a:t>
            </a:r>
          </a:p>
        </p:txBody>
      </p:sp>
      <p:sp>
        <p:nvSpPr>
          <p:cNvPr id="24" name="TextBox 23">
            <a:extLst>
              <a:ext uri="{FF2B5EF4-FFF2-40B4-BE49-F238E27FC236}">
                <a16:creationId xmlns:a16="http://schemas.microsoft.com/office/drawing/2014/main" id="{0A12AD98-880C-D547-8D12-F141596F4BCB}"/>
              </a:ext>
            </a:extLst>
          </p:cNvPr>
          <p:cNvSpPr txBox="1"/>
          <p:nvPr/>
        </p:nvSpPr>
        <p:spPr>
          <a:xfrm>
            <a:off x="4089743" y="3043326"/>
            <a:ext cx="776726" cy="338554"/>
          </a:xfrm>
          <a:prstGeom prst="rect">
            <a:avLst/>
          </a:prstGeom>
          <a:noFill/>
        </p:spPr>
        <p:txBody>
          <a:bodyPr wrap="square" rtlCol="0">
            <a:spAutoFit/>
          </a:bodyPr>
          <a:lstStyle/>
          <a:p>
            <a:r>
              <a:rPr lang="en-US" sz="1600" dirty="0"/>
              <a:t>50,000</a:t>
            </a:r>
          </a:p>
        </p:txBody>
      </p:sp>
      <p:sp>
        <p:nvSpPr>
          <p:cNvPr id="25" name="TextBox 24">
            <a:extLst>
              <a:ext uri="{FF2B5EF4-FFF2-40B4-BE49-F238E27FC236}">
                <a16:creationId xmlns:a16="http://schemas.microsoft.com/office/drawing/2014/main" id="{808668BA-C1A8-CD4E-B71F-546A3F9DB238}"/>
              </a:ext>
            </a:extLst>
          </p:cNvPr>
          <p:cNvSpPr txBox="1"/>
          <p:nvPr/>
        </p:nvSpPr>
        <p:spPr>
          <a:xfrm>
            <a:off x="5311527" y="3048494"/>
            <a:ext cx="544256" cy="338554"/>
          </a:xfrm>
          <a:prstGeom prst="rect">
            <a:avLst/>
          </a:prstGeom>
          <a:noFill/>
        </p:spPr>
        <p:txBody>
          <a:bodyPr wrap="square" rtlCol="0">
            <a:spAutoFit/>
          </a:bodyPr>
          <a:lstStyle/>
          <a:p>
            <a:r>
              <a:rPr lang="en-US" sz="1600" dirty="0"/>
              <a:t>500</a:t>
            </a:r>
          </a:p>
        </p:txBody>
      </p:sp>
      <p:sp>
        <p:nvSpPr>
          <p:cNvPr id="26" name="TextBox 25">
            <a:extLst>
              <a:ext uri="{FF2B5EF4-FFF2-40B4-BE49-F238E27FC236}">
                <a16:creationId xmlns:a16="http://schemas.microsoft.com/office/drawing/2014/main" id="{FFC04830-5993-4948-AEE7-D71212C236BA}"/>
              </a:ext>
            </a:extLst>
          </p:cNvPr>
          <p:cNvSpPr txBox="1"/>
          <p:nvPr/>
        </p:nvSpPr>
        <p:spPr>
          <a:xfrm>
            <a:off x="527706" y="3030407"/>
            <a:ext cx="368614" cy="338554"/>
          </a:xfrm>
          <a:prstGeom prst="rect">
            <a:avLst/>
          </a:prstGeom>
          <a:noFill/>
        </p:spPr>
        <p:txBody>
          <a:bodyPr wrap="square" rtlCol="0">
            <a:spAutoFit/>
          </a:bodyPr>
          <a:lstStyle/>
          <a:p>
            <a:r>
              <a:rPr lang="en-US" sz="1600" dirty="0"/>
              <a:t>2</a:t>
            </a:r>
          </a:p>
        </p:txBody>
      </p:sp>
      <p:sp>
        <p:nvSpPr>
          <p:cNvPr id="27" name="Rectangle 26">
            <a:extLst>
              <a:ext uri="{FF2B5EF4-FFF2-40B4-BE49-F238E27FC236}">
                <a16:creationId xmlns:a16="http://schemas.microsoft.com/office/drawing/2014/main" id="{4835852B-8403-4A42-AAF9-90751C216BA7}"/>
              </a:ext>
            </a:extLst>
          </p:cNvPr>
          <p:cNvSpPr/>
          <p:nvPr/>
        </p:nvSpPr>
        <p:spPr>
          <a:xfrm>
            <a:off x="7256567" y="2890434"/>
            <a:ext cx="601073" cy="707886"/>
          </a:xfrm>
          <a:prstGeom prst="rect">
            <a:avLst/>
          </a:prstGeom>
        </p:spPr>
        <p:txBody>
          <a:bodyPr wrap="square">
            <a:spAutoFit/>
          </a:bodyPr>
          <a:lstStyle/>
          <a:p>
            <a:r>
              <a:rPr lang="en-US" sz="4000" dirty="0">
                <a:latin typeface="Apple Color Emoji" pitchFamily="2" charset="0"/>
                <a:ea typeface="Calibri" panose="020F0502020204030204" pitchFamily="34" charset="0"/>
                <a:cs typeface="Apple Color Emoji" pitchFamily="2"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93751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932266" y="231486"/>
            <a:ext cx="2525243" cy="400110"/>
          </a:xfrm>
          <a:prstGeom prst="rect">
            <a:avLst/>
          </a:prstGeom>
          <a:noFill/>
        </p:spPr>
        <p:txBody>
          <a:bodyPr wrap="none" rtlCol="0">
            <a:spAutoFit/>
          </a:bodyPr>
          <a:lstStyle/>
          <a:p>
            <a:r>
              <a:rPr lang="en-US" sz="2000" b="1" dirty="0"/>
              <a:t>DEAE-cellulose results</a:t>
            </a:r>
            <a:endParaRPr lang="en-US" sz="2000" b="1" i="1" dirty="0"/>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15152" y="1741465"/>
            <a:ext cx="1254602" cy="338554"/>
          </a:xfrm>
          <a:prstGeom prst="rect">
            <a:avLst/>
          </a:prstGeom>
          <a:noFill/>
        </p:spPr>
        <p:txBody>
          <a:bodyPr wrap="square" rtlCol="0">
            <a:spAutoFit/>
          </a:bodyPr>
          <a:lstStyle/>
          <a:p>
            <a:r>
              <a:rPr lang="en-US" sz="1600" dirty="0"/>
              <a:t>Scenario</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3420720" y="1320427"/>
            <a:ext cx="841316" cy="338554"/>
          </a:xfrm>
          <a:prstGeom prst="rect">
            <a:avLst/>
          </a:prstGeom>
          <a:noFill/>
        </p:spPr>
        <p:txBody>
          <a:bodyPr wrap="square" rtlCol="0">
            <a:spAutoFit/>
          </a:bodyPr>
          <a:lstStyle/>
          <a:p>
            <a:r>
              <a:rPr lang="en-US" sz="1600" dirty="0"/>
              <a:t>Units</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679747" y="2330401"/>
            <a:ext cx="1254602" cy="338554"/>
          </a:xfrm>
          <a:prstGeom prst="rect">
            <a:avLst/>
          </a:prstGeom>
          <a:noFill/>
        </p:spPr>
        <p:txBody>
          <a:bodyPr wrap="square" rtlCol="0">
            <a:spAutoFit/>
          </a:bodyPr>
          <a:lstStyle/>
          <a:p>
            <a:r>
              <a:rPr lang="en-US" sz="1600" dirty="0">
                <a:solidFill>
                  <a:schemeClr val="bg1">
                    <a:lumMod val="75000"/>
                  </a:schemeClr>
                </a:solidFill>
              </a:rPr>
              <a:t>2,000</a:t>
            </a:r>
          </a:p>
        </p:txBody>
      </p:sp>
      <p:sp>
        <p:nvSpPr>
          <p:cNvPr id="45" name="TextBox 44">
            <a:extLst>
              <a:ext uri="{FF2B5EF4-FFF2-40B4-BE49-F238E27FC236}">
                <a16:creationId xmlns:a16="http://schemas.microsoft.com/office/drawing/2014/main" id="{692BF199-EBBA-6343-B9DE-84C2790E4E68}"/>
              </a:ext>
            </a:extLst>
          </p:cNvPr>
          <p:cNvSpPr txBox="1"/>
          <p:nvPr/>
        </p:nvSpPr>
        <p:spPr>
          <a:xfrm>
            <a:off x="2932530" y="2335569"/>
            <a:ext cx="918803" cy="338554"/>
          </a:xfrm>
          <a:prstGeom prst="rect">
            <a:avLst/>
          </a:prstGeom>
          <a:noFill/>
        </p:spPr>
        <p:txBody>
          <a:bodyPr wrap="square" rtlCol="0">
            <a:spAutoFit/>
          </a:bodyPr>
          <a:lstStyle/>
          <a:p>
            <a:r>
              <a:rPr lang="en-US" sz="1600" dirty="0">
                <a:solidFill>
                  <a:schemeClr val="bg1">
                    <a:lumMod val="75000"/>
                  </a:schemeClr>
                </a:solidFill>
              </a:rPr>
              <a:t>90,000</a:t>
            </a:r>
          </a:p>
        </p:txBody>
      </p:sp>
      <p:sp>
        <p:nvSpPr>
          <p:cNvPr id="47" name="TextBox 46">
            <a:extLst>
              <a:ext uri="{FF2B5EF4-FFF2-40B4-BE49-F238E27FC236}">
                <a16:creationId xmlns:a16="http://schemas.microsoft.com/office/drawing/2014/main" id="{B1A9783C-208D-7541-9F4A-AED95AE03042}"/>
              </a:ext>
            </a:extLst>
          </p:cNvPr>
          <p:cNvSpPr txBox="1"/>
          <p:nvPr/>
        </p:nvSpPr>
        <p:spPr>
          <a:xfrm>
            <a:off x="4131068" y="2340737"/>
            <a:ext cx="704406" cy="338554"/>
          </a:xfrm>
          <a:prstGeom prst="rect">
            <a:avLst/>
          </a:prstGeom>
          <a:noFill/>
        </p:spPr>
        <p:txBody>
          <a:bodyPr wrap="square" rtlCol="0">
            <a:spAutoFit/>
          </a:bodyPr>
          <a:lstStyle/>
          <a:p>
            <a:r>
              <a:rPr lang="en-US" sz="1600" dirty="0">
                <a:solidFill>
                  <a:schemeClr val="bg1">
                    <a:lumMod val="75000"/>
                  </a:schemeClr>
                </a:solidFill>
              </a:rPr>
              <a:t>2,000</a:t>
            </a:r>
          </a:p>
        </p:txBody>
      </p:sp>
      <p:sp>
        <p:nvSpPr>
          <p:cNvPr id="49" name="TextBox 48">
            <a:extLst>
              <a:ext uri="{FF2B5EF4-FFF2-40B4-BE49-F238E27FC236}">
                <a16:creationId xmlns:a16="http://schemas.microsoft.com/office/drawing/2014/main" id="{9D1F9A84-DF5C-4645-AA37-ED50C85D9C47}"/>
              </a:ext>
            </a:extLst>
          </p:cNvPr>
          <p:cNvSpPr txBox="1"/>
          <p:nvPr/>
        </p:nvSpPr>
        <p:spPr>
          <a:xfrm>
            <a:off x="5298609" y="2345905"/>
            <a:ext cx="544256" cy="338554"/>
          </a:xfrm>
          <a:prstGeom prst="rect">
            <a:avLst/>
          </a:prstGeom>
          <a:noFill/>
        </p:spPr>
        <p:txBody>
          <a:bodyPr wrap="square" rtlCol="0">
            <a:spAutoFit/>
          </a:bodyPr>
          <a:lstStyle/>
          <a:p>
            <a:r>
              <a:rPr lang="en-US" sz="1600" dirty="0">
                <a:solidFill>
                  <a:schemeClr val="bg1">
                    <a:lumMod val="75000"/>
                  </a:schemeClr>
                </a:solidFill>
              </a:rPr>
              <a:t>500</a:t>
            </a:r>
          </a:p>
        </p:txBody>
      </p:sp>
      <p:sp>
        <p:nvSpPr>
          <p:cNvPr id="51" name="TextBox 50">
            <a:extLst>
              <a:ext uri="{FF2B5EF4-FFF2-40B4-BE49-F238E27FC236}">
                <a16:creationId xmlns:a16="http://schemas.microsoft.com/office/drawing/2014/main" id="{A605B6E5-F348-114F-8101-A47C789AFD32}"/>
              </a:ext>
            </a:extLst>
          </p:cNvPr>
          <p:cNvSpPr txBox="1"/>
          <p:nvPr/>
        </p:nvSpPr>
        <p:spPr>
          <a:xfrm>
            <a:off x="514788" y="2327818"/>
            <a:ext cx="368614" cy="338554"/>
          </a:xfrm>
          <a:prstGeom prst="rect">
            <a:avLst/>
          </a:prstGeom>
          <a:noFill/>
        </p:spPr>
        <p:txBody>
          <a:bodyPr wrap="square" rtlCol="0">
            <a:spAutoFit/>
          </a:bodyPr>
          <a:lstStyle/>
          <a:p>
            <a:r>
              <a:rPr lang="en-US" sz="1600" dirty="0">
                <a:solidFill>
                  <a:schemeClr val="bg1">
                    <a:lumMod val="75000"/>
                  </a:schemeClr>
                </a:solidFill>
              </a:rPr>
              <a:t>1</a:t>
            </a:r>
          </a:p>
        </p:txBody>
      </p:sp>
      <p:sp>
        <p:nvSpPr>
          <p:cNvPr id="52" name="TextBox 51">
            <a:extLst>
              <a:ext uri="{FF2B5EF4-FFF2-40B4-BE49-F238E27FC236}">
                <a16:creationId xmlns:a16="http://schemas.microsoft.com/office/drawing/2014/main" id="{7B752ED3-E639-F14E-BCC1-4EC1AC0DFA15}"/>
              </a:ext>
            </a:extLst>
          </p:cNvPr>
          <p:cNvSpPr txBox="1"/>
          <p:nvPr/>
        </p:nvSpPr>
        <p:spPr>
          <a:xfrm>
            <a:off x="6936251" y="1744047"/>
            <a:ext cx="1564569" cy="338554"/>
          </a:xfrm>
          <a:prstGeom prst="rect">
            <a:avLst/>
          </a:prstGeom>
          <a:noFill/>
        </p:spPr>
        <p:txBody>
          <a:bodyPr wrap="square" rtlCol="0">
            <a:spAutoFit/>
          </a:bodyPr>
          <a:lstStyle/>
          <a:p>
            <a:r>
              <a:rPr lang="en-US" sz="1600" dirty="0"/>
              <a:t>Interpretation</a:t>
            </a:r>
          </a:p>
        </p:txBody>
      </p:sp>
      <p:sp>
        <p:nvSpPr>
          <p:cNvPr id="54" name="TextBox 53">
            <a:extLst>
              <a:ext uri="{FF2B5EF4-FFF2-40B4-BE49-F238E27FC236}">
                <a16:creationId xmlns:a16="http://schemas.microsoft.com/office/drawing/2014/main" id="{9466B6DA-17BF-9C47-B4C0-95B1C5023BAA}"/>
              </a:ext>
            </a:extLst>
          </p:cNvPr>
          <p:cNvSpPr txBox="1"/>
          <p:nvPr/>
        </p:nvSpPr>
        <p:spPr>
          <a:xfrm>
            <a:off x="7003410" y="4461414"/>
            <a:ext cx="1373424" cy="338554"/>
          </a:xfrm>
          <a:prstGeom prst="rect">
            <a:avLst/>
          </a:prstGeom>
          <a:noFill/>
        </p:spPr>
        <p:txBody>
          <a:bodyPr wrap="square" rtlCol="0">
            <a:spAutoFit/>
          </a:bodyPr>
          <a:lstStyle/>
          <a:p>
            <a:r>
              <a:rPr lang="en-US" sz="1600" dirty="0"/>
              <a:t>Lose activity !</a:t>
            </a:r>
          </a:p>
        </p:txBody>
      </p:sp>
      <p:sp>
        <p:nvSpPr>
          <p:cNvPr id="56" name="TextBox 55">
            <a:extLst>
              <a:ext uri="{FF2B5EF4-FFF2-40B4-BE49-F238E27FC236}">
                <a16:creationId xmlns:a16="http://schemas.microsoft.com/office/drawing/2014/main" id="{C55B33EB-14B6-8A41-880E-6B356B1024B7}"/>
              </a:ext>
            </a:extLst>
          </p:cNvPr>
          <p:cNvSpPr txBox="1"/>
          <p:nvPr/>
        </p:nvSpPr>
        <p:spPr>
          <a:xfrm>
            <a:off x="2521816" y="4722303"/>
            <a:ext cx="2522883" cy="400110"/>
          </a:xfrm>
          <a:prstGeom prst="rect">
            <a:avLst/>
          </a:prstGeom>
          <a:noFill/>
        </p:spPr>
        <p:txBody>
          <a:bodyPr wrap="square" rtlCol="0">
            <a:spAutoFit/>
          </a:bodyPr>
          <a:lstStyle/>
          <a:p>
            <a:r>
              <a:rPr lang="en-US" sz="2000" b="1" dirty="0">
                <a:solidFill>
                  <a:srgbClr val="0432FF"/>
                </a:solidFill>
              </a:rPr>
              <a:t>Q: what to do now ?</a:t>
            </a:r>
          </a:p>
        </p:txBody>
      </p:sp>
      <p:sp>
        <p:nvSpPr>
          <p:cNvPr id="22" name="TextBox 21">
            <a:extLst>
              <a:ext uri="{FF2B5EF4-FFF2-40B4-BE49-F238E27FC236}">
                <a16:creationId xmlns:a16="http://schemas.microsoft.com/office/drawing/2014/main" id="{41CF2792-85DA-E64D-8FE6-2BAAC4DBEB62}"/>
              </a:ext>
            </a:extLst>
          </p:cNvPr>
          <p:cNvSpPr txBox="1"/>
          <p:nvPr/>
        </p:nvSpPr>
        <p:spPr>
          <a:xfrm>
            <a:off x="1692665" y="3032990"/>
            <a:ext cx="1254602" cy="338554"/>
          </a:xfrm>
          <a:prstGeom prst="rect">
            <a:avLst/>
          </a:prstGeom>
          <a:noFill/>
        </p:spPr>
        <p:txBody>
          <a:bodyPr wrap="square" rtlCol="0">
            <a:spAutoFit/>
          </a:bodyPr>
          <a:lstStyle/>
          <a:p>
            <a:r>
              <a:rPr lang="en-US" sz="1600" dirty="0">
                <a:solidFill>
                  <a:schemeClr val="bg1">
                    <a:lumMod val="75000"/>
                  </a:schemeClr>
                </a:solidFill>
              </a:rPr>
              <a:t>2,000</a:t>
            </a:r>
          </a:p>
        </p:txBody>
      </p:sp>
      <p:sp>
        <p:nvSpPr>
          <p:cNvPr id="23" name="TextBox 22">
            <a:extLst>
              <a:ext uri="{FF2B5EF4-FFF2-40B4-BE49-F238E27FC236}">
                <a16:creationId xmlns:a16="http://schemas.microsoft.com/office/drawing/2014/main" id="{2B8A8102-26CE-794D-91C2-EE39C2300E4F}"/>
              </a:ext>
            </a:extLst>
          </p:cNvPr>
          <p:cNvSpPr txBox="1"/>
          <p:nvPr/>
        </p:nvSpPr>
        <p:spPr>
          <a:xfrm>
            <a:off x="2945448" y="3038158"/>
            <a:ext cx="918803" cy="338554"/>
          </a:xfrm>
          <a:prstGeom prst="rect">
            <a:avLst/>
          </a:prstGeom>
          <a:noFill/>
        </p:spPr>
        <p:txBody>
          <a:bodyPr wrap="square" rtlCol="0">
            <a:spAutoFit/>
          </a:bodyPr>
          <a:lstStyle/>
          <a:p>
            <a:r>
              <a:rPr lang="en-US" sz="1600" dirty="0">
                <a:solidFill>
                  <a:schemeClr val="bg1">
                    <a:lumMod val="75000"/>
                  </a:schemeClr>
                </a:solidFill>
              </a:rPr>
              <a:t>40,000</a:t>
            </a:r>
          </a:p>
        </p:txBody>
      </p:sp>
      <p:sp>
        <p:nvSpPr>
          <p:cNvPr id="24" name="TextBox 23">
            <a:extLst>
              <a:ext uri="{FF2B5EF4-FFF2-40B4-BE49-F238E27FC236}">
                <a16:creationId xmlns:a16="http://schemas.microsoft.com/office/drawing/2014/main" id="{0A12AD98-880C-D547-8D12-F141596F4BCB}"/>
              </a:ext>
            </a:extLst>
          </p:cNvPr>
          <p:cNvSpPr txBox="1"/>
          <p:nvPr/>
        </p:nvSpPr>
        <p:spPr>
          <a:xfrm>
            <a:off x="4089743" y="3043326"/>
            <a:ext cx="776726" cy="338554"/>
          </a:xfrm>
          <a:prstGeom prst="rect">
            <a:avLst/>
          </a:prstGeom>
          <a:noFill/>
        </p:spPr>
        <p:txBody>
          <a:bodyPr wrap="square" rtlCol="0">
            <a:spAutoFit/>
          </a:bodyPr>
          <a:lstStyle/>
          <a:p>
            <a:r>
              <a:rPr lang="en-US" sz="1600" dirty="0">
                <a:solidFill>
                  <a:schemeClr val="bg1">
                    <a:lumMod val="75000"/>
                  </a:schemeClr>
                </a:solidFill>
              </a:rPr>
              <a:t>50,000</a:t>
            </a:r>
          </a:p>
        </p:txBody>
      </p:sp>
      <p:sp>
        <p:nvSpPr>
          <p:cNvPr id="25" name="TextBox 24">
            <a:extLst>
              <a:ext uri="{FF2B5EF4-FFF2-40B4-BE49-F238E27FC236}">
                <a16:creationId xmlns:a16="http://schemas.microsoft.com/office/drawing/2014/main" id="{808668BA-C1A8-CD4E-B71F-546A3F9DB238}"/>
              </a:ext>
            </a:extLst>
          </p:cNvPr>
          <p:cNvSpPr txBox="1"/>
          <p:nvPr/>
        </p:nvSpPr>
        <p:spPr>
          <a:xfrm>
            <a:off x="5311527" y="3048494"/>
            <a:ext cx="544256" cy="338554"/>
          </a:xfrm>
          <a:prstGeom prst="rect">
            <a:avLst/>
          </a:prstGeom>
          <a:noFill/>
        </p:spPr>
        <p:txBody>
          <a:bodyPr wrap="square" rtlCol="0">
            <a:spAutoFit/>
          </a:bodyPr>
          <a:lstStyle/>
          <a:p>
            <a:r>
              <a:rPr lang="en-US" sz="1600" dirty="0">
                <a:solidFill>
                  <a:schemeClr val="bg1">
                    <a:lumMod val="75000"/>
                  </a:schemeClr>
                </a:solidFill>
              </a:rPr>
              <a:t>500</a:t>
            </a:r>
          </a:p>
        </p:txBody>
      </p:sp>
      <p:sp>
        <p:nvSpPr>
          <p:cNvPr id="26" name="TextBox 25">
            <a:extLst>
              <a:ext uri="{FF2B5EF4-FFF2-40B4-BE49-F238E27FC236}">
                <a16:creationId xmlns:a16="http://schemas.microsoft.com/office/drawing/2014/main" id="{FFC04830-5993-4948-AEE7-D71212C236BA}"/>
              </a:ext>
            </a:extLst>
          </p:cNvPr>
          <p:cNvSpPr txBox="1"/>
          <p:nvPr/>
        </p:nvSpPr>
        <p:spPr>
          <a:xfrm>
            <a:off x="527706" y="3030407"/>
            <a:ext cx="368614" cy="338554"/>
          </a:xfrm>
          <a:prstGeom prst="rect">
            <a:avLst/>
          </a:prstGeom>
          <a:noFill/>
        </p:spPr>
        <p:txBody>
          <a:bodyPr wrap="square" rtlCol="0">
            <a:spAutoFit/>
          </a:bodyPr>
          <a:lstStyle/>
          <a:p>
            <a:r>
              <a:rPr lang="en-US" sz="1600" dirty="0">
                <a:solidFill>
                  <a:schemeClr val="bg1">
                    <a:lumMod val="75000"/>
                  </a:schemeClr>
                </a:solidFill>
              </a:rPr>
              <a:t>2</a:t>
            </a:r>
          </a:p>
        </p:txBody>
      </p:sp>
      <p:sp>
        <p:nvSpPr>
          <p:cNvPr id="28" name="TextBox 27">
            <a:extLst>
              <a:ext uri="{FF2B5EF4-FFF2-40B4-BE49-F238E27FC236}">
                <a16:creationId xmlns:a16="http://schemas.microsoft.com/office/drawing/2014/main" id="{AD8C64CB-C1FD-6B4B-8DC2-65B1CC5B2133}"/>
              </a:ext>
            </a:extLst>
          </p:cNvPr>
          <p:cNvSpPr txBox="1"/>
          <p:nvPr/>
        </p:nvSpPr>
        <p:spPr>
          <a:xfrm>
            <a:off x="1690085" y="3851820"/>
            <a:ext cx="1254602" cy="338554"/>
          </a:xfrm>
          <a:prstGeom prst="rect">
            <a:avLst/>
          </a:prstGeom>
          <a:noFill/>
        </p:spPr>
        <p:txBody>
          <a:bodyPr wrap="square" rtlCol="0">
            <a:spAutoFit/>
          </a:bodyPr>
          <a:lstStyle/>
          <a:p>
            <a:r>
              <a:rPr lang="en-US" sz="1600" dirty="0"/>
              <a:t>1,000</a:t>
            </a:r>
          </a:p>
        </p:txBody>
      </p:sp>
      <p:sp>
        <p:nvSpPr>
          <p:cNvPr id="29" name="TextBox 28">
            <a:extLst>
              <a:ext uri="{FF2B5EF4-FFF2-40B4-BE49-F238E27FC236}">
                <a16:creationId xmlns:a16="http://schemas.microsoft.com/office/drawing/2014/main" id="{284A0929-D3B0-9541-933D-1E6BAE20AA14}"/>
              </a:ext>
            </a:extLst>
          </p:cNvPr>
          <p:cNvSpPr txBox="1"/>
          <p:nvPr/>
        </p:nvSpPr>
        <p:spPr>
          <a:xfrm>
            <a:off x="3043606" y="3856988"/>
            <a:ext cx="714732" cy="338554"/>
          </a:xfrm>
          <a:prstGeom prst="rect">
            <a:avLst/>
          </a:prstGeom>
          <a:noFill/>
        </p:spPr>
        <p:txBody>
          <a:bodyPr wrap="square" rtlCol="0">
            <a:spAutoFit/>
          </a:bodyPr>
          <a:lstStyle/>
          <a:p>
            <a:r>
              <a:rPr lang="en-US" sz="1600" dirty="0"/>
              <a:t>1,000</a:t>
            </a:r>
          </a:p>
        </p:txBody>
      </p:sp>
      <p:sp>
        <p:nvSpPr>
          <p:cNvPr id="30" name="TextBox 29">
            <a:extLst>
              <a:ext uri="{FF2B5EF4-FFF2-40B4-BE49-F238E27FC236}">
                <a16:creationId xmlns:a16="http://schemas.microsoft.com/office/drawing/2014/main" id="{76540525-C5C5-5E48-814D-82A221680E89}"/>
              </a:ext>
            </a:extLst>
          </p:cNvPr>
          <p:cNvSpPr txBox="1"/>
          <p:nvPr/>
        </p:nvSpPr>
        <p:spPr>
          <a:xfrm>
            <a:off x="4172402" y="3862156"/>
            <a:ext cx="776726" cy="338554"/>
          </a:xfrm>
          <a:prstGeom prst="rect">
            <a:avLst/>
          </a:prstGeom>
          <a:noFill/>
        </p:spPr>
        <p:txBody>
          <a:bodyPr wrap="square" rtlCol="0">
            <a:spAutoFit/>
          </a:bodyPr>
          <a:lstStyle/>
          <a:p>
            <a:r>
              <a:rPr lang="en-US" sz="1600" dirty="0"/>
              <a:t>1,000</a:t>
            </a:r>
          </a:p>
        </p:txBody>
      </p:sp>
      <p:sp>
        <p:nvSpPr>
          <p:cNvPr id="31" name="TextBox 30">
            <a:extLst>
              <a:ext uri="{FF2B5EF4-FFF2-40B4-BE49-F238E27FC236}">
                <a16:creationId xmlns:a16="http://schemas.microsoft.com/office/drawing/2014/main" id="{6AAD134F-B680-4340-A5FB-8873626847E1}"/>
              </a:ext>
            </a:extLst>
          </p:cNvPr>
          <p:cNvSpPr txBox="1"/>
          <p:nvPr/>
        </p:nvSpPr>
        <p:spPr>
          <a:xfrm>
            <a:off x="5262453" y="3867324"/>
            <a:ext cx="665650" cy="338554"/>
          </a:xfrm>
          <a:prstGeom prst="rect">
            <a:avLst/>
          </a:prstGeom>
          <a:noFill/>
        </p:spPr>
        <p:txBody>
          <a:bodyPr wrap="square" rtlCol="0">
            <a:spAutoFit/>
          </a:bodyPr>
          <a:lstStyle/>
          <a:p>
            <a:r>
              <a:rPr lang="en-US" sz="1600" dirty="0"/>
              <a:t>1,000</a:t>
            </a:r>
          </a:p>
        </p:txBody>
      </p:sp>
      <p:sp>
        <p:nvSpPr>
          <p:cNvPr id="32" name="TextBox 31">
            <a:extLst>
              <a:ext uri="{FF2B5EF4-FFF2-40B4-BE49-F238E27FC236}">
                <a16:creationId xmlns:a16="http://schemas.microsoft.com/office/drawing/2014/main" id="{27790660-A74B-5841-9BB1-33806115446F}"/>
              </a:ext>
            </a:extLst>
          </p:cNvPr>
          <p:cNvSpPr txBox="1"/>
          <p:nvPr/>
        </p:nvSpPr>
        <p:spPr>
          <a:xfrm>
            <a:off x="525126" y="3849237"/>
            <a:ext cx="368614" cy="338554"/>
          </a:xfrm>
          <a:prstGeom prst="rect">
            <a:avLst/>
          </a:prstGeom>
          <a:noFill/>
        </p:spPr>
        <p:txBody>
          <a:bodyPr wrap="square" rtlCol="0">
            <a:spAutoFit/>
          </a:bodyPr>
          <a:lstStyle/>
          <a:p>
            <a:r>
              <a:rPr lang="en-US" sz="1600" dirty="0"/>
              <a:t>3</a:t>
            </a:r>
          </a:p>
        </p:txBody>
      </p:sp>
      <p:sp>
        <p:nvSpPr>
          <p:cNvPr id="33" name="Rectangle 32">
            <a:extLst>
              <a:ext uri="{FF2B5EF4-FFF2-40B4-BE49-F238E27FC236}">
                <a16:creationId xmlns:a16="http://schemas.microsoft.com/office/drawing/2014/main" id="{12B31172-3361-B14F-B229-01C55799CD65}"/>
              </a:ext>
            </a:extLst>
          </p:cNvPr>
          <p:cNvSpPr/>
          <p:nvPr/>
        </p:nvSpPr>
        <p:spPr>
          <a:xfrm>
            <a:off x="7179205" y="3755416"/>
            <a:ext cx="864339" cy="769441"/>
          </a:xfrm>
          <a:prstGeom prst="rect">
            <a:avLst/>
          </a:prstGeom>
        </p:spPr>
        <p:txBody>
          <a:bodyPr wrap="none">
            <a:spAutoFit/>
          </a:bodyPr>
          <a:lstStyle/>
          <a:p>
            <a:r>
              <a:rPr lang="en-US" sz="44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sz="4000" dirty="0">
                <a:effectLst/>
              </a:rPr>
              <a:t> </a:t>
            </a:r>
            <a:endParaRPr lang="en-US" sz="4000" dirty="0"/>
          </a:p>
        </p:txBody>
      </p:sp>
    </p:spTree>
    <p:extLst>
      <p:ext uri="{BB962C8B-B14F-4D97-AF65-F5344CB8AC3E}">
        <p14:creationId xmlns:p14="http://schemas.microsoft.com/office/powerpoint/2010/main" val="1428626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3567696" y="208238"/>
            <a:ext cx="705642" cy="461665"/>
          </a:xfrm>
          <a:prstGeom prst="rect">
            <a:avLst/>
          </a:prstGeom>
          <a:noFill/>
        </p:spPr>
        <p:txBody>
          <a:bodyPr wrap="none" rtlCol="0">
            <a:spAutoFit/>
          </a:bodyPr>
          <a:lstStyle/>
          <a:p>
            <a:r>
              <a:rPr lang="en-US" sz="2400" b="1" dirty="0">
                <a:solidFill>
                  <a:srgbClr val="0432FF"/>
                </a:solidFill>
              </a:rPr>
              <a:t>MIX</a:t>
            </a:r>
            <a:endParaRPr lang="en-US" sz="2400" b="1" i="1" dirty="0">
              <a:solidFill>
                <a:srgbClr val="0432FF"/>
              </a:solidFill>
            </a:endParaRPr>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69395" y="1741465"/>
            <a:ext cx="784489" cy="338554"/>
          </a:xfrm>
          <a:prstGeom prst="rect">
            <a:avLst/>
          </a:prstGeom>
          <a:noFill/>
        </p:spPr>
        <p:txBody>
          <a:bodyPr wrap="square" rtlCol="0">
            <a:spAutoFit/>
          </a:bodyPr>
          <a:lstStyle/>
          <a:p>
            <a:r>
              <a:rPr lang="en-US" sz="1600" dirty="0"/>
              <a:t>Units</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2893777" y="1297180"/>
            <a:ext cx="1747966" cy="338554"/>
          </a:xfrm>
          <a:prstGeom prst="rect">
            <a:avLst/>
          </a:prstGeom>
          <a:noFill/>
        </p:spPr>
        <p:txBody>
          <a:bodyPr wrap="square" rtlCol="0">
            <a:spAutoFit/>
          </a:bodyPr>
          <a:lstStyle/>
          <a:p>
            <a:r>
              <a:rPr lang="en-US" sz="1600" dirty="0"/>
              <a:t>Fractions Added</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850226" y="2291656"/>
            <a:ext cx="381528" cy="400110"/>
          </a:xfrm>
          <a:prstGeom prst="rect">
            <a:avLst/>
          </a:prstGeom>
          <a:noFill/>
        </p:spPr>
        <p:txBody>
          <a:bodyPr wrap="square" rtlCol="0">
            <a:spAutoFit/>
          </a:bodyPr>
          <a:lstStyle/>
          <a:p>
            <a:r>
              <a:rPr lang="en-US" sz="2000" dirty="0"/>
              <a:t>+</a:t>
            </a:r>
          </a:p>
        </p:txBody>
      </p:sp>
      <p:sp>
        <p:nvSpPr>
          <p:cNvPr id="52" name="TextBox 51">
            <a:extLst>
              <a:ext uri="{FF2B5EF4-FFF2-40B4-BE49-F238E27FC236}">
                <a16:creationId xmlns:a16="http://schemas.microsoft.com/office/drawing/2014/main" id="{7B752ED3-E639-F14E-BCC1-4EC1AC0DFA15}"/>
              </a:ext>
            </a:extLst>
          </p:cNvPr>
          <p:cNvSpPr txBox="1"/>
          <p:nvPr/>
        </p:nvSpPr>
        <p:spPr>
          <a:xfrm>
            <a:off x="6936251" y="1310095"/>
            <a:ext cx="1564569" cy="338554"/>
          </a:xfrm>
          <a:prstGeom prst="rect">
            <a:avLst/>
          </a:prstGeom>
          <a:noFill/>
        </p:spPr>
        <p:txBody>
          <a:bodyPr wrap="square" rtlCol="0">
            <a:spAutoFit/>
          </a:bodyPr>
          <a:lstStyle/>
          <a:p>
            <a:r>
              <a:rPr lang="en-US" sz="1600" dirty="0"/>
              <a:t>Interpretation</a:t>
            </a:r>
          </a:p>
        </p:txBody>
      </p:sp>
      <p:sp>
        <p:nvSpPr>
          <p:cNvPr id="54" name="TextBox 53">
            <a:extLst>
              <a:ext uri="{FF2B5EF4-FFF2-40B4-BE49-F238E27FC236}">
                <a16:creationId xmlns:a16="http://schemas.microsoft.com/office/drawing/2014/main" id="{9466B6DA-17BF-9C47-B4C0-95B1C5023BAA}"/>
              </a:ext>
            </a:extLst>
          </p:cNvPr>
          <p:cNvSpPr txBox="1"/>
          <p:nvPr/>
        </p:nvSpPr>
        <p:spPr>
          <a:xfrm>
            <a:off x="6925916" y="2291651"/>
            <a:ext cx="1915865" cy="830997"/>
          </a:xfrm>
          <a:prstGeom prst="rect">
            <a:avLst/>
          </a:prstGeom>
          <a:noFill/>
        </p:spPr>
        <p:txBody>
          <a:bodyPr wrap="square" rtlCol="0">
            <a:spAutoFit/>
          </a:bodyPr>
          <a:lstStyle/>
          <a:p>
            <a:r>
              <a:rPr lang="en-US" sz="1600" dirty="0"/>
              <a:t>Enzyme activity requires more than one component</a:t>
            </a:r>
          </a:p>
        </p:txBody>
      </p:sp>
      <p:sp>
        <p:nvSpPr>
          <p:cNvPr id="34" name="TextBox 33">
            <a:extLst>
              <a:ext uri="{FF2B5EF4-FFF2-40B4-BE49-F238E27FC236}">
                <a16:creationId xmlns:a16="http://schemas.microsoft.com/office/drawing/2014/main" id="{C16B1F9C-A5E7-434B-A133-3B5E3D16ACD9}"/>
              </a:ext>
            </a:extLst>
          </p:cNvPr>
          <p:cNvSpPr txBox="1"/>
          <p:nvPr/>
        </p:nvSpPr>
        <p:spPr>
          <a:xfrm>
            <a:off x="295230" y="2332989"/>
            <a:ext cx="918803" cy="338554"/>
          </a:xfrm>
          <a:prstGeom prst="rect">
            <a:avLst/>
          </a:prstGeom>
          <a:noFill/>
        </p:spPr>
        <p:txBody>
          <a:bodyPr wrap="square" rtlCol="0">
            <a:spAutoFit/>
          </a:bodyPr>
          <a:lstStyle/>
          <a:p>
            <a:r>
              <a:rPr lang="en-US" sz="1600" dirty="0"/>
              <a:t>90,000</a:t>
            </a:r>
          </a:p>
        </p:txBody>
      </p:sp>
      <p:sp>
        <p:nvSpPr>
          <p:cNvPr id="43" name="TextBox 42">
            <a:extLst>
              <a:ext uri="{FF2B5EF4-FFF2-40B4-BE49-F238E27FC236}">
                <a16:creationId xmlns:a16="http://schemas.microsoft.com/office/drawing/2014/main" id="{F4EF586B-193D-CF4D-8D34-6EF87DC65747}"/>
              </a:ext>
            </a:extLst>
          </p:cNvPr>
          <p:cNvSpPr txBox="1"/>
          <p:nvPr/>
        </p:nvSpPr>
        <p:spPr>
          <a:xfrm>
            <a:off x="3134000" y="2296825"/>
            <a:ext cx="381528" cy="400110"/>
          </a:xfrm>
          <a:prstGeom prst="rect">
            <a:avLst/>
          </a:prstGeom>
          <a:noFill/>
        </p:spPr>
        <p:txBody>
          <a:bodyPr wrap="square" rtlCol="0">
            <a:spAutoFit/>
          </a:bodyPr>
          <a:lstStyle/>
          <a:p>
            <a:r>
              <a:rPr lang="en-US" sz="2000" dirty="0"/>
              <a:t>+</a:t>
            </a:r>
          </a:p>
        </p:txBody>
      </p:sp>
      <p:sp>
        <p:nvSpPr>
          <p:cNvPr id="46" name="TextBox 45">
            <a:extLst>
              <a:ext uri="{FF2B5EF4-FFF2-40B4-BE49-F238E27FC236}">
                <a16:creationId xmlns:a16="http://schemas.microsoft.com/office/drawing/2014/main" id="{4606A9D9-A6E0-E247-934C-D212C120A2C0}"/>
              </a:ext>
            </a:extLst>
          </p:cNvPr>
          <p:cNvSpPr txBox="1"/>
          <p:nvPr/>
        </p:nvSpPr>
        <p:spPr>
          <a:xfrm>
            <a:off x="4255045" y="2301994"/>
            <a:ext cx="381528" cy="400110"/>
          </a:xfrm>
          <a:prstGeom prst="rect">
            <a:avLst/>
          </a:prstGeom>
          <a:noFill/>
        </p:spPr>
        <p:txBody>
          <a:bodyPr wrap="square" rtlCol="0">
            <a:spAutoFit/>
          </a:bodyPr>
          <a:lstStyle/>
          <a:p>
            <a:r>
              <a:rPr lang="en-US" sz="2000" dirty="0"/>
              <a:t>+</a:t>
            </a:r>
          </a:p>
        </p:txBody>
      </p:sp>
      <p:sp>
        <p:nvSpPr>
          <p:cNvPr id="48" name="TextBox 47">
            <a:extLst>
              <a:ext uri="{FF2B5EF4-FFF2-40B4-BE49-F238E27FC236}">
                <a16:creationId xmlns:a16="http://schemas.microsoft.com/office/drawing/2014/main" id="{8F38A98C-8512-FF4A-A009-2E702268AD4C}"/>
              </a:ext>
            </a:extLst>
          </p:cNvPr>
          <p:cNvSpPr txBox="1"/>
          <p:nvPr/>
        </p:nvSpPr>
        <p:spPr>
          <a:xfrm>
            <a:off x="5345094" y="2307163"/>
            <a:ext cx="381528" cy="400110"/>
          </a:xfrm>
          <a:prstGeom prst="rect">
            <a:avLst/>
          </a:prstGeom>
          <a:noFill/>
        </p:spPr>
        <p:txBody>
          <a:bodyPr wrap="square" rtlCol="0">
            <a:spAutoFit/>
          </a:bodyPr>
          <a:lstStyle/>
          <a:p>
            <a:r>
              <a:rPr lang="en-US" sz="2000" dirty="0"/>
              <a:t>+</a:t>
            </a:r>
          </a:p>
        </p:txBody>
      </p:sp>
      <p:sp>
        <p:nvSpPr>
          <p:cNvPr id="50" name="TextBox 49">
            <a:extLst>
              <a:ext uri="{FF2B5EF4-FFF2-40B4-BE49-F238E27FC236}">
                <a16:creationId xmlns:a16="http://schemas.microsoft.com/office/drawing/2014/main" id="{F24353C1-0ADE-B442-989B-1840AAD45A85}"/>
              </a:ext>
            </a:extLst>
          </p:cNvPr>
          <p:cNvSpPr txBox="1"/>
          <p:nvPr/>
        </p:nvSpPr>
        <p:spPr>
          <a:xfrm>
            <a:off x="1455017" y="3105316"/>
            <a:ext cx="4240610" cy="830997"/>
          </a:xfrm>
          <a:prstGeom prst="rect">
            <a:avLst/>
          </a:prstGeom>
          <a:noFill/>
        </p:spPr>
        <p:txBody>
          <a:bodyPr wrap="square" rtlCol="0">
            <a:spAutoFit/>
          </a:bodyPr>
          <a:lstStyle/>
          <a:p>
            <a:r>
              <a:rPr lang="en-US" sz="1600" dirty="0"/>
              <a:t>Combine all four fractions: reconstitute activity</a:t>
            </a:r>
          </a:p>
          <a:p>
            <a:endParaRPr lang="en-US" sz="1600" dirty="0"/>
          </a:p>
          <a:p>
            <a:r>
              <a:rPr lang="en-US" sz="1600" dirty="0"/>
              <a:t>What now . . .  ?</a:t>
            </a:r>
          </a:p>
        </p:txBody>
      </p:sp>
      <p:sp>
        <p:nvSpPr>
          <p:cNvPr id="2" name="Rectangle 1">
            <a:extLst>
              <a:ext uri="{FF2B5EF4-FFF2-40B4-BE49-F238E27FC236}">
                <a16:creationId xmlns:a16="http://schemas.microsoft.com/office/drawing/2014/main" id="{A356BFCF-F543-F442-B550-1159505CB122}"/>
              </a:ext>
            </a:extLst>
          </p:cNvPr>
          <p:cNvSpPr/>
          <p:nvPr/>
        </p:nvSpPr>
        <p:spPr>
          <a:xfrm>
            <a:off x="3035942" y="3531052"/>
            <a:ext cx="750526" cy="707886"/>
          </a:xfrm>
          <a:prstGeom prst="rect">
            <a:avLst/>
          </a:prstGeom>
        </p:spPr>
        <p:txBody>
          <a:bodyPr wrap="none">
            <a:spAutoFit/>
          </a:bodyPr>
          <a:lstStyle/>
          <a:p>
            <a:r>
              <a:rPr lang="en-US" sz="40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t> </a:t>
            </a:r>
          </a:p>
        </p:txBody>
      </p:sp>
    </p:spTree>
    <p:extLst>
      <p:ext uri="{BB962C8B-B14F-4D97-AF65-F5344CB8AC3E}">
        <p14:creationId xmlns:p14="http://schemas.microsoft.com/office/powerpoint/2010/main" val="2578734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287631" y="180936"/>
            <a:ext cx="3748590" cy="400110"/>
          </a:xfrm>
          <a:prstGeom prst="rect">
            <a:avLst/>
          </a:prstGeom>
          <a:noFill/>
        </p:spPr>
        <p:txBody>
          <a:bodyPr wrap="none" rtlCol="0">
            <a:spAutoFit/>
          </a:bodyPr>
          <a:lstStyle/>
          <a:p>
            <a:r>
              <a:rPr lang="en-US" sz="2000" b="1" dirty="0"/>
              <a:t>How to quantify enzyme activity?</a:t>
            </a:r>
          </a:p>
        </p:txBody>
      </p:sp>
      <p:sp>
        <p:nvSpPr>
          <p:cNvPr id="24" name="TextBox 23">
            <a:extLst>
              <a:ext uri="{FF2B5EF4-FFF2-40B4-BE49-F238E27FC236}">
                <a16:creationId xmlns:a16="http://schemas.microsoft.com/office/drawing/2014/main" id="{4A03610D-C2FB-0E4C-9704-F3EA3ADAFD89}"/>
              </a:ext>
            </a:extLst>
          </p:cNvPr>
          <p:cNvSpPr txBox="1"/>
          <p:nvPr/>
        </p:nvSpPr>
        <p:spPr>
          <a:xfrm>
            <a:off x="233967" y="640301"/>
            <a:ext cx="5809860" cy="861774"/>
          </a:xfrm>
          <a:prstGeom prst="rect">
            <a:avLst/>
          </a:prstGeom>
          <a:noFill/>
        </p:spPr>
        <p:txBody>
          <a:bodyPr wrap="none" rtlCol="0">
            <a:spAutoFit/>
          </a:bodyPr>
          <a:lstStyle/>
          <a:p>
            <a:pPr marL="285750" indent="-285750">
              <a:buFont typeface="Arial" panose="020B0604020202020204" pitchFamily="34" charset="0"/>
              <a:buChar char="•"/>
            </a:pPr>
            <a:r>
              <a:rPr lang="en-US" b="1" dirty="0"/>
              <a:t>Titrate</a:t>
            </a:r>
            <a:r>
              <a:rPr lang="en-US" sz="1600" dirty="0"/>
              <a:t> the enzyme fraction (by volume) in the reaction mixture</a:t>
            </a:r>
          </a:p>
          <a:p>
            <a:pPr marL="285750" indent="-285750">
              <a:buFont typeface="Arial" panose="020B0604020202020204" pitchFamily="34" charset="0"/>
              <a:buChar char="•"/>
            </a:pPr>
            <a:r>
              <a:rPr lang="en-US" sz="1600" dirty="0"/>
              <a:t>Quantify product formed in each reaction</a:t>
            </a:r>
          </a:p>
          <a:p>
            <a:pPr marL="285750" indent="-285750">
              <a:buFont typeface="Arial" panose="020B0604020202020204" pitchFamily="34" charset="0"/>
              <a:buChar char="•"/>
            </a:pPr>
            <a:r>
              <a:rPr lang="en-US" sz="1600" dirty="0"/>
              <a:t>Plot product formation versus added enzyme </a:t>
            </a:r>
          </a:p>
        </p:txBody>
      </p:sp>
      <p:sp>
        <p:nvSpPr>
          <p:cNvPr id="25" name="Bent-Up Arrow 24">
            <a:extLst>
              <a:ext uri="{FF2B5EF4-FFF2-40B4-BE49-F238E27FC236}">
                <a16:creationId xmlns:a16="http://schemas.microsoft.com/office/drawing/2014/main" id="{70BEE369-DF02-3A42-9EEE-01BC573AD91D}"/>
              </a:ext>
            </a:extLst>
          </p:cNvPr>
          <p:cNvSpPr/>
          <p:nvPr/>
        </p:nvSpPr>
        <p:spPr>
          <a:xfrm flipH="1">
            <a:off x="1475491" y="2228546"/>
            <a:ext cx="2899801" cy="3183096"/>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36DE11-441E-824B-8C73-DF9DA94B587A}"/>
              </a:ext>
            </a:extLst>
          </p:cNvPr>
          <p:cNvSpPr txBox="1"/>
          <p:nvPr/>
        </p:nvSpPr>
        <p:spPr>
          <a:xfrm>
            <a:off x="1363305" y="5402877"/>
            <a:ext cx="301686" cy="369332"/>
          </a:xfrm>
          <a:prstGeom prst="rect">
            <a:avLst/>
          </a:prstGeom>
          <a:noFill/>
        </p:spPr>
        <p:txBody>
          <a:bodyPr wrap="none" rtlCol="0">
            <a:spAutoFit/>
          </a:bodyPr>
          <a:lstStyle/>
          <a:p>
            <a:r>
              <a:rPr lang="en-US" dirty="0"/>
              <a:t>0</a:t>
            </a:r>
          </a:p>
        </p:txBody>
      </p:sp>
      <p:sp>
        <p:nvSpPr>
          <p:cNvPr id="27" name="TextBox 26">
            <a:extLst>
              <a:ext uri="{FF2B5EF4-FFF2-40B4-BE49-F238E27FC236}">
                <a16:creationId xmlns:a16="http://schemas.microsoft.com/office/drawing/2014/main" id="{005B05F0-BF70-FB42-AB2D-697E7A690176}"/>
              </a:ext>
            </a:extLst>
          </p:cNvPr>
          <p:cNvSpPr txBox="1"/>
          <p:nvPr/>
        </p:nvSpPr>
        <p:spPr>
          <a:xfrm>
            <a:off x="1883174" y="5402877"/>
            <a:ext cx="301686"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186FEDB3-E590-2245-A4BE-5480EBDBA2B5}"/>
              </a:ext>
            </a:extLst>
          </p:cNvPr>
          <p:cNvSpPr txBox="1"/>
          <p:nvPr/>
        </p:nvSpPr>
        <p:spPr>
          <a:xfrm>
            <a:off x="2403043" y="5402877"/>
            <a:ext cx="301686" cy="369332"/>
          </a:xfrm>
          <a:prstGeom prst="rect">
            <a:avLst/>
          </a:prstGeom>
          <a:noFill/>
        </p:spPr>
        <p:txBody>
          <a:bodyPr wrap="none" rtlCol="0">
            <a:spAutoFit/>
          </a:bodyPr>
          <a:lstStyle/>
          <a:p>
            <a:r>
              <a:rPr lang="en-US" dirty="0"/>
              <a:t>2</a:t>
            </a:r>
          </a:p>
        </p:txBody>
      </p:sp>
      <p:sp>
        <p:nvSpPr>
          <p:cNvPr id="29" name="TextBox 28">
            <a:extLst>
              <a:ext uri="{FF2B5EF4-FFF2-40B4-BE49-F238E27FC236}">
                <a16:creationId xmlns:a16="http://schemas.microsoft.com/office/drawing/2014/main" id="{15A22F48-74D5-E043-8EBF-364D315892C8}"/>
              </a:ext>
            </a:extLst>
          </p:cNvPr>
          <p:cNvSpPr txBox="1"/>
          <p:nvPr/>
        </p:nvSpPr>
        <p:spPr>
          <a:xfrm>
            <a:off x="2897274" y="5402877"/>
            <a:ext cx="301686" cy="369332"/>
          </a:xfrm>
          <a:prstGeom prst="rect">
            <a:avLst/>
          </a:prstGeom>
          <a:noFill/>
        </p:spPr>
        <p:txBody>
          <a:bodyPr wrap="none" rtlCol="0">
            <a:spAutoFit/>
          </a:bodyPr>
          <a:lstStyle/>
          <a:p>
            <a:r>
              <a:rPr lang="en-US" dirty="0"/>
              <a:t>3</a:t>
            </a:r>
          </a:p>
        </p:txBody>
      </p:sp>
      <p:sp>
        <p:nvSpPr>
          <p:cNvPr id="30" name="TextBox 29">
            <a:extLst>
              <a:ext uri="{FF2B5EF4-FFF2-40B4-BE49-F238E27FC236}">
                <a16:creationId xmlns:a16="http://schemas.microsoft.com/office/drawing/2014/main" id="{060A2511-432C-5B45-B45B-C234266B842F}"/>
              </a:ext>
            </a:extLst>
          </p:cNvPr>
          <p:cNvSpPr txBox="1"/>
          <p:nvPr/>
        </p:nvSpPr>
        <p:spPr>
          <a:xfrm>
            <a:off x="3400051" y="5402877"/>
            <a:ext cx="301686" cy="369332"/>
          </a:xfrm>
          <a:prstGeom prst="rect">
            <a:avLst/>
          </a:prstGeom>
          <a:noFill/>
        </p:spPr>
        <p:txBody>
          <a:bodyPr wrap="none" rtlCol="0">
            <a:spAutoFit/>
          </a:bodyPr>
          <a:lstStyle/>
          <a:p>
            <a:r>
              <a:rPr lang="en-US" dirty="0"/>
              <a:t>4</a:t>
            </a:r>
          </a:p>
        </p:txBody>
      </p:sp>
      <p:sp>
        <p:nvSpPr>
          <p:cNvPr id="31" name="TextBox 30">
            <a:extLst>
              <a:ext uri="{FF2B5EF4-FFF2-40B4-BE49-F238E27FC236}">
                <a16:creationId xmlns:a16="http://schemas.microsoft.com/office/drawing/2014/main" id="{71F725AE-DE52-5542-B836-5EBCF69B4420}"/>
              </a:ext>
            </a:extLst>
          </p:cNvPr>
          <p:cNvSpPr txBox="1"/>
          <p:nvPr/>
        </p:nvSpPr>
        <p:spPr>
          <a:xfrm>
            <a:off x="3902828" y="5402877"/>
            <a:ext cx="301686" cy="369332"/>
          </a:xfrm>
          <a:prstGeom prst="rect">
            <a:avLst/>
          </a:prstGeom>
          <a:noFill/>
        </p:spPr>
        <p:txBody>
          <a:bodyPr wrap="none" rtlCol="0">
            <a:spAutoFit/>
          </a:bodyPr>
          <a:lstStyle/>
          <a:p>
            <a:r>
              <a:rPr lang="en-US" dirty="0"/>
              <a:t>5</a:t>
            </a:r>
          </a:p>
        </p:txBody>
      </p:sp>
      <p:sp>
        <p:nvSpPr>
          <p:cNvPr id="32" name="TextBox 31">
            <a:extLst>
              <a:ext uri="{FF2B5EF4-FFF2-40B4-BE49-F238E27FC236}">
                <a16:creationId xmlns:a16="http://schemas.microsoft.com/office/drawing/2014/main" id="{F05E4A2E-E16B-3240-B07A-817B849F425C}"/>
              </a:ext>
            </a:extLst>
          </p:cNvPr>
          <p:cNvSpPr txBox="1"/>
          <p:nvPr/>
        </p:nvSpPr>
        <p:spPr>
          <a:xfrm>
            <a:off x="2279128" y="5780318"/>
            <a:ext cx="1285480" cy="369332"/>
          </a:xfrm>
          <a:prstGeom prst="rect">
            <a:avLst/>
          </a:prstGeom>
          <a:noFill/>
        </p:spPr>
        <p:txBody>
          <a:bodyPr wrap="none" rtlCol="0">
            <a:spAutoFit/>
          </a:bodyPr>
          <a:lstStyle/>
          <a:p>
            <a:r>
              <a:rPr lang="en-US" dirty="0"/>
              <a:t>Enzyme (µl)</a:t>
            </a:r>
          </a:p>
        </p:txBody>
      </p:sp>
      <p:sp>
        <p:nvSpPr>
          <p:cNvPr id="34" name="TextBox 33">
            <a:extLst>
              <a:ext uri="{FF2B5EF4-FFF2-40B4-BE49-F238E27FC236}">
                <a16:creationId xmlns:a16="http://schemas.microsoft.com/office/drawing/2014/main" id="{37DB2405-1120-604D-A346-F8C0BF8344A5}"/>
              </a:ext>
            </a:extLst>
          </p:cNvPr>
          <p:cNvSpPr txBox="1"/>
          <p:nvPr/>
        </p:nvSpPr>
        <p:spPr>
          <a:xfrm rot="16200000">
            <a:off x="79515" y="3539895"/>
            <a:ext cx="1598002" cy="369332"/>
          </a:xfrm>
          <a:prstGeom prst="rect">
            <a:avLst/>
          </a:prstGeom>
          <a:noFill/>
        </p:spPr>
        <p:txBody>
          <a:bodyPr wrap="none" rtlCol="0">
            <a:spAutoFit/>
          </a:bodyPr>
          <a:lstStyle/>
          <a:p>
            <a:r>
              <a:rPr lang="en-US" dirty="0"/>
              <a:t>Product (pmol)</a:t>
            </a:r>
          </a:p>
        </p:txBody>
      </p:sp>
      <p:sp>
        <p:nvSpPr>
          <p:cNvPr id="35" name="TextBox 34">
            <a:extLst>
              <a:ext uri="{FF2B5EF4-FFF2-40B4-BE49-F238E27FC236}">
                <a16:creationId xmlns:a16="http://schemas.microsoft.com/office/drawing/2014/main" id="{B5076240-7128-7041-AF51-F957D647174D}"/>
              </a:ext>
            </a:extLst>
          </p:cNvPr>
          <p:cNvSpPr txBox="1"/>
          <p:nvPr/>
        </p:nvSpPr>
        <p:spPr>
          <a:xfrm>
            <a:off x="1086992" y="4675060"/>
            <a:ext cx="418704" cy="369332"/>
          </a:xfrm>
          <a:prstGeom prst="rect">
            <a:avLst/>
          </a:prstGeom>
          <a:noFill/>
        </p:spPr>
        <p:txBody>
          <a:bodyPr wrap="none" rtlCol="0">
            <a:spAutoFit/>
          </a:bodyPr>
          <a:lstStyle/>
          <a:p>
            <a:r>
              <a:rPr lang="en-US" dirty="0"/>
              <a:t>10</a:t>
            </a:r>
          </a:p>
        </p:txBody>
      </p:sp>
      <p:sp>
        <p:nvSpPr>
          <p:cNvPr id="36" name="TextBox 35">
            <a:extLst>
              <a:ext uri="{FF2B5EF4-FFF2-40B4-BE49-F238E27FC236}">
                <a16:creationId xmlns:a16="http://schemas.microsoft.com/office/drawing/2014/main" id="{4DE0E350-E5CF-FC44-A227-85BF74ADBFC1}"/>
              </a:ext>
            </a:extLst>
          </p:cNvPr>
          <p:cNvSpPr txBox="1"/>
          <p:nvPr/>
        </p:nvSpPr>
        <p:spPr>
          <a:xfrm>
            <a:off x="1085569" y="4066884"/>
            <a:ext cx="418704" cy="369332"/>
          </a:xfrm>
          <a:prstGeom prst="rect">
            <a:avLst/>
          </a:prstGeom>
          <a:noFill/>
        </p:spPr>
        <p:txBody>
          <a:bodyPr wrap="none" rtlCol="0">
            <a:spAutoFit/>
          </a:bodyPr>
          <a:lstStyle/>
          <a:p>
            <a:r>
              <a:rPr lang="en-US" dirty="0"/>
              <a:t>20</a:t>
            </a:r>
          </a:p>
        </p:txBody>
      </p:sp>
      <p:sp>
        <p:nvSpPr>
          <p:cNvPr id="37" name="TextBox 36">
            <a:extLst>
              <a:ext uri="{FF2B5EF4-FFF2-40B4-BE49-F238E27FC236}">
                <a16:creationId xmlns:a16="http://schemas.microsoft.com/office/drawing/2014/main" id="{805A6180-0515-824D-A3C0-98E3B99AF64C}"/>
              </a:ext>
            </a:extLst>
          </p:cNvPr>
          <p:cNvSpPr txBox="1"/>
          <p:nvPr/>
        </p:nvSpPr>
        <p:spPr>
          <a:xfrm>
            <a:off x="1084146" y="3458708"/>
            <a:ext cx="418704" cy="369332"/>
          </a:xfrm>
          <a:prstGeom prst="rect">
            <a:avLst/>
          </a:prstGeom>
          <a:noFill/>
        </p:spPr>
        <p:txBody>
          <a:bodyPr wrap="none" rtlCol="0">
            <a:spAutoFit/>
          </a:bodyPr>
          <a:lstStyle/>
          <a:p>
            <a:r>
              <a:rPr lang="en-US" dirty="0"/>
              <a:t>30</a:t>
            </a:r>
          </a:p>
        </p:txBody>
      </p:sp>
      <p:sp>
        <p:nvSpPr>
          <p:cNvPr id="38" name="TextBox 37">
            <a:extLst>
              <a:ext uri="{FF2B5EF4-FFF2-40B4-BE49-F238E27FC236}">
                <a16:creationId xmlns:a16="http://schemas.microsoft.com/office/drawing/2014/main" id="{83B0EE25-6612-0644-AEC7-252D5BFE629D}"/>
              </a:ext>
            </a:extLst>
          </p:cNvPr>
          <p:cNvSpPr txBox="1"/>
          <p:nvPr/>
        </p:nvSpPr>
        <p:spPr>
          <a:xfrm>
            <a:off x="1082722" y="2876170"/>
            <a:ext cx="418704" cy="369332"/>
          </a:xfrm>
          <a:prstGeom prst="rect">
            <a:avLst/>
          </a:prstGeom>
          <a:noFill/>
        </p:spPr>
        <p:txBody>
          <a:bodyPr wrap="none" rtlCol="0">
            <a:spAutoFit/>
          </a:bodyPr>
          <a:lstStyle/>
          <a:p>
            <a:r>
              <a:rPr lang="en-US" dirty="0"/>
              <a:t>40</a:t>
            </a:r>
          </a:p>
        </p:txBody>
      </p:sp>
      <p:sp>
        <p:nvSpPr>
          <p:cNvPr id="39" name="TextBox 38">
            <a:extLst>
              <a:ext uri="{FF2B5EF4-FFF2-40B4-BE49-F238E27FC236}">
                <a16:creationId xmlns:a16="http://schemas.microsoft.com/office/drawing/2014/main" id="{3AC2FAD4-3048-7E4C-8102-9E6B12AF723D}"/>
              </a:ext>
            </a:extLst>
          </p:cNvPr>
          <p:cNvSpPr txBox="1"/>
          <p:nvPr/>
        </p:nvSpPr>
        <p:spPr>
          <a:xfrm>
            <a:off x="1845739" y="4604275"/>
            <a:ext cx="364202" cy="523220"/>
          </a:xfrm>
          <a:prstGeom prst="rect">
            <a:avLst/>
          </a:prstGeom>
          <a:noFill/>
        </p:spPr>
        <p:txBody>
          <a:bodyPr wrap="none" rtlCol="0">
            <a:spAutoFit/>
          </a:bodyPr>
          <a:lstStyle/>
          <a:p>
            <a:r>
              <a:rPr lang="en-US" sz="2800" dirty="0"/>
              <a:t>•</a:t>
            </a:r>
          </a:p>
        </p:txBody>
      </p:sp>
      <p:sp>
        <p:nvSpPr>
          <p:cNvPr id="40" name="TextBox 39">
            <a:extLst>
              <a:ext uri="{FF2B5EF4-FFF2-40B4-BE49-F238E27FC236}">
                <a16:creationId xmlns:a16="http://schemas.microsoft.com/office/drawing/2014/main" id="{463751C6-3B51-8144-8D8C-BB0EA4C71F46}"/>
              </a:ext>
            </a:extLst>
          </p:cNvPr>
          <p:cNvSpPr txBox="1"/>
          <p:nvPr/>
        </p:nvSpPr>
        <p:spPr>
          <a:xfrm>
            <a:off x="2348517" y="4030283"/>
            <a:ext cx="364202" cy="523220"/>
          </a:xfrm>
          <a:prstGeom prst="rect">
            <a:avLst/>
          </a:prstGeom>
          <a:noFill/>
        </p:spPr>
        <p:txBody>
          <a:bodyPr wrap="none" rtlCol="0">
            <a:spAutoFit/>
          </a:bodyPr>
          <a:lstStyle/>
          <a:p>
            <a:r>
              <a:rPr lang="en-US" sz="2800" dirty="0"/>
              <a:t>•</a:t>
            </a:r>
          </a:p>
        </p:txBody>
      </p:sp>
      <p:sp>
        <p:nvSpPr>
          <p:cNvPr id="41" name="TextBox 40">
            <a:extLst>
              <a:ext uri="{FF2B5EF4-FFF2-40B4-BE49-F238E27FC236}">
                <a16:creationId xmlns:a16="http://schemas.microsoft.com/office/drawing/2014/main" id="{69BFB4AC-3077-324C-AEC8-EE08D5E48860}"/>
              </a:ext>
            </a:extLst>
          </p:cNvPr>
          <p:cNvSpPr txBox="1"/>
          <p:nvPr/>
        </p:nvSpPr>
        <p:spPr>
          <a:xfrm>
            <a:off x="2869810" y="3432076"/>
            <a:ext cx="364202" cy="523220"/>
          </a:xfrm>
          <a:prstGeom prst="rect">
            <a:avLst/>
          </a:prstGeom>
          <a:noFill/>
        </p:spPr>
        <p:txBody>
          <a:bodyPr wrap="none" rtlCol="0">
            <a:spAutoFit/>
          </a:bodyPr>
          <a:lstStyle/>
          <a:p>
            <a:r>
              <a:rPr lang="en-US" sz="2800" dirty="0"/>
              <a:t>•</a:t>
            </a:r>
          </a:p>
        </p:txBody>
      </p:sp>
      <p:sp>
        <p:nvSpPr>
          <p:cNvPr id="42" name="TextBox 41">
            <a:extLst>
              <a:ext uri="{FF2B5EF4-FFF2-40B4-BE49-F238E27FC236}">
                <a16:creationId xmlns:a16="http://schemas.microsoft.com/office/drawing/2014/main" id="{6F368452-23F9-5448-9391-5F97B6D09323}"/>
              </a:ext>
            </a:extLst>
          </p:cNvPr>
          <p:cNvSpPr txBox="1"/>
          <p:nvPr/>
        </p:nvSpPr>
        <p:spPr>
          <a:xfrm>
            <a:off x="1081298" y="2250902"/>
            <a:ext cx="418704" cy="369332"/>
          </a:xfrm>
          <a:prstGeom prst="rect">
            <a:avLst/>
          </a:prstGeom>
          <a:noFill/>
        </p:spPr>
        <p:txBody>
          <a:bodyPr wrap="none" rtlCol="0">
            <a:spAutoFit/>
          </a:bodyPr>
          <a:lstStyle/>
          <a:p>
            <a:r>
              <a:rPr lang="en-US" dirty="0"/>
              <a:t>50</a:t>
            </a:r>
          </a:p>
        </p:txBody>
      </p:sp>
      <p:sp>
        <p:nvSpPr>
          <p:cNvPr id="43" name="TextBox 42">
            <a:extLst>
              <a:ext uri="{FF2B5EF4-FFF2-40B4-BE49-F238E27FC236}">
                <a16:creationId xmlns:a16="http://schemas.microsoft.com/office/drawing/2014/main" id="{81A8AD2B-250A-8542-9446-4836712220B4}"/>
              </a:ext>
            </a:extLst>
          </p:cNvPr>
          <p:cNvSpPr txBox="1"/>
          <p:nvPr/>
        </p:nvSpPr>
        <p:spPr>
          <a:xfrm>
            <a:off x="3372588" y="2798263"/>
            <a:ext cx="364202" cy="523220"/>
          </a:xfrm>
          <a:prstGeom prst="rect">
            <a:avLst/>
          </a:prstGeom>
          <a:noFill/>
        </p:spPr>
        <p:txBody>
          <a:bodyPr wrap="none" rtlCol="0">
            <a:spAutoFit/>
          </a:bodyPr>
          <a:lstStyle/>
          <a:p>
            <a:r>
              <a:rPr lang="en-US" sz="2800" dirty="0"/>
              <a:t>•</a:t>
            </a:r>
          </a:p>
        </p:txBody>
      </p:sp>
      <p:sp>
        <p:nvSpPr>
          <p:cNvPr id="44" name="TextBox 43">
            <a:extLst>
              <a:ext uri="{FF2B5EF4-FFF2-40B4-BE49-F238E27FC236}">
                <a16:creationId xmlns:a16="http://schemas.microsoft.com/office/drawing/2014/main" id="{4AEBC0AB-2286-A447-B383-91D8A60457DD}"/>
              </a:ext>
            </a:extLst>
          </p:cNvPr>
          <p:cNvSpPr txBox="1"/>
          <p:nvPr/>
        </p:nvSpPr>
        <p:spPr>
          <a:xfrm>
            <a:off x="3883911" y="2198633"/>
            <a:ext cx="364202" cy="523220"/>
          </a:xfrm>
          <a:prstGeom prst="rect">
            <a:avLst/>
          </a:prstGeom>
          <a:noFill/>
        </p:spPr>
        <p:txBody>
          <a:bodyPr wrap="none" rtlCol="0">
            <a:spAutoFit/>
          </a:bodyPr>
          <a:lstStyle/>
          <a:p>
            <a:r>
              <a:rPr lang="en-US" sz="2800" dirty="0"/>
              <a:t>•</a:t>
            </a:r>
          </a:p>
        </p:txBody>
      </p:sp>
      <p:sp>
        <p:nvSpPr>
          <p:cNvPr id="45" name="Rectangle 44">
            <a:extLst>
              <a:ext uri="{FF2B5EF4-FFF2-40B4-BE49-F238E27FC236}">
                <a16:creationId xmlns:a16="http://schemas.microsoft.com/office/drawing/2014/main" id="{B4FC9DD2-F733-9247-86F1-5809F2AA7D07}"/>
              </a:ext>
            </a:extLst>
          </p:cNvPr>
          <p:cNvSpPr/>
          <p:nvPr/>
        </p:nvSpPr>
        <p:spPr>
          <a:xfrm>
            <a:off x="6800336" y="3299576"/>
            <a:ext cx="763226" cy="830997"/>
          </a:xfrm>
          <a:prstGeom prst="rect">
            <a:avLst/>
          </a:prstGeom>
        </p:spPr>
        <p:txBody>
          <a:bodyPr wrap="square">
            <a:spAutoFit/>
          </a:bodyPr>
          <a:lstStyle/>
          <a:p>
            <a:r>
              <a:rPr lang="en-US" sz="4800" dirty="0">
                <a:latin typeface="Apple Color Emoji" pitchFamily="2" charset="0"/>
                <a:ea typeface="Calibri" panose="020F0502020204030204" pitchFamily="34" charset="0"/>
                <a:cs typeface="Apple Color Emoji" pitchFamily="2"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184A20EA-5845-2349-834B-B102644AC25F}"/>
              </a:ext>
            </a:extLst>
          </p:cNvPr>
          <p:cNvSpPr txBox="1"/>
          <p:nvPr/>
        </p:nvSpPr>
        <p:spPr>
          <a:xfrm>
            <a:off x="5119465" y="3336827"/>
            <a:ext cx="1700658" cy="646331"/>
          </a:xfrm>
          <a:prstGeom prst="rect">
            <a:avLst/>
          </a:prstGeom>
          <a:noFill/>
        </p:spPr>
        <p:txBody>
          <a:bodyPr wrap="none" rtlCol="0">
            <a:spAutoFit/>
          </a:bodyPr>
          <a:lstStyle/>
          <a:p>
            <a:r>
              <a:rPr lang="en-US" dirty="0"/>
              <a:t>Are you happy ?</a:t>
            </a:r>
          </a:p>
          <a:p>
            <a:r>
              <a:rPr lang="en-US" dirty="0"/>
              <a:t>(you should be)</a:t>
            </a:r>
          </a:p>
        </p:txBody>
      </p:sp>
      <p:cxnSp>
        <p:nvCxnSpPr>
          <p:cNvPr id="48" name="Straight Connector 47">
            <a:extLst>
              <a:ext uri="{FF2B5EF4-FFF2-40B4-BE49-F238E27FC236}">
                <a16:creationId xmlns:a16="http://schemas.microsoft.com/office/drawing/2014/main" id="{7261F85B-8CAE-8646-968B-981D29876871}"/>
              </a:ext>
            </a:extLst>
          </p:cNvPr>
          <p:cNvCxnSpPr>
            <a:cxnSpLocks/>
          </p:cNvCxnSpPr>
          <p:nvPr/>
        </p:nvCxnSpPr>
        <p:spPr>
          <a:xfrm flipV="1">
            <a:off x="1505602" y="2442191"/>
            <a:ext cx="2596227" cy="29606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05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730788" y="208238"/>
            <a:ext cx="2814810" cy="461665"/>
          </a:xfrm>
          <a:prstGeom prst="rect">
            <a:avLst/>
          </a:prstGeom>
          <a:noFill/>
        </p:spPr>
        <p:txBody>
          <a:bodyPr wrap="none" rtlCol="0">
            <a:spAutoFit/>
          </a:bodyPr>
          <a:lstStyle/>
          <a:p>
            <a:r>
              <a:rPr lang="en-US" sz="2400" b="1" dirty="0">
                <a:solidFill>
                  <a:srgbClr val="0432FF"/>
                </a:solidFill>
              </a:rPr>
              <a:t>Systematic Omission</a:t>
            </a:r>
            <a:endParaRPr lang="en-US" sz="2400" b="1" i="1" dirty="0">
              <a:solidFill>
                <a:srgbClr val="0432FF"/>
              </a:solidFill>
            </a:endParaRPr>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69395" y="1741465"/>
            <a:ext cx="784489" cy="338554"/>
          </a:xfrm>
          <a:prstGeom prst="rect">
            <a:avLst/>
          </a:prstGeom>
          <a:noFill/>
        </p:spPr>
        <p:txBody>
          <a:bodyPr wrap="square" rtlCol="0">
            <a:spAutoFit/>
          </a:bodyPr>
          <a:lstStyle/>
          <a:p>
            <a:r>
              <a:rPr lang="en-US" sz="1600" dirty="0"/>
              <a:t>Units</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2893777" y="1297180"/>
            <a:ext cx="1747966" cy="338554"/>
          </a:xfrm>
          <a:prstGeom prst="rect">
            <a:avLst/>
          </a:prstGeom>
          <a:noFill/>
        </p:spPr>
        <p:txBody>
          <a:bodyPr wrap="square" rtlCol="0">
            <a:spAutoFit/>
          </a:bodyPr>
          <a:lstStyle/>
          <a:p>
            <a:r>
              <a:rPr lang="en-US" sz="1600" dirty="0"/>
              <a:t>Fractions Added</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850226" y="2291656"/>
            <a:ext cx="381528" cy="400110"/>
          </a:xfrm>
          <a:prstGeom prst="rect">
            <a:avLst/>
          </a:prstGeom>
          <a:noFill/>
        </p:spPr>
        <p:txBody>
          <a:bodyPr wrap="square" rtlCol="0">
            <a:spAutoFit/>
          </a:bodyPr>
          <a:lstStyle/>
          <a:p>
            <a:r>
              <a:rPr lang="en-US" sz="2000" dirty="0"/>
              <a:t>+</a:t>
            </a:r>
          </a:p>
        </p:txBody>
      </p:sp>
      <p:sp>
        <p:nvSpPr>
          <p:cNvPr id="52" name="TextBox 51">
            <a:extLst>
              <a:ext uri="{FF2B5EF4-FFF2-40B4-BE49-F238E27FC236}">
                <a16:creationId xmlns:a16="http://schemas.microsoft.com/office/drawing/2014/main" id="{7B752ED3-E639-F14E-BCC1-4EC1AC0DFA15}"/>
              </a:ext>
            </a:extLst>
          </p:cNvPr>
          <p:cNvSpPr txBox="1"/>
          <p:nvPr/>
        </p:nvSpPr>
        <p:spPr>
          <a:xfrm>
            <a:off x="202237" y="5448143"/>
            <a:ext cx="1564569" cy="338554"/>
          </a:xfrm>
          <a:prstGeom prst="rect">
            <a:avLst/>
          </a:prstGeom>
          <a:noFill/>
        </p:spPr>
        <p:txBody>
          <a:bodyPr wrap="square" rtlCol="0">
            <a:spAutoFit/>
          </a:bodyPr>
          <a:lstStyle/>
          <a:p>
            <a:r>
              <a:rPr lang="en-US" sz="1600" dirty="0"/>
              <a:t>Interpretation:</a:t>
            </a:r>
          </a:p>
        </p:txBody>
      </p:sp>
      <p:sp>
        <p:nvSpPr>
          <p:cNvPr id="54" name="TextBox 53">
            <a:extLst>
              <a:ext uri="{FF2B5EF4-FFF2-40B4-BE49-F238E27FC236}">
                <a16:creationId xmlns:a16="http://schemas.microsoft.com/office/drawing/2014/main" id="{9466B6DA-17BF-9C47-B4C0-95B1C5023BAA}"/>
              </a:ext>
            </a:extLst>
          </p:cNvPr>
          <p:cNvSpPr txBox="1"/>
          <p:nvPr/>
        </p:nvSpPr>
        <p:spPr>
          <a:xfrm>
            <a:off x="1695237" y="5461056"/>
            <a:ext cx="5178262" cy="338554"/>
          </a:xfrm>
          <a:prstGeom prst="rect">
            <a:avLst/>
          </a:prstGeom>
          <a:noFill/>
        </p:spPr>
        <p:txBody>
          <a:bodyPr wrap="square" rtlCol="0">
            <a:spAutoFit/>
          </a:bodyPr>
          <a:lstStyle/>
          <a:p>
            <a:r>
              <a:rPr lang="en-US" sz="1600" dirty="0"/>
              <a:t>50, 200, and 500 fractions are </a:t>
            </a:r>
            <a:r>
              <a:rPr lang="en-US" sz="1600" u="sng" dirty="0"/>
              <a:t>necessary</a:t>
            </a:r>
            <a:r>
              <a:rPr lang="en-US" sz="1600" dirty="0"/>
              <a:t> for activity</a:t>
            </a:r>
          </a:p>
        </p:txBody>
      </p:sp>
      <p:sp>
        <p:nvSpPr>
          <p:cNvPr id="34" name="TextBox 33">
            <a:extLst>
              <a:ext uri="{FF2B5EF4-FFF2-40B4-BE49-F238E27FC236}">
                <a16:creationId xmlns:a16="http://schemas.microsoft.com/office/drawing/2014/main" id="{C16B1F9C-A5E7-434B-A133-3B5E3D16ACD9}"/>
              </a:ext>
            </a:extLst>
          </p:cNvPr>
          <p:cNvSpPr txBox="1"/>
          <p:nvPr/>
        </p:nvSpPr>
        <p:spPr>
          <a:xfrm>
            <a:off x="295230" y="2332989"/>
            <a:ext cx="918803" cy="338554"/>
          </a:xfrm>
          <a:prstGeom prst="rect">
            <a:avLst/>
          </a:prstGeom>
          <a:noFill/>
        </p:spPr>
        <p:txBody>
          <a:bodyPr wrap="square" rtlCol="0">
            <a:spAutoFit/>
          </a:bodyPr>
          <a:lstStyle/>
          <a:p>
            <a:r>
              <a:rPr lang="en-US" sz="1600" dirty="0"/>
              <a:t>90,000</a:t>
            </a:r>
          </a:p>
        </p:txBody>
      </p:sp>
      <p:sp>
        <p:nvSpPr>
          <p:cNvPr id="43" name="TextBox 42">
            <a:extLst>
              <a:ext uri="{FF2B5EF4-FFF2-40B4-BE49-F238E27FC236}">
                <a16:creationId xmlns:a16="http://schemas.microsoft.com/office/drawing/2014/main" id="{F4EF586B-193D-CF4D-8D34-6EF87DC65747}"/>
              </a:ext>
            </a:extLst>
          </p:cNvPr>
          <p:cNvSpPr txBox="1"/>
          <p:nvPr/>
        </p:nvSpPr>
        <p:spPr>
          <a:xfrm>
            <a:off x="3134000" y="2296825"/>
            <a:ext cx="381528" cy="400110"/>
          </a:xfrm>
          <a:prstGeom prst="rect">
            <a:avLst/>
          </a:prstGeom>
          <a:noFill/>
        </p:spPr>
        <p:txBody>
          <a:bodyPr wrap="square" rtlCol="0">
            <a:spAutoFit/>
          </a:bodyPr>
          <a:lstStyle/>
          <a:p>
            <a:r>
              <a:rPr lang="en-US" sz="2000" dirty="0"/>
              <a:t>+</a:t>
            </a:r>
          </a:p>
        </p:txBody>
      </p:sp>
      <p:sp>
        <p:nvSpPr>
          <p:cNvPr id="46" name="TextBox 45">
            <a:extLst>
              <a:ext uri="{FF2B5EF4-FFF2-40B4-BE49-F238E27FC236}">
                <a16:creationId xmlns:a16="http://schemas.microsoft.com/office/drawing/2014/main" id="{4606A9D9-A6E0-E247-934C-D212C120A2C0}"/>
              </a:ext>
            </a:extLst>
          </p:cNvPr>
          <p:cNvSpPr txBox="1"/>
          <p:nvPr/>
        </p:nvSpPr>
        <p:spPr>
          <a:xfrm>
            <a:off x="4255045" y="2301994"/>
            <a:ext cx="381528" cy="400110"/>
          </a:xfrm>
          <a:prstGeom prst="rect">
            <a:avLst/>
          </a:prstGeom>
          <a:noFill/>
        </p:spPr>
        <p:txBody>
          <a:bodyPr wrap="square" rtlCol="0">
            <a:spAutoFit/>
          </a:bodyPr>
          <a:lstStyle/>
          <a:p>
            <a:r>
              <a:rPr lang="en-US" sz="2000" dirty="0"/>
              <a:t>+</a:t>
            </a:r>
          </a:p>
        </p:txBody>
      </p:sp>
      <p:sp>
        <p:nvSpPr>
          <p:cNvPr id="48" name="TextBox 47">
            <a:extLst>
              <a:ext uri="{FF2B5EF4-FFF2-40B4-BE49-F238E27FC236}">
                <a16:creationId xmlns:a16="http://schemas.microsoft.com/office/drawing/2014/main" id="{8F38A98C-8512-FF4A-A009-2E702268AD4C}"/>
              </a:ext>
            </a:extLst>
          </p:cNvPr>
          <p:cNvSpPr txBox="1"/>
          <p:nvPr/>
        </p:nvSpPr>
        <p:spPr>
          <a:xfrm>
            <a:off x="5345094" y="2307163"/>
            <a:ext cx="381528" cy="400110"/>
          </a:xfrm>
          <a:prstGeom prst="rect">
            <a:avLst/>
          </a:prstGeom>
          <a:noFill/>
        </p:spPr>
        <p:txBody>
          <a:bodyPr wrap="square" rtlCol="0">
            <a:spAutoFit/>
          </a:bodyPr>
          <a:lstStyle/>
          <a:p>
            <a:r>
              <a:rPr lang="en-US" sz="2000" dirty="0"/>
              <a:t>+</a:t>
            </a:r>
          </a:p>
        </p:txBody>
      </p:sp>
      <p:sp>
        <p:nvSpPr>
          <p:cNvPr id="21" name="TextBox 20">
            <a:extLst>
              <a:ext uri="{FF2B5EF4-FFF2-40B4-BE49-F238E27FC236}">
                <a16:creationId xmlns:a16="http://schemas.microsoft.com/office/drawing/2014/main" id="{826C6B4A-D07F-3C48-8D1B-50C367EE0E06}"/>
              </a:ext>
            </a:extLst>
          </p:cNvPr>
          <p:cNvSpPr txBox="1"/>
          <p:nvPr/>
        </p:nvSpPr>
        <p:spPr>
          <a:xfrm>
            <a:off x="1855394" y="2854758"/>
            <a:ext cx="381528" cy="400110"/>
          </a:xfrm>
          <a:prstGeom prst="rect">
            <a:avLst/>
          </a:prstGeom>
          <a:noFill/>
        </p:spPr>
        <p:txBody>
          <a:bodyPr wrap="square" rtlCol="0">
            <a:spAutoFit/>
          </a:bodyPr>
          <a:lstStyle/>
          <a:p>
            <a:r>
              <a:rPr lang="en-US" sz="2000" dirty="0"/>
              <a:t>–</a:t>
            </a:r>
          </a:p>
        </p:txBody>
      </p:sp>
      <p:sp>
        <p:nvSpPr>
          <p:cNvPr id="22" name="TextBox 21">
            <a:extLst>
              <a:ext uri="{FF2B5EF4-FFF2-40B4-BE49-F238E27FC236}">
                <a16:creationId xmlns:a16="http://schemas.microsoft.com/office/drawing/2014/main" id="{A5C473A2-B9A2-E748-83A4-BEC83884025E}"/>
              </a:ext>
            </a:extLst>
          </p:cNvPr>
          <p:cNvSpPr txBox="1"/>
          <p:nvPr/>
        </p:nvSpPr>
        <p:spPr>
          <a:xfrm>
            <a:off x="401135" y="2896091"/>
            <a:ext cx="918803" cy="338554"/>
          </a:xfrm>
          <a:prstGeom prst="rect">
            <a:avLst/>
          </a:prstGeom>
          <a:noFill/>
        </p:spPr>
        <p:txBody>
          <a:bodyPr wrap="square" rtlCol="0">
            <a:spAutoFit/>
          </a:bodyPr>
          <a:lstStyle/>
          <a:p>
            <a:r>
              <a:rPr lang="en-US" sz="1600" dirty="0"/>
              <a:t>2,000</a:t>
            </a:r>
          </a:p>
        </p:txBody>
      </p:sp>
      <p:sp>
        <p:nvSpPr>
          <p:cNvPr id="23" name="TextBox 22">
            <a:extLst>
              <a:ext uri="{FF2B5EF4-FFF2-40B4-BE49-F238E27FC236}">
                <a16:creationId xmlns:a16="http://schemas.microsoft.com/office/drawing/2014/main" id="{25F9EDB2-5ABB-6B46-B6AB-BA06BA735ED7}"/>
              </a:ext>
            </a:extLst>
          </p:cNvPr>
          <p:cNvSpPr txBox="1"/>
          <p:nvPr/>
        </p:nvSpPr>
        <p:spPr>
          <a:xfrm>
            <a:off x="3139168" y="2859927"/>
            <a:ext cx="381528" cy="400110"/>
          </a:xfrm>
          <a:prstGeom prst="rect">
            <a:avLst/>
          </a:prstGeom>
          <a:noFill/>
        </p:spPr>
        <p:txBody>
          <a:bodyPr wrap="square" rtlCol="0">
            <a:spAutoFit/>
          </a:bodyPr>
          <a:lstStyle/>
          <a:p>
            <a:r>
              <a:rPr lang="en-US" sz="2000" dirty="0"/>
              <a:t>+</a:t>
            </a:r>
          </a:p>
        </p:txBody>
      </p:sp>
      <p:sp>
        <p:nvSpPr>
          <p:cNvPr id="24" name="TextBox 23">
            <a:extLst>
              <a:ext uri="{FF2B5EF4-FFF2-40B4-BE49-F238E27FC236}">
                <a16:creationId xmlns:a16="http://schemas.microsoft.com/office/drawing/2014/main" id="{1BBDD25E-2E3D-314F-8E1F-6E1869333460}"/>
              </a:ext>
            </a:extLst>
          </p:cNvPr>
          <p:cNvSpPr txBox="1"/>
          <p:nvPr/>
        </p:nvSpPr>
        <p:spPr>
          <a:xfrm>
            <a:off x="4260213" y="2865096"/>
            <a:ext cx="381528" cy="400110"/>
          </a:xfrm>
          <a:prstGeom prst="rect">
            <a:avLst/>
          </a:prstGeom>
          <a:noFill/>
        </p:spPr>
        <p:txBody>
          <a:bodyPr wrap="square" rtlCol="0">
            <a:spAutoFit/>
          </a:bodyPr>
          <a:lstStyle/>
          <a:p>
            <a:r>
              <a:rPr lang="en-US" sz="2000" dirty="0"/>
              <a:t>+</a:t>
            </a:r>
          </a:p>
        </p:txBody>
      </p:sp>
      <p:sp>
        <p:nvSpPr>
          <p:cNvPr id="25" name="TextBox 24">
            <a:extLst>
              <a:ext uri="{FF2B5EF4-FFF2-40B4-BE49-F238E27FC236}">
                <a16:creationId xmlns:a16="http://schemas.microsoft.com/office/drawing/2014/main" id="{0C1B21A2-B93A-944F-8604-B73DA9BE0955}"/>
              </a:ext>
            </a:extLst>
          </p:cNvPr>
          <p:cNvSpPr txBox="1"/>
          <p:nvPr/>
        </p:nvSpPr>
        <p:spPr>
          <a:xfrm>
            <a:off x="5350262" y="2870265"/>
            <a:ext cx="381528" cy="400110"/>
          </a:xfrm>
          <a:prstGeom prst="rect">
            <a:avLst/>
          </a:prstGeom>
          <a:noFill/>
        </p:spPr>
        <p:txBody>
          <a:bodyPr wrap="square" rtlCol="0">
            <a:spAutoFit/>
          </a:bodyPr>
          <a:lstStyle/>
          <a:p>
            <a:r>
              <a:rPr lang="en-US" sz="2000" dirty="0"/>
              <a:t>+</a:t>
            </a:r>
          </a:p>
        </p:txBody>
      </p:sp>
      <p:sp>
        <p:nvSpPr>
          <p:cNvPr id="26" name="TextBox 25">
            <a:extLst>
              <a:ext uri="{FF2B5EF4-FFF2-40B4-BE49-F238E27FC236}">
                <a16:creationId xmlns:a16="http://schemas.microsoft.com/office/drawing/2014/main" id="{CD94B4F0-CC4E-7E4F-9471-8A4523595DBE}"/>
              </a:ext>
            </a:extLst>
          </p:cNvPr>
          <p:cNvSpPr txBox="1"/>
          <p:nvPr/>
        </p:nvSpPr>
        <p:spPr>
          <a:xfrm>
            <a:off x="1860562" y="3417860"/>
            <a:ext cx="381528" cy="400110"/>
          </a:xfrm>
          <a:prstGeom prst="rect">
            <a:avLst/>
          </a:prstGeom>
          <a:noFill/>
        </p:spPr>
        <p:txBody>
          <a:bodyPr wrap="square" rtlCol="0">
            <a:spAutoFit/>
          </a:bodyPr>
          <a:lstStyle/>
          <a:p>
            <a:r>
              <a:rPr lang="en-US" sz="2000" dirty="0"/>
              <a:t>+</a:t>
            </a:r>
          </a:p>
        </p:txBody>
      </p:sp>
      <p:sp>
        <p:nvSpPr>
          <p:cNvPr id="27" name="TextBox 26">
            <a:extLst>
              <a:ext uri="{FF2B5EF4-FFF2-40B4-BE49-F238E27FC236}">
                <a16:creationId xmlns:a16="http://schemas.microsoft.com/office/drawing/2014/main" id="{A73B5FF6-F888-9E49-A993-446D93935135}"/>
              </a:ext>
            </a:extLst>
          </p:cNvPr>
          <p:cNvSpPr txBox="1"/>
          <p:nvPr/>
        </p:nvSpPr>
        <p:spPr>
          <a:xfrm>
            <a:off x="398555" y="3459193"/>
            <a:ext cx="918803" cy="338554"/>
          </a:xfrm>
          <a:prstGeom prst="rect">
            <a:avLst/>
          </a:prstGeom>
          <a:noFill/>
        </p:spPr>
        <p:txBody>
          <a:bodyPr wrap="square" rtlCol="0">
            <a:spAutoFit/>
          </a:bodyPr>
          <a:lstStyle/>
          <a:p>
            <a:r>
              <a:rPr lang="en-US" sz="1600" dirty="0"/>
              <a:t>2,000</a:t>
            </a:r>
          </a:p>
        </p:txBody>
      </p:sp>
      <p:sp>
        <p:nvSpPr>
          <p:cNvPr id="28" name="TextBox 27">
            <a:extLst>
              <a:ext uri="{FF2B5EF4-FFF2-40B4-BE49-F238E27FC236}">
                <a16:creationId xmlns:a16="http://schemas.microsoft.com/office/drawing/2014/main" id="{D1C86F3C-4957-9040-B40D-375B8BC9186B}"/>
              </a:ext>
            </a:extLst>
          </p:cNvPr>
          <p:cNvSpPr txBox="1"/>
          <p:nvPr/>
        </p:nvSpPr>
        <p:spPr>
          <a:xfrm>
            <a:off x="3144336" y="3423029"/>
            <a:ext cx="381528" cy="400110"/>
          </a:xfrm>
          <a:prstGeom prst="rect">
            <a:avLst/>
          </a:prstGeom>
          <a:noFill/>
        </p:spPr>
        <p:txBody>
          <a:bodyPr wrap="square" rtlCol="0">
            <a:spAutoFit/>
          </a:bodyPr>
          <a:lstStyle/>
          <a:p>
            <a:r>
              <a:rPr lang="en-US" sz="2000" dirty="0"/>
              <a:t>–</a:t>
            </a:r>
          </a:p>
        </p:txBody>
      </p:sp>
      <p:sp>
        <p:nvSpPr>
          <p:cNvPr id="29" name="TextBox 28">
            <a:extLst>
              <a:ext uri="{FF2B5EF4-FFF2-40B4-BE49-F238E27FC236}">
                <a16:creationId xmlns:a16="http://schemas.microsoft.com/office/drawing/2014/main" id="{558275E5-2CA8-1F4B-9AB6-F16340ED8258}"/>
              </a:ext>
            </a:extLst>
          </p:cNvPr>
          <p:cNvSpPr txBox="1"/>
          <p:nvPr/>
        </p:nvSpPr>
        <p:spPr>
          <a:xfrm>
            <a:off x="4265381" y="3428198"/>
            <a:ext cx="381528" cy="400110"/>
          </a:xfrm>
          <a:prstGeom prst="rect">
            <a:avLst/>
          </a:prstGeom>
          <a:noFill/>
        </p:spPr>
        <p:txBody>
          <a:bodyPr wrap="square" rtlCol="0">
            <a:spAutoFit/>
          </a:bodyPr>
          <a:lstStyle/>
          <a:p>
            <a:r>
              <a:rPr lang="en-US" sz="2000" dirty="0"/>
              <a:t>+</a:t>
            </a:r>
          </a:p>
        </p:txBody>
      </p:sp>
      <p:sp>
        <p:nvSpPr>
          <p:cNvPr id="30" name="TextBox 29">
            <a:extLst>
              <a:ext uri="{FF2B5EF4-FFF2-40B4-BE49-F238E27FC236}">
                <a16:creationId xmlns:a16="http://schemas.microsoft.com/office/drawing/2014/main" id="{4C91A022-5126-2B4F-86DE-7D46DCB24371}"/>
              </a:ext>
            </a:extLst>
          </p:cNvPr>
          <p:cNvSpPr txBox="1"/>
          <p:nvPr/>
        </p:nvSpPr>
        <p:spPr>
          <a:xfrm>
            <a:off x="5355430" y="3433367"/>
            <a:ext cx="381528" cy="400110"/>
          </a:xfrm>
          <a:prstGeom prst="rect">
            <a:avLst/>
          </a:prstGeom>
          <a:noFill/>
        </p:spPr>
        <p:txBody>
          <a:bodyPr wrap="square" rtlCol="0">
            <a:spAutoFit/>
          </a:bodyPr>
          <a:lstStyle/>
          <a:p>
            <a:r>
              <a:rPr lang="en-US" sz="2000" dirty="0"/>
              <a:t>+</a:t>
            </a:r>
          </a:p>
        </p:txBody>
      </p:sp>
      <p:sp>
        <p:nvSpPr>
          <p:cNvPr id="31" name="TextBox 30">
            <a:extLst>
              <a:ext uri="{FF2B5EF4-FFF2-40B4-BE49-F238E27FC236}">
                <a16:creationId xmlns:a16="http://schemas.microsoft.com/office/drawing/2014/main" id="{D128C97B-C460-EC40-B90C-B025F5930794}"/>
              </a:ext>
            </a:extLst>
          </p:cNvPr>
          <p:cNvSpPr txBox="1"/>
          <p:nvPr/>
        </p:nvSpPr>
        <p:spPr>
          <a:xfrm>
            <a:off x="1865730" y="3980962"/>
            <a:ext cx="381528" cy="400110"/>
          </a:xfrm>
          <a:prstGeom prst="rect">
            <a:avLst/>
          </a:prstGeom>
          <a:noFill/>
        </p:spPr>
        <p:txBody>
          <a:bodyPr wrap="square" rtlCol="0">
            <a:spAutoFit/>
          </a:bodyPr>
          <a:lstStyle/>
          <a:p>
            <a:r>
              <a:rPr lang="en-US" sz="2000" dirty="0"/>
              <a:t>+</a:t>
            </a:r>
          </a:p>
        </p:txBody>
      </p:sp>
      <p:sp>
        <p:nvSpPr>
          <p:cNvPr id="32" name="TextBox 31">
            <a:extLst>
              <a:ext uri="{FF2B5EF4-FFF2-40B4-BE49-F238E27FC236}">
                <a16:creationId xmlns:a16="http://schemas.microsoft.com/office/drawing/2014/main" id="{F83BCD71-95E9-A244-B059-43D07DB166CD}"/>
              </a:ext>
            </a:extLst>
          </p:cNvPr>
          <p:cNvSpPr txBox="1"/>
          <p:nvPr/>
        </p:nvSpPr>
        <p:spPr>
          <a:xfrm>
            <a:off x="403722" y="4022295"/>
            <a:ext cx="918803" cy="338554"/>
          </a:xfrm>
          <a:prstGeom prst="rect">
            <a:avLst/>
          </a:prstGeom>
          <a:noFill/>
        </p:spPr>
        <p:txBody>
          <a:bodyPr wrap="square" rtlCol="0">
            <a:spAutoFit/>
          </a:bodyPr>
          <a:lstStyle/>
          <a:p>
            <a:r>
              <a:rPr lang="en-US" sz="1600" dirty="0"/>
              <a:t>2,000</a:t>
            </a:r>
          </a:p>
        </p:txBody>
      </p:sp>
      <p:sp>
        <p:nvSpPr>
          <p:cNvPr id="33" name="TextBox 32">
            <a:extLst>
              <a:ext uri="{FF2B5EF4-FFF2-40B4-BE49-F238E27FC236}">
                <a16:creationId xmlns:a16="http://schemas.microsoft.com/office/drawing/2014/main" id="{A75C0E57-049D-B449-B446-A1200C666C24}"/>
              </a:ext>
            </a:extLst>
          </p:cNvPr>
          <p:cNvSpPr txBox="1"/>
          <p:nvPr/>
        </p:nvSpPr>
        <p:spPr>
          <a:xfrm>
            <a:off x="3149504" y="3986131"/>
            <a:ext cx="381528" cy="400110"/>
          </a:xfrm>
          <a:prstGeom prst="rect">
            <a:avLst/>
          </a:prstGeom>
          <a:noFill/>
        </p:spPr>
        <p:txBody>
          <a:bodyPr wrap="square" rtlCol="0">
            <a:spAutoFit/>
          </a:bodyPr>
          <a:lstStyle/>
          <a:p>
            <a:r>
              <a:rPr lang="en-US" sz="2000" dirty="0"/>
              <a:t>+</a:t>
            </a:r>
          </a:p>
        </p:txBody>
      </p:sp>
      <p:sp>
        <p:nvSpPr>
          <p:cNvPr id="45" name="TextBox 44">
            <a:extLst>
              <a:ext uri="{FF2B5EF4-FFF2-40B4-BE49-F238E27FC236}">
                <a16:creationId xmlns:a16="http://schemas.microsoft.com/office/drawing/2014/main" id="{B4F6893F-5198-A54C-A193-BE068B6C2BDF}"/>
              </a:ext>
            </a:extLst>
          </p:cNvPr>
          <p:cNvSpPr txBox="1"/>
          <p:nvPr/>
        </p:nvSpPr>
        <p:spPr>
          <a:xfrm>
            <a:off x="4270549" y="3991300"/>
            <a:ext cx="381528" cy="400110"/>
          </a:xfrm>
          <a:prstGeom prst="rect">
            <a:avLst/>
          </a:prstGeom>
          <a:noFill/>
        </p:spPr>
        <p:txBody>
          <a:bodyPr wrap="square" rtlCol="0">
            <a:spAutoFit/>
          </a:bodyPr>
          <a:lstStyle/>
          <a:p>
            <a:r>
              <a:rPr lang="en-US" sz="2000" dirty="0"/>
              <a:t>–</a:t>
            </a:r>
          </a:p>
        </p:txBody>
      </p:sp>
      <p:sp>
        <p:nvSpPr>
          <p:cNvPr id="47" name="TextBox 46">
            <a:extLst>
              <a:ext uri="{FF2B5EF4-FFF2-40B4-BE49-F238E27FC236}">
                <a16:creationId xmlns:a16="http://schemas.microsoft.com/office/drawing/2014/main" id="{A884ACD8-4EF4-D44A-AF66-7609596B0F49}"/>
              </a:ext>
            </a:extLst>
          </p:cNvPr>
          <p:cNvSpPr txBox="1"/>
          <p:nvPr/>
        </p:nvSpPr>
        <p:spPr>
          <a:xfrm>
            <a:off x="5360598" y="3996469"/>
            <a:ext cx="381528" cy="400110"/>
          </a:xfrm>
          <a:prstGeom prst="rect">
            <a:avLst/>
          </a:prstGeom>
          <a:noFill/>
        </p:spPr>
        <p:txBody>
          <a:bodyPr wrap="square" rtlCol="0">
            <a:spAutoFit/>
          </a:bodyPr>
          <a:lstStyle/>
          <a:p>
            <a:r>
              <a:rPr lang="en-US" sz="2000" dirty="0"/>
              <a:t>+</a:t>
            </a:r>
          </a:p>
        </p:txBody>
      </p:sp>
      <p:sp>
        <p:nvSpPr>
          <p:cNvPr id="49" name="TextBox 48">
            <a:extLst>
              <a:ext uri="{FF2B5EF4-FFF2-40B4-BE49-F238E27FC236}">
                <a16:creationId xmlns:a16="http://schemas.microsoft.com/office/drawing/2014/main" id="{D5E20B5F-FA14-4E4E-94EC-EBD4E2239682}"/>
              </a:ext>
            </a:extLst>
          </p:cNvPr>
          <p:cNvSpPr txBox="1"/>
          <p:nvPr/>
        </p:nvSpPr>
        <p:spPr>
          <a:xfrm>
            <a:off x="1863150" y="4582814"/>
            <a:ext cx="381528" cy="400110"/>
          </a:xfrm>
          <a:prstGeom prst="rect">
            <a:avLst/>
          </a:prstGeom>
          <a:noFill/>
        </p:spPr>
        <p:txBody>
          <a:bodyPr wrap="square" rtlCol="0">
            <a:spAutoFit/>
          </a:bodyPr>
          <a:lstStyle/>
          <a:p>
            <a:r>
              <a:rPr lang="en-US" sz="2000" dirty="0"/>
              <a:t>+</a:t>
            </a:r>
          </a:p>
        </p:txBody>
      </p:sp>
      <p:sp>
        <p:nvSpPr>
          <p:cNvPr id="51" name="TextBox 50">
            <a:extLst>
              <a:ext uri="{FF2B5EF4-FFF2-40B4-BE49-F238E27FC236}">
                <a16:creationId xmlns:a16="http://schemas.microsoft.com/office/drawing/2014/main" id="{ACA31DCF-7BB9-B349-8B6A-0BA7C5B8CAFB}"/>
              </a:ext>
            </a:extLst>
          </p:cNvPr>
          <p:cNvSpPr txBox="1"/>
          <p:nvPr/>
        </p:nvSpPr>
        <p:spPr>
          <a:xfrm>
            <a:off x="191919" y="4624147"/>
            <a:ext cx="918803" cy="338554"/>
          </a:xfrm>
          <a:prstGeom prst="rect">
            <a:avLst/>
          </a:prstGeom>
          <a:noFill/>
        </p:spPr>
        <p:txBody>
          <a:bodyPr wrap="square" rtlCol="0">
            <a:spAutoFit/>
          </a:bodyPr>
          <a:lstStyle/>
          <a:p>
            <a:r>
              <a:rPr lang="en-US" sz="1600" dirty="0"/>
              <a:t>200,000</a:t>
            </a:r>
          </a:p>
        </p:txBody>
      </p:sp>
      <p:sp>
        <p:nvSpPr>
          <p:cNvPr id="53" name="TextBox 52">
            <a:extLst>
              <a:ext uri="{FF2B5EF4-FFF2-40B4-BE49-F238E27FC236}">
                <a16:creationId xmlns:a16="http://schemas.microsoft.com/office/drawing/2014/main" id="{CBE1E62B-75EF-2445-847C-AF4B2C169645}"/>
              </a:ext>
            </a:extLst>
          </p:cNvPr>
          <p:cNvSpPr txBox="1"/>
          <p:nvPr/>
        </p:nvSpPr>
        <p:spPr>
          <a:xfrm>
            <a:off x="3146924" y="4587983"/>
            <a:ext cx="381528" cy="400110"/>
          </a:xfrm>
          <a:prstGeom prst="rect">
            <a:avLst/>
          </a:prstGeom>
          <a:noFill/>
        </p:spPr>
        <p:txBody>
          <a:bodyPr wrap="square" rtlCol="0">
            <a:spAutoFit/>
          </a:bodyPr>
          <a:lstStyle/>
          <a:p>
            <a:r>
              <a:rPr lang="en-US" sz="2000" dirty="0"/>
              <a:t>+</a:t>
            </a:r>
          </a:p>
        </p:txBody>
      </p:sp>
      <p:sp>
        <p:nvSpPr>
          <p:cNvPr id="55" name="TextBox 54">
            <a:extLst>
              <a:ext uri="{FF2B5EF4-FFF2-40B4-BE49-F238E27FC236}">
                <a16:creationId xmlns:a16="http://schemas.microsoft.com/office/drawing/2014/main" id="{9A8F1D18-B62D-8545-BC42-9EEC30F22699}"/>
              </a:ext>
            </a:extLst>
          </p:cNvPr>
          <p:cNvSpPr txBox="1"/>
          <p:nvPr/>
        </p:nvSpPr>
        <p:spPr>
          <a:xfrm>
            <a:off x="4267969" y="4593152"/>
            <a:ext cx="381528" cy="400110"/>
          </a:xfrm>
          <a:prstGeom prst="rect">
            <a:avLst/>
          </a:prstGeom>
          <a:noFill/>
        </p:spPr>
        <p:txBody>
          <a:bodyPr wrap="square" rtlCol="0">
            <a:spAutoFit/>
          </a:bodyPr>
          <a:lstStyle/>
          <a:p>
            <a:r>
              <a:rPr lang="en-US" sz="2000" dirty="0"/>
              <a:t>+</a:t>
            </a:r>
          </a:p>
        </p:txBody>
      </p:sp>
      <p:sp>
        <p:nvSpPr>
          <p:cNvPr id="56" name="TextBox 55">
            <a:extLst>
              <a:ext uri="{FF2B5EF4-FFF2-40B4-BE49-F238E27FC236}">
                <a16:creationId xmlns:a16="http://schemas.microsoft.com/office/drawing/2014/main" id="{9F26FBE9-585D-DD44-8B77-0A89E339C11C}"/>
              </a:ext>
            </a:extLst>
          </p:cNvPr>
          <p:cNvSpPr txBox="1"/>
          <p:nvPr/>
        </p:nvSpPr>
        <p:spPr>
          <a:xfrm>
            <a:off x="5358018" y="4598321"/>
            <a:ext cx="381528" cy="400110"/>
          </a:xfrm>
          <a:prstGeom prst="rect">
            <a:avLst/>
          </a:prstGeom>
          <a:noFill/>
        </p:spPr>
        <p:txBody>
          <a:bodyPr wrap="square" rtlCol="0">
            <a:spAutoFit/>
          </a:bodyPr>
          <a:lstStyle/>
          <a:p>
            <a:r>
              <a:rPr lang="en-US" sz="2000" dirty="0"/>
              <a:t>–</a:t>
            </a:r>
          </a:p>
        </p:txBody>
      </p:sp>
      <p:cxnSp>
        <p:nvCxnSpPr>
          <p:cNvPr id="57" name="Straight Connector 56">
            <a:extLst>
              <a:ext uri="{FF2B5EF4-FFF2-40B4-BE49-F238E27FC236}">
                <a16:creationId xmlns:a16="http://schemas.microsoft.com/office/drawing/2014/main" id="{3F9DD510-A7D2-D54B-A323-021AE0298693}"/>
              </a:ext>
            </a:extLst>
          </p:cNvPr>
          <p:cNvCxnSpPr/>
          <p:nvPr/>
        </p:nvCxnSpPr>
        <p:spPr>
          <a:xfrm>
            <a:off x="1237284" y="5189349"/>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55D28E7-6446-A940-8D4D-0B347A66D0F9}"/>
              </a:ext>
            </a:extLst>
          </p:cNvPr>
          <p:cNvSpPr txBox="1"/>
          <p:nvPr/>
        </p:nvSpPr>
        <p:spPr>
          <a:xfrm>
            <a:off x="1692656" y="5822680"/>
            <a:ext cx="6350963" cy="338554"/>
          </a:xfrm>
          <a:prstGeom prst="rect">
            <a:avLst/>
          </a:prstGeom>
          <a:noFill/>
        </p:spPr>
        <p:txBody>
          <a:bodyPr wrap="square" rtlCol="0">
            <a:spAutoFit/>
          </a:bodyPr>
          <a:lstStyle/>
          <a:p>
            <a:r>
              <a:rPr lang="en-US" sz="1600" dirty="0"/>
              <a:t>1 M fraction contains an </a:t>
            </a:r>
            <a:r>
              <a:rPr lang="en-US" sz="1600" u="sng" dirty="0"/>
              <a:t>inhibitor</a:t>
            </a:r>
            <a:r>
              <a:rPr lang="en-US" sz="1600" dirty="0"/>
              <a:t> of kinase activity (possibly nucleic acid)</a:t>
            </a:r>
          </a:p>
        </p:txBody>
      </p:sp>
      <p:sp>
        <p:nvSpPr>
          <p:cNvPr id="59" name="TextBox 58">
            <a:extLst>
              <a:ext uri="{FF2B5EF4-FFF2-40B4-BE49-F238E27FC236}">
                <a16:creationId xmlns:a16="http://schemas.microsoft.com/office/drawing/2014/main" id="{52E18FB7-D0AD-C743-B676-4C2C6A0CE95F}"/>
              </a:ext>
            </a:extLst>
          </p:cNvPr>
          <p:cNvSpPr txBox="1"/>
          <p:nvPr/>
        </p:nvSpPr>
        <p:spPr>
          <a:xfrm>
            <a:off x="6907835" y="2475051"/>
            <a:ext cx="1252022" cy="338554"/>
          </a:xfrm>
          <a:prstGeom prst="rect">
            <a:avLst/>
          </a:prstGeom>
          <a:noFill/>
        </p:spPr>
        <p:txBody>
          <a:bodyPr wrap="square" rtlCol="0">
            <a:spAutoFit/>
          </a:bodyPr>
          <a:lstStyle/>
          <a:p>
            <a:r>
              <a:rPr lang="en-US" sz="1600" b="1" dirty="0">
                <a:solidFill>
                  <a:srgbClr val="00B050"/>
                </a:solidFill>
              </a:rPr>
              <a:t>Scenario #1</a:t>
            </a:r>
          </a:p>
        </p:txBody>
      </p:sp>
    </p:spTree>
    <p:extLst>
      <p:ext uri="{BB962C8B-B14F-4D97-AF65-F5344CB8AC3E}">
        <p14:creationId xmlns:p14="http://schemas.microsoft.com/office/powerpoint/2010/main" val="2776700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730788" y="208238"/>
            <a:ext cx="2814810" cy="461665"/>
          </a:xfrm>
          <a:prstGeom prst="rect">
            <a:avLst/>
          </a:prstGeom>
          <a:noFill/>
        </p:spPr>
        <p:txBody>
          <a:bodyPr wrap="none" rtlCol="0">
            <a:spAutoFit/>
          </a:bodyPr>
          <a:lstStyle/>
          <a:p>
            <a:r>
              <a:rPr lang="en-US" sz="2400" b="1" dirty="0">
                <a:solidFill>
                  <a:srgbClr val="0432FF"/>
                </a:solidFill>
              </a:rPr>
              <a:t>Systematic Omission</a:t>
            </a:r>
            <a:endParaRPr lang="en-US" sz="2400" b="1" i="1" dirty="0">
              <a:solidFill>
                <a:srgbClr val="0432FF"/>
              </a:solidFill>
            </a:endParaRPr>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69395" y="1741465"/>
            <a:ext cx="784489" cy="338554"/>
          </a:xfrm>
          <a:prstGeom prst="rect">
            <a:avLst/>
          </a:prstGeom>
          <a:noFill/>
        </p:spPr>
        <p:txBody>
          <a:bodyPr wrap="square" rtlCol="0">
            <a:spAutoFit/>
          </a:bodyPr>
          <a:lstStyle/>
          <a:p>
            <a:r>
              <a:rPr lang="en-US" sz="1600" dirty="0"/>
              <a:t>Units</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2893777" y="1297180"/>
            <a:ext cx="1747966" cy="338554"/>
          </a:xfrm>
          <a:prstGeom prst="rect">
            <a:avLst/>
          </a:prstGeom>
          <a:noFill/>
        </p:spPr>
        <p:txBody>
          <a:bodyPr wrap="square" rtlCol="0">
            <a:spAutoFit/>
          </a:bodyPr>
          <a:lstStyle/>
          <a:p>
            <a:r>
              <a:rPr lang="en-US" sz="1600" dirty="0"/>
              <a:t>Fractions Added</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850226" y="2291656"/>
            <a:ext cx="381528" cy="400110"/>
          </a:xfrm>
          <a:prstGeom prst="rect">
            <a:avLst/>
          </a:prstGeom>
          <a:noFill/>
        </p:spPr>
        <p:txBody>
          <a:bodyPr wrap="square" rtlCol="0">
            <a:spAutoFit/>
          </a:bodyPr>
          <a:lstStyle/>
          <a:p>
            <a:r>
              <a:rPr lang="en-US" sz="2000" dirty="0"/>
              <a:t>+</a:t>
            </a:r>
          </a:p>
        </p:txBody>
      </p:sp>
      <p:sp>
        <p:nvSpPr>
          <p:cNvPr id="52" name="TextBox 51">
            <a:extLst>
              <a:ext uri="{FF2B5EF4-FFF2-40B4-BE49-F238E27FC236}">
                <a16:creationId xmlns:a16="http://schemas.microsoft.com/office/drawing/2014/main" id="{7B752ED3-E639-F14E-BCC1-4EC1AC0DFA15}"/>
              </a:ext>
            </a:extLst>
          </p:cNvPr>
          <p:cNvSpPr txBox="1"/>
          <p:nvPr/>
        </p:nvSpPr>
        <p:spPr>
          <a:xfrm>
            <a:off x="202237" y="5448143"/>
            <a:ext cx="1564569" cy="338554"/>
          </a:xfrm>
          <a:prstGeom prst="rect">
            <a:avLst/>
          </a:prstGeom>
          <a:noFill/>
        </p:spPr>
        <p:txBody>
          <a:bodyPr wrap="square" rtlCol="0">
            <a:spAutoFit/>
          </a:bodyPr>
          <a:lstStyle/>
          <a:p>
            <a:r>
              <a:rPr lang="en-US" sz="1600" dirty="0"/>
              <a:t>Interpretation:</a:t>
            </a:r>
          </a:p>
        </p:txBody>
      </p:sp>
      <p:sp>
        <p:nvSpPr>
          <p:cNvPr id="54" name="TextBox 53">
            <a:extLst>
              <a:ext uri="{FF2B5EF4-FFF2-40B4-BE49-F238E27FC236}">
                <a16:creationId xmlns:a16="http://schemas.microsoft.com/office/drawing/2014/main" id="{9466B6DA-17BF-9C47-B4C0-95B1C5023BAA}"/>
              </a:ext>
            </a:extLst>
          </p:cNvPr>
          <p:cNvSpPr txBox="1"/>
          <p:nvPr/>
        </p:nvSpPr>
        <p:spPr>
          <a:xfrm>
            <a:off x="1695237" y="5461056"/>
            <a:ext cx="5178262" cy="338554"/>
          </a:xfrm>
          <a:prstGeom prst="rect">
            <a:avLst/>
          </a:prstGeom>
          <a:noFill/>
        </p:spPr>
        <p:txBody>
          <a:bodyPr wrap="square" rtlCol="0">
            <a:spAutoFit/>
          </a:bodyPr>
          <a:lstStyle/>
          <a:p>
            <a:r>
              <a:rPr lang="en-US" sz="1600" dirty="0"/>
              <a:t>50 and 500 fractions are </a:t>
            </a:r>
            <a:r>
              <a:rPr lang="en-US" sz="1600" u="sng" dirty="0"/>
              <a:t>necessary</a:t>
            </a:r>
            <a:r>
              <a:rPr lang="en-US" sz="1600" dirty="0"/>
              <a:t> for activity</a:t>
            </a:r>
          </a:p>
        </p:txBody>
      </p:sp>
      <p:sp>
        <p:nvSpPr>
          <p:cNvPr id="34" name="TextBox 33">
            <a:extLst>
              <a:ext uri="{FF2B5EF4-FFF2-40B4-BE49-F238E27FC236}">
                <a16:creationId xmlns:a16="http://schemas.microsoft.com/office/drawing/2014/main" id="{C16B1F9C-A5E7-434B-A133-3B5E3D16ACD9}"/>
              </a:ext>
            </a:extLst>
          </p:cNvPr>
          <p:cNvSpPr txBox="1"/>
          <p:nvPr/>
        </p:nvSpPr>
        <p:spPr>
          <a:xfrm>
            <a:off x="295230" y="2332989"/>
            <a:ext cx="918803" cy="338554"/>
          </a:xfrm>
          <a:prstGeom prst="rect">
            <a:avLst/>
          </a:prstGeom>
          <a:noFill/>
        </p:spPr>
        <p:txBody>
          <a:bodyPr wrap="square" rtlCol="0">
            <a:spAutoFit/>
          </a:bodyPr>
          <a:lstStyle/>
          <a:p>
            <a:r>
              <a:rPr lang="en-US" sz="1600" dirty="0"/>
              <a:t>90,000</a:t>
            </a:r>
          </a:p>
        </p:txBody>
      </p:sp>
      <p:sp>
        <p:nvSpPr>
          <p:cNvPr id="43" name="TextBox 42">
            <a:extLst>
              <a:ext uri="{FF2B5EF4-FFF2-40B4-BE49-F238E27FC236}">
                <a16:creationId xmlns:a16="http://schemas.microsoft.com/office/drawing/2014/main" id="{F4EF586B-193D-CF4D-8D34-6EF87DC65747}"/>
              </a:ext>
            </a:extLst>
          </p:cNvPr>
          <p:cNvSpPr txBox="1"/>
          <p:nvPr/>
        </p:nvSpPr>
        <p:spPr>
          <a:xfrm>
            <a:off x="3134000" y="2296825"/>
            <a:ext cx="381528" cy="400110"/>
          </a:xfrm>
          <a:prstGeom prst="rect">
            <a:avLst/>
          </a:prstGeom>
          <a:noFill/>
        </p:spPr>
        <p:txBody>
          <a:bodyPr wrap="square" rtlCol="0">
            <a:spAutoFit/>
          </a:bodyPr>
          <a:lstStyle/>
          <a:p>
            <a:r>
              <a:rPr lang="en-US" sz="2000" dirty="0"/>
              <a:t>+</a:t>
            </a:r>
          </a:p>
        </p:txBody>
      </p:sp>
      <p:sp>
        <p:nvSpPr>
          <p:cNvPr id="46" name="TextBox 45">
            <a:extLst>
              <a:ext uri="{FF2B5EF4-FFF2-40B4-BE49-F238E27FC236}">
                <a16:creationId xmlns:a16="http://schemas.microsoft.com/office/drawing/2014/main" id="{4606A9D9-A6E0-E247-934C-D212C120A2C0}"/>
              </a:ext>
            </a:extLst>
          </p:cNvPr>
          <p:cNvSpPr txBox="1"/>
          <p:nvPr/>
        </p:nvSpPr>
        <p:spPr>
          <a:xfrm>
            <a:off x="4255045" y="2301994"/>
            <a:ext cx="381528" cy="400110"/>
          </a:xfrm>
          <a:prstGeom prst="rect">
            <a:avLst/>
          </a:prstGeom>
          <a:noFill/>
        </p:spPr>
        <p:txBody>
          <a:bodyPr wrap="square" rtlCol="0">
            <a:spAutoFit/>
          </a:bodyPr>
          <a:lstStyle/>
          <a:p>
            <a:r>
              <a:rPr lang="en-US" sz="2000" dirty="0"/>
              <a:t>+</a:t>
            </a:r>
          </a:p>
        </p:txBody>
      </p:sp>
      <p:sp>
        <p:nvSpPr>
          <p:cNvPr id="48" name="TextBox 47">
            <a:extLst>
              <a:ext uri="{FF2B5EF4-FFF2-40B4-BE49-F238E27FC236}">
                <a16:creationId xmlns:a16="http://schemas.microsoft.com/office/drawing/2014/main" id="{8F38A98C-8512-FF4A-A009-2E702268AD4C}"/>
              </a:ext>
            </a:extLst>
          </p:cNvPr>
          <p:cNvSpPr txBox="1"/>
          <p:nvPr/>
        </p:nvSpPr>
        <p:spPr>
          <a:xfrm>
            <a:off x="5345094" y="2307163"/>
            <a:ext cx="381528" cy="400110"/>
          </a:xfrm>
          <a:prstGeom prst="rect">
            <a:avLst/>
          </a:prstGeom>
          <a:noFill/>
        </p:spPr>
        <p:txBody>
          <a:bodyPr wrap="square" rtlCol="0">
            <a:spAutoFit/>
          </a:bodyPr>
          <a:lstStyle/>
          <a:p>
            <a:r>
              <a:rPr lang="en-US" sz="2000" dirty="0"/>
              <a:t>+</a:t>
            </a:r>
          </a:p>
        </p:txBody>
      </p:sp>
      <p:sp>
        <p:nvSpPr>
          <p:cNvPr id="21" name="TextBox 20">
            <a:extLst>
              <a:ext uri="{FF2B5EF4-FFF2-40B4-BE49-F238E27FC236}">
                <a16:creationId xmlns:a16="http://schemas.microsoft.com/office/drawing/2014/main" id="{826C6B4A-D07F-3C48-8D1B-50C367EE0E06}"/>
              </a:ext>
            </a:extLst>
          </p:cNvPr>
          <p:cNvSpPr txBox="1"/>
          <p:nvPr/>
        </p:nvSpPr>
        <p:spPr>
          <a:xfrm>
            <a:off x="1855394" y="2854758"/>
            <a:ext cx="381528" cy="400110"/>
          </a:xfrm>
          <a:prstGeom prst="rect">
            <a:avLst/>
          </a:prstGeom>
          <a:noFill/>
        </p:spPr>
        <p:txBody>
          <a:bodyPr wrap="square" rtlCol="0">
            <a:spAutoFit/>
          </a:bodyPr>
          <a:lstStyle/>
          <a:p>
            <a:r>
              <a:rPr lang="en-US" sz="2000" dirty="0"/>
              <a:t>–</a:t>
            </a:r>
          </a:p>
        </p:txBody>
      </p:sp>
      <p:sp>
        <p:nvSpPr>
          <p:cNvPr id="22" name="TextBox 21">
            <a:extLst>
              <a:ext uri="{FF2B5EF4-FFF2-40B4-BE49-F238E27FC236}">
                <a16:creationId xmlns:a16="http://schemas.microsoft.com/office/drawing/2014/main" id="{A5C473A2-B9A2-E748-83A4-BEC83884025E}"/>
              </a:ext>
            </a:extLst>
          </p:cNvPr>
          <p:cNvSpPr txBox="1"/>
          <p:nvPr/>
        </p:nvSpPr>
        <p:spPr>
          <a:xfrm>
            <a:off x="401135" y="2896091"/>
            <a:ext cx="918803" cy="338554"/>
          </a:xfrm>
          <a:prstGeom prst="rect">
            <a:avLst/>
          </a:prstGeom>
          <a:noFill/>
        </p:spPr>
        <p:txBody>
          <a:bodyPr wrap="square" rtlCol="0">
            <a:spAutoFit/>
          </a:bodyPr>
          <a:lstStyle/>
          <a:p>
            <a:r>
              <a:rPr lang="en-US" sz="1600" dirty="0"/>
              <a:t>2,000</a:t>
            </a:r>
          </a:p>
        </p:txBody>
      </p:sp>
      <p:sp>
        <p:nvSpPr>
          <p:cNvPr id="23" name="TextBox 22">
            <a:extLst>
              <a:ext uri="{FF2B5EF4-FFF2-40B4-BE49-F238E27FC236}">
                <a16:creationId xmlns:a16="http://schemas.microsoft.com/office/drawing/2014/main" id="{25F9EDB2-5ABB-6B46-B6AB-BA06BA735ED7}"/>
              </a:ext>
            </a:extLst>
          </p:cNvPr>
          <p:cNvSpPr txBox="1"/>
          <p:nvPr/>
        </p:nvSpPr>
        <p:spPr>
          <a:xfrm>
            <a:off x="3139168" y="2859927"/>
            <a:ext cx="381528" cy="400110"/>
          </a:xfrm>
          <a:prstGeom prst="rect">
            <a:avLst/>
          </a:prstGeom>
          <a:noFill/>
        </p:spPr>
        <p:txBody>
          <a:bodyPr wrap="square" rtlCol="0">
            <a:spAutoFit/>
          </a:bodyPr>
          <a:lstStyle/>
          <a:p>
            <a:r>
              <a:rPr lang="en-US" sz="2000" dirty="0"/>
              <a:t>+</a:t>
            </a:r>
          </a:p>
        </p:txBody>
      </p:sp>
      <p:sp>
        <p:nvSpPr>
          <p:cNvPr id="24" name="TextBox 23">
            <a:extLst>
              <a:ext uri="{FF2B5EF4-FFF2-40B4-BE49-F238E27FC236}">
                <a16:creationId xmlns:a16="http://schemas.microsoft.com/office/drawing/2014/main" id="{1BBDD25E-2E3D-314F-8E1F-6E1869333460}"/>
              </a:ext>
            </a:extLst>
          </p:cNvPr>
          <p:cNvSpPr txBox="1"/>
          <p:nvPr/>
        </p:nvSpPr>
        <p:spPr>
          <a:xfrm>
            <a:off x="4260213" y="2865096"/>
            <a:ext cx="381528" cy="400110"/>
          </a:xfrm>
          <a:prstGeom prst="rect">
            <a:avLst/>
          </a:prstGeom>
          <a:noFill/>
        </p:spPr>
        <p:txBody>
          <a:bodyPr wrap="square" rtlCol="0">
            <a:spAutoFit/>
          </a:bodyPr>
          <a:lstStyle/>
          <a:p>
            <a:r>
              <a:rPr lang="en-US" sz="2000" dirty="0"/>
              <a:t>+</a:t>
            </a:r>
          </a:p>
        </p:txBody>
      </p:sp>
      <p:sp>
        <p:nvSpPr>
          <p:cNvPr id="25" name="TextBox 24">
            <a:extLst>
              <a:ext uri="{FF2B5EF4-FFF2-40B4-BE49-F238E27FC236}">
                <a16:creationId xmlns:a16="http://schemas.microsoft.com/office/drawing/2014/main" id="{0C1B21A2-B93A-944F-8604-B73DA9BE0955}"/>
              </a:ext>
            </a:extLst>
          </p:cNvPr>
          <p:cNvSpPr txBox="1"/>
          <p:nvPr/>
        </p:nvSpPr>
        <p:spPr>
          <a:xfrm>
            <a:off x="5350262" y="2870265"/>
            <a:ext cx="381528" cy="400110"/>
          </a:xfrm>
          <a:prstGeom prst="rect">
            <a:avLst/>
          </a:prstGeom>
          <a:noFill/>
        </p:spPr>
        <p:txBody>
          <a:bodyPr wrap="square" rtlCol="0">
            <a:spAutoFit/>
          </a:bodyPr>
          <a:lstStyle/>
          <a:p>
            <a:r>
              <a:rPr lang="en-US" sz="2000" dirty="0"/>
              <a:t>+</a:t>
            </a:r>
          </a:p>
        </p:txBody>
      </p:sp>
      <p:sp>
        <p:nvSpPr>
          <p:cNvPr id="26" name="TextBox 25">
            <a:extLst>
              <a:ext uri="{FF2B5EF4-FFF2-40B4-BE49-F238E27FC236}">
                <a16:creationId xmlns:a16="http://schemas.microsoft.com/office/drawing/2014/main" id="{CD94B4F0-CC4E-7E4F-9471-8A4523595DBE}"/>
              </a:ext>
            </a:extLst>
          </p:cNvPr>
          <p:cNvSpPr txBox="1"/>
          <p:nvPr/>
        </p:nvSpPr>
        <p:spPr>
          <a:xfrm>
            <a:off x="1860562" y="3417860"/>
            <a:ext cx="381528" cy="400110"/>
          </a:xfrm>
          <a:prstGeom prst="rect">
            <a:avLst/>
          </a:prstGeom>
          <a:noFill/>
        </p:spPr>
        <p:txBody>
          <a:bodyPr wrap="square" rtlCol="0">
            <a:spAutoFit/>
          </a:bodyPr>
          <a:lstStyle/>
          <a:p>
            <a:r>
              <a:rPr lang="en-US" sz="2000" dirty="0"/>
              <a:t>+</a:t>
            </a:r>
          </a:p>
        </p:txBody>
      </p:sp>
      <p:sp>
        <p:nvSpPr>
          <p:cNvPr id="27" name="TextBox 26">
            <a:extLst>
              <a:ext uri="{FF2B5EF4-FFF2-40B4-BE49-F238E27FC236}">
                <a16:creationId xmlns:a16="http://schemas.microsoft.com/office/drawing/2014/main" id="{A73B5FF6-F888-9E49-A993-446D93935135}"/>
              </a:ext>
            </a:extLst>
          </p:cNvPr>
          <p:cNvSpPr txBox="1"/>
          <p:nvPr/>
        </p:nvSpPr>
        <p:spPr>
          <a:xfrm>
            <a:off x="313316" y="3459193"/>
            <a:ext cx="918803" cy="338554"/>
          </a:xfrm>
          <a:prstGeom prst="rect">
            <a:avLst/>
          </a:prstGeom>
          <a:noFill/>
        </p:spPr>
        <p:txBody>
          <a:bodyPr wrap="square" rtlCol="0">
            <a:spAutoFit/>
          </a:bodyPr>
          <a:lstStyle/>
          <a:p>
            <a:r>
              <a:rPr lang="en-US" sz="1600" dirty="0"/>
              <a:t>90,000</a:t>
            </a:r>
          </a:p>
        </p:txBody>
      </p:sp>
      <p:sp>
        <p:nvSpPr>
          <p:cNvPr id="28" name="TextBox 27">
            <a:extLst>
              <a:ext uri="{FF2B5EF4-FFF2-40B4-BE49-F238E27FC236}">
                <a16:creationId xmlns:a16="http://schemas.microsoft.com/office/drawing/2014/main" id="{D1C86F3C-4957-9040-B40D-375B8BC9186B}"/>
              </a:ext>
            </a:extLst>
          </p:cNvPr>
          <p:cNvSpPr txBox="1"/>
          <p:nvPr/>
        </p:nvSpPr>
        <p:spPr>
          <a:xfrm>
            <a:off x="3144336" y="3423029"/>
            <a:ext cx="381528" cy="400110"/>
          </a:xfrm>
          <a:prstGeom prst="rect">
            <a:avLst/>
          </a:prstGeom>
          <a:noFill/>
        </p:spPr>
        <p:txBody>
          <a:bodyPr wrap="square" rtlCol="0">
            <a:spAutoFit/>
          </a:bodyPr>
          <a:lstStyle/>
          <a:p>
            <a:r>
              <a:rPr lang="en-US" sz="2000" dirty="0"/>
              <a:t>–</a:t>
            </a:r>
          </a:p>
        </p:txBody>
      </p:sp>
      <p:sp>
        <p:nvSpPr>
          <p:cNvPr id="29" name="TextBox 28">
            <a:extLst>
              <a:ext uri="{FF2B5EF4-FFF2-40B4-BE49-F238E27FC236}">
                <a16:creationId xmlns:a16="http://schemas.microsoft.com/office/drawing/2014/main" id="{558275E5-2CA8-1F4B-9AB6-F16340ED8258}"/>
              </a:ext>
            </a:extLst>
          </p:cNvPr>
          <p:cNvSpPr txBox="1"/>
          <p:nvPr/>
        </p:nvSpPr>
        <p:spPr>
          <a:xfrm>
            <a:off x="4265381" y="3428198"/>
            <a:ext cx="381528" cy="400110"/>
          </a:xfrm>
          <a:prstGeom prst="rect">
            <a:avLst/>
          </a:prstGeom>
          <a:noFill/>
        </p:spPr>
        <p:txBody>
          <a:bodyPr wrap="square" rtlCol="0">
            <a:spAutoFit/>
          </a:bodyPr>
          <a:lstStyle/>
          <a:p>
            <a:r>
              <a:rPr lang="en-US" sz="2000" dirty="0"/>
              <a:t>+</a:t>
            </a:r>
          </a:p>
        </p:txBody>
      </p:sp>
      <p:sp>
        <p:nvSpPr>
          <p:cNvPr id="30" name="TextBox 29">
            <a:extLst>
              <a:ext uri="{FF2B5EF4-FFF2-40B4-BE49-F238E27FC236}">
                <a16:creationId xmlns:a16="http://schemas.microsoft.com/office/drawing/2014/main" id="{4C91A022-5126-2B4F-86DE-7D46DCB24371}"/>
              </a:ext>
            </a:extLst>
          </p:cNvPr>
          <p:cNvSpPr txBox="1"/>
          <p:nvPr/>
        </p:nvSpPr>
        <p:spPr>
          <a:xfrm>
            <a:off x="5355430" y="3433367"/>
            <a:ext cx="381528" cy="400110"/>
          </a:xfrm>
          <a:prstGeom prst="rect">
            <a:avLst/>
          </a:prstGeom>
          <a:noFill/>
        </p:spPr>
        <p:txBody>
          <a:bodyPr wrap="square" rtlCol="0">
            <a:spAutoFit/>
          </a:bodyPr>
          <a:lstStyle/>
          <a:p>
            <a:r>
              <a:rPr lang="en-US" sz="2000" dirty="0"/>
              <a:t>+</a:t>
            </a:r>
          </a:p>
        </p:txBody>
      </p:sp>
      <p:sp>
        <p:nvSpPr>
          <p:cNvPr id="31" name="TextBox 30">
            <a:extLst>
              <a:ext uri="{FF2B5EF4-FFF2-40B4-BE49-F238E27FC236}">
                <a16:creationId xmlns:a16="http://schemas.microsoft.com/office/drawing/2014/main" id="{D128C97B-C460-EC40-B90C-B025F5930794}"/>
              </a:ext>
            </a:extLst>
          </p:cNvPr>
          <p:cNvSpPr txBox="1"/>
          <p:nvPr/>
        </p:nvSpPr>
        <p:spPr>
          <a:xfrm>
            <a:off x="1865730" y="3980962"/>
            <a:ext cx="381528" cy="400110"/>
          </a:xfrm>
          <a:prstGeom prst="rect">
            <a:avLst/>
          </a:prstGeom>
          <a:noFill/>
        </p:spPr>
        <p:txBody>
          <a:bodyPr wrap="square" rtlCol="0">
            <a:spAutoFit/>
          </a:bodyPr>
          <a:lstStyle/>
          <a:p>
            <a:r>
              <a:rPr lang="en-US" sz="2000" dirty="0"/>
              <a:t>+</a:t>
            </a:r>
          </a:p>
        </p:txBody>
      </p:sp>
      <p:sp>
        <p:nvSpPr>
          <p:cNvPr id="32" name="TextBox 31">
            <a:extLst>
              <a:ext uri="{FF2B5EF4-FFF2-40B4-BE49-F238E27FC236}">
                <a16:creationId xmlns:a16="http://schemas.microsoft.com/office/drawing/2014/main" id="{F83BCD71-95E9-A244-B059-43D07DB166CD}"/>
              </a:ext>
            </a:extLst>
          </p:cNvPr>
          <p:cNvSpPr txBox="1"/>
          <p:nvPr/>
        </p:nvSpPr>
        <p:spPr>
          <a:xfrm>
            <a:off x="403722" y="4022295"/>
            <a:ext cx="918803" cy="338554"/>
          </a:xfrm>
          <a:prstGeom prst="rect">
            <a:avLst/>
          </a:prstGeom>
          <a:noFill/>
        </p:spPr>
        <p:txBody>
          <a:bodyPr wrap="square" rtlCol="0">
            <a:spAutoFit/>
          </a:bodyPr>
          <a:lstStyle/>
          <a:p>
            <a:r>
              <a:rPr lang="en-US" sz="1600" dirty="0"/>
              <a:t>2,000</a:t>
            </a:r>
          </a:p>
        </p:txBody>
      </p:sp>
      <p:sp>
        <p:nvSpPr>
          <p:cNvPr id="33" name="TextBox 32">
            <a:extLst>
              <a:ext uri="{FF2B5EF4-FFF2-40B4-BE49-F238E27FC236}">
                <a16:creationId xmlns:a16="http://schemas.microsoft.com/office/drawing/2014/main" id="{A75C0E57-049D-B449-B446-A1200C666C24}"/>
              </a:ext>
            </a:extLst>
          </p:cNvPr>
          <p:cNvSpPr txBox="1"/>
          <p:nvPr/>
        </p:nvSpPr>
        <p:spPr>
          <a:xfrm>
            <a:off x="3149504" y="3986131"/>
            <a:ext cx="381528" cy="400110"/>
          </a:xfrm>
          <a:prstGeom prst="rect">
            <a:avLst/>
          </a:prstGeom>
          <a:noFill/>
        </p:spPr>
        <p:txBody>
          <a:bodyPr wrap="square" rtlCol="0">
            <a:spAutoFit/>
          </a:bodyPr>
          <a:lstStyle/>
          <a:p>
            <a:r>
              <a:rPr lang="en-US" sz="2000" dirty="0"/>
              <a:t>+</a:t>
            </a:r>
          </a:p>
        </p:txBody>
      </p:sp>
      <p:sp>
        <p:nvSpPr>
          <p:cNvPr id="45" name="TextBox 44">
            <a:extLst>
              <a:ext uri="{FF2B5EF4-FFF2-40B4-BE49-F238E27FC236}">
                <a16:creationId xmlns:a16="http://schemas.microsoft.com/office/drawing/2014/main" id="{B4F6893F-5198-A54C-A193-BE068B6C2BDF}"/>
              </a:ext>
            </a:extLst>
          </p:cNvPr>
          <p:cNvSpPr txBox="1"/>
          <p:nvPr/>
        </p:nvSpPr>
        <p:spPr>
          <a:xfrm>
            <a:off x="4270549" y="3991300"/>
            <a:ext cx="381528" cy="400110"/>
          </a:xfrm>
          <a:prstGeom prst="rect">
            <a:avLst/>
          </a:prstGeom>
          <a:noFill/>
        </p:spPr>
        <p:txBody>
          <a:bodyPr wrap="square" rtlCol="0">
            <a:spAutoFit/>
          </a:bodyPr>
          <a:lstStyle/>
          <a:p>
            <a:r>
              <a:rPr lang="en-US" sz="2000" dirty="0"/>
              <a:t>–</a:t>
            </a:r>
          </a:p>
        </p:txBody>
      </p:sp>
      <p:sp>
        <p:nvSpPr>
          <p:cNvPr id="47" name="TextBox 46">
            <a:extLst>
              <a:ext uri="{FF2B5EF4-FFF2-40B4-BE49-F238E27FC236}">
                <a16:creationId xmlns:a16="http://schemas.microsoft.com/office/drawing/2014/main" id="{A884ACD8-4EF4-D44A-AF66-7609596B0F49}"/>
              </a:ext>
            </a:extLst>
          </p:cNvPr>
          <p:cNvSpPr txBox="1"/>
          <p:nvPr/>
        </p:nvSpPr>
        <p:spPr>
          <a:xfrm>
            <a:off x="5360598" y="3996469"/>
            <a:ext cx="381528" cy="400110"/>
          </a:xfrm>
          <a:prstGeom prst="rect">
            <a:avLst/>
          </a:prstGeom>
          <a:noFill/>
        </p:spPr>
        <p:txBody>
          <a:bodyPr wrap="square" rtlCol="0">
            <a:spAutoFit/>
          </a:bodyPr>
          <a:lstStyle/>
          <a:p>
            <a:r>
              <a:rPr lang="en-US" sz="2000" dirty="0"/>
              <a:t>+</a:t>
            </a:r>
          </a:p>
        </p:txBody>
      </p:sp>
      <p:sp>
        <p:nvSpPr>
          <p:cNvPr id="49" name="TextBox 48">
            <a:extLst>
              <a:ext uri="{FF2B5EF4-FFF2-40B4-BE49-F238E27FC236}">
                <a16:creationId xmlns:a16="http://schemas.microsoft.com/office/drawing/2014/main" id="{D5E20B5F-FA14-4E4E-94EC-EBD4E2239682}"/>
              </a:ext>
            </a:extLst>
          </p:cNvPr>
          <p:cNvSpPr txBox="1"/>
          <p:nvPr/>
        </p:nvSpPr>
        <p:spPr>
          <a:xfrm>
            <a:off x="1863150" y="4582814"/>
            <a:ext cx="381528" cy="400110"/>
          </a:xfrm>
          <a:prstGeom prst="rect">
            <a:avLst/>
          </a:prstGeom>
          <a:noFill/>
        </p:spPr>
        <p:txBody>
          <a:bodyPr wrap="square" rtlCol="0">
            <a:spAutoFit/>
          </a:bodyPr>
          <a:lstStyle/>
          <a:p>
            <a:r>
              <a:rPr lang="en-US" sz="2000" dirty="0"/>
              <a:t>+</a:t>
            </a:r>
          </a:p>
        </p:txBody>
      </p:sp>
      <p:sp>
        <p:nvSpPr>
          <p:cNvPr id="51" name="TextBox 50">
            <a:extLst>
              <a:ext uri="{FF2B5EF4-FFF2-40B4-BE49-F238E27FC236}">
                <a16:creationId xmlns:a16="http://schemas.microsoft.com/office/drawing/2014/main" id="{ACA31DCF-7BB9-B349-8B6A-0BA7C5B8CAFB}"/>
              </a:ext>
            </a:extLst>
          </p:cNvPr>
          <p:cNvSpPr txBox="1"/>
          <p:nvPr/>
        </p:nvSpPr>
        <p:spPr>
          <a:xfrm>
            <a:off x="315903" y="4624147"/>
            <a:ext cx="918803" cy="338554"/>
          </a:xfrm>
          <a:prstGeom prst="rect">
            <a:avLst/>
          </a:prstGeom>
          <a:noFill/>
        </p:spPr>
        <p:txBody>
          <a:bodyPr wrap="square" rtlCol="0">
            <a:spAutoFit/>
          </a:bodyPr>
          <a:lstStyle/>
          <a:p>
            <a:r>
              <a:rPr lang="en-US" sz="1600" dirty="0"/>
              <a:t>90,000</a:t>
            </a:r>
          </a:p>
        </p:txBody>
      </p:sp>
      <p:sp>
        <p:nvSpPr>
          <p:cNvPr id="53" name="TextBox 52">
            <a:extLst>
              <a:ext uri="{FF2B5EF4-FFF2-40B4-BE49-F238E27FC236}">
                <a16:creationId xmlns:a16="http://schemas.microsoft.com/office/drawing/2014/main" id="{CBE1E62B-75EF-2445-847C-AF4B2C169645}"/>
              </a:ext>
            </a:extLst>
          </p:cNvPr>
          <p:cNvSpPr txBox="1"/>
          <p:nvPr/>
        </p:nvSpPr>
        <p:spPr>
          <a:xfrm>
            <a:off x="3146924" y="4587983"/>
            <a:ext cx="381528" cy="400110"/>
          </a:xfrm>
          <a:prstGeom prst="rect">
            <a:avLst/>
          </a:prstGeom>
          <a:noFill/>
        </p:spPr>
        <p:txBody>
          <a:bodyPr wrap="square" rtlCol="0">
            <a:spAutoFit/>
          </a:bodyPr>
          <a:lstStyle/>
          <a:p>
            <a:r>
              <a:rPr lang="en-US" sz="2000" dirty="0"/>
              <a:t>+</a:t>
            </a:r>
          </a:p>
        </p:txBody>
      </p:sp>
      <p:sp>
        <p:nvSpPr>
          <p:cNvPr id="55" name="TextBox 54">
            <a:extLst>
              <a:ext uri="{FF2B5EF4-FFF2-40B4-BE49-F238E27FC236}">
                <a16:creationId xmlns:a16="http://schemas.microsoft.com/office/drawing/2014/main" id="{9A8F1D18-B62D-8545-BC42-9EEC30F22699}"/>
              </a:ext>
            </a:extLst>
          </p:cNvPr>
          <p:cNvSpPr txBox="1"/>
          <p:nvPr/>
        </p:nvSpPr>
        <p:spPr>
          <a:xfrm>
            <a:off x="4267969" y="4593152"/>
            <a:ext cx="381528" cy="400110"/>
          </a:xfrm>
          <a:prstGeom prst="rect">
            <a:avLst/>
          </a:prstGeom>
          <a:noFill/>
        </p:spPr>
        <p:txBody>
          <a:bodyPr wrap="square" rtlCol="0">
            <a:spAutoFit/>
          </a:bodyPr>
          <a:lstStyle/>
          <a:p>
            <a:r>
              <a:rPr lang="en-US" sz="2000" dirty="0"/>
              <a:t>+</a:t>
            </a:r>
          </a:p>
        </p:txBody>
      </p:sp>
      <p:sp>
        <p:nvSpPr>
          <p:cNvPr id="56" name="TextBox 55">
            <a:extLst>
              <a:ext uri="{FF2B5EF4-FFF2-40B4-BE49-F238E27FC236}">
                <a16:creationId xmlns:a16="http://schemas.microsoft.com/office/drawing/2014/main" id="{9F26FBE9-585D-DD44-8B77-0A89E339C11C}"/>
              </a:ext>
            </a:extLst>
          </p:cNvPr>
          <p:cNvSpPr txBox="1"/>
          <p:nvPr/>
        </p:nvSpPr>
        <p:spPr>
          <a:xfrm>
            <a:off x="5358018" y="4598321"/>
            <a:ext cx="381528" cy="400110"/>
          </a:xfrm>
          <a:prstGeom prst="rect">
            <a:avLst/>
          </a:prstGeom>
          <a:noFill/>
        </p:spPr>
        <p:txBody>
          <a:bodyPr wrap="square" rtlCol="0">
            <a:spAutoFit/>
          </a:bodyPr>
          <a:lstStyle/>
          <a:p>
            <a:r>
              <a:rPr lang="en-US" sz="2000" dirty="0"/>
              <a:t>–</a:t>
            </a:r>
          </a:p>
        </p:txBody>
      </p:sp>
      <p:cxnSp>
        <p:nvCxnSpPr>
          <p:cNvPr id="57" name="Straight Connector 56">
            <a:extLst>
              <a:ext uri="{FF2B5EF4-FFF2-40B4-BE49-F238E27FC236}">
                <a16:creationId xmlns:a16="http://schemas.microsoft.com/office/drawing/2014/main" id="{3F9DD510-A7D2-D54B-A323-021AE0298693}"/>
              </a:ext>
            </a:extLst>
          </p:cNvPr>
          <p:cNvCxnSpPr/>
          <p:nvPr/>
        </p:nvCxnSpPr>
        <p:spPr>
          <a:xfrm>
            <a:off x="1237284" y="5189349"/>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55D28E7-6446-A940-8D4D-0B347A66D0F9}"/>
              </a:ext>
            </a:extLst>
          </p:cNvPr>
          <p:cNvSpPr txBox="1"/>
          <p:nvPr/>
        </p:nvSpPr>
        <p:spPr>
          <a:xfrm>
            <a:off x="1692656" y="5822680"/>
            <a:ext cx="6350963" cy="338554"/>
          </a:xfrm>
          <a:prstGeom prst="rect">
            <a:avLst/>
          </a:prstGeom>
          <a:noFill/>
        </p:spPr>
        <p:txBody>
          <a:bodyPr wrap="square" rtlCol="0">
            <a:spAutoFit/>
          </a:bodyPr>
          <a:lstStyle/>
          <a:p>
            <a:r>
              <a:rPr lang="en-US" sz="1600" dirty="0"/>
              <a:t>But are they </a:t>
            </a:r>
            <a:r>
              <a:rPr lang="en-US" sz="1600" u="sng" dirty="0"/>
              <a:t>sufficient</a:t>
            </a:r>
            <a:r>
              <a:rPr lang="en-US" sz="1600" dirty="0"/>
              <a:t> for activity ?</a:t>
            </a:r>
          </a:p>
        </p:txBody>
      </p:sp>
      <p:sp>
        <p:nvSpPr>
          <p:cNvPr id="59" name="TextBox 58">
            <a:extLst>
              <a:ext uri="{FF2B5EF4-FFF2-40B4-BE49-F238E27FC236}">
                <a16:creationId xmlns:a16="http://schemas.microsoft.com/office/drawing/2014/main" id="{52E18FB7-D0AD-C743-B676-4C2C6A0CE95F}"/>
              </a:ext>
            </a:extLst>
          </p:cNvPr>
          <p:cNvSpPr txBox="1"/>
          <p:nvPr/>
        </p:nvSpPr>
        <p:spPr>
          <a:xfrm>
            <a:off x="6907835" y="2475051"/>
            <a:ext cx="1252022" cy="338554"/>
          </a:xfrm>
          <a:prstGeom prst="rect">
            <a:avLst/>
          </a:prstGeom>
          <a:noFill/>
        </p:spPr>
        <p:txBody>
          <a:bodyPr wrap="square" rtlCol="0">
            <a:spAutoFit/>
          </a:bodyPr>
          <a:lstStyle/>
          <a:p>
            <a:r>
              <a:rPr lang="en-US" sz="1600" b="1" dirty="0">
                <a:solidFill>
                  <a:srgbClr val="00B050"/>
                </a:solidFill>
              </a:rPr>
              <a:t>Scenario #2</a:t>
            </a:r>
          </a:p>
        </p:txBody>
      </p:sp>
    </p:spTree>
    <p:extLst>
      <p:ext uri="{BB962C8B-B14F-4D97-AF65-F5344CB8AC3E}">
        <p14:creationId xmlns:p14="http://schemas.microsoft.com/office/powerpoint/2010/main" val="745507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730788" y="208238"/>
            <a:ext cx="2814810" cy="461665"/>
          </a:xfrm>
          <a:prstGeom prst="rect">
            <a:avLst/>
          </a:prstGeom>
          <a:noFill/>
        </p:spPr>
        <p:txBody>
          <a:bodyPr wrap="none" rtlCol="0">
            <a:spAutoFit/>
          </a:bodyPr>
          <a:lstStyle/>
          <a:p>
            <a:r>
              <a:rPr lang="en-US" sz="2400" b="1" dirty="0">
                <a:solidFill>
                  <a:srgbClr val="0432FF"/>
                </a:solidFill>
              </a:rPr>
              <a:t>Systematic Omission</a:t>
            </a:r>
            <a:endParaRPr lang="en-US" sz="2400" b="1" i="1" dirty="0">
              <a:solidFill>
                <a:srgbClr val="0432FF"/>
              </a:solidFill>
            </a:endParaRPr>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69395" y="1741465"/>
            <a:ext cx="784489" cy="338554"/>
          </a:xfrm>
          <a:prstGeom prst="rect">
            <a:avLst/>
          </a:prstGeom>
          <a:noFill/>
        </p:spPr>
        <p:txBody>
          <a:bodyPr wrap="square" rtlCol="0">
            <a:spAutoFit/>
          </a:bodyPr>
          <a:lstStyle/>
          <a:p>
            <a:r>
              <a:rPr lang="en-US" sz="1600" dirty="0"/>
              <a:t>Units</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2893777" y="1297180"/>
            <a:ext cx="1747966" cy="338554"/>
          </a:xfrm>
          <a:prstGeom prst="rect">
            <a:avLst/>
          </a:prstGeom>
          <a:noFill/>
        </p:spPr>
        <p:txBody>
          <a:bodyPr wrap="square" rtlCol="0">
            <a:spAutoFit/>
          </a:bodyPr>
          <a:lstStyle/>
          <a:p>
            <a:r>
              <a:rPr lang="en-US" sz="1600" dirty="0"/>
              <a:t>Fractions Added</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850226" y="2291656"/>
            <a:ext cx="381528" cy="400110"/>
          </a:xfrm>
          <a:prstGeom prst="rect">
            <a:avLst/>
          </a:prstGeom>
          <a:noFill/>
        </p:spPr>
        <p:txBody>
          <a:bodyPr wrap="square" rtlCol="0">
            <a:spAutoFit/>
          </a:bodyPr>
          <a:lstStyle/>
          <a:p>
            <a:r>
              <a:rPr lang="en-US" sz="2000" dirty="0"/>
              <a:t>+</a:t>
            </a:r>
          </a:p>
        </p:txBody>
      </p:sp>
      <p:sp>
        <p:nvSpPr>
          <p:cNvPr id="52" name="TextBox 51">
            <a:extLst>
              <a:ext uri="{FF2B5EF4-FFF2-40B4-BE49-F238E27FC236}">
                <a16:creationId xmlns:a16="http://schemas.microsoft.com/office/drawing/2014/main" id="{7B752ED3-E639-F14E-BCC1-4EC1AC0DFA15}"/>
              </a:ext>
            </a:extLst>
          </p:cNvPr>
          <p:cNvSpPr txBox="1"/>
          <p:nvPr/>
        </p:nvSpPr>
        <p:spPr>
          <a:xfrm>
            <a:off x="202237" y="5827852"/>
            <a:ext cx="1564569" cy="338554"/>
          </a:xfrm>
          <a:prstGeom prst="rect">
            <a:avLst/>
          </a:prstGeom>
          <a:noFill/>
        </p:spPr>
        <p:txBody>
          <a:bodyPr wrap="square" rtlCol="0">
            <a:spAutoFit/>
          </a:bodyPr>
          <a:lstStyle/>
          <a:p>
            <a:r>
              <a:rPr lang="en-US" sz="1600" dirty="0"/>
              <a:t>Interpretation:</a:t>
            </a:r>
          </a:p>
        </p:txBody>
      </p:sp>
      <p:sp>
        <p:nvSpPr>
          <p:cNvPr id="54" name="TextBox 53">
            <a:extLst>
              <a:ext uri="{FF2B5EF4-FFF2-40B4-BE49-F238E27FC236}">
                <a16:creationId xmlns:a16="http://schemas.microsoft.com/office/drawing/2014/main" id="{9466B6DA-17BF-9C47-B4C0-95B1C5023BAA}"/>
              </a:ext>
            </a:extLst>
          </p:cNvPr>
          <p:cNvSpPr txBox="1"/>
          <p:nvPr/>
        </p:nvSpPr>
        <p:spPr>
          <a:xfrm>
            <a:off x="1695237" y="5840765"/>
            <a:ext cx="5178262" cy="338554"/>
          </a:xfrm>
          <a:prstGeom prst="rect">
            <a:avLst/>
          </a:prstGeom>
          <a:noFill/>
        </p:spPr>
        <p:txBody>
          <a:bodyPr wrap="square" rtlCol="0">
            <a:spAutoFit/>
          </a:bodyPr>
          <a:lstStyle/>
          <a:p>
            <a:r>
              <a:rPr lang="en-US" sz="1600" dirty="0"/>
              <a:t>50 and 500 fractions are </a:t>
            </a:r>
            <a:r>
              <a:rPr lang="en-US" sz="1600" u="sng" dirty="0"/>
              <a:t>necessary</a:t>
            </a:r>
            <a:r>
              <a:rPr lang="en-US" sz="1600" dirty="0"/>
              <a:t> </a:t>
            </a:r>
            <a:r>
              <a:rPr lang="en-US" sz="1600" b="1" i="1" dirty="0"/>
              <a:t>and</a:t>
            </a:r>
            <a:r>
              <a:rPr lang="en-US" sz="1600" dirty="0"/>
              <a:t> </a:t>
            </a:r>
            <a:r>
              <a:rPr lang="en-US" sz="1600" u="sng" dirty="0"/>
              <a:t>sufficient</a:t>
            </a:r>
            <a:r>
              <a:rPr lang="en-US" sz="1600" dirty="0"/>
              <a:t> for activity</a:t>
            </a:r>
          </a:p>
        </p:txBody>
      </p:sp>
      <p:sp>
        <p:nvSpPr>
          <p:cNvPr id="34" name="TextBox 33">
            <a:extLst>
              <a:ext uri="{FF2B5EF4-FFF2-40B4-BE49-F238E27FC236}">
                <a16:creationId xmlns:a16="http://schemas.microsoft.com/office/drawing/2014/main" id="{C16B1F9C-A5E7-434B-A133-3B5E3D16ACD9}"/>
              </a:ext>
            </a:extLst>
          </p:cNvPr>
          <p:cNvSpPr txBox="1"/>
          <p:nvPr/>
        </p:nvSpPr>
        <p:spPr>
          <a:xfrm>
            <a:off x="295230" y="2332989"/>
            <a:ext cx="918803" cy="338554"/>
          </a:xfrm>
          <a:prstGeom prst="rect">
            <a:avLst/>
          </a:prstGeom>
          <a:noFill/>
        </p:spPr>
        <p:txBody>
          <a:bodyPr wrap="square" rtlCol="0">
            <a:spAutoFit/>
          </a:bodyPr>
          <a:lstStyle/>
          <a:p>
            <a:r>
              <a:rPr lang="en-US" sz="1600" dirty="0"/>
              <a:t>90,000</a:t>
            </a:r>
          </a:p>
        </p:txBody>
      </p:sp>
      <p:sp>
        <p:nvSpPr>
          <p:cNvPr id="43" name="TextBox 42">
            <a:extLst>
              <a:ext uri="{FF2B5EF4-FFF2-40B4-BE49-F238E27FC236}">
                <a16:creationId xmlns:a16="http://schemas.microsoft.com/office/drawing/2014/main" id="{F4EF586B-193D-CF4D-8D34-6EF87DC65747}"/>
              </a:ext>
            </a:extLst>
          </p:cNvPr>
          <p:cNvSpPr txBox="1"/>
          <p:nvPr/>
        </p:nvSpPr>
        <p:spPr>
          <a:xfrm>
            <a:off x="3134000" y="2296825"/>
            <a:ext cx="381528" cy="400110"/>
          </a:xfrm>
          <a:prstGeom prst="rect">
            <a:avLst/>
          </a:prstGeom>
          <a:noFill/>
        </p:spPr>
        <p:txBody>
          <a:bodyPr wrap="square" rtlCol="0">
            <a:spAutoFit/>
          </a:bodyPr>
          <a:lstStyle/>
          <a:p>
            <a:r>
              <a:rPr lang="en-US" sz="2000" dirty="0"/>
              <a:t>+</a:t>
            </a:r>
          </a:p>
        </p:txBody>
      </p:sp>
      <p:sp>
        <p:nvSpPr>
          <p:cNvPr id="46" name="TextBox 45">
            <a:extLst>
              <a:ext uri="{FF2B5EF4-FFF2-40B4-BE49-F238E27FC236}">
                <a16:creationId xmlns:a16="http://schemas.microsoft.com/office/drawing/2014/main" id="{4606A9D9-A6E0-E247-934C-D212C120A2C0}"/>
              </a:ext>
            </a:extLst>
          </p:cNvPr>
          <p:cNvSpPr txBox="1"/>
          <p:nvPr/>
        </p:nvSpPr>
        <p:spPr>
          <a:xfrm>
            <a:off x="4255045" y="2301994"/>
            <a:ext cx="381528" cy="400110"/>
          </a:xfrm>
          <a:prstGeom prst="rect">
            <a:avLst/>
          </a:prstGeom>
          <a:noFill/>
        </p:spPr>
        <p:txBody>
          <a:bodyPr wrap="square" rtlCol="0">
            <a:spAutoFit/>
          </a:bodyPr>
          <a:lstStyle/>
          <a:p>
            <a:r>
              <a:rPr lang="en-US" sz="2000" dirty="0"/>
              <a:t>+</a:t>
            </a:r>
          </a:p>
        </p:txBody>
      </p:sp>
      <p:sp>
        <p:nvSpPr>
          <p:cNvPr id="48" name="TextBox 47">
            <a:extLst>
              <a:ext uri="{FF2B5EF4-FFF2-40B4-BE49-F238E27FC236}">
                <a16:creationId xmlns:a16="http://schemas.microsoft.com/office/drawing/2014/main" id="{8F38A98C-8512-FF4A-A009-2E702268AD4C}"/>
              </a:ext>
            </a:extLst>
          </p:cNvPr>
          <p:cNvSpPr txBox="1"/>
          <p:nvPr/>
        </p:nvSpPr>
        <p:spPr>
          <a:xfrm>
            <a:off x="5345094" y="2307163"/>
            <a:ext cx="381528" cy="400110"/>
          </a:xfrm>
          <a:prstGeom prst="rect">
            <a:avLst/>
          </a:prstGeom>
          <a:noFill/>
        </p:spPr>
        <p:txBody>
          <a:bodyPr wrap="square" rtlCol="0">
            <a:spAutoFit/>
          </a:bodyPr>
          <a:lstStyle/>
          <a:p>
            <a:r>
              <a:rPr lang="en-US" sz="2000" dirty="0"/>
              <a:t>+</a:t>
            </a:r>
          </a:p>
        </p:txBody>
      </p:sp>
      <p:sp>
        <p:nvSpPr>
          <p:cNvPr id="21" name="TextBox 20">
            <a:extLst>
              <a:ext uri="{FF2B5EF4-FFF2-40B4-BE49-F238E27FC236}">
                <a16:creationId xmlns:a16="http://schemas.microsoft.com/office/drawing/2014/main" id="{826C6B4A-D07F-3C48-8D1B-50C367EE0E06}"/>
              </a:ext>
            </a:extLst>
          </p:cNvPr>
          <p:cNvSpPr txBox="1"/>
          <p:nvPr/>
        </p:nvSpPr>
        <p:spPr>
          <a:xfrm>
            <a:off x="1855394" y="2854758"/>
            <a:ext cx="381528" cy="400110"/>
          </a:xfrm>
          <a:prstGeom prst="rect">
            <a:avLst/>
          </a:prstGeom>
          <a:noFill/>
        </p:spPr>
        <p:txBody>
          <a:bodyPr wrap="square" rtlCol="0">
            <a:spAutoFit/>
          </a:bodyPr>
          <a:lstStyle/>
          <a:p>
            <a:r>
              <a:rPr lang="en-US" sz="2000" dirty="0"/>
              <a:t>–</a:t>
            </a:r>
          </a:p>
        </p:txBody>
      </p:sp>
      <p:sp>
        <p:nvSpPr>
          <p:cNvPr id="22" name="TextBox 21">
            <a:extLst>
              <a:ext uri="{FF2B5EF4-FFF2-40B4-BE49-F238E27FC236}">
                <a16:creationId xmlns:a16="http://schemas.microsoft.com/office/drawing/2014/main" id="{A5C473A2-B9A2-E748-83A4-BEC83884025E}"/>
              </a:ext>
            </a:extLst>
          </p:cNvPr>
          <p:cNvSpPr txBox="1"/>
          <p:nvPr/>
        </p:nvSpPr>
        <p:spPr>
          <a:xfrm>
            <a:off x="401135" y="2896091"/>
            <a:ext cx="918803" cy="338554"/>
          </a:xfrm>
          <a:prstGeom prst="rect">
            <a:avLst/>
          </a:prstGeom>
          <a:noFill/>
        </p:spPr>
        <p:txBody>
          <a:bodyPr wrap="square" rtlCol="0">
            <a:spAutoFit/>
          </a:bodyPr>
          <a:lstStyle/>
          <a:p>
            <a:r>
              <a:rPr lang="en-US" sz="1600" dirty="0"/>
              <a:t>2,000</a:t>
            </a:r>
          </a:p>
        </p:txBody>
      </p:sp>
      <p:sp>
        <p:nvSpPr>
          <p:cNvPr id="23" name="TextBox 22">
            <a:extLst>
              <a:ext uri="{FF2B5EF4-FFF2-40B4-BE49-F238E27FC236}">
                <a16:creationId xmlns:a16="http://schemas.microsoft.com/office/drawing/2014/main" id="{25F9EDB2-5ABB-6B46-B6AB-BA06BA735ED7}"/>
              </a:ext>
            </a:extLst>
          </p:cNvPr>
          <p:cNvSpPr txBox="1"/>
          <p:nvPr/>
        </p:nvSpPr>
        <p:spPr>
          <a:xfrm>
            <a:off x="3139168" y="2859927"/>
            <a:ext cx="381528" cy="400110"/>
          </a:xfrm>
          <a:prstGeom prst="rect">
            <a:avLst/>
          </a:prstGeom>
          <a:noFill/>
        </p:spPr>
        <p:txBody>
          <a:bodyPr wrap="square" rtlCol="0">
            <a:spAutoFit/>
          </a:bodyPr>
          <a:lstStyle/>
          <a:p>
            <a:r>
              <a:rPr lang="en-US" sz="2000" dirty="0"/>
              <a:t>+</a:t>
            </a:r>
          </a:p>
        </p:txBody>
      </p:sp>
      <p:sp>
        <p:nvSpPr>
          <p:cNvPr id="24" name="TextBox 23">
            <a:extLst>
              <a:ext uri="{FF2B5EF4-FFF2-40B4-BE49-F238E27FC236}">
                <a16:creationId xmlns:a16="http://schemas.microsoft.com/office/drawing/2014/main" id="{1BBDD25E-2E3D-314F-8E1F-6E1869333460}"/>
              </a:ext>
            </a:extLst>
          </p:cNvPr>
          <p:cNvSpPr txBox="1"/>
          <p:nvPr/>
        </p:nvSpPr>
        <p:spPr>
          <a:xfrm>
            <a:off x="4260213" y="2865096"/>
            <a:ext cx="381528" cy="400110"/>
          </a:xfrm>
          <a:prstGeom prst="rect">
            <a:avLst/>
          </a:prstGeom>
          <a:noFill/>
        </p:spPr>
        <p:txBody>
          <a:bodyPr wrap="square" rtlCol="0">
            <a:spAutoFit/>
          </a:bodyPr>
          <a:lstStyle/>
          <a:p>
            <a:r>
              <a:rPr lang="en-US" sz="2000" dirty="0"/>
              <a:t>+</a:t>
            </a:r>
          </a:p>
        </p:txBody>
      </p:sp>
      <p:sp>
        <p:nvSpPr>
          <p:cNvPr id="25" name="TextBox 24">
            <a:extLst>
              <a:ext uri="{FF2B5EF4-FFF2-40B4-BE49-F238E27FC236}">
                <a16:creationId xmlns:a16="http://schemas.microsoft.com/office/drawing/2014/main" id="{0C1B21A2-B93A-944F-8604-B73DA9BE0955}"/>
              </a:ext>
            </a:extLst>
          </p:cNvPr>
          <p:cNvSpPr txBox="1"/>
          <p:nvPr/>
        </p:nvSpPr>
        <p:spPr>
          <a:xfrm>
            <a:off x="5350262" y="2870265"/>
            <a:ext cx="381528" cy="400110"/>
          </a:xfrm>
          <a:prstGeom prst="rect">
            <a:avLst/>
          </a:prstGeom>
          <a:noFill/>
        </p:spPr>
        <p:txBody>
          <a:bodyPr wrap="square" rtlCol="0">
            <a:spAutoFit/>
          </a:bodyPr>
          <a:lstStyle/>
          <a:p>
            <a:r>
              <a:rPr lang="en-US" sz="2000" dirty="0"/>
              <a:t>+</a:t>
            </a:r>
          </a:p>
        </p:txBody>
      </p:sp>
      <p:sp>
        <p:nvSpPr>
          <p:cNvPr id="26" name="TextBox 25">
            <a:extLst>
              <a:ext uri="{FF2B5EF4-FFF2-40B4-BE49-F238E27FC236}">
                <a16:creationId xmlns:a16="http://schemas.microsoft.com/office/drawing/2014/main" id="{CD94B4F0-CC4E-7E4F-9471-8A4523595DBE}"/>
              </a:ext>
            </a:extLst>
          </p:cNvPr>
          <p:cNvSpPr txBox="1"/>
          <p:nvPr/>
        </p:nvSpPr>
        <p:spPr>
          <a:xfrm>
            <a:off x="1860562" y="3417860"/>
            <a:ext cx="381528" cy="400110"/>
          </a:xfrm>
          <a:prstGeom prst="rect">
            <a:avLst/>
          </a:prstGeom>
          <a:noFill/>
        </p:spPr>
        <p:txBody>
          <a:bodyPr wrap="square" rtlCol="0">
            <a:spAutoFit/>
          </a:bodyPr>
          <a:lstStyle/>
          <a:p>
            <a:r>
              <a:rPr lang="en-US" sz="2000" dirty="0"/>
              <a:t>+</a:t>
            </a:r>
          </a:p>
        </p:txBody>
      </p:sp>
      <p:sp>
        <p:nvSpPr>
          <p:cNvPr id="27" name="TextBox 26">
            <a:extLst>
              <a:ext uri="{FF2B5EF4-FFF2-40B4-BE49-F238E27FC236}">
                <a16:creationId xmlns:a16="http://schemas.microsoft.com/office/drawing/2014/main" id="{A73B5FF6-F888-9E49-A993-446D93935135}"/>
              </a:ext>
            </a:extLst>
          </p:cNvPr>
          <p:cNvSpPr txBox="1"/>
          <p:nvPr/>
        </p:nvSpPr>
        <p:spPr>
          <a:xfrm>
            <a:off x="313316" y="3459193"/>
            <a:ext cx="918803" cy="338554"/>
          </a:xfrm>
          <a:prstGeom prst="rect">
            <a:avLst/>
          </a:prstGeom>
          <a:noFill/>
        </p:spPr>
        <p:txBody>
          <a:bodyPr wrap="square" rtlCol="0">
            <a:spAutoFit/>
          </a:bodyPr>
          <a:lstStyle/>
          <a:p>
            <a:r>
              <a:rPr lang="en-US" sz="1600" dirty="0"/>
              <a:t>90,000</a:t>
            </a:r>
          </a:p>
        </p:txBody>
      </p:sp>
      <p:sp>
        <p:nvSpPr>
          <p:cNvPr id="28" name="TextBox 27">
            <a:extLst>
              <a:ext uri="{FF2B5EF4-FFF2-40B4-BE49-F238E27FC236}">
                <a16:creationId xmlns:a16="http://schemas.microsoft.com/office/drawing/2014/main" id="{D1C86F3C-4957-9040-B40D-375B8BC9186B}"/>
              </a:ext>
            </a:extLst>
          </p:cNvPr>
          <p:cNvSpPr txBox="1"/>
          <p:nvPr/>
        </p:nvSpPr>
        <p:spPr>
          <a:xfrm>
            <a:off x="3144336" y="3423029"/>
            <a:ext cx="381528" cy="400110"/>
          </a:xfrm>
          <a:prstGeom prst="rect">
            <a:avLst/>
          </a:prstGeom>
          <a:noFill/>
        </p:spPr>
        <p:txBody>
          <a:bodyPr wrap="square" rtlCol="0">
            <a:spAutoFit/>
          </a:bodyPr>
          <a:lstStyle/>
          <a:p>
            <a:r>
              <a:rPr lang="en-US" sz="2000" dirty="0"/>
              <a:t>–</a:t>
            </a:r>
          </a:p>
        </p:txBody>
      </p:sp>
      <p:sp>
        <p:nvSpPr>
          <p:cNvPr id="29" name="TextBox 28">
            <a:extLst>
              <a:ext uri="{FF2B5EF4-FFF2-40B4-BE49-F238E27FC236}">
                <a16:creationId xmlns:a16="http://schemas.microsoft.com/office/drawing/2014/main" id="{558275E5-2CA8-1F4B-9AB6-F16340ED8258}"/>
              </a:ext>
            </a:extLst>
          </p:cNvPr>
          <p:cNvSpPr txBox="1"/>
          <p:nvPr/>
        </p:nvSpPr>
        <p:spPr>
          <a:xfrm>
            <a:off x="4265381" y="3428198"/>
            <a:ext cx="381528" cy="400110"/>
          </a:xfrm>
          <a:prstGeom prst="rect">
            <a:avLst/>
          </a:prstGeom>
          <a:noFill/>
        </p:spPr>
        <p:txBody>
          <a:bodyPr wrap="square" rtlCol="0">
            <a:spAutoFit/>
          </a:bodyPr>
          <a:lstStyle/>
          <a:p>
            <a:r>
              <a:rPr lang="en-US" sz="2000" dirty="0"/>
              <a:t>+</a:t>
            </a:r>
          </a:p>
        </p:txBody>
      </p:sp>
      <p:sp>
        <p:nvSpPr>
          <p:cNvPr id="30" name="TextBox 29">
            <a:extLst>
              <a:ext uri="{FF2B5EF4-FFF2-40B4-BE49-F238E27FC236}">
                <a16:creationId xmlns:a16="http://schemas.microsoft.com/office/drawing/2014/main" id="{4C91A022-5126-2B4F-86DE-7D46DCB24371}"/>
              </a:ext>
            </a:extLst>
          </p:cNvPr>
          <p:cNvSpPr txBox="1"/>
          <p:nvPr/>
        </p:nvSpPr>
        <p:spPr>
          <a:xfrm>
            <a:off x="5355430" y="3433367"/>
            <a:ext cx="381528" cy="400110"/>
          </a:xfrm>
          <a:prstGeom prst="rect">
            <a:avLst/>
          </a:prstGeom>
          <a:noFill/>
        </p:spPr>
        <p:txBody>
          <a:bodyPr wrap="square" rtlCol="0">
            <a:spAutoFit/>
          </a:bodyPr>
          <a:lstStyle/>
          <a:p>
            <a:r>
              <a:rPr lang="en-US" sz="2000" dirty="0"/>
              <a:t>+</a:t>
            </a:r>
          </a:p>
        </p:txBody>
      </p:sp>
      <p:sp>
        <p:nvSpPr>
          <p:cNvPr id="31" name="TextBox 30">
            <a:extLst>
              <a:ext uri="{FF2B5EF4-FFF2-40B4-BE49-F238E27FC236}">
                <a16:creationId xmlns:a16="http://schemas.microsoft.com/office/drawing/2014/main" id="{D128C97B-C460-EC40-B90C-B025F5930794}"/>
              </a:ext>
            </a:extLst>
          </p:cNvPr>
          <p:cNvSpPr txBox="1"/>
          <p:nvPr/>
        </p:nvSpPr>
        <p:spPr>
          <a:xfrm>
            <a:off x="1865730" y="3980962"/>
            <a:ext cx="381528" cy="400110"/>
          </a:xfrm>
          <a:prstGeom prst="rect">
            <a:avLst/>
          </a:prstGeom>
          <a:noFill/>
        </p:spPr>
        <p:txBody>
          <a:bodyPr wrap="square" rtlCol="0">
            <a:spAutoFit/>
          </a:bodyPr>
          <a:lstStyle/>
          <a:p>
            <a:r>
              <a:rPr lang="en-US" sz="2000" dirty="0"/>
              <a:t>+</a:t>
            </a:r>
          </a:p>
        </p:txBody>
      </p:sp>
      <p:sp>
        <p:nvSpPr>
          <p:cNvPr id="32" name="TextBox 31">
            <a:extLst>
              <a:ext uri="{FF2B5EF4-FFF2-40B4-BE49-F238E27FC236}">
                <a16:creationId xmlns:a16="http://schemas.microsoft.com/office/drawing/2014/main" id="{F83BCD71-95E9-A244-B059-43D07DB166CD}"/>
              </a:ext>
            </a:extLst>
          </p:cNvPr>
          <p:cNvSpPr txBox="1"/>
          <p:nvPr/>
        </p:nvSpPr>
        <p:spPr>
          <a:xfrm>
            <a:off x="403722" y="4022295"/>
            <a:ext cx="918803" cy="338554"/>
          </a:xfrm>
          <a:prstGeom prst="rect">
            <a:avLst/>
          </a:prstGeom>
          <a:noFill/>
        </p:spPr>
        <p:txBody>
          <a:bodyPr wrap="square" rtlCol="0">
            <a:spAutoFit/>
          </a:bodyPr>
          <a:lstStyle/>
          <a:p>
            <a:r>
              <a:rPr lang="en-US" sz="1600" dirty="0"/>
              <a:t>2,000</a:t>
            </a:r>
          </a:p>
        </p:txBody>
      </p:sp>
      <p:sp>
        <p:nvSpPr>
          <p:cNvPr id="33" name="TextBox 32">
            <a:extLst>
              <a:ext uri="{FF2B5EF4-FFF2-40B4-BE49-F238E27FC236}">
                <a16:creationId xmlns:a16="http://schemas.microsoft.com/office/drawing/2014/main" id="{A75C0E57-049D-B449-B446-A1200C666C24}"/>
              </a:ext>
            </a:extLst>
          </p:cNvPr>
          <p:cNvSpPr txBox="1"/>
          <p:nvPr/>
        </p:nvSpPr>
        <p:spPr>
          <a:xfrm>
            <a:off x="3149504" y="3986131"/>
            <a:ext cx="381528" cy="400110"/>
          </a:xfrm>
          <a:prstGeom prst="rect">
            <a:avLst/>
          </a:prstGeom>
          <a:noFill/>
        </p:spPr>
        <p:txBody>
          <a:bodyPr wrap="square" rtlCol="0">
            <a:spAutoFit/>
          </a:bodyPr>
          <a:lstStyle/>
          <a:p>
            <a:r>
              <a:rPr lang="en-US" sz="2000" dirty="0"/>
              <a:t>+</a:t>
            </a:r>
          </a:p>
        </p:txBody>
      </p:sp>
      <p:sp>
        <p:nvSpPr>
          <p:cNvPr id="45" name="TextBox 44">
            <a:extLst>
              <a:ext uri="{FF2B5EF4-FFF2-40B4-BE49-F238E27FC236}">
                <a16:creationId xmlns:a16="http://schemas.microsoft.com/office/drawing/2014/main" id="{B4F6893F-5198-A54C-A193-BE068B6C2BDF}"/>
              </a:ext>
            </a:extLst>
          </p:cNvPr>
          <p:cNvSpPr txBox="1"/>
          <p:nvPr/>
        </p:nvSpPr>
        <p:spPr>
          <a:xfrm>
            <a:off x="4270549" y="3991300"/>
            <a:ext cx="381528" cy="400110"/>
          </a:xfrm>
          <a:prstGeom prst="rect">
            <a:avLst/>
          </a:prstGeom>
          <a:noFill/>
        </p:spPr>
        <p:txBody>
          <a:bodyPr wrap="square" rtlCol="0">
            <a:spAutoFit/>
          </a:bodyPr>
          <a:lstStyle/>
          <a:p>
            <a:r>
              <a:rPr lang="en-US" sz="2000" dirty="0"/>
              <a:t>–</a:t>
            </a:r>
          </a:p>
        </p:txBody>
      </p:sp>
      <p:sp>
        <p:nvSpPr>
          <p:cNvPr id="47" name="TextBox 46">
            <a:extLst>
              <a:ext uri="{FF2B5EF4-FFF2-40B4-BE49-F238E27FC236}">
                <a16:creationId xmlns:a16="http://schemas.microsoft.com/office/drawing/2014/main" id="{A884ACD8-4EF4-D44A-AF66-7609596B0F49}"/>
              </a:ext>
            </a:extLst>
          </p:cNvPr>
          <p:cNvSpPr txBox="1"/>
          <p:nvPr/>
        </p:nvSpPr>
        <p:spPr>
          <a:xfrm>
            <a:off x="5360598" y="3996469"/>
            <a:ext cx="381528" cy="400110"/>
          </a:xfrm>
          <a:prstGeom prst="rect">
            <a:avLst/>
          </a:prstGeom>
          <a:noFill/>
        </p:spPr>
        <p:txBody>
          <a:bodyPr wrap="square" rtlCol="0">
            <a:spAutoFit/>
          </a:bodyPr>
          <a:lstStyle/>
          <a:p>
            <a:r>
              <a:rPr lang="en-US" sz="2000" dirty="0"/>
              <a:t>+</a:t>
            </a:r>
          </a:p>
        </p:txBody>
      </p:sp>
      <p:sp>
        <p:nvSpPr>
          <p:cNvPr id="49" name="TextBox 48">
            <a:extLst>
              <a:ext uri="{FF2B5EF4-FFF2-40B4-BE49-F238E27FC236}">
                <a16:creationId xmlns:a16="http://schemas.microsoft.com/office/drawing/2014/main" id="{D5E20B5F-FA14-4E4E-94EC-EBD4E2239682}"/>
              </a:ext>
            </a:extLst>
          </p:cNvPr>
          <p:cNvSpPr txBox="1"/>
          <p:nvPr/>
        </p:nvSpPr>
        <p:spPr>
          <a:xfrm>
            <a:off x="1863150" y="4582814"/>
            <a:ext cx="381528" cy="400110"/>
          </a:xfrm>
          <a:prstGeom prst="rect">
            <a:avLst/>
          </a:prstGeom>
          <a:noFill/>
        </p:spPr>
        <p:txBody>
          <a:bodyPr wrap="square" rtlCol="0">
            <a:spAutoFit/>
          </a:bodyPr>
          <a:lstStyle/>
          <a:p>
            <a:r>
              <a:rPr lang="en-US" sz="2000" dirty="0"/>
              <a:t>+</a:t>
            </a:r>
          </a:p>
        </p:txBody>
      </p:sp>
      <p:sp>
        <p:nvSpPr>
          <p:cNvPr id="51" name="TextBox 50">
            <a:extLst>
              <a:ext uri="{FF2B5EF4-FFF2-40B4-BE49-F238E27FC236}">
                <a16:creationId xmlns:a16="http://schemas.microsoft.com/office/drawing/2014/main" id="{ACA31DCF-7BB9-B349-8B6A-0BA7C5B8CAFB}"/>
              </a:ext>
            </a:extLst>
          </p:cNvPr>
          <p:cNvSpPr txBox="1"/>
          <p:nvPr/>
        </p:nvSpPr>
        <p:spPr>
          <a:xfrm>
            <a:off x="315903" y="4624147"/>
            <a:ext cx="918803" cy="338554"/>
          </a:xfrm>
          <a:prstGeom prst="rect">
            <a:avLst/>
          </a:prstGeom>
          <a:noFill/>
        </p:spPr>
        <p:txBody>
          <a:bodyPr wrap="square" rtlCol="0">
            <a:spAutoFit/>
          </a:bodyPr>
          <a:lstStyle/>
          <a:p>
            <a:r>
              <a:rPr lang="en-US" sz="1600" dirty="0"/>
              <a:t>90,000</a:t>
            </a:r>
          </a:p>
        </p:txBody>
      </p:sp>
      <p:sp>
        <p:nvSpPr>
          <p:cNvPr id="53" name="TextBox 52">
            <a:extLst>
              <a:ext uri="{FF2B5EF4-FFF2-40B4-BE49-F238E27FC236}">
                <a16:creationId xmlns:a16="http://schemas.microsoft.com/office/drawing/2014/main" id="{CBE1E62B-75EF-2445-847C-AF4B2C169645}"/>
              </a:ext>
            </a:extLst>
          </p:cNvPr>
          <p:cNvSpPr txBox="1"/>
          <p:nvPr/>
        </p:nvSpPr>
        <p:spPr>
          <a:xfrm>
            <a:off x="3146924" y="4587983"/>
            <a:ext cx="381528" cy="400110"/>
          </a:xfrm>
          <a:prstGeom prst="rect">
            <a:avLst/>
          </a:prstGeom>
          <a:noFill/>
        </p:spPr>
        <p:txBody>
          <a:bodyPr wrap="square" rtlCol="0">
            <a:spAutoFit/>
          </a:bodyPr>
          <a:lstStyle/>
          <a:p>
            <a:r>
              <a:rPr lang="en-US" sz="2000" dirty="0"/>
              <a:t>+</a:t>
            </a:r>
          </a:p>
        </p:txBody>
      </p:sp>
      <p:sp>
        <p:nvSpPr>
          <p:cNvPr id="55" name="TextBox 54">
            <a:extLst>
              <a:ext uri="{FF2B5EF4-FFF2-40B4-BE49-F238E27FC236}">
                <a16:creationId xmlns:a16="http://schemas.microsoft.com/office/drawing/2014/main" id="{9A8F1D18-B62D-8545-BC42-9EEC30F22699}"/>
              </a:ext>
            </a:extLst>
          </p:cNvPr>
          <p:cNvSpPr txBox="1"/>
          <p:nvPr/>
        </p:nvSpPr>
        <p:spPr>
          <a:xfrm>
            <a:off x="4267969" y="4593152"/>
            <a:ext cx="381528" cy="400110"/>
          </a:xfrm>
          <a:prstGeom prst="rect">
            <a:avLst/>
          </a:prstGeom>
          <a:noFill/>
        </p:spPr>
        <p:txBody>
          <a:bodyPr wrap="square" rtlCol="0">
            <a:spAutoFit/>
          </a:bodyPr>
          <a:lstStyle/>
          <a:p>
            <a:r>
              <a:rPr lang="en-US" sz="2000" dirty="0"/>
              <a:t>+</a:t>
            </a:r>
          </a:p>
        </p:txBody>
      </p:sp>
      <p:sp>
        <p:nvSpPr>
          <p:cNvPr id="56" name="TextBox 55">
            <a:extLst>
              <a:ext uri="{FF2B5EF4-FFF2-40B4-BE49-F238E27FC236}">
                <a16:creationId xmlns:a16="http://schemas.microsoft.com/office/drawing/2014/main" id="{9F26FBE9-585D-DD44-8B77-0A89E339C11C}"/>
              </a:ext>
            </a:extLst>
          </p:cNvPr>
          <p:cNvSpPr txBox="1"/>
          <p:nvPr/>
        </p:nvSpPr>
        <p:spPr>
          <a:xfrm>
            <a:off x="5358018" y="4598321"/>
            <a:ext cx="381528" cy="400110"/>
          </a:xfrm>
          <a:prstGeom prst="rect">
            <a:avLst/>
          </a:prstGeom>
          <a:noFill/>
        </p:spPr>
        <p:txBody>
          <a:bodyPr wrap="square" rtlCol="0">
            <a:spAutoFit/>
          </a:bodyPr>
          <a:lstStyle/>
          <a:p>
            <a:r>
              <a:rPr lang="en-US" sz="2000" dirty="0"/>
              <a:t>–</a:t>
            </a:r>
          </a:p>
        </p:txBody>
      </p:sp>
      <p:cxnSp>
        <p:nvCxnSpPr>
          <p:cNvPr id="57" name="Straight Connector 56">
            <a:extLst>
              <a:ext uri="{FF2B5EF4-FFF2-40B4-BE49-F238E27FC236}">
                <a16:creationId xmlns:a16="http://schemas.microsoft.com/office/drawing/2014/main" id="{3F9DD510-A7D2-D54B-A323-021AE0298693}"/>
              </a:ext>
            </a:extLst>
          </p:cNvPr>
          <p:cNvCxnSpPr/>
          <p:nvPr/>
        </p:nvCxnSpPr>
        <p:spPr>
          <a:xfrm>
            <a:off x="1237284" y="5545809"/>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2E18FB7-D0AD-C743-B676-4C2C6A0CE95F}"/>
              </a:ext>
            </a:extLst>
          </p:cNvPr>
          <p:cNvSpPr txBox="1"/>
          <p:nvPr/>
        </p:nvSpPr>
        <p:spPr>
          <a:xfrm>
            <a:off x="6907835" y="2475051"/>
            <a:ext cx="1492246" cy="338554"/>
          </a:xfrm>
          <a:prstGeom prst="rect">
            <a:avLst/>
          </a:prstGeom>
          <a:noFill/>
        </p:spPr>
        <p:txBody>
          <a:bodyPr wrap="square" rtlCol="0">
            <a:spAutoFit/>
          </a:bodyPr>
          <a:lstStyle/>
          <a:p>
            <a:r>
              <a:rPr lang="en-US" sz="1600" b="1" dirty="0">
                <a:solidFill>
                  <a:srgbClr val="00B050"/>
                </a:solidFill>
              </a:rPr>
              <a:t>Scenario #2a</a:t>
            </a:r>
          </a:p>
        </p:txBody>
      </p:sp>
      <p:sp>
        <p:nvSpPr>
          <p:cNvPr id="50" name="TextBox 49">
            <a:extLst>
              <a:ext uri="{FF2B5EF4-FFF2-40B4-BE49-F238E27FC236}">
                <a16:creationId xmlns:a16="http://schemas.microsoft.com/office/drawing/2014/main" id="{C352A62D-221D-E742-B36E-968F72622096}"/>
              </a:ext>
            </a:extLst>
          </p:cNvPr>
          <p:cNvSpPr txBox="1"/>
          <p:nvPr/>
        </p:nvSpPr>
        <p:spPr>
          <a:xfrm>
            <a:off x="1860570" y="5068425"/>
            <a:ext cx="381528" cy="400110"/>
          </a:xfrm>
          <a:prstGeom prst="rect">
            <a:avLst/>
          </a:prstGeom>
          <a:noFill/>
        </p:spPr>
        <p:txBody>
          <a:bodyPr wrap="square" rtlCol="0">
            <a:spAutoFit/>
          </a:bodyPr>
          <a:lstStyle/>
          <a:p>
            <a:r>
              <a:rPr lang="en-US" sz="2000" dirty="0">
                <a:solidFill>
                  <a:srgbClr val="0432FF"/>
                </a:solidFill>
              </a:rPr>
              <a:t>+</a:t>
            </a:r>
          </a:p>
        </p:txBody>
      </p:sp>
      <p:sp>
        <p:nvSpPr>
          <p:cNvPr id="60" name="TextBox 59">
            <a:extLst>
              <a:ext uri="{FF2B5EF4-FFF2-40B4-BE49-F238E27FC236}">
                <a16:creationId xmlns:a16="http://schemas.microsoft.com/office/drawing/2014/main" id="{81C8E6AC-6EE9-9C4E-80C3-43008F3014AE}"/>
              </a:ext>
            </a:extLst>
          </p:cNvPr>
          <p:cNvSpPr txBox="1"/>
          <p:nvPr/>
        </p:nvSpPr>
        <p:spPr>
          <a:xfrm>
            <a:off x="313323" y="5109758"/>
            <a:ext cx="918803" cy="338554"/>
          </a:xfrm>
          <a:prstGeom prst="rect">
            <a:avLst/>
          </a:prstGeom>
          <a:noFill/>
        </p:spPr>
        <p:txBody>
          <a:bodyPr wrap="square" rtlCol="0">
            <a:spAutoFit/>
          </a:bodyPr>
          <a:lstStyle/>
          <a:p>
            <a:r>
              <a:rPr lang="en-US" sz="1600" dirty="0">
                <a:solidFill>
                  <a:srgbClr val="0432FF"/>
                </a:solidFill>
              </a:rPr>
              <a:t>90,000</a:t>
            </a:r>
          </a:p>
        </p:txBody>
      </p:sp>
      <p:sp>
        <p:nvSpPr>
          <p:cNvPr id="62" name="TextBox 61">
            <a:extLst>
              <a:ext uri="{FF2B5EF4-FFF2-40B4-BE49-F238E27FC236}">
                <a16:creationId xmlns:a16="http://schemas.microsoft.com/office/drawing/2014/main" id="{5BC23BA2-249A-EE41-B6DD-CB176FBC2E0E}"/>
              </a:ext>
            </a:extLst>
          </p:cNvPr>
          <p:cNvSpPr txBox="1"/>
          <p:nvPr/>
        </p:nvSpPr>
        <p:spPr>
          <a:xfrm>
            <a:off x="4265389" y="5078763"/>
            <a:ext cx="381528" cy="400110"/>
          </a:xfrm>
          <a:prstGeom prst="rect">
            <a:avLst/>
          </a:prstGeom>
          <a:noFill/>
        </p:spPr>
        <p:txBody>
          <a:bodyPr wrap="square" rtlCol="0">
            <a:spAutoFit/>
          </a:bodyPr>
          <a:lstStyle/>
          <a:p>
            <a:r>
              <a:rPr lang="en-US" sz="2000" dirty="0">
                <a:solidFill>
                  <a:srgbClr val="0432FF"/>
                </a:solidFill>
              </a:rPr>
              <a:t>+</a:t>
            </a:r>
          </a:p>
        </p:txBody>
      </p:sp>
      <p:sp>
        <p:nvSpPr>
          <p:cNvPr id="64" name="TextBox 63">
            <a:extLst>
              <a:ext uri="{FF2B5EF4-FFF2-40B4-BE49-F238E27FC236}">
                <a16:creationId xmlns:a16="http://schemas.microsoft.com/office/drawing/2014/main" id="{5C270D4B-F4EA-D54C-8BAB-49B376929C73}"/>
              </a:ext>
            </a:extLst>
          </p:cNvPr>
          <p:cNvSpPr txBox="1"/>
          <p:nvPr/>
        </p:nvSpPr>
        <p:spPr>
          <a:xfrm>
            <a:off x="1702990" y="6228225"/>
            <a:ext cx="3178976" cy="338554"/>
          </a:xfrm>
          <a:prstGeom prst="rect">
            <a:avLst/>
          </a:prstGeom>
          <a:noFill/>
        </p:spPr>
        <p:txBody>
          <a:bodyPr wrap="square" rtlCol="0">
            <a:spAutoFit/>
          </a:bodyPr>
          <a:lstStyle/>
          <a:p>
            <a:r>
              <a:rPr lang="en-US" sz="1600" dirty="0"/>
              <a:t>You’ve just doubled your work !</a:t>
            </a:r>
          </a:p>
        </p:txBody>
      </p:sp>
    </p:spTree>
    <p:extLst>
      <p:ext uri="{BB962C8B-B14F-4D97-AF65-F5344CB8AC3E}">
        <p14:creationId xmlns:p14="http://schemas.microsoft.com/office/powerpoint/2010/main" val="1294230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2730788" y="208238"/>
            <a:ext cx="2814810" cy="461665"/>
          </a:xfrm>
          <a:prstGeom prst="rect">
            <a:avLst/>
          </a:prstGeom>
          <a:noFill/>
        </p:spPr>
        <p:txBody>
          <a:bodyPr wrap="none" rtlCol="0">
            <a:spAutoFit/>
          </a:bodyPr>
          <a:lstStyle/>
          <a:p>
            <a:r>
              <a:rPr lang="en-US" sz="2400" b="1" dirty="0">
                <a:solidFill>
                  <a:srgbClr val="0432FF"/>
                </a:solidFill>
              </a:rPr>
              <a:t>Systematic Omission</a:t>
            </a:r>
            <a:endParaRPr lang="en-US" sz="2400" b="1" i="1" dirty="0">
              <a:solidFill>
                <a:srgbClr val="0432FF"/>
              </a:solidFill>
            </a:endParaRPr>
          </a:p>
        </p:txBody>
      </p:sp>
      <p:sp>
        <p:nvSpPr>
          <p:cNvPr id="35" name="TextBox 34">
            <a:extLst>
              <a:ext uri="{FF2B5EF4-FFF2-40B4-BE49-F238E27FC236}">
                <a16:creationId xmlns:a16="http://schemas.microsoft.com/office/drawing/2014/main" id="{6360F167-8755-874F-8EF5-1C43455A682D}"/>
              </a:ext>
            </a:extLst>
          </p:cNvPr>
          <p:cNvSpPr txBox="1"/>
          <p:nvPr/>
        </p:nvSpPr>
        <p:spPr>
          <a:xfrm>
            <a:off x="2258347" y="777987"/>
            <a:ext cx="4413673" cy="338554"/>
          </a:xfrm>
          <a:prstGeom prst="rect">
            <a:avLst/>
          </a:prstGeom>
          <a:noFill/>
        </p:spPr>
        <p:txBody>
          <a:bodyPr wrap="square" rtlCol="0">
            <a:spAutoFit/>
          </a:bodyPr>
          <a:lstStyle/>
          <a:p>
            <a:r>
              <a:rPr lang="en-US" sz="1600" dirty="0"/>
              <a:t>(DEAE input:  100,000 Units; 2000 mg protein)</a:t>
            </a:r>
          </a:p>
        </p:txBody>
      </p:sp>
      <p:sp>
        <p:nvSpPr>
          <p:cNvPr id="36" name="TextBox 35">
            <a:extLst>
              <a:ext uri="{FF2B5EF4-FFF2-40B4-BE49-F238E27FC236}">
                <a16:creationId xmlns:a16="http://schemas.microsoft.com/office/drawing/2014/main" id="{A297BF25-8A67-E544-AD86-947AE2016C06}"/>
              </a:ext>
            </a:extLst>
          </p:cNvPr>
          <p:cNvSpPr txBox="1"/>
          <p:nvPr/>
        </p:nvSpPr>
        <p:spPr>
          <a:xfrm>
            <a:off x="1442105" y="1744048"/>
            <a:ext cx="1254602" cy="338554"/>
          </a:xfrm>
          <a:prstGeom prst="rect">
            <a:avLst/>
          </a:prstGeom>
          <a:noFill/>
        </p:spPr>
        <p:txBody>
          <a:bodyPr wrap="square" rtlCol="0">
            <a:spAutoFit/>
          </a:bodyPr>
          <a:lstStyle/>
          <a:p>
            <a:r>
              <a:rPr lang="en-US" sz="1600" dirty="0"/>
              <a:t>FT (50 mM)</a:t>
            </a:r>
          </a:p>
        </p:txBody>
      </p:sp>
      <p:sp>
        <p:nvSpPr>
          <p:cNvPr id="38" name="TextBox 37">
            <a:extLst>
              <a:ext uri="{FF2B5EF4-FFF2-40B4-BE49-F238E27FC236}">
                <a16:creationId xmlns:a16="http://schemas.microsoft.com/office/drawing/2014/main" id="{29BD3CBA-6A53-0A47-B1E9-390F4FAFA947}"/>
              </a:ext>
            </a:extLst>
          </p:cNvPr>
          <p:cNvSpPr txBox="1"/>
          <p:nvPr/>
        </p:nvSpPr>
        <p:spPr>
          <a:xfrm>
            <a:off x="2842120" y="1749216"/>
            <a:ext cx="1254602" cy="338554"/>
          </a:xfrm>
          <a:prstGeom prst="rect">
            <a:avLst/>
          </a:prstGeom>
          <a:noFill/>
        </p:spPr>
        <p:txBody>
          <a:bodyPr wrap="square" rtlCol="0">
            <a:spAutoFit/>
          </a:bodyPr>
          <a:lstStyle/>
          <a:p>
            <a:r>
              <a:rPr lang="en-US" sz="1600" dirty="0"/>
              <a:t>200 mM</a:t>
            </a:r>
          </a:p>
        </p:txBody>
      </p:sp>
      <p:sp>
        <p:nvSpPr>
          <p:cNvPr id="39" name="TextBox 38">
            <a:extLst>
              <a:ext uri="{FF2B5EF4-FFF2-40B4-BE49-F238E27FC236}">
                <a16:creationId xmlns:a16="http://schemas.microsoft.com/office/drawing/2014/main" id="{33577CCA-60E8-F942-9285-CDDCB3D30DC8}"/>
              </a:ext>
            </a:extLst>
          </p:cNvPr>
          <p:cNvSpPr txBox="1"/>
          <p:nvPr/>
        </p:nvSpPr>
        <p:spPr>
          <a:xfrm>
            <a:off x="4009661" y="1754384"/>
            <a:ext cx="1254602" cy="338554"/>
          </a:xfrm>
          <a:prstGeom prst="rect">
            <a:avLst/>
          </a:prstGeom>
          <a:noFill/>
        </p:spPr>
        <p:txBody>
          <a:bodyPr wrap="square" rtlCol="0">
            <a:spAutoFit/>
          </a:bodyPr>
          <a:lstStyle/>
          <a:p>
            <a:r>
              <a:rPr lang="en-US" sz="1600" dirty="0"/>
              <a:t>500 mM</a:t>
            </a:r>
          </a:p>
        </p:txBody>
      </p:sp>
      <p:sp>
        <p:nvSpPr>
          <p:cNvPr id="40" name="TextBox 39">
            <a:extLst>
              <a:ext uri="{FF2B5EF4-FFF2-40B4-BE49-F238E27FC236}">
                <a16:creationId xmlns:a16="http://schemas.microsoft.com/office/drawing/2014/main" id="{A85B7F66-6384-C644-BCF4-3EFC14263EFD}"/>
              </a:ext>
            </a:extLst>
          </p:cNvPr>
          <p:cNvSpPr txBox="1"/>
          <p:nvPr/>
        </p:nvSpPr>
        <p:spPr>
          <a:xfrm>
            <a:off x="5177202" y="1759552"/>
            <a:ext cx="1254602" cy="338554"/>
          </a:xfrm>
          <a:prstGeom prst="rect">
            <a:avLst/>
          </a:prstGeom>
          <a:noFill/>
        </p:spPr>
        <p:txBody>
          <a:bodyPr wrap="square" rtlCol="0">
            <a:spAutoFit/>
          </a:bodyPr>
          <a:lstStyle/>
          <a:p>
            <a:r>
              <a:rPr lang="en-US" sz="1600" dirty="0"/>
              <a:t>1.0 M</a:t>
            </a:r>
          </a:p>
        </p:txBody>
      </p:sp>
      <p:sp>
        <p:nvSpPr>
          <p:cNvPr id="41" name="TextBox 40">
            <a:extLst>
              <a:ext uri="{FF2B5EF4-FFF2-40B4-BE49-F238E27FC236}">
                <a16:creationId xmlns:a16="http://schemas.microsoft.com/office/drawing/2014/main" id="{B5DCEB4C-8B1F-3643-B0D7-75D9CBB738C2}"/>
              </a:ext>
            </a:extLst>
          </p:cNvPr>
          <p:cNvSpPr txBox="1"/>
          <p:nvPr/>
        </p:nvSpPr>
        <p:spPr>
          <a:xfrm>
            <a:off x="269395" y="1741465"/>
            <a:ext cx="784489" cy="338554"/>
          </a:xfrm>
          <a:prstGeom prst="rect">
            <a:avLst/>
          </a:prstGeom>
          <a:noFill/>
        </p:spPr>
        <p:txBody>
          <a:bodyPr wrap="square" rtlCol="0">
            <a:spAutoFit/>
          </a:bodyPr>
          <a:lstStyle/>
          <a:p>
            <a:r>
              <a:rPr lang="en-US" sz="1600" dirty="0"/>
              <a:t>Units</a:t>
            </a:r>
          </a:p>
        </p:txBody>
      </p:sp>
      <p:cxnSp>
        <p:nvCxnSpPr>
          <p:cNvPr id="6" name="Straight Connector 5">
            <a:extLst>
              <a:ext uri="{FF2B5EF4-FFF2-40B4-BE49-F238E27FC236}">
                <a16:creationId xmlns:a16="http://schemas.microsoft.com/office/drawing/2014/main" id="{A103108B-E341-EF4D-918F-B5430CF209DA}"/>
              </a:ext>
            </a:extLst>
          </p:cNvPr>
          <p:cNvCxnSpPr/>
          <p:nvPr/>
        </p:nvCxnSpPr>
        <p:spPr>
          <a:xfrm>
            <a:off x="1232118" y="1666068"/>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3E77-56F5-E94D-82B3-C48C2AE86A1B}"/>
              </a:ext>
            </a:extLst>
          </p:cNvPr>
          <p:cNvSpPr txBox="1"/>
          <p:nvPr/>
        </p:nvSpPr>
        <p:spPr>
          <a:xfrm>
            <a:off x="2893777" y="1297180"/>
            <a:ext cx="1747966" cy="338554"/>
          </a:xfrm>
          <a:prstGeom prst="rect">
            <a:avLst/>
          </a:prstGeom>
          <a:noFill/>
        </p:spPr>
        <p:txBody>
          <a:bodyPr wrap="square" rtlCol="0">
            <a:spAutoFit/>
          </a:bodyPr>
          <a:lstStyle/>
          <a:p>
            <a:r>
              <a:rPr lang="en-US" sz="1600" dirty="0"/>
              <a:t>Fractions Added</a:t>
            </a:r>
          </a:p>
        </p:txBody>
      </p:sp>
      <p:sp>
        <p:nvSpPr>
          <p:cNvPr id="44" name="TextBox 43">
            <a:extLst>
              <a:ext uri="{FF2B5EF4-FFF2-40B4-BE49-F238E27FC236}">
                <a16:creationId xmlns:a16="http://schemas.microsoft.com/office/drawing/2014/main" id="{EE4ED261-D5B8-B74E-B0A4-023862BB66E8}"/>
              </a:ext>
            </a:extLst>
          </p:cNvPr>
          <p:cNvSpPr txBox="1"/>
          <p:nvPr/>
        </p:nvSpPr>
        <p:spPr>
          <a:xfrm>
            <a:off x="1850226" y="2291656"/>
            <a:ext cx="381528" cy="400110"/>
          </a:xfrm>
          <a:prstGeom prst="rect">
            <a:avLst/>
          </a:prstGeom>
          <a:noFill/>
        </p:spPr>
        <p:txBody>
          <a:bodyPr wrap="square" rtlCol="0">
            <a:spAutoFit/>
          </a:bodyPr>
          <a:lstStyle/>
          <a:p>
            <a:r>
              <a:rPr lang="en-US" sz="2000" dirty="0"/>
              <a:t>+</a:t>
            </a:r>
          </a:p>
        </p:txBody>
      </p:sp>
      <p:sp>
        <p:nvSpPr>
          <p:cNvPr id="52" name="TextBox 51">
            <a:extLst>
              <a:ext uri="{FF2B5EF4-FFF2-40B4-BE49-F238E27FC236}">
                <a16:creationId xmlns:a16="http://schemas.microsoft.com/office/drawing/2014/main" id="{7B752ED3-E639-F14E-BCC1-4EC1AC0DFA15}"/>
              </a:ext>
            </a:extLst>
          </p:cNvPr>
          <p:cNvSpPr txBox="1"/>
          <p:nvPr/>
        </p:nvSpPr>
        <p:spPr>
          <a:xfrm>
            <a:off x="6827762" y="4185030"/>
            <a:ext cx="1564569" cy="338554"/>
          </a:xfrm>
          <a:prstGeom prst="rect">
            <a:avLst/>
          </a:prstGeom>
          <a:noFill/>
        </p:spPr>
        <p:txBody>
          <a:bodyPr wrap="square" rtlCol="0">
            <a:spAutoFit/>
          </a:bodyPr>
          <a:lstStyle/>
          <a:p>
            <a:r>
              <a:rPr lang="en-US" sz="1600" dirty="0"/>
              <a:t>Interpretation:</a:t>
            </a:r>
          </a:p>
        </p:txBody>
      </p:sp>
      <p:sp>
        <p:nvSpPr>
          <p:cNvPr id="54" name="TextBox 53">
            <a:extLst>
              <a:ext uri="{FF2B5EF4-FFF2-40B4-BE49-F238E27FC236}">
                <a16:creationId xmlns:a16="http://schemas.microsoft.com/office/drawing/2014/main" id="{9466B6DA-17BF-9C47-B4C0-95B1C5023BAA}"/>
              </a:ext>
            </a:extLst>
          </p:cNvPr>
          <p:cNvSpPr txBox="1"/>
          <p:nvPr/>
        </p:nvSpPr>
        <p:spPr>
          <a:xfrm>
            <a:off x="6445468" y="4639644"/>
            <a:ext cx="2698532" cy="830997"/>
          </a:xfrm>
          <a:prstGeom prst="rect">
            <a:avLst/>
          </a:prstGeom>
          <a:noFill/>
        </p:spPr>
        <p:txBody>
          <a:bodyPr wrap="square" rtlCol="0">
            <a:spAutoFit/>
          </a:bodyPr>
          <a:lstStyle/>
          <a:p>
            <a:r>
              <a:rPr lang="en-US" sz="1600" dirty="0"/>
              <a:t>50 and 500 fractions are </a:t>
            </a:r>
            <a:r>
              <a:rPr lang="en-US" sz="1600" u="sng" dirty="0"/>
              <a:t>necessary</a:t>
            </a:r>
            <a:r>
              <a:rPr lang="en-US" sz="1600" dirty="0"/>
              <a:t> but </a:t>
            </a:r>
            <a:r>
              <a:rPr lang="en-US" sz="1600" u="sng" dirty="0"/>
              <a:t>not</a:t>
            </a:r>
            <a:r>
              <a:rPr lang="en-US" sz="1600" dirty="0"/>
              <a:t> sufficient for activity</a:t>
            </a:r>
          </a:p>
        </p:txBody>
      </p:sp>
      <p:sp>
        <p:nvSpPr>
          <p:cNvPr id="34" name="TextBox 33">
            <a:extLst>
              <a:ext uri="{FF2B5EF4-FFF2-40B4-BE49-F238E27FC236}">
                <a16:creationId xmlns:a16="http://schemas.microsoft.com/office/drawing/2014/main" id="{C16B1F9C-A5E7-434B-A133-3B5E3D16ACD9}"/>
              </a:ext>
            </a:extLst>
          </p:cNvPr>
          <p:cNvSpPr txBox="1"/>
          <p:nvPr/>
        </p:nvSpPr>
        <p:spPr>
          <a:xfrm>
            <a:off x="295230" y="2332989"/>
            <a:ext cx="918803" cy="338554"/>
          </a:xfrm>
          <a:prstGeom prst="rect">
            <a:avLst/>
          </a:prstGeom>
          <a:noFill/>
        </p:spPr>
        <p:txBody>
          <a:bodyPr wrap="square" rtlCol="0">
            <a:spAutoFit/>
          </a:bodyPr>
          <a:lstStyle/>
          <a:p>
            <a:r>
              <a:rPr lang="en-US" sz="1600" dirty="0"/>
              <a:t>90,000</a:t>
            </a:r>
          </a:p>
        </p:txBody>
      </p:sp>
      <p:sp>
        <p:nvSpPr>
          <p:cNvPr id="43" name="TextBox 42">
            <a:extLst>
              <a:ext uri="{FF2B5EF4-FFF2-40B4-BE49-F238E27FC236}">
                <a16:creationId xmlns:a16="http://schemas.microsoft.com/office/drawing/2014/main" id="{F4EF586B-193D-CF4D-8D34-6EF87DC65747}"/>
              </a:ext>
            </a:extLst>
          </p:cNvPr>
          <p:cNvSpPr txBox="1"/>
          <p:nvPr/>
        </p:nvSpPr>
        <p:spPr>
          <a:xfrm>
            <a:off x="3134000" y="2296825"/>
            <a:ext cx="381528" cy="400110"/>
          </a:xfrm>
          <a:prstGeom prst="rect">
            <a:avLst/>
          </a:prstGeom>
          <a:noFill/>
        </p:spPr>
        <p:txBody>
          <a:bodyPr wrap="square" rtlCol="0">
            <a:spAutoFit/>
          </a:bodyPr>
          <a:lstStyle/>
          <a:p>
            <a:r>
              <a:rPr lang="en-US" sz="2000" dirty="0"/>
              <a:t>+</a:t>
            </a:r>
          </a:p>
        </p:txBody>
      </p:sp>
      <p:sp>
        <p:nvSpPr>
          <p:cNvPr id="46" name="TextBox 45">
            <a:extLst>
              <a:ext uri="{FF2B5EF4-FFF2-40B4-BE49-F238E27FC236}">
                <a16:creationId xmlns:a16="http://schemas.microsoft.com/office/drawing/2014/main" id="{4606A9D9-A6E0-E247-934C-D212C120A2C0}"/>
              </a:ext>
            </a:extLst>
          </p:cNvPr>
          <p:cNvSpPr txBox="1"/>
          <p:nvPr/>
        </p:nvSpPr>
        <p:spPr>
          <a:xfrm>
            <a:off x="4255045" y="2301994"/>
            <a:ext cx="381528" cy="400110"/>
          </a:xfrm>
          <a:prstGeom prst="rect">
            <a:avLst/>
          </a:prstGeom>
          <a:noFill/>
        </p:spPr>
        <p:txBody>
          <a:bodyPr wrap="square" rtlCol="0">
            <a:spAutoFit/>
          </a:bodyPr>
          <a:lstStyle/>
          <a:p>
            <a:r>
              <a:rPr lang="en-US" sz="2000" dirty="0"/>
              <a:t>+</a:t>
            </a:r>
          </a:p>
        </p:txBody>
      </p:sp>
      <p:sp>
        <p:nvSpPr>
          <p:cNvPr id="48" name="TextBox 47">
            <a:extLst>
              <a:ext uri="{FF2B5EF4-FFF2-40B4-BE49-F238E27FC236}">
                <a16:creationId xmlns:a16="http://schemas.microsoft.com/office/drawing/2014/main" id="{8F38A98C-8512-FF4A-A009-2E702268AD4C}"/>
              </a:ext>
            </a:extLst>
          </p:cNvPr>
          <p:cNvSpPr txBox="1"/>
          <p:nvPr/>
        </p:nvSpPr>
        <p:spPr>
          <a:xfrm>
            <a:off x="5345094" y="2307163"/>
            <a:ext cx="381528" cy="400110"/>
          </a:xfrm>
          <a:prstGeom prst="rect">
            <a:avLst/>
          </a:prstGeom>
          <a:noFill/>
        </p:spPr>
        <p:txBody>
          <a:bodyPr wrap="square" rtlCol="0">
            <a:spAutoFit/>
          </a:bodyPr>
          <a:lstStyle/>
          <a:p>
            <a:r>
              <a:rPr lang="en-US" sz="2000" dirty="0"/>
              <a:t>+</a:t>
            </a:r>
          </a:p>
        </p:txBody>
      </p:sp>
      <p:sp>
        <p:nvSpPr>
          <p:cNvPr id="21" name="TextBox 20">
            <a:extLst>
              <a:ext uri="{FF2B5EF4-FFF2-40B4-BE49-F238E27FC236}">
                <a16:creationId xmlns:a16="http://schemas.microsoft.com/office/drawing/2014/main" id="{826C6B4A-D07F-3C48-8D1B-50C367EE0E06}"/>
              </a:ext>
            </a:extLst>
          </p:cNvPr>
          <p:cNvSpPr txBox="1"/>
          <p:nvPr/>
        </p:nvSpPr>
        <p:spPr>
          <a:xfrm>
            <a:off x="1855394" y="2854758"/>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22" name="TextBox 21">
            <a:extLst>
              <a:ext uri="{FF2B5EF4-FFF2-40B4-BE49-F238E27FC236}">
                <a16:creationId xmlns:a16="http://schemas.microsoft.com/office/drawing/2014/main" id="{A5C473A2-B9A2-E748-83A4-BEC83884025E}"/>
              </a:ext>
            </a:extLst>
          </p:cNvPr>
          <p:cNvSpPr txBox="1"/>
          <p:nvPr/>
        </p:nvSpPr>
        <p:spPr>
          <a:xfrm>
            <a:off x="401135" y="2896091"/>
            <a:ext cx="918803" cy="338554"/>
          </a:xfrm>
          <a:prstGeom prst="rect">
            <a:avLst/>
          </a:prstGeom>
          <a:noFill/>
        </p:spPr>
        <p:txBody>
          <a:bodyPr wrap="square" rtlCol="0">
            <a:spAutoFit/>
          </a:bodyPr>
          <a:lstStyle/>
          <a:p>
            <a:r>
              <a:rPr lang="en-US" sz="1600" dirty="0">
                <a:solidFill>
                  <a:schemeClr val="bg1">
                    <a:lumMod val="65000"/>
                  </a:schemeClr>
                </a:solidFill>
              </a:rPr>
              <a:t>2,000</a:t>
            </a:r>
          </a:p>
        </p:txBody>
      </p:sp>
      <p:sp>
        <p:nvSpPr>
          <p:cNvPr id="23" name="TextBox 22">
            <a:extLst>
              <a:ext uri="{FF2B5EF4-FFF2-40B4-BE49-F238E27FC236}">
                <a16:creationId xmlns:a16="http://schemas.microsoft.com/office/drawing/2014/main" id="{25F9EDB2-5ABB-6B46-B6AB-BA06BA735ED7}"/>
              </a:ext>
            </a:extLst>
          </p:cNvPr>
          <p:cNvSpPr txBox="1"/>
          <p:nvPr/>
        </p:nvSpPr>
        <p:spPr>
          <a:xfrm>
            <a:off x="3139168" y="2859927"/>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24" name="TextBox 23">
            <a:extLst>
              <a:ext uri="{FF2B5EF4-FFF2-40B4-BE49-F238E27FC236}">
                <a16:creationId xmlns:a16="http://schemas.microsoft.com/office/drawing/2014/main" id="{1BBDD25E-2E3D-314F-8E1F-6E1869333460}"/>
              </a:ext>
            </a:extLst>
          </p:cNvPr>
          <p:cNvSpPr txBox="1"/>
          <p:nvPr/>
        </p:nvSpPr>
        <p:spPr>
          <a:xfrm>
            <a:off x="4260213" y="2865096"/>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25" name="TextBox 24">
            <a:extLst>
              <a:ext uri="{FF2B5EF4-FFF2-40B4-BE49-F238E27FC236}">
                <a16:creationId xmlns:a16="http://schemas.microsoft.com/office/drawing/2014/main" id="{0C1B21A2-B93A-944F-8604-B73DA9BE0955}"/>
              </a:ext>
            </a:extLst>
          </p:cNvPr>
          <p:cNvSpPr txBox="1"/>
          <p:nvPr/>
        </p:nvSpPr>
        <p:spPr>
          <a:xfrm>
            <a:off x="5350262" y="2870265"/>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26" name="TextBox 25">
            <a:extLst>
              <a:ext uri="{FF2B5EF4-FFF2-40B4-BE49-F238E27FC236}">
                <a16:creationId xmlns:a16="http://schemas.microsoft.com/office/drawing/2014/main" id="{CD94B4F0-CC4E-7E4F-9471-8A4523595DBE}"/>
              </a:ext>
            </a:extLst>
          </p:cNvPr>
          <p:cNvSpPr txBox="1"/>
          <p:nvPr/>
        </p:nvSpPr>
        <p:spPr>
          <a:xfrm>
            <a:off x="1860562" y="3417860"/>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27" name="TextBox 26">
            <a:extLst>
              <a:ext uri="{FF2B5EF4-FFF2-40B4-BE49-F238E27FC236}">
                <a16:creationId xmlns:a16="http://schemas.microsoft.com/office/drawing/2014/main" id="{A73B5FF6-F888-9E49-A993-446D93935135}"/>
              </a:ext>
            </a:extLst>
          </p:cNvPr>
          <p:cNvSpPr txBox="1"/>
          <p:nvPr/>
        </p:nvSpPr>
        <p:spPr>
          <a:xfrm>
            <a:off x="313316" y="3459193"/>
            <a:ext cx="918803" cy="338554"/>
          </a:xfrm>
          <a:prstGeom prst="rect">
            <a:avLst/>
          </a:prstGeom>
          <a:noFill/>
        </p:spPr>
        <p:txBody>
          <a:bodyPr wrap="square" rtlCol="0">
            <a:spAutoFit/>
          </a:bodyPr>
          <a:lstStyle/>
          <a:p>
            <a:r>
              <a:rPr lang="en-US" sz="1600" dirty="0">
                <a:solidFill>
                  <a:schemeClr val="bg1">
                    <a:lumMod val="65000"/>
                  </a:schemeClr>
                </a:solidFill>
              </a:rPr>
              <a:t>90,000</a:t>
            </a:r>
          </a:p>
        </p:txBody>
      </p:sp>
      <p:sp>
        <p:nvSpPr>
          <p:cNvPr id="28" name="TextBox 27">
            <a:extLst>
              <a:ext uri="{FF2B5EF4-FFF2-40B4-BE49-F238E27FC236}">
                <a16:creationId xmlns:a16="http://schemas.microsoft.com/office/drawing/2014/main" id="{D1C86F3C-4957-9040-B40D-375B8BC9186B}"/>
              </a:ext>
            </a:extLst>
          </p:cNvPr>
          <p:cNvSpPr txBox="1"/>
          <p:nvPr/>
        </p:nvSpPr>
        <p:spPr>
          <a:xfrm>
            <a:off x="3144336" y="3423029"/>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29" name="TextBox 28">
            <a:extLst>
              <a:ext uri="{FF2B5EF4-FFF2-40B4-BE49-F238E27FC236}">
                <a16:creationId xmlns:a16="http://schemas.microsoft.com/office/drawing/2014/main" id="{558275E5-2CA8-1F4B-9AB6-F16340ED8258}"/>
              </a:ext>
            </a:extLst>
          </p:cNvPr>
          <p:cNvSpPr txBox="1"/>
          <p:nvPr/>
        </p:nvSpPr>
        <p:spPr>
          <a:xfrm>
            <a:off x="4265381" y="3428198"/>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30" name="TextBox 29">
            <a:extLst>
              <a:ext uri="{FF2B5EF4-FFF2-40B4-BE49-F238E27FC236}">
                <a16:creationId xmlns:a16="http://schemas.microsoft.com/office/drawing/2014/main" id="{4C91A022-5126-2B4F-86DE-7D46DCB24371}"/>
              </a:ext>
            </a:extLst>
          </p:cNvPr>
          <p:cNvSpPr txBox="1"/>
          <p:nvPr/>
        </p:nvSpPr>
        <p:spPr>
          <a:xfrm>
            <a:off x="5355430" y="3433367"/>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31" name="TextBox 30">
            <a:extLst>
              <a:ext uri="{FF2B5EF4-FFF2-40B4-BE49-F238E27FC236}">
                <a16:creationId xmlns:a16="http://schemas.microsoft.com/office/drawing/2014/main" id="{D128C97B-C460-EC40-B90C-B025F5930794}"/>
              </a:ext>
            </a:extLst>
          </p:cNvPr>
          <p:cNvSpPr txBox="1"/>
          <p:nvPr/>
        </p:nvSpPr>
        <p:spPr>
          <a:xfrm>
            <a:off x="1865730" y="3980962"/>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32" name="TextBox 31">
            <a:extLst>
              <a:ext uri="{FF2B5EF4-FFF2-40B4-BE49-F238E27FC236}">
                <a16:creationId xmlns:a16="http://schemas.microsoft.com/office/drawing/2014/main" id="{F83BCD71-95E9-A244-B059-43D07DB166CD}"/>
              </a:ext>
            </a:extLst>
          </p:cNvPr>
          <p:cNvSpPr txBox="1"/>
          <p:nvPr/>
        </p:nvSpPr>
        <p:spPr>
          <a:xfrm>
            <a:off x="403722" y="4022295"/>
            <a:ext cx="918803" cy="338554"/>
          </a:xfrm>
          <a:prstGeom prst="rect">
            <a:avLst/>
          </a:prstGeom>
          <a:noFill/>
        </p:spPr>
        <p:txBody>
          <a:bodyPr wrap="square" rtlCol="0">
            <a:spAutoFit/>
          </a:bodyPr>
          <a:lstStyle/>
          <a:p>
            <a:r>
              <a:rPr lang="en-US" sz="1600" dirty="0">
                <a:solidFill>
                  <a:schemeClr val="bg1">
                    <a:lumMod val="65000"/>
                  </a:schemeClr>
                </a:solidFill>
              </a:rPr>
              <a:t>2,000</a:t>
            </a:r>
          </a:p>
        </p:txBody>
      </p:sp>
      <p:sp>
        <p:nvSpPr>
          <p:cNvPr id="33" name="TextBox 32">
            <a:extLst>
              <a:ext uri="{FF2B5EF4-FFF2-40B4-BE49-F238E27FC236}">
                <a16:creationId xmlns:a16="http://schemas.microsoft.com/office/drawing/2014/main" id="{A75C0E57-049D-B449-B446-A1200C666C24}"/>
              </a:ext>
            </a:extLst>
          </p:cNvPr>
          <p:cNvSpPr txBox="1"/>
          <p:nvPr/>
        </p:nvSpPr>
        <p:spPr>
          <a:xfrm>
            <a:off x="3149504" y="3986131"/>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45" name="TextBox 44">
            <a:extLst>
              <a:ext uri="{FF2B5EF4-FFF2-40B4-BE49-F238E27FC236}">
                <a16:creationId xmlns:a16="http://schemas.microsoft.com/office/drawing/2014/main" id="{B4F6893F-5198-A54C-A193-BE068B6C2BDF}"/>
              </a:ext>
            </a:extLst>
          </p:cNvPr>
          <p:cNvSpPr txBox="1"/>
          <p:nvPr/>
        </p:nvSpPr>
        <p:spPr>
          <a:xfrm>
            <a:off x="4270549" y="3991300"/>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47" name="TextBox 46">
            <a:extLst>
              <a:ext uri="{FF2B5EF4-FFF2-40B4-BE49-F238E27FC236}">
                <a16:creationId xmlns:a16="http://schemas.microsoft.com/office/drawing/2014/main" id="{A884ACD8-4EF4-D44A-AF66-7609596B0F49}"/>
              </a:ext>
            </a:extLst>
          </p:cNvPr>
          <p:cNvSpPr txBox="1"/>
          <p:nvPr/>
        </p:nvSpPr>
        <p:spPr>
          <a:xfrm>
            <a:off x="5360598" y="3996469"/>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49" name="TextBox 48">
            <a:extLst>
              <a:ext uri="{FF2B5EF4-FFF2-40B4-BE49-F238E27FC236}">
                <a16:creationId xmlns:a16="http://schemas.microsoft.com/office/drawing/2014/main" id="{D5E20B5F-FA14-4E4E-94EC-EBD4E2239682}"/>
              </a:ext>
            </a:extLst>
          </p:cNvPr>
          <p:cNvSpPr txBox="1"/>
          <p:nvPr/>
        </p:nvSpPr>
        <p:spPr>
          <a:xfrm>
            <a:off x="1863150" y="4582814"/>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51" name="TextBox 50">
            <a:extLst>
              <a:ext uri="{FF2B5EF4-FFF2-40B4-BE49-F238E27FC236}">
                <a16:creationId xmlns:a16="http://schemas.microsoft.com/office/drawing/2014/main" id="{ACA31DCF-7BB9-B349-8B6A-0BA7C5B8CAFB}"/>
              </a:ext>
            </a:extLst>
          </p:cNvPr>
          <p:cNvSpPr txBox="1"/>
          <p:nvPr/>
        </p:nvSpPr>
        <p:spPr>
          <a:xfrm>
            <a:off x="315903" y="4624147"/>
            <a:ext cx="918803" cy="338554"/>
          </a:xfrm>
          <a:prstGeom prst="rect">
            <a:avLst/>
          </a:prstGeom>
          <a:noFill/>
        </p:spPr>
        <p:txBody>
          <a:bodyPr wrap="square" rtlCol="0">
            <a:spAutoFit/>
          </a:bodyPr>
          <a:lstStyle/>
          <a:p>
            <a:r>
              <a:rPr lang="en-US" sz="1600" dirty="0">
                <a:solidFill>
                  <a:schemeClr val="bg1">
                    <a:lumMod val="65000"/>
                  </a:schemeClr>
                </a:solidFill>
              </a:rPr>
              <a:t>90,000</a:t>
            </a:r>
          </a:p>
        </p:txBody>
      </p:sp>
      <p:sp>
        <p:nvSpPr>
          <p:cNvPr id="53" name="TextBox 52">
            <a:extLst>
              <a:ext uri="{FF2B5EF4-FFF2-40B4-BE49-F238E27FC236}">
                <a16:creationId xmlns:a16="http://schemas.microsoft.com/office/drawing/2014/main" id="{CBE1E62B-75EF-2445-847C-AF4B2C169645}"/>
              </a:ext>
            </a:extLst>
          </p:cNvPr>
          <p:cNvSpPr txBox="1"/>
          <p:nvPr/>
        </p:nvSpPr>
        <p:spPr>
          <a:xfrm>
            <a:off x="3146924" y="4587983"/>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55" name="TextBox 54">
            <a:extLst>
              <a:ext uri="{FF2B5EF4-FFF2-40B4-BE49-F238E27FC236}">
                <a16:creationId xmlns:a16="http://schemas.microsoft.com/office/drawing/2014/main" id="{9A8F1D18-B62D-8545-BC42-9EEC30F22699}"/>
              </a:ext>
            </a:extLst>
          </p:cNvPr>
          <p:cNvSpPr txBox="1"/>
          <p:nvPr/>
        </p:nvSpPr>
        <p:spPr>
          <a:xfrm>
            <a:off x="4267969" y="4593152"/>
            <a:ext cx="381528" cy="400110"/>
          </a:xfrm>
          <a:prstGeom prst="rect">
            <a:avLst/>
          </a:prstGeom>
          <a:noFill/>
        </p:spPr>
        <p:txBody>
          <a:bodyPr wrap="square" rtlCol="0">
            <a:spAutoFit/>
          </a:bodyPr>
          <a:lstStyle/>
          <a:p>
            <a:r>
              <a:rPr lang="en-US" sz="2000" dirty="0">
                <a:solidFill>
                  <a:schemeClr val="bg1">
                    <a:lumMod val="65000"/>
                  </a:schemeClr>
                </a:solidFill>
              </a:rPr>
              <a:t>+</a:t>
            </a:r>
          </a:p>
        </p:txBody>
      </p:sp>
      <p:sp>
        <p:nvSpPr>
          <p:cNvPr id="56" name="TextBox 55">
            <a:extLst>
              <a:ext uri="{FF2B5EF4-FFF2-40B4-BE49-F238E27FC236}">
                <a16:creationId xmlns:a16="http://schemas.microsoft.com/office/drawing/2014/main" id="{9F26FBE9-585D-DD44-8B77-0A89E339C11C}"/>
              </a:ext>
            </a:extLst>
          </p:cNvPr>
          <p:cNvSpPr txBox="1"/>
          <p:nvPr/>
        </p:nvSpPr>
        <p:spPr>
          <a:xfrm>
            <a:off x="5358018" y="4598321"/>
            <a:ext cx="381528" cy="400110"/>
          </a:xfrm>
          <a:prstGeom prst="rect">
            <a:avLst/>
          </a:prstGeom>
          <a:noFill/>
        </p:spPr>
        <p:txBody>
          <a:bodyPr wrap="square" rtlCol="0">
            <a:spAutoFit/>
          </a:bodyPr>
          <a:lstStyle/>
          <a:p>
            <a:r>
              <a:rPr lang="en-US" sz="2000" dirty="0">
                <a:solidFill>
                  <a:schemeClr val="bg1">
                    <a:lumMod val="65000"/>
                  </a:schemeClr>
                </a:solidFill>
              </a:rPr>
              <a:t>–</a:t>
            </a:r>
          </a:p>
        </p:txBody>
      </p:sp>
      <p:cxnSp>
        <p:nvCxnSpPr>
          <p:cNvPr id="57" name="Straight Connector 56">
            <a:extLst>
              <a:ext uri="{FF2B5EF4-FFF2-40B4-BE49-F238E27FC236}">
                <a16:creationId xmlns:a16="http://schemas.microsoft.com/office/drawing/2014/main" id="{3F9DD510-A7D2-D54B-A323-021AE0298693}"/>
              </a:ext>
            </a:extLst>
          </p:cNvPr>
          <p:cNvCxnSpPr/>
          <p:nvPr/>
        </p:nvCxnSpPr>
        <p:spPr>
          <a:xfrm>
            <a:off x="1237284" y="6382717"/>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2E18FB7-D0AD-C743-B676-4C2C6A0CE95F}"/>
              </a:ext>
            </a:extLst>
          </p:cNvPr>
          <p:cNvSpPr txBox="1"/>
          <p:nvPr/>
        </p:nvSpPr>
        <p:spPr>
          <a:xfrm>
            <a:off x="6907836" y="2475051"/>
            <a:ext cx="1492246" cy="338554"/>
          </a:xfrm>
          <a:prstGeom prst="rect">
            <a:avLst/>
          </a:prstGeom>
          <a:noFill/>
        </p:spPr>
        <p:txBody>
          <a:bodyPr wrap="square" rtlCol="0">
            <a:spAutoFit/>
          </a:bodyPr>
          <a:lstStyle/>
          <a:p>
            <a:r>
              <a:rPr lang="en-US" sz="1600" b="1" dirty="0">
                <a:solidFill>
                  <a:srgbClr val="00B050"/>
                </a:solidFill>
              </a:rPr>
              <a:t>Scenario #2b</a:t>
            </a:r>
          </a:p>
        </p:txBody>
      </p:sp>
      <p:sp>
        <p:nvSpPr>
          <p:cNvPr id="50" name="TextBox 49">
            <a:extLst>
              <a:ext uri="{FF2B5EF4-FFF2-40B4-BE49-F238E27FC236}">
                <a16:creationId xmlns:a16="http://schemas.microsoft.com/office/drawing/2014/main" id="{C352A62D-221D-E742-B36E-968F72622096}"/>
              </a:ext>
            </a:extLst>
          </p:cNvPr>
          <p:cNvSpPr txBox="1"/>
          <p:nvPr/>
        </p:nvSpPr>
        <p:spPr>
          <a:xfrm>
            <a:off x="1860570" y="5068425"/>
            <a:ext cx="381528" cy="400110"/>
          </a:xfrm>
          <a:prstGeom prst="rect">
            <a:avLst/>
          </a:prstGeom>
          <a:noFill/>
        </p:spPr>
        <p:txBody>
          <a:bodyPr wrap="square" rtlCol="0">
            <a:spAutoFit/>
          </a:bodyPr>
          <a:lstStyle/>
          <a:p>
            <a:r>
              <a:rPr lang="en-US" sz="2000" dirty="0">
                <a:solidFill>
                  <a:srgbClr val="0432FF"/>
                </a:solidFill>
              </a:rPr>
              <a:t>+</a:t>
            </a:r>
          </a:p>
        </p:txBody>
      </p:sp>
      <p:sp>
        <p:nvSpPr>
          <p:cNvPr id="60" name="TextBox 59">
            <a:extLst>
              <a:ext uri="{FF2B5EF4-FFF2-40B4-BE49-F238E27FC236}">
                <a16:creationId xmlns:a16="http://schemas.microsoft.com/office/drawing/2014/main" id="{81C8E6AC-6EE9-9C4E-80C3-43008F3014AE}"/>
              </a:ext>
            </a:extLst>
          </p:cNvPr>
          <p:cNvSpPr txBox="1"/>
          <p:nvPr/>
        </p:nvSpPr>
        <p:spPr>
          <a:xfrm>
            <a:off x="414060" y="5109758"/>
            <a:ext cx="918803" cy="338554"/>
          </a:xfrm>
          <a:prstGeom prst="rect">
            <a:avLst/>
          </a:prstGeom>
          <a:noFill/>
        </p:spPr>
        <p:txBody>
          <a:bodyPr wrap="square" rtlCol="0">
            <a:spAutoFit/>
          </a:bodyPr>
          <a:lstStyle/>
          <a:p>
            <a:r>
              <a:rPr lang="en-US" sz="1600" dirty="0">
                <a:solidFill>
                  <a:srgbClr val="0432FF"/>
                </a:solidFill>
              </a:rPr>
              <a:t>2,000</a:t>
            </a:r>
          </a:p>
        </p:txBody>
      </p:sp>
      <p:sp>
        <p:nvSpPr>
          <p:cNvPr id="62" name="TextBox 61">
            <a:extLst>
              <a:ext uri="{FF2B5EF4-FFF2-40B4-BE49-F238E27FC236}">
                <a16:creationId xmlns:a16="http://schemas.microsoft.com/office/drawing/2014/main" id="{5BC23BA2-249A-EE41-B6DD-CB176FBC2E0E}"/>
              </a:ext>
            </a:extLst>
          </p:cNvPr>
          <p:cNvSpPr txBox="1"/>
          <p:nvPr/>
        </p:nvSpPr>
        <p:spPr>
          <a:xfrm>
            <a:off x="4265389" y="5078763"/>
            <a:ext cx="381528" cy="400110"/>
          </a:xfrm>
          <a:prstGeom prst="rect">
            <a:avLst/>
          </a:prstGeom>
          <a:noFill/>
        </p:spPr>
        <p:txBody>
          <a:bodyPr wrap="square" rtlCol="0">
            <a:spAutoFit/>
          </a:bodyPr>
          <a:lstStyle/>
          <a:p>
            <a:r>
              <a:rPr lang="en-US" sz="2000" dirty="0">
                <a:solidFill>
                  <a:srgbClr val="0432FF"/>
                </a:solidFill>
              </a:rPr>
              <a:t>+</a:t>
            </a:r>
          </a:p>
        </p:txBody>
      </p:sp>
      <p:sp>
        <p:nvSpPr>
          <p:cNvPr id="64" name="TextBox 63">
            <a:extLst>
              <a:ext uri="{FF2B5EF4-FFF2-40B4-BE49-F238E27FC236}">
                <a16:creationId xmlns:a16="http://schemas.microsoft.com/office/drawing/2014/main" id="{5C270D4B-F4EA-D54C-8BAB-49B376929C73}"/>
              </a:ext>
            </a:extLst>
          </p:cNvPr>
          <p:cNvSpPr txBox="1"/>
          <p:nvPr/>
        </p:nvSpPr>
        <p:spPr>
          <a:xfrm>
            <a:off x="6445471" y="5654787"/>
            <a:ext cx="2853512" cy="830997"/>
          </a:xfrm>
          <a:prstGeom prst="rect">
            <a:avLst/>
          </a:prstGeom>
          <a:noFill/>
        </p:spPr>
        <p:txBody>
          <a:bodyPr wrap="square" rtlCol="0">
            <a:spAutoFit/>
          </a:bodyPr>
          <a:lstStyle/>
          <a:p>
            <a:r>
              <a:rPr lang="en-US" sz="1600" dirty="0"/>
              <a:t>200 and 1 M fractions provide necessary but </a:t>
            </a:r>
            <a:r>
              <a:rPr lang="en-US" sz="1600" u="sng" dirty="0"/>
              <a:t>functionally redundant </a:t>
            </a:r>
            <a:r>
              <a:rPr lang="en-US" sz="1600" dirty="0"/>
              <a:t>components</a:t>
            </a:r>
          </a:p>
        </p:txBody>
      </p:sp>
      <p:sp>
        <p:nvSpPr>
          <p:cNvPr id="58" name="TextBox 57">
            <a:extLst>
              <a:ext uri="{FF2B5EF4-FFF2-40B4-BE49-F238E27FC236}">
                <a16:creationId xmlns:a16="http://schemas.microsoft.com/office/drawing/2014/main" id="{71943661-3C89-104B-9244-ECC86079A599}"/>
              </a:ext>
            </a:extLst>
          </p:cNvPr>
          <p:cNvSpPr txBox="1"/>
          <p:nvPr/>
        </p:nvSpPr>
        <p:spPr>
          <a:xfrm>
            <a:off x="1865739" y="5468793"/>
            <a:ext cx="381528" cy="400110"/>
          </a:xfrm>
          <a:prstGeom prst="rect">
            <a:avLst/>
          </a:prstGeom>
          <a:noFill/>
        </p:spPr>
        <p:txBody>
          <a:bodyPr wrap="square" rtlCol="0">
            <a:spAutoFit/>
          </a:bodyPr>
          <a:lstStyle/>
          <a:p>
            <a:r>
              <a:rPr lang="en-US" sz="2000" dirty="0">
                <a:solidFill>
                  <a:srgbClr val="0432FF"/>
                </a:solidFill>
              </a:rPr>
              <a:t>+</a:t>
            </a:r>
          </a:p>
        </p:txBody>
      </p:sp>
      <p:sp>
        <p:nvSpPr>
          <p:cNvPr id="61" name="TextBox 60">
            <a:extLst>
              <a:ext uri="{FF2B5EF4-FFF2-40B4-BE49-F238E27FC236}">
                <a16:creationId xmlns:a16="http://schemas.microsoft.com/office/drawing/2014/main" id="{83878C61-6FAC-9142-9DEC-3078374E7E59}"/>
              </a:ext>
            </a:extLst>
          </p:cNvPr>
          <p:cNvSpPr txBox="1"/>
          <p:nvPr/>
        </p:nvSpPr>
        <p:spPr>
          <a:xfrm>
            <a:off x="318492" y="5510126"/>
            <a:ext cx="918803" cy="338554"/>
          </a:xfrm>
          <a:prstGeom prst="rect">
            <a:avLst/>
          </a:prstGeom>
          <a:noFill/>
        </p:spPr>
        <p:txBody>
          <a:bodyPr wrap="square" rtlCol="0">
            <a:spAutoFit/>
          </a:bodyPr>
          <a:lstStyle/>
          <a:p>
            <a:r>
              <a:rPr lang="en-US" sz="1600" dirty="0">
                <a:solidFill>
                  <a:srgbClr val="0432FF"/>
                </a:solidFill>
              </a:rPr>
              <a:t>90,000</a:t>
            </a:r>
          </a:p>
        </p:txBody>
      </p:sp>
      <p:sp>
        <p:nvSpPr>
          <p:cNvPr id="63" name="TextBox 62">
            <a:extLst>
              <a:ext uri="{FF2B5EF4-FFF2-40B4-BE49-F238E27FC236}">
                <a16:creationId xmlns:a16="http://schemas.microsoft.com/office/drawing/2014/main" id="{5E3BCBA2-3EFF-CB44-9C43-9C6B6A875B07}"/>
              </a:ext>
            </a:extLst>
          </p:cNvPr>
          <p:cNvSpPr txBox="1"/>
          <p:nvPr/>
        </p:nvSpPr>
        <p:spPr>
          <a:xfrm>
            <a:off x="4270558" y="5479131"/>
            <a:ext cx="381528" cy="400110"/>
          </a:xfrm>
          <a:prstGeom prst="rect">
            <a:avLst/>
          </a:prstGeom>
          <a:noFill/>
        </p:spPr>
        <p:txBody>
          <a:bodyPr wrap="square" rtlCol="0">
            <a:spAutoFit/>
          </a:bodyPr>
          <a:lstStyle/>
          <a:p>
            <a:r>
              <a:rPr lang="en-US" sz="2000" dirty="0">
                <a:solidFill>
                  <a:srgbClr val="0432FF"/>
                </a:solidFill>
              </a:rPr>
              <a:t>+</a:t>
            </a:r>
          </a:p>
        </p:txBody>
      </p:sp>
      <p:sp>
        <p:nvSpPr>
          <p:cNvPr id="65" name="TextBox 64">
            <a:extLst>
              <a:ext uri="{FF2B5EF4-FFF2-40B4-BE49-F238E27FC236}">
                <a16:creationId xmlns:a16="http://schemas.microsoft.com/office/drawing/2014/main" id="{DC749402-A4A6-8941-8536-E73E506964DB}"/>
              </a:ext>
            </a:extLst>
          </p:cNvPr>
          <p:cNvSpPr txBox="1"/>
          <p:nvPr/>
        </p:nvSpPr>
        <p:spPr>
          <a:xfrm>
            <a:off x="3134013" y="5473962"/>
            <a:ext cx="381528" cy="400110"/>
          </a:xfrm>
          <a:prstGeom prst="rect">
            <a:avLst/>
          </a:prstGeom>
          <a:noFill/>
        </p:spPr>
        <p:txBody>
          <a:bodyPr wrap="square" rtlCol="0">
            <a:spAutoFit/>
          </a:bodyPr>
          <a:lstStyle/>
          <a:p>
            <a:r>
              <a:rPr lang="en-US" sz="2000" dirty="0">
                <a:solidFill>
                  <a:srgbClr val="0432FF"/>
                </a:solidFill>
              </a:rPr>
              <a:t>+</a:t>
            </a:r>
          </a:p>
        </p:txBody>
      </p:sp>
      <p:sp>
        <p:nvSpPr>
          <p:cNvPr id="66" name="TextBox 65">
            <a:extLst>
              <a:ext uri="{FF2B5EF4-FFF2-40B4-BE49-F238E27FC236}">
                <a16:creationId xmlns:a16="http://schemas.microsoft.com/office/drawing/2014/main" id="{7237BD96-A6CF-1446-909C-F395501A8756}"/>
              </a:ext>
            </a:extLst>
          </p:cNvPr>
          <p:cNvSpPr txBox="1"/>
          <p:nvPr/>
        </p:nvSpPr>
        <p:spPr>
          <a:xfrm>
            <a:off x="1870907" y="5869162"/>
            <a:ext cx="381528" cy="400110"/>
          </a:xfrm>
          <a:prstGeom prst="rect">
            <a:avLst/>
          </a:prstGeom>
          <a:noFill/>
        </p:spPr>
        <p:txBody>
          <a:bodyPr wrap="square" rtlCol="0">
            <a:spAutoFit/>
          </a:bodyPr>
          <a:lstStyle/>
          <a:p>
            <a:r>
              <a:rPr lang="en-US" sz="2000" dirty="0">
                <a:solidFill>
                  <a:srgbClr val="0432FF"/>
                </a:solidFill>
              </a:rPr>
              <a:t>+</a:t>
            </a:r>
          </a:p>
        </p:txBody>
      </p:sp>
      <p:sp>
        <p:nvSpPr>
          <p:cNvPr id="67" name="TextBox 66">
            <a:extLst>
              <a:ext uri="{FF2B5EF4-FFF2-40B4-BE49-F238E27FC236}">
                <a16:creationId xmlns:a16="http://schemas.microsoft.com/office/drawing/2014/main" id="{FF84EAF5-0107-CF48-91B9-D42C7C20E57B}"/>
              </a:ext>
            </a:extLst>
          </p:cNvPr>
          <p:cNvSpPr txBox="1"/>
          <p:nvPr/>
        </p:nvSpPr>
        <p:spPr>
          <a:xfrm>
            <a:off x="323660" y="5910495"/>
            <a:ext cx="918803" cy="338554"/>
          </a:xfrm>
          <a:prstGeom prst="rect">
            <a:avLst/>
          </a:prstGeom>
          <a:noFill/>
        </p:spPr>
        <p:txBody>
          <a:bodyPr wrap="square" rtlCol="0">
            <a:spAutoFit/>
          </a:bodyPr>
          <a:lstStyle/>
          <a:p>
            <a:r>
              <a:rPr lang="en-US" sz="1600" dirty="0">
                <a:solidFill>
                  <a:srgbClr val="0432FF"/>
                </a:solidFill>
              </a:rPr>
              <a:t>90,000</a:t>
            </a:r>
          </a:p>
        </p:txBody>
      </p:sp>
      <p:sp>
        <p:nvSpPr>
          <p:cNvPr id="68" name="TextBox 67">
            <a:extLst>
              <a:ext uri="{FF2B5EF4-FFF2-40B4-BE49-F238E27FC236}">
                <a16:creationId xmlns:a16="http://schemas.microsoft.com/office/drawing/2014/main" id="{2C0BCCEA-401F-8B42-BF68-EEFD37E0D1BA}"/>
              </a:ext>
            </a:extLst>
          </p:cNvPr>
          <p:cNvSpPr txBox="1"/>
          <p:nvPr/>
        </p:nvSpPr>
        <p:spPr>
          <a:xfrm>
            <a:off x="4275726" y="5879500"/>
            <a:ext cx="381528" cy="400110"/>
          </a:xfrm>
          <a:prstGeom prst="rect">
            <a:avLst/>
          </a:prstGeom>
          <a:noFill/>
        </p:spPr>
        <p:txBody>
          <a:bodyPr wrap="square" rtlCol="0">
            <a:spAutoFit/>
          </a:bodyPr>
          <a:lstStyle/>
          <a:p>
            <a:r>
              <a:rPr lang="en-US" sz="2000" dirty="0">
                <a:solidFill>
                  <a:srgbClr val="0432FF"/>
                </a:solidFill>
              </a:rPr>
              <a:t>+</a:t>
            </a:r>
          </a:p>
        </p:txBody>
      </p:sp>
      <p:sp>
        <p:nvSpPr>
          <p:cNvPr id="69" name="TextBox 68">
            <a:extLst>
              <a:ext uri="{FF2B5EF4-FFF2-40B4-BE49-F238E27FC236}">
                <a16:creationId xmlns:a16="http://schemas.microsoft.com/office/drawing/2014/main" id="{FC011F86-3C8E-EE43-865C-D44EBABE640F}"/>
              </a:ext>
            </a:extLst>
          </p:cNvPr>
          <p:cNvSpPr txBox="1"/>
          <p:nvPr/>
        </p:nvSpPr>
        <p:spPr>
          <a:xfrm>
            <a:off x="5347690" y="5874331"/>
            <a:ext cx="381528" cy="400110"/>
          </a:xfrm>
          <a:prstGeom prst="rect">
            <a:avLst/>
          </a:prstGeom>
          <a:noFill/>
        </p:spPr>
        <p:txBody>
          <a:bodyPr wrap="square" rtlCol="0">
            <a:spAutoFit/>
          </a:bodyPr>
          <a:lstStyle/>
          <a:p>
            <a:r>
              <a:rPr lang="en-US" sz="2000" dirty="0">
                <a:solidFill>
                  <a:srgbClr val="0432FF"/>
                </a:solidFill>
              </a:rPr>
              <a:t>+</a:t>
            </a:r>
          </a:p>
        </p:txBody>
      </p:sp>
      <p:cxnSp>
        <p:nvCxnSpPr>
          <p:cNvPr id="70" name="Straight Connector 69">
            <a:extLst>
              <a:ext uri="{FF2B5EF4-FFF2-40B4-BE49-F238E27FC236}">
                <a16:creationId xmlns:a16="http://schemas.microsoft.com/office/drawing/2014/main" id="{26CF6F34-FFCA-5541-ADB9-2DC7101C24A9}"/>
              </a:ext>
            </a:extLst>
          </p:cNvPr>
          <p:cNvCxnSpPr/>
          <p:nvPr/>
        </p:nvCxnSpPr>
        <p:spPr>
          <a:xfrm>
            <a:off x="1265698" y="5070527"/>
            <a:ext cx="4912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884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3505200" y="167640"/>
            <a:ext cx="1807290" cy="369332"/>
          </a:xfrm>
          <a:prstGeom prst="rect">
            <a:avLst/>
          </a:prstGeom>
          <a:noFill/>
        </p:spPr>
        <p:txBody>
          <a:bodyPr wrap="none" rtlCol="0">
            <a:spAutoFit/>
          </a:bodyPr>
          <a:lstStyle/>
          <a:p>
            <a:r>
              <a:rPr lang="en-US" dirty="0"/>
              <a:t>Purification Table</a:t>
            </a:r>
          </a:p>
        </p:txBody>
      </p:sp>
      <p:sp>
        <p:nvSpPr>
          <p:cNvPr id="3" name="TextBox 2">
            <a:extLst>
              <a:ext uri="{FF2B5EF4-FFF2-40B4-BE49-F238E27FC236}">
                <a16:creationId xmlns:a16="http://schemas.microsoft.com/office/drawing/2014/main" id="{DBE9226F-DA77-8F4A-B77A-162AE95512DB}"/>
              </a:ext>
            </a:extLst>
          </p:cNvPr>
          <p:cNvSpPr txBox="1"/>
          <p:nvPr/>
        </p:nvSpPr>
        <p:spPr>
          <a:xfrm>
            <a:off x="312420" y="876300"/>
            <a:ext cx="778931" cy="307777"/>
          </a:xfrm>
          <a:prstGeom prst="rect">
            <a:avLst/>
          </a:prstGeom>
          <a:noFill/>
        </p:spPr>
        <p:txBody>
          <a:bodyPr wrap="none" rtlCol="0">
            <a:spAutoFit/>
          </a:bodyPr>
          <a:lstStyle/>
          <a:p>
            <a:r>
              <a:rPr lang="en-US" sz="1400" dirty="0"/>
              <a:t>Fraction</a:t>
            </a:r>
          </a:p>
        </p:txBody>
      </p:sp>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6" name="TextBox 5">
            <a:extLst>
              <a:ext uri="{FF2B5EF4-FFF2-40B4-BE49-F238E27FC236}">
                <a16:creationId xmlns:a16="http://schemas.microsoft.com/office/drawing/2014/main" id="{9C728AFC-80AC-7048-B29E-135128B19AED}"/>
              </a:ext>
            </a:extLst>
          </p:cNvPr>
          <p:cNvSpPr txBox="1"/>
          <p:nvPr/>
        </p:nvSpPr>
        <p:spPr>
          <a:xfrm>
            <a:off x="1539240" y="876300"/>
            <a:ext cx="742960" cy="523220"/>
          </a:xfrm>
          <a:prstGeom prst="rect">
            <a:avLst/>
          </a:prstGeom>
          <a:noFill/>
        </p:spPr>
        <p:txBody>
          <a:bodyPr wrap="none" rtlCol="0">
            <a:spAutoFit/>
          </a:bodyPr>
          <a:lstStyle/>
          <a:p>
            <a:pPr algn="ctr"/>
            <a:r>
              <a:rPr lang="en-US" sz="1400" dirty="0"/>
              <a:t>Volume</a:t>
            </a:r>
          </a:p>
          <a:p>
            <a:pPr algn="ctr"/>
            <a:r>
              <a:rPr lang="en-US" sz="1400" dirty="0"/>
              <a:t>(ml)</a:t>
            </a:r>
          </a:p>
        </p:txBody>
      </p:sp>
      <p:sp>
        <p:nvSpPr>
          <p:cNvPr id="7" name="TextBox 6">
            <a:extLst>
              <a:ext uri="{FF2B5EF4-FFF2-40B4-BE49-F238E27FC236}">
                <a16:creationId xmlns:a16="http://schemas.microsoft.com/office/drawing/2014/main" id="{BC135A9F-1CE3-D542-9E35-34388240F716}"/>
              </a:ext>
            </a:extLst>
          </p:cNvPr>
          <p:cNvSpPr txBox="1"/>
          <p:nvPr/>
        </p:nvSpPr>
        <p:spPr>
          <a:xfrm>
            <a:off x="2262191" y="876300"/>
            <a:ext cx="821059" cy="307777"/>
          </a:xfrm>
          <a:prstGeom prst="rect">
            <a:avLst/>
          </a:prstGeom>
          <a:noFill/>
        </p:spPr>
        <p:txBody>
          <a:bodyPr wrap="none" rtlCol="0">
            <a:spAutoFit/>
          </a:bodyPr>
          <a:lstStyle/>
          <a:p>
            <a:pPr algn="ctr"/>
            <a:r>
              <a:rPr lang="en-US" sz="1400" dirty="0"/>
              <a:t>Units/ml</a:t>
            </a:r>
          </a:p>
        </p:txBody>
      </p:sp>
      <p:sp>
        <p:nvSpPr>
          <p:cNvPr id="8" name="TextBox 7">
            <a:extLst>
              <a:ext uri="{FF2B5EF4-FFF2-40B4-BE49-F238E27FC236}">
                <a16:creationId xmlns:a16="http://schemas.microsoft.com/office/drawing/2014/main" id="{473CF5CA-3FD7-984D-A86F-B8B667E0C695}"/>
              </a:ext>
            </a:extLst>
          </p:cNvPr>
          <p:cNvSpPr txBox="1"/>
          <p:nvPr/>
        </p:nvSpPr>
        <p:spPr>
          <a:xfrm>
            <a:off x="3241320" y="876300"/>
            <a:ext cx="567783" cy="523220"/>
          </a:xfrm>
          <a:prstGeom prst="rect">
            <a:avLst/>
          </a:prstGeom>
          <a:noFill/>
        </p:spPr>
        <p:txBody>
          <a:bodyPr wrap="none" rtlCol="0">
            <a:spAutoFit/>
          </a:bodyPr>
          <a:lstStyle/>
          <a:p>
            <a:pPr algn="ctr"/>
            <a:r>
              <a:rPr lang="en-US" sz="1400" dirty="0"/>
              <a:t>Units</a:t>
            </a:r>
          </a:p>
          <a:p>
            <a:pPr algn="ctr"/>
            <a:r>
              <a:rPr lang="en-US" sz="1400" dirty="0"/>
              <a:t>(U)</a:t>
            </a:r>
          </a:p>
        </p:txBody>
      </p:sp>
      <p:sp>
        <p:nvSpPr>
          <p:cNvPr id="9" name="TextBox 8">
            <a:extLst>
              <a:ext uri="{FF2B5EF4-FFF2-40B4-BE49-F238E27FC236}">
                <a16:creationId xmlns:a16="http://schemas.microsoft.com/office/drawing/2014/main" id="{076721A9-FD0A-C14C-AA6D-D93D84403FFC}"/>
              </a:ext>
            </a:extLst>
          </p:cNvPr>
          <p:cNvSpPr txBox="1"/>
          <p:nvPr/>
        </p:nvSpPr>
        <p:spPr>
          <a:xfrm>
            <a:off x="3966161" y="876300"/>
            <a:ext cx="550664" cy="523220"/>
          </a:xfrm>
          <a:prstGeom prst="rect">
            <a:avLst/>
          </a:prstGeom>
          <a:noFill/>
        </p:spPr>
        <p:txBody>
          <a:bodyPr wrap="none" rtlCol="0">
            <a:spAutoFit/>
          </a:bodyPr>
          <a:lstStyle/>
          <a:p>
            <a:pPr algn="ctr"/>
            <a:r>
              <a:rPr lang="en-US" sz="1400" b="1" dirty="0"/>
              <a:t>Yield</a:t>
            </a:r>
          </a:p>
          <a:p>
            <a:pPr algn="ctr"/>
            <a:r>
              <a:rPr lang="en-US" sz="1400" dirty="0"/>
              <a:t>(%)</a:t>
            </a:r>
          </a:p>
        </p:txBody>
      </p:sp>
      <p:sp>
        <p:nvSpPr>
          <p:cNvPr id="10" name="TextBox 9">
            <a:extLst>
              <a:ext uri="{FF2B5EF4-FFF2-40B4-BE49-F238E27FC236}">
                <a16:creationId xmlns:a16="http://schemas.microsoft.com/office/drawing/2014/main" id="{A4EF10A0-B035-154F-B723-AB8EEEB161C7}"/>
              </a:ext>
            </a:extLst>
          </p:cNvPr>
          <p:cNvSpPr txBox="1"/>
          <p:nvPr/>
        </p:nvSpPr>
        <p:spPr>
          <a:xfrm>
            <a:off x="4772436" y="876300"/>
            <a:ext cx="827471" cy="523220"/>
          </a:xfrm>
          <a:prstGeom prst="rect">
            <a:avLst/>
          </a:prstGeom>
          <a:noFill/>
        </p:spPr>
        <p:txBody>
          <a:bodyPr wrap="none" rtlCol="0">
            <a:spAutoFit/>
          </a:bodyPr>
          <a:lstStyle/>
          <a:p>
            <a:pPr algn="ctr"/>
            <a:r>
              <a:rPr lang="en-US" sz="1400" dirty="0"/>
              <a:t>[Protein]</a:t>
            </a:r>
          </a:p>
          <a:p>
            <a:pPr algn="ctr"/>
            <a:r>
              <a:rPr lang="en-US" sz="1400" dirty="0"/>
              <a:t>(mg/ml)</a:t>
            </a:r>
          </a:p>
        </p:txBody>
      </p:sp>
      <p:sp>
        <p:nvSpPr>
          <p:cNvPr id="11" name="TextBox 10">
            <a:extLst>
              <a:ext uri="{FF2B5EF4-FFF2-40B4-BE49-F238E27FC236}">
                <a16:creationId xmlns:a16="http://schemas.microsoft.com/office/drawing/2014/main" id="{A20F818F-892C-7948-9CFE-1F71BDE75508}"/>
              </a:ext>
            </a:extLst>
          </p:cNvPr>
          <p:cNvSpPr txBox="1"/>
          <p:nvPr/>
        </p:nvSpPr>
        <p:spPr>
          <a:xfrm>
            <a:off x="5726599" y="876300"/>
            <a:ext cx="716863" cy="523220"/>
          </a:xfrm>
          <a:prstGeom prst="rect">
            <a:avLst/>
          </a:prstGeom>
          <a:noFill/>
        </p:spPr>
        <p:txBody>
          <a:bodyPr wrap="none" rtlCol="0">
            <a:spAutoFit/>
          </a:bodyPr>
          <a:lstStyle/>
          <a:p>
            <a:pPr algn="ctr"/>
            <a:r>
              <a:rPr lang="en-US" sz="1400" dirty="0"/>
              <a:t>Protein</a:t>
            </a:r>
          </a:p>
          <a:p>
            <a:pPr algn="ctr"/>
            <a:r>
              <a:rPr lang="en-US" sz="1400" dirty="0"/>
              <a:t>(mg)</a:t>
            </a:r>
          </a:p>
        </p:txBody>
      </p:sp>
      <p:sp>
        <p:nvSpPr>
          <p:cNvPr id="12" name="TextBox 11">
            <a:extLst>
              <a:ext uri="{FF2B5EF4-FFF2-40B4-BE49-F238E27FC236}">
                <a16:creationId xmlns:a16="http://schemas.microsoft.com/office/drawing/2014/main" id="{D245B096-A8DD-0F4E-BACF-F78FB973BD18}"/>
              </a:ext>
            </a:extLst>
          </p:cNvPr>
          <p:cNvSpPr txBox="1"/>
          <p:nvPr/>
        </p:nvSpPr>
        <p:spPr>
          <a:xfrm>
            <a:off x="6434762" y="876300"/>
            <a:ext cx="1361270" cy="523220"/>
          </a:xfrm>
          <a:prstGeom prst="rect">
            <a:avLst/>
          </a:prstGeom>
          <a:noFill/>
        </p:spPr>
        <p:txBody>
          <a:bodyPr wrap="none" rtlCol="0">
            <a:spAutoFit/>
          </a:bodyPr>
          <a:lstStyle/>
          <a:p>
            <a:pPr algn="ctr"/>
            <a:r>
              <a:rPr lang="en-US" sz="1400" b="1" dirty="0"/>
              <a:t>Specific Activity</a:t>
            </a:r>
          </a:p>
          <a:p>
            <a:pPr algn="ctr"/>
            <a:r>
              <a:rPr lang="en-US" sz="1400" dirty="0"/>
              <a:t>(U/mg)</a:t>
            </a:r>
          </a:p>
        </p:txBody>
      </p:sp>
      <p:sp>
        <p:nvSpPr>
          <p:cNvPr id="13" name="TextBox 12">
            <a:extLst>
              <a:ext uri="{FF2B5EF4-FFF2-40B4-BE49-F238E27FC236}">
                <a16:creationId xmlns:a16="http://schemas.microsoft.com/office/drawing/2014/main" id="{0922C1A2-0933-B247-B030-5CA43630B838}"/>
              </a:ext>
            </a:extLst>
          </p:cNvPr>
          <p:cNvSpPr txBox="1"/>
          <p:nvPr/>
        </p:nvSpPr>
        <p:spPr>
          <a:xfrm>
            <a:off x="7894621" y="876300"/>
            <a:ext cx="1047594" cy="523220"/>
          </a:xfrm>
          <a:prstGeom prst="rect">
            <a:avLst/>
          </a:prstGeom>
          <a:noFill/>
        </p:spPr>
        <p:txBody>
          <a:bodyPr wrap="none" rtlCol="0">
            <a:spAutoFit/>
          </a:bodyPr>
          <a:lstStyle/>
          <a:p>
            <a:pPr algn="ctr"/>
            <a:r>
              <a:rPr lang="en-US" sz="1400" b="1" dirty="0"/>
              <a:t>Purification</a:t>
            </a:r>
          </a:p>
          <a:p>
            <a:pPr algn="ctr"/>
            <a:r>
              <a:rPr lang="en-US" sz="1400" dirty="0"/>
              <a:t>(fold)</a:t>
            </a:r>
          </a:p>
        </p:txBody>
      </p:sp>
      <p:cxnSp>
        <p:nvCxnSpPr>
          <p:cNvPr id="14" name="Straight Connector 13">
            <a:extLst>
              <a:ext uri="{FF2B5EF4-FFF2-40B4-BE49-F238E27FC236}">
                <a16:creationId xmlns:a16="http://schemas.microsoft.com/office/drawing/2014/main" id="{7A6A1A3A-2702-354C-B914-5DEC758DCB20}"/>
              </a:ext>
            </a:extLst>
          </p:cNvPr>
          <p:cNvCxnSpPr/>
          <p:nvPr/>
        </p:nvCxnSpPr>
        <p:spPr>
          <a:xfrm>
            <a:off x="0" y="807720"/>
            <a:ext cx="91440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C31EBA3-FB6C-0F42-B016-3898F4B2A202}"/>
              </a:ext>
            </a:extLst>
          </p:cNvPr>
          <p:cNvCxnSpPr/>
          <p:nvPr/>
        </p:nvCxnSpPr>
        <p:spPr>
          <a:xfrm>
            <a:off x="0" y="1508760"/>
            <a:ext cx="9144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4552EE7A-28E1-EC48-9B17-62F8ED332882}"/>
              </a:ext>
            </a:extLst>
          </p:cNvPr>
          <p:cNvSpPr txBox="1"/>
          <p:nvPr/>
        </p:nvSpPr>
        <p:spPr>
          <a:xfrm>
            <a:off x="138508" y="1676400"/>
            <a:ext cx="274434" cy="307777"/>
          </a:xfrm>
          <a:prstGeom prst="rect">
            <a:avLst/>
          </a:prstGeom>
          <a:noFill/>
        </p:spPr>
        <p:txBody>
          <a:bodyPr wrap="none" rtlCol="0">
            <a:spAutoFit/>
          </a:bodyPr>
          <a:lstStyle/>
          <a:p>
            <a:r>
              <a:rPr lang="en-US" sz="1400" dirty="0"/>
              <a:t>I.</a:t>
            </a:r>
          </a:p>
        </p:txBody>
      </p:sp>
      <p:sp>
        <p:nvSpPr>
          <p:cNvPr id="17" name="TextBox 16">
            <a:extLst>
              <a:ext uri="{FF2B5EF4-FFF2-40B4-BE49-F238E27FC236}">
                <a16:creationId xmlns:a16="http://schemas.microsoft.com/office/drawing/2014/main" id="{E4A3E856-2484-6E4F-AF59-F591A225A715}"/>
              </a:ext>
            </a:extLst>
          </p:cNvPr>
          <p:cNvSpPr txBox="1"/>
          <p:nvPr/>
        </p:nvSpPr>
        <p:spPr>
          <a:xfrm>
            <a:off x="116066" y="2125980"/>
            <a:ext cx="319318" cy="307777"/>
          </a:xfrm>
          <a:prstGeom prst="rect">
            <a:avLst/>
          </a:prstGeom>
          <a:noFill/>
        </p:spPr>
        <p:txBody>
          <a:bodyPr wrap="none" rtlCol="0">
            <a:spAutoFit/>
          </a:bodyPr>
          <a:lstStyle/>
          <a:p>
            <a:r>
              <a:rPr lang="en-US" sz="1400" dirty="0"/>
              <a:t>II.</a:t>
            </a:r>
          </a:p>
        </p:txBody>
      </p:sp>
      <p:sp>
        <p:nvSpPr>
          <p:cNvPr id="18" name="TextBox 17">
            <a:extLst>
              <a:ext uri="{FF2B5EF4-FFF2-40B4-BE49-F238E27FC236}">
                <a16:creationId xmlns:a16="http://schemas.microsoft.com/office/drawing/2014/main" id="{9141FE7C-5F3F-124B-A1DC-30B65ECF5FE0}"/>
              </a:ext>
            </a:extLst>
          </p:cNvPr>
          <p:cNvSpPr txBox="1"/>
          <p:nvPr/>
        </p:nvSpPr>
        <p:spPr>
          <a:xfrm>
            <a:off x="93624" y="2545080"/>
            <a:ext cx="364202" cy="307777"/>
          </a:xfrm>
          <a:prstGeom prst="rect">
            <a:avLst/>
          </a:prstGeom>
          <a:noFill/>
        </p:spPr>
        <p:txBody>
          <a:bodyPr wrap="none" rtlCol="0">
            <a:spAutoFit/>
          </a:bodyPr>
          <a:lstStyle/>
          <a:p>
            <a:r>
              <a:rPr lang="en-US" sz="1400" dirty="0"/>
              <a:t>III.</a:t>
            </a:r>
          </a:p>
        </p:txBody>
      </p:sp>
      <p:sp>
        <p:nvSpPr>
          <p:cNvPr id="23" name="TextBox 22">
            <a:extLst>
              <a:ext uri="{FF2B5EF4-FFF2-40B4-BE49-F238E27FC236}">
                <a16:creationId xmlns:a16="http://schemas.microsoft.com/office/drawing/2014/main" id="{688F2A00-3BAA-0F4B-BAEC-66002B29B0BD}"/>
              </a:ext>
            </a:extLst>
          </p:cNvPr>
          <p:cNvSpPr txBox="1"/>
          <p:nvPr/>
        </p:nvSpPr>
        <p:spPr>
          <a:xfrm>
            <a:off x="396240" y="1676400"/>
            <a:ext cx="694485" cy="307777"/>
          </a:xfrm>
          <a:prstGeom prst="rect">
            <a:avLst/>
          </a:prstGeom>
          <a:noFill/>
        </p:spPr>
        <p:txBody>
          <a:bodyPr wrap="none" rtlCol="0">
            <a:spAutoFit/>
          </a:bodyPr>
          <a:lstStyle/>
          <a:p>
            <a:r>
              <a:rPr lang="en-US" sz="1400" dirty="0"/>
              <a:t>Extract</a:t>
            </a:r>
          </a:p>
        </p:txBody>
      </p:sp>
      <p:sp>
        <p:nvSpPr>
          <p:cNvPr id="24" name="TextBox 23">
            <a:extLst>
              <a:ext uri="{FF2B5EF4-FFF2-40B4-BE49-F238E27FC236}">
                <a16:creationId xmlns:a16="http://schemas.microsoft.com/office/drawing/2014/main" id="{1F176738-CF4D-CB49-A630-C419F5867F75}"/>
              </a:ext>
            </a:extLst>
          </p:cNvPr>
          <p:cNvSpPr txBox="1"/>
          <p:nvPr/>
        </p:nvSpPr>
        <p:spPr>
          <a:xfrm>
            <a:off x="403860" y="2125980"/>
            <a:ext cx="934871" cy="307777"/>
          </a:xfrm>
          <a:prstGeom prst="rect">
            <a:avLst/>
          </a:prstGeom>
          <a:noFill/>
        </p:spPr>
        <p:txBody>
          <a:bodyPr wrap="none" rtlCol="0">
            <a:spAutoFit/>
          </a:bodyPr>
          <a:lstStyle/>
          <a:p>
            <a:r>
              <a:rPr lang="en-US" sz="1400" dirty="0"/>
              <a:t>(NH</a:t>
            </a:r>
            <a:r>
              <a:rPr lang="en-US" sz="1400" baseline="-25000" dirty="0"/>
              <a:t>4</a:t>
            </a:r>
            <a:r>
              <a:rPr lang="en-US" sz="1400" dirty="0"/>
              <a:t>)</a:t>
            </a:r>
            <a:r>
              <a:rPr lang="en-US" sz="1400" baseline="-25000" dirty="0"/>
              <a:t>2</a:t>
            </a:r>
            <a:r>
              <a:rPr lang="en-US" sz="1400" dirty="0"/>
              <a:t>SO</a:t>
            </a:r>
            <a:r>
              <a:rPr lang="en-US" sz="1400" baseline="-25000" dirty="0"/>
              <a:t>4</a:t>
            </a:r>
          </a:p>
        </p:txBody>
      </p:sp>
      <p:sp>
        <p:nvSpPr>
          <p:cNvPr id="25" name="TextBox 24">
            <a:extLst>
              <a:ext uri="{FF2B5EF4-FFF2-40B4-BE49-F238E27FC236}">
                <a16:creationId xmlns:a16="http://schemas.microsoft.com/office/drawing/2014/main" id="{34591936-58A8-DB44-9856-05DA2A97C730}"/>
              </a:ext>
            </a:extLst>
          </p:cNvPr>
          <p:cNvSpPr txBox="1"/>
          <p:nvPr/>
        </p:nvSpPr>
        <p:spPr>
          <a:xfrm>
            <a:off x="426720" y="2545080"/>
            <a:ext cx="573875" cy="307777"/>
          </a:xfrm>
          <a:prstGeom prst="rect">
            <a:avLst/>
          </a:prstGeom>
          <a:noFill/>
        </p:spPr>
        <p:txBody>
          <a:bodyPr wrap="none" rtlCol="0">
            <a:spAutoFit/>
          </a:bodyPr>
          <a:lstStyle/>
          <a:p>
            <a:r>
              <a:rPr lang="en-US" sz="1400" dirty="0"/>
              <a:t>DEAE</a:t>
            </a:r>
          </a:p>
        </p:txBody>
      </p:sp>
      <p:sp>
        <p:nvSpPr>
          <p:cNvPr id="29" name="TextBox 28">
            <a:extLst>
              <a:ext uri="{FF2B5EF4-FFF2-40B4-BE49-F238E27FC236}">
                <a16:creationId xmlns:a16="http://schemas.microsoft.com/office/drawing/2014/main" id="{B22653E2-B7E7-9B4D-ABC0-D0826CAE6521}"/>
              </a:ext>
            </a:extLst>
          </p:cNvPr>
          <p:cNvSpPr txBox="1"/>
          <p:nvPr/>
        </p:nvSpPr>
        <p:spPr>
          <a:xfrm>
            <a:off x="1668780" y="1676400"/>
            <a:ext cx="458780" cy="307777"/>
          </a:xfrm>
          <a:prstGeom prst="rect">
            <a:avLst/>
          </a:prstGeom>
          <a:noFill/>
        </p:spPr>
        <p:txBody>
          <a:bodyPr wrap="none" rtlCol="0">
            <a:spAutoFit/>
          </a:bodyPr>
          <a:lstStyle/>
          <a:p>
            <a:r>
              <a:rPr lang="en-US" sz="1400" dirty="0"/>
              <a:t>500</a:t>
            </a:r>
          </a:p>
        </p:txBody>
      </p:sp>
      <p:sp>
        <p:nvSpPr>
          <p:cNvPr id="30" name="TextBox 29">
            <a:extLst>
              <a:ext uri="{FF2B5EF4-FFF2-40B4-BE49-F238E27FC236}">
                <a16:creationId xmlns:a16="http://schemas.microsoft.com/office/drawing/2014/main" id="{2D019A3B-7856-4D42-9F39-A9C64F4BE231}"/>
              </a:ext>
            </a:extLst>
          </p:cNvPr>
          <p:cNvSpPr txBox="1"/>
          <p:nvPr/>
        </p:nvSpPr>
        <p:spPr>
          <a:xfrm>
            <a:off x="1760152" y="2125980"/>
            <a:ext cx="367408" cy="307777"/>
          </a:xfrm>
          <a:prstGeom prst="rect">
            <a:avLst/>
          </a:prstGeom>
          <a:noFill/>
        </p:spPr>
        <p:txBody>
          <a:bodyPr wrap="none" rtlCol="0">
            <a:spAutoFit/>
          </a:bodyPr>
          <a:lstStyle/>
          <a:p>
            <a:r>
              <a:rPr lang="en-US" sz="1400" dirty="0"/>
              <a:t>50</a:t>
            </a:r>
          </a:p>
        </p:txBody>
      </p:sp>
      <p:sp>
        <p:nvSpPr>
          <p:cNvPr id="31" name="TextBox 30">
            <a:extLst>
              <a:ext uri="{FF2B5EF4-FFF2-40B4-BE49-F238E27FC236}">
                <a16:creationId xmlns:a16="http://schemas.microsoft.com/office/drawing/2014/main" id="{A1FA8766-538E-6F41-97B5-49225A9B237C}"/>
              </a:ext>
            </a:extLst>
          </p:cNvPr>
          <p:cNvSpPr txBox="1"/>
          <p:nvPr/>
        </p:nvSpPr>
        <p:spPr>
          <a:xfrm>
            <a:off x="1668780" y="2545080"/>
            <a:ext cx="458780" cy="307777"/>
          </a:xfrm>
          <a:prstGeom prst="rect">
            <a:avLst/>
          </a:prstGeom>
          <a:noFill/>
        </p:spPr>
        <p:txBody>
          <a:bodyPr wrap="none" rtlCol="0">
            <a:spAutoFit/>
          </a:bodyPr>
          <a:lstStyle/>
          <a:p>
            <a:r>
              <a:rPr lang="en-US" sz="1400" dirty="0"/>
              <a:t>100</a:t>
            </a:r>
          </a:p>
        </p:txBody>
      </p:sp>
      <p:sp>
        <p:nvSpPr>
          <p:cNvPr id="35" name="TextBox 34">
            <a:extLst>
              <a:ext uri="{FF2B5EF4-FFF2-40B4-BE49-F238E27FC236}">
                <a16:creationId xmlns:a16="http://schemas.microsoft.com/office/drawing/2014/main" id="{7A091276-3662-7749-86CD-83D0AD75FC6A}"/>
              </a:ext>
            </a:extLst>
          </p:cNvPr>
          <p:cNvSpPr txBox="1"/>
          <p:nvPr/>
        </p:nvSpPr>
        <p:spPr>
          <a:xfrm>
            <a:off x="2513557" y="1676400"/>
            <a:ext cx="458780" cy="307777"/>
          </a:xfrm>
          <a:prstGeom prst="rect">
            <a:avLst/>
          </a:prstGeom>
          <a:noFill/>
        </p:spPr>
        <p:txBody>
          <a:bodyPr wrap="none" rtlCol="0">
            <a:spAutoFit/>
          </a:bodyPr>
          <a:lstStyle/>
          <a:p>
            <a:r>
              <a:rPr lang="en-US" sz="1400" dirty="0"/>
              <a:t>100</a:t>
            </a:r>
          </a:p>
        </p:txBody>
      </p:sp>
      <p:sp>
        <p:nvSpPr>
          <p:cNvPr id="36" name="TextBox 35">
            <a:extLst>
              <a:ext uri="{FF2B5EF4-FFF2-40B4-BE49-F238E27FC236}">
                <a16:creationId xmlns:a16="http://schemas.microsoft.com/office/drawing/2014/main" id="{864ADF35-A942-3B41-8A78-16A55F8F31A9}"/>
              </a:ext>
            </a:extLst>
          </p:cNvPr>
          <p:cNvSpPr txBox="1"/>
          <p:nvPr/>
        </p:nvSpPr>
        <p:spPr>
          <a:xfrm>
            <a:off x="2377302" y="2125980"/>
            <a:ext cx="595035" cy="307777"/>
          </a:xfrm>
          <a:prstGeom prst="rect">
            <a:avLst/>
          </a:prstGeom>
          <a:noFill/>
        </p:spPr>
        <p:txBody>
          <a:bodyPr wrap="none" rtlCol="0">
            <a:spAutoFit/>
          </a:bodyPr>
          <a:lstStyle/>
          <a:p>
            <a:r>
              <a:rPr lang="en-US" sz="1400" dirty="0"/>
              <a:t>2,000</a:t>
            </a:r>
          </a:p>
        </p:txBody>
      </p:sp>
      <p:sp>
        <p:nvSpPr>
          <p:cNvPr id="37" name="TextBox 36">
            <a:extLst>
              <a:ext uri="{FF2B5EF4-FFF2-40B4-BE49-F238E27FC236}">
                <a16:creationId xmlns:a16="http://schemas.microsoft.com/office/drawing/2014/main" id="{6230157D-6DF1-9041-9360-E558F9D7B33C}"/>
              </a:ext>
            </a:extLst>
          </p:cNvPr>
          <p:cNvSpPr txBox="1"/>
          <p:nvPr/>
        </p:nvSpPr>
        <p:spPr>
          <a:xfrm>
            <a:off x="2513557" y="2545080"/>
            <a:ext cx="458780" cy="307777"/>
          </a:xfrm>
          <a:prstGeom prst="rect">
            <a:avLst/>
          </a:prstGeom>
          <a:noFill/>
        </p:spPr>
        <p:txBody>
          <a:bodyPr wrap="none" rtlCol="0">
            <a:spAutoFit/>
          </a:bodyPr>
          <a:lstStyle/>
          <a:p>
            <a:r>
              <a:rPr lang="en-US" sz="1400" dirty="0"/>
              <a:t>900</a:t>
            </a:r>
          </a:p>
        </p:txBody>
      </p:sp>
      <p:sp>
        <p:nvSpPr>
          <p:cNvPr id="41" name="TextBox 40">
            <a:extLst>
              <a:ext uri="{FF2B5EF4-FFF2-40B4-BE49-F238E27FC236}">
                <a16:creationId xmlns:a16="http://schemas.microsoft.com/office/drawing/2014/main" id="{81A1D4E8-4711-D248-ACDC-57C8434FC79F}"/>
              </a:ext>
            </a:extLst>
          </p:cNvPr>
          <p:cNvSpPr txBox="1"/>
          <p:nvPr/>
        </p:nvSpPr>
        <p:spPr>
          <a:xfrm>
            <a:off x="3192643" y="1676400"/>
            <a:ext cx="686406" cy="307777"/>
          </a:xfrm>
          <a:prstGeom prst="rect">
            <a:avLst/>
          </a:prstGeom>
          <a:noFill/>
        </p:spPr>
        <p:txBody>
          <a:bodyPr wrap="none" rtlCol="0">
            <a:spAutoFit/>
          </a:bodyPr>
          <a:lstStyle/>
          <a:p>
            <a:r>
              <a:rPr lang="en-US" sz="1400" dirty="0"/>
              <a:t>50,000</a:t>
            </a:r>
          </a:p>
        </p:txBody>
      </p:sp>
      <p:sp>
        <p:nvSpPr>
          <p:cNvPr id="42" name="TextBox 41">
            <a:extLst>
              <a:ext uri="{FF2B5EF4-FFF2-40B4-BE49-F238E27FC236}">
                <a16:creationId xmlns:a16="http://schemas.microsoft.com/office/drawing/2014/main" id="{8663DC9B-B745-CA42-8111-4D0874CD1DA8}"/>
              </a:ext>
            </a:extLst>
          </p:cNvPr>
          <p:cNvSpPr txBox="1"/>
          <p:nvPr/>
        </p:nvSpPr>
        <p:spPr>
          <a:xfrm>
            <a:off x="3101272" y="2125980"/>
            <a:ext cx="777777" cy="307777"/>
          </a:xfrm>
          <a:prstGeom prst="rect">
            <a:avLst/>
          </a:prstGeom>
          <a:noFill/>
        </p:spPr>
        <p:txBody>
          <a:bodyPr wrap="none" rtlCol="0">
            <a:spAutoFit/>
          </a:bodyPr>
          <a:lstStyle/>
          <a:p>
            <a:r>
              <a:rPr lang="en-US" sz="1400" dirty="0"/>
              <a:t>100,000</a:t>
            </a:r>
          </a:p>
        </p:txBody>
      </p:sp>
      <p:sp>
        <p:nvSpPr>
          <p:cNvPr id="43" name="TextBox 42">
            <a:extLst>
              <a:ext uri="{FF2B5EF4-FFF2-40B4-BE49-F238E27FC236}">
                <a16:creationId xmlns:a16="http://schemas.microsoft.com/office/drawing/2014/main" id="{285E6775-D15B-1C49-B0B7-0FF26E6BA721}"/>
              </a:ext>
            </a:extLst>
          </p:cNvPr>
          <p:cNvSpPr txBox="1"/>
          <p:nvPr/>
        </p:nvSpPr>
        <p:spPr>
          <a:xfrm>
            <a:off x="3192643" y="2545080"/>
            <a:ext cx="686406" cy="307777"/>
          </a:xfrm>
          <a:prstGeom prst="rect">
            <a:avLst/>
          </a:prstGeom>
          <a:noFill/>
        </p:spPr>
        <p:txBody>
          <a:bodyPr wrap="none" rtlCol="0">
            <a:spAutoFit/>
          </a:bodyPr>
          <a:lstStyle/>
          <a:p>
            <a:r>
              <a:rPr lang="en-US" sz="1400" dirty="0"/>
              <a:t>90,000</a:t>
            </a:r>
          </a:p>
        </p:txBody>
      </p:sp>
      <p:sp>
        <p:nvSpPr>
          <p:cNvPr id="47" name="TextBox 46">
            <a:extLst>
              <a:ext uri="{FF2B5EF4-FFF2-40B4-BE49-F238E27FC236}">
                <a16:creationId xmlns:a16="http://schemas.microsoft.com/office/drawing/2014/main" id="{41D2E8BF-5256-EE4E-B9F0-9476FAD2DFD9}"/>
              </a:ext>
            </a:extLst>
          </p:cNvPr>
          <p:cNvSpPr txBox="1"/>
          <p:nvPr/>
        </p:nvSpPr>
        <p:spPr>
          <a:xfrm>
            <a:off x="4046152" y="1676400"/>
            <a:ext cx="458780" cy="307777"/>
          </a:xfrm>
          <a:prstGeom prst="rect">
            <a:avLst/>
          </a:prstGeom>
          <a:noFill/>
        </p:spPr>
        <p:txBody>
          <a:bodyPr wrap="none" rtlCol="0">
            <a:spAutoFit/>
          </a:bodyPr>
          <a:lstStyle/>
          <a:p>
            <a:r>
              <a:rPr lang="en-US" sz="1400" dirty="0"/>
              <a:t>100</a:t>
            </a:r>
          </a:p>
        </p:txBody>
      </p:sp>
      <p:sp>
        <p:nvSpPr>
          <p:cNvPr id="48" name="TextBox 47">
            <a:extLst>
              <a:ext uri="{FF2B5EF4-FFF2-40B4-BE49-F238E27FC236}">
                <a16:creationId xmlns:a16="http://schemas.microsoft.com/office/drawing/2014/main" id="{9D11BD0E-069D-414A-A45C-5DFE86E936C8}"/>
              </a:ext>
            </a:extLst>
          </p:cNvPr>
          <p:cNvSpPr txBox="1"/>
          <p:nvPr/>
        </p:nvSpPr>
        <p:spPr>
          <a:xfrm>
            <a:off x="4046152" y="2125980"/>
            <a:ext cx="458780" cy="307777"/>
          </a:xfrm>
          <a:prstGeom prst="rect">
            <a:avLst/>
          </a:prstGeom>
          <a:noFill/>
        </p:spPr>
        <p:txBody>
          <a:bodyPr wrap="none" rtlCol="0">
            <a:spAutoFit/>
          </a:bodyPr>
          <a:lstStyle/>
          <a:p>
            <a:r>
              <a:rPr lang="en-US" sz="1400" dirty="0"/>
              <a:t>200</a:t>
            </a:r>
          </a:p>
        </p:txBody>
      </p:sp>
      <p:sp>
        <p:nvSpPr>
          <p:cNvPr id="49" name="TextBox 48">
            <a:extLst>
              <a:ext uri="{FF2B5EF4-FFF2-40B4-BE49-F238E27FC236}">
                <a16:creationId xmlns:a16="http://schemas.microsoft.com/office/drawing/2014/main" id="{8D8CC1F5-B133-404F-BFA7-925F66026FF1}"/>
              </a:ext>
            </a:extLst>
          </p:cNvPr>
          <p:cNvSpPr txBox="1"/>
          <p:nvPr/>
        </p:nvSpPr>
        <p:spPr>
          <a:xfrm>
            <a:off x="4046152" y="2545080"/>
            <a:ext cx="458780" cy="307777"/>
          </a:xfrm>
          <a:prstGeom prst="rect">
            <a:avLst/>
          </a:prstGeom>
          <a:noFill/>
        </p:spPr>
        <p:txBody>
          <a:bodyPr wrap="none" rtlCol="0">
            <a:spAutoFit/>
          </a:bodyPr>
          <a:lstStyle/>
          <a:p>
            <a:r>
              <a:rPr lang="en-US" sz="1400" dirty="0"/>
              <a:t>180</a:t>
            </a:r>
          </a:p>
        </p:txBody>
      </p:sp>
      <p:sp>
        <p:nvSpPr>
          <p:cNvPr id="53" name="TextBox 52">
            <a:extLst>
              <a:ext uri="{FF2B5EF4-FFF2-40B4-BE49-F238E27FC236}">
                <a16:creationId xmlns:a16="http://schemas.microsoft.com/office/drawing/2014/main" id="{D24CAE2B-57E6-BC4B-8CE7-46C1C30E3042}"/>
              </a:ext>
            </a:extLst>
          </p:cNvPr>
          <p:cNvSpPr txBox="1"/>
          <p:nvPr/>
        </p:nvSpPr>
        <p:spPr>
          <a:xfrm>
            <a:off x="4998234" y="1676400"/>
            <a:ext cx="367408" cy="307777"/>
          </a:xfrm>
          <a:prstGeom prst="rect">
            <a:avLst/>
          </a:prstGeom>
          <a:noFill/>
        </p:spPr>
        <p:txBody>
          <a:bodyPr wrap="none" rtlCol="0">
            <a:spAutoFit/>
          </a:bodyPr>
          <a:lstStyle/>
          <a:p>
            <a:r>
              <a:rPr lang="en-US" sz="1400" dirty="0"/>
              <a:t>20</a:t>
            </a:r>
          </a:p>
        </p:txBody>
      </p:sp>
      <p:sp>
        <p:nvSpPr>
          <p:cNvPr id="54" name="TextBox 53">
            <a:extLst>
              <a:ext uri="{FF2B5EF4-FFF2-40B4-BE49-F238E27FC236}">
                <a16:creationId xmlns:a16="http://schemas.microsoft.com/office/drawing/2014/main" id="{74649099-A555-4F48-AADE-C8419A9CCB0A}"/>
              </a:ext>
            </a:extLst>
          </p:cNvPr>
          <p:cNvSpPr txBox="1"/>
          <p:nvPr/>
        </p:nvSpPr>
        <p:spPr>
          <a:xfrm>
            <a:off x="4998234" y="2125980"/>
            <a:ext cx="367408" cy="307777"/>
          </a:xfrm>
          <a:prstGeom prst="rect">
            <a:avLst/>
          </a:prstGeom>
          <a:noFill/>
        </p:spPr>
        <p:txBody>
          <a:bodyPr wrap="none" rtlCol="0">
            <a:spAutoFit/>
          </a:bodyPr>
          <a:lstStyle/>
          <a:p>
            <a:r>
              <a:rPr lang="en-US" sz="1400" dirty="0"/>
              <a:t>40</a:t>
            </a:r>
          </a:p>
        </p:txBody>
      </p:sp>
      <p:sp>
        <p:nvSpPr>
          <p:cNvPr id="55" name="TextBox 54">
            <a:extLst>
              <a:ext uri="{FF2B5EF4-FFF2-40B4-BE49-F238E27FC236}">
                <a16:creationId xmlns:a16="http://schemas.microsoft.com/office/drawing/2014/main" id="{A5280E4D-D153-364F-9FC4-D3D446111028}"/>
              </a:ext>
            </a:extLst>
          </p:cNvPr>
          <p:cNvSpPr txBox="1"/>
          <p:nvPr/>
        </p:nvSpPr>
        <p:spPr>
          <a:xfrm>
            <a:off x="4998234" y="2545080"/>
            <a:ext cx="367408" cy="307777"/>
          </a:xfrm>
          <a:prstGeom prst="rect">
            <a:avLst/>
          </a:prstGeom>
          <a:noFill/>
        </p:spPr>
        <p:txBody>
          <a:bodyPr wrap="none" rtlCol="0">
            <a:spAutoFit/>
          </a:bodyPr>
          <a:lstStyle/>
          <a:p>
            <a:r>
              <a:rPr lang="en-US" sz="1400" dirty="0"/>
              <a:t>10</a:t>
            </a:r>
          </a:p>
        </p:txBody>
      </p:sp>
      <p:sp>
        <p:nvSpPr>
          <p:cNvPr id="59" name="TextBox 58">
            <a:extLst>
              <a:ext uri="{FF2B5EF4-FFF2-40B4-BE49-F238E27FC236}">
                <a16:creationId xmlns:a16="http://schemas.microsoft.com/office/drawing/2014/main" id="{4F25D778-9224-0649-9A06-FCE36651FE33}"/>
              </a:ext>
            </a:extLst>
          </p:cNvPr>
          <p:cNvSpPr txBox="1"/>
          <p:nvPr/>
        </p:nvSpPr>
        <p:spPr>
          <a:xfrm>
            <a:off x="5692141" y="1676400"/>
            <a:ext cx="686406" cy="307777"/>
          </a:xfrm>
          <a:prstGeom prst="rect">
            <a:avLst/>
          </a:prstGeom>
          <a:noFill/>
        </p:spPr>
        <p:txBody>
          <a:bodyPr wrap="none" rtlCol="0">
            <a:spAutoFit/>
          </a:bodyPr>
          <a:lstStyle/>
          <a:p>
            <a:r>
              <a:rPr lang="en-US" sz="1400" dirty="0"/>
              <a:t>10,000</a:t>
            </a:r>
          </a:p>
        </p:txBody>
      </p:sp>
      <p:sp>
        <p:nvSpPr>
          <p:cNvPr id="60" name="TextBox 59">
            <a:extLst>
              <a:ext uri="{FF2B5EF4-FFF2-40B4-BE49-F238E27FC236}">
                <a16:creationId xmlns:a16="http://schemas.microsoft.com/office/drawing/2014/main" id="{9264843A-96F0-FB47-8428-52B4DE6CEE34}"/>
              </a:ext>
            </a:extLst>
          </p:cNvPr>
          <p:cNvSpPr txBox="1"/>
          <p:nvPr/>
        </p:nvSpPr>
        <p:spPr>
          <a:xfrm>
            <a:off x="5783512" y="2125980"/>
            <a:ext cx="595035" cy="307777"/>
          </a:xfrm>
          <a:prstGeom prst="rect">
            <a:avLst/>
          </a:prstGeom>
          <a:noFill/>
        </p:spPr>
        <p:txBody>
          <a:bodyPr wrap="none" rtlCol="0">
            <a:spAutoFit/>
          </a:bodyPr>
          <a:lstStyle/>
          <a:p>
            <a:r>
              <a:rPr lang="en-US" sz="1400" dirty="0"/>
              <a:t>2,000</a:t>
            </a:r>
          </a:p>
        </p:txBody>
      </p:sp>
      <p:sp>
        <p:nvSpPr>
          <p:cNvPr id="61" name="TextBox 60">
            <a:extLst>
              <a:ext uri="{FF2B5EF4-FFF2-40B4-BE49-F238E27FC236}">
                <a16:creationId xmlns:a16="http://schemas.microsoft.com/office/drawing/2014/main" id="{ED6BF0C1-7CB9-6543-B183-19E883F3B853}"/>
              </a:ext>
            </a:extLst>
          </p:cNvPr>
          <p:cNvSpPr txBox="1"/>
          <p:nvPr/>
        </p:nvSpPr>
        <p:spPr>
          <a:xfrm>
            <a:off x="5919767" y="2545080"/>
            <a:ext cx="458780" cy="307777"/>
          </a:xfrm>
          <a:prstGeom prst="rect">
            <a:avLst/>
          </a:prstGeom>
          <a:noFill/>
        </p:spPr>
        <p:txBody>
          <a:bodyPr wrap="none" rtlCol="0">
            <a:spAutoFit/>
          </a:bodyPr>
          <a:lstStyle/>
          <a:p>
            <a:r>
              <a:rPr lang="en-US" sz="1400" dirty="0"/>
              <a:t>900</a:t>
            </a:r>
          </a:p>
        </p:txBody>
      </p:sp>
      <p:sp>
        <p:nvSpPr>
          <p:cNvPr id="65" name="TextBox 64">
            <a:extLst>
              <a:ext uri="{FF2B5EF4-FFF2-40B4-BE49-F238E27FC236}">
                <a16:creationId xmlns:a16="http://schemas.microsoft.com/office/drawing/2014/main" id="{6643DB69-7CB1-EC4E-AA33-82AED69E7EE4}"/>
              </a:ext>
            </a:extLst>
          </p:cNvPr>
          <p:cNvSpPr txBox="1"/>
          <p:nvPr/>
        </p:nvSpPr>
        <p:spPr>
          <a:xfrm>
            <a:off x="7153931" y="1676400"/>
            <a:ext cx="276038" cy="307777"/>
          </a:xfrm>
          <a:prstGeom prst="rect">
            <a:avLst/>
          </a:prstGeom>
          <a:noFill/>
        </p:spPr>
        <p:txBody>
          <a:bodyPr wrap="none" rtlCol="0">
            <a:spAutoFit/>
          </a:bodyPr>
          <a:lstStyle/>
          <a:p>
            <a:r>
              <a:rPr lang="en-US" sz="1400" dirty="0"/>
              <a:t>5</a:t>
            </a:r>
          </a:p>
        </p:txBody>
      </p:sp>
      <p:sp>
        <p:nvSpPr>
          <p:cNvPr id="66" name="TextBox 65">
            <a:extLst>
              <a:ext uri="{FF2B5EF4-FFF2-40B4-BE49-F238E27FC236}">
                <a16:creationId xmlns:a16="http://schemas.microsoft.com/office/drawing/2014/main" id="{A6357C07-155F-1B48-9706-C7931108CE20}"/>
              </a:ext>
            </a:extLst>
          </p:cNvPr>
          <p:cNvSpPr txBox="1"/>
          <p:nvPr/>
        </p:nvSpPr>
        <p:spPr>
          <a:xfrm>
            <a:off x="7062561" y="2125980"/>
            <a:ext cx="367408" cy="307777"/>
          </a:xfrm>
          <a:prstGeom prst="rect">
            <a:avLst/>
          </a:prstGeom>
          <a:noFill/>
        </p:spPr>
        <p:txBody>
          <a:bodyPr wrap="none" rtlCol="0">
            <a:spAutoFit/>
          </a:bodyPr>
          <a:lstStyle/>
          <a:p>
            <a:r>
              <a:rPr lang="en-US" sz="1400" dirty="0"/>
              <a:t>50</a:t>
            </a:r>
          </a:p>
        </p:txBody>
      </p:sp>
      <p:sp>
        <p:nvSpPr>
          <p:cNvPr id="67" name="TextBox 66">
            <a:extLst>
              <a:ext uri="{FF2B5EF4-FFF2-40B4-BE49-F238E27FC236}">
                <a16:creationId xmlns:a16="http://schemas.microsoft.com/office/drawing/2014/main" id="{A9139E65-4137-FA4D-ADB7-E3447F6CEC01}"/>
              </a:ext>
            </a:extLst>
          </p:cNvPr>
          <p:cNvSpPr txBox="1"/>
          <p:nvPr/>
        </p:nvSpPr>
        <p:spPr>
          <a:xfrm>
            <a:off x="6971189" y="2545080"/>
            <a:ext cx="458780" cy="307777"/>
          </a:xfrm>
          <a:prstGeom prst="rect">
            <a:avLst/>
          </a:prstGeom>
          <a:noFill/>
        </p:spPr>
        <p:txBody>
          <a:bodyPr wrap="none" rtlCol="0">
            <a:spAutoFit/>
          </a:bodyPr>
          <a:lstStyle/>
          <a:p>
            <a:r>
              <a:rPr lang="en-US" sz="1400" dirty="0"/>
              <a:t>100</a:t>
            </a:r>
          </a:p>
        </p:txBody>
      </p:sp>
      <p:sp>
        <p:nvSpPr>
          <p:cNvPr id="71" name="TextBox 70">
            <a:extLst>
              <a:ext uri="{FF2B5EF4-FFF2-40B4-BE49-F238E27FC236}">
                <a16:creationId xmlns:a16="http://schemas.microsoft.com/office/drawing/2014/main" id="{17FBB34C-70AE-EE41-B09E-89EE55920904}"/>
              </a:ext>
            </a:extLst>
          </p:cNvPr>
          <p:cNvSpPr txBox="1"/>
          <p:nvPr/>
        </p:nvSpPr>
        <p:spPr>
          <a:xfrm>
            <a:off x="8343694" y="1699260"/>
            <a:ext cx="276038" cy="307777"/>
          </a:xfrm>
          <a:prstGeom prst="rect">
            <a:avLst/>
          </a:prstGeom>
          <a:noFill/>
        </p:spPr>
        <p:txBody>
          <a:bodyPr wrap="none" rtlCol="0">
            <a:spAutoFit/>
          </a:bodyPr>
          <a:lstStyle/>
          <a:p>
            <a:r>
              <a:rPr lang="en-US" sz="1400" dirty="0"/>
              <a:t>1</a:t>
            </a:r>
          </a:p>
        </p:txBody>
      </p:sp>
      <p:sp>
        <p:nvSpPr>
          <p:cNvPr id="72" name="TextBox 71">
            <a:extLst>
              <a:ext uri="{FF2B5EF4-FFF2-40B4-BE49-F238E27FC236}">
                <a16:creationId xmlns:a16="http://schemas.microsoft.com/office/drawing/2014/main" id="{A2178A2B-FCA3-9E47-9B60-3D4F10E1688B}"/>
              </a:ext>
            </a:extLst>
          </p:cNvPr>
          <p:cNvSpPr txBox="1"/>
          <p:nvPr/>
        </p:nvSpPr>
        <p:spPr>
          <a:xfrm>
            <a:off x="8252324" y="2148840"/>
            <a:ext cx="367408" cy="307777"/>
          </a:xfrm>
          <a:prstGeom prst="rect">
            <a:avLst/>
          </a:prstGeom>
          <a:noFill/>
        </p:spPr>
        <p:txBody>
          <a:bodyPr wrap="none" rtlCol="0">
            <a:spAutoFit/>
          </a:bodyPr>
          <a:lstStyle/>
          <a:p>
            <a:r>
              <a:rPr lang="en-US" sz="1400" dirty="0"/>
              <a:t>10</a:t>
            </a:r>
          </a:p>
        </p:txBody>
      </p:sp>
      <p:sp>
        <p:nvSpPr>
          <p:cNvPr id="73" name="TextBox 72">
            <a:extLst>
              <a:ext uri="{FF2B5EF4-FFF2-40B4-BE49-F238E27FC236}">
                <a16:creationId xmlns:a16="http://schemas.microsoft.com/office/drawing/2014/main" id="{2293E431-2593-7540-BCFD-1B50E5D986B3}"/>
              </a:ext>
            </a:extLst>
          </p:cNvPr>
          <p:cNvSpPr txBox="1"/>
          <p:nvPr/>
        </p:nvSpPr>
        <p:spPr>
          <a:xfrm>
            <a:off x="8252324" y="2567940"/>
            <a:ext cx="367408" cy="307777"/>
          </a:xfrm>
          <a:prstGeom prst="rect">
            <a:avLst/>
          </a:prstGeom>
          <a:noFill/>
        </p:spPr>
        <p:txBody>
          <a:bodyPr wrap="none" rtlCol="0">
            <a:spAutoFit/>
          </a:bodyPr>
          <a:lstStyle/>
          <a:p>
            <a:r>
              <a:rPr lang="en-US" sz="1400" dirty="0"/>
              <a:t>20</a:t>
            </a:r>
          </a:p>
        </p:txBody>
      </p:sp>
      <p:sp>
        <p:nvSpPr>
          <p:cNvPr id="51" name="TextBox 50">
            <a:extLst>
              <a:ext uri="{FF2B5EF4-FFF2-40B4-BE49-F238E27FC236}">
                <a16:creationId xmlns:a16="http://schemas.microsoft.com/office/drawing/2014/main" id="{C1DB9E11-6E5F-D34D-BE3E-0E634F1E78FD}"/>
              </a:ext>
            </a:extLst>
          </p:cNvPr>
          <p:cNvSpPr txBox="1"/>
          <p:nvPr/>
        </p:nvSpPr>
        <p:spPr>
          <a:xfrm>
            <a:off x="2668171" y="3488324"/>
            <a:ext cx="3253070" cy="338554"/>
          </a:xfrm>
          <a:prstGeom prst="rect">
            <a:avLst/>
          </a:prstGeom>
          <a:noFill/>
        </p:spPr>
        <p:txBody>
          <a:bodyPr wrap="none" rtlCol="0">
            <a:spAutoFit/>
          </a:bodyPr>
          <a:lstStyle/>
          <a:p>
            <a:r>
              <a:rPr lang="en-US" sz="1600" dirty="0"/>
              <a:t>Next step of fractionation based on:</a:t>
            </a:r>
          </a:p>
        </p:txBody>
      </p:sp>
      <p:sp>
        <p:nvSpPr>
          <p:cNvPr id="52" name="TextBox 51">
            <a:extLst>
              <a:ext uri="{FF2B5EF4-FFF2-40B4-BE49-F238E27FC236}">
                <a16:creationId xmlns:a16="http://schemas.microsoft.com/office/drawing/2014/main" id="{5EBC832B-11F3-684A-912E-6355259A2A16}"/>
              </a:ext>
            </a:extLst>
          </p:cNvPr>
          <p:cNvSpPr txBox="1"/>
          <p:nvPr/>
        </p:nvSpPr>
        <p:spPr>
          <a:xfrm>
            <a:off x="3514834" y="3860859"/>
            <a:ext cx="168289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bg1">
                    <a:lumMod val="75000"/>
                  </a:schemeClr>
                </a:solidFill>
              </a:rPr>
              <a:t>solubility</a:t>
            </a:r>
          </a:p>
          <a:p>
            <a:pPr marL="285750" indent="-285750">
              <a:buFont typeface="Arial" panose="020B0604020202020204" pitchFamily="34" charset="0"/>
              <a:buChar char="•"/>
            </a:pPr>
            <a:r>
              <a:rPr lang="en-US" sz="1600" dirty="0">
                <a:solidFill>
                  <a:schemeClr val="bg1">
                    <a:lumMod val="75000"/>
                  </a:schemeClr>
                </a:solidFill>
              </a:rPr>
              <a:t>charge (–) </a:t>
            </a:r>
          </a:p>
          <a:p>
            <a:pPr marL="285750" indent="-285750">
              <a:buFont typeface="Arial" panose="020B0604020202020204" pitchFamily="34" charset="0"/>
              <a:buChar char="•"/>
            </a:pPr>
            <a:r>
              <a:rPr lang="en-US" sz="1600" dirty="0"/>
              <a:t>charge (+)</a:t>
            </a:r>
          </a:p>
          <a:p>
            <a:pPr marL="285750" indent="-285750">
              <a:buFont typeface="Arial" panose="020B0604020202020204" pitchFamily="34" charset="0"/>
              <a:buChar char="•"/>
            </a:pPr>
            <a:r>
              <a:rPr lang="en-US" sz="1600" dirty="0">
                <a:solidFill>
                  <a:schemeClr val="bg1">
                    <a:lumMod val="65000"/>
                  </a:schemeClr>
                </a:solidFill>
              </a:rPr>
              <a:t>ligand binding </a:t>
            </a:r>
            <a:endParaRPr lang="en-US" sz="1600" b="1" dirty="0">
              <a:solidFill>
                <a:schemeClr val="bg1">
                  <a:lumMod val="65000"/>
                </a:schemeClr>
              </a:solidFill>
            </a:endParaRPr>
          </a:p>
          <a:p>
            <a:pPr marL="285750" indent="-285750">
              <a:buFont typeface="Arial" panose="020B0604020202020204" pitchFamily="34" charset="0"/>
              <a:buChar char="•"/>
            </a:pPr>
            <a:r>
              <a:rPr lang="en-US" sz="1600" dirty="0">
                <a:solidFill>
                  <a:schemeClr val="bg1">
                    <a:lumMod val="65000"/>
                  </a:schemeClr>
                </a:solidFill>
              </a:rPr>
              <a:t>size</a:t>
            </a:r>
          </a:p>
        </p:txBody>
      </p:sp>
    </p:spTree>
    <p:extLst>
      <p:ext uri="{BB962C8B-B14F-4D97-AF65-F5344CB8AC3E}">
        <p14:creationId xmlns:p14="http://schemas.microsoft.com/office/powerpoint/2010/main" val="1057859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7439380-CFA0-004C-B64C-73E42D25BEEA}"/>
              </a:ext>
            </a:extLst>
          </p:cNvPr>
          <p:cNvSpPr txBox="1"/>
          <p:nvPr/>
        </p:nvSpPr>
        <p:spPr>
          <a:xfrm>
            <a:off x="2444073" y="231486"/>
            <a:ext cx="3766929" cy="400110"/>
          </a:xfrm>
          <a:prstGeom prst="rect">
            <a:avLst/>
          </a:prstGeom>
          <a:noFill/>
        </p:spPr>
        <p:txBody>
          <a:bodyPr wrap="none" rtlCol="0">
            <a:spAutoFit/>
          </a:bodyPr>
          <a:lstStyle/>
          <a:p>
            <a:r>
              <a:rPr lang="en-US" sz="2000" b="1" dirty="0"/>
              <a:t>Cation Exchange Chromatography</a:t>
            </a:r>
            <a:endParaRPr lang="en-US" sz="2000" b="1" i="1" dirty="0"/>
          </a:p>
        </p:txBody>
      </p:sp>
      <p:sp>
        <p:nvSpPr>
          <p:cNvPr id="2" name="Oval 1">
            <a:extLst>
              <a:ext uri="{FF2B5EF4-FFF2-40B4-BE49-F238E27FC236}">
                <a16:creationId xmlns:a16="http://schemas.microsoft.com/office/drawing/2014/main" id="{C2CAB3C5-604C-C04F-B133-B20F87E36160}"/>
              </a:ext>
            </a:extLst>
          </p:cNvPr>
          <p:cNvSpPr/>
          <p:nvPr/>
        </p:nvSpPr>
        <p:spPr>
          <a:xfrm>
            <a:off x="1009290" y="1369222"/>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7E520B-D7B4-F04E-98D9-B5126878DD99}"/>
              </a:ext>
            </a:extLst>
          </p:cNvPr>
          <p:cNvSpPr txBox="1"/>
          <p:nvPr/>
        </p:nvSpPr>
        <p:spPr>
          <a:xfrm>
            <a:off x="589391" y="2352631"/>
            <a:ext cx="1860511" cy="523220"/>
          </a:xfrm>
          <a:prstGeom prst="rect">
            <a:avLst/>
          </a:prstGeom>
          <a:noFill/>
        </p:spPr>
        <p:txBody>
          <a:bodyPr wrap="square" rtlCol="0">
            <a:spAutoFit/>
          </a:bodyPr>
          <a:lstStyle/>
          <a:p>
            <a:pPr algn="ctr"/>
            <a:r>
              <a:rPr lang="en-US" sz="1400" dirty="0"/>
              <a:t>immobile ligand has negative charge</a:t>
            </a:r>
          </a:p>
        </p:txBody>
      </p:sp>
      <p:cxnSp>
        <p:nvCxnSpPr>
          <p:cNvPr id="20" name="Straight Connector 19">
            <a:extLst>
              <a:ext uri="{FF2B5EF4-FFF2-40B4-BE49-F238E27FC236}">
                <a16:creationId xmlns:a16="http://schemas.microsoft.com/office/drawing/2014/main" id="{A40E6B8B-81F2-694C-8DDD-1142B868ADFB}"/>
              </a:ext>
            </a:extLst>
          </p:cNvPr>
          <p:cNvCxnSpPr>
            <a:stCxn id="2" idx="6"/>
          </p:cNvCxnSpPr>
          <p:nvPr/>
        </p:nvCxnSpPr>
        <p:spPr>
          <a:xfrm flipV="1">
            <a:off x="1923690" y="1835048"/>
            <a:ext cx="258793"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187AFEC-A5A7-694D-8B85-24D5B299030C}"/>
              </a:ext>
            </a:extLst>
          </p:cNvPr>
          <p:cNvSpPr txBox="1"/>
          <p:nvPr/>
        </p:nvSpPr>
        <p:spPr>
          <a:xfrm>
            <a:off x="1144436" y="1651017"/>
            <a:ext cx="660758" cy="369332"/>
          </a:xfrm>
          <a:prstGeom prst="rect">
            <a:avLst/>
          </a:prstGeom>
          <a:noFill/>
        </p:spPr>
        <p:txBody>
          <a:bodyPr wrap="none" rtlCol="0">
            <a:spAutoFit/>
          </a:bodyPr>
          <a:lstStyle/>
          <a:p>
            <a:r>
              <a:rPr lang="en-US" b="1" dirty="0">
                <a:solidFill>
                  <a:srgbClr val="FFFF00"/>
                </a:solidFill>
              </a:rPr>
              <a:t>bead</a:t>
            </a:r>
          </a:p>
        </p:txBody>
      </p:sp>
      <p:pic>
        <p:nvPicPr>
          <p:cNvPr id="25" name="Picture 24">
            <a:extLst>
              <a:ext uri="{FF2B5EF4-FFF2-40B4-BE49-F238E27FC236}">
                <a16:creationId xmlns:a16="http://schemas.microsoft.com/office/drawing/2014/main" id="{CF80EE65-44F5-EA46-BDCC-37CEB6FEBB0F}"/>
              </a:ext>
            </a:extLst>
          </p:cNvPr>
          <p:cNvPicPr>
            <a:picLocks noChangeAspect="1"/>
          </p:cNvPicPr>
          <p:nvPr/>
        </p:nvPicPr>
        <p:blipFill>
          <a:blip r:embed="rId2"/>
          <a:stretch>
            <a:fillRect/>
          </a:stretch>
        </p:blipFill>
        <p:spPr>
          <a:xfrm>
            <a:off x="3137379" y="2449199"/>
            <a:ext cx="377885" cy="377885"/>
          </a:xfrm>
          <a:prstGeom prst="rect">
            <a:avLst/>
          </a:prstGeom>
        </p:spPr>
      </p:pic>
      <p:pic>
        <p:nvPicPr>
          <p:cNvPr id="26" name="Picture 25">
            <a:extLst>
              <a:ext uri="{FF2B5EF4-FFF2-40B4-BE49-F238E27FC236}">
                <a16:creationId xmlns:a16="http://schemas.microsoft.com/office/drawing/2014/main" id="{2A771444-F870-E547-8E75-50885A87212A}"/>
              </a:ext>
            </a:extLst>
          </p:cNvPr>
          <p:cNvPicPr>
            <a:picLocks noChangeAspect="1"/>
          </p:cNvPicPr>
          <p:nvPr/>
        </p:nvPicPr>
        <p:blipFill>
          <a:blip r:embed="rId3"/>
          <a:stretch>
            <a:fillRect/>
          </a:stretch>
        </p:blipFill>
        <p:spPr>
          <a:xfrm>
            <a:off x="3732602" y="2457826"/>
            <a:ext cx="369258" cy="369258"/>
          </a:xfrm>
          <a:prstGeom prst="rect">
            <a:avLst/>
          </a:prstGeom>
        </p:spPr>
      </p:pic>
      <p:sp>
        <p:nvSpPr>
          <p:cNvPr id="46" name="TextBox 45">
            <a:extLst>
              <a:ext uri="{FF2B5EF4-FFF2-40B4-BE49-F238E27FC236}">
                <a16:creationId xmlns:a16="http://schemas.microsoft.com/office/drawing/2014/main" id="{A5959F77-39D7-6C48-B543-F200A5402BB8}"/>
              </a:ext>
            </a:extLst>
          </p:cNvPr>
          <p:cNvSpPr txBox="1"/>
          <p:nvPr/>
        </p:nvSpPr>
        <p:spPr>
          <a:xfrm>
            <a:off x="3052778" y="2812706"/>
            <a:ext cx="1159613" cy="338554"/>
          </a:xfrm>
          <a:prstGeom prst="rect">
            <a:avLst/>
          </a:prstGeom>
          <a:noFill/>
        </p:spPr>
        <p:txBody>
          <a:bodyPr wrap="none" rtlCol="0">
            <a:spAutoFit/>
          </a:bodyPr>
          <a:lstStyle/>
          <a:p>
            <a:pPr algn="ctr"/>
            <a:r>
              <a:rPr lang="en-US" sz="1600" dirty="0"/>
              <a:t>electrolytes</a:t>
            </a:r>
          </a:p>
        </p:txBody>
      </p:sp>
      <p:sp>
        <p:nvSpPr>
          <p:cNvPr id="28" name="Freeform 27">
            <a:extLst>
              <a:ext uri="{FF2B5EF4-FFF2-40B4-BE49-F238E27FC236}">
                <a16:creationId xmlns:a16="http://schemas.microsoft.com/office/drawing/2014/main" id="{AE096FB5-B8ED-2C41-9A1F-AF4CA720B1EE}"/>
              </a:ext>
            </a:extLst>
          </p:cNvPr>
          <p:cNvSpPr/>
          <p:nvPr/>
        </p:nvSpPr>
        <p:spPr>
          <a:xfrm>
            <a:off x="3221776" y="911177"/>
            <a:ext cx="1018675" cy="1052401"/>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142DE83-D65C-AD4B-AB28-68E077978525}"/>
              </a:ext>
            </a:extLst>
          </p:cNvPr>
          <p:cNvSpPr txBox="1"/>
          <p:nvPr/>
        </p:nvSpPr>
        <p:spPr>
          <a:xfrm>
            <a:off x="6148975" y="1567628"/>
            <a:ext cx="1882218" cy="738664"/>
          </a:xfrm>
          <a:prstGeom prst="rect">
            <a:avLst/>
          </a:prstGeom>
          <a:noFill/>
        </p:spPr>
        <p:txBody>
          <a:bodyPr wrap="square" rtlCol="0">
            <a:spAutoFit/>
          </a:bodyPr>
          <a:lstStyle/>
          <a:p>
            <a:pPr algn="ctr"/>
            <a:r>
              <a:rPr lang="en-US" sz="1400" dirty="0"/>
              <a:t>Different proteins have different surface charge properties</a:t>
            </a:r>
          </a:p>
        </p:txBody>
      </p:sp>
      <p:sp>
        <p:nvSpPr>
          <p:cNvPr id="52" name="TextBox 51">
            <a:extLst>
              <a:ext uri="{FF2B5EF4-FFF2-40B4-BE49-F238E27FC236}">
                <a16:creationId xmlns:a16="http://schemas.microsoft.com/office/drawing/2014/main" id="{33B0F77B-FDFB-284D-B271-BFA1F1CD4FBB}"/>
              </a:ext>
            </a:extLst>
          </p:cNvPr>
          <p:cNvSpPr txBox="1"/>
          <p:nvPr/>
        </p:nvSpPr>
        <p:spPr>
          <a:xfrm>
            <a:off x="439879" y="3387373"/>
            <a:ext cx="7996755" cy="1815882"/>
          </a:xfrm>
          <a:prstGeom prst="rect">
            <a:avLst/>
          </a:prstGeom>
          <a:noFill/>
        </p:spPr>
        <p:txBody>
          <a:bodyPr wrap="square" rtlCol="0">
            <a:spAutoFit/>
          </a:bodyPr>
          <a:lstStyle/>
          <a:p>
            <a:r>
              <a:rPr lang="en-US" sz="1600" dirty="0"/>
              <a:t>Proteins with accessible cationic (positively charged) surfaces will bind to the negatively charged immobile phase when the sample is applied to the resin at low ionic strength. </a:t>
            </a:r>
          </a:p>
          <a:p>
            <a:endParaRPr lang="en-US" sz="1600" dirty="0"/>
          </a:p>
          <a:p>
            <a:r>
              <a:rPr lang="en-US" sz="1600" dirty="0"/>
              <a:t>Increasing the ionic strength of the liquid phase buffer (e.g., raising NaCl concentration) in a controlled fashion will displace the cationic proteins from the solid phase, with different proteins eluting at different salt concentrations, thereby allowing for separation of proteins in a complex mixture. </a:t>
            </a:r>
          </a:p>
        </p:txBody>
      </p:sp>
      <p:sp>
        <p:nvSpPr>
          <p:cNvPr id="23" name="Freeform 22">
            <a:extLst>
              <a:ext uri="{FF2B5EF4-FFF2-40B4-BE49-F238E27FC236}">
                <a16:creationId xmlns:a16="http://schemas.microsoft.com/office/drawing/2014/main" id="{7E1BA09D-75EA-2F4D-BC17-6BFB0FCCCC20}"/>
              </a:ext>
            </a:extLst>
          </p:cNvPr>
          <p:cNvSpPr/>
          <p:nvPr/>
        </p:nvSpPr>
        <p:spPr>
          <a:xfrm rot="5400000">
            <a:off x="4777215" y="915478"/>
            <a:ext cx="936928" cy="981774"/>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14CD8927-CA58-8040-ACE1-29CDD6DE975D}"/>
              </a:ext>
            </a:extLst>
          </p:cNvPr>
          <p:cNvSpPr/>
          <p:nvPr/>
        </p:nvSpPr>
        <p:spPr>
          <a:xfrm rot="10800000">
            <a:off x="4717019" y="2113124"/>
            <a:ext cx="1123063" cy="1102149"/>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BC5F7A8-7ED4-8B46-A829-7652F21B7D11}"/>
              </a:ext>
            </a:extLst>
          </p:cNvPr>
          <p:cNvPicPr>
            <a:picLocks noChangeAspect="1"/>
          </p:cNvPicPr>
          <p:nvPr/>
        </p:nvPicPr>
        <p:blipFill>
          <a:blip r:embed="rId3"/>
          <a:stretch>
            <a:fillRect/>
          </a:stretch>
        </p:blipFill>
        <p:spPr>
          <a:xfrm>
            <a:off x="2066712" y="1580213"/>
            <a:ext cx="542878" cy="542878"/>
          </a:xfrm>
          <a:prstGeom prst="rect">
            <a:avLst/>
          </a:prstGeom>
        </p:spPr>
      </p:pic>
      <p:sp>
        <p:nvSpPr>
          <p:cNvPr id="21" name="Oval 20">
            <a:extLst>
              <a:ext uri="{FF2B5EF4-FFF2-40B4-BE49-F238E27FC236}">
                <a16:creationId xmlns:a16="http://schemas.microsoft.com/office/drawing/2014/main" id="{66CEE1B1-512E-5E40-B98E-97F503E93253}"/>
              </a:ext>
            </a:extLst>
          </p:cNvPr>
          <p:cNvSpPr/>
          <p:nvPr/>
        </p:nvSpPr>
        <p:spPr>
          <a:xfrm>
            <a:off x="909781" y="5506645"/>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32C48DA-D560-624A-8071-3C26691A4613}"/>
              </a:ext>
            </a:extLst>
          </p:cNvPr>
          <p:cNvCxnSpPr>
            <a:stCxn id="21" idx="6"/>
          </p:cNvCxnSpPr>
          <p:nvPr/>
        </p:nvCxnSpPr>
        <p:spPr>
          <a:xfrm flipV="1">
            <a:off x="1824181" y="5972471"/>
            <a:ext cx="258793"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3DE3405-0679-A24D-85C3-9FDC29442C0B}"/>
              </a:ext>
            </a:extLst>
          </p:cNvPr>
          <p:cNvSpPr txBox="1"/>
          <p:nvPr/>
        </p:nvSpPr>
        <p:spPr>
          <a:xfrm>
            <a:off x="913192" y="5780690"/>
            <a:ext cx="928459" cy="338554"/>
          </a:xfrm>
          <a:prstGeom prst="rect">
            <a:avLst/>
          </a:prstGeom>
          <a:noFill/>
        </p:spPr>
        <p:txBody>
          <a:bodyPr wrap="none" rtlCol="0">
            <a:spAutoFit/>
          </a:bodyPr>
          <a:lstStyle/>
          <a:p>
            <a:r>
              <a:rPr lang="en-US" sz="1600" b="1" dirty="0">
                <a:solidFill>
                  <a:srgbClr val="FFFF00"/>
                </a:solidFill>
              </a:rPr>
              <a:t>cellulose</a:t>
            </a:r>
          </a:p>
        </p:txBody>
      </p:sp>
      <p:sp>
        <p:nvSpPr>
          <p:cNvPr id="29" name="Oval 28">
            <a:extLst>
              <a:ext uri="{FF2B5EF4-FFF2-40B4-BE49-F238E27FC236}">
                <a16:creationId xmlns:a16="http://schemas.microsoft.com/office/drawing/2014/main" id="{C30D0026-FB79-814F-B21C-3C62E519BA4D}"/>
              </a:ext>
            </a:extLst>
          </p:cNvPr>
          <p:cNvSpPr/>
          <p:nvPr/>
        </p:nvSpPr>
        <p:spPr>
          <a:xfrm>
            <a:off x="4260450" y="5504062"/>
            <a:ext cx="914400" cy="931653"/>
          </a:xfrm>
          <a:prstGeom prst="ellipse">
            <a:avLst/>
          </a:prstGeom>
          <a:gradFill flip="none" rotWithShape="1">
            <a:gsLst>
              <a:gs pos="0">
                <a:srgbClr val="73FDD6">
                  <a:shade val="30000"/>
                  <a:satMod val="115000"/>
                </a:srgbClr>
              </a:gs>
              <a:gs pos="50000">
                <a:srgbClr val="73FDD6">
                  <a:shade val="67500"/>
                  <a:satMod val="115000"/>
                </a:srgbClr>
              </a:gs>
              <a:gs pos="100000">
                <a:srgbClr val="73FDD6">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CDD7DA6-AE32-5149-A0F3-C44702DE3B49}"/>
              </a:ext>
            </a:extLst>
          </p:cNvPr>
          <p:cNvCxnSpPr>
            <a:stCxn id="29" idx="6"/>
          </p:cNvCxnSpPr>
          <p:nvPr/>
        </p:nvCxnSpPr>
        <p:spPr>
          <a:xfrm flipV="1">
            <a:off x="5174850" y="5969888"/>
            <a:ext cx="258793"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52C3267-6AAA-5741-A25C-E48A59F9B25A}"/>
              </a:ext>
            </a:extLst>
          </p:cNvPr>
          <p:cNvSpPr txBox="1"/>
          <p:nvPr/>
        </p:nvSpPr>
        <p:spPr>
          <a:xfrm>
            <a:off x="4294857" y="5778107"/>
            <a:ext cx="847091" cy="338554"/>
          </a:xfrm>
          <a:prstGeom prst="rect">
            <a:avLst/>
          </a:prstGeom>
          <a:noFill/>
        </p:spPr>
        <p:txBody>
          <a:bodyPr wrap="none" rtlCol="0">
            <a:spAutoFit/>
          </a:bodyPr>
          <a:lstStyle/>
          <a:p>
            <a:r>
              <a:rPr lang="en-US" sz="1600" b="1" dirty="0">
                <a:solidFill>
                  <a:srgbClr val="FFFF00"/>
                </a:solidFill>
              </a:rPr>
              <a:t>agarose</a:t>
            </a:r>
          </a:p>
        </p:txBody>
      </p:sp>
      <p:pic>
        <p:nvPicPr>
          <p:cNvPr id="3" name="Picture 2">
            <a:extLst>
              <a:ext uri="{FF2B5EF4-FFF2-40B4-BE49-F238E27FC236}">
                <a16:creationId xmlns:a16="http://schemas.microsoft.com/office/drawing/2014/main" id="{1BA67CD5-4C75-0A48-9943-20B48B7DA741}"/>
              </a:ext>
            </a:extLst>
          </p:cNvPr>
          <p:cNvPicPr>
            <a:picLocks noChangeAspect="1"/>
          </p:cNvPicPr>
          <p:nvPr/>
        </p:nvPicPr>
        <p:blipFill>
          <a:blip r:embed="rId4"/>
          <a:stretch>
            <a:fillRect/>
          </a:stretch>
        </p:blipFill>
        <p:spPr>
          <a:xfrm>
            <a:off x="2083063" y="5401879"/>
            <a:ext cx="1054100" cy="889000"/>
          </a:xfrm>
          <a:prstGeom prst="rect">
            <a:avLst/>
          </a:prstGeom>
        </p:spPr>
      </p:pic>
      <p:sp>
        <p:nvSpPr>
          <p:cNvPr id="32" name="TextBox 31">
            <a:extLst>
              <a:ext uri="{FF2B5EF4-FFF2-40B4-BE49-F238E27FC236}">
                <a16:creationId xmlns:a16="http://schemas.microsoft.com/office/drawing/2014/main" id="{347BC286-7475-CB44-BD38-76B60CE1520B}"/>
              </a:ext>
            </a:extLst>
          </p:cNvPr>
          <p:cNvSpPr txBox="1"/>
          <p:nvPr/>
        </p:nvSpPr>
        <p:spPr>
          <a:xfrm>
            <a:off x="1770259" y="6380968"/>
            <a:ext cx="1640194" cy="338554"/>
          </a:xfrm>
          <a:prstGeom prst="rect">
            <a:avLst/>
          </a:prstGeom>
          <a:noFill/>
        </p:spPr>
        <p:txBody>
          <a:bodyPr wrap="none" rtlCol="0">
            <a:spAutoFit/>
          </a:bodyPr>
          <a:lstStyle/>
          <a:p>
            <a:pPr algn="ctr"/>
            <a:r>
              <a:rPr lang="en-US" sz="1600" dirty="0" err="1"/>
              <a:t>phosphocellulose</a:t>
            </a:r>
            <a:endParaRPr lang="en-US" sz="1600" dirty="0"/>
          </a:p>
        </p:txBody>
      </p:sp>
      <p:sp>
        <p:nvSpPr>
          <p:cNvPr id="33" name="TextBox 32">
            <a:extLst>
              <a:ext uri="{FF2B5EF4-FFF2-40B4-BE49-F238E27FC236}">
                <a16:creationId xmlns:a16="http://schemas.microsoft.com/office/drawing/2014/main" id="{217E83D3-1F65-9441-9E5A-BF5FA2F0548C}"/>
              </a:ext>
            </a:extLst>
          </p:cNvPr>
          <p:cNvSpPr txBox="1"/>
          <p:nvPr/>
        </p:nvSpPr>
        <p:spPr>
          <a:xfrm>
            <a:off x="5299798" y="6378385"/>
            <a:ext cx="2391232" cy="338554"/>
          </a:xfrm>
          <a:prstGeom prst="rect">
            <a:avLst/>
          </a:prstGeom>
          <a:noFill/>
        </p:spPr>
        <p:txBody>
          <a:bodyPr wrap="none" rtlCol="0">
            <a:spAutoFit/>
          </a:bodyPr>
          <a:lstStyle/>
          <a:p>
            <a:pPr algn="ctr"/>
            <a:r>
              <a:rPr lang="en-US" sz="1600" dirty="0" err="1"/>
              <a:t>sulfopropyl</a:t>
            </a:r>
            <a:r>
              <a:rPr lang="en-US" sz="1600" dirty="0"/>
              <a:t> (SP) </a:t>
            </a:r>
            <a:r>
              <a:rPr lang="en-US" sz="1600" dirty="0" err="1"/>
              <a:t>sepharose</a:t>
            </a:r>
            <a:endParaRPr lang="en-US" sz="1600" dirty="0"/>
          </a:p>
        </p:txBody>
      </p:sp>
      <p:pic>
        <p:nvPicPr>
          <p:cNvPr id="4" name="Picture 3">
            <a:extLst>
              <a:ext uri="{FF2B5EF4-FFF2-40B4-BE49-F238E27FC236}">
                <a16:creationId xmlns:a16="http://schemas.microsoft.com/office/drawing/2014/main" id="{CBD1F9EE-DC2F-584E-802B-FE67F08CFFC1}"/>
              </a:ext>
            </a:extLst>
          </p:cNvPr>
          <p:cNvPicPr>
            <a:picLocks noChangeAspect="1"/>
          </p:cNvPicPr>
          <p:nvPr/>
        </p:nvPicPr>
        <p:blipFill>
          <a:blip r:embed="rId5"/>
          <a:stretch>
            <a:fillRect/>
          </a:stretch>
        </p:blipFill>
        <p:spPr>
          <a:xfrm>
            <a:off x="5453198" y="5564861"/>
            <a:ext cx="2810692" cy="652877"/>
          </a:xfrm>
          <a:prstGeom prst="rect">
            <a:avLst/>
          </a:prstGeom>
        </p:spPr>
      </p:pic>
    </p:spTree>
    <p:extLst>
      <p:ext uri="{BB962C8B-B14F-4D97-AF65-F5344CB8AC3E}">
        <p14:creationId xmlns:p14="http://schemas.microsoft.com/office/powerpoint/2010/main" val="194498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443855" y="231486"/>
            <a:ext cx="6100901" cy="400110"/>
          </a:xfrm>
          <a:prstGeom prst="rect">
            <a:avLst/>
          </a:prstGeom>
          <a:noFill/>
        </p:spPr>
        <p:txBody>
          <a:bodyPr wrap="none" rtlCol="0">
            <a:spAutoFit/>
          </a:bodyPr>
          <a:lstStyle/>
          <a:p>
            <a:r>
              <a:rPr lang="en-US" sz="2000" b="1" dirty="0"/>
              <a:t>Cation Exchange Chromatography with Gradient Elution</a:t>
            </a:r>
            <a:endParaRPr lang="en-US" sz="2000" b="1" i="1" dirty="0"/>
          </a:p>
        </p:txBody>
      </p:sp>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746055" cy="369332"/>
          </a:xfrm>
          <a:prstGeom prst="rect">
            <a:avLst/>
          </a:prstGeom>
          <a:noFill/>
        </p:spPr>
        <p:txBody>
          <a:bodyPr wrap="none" rtlCol="0">
            <a:spAutoFit/>
          </a:bodyPr>
          <a:lstStyle/>
          <a:p>
            <a:r>
              <a:rPr lang="en-US" dirty="0"/>
              <a:t>Fraction number</a:t>
            </a:r>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37BFF57-D99F-2C4E-8E68-8EF6F6517172}"/>
              </a:ext>
            </a:extLst>
          </p:cNvPr>
          <p:cNvSpPr txBox="1"/>
          <p:nvPr/>
        </p:nvSpPr>
        <p:spPr>
          <a:xfrm>
            <a:off x="3771130" y="2592029"/>
            <a:ext cx="953979" cy="276999"/>
          </a:xfrm>
          <a:prstGeom prst="rect">
            <a:avLst/>
          </a:prstGeom>
          <a:noFill/>
        </p:spPr>
        <p:txBody>
          <a:bodyPr wrap="none" rtlCol="0">
            <a:spAutoFit/>
          </a:bodyPr>
          <a:lstStyle/>
          <a:p>
            <a:r>
              <a:rPr lang="en-US" sz="1200" dirty="0"/>
              <a:t>load &amp; wash</a:t>
            </a:r>
          </a:p>
        </p:txBody>
      </p: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cxnSp>
        <p:nvCxnSpPr>
          <p:cNvPr id="17" name="Straight Arrow Connector 16">
            <a:extLst>
              <a:ext uri="{FF2B5EF4-FFF2-40B4-BE49-F238E27FC236}">
                <a16:creationId xmlns:a16="http://schemas.microsoft.com/office/drawing/2014/main" id="{8F90AAA6-7948-D848-B61B-81E65A2C6721}"/>
              </a:ext>
            </a:extLst>
          </p:cNvPr>
          <p:cNvCxnSpPr/>
          <p:nvPr/>
        </p:nvCxnSpPr>
        <p:spPr>
          <a:xfrm>
            <a:off x="3642101" y="2867185"/>
            <a:ext cx="12476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48BA481-9D73-AA43-89D6-C14700D8CD08}"/>
              </a:ext>
            </a:extLst>
          </p:cNvPr>
          <p:cNvCxnSpPr>
            <a:cxnSpLocks/>
          </p:cNvCxnSpPr>
          <p:nvPr/>
        </p:nvCxnSpPr>
        <p:spPr>
          <a:xfrm>
            <a:off x="4879382" y="2523639"/>
            <a:ext cx="358269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72C7E17-F57E-5F48-9C54-3DDFB4D94EB1}"/>
              </a:ext>
            </a:extLst>
          </p:cNvPr>
          <p:cNvSpPr txBox="1"/>
          <p:nvPr/>
        </p:nvSpPr>
        <p:spPr>
          <a:xfrm>
            <a:off x="5622460" y="2201988"/>
            <a:ext cx="2046842" cy="307777"/>
          </a:xfrm>
          <a:prstGeom prst="rect">
            <a:avLst/>
          </a:prstGeom>
          <a:noFill/>
        </p:spPr>
        <p:txBody>
          <a:bodyPr wrap="none" rtlCol="0">
            <a:spAutoFit/>
          </a:bodyPr>
          <a:lstStyle/>
          <a:p>
            <a:r>
              <a:rPr lang="en-US" sz="1400" dirty="0"/>
              <a:t>Gradient elution with salt</a:t>
            </a:r>
          </a:p>
        </p:txBody>
      </p:sp>
      <p:sp>
        <p:nvSpPr>
          <p:cNvPr id="73" name="TextBox 72">
            <a:extLst>
              <a:ext uri="{FF2B5EF4-FFF2-40B4-BE49-F238E27FC236}">
                <a16:creationId xmlns:a16="http://schemas.microsoft.com/office/drawing/2014/main" id="{8CD40958-790F-EF40-A414-85AE4EF21CEB}"/>
              </a:ext>
            </a:extLst>
          </p:cNvPr>
          <p:cNvSpPr txBox="1"/>
          <p:nvPr/>
        </p:nvSpPr>
        <p:spPr>
          <a:xfrm>
            <a:off x="255334" y="2743826"/>
            <a:ext cx="3070487" cy="3200876"/>
          </a:xfrm>
          <a:prstGeom prst="rect">
            <a:avLst/>
          </a:prstGeom>
          <a:noFill/>
        </p:spPr>
        <p:txBody>
          <a:bodyPr wrap="square" rtlCol="0">
            <a:spAutoFit/>
          </a:bodyPr>
          <a:lstStyle/>
          <a:p>
            <a:pPr>
              <a:spcAft>
                <a:spcPts val="600"/>
              </a:spcAft>
            </a:pPr>
            <a:r>
              <a:rPr lang="en-US" sz="1400" dirty="0"/>
              <a:t>Dilute DEAE 0.2 M fraction with 3 volumes of column buffer without salt to attain 50 mM NaCl</a:t>
            </a:r>
          </a:p>
          <a:p>
            <a:pPr>
              <a:spcAft>
                <a:spcPts val="600"/>
              </a:spcAft>
            </a:pPr>
            <a:r>
              <a:rPr lang="en-US" sz="1400" dirty="0"/>
              <a:t>Apply diluted DEAE (400 ml) to </a:t>
            </a:r>
            <a:r>
              <a:rPr lang="en-US" sz="1400" dirty="0" err="1"/>
              <a:t>phosphocellulose</a:t>
            </a:r>
            <a:r>
              <a:rPr lang="en-US" sz="1400" dirty="0"/>
              <a:t> column, wash with 400 ml 50 mM NaCl, collecting 50 ml fractions </a:t>
            </a:r>
          </a:p>
          <a:p>
            <a:pPr>
              <a:spcAft>
                <a:spcPts val="600"/>
              </a:spcAft>
            </a:pPr>
            <a:r>
              <a:rPr lang="en-US" sz="1400" dirty="0"/>
              <a:t>Elute with 1000 ml linear gradient of 0.05 M to 1.0 M NaCl. Wash column with 200 ml of 1 M NaCl buffer.</a:t>
            </a:r>
          </a:p>
          <a:p>
            <a:pPr>
              <a:spcAft>
                <a:spcPts val="600"/>
              </a:spcAft>
            </a:pPr>
            <a:r>
              <a:rPr lang="en-US" sz="1400" dirty="0"/>
              <a:t>Collect 10 ml fractions. Assay fractions for protein</a:t>
            </a:r>
          </a:p>
          <a:p>
            <a:pPr>
              <a:spcAft>
                <a:spcPts val="600"/>
              </a:spcAft>
            </a:pPr>
            <a:r>
              <a:rPr lang="en-US" sz="1400" dirty="0"/>
              <a:t>Assay fractions for enzyme activity</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D786118-72FC-774D-BEAF-314AC9AEFDA9}"/>
              </a:ext>
            </a:extLst>
          </p:cNvPr>
          <p:cNvSpPr txBox="1"/>
          <p:nvPr/>
        </p:nvSpPr>
        <p:spPr>
          <a:xfrm>
            <a:off x="3442245" y="1001994"/>
            <a:ext cx="5077518" cy="892552"/>
          </a:xfrm>
          <a:prstGeom prst="rect">
            <a:avLst/>
          </a:prstGeom>
          <a:noFill/>
        </p:spPr>
        <p:txBody>
          <a:bodyPr wrap="square" rtlCol="0">
            <a:spAutoFit/>
          </a:bodyPr>
          <a:lstStyle/>
          <a:p>
            <a:pPr>
              <a:spcAft>
                <a:spcPts val="600"/>
              </a:spcAft>
            </a:pPr>
            <a:r>
              <a:rPr lang="en-US" sz="1400" dirty="0"/>
              <a:t>Have 900 mg protein in DEAE 0.2 M fraction</a:t>
            </a:r>
          </a:p>
          <a:p>
            <a:pPr>
              <a:spcAft>
                <a:spcPts val="600"/>
              </a:spcAft>
            </a:pPr>
            <a:r>
              <a:rPr lang="en-US" sz="1400" dirty="0"/>
              <a:t>Pour 100-ml column of </a:t>
            </a:r>
            <a:r>
              <a:rPr lang="en-US" sz="1400" dirty="0" err="1"/>
              <a:t>phosphocellulose</a:t>
            </a:r>
            <a:endParaRPr lang="en-US" sz="1400" dirty="0"/>
          </a:p>
          <a:p>
            <a:pPr>
              <a:spcAft>
                <a:spcPts val="600"/>
              </a:spcAft>
            </a:pPr>
            <a:r>
              <a:rPr lang="en-US" sz="1400" dirty="0"/>
              <a:t>Equilibrate column with buffer containing  50 mM NaCl </a:t>
            </a:r>
          </a:p>
        </p:txBody>
      </p:sp>
    </p:spTree>
    <p:extLst>
      <p:ext uri="{BB962C8B-B14F-4D97-AF65-F5344CB8AC3E}">
        <p14:creationId xmlns:p14="http://schemas.microsoft.com/office/powerpoint/2010/main" val="4011413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960323" y="231486"/>
            <a:ext cx="4407297" cy="400110"/>
          </a:xfrm>
          <a:prstGeom prst="rect">
            <a:avLst/>
          </a:prstGeom>
          <a:noFill/>
        </p:spPr>
        <p:txBody>
          <a:bodyPr wrap="none" rtlCol="0">
            <a:spAutoFit/>
          </a:bodyPr>
          <a:lstStyle/>
          <a:p>
            <a:r>
              <a:rPr lang="en-US" sz="2000" b="1" dirty="0"/>
              <a:t>Interpret Enzyme Elution Profile Results</a:t>
            </a:r>
            <a:endParaRPr lang="en-US" sz="2000" b="1" i="1" dirty="0"/>
          </a:p>
        </p:txBody>
      </p:sp>
      <p:grpSp>
        <p:nvGrpSpPr>
          <p:cNvPr id="2" name="Group 1">
            <a:extLst>
              <a:ext uri="{FF2B5EF4-FFF2-40B4-BE49-F238E27FC236}">
                <a16:creationId xmlns:a16="http://schemas.microsoft.com/office/drawing/2014/main" id="{2CE86255-5DCF-FC45-B089-717F9FA49C6E}"/>
              </a:ext>
            </a:extLst>
          </p:cNvPr>
          <p:cNvGrpSpPr/>
          <p:nvPr/>
        </p:nvGrpSpPr>
        <p:grpSpPr>
          <a:xfrm>
            <a:off x="153109" y="1843406"/>
            <a:ext cx="5374430" cy="4010935"/>
            <a:chOff x="3311176" y="2622339"/>
            <a:chExt cx="5374430" cy="4010935"/>
          </a:xfrm>
        </p:grpSpPr>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746055" cy="369332"/>
            </a:xfrm>
            <a:prstGeom prst="rect">
              <a:avLst/>
            </a:prstGeom>
            <a:noFill/>
          </p:spPr>
          <p:txBody>
            <a:bodyPr wrap="none" rtlCol="0">
              <a:spAutoFit/>
            </a:bodyPr>
            <a:lstStyle/>
            <a:p>
              <a:r>
                <a:rPr lang="en-US" dirty="0"/>
                <a:t>Fraction number</a:t>
              </a:r>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DA33A42C-AC82-4B4C-B4B0-32882A68B510}"/>
              </a:ext>
            </a:extLst>
          </p:cNvPr>
          <p:cNvSpPr/>
          <p:nvPr/>
        </p:nvSpPr>
        <p:spPr>
          <a:xfrm>
            <a:off x="533400" y="2442022"/>
            <a:ext cx="4546600" cy="2858111"/>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08E887-1FE2-F849-BBE1-6AC128E205BB}"/>
              </a:ext>
            </a:extLst>
          </p:cNvPr>
          <p:cNvSpPr txBox="1"/>
          <p:nvPr/>
        </p:nvSpPr>
        <p:spPr>
          <a:xfrm>
            <a:off x="4626337" y="2867155"/>
            <a:ext cx="712054" cy="338554"/>
          </a:xfrm>
          <a:prstGeom prst="rect">
            <a:avLst/>
          </a:prstGeom>
          <a:noFill/>
        </p:spPr>
        <p:txBody>
          <a:bodyPr wrap="none" rtlCol="0">
            <a:spAutoFit/>
          </a:bodyPr>
          <a:lstStyle/>
          <a:p>
            <a:r>
              <a:rPr lang="en-US" sz="1600" dirty="0">
                <a:solidFill>
                  <a:srgbClr val="0432FF"/>
                </a:solidFill>
              </a:rPr>
              <a:t>kinase</a:t>
            </a:r>
          </a:p>
        </p:txBody>
      </p:sp>
      <p:sp>
        <p:nvSpPr>
          <p:cNvPr id="24" name="TextBox 23">
            <a:extLst>
              <a:ext uri="{FF2B5EF4-FFF2-40B4-BE49-F238E27FC236}">
                <a16:creationId xmlns:a16="http://schemas.microsoft.com/office/drawing/2014/main" id="{07C45DE8-7BA1-BC49-A619-17E47406E8A6}"/>
              </a:ext>
            </a:extLst>
          </p:cNvPr>
          <p:cNvSpPr txBox="1"/>
          <p:nvPr/>
        </p:nvSpPr>
        <p:spPr>
          <a:xfrm>
            <a:off x="1835013" y="718721"/>
            <a:ext cx="5327786" cy="338554"/>
          </a:xfrm>
          <a:prstGeom prst="rect">
            <a:avLst/>
          </a:prstGeom>
          <a:noFill/>
        </p:spPr>
        <p:txBody>
          <a:bodyPr wrap="square" rtlCol="0">
            <a:spAutoFit/>
          </a:bodyPr>
          <a:lstStyle/>
          <a:p>
            <a:r>
              <a:rPr lang="en-US" sz="1600" dirty="0"/>
              <a:t>(</a:t>
            </a:r>
            <a:r>
              <a:rPr lang="en-US" sz="1600" dirty="0" err="1"/>
              <a:t>Phosphocellulose</a:t>
            </a:r>
            <a:r>
              <a:rPr lang="en-US" sz="1600" dirty="0"/>
              <a:t> input:  90,000 Units; 900 mg protein)</a:t>
            </a:r>
          </a:p>
        </p:txBody>
      </p:sp>
      <p:sp>
        <p:nvSpPr>
          <p:cNvPr id="4" name="Left Bracket 3">
            <a:extLst>
              <a:ext uri="{FF2B5EF4-FFF2-40B4-BE49-F238E27FC236}">
                <a16:creationId xmlns:a16="http://schemas.microsoft.com/office/drawing/2014/main" id="{DE05F0BE-1A96-8149-9413-1E873B09FE9B}"/>
              </a:ext>
            </a:extLst>
          </p:cNvPr>
          <p:cNvSpPr/>
          <p:nvPr/>
        </p:nvSpPr>
        <p:spPr>
          <a:xfrm rot="5400000">
            <a:off x="2679700" y="1816099"/>
            <a:ext cx="87376" cy="700024"/>
          </a:xfrm>
          <a:prstGeom prst="leftBracket">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296589BF-6E56-9343-BCB7-A41FC1239A53}"/>
              </a:ext>
            </a:extLst>
          </p:cNvPr>
          <p:cNvSpPr txBox="1"/>
          <p:nvPr/>
        </p:nvSpPr>
        <p:spPr>
          <a:xfrm>
            <a:off x="2117166" y="1505675"/>
            <a:ext cx="1277967" cy="523220"/>
          </a:xfrm>
          <a:prstGeom prst="rect">
            <a:avLst/>
          </a:prstGeom>
          <a:noFill/>
        </p:spPr>
        <p:txBody>
          <a:bodyPr wrap="square" rtlCol="0">
            <a:spAutoFit/>
          </a:bodyPr>
          <a:lstStyle/>
          <a:p>
            <a:r>
              <a:rPr lang="en-US" sz="1400" dirty="0"/>
              <a:t>activity elutes as single peak</a:t>
            </a:r>
          </a:p>
        </p:txBody>
      </p:sp>
      <p:sp>
        <p:nvSpPr>
          <p:cNvPr id="27" name="TextBox 26">
            <a:extLst>
              <a:ext uri="{FF2B5EF4-FFF2-40B4-BE49-F238E27FC236}">
                <a16:creationId xmlns:a16="http://schemas.microsoft.com/office/drawing/2014/main" id="{6B249E66-3C20-BA42-9A65-E3310EDFA1CD}"/>
              </a:ext>
            </a:extLst>
          </p:cNvPr>
          <p:cNvSpPr txBox="1"/>
          <p:nvPr/>
        </p:nvSpPr>
        <p:spPr>
          <a:xfrm>
            <a:off x="6274299" y="2064475"/>
            <a:ext cx="2420968" cy="523220"/>
          </a:xfrm>
          <a:prstGeom prst="rect">
            <a:avLst/>
          </a:prstGeom>
          <a:noFill/>
        </p:spPr>
        <p:txBody>
          <a:bodyPr wrap="square" rtlCol="0">
            <a:spAutoFit/>
          </a:bodyPr>
          <a:lstStyle/>
          <a:p>
            <a:r>
              <a:rPr lang="en-US" sz="1400" dirty="0"/>
              <a:t>Titration to see how many Units and underlie the peak</a:t>
            </a:r>
          </a:p>
        </p:txBody>
      </p:sp>
      <p:sp>
        <p:nvSpPr>
          <p:cNvPr id="28" name="TextBox 27">
            <a:extLst>
              <a:ext uri="{FF2B5EF4-FFF2-40B4-BE49-F238E27FC236}">
                <a16:creationId xmlns:a16="http://schemas.microsoft.com/office/drawing/2014/main" id="{8A7E668A-3C46-3D4D-80C4-03C81C53826B}"/>
              </a:ext>
            </a:extLst>
          </p:cNvPr>
          <p:cNvSpPr txBox="1"/>
          <p:nvPr/>
        </p:nvSpPr>
        <p:spPr>
          <a:xfrm>
            <a:off x="6857035" y="273718"/>
            <a:ext cx="1252022" cy="338554"/>
          </a:xfrm>
          <a:prstGeom prst="rect">
            <a:avLst/>
          </a:prstGeom>
          <a:noFill/>
        </p:spPr>
        <p:txBody>
          <a:bodyPr wrap="square" rtlCol="0">
            <a:spAutoFit/>
          </a:bodyPr>
          <a:lstStyle/>
          <a:p>
            <a:r>
              <a:rPr lang="en-US" sz="1600" b="1" dirty="0">
                <a:solidFill>
                  <a:srgbClr val="0432FF"/>
                </a:solidFill>
              </a:rPr>
              <a:t>Scenario #1</a:t>
            </a:r>
          </a:p>
        </p:txBody>
      </p:sp>
      <p:sp>
        <p:nvSpPr>
          <p:cNvPr id="29" name="TextBox 28">
            <a:extLst>
              <a:ext uri="{FF2B5EF4-FFF2-40B4-BE49-F238E27FC236}">
                <a16:creationId xmlns:a16="http://schemas.microsoft.com/office/drawing/2014/main" id="{0A09EC25-93FE-DA4A-AD0B-6B2D5D242B5C}"/>
              </a:ext>
            </a:extLst>
          </p:cNvPr>
          <p:cNvSpPr txBox="1"/>
          <p:nvPr/>
        </p:nvSpPr>
        <p:spPr>
          <a:xfrm>
            <a:off x="6653836" y="3228585"/>
            <a:ext cx="1252022" cy="338554"/>
          </a:xfrm>
          <a:prstGeom prst="rect">
            <a:avLst/>
          </a:prstGeom>
          <a:noFill/>
        </p:spPr>
        <p:txBody>
          <a:bodyPr wrap="square" rtlCol="0">
            <a:spAutoFit/>
          </a:bodyPr>
          <a:lstStyle/>
          <a:p>
            <a:r>
              <a:rPr lang="en-US" sz="1600" b="1" dirty="0">
                <a:solidFill>
                  <a:srgbClr val="0432FF"/>
                </a:solidFill>
              </a:rPr>
              <a:t>50,000 Units</a:t>
            </a:r>
          </a:p>
        </p:txBody>
      </p:sp>
      <p:sp>
        <p:nvSpPr>
          <p:cNvPr id="30" name="TextBox 29">
            <a:extLst>
              <a:ext uri="{FF2B5EF4-FFF2-40B4-BE49-F238E27FC236}">
                <a16:creationId xmlns:a16="http://schemas.microsoft.com/office/drawing/2014/main" id="{8285F3EA-C64B-E641-AB2D-2C7F0A993F22}"/>
              </a:ext>
            </a:extLst>
          </p:cNvPr>
          <p:cNvSpPr txBox="1"/>
          <p:nvPr/>
        </p:nvSpPr>
        <p:spPr>
          <a:xfrm>
            <a:off x="6382040" y="4282616"/>
            <a:ext cx="1762893" cy="523220"/>
          </a:xfrm>
          <a:prstGeom prst="rect">
            <a:avLst/>
          </a:prstGeom>
          <a:noFill/>
        </p:spPr>
        <p:txBody>
          <a:bodyPr wrap="square" rtlCol="0">
            <a:spAutoFit/>
          </a:bodyPr>
          <a:lstStyle/>
          <a:p>
            <a:pPr algn="ctr"/>
            <a:r>
              <a:rPr lang="en-US" sz="1400" dirty="0"/>
              <a:t>56% recovery of activity at this step</a:t>
            </a:r>
          </a:p>
        </p:txBody>
      </p:sp>
      <p:sp>
        <p:nvSpPr>
          <p:cNvPr id="31" name="TextBox 30">
            <a:extLst>
              <a:ext uri="{FF2B5EF4-FFF2-40B4-BE49-F238E27FC236}">
                <a16:creationId xmlns:a16="http://schemas.microsoft.com/office/drawing/2014/main" id="{7AE3AB1A-2204-EC42-9F2A-3799E91A7483}"/>
              </a:ext>
            </a:extLst>
          </p:cNvPr>
          <p:cNvSpPr txBox="1"/>
          <p:nvPr/>
        </p:nvSpPr>
        <p:spPr>
          <a:xfrm>
            <a:off x="6294075" y="5449720"/>
            <a:ext cx="1900366" cy="523220"/>
          </a:xfrm>
          <a:prstGeom prst="rect">
            <a:avLst/>
          </a:prstGeom>
          <a:noFill/>
        </p:spPr>
        <p:txBody>
          <a:bodyPr wrap="square" rtlCol="0">
            <a:spAutoFit/>
          </a:bodyPr>
          <a:lstStyle/>
          <a:p>
            <a:pPr algn="ctr"/>
            <a:r>
              <a:rPr lang="en-US" sz="1400" dirty="0"/>
              <a:t>Proceed with next purification step</a:t>
            </a:r>
          </a:p>
        </p:txBody>
      </p:sp>
      <p:sp>
        <p:nvSpPr>
          <p:cNvPr id="32" name="Rectangle 31">
            <a:extLst>
              <a:ext uri="{FF2B5EF4-FFF2-40B4-BE49-F238E27FC236}">
                <a16:creationId xmlns:a16="http://schemas.microsoft.com/office/drawing/2014/main" id="{DE1C706B-F251-5A43-BBEC-2FEF1607577F}"/>
              </a:ext>
            </a:extLst>
          </p:cNvPr>
          <p:cNvSpPr/>
          <p:nvPr/>
        </p:nvSpPr>
        <p:spPr>
          <a:xfrm>
            <a:off x="6957098" y="3763868"/>
            <a:ext cx="647934" cy="584775"/>
          </a:xfrm>
          <a:prstGeom prst="rect">
            <a:avLst/>
          </a:prstGeom>
        </p:spPr>
        <p:txBody>
          <a:bodyPr wrap="none">
            <a:spAutoFit/>
          </a:bodyPr>
          <a:lstStyle/>
          <a:p>
            <a:r>
              <a:rPr lang="en-US" sz="32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36" name="Down Arrow 35">
            <a:extLst>
              <a:ext uri="{FF2B5EF4-FFF2-40B4-BE49-F238E27FC236}">
                <a16:creationId xmlns:a16="http://schemas.microsoft.com/office/drawing/2014/main" id="{3B42101A-A828-494D-B7C8-EA1890240EAB}"/>
              </a:ext>
            </a:extLst>
          </p:cNvPr>
          <p:cNvSpPr/>
          <p:nvPr/>
        </p:nvSpPr>
        <p:spPr>
          <a:xfrm>
            <a:off x="7205420" y="4945827"/>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E669058-46EA-9D42-955B-B420FA765F19}"/>
              </a:ext>
            </a:extLst>
          </p:cNvPr>
          <p:cNvSpPr txBox="1"/>
          <p:nvPr/>
        </p:nvSpPr>
        <p:spPr>
          <a:xfrm>
            <a:off x="3590366" y="3791675"/>
            <a:ext cx="1845234" cy="523220"/>
          </a:xfrm>
          <a:prstGeom prst="rect">
            <a:avLst/>
          </a:prstGeom>
          <a:noFill/>
        </p:spPr>
        <p:txBody>
          <a:bodyPr wrap="square" rtlCol="0">
            <a:spAutoFit/>
          </a:bodyPr>
          <a:lstStyle/>
          <a:p>
            <a:r>
              <a:rPr lang="en-US" sz="1400" dirty="0"/>
              <a:t>enzyme resolved from most of input protein</a:t>
            </a:r>
          </a:p>
        </p:txBody>
      </p:sp>
      <p:sp>
        <p:nvSpPr>
          <p:cNvPr id="6" name="Round Single Corner Rectangle 5">
            <a:extLst>
              <a:ext uri="{FF2B5EF4-FFF2-40B4-BE49-F238E27FC236}">
                <a16:creationId xmlns:a16="http://schemas.microsoft.com/office/drawing/2014/main" id="{D2E5A8C2-E6A4-B149-B77B-65581F73AFBE}"/>
              </a:ext>
            </a:extLst>
          </p:cNvPr>
          <p:cNvSpPr/>
          <p:nvPr/>
        </p:nvSpPr>
        <p:spPr>
          <a:xfrm>
            <a:off x="6866467" y="237067"/>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732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960323" y="231486"/>
            <a:ext cx="4407297" cy="400110"/>
          </a:xfrm>
          <a:prstGeom prst="rect">
            <a:avLst/>
          </a:prstGeom>
          <a:noFill/>
        </p:spPr>
        <p:txBody>
          <a:bodyPr wrap="none" rtlCol="0">
            <a:spAutoFit/>
          </a:bodyPr>
          <a:lstStyle/>
          <a:p>
            <a:r>
              <a:rPr lang="en-US" sz="2000" b="1" dirty="0"/>
              <a:t>Interpret Enzyme Elution Profile Results</a:t>
            </a:r>
            <a:endParaRPr lang="en-US" sz="2000" b="1" i="1" dirty="0"/>
          </a:p>
        </p:txBody>
      </p:sp>
      <p:grpSp>
        <p:nvGrpSpPr>
          <p:cNvPr id="2" name="Group 1">
            <a:extLst>
              <a:ext uri="{FF2B5EF4-FFF2-40B4-BE49-F238E27FC236}">
                <a16:creationId xmlns:a16="http://schemas.microsoft.com/office/drawing/2014/main" id="{2CE86255-5DCF-FC45-B089-717F9FA49C6E}"/>
              </a:ext>
            </a:extLst>
          </p:cNvPr>
          <p:cNvGrpSpPr/>
          <p:nvPr/>
        </p:nvGrpSpPr>
        <p:grpSpPr>
          <a:xfrm>
            <a:off x="153109" y="1843406"/>
            <a:ext cx="5374430" cy="4010935"/>
            <a:chOff x="3311176" y="2622339"/>
            <a:chExt cx="5374430" cy="4010935"/>
          </a:xfrm>
        </p:grpSpPr>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746055" cy="369332"/>
            </a:xfrm>
            <a:prstGeom prst="rect">
              <a:avLst/>
            </a:prstGeom>
            <a:noFill/>
          </p:spPr>
          <p:txBody>
            <a:bodyPr wrap="none" rtlCol="0">
              <a:spAutoFit/>
            </a:bodyPr>
            <a:lstStyle/>
            <a:p>
              <a:r>
                <a:rPr lang="en-US" dirty="0"/>
                <a:t>Fraction number</a:t>
              </a:r>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008E887-1FE2-F849-BBE1-6AC128E205BB}"/>
              </a:ext>
            </a:extLst>
          </p:cNvPr>
          <p:cNvSpPr txBox="1"/>
          <p:nvPr/>
        </p:nvSpPr>
        <p:spPr>
          <a:xfrm>
            <a:off x="4626337" y="2867155"/>
            <a:ext cx="712054" cy="338554"/>
          </a:xfrm>
          <a:prstGeom prst="rect">
            <a:avLst/>
          </a:prstGeom>
          <a:noFill/>
        </p:spPr>
        <p:txBody>
          <a:bodyPr wrap="none" rtlCol="0">
            <a:spAutoFit/>
          </a:bodyPr>
          <a:lstStyle/>
          <a:p>
            <a:r>
              <a:rPr lang="en-US" sz="1600" dirty="0">
                <a:solidFill>
                  <a:srgbClr val="0432FF"/>
                </a:solidFill>
              </a:rPr>
              <a:t>kinase</a:t>
            </a:r>
          </a:p>
        </p:txBody>
      </p:sp>
      <p:sp>
        <p:nvSpPr>
          <p:cNvPr id="24" name="TextBox 23">
            <a:extLst>
              <a:ext uri="{FF2B5EF4-FFF2-40B4-BE49-F238E27FC236}">
                <a16:creationId xmlns:a16="http://schemas.microsoft.com/office/drawing/2014/main" id="{07C45DE8-7BA1-BC49-A619-17E47406E8A6}"/>
              </a:ext>
            </a:extLst>
          </p:cNvPr>
          <p:cNvSpPr txBox="1"/>
          <p:nvPr/>
        </p:nvSpPr>
        <p:spPr>
          <a:xfrm>
            <a:off x="1835013" y="718721"/>
            <a:ext cx="5327786" cy="338554"/>
          </a:xfrm>
          <a:prstGeom prst="rect">
            <a:avLst/>
          </a:prstGeom>
          <a:noFill/>
        </p:spPr>
        <p:txBody>
          <a:bodyPr wrap="square" rtlCol="0">
            <a:spAutoFit/>
          </a:bodyPr>
          <a:lstStyle/>
          <a:p>
            <a:r>
              <a:rPr lang="en-US" sz="1600" dirty="0"/>
              <a:t>(</a:t>
            </a:r>
            <a:r>
              <a:rPr lang="en-US" sz="1600" dirty="0" err="1"/>
              <a:t>Phosphocellulose</a:t>
            </a:r>
            <a:r>
              <a:rPr lang="en-US" sz="1600" dirty="0"/>
              <a:t> input:  90,000 Units; 900 mg protein)</a:t>
            </a:r>
          </a:p>
        </p:txBody>
      </p:sp>
      <p:sp>
        <p:nvSpPr>
          <p:cNvPr id="4" name="Left Bracket 3">
            <a:extLst>
              <a:ext uri="{FF2B5EF4-FFF2-40B4-BE49-F238E27FC236}">
                <a16:creationId xmlns:a16="http://schemas.microsoft.com/office/drawing/2014/main" id="{DE05F0BE-1A96-8149-9413-1E873B09FE9B}"/>
              </a:ext>
            </a:extLst>
          </p:cNvPr>
          <p:cNvSpPr/>
          <p:nvPr/>
        </p:nvSpPr>
        <p:spPr>
          <a:xfrm rot="5400000">
            <a:off x="2603500" y="2129367"/>
            <a:ext cx="121244" cy="564557"/>
          </a:xfrm>
          <a:prstGeom prst="leftBracket">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296589BF-6E56-9343-BCB7-A41FC1239A53}"/>
              </a:ext>
            </a:extLst>
          </p:cNvPr>
          <p:cNvSpPr txBox="1"/>
          <p:nvPr/>
        </p:nvSpPr>
        <p:spPr>
          <a:xfrm>
            <a:off x="1871631" y="1277075"/>
            <a:ext cx="3301501" cy="307777"/>
          </a:xfrm>
          <a:prstGeom prst="rect">
            <a:avLst/>
          </a:prstGeom>
          <a:noFill/>
        </p:spPr>
        <p:txBody>
          <a:bodyPr wrap="square" rtlCol="0">
            <a:spAutoFit/>
          </a:bodyPr>
          <a:lstStyle/>
          <a:p>
            <a:r>
              <a:rPr lang="en-US" sz="1400" dirty="0"/>
              <a:t>activity elutes as two well resolved peaks</a:t>
            </a:r>
          </a:p>
        </p:txBody>
      </p:sp>
      <p:sp>
        <p:nvSpPr>
          <p:cNvPr id="27" name="TextBox 26">
            <a:extLst>
              <a:ext uri="{FF2B5EF4-FFF2-40B4-BE49-F238E27FC236}">
                <a16:creationId xmlns:a16="http://schemas.microsoft.com/office/drawing/2014/main" id="{6B249E66-3C20-BA42-9A65-E3310EDFA1CD}"/>
              </a:ext>
            </a:extLst>
          </p:cNvPr>
          <p:cNvSpPr txBox="1"/>
          <p:nvPr/>
        </p:nvSpPr>
        <p:spPr>
          <a:xfrm>
            <a:off x="6274299" y="2064475"/>
            <a:ext cx="2420968" cy="523220"/>
          </a:xfrm>
          <a:prstGeom prst="rect">
            <a:avLst/>
          </a:prstGeom>
          <a:noFill/>
        </p:spPr>
        <p:txBody>
          <a:bodyPr wrap="square" rtlCol="0">
            <a:spAutoFit/>
          </a:bodyPr>
          <a:lstStyle/>
          <a:p>
            <a:r>
              <a:rPr lang="en-US" sz="1400" dirty="0"/>
              <a:t>Titration to see how many Units underlie the peaks</a:t>
            </a:r>
          </a:p>
        </p:txBody>
      </p:sp>
      <p:sp>
        <p:nvSpPr>
          <p:cNvPr id="28" name="TextBox 27">
            <a:extLst>
              <a:ext uri="{FF2B5EF4-FFF2-40B4-BE49-F238E27FC236}">
                <a16:creationId xmlns:a16="http://schemas.microsoft.com/office/drawing/2014/main" id="{8A7E668A-3C46-3D4D-80C4-03C81C53826B}"/>
              </a:ext>
            </a:extLst>
          </p:cNvPr>
          <p:cNvSpPr txBox="1"/>
          <p:nvPr/>
        </p:nvSpPr>
        <p:spPr>
          <a:xfrm>
            <a:off x="6857035" y="273718"/>
            <a:ext cx="1252022" cy="338554"/>
          </a:xfrm>
          <a:prstGeom prst="rect">
            <a:avLst/>
          </a:prstGeom>
          <a:noFill/>
        </p:spPr>
        <p:txBody>
          <a:bodyPr wrap="square" rtlCol="0">
            <a:spAutoFit/>
          </a:bodyPr>
          <a:lstStyle/>
          <a:p>
            <a:r>
              <a:rPr lang="en-US" sz="1600" b="1" dirty="0">
                <a:solidFill>
                  <a:srgbClr val="0432FF"/>
                </a:solidFill>
              </a:rPr>
              <a:t>Scenario #2</a:t>
            </a:r>
          </a:p>
        </p:txBody>
      </p:sp>
      <p:sp>
        <p:nvSpPr>
          <p:cNvPr id="29" name="TextBox 28">
            <a:extLst>
              <a:ext uri="{FF2B5EF4-FFF2-40B4-BE49-F238E27FC236}">
                <a16:creationId xmlns:a16="http://schemas.microsoft.com/office/drawing/2014/main" id="{0A09EC25-93FE-DA4A-AD0B-6B2D5D242B5C}"/>
              </a:ext>
            </a:extLst>
          </p:cNvPr>
          <p:cNvSpPr txBox="1"/>
          <p:nvPr/>
        </p:nvSpPr>
        <p:spPr>
          <a:xfrm>
            <a:off x="2200368" y="1992452"/>
            <a:ext cx="1008498" cy="338554"/>
          </a:xfrm>
          <a:prstGeom prst="rect">
            <a:avLst/>
          </a:prstGeom>
          <a:noFill/>
        </p:spPr>
        <p:txBody>
          <a:bodyPr wrap="square" rtlCol="0">
            <a:spAutoFit/>
          </a:bodyPr>
          <a:lstStyle/>
          <a:p>
            <a:r>
              <a:rPr lang="en-US" sz="1600" b="1" dirty="0">
                <a:solidFill>
                  <a:srgbClr val="0432FF"/>
                </a:solidFill>
              </a:rPr>
              <a:t>50,000 U</a:t>
            </a:r>
          </a:p>
        </p:txBody>
      </p:sp>
      <p:sp>
        <p:nvSpPr>
          <p:cNvPr id="30" name="TextBox 29">
            <a:extLst>
              <a:ext uri="{FF2B5EF4-FFF2-40B4-BE49-F238E27FC236}">
                <a16:creationId xmlns:a16="http://schemas.microsoft.com/office/drawing/2014/main" id="{8285F3EA-C64B-E641-AB2D-2C7F0A993F22}"/>
              </a:ext>
            </a:extLst>
          </p:cNvPr>
          <p:cNvSpPr txBox="1"/>
          <p:nvPr/>
        </p:nvSpPr>
        <p:spPr>
          <a:xfrm>
            <a:off x="6356640" y="3325882"/>
            <a:ext cx="1762893" cy="738664"/>
          </a:xfrm>
          <a:prstGeom prst="rect">
            <a:avLst/>
          </a:prstGeom>
          <a:noFill/>
        </p:spPr>
        <p:txBody>
          <a:bodyPr wrap="square" rtlCol="0">
            <a:spAutoFit/>
          </a:bodyPr>
          <a:lstStyle/>
          <a:p>
            <a:pPr algn="ctr"/>
            <a:r>
              <a:rPr lang="en-US" sz="1400" dirty="0"/>
              <a:t>There are two distinct kinase enzymes</a:t>
            </a:r>
          </a:p>
        </p:txBody>
      </p:sp>
      <p:sp>
        <p:nvSpPr>
          <p:cNvPr id="31" name="TextBox 30">
            <a:extLst>
              <a:ext uri="{FF2B5EF4-FFF2-40B4-BE49-F238E27FC236}">
                <a16:creationId xmlns:a16="http://schemas.microsoft.com/office/drawing/2014/main" id="{7AE3AB1A-2204-EC42-9F2A-3799E91A7483}"/>
              </a:ext>
            </a:extLst>
          </p:cNvPr>
          <p:cNvSpPr txBox="1"/>
          <p:nvPr/>
        </p:nvSpPr>
        <p:spPr>
          <a:xfrm>
            <a:off x="6353342" y="4687720"/>
            <a:ext cx="1900366" cy="738664"/>
          </a:xfrm>
          <a:prstGeom prst="rect">
            <a:avLst/>
          </a:prstGeom>
          <a:noFill/>
        </p:spPr>
        <p:txBody>
          <a:bodyPr wrap="square" rtlCol="0">
            <a:spAutoFit/>
          </a:bodyPr>
          <a:lstStyle/>
          <a:p>
            <a:pPr algn="ctr"/>
            <a:r>
              <a:rPr lang="en-US" sz="1400" dirty="0"/>
              <a:t>Proceed to separately purify the peak 1 and and 2 kinase fractions</a:t>
            </a:r>
          </a:p>
        </p:txBody>
      </p:sp>
      <p:sp>
        <p:nvSpPr>
          <p:cNvPr id="32" name="Rectangle 31">
            <a:extLst>
              <a:ext uri="{FF2B5EF4-FFF2-40B4-BE49-F238E27FC236}">
                <a16:creationId xmlns:a16="http://schemas.microsoft.com/office/drawing/2014/main" id="{DE1C706B-F251-5A43-BBEC-2FEF1607577F}"/>
              </a:ext>
            </a:extLst>
          </p:cNvPr>
          <p:cNvSpPr/>
          <p:nvPr/>
        </p:nvSpPr>
        <p:spPr>
          <a:xfrm>
            <a:off x="6940165" y="2620868"/>
            <a:ext cx="647934" cy="584775"/>
          </a:xfrm>
          <a:prstGeom prst="rect">
            <a:avLst/>
          </a:prstGeom>
        </p:spPr>
        <p:txBody>
          <a:bodyPr wrap="none">
            <a:spAutoFit/>
          </a:bodyPr>
          <a:lstStyle/>
          <a:p>
            <a:r>
              <a:rPr lang="en-US" sz="32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36" name="Down Arrow 35">
            <a:extLst>
              <a:ext uri="{FF2B5EF4-FFF2-40B4-BE49-F238E27FC236}">
                <a16:creationId xmlns:a16="http://schemas.microsoft.com/office/drawing/2014/main" id="{3B42101A-A828-494D-B7C8-EA1890240EAB}"/>
              </a:ext>
            </a:extLst>
          </p:cNvPr>
          <p:cNvSpPr/>
          <p:nvPr/>
        </p:nvSpPr>
        <p:spPr>
          <a:xfrm>
            <a:off x="7163086" y="4124560"/>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D2E5A8C2-E6A4-B149-B77B-65581F73AFBE}"/>
              </a:ext>
            </a:extLst>
          </p:cNvPr>
          <p:cNvSpPr/>
          <p:nvPr/>
        </p:nvSpPr>
        <p:spPr>
          <a:xfrm>
            <a:off x="6866467" y="237067"/>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83AEED65-9B01-3E4E-845F-D506A560349E}"/>
              </a:ext>
            </a:extLst>
          </p:cNvPr>
          <p:cNvSpPr/>
          <p:nvPr/>
        </p:nvSpPr>
        <p:spPr>
          <a:xfrm>
            <a:off x="533400" y="2718395"/>
            <a:ext cx="4749800" cy="2573272"/>
          </a:xfrm>
          <a:custGeom>
            <a:avLst/>
            <a:gdLst>
              <a:gd name="connsiteX0" fmla="*/ 0 w 4749800"/>
              <a:gd name="connsiteY0" fmla="*/ 2573272 h 2573272"/>
              <a:gd name="connsiteX1" fmla="*/ 457200 w 4749800"/>
              <a:gd name="connsiteY1" fmla="*/ 2573272 h 2573272"/>
              <a:gd name="connsiteX2" fmla="*/ 1016000 w 4749800"/>
              <a:gd name="connsiteY2" fmla="*/ 2573272 h 2573272"/>
              <a:gd name="connsiteX3" fmla="*/ 1507067 w 4749800"/>
              <a:gd name="connsiteY3" fmla="*/ 2556338 h 2573272"/>
              <a:gd name="connsiteX4" fmla="*/ 1752600 w 4749800"/>
              <a:gd name="connsiteY4" fmla="*/ 2505538 h 2573272"/>
              <a:gd name="connsiteX5" fmla="*/ 1837267 w 4749800"/>
              <a:gd name="connsiteY5" fmla="*/ 2243072 h 2573272"/>
              <a:gd name="connsiteX6" fmla="*/ 1896533 w 4749800"/>
              <a:gd name="connsiteY6" fmla="*/ 1743538 h 2573272"/>
              <a:gd name="connsiteX7" fmla="*/ 1955800 w 4749800"/>
              <a:gd name="connsiteY7" fmla="*/ 1032338 h 2573272"/>
              <a:gd name="connsiteX8" fmla="*/ 1998133 w 4749800"/>
              <a:gd name="connsiteY8" fmla="*/ 465072 h 2573272"/>
              <a:gd name="connsiteX9" fmla="*/ 2040467 w 4749800"/>
              <a:gd name="connsiteY9" fmla="*/ 101005 h 2573272"/>
              <a:gd name="connsiteX10" fmla="*/ 2175933 w 4749800"/>
              <a:gd name="connsiteY10" fmla="*/ 16338 h 2573272"/>
              <a:gd name="connsiteX11" fmla="*/ 2252133 w 4749800"/>
              <a:gd name="connsiteY11" fmla="*/ 371938 h 2573272"/>
              <a:gd name="connsiteX12" fmla="*/ 2319867 w 4749800"/>
              <a:gd name="connsiteY12" fmla="*/ 990005 h 2573272"/>
              <a:gd name="connsiteX13" fmla="*/ 2396067 w 4749800"/>
              <a:gd name="connsiteY13" fmla="*/ 1845138 h 2573272"/>
              <a:gd name="connsiteX14" fmla="*/ 2463800 w 4749800"/>
              <a:gd name="connsiteY14" fmla="*/ 2361605 h 2573272"/>
              <a:gd name="connsiteX15" fmla="*/ 2624667 w 4749800"/>
              <a:gd name="connsiteY15" fmla="*/ 2420872 h 2573272"/>
              <a:gd name="connsiteX16" fmla="*/ 2717800 w 4749800"/>
              <a:gd name="connsiteY16" fmla="*/ 2200738 h 2573272"/>
              <a:gd name="connsiteX17" fmla="*/ 2794000 w 4749800"/>
              <a:gd name="connsiteY17" fmla="*/ 1421805 h 2573272"/>
              <a:gd name="connsiteX18" fmla="*/ 2844800 w 4749800"/>
              <a:gd name="connsiteY18" fmla="*/ 913805 h 2573272"/>
              <a:gd name="connsiteX19" fmla="*/ 2997200 w 4749800"/>
              <a:gd name="connsiteY19" fmla="*/ 863005 h 2573272"/>
              <a:gd name="connsiteX20" fmla="*/ 3090333 w 4749800"/>
              <a:gd name="connsiteY20" fmla="*/ 1320205 h 2573272"/>
              <a:gd name="connsiteX21" fmla="*/ 3175000 w 4749800"/>
              <a:gd name="connsiteY21" fmla="*/ 1845138 h 2573272"/>
              <a:gd name="connsiteX22" fmla="*/ 3242733 w 4749800"/>
              <a:gd name="connsiteY22" fmla="*/ 2285405 h 2573272"/>
              <a:gd name="connsiteX23" fmla="*/ 3403600 w 4749800"/>
              <a:gd name="connsiteY23" fmla="*/ 2505538 h 2573272"/>
              <a:gd name="connsiteX24" fmla="*/ 3784600 w 4749800"/>
              <a:gd name="connsiteY24" fmla="*/ 2556338 h 2573272"/>
              <a:gd name="connsiteX25" fmla="*/ 4131733 w 4749800"/>
              <a:gd name="connsiteY25" fmla="*/ 2556338 h 2573272"/>
              <a:gd name="connsiteX26" fmla="*/ 4749800 w 4749800"/>
              <a:gd name="connsiteY26" fmla="*/ 2539405 h 25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9800" h="2573272">
                <a:moveTo>
                  <a:pt x="0" y="2573272"/>
                </a:moveTo>
                <a:lnTo>
                  <a:pt x="457200" y="2573272"/>
                </a:lnTo>
                <a:lnTo>
                  <a:pt x="1016000" y="2573272"/>
                </a:lnTo>
                <a:cubicBezTo>
                  <a:pt x="1190978" y="2570450"/>
                  <a:pt x="1384300" y="2567627"/>
                  <a:pt x="1507067" y="2556338"/>
                </a:cubicBezTo>
                <a:cubicBezTo>
                  <a:pt x="1629834" y="2545049"/>
                  <a:pt x="1697567" y="2557749"/>
                  <a:pt x="1752600" y="2505538"/>
                </a:cubicBezTo>
                <a:cubicBezTo>
                  <a:pt x="1807633" y="2453327"/>
                  <a:pt x="1813278" y="2370072"/>
                  <a:pt x="1837267" y="2243072"/>
                </a:cubicBezTo>
                <a:cubicBezTo>
                  <a:pt x="1861256" y="2116072"/>
                  <a:pt x="1876778" y="1945327"/>
                  <a:pt x="1896533" y="1743538"/>
                </a:cubicBezTo>
                <a:cubicBezTo>
                  <a:pt x="1916289" y="1541749"/>
                  <a:pt x="1938867" y="1245416"/>
                  <a:pt x="1955800" y="1032338"/>
                </a:cubicBezTo>
                <a:cubicBezTo>
                  <a:pt x="1972733" y="819260"/>
                  <a:pt x="1984022" y="620294"/>
                  <a:pt x="1998133" y="465072"/>
                </a:cubicBezTo>
                <a:cubicBezTo>
                  <a:pt x="2012244" y="309850"/>
                  <a:pt x="2010834" y="175794"/>
                  <a:pt x="2040467" y="101005"/>
                </a:cubicBezTo>
                <a:cubicBezTo>
                  <a:pt x="2070100" y="26216"/>
                  <a:pt x="2140655" y="-28818"/>
                  <a:pt x="2175933" y="16338"/>
                </a:cubicBezTo>
                <a:cubicBezTo>
                  <a:pt x="2211211" y="61493"/>
                  <a:pt x="2228144" y="209660"/>
                  <a:pt x="2252133" y="371938"/>
                </a:cubicBezTo>
                <a:cubicBezTo>
                  <a:pt x="2276122" y="534216"/>
                  <a:pt x="2295878" y="744472"/>
                  <a:pt x="2319867" y="990005"/>
                </a:cubicBezTo>
                <a:cubicBezTo>
                  <a:pt x="2343856" y="1235538"/>
                  <a:pt x="2372078" y="1616538"/>
                  <a:pt x="2396067" y="1845138"/>
                </a:cubicBezTo>
                <a:cubicBezTo>
                  <a:pt x="2420056" y="2073738"/>
                  <a:pt x="2425700" y="2265649"/>
                  <a:pt x="2463800" y="2361605"/>
                </a:cubicBezTo>
                <a:cubicBezTo>
                  <a:pt x="2501900" y="2457561"/>
                  <a:pt x="2582334" y="2447683"/>
                  <a:pt x="2624667" y="2420872"/>
                </a:cubicBezTo>
                <a:cubicBezTo>
                  <a:pt x="2667000" y="2394061"/>
                  <a:pt x="2689578" y="2367249"/>
                  <a:pt x="2717800" y="2200738"/>
                </a:cubicBezTo>
                <a:cubicBezTo>
                  <a:pt x="2746022" y="2034227"/>
                  <a:pt x="2772833" y="1636294"/>
                  <a:pt x="2794000" y="1421805"/>
                </a:cubicBezTo>
                <a:cubicBezTo>
                  <a:pt x="2815167" y="1207316"/>
                  <a:pt x="2810933" y="1006938"/>
                  <a:pt x="2844800" y="913805"/>
                </a:cubicBezTo>
                <a:cubicBezTo>
                  <a:pt x="2878667" y="820672"/>
                  <a:pt x="2956278" y="795272"/>
                  <a:pt x="2997200" y="863005"/>
                </a:cubicBezTo>
                <a:cubicBezTo>
                  <a:pt x="3038122" y="930738"/>
                  <a:pt x="3060700" y="1156516"/>
                  <a:pt x="3090333" y="1320205"/>
                </a:cubicBezTo>
                <a:cubicBezTo>
                  <a:pt x="3119966" y="1483894"/>
                  <a:pt x="3149600" y="1684271"/>
                  <a:pt x="3175000" y="1845138"/>
                </a:cubicBezTo>
                <a:cubicBezTo>
                  <a:pt x="3200400" y="2006005"/>
                  <a:pt x="3204633" y="2175338"/>
                  <a:pt x="3242733" y="2285405"/>
                </a:cubicBezTo>
                <a:cubicBezTo>
                  <a:pt x="3280833" y="2395472"/>
                  <a:pt x="3313289" y="2460383"/>
                  <a:pt x="3403600" y="2505538"/>
                </a:cubicBezTo>
                <a:cubicBezTo>
                  <a:pt x="3493911" y="2550693"/>
                  <a:pt x="3663244" y="2547871"/>
                  <a:pt x="3784600" y="2556338"/>
                </a:cubicBezTo>
                <a:cubicBezTo>
                  <a:pt x="3905956" y="2564805"/>
                  <a:pt x="4131733" y="2556338"/>
                  <a:pt x="4131733" y="2556338"/>
                </a:cubicBezTo>
                <a:lnTo>
                  <a:pt x="4749800" y="2539405"/>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 Bracket 38">
            <a:extLst>
              <a:ext uri="{FF2B5EF4-FFF2-40B4-BE49-F238E27FC236}">
                <a16:creationId xmlns:a16="http://schemas.microsoft.com/office/drawing/2014/main" id="{EBD13BD9-4302-A345-9A37-61E6F0C0E1B3}"/>
              </a:ext>
            </a:extLst>
          </p:cNvPr>
          <p:cNvSpPr/>
          <p:nvPr/>
        </p:nvSpPr>
        <p:spPr>
          <a:xfrm rot="5400000">
            <a:off x="3426123" y="2960458"/>
            <a:ext cx="110066" cy="522222"/>
          </a:xfrm>
          <a:prstGeom prst="leftBracket">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5E596804-C2E4-5848-AB61-3E294C7C20FD}"/>
              </a:ext>
            </a:extLst>
          </p:cNvPr>
          <p:cNvSpPr txBox="1"/>
          <p:nvPr/>
        </p:nvSpPr>
        <p:spPr>
          <a:xfrm>
            <a:off x="3055502" y="2813719"/>
            <a:ext cx="1008498" cy="338554"/>
          </a:xfrm>
          <a:prstGeom prst="rect">
            <a:avLst/>
          </a:prstGeom>
          <a:noFill/>
        </p:spPr>
        <p:txBody>
          <a:bodyPr wrap="square" rtlCol="0">
            <a:spAutoFit/>
          </a:bodyPr>
          <a:lstStyle/>
          <a:p>
            <a:r>
              <a:rPr lang="en-US" sz="1600" b="1" dirty="0">
                <a:solidFill>
                  <a:srgbClr val="0432FF"/>
                </a:solidFill>
              </a:rPr>
              <a:t>30,000 U</a:t>
            </a:r>
          </a:p>
        </p:txBody>
      </p:sp>
    </p:spTree>
    <p:extLst>
      <p:ext uri="{BB962C8B-B14F-4D97-AF65-F5344CB8AC3E}">
        <p14:creationId xmlns:p14="http://schemas.microsoft.com/office/powerpoint/2010/main" val="713741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960323" y="231486"/>
            <a:ext cx="4407297" cy="400110"/>
          </a:xfrm>
          <a:prstGeom prst="rect">
            <a:avLst/>
          </a:prstGeom>
          <a:noFill/>
        </p:spPr>
        <p:txBody>
          <a:bodyPr wrap="none" rtlCol="0">
            <a:spAutoFit/>
          </a:bodyPr>
          <a:lstStyle/>
          <a:p>
            <a:r>
              <a:rPr lang="en-US" sz="2000" b="1" dirty="0"/>
              <a:t>Interpret Enzyme Elution Profile Results</a:t>
            </a:r>
            <a:endParaRPr lang="en-US" sz="2000" b="1" i="1" dirty="0"/>
          </a:p>
        </p:txBody>
      </p:sp>
      <p:grpSp>
        <p:nvGrpSpPr>
          <p:cNvPr id="2" name="Group 1">
            <a:extLst>
              <a:ext uri="{FF2B5EF4-FFF2-40B4-BE49-F238E27FC236}">
                <a16:creationId xmlns:a16="http://schemas.microsoft.com/office/drawing/2014/main" id="{2CE86255-5DCF-FC45-B089-717F9FA49C6E}"/>
              </a:ext>
            </a:extLst>
          </p:cNvPr>
          <p:cNvGrpSpPr/>
          <p:nvPr/>
        </p:nvGrpSpPr>
        <p:grpSpPr>
          <a:xfrm>
            <a:off x="153109" y="1843406"/>
            <a:ext cx="5374430" cy="4010935"/>
            <a:chOff x="3311176" y="2622339"/>
            <a:chExt cx="5374430" cy="4010935"/>
          </a:xfrm>
        </p:grpSpPr>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746055" cy="369332"/>
            </a:xfrm>
            <a:prstGeom prst="rect">
              <a:avLst/>
            </a:prstGeom>
            <a:noFill/>
          </p:spPr>
          <p:txBody>
            <a:bodyPr wrap="none" rtlCol="0">
              <a:spAutoFit/>
            </a:bodyPr>
            <a:lstStyle/>
            <a:p>
              <a:r>
                <a:rPr lang="en-US" dirty="0"/>
                <a:t>Fraction number</a:t>
              </a:r>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DA33A42C-AC82-4B4C-B4B0-32882A68B510}"/>
              </a:ext>
            </a:extLst>
          </p:cNvPr>
          <p:cNvSpPr/>
          <p:nvPr/>
        </p:nvSpPr>
        <p:spPr>
          <a:xfrm>
            <a:off x="533400" y="2442022"/>
            <a:ext cx="4546600" cy="2858111"/>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08E887-1FE2-F849-BBE1-6AC128E205BB}"/>
              </a:ext>
            </a:extLst>
          </p:cNvPr>
          <p:cNvSpPr txBox="1"/>
          <p:nvPr/>
        </p:nvSpPr>
        <p:spPr>
          <a:xfrm>
            <a:off x="4626337" y="2867155"/>
            <a:ext cx="712054" cy="338554"/>
          </a:xfrm>
          <a:prstGeom prst="rect">
            <a:avLst/>
          </a:prstGeom>
          <a:noFill/>
        </p:spPr>
        <p:txBody>
          <a:bodyPr wrap="none" rtlCol="0">
            <a:spAutoFit/>
          </a:bodyPr>
          <a:lstStyle/>
          <a:p>
            <a:r>
              <a:rPr lang="en-US" sz="1600" dirty="0">
                <a:solidFill>
                  <a:srgbClr val="0432FF"/>
                </a:solidFill>
              </a:rPr>
              <a:t>kinase</a:t>
            </a:r>
          </a:p>
        </p:txBody>
      </p:sp>
      <p:sp>
        <p:nvSpPr>
          <p:cNvPr id="24" name="TextBox 23">
            <a:extLst>
              <a:ext uri="{FF2B5EF4-FFF2-40B4-BE49-F238E27FC236}">
                <a16:creationId xmlns:a16="http://schemas.microsoft.com/office/drawing/2014/main" id="{07C45DE8-7BA1-BC49-A619-17E47406E8A6}"/>
              </a:ext>
            </a:extLst>
          </p:cNvPr>
          <p:cNvSpPr txBox="1"/>
          <p:nvPr/>
        </p:nvSpPr>
        <p:spPr>
          <a:xfrm>
            <a:off x="1835013" y="718721"/>
            <a:ext cx="5327786" cy="338554"/>
          </a:xfrm>
          <a:prstGeom prst="rect">
            <a:avLst/>
          </a:prstGeom>
          <a:noFill/>
        </p:spPr>
        <p:txBody>
          <a:bodyPr wrap="square" rtlCol="0">
            <a:spAutoFit/>
          </a:bodyPr>
          <a:lstStyle/>
          <a:p>
            <a:r>
              <a:rPr lang="en-US" sz="1600" dirty="0"/>
              <a:t>(</a:t>
            </a:r>
            <a:r>
              <a:rPr lang="en-US" sz="1600" dirty="0" err="1"/>
              <a:t>Phosphocellulose</a:t>
            </a:r>
            <a:r>
              <a:rPr lang="en-US" sz="1600" dirty="0"/>
              <a:t> input:  90,000 Units; 900 mg protein)</a:t>
            </a:r>
          </a:p>
        </p:txBody>
      </p:sp>
      <p:sp>
        <p:nvSpPr>
          <p:cNvPr id="4" name="Left Bracket 3">
            <a:extLst>
              <a:ext uri="{FF2B5EF4-FFF2-40B4-BE49-F238E27FC236}">
                <a16:creationId xmlns:a16="http://schemas.microsoft.com/office/drawing/2014/main" id="{DE05F0BE-1A96-8149-9413-1E873B09FE9B}"/>
              </a:ext>
            </a:extLst>
          </p:cNvPr>
          <p:cNvSpPr/>
          <p:nvPr/>
        </p:nvSpPr>
        <p:spPr>
          <a:xfrm rot="5400000">
            <a:off x="2679700" y="1816099"/>
            <a:ext cx="87376" cy="700024"/>
          </a:xfrm>
          <a:prstGeom prst="leftBracket">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296589BF-6E56-9343-BCB7-A41FC1239A53}"/>
              </a:ext>
            </a:extLst>
          </p:cNvPr>
          <p:cNvSpPr txBox="1"/>
          <p:nvPr/>
        </p:nvSpPr>
        <p:spPr>
          <a:xfrm>
            <a:off x="2117166" y="1505675"/>
            <a:ext cx="1277967" cy="523220"/>
          </a:xfrm>
          <a:prstGeom prst="rect">
            <a:avLst/>
          </a:prstGeom>
          <a:noFill/>
        </p:spPr>
        <p:txBody>
          <a:bodyPr wrap="square" rtlCol="0">
            <a:spAutoFit/>
          </a:bodyPr>
          <a:lstStyle/>
          <a:p>
            <a:r>
              <a:rPr lang="en-US" sz="1400" dirty="0"/>
              <a:t>activity elutes as single peak</a:t>
            </a:r>
          </a:p>
        </p:txBody>
      </p:sp>
      <p:sp>
        <p:nvSpPr>
          <p:cNvPr id="27" name="TextBox 26">
            <a:extLst>
              <a:ext uri="{FF2B5EF4-FFF2-40B4-BE49-F238E27FC236}">
                <a16:creationId xmlns:a16="http://schemas.microsoft.com/office/drawing/2014/main" id="{6B249E66-3C20-BA42-9A65-E3310EDFA1CD}"/>
              </a:ext>
            </a:extLst>
          </p:cNvPr>
          <p:cNvSpPr txBox="1"/>
          <p:nvPr/>
        </p:nvSpPr>
        <p:spPr>
          <a:xfrm>
            <a:off x="6274299" y="2064475"/>
            <a:ext cx="2420968" cy="523220"/>
          </a:xfrm>
          <a:prstGeom prst="rect">
            <a:avLst/>
          </a:prstGeom>
          <a:noFill/>
        </p:spPr>
        <p:txBody>
          <a:bodyPr wrap="square" rtlCol="0">
            <a:spAutoFit/>
          </a:bodyPr>
          <a:lstStyle/>
          <a:p>
            <a:r>
              <a:rPr lang="en-US" sz="1400" dirty="0"/>
              <a:t>Titration to see how many Units and underlie the peak</a:t>
            </a:r>
          </a:p>
        </p:txBody>
      </p:sp>
      <p:sp>
        <p:nvSpPr>
          <p:cNvPr id="28" name="TextBox 27">
            <a:extLst>
              <a:ext uri="{FF2B5EF4-FFF2-40B4-BE49-F238E27FC236}">
                <a16:creationId xmlns:a16="http://schemas.microsoft.com/office/drawing/2014/main" id="{8A7E668A-3C46-3D4D-80C4-03C81C53826B}"/>
              </a:ext>
            </a:extLst>
          </p:cNvPr>
          <p:cNvSpPr txBox="1"/>
          <p:nvPr/>
        </p:nvSpPr>
        <p:spPr>
          <a:xfrm>
            <a:off x="6857035" y="273718"/>
            <a:ext cx="1252022" cy="338554"/>
          </a:xfrm>
          <a:prstGeom prst="rect">
            <a:avLst/>
          </a:prstGeom>
          <a:noFill/>
        </p:spPr>
        <p:txBody>
          <a:bodyPr wrap="square" rtlCol="0">
            <a:spAutoFit/>
          </a:bodyPr>
          <a:lstStyle/>
          <a:p>
            <a:r>
              <a:rPr lang="en-US" sz="1600" b="1" dirty="0">
                <a:solidFill>
                  <a:srgbClr val="0432FF"/>
                </a:solidFill>
              </a:rPr>
              <a:t>Scenario #3</a:t>
            </a:r>
          </a:p>
        </p:txBody>
      </p:sp>
      <p:sp>
        <p:nvSpPr>
          <p:cNvPr id="29" name="TextBox 28">
            <a:extLst>
              <a:ext uri="{FF2B5EF4-FFF2-40B4-BE49-F238E27FC236}">
                <a16:creationId xmlns:a16="http://schemas.microsoft.com/office/drawing/2014/main" id="{0A09EC25-93FE-DA4A-AD0B-6B2D5D242B5C}"/>
              </a:ext>
            </a:extLst>
          </p:cNvPr>
          <p:cNvSpPr txBox="1"/>
          <p:nvPr/>
        </p:nvSpPr>
        <p:spPr>
          <a:xfrm>
            <a:off x="6696171" y="2788318"/>
            <a:ext cx="1252022" cy="338554"/>
          </a:xfrm>
          <a:prstGeom prst="rect">
            <a:avLst/>
          </a:prstGeom>
          <a:noFill/>
        </p:spPr>
        <p:txBody>
          <a:bodyPr wrap="square" rtlCol="0">
            <a:spAutoFit/>
          </a:bodyPr>
          <a:lstStyle/>
          <a:p>
            <a:r>
              <a:rPr lang="en-US" sz="1600" b="1" dirty="0">
                <a:solidFill>
                  <a:srgbClr val="0432FF"/>
                </a:solidFill>
              </a:rPr>
              <a:t>2,000 Units</a:t>
            </a:r>
          </a:p>
        </p:txBody>
      </p:sp>
      <p:sp>
        <p:nvSpPr>
          <p:cNvPr id="30" name="TextBox 29">
            <a:extLst>
              <a:ext uri="{FF2B5EF4-FFF2-40B4-BE49-F238E27FC236}">
                <a16:creationId xmlns:a16="http://schemas.microsoft.com/office/drawing/2014/main" id="{8285F3EA-C64B-E641-AB2D-2C7F0A993F22}"/>
              </a:ext>
            </a:extLst>
          </p:cNvPr>
          <p:cNvSpPr txBox="1"/>
          <p:nvPr/>
        </p:nvSpPr>
        <p:spPr>
          <a:xfrm>
            <a:off x="6348174" y="4392683"/>
            <a:ext cx="1949160" cy="369332"/>
          </a:xfrm>
          <a:prstGeom prst="rect">
            <a:avLst/>
          </a:prstGeom>
          <a:noFill/>
        </p:spPr>
        <p:txBody>
          <a:bodyPr wrap="square" rtlCol="0">
            <a:spAutoFit/>
          </a:bodyPr>
          <a:lstStyle/>
          <a:p>
            <a:pPr algn="ctr"/>
            <a:r>
              <a:rPr lang="en-US" dirty="0"/>
              <a:t>What’s going on ?</a:t>
            </a:r>
          </a:p>
        </p:txBody>
      </p:sp>
      <p:sp>
        <p:nvSpPr>
          <p:cNvPr id="6" name="Round Single Corner Rectangle 5">
            <a:extLst>
              <a:ext uri="{FF2B5EF4-FFF2-40B4-BE49-F238E27FC236}">
                <a16:creationId xmlns:a16="http://schemas.microsoft.com/office/drawing/2014/main" id="{D2E5A8C2-E6A4-B149-B77B-65581F73AFBE}"/>
              </a:ext>
            </a:extLst>
          </p:cNvPr>
          <p:cNvSpPr/>
          <p:nvPr/>
        </p:nvSpPr>
        <p:spPr>
          <a:xfrm>
            <a:off x="6866467" y="237067"/>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ACE0BE7-0B68-FC42-AE1A-A1AA62BFA789}"/>
              </a:ext>
            </a:extLst>
          </p:cNvPr>
          <p:cNvSpPr/>
          <p:nvPr/>
        </p:nvSpPr>
        <p:spPr>
          <a:xfrm>
            <a:off x="6899805" y="3289749"/>
            <a:ext cx="864339" cy="769441"/>
          </a:xfrm>
          <a:prstGeom prst="rect">
            <a:avLst/>
          </a:prstGeom>
        </p:spPr>
        <p:txBody>
          <a:bodyPr wrap="none">
            <a:spAutoFit/>
          </a:bodyPr>
          <a:lstStyle/>
          <a:p>
            <a:r>
              <a:rPr lang="en-US" sz="44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sz="4000" dirty="0">
                <a:effectLst/>
              </a:rPr>
              <a:t> </a:t>
            </a:r>
            <a:endParaRPr lang="en-US" sz="4000" dirty="0"/>
          </a:p>
        </p:txBody>
      </p:sp>
    </p:spTree>
    <p:extLst>
      <p:ext uri="{BB962C8B-B14F-4D97-AF65-F5344CB8AC3E}">
        <p14:creationId xmlns:p14="http://schemas.microsoft.com/office/powerpoint/2010/main" val="1291720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287631" y="180936"/>
            <a:ext cx="4073038" cy="400110"/>
          </a:xfrm>
          <a:prstGeom prst="rect">
            <a:avLst/>
          </a:prstGeom>
          <a:noFill/>
        </p:spPr>
        <p:txBody>
          <a:bodyPr wrap="none" rtlCol="0">
            <a:spAutoFit/>
          </a:bodyPr>
          <a:lstStyle/>
          <a:p>
            <a:r>
              <a:rPr lang="en-US" sz="2000" b="1" dirty="0"/>
              <a:t>define a </a:t>
            </a:r>
            <a:r>
              <a:rPr lang="en-US" sz="2000" b="1" u="sng" dirty="0"/>
              <a:t>Unit</a:t>
            </a:r>
            <a:r>
              <a:rPr lang="en-US" sz="2000" b="1" dirty="0"/>
              <a:t> of enzyme activity (U): </a:t>
            </a:r>
          </a:p>
        </p:txBody>
      </p:sp>
      <p:sp>
        <p:nvSpPr>
          <p:cNvPr id="25" name="Bent-Up Arrow 24">
            <a:extLst>
              <a:ext uri="{FF2B5EF4-FFF2-40B4-BE49-F238E27FC236}">
                <a16:creationId xmlns:a16="http://schemas.microsoft.com/office/drawing/2014/main" id="{70BEE369-DF02-3A42-9EEE-01BC573AD91D}"/>
              </a:ext>
            </a:extLst>
          </p:cNvPr>
          <p:cNvSpPr/>
          <p:nvPr/>
        </p:nvSpPr>
        <p:spPr>
          <a:xfrm flipH="1">
            <a:off x="5312705" y="2187724"/>
            <a:ext cx="2899801" cy="3183096"/>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36DE11-441E-824B-8C73-DF9DA94B587A}"/>
              </a:ext>
            </a:extLst>
          </p:cNvPr>
          <p:cNvSpPr txBox="1"/>
          <p:nvPr/>
        </p:nvSpPr>
        <p:spPr>
          <a:xfrm>
            <a:off x="5200519" y="5362055"/>
            <a:ext cx="301686" cy="369332"/>
          </a:xfrm>
          <a:prstGeom prst="rect">
            <a:avLst/>
          </a:prstGeom>
          <a:noFill/>
        </p:spPr>
        <p:txBody>
          <a:bodyPr wrap="none" rtlCol="0">
            <a:spAutoFit/>
          </a:bodyPr>
          <a:lstStyle/>
          <a:p>
            <a:r>
              <a:rPr lang="en-US" dirty="0"/>
              <a:t>0</a:t>
            </a:r>
          </a:p>
        </p:txBody>
      </p:sp>
      <p:sp>
        <p:nvSpPr>
          <p:cNvPr id="27" name="TextBox 26">
            <a:extLst>
              <a:ext uri="{FF2B5EF4-FFF2-40B4-BE49-F238E27FC236}">
                <a16:creationId xmlns:a16="http://schemas.microsoft.com/office/drawing/2014/main" id="{005B05F0-BF70-FB42-AB2D-697E7A690176}"/>
              </a:ext>
            </a:extLst>
          </p:cNvPr>
          <p:cNvSpPr txBox="1"/>
          <p:nvPr/>
        </p:nvSpPr>
        <p:spPr>
          <a:xfrm>
            <a:off x="5720388" y="5362055"/>
            <a:ext cx="301686"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186FEDB3-E590-2245-A4BE-5480EBDBA2B5}"/>
              </a:ext>
            </a:extLst>
          </p:cNvPr>
          <p:cNvSpPr txBox="1"/>
          <p:nvPr/>
        </p:nvSpPr>
        <p:spPr>
          <a:xfrm>
            <a:off x="6240257" y="5362055"/>
            <a:ext cx="301686" cy="369332"/>
          </a:xfrm>
          <a:prstGeom prst="rect">
            <a:avLst/>
          </a:prstGeom>
          <a:noFill/>
        </p:spPr>
        <p:txBody>
          <a:bodyPr wrap="none" rtlCol="0">
            <a:spAutoFit/>
          </a:bodyPr>
          <a:lstStyle/>
          <a:p>
            <a:r>
              <a:rPr lang="en-US" dirty="0"/>
              <a:t>2</a:t>
            </a:r>
          </a:p>
        </p:txBody>
      </p:sp>
      <p:sp>
        <p:nvSpPr>
          <p:cNvPr id="29" name="TextBox 28">
            <a:extLst>
              <a:ext uri="{FF2B5EF4-FFF2-40B4-BE49-F238E27FC236}">
                <a16:creationId xmlns:a16="http://schemas.microsoft.com/office/drawing/2014/main" id="{15A22F48-74D5-E043-8EBF-364D315892C8}"/>
              </a:ext>
            </a:extLst>
          </p:cNvPr>
          <p:cNvSpPr txBox="1"/>
          <p:nvPr/>
        </p:nvSpPr>
        <p:spPr>
          <a:xfrm>
            <a:off x="6734488" y="5362055"/>
            <a:ext cx="301686" cy="369332"/>
          </a:xfrm>
          <a:prstGeom prst="rect">
            <a:avLst/>
          </a:prstGeom>
          <a:noFill/>
        </p:spPr>
        <p:txBody>
          <a:bodyPr wrap="none" rtlCol="0">
            <a:spAutoFit/>
          </a:bodyPr>
          <a:lstStyle/>
          <a:p>
            <a:r>
              <a:rPr lang="en-US" dirty="0"/>
              <a:t>3</a:t>
            </a:r>
          </a:p>
        </p:txBody>
      </p:sp>
      <p:sp>
        <p:nvSpPr>
          <p:cNvPr id="30" name="TextBox 29">
            <a:extLst>
              <a:ext uri="{FF2B5EF4-FFF2-40B4-BE49-F238E27FC236}">
                <a16:creationId xmlns:a16="http://schemas.microsoft.com/office/drawing/2014/main" id="{060A2511-432C-5B45-B45B-C234266B842F}"/>
              </a:ext>
            </a:extLst>
          </p:cNvPr>
          <p:cNvSpPr txBox="1"/>
          <p:nvPr/>
        </p:nvSpPr>
        <p:spPr>
          <a:xfrm>
            <a:off x="7237265" y="5362055"/>
            <a:ext cx="301686" cy="369332"/>
          </a:xfrm>
          <a:prstGeom prst="rect">
            <a:avLst/>
          </a:prstGeom>
          <a:noFill/>
        </p:spPr>
        <p:txBody>
          <a:bodyPr wrap="none" rtlCol="0">
            <a:spAutoFit/>
          </a:bodyPr>
          <a:lstStyle/>
          <a:p>
            <a:r>
              <a:rPr lang="en-US" dirty="0"/>
              <a:t>4</a:t>
            </a:r>
          </a:p>
        </p:txBody>
      </p:sp>
      <p:sp>
        <p:nvSpPr>
          <p:cNvPr id="31" name="TextBox 30">
            <a:extLst>
              <a:ext uri="{FF2B5EF4-FFF2-40B4-BE49-F238E27FC236}">
                <a16:creationId xmlns:a16="http://schemas.microsoft.com/office/drawing/2014/main" id="{71F725AE-DE52-5542-B836-5EBCF69B4420}"/>
              </a:ext>
            </a:extLst>
          </p:cNvPr>
          <p:cNvSpPr txBox="1"/>
          <p:nvPr/>
        </p:nvSpPr>
        <p:spPr>
          <a:xfrm>
            <a:off x="7740042" y="5362055"/>
            <a:ext cx="301686" cy="369332"/>
          </a:xfrm>
          <a:prstGeom prst="rect">
            <a:avLst/>
          </a:prstGeom>
          <a:noFill/>
        </p:spPr>
        <p:txBody>
          <a:bodyPr wrap="none" rtlCol="0">
            <a:spAutoFit/>
          </a:bodyPr>
          <a:lstStyle/>
          <a:p>
            <a:r>
              <a:rPr lang="en-US" dirty="0"/>
              <a:t>5</a:t>
            </a:r>
          </a:p>
        </p:txBody>
      </p:sp>
      <p:sp>
        <p:nvSpPr>
          <p:cNvPr id="32" name="TextBox 31">
            <a:extLst>
              <a:ext uri="{FF2B5EF4-FFF2-40B4-BE49-F238E27FC236}">
                <a16:creationId xmlns:a16="http://schemas.microsoft.com/office/drawing/2014/main" id="{F05E4A2E-E16B-3240-B07A-817B849F425C}"/>
              </a:ext>
            </a:extLst>
          </p:cNvPr>
          <p:cNvSpPr txBox="1"/>
          <p:nvPr/>
        </p:nvSpPr>
        <p:spPr>
          <a:xfrm>
            <a:off x="6116342" y="5739496"/>
            <a:ext cx="1285480" cy="369332"/>
          </a:xfrm>
          <a:prstGeom prst="rect">
            <a:avLst/>
          </a:prstGeom>
          <a:noFill/>
        </p:spPr>
        <p:txBody>
          <a:bodyPr wrap="none" rtlCol="0">
            <a:spAutoFit/>
          </a:bodyPr>
          <a:lstStyle/>
          <a:p>
            <a:r>
              <a:rPr lang="en-US" dirty="0"/>
              <a:t>Enzyme (µl)</a:t>
            </a:r>
          </a:p>
        </p:txBody>
      </p:sp>
      <p:sp>
        <p:nvSpPr>
          <p:cNvPr id="34" name="TextBox 33">
            <a:extLst>
              <a:ext uri="{FF2B5EF4-FFF2-40B4-BE49-F238E27FC236}">
                <a16:creationId xmlns:a16="http://schemas.microsoft.com/office/drawing/2014/main" id="{37DB2405-1120-604D-A346-F8C0BF8344A5}"/>
              </a:ext>
            </a:extLst>
          </p:cNvPr>
          <p:cNvSpPr txBox="1"/>
          <p:nvPr/>
        </p:nvSpPr>
        <p:spPr>
          <a:xfrm rot="16200000">
            <a:off x="3918331" y="3499073"/>
            <a:ext cx="1594796" cy="369332"/>
          </a:xfrm>
          <a:prstGeom prst="rect">
            <a:avLst/>
          </a:prstGeom>
          <a:noFill/>
        </p:spPr>
        <p:txBody>
          <a:bodyPr wrap="none" rtlCol="0">
            <a:spAutoFit/>
          </a:bodyPr>
          <a:lstStyle/>
          <a:p>
            <a:r>
              <a:rPr lang="en-US" dirty="0"/>
              <a:t>Product (pmol)</a:t>
            </a:r>
          </a:p>
        </p:txBody>
      </p:sp>
      <p:sp>
        <p:nvSpPr>
          <p:cNvPr id="35" name="TextBox 34">
            <a:extLst>
              <a:ext uri="{FF2B5EF4-FFF2-40B4-BE49-F238E27FC236}">
                <a16:creationId xmlns:a16="http://schemas.microsoft.com/office/drawing/2014/main" id="{B5076240-7128-7041-AF51-F957D647174D}"/>
              </a:ext>
            </a:extLst>
          </p:cNvPr>
          <p:cNvSpPr txBox="1"/>
          <p:nvPr/>
        </p:nvSpPr>
        <p:spPr>
          <a:xfrm>
            <a:off x="4924206" y="4634238"/>
            <a:ext cx="418704" cy="369332"/>
          </a:xfrm>
          <a:prstGeom prst="rect">
            <a:avLst/>
          </a:prstGeom>
          <a:noFill/>
        </p:spPr>
        <p:txBody>
          <a:bodyPr wrap="none" rtlCol="0">
            <a:spAutoFit/>
          </a:bodyPr>
          <a:lstStyle/>
          <a:p>
            <a:r>
              <a:rPr lang="en-US" dirty="0"/>
              <a:t>10</a:t>
            </a:r>
          </a:p>
        </p:txBody>
      </p:sp>
      <p:sp>
        <p:nvSpPr>
          <p:cNvPr id="36" name="TextBox 35">
            <a:extLst>
              <a:ext uri="{FF2B5EF4-FFF2-40B4-BE49-F238E27FC236}">
                <a16:creationId xmlns:a16="http://schemas.microsoft.com/office/drawing/2014/main" id="{4DE0E350-E5CF-FC44-A227-85BF74ADBFC1}"/>
              </a:ext>
            </a:extLst>
          </p:cNvPr>
          <p:cNvSpPr txBox="1"/>
          <p:nvPr/>
        </p:nvSpPr>
        <p:spPr>
          <a:xfrm>
            <a:off x="4922783" y="4026062"/>
            <a:ext cx="418704" cy="369332"/>
          </a:xfrm>
          <a:prstGeom prst="rect">
            <a:avLst/>
          </a:prstGeom>
          <a:noFill/>
        </p:spPr>
        <p:txBody>
          <a:bodyPr wrap="none" rtlCol="0">
            <a:spAutoFit/>
          </a:bodyPr>
          <a:lstStyle/>
          <a:p>
            <a:r>
              <a:rPr lang="en-US" dirty="0"/>
              <a:t>20</a:t>
            </a:r>
          </a:p>
        </p:txBody>
      </p:sp>
      <p:sp>
        <p:nvSpPr>
          <p:cNvPr id="37" name="TextBox 36">
            <a:extLst>
              <a:ext uri="{FF2B5EF4-FFF2-40B4-BE49-F238E27FC236}">
                <a16:creationId xmlns:a16="http://schemas.microsoft.com/office/drawing/2014/main" id="{805A6180-0515-824D-A3C0-98E3B99AF64C}"/>
              </a:ext>
            </a:extLst>
          </p:cNvPr>
          <p:cNvSpPr txBox="1"/>
          <p:nvPr/>
        </p:nvSpPr>
        <p:spPr>
          <a:xfrm>
            <a:off x="4921360" y="3417886"/>
            <a:ext cx="418704" cy="369332"/>
          </a:xfrm>
          <a:prstGeom prst="rect">
            <a:avLst/>
          </a:prstGeom>
          <a:noFill/>
        </p:spPr>
        <p:txBody>
          <a:bodyPr wrap="none" rtlCol="0">
            <a:spAutoFit/>
          </a:bodyPr>
          <a:lstStyle/>
          <a:p>
            <a:r>
              <a:rPr lang="en-US" dirty="0"/>
              <a:t>30</a:t>
            </a:r>
          </a:p>
        </p:txBody>
      </p:sp>
      <p:sp>
        <p:nvSpPr>
          <p:cNvPr id="38" name="TextBox 37">
            <a:extLst>
              <a:ext uri="{FF2B5EF4-FFF2-40B4-BE49-F238E27FC236}">
                <a16:creationId xmlns:a16="http://schemas.microsoft.com/office/drawing/2014/main" id="{83B0EE25-6612-0644-AEC7-252D5BFE629D}"/>
              </a:ext>
            </a:extLst>
          </p:cNvPr>
          <p:cNvSpPr txBox="1"/>
          <p:nvPr/>
        </p:nvSpPr>
        <p:spPr>
          <a:xfrm>
            <a:off x="4919936" y="2835348"/>
            <a:ext cx="418704" cy="369332"/>
          </a:xfrm>
          <a:prstGeom prst="rect">
            <a:avLst/>
          </a:prstGeom>
          <a:noFill/>
        </p:spPr>
        <p:txBody>
          <a:bodyPr wrap="none" rtlCol="0">
            <a:spAutoFit/>
          </a:bodyPr>
          <a:lstStyle/>
          <a:p>
            <a:r>
              <a:rPr lang="en-US" dirty="0"/>
              <a:t>40</a:t>
            </a:r>
          </a:p>
        </p:txBody>
      </p:sp>
      <p:sp>
        <p:nvSpPr>
          <p:cNvPr id="39" name="TextBox 38">
            <a:extLst>
              <a:ext uri="{FF2B5EF4-FFF2-40B4-BE49-F238E27FC236}">
                <a16:creationId xmlns:a16="http://schemas.microsoft.com/office/drawing/2014/main" id="{3AC2FAD4-3048-7E4C-8102-9E6B12AF723D}"/>
              </a:ext>
            </a:extLst>
          </p:cNvPr>
          <p:cNvSpPr txBox="1"/>
          <p:nvPr/>
        </p:nvSpPr>
        <p:spPr>
          <a:xfrm>
            <a:off x="5682953" y="4563453"/>
            <a:ext cx="364202" cy="523220"/>
          </a:xfrm>
          <a:prstGeom prst="rect">
            <a:avLst/>
          </a:prstGeom>
          <a:noFill/>
        </p:spPr>
        <p:txBody>
          <a:bodyPr wrap="none" rtlCol="0">
            <a:spAutoFit/>
          </a:bodyPr>
          <a:lstStyle/>
          <a:p>
            <a:r>
              <a:rPr lang="en-US" sz="2800" dirty="0"/>
              <a:t>•</a:t>
            </a:r>
          </a:p>
        </p:txBody>
      </p:sp>
      <p:sp>
        <p:nvSpPr>
          <p:cNvPr id="40" name="TextBox 39">
            <a:extLst>
              <a:ext uri="{FF2B5EF4-FFF2-40B4-BE49-F238E27FC236}">
                <a16:creationId xmlns:a16="http://schemas.microsoft.com/office/drawing/2014/main" id="{463751C6-3B51-8144-8D8C-BB0EA4C71F46}"/>
              </a:ext>
            </a:extLst>
          </p:cNvPr>
          <p:cNvSpPr txBox="1"/>
          <p:nvPr/>
        </p:nvSpPr>
        <p:spPr>
          <a:xfrm>
            <a:off x="6185731" y="3989461"/>
            <a:ext cx="364202" cy="523220"/>
          </a:xfrm>
          <a:prstGeom prst="rect">
            <a:avLst/>
          </a:prstGeom>
          <a:noFill/>
        </p:spPr>
        <p:txBody>
          <a:bodyPr wrap="none" rtlCol="0">
            <a:spAutoFit/>
          </a:bodyPr>
          <a:lstStyle/>
          <a:p>
            <a:r>
              <a:rPr lang="en-US" sz="2800" dirty="0"/>
              <a:t>•</a:t>
            </a:r>
          </a:p>
        </p:txBody>
      </p:sp>
      <p:sp>
        <p:nvSpPr>
          <p:cNvPr id="41" name="TextBox 40">
            <a:extLst>
              <a:ext uri="{FF2B5EF4-FFF2-40B4-BE49-F238E27FC236}">
                <a16:creationId xmlns:a16="http://schemas.microsoft.com/office/drawing/2014/main" id="{69BFB4AC-3077-324C-AEC8-EE08D5E48860}"/>
              </a:ext>
            </a:extLst>
          </p:cNvPr>
          <p:cNvSpPr txBox="1"/>
          <p:nvPr/>
        </p:nvSpPr>
        <p:spPr>
          <a:xfrm>
            <a:off x="6707024" y="3391254"/>
            <a:ext cx="364202" cy="523220"/>
          </a:xfrm>
          <a:prstGeom prst="rect">
            <a:avLst/>
          </a:prstGeom>
          <a:noFill/>
        </p:spPr>
        <p:txBody>
          <a:bodyPr wrap="none" rtlCol="0">
            <a:spAutoFit/>
          </a:bodyPr>
          <a:lstStyle/>
          <a:p>
            <a:r>
              <a:rPr lang="en-US" sz="2800" dirty="0"/>
              <a:t>•</a:t>
            </a:r>
          </a:p>
        </p:txBody>
      </p:sp>
      <p:sp>
        <p:nvSpPr>
          <p:cNvPr id="42" name="TextBox 41">
            <a:extLst>
              <a:ext uri="{FF2B5EF4-FFF2-40B4-BE49-F238E27FC236}">
                <a16:creationId xmlns:a16="http://schemas.microsoft.com/office/drawing/2014/main" id="{6F368452-23F9-5448-9391-5F97B6D09323}"/>
              </a:ext>
            </a:extLst>
          </p:cNvPr>
          <p:cNvSpPr txBox="1"/>
          <p:nvPr/>
        </p:nvSpPr>
        <p:spPr>
          <a:xfrm>
            <a:off x="4918512" y="2210080"/>
            <a:ext cx="418704" cy="369332"/>
          </a:xfrm>
          <a:prstGeom prst="rect">
            <a:avLst/>
          </a:prstGeom>
          <a:noFill/>
        </p:spPr>
        <p:txBody>
          <a:bodyPr wrap="none" rtlCol="0">
            <a:spAutoFit/>
          </a:bodyPr>
          <a:lstStyle/>
          <a:p>
            <a:r>
              <a:rPr lang="en-US" dirty="0"/>
              <a:t>50</a:t>
            </a:r>
          </a:p>
        </p:txBody>
      </p:sp>
      <p:sp>
        <p:nvSpPr>
          <p:cNvPr id="43" name="TextBox 42">
            <a:extLst>
              <a:ext uri="{FF2B5EF4-FFF2-40B4-BE49-F238E27FC236}">
                <a16:creationId xmlns:a16="http://schemas.microsoft.com/office/drawing/2014/main" id="{81A8AD2B-250A-8542-9446-4836712220B4}"/>
              </a:ext>
            </a:extLst>
          </p:cNvPr>
          <p:cNvSpPr txBox="1"/>
          <p:nvPr/>
        </p:nvSpPr>
        <p:spPr>
          <a:xfrm>
            <a:off x="7209802" y="2757441"/>
            <a:ext cx="364202" cy="523220"/>
          </a:xfrm>
          <a:prstGeom prst="rect">
            <a:avLst/>
          </a:prstGeom>
          <a:noFill/>
        </p:spPr>
        <p:txBody>
          <a:bodyPr wrap="none" rtlCol="0">
            <a:spAutoFit/>
          </a:bodyPr>
          <a:lstStyle/>
          <a:p>
            <a:r>
              <a:rPr lang="en-US" sz="2800" dirty="0"/>
              <a:t>•</a:t>
            </a:r>
          </a:p>
        </p:txBody>
      </p:sp>
      <p:sp>
        <p:nvSpPr>
          <p:cNvPr id="44" name="TextBox 43">
            <a:extLst>
              <a:ext uri="{FF2B5EF4-FFF2-40B4-BE49-F238E27FC236}">
                <a16:creationId xmlns:a16="http://schemas.microsoft.com/office/drawing/2014/main" id="{4AEBC0AB-2286-A447-B383-91D8A60457DD}"/>
              </a:ext>
            </a:extLst>
          </p:cNvPr>
          <p:cNvSpPr txBox="1"/>
          <p:nvPr/>
        </p:nvSpPr>
        <p:spPr>
          <a:xfrm>
            <a:off x="7721125" y="2157811"/>
            <a:ext cx="364202" cy="523220"/>
          </a:xfrm>
          <a:prstGeom prst="rect">
            <a:avLst/>
          </a:prstGeom>
          <a:noFill/>
        </p:spPr>
        <p:txBody>
          <a:bodyPr wrap="none" rtlCol="0">
            <a:spAutoFit/>
          </a:bodyPr>
          <a:lstStyle/>
          <a:p>
            <a:r>
              <a:rPr lang="en-US" sz="2800" dirty="0"/>
              <a:t>•</a:t>
            </a:r>
          </a:p>
        </p:txBody>
      </p:sp>
      <p:cxnSp>
        <p:nvCxnSpPr>
          <p:cNvPr id="48" name="Straight Connector 47">
            <a:extLst>
              <a:ext uri="{FF2B5EF4-FFF2-40B4-BE49-F238E27FC236}">
                <a16:creationId xmlns:a16="http://schemas.microsoft.com/office/drawing/2014/main" id="{7261F85B-8CAE-8646-968B-981D29876871}"/>
              </a:ext>
            </a:extLst>
          </p:cNvPr>
          <p:cNvCxnSpPr>
            <a:cxnSpLocks/>
          </p:cNvCxnSpPr>
          <p:nvPr/>
        </p:nvCxnSpPr>
        <p:spPr>
          <a:xfrm flipV="1">
            <a:off x="5342816" y="2401369"/>
            <a:ext cx="2596227" cy="2960686"/>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AE194FD-498A-7C45-8310-2B83496F44B5}"/>
              </a:ext>
            </a:extLst>
          </p:cNvPr>
          <p:cNvSpPr txBox="1"/>
          <p:nvPr/>
        </p:nvSpPr>
        <p:spPr>
          <a:xfrm>
            <a:off x="293789" y="811218"/>
            <a:ext cx="8320372" cy="584775"/>
          </a:xfrm>
          <a:prstGeom prst="rect">
            <a:avLst/>
          </a:prstGeom>
          <a:noFill/>
        </p:spPr>
        <p:txBody>
          <a:bodyPr wrap="square" rtlCol="0">
            <a:spAutoFit/>
          </a:bodyPr>
          <a:lstStyle/>
          <a:p>
            <a:r>
              <a:rPr lang="en-US" sz="1600" dirty="0"/>
              <a:t>The amount of enzyme that catalyzes </a:t>
            </a:r>
            <a:r>
              <a:rPr lang="en-US" sz="1600" b="1" dirty="0"/>
              <a:t>1 nmol of product formation </a:t>
            </a:r>
            <a:r>
              <a:rPr lang="en-US" sz="1600" dirty="0"/>
              <a:t>in a 30 min reaction under reaction conditions specified </a:t>
            </a:r>
          </a:p>
        </p:txBody>
      </p:sp>
      <p:sp>
        <p:nvSpPr>
          <p:cNvPr id="49" name="TextBox 48">
            <a:extLst>
              <a:ext uri="{FF2B5EF4-FFF2-40B4-BE49-F238E27FC236}">
                <a16:creationId xmlns:a16="http://schemas.microsoft.com/office/drawing/2014/main" id="{DFFE28D3-E2DB-2040-A87E-AE9B43B53B7C}"/>
              </a:ext>
            </a:extLst>
          </p:cNvPr>
          <p:cNvSpPr txBox="1"/>
          <p:nvPr/>
        </p:nvSpPr>
        <p:spPr>
          <a:xfrm>
            <a:off x="328936" y="1786121"/>
            <a:ext cx="4457310" cy="400110"/>
          </a:xfrm>
          <a:prstGeom prst="rect">
            <a:avLst/>
          </a:prstGeom>
          <a:noFill/>
        </p:spPr>
        <p:txBody>
          <a:bodyPr wrap="none" rtlCol="0">
            <a:spAutoFit/>
          </a:bodyPr>
          <a:lstStyle/>
          <a:p>
            <a:r>
              <a:rPr lang="en-US" sz="2000" b="1" dirty="0"/>
              <a:t>define </a:t>
            </a:r>
            <a:r>
              <a:rPr lang="en-US" sz="2000" b="1" u="sng" dirty="0"/>
              <a:t>concentration</a:t>
            </a:r>
            <a:r>
              <a:rPr lang="en-US" sz="2000" b="1" dirty="0"/>
              <a:t> of enzyme (U/ml): </a:t>
            </a:r>
          </a:p>
        </p:txBody>
      </p:sp>
      <p:sp>
        <p:nvSpPr>
          <p:cNvPr id="50" name="TextBox 49">
            <a:extLst>
              <a:ext uri="{FF2B5EF4-FFF2-40B4-BE49-F238E27FC236}">
                <a16:creationId xmlns:a16="http://schemas.microsoft.com/office/drawing/2014/main" id="{A5340ECA-53C6-CA41-9D5D-D27168C2A1AE}"/>
              </a:ext>
            </a:extLst>
          </p:cNvPr>
          <p:cNvSpPr txBox="1"/>
          <p:nvPr/>
        </p:nvSpPr>
        <p:spPr>
          <a:xfrm>
            <a:off x="309456" y="2313853"/>
            <a:ext cx="4296727" cy="584775"/>
          </a:xfrm>
          <a:prstGeom prst="rect">
            <a:avLst/>
          </a:prstGeom>
          <a:noFill/>
        </p:spPr>
        <p:txBody>
          <a:bodyPr wrap="square" rtlCol="0">
            <a:spAutoFit/>
          </a:bodyPr>
          <a:lstStyle/>
          <a:p>
            <a:r>
              <a:rPr lang="en-US" sz="1600" dirty="0"/>
              <a:t>Calculate from the </a:t>
            </a:r>
            <a:r>
              <a:rPr lang="en-US" sz="1600" b="1" dirty="0"/>
              <a:t>slope</a:t>
            </a:r>
            <a:r>
              <a:rPr lang="en-US" sz="1600" dirty="0"/>
              <a:t> of the enzyme titration curve in the linear range</a:t>
            </a:r>
          </a:p>
        </p:txBody>
      </p:sp>
      <p:sp>
        <p:nvSpPr>
          <p:cNvPr id="51" name="TextBox 50">
            <a:extLst>
              <a:ext uri="{FF2B5EF4-FFF2-40B4-BE49-F238E27FC236}">
                <a16:creationId xmlns:a16="http://schemas.microsoft.com/office/drawing/2014/main" id="{0206EFED-0702-8F41-B271-D087013C51FE}"/>
              </a:ext>
            </a:extLst>
          </p:cNvPr>
          <p:cNvSpPr txBox="1"/>
          <p:nvPr/>
        </p:nvSpPr>
        <p:spPr>
          <a:xfrm>
            <a:off x="5627809" y="2926506"/>
            <a:ext cx="1221809" cy="369332"/>
          </a:xfrm>
          <a:prstGeom prst="rect">
            <a:avLst/>
          </a:prstGeom>
          <a:noFill/>
        </p:spPr>
        <p:txBody>
          <a:bodyPr wrap="none" rtlCol="0">
            <a:spAutoFit/>
          </a:bodyPr>
          <a:lstStyle/>
          <a:p>
            <a:r>
              <a:rPr lang="en-US" dirty="0"/>
              <a:t>10 pmol/µl</a:t>
            </a:r>
          </a:p>
        </p:txBody>
      </p:sp>
      <p:sp>
        <p:nvSpPr>
          <p:cNvPr id="52" name="TextBox 51">
            <a:extLst>
              <a:ext uri="{FF2B5EF4-FFF2-40B4-BE49-F238E27FC236}">
                <a16:creationId xmlns:a16="http://schemas.microsoft.com/office/drawing/2014/main" id="{16EB116F-2443-0A4D-B035-252765948B19}"/>
              </a:ext>
            </a:extLst>
          </p:cNvPr>
          <p:cNvSpPr txBox="1"/>
          <p:nvPr/>
        </p:nvSpPr>
        <p:spPr>
          <a:xfrm>
            <a:off x="6882617" y="4335138"/>
            <a:ext cx="965329" cy="369332"/>
          </a:xfrm>
          <a:prstGeom prst="rect">
            <a:avLst/>
          </a:prstGeom>
          <a:noFill/>
        </p:spPr>
        <p:txBody>
          <a:bodyPr wrap="none" rtlCol="0">
            <a:spAutoFit/>
          </a:bodyPr>
          <a:lstStyle/>
          <a:p>
            <a:r>
              <a:rPr lang="en-US" b="1" dirty="0"/>
              <a:t>10 U/ml</a:t>
            </a:r>
          </a:p>
        </p:txBody>
      </p:sp>
      <p:sp>
        <p:nvSpPr>
          <p:cNvPr id="53" name="TextBox 52">
            <a:extLst>
              <a:ext uri="{FF2B5EF4-FFF2-40B4-BE49-F238E27FC236}">
                <a16:creationId xmlns:a16="http://schemas.microsoft.com/office/drawing/2014/main" id="{264C267F-C597-6747-A244-A0DCD0F3750A}"/>
              </a:ext>
            </a:extLst>
          </p:cNvPr>
          <p:cNvSpPr txBox="1"/>
          <p:nvPr/>
        </p:nvSpPr>
        <p:spPr>
          <a:xfrm>
            <a:off x="327512" y="3263119"/>
            <a:ext cx="2885662" cy="400110"/>
          </a:xfrm>
          <a:prstGeom prst="rect">
            <a:avLst/>
          </a:prstGeom>
          <a:noFill/>
        </p:spPr>
        <p:txBody>
          <a:bodyPr wrap="none" rtlCol="0">
            <a:spAutoFit/>
          </a:bodyPr>
          <a:lstStyle/>
          <a:p>
            <a:r>
              <a:rPr lang="en-US" sz="2000" b="1" dirty="0"/>
              <a:t>Total amount of enzyme: </a:t>
            </a:r>
          </a:p>
        </p:txBody>
      </p:sp>
      <p:sp>
        <p:nvSpPr>
          <p:cNvPr id="54" name="TextBox 53">
            <a:extLst>
              <a:ext uri="{FF2B5EF4-FFF2-40B4-BE49-F238E27FC236}">
                <a16:creationId xmlns:a16="http://schemas.microsoft.com/office/drawing/2014/main" id="{0A1CF680-4866-F94D-9C8A-3EF5902450DE}"/>
              </a:ext>
            </a:extLst>
          </p:cNvPr>
          <p:cNvSpPr txBox="1"/>
          <p:nvPr/>
        </p:nvSpPr>
        <p:spPr>
          <a:xfrm>
            <a:off x="359307" y="3799397"/>
            <a:ext cx="3503391" cy="830997"/>
          </a:xfrm>
          <a:prstGeom prst="rect">
            <a:avLst/>
          </a:prstGeom>
          <a:noFill/>
        </p:spPr>
        <p:txBody>
          <a:bodyPr wrap="square" rtlCol="0">
            <a:spAutoFit/>
          </a:bodyPr>
          <a:lstStyle/>
          <a:p>
            <a:r>
              <a:rPr lang="en-US" sz="1600" dirty="0"/>
              <a:t>=        concentration of enzyme (U/ml)</a:t>
            </a:r>
          </a:p>
          <a:p>
            <a:r>
              <a:rPr lang="en-US" sz="1600" u="sng" dirty="0"/>
              <a:t>     x    volume of enzyme solution (ml)</a:t>
            </a:r>
          </a:p>
          <a:p>
            <a:r>
              <a:rPr lang="en-US" sz="1600" dirty="0"/>
              <a:t>           total Units of enzyme </a:t>
            </a:r>
          </a:p>
        </p:txBody>
      </p:sp>
    </p:spTree>
    <p:extLst>
      <p:ext uri="{BB962C8B-B14F-4D97-AF65-F5344CB8AC3E}">
        <p14:creationId xmlns:p14="http://schemas.microsoft.com/office/powerpoint/2010/main" val="33687435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1960323" y="231486"/>
            <a:ext cx="4407297" cy="400110"/>
          </a:xfrm>
          <a:prstGeom prst="rect">
            <a:avLst/>
          </a:prstGeom>
          <a:noFill/>
        </p:spPr>
        <p:txBody>
          <a:bodyPr wrap="none" rtlCol="0">
            <a:spAutoFit/>
          </a:bodyPr>
          <a:lstStyle/>
          <a:p>
            <a:r>
              <a:rPr lang="en-US" sz="2000" b="1" dirty="0"/>
              <a:t>Interpret Enzyme Elution Profile Results</a:t>
            </a:r>
            <a:endParaRPr lang="en-US" sz="2000" b="1" i="1" dirty="0"/>
          </a:p>
        </p:txBody>
      </p:sp>
      <p:grpSp>
        <p:nvGrpSpPr>
          <p:cNvPr id="2" name="Group 1">
            <a:extLst>
              <a:ext uri="{FF2B5EF4-FFF2-40B4-BE49-F238E27FC236}">
                <a16:creationId xmlns:a16="http://schemas.microsoft.com/office/drawing/2014/main" id="{2CE86255-5DCF-FC45-B089-717F9FA49C6E}"/>
              </a:ext>
            </a:extLst>
          </p:cNvPr>
          <p:cNvGrpSpPr/>
          <p:nvPr/>
        </p:nvGrpSpPr>
        <p:grpSpPr>
          <a:xfrm>
            <a:off x="153109" y="1843406"/>
            <a:ext cx="5374430" cy="4010935"/>
            <a:chOff x="3311176" y="2622339"/>
            <a:chExt cx="5374430" cy="4010935"/>
          </a:xfrm>
        </p:grpSpPr>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746055" cy="369332"/>
            </a:xfrm>
            <a:prstGeom prst="rect">
              <a:avLst/>
            </a:prstGeom>
            <a:noFill/>
          </p:spPr>
          <p:txBody>
            <a:bodyPr wrap="none" rtlCol="0">
              <a:spAutoFit/>
            </a:bodyPr>
            <a:lstStyle/>
            <a:p>
              <a:r>
                <a:rPr lang="en-US" dirty="0"/>
                <a:t>Fraction number</a:t>
              </a:r>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DA33A42C-AC82-4B4C-B4B0-32882A68B510}"/>
              </a:ext>
            </a:extLst>
          </p:cNvPr>
          <p:cNvSpPr/>
          <p:nvPr/>
        </p:nvSpPr>
        <p:spPr>
          <a:xfrm>
            <a:off x="533400" y="2442022"/>
            <a:ext cx="4546600" cy="2858111"/>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08E887-1FE2-F849-BBE1-6AC128E205BB}"/>
              </a:ext>
            </a:extLst>
          </p:cNvPr>
          <p:cNvSpPr txBox="1"/>
          <p:nvPr/>
        </p:nvSpPr>
        <p:spPr>
          <a:xfrm>
            <a:off x="4626337" y="2867155"/>
            <a:ext cx="712054" cy="338554"/>
          </a:xfrm>
          <a:prstGeom prst="rect">
            <a:avLst/>
          </a:prstGeom>
          <a:noFill/>
        </p:spPr>
        <p:txBody>
          <a:bodyPr wrap="none" rtlCol="0">
            <a:spAutoFit/>
          </a:bodyPr>
          <a:lstStyle/>
          <a:p>
            <a:r>
              <a:rPr lang="en-US" sz="1600" dirty="0">
                <a:solidFill>
                  <a:srgbClr val="0432FF"/>
                </a:solidFill>
              </a:rPr>
              <a:t>kinase</a:t>
            </a:r>
          </a:p>
        </p:txBody>
      </p:sp>
      <p:sp>
        <p:nvSpPr>
          <p:cNvPr id="24" name="TextBox 23">
            <a:extLst>
              <a:ext uri="{FF2B5EF4-FFF2-40B4-BE49-F238E27FC236}">
                <a16:creationId xmlns:a16="http://schemas.microsoft.com/office/drawing/2014/main" id="{07C45DE8-7BA1-BC49-A619-17E47406E8A6}"/>
              </a:ext>
            </a:extLst>
          </p:cNvPr>
          <p:cNvSpPr txBox="1"/>
          <p:nvPr/>
        </p:nvSpPr>
        <p:spPr>
          <a:xfrm>
            <a:off x="1835013" y="718721"/>
            <a:ext cx="5327786" cy="338554"/>
          </a:xfrm>
          <a:prstGeom prst="rect">
            <a:avLst/>
          </a:prstGeom>
          <a:noFill/>
        </p:spPr>
        <p:txBody>
          <a:bodyPr wrap="square" rtlCol="0">
            <a:spAutoFit/>
          </a:bodyPr>
          <a:lstStyle/>
          <a:p>
            <a:r>
              <a:rPr lang="en-US" sz="1600" dirty="0"/>
              <a:t>(</a:t>
            </a:r>
            <a:r>
              <a:rPr lang="en-US" sz="1600" dirty="0" err="1"/>
              <a:t>Phosphocellulose</a:t>
            </a:r>
            <a:r>
              <a:rPr lang="en-US" sz="1600" dirty="0"/>
              <a:t> input:  90,000 Units; 900 mg protein)</a:t>
            </a:r>
          </a:p>
        </p:txBody>
      </p:sp>
      <p:sp>
        <p:nvSpPr>
          <p:cNvPr id="28" name="TextBox 27">
            <a:extLst>
              <a:ext uri="{FF2B5EF4-FFF2-40B4-BE49-F238E27FC236}">
                <a16:creationId xmlns:a16="http://schemas.microsoft.com/office/drawing/2014/main" id="{8A7E668A-3C46-3D4D-80C4-03C81C53826B}"/>
              </a:ext>
            </a:extLst>
          </p:cNvPr>
          <p:cNvSpPr txBox="1"/>
          <p:nvPr/>
        </p:nvSpPr>
        <p:spPr>
          <a:xfrm>
            <a:off x="6857035" y="273718"/>
            <a:ext cx="1252022" cy="338554"/>
          </a:xfrm>
          <a:prstGeom prst="rect">
            <a:avLst/>
          </a:prstGeom>
          <a:noFill/>
        </p:spPr>
        <p:txBody>
          <a:bodyPr wrap="square" rtlCol="0">
            <a:spAutoFit/>
          </a:bodyPr>
          <a:lstStyle/>
          <a:p>
            <a:r>
              <a:rPr lang="en-US" sz="1600" b="1" dirty="0">
                <a:solidFill>
                  <a:srgbClr val="0432FF"/>
                </a:solidFill>
              </a:rPr>
              <a:t>Scenario #3</a:t>
            </a:r>
          </a:p>
        </p:txBody>
      </p:sp>
      <p:sp>
        <p:nvSpPr>
          <p:cNvPr id="29" name="TextBox 28">
            <a:extLst>
              <a:ext uri="{FF2B5EF4-FFF2-40B4-BE49-F238E27FC236}">
                <a16:creationId xmlns:a16="http://schemas.microsoft.com/office/drawing/2014/main" id="{0A09EC25-93FE-DA4A-AD0B-6B2D5D242B5C}"/>
              </a:ext>
            </a:extLst>
          </p:cNvPr>
          <p:cNvSpPr txBox="1"/>
          <p:nvPr/>
        </p:nvSpPr>
        <p:spPr>
          <a:xfrm>
            <a:off x="6696171" y="2788318"/>
            <a:ext cx="1252022" cy="338554"/>
          </a:xfrm>
          <a:prstGeom prst="rect">
            <a:avLst/>
          </a:prstGeom>
          <a:noFill/>
        </p:spPr>
        <p:txBody>
          <a:bodyPr wrap="square" rtlCol="0">
            <a:spAutoFit/>
          </a:bodyPr>
          <a:lstStyle/>
          <a:p>
            <a:r>
              <a:rPr lang="en-US" sz="1600" b="1" dirty="0">
                <a:solidFill>
                  <a:srgbClr val="0432FF"/>
                </a:solidFill>
              </a:rPr>
              <a:t>2,000 Units</a:t>
            </a:r>
          </a:p>
        </p:txBody>
      </p:sp>
      <p:sp>
        <p:nvSpPr>
          <p:cNvPr id="30" name="TextBox 29">
            <a:extLst>
              <a:ext uri="{FF2B5EF4-FFF2-40B4-BE49-F238E27FC236}">
                <a16:creationId xmlns:a16="http://schemas.microsoft.com/office/drawing/2014/main" id="{8285F3EA-C64B-E641-AB2D-2C7F0A993F22}"/>
              </a:ext>
            </a:extLst>
          </p:cNvPr>
          <p:cNvSpPr txBox="1"/>
          <p:nvPr/>
        </p:nvSpPr>
        <p:spPr>
          <a:xfrm>
            <a:off x="6322776" y="2216749"/>
            <a:ext cx="1949160" cy="369332"/>
          </a:xfrm>
          <a:prstGeom prst="rect">
            <a:avLst/>
          </a:prstGeom>
          <a:noFill/>
        </p:spPr>
        <p:txBody>
          <a:bodyPr wrap="square" rtlCol="0">
            <a:spAutoFit/>
          </a:bodyPr>
          <a:lstStyle/>
          <a:p>
            <a:pPr algn="ctr"/>
            <a:r>
              <a:rPr lang="en-US" dirty="0"/>
              <a:t>What’s going on ?</a:t>
            </a:r>
          </a:p>
        </p:txBody>
      </p:sp>
      <p:sp>
        <p:nvSpPr>
          <p:cNvPr id="6" name="Round Single Corner Rectangle 5">
            <a:extLst>
              <a:ext uri="{FF2B5EF4-FFF2-40B4-BE49-F238E27FC236}">
                <a16:creationId xmlns:a16="http://schemas.microsoft.com/office/drawing/2014/main" id="{D2E5A8C2-E6A4-B149-B77B-65581F73AFBE}"/>
              </a:ext>
            </a:extLst>
          </p:cNvPr>
          <p:cNvSpPr/>
          <p:nvPr/>
        </p:nvSpPr>
        <p:spPr>
          <a:xfrm>
            <a:off x="6866467" y="237067"/>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ACE0BE7-0B68-FC42-AE1A-A1AA62BFA789}"/>
              </a:ext>
            </a:extLst>
          </p:cNvPr>
          <p:cNvSpPr/>
          <p:nvPr/>
        </p:nvSpPr>
        <p:spPr>
          <a:xfrm>
            <a:off x="6899805" y="3289749"/>
            <a:ext cx="864339" cy="769441"/>
          </a:xfrm>
          <a:prstGeom prst="rect">
            <a:avLst/>
          </a:prstGeom>
        </p:spPr>
        <p:txBody>
          <a:bodyPr wrap="none">
            <a:spAutoFit/>
          </a:bodyPr>
          <a:lstStyle/>
          <a:p>
            <a:r>
              <a:rPr lang="en-US" sz="44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sz="4000" dirty="0">
                <a:effectLst/>
              </a:rPr>
              <a:t> </a:t>
            </a:r>
            <a:endParaRPr lang="en-US" sz="4000" dirty="0"/>
          </a:p>
        </p:txBody>
      </p:sp>
      <p:sp>
        <p:nvSpPr>
          <p:cNvPr id="31" name="TextBox 30">
            <a:extLst>
              <a:ext uri="{FF2B5EF4-FFF2-40B4-BE49-F238E27FC236}">
                <a16:creationId xmlns:a16="http://schemas.microsoft.com/office/drawing/2014/main" id="{A2AF7D6E-D5D1-0241-ABC3-A97152743407}"/>
              </a:ext>
            </a:extLst>
          </p:cNvPr>
          <p:cNvSpPr txBox="1"/>
          <p:nvPr/>
        </p:nvSpPr>
        <p:spPr>
          <a:xfrm>
            <a:off x="5950242" y="4189483"/>
            <a:ext cx="2965158" cy="1754326"/>
          </a:xfrm>
          <a:prstGeom prst="rect">
            <a:avLst/>
          </a:prstGeom>
          <a:noFill/>
        </p:spPr>
        <p:txBody>
          <a:bodyPr wrap="square" rtlCol="0">
            <a:spAutoFit/>
          </a:bodyPr>
          <a:lstStyle/>
          <a:p>
            <a:r>
              <a:rPr lang="en-US" dirty="0"/>
              <a:t>Low activity peak represents the overlap of the elution profiles of two different components (A and B), both of which are essential for kinase activity</a:t>
            </a:r>
          </a:p>
        </p:txBody>
      </p:sp>
      <p:sp>
        <p:nvSpPr>
          <p:cNvPr id="7" name="Rectangle 6">
            <a:extLst>
              <a:ext uri="{FF2B5EF4-FFF2-40B4-BE49-F238E27FC236}">
                <a16:creationId xmlns:a16="http://schemas.microsoft.com/office/drawing/2014/main" id="{7C306359-9FD8-EA46-AD9C-4FC325EC34F7}"/>
              </a:ext>
            </a:extLst>
          </p:cNvPr>
          <p:cNvSpPr/>
          <p:nvPr/>
        </p:nvSpPr>
        <p:spPr>
          <a:xfrm>
            <a:off x="5867400" y="4080933"/>
            <a:ext cx="3064933" cy="19727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71B2E18F-7898-0D4E-BA6E-EC3FB2573C66}"/>
              </a:ext>
            </a:extLst>
          </p:cNvPr>
          <p:cNvSpPr/>
          <p:nvPr/>
        </p:nvSpPr>
        <p:spPr>
          <a:xfrm>
            <a:off x="211667" y="1913468"/>
            <a:ext cx="4546600" cy="3318932"/>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19050">
            <a:solidFill>
              <a:srgbClr val="9420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167F3640-5D56-5C4E-B1C7-658E05B6E317}"/>
              </a:ext>
            </a:extLst>
          </p:cNvPr>
          <p:cNvSpPr/>
          <p:nvPr/>
        </p:nvSpPr>
        <p:spPr>
          <a:xfrm>
            <a:off x="821268" y="1913468"/>
            <a:ext cx="4546600" cy="3318932"/>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19050">
            <a:solidFill>
              <a:srgbClr val="FF4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5586DB-F72B-6049-AE66-166987218867}"/>
              </a:ext>
            </a:extLst>
          </p:cNvPr>
          <p:cNvSpPr/>
          <p:nvPr/>
        </p:nvSpPr>
        <p:spPr>
          <a:xfrm>
            <a:off x="127000" y="5173133"/>
            <a:ext cx="279400" cy="84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BCEB88F-362F-4F40-A3E2-0828BA2AD38A}"/>
              </a:ext>
            </a:extLst>
          </p:cNvPr>
          <p:cNvSpPr txBox="1"/>
          <p:nvPr/>
        </p:nvSpPr>
        <p:spPr>
          <a:xfrm>
            <a:off x="2106376" y="1556350"/>
            <a:ext cx="594491" cy="369332"/>
          </a:xfrm>
          <a:prstGeom prst="rect">
            <a:avLst/>
          </a:prstGeom>
          <a:noFill/>
        </p:spPr>
        <p:txBody>
          <a:bodyPr wrap="square" rtlCol="0">
            <a:spAutoFit/>
          </a:bodyPr>
          <a:lstStyle/>
          <a:p>
            <a:pPr algn="ctr"/>
            <a:r>
              <a:rPr lang="en-US" dirty="0"/>
              <a:t>A</a:t>
            </a:r>
          </a:p>
        </p:txBody>
      </p:sp>
      <p:sp>
        <p:nvSpPr>
          <p:cNvPr id="40" name="TextBox 39">
            <a:extLst>
              <a:ext uri="{FF2B5EF4-FFF2-40B4-BE49-F238E27FC236}">
                <a16:creationId xmlns:a16="http://schemas.microsoft.com/office/drawing/2014/main" id="{72C0C243-1C38-8A4B-B954-475E29B7FEC6}"/>
              </a:ext>
            </a:extLst>
          </p:cNvPr>
          <p:cNvSpPr txBox="1"/>
          <p:nvPr/>
        </p:nvSpPr>
        <p:spPr>
          <a:xfrm>
            <a:off x="2724444" y="1556350"/>
            <a:ext cx="594491" cy="369332"/>
          </a:xfrm>
          <a:prstGeom prst="rect">
            <a:avLst/>
          </a:prstGeom>
          <a:noFill/>
        </p:spPr>
        <p:txBody>
          <a:bodyPr wrap="square" rtlCol="0">
            <a:spAutoFit/>
          </a:bodyPr>
          <a:lstStyle/>
          <a:p>
            <a:pPr algn="ctr"/>
            <a:r>
              <a:rPr lang="en-US" dirty="0"/>
              <a:t>B</a:t>
            </a:r>
          </a:p>
        </p:txBody>
      </p:sp>
      <p:sp>
        <p:nvSpPr>
          <p:cNvPr id="41" name="TextBox 40">
            <a:extLst>
              <a:ext uri="{FF2B5EF4-FFF2-40B4-BE49-F238E27FC236}">
                <a16:creationId xmlns:a16="http://schemas.microsoft.com/office/drawing/2014/main" id="{66C42A8E-713C-0543-BD88-678642E2875C}"/>
              </a:ext>
            </a:extLst>
          </p:cNvPr>
          <p:cNvSpPr txBox="1"/>
          <p:nvPr/>
        </p:nvSpPr>
        <p:spPr>
          <a:xfrm>
            <a:off x="1192550" y="6076969"/>
            <a:ext cx="3557251" cy="400110"/>
          </a:xfrm>
          <a:prstGeom prst="rect">
            <a:avLst/>
          </a:prstGeom>
          <a:noFill/>
        </p:spPr>
        <p:txBody>
          <a:bodyPr wrap="square" rtlCol="0">
            <a:spAutoFit/>
          </a:bodyPr>
          <a:lstStyle/>
          <a:p>
            <a:r>
              <a:rPr lang="en-US" sz="2000" b="1" dirty="0">
                <a:solidFill>
                  <a:srgbClr val="0432FF"/>
                </a:solidFill>
              </a:rPr>
              <a:t>Q: how to test this hypothesis ?</a:t>
            </a:r>
          </a:p>
        </p:txBody>
      </p:sp>
    </p:spTree>
    <p:extLst>
      <p:ext uri="{BB962C8B-B14F-4D97-AF65-F5344CB8AC3E}">
        <p14:creationId xmlns:p14="http://schemas.microsoft.com/office/powerpoint/2010/main" val="2312970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3924590" y="231486"/>
            <a:ext cx="705642" cy="461665"/>
          </a:xfrm>
          <a:prstGeom prst="rect">
            <a:avLst/>
          </a:prstGeom>
          <a:noFill/>
        </p:spPr>
        <p:txBody>
          <a:bodyPr wrap="none" rtlCol="0">
            <a:spAutoFit/>
          </a:bodyPr>
          <a:lstStyle/>
          <a:p>
            <a:r>
              <a:rPr lang="en-US" sz="2400" b="1" dirty="0">
                <a:solidFill>
                  <a:srgbClr val="0432FF"/>
                </a:solidFill>
              </a:rPr>
              <a:t>MIX</a:t>
            </a:r>
            <a:endParaRPr lang="en-US" sz="2400" b="1" i="1" dirty="0">
              <a:solidFill>
                <a:srgbClr val="0432FF"/>
              </a:solidFill>
            </a:endParaRPr>
          </a:p>
        </p:txBody>
      </p:sp>
      <p:grpSp>
        <p:nvGrpSpPr>
          <p:cNvPr id="2" name="Group 1">
            <a:extLst>
              <a:ext uri="{FF2B5EF4-FFF2-40B4-BE49-F238E27FC236}">
                <a16:creationId xmlns:a16="http://schemas.microsoft.com/office/drawing/2014/main" id="{2CE86255-5DCF-FC45-B089-717F9FA49C6E}"/>
              </a:ext>
            </a:extLst>
          </p:cNvPr>
          <p:cNvGrpSpPr/>
          <p:nvPr/>
        </p:nvGrpSpPr>
        <p:grpSpPr>
          <a:xfrm>
            <a:off x="153109" y="1843406"/>
            <a:ext cx="5374430" cy="4010935"/>
            <a:chOff x="3311176" y="2622339"/>
            <a:chExt cx="5374430" cy="4010935"/>
          </a:xfrm>
        </p:grpSpPr>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84731" cy="369332"/>
            </a:xfrm>
            <a:prstGeom prst="rect">
              <a:avLst/>
            </a:prstGeom>
            <a:noFill/>
          </p:spPr>
          <p:txBody>
            <a:bodyPr wrap="none" rtlCol="0">
              <a:spAutoFit/>
            </a:bodyPr>
            <a:lstStyle/>
            <a:p>
              <a:endParaRPr lang="en-US" dirty="0"/>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DA33A42C-AC82-4B4C-B4B0-32882A68B510}"/>
              </a:ext>
            </a:extLst>
          </p:cNvPr>
          <p:cNvSpPr/>
          <p:nvPr/>
        </p:nvSpPr>
        <p:spPr>
          <a:xfrm>
            <a:off x="533400" y="2442022"/>
            <a:ext cx="4546600" cy="2858111"/>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08E887-1FE2-F849-BBE1-6AC128E205BB}"/>
              </a:ext>
            </a:extLst>
          </p:cNvPr>
          <p:cNvSpPr txBox="1"/>
          <p:nvPr/>
        </p:nvSpPr>
        <p:spPr>
          <a:xfrm>
            <a:off x="4626337" y="2867155"/>
            <a:ext cx="712054" cy="338554"/>
          </a:xfrm>
          <a:prstGeom prst="rect">
            <a:avLst/>
          </a:prstGeom>
          <a:noFill/>
        </p:spPr>
        <p:txBody>
          <a:bodyPr wrap="none" rtlCol="0">
            <a:spAutoFit/>
          </a:bodyPr>
          <a:lstStyle/>
          <a:p>
            <a:r>
              <a:rPr lang="en-US" sz="1600" dirty="0">
                <a:solidFill>
                  <a:srgbClr val="0432FF"/>
                </a:solidFill>
              </a:rPr>
              <a:t>kinase</a:t>
            </a:r>
          </a:p>
        </p:txBody>
      </p:sp>
      <p:sp>
        <p:nvSpPr>
          <p:cNvPr id="24" name="TextBox 23">
            <a:extLst>
              <a:ext uri="{FF2B5EF4-FFF2-40B4-BE49-F238E27FC236}">
                <a16:creationId xmlns:a16="http://schemas.microsoft.com/office/drawing/2014/main" id="{07C45DE8-7BA1-BC49-A619-17E47406E8A6}"/>
              </a:ext>
            </a:extLst>
          </p:cNvPr>
          <p:cNvSpPr txBox="1"/>
          <p:nvPr/>
        </p:nvSpPr>
        <p:spPr>
          <a:xfrm>
            <a:off x="1835013" y="718721"/>
            <a:ext cx="5327786" cy="338554"/>
          </a:xfrm>
          <a:prstGeom prst="rect">
            <a:avLst/>
          </a:prstGeom>
          <a:noFill/>
        </p:spPr>
        <p:txBody>
          <a:bodyPr wrap="square" rtlCol="0">
            <a:spAutoFit/>
          </a:bodyPr>
          <a:lstStyle/>
          <a:p>
            <a:r>
              <a:rPr lang="en-US" sz="1600" dirty="0"/>
              <a:t>(</a:t>
            </a:r>
            <a:r>
              <a:rPr lang="en-US" sz="1600" dirty="0" err="1"/>
              <a:t>Phosphocellulose</a:t>
            </a:r>
            <a:r>
              <a:rPr lang="en-US" sz="1600" dirty="0"/>
              <a:t> input:  90,000 Units; 900 mg protein)</a:t>
            </a:r>
          </a:p>
        </p:txBody>
      </p:sp>
      <p:sp>
        <p:nvSpPr>
          <p:cNvPr id="28" name="TextBox 27">
            <a:extLst>
              <a:ext uri="{FF2B5EF4-FFF2-40B4-BE49-F238E27FC236}">
                <a16:creationId xmlns:a16="http://schemas.microsoft.com/office/drawing/2014/main" id="{8A7E668A-3C46-3D4D-80C4-03C81C53826B}"/>
              </a:ext>
            </a:extLst>
          </p:cNvPr>
          <p:cNvSpPr txBox="1"/>
          <p:nvPr/>
        </p:nvSpPr>
        <p:spPr>
          <a:xfrm>
            <a:off x="6857035" y="273718"/>
            <a:ext cx="1252022" cy="338554"/>
          </a:xfrm>
          <a:prstGeom prst="rect">
            <a:avLst/>
          </a:prstGeom>
          <a:noFill/>
        </p:spPr>
        <p:txBody>
          <a:bodyPr wrap="square" rtlCol="0">
            <a:spAutoFit/>
          </a:bodyPr>
          <a:lstStyle/>
          <a:p>
            <a:r>
              <a:rPr lang="en-US" sz="1600" b="1" dirty="0">
                <a:solidFill>
                  <a:srgbClr val="0432FF"/>
                </a:solidFill>
              </a:rPr>
              <a:t>Scenario #3</a:t>
            </a:r>
          </a:p>
        </p:txBody>
      </p:sp>
      <p:sp>
        <p:nvSpPr>
          <p:cNvPr id="6" name="Round Single Corner Rectangle 5">
            <a:extLst>
              <a:ext uri="{FF2B5EF4-FFF2-40B4-BE49-F238E27FC236}">
                <a16:creationId xmlns:a16="http://schemas.microsoft.com/office/drawing/2014/main" id="{D2E5A8C2-E6A4-B149-B77B-65581F73AFBE}"/>
              </a:ext>
            </a:extLst>
          </p:cNvPr>
          <p:cNvSpPr/>
          <p:nvPr/>
        </p:nvSpPr>
        <p:spPr>
          <a:xfrm>
            <a:off x="6866467" y="237067"/>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2AF7D6E-D5D1-0241-ABC3-A97152743407}"/>
              </a:ext>
            </a:extLst>
          </p:cNvPr>
          <p:cNvSpPr txBox="1"/>
          <p:nvPr/>
        </p:nvSpPr>
        <p:spPr>
          <a:xfrm>
            <a:off x="5967175" y="1463217"/>
            <a:ext cx="2965158" cy="1323439"/>
          </a:xfrm>
          <a:prstGeom prst="rect">
            <a:avLst/>
          </a:prstGeom>
          <a:noFill/>
        </p:spPr>
        <p:txBody>
          <a:bodyPr wrap="square" rtlCol="0">
            <a:spAutoFit/>
          </a:bodyPr>
          <a:lstStyle/>
          <a:p>
            <a:r>
              <a:rPr lang="en-US" sz="1600" dirty="0"/>
              <a:t>Low activity peak represents the overlap of the elution profiles of two different components (A and B), both of which are essential for kinase activity</a:t>
            </a:r>
          </a:p>
        </p:txBody>
      </p:sp>
      <p:sp>
        <p:nvSpPr>
          <p:cNvPr id="7" name="Rectangle 6">
            <a:extLst>
              <a:ext uri="{FF2B5EF4-FFF2-40B4-BE49-F238E27FC236}">
                <a16:creationId xmlns:a16="http://schemas.microsoft.com/office/drawing/2014/main" id="{7C306359-9FD8-EA46-AD9C-4FC325EC34F7}"/>
              </a:ext>
            </a:extLst>
          </p:cNvPr>
          <p:cNvSpPr/>
          <p:nvPr/>
        </p:nvSpPr>
        <p:spPr>
          <a:xfrm>
            <a:off x="5884333" y="1354667"/>
            <a:ext cx="3064933" cy="15409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71B2E18F-7898-0D4E-BA6E-EC3FB2573C66}"/>
              </a:ext>
            </a:extLst>
          </p:cNvPr>
          <p:cNvSpPr/>
          <p:nvPr/>
        </p:nvSpPr>
        <p:spPr>
          <a:xfrm>
            <a:off x="211667" y="1913468"/>
            <a:ext cx="4546600" cy="3318932"/>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19050">
            <a:solidFill>
              <a:srgbClr val="9420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167F3640-5D56-5C4E-B1C7-658E05B6E317}"/>
              </a:ext>
            </a:extLst>
          </p:cNvPr>
          <p:cNvSpPr/>
          <p:nvPr/>
        </p:nvSpPr>
        <p:spPr>
          <a:xfrm>
            <a:off x="821268" y="1913468"/>
            <a:ext cx="4546600" cy="3318932"/>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19050">
            <a:solidFill>
              <a:srgbClr val="FF4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5586DB-F72B-6049-AE66-166987218867}"/>
              </a:ext>
            </a:extLst>
          </p:cNvPr>
          <p:cNvSpPr/>
          <p:nvPr/>
        </p:nvSpPr>
        <p:spPr>
          <a:xfrm>
            <a:off x="127000" y="5173133"/>
            <a:ext cx="279400" cy="84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BCEB88F-362F-4F40-A3E2-0828BA2AD38A}"/>
              </a:ext>
            </a:extLst>
          </p:cNvPr>
          <p:cNvSpPr txBox="1"/>
          <p:nvPr/>
        </p:nvSpPr>
        <p:spPr>
          <a:xfrm>
            <a:off x="2089443" y="5518755"/>
            <a:ext cx="594491" cy="369332"/>
          </a:xfrm>
          <a:prstGeom prst="rect">
            <a:avLst/>
          </a:prstGeom>
          <a:noFill/>
        </p:spPr>
        <p:txBody>
          <a:bodyPr wrap="square" rtlCol="0">
            <a:spAutoFit/>
          </a:bodyPr>
          <a:lstStyle/>
          <a:p>
            <a:pPr algn="ctr"/>
            <a:r>
              <a:rPr lang="en-US" dirty="0"/>
              <a:t>A</a:t>
            </a:r>
          </a:p>
        </p:txBody>
      </p:sp>
      <p:sp>
        <p:nvSpPr>
          <p:cNvPr id="40" name="TextBox 39">
            <a:extLst>
              <a:ext uri="{FF2B5EF4-FFF2-40B4-BE49-F238E27FC236}">
                <a16:creationId xmlns:a16="http://schemas.microsoft.com/office/drawing/2014/main" id="{72C0C243-1C38-8A4B-B954-475E29B7FEC6}"/>
              </a:ext>
            </a:extLst>
          </p:cNvPr>
          <p:cNvSpPr txBox="1"/>
          <p:nvPr/>
        </p:nvSpPr>
        <p:spPr>
          <a:xfrm>
            <a:off x="2732912" y="5518755"/>
            <a:ext cx="594491" cy="369332"/>
          </a:xfrm>
          <a:prstGeom prst="rect">
            <a:avLst/>
          </a:prstGeom>
          <a:noFill/>
        </p:spPr>
        <p:txBody>
          <a:bodyPr wrap="square" rtlCol="0">
            <a:spAutoFit/>
          </a:bodyPr>
          <a:lstStyle/>
          <a:p>
            <a:pPr algn="ctr"/>
            <a:r>
              <a:rPr lang="en-US" dirty="0"/>
              <a:t>B</a:t>
            </a:r>
          </a:p>
        </p:txBody>
      </p:sp>
      <p:sp>
        <p:nvSpPr>
          <p:cNvPr id="42" name="TextBox 41">
            <a:extLst>
              <a:ext uri="{FF2B5EF4-FFF2-40B4-BE49-F238E27FC236}">
                <a16:creationId xmlns:a16="http://schemas.microsoft.com/office/drawing/2014/main" id="{108A678D-B4A8-D94F-B860-7B20A2951DFA}"/>
              </a:ext>
            </a:extLst>
          </p:cNvPr>
          <p:cNvSpPr txBox="1"/>
          <p:nvPr/>
        </p:nvSpPr>
        <p:spPr>
          <a:xfrm>
            <a:off x="5806309" y="3275083"/>
            <a:ext cx="2965158" cy="2308324"/>
          </a:xfrm>
          <a:prstGeom prst="rect">
            <a:avLst/>
          </a:prstGeom>
          <a:noFill/>
        </p:spPr>
        <p:txBody>
          <a:bodyPr wrap="square" rtlCol="0">
            <a:spAutoFit/>
          </a:bodyPr>
          <a:lstStyle/>
          <a:p>
            <a:r>
              <a:rPr lang="en-US" sz="1600" b="1" dirty="0"/>
              <a:t>Mix</a:t>
            </a:r>
            <a:r>
              <a:rPr lang="en-US" sz="1600" dirty="0"/>
              <a:t> aliquots of the column fractions A and B flanking either side of the “apparent” peak of enzyme activity.</a:t>
            </a:r>
          </a:p>
          <a:p>
            <a:endParaRPr lang="en-US" sz="1600" dirty="0"/>
          </a:p>
          <a:p>
            <a:r>
              <a:rPr lang="en-US" sz="1600" dirty="0"/>
              <a:t>Measure kinase activity of A+B mixture: if hypothesis is correct, then should see reconstitution of kinase activity</a:t>
            </a:r>
          </a:p>
        </p:txBody>
      </p:sp>
      <p:cxnSp>
        <p:nvCxnSpPr>
          <p:cNvPr id="12" name="Straight Arrow Connector 11">
            <a:extLst>
              <a:ext uri="{FF2B5EF4-FFF2-40B4-BE49-F238E27FC236}">
                <a16:creationId xmlns:a16="http://schemas.microsoft.com/office/drawing/2014/main" id="{4314464C-333B-FE44-9B46-23FBADFF3EC0}"/>
              </a:ext>
            </a:extLst>
          </p:cNvPr>
          <p:cNvCxnSpPr/>
          <p:nvPr/>
        </p:nvCxnSpPr>
        <p:spPr>
          <a:xfrm flipV="1">
            <a:off x="2387601" y="5393269"/>
            <a:ext cx="0" cy="2116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FC32E2A-CEF8-4B4B-AD6C-20456AF858A0}"/>
              </a:ext>
            </a:extLst>
          </p:cNvPr>
          <p:cNvCxnSpPr/>
          <p:nvPr/>
        </p:nvCxnSpPr>
        <p:spPr>
          <a:xfrm flipV="1">
            <a:off x="3031066" y="5393269"/>
            <a:ext cx="0" cy="2116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ight Bracket 12">
            <a:extLst>
              <a:ext uri="{FF2B5EF4-FFF2-40B4-BE49-F238E27FC236}">
                <a16:creationId xmlns:a16="http://schemas.microsoft.com/office/drawing/2014/main" id="{9252027B-0836-4D4B-8E61-FA771A49D6C7}"/>
              </a:ext>
            </a:extLst>
          </p:cNvPr>
          <p:cNvSpPr/>
          <p:nvPr/>
        </p:nvSpPr>
        <p:spPr>
          <a:xfrm rot="5400000">
            <a:off x="2640245" y="5595111"/>
            <a:ext cx="121243" cy="677333"/>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32A759D8-0EC1-D44A-8348-BD71397FA950}"/>
              </a:ext>
            </a:extLst>
          </p:cNvPr>
          <p:cNvSpPr txBox="1"/>
          <p:nvPr/>
        </p:nvSpPr>
        <p:spPr>
          <a:xfrm>
            <a:off x="2081838" y="6022584"/>
            <a:ext cx="1252022" cy="584775"/>
          </a:xfrm>
          <a:prstGeom prst="rect">
            <a:avLst/>
          </a:prstGeom>
          <a:noFill/>
        </p:spPr>
        <p:txBody>
          <a:bodyPr wrap="square" rtlCol="0">
            <a:spAutoFit/>
          </a:bodyPr>
          <a:lstStyle/>
          <a:p>
            <a:pPr algn="ctr"/>
            <a:r>
              <a:rPr lang="en-US" sz="1600" b="1" dirty="0">
                <a:solidFill>
                  <a:srgbClr val="0432FF"/>
                </a:solidFill>
              </a:rPr>
              <a:t>Activity recovered</a:t>
            </a:r>
          </a:p>
        </p:txBody>
      </p:sp>
      <p:sp>
        <p:nvSpPr>
          <p:cNvPr id="45" name="Rectangle 44">
            <a:extLst>
              <a:ext uri="{FF2B5EF4-FFF2-40B4-BE49-F238E27FC236}">
                <a16:creationId xmlns:a16="http://schemas.microsoft.com/office/drawing/2014/main" id="{40A5D1C4-D150-AB4F-AA0A-80B446C5B304}"/>
              </a:ext>
            </a:extLst>
          </p:cNvPr>
          <p:cNvSpPr/>
          <p:nvPr/>
        </p:nvSpPr>
        <p:spPr>
          <a:xfrm>
            <a:off x="1623098" y="6083734"/>
            <a:ext cx="647934" cy="584775"/>
          </a:xfrm>
          <a:prstGeom prst="rect">
            <a:avLst/>
          </a:prstGeom>
        </p:spPr>
        <p:txBody>
          <a:bodyPr wrap="none">
            <a:spAutoFit/>
          </a:bodyPr>
          <a:lstStyle/>
          <a:p>
            <a:r>
              <a:rPr lang="en-US" sz="32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46" name="TextBox 45">
            <a:extLst>
              <a:ext uri="{FF2B5EF4-FFF2-40B4-BE49-F238E27FC236}">
                <a16:creationId xmlns:a16="http://schemas.microsoft.com/office/drawing/2014/main" id="{31FB8C41-1DD4-D943-8828-25A0031E8144}"/>
              </a:ext>
            </a:extLst>
          </p:cNvPr>
          <p:cNvSpPr txBox="1"/>
          <p:nvPr/>
        </p:nvSpPr>
        <p:spPr>
          <a:xfrm>
            <a:off x="4036776" y="6204549"/>
            <a:ext cx="1949160" cy="369332"/>
          </a:xfrm>
          <a:prstGeom prst="rect">
            <a:avLst/>
          </a:prstGeom>
          <a:noFill/>
        </p:spPr>
        <p:txBody>
          <a:bodyPr wrap="square" rtlCol="0">
            <a:spAutoFit/>
          </a:bodyPr>
          <a:lstStyle/>
          <a:p>
            <a:pPr algn="ctr"/>
            <a:r>
              <a:rPr lang="en-US" dirty="0"/>
              <a:t>Now what ?</a:t>
            </a:r>
          </a:p>
        </p:txBody>
      </p:sp>
    </p:spTree>
    <p:extLst>
      <p:ext uri="{BB962C8B-B14F-4D97-AF65-F5344CB8AC3E}">
        <p14:creationId xmlns:p14="http://schemas.microsoft.com/office/powerpoint/2010/main" val="1156476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37" name="TextBox 36">
            <a:extLst>
              <a:ext uri="{FF2B5EF4-FFF2-40B4-BE49-F238E27FC236}">
                <a16:creationId xmlns:a16="http://schemas.microsoft.com/office/drawing/2014/main" id="{37439380-CFA0-004C-B64C-73E42D25BEEA}"/>
              </a:ext>
            </a:extLst>
          </p:cNvPr>
          <p:cNvSpPr txBox="1"/>
          <p:nvPr/>
        </p:nvSpPr>
        <p:spPr>
          <a:xfrm>
            <a:off x="681855" y="223019"/>
            <a:ext cx="7665560" cy="400110"/>
          </a:xfrm>
          <a:prstGeom prst="rect">
            <a:avLst/>
          </a:prstGeom>
          <a:noFill/>
        </p:spPr>
        <p:txBody>
          <a:bodyPr wrap="none" rtlCol="0">
            <a:spAutoFit/>
          </a:bodyPr>
          <a:lstStyle/>
          <a:p>
            <a:r>
              <a:rPr lang="en-US" sz="2000" b="1" dirty="0">
                <a:solidFill>
                  <a:srgbClr val="0432FF"/>
                </a:solidFill>
              </a:rPr>
              <a:t>Establish biochemical complementation assay for components A and B</a:t>
            </a:r>
            <a:endParaRPr lang="en-US" sz="2000" b="1" i="1" dirty="0">
              <a:solidFill>
                <a:srgbClr val="0432FF"/>
              </a:solidFill>
            </a:endParaRPr>
          </a:p>
        </p:txBody>
      </p:sp>
      <p:grpSp>
        <p:nvGrpSpPr>
          <p:cNvPr id="2" name="Group 1">
            <a:extLst>
              <a:ext uri="{FF2B5EF4-FFF2-40B4-BE49-F238E27FC236}">
                <a16:creationId xmlns:a16="http://schemas.microsoft.com/office/drawing/2014/main" id="{2CE86255-5DCF-FC45-B089-717F9FA49C6E}"/>
              </a:ext>
            </a:extLst>
          </p:cNvPr>
          <p:cNvGrpSpPr/>
          <p:nvPr/>
        </p:nvGrpSpPr>
        <p:grpSpPr>
          <a:xfrm>
            <a:off x="153109" y="1843406"/>
            <a:ext cx="5374430" cy="4010935"/>
            <a:chOff x="3311176" y="2622339"/>
            <a:chExt cx="5374430" cy="4010935"/>
          </a:xfrm>
        </p:grpSpPr>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84731" cy="369332"/>
            </a:xfrm>
            <a:prstGeom prst="rect">
              <a:avLst/>
            </a:prstGeom>
            <a:noFill/>
          </p:spPr>
          <p:txBody>
            <a:bodyPr wrap="none" rtlCol="0">
              <a:spAutoFit/>
            </a:bodyPr>
            <a:lstStyle/>
            <a:p>
              <a:endParaRPr lang="en-US" dirty="0"/>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008E887-1FE2-F849-BBE1-6AC128E205BB}"/>
              </a:ext>
            </a:extLst>
          </p:cNvPr>
          <p:cNvSpPr txBox="1"/>
          <p:nvPr/>
        </p:nvSpPr>
        <p:spPr>
          <a:xfrm>
            <a:off x="2399604" y="1495554"/>
            <a:ext cx="1149674" cy="338554"/>
          </a:xfrm>
          <a:prstGeom prst="rect">
            <a:avLst/>
          </a:prstGeom>
          <a:noFill/>
        </p:spPr>
        <p:txBody>
          <a:bodyPr wrap="none" rtlCol="0">
            <a:spAutoFit/>
          </a:bodyPr>
          <a:lstStyle/>
          <a:p>
            <a:r>
              <a:rPr lang="en-US" sz="1600" b="1" dirty="0">
                <a:solidFill>
                  <a:srgbClr val="FF40FF"/>
                </a:solidFill>
              </a:rPr>
              <a:t>“B” activity</a:t>
            </a:r>
          </a:p>
        </p:txBody>
      </p:sp>
      <p:sp>
        <p:nvSpPr>
          <p:cNvPr id="31" name="TextBox 30">
            <a:extLst>
              <a:ext uri="{FF2B5EF4-FFF2-40B4-BE49-F238E27FC236}">
                <a16:creationId xmlns:a16="http://schemas.microsoft.com/office/drawing/2014/main" id="{A2AF7D6E-D5D1-0241-ABC3-A97152743407}"/>
              </a:ext>
            </a:extLst>
          </p:cNvPr>
          <p:cNvSpPr txBox="1"/>
          <p:nvPr/>
        </p:nvSpPr>
        <p:spPr>
          <a:xfrm>
            <a:off x="5865575" y="1429351"/>
            <a:ext cx="2965158" cy="1077218"/>
          </a:xfrm>
          <a:prstGeom prst="rect">
            <a:avLst/>
          </a:prstGeom>
          <a:noFill/>
        </p:spPr>
        <p:txBody>
          <a:bodyPr wrap="square" rtlCol="0">
            <a:spAutoFit/>
          </a:bodyPr>
          <a:lstStyle/>
          <a:p>
            <a:r>
              <a:rPr lang="en-US" sz="1600" dirty="0"/>
              <a:t>Set up kinase reaction mixture in which aliquot of P-cell column fraction A (minimal activity on its own) is included.</a:t>
            </a:r>
          </a:p>
        </p:txBody>
      </p:sp>
      <p:sp>
        <p:nvSpPr>
          <p:cNvPr id="36" name="Freeform 35">
            <a:extLst>
              <a:ext uri="{FF2B5EF4-FFF2-40B4-BE49-F238E27FC236}">
                <a16:creationId xmlns:a16="http://schemas.microsoft.com/office/drawing/2014/main" id="{167F3640-5D56-5C4E-B1C7-658E05B6E317}"/>
              </a:ext>
            </a:extLst>
          </p:cNvPr>
          <p:cNvSpPr/>
          <p:nvPr/>
        </p:nvSpPr>
        <p:spPr>
          <a:xfrm>
            <a:off x="821268" y="1913468"/>
            <a:ext cx="4546600" cy="3318932"/>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19050">
            <a:solidFill>
              <a:srgbClr val="FF4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5586DB-F72B-6049-AE66-166987218867}"/>
              </a:ext>
            </a:extLst>
          </p:cNvPr>
          <p:cNvSpPr/>
          <p:nvPr/>
        </p:nvSpPr>
        <p:spPr>
          <a:xfrm>
            <a:off x="127000" y="5173133"/>
            <a:ext cx="279400" cy="84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BCEB88F-362F-4F40-A3E2-0828BA2AD38A}"/>
              </a:ext>
            </a:extLst>
          </p:cNvPr>
          <p:cNvSpPr txBox="1"/>
          <p:nvPr/>
        </p:nvSpPr>
        <p:spPr>
          <a:xfrm>
            <a:off x="2089443" y="5518755"/>
            <a:ext cx="594491" cy="369332"/>
          </a:xfrm>
          <a:prstGeom prst="rect">
            <a:avLst/>
          </a:prstGeom>
          <a:noFill/>
        </p:spPr>
        <p:txBody>
          <a:bodyPr wrap="square" rtlCol="0">
            <a:spAutoFit/>
          </a:bodyPr>
          <a:lstStyle/>
          <a:p>
            <a:pPr algn="ctr"/>
            <a:r>
              <a:rPr lang="en-US" dirty="0"/>
              <a:t>A</a:t>
            </a:r>
          </a:p>
        </p:txBody>
      </p:sp>
      <p:sp>
        <p:nvSpPr>
          <p:cNvPr id="42" name="TextBox 41">
            <a:extLst>
              <a:ext uri="{FF2B5EF4-FFF2-40B4-BE49-F238E27FC236}">
                <a16:creationId xmlns:a16="http://schemas.microsoft.com/office/drawing/2014/main" id="{108A678D-B4A8-D94F-B860-7B20A2951DFA}"/>
              </a:ext>
            </a:extLst>
          </p:cNvPr>
          <p:cNvSpPr txBox="1"/>
          <p:nvPr/>
        </p:nvSpPr>
        <p:spPr>
          <a:xfrm>
            <a:off x="5874043" y="2648550"/>
            <a:ext cx="2965158" cy="2800767"/>
          </a:xfrm>
          <a:prstGeom prst="rect">
            <a:avLst/>
          </a:prstGeom>
          <a:noFill/>
        </p:spPr>
        <p:txBody>
          <a:bodyPr wrap="square" rtlCol="0">
            <a:spAutoFit/>
          </a:bodyPr>
          <a:lstStyle/>
          <a:p>
            <a:r>
              <a:rPr lang="en-US" sz="1600" dirty="0"/>
              <a:t>Test aliquots of fractions across the elution profile for their ability to complement kinase activity in the presence of A </a:t>
            </a:r>
          </a:p>
          <a:p>
            <a:endParaRPr lang="en-US" sz="1600" dirty="0"/>
          </a:p>
          <a:p>
            <a:r>
              <a:rPr lang="en-US" sz="1600" dirty="0"/>
              <a:t>Plot of kinase activity gives you the elution profile of kinase component B.</a:t>
            </a:r>
          </a:p>
          <a:p>
            <a:endParaRPr lang="en-US" sz="1600" dirty="0"/>
          </a:p>
          <a:p>
            <a:r>
              <a:rPr lang="en-US" sz="1600" dirty="0"/>
              <a:t>Proceed with further purification steps for component B</a:t>
            </a:r>
          </a:p>
        </p:txBody>
      </p:sp>
      <p:cxnSp>
        <p:nvCxnSpPr>
          <p:cNvPr id="12" name="Straight Arrow Connector 11">
            <a:extLst>
              <a:ext uri="{FF2B5EF4-FFF2-40B4-BE49-F238E27FC236}">
                <a16:creationId xmlns:a16="http://schemas.microsoft.com/office/drawing/2014/main" id="{4314464C-333B-FE44-9B46-23FBADFF3EC0}"/>
              </a:ext>
            </a:extLst>
          </p:cNvPr>
          <p:cNvCxnSpPr/>
          <p:nvPr/>
        </p:nvCxnSpPr>
        <p:spPr>
          <a:xfrm flipV="1">
            <a:off x="2387601" y="5393269"/>
            <a:ext cx="0" cy="2116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6167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grpSp>
        <p:nvGrpSpPr>
          <p:cNvPr id="2" name="Group 1">
            <a:extLst>
              <a:ext uri="{FF2B5EF4-FFF2-40B4-BE49-F238E27FC236}">
                <a16:creationId xmlns:a16="http://schemas.microsoft.com/office/drawing/2014/main" id="{2CE86255-5DCF-FC45-B089-717F9FA49C6E}"/>
              </a:ext>
            </a:extLst>
          </p:cNvPr>
          <p:cNvGrpSpPr/>
          <p:nvPr/>
        </p:nvGrpSpPr>
        <p:grpSpPr>
          <a:xfrm>
            <a:off x="153109" y="1843406"/>
            <a:ext cx="5374430" cy="4010935"/>
            <a:chOff x="3311176" y="2622339"/>
            <a:chExt cx="5374430" cy="4010935"/>
          </a:xfrm>
        </p:grpSpPr>
        <p:sp>
          <p:nvSpPr>
            <p:cNvPr id="21" name="Bent-Up Arrow 20">
              <a:extLst>
                <a:ext uri="{FF2B5EF4-FFF2-40B4-BE49-F238E27FC236}">
                  <a16:creationId xmlns:a16="http://schemas.microsoft.com/office/drawing/2014/main" id="{62F56B96-1E27-F74F-87BF-FD64EBD87C5F}"/>
                </a:ext>
              </a:extLst>
            </p:cNvPr>
            <p:cNvSpPr/>
            <p:nvPr/>
          </p:nvSpPr>
          <p:spPr>
            <a:xfrm flipH="1">
              <a:off x="3578342" y="2936755"/>
              <a:ext cx="4896790" cy="31850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405C1B-3D0D-1142-8351-0AEEA6B4A9D9}"/>
                </a:ext>
              </a:extLst>
            </p:cNvPr>
            <p:cNvSpPr txBox="1"/>
            <p:nvPr/>
          </p:nvSpPr>
          <p:spPr>
            <a:xfrm>
              <a:off x="3311176" y="5966387"/>
              <a:ext cx="301686" cy="369332"/>
            </a:xfrm>
            <a:prstGeom prst="rect">
              <a:avLst/>
            </a:prstGeom>
            <a:noFill/>
          </p:spPr>
          <p:txBody>
            <a:bodyPr wrap="none" rtlCol="0">
              <a:spAutoFit/>
            </a:bodyPr>
            <a:lstStyle/>
            <a:p>
              <a:r>
                <a:rPr lang="en-US" dirty="0"/>
                <a:t>0</a:t>
              </a:r>
            </a:p>
          </p:txBody>
        </p:sp>
        <p:sp>
          <p:nvSpPr>
            <p:cNvPr id="33" name="TextBox 32">
              <a:extLst>
                <a:ext uri="{FF2B5EF4-FFF2-40B4-BE49-F238E27FC236}">
                  <a16:creationId xmlns:a16="http://schemas.microsoft.com/office/drawing/2014/main" id="{8822473E-790B-5447-B113-C38594E3F228}"/>
                </a:ext>
              </a:extLst>
            </p:cNvPr>
            <p:cNvSpPr txBox="1"/>
            <p:nvPr/>
          </p:nvSpPr>
          <p:spPr>
            <a:xfrm>
              <a:off x="5088966" y="6263942"/>
              <a:ext cx="184731" cy="369332"/>
            </a:xfrm>
            <a:prstGeom prst="rect">
              <a:avLst/>
            </a:prstGeom>
            <a:noFill/>
          </p:spPr>
          <p:txBody>
            <a:bodyPr wrap="none" rtlCol="0">
              <a:spAutoFit/>
            </a:bodyPr>
            <a:lstStyle/>
            <a:p>
              <a:endParaRPr lang="en-US" dirty="0"/>
            </a:p>
          </p:txBody>
        </p:sp>
        <p:sp>
          <p:nvSpPr>
            <p:cNvPr id="34" name="TextBox 33">
              <a:extLst>
                <a:ext uri="{FF2B5EF4-FFF2-40B4-BE49-F238E27FC236}">
                  <a16:creationId xmlns:a16="http://schemas.microsoft.com/office/drawing/2014/main" id="{9437F78B-B122-0C4F-8CA5-0BD5ECFDBEC2}"/>
                </a:ext>
              </a:extLst>
            </p:cNvPr>
            <p:cNvSpPr txBox="1"/>
            <p:nvPr/>
          </p:nvSpPr>
          <p:spPr>
            <a:xfrm>
              <a:off x="7770643" y="3052274"/>
              <a:ext cx="696024" cy="338554"/>
            </a:xfrm>
            <a:prstGeom prst="rect">
              <a:avLst/>
            </a:prstGeom>
            <a:noFill/>
          </p:spPr>
          <p:txBody>
            <a:bodyPr wrap="none" rtlCol="0">
              <a:spAutoFit/>
            </a:bodyPr>
            <a:lstStyle/>
            <a:p>
              <a:r>
                <a:rPr lang="en-US" sz="1600" dirty="0">
                  <a:solidFill>
                    <a:srgbClr val="00B050"/>
                  </a:solidFill>
                </a:rPr>
                <a:t>[NaCl]</a:t>
              </a:r>
            </a:p>
          </p:txBody>
        </p:sp>
        <p:cxnSp>
          <p:nvCxnSpPr>
            <p:cNvPr id="48" name="Straight Connector 47">
              <a:extLst>
                <a:ext uri="{FF2B5EF4-FFF2-40B4-BE49-F238E27FC236}">
                  <a16:creationId xmlns:a16="http://schemas.microsoft.com/office/drawing/2014/main" id="{1868B786-57DA-C540-967F-8CDA9E8EACFC}"/>
                </a:ext>
              </a:extLst>
            </p:cNvPr>
            <p:cNvCxnSpPr>
              <a:cxnSpLocks/>
            </p:cNvCxnSpPr>
            <p:nvPr/>
          </p:nvCxnSpPr>
          <p:spPr>
            <a:xfrm>
              <a:off x="3574274" y="5935392"/>
              <a:ext cx="13541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0555949-69BC-9141-9CF8-162E8B7BF2C3}"/>
                </a:ext>
              </a:extLst>
            </p:cNvPr>
            <p:cNvCxnSpPr>
              <a:cxnSpLocks/>
            </p:cNvCxnSpPr>
            <p:nvPr/>
          </p:nvCxnSpPr>
          <p:spPr>
            <a:xfrm flipV="1">
              <a:off x="4927284" y="2963333"/>
              <a:ext cx="2658849" cy="297505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89892-50FF-C446-A9C9-2C0F27EAB6E4}"/>
                </a:ext>
              </a:extLst>
            </p:cNvPr>
            <p:cNvCxnSpPr>
              <a:cxnSpLocks/>
            </p:cNvCxnSpPr>
            <p:nvPr/>
          </p:nvCxnSpPr>
          <p:spPr>
            <a:xfrm>
              <a:off x="7577667" y="2967467"/>
              <a:ext cx="87665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D65B5D-6748-E443-B17B-96D9B5F77FB6}"/>
                </a:ext>
              </a:extLst>
            </p:cNvPr>
            <p:cNvSpPr txBox="1"/>
            <p:nvPr/>
          </p:nvSpPr>
          <p:spPr>
            <a:xfrm>
              <a:off x="3849839" y="5630446"/>
              <a:ext cx="777777" cy="338554"/>
            </a:xfrm>
            <a:prstGeom prst="rect">
              <a:avLst/>
            </a:prstGeom>
            <a:noFill/>
          </p:spPr>
          <p:txBody>
            <a:bodyPr wrap="none" rtlCol="0">
              <a:spAutoFit/>
            </a:bodyPr>
            <a:lstStyle/>
            <a:p>
              <a:r>
                <a:rPr lang="en-US" sz="1600" dirty="0">
                  <a:solidFill>
                    <a:srgbClr val="00B050"/>
                  </a:solidFill>
                </a:rPr>
                <a:t>50 mM</a:t>
              </a:r>
            </a:p>
          </p:txBody>
        </p:sp>
        <p:sp>
          <p:nvSpPr>
            <p:cNvPr id="67" name="TextBox 66">
              <a:extLst>
                <a:ext uri="{FF2B5EF4-FFF2-40B4-BE49-F238E27FC236}">
                  <a16:creationId xmlns:a16="http://schemas.microsoft.com/office/drawing/2014/main" id="{E37E57D6-4890-C440-B76D-BFD125DA0E5A}"/>
                </a:ext>
              </a:extLst>
            </p:cNvPr>
            <p:cNvSpPr txBox="1"/>
            <p:nvPr/>
          </p:nvSpPr>
          <p:spPr>
            <a:xfrm>
              <a:off x="7762158" y="2622339"/>
              <a:ext cx="665567" cy="338554"/>
            </a:xfrm>
            <a:prstGeom prst="rect">
              <a:avLst/>
            </a:prstGeom>
            <a:noFill/>
          </p:spPr>
          <p:txBody>
            <a:bodyPr wrap="none" rtlCol="0">
              <a:spAutoFit/>
            </a:bodyPr>
            <a:lstStyle/>
            <a:p>
              <a:r>
                <a:rPr lang="en-US" sz="1600" dirty="0">
                  <a:solidFill>
                    <a:srgbClr val="00B050"/>
                  </a:solidFill>
                </a:rPr>
                <a:t>1.0 M</a:t>
              </a:r>
            </a:p>
          </p:txBody>
        </p:sp>
        <p:sp>
          <p:nvSpPr>
            <p:cNvPr id="35" name="TextBox 34">
              <a:extLst>
                <a:ext uri="{FF2B5EF4-FFF2-40B4-BE49-F238E27FC236}">
                  <a16:creationId xmlns:a16="http://schemas.microsoft.com/office/drawing/2014/main" id="{0F10C015-9BDD-DC48-A8D8-F517C5E9919B}"/>
                </a:ext>
              </a:extLst>
            </p:cNvPr>
            <p:cNvSpPr txBox="1"/>
            <p:nvPr/>
          </p:nvSpPr>
          <p:spPr>
            <a:xfrm>
              <a:off x="7767470" y="3366689"/>
              <a:ext cx="918136" cy="338554"/>
            </a:xfrm>
            <a:prstGeom prst="rect">
              <a:avLst/>
            </a:prstGeom>
            <a:noFill/>
          </p:spPr>
          <p:txBody>
            <a:bodyPr wrap="none" rtlCol="0">
              <a:spAutoFit/>
            </a:bodyPr>
            <a:lstStyle/>
            <a:p>
              <a:r>
                <a:rPr lang="en-US" sz="1600" dirty="0">
                  <a:solidFill>
                    <a:srgbClr val="FF0000"/>
                  </a:solidFill>
                </a:rPr>
                <a:t>[protein]</a:t>
              </a:r>
            </a:p>
          </p:txBody>
        </p:sp>
        <p:sp>
          <p:nvSpPr>
            <p:cNvPr id="8" name="Freeform 7">
              <a:extLst>
                <a:ext uri="{FF2B5EF4-FFF2-40B4-BE49-F238E27FC236}">
                  <a16:creationId xmlns:a16="http://schemas.microsoft.com/office/drawing/2014/main" id="{36F173CB-D0EC-024C-9C3D-B6EFE81AE03B}"/>
                </a:ext>
              </a:extLst>
            </p:cNvPr>
            <p:cNvSpPr/>
            <p:nvPr/>
          </p:nvSpPr>
          <p:spPr>
            <a:xfrm>
              <a:off x="3572933" y="4881499"/>
              <a:ext cx="4859867" cy="1216181"/>
            </a:xfrm>
            <a:custGeom>
              <a:avLst/>
              <a:gdLst>
                <a:gd name="connsiteX0" fmla="*/ 0 w 4859867"/>
                <a:gd name="connsiteY0" fmla="*/ 1163701 h 1216181"/>
                <a:gd name="connsiteX1" fmla="*/ 84667 w 4859867"/>
                <a:gd name="connsiteY1" fmla="*/ 1146768 h 1216181"/>
                <a:gd name="connsiteX2" fmla="*/ 160867 w 4859867"/>
                <a:gd name="connsiteY2" fmla="*/ 503301 h 1216181"/>
                <a:gd name="connsiteX3" fmla="*/ 270934 w 4859867"/>
                <a:gd name="connsiteY3" fmla="*/ 274701 h 1216181"/>
                <a:gd name="connsiteX4" fmla="*/ 516467 w 4859867"/>
                <a:gd name="connsiteY4" fmla="*/ 206968 h 1216181"/>
                <a:gd name="connsiteX5" fmla="*/ 635000 w 4859867"/>
                <a:gd name="connsiteY5" fmla="*/ 249301 h 1216181"/>
                <a:gd name="connsiteX6" fmla="*/ 719667 w 4859867"/>
                <a:gd name="connsiteY6" fmla="*/ 503301 h 1216181"/>
                <a:gd name="connsiteX7" fmla="*/ 821267 w 4859867"/>
                <a:gd name="connsiteY7" fmla="*/ 748834 h 1216181"/>
                <a:gd name="connsiteX8" fmla="*/ 905934 w 4859867"/>
                <a:gd name="connsiteY8" fmla="*/ 926634 h 1216181"/>
                <a:gd name="connsiteX9" fmla="*/ 1049867 w 4859867"/>
                <a:gd name="connsiteY9" fmla="*/ 1155234 h 1216181"/>
                <a:gd name="connsiteX10" fmla="*/ 1270000 w 4859867"/>
                <a:gd name="connsiteY10" fmla="*/ 1197568 h 1216181"/>
                <a:gd name="connsiteX11" fmla="*/ 1422400 w 4859867"/>
                <a:gd name="connsiteY11" fmla="*/ 1197568 h 1216181"/>
                <a:gd name="connsiteX12" fmla="*/ 1549400 w 4859867"/>
                <a:gd name="connsiteY12" fmla="*/ 968968 h 1216181"/>
                <a:gd name="connsiteX13" fmla="*/ 1710267 w 4859867"/>
                <a:gd name="connsiteY13" fmla="*/ 875834 h 1216181"/>
                <a:gd name="connsiteX14" fmla="*/ 1794934 w 4859867"/>
                <a:gd name="connsiteY14" fmla="*/ 630301 h 1216181"/>
                <a:gd name="connsiteX15" fmla="*/ 1845734 w 4859867"/>
                <a:gd name="connsiteY15" fmla="*/ 359368 h 1216181"/>
                <a:gd name="connsiteX16" fmla="*/ 1964267 w 4859867"/>
                <a:gd name="connsiteY16" fmla="*/ 206968 h 1216181"/>
                <a:gd name="connsiteX17" fmla="*/ 2116667 w 4859867"/>
                <a:gd name="connsiteY17" fmla="*/ 317034 h 1216181"/>
                <a:gd name="connsiteX18" fmla="*/ 2243667 w 4859867"/>
                <a:gd name="connsiteY18" fmla="*/ 384768 h 1216181"/>
                <a:gd name="connsiteX19" fmla="*/ 2438400 w 4859867"/>
                <a:gd name="connsiteY19" fmla="*/ 274701 h 1216181"/>
                <a:gd name="connsiteX20" fmla="*/ 2514600 w 4859867"/>
                <a:gd name="connsiteY20" fmla="*/ 46101 h 1216181"/>
                <a:gd name="connsiteX21" fmla="*/ 2658534 w 4859867"/>
                <a:gd name="connsiteY21" fmla="*/ 12234 h 1216181"/>
                <a:gd name="connsiteX22" fmla="*/ 2819400 w 4859867"/>
                <a:gd name="connsiteY22" fmla="*/ 198501 h 1216181"/>
                <a:gd name="connsiteX23" fmla="*/ 2963334 w 4859867"/>
                <a:gd name="connsiteY23" fmla="*/ 367834 h 1216181"/>
                <a:gd name="connsiteX24" fmla="*/ 3107267 w 4859867"/>
                <a:gd name="connsiteY24" fmla="*/ 376301 h 1216181"/>
                <a:gd name="connsiteX25" fmla="*/ 3352800 w 4859867"/>
                <a:gd name="connsiteY25" fmla="*/ 317034 h 1216181"/>
                <a:gd name="connsiteX26" fmla="*/ 3547534 w 4859867"/>
                <a:gd name="connsiteY26" fmla="*/ 486368 h 1216181"/>
                <a:gd name="connsiteX27" fmla="*/ 3623734 w 4859867"/>
                <a:gd name="connsiteY27" fmla="*/ 613368 h 1216181"/>
                <a:gd name="connsiteX28" fmla="*/ 3894667 w 4859867"/>
                <a:gd name="connsiteY28" fmla="*/ 681101 h 1216181"/>
                <a:gd name="connsiteX29" fmla="*/ 4030134 w 4859867"/>
                <a:gd name="connsiteY29" fmla="*/ 808101 h 1216181"/>
                <a:gd name="connsiteX30" fmla="*/ 4123267 w 4859867"/>
                <a:gd name="connsiteY30" fmla="*/ 1028234 h 1216181"/>
                <a:gd name="connsiteX31" fmla="*/ 4241800 w 4859867"/>
                <a:gd name="connsiteY31" fmla="*/ 1146768 h 1216181"/>
                <a:gd name="connsiteX32" fmla="*/ 4478867 w 4859867"/>
                <a:gd name="connsiteY32" fmla="*/ 1189101 h 1216181"/>
                <a:gd name="connsiteX33" fmla="*/ 4859867 w 4859867"/>
                <a:gd name="connsiteY33" fmla="*/ 1189101 h 121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59867" h="1216181">
                  <a:moveTo>
                    <a:pt x="0" y="1163701"/>
                  </a:moveTo>
                  <a:cubicBezTo>
                    <a:pt x="28928" y="1210268"/>
                    <a:pt x="57856" y="1256835"/>
                    <a:pt x="84667" y="1146768"/>
                  </a:cubicBezTo>
                  <a:cubicBezTo>
                    <a:pt x="111478" y="1036701"/>
                    <a:pt x="129822" y="648646"/>
                    <a:pt x="160867" y="503301"/>
                  </a:cubicBezTo>
                  <a:cubicBezTo>
                    <a:pt x="191912" y="357956"/>
                    <a:pt x="211667" y="324090"/>
                    <a:pt x="270934" y="274701"/>
                  </a:cubicBezTo>
                  <a:cubicBezTo>
                    <a:pt x="330201" y="225312"/>
                    <a:pt x="455789" y="211201"/>
                    <a:pt x="516467" y="206968"/>
                  </a:cubicBezTo>
                  <a:cubicBezTo>
                    <a:pt x="577145" y="202735"/>
                    <a:pt x="601133" y="199912"/>
                    <a:pt x="635000" y="249301"/>
                  </a:cubicBezTo>
                  <a:cubicBezTo>
                    <a:pt x="668867" y="298690"/>
                    <a:pt x="688623" y="420046"/>
                    <a:pt x="719667" y="503301"/>
                  </a:cubicBezTo>
                  <a:cubicBezTo>
                    <a:pt x="750711" y="586556"/>
                    <a:pt x="790223" y="678278"/>
                    <a:pt x="821267" y="748834"/>
                  </a:cubicBezTo>
                  <a:cubicBezTo>
                    <a:pt x="852312" y="819389"/>
                    <a:pt x="867834" y="858901"/>
                    <a:pt x="905934" y="926634"/>
                  </a:cubicBezTo>
                  <a:cubicBezTo>
                    <a:pt x="944034" y="994367"/>
                    <a:pt x="989189" y="1110078"/>
                    <a:pt x="1049867" y="1155234"/>
                  </a:cubicBezTo>
                  <a:cubicBezTo>
                    <a:pt x="1110545" y="1200390"/>
                    <a:pt x="1207911" y="1190512"/>
                    <a:pt x="1270000" y="1197568"/>
                  </a:cubicBezTo>
                  <a:cubicBezTo>
                    <a:pt x="1332089" y="1204624"/>
                    <a:pt x="1375833" y="1235668"/>
                    <a:pt x="1422400" y="1197568"/>
                  </a:cubicBezTo>
                  <a:cubicBezTo>
                    <a:pt x="1468967" y="1159468"/>
                    <a:pt x="1501422" y="1022590"/>
                    <a:pt x="1549400" y="968968"/>
                  </a:cubicBezTo>
                  <a:cubicBezTo>
                    <a:pt x="1597378" y="915346"/>
                    <a:pt x="1669345" y="932278"/>
                    <a:pt x="1710267" y="875834"/>
                  </a:cubicBezTo>
                  <a:cubicBezTo>
                    <a:pt x="1751189" y="819390"/>
                    <a:pt x="1772356" y="716379"/>
                    <a:pt x="1794934" y="630301"/>
                  </a:cubicBezTo>
                  <a:cubicBezTo>
                    <a:pt x="1817512" y="544223"/>
                    <a:pt x="1817512" y="429923"/>
                    <a:pt x="1845734" y="359368"/>
                  </a:cubicBezTo>
                  <a:cubicBezTo>
                    <a:pt x="1873956" y="288812"/>
                    <a:pt x="1919112" y="214024"/>
                    <a:pt x="1964267" y="206968"/>
                  </a:cubicBezTo>
                  <a:cubicBezTo>
                    <a:pt x="2009422" y="199912"/>
                    <a:pt x="2070100" y="287401"/>
                    <a:pt x="2116667" y="317034"/>
                  </a:cubicBezTo>
                  <a:cubicBezTo>
                    <a:pt x="2163234" y="346667"/>
                    <a:pt x="2190045" y="391823"/>
                    <a:pt x="2243667" y="384768"/>
                  </a:cubicBezTo>
                  <a:cubicBezTo>
                    <a:pt x="2297289" y="377713"/>
                    <a:pt x="2393245" y="331145"/>
                    <a:pt x="2438400" y="274701"/>
                  </a:cubicBezTo>
                  <a:cubicBezTo>
                    <a:pt x="2483555" y="218257"/>
                    <a:pt x="2477911" y="89845"/>
                    <a:pt x="2514600" y="46101"/>
                  </a:cubicBezTo>
                  <a:cubicBezTo>
                    <a:pt x="2551289" y="2356"/>
                    <a:pt x="2607734" y="-13166"/>
                    <a:pt x="2658534" y="12234"/>
                  </a:cubicBezTo>
                  <a:cubicBezTo>
                    <a:pt x="2709334" y="37634"/>
                    <a:pt x="2819400" y="198501"/>
                    <a:pt x="2819400" y="198501"/>
                  </a:cubicBezTo>
                  <a:cubicBezTo>
                    <a:pt x="2870200" y="257768"/>
                    <a:pt x="2915356" y="338201"/>
                    <a:pt x="2963334" y="367834"/>
                  </a:cubicBezTo>
                  <a:cubicBezTo>
                    <a:pt x="3011312" y="397467"/>
                    <a:pt x="3042356" y="384768"/>
                    <a:pt x="3107267" y="376301"/>
                  </a:cubicBezTo>
                  <a:cubicBezTo>
                    <a:pt x="3172178" y="367834"/>
                    <a:pt x="3279422" y="298690"/>
                    <a:pt x="3352800" y="317034"/>
                  </a:cubicBezTo>
                  <a:cubicBezTo>
                    <a:pt x="3426178" y="335378"/>
                    <a:pt x="3502378" y="436979"/>
                    <a:pt x="3547534" y="486368"/>
                  </a:cubicBezTo>
                  <a:cubicBezTo>
                    <a:pt x="3592690" y="535757"/>
                    <a:pt x="3565879" y="580912"/>
                    <a:pt x="3623734" y="613368"/>
                  </a:cubicBezTo>
                  <a:cubicBezTo>
                    <a:pt x="3681590" y="645823"/>
                    <a:pt x="3826934" y="648645"/>
                    <a:pt x="3894667" y="681101"/>
                  </a:cubicBezTo>
                  <a:cubicBezTo>
                    <a:pt x="3962400" y="713556"/>
                    <a:pt x="3992034" y="750245"/>
                    <a:pt x="4030134" y="808101"/>
                  </a:cubicBezTo>
                  <a:cubicBezTo>
                    <a:pt x="4068234" y="865957"/>
                    <a:pt x="4087989" y="971790"/>
                    <a:pt x="4123267" y="1028234"/>
                  </a:cubicBezTo>
                  <a:cubicBezTo>
                    <a:pt x="4158545" y="1084678"/>
                    <a:pt x="4182533" y="1119957"/>
                    <a:pt x="4241800" y="1146768"/>
                  </a:cubicBezTo>
                  <a:cubicBezTo>
                    <a:pt x="4301067" y="1173579"/>
                    <a:pt x="4375856" y="1182046"/>
                    <a:pt x="4478867" y="1189101"/>
                  </a:cubicBezTo>
                  <a:cubicBezTo>
                    <a:pt x="4581878" y="1196156"/>
                    <a:pt x="4720872" y="1192628"/>
                    <a:pt x="4859867" y="11891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31">
            <a:extLst>
              <a:ext uri="{FF2B5EF4-FFF2-40B4-BE49-F238E27FC236}">
                <a16:creationId xmlns:a16="http://schemas.microsoft.com/office/drawing/2014/main" id="{71B2E18F-7898-0D4E-BA6E-EC3FB2573C66}"/>
              </a:ext>
            </a:extLst>
          </p:cNvPr>
          <p:cNvSpPr/>
          <p:nvPr/>
        </p:nvSpPr>
        <p:spPr>
          <a:xfrm>
            <a:off x="211667" y="1913468"/>
            <a:ext cx="4546600" cy="3318932"/>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19050">
            <a:solidFill>
              <a:srgbClr val="9420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A5586DB-F72B-6049-AE66-166987218867}"/>
              </a:ext>
            </a:extLst>
          </p:cNvPr>
          <p:cNvSpPr/>
          <p:nvPr/>
        </p:nvSpPr>
        <p:spPr>
          <a:xfrm>
            <a:off x="127000" y="5173133"/>
            <a:ext cx="279400" cy="84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2C0C243-1C38-8A4B-B954-475E29B7FEC6}"/>
              </a:ext>
            </a:extLst>
          </p:cNvPr>
          <p:cNvSpPr txBox="1"/>
          <p:nvPr/>
        </p:nvSpPr>
        <p:spPr>
          <a:xfrm>
            <a:off x="2732912" y="5518755"/>
            <a:ext cx="594491" cy="369332"/>
          </a:xfrm>
          <a:prstGeom prst="rect">
            <a:avLst/>
          </a:prstGeom>
          <a:noFill/>
        </p:spPr>
        <p:txBody>
          <a:bodyPr wrap="square" rtlCol="0">
            <a:spAutoFit/>
          </a:bodyPr>
          <a:lstStyle/>
          <a:p>
            <a:pPr algn="ctr"/>
            <a:r>
              <a:rPr lang="en-US" dirty="0"/>
              <a:t>B</a:t>
            </a:r>
          </a:p>
        </p:txBody>
      </p:sp>
      <p:cxnSp>
        <p:nvCxnSpPr>
          <p:cNvPr id="43" name="Straight Arrow Connector 42">
            <a:extLst>
              <a:ext uri="{FF2B5EF4-FFF2-40B4-BE49-F238E27FC236}">
                <a16:creationId xmlns:a16="http://schemas.microsoft.com/office/drawing/2014/main" id="{AFC32E2A-CEF8-4B4B-AD6C-20456AF858A0}"/>
              </a:ext>
            </a:extLst>
          </p:cNvPr>
          <p:cNvCxnSpPr/>
          <p:nvPr/>
        </p:nvCxnSpPr>
        <p:spPr>
          <a:xfrm flipV="1">
            <a:off x="3031066" y="5393269"/>
            <a:ext cx="0" cy="2116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2DAB862-53A6-C04B-9C80-F15C4514538D}"/>
              </a:ext>
            </a:extLst>
          </p:cNvPr>
          <p:cNvSpPr txBox="1"/>
          <p:nvPr/>
        </p:nvSpPr>
        <p:spPr>
          <a:xfrm>
            <a:off x="1874669" y="1495554"/>
            <a:ext cx="1149674" cy="338554"/>
          </a:xfrm>
          <a:prstGeom prst="rect">
            <a:avLst/>
          </a:prstGeom>
          <a:noFill/>
        </p:spPr>
        <p:txBody>
          <a:bodyPr wrap="none" rtlCol="0">
            <a:spAutoFit/>
          </a:bodyPr>
          <a:lstStyle/>
          <a:p>
            <a:r>
              <a:rPr lang="en-US" sz="1600" b="1" dirty="0">
                <a:solidFill>
                  <a:srgbClr val="942093"/>
                </a:solidFill>
              </a:rPr>
              <a:t>“A” activity</a:t>
            </a:r>
          </a:p>
        </p:txBody>
      </p:sp>
      <p:sp>
        <p:nvSpPr>
          <p:cNvPr id="41" name="TextBox 40">
            <a:extLst>
              <a:ext uri="{FF2B5EF4-FFF2-40B4-BE49-F238E27FC236}">
                <a16:creationId xmlns:a16="http://schemas.microsoft.com/office/drawing/2014/main" id="{E0FEB147-614B-9E4D-869D-4A9111AD58C1}"/>
              </a:ext>
            </a:extLst>
          </p:cNvPr>
          <p:cNvSpPr txBox="1"/>
          <p:nvPr/>
        </p:nvSpPr>
        <p:spPr>
          <a:xfrm>
            <a:off x="5865575" y="1429351"/>
            <a:ext cx="2965158" cy="1077218"/>
          </a:xfrm>
          <a:prstGeom prst="rect">
            <a:avLst/>
          </a:prstGeom>
          <a:noFill/>
        </p:spPr>
        <p:txBody>
          <a:bodyPr wrap="square" rtlCol="0">
            <a:spAutoFit/>
          </a:bodyPr>
          <a:lstStyle/>
          <a:p>
            <a:r>
              <a:rPr lang="en-US" sz="1600" dirty="0"/>
              <a:t>Set up kinase reaction mixture in which aliquot of P-cell column fraction B (minimal activity on its own) is included.</a:t>
            </a:r>
          </a:p>
        </p:txBody>
      </p:sp>
      <p:sp>
        <p:nvSpPr>
          <p:cNvPr id="47" name="TextBox 46">
            <a:extLst>
              <a:ext uri="{FF2B5EF4-FFF2-40B4-BE49-F238E27FC236}">
                <a16:creationId xmlns:a16="http://schemas.microsoft.com/office/drawing/2014/main" id="{CB701AE2-3C6A-D340-9FD9-138EBBC44434}"/>
              </a:ext>
            </a:extLst>
          </p:cNvPr>
          <p:cNvSpPr txBox="1"/>
          <p:nvPr/>
        </p:nvSpPr>
        <p:spPr>
          <a:xfrm>
            <a:off x="5874043" y="2648550"/>
            <a:ext cx="2965158" cy="2800767"/>
          </a:xfrm>
          <a:prstGeom prst="rect">
            <a:avLst/>
          </a:prstGeom>
          <a:noFill/>
        </p:spPr>
        <p:txBody>
          <a:bodyPr wrap="square" rtlCol="0">
            <a:spAutoFit/>
          </a:bodyPr>
          <a:lstStyle/>
          <a:p>
            <a:r>
              <a:rPr lang="en-US" sz="1600" dirty="0"/>
              <a:t>Test aliquots of fractions across the elution profile for their ability to complement kinase activity in the presence of B </a:t>
            </a:r>
          </a:p>
          <a:p>
            <a:endParaRPr lang="en-US" sz="1600" dirty="0"/>
          </a:p>
          <a:p>
            <a:r>
              <a:rPr lang="en-US" sz="1600" dirty="0"/>
              <a:t>Plot of kinase activity gives you the elution profile of kinase component A.</a:t>
            </a:r>
          </a:p>
          <a:p>
            <a:endParaRPr lang="en-US" sz="1600" dirty="0"/>
          </a:p>
          <a:p>
            <a:r>
              <a:rPr lang="en-US" sz="1600" dirty="0"/>
              <a:t>Proceed with further purification steps for component A</a:t>
            </a:r>
          </a:p>
        </p:txBody>
      </p:sp>
      <p:sp>
        <p:nvSpPr>
          <p:cNvPr id="3" name="TextBox 2">
            <a:extLst>
              <a:ext uri="{FF2B5EF4-FFF2-40B4-BE49-F238E27FC236}">
                <a16:creationId xmlns:a16="http://schemas.microsoft.com/office/drawing/2014/main" id="{95DB813F-57E3-0743-D50C-A9239F6EB892}"/>
              </a:ext>
            </a:extLst>
          </p:cNvPr>
          <p:cNvSpPr txBox="1"/>
          <p:nvPr/>
        </p:nvSpPr>
        <p:spPr>
          <a:xfrm>
            <a:off x="681855" y="223019"/>
            <a:ext cx="7665560" cy="400110"/>
          </a:xfrm>
          <a:prstGeom prst="rect">
            <a:avLst/>
          </a:prstGeom>
          <a:noFill/>
        </p:spPr>
        <p:txBody>
          <a:bodyPr wrap="none" rtlCol="0">
            <a:spAutoFit/>
          </a:bodyPr>
          <a:lstStyle/>
          <a:p>
            <a:r>
              <a:rPr lang="en-US" sz="2000" b="1" dirty="0">
                <a:solidFill>
                  <a:srgbClr val="0432FF"/>
                </a:solidFill>
              </a:rPr>
              <a:t>Establish biochemical complementation assay for components A and B</a:t>
            </a:r>
            <a:endParaRPr lang="en-US" sz="2000" b="1" i="1" dirty="0">
              <a:solidFill>
                <a:srgbClr val="0432FF"/>
              </a:solidFill>
            </a:endParaRPr>
          </a:p>
        </p:txBody>
      </p:sp>
    </p:spTree>
    <p:extLst>
      <p:ext uri="{BB962C8B-B14F-4D97-AF65-F5344CB8AC3E}">
        <p14:creationId xmlns:p14="http://schemas.microsoft.com/office/powerpoint/2010/main" val="1273682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7439380-CFA0-004C-B64C-73E42D25BEEA}"/>
              </a:ext>
            </a:extLst>
          </p:cNvPr>
          <p:cNvSpPr txBox="1"/>
          <p:nvPr/>
        </p:nvSpPr>
        <p:spPr>
          <a:xfrm>
            <a:off x="2901283" y="231486"/>
            <a:ext cx="2817759" cy="400110"/>
          </a:xfrm>
          <a:prstGeom prst="rect">
            <a:avLst/>
          </a:prstGeom>
          <a:noFill/>
        </p:spPr>
        <p:txBody>
          <a:bodyPr wrap="none" rtlCol="0">
            <a:spAutoFit/>
          </a:bodyPr>
          <a:lstStyle/>
          <a:p>
            <a:r>
              <a:rPr lang="en-US" sz="2000" b="1" dirty="0"/>
              <a:t>Affinity Chromatography</a:t>
            </a:r>
            <a:endParaRPr lang="en-US" sz="2000" b="1" i="1" dirty="0"/>
          </a:p>
        </p:txBody>
      </p:sp>
      <p:sp>
        <p:nvSpPr>
          <p:cNvPr id="2" name="Oval 1">
            <a:extLst>
              <a:ext uri="{FF2B5EF4-FFF2-40B4-BE49-F238E27FC236}">
                <a16:creationId xmlns:a16="http://schemas.microsoft.com/office/drawing/2014/main" id="{C2CAB3C5-604C-C04F-B133-B20F87E36160}"/>
              </a:ext>
            </a:extLst>
          </p:cNvPr>
          <p:cNvSpPr/>
          <p:nvPr/>
        </p:nvSpPr>
        <p:spPr>
          <a:xfrm>
            <a:off x="1009290" y="1157547"/>
            <a:ext cx="914400" cy="93165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7E520B-D7B4-F04E-98D9-B5126878DD99}"/>
              </a:ext>
            </a:extLst>
          </p:cNvPr>
          <p:cNvSpPr txBox="1"/>
          <p:nvPr/>
        </p:nvSpPr>
        <p:spPr>
          <a:xfrm>
            <a:off x="589391" y="2140956"/>
            <a:ext cx="1860511" cy="1384995"/>
          </a:xfrm>
          <a:prstGeom prst="rect">
            <a:avLst/>
          </a:prstGeom>
          <a:noFill/>
        </p:spPr>
        <p:txBody>
          <a:bodyPr wrap="square" rtlCol="0">
            <a:spAutoFit/>
          </a:bodyPr>
          <a:lstStyle/>
          <a:p>
            <a:pPr algn="ctr"/>
            <a:r>
              <a:rPr lang="en-US" sz="1400" dirty="0"/>
              <a:t>immobile ligand (L) is an entity recognized by your protein with relevance to its activity</a:t>
            </a:r>
          </a:p>
          <a:p>
            <a:pPr algn="ctr"/>
            <a:r>
              <a:rPr lang="en-US" sz="1400" dirty="0"/>
              <a:t>(e.g. a </a:t>
            </a:r>
            <a:r>
              <a:rPr lang="en-US" sz="1400" b="1" dirty="0"/>
              <a:t>substrate</a:t>
            </a:r>
            <a:r>
              <a:rPr lang="en-US" sz="1400" dirty="0"/>
              <a:t> or substrate analog)</a:t>
            </a:r>
          </a:p>
        </p:txBody>
      </p:sp>
      <p:cxnSp>
        <p:nvCxnSpPr>
          <p:cNvPr id="20" name="Straight Connector 19">
            <a:extLst>
              <a:ext uri="{FF2B5EF4-FFF2-40B4-BE49-F238E27FC236}">
                <a16:creationId xmlns:a16="http://schemas.microsoft.com/office/drawing/2014/main" id="{A40E6B8B-81F2-694C-8DDD-1142B868ADFB}"/>
              </a:ext>
            </a:extLst>
          </p:cNvPr>
          <p:cNvCxnSpPr>
            <a:stCxn id="2" idx="6"/>
          </p:cNvCxnSpPr>
          <p:nvPr/>
        </p:nvCxnSpPr>
        <p:spPr>
          <a:xfrm flipV="1">
            <a:off x="1923690" y="1623373"/>
            <a:ext cx="258793"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187AFEC-A5A7-694D-8B85-24D5B299030C}"/>
              </a:ext>
            </a:extLst>
          </p:cNvPr>
          <p:cNvSpPr txBox="1"/>
          <p:nvPr/>
        </p:nvSpPr>
        <p:spPr>
          <a:xfrm>
            <a:off x="1144436" y="1439342"/>
            <a:ext cx="660758" cy="369332"/>
          </a:xfrm>
          <a:prstGeom prst="rect">
            <a:avLst/>
          </a:prstGeom>
          <a:noFill/>
        </p:spPr>
        <p:txBody>
          <a:bodyPr wrap="none" rtlCol="0">
            <a:spAutoFit/>
          </a:bodyPr>
          <a:lstStyle/>
          <a:p>
            <a:r>
              <a:rPr lang="en-US" b="1" dirty="0">
                <a:solidFill>
                  <a:srgbClr val="FFFF00"/>
                </a:solidFill>
              </a:rPr>
              <a:t>bead</a:t>
            </a:r>
          </a:p>
        </p:txBody>
      </p:sp>
      <p:sp>
        <p:nvSpPr>
          <p:cNvPr id="5" name="TextBox 4">
            <a:extLst>
              <a:ext uri="{FF2B5EF4-FFF2-40B4-BE49-F238E27FC236}">
                <a16:creationId xmlns:a16="http://schemas.microsoft.com/office/drawing/2014/main" id="{72B80668-B198-6E44-BA57-48CED488C59F}"/>
              </a:ext>
            </a:extLst>
          </p:cNvPr>
          <p:cNvSpPr txBox="1"/>
          <p:nvPr/>
        </p:nvSpPr>
        <p:spPr>
          <a:xfrm>
            <a:off x="2150533" y="1447792"/>
            <a:ext cx="282450" cy="369332"/>
          </a:xfrm>
          <a:prstGeom prst="rect">
            <a:avLst/>
          </a:prstGeom>
          <a:noFill/>
        </p:spPr>
        <p:txBody>
          <a:bodyPr wrap="none" rtlCol="0">
            <a:spAutoFit/>
          </a:bodyPr>
          <a:lstStyle/>
          <a:p>
            <a:r>
              <a:rPr lang="en-US" dirty="0"/>
              <a:t>L</a:t>
            </a:r>
          </a:p>
        </p:txBody>
      </p:sp>
      <p:sp>
        <p:nvSpPr>
          <p:cNvPr id="6" name="Rectangle 5">
            <a:extLst>
              <a:ext uri="{FF2B5EF4-FFF2-40B4-BE49-F238E27FC236}">
                <a16:creationId xmlns:a16="http://schemas.microsoft.com/office/drawing/2014/main" id="{43904CA3-91E0-4348-A01D-3FCC1FE960BA}"/>
              </a:ext>
            </a:extLst>
          </p:cNvPr>
          <p:cNvSpPr/>
          <p:nvPr/>
        </p:nvSpPr>
        <p:spPr>
          <a:xfrm>
            <a:off x="2184400" y="1481659"/>
            <a:ext cx="220133" cy="2963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56099F6-D360-E548-9A32-838953E82E88}"/>
              </a:ext>
            </a:extLst>
          </p:cNvPr>
          <p:cNvSpPr txBox="1"/>
          <p:nvPr/>
        </p:nvSpPr>
        <p:spPr>
          <a:xfrm>
            <a:off x="3632023" y="2587112"/>
            <a:ext cx="5077518" cy="3585597"/>
          </a:xfrm>
          <a:prstGeom prst="rect">
            <a:avLst/>
          </a:prstGeom>
          <a:noFill/>
        </p:spPr>
        <p:txBody>
          <a:bodyPr wrap="square" rtlCol="0">
            <a:spAutoFit/>
          </a:bodyPr>
          <a:lstStyle/>
          <a:p>
            <a:pPr>
              <a:spcAft>
                <a:spcPts val="600"/>
              </a:spcAft>
            </a:pPr>
            <a:r>
              <a:rPr lang="en-US" sz="1400" dirty="0"/>
              <a:t>Pour column of ATP-agarose</a:t>
            </a:r>
          </a:p>
          <a:p>
            <a:pPr>
              <a:spcAft>
                <a:spcPts val="600"/>
              </a:spcAft>
            </a:pPr>
            <a:r>
              <a:rPr lang="en-US" sz="1400" dirty="0"/>
              <a:t>Equilibrate column with buffer containing  100 mM NaCl</a:t>
            </a:r>
          </a:p>
          <a:p>
            <a:pPr>
              <a:spcAft>
                <a:spcPts val="600"/>
              </a:spcAft>
            </a:pPr>
            <a:r>
              <a:rPr lang="en-US" sz="1400" dirty="0"/>
              <a:t>Apply protein fraction to column; wash with buffer with 100 mM NaCl buffer</a:t>
            </a:r>
          </a:p>
          <a:p>
            <a:pPr>
              <a:spcAft>
                <a:spcPts val="600"/>
              </a:spcAft>
            </a:pPr>
            <a:r>
              <a:rPr lang="en-US" sz="1400" dirty="0"/>
              <a:t>Step elute with 20 ml buffer containing 250 mM NaCl to dissociate non-specific binding proteins (Note: ATP agarose is a cation exchange resin via its ATP triphosphate moiety.)</a:t>
            </a:r>
          </a:p>
          <a:p>
            <a:pPr>
              <a:spcAft>
                <a:spcPts val="600"/>
              </a:spcAft>
            </a:pPr>
            <a:r>
              <a:rPr lang="en-US" sz="1400" dirty="0"/>
              <a:t>Then, step elute sequentially with 250 mM NaCl buffer containing:</a:t>
            </a:r>
          </a:p>
          <a:p>
            <a:pPr marL="285750" indent="-285750">
              <a:spcAft>
                <a:spcPts val="600"/>
              </a:spcAft>
              <a:buFont typeface="Arial" panose="020B0604020202020204" pitchFamily="34" charset="0"/>
              <a:buChar char="•"/>
            </a:pPr>
            <a:r>
              <a:rPr lang="en-US" sz="1400" dirty="0"/>
              <a:t>10 µM ATP</a:t>
            </a:r>
          </a:p>
          <a:p>
            <a:pPr marL="285750" indent="-285750">
              <a:spcAft>
                <a:spcPts val="600"/>
              </a:spcAft>
              <a:buFont typeface="Arial" panose="020B0604020202020204" pitchFamily="34" charset="0"/>
              <a:buChar char="•"/>
            </a:pPr>
            <a:r>
              <a:rPr lang="en-US" sz="1400" dirty="0"/>
              <a:t>100 µM ATP</a:t>
            </a:r>
          </a:p>
          <a:p>
            <a:pPr marL="285750" indent="-285750">
              <a:spcAft>
                <a:spcPts val="600"/>
              </a:spcAft>
              <a:buFont typeface="Arial" panose="020B0604020202020204" pitchFamily="34" charset="0"/>
              <a:buChar char="•"/>
            </a:pPr>
            <a:r>
              <a:rPr lang="en-US" sz="1400" dirty="0"/>
              <a:t>500 µM ATP</a:t>
            </a:r>
          </a:p>
          <a:p>
            <a:pPr>
              <a:spcAft>
                <a:spcPts val="600"/>
              </a:spcAft>
            </a:pPr>
            <a:r>
              <a:rPr lang="en-US" sz="1400" dirty="0"/>
              <a:t>Assay fractions for protein and activity   </a:t>
            </a:r>
          </a:p>
          <a:p>
            <a:pPr>
              <a:spcAft>
                <a:spcPts val="600"/>
              </a:spcAft>
            </a:pPr>
            <a:r>
              <a:rPr lang="en-US" sz="1400" dirty="0"/>
              <a:t> </a:t>
            </a:r>
          </a:p>
        </p:txBody>
      </p:sp>
      <p:grpSp>
        <p:nvGrpSpPr>
          <p:cNvPr id="16" name="Group 15">
            <a:extLst>
              <a:ext uri="{FF2B5EF4-FFF2-40B4-BE49-F238E27FC236}">
                <a16:creationId xmlns:a16="http://schemas.microsoft.com/office/drawing/2014/main" id="{3BEDB1F0-5292-A94B-8157-D5762D992A94}"/>
              </a:ext>
            </a:extLst>
          </p:cNvPr>
          <p:cNvGrpSpPr/>
          <p:nvPr/>
        </p:nvGrpSpPr>
        <p:grpSpPr>
          <a:xfrm>
            <a:off x="3600050" y="990591"/>
            <a:ext cx="5276074" cy="1135580"/>
            <a:chOff x="3600050" y="990591"/>
            <a:chExt cx="5276074" cy="1135580"/>
          </a:xfrm>
        </p:grpSpPr>
        <p:grpSp>
          <p:nvGrpSpPr>
            <p:cNvPr id="14" name="Group 13">
              <a:extLst>
                <a:ext uri="{FF2B5EF4-FFF2-40B4-BE49-F238E27FC236}">
                  <a16:creationId xmlns:a16="http://schemas.microsoft.com/office/drawing/2014/main" id="{55E95560-72BF-FC47-9E12-43A3515542FF}"/>
                </a:ext>
              </a:extLst>
            </p:cNvPr>
            <p:cNvGrpSpPr/>
            <p:nvPr/>
          </p:nvGrpSpPr>
          <p:grpSpPr>
            <a:xfrm>
              <a:off x="3600050" y="990591"/>
              <a:ext cx="5276074" cy="1135580"/>
              <a:chOff x="3600050" y="1202266"/>
              <a:chExt cx="5276074" cy="1135580"/>
            </a:xfrm>
          </p:grpSpPr>
          <p:sp>
            <p:nvSpPr>
              <p:cNvPr id="29" name="Oval 28">
                <a:extLst>
                  <a:ext uri="{FF2B5EF4-FFF2-40B4-BE49-F238E27FC236}">
                    <a16:creationId xmlns:a16="http://schemas.microsoft.com/office/drawing/2014/main" id="{C30D0026-FB79-814F-B21C-3C62E519BA4D}"/>
                  </a:ext>
                </a:extLst>
              </p:cNvPr>
              <p:cNvSpPr/>
              <p:nvPr/>
            </p:nvSpPr>
            <p:spPr>
              <a:xfrm>
                <a:off x="3600050" y="1406193"/>
                <a:ext cx="914400" cy="931653"/>
              </a:xfrm>
              <a:prstGeom prst="ellipse">
                <a:avLst/>
              </a:prstGeom>
              <a:gradFill flip="none" rotWithShape="1">
                <a:gsLst>
                  <a:gs pos="0">
                    <a:srgbClr val="73FDD6">
                      <a:shade val="30000"/>
                      <a:satMod val="115000"/>
                    </a:srgbClr>
                  </a:gs>
                  <a:gs pos="50000">
                    <a:srgbClr val="73FDD6">
                      <a:shade val="67500"/>
                      <a:satMod val="115000"/>
                    </a:srgbClr>
                  </a:gs>
                  <a:gs pos="100000">
                    <a:srgbClr val="73FDD6">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CDD7DA6-AE32-5149-A0F3-C44702DE3B49}"/>
                  </a:ext>
                </a:extLst>
              </p:cNvPr>
              <p:cNvCxnSpPr>
                <a:cxnSpLocks/>
                <a:stCxn id="29" idx="6"/>
              </p:cNvCxnSpPr>
              <p:nvPr/>
            </p:nvCxnSpPr>
            <p:spPr>
              <a:xfrm>
                <a:off x="4514450" y="1872020"/>
                <a:ext cx="1760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52C3267-6AAA-5741-A25C-E48A59F9B25A}"/>
                  </a:ext>
                </a:extLst>
              </p:cNvPr>
              <p:cNvSpPr txBox="1"/>
              <p:nvPr/>
            </p:nvSpPr>
            <p:spPr>
              <a:xfrm>
                <a:off x="3634457" y="1680238"/>
                <a:ext cx="847091" cy="338554"/>
              </a:xfrm>
              <a:prstGeom prst="rect">
                <a:avLst/>
              </a:prstGeom>
              <a:noFill/>
            </p:spPr>
            <p:txBody>
              <a:bodyPr wrap="none" rtlCol="0">
                <a:spAutoFit/>
              </a:bodyPr>
              <a:lstStyle/>
              <a:p>
                <a:r>
                  <a:rPr lang="en-US" sz="1600" b="1" dirty="0">
                    <a:solidFill>
                      <a:srgbClr val="FFFF00"/>
                    </a:solidFill>
                  </a:rPr>
                  <a:t>agarose</a:t>
                </a:r>
              </a:p>
            </p:txBody>
          </p:sp>
          <p:pic>
            <p:nvPicPr>
              <p:cNvPr id="7" name="Picture 6">
                <a:extLst>
                  <a:ext uri="{FF2B5EF4-FFF2-40B4-BE49-F238E27FC236}">
                    <a16:creationId xmlns:a16="http://schemas.microsoft.com/office/drawing/2014/main" id="{67B122C6-A64C-2341-A816-5FBDCC78C259}"/>
                  </a:ext>
                </a:extLst>
              </p:cNvPr>
              <p:cNvPicPr>
                <a:picLocks noChangeAspect="1"/>
              </p:cNvPicPr>
              <p:nvPr/>
            </p:nvPicPr>
            <p:blipFill rotWithShape="1">
              <a:blip r:embed="rId2"/>
              <a:srcRect l="3836"/>
              <a:stretch/>
            </p:blipFill>
            <p:spPr>
              <a:xfrm>
                <a:off x="4715933" y="1202266"/>
                <a:ext cx="4160191" cy="1098552"/>
              </a:xfrm>
              <a:prstGeom prst="rect">
                <a:avLst/>
              </a:prstGeom>
            </p:spPr>
          </p:pic>
          <p:sp>
            <p:nvSpPr>
              <p:cNvPr id="13" name="Rectangle 12">
                <a:extLst>
                  <a:ext uri="{FF2B5EF4-FFF2-40B4-BE49-F238E27FC236}">
                    <a16:creationId xmlns:a16="http://schemas.microsoft.com/office/drawing/2014/main" id="{BC7BBC9A-F908-294A-9FDA-4BA150B0D186}"/>
                  </a:ext>
                </a:extLst>
              </p:cNvPr>
              <p:cNvSpPr/>
              <p:nvPr/>
            </p:nvSpPr>
            <p:spPr>
              <a:xfrm>
                <a:off x="6519333" y="2023533"/>
                <a:ext cx="101600" cy="11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C157265-9A82-524A-BE01-368EB364E70F}"/>
                  </a:ext>
                </a:extLst>
              </p:cNvPr>
              <p:cNvSpPr/>
              <p:nvPr/>
            </p:nvSpPr>
            <p:spPr>
              <a:xfrm>
                <a:off x="6874934" y="2023532"/>
                <a:ext cx="101600" cy="11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85FA0A8-79F2-E34A-8CCD-166DB8610935}"/>
                  </a:ext>
                </a:extLst>
              </p:cNvPr>
              <p:cNvSpPr/>
              <p:nvPr/>
            </p:nvSpPr>
            <p:spPr>
              <a:xfrm>
                <a:off x="7222068" y="2023531"/>
                <a:ext cx="101600" cy="11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BF4239C2-5F38-4E48-8E79-4EFD52A2D69A}"/>
                </a:ext>
              </a:extLst>
            </p:cNvPr>
            <p:cNvSpPr txBox="1"/>
            <p:nvPr/>
          </p:nvSpPr>
          <p:spPr>
            <a:xfrm>
              <a:off x="6443133" y="1634067"/>
              <a:ext cx="255198"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956E536A-4BFF-B940-B0F5-B4B361F57DF6}"/>
                </a:ext>
              </a:extLst>
            </p:cNvPr>
            <p:cNvSpPr txBox="1"/>
            <p:nvPr/>
          </p:nvSpPr>
          <p:spPr>
            <a:xfrm>
              <a:off x="6798734" y="1634067"/>
              <a:ext cx="255198" cy="369332"/>
            </a:xfrm>
            <a:prstGeom prst="rect">
              <a:avLst/>
            </a:prstGeom>
            <a:noFill/>
          </p:spPr>
          <p:txBody>
            <a:bodyPr wrap="none" rtlCol="0">
              <a:spAutoFit/>
            </a:bodyPr>
            <a:lstStyle/>
            <a:p>
              <a:r>
                <a:rPr lang="en-US" dirty="0"/>
                <a:t>-</a:t>
              </a:r>
            </a:p>
          </p:txBody>
        </p:sp>
        <p:sp>
          <p:nvSpPr>
            <p:cNvPr id="41" name="TextBox 40">
              <a:extLst>
                <a:ext uri="{FF2B5EF4-FFF2-40B4-BE49-F238E27FC236}">
                  <a16:creationId xmlns:a16="http://schemas.microsoft.com/office/drawing/2014/main" id="{2E1E1877-BD92-CE41-951E-1D2B7D2EC4E8}"/>
                </a:ext>
              </a:extLst>
            </p:cNvPr>
            <p:cNvSpPr txBox="1"/>
            <p:nvPr/>
          </p:nvSpPr>
          <p:spPr>
            <a:xfrm>
              <a:off x="7154335" y="1634067"/>
              <a:ext cx="255198" cy="369332"/>
            </a:xfrm>
            <a:prstGeom prst="rect">
              <a:avLst/>
            </a:prstGeom>
            <a:noFill/>
          </p:spPr>
          <p:txBody>
            <a:bodyPr wrap="none" rtlCol="0">
              <a:spAutoFit/>
            </a:bodyPr>
            <a:lstStyle/>
            <a:p>
              <a:r>
                <a:rPr lang="en-US" dirty="0"/>
                <a:t>-</a:t>
              </a:r>
            </a:p>
          </p:txBody>
        </p:sp>
      </p:grpSp>
      <p:sp>
        <p:nvSpPr>
          <p:cNvPr id="33" name="TextBox 32">
            <a:extLst>
              <a:ext uri="{FF2B5EF4-FFF2-40B4-BE49-F238E27FC236}">
                <a16:creationId xmlns:a16="http://schemas.microsoft.com/office/drawing/2014/main" id="{217E83D3-1F65-9441-9E5A-BF5FA2F0548C}"/>
              </a:ext>
            </a:extLst>
          </p:cNvPr>
          <p:cNvSpPr txBox="1"/>
          <p:nvPr/>
        </p:nvSpPr>
        <p:spPr>
          <a:xfrm>
            <a:off x="4863529" y="866576"/>
            <a:ext cx="2874313" cy="338554"/>
          </a:xfrm>
          <a:prstGeom prst="rect">
            <a:avLst/>
          </a:prstGeom>
          <a:noFill/>
        </p:spPr>
        <p:txBody>
          <a:bodyPr wrap="none" rtlCol="0">
            <a:spAutoFit/>
          </a:bodyPr>
          <a:lstStyle/>
          <a:p>
            <a:pPr algn="ctr"/>
            <a:r>
              <a:rPr lang="en-US" sz="1600" dirty="0"/>
              <a:t>ATP agarose; </a:t>
            </a:r>
            <a:r>
              <a:rPr lang="en-US" sz="1600" dirty="0">
                <a:latin typeface="Symbol" pitchFamily="2" charset="2"/>
              </a:rPr>
              <a:t>g</a:t>
            </a:r>
            <a:r>
              <a:rPr lang="en-US" sz="1600" dirty="0"/>
              <a:t>-phosphate linked</a:t>
            </a:r>
          </a:p>
        </p:txBody>
      </p:sp>
    </p:spTree>
    <p:extLst>
      <p:ext uri="{BB962C8B-B14F-4D97-AF65-F5344CB8AC3E}">
        <p14:creationId xmlns:p14="http://schemas.microsoft.com/office/powerpoint/2010/main" val="1475861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7439380-CFA0-004C-B64C-73E42D25BEEA}"/>
              </a:ext>
            </a:extLst>
          </p:cNvPr>
          <p:cNvSpPr txBox="1"/>
          <p:nvPr/>
        </p:nvSpPr>
        <p:spPr>
          <a:xfrm>
            <a:off x="2901283" y="231486"/>
            <a:ext cx="2817759" cy="400110"/>
          </a:xfrm>
          <a:prstGeom prst="rect">
            <a:avLst/>
          </a:prstGeom>
          <a:noFill/>
        </p:spPr>
        <p:txBody>
          <a:bodyPr wrap="none" rtlCol="0">
            <a:spAutoFit/>
          </a:bodyPr>
          <a:lstStyle/>
          <a:p>
            <a:r>
              <a:rPr lang="en-US" sz="2000" b="1" dirty="0"/>
              <a:t>Affinity Chromatography</a:t>
            </a:r>
            <a:endParaRPr lang="en-US" sz="2000" b="1" i="1" dirty="0"/>
          </a:p>
        </p:txBody>
      </p:sp>
      <p:sp>
        <p:nvSpPr>
          <p:cNvPr id="46" name="TextBox 45">
            <a:extLst>
              <a:ext uri="{FF2B5EF4-FFF2-40B4-BE49-F238E27FC236}">
                <a16:creationId xmlns:a16="http://schemas.microsoft.com/office/drawing/2014/main" id="{A5959F77-39D7-6C48-B543-F200A5402BB8}"/>
              </a:ext>
            </a:extLst>
          </p:cNvPr>
          <p:cNvSpPr txBox="1"/>
          <p:nvPr/>
        </p:nvSpPr>
        <p:spPr>
          <a:xfrm>
            <a:off x="5507020" y="5234161"/>
            <a:ext cx="1253868" cy="600164"/>
          </a:xfrm>
          <a:prstGeom prst="rect">
            <a:avLst/>
          </a:prstGeom>
          <a:noFill/>
        </p:spPr>
        <p:txBody>
          <a:bodyPr wrap="none" rtlCol="0">
            <a:spAutoFit/>
          </a:bodyPr>
          <a:lstStyle/>
          <a:p>
            <a:pPr algn="ctr">
              <a:spcAft>
                <a:spcPts val="600"/>
              </a:spcAft>
            </a:pPr>
            <a:r>
              <a:rPr lang="en-US" sz="1400" dirty="0"/>
              <a:t>25,000 Units</a:t>
            </a:r>
          </a:p>
          <a:p>
            <a:pPr algn="ctr">
              <a:spcAft>
                <a:spcPts val="600"/>
              </a:spcAft>
            </a:pPr>
            <a:r>
              <a:rPr lang="en-US" sz="1400" dirty="0"/>
              <a:t>0.5 mg protein</a:t>
            </a:r>
          </a:p>
        </p:txBody>
      </p:sp>
      <p:sp>
        <p:nvSpPr>
          <p:cNvPr id="34" name="TextBox 33">
            <a:extLst>
              <a:ext uri="{FF2B5EF4-FFF2-40B4-BE49-F238E27FC236}">
                <a16:creationId xmlns:a16="http://schemas.microsoft.com/office/drawing/2014/main" id="{356099F6-D360-E548-9A32-838953E82E88}"/>
              </a:ext>
            </a:extLst>
          </p:cNvPr>
          <p:cNvSpPr txBox="1"/>
          <p:nvPr/>
        </p:nvSpPr>
        <p:spPr>
          <a:xfrm>
            <a:off x="3687779" y="2509053"/>
            <a:ext cx="5077518" cy="4093428"/>
          </a:xfrm>
          <a:prstGeom prst="rect">
            <a:avLst/>
          </a:prstGeom>
          <a:noFill/>
        </p:spPr>
        <p:txBody>
          <a:bodyPr wrap="square" rtlCol="0">
            <a:spAutoFit/>
          </a:bodyPr>
          <a:lstStyle/>
          <a:p>
            <a:pPr>
              <a:spcAft>
                <a:spcPts val="600"/>
              </a:spcAft>
            </a:pPr>
            <a:r>
              <a:rPr lang="en-US" sz="1400" dirty="0"/>
              <a:t>Have 50 mg protein (50,000 Units of activity) in P-cell fraction; dilute to attain 100 mM NaCl</a:t>
            </a:r>
          </a:p>
          <a:p>
            <a:pPr>
              <a:spcAft>
                <a:spcPts val="600"/>
              </a:spcAft>
            </a:pPr>
            <a:r>
              <a:rPr lang="en-US" sz="1400" dirty="0"/>
              <a:t>Pour 10-ml column of ATP-agarose</a:t>
            </a:r>
          </a:p>
          <a:p>
            <a:pPr>
              <a:spcAft>
                <a:spcPts val="600"/>
              </a:spcAft>
            </a:pPr>
            <a:r>
              <a:rPr lang="en-US" sz="1400" dirty="0"/>
              <a:t>Equilibrate column with buffer containing  100 mM NaCl</a:t>
            </a:r>
          </a:p>
          <a:p>
            <a:pPr>
              <a:spcAft>
                <a:spcPts val="600"/>
              </a:spcAft>
            </a:pPr>
            <a:r>
              <a:rPr lang="en-US" sz="1400" dirty="0"/>
              <a:t>Apply P-cell fraction to column; wash with 20 ml of buffer with 100 mM NaCl buffer</a:t>
            </a:r>
          </a:p>
          <a:p>
            <a:pPr>
              <a:spcAft>
                <a:spcPts val="600"/>
              </a:spcAft>
            </a:pPr>
            <a:r>
              <a:rPr lang="en-US" sz="1400" dirty="0"/>
              <a:t>Step elute with 20 ml buffer containing 250 mM NaCl to dissociate non-specific binding proteins (Note: ATP agarose is a cation exchange resin via its ATP triphosphate moiety.)</a:t>
            </a:r>
          </a:p>
          <a:p>
            <a:pPr>
              <a:spcAft>
                <a:spcPts val="600"/>
              </a:spcAft>
            </a:pPr>
            <a:r>
              <a:rPr lang="en-US" sz="1400" dirty="0"/>
              <a:t>Then, step elute sequentially with 250 mM NaCl buffer containing:</a:t>
            </a:r>
          </a:p>
          <a:p>
            <a:pPr marL="285750" indent="-285750">
              <a:spcAft>
                <a:spcPts val="600"/>
              </a:spcAft>
              <a:buFont typeface="Arial" panose="020B0604020202020204" pitchFamily="34" charset="0"/>
              <a:buChar char="•"/>
            </a:pPr>
            <a:r>
              <a:rPr lang="en-US" sz="1400" dirty="0"/>
              <a:t>10 µM ATP</a:t>
            </a:r>
          </a:p>
          <a:p>
            <a:pPr marL="285750" indent="-285750">
              <a:spcAft>
                <a:spcPts val="600"/>
              </a:spcAft>
              <a:buFont typeface="Arial" panose="020B0604020202020204" pitchFamily="34" charset="0"/>
              <a:buChar char="•"/>
            </a:pPr>
            <a:r>
              <a:rPr lang="en-US" sz="1400" b="1" dirty="0">
                <a:solidFill>
                  <a:srgbClr val="0432FF"/>
                </a:solidFill>
              </a:rPr>
              <a:t>100 µM ATP</a:t>
            </a:r>
          </a:p>
          <a:p>
            <a:pPr marL="285750" indent="-285750">
              <a:spcAft>
                <a:spcPts val="600"/>
              </a:spcAft>
              <a:buFont typeface="Arial" panose="020B0604020202020204" pitchFamily="34" charset="0"/>
              <a:buChar char="•"/>
            </a:pPr>
            <a:r>
              <a:rPr lang="en-US" sz="1400" dirty="0"/>
              <a:t>500 µM ATP</a:t>
            </a:r>
          </a:p>
          <a:p>
            <a:pPr>
              <a:spcAft>
                <a:spcPts val="600"/>
              </a:spcAft>
            </a:pPr>
            <a:r>
              <a:rPr lang="en-US" sz="1400" dirty="0"/>
              <a:t>Assay fractions for protein and enzyme activity   </a:t>
            </a:r>
          </a:p>
          <a:p>
            <a:pPr>
              <a:spcAft>
                <a:spcPts val="600"/>
              </a:spcAft>
            </a:pPr>
            <a:r>
              <a:rPr lang="en-US" sz="1400" dirty="0"/>
              <a:t> </a:t>
            </a:r>
          </a:p>
        </p:txBody>
      </p:sp>
      <p:grpSp>
        <p:nvGrpSpPr>
          <p:cNvPr id="16" name="Group 15">
            <a:extLst>
              <a:ext uri="{FF2B5EF4-FFF2-40B4-BE49-F238E27FC236}">
                <a16:creationId xmlns:a16="http://schemas.microsoft.com/office/drawing/2014/main" id="{3BEDB1F0-5292-A94B-8157-D5762D992A94}"/>
              </a:ext>
            </a:extLst>
          </p:cNvPr>
          <p:cNvGrpSpPr/>
          <p:nvPr/>
        </p:nvGrpSpPr>
        <p:grpSpPr>
          <a:xfrm>
            <a:off x="3600050" y="990591"/>
            <a:ext cx="5276074" cy="1135580"/>
            <a:chOff x="3600050" y="990591"/>
            <a:chExt cx="5276074" cy="1135580"/>
          </a:xfrm>
        </p:grpSpPr>
        <p:grpSp>
          <p:nvGrpSpPr>
            <p:cNvPr id="14" name="Group 13">
              <a:extLst>
                <a:ext uri="{FF2B5EF4-FFF2-40B4-BE49-F238E27FC236}">
                  <a16:creationId xmlns:a16="http://schemas.microsoft.com/office/drawing/2014/main" id="{55E95560-72BF-FC47-9E12-43A3515542FF}"/>
                </a:ext>
              </a:extLst>
            </p:cNvPr>
            <p:cNvGrpSpPr/>
            <p:nvPr/>
          </p:nvGrpSpPr>
          <p:grpSpPr>
            <a:xfrm>
              <a:off x="3600050" y="990591"/>
              <a:ext cx="5276074" cy="1135580"/>
              <a:chOff x="3600050" y="1202266"/>
              <a:chExt cx="5276074" cy="1135580"/>
            </a:xfrm>
          </p:grpSpPr>
          <p:sp>
            <p:nvSpPr>
              <p:cNvPr id="29" name="Oval 28">
                <a:extLst>
                  <a:ext uri="{FF2B5EF4-FFF2-40B4-BE49-F238E27FC236}">
                    <a16:creationId xmlns:a16="http://schemas.microsoft.com/office/drawing/2014/main" id="{C30D0026-FB79-814F-B21C-3C62E519BA4D}"/>
                  </a:ext>
                </a:extLst>
              </p:cNvPr>
              <p:cNvSpPr/>
              <p:nvPr/>
            </p:nvSpPr>
            <p:spPr>
              <a:xfrm>
                <a:off x="3600050" y="1406193"/>
                <a:ext cx="914400" cy="931653"/>
              </a:xfrm>
              <a:prstGeom prst="ellipse">
                <a:avLst/>
              </a:prstGeom>
              <a:gradFill flip="none" rotWithShape="1">
                <a:gsLst>
                  <a:gs pos="0">
                    <a:srgbClr val="73FDD6">
                      <a:shade val="30000"/>
                      <a:satMod val="115000"/>
                    </a:srgbClr>
                  </a:gs>
                  <a:gs pos="50000">
                    <a:srgbClr val="73FDD6">
                      <a:shade val="67500"/>
                      <a:satMod val="115000"/>
                    </a:srgbClr>
                  </a:gs>
                  <a:gs pos="100000">
                    <a:srgbClr val="73FDD6">
                      <a:shade val="100000"/>
                      <a:satMod val="115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CDD7DA6-AE32-5149-A0F3-C44702DE3B49}"/>
                  </a:ext>
                </a:extLst>
              </p:cNvPr>
              <p:cNvCxnSpPr>
                <a:cxnSpLocks/>
                <a:stCxn id="29" idx="6"/>
              </p:cNvCxnSpPr>
              <p:nvPr/>
            </p:nvCxnSpPr>
            <p:spPr>
              <a:xfrm>
                <a:off x="4514450" y="1872020"/>
                <a:ext cx="1760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52C3267-6AAA-5741-A25C-E48A59F9B25A}"/>
                  </a:ext>
                </a:extLst>
              </p:cNvPr>
              <p:cNvSpPr txBox="1"/>
              <p:nvPr/>
            </p:nvSpPr>
            <p:spPr>
              <a:xfrm>
                <a:off x="3634457" y="1680238"/>
                <a:ext cx="847091" cy="338554"/>
              </a:xfrm>
              <a:prstGeom prst="rect">
                <a:avLst/>
              </a:prstGeom>
              <a:noFill/>
            </p:spPr>
            <p:txBody>
              <a:bodyPr wrap="none" rtlCol="0">
                <a:spAutoFit/>
              </a:bodyPr>
              <a:lstStyle/>
              <a:p>
                <a:r>
                  <a:rPr lang="en-US" sz="1600" b="1" dirty="0">
                    <a:solidFill>
                      <a:srgbClr val="FFFF00"/>
                    </a:solidFill>
                  </a:rPr>
                  <a:t>agarose</a:t>
                </a:r>
              </a:p>
            </p:txBody>
          </p:sp>
          <p:pic>
            <p:nvPicPr>
              <p:cNvPr id="7" name="Picture 6">
                <a:extLst>
                  <a:ext uri="{FF2B5EF4-FFF2-40B4-BE49-F238E27FC236}">
                    <a16:creationId xmlns:a16="http://schemas.microsoft.com/office/drawing/2014/main" id="{67B122C6-A64C-2341-A816-5FBDCC78C259}"/>
                  </a:ext>
                </a:extLst>
              </p:cNvPr>
              <p:cNvPicPr>
                <a:picLocks noChangeAspect="1"/>
              </p:cNvPicPr>
              <p:nvPr/>
            </p:nvPicPr>
            <p:blipFill rotWithShape="1">
              <a:blip r:embed="rId2"/>
              <a:srcRect l="3836"/>
              <a:stretch/>
            </p:blipFill>
            <p:spPr>
              <a:xfrm>
                <a:off x="4715933" y="1202266"/>
                <a:ext cx="4160191" cy="1098552"/>
              </a:xfrm>
              <a:prstGeom prst="rect">
                <a:avLst/>
              </a:prstGeom>
            </p:spPr>
          </p:pic>
          <p:sp>
            <p:nvSpPr>
              <p:cNvPr id="13" name="Rectangle 12">
                <a:extLst>
                  <a:ext uri="{FF2B5EF4-FFF2-40B4-BE49-F238E27FC236}">
                    <a16:creationId xmlns:a16="http://schemas.microsoft.com/office/drawing/2014/main" id="{BC7BBC9A-F908-294A-9FDA-4BA150B0D186}"/>
                  </a:ext>
                </a:extLst>
              </p:cNvPr>
              <p:cNvSpPr/>
              <p:nvPr/>
            </p:nvSpPr>
            <p:spPr>
              <a:xfrm>
                <a:off x="6519333" y="2023533"/>
                <a:ext cx="101600" cy="11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C157265-9A82-524A-BE01-368EB364E70F}"/>
                  </a:ext>
                </a:extLst>
              </p:cNvPr>
              <p:cNvSpPr/>
              <p:nvPr/>
            </p:nvSpPr>
            <p:spPr>
              <a:xfrm>
                <a:off x="6874934" y="2023532"/>
                <a:ext cx="101600" cy="11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85FA0A8-79F2-E34A-8CCD-166DB8610935}"/>
                  </a:ext>
                </a:extLst>
              </p:cNvPr>
              <p:cNvSpPr/>
              <p:nvPr/>
            </p:nvSpPr>
            <p:spPr>
              <a:xfrm>
                <a:off x="7222068" y="2023531"/>
                <a:ext cx="101600" cy="110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BF4239C2-5F38-4E48-8E79-4EFD52A2D69A}"/>
                </a:ext>
              </a:extLst>
            </p:cNvPr>
            <p:cNvSpPr txBox="1"/>
            <p:nvPr/>
          </p:nvSpPr>
          <p:spPr>
            <a:xfrm>
              <a:off x="6443133" y="1634067"/>
              <a:ext cx="255198"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956E536A-4BFF-B940-B0F5-B4B361F57DF6}"/>
                </a:ext>
              </a:extLst>
            </p:cNvPr>
            <p:cNvSpPr txBox="1"/>
            <p:nvPr/>
          </p:nvSpPr>
          <p:spPr>
            <a:xfrm>
              <a:off x="6798734" y="1634067"/>
              <a:ext cx="255198" cy="369332"/>
            </a:xfrm>
            <a:prstGeom prst="rect">
              <a:avLst/>
            </a:prstGeom>
            <a:noFill/>
          </p:spPr>
          <p:txBody>
            <a:bodyPr wrap="none" rtlCol="0">
              <a:spAutoFit/>
            </a:bodyPr>
            <a:lstStyle/>
            <a:p>
              <a:r>
                <a:rPr lang="en-US" dirty="0"/>
                <a:t>-</a:t>
              </a:r>
            </a:p>
          </p:txBody>
        </p:sp>
        <p:sp>
          <p:nvSpPr>
            <p:cNvPr id="41" name="TextBox 40">
              <a:extLst>
                <a:ext uri="{FF2B5EF4-FFF2-40B4-BE49-F238E27FC236}">
                  <a16:creationId xmlns:a16="http://schemas.microsoft.com/office/drawing/2014/main" id="{2E1E1877-BD92-CE41-951E-1D2B7D2EC4E8}"/>
                </a:ext>
              </a:extLst>
            </p:cNvPr>
            <p:cNvSpPr txBox="1"/>
            <p:nvPr/>
          </p:nvSpPr>
          <p:spPr>
            <a:xfrm>
              <a:off x="7154335" y="1634067"/>
              <a:ext cx="255198" cy="369332"/>
            </a:xfrm>
            <a:prstGeom prst="rect">
              <a:avLst/>
            </a:prstGeom>
            <a:noFill/>
          </p:spPr>
          <p:txBody>
            <a:bodyPr wrap="none" rtlCol="0">
              <a:spAutoFit/>
            </a:bodyPr>
            <a:lstStyle/>
            <a:p>
              <a:r>
                <a:rPr lang="en-US" dirty="0"/>
                <a:t>-</a:t>
              </a:r>
            </a:p>
          </p:txBody>
        </p:sp>
      </p:grpSp>
      <p:sp>
        <p:nvSpPr>
          <p:cNvPr id="33" name="TextBox 32">
            <a:extLst>
              <a:ext uri="{FF2B5EF4-FFF2-40B4-BE49-F238E27FC236}">
                <a16:creationId xmlns:a16="http://schemas.microsoft.com/office/drawing/2014/main" id="{217E83D3-1F65-9441-9E5A-BF5FA2F0548C}"/>
              </a:ext>
            </a:extLst>
          </p:cNvPr>
          <p:cNvSpPr txBox="1"/>
          <p:nvPr/>
        </p:nvSpPr>
        <p:spPr>
          <a:xfrm>
            <a:off x="4863529" y="866576"/>
            <a:ext cx="2874313" cy="338554"/>
          </a:xfrm>
          <a:prstGeom prst="rect">
            <a:avLst/>
          </a:prstGeom>
          <a:noFill/>
        </p:spPr>
        <p:txBody>
          <a:bodyPr wrap="none" rtlCol="0">
            <a:spAutoFit/>
          </a:bodyPr>
          <a:lstStyle/>
          <a:p>
            <a:pPr algn="ctr"/>
            <a:r>
              <a:rPr lang="en-US" sz="1600" dirty="0"/>
              <a:t>ATP agarose; </a:t>
            </a:r>
            <a:r>
              <a:rPr lang="en-US" sz="1600" dirty="0">
                <a:latin typeface="Symbol" pitchFamily="2" charset="2"/>
              </a:rPr>
              <a:t>g</a:t>
            </a:r>
            <a:r>
              <a:rPr lang="en-US" sz="1600" dirty="0"/>
              <a:t>-phosphate linked</a:t>
            </a:r>
          </a:p>
        </p:txBody>
      </p:sp>
      <p:sp>
        <p:nvSpPr>
          <p:cNvPr id="42" name="Rectangle 41">
            <a:extLst>
              <a:ext uri="{FF2B5EF4-FFF2-40B4-BE49-F238E27FC236}">
                <a16:creationId xmlns:a16="http://schemas.microsoft.com/office/drawing/2014/main" id="{983ED66C-1988-7447-A852-A7F9630E1705}"/>
              </a:ext>
            </a:extLst>
          </p:cNvPr>
          <p:cNvSpPr/>
          <p:nvPr/>
        </p:nvSpPr>
        <p:spPr>
          <a:xfrm>
            <a:off x="5511810" y="5224086"/>
            <a:ext cx="1261534" cy="626534"/>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84B5205D-BE88-8D4B-A6AE-9D02CC50F9D7}"/>
              </a:ext>
            </a:extLst>
          </p:cNvPr>
          <p:cNvCxnSpPr>
            <a:cxnSpLocks/>
          </p:cNvCxnSpPr>
          <p:nvPr/>
        </p:nvCxnSpPr>
        <p:spPr>
          <a:xfrm flipH="1" flipV="1">
            <a:off x="5029204" y="5545667"/>
            <a:ext cx="482600" cy="8464"/>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D79B867-D126-0445-9402-233F98A447D2}"/>
              </a:ext>
            </a:extLst>
          </p:cNvPr>
          <p:cNvSpPr txBox="1"/>
          <p:nvPr/>
        </p:nvSpPr>
        <p:spPr>
          <a:xfrm>
            <a:off x="549857" y="5107161"/>
            <a:ext cx="2481385" cy="892552"/>
          </a:xfrm>
          <a:prstGeom prst="rect">
            <a:avLst/>
          </a:prstGeom>
          <a:noFill/>
        </p:spPr>
        <p:txBody>
          <a:bodyPr wrap="none" rtlCol="0">
            <a:spAutoFit/>
          </a:bodyPr>
          <a:lstStyle/>
          <a:p>
            <a:pPr algn="ctr">
              <a:spcAft>
                <a:spcPts val="600"/>
              </a:spcAft>
            </a:pPr>
            <a:r>
              <a:rPr lang="en-US" sz="1400" dirty="0"/>
              <a:t>Powerful step:</a:t>
            </a:r>
          </a:p>
          <a:p>
            <a:pPr algn="ctr">
              <a:spcAft>
                <a:spcPts val="600"/>
              </a:spcAft>
            </a:pPr>
            <a:r>
              <a:rPr lang="en-US" sz="1400" dirty="0"/>
              <a:t>50% recovery of activity</a:t>
            </a:r>
          </a:p>
          <a:p>
            <a:pPr algn="ctr">
              <a:spcAft>
                <a:spcPts val="600"/>
              </a:spcAft>
            </a:pPr>
            <a:r>
              <a:rPr lang="en-US" sz="1400" dirty="0"/>
              <a:t>Eliminate 99% of input proteins</a:t>
            </a:r>
          </a:p>
        </p:txBody>
      </p:sp>
      <p:sp>
        <p:nvSpPr>
          <p:cNvPr id="27" name="Bent-Up Arrow 26">
            <a:extLst>
              <a:ext uri="{FF2B5EF4-FFF2-40B4-BE49-F238E27FC236}">
                <a16:creationId xmlns:a16="http://schemas.microsoft.com/office/drawing/2014/main" id="{CC313C31-A166-074F-87BA-162501BA5D28}"/>
              </a:ext>
            </a:extLst>
          </p:cNvPr>
          <p:cNvSpPr/>
          <p:nvPr/>
        </p:nvSpPr>
        <p:spPr>
          <a:xfrm flipH="1">
            <a:off x="404432" y="1658632"/>
            <a:ext cx="2654077" cy="2542879"/>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66B1C619-ED90-AE43-8DF6-76039BEC206A}"/>
              </a:ext>
            </a:extLst>
          </p:cNvPr>
          <p:cNvCxnSpPr>
            <a:cxnSpLocks/>
          </p:cNvCxnSpPr>
          <p:nvPr/>
        </p:nvCxnSpPr>
        <p:spPr>
          <a:xfrm flipH="1">
            <a:off x="410391" y="3972181"/>
            <a:ext cx="51189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3DA3BC-62BD-AD43-8BAD-5B719284406B}"/>
              </a:ext>
            </a:extLst>
          </p:cNvPr>
          <p:cNvCxnSpPr>
            <a:cxnSpLocks/>
          </p:cNvCxnSpPr>
          <p:nvPr/>
        </p:nvCxnSpPr>
        <p:spPr>
          <a:xfrm>
            <a:off x="1422499" y="3026979"/>
            <a:ext cx="0" cy="4785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60F04D-25BA-1D49-9D3D-3441FBC4BDCB}"/>
              </a:ext>
            </a:extLst>
          </p:cNvPr>
          <p:cNvCxnSpPr>
            <a:cxnSpLocks/>
          </p:cNvCxnSpPr>
          <p:nvPr/>
        </p:nvCxnSpPr>
        <p:spPr>
          <a:xfrm>
            <a:off x="918082" y="3499945"/>
            <a:ext cx="0" cy="48084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309B5F6-1AD0-C349-8D3B-9FC10E9799ED}"/>
              </a:ext>
            </a:extLst>
          </p:cNvPr>
          <p:cNvCxnSpPr>
            <a:cxnSpLocks/>
          </p:cNvCxnSpPr>
          <p:nvPr/>
        </p:nvCxnSpPr>
        <p:spPr>
          <a:xfrm flipH="1">
            <a:off x="925397" y="3509725"/>
            <a:ext cx="1999106"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DDC1533-65C1-AA49-87CE-0661C322B546}"/>
              </a:ext>
            </a:extLst>
          </p:cNvPr>
          <p:cNvSpPr txBox="1"/>
          <p:nvPr/>
        </p:nvSpPr>
        <p:spPr>
          <a:xfrm>
            <a:off x="2342341" y="3187742"/>
            <a:ext cx="633507" cy="307777"/>
          </a:xfrm>
          <a:prstGeom prst="rect">
            <a:avLst/>
          </a:prstGeom>
          <a:noFill/>
        </p:spPr>
        <p:txBody>
          <a:bodyPr wrap="none" rtlCol="0">
            <a:spAutoFit/>
          </a:bodyPr>
          <a:lstStyle/>
          <a:p>
            <a:r>
              <a:rPr lang="en-US" sz="1400" dirty="0">
                <a:solidFill>
                  <a:srgbClr val="00B050"/>
                </a:solidFill>
              </a:rPr>
              <a:t>[NaCl]</a:t>
            </a:r>
          </a:p>
        </p:txBody>
      </p:sp>
      <p:sp>
        <p:nvSpPr>
          <p:cNvPr id="47" name="TextBox 46">
            <a:extLst>
              <a:ext uri="{FF2B5EF4-FFF2-40B4-BE49-F238E27FC236}">
                <a16:creationId xmlns:a16="http://schemas.microsoft.com/office/drawing/2014/main" id="{81D2587A-E343-D945-B84A-464B925F1238}"/>
              </a:ext>
            </a:extLst>
          </p:cNvPr>
          <p:cNvSpPr txBox="1"/>
          <p:nvPr/>
        </p:nvSpPr>
        <p:spPr>
          <a:xfrm>
            <a:off x="1493631" y="1629584"/>
            <a:ext cx="564963" cy="307777"/>
          </a:xfrm>
          <a:prstGeom prst="rect">
            <a:avLst/>
          </a:prstGeom>
          <a:noFill/>
        </p:spPr>
        <p:txBody>
          <a:bodyPr wrap="none" rtlCol="0">
            <a:spAutoFit/>
          </a:bodyPr>
          <a:lstStyle/>
          <a:p>
            <a:r>
              <a:rPr lang="en-US" sz="1400" dirty="0"/>
              <a:t>[ATP]</a:t>
            </a:r>
          </a:p>
        </p:txBody>
      </p:sp>
      <p:cxnSp>
        <p:nvCxnSpPr>
          <p:cNvPr id="48" name="Straight Connector 47">
            <a:extLst>
              <a:ext uri="{FF2B5EF4-FFF2-40B4-BE49-F238E27FC236}">
                <a16:creationId xmlns:a16="http://schemas.microsoft.com/office/drawing/2014/main" id="{B1783874-2279-2C4D-B926-C418A97ECCC9}"/>
              </a:ext>
            </a:extLst>
          </p:cNvPr>
          <p:cNvCxnSpPr>
            <a:cxnSpLocks/>
          </p:cNvCxnSpPr>
          <p:nvPr/>
        </p:nvCxnSpPr>
        <p:spPr>
          <a:xfrm>
            <a:off x="1874444" y="2564524"/>
            <a:ext cx="0" cy="4785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AFE633D-9741-4246-A982-1AAB9FA1D20C}"/>
              </a:ext>
            </a:extLst>
          </p:cNvPr>
          <p:cNvCxnSpPr>
            <a:cxnSpLocks/>
          </p:cNvCxnSpPr>
          <p:nvPr/>
        </p:nvCxnSpPr>
        <p:spPr>
          <a:xfrm flipH="1">
            <a:off x="1419872" y="3037770"/>
            <a:ext cx="4483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2EBF39C-1580-8443-8E0A-5B670F5998A8}"/>
              </a:ext>
            </a:extLst>
          </p:cNvPr>
          <p:cNvCxnSpPr>
            <a:cxnSpLocks/>
          </p:cNvCxnSpPr>
          <p:nvPr/>
        </p:nvCxnSpPr>
        <p:spPr>
          <a:xfrm>
            <a:off x="2326389" y="2094186"/>
            <a:ext cx="0" cy="4785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CECABE3-5731-6E46-AFB6-E0835F28014C}"/>
              </a:ext>
            </a:extLst>
          </p:cNvPr>
          <p:cNvCxnSpPr>
            <a:cxnSpLocks/>
          </p:cNvCxnSpPr>
          <p:nvPr/>
        </p:nvCxnSpPr>
        <p:spPr>
          <a:xfrm flipH="1">
            <a:off x="1871817" y="2567432"/>
            <a:ext cx="4483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BB79507-0CB4-484F-97B1-F4DE7615306F}"/>
              </a:ext>
            </a:extLst>
          </p:cNvPr>
          <p:cNvCxnSpPr>
            <a:cxnSpLocks/>
          </p:cNvCxnSpPr>
          <p:nvPr/>
        </p:nvCxnSpPr>
        <p:spPr>
          <a:xfrm flipH="1">
            <a:off x="2329017" y="2102349"/>
            <a:ext cx="4483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EF86E5D-4B3A-FF46-97F5-9704FE269A77}"/>
              </a:ext>
            </a:extLst>
          </p:cNvPr>
          <p:cNvSpPr txBox="1"/>
          <p:nvPr/>
        </p:nvSpPr>
        <p:spPr>
          <a:xfrm>
            <a:off x="2229354" y="1813514"/>
            <a:ext cx="671979" cy="276999"/>
          </a:xfrm>
          <a:prstGeom prst="rect">
            <a:avLst/>
          </a:prstGeom>
          <a:noFill/>
        </p:spPr>
        <p:txBody>
          <a:bodyPr wrap="none" rtlCol="0">
            <a:spAutoFit/>
          </a:bodyPr>
          <a:lstStyle/>
          <a:p>
            <a:r>
              <a:rPr lang="en-US" sz="1200" dirty="0"/>
              <a:t>500 µM</a:t>
            </a:r>
          </a:p>
        </p:txBody>
      </p:sp>
      <p:sp>
        <p:nvSpPr>
          <p:cNvPr id="55" name="TextBox 54">
            <a:extLst>
              <a:ext uri="{FF2B5EF4-FFF2-40B4-BE49-F238E27FC236}">
                <a16:creationId xmlns:a16="http://schemas.microsoft.com/office/drawing/2014/main" id="{773DA568-C97A-7C48-B869-52B49F8B2692}"/>
              </a:ext>
            </a:extLst>
          </p:cNvPr>
          <p:cNvSpPr txBox="1"/>
          <p:nvPr/>
        </p:nvSpPr>
        <p:spPr>
          <a:xfrm>
            <a:off x="1711721" y="2265458"/>
            <a:ext cx="671979" cy="276999"/>
          </a:xfrm>
          <a:prstGeom prst="rect">
            <a:avLst/>
          </a:prstGeom>
          <a:noFill/>
        </p:spPr>
        <p:txBody>
          <a:bodyPr wrap="none" rtlCol="0">
            <a:spAutoFit/>
          </a:bodyPr>
          <a:lstStyle/>
          <a:p>
            <a:r>
              <a:rPr lang="en-US" sz="1200" dirty="0"/>
              <a:t>100 µM</a:t>
            </a:r>
          </a:p>
        </p:txBody>
      </p:sp>
      <p:sp>
        <p:nvSpPr>
          <p:cNvPr id="56" name="TextBox 55">
            <a:extLst>
              <a:ext uri="{FF2B5EF4-FFF2-40B4-BE49-F238E27FC236}">
                <a16:creationId xmlns:a16="http://schemas.microsoft.com/office/drawing/2014/main" id="{2BD00AEC-244C-6C46-96F1-F4D35EAAEA9B}"/>
              </a:ext>
            </a:extLst>
          </p:cNvPr>
          <p:cNvSpPr txBox="1"/>
          <p:nvPr/>
        </p:nvSpPr>
        <p:spPr>
          <a:xfrm>
            <a:off x="1312332" y="2756817"/>
            <a:ext cx="593432" cy="276999"/>
          </a:xfrm>
          <a:prstGeom prst="rect">
            <a:avLst/>
          </a:prstGeom>
          <a:noFill/>
        </p:spPr>
        <p:txBody>
          <a:bodyPr wrap="none" rtlCol="0">
            <a:spAutoFit/>
          </a:bodyPr>
          <a:lstStyle/>
          <a:p>
            <a:r>
              <a:rPr lang="en-US" sz="1200" dirty="0"/>
              <a:t>10 µM</a:t>
            </a:r>
          </a:p>
        </p:txBody>
      </p:sp>
      <p:sp>
        <p:nvSpPr>
          <p:cNvPr id="57" name="TextBox 56">
            <a:extLst>
              <a:ext uri="{FF2B5EF4-FFF2-40B4-BE49-F238E27FC236}">
                <a16:creationId xmlns:a16="http://schemas.microsoft.com/office/drawing/2014/main" id="{95610C77-1D75-9C47-84FA-440B79413B2D}"/>
              </a:ext>
            </a:extLst>
          </p:cNvPr>
          <p:cNvSpPr txBox="1"/>
          <p:nvPr/>
        </p:nvSpPr>
        <p:spPr>
          <a:xfrm>
            <a:off x="431540" y="2311859"/>
            <a:ext cx="827471" cy="307777"/>
          </a:xfrm>
          <a:prstGeom prst="rect">
            <a:avLst/>
          </a:prstGeom>
          <a:noFill/>
        </p:spPr>
        <p:txBody>
          <a:bodyPr wrap="none" rtlCol="0">
            <a:spAutoFit/>
          </a:bodyPr>
          <a:lstStyle/>
          <a:p>
            <a:r>
              <a:rPr lang="en-US" sz="1400" dirty="0">
                <a:solidFill>
                  <a:srgbClr val="FF0000"/>
                </a:solidFill>
              </a:rPr>
              <a:t>[protein]</a:t>
            </a:r>
          </a:p>
        </p:txBody>
      </p:sp>
      <p:sp>
        <p:nvSpPr>
          <p:cNvPr id="22" name="Freeform 21">
            <a:extLst>
              <a:ext uri="{FF2B5EF4-FFF2-40B4-BE49-F238E27FC236}">
                <a16:creationId xmlns:a16="http://schemas.microsoft.com/office/drawing/2014/main" id="{C24A1CE6-4ACB-624C-B9C5-9E9A9D72B395}"/>
              </a:ext>
            </a:extLst>
          </p:cNvPr>
          <p:cNvSpPr/>
          <p:nvPr/>
        </p:nvSpPr>
        <p:spPr>
          <a:xfrm>
            <a:off x="394138" y="3060313"/>
            <a:ext cx="2577662" cy="1117549"/>
          </a:xfrm>
          <a:custGeom>
            <a:avLst/>
            <a:gdLst>
              <a:gd name="connsiteX0" fmla="*/ 0 w 2577662"/>
              <a:gd name="connsiteY0" fmla="*/ 1078135 h 1117549"/>
              <a:gd name="connsiteX1" fmla="*/ 63062 w 2577662"/>
              <a:gd name="connsiteY1" fmla="*/ 1062370 h 1117549"/>
              <a:gd name="connsiteX2" fmla="*/ 118241 w 2577662"/>
              <a:gd name="connsiteY2" fmla="*/ 605170 h 1117549"/>
              <a:gd name="connsiteX3" fmla="*/ 197069 w 2577662"/>
              <a:gd name="connsiteY3" fmla="*/ 352921 h 1117549"/>
              <a:gd name="connsiteX4" fmla="*/ 291662 w 2577662"/>
              <a:gd name="connsiteY4" fmla="*/ 368687 h 1117549"/>
              <a:gd name="connsiteX5" fmla="*/ 370490 w 2577662"/>
              <a:gd name="connsiteY5" fmla="*/ 699763 h 1117549"/>
              <a:gd name="connsiteX6" fmla="*/ 417786 w 2577662"/>
              <a:gd name="connsiteY6" fmla="*/ 936246 h 1117549"/>
              <a:gd name="connsiteX7" fmla="*/ 488731 w 2577662"/>
              <a:gd name="connsiteY7" fmla="*/ 1070253 h 1117549"/>
              <a:gd name="connsiteX8" fmla="*/ 599090 w 2577662"/>
              <a:gd name="connsiteY8" fmla="*/ 1054487 h 1117549"/>
              <a:gd name="connsiteX9" fmla="*/ 638503 w 2577662"/>
              <a:gd name="connsiteY9" fmla="*/ 778590 h 1117549"/>
              <a:gd name="connsiteX10" fmla="*/ 662152 w 2577662"/>
              <a:gd name="connsiteY10" fmla="*/ 337156 h 1117549"/>
              <a:gd name="connsiteX11" fmla="*/ 709448 w 2577662"/>
              <a:gd name="connsiteY11" fmla="*/ 53377 h 1117549"/>
              <a:gd name="connsiteX12" fmla="*/ 804041 w 2577662"/>
              <a:gd name="connsiteY12" fmla="*/ 29728 h 1117549"/>
              <a:gd name="connsiteX13" fmla="*/ 914400 w 2577662"/>
              <a:gd name="connsiteY13" fmla="*/ 376570 h 1117549"/>
              <a:gd name="connsiteX14" fmla="*/ 993228 w 2577662"/>
              <a:gd name="connsiteY14" fmla="*/ 888949 h 1117549"/>
              <a:gd name="connsiteX15" fmla="*/ 1064172 w 2577662"/>
              <a:gd name="connsiteY15" fmla="*/ 1062370 h 1117549"/>
              <a:gd name="connsiteX16" fmla="*/ 1150883 w 2577662"/>
              <a:gd name="connsiteY16" fmla="*/ 999308 h 1117549"/>
              <a:gd name="connsiteX17" fmla="*/ 1213945 w 2577662"/>
              <a:gd name="connsiteY17" fmla="*/ 944128 h 1117549"/>
              <a:gd name="connsiteX18" fmla="*/ 1316421 w 2577662"/>
              <a:gd name="connsiteY18" fmla="*/ 959894 h 1117549"/>
              <a:gd name="connsiteX19" fmla="*/ 1387365 w 2577662"/>
              <a:gd name="connsiteY19" fmla="*/ 1062370 h 1117549"/>
              <a:gd name="connsiteX20" fmla="*/ 1474076 w 2577662"/>
              <a:gd name="connsiteY20" fmla="*/ 1109666 h 1117549"/>
              <a:gd name="connsiteX21" fmla="*/ 1560786 w 2577662"/>
              <a:gd name="connsiteY21" fmla="*/ 1093901 h 1117549"/>
              <a:gd name="connsiteX22" fmla="*/ 1663262 w 2577662"/>
              <a:gd name="connsiteY22" fmla="*/ 1038721 h 1117549"/>
              <a:gd name="connsiteX23" fmla="*/ 1781503 w 2577662"/>
              <a:gd name="connsiteY23" fmla="*/ 1038721 h 1117549"/>
              <a:gd name="connsiteX24" fmla="*/ 1860331 w 2577662"/>
              <a:gd name="connsiteY24" fmla="*/ 1101784 h 1117549"/>
              <a:gd name="connsiteX25" fmla="*/ 2041634 w 2577662"/>
              <a:gd name="connsiteY25" fmla="*/ 1109666 h 1117549"/>
              <a:gd name="connsiteX26" fmla="*/ 2167759 w 2577662"/>
              <a:gd name="connsiteY26" fmla="*/ 1015073 h 1117549"/>
              <a:gd name="connsiteX27" fmla="*/ 2270234 w 2577662"/>
              <a:gd name="connsiteY27" fmla="*/ 1022956 h 1117549"/>
              <a:gd name="connsiteX28" fmla="*/ 2356945 w 2577662"/>
              <a:gd name="connsiteY28" fmla="*/ 1109666 h 1117549"/>
              <a:gd name="connsiteX29" fmla="*/ 2443655 w 2577662"/>
              <a:gd name="connsiteY29" fmla="*/ 1109666 h 1117549"/>
              <a:gd name="connsiteX30" fmla="*/ 2577662 w 2577662"/>
              <a:gd name="connsiteY30" fmla="*/ 1117549 h 111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77662" h="1117549">
                <a:moveTo>
                  <a:pt x="0" y="1078135"/>
                </a:moveTo>
                <a:cubicBezTo>
                  <a:pt x="21677" y="1109666"/>
                  <a:pt x="43355" y="1141198"/>
                  <a:pt x="63062" y="1062370"/>
                </a:cubicBezTo>
                <a:cubicBezTo>
                  <a:pt x="82769" y="983542"/>
                  <a:pt x="95907" y="723411"/>
                  <a:pt x="118241" y="605170"/>
                </a:cubicBezTo>
                <a:cubicBezTo>
                  <a:pt x="140575" y="486929"/>
                  <a:pt x="168166" y="392335"/>
                  <a:pt x="197069" y="352921"/>
                </a:cubicBezTo>
                <a:cubicBezTo>
                  <a:pt x="225972" y="313507"/>
                  <a:pt x="262759" y="310880"/>
                  <a:pt x="291662" y="368687"/>
                </a:cubicBezTo>
                <a:cubicBezTo>
                  <a:pt x="320565" y="426494"/>
                  <a:pt x="349469" y="605170"/>
                  <a:pt x="370490" y="699763"/>
                </a:cubicBezTo>
                <a:cubicBezTo>
                  <a:pt x="391511" y="794356"/>
                  <a:pt x="398079" y="874498"/>
                  <a:pt x="417786" y="936246"/>
                </a:cubicBezTo>
                <a:cubicBezTo>
                  <a:pt x="437493" y="997994"/>
                  <a:pt x="458514" y="1050546"/>
                  <a:pt x="488731" y="1070253"/>
                </a:cubicBezTo>
                <a:cubicBezTo>
                  <a:pt x="518948" y="1089960"/>
                  <a:pt x="574128" y="1103097"/>
                  <a:pt x="599090" y="1054487"/>
                </a:cubicBezTo>
                <a:cubicBezTo>
                  <a:pt x="624052" y="1005877"/>
                  <a:pt x="627993" y="898145"/>
                  <a:pt x="638503" y="778590"/>
                </a:cubicBezTo>
                <a:cubicBezTo>
                  <a:pt x="649013" y="659035"/>
                  <a:pt x="650328" y="458025"/>
                  <a:pt x="662152" y="337156"/>
                </a:cubicBezTo>
                <a:cubicBezTo>
                  <a:pt x="673976" y="216287"/>
                  <a:pt x="685800" y="104615"/>
                  <a:pt x="709448" y="53377"/>
                </a:cubicBezTo>
                <a:cubicBezTo>
                  <a:pt x="733096" y="2139"/>
                  <a:pt x="769882" y="-24138"/>
                  <a:pt x="804041" y="29728"/>
                </a:cubicBezTo>
                <a:cubicBezTo>
                  <a:pt x="838200" y="83593"/>
                  <a:pt x="882869" y="233367"/>
                  <a:pt x="914400" y="376570"/>
                </a:cubicBezTo>
                <a:cubicBezTo>
                  <a:pt x="945931" y="519773"/>
                  <a:pt x="968266" y="774649"/>
                  <a:pt x="993228" y="888949"/>
                </a:cubicBezTo>
                <a:cubicBezTo>
                  <a:pt x="1018190" y="1003249"/>
                  <a:pt x="1037896" y="1043977"/>
                  <a:pt x="1064172" y="1062370"/>
                </a:cubicBezTo>
                <a:cubicBezTo>
                  <a:pt x="1090448" y="1080763"/>
                  <a:pt x="1125921" y="1019015"/>
                  <a:pt x="1150883" y="999308"/>
                </a:cubicBezTo>
                <a:cubicBezTo>
                  <a:pt x="1175845" y="979601"/>
                  <a:pt x="1186355" y="950697"/>
                  <a:pt x="1213945" y="944128"/>
                </a:cubicBezTo>
                <a:cubicBezTo>
                  <a:pt x="1241535" y="937559"/>
                  <a:pt x="1287518" y="940187"/>
                  <a:pt x="1316421" y="959894"/>
                </a:cubicBezTo>
                <a:cubicBezTo>
                  <a:pt x="1345324" y="979601"/>
                  <a:pt x="1361089" y="1037408"/>
                  <a:pt x="1387365" y="1062370"/>
                </a:cubicBezTo>
                <a:cubicBezTo>
                  <a:pt x="1413641" y="1087332"/>
                  <a:pt x="1445172" y="1104411"/>
                  <a:pt x="1474076" y="1109666"/>
                </a:cubicBezTo>
                <a:cubicBezTo>
                  <a:pt x="1502980" y="1114921"/>
                  <a:pt x="1529255" y="1105725"/>
                  <a:pt x="1560786" y="1093901"/>
                </a:cubicBezTo>
                <a:cubicBezTo>
                  <a:pt x="1592317" y="1082077"/>
                  <a:pt x="1626476" y="1047918"/>
                  <a:pt x="1663262" y="1038721"/>
                </a:cubicBezTo>
                <a:cubicBezTo>
                  <a:pt x="1700048" y="1029524"/>
                  <a:pt x="1748658" y="1028210"/>
                  <a:pt x="1781503" y="1038721"/>
                </a:cubicBezTo>
                <a:cubicBezTo>
                  <a:pt x="1814348" y="1049231"/>
                  <a:pt x="1816976" y="1089960"/>
                  <a:pt x="1860331" y="1101784"/>
                </a:cubicBezTo>
                <a:cubicBezTo>
                  <a:pt x="1903686" y="1113608"/>
                  <a:pt x="1990396" y="1124118"/>
                  <a:pt x="2041634" y="1109666"/>
                </a:cubicBezTo>
                <a:cubicBezTo>
                  <a:pt x="2092872" y="1095214"/>
                  <a:pt x="2129659" y="1029525"/>
                  <a:pt x="2167759" y="1015073"/>
                </a:cubicBezTo>
                <a:cubicBezTo>
                  <a:pt x="2205859" y="1000621"/>
                  <a:pt x="2238703" y="1007190"/>
                  <a:pt x="2270234" y="1022956"/>
                </a:cubicBezTo>
                <a:cubicBezTo>
                  <a:pt x="2301765" y="1038721"/>
                  <a:pt x="2328042" y="1095214"/>
                  <a:pt x="2356945" y="1109666"/>
                </a:cubicBezTo>
                <a:cubicBezTo>
                  <a:pt x="2385848" y="1124118"/>
                  <a:pt x="2406869" y="1108352"/>
                  <a:pt x="2443655" y="1109666"/>
                </a:cubicBezTo>
                <a:cubicBezTo>
                  <a:pt x="2480441" y="1110980"/>
                  <a:pt x="2529051" y="1114264"/>
                  <a:pt x="2577662" y="111754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028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ent Arrow 12">
            <a:extLst>
              <a:ext uri="{FF2B5EF4-FFF2-40B4-BE49-F238E27FC236}">
                <a16:creationId xmlns:a16="http://schemas.microsoft.com/office/drawing/2014/main" id="{5171FFC2-870C-2947-9F32-27E43AA6D54B}"/>
              </a:ext>
            </a:extLst>
          </p:cNvPr>
          <p:cNvSpPr/>
          <p:nvPr/>
        </p:nvSpPr>
        <p:spPr>
          <a:xfrm flipV="1">
            <a:off x="5417122" y="5763516"/>
            <a:ext cx="365760" cy="678180"/>
          </a:xfrm>
          <a:prstGeom prst="bentArrow">
            <a:avLst>
              <a:gd name="adj1" fmla="val 25000"/>
              <a:gd name="adj2" fmla="val 26887"/>
              <a:gd name="adj3" fmla="val 25000"/>
              <a:gd name="adj4" fmla="val 2291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03BE67E2-7FD5-9F4A-98BD-B4E7C56A3A8C}"/>
              </a:ext>
            </a:extLst>
          </p:cNvPr>
          <p:cNvSpPr txBox="1"/>
          <p:nvPr/>
        </p:nvSpPr>
        <p:spPr>
          <a:xfrm>
            <a:off x="2774099" y="128002"/>
            <a:ext cx="3341941" cy="400110"/>
          </a:xfrm>
          <a:prstGeom prst="rect">
            <a:avLst/>
          </a:prstGeom>
          <a:noFill/>
        </p:spPr>
        <p:txBody>
          <a:bodyPr wrap="none" rtlCol="0">
            <a:spAutoFit/>
          </a:bodyPr>
          <a:lstStyle/>
          <a:p>
            <a:r>
              <a:rPr lang="en-US" sz="2000" b="1" dirty="0"/>
              <a:t>Gel filtration chromatography</a:t>
            </a:r>
          </a:p>
        </p:txBody>
      </p:sp>
      <p:pic>
        <p:nvPicPr>
          <p:cNvPr id="9" name="Picture 8">
            <a:extLst>
              <a:ext uri="{FF2B5EF4-FFF2-40B4-BE49-F238E27FC236}">
                <a16:creationId xmlns:a16="http://schemas.microsoft.com/office/drawing/2014/main" id="{A40360D0-267A-BB44-B6A7-968BD7E57C8B}"/>
              </a:ext>
            </a:extLst>
          </p:cNvPr>
          <p:cNvPicPr>
            <a:picLocks noChangeAspect="1"/>
          </p:cNvPicPr>
          <p:nvPr/>
        </p:nvPicPr>
        <p:blipFill rotWithShape="1">
          <a:blip r:embed="rId2"/>
          <a:srcRect r="9773"/>
          <a:stretch/>
        </p:blipFill>
        <p:spPr>
          <a:xfrm>
            <a:off x="5736235" y="1084414"/>
            <a:ext cx="3407765" cy="3776881"/>
          </a:xfrm>
          <a:prstGeom prst="rect">
            <a:avLst/>
          </a:prstGeom>
        </p:spPr>
      </p:pic>
      <p:sp>
        <p:nvSpPr>
          <p:cNvPr id="10" name="TextBox 9">
            <a:extLst>
              <a:ext uri="{FF2B5EF4-FFF2-40B4-BE49-F238E27FC236}">
                <a16:creationId xmlns:a16="http://schemas.microsoft.com/office/drawing/2014/main" id="{22D2E8CF-0474-F94A-8ACB-A5E3A300EE3C}"/>
              </a:ext>
            </a:extLst>
          </p:cNvPr>
          <p:cNvSpPr txBox="1"/>
          <p:nvPr/>
        </p:nvSpPr>
        <p:spPr>
          <a:xfrm>
            <a:off x="6741024" y="4288220"/>
            <a:ext cx="1936749" cy="646331"/>
          </a:xfrm>
          <a:prstGeom prst="rect">
            <a:avLst/>
          </a:prstGeom>
          <a:noFill/>
        </p:spPr>
        <p:txBody>
          <a:bodyPr wrap="none" rtlCol="0">
            <a:spAutoFit/>
          </a:bodyPr>
          <a:lstStyle/>
          <a:p>
            <a:pPr algn="ctr"/>
            <a:r>
              <a:rPr lang="en-US" dirty="0"/>
              <a:t>Gel filtration bead</a:t>
            </a:r>
          </a:p>
          <a:p>
            <a:pPr algn="ctr"/>
            <a:r>
              <a:rPr lang="en-US" i="1" dirty="0"/>
              <a:t>(</a:t>
            </a:r>
            <a:r>
              <a:rPr lang="en-US" i="1" dirty="0" err="1"/>
              <a:t>Wiffle</a:t>
            </a:r>
            <a:r>
              <a:rPr lang="en-US" i="1" dirty="0"/>
              <a:t> ball)</a:t>
            </a:r>
          </a:p>
        </p:txBody>
      </p:sp>
      <p:sp>
        <p:nvSpPr>
          <p:cNvPr id="11" name="Can 10">
            <a:extLst>
              <a:ext uri="{FF2B5EF4-FFF2-40B4-BE49-F238E27FC236}">
                <a16:creationId xmlns:a16="http://schemas.microsoft.com/office/drawing/2014/main" id="{2400562C-D198-1C4C-8CE2-57A1281348A6}"/>
              </a:ext>
            </a:extLst>
          </p:cNvPr>
          <p:cNvSpPr/>
          <p:nvPr/>
        </p:nvSpPr>
        <p:spPr>
          <a:xfrm>
            <a:off x="5196141" y="840996"/>
            <a:ext cx="526627" cy="490728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a:extLst>
              <a:ext uri="{FF2B5EF4-FFF2-40B4-BE49-F238E27FC236}">
                <a16:creationId xmlns:a16="http://schemas.microsoft.com/office/drawing/2014/main" id="{B6E2C7B7-DEE6-9048-BE8D-19189670369B}"/>
              </a:ext>
            </a:extLst>
          </p:cNvPr>
          <p:cNvSpPr/>
          <p:nvPr/>
        </p:nvSpPr>
        <p:spPr>
          <a:xfrm>
            <a:off x="5196142" y="1267716"/>
            <a:ext cx="525780" cy="4495800"/>
          </a:xfrm>
          <a:prstGeom prst="ca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a:extLst>
              <a:ext uri="{FF2B5EF4-FFF2-40B4-BE49-F238E27FC236}">
                <a16:creationId xmlns:a16="http://schemas.microsoft.com/office/drawing/2014/main" id="{EFBF0D43-42B7-2C4A-9313-381ED671F244}"/>
              </a:ext>
            </a:extLst>
          </p:cNvPr>
          <p:cNvSpPr/>
          <p:nvPr/>
        </p:nvSpPr>
        <p:spPr>
          <a:xfrm>
            <a:off x="5196142" y="1204971"/>
            <a:ext cx="526627" cy="194735"/>
          </a:xfrm>
          <a:prstGeom prst="can">
            <a:avLst/>
          </a:prstGeom>
          <a:pattFill prst="pct10">
            <a:fgClr>
              <a:schemeClr val="accent2"/>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3A1DC2-CBBC-6749-95BA-9D505000864F}"/>
              </a:ext>
            </a:extLst>
          </p:cNvPr>
          <p:cNvSpPr txBox="1"/>
          <p:nvPr/>
        </p:nvSpPr>
        <p:spPr>
          <a:xfrm>
            <a:off x="5783412" y="1080444"/>
            <a:ext cx="670376" cy="461665"/>
          </a:xfrm>
          <a:prstGeom prst="rect">
            <a:avLst/>
          </a:prstGeom>
          <a:noFill/>
        </p:spPr>
        <p:txBody>
          <a:bodyPr wrap="none" rtlCol="0">
            <a:spAutoFit/>
          </a:bodyPr>
          <a:lstStyle/>
          <a:p>
            <a:r>
              <a:rPr lang="en-US" sz="1200" dirty="0"/>
              <a:t>protein</a:t>
            </a:r>
          </a:p>
          <a:p>
            <a:r>
              <a:rPr lang="en-US" sz="1200" dirty="0"/>
              <a:t>mixture</a:t>
            </a:r>
          </a:p>
        </p:txBody>
      </p:sp>
      <p:cxnSp>
        <p:nvCxnSpPr>
          <p:cNvPr id="16" name="Straight Arrow Connector 15">
            <a:extLst>
              <a:ext uri="{FF2B5EF4-FFF2-40B4-BE49-F238E27FC236}">
                <a16:creationId xmlns:a16="http://schemas.microsoft.com/office/drawing/2014/main" id="{61DEC08D-EE1C-5742-8FB2-0D413F7182BD}"/>
              </a:ext>
            </a:extLst>
          </p:cNvPr>
          <p:cNvCxnSpPr/>
          <p:nvPr/>
        </p:nvCxnSpPr>
        <p:spPr>
          <a:xfrm>
            <a:off x="6031682" y="1559702"/>
            <a:ext cx="0" cy="567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FC7F68-90D8-7148-9DDF-55B4DF0D6AEB}"/>
              </a:ext>
            </a:extLst>
          </p:cNvPr>
          <p:cNvSpPr txBox="1"/>
          <p:nvPr/>
        </p:nvSpPr>
        <p:spPr>
          <a:xfrm>
            <a:off x="6019702" y="1694239"/>
            <a:ext cx="458202" cy="276999"/>
          </a:xfrm>
          <a:prstGeom prst="rect">
            <a:avLst/>
          </a:prstGeom>
          <a:noFill/>
        </p:spPr>
        <p:txBody>
          <a:bodyPr wrap="none" rtlCol="0">
            <a:spAutoFit/>
          </a:bodyPr>
          <a:lstStyle/>
          <a:p>
            <a:r>
              <a:rPr lang="en-US" sz="1200" dirty="0"/>
              <a:t>flow</a:t>
            </a:r>
          </a:p>
        </p:txBody>
      </p:sp>
      <p:sp>
        <p:nvSpPr>
          <p:cNvPr id="2" name="TextBox 1">
            <a:extLst>
              <a:ext uri="{FF2B5EF4-FFF2-40B4-BE49-F238E27FC236}">
                <a16:creationId xmlns:a16="http://schemas.microsoft.com/office/drawing/2014/main" id="{FE4C4D6E-5D82-6D4F-AF36-F07B46E0B0BB}"/>
              </a:ext>
            </a:extLst>
          </p:cNvPr>
          <p:cNvSpPr txBox="1"/>
          <p:nvPr/>
        </p:nvSpPr>
        <p:spPr>
          <a:xfrm>
            <a:off x="226506" y="1124126"/>
            <a:ext cx="4697832" cy="5309146"/>
          </a:xfrm>
          <a:prstGeom prst="rect">
            <a:avLst/>
          </a:prstGeom>
          <a:noFill/>
        </p:spPr>
        <p:txBody>
          <a:bodyPr wrap="square" rtlCol="0">
            <a:spAutoFit/>
          </a:bodyPr>
          <a:lstStyle/>
          <a:p>
            <a:pPr>
              <a:spcAft>
                <a:spcPts val="600"/>
              </a:spcAft>
            </a:pPr>
            <a:r>
              <a:rPr lang="en-US" sz="1600" b="1" dirty="0"/>
              <a:t>Gel filtration chromatography is a non-denaturing method that separates molecules on the basis of size </a:t>
            </a:r>
            <a:r>
              <a:rPr lang="en-US" sz="1600" dirty="0"/>
              <a:t>(and shape) </a:t>
            </a:r>
          </a:p>
          <a:p>
            <a:pPr>
              <a:spcAft>
                <a:spcPts val="600"/>
              </a:spcAft>
            </a:pPr>
            <a:r>
              <a:rPr lang="en-US" sz="1600" dirty="0"/>
              <a:t>Proteins and other molecules in the applied sample move through a bed of porous beads, diffusing into the beads to greater or lesser degrees.</a:t>
            </a:r>
          </a:p>
          <a:p>
            <a:pPr>
              <a:spcAft>
                <a:spcPts val="600"/>
              </a:spcAft>
            </a:pPr>
            <a:r>
              <a:rPr lang="en-US" sz="1600" dirty="0"/>
              <a:t>Different gel filtration resins have different pore sizes:</a:t>
            </a:r>
          </a:p>
          <a:p>
            <a:pPr marL="285750" indent="-285750">
              <a:spcAft>
                <a:spcPts val="600"/>
              </a:spcAft>
              <a:buFont typeface="Arial" panose="020B0604020202020204" pitchFamily="34" charset="0"/>
              <a:buChar char="•"/>
            </a:pPr>
            <a:r>
              <a:rPr lang="en-US" sz="1600" dirty="0"/>
              <a:t>larger pores allow entry of broader size range of proteins into the cavity of the </a:t>
            </a:r>
            <a:r>
              <a:rPr lang="en-US" sz="1600" dirty="0" err="1"/>
              <a:t>Wiffle</a:t>
            </a:r>
            <a:r>
              <a:rPr lang="en-US" sz="1600" dirty="0"/>
              <a:t> ball; smaller proteins spend more time in the bead and thus move more slowly though the column than larger proteins</a:t>
            </a:r>
          </a:p>
          <a:p>
            <a:pPr marL="285750" indent="-285750">
              <a:spcAft>
                <a:spcPts val="600"/>
              </a:spcAft>
              <a:buFont typeface="Arial" panose="020B0604020202020204" pitchFamily="34" charset="0"/>
              <a:buChar char="•"/>
            </a:pPr>
            <a:r>
              <a:rPr lang="en-US" sz="1600" dirty="0"/>
              <a:t>smaller pores exclude larger proteins, which elute in the void volume</a:t>
            </a:r>
          </a:p>
          <a:p>
            <a:pPr marL="285750" indent="-285750">
              <a:spcAft>
                <a:spcPts val="600"/>
              </a:spcAft>
              <a:buFont typeface="Arial" panose="020B0604020202020204" pitchFamily="34" charset="0"/>
              <a:buChar char="•"/>
            </a:pPr>
            <a:r>
              <a:rPr lang="en-US" sz="1600" dirty="0"/>
              <a:t>solutes and small compounds elute last</a:t>
            </a:r>
          </a:p>
          <a:p>
            <a:pPr>
              <a:spcAft>
                <a:spcPts val="600"/>
              </a:spcAft>
            </a:pPr>
            <a:r>
              <a:rPr lang="en-US" sz="1600" dirty="0"/>
              <a:t>The separation range and exclusion limit are specified for each gel filtration resin</a:t>
            </a:r>
          </a:p>
          <a:p>
            <a:pPr>
              <a:spcAft>
                <a:spcPts val="600"/>
              </a:spcAft>
            </a:pPr>
            <a:r>
              <a:rPr lang="en-US" sz="1600" dirty="0"/>
              <a:t>It is critical that the beads are inert: no chemical or electrostatic interactions of protein with the beads  </a:t>
            </a:r>
          </a:p>
        </p:txBody>
      </p:sp>
      <p:sp>
        <p:nvSpPr>
          <p:cNvPr id="21" name="TextBox 20">
            <a:extLst>
              <a:ext uri="{FF2B5EF4-FFF2-40B4-BE49-F238E27FC236}">
                <a16:creationId xmlns:a16="http://schemas.microsoft.com/office/drawing/2014/main" id="{3BD4A521-3B54-CD49-B80F-EC5EB5D05ADE}"/>
              </a:ext>
            </a:extLst>
          </p:cNvPr>
          <p:cNvSpPr txBox="1"/>
          <p:nvPr/>
        </p:nvSpPr>
        <p:spPr>
          <a:xfrm>
            <a:off x="6405596" y="5318282"/>
            <a:ext cx="2503513" cy="584775"/>
          </a:xfrm>
          <a:prstGeom prst="rect">
            <a:avLst/>
          </a:prstGeom>
          <a:noFill/>
        </p:spPr>
        <p:txBody>
          <a:bodyPr wrap="square" rtlCol="0">
            <a:spAutoFit/>
          </a:bodyPr>
          <a:lstStyle/>
          <a:p>
            <a:pPr algn="ctr"/>
            <a:r>
              <a:rPr lang="en-US" sz="1600" dirty="0"/>
              <a:t>Mobile phase (buffer) flows around the porous beads</a:t>
            </a:r>
          </a:p>
        </p:txBody>
      </p:sp>
    </p:spTree>
    <p:extLst>
      <p:ext uri="{BB962C8B-B14F-4D97-AF65-F5344CB8AC3E}">
        <p14:creationId xmlns:p14="http://schemas.microsoft.com/office/powerpoint/2010/main" val="621860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995E38-FBC6-F14E-913F-4B589CFA704F}"/>
              </a:ext>
            </a:extLst>
          </p:cNvPr>
          <p:cNvSpPr txBox="1"/>
          <p:nvPr/>
        </p:nvSpPr>
        <p:spPr>
          <a:xfrm>
            <a:off x="2021747" y="679508"/>
            <a:ext cx="4909293" cy="369332"/>
          </a:xfrm>
          <a:prstGeom prst="rect">
            <a:avLst/>
          </a:prstGeom>
          <a:noFill/>
        </p:spPr>
        <p:txBody>
          <a:bodyPr wrap="none" rtlCol="0">
            <a:spAutoFit/>
          </a:bodyPr>
          <a:lstStyle/>
          <a:p>
            <a:r>
              <a:rPr lang="en-US" b="1" dirty="0"/>
              <a:t>Molecular Weight Ranges for Gel Filtration Media</a:t>
            </a:r>
          </a:p>
        </p:txBody>
      </p:sp>
      <p:grpSp>
        <p:nvGrpSpPr>
          <p:cNvPr id="6" name="Group 5">
            <a:extLst>
              <a:ext uri="{FF2B5EF4-FFF2-40B4-BE49-F238E27FC236}">
                <a16:creationId xmlns:a16="http://schemas.microsoft.com/office/drawing/2014/main" id="{8ABE63E8-DE72-534F-ADFD-7ECDE1AF179A}"/>
              </a:ext>
            </a:extLst>
          </p:cNvPr>
          <p:cNvGrpSpPr/>
          <p:nvPr/>
        </p:nvGrpSpPr>
        <p:grpSpPr>
          <a:xfrm>
            <a:off x="823520" y="1342238"/>
            <a:ext cx="7223519" cy="2905586"/>
            <a:chOff x="781575" y="1434516"/>
            <a:chExt cx="7223519" cy="2905586"/>
          </a:xfrm>
        </p:grpSpPr>
        <p:pic>
          <p:nvPicPr>
            <p:cNvPr id="3" name="Picture 2">
              <a:extLst>
                <a:ext uri="{FF2B5EF4-FFF2-40B4-BE49-F238E27FC236}">
                  <a16:creationId xmlns:a16="http://schemas.microsoft.com/office/drawing/2014/main" id="{069AE51B-6EC6-FD46-B0AE-84302CFF0A6F}"/>
                </a:ext>
              </a:extLst>
            </p:cNvPr>
            <p:cNvPicPr>
              <a:picLocks noChangeAspect="1"/>
            </p:cNvPicPr>
            <p:nvPr/>
          </p:nvPicPr>
          <p:blipFill rotWithShape="1">
            <a:blip r:embed="rId2"/>
            <a:srcRect t="11744" b="28259"/>
            <a:stretch/>
          </p:blipFill>
          <p:spPr>
            <a:xfrm>
              <a:off x="863425" y="1434516"/>
              <a:ext cx="6997700" cy="2575421"/>
            </a:xfrm>
            <a:prstGeom prst="rect">
              <a:avLst/>
            </a:prstGeom>
            <a:ln>
              <a:solidFill>
                <a:schemeClr val="tx1"/>
              </a:solidFill>
            </a:ln>
          </p:spPr>
        </p:pic>
        <p:sp>
          <p:nvSpPr>
            <p:cNvPr id="18" name="TextBox 17">
              <a:extLst>
                <a:ext uri="{FF2B5EF4-FFF2-40B4-BE49-F238E27FC236}">
                  <a16:creationId xmlns:a16="http://schemas.microsoft.com/office/drawing/2014/main" id="{A2F822AC-7D7A-7142-ABFA-9689ECFED71D}"/>
                </a:ext>
              </a:extLst>
            </p:cNvPr>
            <p:cNvSpPr txBox="1"/>
            <p:nvPr/>
          </p:nvSpPr>
          <p:spPr>
            <a:xfrm>
              <a:off x="781575" y="3994558"/>
              <a:ext cx="461986" cy="338554"/>
            </a:xfrm>
            <a:prstGeom prst="rect">
              <a:avLst/>
            </a:prstGeom>
            <a:noFill/>
          </p:spPr>
          <p:txBody>
            <a:bodyPr wrap="none" rtlCol="0">
              <a:spAutoFit/>
            </a:bodyPr>
            <a:lstStyle/>
            <a:p>
              <a:r>
                <a:rPr lang="en-US" sz="1600" dirty="0"/>
                <a:t>10</a:t>
              </a:r>
              <a:r>
                <a:rPr lang="en-US" sz="1600" baseline="30000" dirty="0"/>
                <a:t>2</a:t>
              </a:r>
            </a:p>
          </p:txBody>
        </p:sp>
        <p:sp>
          <p:nvSpPr>
            <p:cNvPr id="19" name="TextBox 18">
              <a:extLst>
                <a:ext uri="{FF2B5EF4-FFF2-40B4-BE49-F238E27FC236}">
                  <a16:creationId xmlns:a16="http://schemas.microsoft.com/office/drawing/2014/main" id="{49F0D357-034D-3543-B31E-75BA032A0CCD}"/>
                </a:ext>
              </a:extLst>
            </p:cNvPr>
            <p:cNvSpPr txBox="1"/>
            <p:nvPr/>
          </p:nvSpPr>
          <p:spPr>
            <a:xfrm>
              <a:off x="1873543" y="3995956"/>
              <a:ext cx="461986" cy="338554"/>
            </a:xfrm>
            <a:prstGeom prst="rect">
              <a:avLst/>
            </a:prstGeom>
            <a:noFill/>
          </p:spPr>
          <p:txBody>
            <a:bodyPr wrap="none" rtlCol="0">
              <a:spAutoFit/>
            </a:bodyPr>
            <a:lstStyle/>
            <a:p>
              <a:r>
                <a:rPr lang="en-US" sz="1600" dirty="0"/>
                <a:t>10</a:t>
              </a:r>
              <a:r>
                <a:rPr lang="en-US" sz="1600" baseline="30000" dirty="0"/>
                <a:t>3</a:t>
              </a:r>
            </a:p>
          </p:txBody>
        </p:sp>
        <p:sp>
          <p:nvSpPr>
            <p:cNvPr id="20" name="TextBox 19">
              <a:extLst>
                <a:ext uri="{FF2B5EF4-FFF2-40B4-BE49-F238E27FC236}">
                  <a16:creationId xmlns:a16="http://schemas.microsoft.com/office/drawing/2014/main" id="{20D91164-61D5-D748-91D1-EA1788A0A563}"/>
                </a:ext>
              </a:extLst>
            </p:cNvPr>
            <p:cNvSpPr txBox="1"/>
            <p:nvPr/>
          </p:nvSpPr>
          <p:spPr>
            <a:xfrm>
              <a:off x="3007456" y="3997354"/>
              <a:ext cx="461986" cy="338554"/>
            </a:xfrm>
            <a:prstGeom prst="rect">
              <a:avLst/>
            </a:prstGeom>
            <a:noFill/>
          </p:spPr>
          <p:txBody>
            <a:bodyPr wrap="none" rtlCol="0">
              <a:spAutoFit/>
            </a:bodyPr>
            <a:lstStyle/>
            <a:p>
              <a:r>
                <a:rPr lang="en-US" sz="1600" dirty="0"/>
                <a:t>10</a:t>
              </a:r>
              <a:r>
                <a:rPr lang="en-US" sz="1600" baseline="30000" dirty="0"/>
                <a:t>4</a:t>
              </a:r>
            </a:p>
          </p:txBody>
        </p:sp>
        <p:sp>
          <p:nvSpPr>
            <p:cNvPr id="21" name="TextBox 20">
              <a:extLst>
                <a:ext uri="{FF2B5EF4-FFF2-40B4-BE49-F238E27FC236}">
                  <a16:creationId xmlns:a16="http://schemas.microsoft.com/office/drawing/2014/main" id="{C2D280A8-A472-944F-8B7A-DA557DF419B4}"/>
                </a:ext>
              </a:extLst>
            </p:cNvPr>
            <p:cNvSpPr txBox="1"/>
            <p:nvPr/>
          </p:nvSpPr>
          <p:spPr>
            <a:xfrm>
              <a:off x="4166536" y="3998752"/>
              <a:ext cx="461986" cy="338554"/>
            </a:xfrm>
            <a:prstGeom prst="rect">
              <a:avLst/>
            </a:prstGeom>
            <a:noFill/>
          </p:spPr>
          <p:txBody>
            <a:bodyPr wrap="none" rtlCol="0">
              <a:spAutoFit/>
            </a:bodyPr>
            <a:lstStyle/>
            <a:p>
              <a:r>
                <a:rPr lang="en-US" sz="1600" dirty="0"/>
                <a:t>10</a:t>
              </a:r>
              <a:r>
                <a:rPr lang="en-US" sz="1600" baseline="30000" dirty="0"/>
                <a:t>5</a:t>
              </a:r>
            </a:p>
          </p:txBody>
        </p:sp>
        <p:sp>
          <p:nvSpPr>
            <p:cNvPr id="22" name="TextBox 21">
              <a:extLst>
                <a:ext uri="{FF2B5EF4-FFF2-40B4-BE49-F238E27FC236}">
                  <a16:creationId xmlns:a16="http://schemas.microsoft.com/office/drawing/2014/main" id="{7FEBCB4E-2039-234D-A0AA-AE0070CFB443}"/>
                </a:ext>
              </a:extLst>
            </p:cNvPr>
            <p:cNvSpPr txBox="1"/>
            <p:nvPr/>
          </p:nvSpPr>
          <p:spPr>
            <a:xfrm>
              <a:off x="5292060" y="4000150"/>
              <a:ext cx="461986" cy="338554"/>
            </a:xfrm>
            <a:prstGeom prst="rect">
              <a:avLst/>
            </a:prstGeom>
            <a:noFill/>
          </p:spPr>
          <p:txBody>
            <a:bodyPr wrap="none" rtlCol="0">
              <a:spAutoFit/>
            </a:bodyPr>
            <a:lstStyle/>
            <a:p>
              <a:r>
                <a:rPr lang="en-US" sz="1600" dirty="0"/>
                <a:t>10</a:t>
              </a:r>
              <a:r>
                <a:rPr lang="en-US" sz="1600" baseline="30000" dirty="0"/>
                <a:t>6</a:t>
              </a:r>
            </a:p>
          </p:txBody>
        </p:sp>
        <p:sp>
          <p:nvSpPr>
            <p:cNvPr id="23" name="TextBox 22">
              <a:extLst>
                <a:ext uri="{FF2B5EF4-FFF2-40B4-BE49-F238E27FC236}">
                  <a16:creationId xmlns:a16="http://schemas.microsoft.com/office/drawing/2014/main" id="{BB255144-2C26-4B4B-ACD4-4F75AA7A95A5}"/>
                </a:ext>
              </a:extLst>
            </p:cNvPr>
            <p:cNvSpPr txBox="1"/>
            <p:nvPr/>
          </p:nvSpPr>
          <p:spPr>
            <a:xfrm>
              <a:off x="6417584" y="4001548"/>
              <a:ext cx="461986" cy="338554"/>
            </a:xfrm>
            <a:prstGeom prst="rect">
              <a:avLst/>
            </a:prstGeom>
            <a:noFill/>
          </p:spPr>
          <p:txBody>
            <a:bodyPr wrap="none" rtlCol="0">
              <a:spAutoFit/>
            </a:bodyPr>
            <a:lstStyle/>
            <a:p>
              <a:r>
                <a:rPr lang="en-US" sz="1600" dirty="0"/>
                <a:t>10</a:t>
              </a:r>
              <a:r>
                <a:rPr lang="en-US" sz="1600" baseline="30000" dirty="0"/>
                <a:t>7</a:t>
              </a:r>
            </a:p>
          </p:txBody>
        </p:sp>
        <p:sp>
          <p:nvSpPr>
            <p:cNvPr id="24" name="TextBox 23">
              <a:extLst>
                <a:ext uri="{FF2B5EF4-FFF2-40B4-BE49-F238E27FC236}">
                  <a16:creationId xmlns:a16="http://schemas.microsoft.com/office/drawing/2014/main" id="{8F1353FE-2E9E-1444-80A9-B14C0D8540E2}"/>
                </a:ext>
              </a:extLst>
            </p:cNvPr>
            <p:cNvSpPr txBox="1"/>
            <p:nvPr/>
          </p:nvSpPr>
          <p:spPr>
            <a:xfrm>
              <a:off x="7543108" y="3994557"/>
              <a:ext cx="461986" cy="338554"/>
            </a:xfrm>
            <a:prstGeom prst="rect">
              <a:avLst/>
            </a:prstGeom>
            <a:noFill/>
          </p:spPr>
          <p:txBody>
            <a:bodyPr wrap="none" rtlCol="0">
              <a:spAutoFit/>
            </a:bodyPr>
            <a:lstStyle/>
            <a:p>
              <a:r>
                <a:rPr lang="en-US" sz="1600" dirty="0"/>
                <a:t>10</a:t>
              </a:r>
              <a:r>
                <a:rPr lang="en-US" sz="1600" baseline="30000" dirty="0"/>
                <a:t>8</a:t>
              </a:r>
            </a:p>
          </p:txBody>
        </p:sp>
      </p:grpSp>
      <p:sp>
        <p:nvSpPr>
          <p:cNvPr id="25" name="TextBox 24">
            <a:extLst>
              <a:ext uri="{FF2B5EF4-FFF2-40B4-BE49-F238E27FC236}">
                <a16:creationId xmlns:a16="http://schemas.microsoft.com/office/drawing/2014/main" id="{07AC31F6-0014-E541-AAA7-120A7E06AFFB}"/>
              </a:ext>
            </a:extLst>
          </p:cNvPr>
          <p:cNvSpPr txBox="1"/>
          <p:nvPr/>
        </p:nvSpPr>
        <p:spPr>
          <a:xfrm>
            <a:off x="466191" y="5049834"/>
            <a:ext cx="8442918" cy="338554"/>
          </a:xfrm>
          <a:prstGeom prst="rect">
            <a:avLst/>
          </a:prstGeom>
          <a:noFill/>
        </p:spPr>
        <p:txBody>
          <a:bodyPr wrap="square" rtlCol="0">
            <a:spAutoFit/>
          </a:bodyPr>
          <a:lstStyle/>
          <a:p>
            <a:r>
              <a:rPr lang="en-US" sz="1600" dirty="0"/>
              <a:t>Gel filtration is a purification step </a:t>
            </a:r>
            <a:r>
              <a:rPr lang="en-US" sz="1600" u="sng" dirty="0"/>
              <a:t>and</a:t>
            </a:r>
            <a:r>
              <a:rPr lang="en-US" sz="1600" dirty="0"/>
              <a:t> it provides information about the native size of your enzyme</a:t>
            </a:r>
          </a:p>
        </p:txBody>
      </p:sp>
    </p:spTree>
    <p:extLst>
      <p:ext uri="{BB962C8B-B14F-4D97-AF65-F5344CB8AC3E}">
        <p14:creationId xmlns:p14="http://schemas.microsoft.com/office/powerpoint/2010/main" val="2149408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ent Arrow 12">
            <a:extLst>
              <a:ext uri="{FF2B5EF4-FFF2-40B4-BE49-F238E27FC236}">
                <a16:creationId xmlns:a16="http://schemas.microsoft.com/office/drawing/2014/main" id="{5171FFC2-870C-2947-9F32-27E43AA6D54B}"/>
              </a:ext>
            </a:extLst>
          </p:cNvPr>
          <p:cNvSpPr/>
          <p:nvPr/>
        </p:nvSpPr>
        <p:spPr>
          <a:xfrm flipV="1">
            <a:off x="1297762" y="5765975"/>
            <a:ext cx="365760" cy="678180"/>
          </a:xfrm>
          <a:prstGeom prst="bentArrow">
            <a:avLst>
              <a:gd name="adj1" fmla="val 25000"/>
              <a:gd name="adj2" fmla="val 26887"/>
              <a:gd name="adj3" fmla="val 25000"/>
              <a:gd name="adj4" fmla="val 2291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80E9B816-3163-9C44-8B15-0CB221467AEF}"/>
              </a:ext>
            </a:extLst>
          </p:cNvPr>
          <p:cNvSpPr txBox="1"/>
          <p:nvPr/>
        </p:nvSpPr>
        <p:spPr>
          <a:xfrm>
            <a:off x="3643674" y="110621"/>
            <a:ext cx="1426224" cy="369332"/>
          </a:xfrm>
          <a:prstGeom prst="rect">
            <a:avLst/>
          </a:prstGeom>
          <a:noFill/>
        </p:spPr>
        <p:txBody>
          <a:bodyPr wrap="none" rtlCol="0">
            <a:spAutoFit/>
          </a:bodyPr>
          <a:lstStyle/>
          <a:p>
            <a:r>
              <a:rPr lang="en-US" b="1" dirty="0"/>
              <a:t>Gel Filtration</a:t>
            </a:r>
          </a:p>
        </p:txBody>
      </p:sp>
      <p:sp>
        <p:nvSpPr>
          <p:cNvPr id="11" name="Can 10">
            <a:extLst>
              <a:ext uri="{FF2B5EF4-FFF2-40B4-BE49-F238E27FC236}">
                <a16:creationId xmlns:a16="http://schemas.microsoft.com/office/drawing/2014/main" id="{2400562C-D198-1C4C-8CE2-57A1281348A6}"/>
              </a:ext>
            </a:extLst>
          </p:cNvPr>
          <p:cNvSpPr/>
          <p:nvPr/>
        </p:nvSpPr>
        <p:spPr>
          <a:xfrm>
            <a:off x="1076781" y="843455"/>
            <a:ext cx="526627" cy="490728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a:extLst>
              <a:ext uri="{FF2B5EF4-FFF2-40B4-BE49-F238E27FC236}">
                <a16:creationId xmlns:a16="http://schemas.microsoft.com/office/drawing/2014/main" id="{B6E2C7B7-DEE6-9048-BE8D-19189670369B}"/>
              </a:ext>
            </a:extLst>
          </p:cNvPr>
          <p:cNvSpPr/>
          <p:nvPr/>
        </p:nvSpPr>
        <p:spPr>
          <a:xfrm>
            <a:off x="1076782" y="1270175"/>
            <a:ext cx="525780" cy="4495800"/>
          </a:xfrm>
          <a:prstGeom prst="ca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a:extLst>
              <a:ext uri="{FF2B5EF4-FFF2-40B4-BE49-F238E27FC236}">
                <a16:creationId xmlns:a16="http://schemas.microsoft.com/office/drawing/2014/main" id="{EFBF0D43-42B7-2C4A-9313-381ED671F244}"/>
              </a:ext>
            </a:extLst>
          </p:cNvPr>
          <p:cNvSpPr/>
          <p:nvPr/>
        </p:nvSpPr>
        <p:spPr>
          <a:xfrm>
            <a:off x="1076782" y="1199041"/>
            <a:ext cx="515535" cy="204090"/>
          </a:xfrm>
          <a:prstGeom prst="can">
            <a:avLst/>
          </a:prstGeom>
          <a:pattFill prst="pct10">
            <a:fgClr>
              <a:schemeClr val="accent2"/>
            </a:fgClr>
            <a:bgClr>
              <a:schemeClr val="bg1"/>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4309F734-17D7-1C45-A6CB-B68D03B08009}"/>
              </a:ext>
            </a:extLst>
          </p:cNvPr>
          <p:cNvSpPr/>
          <p:nvPr/>
        </p:nvSpPr>
        <p:spPr>
          <a:xfrm>
            <a:off x="5231884" y="5959366"/>
            <a:ext cx="829962" cy="765399"/>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651C5F3E-7C9D-8646-9A46-A889316143D0}"/>
              </a:ext>
            </a:extLst>
          </p:cNvPr>
          <p:cNvSpPr/>
          <p:nvPr/>
        </p:nvSpPr>
        <p:spPr>
          <a:xfrm rot="5400000">
            <a:off x="6968380" y="6061842"/>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D97266A3-C9EB-2440-A848-43E245A1C38A}"/>
              </a:ext>
            </a:extLst>
          </p:cNvPr>
          <p:cNvSpPr/>
          <p:nvPr/>
        </p:nvSpPr>
        <p:spPr>
          <a:xfrm rot="10800000">
            <a:off x="3306003" y="1749972"/>
            <a:ext cx="351595" cy="330183"/>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56AC08-2B2D-D94A-AFDF-73ABD78B7EFF}"/>
              </a:ext>
            </a:extLst>
          </p:cNvPr>
          <p:cNvSpPr txBox="1"/>
          <p:nvPr/>
        </p:nvSpPr>
        <p:spPr>
          <a:xfrm>
            <a:off x="338956" y="1072056"/>
            <a:ext cx="670376" cy="646331"/>
          </a:xfrm>
          <a:prstGeom prst="rect">
            <a:avLst/>
          </a:prstGeom>
          <a:noFill/>
        </p:spPr>
        <p:txBody>
          <a:bodyPr wrap="none" rtlCol="0">
            <a:spAutoFit/>
          </a:bodyPr>
          <a:lstStyle/>
          <a:p>
            <a:r>
              <a:rPr lang="en-US" sz="1200" dirty="0"/>
              <a:t>protein</a:t>
            </a:r>
          </a:p>
          <a:p>
            <a:r>
              <a:rPr lang="en-US" sz="1200" dirty="0"/>
              <a:t>mixture</a:t>
            </a:r>
          </a:p>
          <a:p>
            <a:r>
              <a:rPr lang="en-US" sz="1200" dirty="0"/>
              <a:t>(5 ml)</a:t>
            </a:r>
          </a:p>
        </p:txBody>
      </p:sp>
      <p:sp>
        <p:nvSpPr>
          <p:cNvPr id="15" name="TextBox 14">
            <a:extLst>
              <a:ext uri="{FF2B5EF4-FFF2-40B4-BE49-F238E27FC236}">
                <a16:creationId xmlns:a16="http://schemas.microsoft.com/office/drawing/2014/main" id="{A617193E-8146-304E-9807-19E197949C55}"/>
              </a:ext>
            </a:extLst>
          </p:cNvPr>
          <p:cNvSpPr txBox="1"/>
          <p:nvPr/>
        </p:nvSpPr>
        <p:spPr>
          <a:xfrm>
            <a:off x="105100" y="3037491"/>
            <a:ext cx="1006365" cy="646331"/>
          </a:xfrm>
          <a:prstGeom prst="rect">
            <a:avLst/>
          </a:prstGeom>
          <a:noFill/>
        </p:spPr>
        <p:txBody>
          <a:bodyPr wrap="square" rtlCol="0">
            <a:spAutoFit/>
          </a:bodyPr>
          <a:lstStyle/>
          <a:p>
            <a:r>
              <a:rPr lang="en-US" sz="1200" dirty="0"/>
              <a:t>Gel filtration column</a:t>
            </a:r>
          </a:p>
          <a:p>
            <a:r>
              <a:rPr lang="en-US" sz="1200" dirty="0"/>
              <a:t>(250 ml)</a:t>
            </a:r>
          </a:p>
        </p:txBody>
      </p:sp>
      <p:sp>
        <p:nvSpPr>
          <p:cNvPr id="16" name="Bent Arrow 15">
            <a:extLst>
              <a:ext uri="{FF2B5EF4-FFF2-40B4-BE49-F238E27FC236}">
                <a16:creationId xmlns:a16="http://schemas.microsoft.com/office/drawing/2014/main" id="{CDDFD0E0-F019-414E-B007-15B4A0C7703F}"/>
              </a:ext>
            </a:extLst>
          </p:cNvPr>
          <p:cNvSpPr/>
          <p:nvPr/>
        </p:nvSpPr>
        <p:spPr>
          <a:xfrm flipV="1">
            <a:off x="2869066" y="5760718"/>
            <a:ext cx="365760" cy="678180"/>
          </a:xfrm>
          <a:prstGeom prst="bentArrow">
            <a:avLst>
              <a:gd name="adj1" fmla="val 25000"/>
              <a:gd name="adj2" fmla="val 26887"/>
              <a:gd name="adj3" fmla="val 25000"/>
              <a:gd name="adj4" fmla="val 2291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an 16">
            <a:extLst>
              <a:ext uri="{FF2B5EF4-FFF2-40B4-BE49-F238E27FC236}">
                <a16:creationId xmlns:a16="http://schemas.microsoft.com/office/drawing/2014/main" id="{DDDB667D-9D1C-2A43-86DB-A7C59A43DB12}"/>
              </a:ext>
            </a:extLst>
          </p:cNvPr>
          <p:cNvSpPr/>
          <p:nvPr/>
        </p:nvSpPr>
        <p:spPr>
          <a:xfrm>
            <a:off x="2648085" y="838198"/>
            <a:ext cx="526627" cy="490728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a:extLst>
              <a:ext uri="{FF2B5EF4-FFF2-40B4-BE49-F238E27FC236}">
                <a16:creationId xmlns:a16="http://schemas.microsoft.com/office/drawing/2014/main" id="{07CB6391-081E-A245-ADA3-B8E586A369E5}"/>
              </a:ext>
            </a:extLst>
          </p:cNvPr>
          <p:cNvSpPr/>
          <p:nvPr/>
        </p:nvSpPr>
        <p:spPr>
          <a:xfrm>
            <a:off x="2648086" y="1264918"/>
            <a:ext cx="525780" cy="4495800"/>
          </a:xfrm>
          <a:prstGeom prst="ca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ent Arrow 22">
            <a:extLst>
              <a:ext uri="{FF2B5EF4-FFF2-40B4-BE49-F238E27FC236}">
                <a16:creationId xmlns:a16="http://schemas.microsoft.com/office/drawing/2014/main" id="{D6081631-7038-3647-9FB2-807F09D71E84}"/>
              </a:ext>
            </a:extLst>
          </p:cNvPr>
          <p:cNvSpPr/>
          <p:nvPr/>
        </p:nvSpPr>
        <p:spPr>
          <a:xfrm flipV="1">
            <a:off x="4747807" y="5755461"/>
            <a:ext cx="365760" cy="678180"/>
          </a:xfrm>
          <a:prstGeom prst="bentArrow">
            <a:avLst>
              <a:gd name="adj1" fmla="val 25000"/>
              <a:gd name="adj2" fmla="val 26887"/>
              <a:gd name="adj3" fmla="val 25000"/>
              <a:gd name="adj4" fmla="val 2291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an 23">
            <a:extLst>
              <a:ext uri="{FF2B5EF4-FFF2-40B4-BE49-F238E27FC236}">
                <a16:creationId xmlns:a16="http://schemas.microsoft.com/office/drawing/2014/main" id="{3F388276-9774-8E48-97ED-AF362C0F82AB}"/>
              </a:ext>
            </a:extLst>
          </p:cNvPr>
          <p:cNvSpPr/>
          <p:nvPr/>
        </p:nvSpPr>
        <p:spPr>
          <a:xfrm>
            <a:off x="4526826" y="832941"/>
            <a:ext cx="526627" cy="490728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a:extLst>
              <a:ext uri="{FF2B5EF4-FFF2-40B4-BE49-F238E27FC236}">
                <a16:creationId xmlns:a16="http://schemas.microsoft.com/office/drawing/2014/main" id="{F311EFFC-0175-6949-A0DE-330C870B5C13}"/>
              </a:ext>
            </a:extLst>
          </p:cNvPr>
          <p:cNvSpPr/>
          <p:nvPr/>
        </p:nvSpPr>
        <p:spPr>
          <a:xfrm>
            <a:off x="4526827" y="1259661"/>
            <a:ext cx="525780" cy="4495800"/>
          </a:xfrm>
          <a:prstGeom prst="ca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Bent Arrow 26">
            <a:extLst>
              <a:ext uri="{FF2B5EF4-FFF2-40B4-BE49-F238E27FC236}">
                <a16:creationId xmlns:a16="http://schemas.microsoft.com/office/drawing/2014/main" id="{36E04588-9301-7E42-92A6-349CC5783BF9}"/>
              </a:ext>
            </a:extLst>
          </p:cNvPr>
          <p:cNvSpPr/>
          <p:nvPr/>
        </p:nvSpPr>
        <p:spPr>
          <a:xfrm flipV="1">
            <a:off x="6508303" y="5750204"/>
            <a:ext cx="365760" cy="678180"/>
          </a:xfrm>
          <a:prstGeom prst="bentArrow">
            <a:avLst>
              <a:gd name="adj1" fmla="val 25000"/>
              <a:gd name="adj2" fmla="val 26887"/>
              <a:gd name="adj3" fmla="val 25000"/>
              <a:gd name="adj4" fmla="val 2291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an 27">
            <a:extLst>
              <a:ext uri="{FF2B5EF4-FFF2-40B4-BE49-F238E27FC236}">
                <a16:creationId xmlns:a16="http://schemas.microsoft.com/office/drawing/2014/main" id="{4F954976-AEB8-4940-8C5B-023D95A863FC}"/>
              </a:ext>
            </a:extLst>
          </p:cNvPr>
          <p:cNvSpPr/>
          <p:nvPr/>
        </p:nvSpPr>
        <p:spPr>
          <a:xfrm>
            <a:off x="6287322" y="827684"/>
            <a:ext cx="526627" cy="490728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a:extLst>
              <a:ext uri="{FF2B5EF4-FFF2-40B4-BE49-F238E27FC236}">
                <a16:creationId xmlns:a16="http://schemas.microsoft.com/office/drawing/2014/main" id="{3A858D69-2A33-6845-BBB4-6727EAD7F24E}"/>
              </a:ext>
            </a:extLst>
          </p:cNvPr>
          <p:cNvSpPr/>
          <p:nvPr/>
        </p:nvSpPr>
        <p:spPr>
          <a:xfrm>
            <a:off x="6287323" y="1254404"/>
            <a:ext cx="525780" cy="4495800"/>
          </a:xfrm>
          <a:prstGeom prst="ca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 Arrow 30">
            <a:extLst>
              <a:ext uri="{FF2B5EF4-FFF2-40B4-BE49-F238E27FC236}">
                <a16:creationId xmlns:a16="http://schemas.microsoft.com/office/drawing/2014/main" id="{BD1B22B7-26A4-AA4A-B761-3C7E817E40B6}"/>
              </a:ext>
            </a:extLst>
          </p:cNvPr>
          <p:cNvSpPr/>
          <p:nvPr/>
        </p:nvSpPr>
        <p:spPr>
          <a:xfrm flipV="1">
            <a:off x="7992894" y="5744947"/>
            <a:ext cx="365760" cy="678180"/>
          </a:xfrm>
          <a:prstGeom prst="bentArrow">
            <a:avLst>
              <a:gd name="adj1" fmla="val 25000"/>
              <a:gd name="adj2" fmla="val 26887"/>
              <a:gd name="adj3" fmla="val 25000"/>
              <a:gd name="adj4" fmla="val 2291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an 31">
            <a:extLst>
              <a:ext uri="{FF2B5EF4-FFF2-40B4-BE49-F238E27FC236}">
                <a16:creationId xmlns:a16="http://schemas.microsoft.com/office/drawing/2014/main" id="{E7DE415A-679F-334D-8CE2-35F46A30B8B3}"/>
              </a:ext>
            </a:extLst>
          </p:cNvPr>
          <p:cNvSpPr/>
          <p:nvPr/>
        </p:nvSpPr>
        <p:spPr>
          <a:xfrm>
            <a:off x="7771913" y="822427"/>
            <a:ext cx="526627" cy="490728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a:extLst>
              <a:ext uri="{FF2B5EF4-FFF2-40B4-BE49-F238E27FC236}">
                <a16:creationId xmlns:a16="http://schemas.microsoft.com/office/drawing/2014/main" id="{81DC21F8-BE6E-F54F-8F65-4E6CBC64E629}"/>
              </a:ext>
            </a:extLst>
          </p:cNvPr>
          <p:cNvSpPr/>
          <p:nvPr/>
        </p:nvSpPr>
        <p:spPr>
          <a:xfrm>
            <a:off x="7771914" y="1249147"/>
            <a:ext cx="525780" cy="4495800"/>
          </a:xfrm>
          <a:prstGeom prst="can">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34">
            <a:extLst>
              <a:ext uri="{FF2B5EF4-FFF2-40B4-BE49-F238E27FC236}">
                <a16:creationId xmlns:a16="http://schemas.microsoft.com/office/drawing/2014/main" id="{05BBC4F3-040C-794E-935F-85F0C6BEDFF6}"/>
              </a:ext>
            </a:extLst>
          </p:cNvPr>
          <p:cNvSpPr/>
          <p:nvPr/>
        </p:nvSpPr>
        <p:spPr>
          <a:xfrm>
            <a:off x="2666481" y="1740322"/>
            <a:ext cx="494505" cy="293430"/>
          </a:xfrm>
          <a:prstGeom prst="can">
            <a:avLst/>
          </a:prstGeom>
          <a:pattFill prst="pct75">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a:extLst>
              <a:ext uri="{FF2B5EF4-FFF2-40B4-BE49-F238E27FC236}">
                <a16:creationId xmlns:a16="http://schemas.microsoft.com/office/drawing/2014/main" id="{6C962F5B-41F7-C844-BF4A-866286A55E25}"/>
              </a:ext>
            </a:extLst>
          </p:cNvPr>
          <p:cNvSpPr/>
          <p:nvPr/>
        </p:nvSpPr>
        <p:spPr>
          <a:xfrm>
            <a:off x="4529452" y="2602170"/>
            <a:ext cx="507643" cy="330216"/>
          </a:xfrm>
          <a:prstGeom prst="can">
            <a:avLst/>
          </a:prstGeom>
          <a:pattFill prst="pct75">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972259D2-73E3-094B-B3C5-9E07AA6EC404}"/>
              </a:ext>
            </a:extLst>
          </p:cNvPr>
          <p:cNvSpPr/>
          <p:nvPr/>
        </p:nvSpPr>
        <p:spPr>
          <a:xfrm rot="10800000">
            <a:off x="5168974" y="2627586"/>
            <a:ext cx="351595" cy="330183"/>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39A8554-4F04-464F-9CF7-7B7D059644B4}"/>
              </a:ext>
            </a:extLst>
          </p:cNvPr>
          <p:cNvCxnSpPr/>
          <p:nvPr/>
        </p:nvCxnSpPr>
        <p:spPr>
          <a:xfrm>
            <a:off x="1828797" y="1316421"/>
            <a:ext cx="0" cy="567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7A0EBF9-69ED-E74D-A69D-216174D1ECFD}"/>
              </a:ext>
            </a:extLst>
          </p:cNvPr>
          <p:cNvSpPr txBox="1"/>
          <p:nvPr/>
        </p:nvSpPr>
        <p:spPr>
          <a:xfrm>
            <a:off x="2635469" y="972208"/>
            <a:ext cx="562462" cy="276999"/>
          </a:xfrm>
          <a:prstGeom prst="rect">
            <a:avLst/>
          </a:prstGeom>
          <a:noFill/>
        </p:spPr>
        <p:txBody>
          <a:bodyPr wrap="none" rtlCol="0">
            <a:spAutoFit/>
          </a:bodyPr>
          <a:lstStyle/>
          <a:p>
            <a:r>
              <a:rPr lang="en-US" sz="1200" dirty="0"/>
              <a:t>buffer</a:t>
            </a:r>
          </a:p>
        </p:txBody>
      </p:sp>
      <p:cxnSp>
        <p:nvCxnSpPr>
          <p:cNvPr id="39" name="Straight Arrow Connector 38">
            <a:extLst>
              <a:ext uri="{FF2B5EF4-FFF2-40B4-BE49-F238E27FC236}">
                <a16:creationId xmlns:a16="http://schemas.microsoft.com/office/drawing/2014/main" id="{31ED377F-A787-864E-AFFE-B552E7E685DB}"/>
              </a:ext>
            </a:extLst>
          </p:cNvPr>
          <p:cNvCxnSpPr/>
          <p:nvPr/>
        </p:nvCxnSpPr>
        <p:spPr>
          <a:xfrm>
            <a:off x="2493579" y="1066800"/>
            <a:ext cx="0" cy="567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Can 39">
            <a:extLst>
              <a:ext uri="{FF2B5EF4-FFF2-40B4-BE49-F238E27FC236}">
                <a16:creationId xmlns:a16="http://schemas.microsoft.com/office/drawing/2014/main" id="{B8630364-4368-A149-A059-E6D9C89441B4}"/>
              </a:ext>
            </a:extLst>
          </p:cNvPr>
          <p:cNvSpPr/>
          <p:nvPr/>
        </p:nvSpPr>
        <p:spPr>
          <a:xfrm>
            <a:off x="6297826" y="4031577"/>
            <a:ext cx="507643" cy="382768"/>
          </a:xfrm>
          <a:prstGeom prst="can">
            <a:avLst/>
          </a:prstGeom>
          <a:pattFill prst="pct75">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574464F1-7657-4F43-81F8-A2C23CB8A643}"/>
              </a:ext>
            </a:extLst>
          </p:cNvPr>
          <p:cNvSpPr/>
          <p:nvPr/>
        </p:nvSpPr>
        <p:spPr>
          <a:xfrm rot="10800000">
            <a:off x="6921583" y="4064875"/>
            <a:ext cx="351595" cy="330183"/>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a:extLst>
              <a:ext uri="{FF2B5EF4-FFF2-40B4-BE49-F238E27FC236}">
                <a16:creationId xmlns:a16="http://schemas.microsoft.com/office/drawing/2014/main" id="{121636EE-226A-3541-8177-891FFA307A71}"/>
              </a:ext>
            </a:extLst>
          </p:cNvPr>
          <p:cNvSpPr/>
          <p:nvPr/>
        </p:nvSpPr>
        <p:spPr>
          <a:xfrm>
            <a:off x="4529451" y="1640473"/>
            <a:ext cx="507644" cy="314451"/>
          </a:xfrm>
          <a:prstGeom prst="can">
            <a:avLst/>
          </a:prstGeom>
          <a:pattFill prst="pct10">
            <a:fgClr>
              <a:schemeClr val="tx1"/>
            </a:fgClr>
            <a:bgClr>
              <a:schemeClr val="bg1">
                <a:lumMod val="65000"/>
              </a:schemeClr>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75F029F-48C7-CB40-9166-6AE29B96A675}"/>
              </a:ext>
            </a:extLst>
          </p:cNvPr>
          <p:cNvSpPr txBox="1"/>
          <p:nvPr/>
        </p:nvSpPr>
        <p:spPr>
          <a:xfrm>
            <a:off x="5026584" y="1668518"/>
            <a:ext cx="630237" cy="276999"/>
          </a:xfrm>
          <a:prstGeom prst="rect">
            <a:avLst/>
          </a:prstGeom>
          <a:noFill/>
        </p:spPr>
        <p:txBody>
          <a:bodyPr wrap="none" rtlCol="0">
            <a:spAutoFit/>
          </a:bodyPr>
          <a:lstStyle/>
          <a:p>
            <a:r>
              <a:rPr lang="en-US" sz="1200" dirty="0"/>
              <a:t>solutes</a:t>
            </a:r>
          </a:p>
        </p:txBody>
      </p:sp>
      <p:sp>
        <p:nvSpPr>
          <p:cNvPr id="44" name="Can 43">
            <a:extLst>
              <a:ext uri="{FF2B5EF4-FFF2-40B4-BE49-F238E27FC236}">
                <a16:creationId xmlns:a16="http://schemas.microsoft.com/office/drawing/2014/main" id="{77A6BF0E-A105-C34D-BF71-C33B16B123A8}"/>
              </a:ext>
            </a:extLst>
          </p:cNvPr>
          <p:cNvSpPr/>
          <p:nvPr/>
        </p:nvSpPr>
        <p:spPr>
          <a:xfrm>
            <a:off x="6289942" y="2297370"/>
            <a:ext cx="507644" cy="314451"/>
          </a:xfrm>
          <a:prstGeom prst="can">
            <a:avLst/>
          </a:prstGeom>
          <a:pattFill prst="pct10">
            <a:fgClr>
              <a:schemeClr val="tx1"/>
            </a:fgClr>
            <a:bgClr>
              <a:schemeClr val="bg1">
                <a:lumMod val="65000"/>
              </a:schemeClr>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a:extLst>
              <a:ext uri="{FF2B5EF4-FFF2-40B4-BE49-F238E27FC236}">
                <a16:creationId xmlns:a16="http://schemas.microsoft.com/office/drawing/2014/main" id="{AC9B2894-D67E-B349-AE58-3CD6611611B3}"/>
              </a:ext>
            </a:extLst>
          </p:cNvPr>
          <p:cNvSpPr/>
          <p:nvPr/>
        </p:nvSpPr>
        <p:spPr>
          <a:xfrm>
            <a:off x="7782411" y="4491405"/>
            <a:ext cx="507644" cy="372257"/>
          </a:xfrm>
          <a:prstGeom prst="can">
            <a:avLst/>
          </a:prstGeom>
          <a:pattFill prst="pct10">
            <a:fgClr>
              <a:schemeClr val="tx1"/>
            </a:fgClr>
            <a:bgClr>
              <a:schemeClr val="bg1">
                <a:lumMod val="65000"/>
              </a:schemeClr>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a:extLst>
              <a:ext uri="{FF2B5EF4-FFF2-40B4-BE49-F238E27FC236}">
                <a16:creationId xmlns:a16="http://schemas.microsoft.com/office/drawing/2014/main" id="{A74107B7-EFFA-0E4A-9590-F29D07263342}"/>
              </a:ext>
            </a:extLst>
          </p:cNvPr>
          <p:cNvSpPr/>
          <p:nvPr/>
        </p:nvSpPr>
        <p:spPr>
          <a:xfrm>
            <a:off x="2653343" y="2357805"/>
            <a:ext cx="507643" cy="290802"/>
          </a:xfrm>
          <a:prstGeom prst="can">
            <a:avLst/>
          </a:prstGeom>
          <a:pattFill prst="pct75">
            <a:fgClr>
              <a:schemeClr val="accent6"/>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a:extLst>
              <a:ext uri="{FF2B5EF4-FFF2-40B4-BE49-F238E27FC236}">
                <a16:creationId xmlns:a16="http://schemas.microsoft.com/office/drawing/2014/main" id="{9430EAE6-CF28-1742-A44F-E831AB760D94}"/>
              </a:ext>
            </a:extLst>
          </p:cNvPr>
          <p:cNvSpPr/>
          <p:nvPr/>
        </p:nvSpPr>
        <p:spPr>
          <a:xfrm>
            <a:off x="4532079" y="3929101"/>
            <a:ext cx="507643" cy="343353"/>
          </a:xfrm>
          <a:prstGeom prst="can">
            <a:avLst/>
          </a:prstGeom>
          <a:pattFill prst="pct75">
            <a:fgClr>
              <a:schemeClr val="accent6"/>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5DDCDB43-D06F-C54D-B6D5-84C2336095BA}"/>
              </a:ext>
            </a:extLst>
          </p:cNvPr>
          <p:cNvSpPr/>
          <p:nvPr/>
        </p:nvSpPr>
        <p:spPr>
          <a:xfrm rot="10800000">
            <a:off x="8484997" y="6172199"/>
            <a:ext cx="351595" cy="330183"/>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3656EAB5-6CC8-CD4C-8792-7B1590B3EB7A}"/>
              </a:ext>
            </a:extLst>
          </p:cNvPr>
          <p:cNvSpPr/>
          <p:nvPr/>
        </p:nvSpPr>
        <p:spPr>
          <a:xfrm rot="5400000">
            <a:off x="5165847" y="3849415"/>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49">
            <a:extLst>
              <a:ext uri="{FF2B5EF4-FFF2-40B4-BE49-F238E27FC236}">
                <a16:creationId xmlns:a16="http://schemas.microsoft.com/office/drawing/2014/main" id="{0E8AB7C2-977B-DB47-BD9D-844EAC3CF375}"/>
              </a:ext>
            </a:extLst>
          </p:cNvPr>
          <p:cNvSpPr/>
          <p:nvPr/>
        </p:nvSpPr>
        <p:spPr>
          <a:xfrm>
            <a:off x="2655971" y="3432488"/>
            <a:ext cx="507643" cy="290802"/>
          </a:xfrm>
          <a:prstGeom prst="can">
            <a:avLst/>
          </a:prstGeom>
          <a:pattFill prst="pct75">
            <a:fgClr>
              <a:srgbClr val="0432FF"/>
            </a:fgClr>
            <a:bgClr>
              <a:schemeClr val="bg1"/>
            </a:bgClr>
          </a:patt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D3D80D60-85A8-EA4A-BBD4-EA6506235079}"/>
              </a:ext>
            </a:extLst>
          </p:cNvPr>
          <p:cNvSpPr/>
          <p:nvPr/>
        </p:nvSpPr>
        <p:spPr>
          <a:xfrm rot="5400000">
            <a:off x="3276600" y="2291256"/>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8484F210-2B9B-DD4B-8A97-1E5261CC18C0}"/>
              </a:ext>
            </a:extLst>
          </p:cNvPr>
          <p:cNvSpPr/>
          <p:nvPr/>
        </p:nvSpPr>
        <p:spPr>
          <a:xfrm>
            <a:off x="3287467" y="3210911"/>
            <a:ext cx="829962" cy="765399"/>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D7C835B-D02D-974C-BE97-88FCB87A0C69}"/>
              </a:ext>
            </a:extLst>
          </p:cNvPr>
          <p:cNvSpPr txBox="1"/>
          <p:nvPr/>
        </p:nvSpPr>
        <p:spPr>
          <a:xfrm>
            <a:off x="1721066" y="5993525"/>
            <a:ext cx="729752" cy="646331"/>
          </a:xfrm>
          <a:prstGeom prst="rect">
            <a:avLst/>
          </a:prstGeom>
          <a:noFill/>
        </p:spPr>
        <p:txBody>
          <a:bodyPr wrap="none" rtlCol="0">
            <a:spAutoFit/>
          </a:bodyPr>
          <a:lstStyle/>
          <a:p>
            <a:r>
              <a:rPr lang="en-US" sz="1200" dirty="0"/>
              <a:t>Collect </a:t>
            </a:r>
          </a:p>
          <a:p>
            <a:r>
              <a:rPr lang="en-US" sz="1200" dirty="0"/>
              <a:t>fractions</a:t>
            </a:r>
          </a:p>
          <a:p>
            <a:r>
              <a:rPr lang="en-US" sz="1200" dirty="0"/>
              <a:t>(5 ml)</a:t>
            </a:r>
          </a:p>
        </p:txBody>
      </p:sp>
      <p:sp>
        <p:nvSpPr>
          <p:cNvPr id="54" name="TextBox 53">
            <a:extLst>
              <a:ext uri="{FF2B5EF4-FFF2-40B4-BE49-F238E27FC236}">
                <a16:creationId xmlns:a16="http://schemas.microsoft.com/office/drawing/2014/main" id="{CF7CA178-8BBA-FB47-A183-2685AB1BF5C2}"/>
              </a:ext>
            </a:extLst>
          </p:cNvPr>
          <p:cNvSpPr txBox="1"/>
          <p:nvPr/>
        </p:nvSpPr>
        <p:spPr>
          <a:xfrm>
            <a:off x="6826481" y="2301767"/>
            <a:ext cx="630237" cy="276999"/>
          </a:xfrm>
          <a:prstGeom prst="rect">
            <a:avLst/>
          </a:prstGeom>
          <a:noFill/>
        </p:spPr>
        <p:txBody>
          <a:bodyPr wrap="none" rtlCol="0">
            <a:spAutoFit/>
          </a:bodyPr>
          <a:lstStyle/>
          <a:p>
            <a:r>
              <a:rPr lang="en-US" sz="1200" dirty="0"/>
              <a:t>solutes</a:t>
            </a:r>
          </a:p>
        </p:txBody>
      </p:sp>
      <p:sp>
        <p:nvSpPr>
          <p:cNvPr id="55" name="TextBox 54">
            <a:extLst>
              <a:ext uri="{FF2B5EF4-FFF2-40B4-BE49-F238E27FC236}">
                <a16:creationId xmlns:a16="http://schemas.microsoft.com/office/drawing/2014/main" id="{A62B3EF2-DA8B-9745-9EC9-9577FC8CF43A}"/>
              </a:ext>
            </a:extLst>
          </p:cNvPr>
          <p:cNvSpPr txBox="1"/>
          <p:nvPr/>
        </p:nvSpPr>
        <p:spPr>
          <a:xfrm>
            <a:off x="8342599" y="4550982"/>
            <a:ext cx="630237" cy="276999"/>
          </a:xfrm>
          <a:prstGeom prst="rect">
            <a:avLst/>
          </a:prstGeom>
          <a:noFill/>
        </p:spPr>
        <p:txBody>
          <a:bodyPr wrap="none" rtlCol="0">
            <a:spAutoFit/>
          </a:bodyPr>
          <a:lstStyle/>
          <a:p>
            <a:r>
              <a:rPr lang="en-US" sz="1200" dirty="0"/>
              <a:t>solutes</a:t>
            </a:r>
          </a:p>
        </p:txBody>
      </p:sp>
      <p:sp>
        <p:nvSpPr>
          <p:cNvPr id="56" name="TextBox 55">
            <a:extLst>
              <a:ext uri="{FF2B5EF4-FFF2-40B4-BE49-F238E27FC236}">
                <a16:creationId xmlns:a16="http://schemas.microsoft.com/office/drawing/2014/main" id="{DFE31E95-36B1-EB41-BFC1-72D4FA1960C1}"/>
              </a:ext>
            </a:extLst>
          </p:cNvPr>
          <p:cNvSpPr txBox="1"/>
          <p:nvPr/>
        </p:nvSpPr>
        <p:spPr>
          <a:xfrm>
            <a:off x="3197769" y="4104291"/>
            <a:ext cx="1124475" cy="461665"/>
          </a:xfrm>
          <a:prstGeom prst="rect">
            <a:avLst/>
          </a:prstGeom>
          <a:noFill/>
        </p:spPr>
        <p:txBody>
          <a:bodyPr wrap="none" rtlCol="0">
            <a:spAutoFit/>
          </a:bodyPr>
          <a:lstStyle/>
          <a:p>
            <a:r>
              <a:rPr lang="en-US" sz="1200" dirty="0"/>
              <a:t>larger proteins</a:t>
            </a:r>
          </a:p>
          <a:p>
            <a:r>
              <a:rPr lang="en-US" sz="1200" dirty="0"/>
              <a:t>elute faster</a:t>
            </a:r>
          </a:p>
        </p:txBody>
      </p:sp>
    </p:spTree>
    <p:extLst>
      <p:ext uri="{BB962C8B-B14F-4D97-AF65-F5344CB8AC3E}">
        <p14:creationId xmlns:p14="http://schemas.microsoft.com/office/powerpoint/2010/main" val="30769327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2964165" y="270012"/>
            <a:ext cx="2834046" cy="369332"/>
          </a:xfrm>
          <a:prstGeom prst="rect">
            <a:avLst/>
          </a:prstGeom>
          <a:noFill/>
        </p:spPr>
        <p:txBody>
          <a:bodyPr wrap="none" rtlCol="0">
            <a:spAutoFit/>
          </a:bodyPr>
          <a:lstStyle/>
          <a:p>
            <a:r>
              <a:rPr lang="en-US" b="1" dirty="0"/>
              <a:t>Gel Filtration Elution Profile</a:t>
            </a:r>
          </a:p>
        </p:txBody>
      </p:sp>
      <p:sp>
        <p:nvSpPr>
          <p:cNvPr id="57" name="TextBox 56">
            <a:extLst>
              <a:ext uri="{FF2B5EF4-FFF2-40B4-BE49-F238E27FC236}">
                <a16:creationId xmlns:a16="http://schemas.microsoft.com/office/drawing/2014/main" id="{CBC9FBA0-FB50-CA48-A608-767D4C2B2AB3}"/>
              </a:ext>
            </a:extLst>
          </p:cNvPr>
          <p:cNvSpPr txBox="1"/>
          <p:nvPr/>
        </p:nvSpPr>
        <p:spPr>
          <a:xfrm>
            <a:off x="3859521" y="4503687"/>
            <a:ext cx="1693992" cy="338554"/>
          </a:xfrm>
          <a:prstGeom prst="rect">
            <a:avLst/>
          </a:prstGeom>
          <a:noFill/>
        </p:spPr>
        <p:txBody>
          <a:bodyPr wrap="square" rtlCol="0">
            <a:spAutoFit/>
          </a:bodyPr>
          <a:lstStyle/>
          <a:p>
            <a:r>
              <a:rPr lang="en-US" sz="1600" dirty="0"/>
              <a:t>Volume (ml)</a:t>
            </a:r>
          </a:p>
        </p:txBody>
      </p:sp>
      <p:sp>
        <p:nvSpPr>
          <p:cNvPr id="58" name="Bent-Up Arrow 57">
            <a:extLst>
              <a:ext uri="{FF2B5EF4-FFF2-40B4-BE49-F238E27FC236}">
                <a16:creationId xmlns:a16="http://schemas.microsoft.com/office/drawing/2014/main" id="{AD9E903F-E523-F64D-892A-CBCBAE71D9B1}"/>
              </a:ext>
            </a:extLst>
          </p:cNvPr>
          <p:cNvSpPr/>
          <p:nvPr/>
        </p:nvSpPr>
        <p:spPr>
          <a:xfrm flipH="1">
            <a:off x="1679555" y="1476462"/>
            <a:ext cx="5593699" cy="295155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223D5C8-8E91-C24E-B85D-3FCB0DE4BDFA}"/>
              </a:ext>
            </a:extLst>
          </p:cNvPr>
          <p:cNvCxnSpPr/>
          <p:nvPr/>
        </p:nvCxnSpPr>
        <p:spPr>
          <a:xfrm flipV="1">
            <a:off x="1853967" y="4462943"/>
            <a:ext cx="0" cy="4865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1D0243C-330B-3C43-8ECC-B7B6B0E6A005}"/>
              </a:ext>
            </a:extLst>
          </p:cNvPr>
          <p:cNvSpPr txBox="1"/>
          <p:nvPr/>
        </p:nvSpPr>
        <p:spPr>
          <a:xfrm>
            <a:off x="1302277" y="4941313"/>
            <a:ext cx="1693992" cy="738664"/>
          </a:xfrm>
          <a:prstGeom prst="rect">
            <a:avLst/>
          </a:prstGeom>
          <a:noFill/>
        </p:spPr>
        <p:txBody>
          <a:bodyPr wrap="square" rtlCol="0">
            <a:spAutoFit/>
          </a:bodyPr>
          <a:lstStyle/>
          <a:p>
            <a:r>
              <a:rPr lang="en-US" sz="1400" dirty="0"/>
              <a:t>Apply sample;</a:t>
            </a:r>
          </a:p>
          <a:p>
            <a:r>
              <a:rPr lang="en-US" sz="1400" dirty="0"/>
              <a:t>start collecting fractions</a:t>
            </a:r>
          </a:p>
        </p:txBody>
      </p:sp>
      <p:sp>
        <p:nvSpPr>
          <p:cNvPr id="62" name="Freeform 61">
            <a:extLst>
              <a:ext uri="{FF2B5EF4-FFF2-40B4-BE49-F238E27FC236}">
                <a16:creationId xmlns:a16="http://schemas.microsoft.com/office/drawing/2014/main" id="{010AAD21-CB97-6845-A69E-45B2BB780611}"/>
              </a:ext>
            </a:extLst>
          </p:cNvPr>
          <p:cNvSpPr/>
          <p:nvPr/>
        </p:nvSpPr>
        <p:spPr>
          <a:xfrm>
            <a:off x="4301454" y="1880532"/>
            <a:ext cx="3835867" cy="2464654"/>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EFEA80-36BE-3C45-847F-E337B4411BCB}"/>
              </a:ext>
            </a:extLst>
          </p:cNvPr>
          <p:cNvSpPr/>
          <p:nvPr/>
        </p:nvSpPr>
        <p:spPr>
          <a:xfrm>
            <a:off x="7189365" y="4253218"/>
            <a:ext cx="998290" cy="12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C5749708-DBA0-1344-B219-F28F5A5A93D3}"/>
              </a:ext>
            </a:extLst>
          </p:cNvPr>
          <p:cNvSpPr/>
          <p:nvPr/>
        </p:nvSpPr>
        <p:spPr>
          <a:xfrm>
            <a:off x="2169253" y="1879134"/>
            <a:ext cx="4546600" cy="2464654"/>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56DEB807-8FFF-234E-A768-4D342B63B050}"/>
              </a:ext>
            </a:extLst>
          </p:cNvPr>
          <p:cNvSpPr/>
          <p:nvPr/>
        </p:nvSpPr>
        <p:spPr>
          <a:xfrm>
            <a:off x="1845577" y="2332139"/>
            <a:ext cx="3093209" cy="2013357"/>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CFEE7AF-F1C1-F84D-A37A-1F57E9EA52F6}"/>
              </a:ext>
            </a:extLst>
          </p:cNvPr>
          <p:cNvCxnSpPr>
            <a:cxnSpLocks/>
          </p:cNvCxnSpPr>
          <p:nvPr/>
        </p:nvCxnSpPr>
        <p:spPr>
          <a:xfrm>
            <a:off x="1812022" y="2080470"/>
            <a:ext cx="153518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87D331B-59F0-5E45-BDA8-DD6DC949B483}"/>
              </a:ext>
            </a:extLst>
          </p:cNvPr>
          <p:cNvSpPr txBox="1"/>
          <p:nvPr/>
        </p:nvSpPr>
        <p:spPr>
          <a:xfrm>
            <a:off x="3241530" y="5303438"/>
            <a:ext cx="2110645" cy="338554"/>
          </a:xfrm>
          <a:prstGeom prst="rect">
            <a:avLst/>
          </a:prstGeom>
          <a:noFill/>
        </p:spPr>
        <p:txBody>
          <a:bodyPr wrap="square" rtlCol="0">
            <a:spAutoFit/>
          </a:bodyPr>
          <a:lstStyle/>
          <a:p>
            <a:r>
              <a:rPr lang="en-US" sz="1600" dirty="0"/>
              <a:t>Vo = void volume</a:t>
            </a:r>
          </a:p>
        </p:txBody>
      </p:sp>
      <p:sp>
        <p:nvSpPr>
          <p:cNvPr id="65" name="TextBox 64">
            <a:extLst>
              <a:ext uri="{FF2B5EF4-FFF2-40B4-BE49-F238E27FC236}">
                <a16:creationId xmlns:a16="http://schemas.microsoft.com/office/drawing/2014/main" id="{5B2E7DAA-5570-5545-A0F7-62F226FD50BE}"/>
              </a:ext>
            </a:extLst>
          </p:cNvPr>
          <p:cNvSpPr txBox="1"/>
          <p:nvPr/>
        </p:nvSpPr>
        <p:spPr>
          <a:xfrm>
            <a:off x="6271356" y="2444190"/>
            <a:ext cx="842508" cy="307777"/>
          </a:xfrm>
          <a:prstGeom prst="rect">
            <a:avLst/>
          </a:prstGeom>
          <a:noFill/>
        </p:spPr>
        <p:txBody>
          <a:bodyPr wrap="square" rtlCol="0">
            <a:spAutoFit/>
          </a:bodyPr>
          <a:lstStyle/>
          <a:p>
            <a:r>
              <a:rPr lang="en-US" sz="1400" dirty="0"/>
              <a:t>Solutes</a:t>
            </a:r>
          </a:p>
        </p:txBody>
      </p:sp>
      <p:sp>
        <p:nvSpPr>
          <p:cNvPr id="66" name="TextBox 65">
            <a:extLst>
              <a:ext uri="{FF2B5EF4-FFF2-40B4-BE49-F238E27FC236}">
                <a16:creationId xmlns:a16="http://schemas.microsoft.com/office/drawing/2014/main" id="{E635BB52-0623-0149-A3C6-2CC2E8EB7108}"/>
              </a:ext>
            </a:extLst>
          </p:cNvPr>
          <p:cNvSpPr txBox="1"/>
          <p:nvPr/>
        </p:nvSpPr>
        <p:spPr>
          <a:xfrm>
            <a:off x="2371874" y="3125097"/>
            <a:ext cx="842508" cy="523220"/>
          </a:xfrm>
          <a:prstGeom prst="rect">
            <a:avLst/>
          </a:prstGeom>
          <a:noFill/>
        </p:spPr>
        <p:txBody>
          <a:bodyPr wrap="square" rtlCol="0">
            <a:spAutoFit/>
          </a:bodyPr>
          <a:lstStyle/>
          <a:p>
            <a:r>
              <a:rPr lang="en-US" sz="1400" dirty="0"/>
              <a:t>Excluded protein</a:t>
            </a:r>
          </a:p>
        </p:txBody>
      </p:sp>
      <p:sp>
        <p:nvSpPr>
          <p:cNvPr id="67" name="TextBox 66">
            <a:extLst>
              <a:ext uri="{FF2B5EF4-FFF2-40B4-BE49-F238E27FC236}">
                <a16:creationId xmlns:a16="http://schemas.microsoft.com/office/drawing/2014/main" id="{7E2CEF3E-4FD5-5C4C-8E9A-B1D18CBABCA0}"/>
              </a:ext>
            </a:extLst>
          </p:cNvPr>
          <p:cNvSpPr txBox="1"/>
          <p:nvPr/>
        </p:nvSpPr>
        <p:spPr>
          <a:xfrm>
            <a:off x="4546021" y="2908382"/>
            <a:ext cx="948768" cy="307777"/>
          </a:xfrm>
          <a:prstGeom prst="rect">
            <a:avLst/>
          </a:prstGeom>
          <a:noFill/>
        </p:spPr>
        <p:txBody>
          <a:bodyPr wrap="square" rtlCol="0">
            <a:spAutoFit/>
          </a:bodyPr>
          <a:lstStyle/>
          <a:p>
            <a:r>
              <a:rPr lang="en-US" sz="1400" dirty="0"/>
              <a:t>Protein X</a:t>
            </a:r>
          </a:p>
        </p:txBody>
      </p:sp>
      <p:cxnSp>
        <p:nvCxnSpPr>
          <p:cNvPr id="68" name="Straight Arrow Connector 67">
            <a:extLst>
              <a:ext uri="{FF2B5EF4-FFF2-40B4-BE49-F238E27FC236}">
                <a16:creationId xmlns:a16="http://schemas.microsoft.com/office/drawing/2014/main" id="{7722F0BB-53AA-B342-84DC-3A432A6F681B}"/>
              </a:ext>
            </a:extLst>
          </p:cNvPr>
          <p:cNvCxnSpPr>
            <a:cxnSpLocks/>
          </p:cNvCxnSpPr>
          <p:nvPr/>
        </p:nvCxnSpPr>
        <p:spPr>
          <a:xfrm>
            <a:off x="1813420" y="1695974"/>
            <a:ext cx="2565633"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259126F-02C9-694B-8C62-52172EF3AD4C}"/>
              </a:ext>
            </a:extLst>
          </p:cNvPr>
          <p:cNvSpPr txBox="1"/>
          <p:nvPr/>
        </p:nvSpPr>
        <p:spPr>
          <a:xfrm>
            <a:off x="3241530" y="5623618"/>
            <a:ext cx="1899522" cy="338554"/>
          </a:xfrm>
          <a:prstGeom prst="rect">
            <a:avLst/>
          </a:prstGeom>
          <a:noFill/>
        </p:spPr>
        <p:txBody>
          <a:bodyPr wrap="square" rtlCol="0">
            <a:spAutoFit/>
          </a:bodyPr>
          <a:lstStyle/>
          <a:p>
            <a:r>
              <a:rPr lang="en-US" sz="1600" dirty="0" err="1"/>
              <a:t>Ve</a:t>
            </a:r>
            <a:r>
              <a:rPr lang="en-US" sz="1600" dirty="0"/>
              <a:t> = elution volume</a:t>
            </a:r>
          </a:p>
        </p:txBody>
      </p:sp>
      <p:cxnSp>
        <p:nvCxnSpPr>
          <p:cNvPr id="70" name="Straight Arrow Connector 69">
            <a:extLst>
              <a:ext uri="{FF2B5EF4-FFF2-40B4-BE49-F238E27FC236}">
                <a16:creationId xmlns:a16="http://schemas.microsoft.com/office/drawing/2014/main" id="{7AF4CF45-787E-194B-AE34-5B614C1456DB}"/>
              </a:ext>
            </a:extLst>
          </p:cNvPr>
          <p:cNvCxnSpPr>
            <a:cxnSpLocks/>
          </p:cNvCxnSpPr>
          <p:nvPr/>
        </p:nvCxnSpPr>
        <p:spPr>
          <a:xfrm>
            <a:off x="1806429" y="1311479"/>
            <a:ext cx="4409813"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63154C5-D004-6049-AF99-4297A20510E6}"/>
              </a:ext>
            </a:extLst>
          </p:cNvPr>
          <p:cNvSpPr txBox="1"/>
          <p:nvPr/>
        </p:nvSpPr>
        <p:spPr>
          <a:xfrm>
            <a:off x="3241530" y="5943798"/>
            <a:ext cx="1638064" cy="338554"/>
          </a:xfrm>
          <a:prstGeom prst="rect">
            <a:avLst/>
          </a:prstGeom>
          <a:noFill/>
        </p:spPr>
        <p:txBody>
          <a:bodyPr wrap="square" rtlCol="0">
            <a:spAutoFit/>
          </a:bodyPr>
          <a:lstStyle/>
          <a:p>
            <a:r>
              <a:rPr lang="en-US" sz="1600" dirty="0"/>
              <a:t>Vt = total volume</a:t>
            </a:r>
          </a:p>
        </p:txBody>
      </p:sp>
      <p:sp>
        <p:nvSpPr>
          <p:cNvPr id="34" name="Rectangle 33">
            <a:extLst>
              <a:ext uri="{FF2B5EF4-FFF2-40B4-BE49-F238E27FC236}">
                <a16:creationId xmlns:a16="http://schemas.microsoft.com/office/drawing/2014/main" id="{5F2EF71C-ED6D-474E-B71A-3B9D31FDFA88}"/>
              </a:ext>
            </a:extLst>
          </p:cNvPr>
          <p:cNvSpPr/>
          <p:nvPr/>
        </p:nvSpPr>
        <p:spPr>
          <a:xfrm>
            <a:off x="2407640" y="2021748"/>
            <a:ext cx="318781" cy="15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23C0835-C34F-5B4D-BCF7-0182749378E1}"/>
              </a:ext>
            </a:extLst>
          </p:cNvPr>
          <p:cNvSpPr/>
          <p:nvPr/>
        </p:nvSpPr>
        <p:spPr>
          <a:xfrm>
            <a:off x="2903989" y="1595307"/>
            <a:ext cx="318781" cy="15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6D644EA-4A75-3842-A8E8-27E06C37DFDF}"/>
              </a:ext>
            </a:extLst>
          </p:cNvPr>
          <p:cNvSpPr/>
          <p:nvPr/>
        </p:nvSpPr>
        <p:spPr>
          <a:xfrm>
            <a:off x="3803010" y="1261145"/>
            <a:ext cx="318781" cy="15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5567E47B-6B41-6B47-8B62-EF47109BA3B0}"/>
              </a:ext>
            </a:extLst>
          </p:cNvPr>
          <p:cNvSpPr txBox="1"/>
          <p:nvPr/>
        </p:nvSpPr>
        <p:spPr>
          <a:xfrm>
            <a:off x="2378864" y="1924073"/>
            <a:ext cx="416067" cy="307777"/>
          </a:xfrm>
          <a:prstGeom prst="rect">
            <a:avLst/>
          </a:prstGeom>
          <a:noFill/>
        </p:spPr>
        <p:txBody>
          <a:bodyPr wrap="square" rtlCol="0">
            <a:spAutoFit/>
          </a:bodyPr>
          <a:lstStyle/>
          <a:p>
            <a:r>
              <a:rPr lang="en-US" sz="1400" dirty="0"/>
              <a:t>Vo</a:t>
            </a:r>
          </a:p>
        </p:txBody>
      </p:sp>
      <p:sp>
        <p:nvSpPr>
          <p:cNvPr id="75" name="TextBox 74">
            <a:extLst>
              <a:ext uri="{FF2B5EF4-FFF2-40B4-BE49-F238E27FC236}">
                <a16:creationId xmlns:a16="http://schemas.microsoft.com/office/drawing/2014/main" id="{F4A7971F-8BCC-C046-B2CD-C480046D765E}"/>
              </a:ext>
            </a:extLst>
          </p:cNvPr>
          <p:cNvSpPr txBox="1"/>
          <p:nvPr/>
        </p:nvSpPr>
        <p:spPr>
          <a:xfrm>
            <a:off x="2875212" y="1522799"/>
            <a:ext cx="474791" cy="307777"/>
          </a:xfrm>
          <a:prstGeom prst="rect">
            <a:avLst/>
          </a:prstGeom>
          <a:noFill/>
        </p:spPr>
        <p:txBody>
          <a:bodyPr wrap="square" rtlCol="0">
            <a:spAutoFit/>
          </a:bodyPr>
          <a:lstStyle/>
          <a:p>
            <a:r>
              <a:rPr lang="en-US" sz="1400" dirty="0" err="1"/>
              <a:t>Ve</a:t>
            </a:r>
            <a:endParaRPr lang="en-US" sz="1400" dirty="0"/>
          </a:p>
        </p:txBody>
      </p:sp>
      <p:sp>
        <p:nvSpPr>
          <p:cNvPr id="76" name="TextBox 75">
            <a:extLst>
              <a:ext uri="{FF2B5EF4-FFF2-40B4-BE49-F238E27FC236}">
                <a16:creationId xmlns:a16="http://schemas.microsoft.com/office/drawing/2014/main" id="{F775AE5C-B1E6-8341-8898-E41A59EDA766}"/>
              </a:ext>
            </a:extLst>
          </p:cNvPr>
          <p:cNvSpPr txBox="1"/>
          <p:nvPr/>
        </p:nvSpPr>
        <p:spPr>
          <a:xfrm>
            <a:off x="3782621" y="1146693"/>
            <a:ext cx="474791" cy="307777"/>
          </a:xfrm>
          <a:prstGeom prst="rect">
            <a:avLst/>
          </a:prstGeom>
          <a:noFill/>
        </p:spPr>
        <p:txBody>
          <a:bodyPr wrap="square" rtlCol="0">
            <a:spAutoFit/>
          </a:bodyPr>
          <a:lstStyle/>
          <a:p>
            <a:r>
              <a:rPr lang="en-US" sz="1400" dirty="0"/>
              <a:t>Vt</a:t>
            </a:r>
          </a:p>
        </p:txBody>
      </p:sp>
      <p:sp>
        <p:nvSpPr>
          <p:cNvPr id="79" name="TextBox 78">
            <a:extLst>
              <a:ext uri="{FF2B5EF4-FFF2-40B4-BE49-F238E27FC236}">
                <a16:creationId xmlns:a16="http://schemas.microsoft.com/office/drawing/2014/main" id="{3478D9EC-7A11-1B4C-B2F6-2682F5044293}"/>
              </a:ext>
            </a:extLst>
          </p:cNvPr>
          <p:cNvSpPr txBox="1"/>
          <p:nvPr/>
        </p:nvSpPr>
        <p:spPr>
          <a:xfrm>
            <a:off x="6774693" y="5422282"/>
            <a:ext cx="926400" cy="369332"/>
          </a:xfrm>
          <a:prstGeom prst="rect">
            <a:avLst/>
          </a:prstGeom>
          <a:noFill/>
        </p:spPr>
        <p:txBody>
          <a:bodyPr wrap="square" rtlCol="0">
            <a:spAutoFit/>
          </a:bodyPr>
          <a:lstStyle/>
          <a:p>
            <a:pPr algn="ctr"/>
            <a:r>
              <a:rPr lang="en-US" dirty="0" err="1"/>
              <a:t>Ve</a:t>
            </a:r>
            <a:r>
              <a:rPr lang="en-US" dirty="0"/>
              <a:t> – Vo</a:t>
            </a:r>
          </a:p>
        </p:txBody>
      </p:sp>
      <p:sp>
        <p:nvSpPr>
          <p:cNvPr id="80" name="TextBox 79">
            <a:extLst>
              <a:ext uri="{FF2B5EF4-FFF2-40B4-BE49-F238E27FC236}">
                <a16:creationId xmlns:a16="http://schemas.microsoft.com/office/drawing/2014/main" id="{228A40AB-229D-994B-858A-E4ACC6193098}"/>
              </a:ext>
            </a:extLst>
          </p:cNvPr>
          <p:cNvSpPr txBox="1"/>
          <p:nvPr/>
        </p:nvSpPr>
        <p:spPr>
          <a:xfrm>
            <a:off x="6792870" y="5725683"/>
            <a:ext cx="926400" cy="369332"/>
          </a:xfrm>
          <a:prstGeom prst="rect">
            <a:avLst/>
          </a:prstGeom>
          <a:noFill/>
        </p:spPr>
        <p:txBody>
          <a:bodyPr wrap="square" rtlCol="0">
            <a:spAutoFit/>
          </a:bodyPr>
          <a:lstStyle/>
          <a:p>
            <a:pPr algn="ctr"/>
            <a:r>
              <a:rPr lang="en-US" dirty="0"/>
              <a:t>Vt – Vo</a:t>
            </a:r>
          </a:p>
        </p:txBody>
      </p:sp>
      <p:sp>
        <p:nvSpPr>
          <p:cNvPr id="81" name="TextBox 80">
            <a:extLst>
              <a:ext uri="{FF2B5EF4-FFF2-40B4-BE49-F238E27FC236}">
                <a16:creationId xmlns:a16="http://schemas.microsoft.com/office/drawing/2014/main" id="{D2D09BD7-4F30-4C42-B1E7-F95608D94361}"/>
              </a:ext>
            </a:extLst>
          </p:cNvPr>
          <p:cNvSpPr txBox="1"/>
          <p:nvPr/>
        </p:nvSpPr>
        <p:spPr>
          <a:xfrm>
            <a:off x="5945581" y="5557904"/>
            <a:ext cx="926400" cy="369332"/>
          </a:xfrm>
          <a:prstGeom prst="rect">
            <a:avLst/>
          </a:prstGeom>
          <a:noFill/>
        </p:spPr>
        <p:txBody>
          <a:bodyPr wrap="square" rtlCol="0">
            <a:spAutoFit/>
          </a:bodyPr>
          <a:lstStyle/>
          <a:p>
            <a:pPr algn="ctr"/>
            <a:r>
              <a:rPr lang="en-US" dirty="0" err="1"/>
              <a:t>K</a:t>
            </a:r>
            <a:r>
              <a:rPr lang="en-US" sz="1400" dirty="0" err="1"/>
              <a:t>av</a:t>
            </a:r>
            <a:r>
              <a:rPr lang="en-US" dirty="0"/>
              <a:t>  =</a:t>
            </a:r>
          </a:p>
        </p:txBody>
      </p:sp>
      <p:cxnSp>
        <p:nvCxnSpPr>
          <p:cNvPr id="83" name="Straight Connector 82">
            <a:extLst>
              <a:ext uri="{FF2B5EF4-FFF2-40B4-BE49-F238E27FC236}">
                <a16:creationId xmlns:a16="http://schemas.microsoft.com/office/drawing/2014/main" id="{5D2CC346-BDBB-D540-8C85-761FA42C782B}"/>
              </a:ext>
            </a:extLst>
          </p:cNvPr>
          <p:cNvCxnSpPr/>
          <p:nvPr/>
        </p:nvCxnSpPr>
        <p:spPr>
          <a:xfrm>
            <a:off x="6853805" y="5771626"/>
            <a:ext cx="8221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2E38CA46-3F0E-B944-89E6-AD510BCD0F77}"/>
              </a:ext>
            </a:extLst>
          </p:cNvPr>
          <p:cNvSpPr/>
          <p:nvPr/>
        </p:nvSpPr>
        <p:spPr>
          <a:xfrm>
            <a:off x="5964572" y="5368954"/>
            <a:ext cx="1946246" cy="813733"/>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977230E7-DBDF-B849-B3FA-F2DAC53D258C}"/>
              </a:ext>
            </a:extLst>
          </p:cNvPr>
          <p:cNvSpPr txBox="1"/>
          <p:nvPr/>
        </p:nvSpPr>
        <p:spPr>
          <a:xfrm>
            <a:off x="6283940" y="4998639"/>
            <a:ext cx="1282930" cy="338554"/>
          </a:xfrm>
          <a:prstGeom prst="rect">
            <a:avLst/>
          </a:prstGeom>
          <a:noFill/>
        </p:spPr>
        <p:txBody>
          <a:bodyPr wrap="square" rtlCol="0">
            <a:spAutoFit/>
          </a:bodyPr>
          <a:lstStyle/>
          <a:p>
            <a:r>
              <a:rPr lang="en-US" sz="1600" dirty="0"/>
              <a:t>for Protein X</a:t>
            </a:r>
          </a:p>
        </p:txBody>
      </p:sp>
    </p:spTree>
    <p:extLst>
      <p:ext uri="{BB962C8B-B14F-4D97-AF65-F5344CB8AC3E}">
        <p14:creationId xmlns:p14="http://schemas.microsoft.com/office/powerpoint/2010/main" val="24639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458546" y="804779"/>
            <a:ext cx="4304127" cy="400110"/>
          </a:xfrm>
          <a:prstGeom prst="rect">
            <a:avLst/>
          </a:prstGeom>
          <a:noFill/>
        </p:spPr>
        <p:txBody>
          <a:bodyPr wrap="none" rtlCol="0">
            <a:spAutoFit/>
          </a:bodyPr>
          <a:lstStyle/>
          <a:p>
            <a:r>
              <a:rPr lang="en-US" sz="2000" b="1" dirty="0"/>
              <a:t>But, what if you titrate and see this . . .</a:t>
            </a:r>
          </a:p>
        </p:txBody>
      </p:sp>
      <p:sp>
        <p:nvSpPr>
          <p:cNvPr id="25" name="Bent-Up Arrow 24">
            <a:extLst>
              <a:ext uri="{FF2B5EF4-FFF2-40B4-BE49-F238E27FC236}">
                <a16:creationId xmlns:a16="http://schemas.microsoft.com/office/drawing/2014/main" id="{70BEE369-DF02-3A42-9EEE-01BC573AD91D}"/>
              </a:ext>
            </a:extLst>
          </p:cNvPr>
          <p:cNvSpPr/>
          <p:nvPr/>
        </p:nvSpPr>
        <p:spPr>
          <a:xfrm flipH="1">
            <a:off x="5312705" y="2187724"/>
            <a:ext cx="2899801" cy="3183096"/>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36DE11-441E-824B-8C73-DF9DA94B587A}"/>
              </a:ext>
            </a:extLst>
          </p:cNvPr>
          <p:cNvSpPr txBox="1"/>
          <p:nvPr/>
        </p:nvSpPr>
        <p:spPr>
          <a:xfrm>
            <a:off x="5200519" y="5362055"/>
            <a:ext cx="301686" cy="369332"/>
          </a:xfrm>
          <a:prstGeom prst="rect">
            <a:avLst/>
          </a:prstGeom>
          <a:noFill/>
        </p:spPr>
        <p:txBody>
          <a:bodyPr wrap="none" rtlCol="0">
            <a:spAutoFit/>
          </a:bodyPr>
          <a:lstStyle/>
          <a:p>
            <a:r>
              <a:rPr lang="en-US" dirty="0"/>
              <a:t>0</a:t>
            </a:r>
          </a:p>
        </p:txBody>
      </p:sp>
      <p:sp>
        <p:nvSpPr>
          <p:cNvPr id="27" name="TextBox 26">
            <a:extLst>
              <a:ext uri="{FF2B5EF4-FFF2-40B4-BE49-F238E27FC236}">
                <a16:creationId xmlns:a16="http://schemas.microsoft.com/office/drawing/2014/main" id="{005B05F0-BF70-FB42-AB2D-697E7A690176}"/>
              </a:ext>
            </a:extLst>
          </p:cNvPr>
          <p:cNvSpPr txBox="1"/>
          <p:nvPr/>
        </p:nvSpPr>
        <p:spPr>
          <a:xfrm>
            <a:off x="5720388" y="5362055"/>
            <a:ext cx="301686"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186FEDB3-E590-2245-A4BE-5480EBDBA2B5}"/>
              </a:ext>
            </a:extLst>
          </p:cNvPr>
          <p:cNvSpPr txBox="1"/>
          <p:nvPr/>
        </p:nvSpPr>
        <p:spPr>
          <a:xfrm>
            <a:off x="6240257" y="5362055"/>
            <a:ext cx="301686" cy="369332"/>
          </a:xfrm>
          <a:prstGeom prst="rect">
            <a:avLst/>
          </a:prstGeom>
          <a:noFill/>
        </p:spPr>
        <p:txBody>
          <a:bodyPr wrap="none" rtlCol="0">
            <a:spAutoFit/>
          </a:bodyPr>
          <a:lstStyle/>
          <a:p>
            <a:r>
              <a:rPr lang="en-US" dirty="0"/>
              <a:t>2</a:t>
            </a:r>
          </a:p>
        </p:txBody>
      </p:sp>
      <p:sp>
        <p:nvSpPr>
          <p:cNvPr id="29" name="TextBox 28">
            <a:extLst>
              <a:ext uri="{FF2B5EF4-FFF2-40B4-BE49-F238E27FC236}">
                <a16:creationId xmlns:a16="http://schemas.microsoft.com/office/drawing/2014/main" id="{15A22F48-74D5-E043-8EBF-364D315892C8}"/>
              </a:ext>
            </a:extLst>
          </p:cNvPr>
          <p:cNvSpPr txBox="1"/>
          <p:nvPr/>
        </p:nvSpPr>
        <p:spPr>
          <a:xfrm>
            <a:off x="6734488" y="5362055"/>
            <a:ext cx="301686" cy="369332"/>
          </a:xfrm>
          <a:prstGeom prst="rect">
            <a:avLst/>
          </a:prstGeom>
          <a:noFill/>
        </p:spPr>
        <p:txBody>
          <a:bodyPr wrap="none" rtlCol="0">
            <a:spAutoFit/>
          </a:bodyPr>
          <a:lstStyle/>
          <a:p>
            <a:r>
              <a:rPr lang="en-US" dirty="0"/>
              <a:t>3</a:t>
            </a:r>
          </a:p>
        </p:txBody>
      </p:sp>
      <p:sp>
        <p:nvSpPr>
          <p:cNvPr id="30" name="TextBox 29">
            <a:extLst>
              <a:ext uri="{FF2B5EF4-FFF2-40B4-BE49-F238E27FC236}">
                <a16:creationId xmlns:a16="http://schemas.microsoft.com/office/drawing/2014/main" id="{060A2511-432C-5B45-B45B-C234266B842F}"/>
              </a:ext>
            </a:extLst>
          </p:cNvPr>
          <p:cNvSpPr txBox="1"/>
          <p:nvPr/>
        </p:nvSpPr>
        <p:spPr>
          <a:xfrm>
            <a:off x="7237265" y="5362055"/>
            <a:ext cx="301686" cy="369332"/>
          </a:xfrm>
          <a:prstGeom prst="rect">
            <a:avLst/>
          </a:prstGeom>
          <a:noFill/>
        </p:spPr>
        <p:txBody>
          <a:bodyPr wrap="none" rtlCol="0">
            <a:spAutoFit/>
          </a:bodyPr>
          <a:lstStyle/>
          <a:p>
            <a:r>
              <a:rPr lang="en-US" dirty="0"/>
              <a:t>4</a:t>
            </a:r>
          </a:p>
        </p:txBody>
      </p:sp>
      <p:sp>
        <p:nvSpPr>
          <p:cNvPr id="31" name="TextBox 30">
            <a:extLst>
              <a:ext uri="{FF2B5EF4-FFF2-40B4-BE49-F238E27FC236}">
                <a16:creationId xmlns:a16="http://schemas.microsoft.com/office/drawing/2014/main" id="{71F725AE-DE52-5542-B836-5EBCF69B4420}"/>
              </a:ext>
            </a:extLst>
          </p:cNvPr>
          <p:cNvSpPr txBox="1"/>
          <p:nvPr/>
        </p:nvSpPr>
        <p:spPr>
          <a:xfrm>
            <a:off x="7740042" y="5362055"/>
            <a:ext cx="301686" cy="369332"/>
          </a:xfrm>
          <a:prstGeom prst="rect">
            <a:avLst/>
          </a:prstGeom>
          <a:noFill/>
        </p:spPr>
        <p:txBody>
          <a:bodyPr wrap="none" rtlCol="0">
            <a:spAutoFit/>
          </a:bodyPr>
          <a:lstStyle/>
          <a:p>
            <a:r>
              <a:rPr lang="en-US" dirty="0"/>
              <a:t>5</a:t>
            </a:r>
          </a:p>
        </p:txBody>
      </p:sp>
      <p:sp>
        <p:nvSpPr>
          <p:cNvPr id="32" name="TextBox 31">
            <a:extLst>
              <a:ext uri="{FF2B5EF4-FFF2-40B4-BE49-F238E27FC236}">
                <a16:creationId xmlns:a16="http://schemas.microsoft.com/office/drawing/2014/main" id="{F05E4A2E-E16B-3240-B07A-817B849F425C}"/>
              </a:ext>
            </a:extLst>
          </p:cNvPr>
          <p:cNvSpPr txBox="1"/>
          <p:nvPr/>
        </p:nvSpPr>
        <p:spPr>
          <a:xfrm>
            <a:off x="6116342" y="5739496"/>
            <a:ext cx="1285480" cy="369332"/>
          </a:xfrm>
          <a:prstGeom prst="rect">
            <a:avLst/>
          </a:prstGeom>
          <a:noFill/>
        </p:spPr>
        <p:txBody>
          <a:bodyPr wrap="none" rtlCol="0">
            <a:spAutoFit/>
          </a:bodyPr>
          <a:lstStyle/>
          <a:p>
            <a:r>
              <a:rPr lang="en-US" dirty="0"/>
              <a:t>Enzyme (µl)</a:t>
            </a:r>
          </a:p>
        </p:txBody>
      </p:sp>
      <p:sp>
        <p:nvSpPr>
          <p:cNvPr id="34" name="TextBox 33">
            <a:extLst>
              <a:ext uri="{FF2B5EF4-FFF2-40B4-BE49-F238E27FC236}">
                <a16:creationId xmlns:a16="http://schemas.microsoft.com/office/drawing/2014/main" id="{37DB2405-1120-604D-A346-F8C0BF8344A5}"/>
              </a:ext>
            </a:extLst>
          </p:cNvPr>
          <p:cNvSpPr txBox="1"/>
          <p:nvPr/>
        </p:nvSpPr>
        <p:spPr>
          <a:xfrm rot="16200000">
            <a:off x="3918332" y="3499073"/>
            <a:ext cx="1594796" cy="369332"/>
          </a:xfrm>
          <a:prstGeom prst="rect">
            <a:avLst/>
          </a:prstGeom>
          <a:noFill/>
        </p:spPr>
        <p:txBody>
          <a:bodyPr wrap="none" rtlCol="0">
            <a:spAutoFit/>
          </a:bodyPr>
          <a:lstStyle/>
          <a:p>
            <a:r>
              <a:rPr lang="en-US" dirty="0"/>
              <a:t>Product (pmol)</a:t>
            </a:r>
          </a:p>
        </p:txBody>
      </p:sp>
      <p:sp>
        <p:nvSpPr>
          <p:cNvPr id="35" name="TextBox 34">
            <a:extLst>
              <a:ext uri="{FF2B5EF4-FFF2-40B4-BE49-F238E27FC236}">
                <a16:creationId xmlns:a16="http://schemas.microsoft.com/office/drawing/2014/main" id="{B5076240-7128-7041-AF51-F957D647174D}"/>
              </a:ext>
            </a:extLst>
          </p:cNvPr>
          <p:cNvSpPr txBox="1"/>
          <p:nvPr/>
        </p:nvSpPr>
        <p:spPr>
          <a:xfrm>
            <a:off x="4924206" y="4634238"/>
            <a:ext cx="418704" cy="369332"/>
          </a:xfrm>
          <a:prstGeom prst="rect">
            <a:avLst/>
          </a:prstGeom>
          <a:noFill/>
        </p:spPr>
        <p:txBody>
          <a:bodyPr wrap="none" rtlCol="0">
            <a:spAutoFit/>
          </a:bodyPr>
          <a:lstStyle/>
          <a:p>
            <a:r>
              <a:rPr lang="en-US" dirty="0"/>
              <a:t>10</a:t>
            </a:r>
          </a:p>
        </p:txBody>
      </p:sp>
      <p:sp>
        <p:nvSpPr>
          <p:cNvPr id="36" name="TextBox 35">
            <a:extLst>
              <a:ext uri="{FF2B5EF4-FFF2-40B4-BE49-F238E27FC236}">
                <a16:creationId xmlns:a16="http://schemas.microsoft.com/office/drawing/2014/main" id="{4DE0E350-E5CF-FC44-A227-85BF74ADBFC1}"/>
              </a:ext>
            </a:extLst>
          </p:cNvPr>
          <p:cNvSpPr txBox="1"/>
          <p:nvPr/>
        </p:nvSpPr>
        <p:spPr>
          <a:xfrm>
            <a:off x="4922783" y="4026062"/>
            <a:ext cx="418704" cy="369332"/>
          </a:xfrm>
          <a:prstGeom prst="rect">
            <a:avLst/>
          </a:prstGeom>
          <a:noFill/>
        </p:spPr>
        <p:txBody>
          <a:bodyPr wrap="none" rtlCol="0">
            <a:spAutoFit/>
          </a:bodyPr>
          <a:lstStyle/>
          <a:p>
            <a:r>
              <a:rPr lang="en-US" dirty="0"/>
              <a:t>20</a:t>
            </a:r>
          </a:p>
        </p:txBody>
      </p:sp>
      <p:sp>
        <p:nvSpPr>
          <p:cNvPr id="37" name="TextBox 36">
            <a:extLst>
              <a:ext uri="{FF2B5EF4-FFF2-40B4-BE49-F238E27FC236}">
                <a16:creationId xmlns:a16="http://schemas.microsoft.com/office/drawing/2014/main" id="{805A6180-0515-824D-A3C0-98E3B99AF64C}"/>
              </a:ext>
            </a:extLst>
          </p:cNvPr>
          <p:cNvSpPr txBox="1"/>
          <p:nvPr/>
        </p:nvSpPr>
        <p:spPr>
          <a:xfrm>
            <a:off x="4921360" y="3417886"/>
            <a:ext cx="418704" cy="369332"/>
          </a:xfrm>
          <a:prstGeom prst="rect">
            <a:avLst/>
          </a:prstGeom>
          <a:noFill/>
        </p:spPr>
        <p:txBody>
          <a:bodyPr wrap="none" rtlCol="0">
            <a:spAutoFit/>
          </a:bodyPr>
          <a:lstStyle/>
          <a:p>
            <a:r>
              <a:rPr lang="en-US" dirty="0"/>
              <a:t>30</a:t>
            </a:r>
          </a:p>
        </p:txBody>
      </p:sp>
      <p:sp>
        <p:nvSpPr>
          <p:cNvPr id="38" name="TextBox 37">
            <a:extLst>
              <a:ext uri="{FF2B5EF4-FFF2-40B4-BE49-F238E27FC236}">
                <a16:creationId xmlns:a16="http://schemas.microsoft.com/office/drawing/2014/main" id="{83B0EE25-6612-0644-AEC7-252D5BFE629D}"/>
              </a:ext>
            </a:extLst>
          </p:cNvPr>
          <p:cNvSpPr txBox="1"/>
          <p:nvPr/>
        </p:nvSpPr>
        <p:spPr>
          <a:xfrm>
            <a:off x="4919936" y="2835348"/>
            <a:ext cx="418704" cy="369332"/>
          </a:xfrm>
          <a:prstGeom prst="rect">
            <a:avLst/>
          </a:prstGeom>
          <a:noFill/>
        </p:spPr>
        <p:txBody>
          <a:bodyPr wrap="none" rtlCol="0">
            <a:spAutoFit/>
          </a:bodyPr>
          <a:lstStyle/>
          <a:p>
            <a:r>
              <a:rPr lang="en-US" dirty="0"/>
              <a:t>40</a:t>
            </a:r>
          </a:p>
        </p:txBody>
      </p:sp>
      <p:sp>
        <p:nvSpPr>
          <p:cNvPr id="39" name="TextBox 38">
            <a:extLst>
              <a:ext uri="{FF2B5EF4-FFF2-40B4-BE49-F238E27FC236}">
                <a16:creationId xmlns:a16="http://schemas.microsoft.com/office/drawing/2014/main" id="{3AC2FAD4-3048-7E4C-8102-9E6B12AF723D}"/>
              </a:ext>
            </a:extLst>
          </p:cNvPr>
          <p:cNvSpPr txBox="1"/>
          <p:nvPr/>
        </p:nvSpPr>
        <p:spPr>
          <a:xfrm>
            <a:off x="5682953" y="2380001"/>
            <a:ext cx="364202" cy="523220"/>
          </a:xfrm>
          <a:prstGeom prst="rect">
            <a:avLst/>
          </a:prstGeom>
          <a:noFill/>
        </p:spPr>
        <p:txBody>
          <a:bodyPr wrap="none" rtlCol="0">
            <a:spAutoFit/>
          </a:bodyPr>
          <a:lstStyle/>
          <a:p>
            <a:r>
              <a:rPr lang="en-US" sz="2800" dirty="0"/>
              <a:t>•</a:t>
            </a:r>
          </a:p>
        </p:txBody>
      </p:sp>
      <p:sp>
        <p:nvSpPr>
          <p:cNvPr id="40" name="TextBox 39">
            <a:extLst>
              <a:ext uri="{FF2B5EF4-FFF2-40B4-BE49-F238E27FC236}">
                <a16:creationId xmlns:a16="http://schemas.microsoft.com/office/drawing/2014/main" id="{463751C6-3B51-8144-8D8C-BB0EA4C71F46}"/>
              </a:ext>
            </a:extLst>
          </p:cNvPr>
          <p:cNvSpPr txBox="1"/>
          <p:nvPr/>
        </p:nvSpPr>
        <p:spPr>
          <a:xfrm>
            <a:off x="6185731" y="2380001"/>
            <a:ext cx="364202" cy="523220"/>
          </a:xfrm>
          <a:prstGeom prst="rect">
            <a:avLst/>
          </a:prstGeom>
          <a:noFill/>
        </p:spPr>
        <p:txBody>
          <a:bodyPr wrap="none" rtlCol="0">
            <a:spAutoFit/>
          </a:bodyPr>
          <a:lstStyle/>
          <a:p>
            <a:r>
              <a:rPr lang="en-US" sz="2800" dirty="0"/>
              <a:t>•</a:t>
            </a:r>
          </a:p>
        </p:txBody>
      </p:sp>
      <p:sp>
        <p:nvSpPr>
          <p:cNvPr id="41" name="TextBox 40">
            <a:extLst>
              <a:ext uri="{FF2B5EF4-FFF2-40B4-BE49-F238E27FC236}">
                <a16:creationId xmlns:a16="http://schemas.microsoft.com/office/drawing/2014/main" id="{69BFB4AC-3077-324C-AEC8-EE08D5E48860}"/>
              </a:ext>
            </a:extLst>
          </p:cNvPr>
          <p:cNvSpPr txBox="1"/>
          <p:nvPr/>
        </p:nvSpPr>
        <p:spPr>
          <a:xfrm>
            <a:off x="6707024" y="2380001"/>
            <a:ext cx="364202" cy="523220"/>
          </a:xfrm>
          <a:prstGeom prst="rect">
            <a:avLst/>
          </a:prstGeom>
          <a:noFill/>
        </p:spPr>
        <p:txBody>
          <a:bodyPr wrap="none" rtlCol="0">
            <a:spAutoFit/>
          </a:bodyPr>
          <a:lstStyle/>
          <a:p>
            <a:r>
              <a:rPr lang="en-US" sz="2800" dirty="0"/>
              <a:t>•</a:t>
            </a:r>
          </a:p>
        </p:txBody>
      </p:sp>
      <p:sp>
        <p:nvSpPr>
          <p:cNvPr id="42" name="TextBox 41">
            <a:extLst>
              <a:ext uri="{FF2B5EF4-FFF2-40B4-BE49-F238E27FC236}">
                <a16:creationId xmlns:a16="http://schemas.microsoft.com/office/drawing/2014/main" id="{6F368452-23F9-5448-9391-5F97B6D09323}"/>
              </a:ext>
            </a:extLst>
          </p:cNvPr>
          <p:cNvSpPr txBox="1"/>
          <p:nvPr/>
        </p:nvSpPr>
        <p:spPr>
          <a:xfrm>
            <a:off x="4918512" y="2210080"/>
            <a:ext cx="418704" cy="369332"/>
          </a:xfrm>
          <a:prstGeom prst="rect">
            <a:avLst/>
          </a:prstGeom>
          <a:noFill/>
        </p:spPr>
        <p:txBody>
          <a:bodyPr wrap="none" rtlCol="0">
            <a:spAutoFit/>
          </a:bodyPr>
          <a:lstStyle/>
          <a:p>
            <a:r>
              <a:rPr lang="en-US" dirty="0"/>
              <a:t>50</a:t>
            </a:r>
          </a:p>
        </p:txBody>
      </p:sp>
      <p:sp>
        <p:nvSpPr>
          <p:cNvPr id="43" name="TextBox 42">
            <a:extLst>
              <a:ext uri="{FF2B5EF4-FFF2-40B4-BE49-F238E27FC236}">
                <a16:creationId xmlns:a16="http://schemas.microsoft.com/office/drawing/2014/main" id="{81A8AD2B-250A-8542-9446-4836712220B4}"/>
              </a:ext>
            </a:extLst>
          </p:cNvPr>
          <p:cNvSpPr txBox="1"/>
          <p:nvPr/>
        </p:nvSpPr>
        <p:spPr>
          <a:xfrm>
            <a:off x="7209802" y="2380001"/>
            <a:ext cx="364202" cy="523220"/>
          </a:xfrm>
          <a:prstGeom prst="rect">
            <a:avLst/>
          </a:prstGeom>
          <a:noFill/>
        </p:spPr>
        <p:txBody>
          <a:bodyPr wrap="none" rtlCol="0">
            <a:spAutoFit/>
          </a:bodyPr>
          <a:lstStyle/>
          <a:p>
            <a:r>
              <a:rPr lang="en-US" sz="2800" dirty="0"/>
              <a:t>•</a:t>
            </a:r>
          </a:p>
        </p:txBody>
      </p:sp>
      <p:sp>
        <p:nvSpPr>
          <p:cNvPr id="44" name="TextBox 43">
            <a:extLst>
              <a:ext uri="{FF2B5EF4-FFF2-40B4-BE49-F238E27FC236}">
                <a16:creationId xmlns:a16="http://schemas.microsoft.com/office/drawing/2014/main" id="{4AEBC0AB-2286-A447-B383-91D8A60457DD}"/>
              </a:ext>
            </a:extLst>
          </p:cNvPr>
          <p:cNvSpPr txBox="1"/>
          <p:nvPr/>
        </p:nvSpPr>
        <p:spPr>
          <a:xfrm>
            <a:off x="7721125" y="2380001"/>
            <a:ext cx="364202" cy="523220"/>
          </a:xfrm>
          <a:prstGeom prst="rect">
            <a:avLst/>
          </a:prstGeom>
          <a:noFill/>
        </p:spPr>
        <p:txBody>
          <a:bodyPr wrap="none" rtlCol="0">
            <a:spAutoFit/>
          </a:bodyPr>
          <a:lstStyle/>
          <a:p>
            <a:r>
              <a:rPr lang="en-US" sz="2800" dirty="0"/>
              <a:t>•</a:t>
            </a:r>
          </a:p>
        </p:txBody>
      </p:sp>
      <p:sp>
        <p:nvSpPr>
          <p:cNvPr id="47" name="TextBox 46">
            <a:extLst>
              <a:ext uri="{FF2B5EF4-FFF2-40B4-BE49-F238E27FC236}">
                <a16:creationId xmlns:a16="http://schemas.microsoft.com/office/drawing/2014/main" id="{5AE194FD-498A-7C45-8310-2B83496F44B5}"/>
              </a:ext>
            </a:extLst>
          </p:cNvPr>
          <p:cNvSpPr txBox="1"/>
          <p:nvPr/>
        </p:nvSpPr>
        <p:spPr>
          <a:xfrm>
            <a:off x="533072" y="2605835"/>
            <a:ext cx="2799788" cy="830997"/>
          </a:xfrm>
          <a:prstGeom prst="rect">
            <a:avLst/>
          </a:prstGeom>
          <a:noFill/>
        </p:spPr>
        <p:txBody>
          <a:bodyPr wrap="square" rtlCol="0">
            <a:spAutoFit/>
          </a:bodyPr>
          <a:lstStyle/>
          <a:p>
            <a:r>
              <a:rPr lang="en-US" sz="1600" dirty="0"/>
              <a:t>What’s going on ?</a:t>
            </a:r>
          </a:p>
          <a:p>
            <a:endParaRPr lang="en-US" sz="1600" dirty="0"/>
          </a:p>
          <a:p>
            <a:r>
              <a:rPr lang="en-US" sz="1600" b="1" dirty="0">
                <a:solidFill>
                  <a:srgbClr val="0432FF"/>
                </a:solidFill>
              </a:rPr>
              <a:t>Q: What do you do next ??</a:t>
            </a:r>
          </a:p>
        </p:txBody>
      </p:sp>
      <p:sp>
        <p:nvSpPr>
          <p:cNvPr id="45" name="TextBox 44">
            <a:extLst>
              <a:ext uri="{FF2B5EF4-FFF2-40B4-BE49-F238E27FC236}">
                <a16:creationId xmlns:a16="http://schemas.microsoft.com/office/drawing/2014/main" id="{7D22AF9C-BCA3-EE43-9FC1-2F76558F3EF3}"/>
              </a:ext>
            </a:extLst>
          </p:cNvPr>
          <p:cNvSpPr txBox="1"/>
          <p:nvPr/>
        </p:nvSpPr>
        <p:spPr>
          <a:xfrm>
            <a:off x="521294" y="1657884"/>
            <a:ext cx="1900392" cy="646331"/>
          </a:xfrm>
          <a:prstGeom prst="rect">
            <a:avLst/>
          </a:prstGeom>
          <a:noFill/>
        </p:spPr>
        <p:txBody>
          <a:bodyPr wrap="none" rtlCol="0">
            <a:spAutoFit/>
          </a:bodyPr>
          <a:lstStyle/>
          <a:p>
            <a:r>
              <a:rPr lang="en-US" dirty="0"/>
              <a:t>Are you happy ?</a:t>
            </a:r>
          </a:p>
          <a:p>
            <a:r>
              <a:rPr lang="en-US" dirty="0"/>
              <a:t>(you shouldn’t be)</a:t>
            </a:r>
          </a:p>
        </p:txBody>
      </p:sp>
      <p:sp>
        <p:nvSpPr>
          <p:cNvPr id="2" name="Rectangle 1">
            <a:extLst>
              <a:ext uri="{FF2B5EF4-FFF2-40B4-BE49-F238E27FC236}">
                <a16:creationId xmlns:a16="http://schemas.microsoft.com/office/drawing/2014/main" id="{C0AD0AA1-FE4E-0E49-9314-2FADC14D1A34}"/>
              </a:ext>
            </a:extLst>
          </p:cNvPr>
          <p:cNvSpPr/>
          <p:nvPr/>
        </p:nvSpPr>
        <p:spPr>
          <a:xfrm>
            <a:off x="2414998" y="1552267"/>
            <a:ext cx="1007007" cy="1015663"/>
          </a:xfrm>
          <a:prstGeom prst="rect">
            <a:avLst/>
          </a:prstGeom>
        </p:spPr>
        <p:txBody>
          <a:bodyPr wrap="none">
            <a:spAutoFit/>
          </a:bodyPr>
          <a:lstStyle/>
          <a:p>
            <a:r>
              <a:rPr lang="en-US" sz="60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Tree>
    <p:extLst>
      <p:ext uri="{BB962C8B-B14F-4D97-AF65-F5344CB8AC3E}">
        <p14:creationId xmlns:p14="http://schemas.microsoft.com/office/powerpoint/2010/main" val="2304512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2502771" y="328735"/>
            <a:ext cx="3556230" cy="369332"/>
          </a:xfrm>
          <a:prstGeom prst="rect">
            <a:avLst/>
          </a:prstGeom>
          <a:noFill/>
        </p:spPr>
        <p:txBody>
          <a:bodyPr wrap="none" rtlCol="0">
            <a:spAutoFit/>
          </a:bodyPr>
          <a:lstStyle/>
          <a:p>
            <a:r>
              <a:rPr lang="en-US" b="1" dirty="0"/>
              <a:t>Calibrate the Gel Filtration Column</a:t>
            </a:r>
          </a:p>
        </p:txBody>
      </p:sp>
      <p:sp>
        <p:nvSpPr>
          <p:cNvPr id="57" name="TextBox 56">
            <a:extLst>
              <a:ext uri="{FF2B5EF4-FFF2-40B4-BE49-F238E27FC236}">
                <a16:creationId xmlns:a16="http://schemas.microsoft.com/office/drawing/2014/main" id="{CBC9FBA0-FB50-CA48-A608-767D4C2B2AB3}"/>
              </a:ext>
            </a:extLst>
          </p:cNvPr>
          <p:cNvSpPr txBox="1"/>
          <p:nvPr/>
        </p:nvSpPr>
        <p:spPr>
          <a:xfrm>
            <a:off x="3238735" y="4981860"/>
            <a:ext cx="888649" cy="338554"/>
          </a:xfrm>
          <a:prstGeom prst="rect">
            <a:avLst/>
          </a:prstGeom>
          <a:noFill/>
        </p:spPr>
        <p:txBody>
          <a:bodyPr wrap="square" rtlCol="0">
            <a:spAutoFit/>
          </a:bodyPr>
          <a:lstStyle/>
          <a:p>
            <a:r>
              <a:rPr lang="en-US" sz="1600" dirty="0"/>
              <a:t>Volume</a:t>
            </a:r>
          </a:p>
        </p:txBody>
      </p:sp>
      <p:sp>
        <p:nvSpPr>
          <p:cNvPr id="6" name="TextBox 5">
            <a:extLst>
              <a:ext uri="{FF2B5EF4-FFF2-40B4-BE49-F238E27FC236}">
                <a16:creationId xmlns:a16="http://schemas.microsoft.com/office/drawing/2014/main" id="{9E2C83CE-B216-3B49-ADBE-E12D0871DD33}"/>
              </a:ext>
            </a:extLst>
          </p:cNvPr>
          <p:cNvSpPr txBox="1"/>
          <p:nvPr/>
        </p:nvSpPr>
        <p:spPr>
          <a:xfrm>
            <a:off x="2736794" y="5780214"/>
            <a:ext cx="5937422" cy="369332"/>
          </a:xfrm>
          <a:prstGeom prst="rect">
            <a:avLst/>
          </a:prstGeom>
          <a:noFill/>
        </p:spPr>
        <p:txBody>
          <a:bodyPr wrap="square" rtlCol="0">
            <a:spAutoFit/>
          </a:bodyPr>
          <a:lstStyle/>
          <a:p>
            <a:r>
              <a:rPr lang="en-US" dirty="0" err="1"/>
              <a:t>K</a:t>
            </a:r>
            <a:r>
              <a:rPr lang="en-US" sz="1400" dirty="0" err="1"/>
              <a:t>av</a:t>
            </a:r>
            <a:r>
              <a:rPr lang="en-US" sz="1600" dirty="0"/>
              <a:t>  values range from 0 (large size; </a:t>
            </a:r>
            <a:r>
              <a:rPr lang="en-US" sz="1600" dirty="0" err="1"/>
              <a:t>Ve</a:t>
            </a:r>
            <a:r>
              <a:rPr lang="en-US" sz="1600" dirty="0"/>
              <a:t> = Vo) to 1.0 (tiny size; </a:t>
            </a:r>
            <a:r>
              <a:rPr lang="en-US" sz="1600" dirty="0" err="1"/>
              <a:t>Ve</a:t>
            </a:r>
            <a:r>
              <a:rPr lang="en-US" sz="1600" dirty="0"/>
              <a:t> = Vt)</a:t>
            </a:r>
          </a:p>
        </p:txBody>
      </p:sp>
      <p:sp>
        <p:nvSpPr>
          <p:cNvPr id="7" name="TextBox 6">
            <a:extLst>
              <a:ext uri="{FF2B5EF4-FFF2-40B4-BE49-F238E27FC236}">
                <a16:creationId xmlns:a16="http://schemas.microsoft.com/office/drawing/2014/main" id="{97232276-E13F-834B-BA2A-832F5E3CD34F}"/>
              </a:ext>
            </a:extLst>
          </p:cNvPr>
          <p:cNvSpPr txBox="1"/>
          <p:nvPr/>
        </p:nvSpPr>
        <p:spPr>
          <a:xfrm>
            <a:off x="1380571" y="5632007"/>
            <a:ext cx="926400" cy="369332"/>
          </a:xfrm>
          <a:prstGeom prst="rect">
            <a:avLst/>
          </a:prstGeom>
          <a:noFill/>
        </p:spPr>
        <p:txBody>
          <a:bodyPr wrap="square" rtlCol="0">
            <a:spAutoFit/>
          </a:bodyPr>
          <a:lstStyle/>
          <a:p>
            <a:pPr algn="ctr"/>
            <a:r>
              <a:rPr lang="en-US" dirty="0" err="1"/>
              <a:t>Ve</a:t>
            </a:r>
            <a:r>
              <a:rPr lang="en-US" dirty="0"/>
              <a:t> – Vo</a:t>
            </a:r>
          </a:p>
        </p:txBody>
      </p:sp>
      <p:sp>
        <p:nvSpPr>
          <p:cNvPr id="8" name="TextBox 7">
            <a:extLst>
              <a:ext uri="{FF2B5EF4-FFF2-40B4-BE49-F238E27FC236}">
                <a16:creationId xmlns:a16="http://schemas.microsoft.com/office/drawing/2014/main" id="{8DDBA50D-2F2E-C147-AB46-ECD7F01E1A38}"/>
              </a:ext>
            </a:extLst>
          </p:cNvPr>
          <p:cNvSpPr txBox="1"/>
          <p:nvPr/>
        </p:nvSpPr>
        <p:spPr>
          <a:xfrm>
            <a:off x="1398748" y="5935408"/>
            <a:ext cx="926400" cy="369332"/>
          </a:xfrm>
          <a:prstGeom prst="rect">
            <a:avLst/>
          </a:prstGeom>
          <a:noFill/>
        </p:spPr>
        <p:txBody>
          <a:bodyPr wrap="square" rtlCol="0">
            <a:spAutoFit/>
          </a:bodyPr>
          <a:lstStyle/>
          <a:p>
            <a:pPr algn="ctr"/>
            <a:r>
              <a:rPr lang="en-US" dirty="0"/>
              <a:t>Vt – Vo</a:t>
            </a:r>
          </a:p>
        </p:txBody>
      </p:sp>
      <p:sp>
        <p:nvSpPr>
          <p:cNvPr id="9" name="TextBox 8">
            <a:extLst>
              <a:ext uri="{FF2B5EF4-FFF2-40B4-BE49-F238E27FC236}">
                <a16:creationId xmlns:a16="http://schemas.microsoft.com/office/drawing/2014/main" id="{4367A59A-8445-F941-A073-5A192D6128DB}"/>
              </a:ext>
            </a:extLst>
          </p:cNvPr>
          <p:cNvSpPr txBox="1"/>
          <p:nvPr/>
        </p:nvSpPr>
        <p:spPr>
          <a:xfrm>
            <a:off x="551459" y="5767629"/>
            <a:ext cx="926400" cy="369332"/>
          </a:xfrm>
          <a:prstGeom prst="rect">
            <a:avLst/>
          </a:prstGeom>
          <a:noFill/>
        </p:spPr>
        <p:txBody>
          <a:bodyPr wrap="square" rtlCol="0">
            <a:spAutoFit/>
          </a:bodyPr>
          <a:lstStyle/>
          <a:p>
            <a:pPr algn="ctr"/>
            <a:r>
              <a:rPr lang="en-US" dirty="0" err="1"/>
              <a:t>K</a:t>
            </a:r>
            <a:r>
              <a:rPr lang="en-US" sz="1400" dirty="0" err="1"/>
              <a:t>av</a:t>
            </a:r>
            <a:r>
              <a:rPr lang="en-US" dirty="0"/>
              <a:t>  =</a:t>
            </a:r>
          </a:p>
        </p:txBody>
      </p:sp>
      <p:cxnSp>
        <p:nvCxnSpPr>
          <p:cNvPr id="10" name="Straight Connector 9">
            <a:extLst>
              <a:ext uri="{FF2B5EF4-FFF2-40B4-BE49-F238E27FC236}">
                <a16:creationId xmlns:a16="http://schemas.microsoft.com/office/drawing/2014/main" id="{DA325FBC-A1EA-264D-BE38-F6AC00A8357A}"/>
              </a:ext>
            </a:extLst>
          </p:cNvPr>
          <p:cNvCxnSpPr/>
          <p:nvPr/>
        </p:nvCxnSpPr>
        <p:spPr>
          <a:xfrm>
            <a:off x="1459683" y="5981351"/>
            <a:ext cx="8221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CE65AF2-374C-D54F-8737-2098BA91ECDF}"/>
              </a:ext>
            </a:extLst>
          </p:cNvPr>
          <p:cNvSpPr/>
          <p:nvPr/>
        </p:nvSpPr>
        <p:spPr>
          <a:xfrm>
            <a:off x="570450" y="5578679"/>
            <a:ext cx="1946246" cy="813733"/>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6F2B598-7D04-7947-9B59-EF06D62D03B6}"/>
              </a:ext>
            </a:extLst>
          </p:cNvPr>
          <p:cNvGrpSpPr/>
          <p:nvPr/>
        </p:nvGrpSpPr>
        <p:grpSpPr>
          <a:xfrm>
            <a:off x="545168" y="979105"/>
            <a:ext cx="7667653" cy="4034365"/>
            <a:chOff x="545168" y="979105"/>
            <a:chExt cx="7667653" cy="4034365"/>
          </a:xfrm>
        </p:grpSpPr>
        <p:pic>
          <p:nvPicPr>
            <p:cNvPr id="3" name="Picture 2">
              <a:extLst>
                <a:ext uri="{FF2B5EF4-FFF2-40B4-BE49-F238E27FC236}">
                  <a16:creationId xmlns:a16="http://schemas.microsoft.com/office/drawing/2014/main" id="{BED2B3B2-3010-9D43-91DF-5FC3E68B573C}"/>
                </a:ext>
              </a:extLst>
            </p:cNvPr>
            <p:cNvPicPr>
              <a:picLocks noChangeAspect="1"/>
            </p:cNvPicPr>
            <p:nvPr/>
          </p:nvPicPr>
          <p:blipFill>
            <a:blip r:embed="rId2"/>
            <a:stretch>
              <a:fillRect/>
            </a:stretch>
          </p:blipFill>
          <p:spPr>
            <a:xfrm>
              <a:off x="545168" y="979105"/>
              <a:ext cx="7667653" cy="4034365"/>
            </a:xfrm>
            <a:prstGeom prst="rect">
              <a:avLst/>
            </a:prstGeom>
          </p:spPr>
        </p:pic>
        <p:sp>
          <p:nvSpPr>
            <p:cNvPr id="2" name="Rectangle 1">
              <a:extLst>
                <a:ext uri="{FF2B5EF4-FFF2-40B4-BE49-F238E27FC236}">
                  <a16:creationId xmlns:a16="http://schemas.microsoft.com/office/drawing/2014/main" id="{EE1564D0-D29C-9F41-A736-A5D028F39265}"/>
                </a:ext>
              </a:extLst>
            </p:cNvPr>
            <p:cNvSpPr/>
            <p:nvPr/>
          </p:nvSpPr>
          <p:spPr>
            <a:xfrm>
              <a:off x="6694415" y="4353886"/>
              <a:ext cx="427838" cy="14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E36D41-3B43-1746-AB63-75D7E1CCCA6A}"/>
                </a:ext>
              </a:extLst>
            </p:cNvPr>
            <p:cNvSpPr/>
            <p:nvPr/>
          </p:nvSpPr>
          <p:spPr>
            <a:xfrm>
              <a:off x="5814969" y="1050022"/>
              <a:ext cx="427838" cy="14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840527B-5D89-FC4B-8B65-04ABE69677ED}"/>
              </a:ext>
            </a:extLst>
          </p:cNvPr>
          <p:cNvSpPr txBox="1"/>
          <p:nvPr/>
        </p:nvSpPr>
        <p:spPr>
          <a:xfrm>
            <a:off x="8003682" y="2238661"/>
            <a:ext cx="980927" cy="523220"/>
          </a:xfrm>
          <a:prstGeom prst="rect">
            <a:avLst/>
          </a:prstGeom>
          <a:noFill/>
        </p:spPr>
        <p:txBody>
          <a:bodyPr wrap="square" rtlCol="0">
            <a:spAutoFit/>
          </a:bodyPr>
          <a:lstStyle/>
          <a:p>
            <a:r>
              <a:rPr lang="en-US" sz="1400" dirty="0"/>
              <a:t>Standard Curve</a:t>
            </a:r>
          </a:p>
        </p:txBody>
      </p:sp>
      <p:sp>
        <p:nvSpPr>
          <p:cNvPr id="15" name="TextBox 14">
            <a:extLst>
              <a:ext uri="{FF2B5EF4-FFF2-40B4-BE49-F238E27FC236}">
                <a16:creationId xmlns:a16="http://schemas.microsoft.com/office/drawing/2014/main" id="{02597847-7652-2647-87CF-E7E00319EA4C}"/>
              </a:ext>
            </a:extLst>
          </p:cNvPr>
          <p:cNvSpPr txBox="1"/>
          <p:nvPr/>
        </p:nvSpPr>
        <p:spPr>
          <a:xfrm>
            <a:off x="6570563" y="4320529"/>
            <a:ext cx="980927" cy="307777"/>
          </a:xfrm>
          <a:prstGeom prst="rect">
            <a:avLst/>
          </a:prstGeom>
          <a:noFill/>
        </p:spPr>
        <p:txBody>
          <a:bodyPr wrap="square" rtlCol="0">
            <a:spAutoFit/>
          </a:bodyPr>
          <a:lstStyle/>
          <a:p>
            <a:r>
              <a:rPr lang="en-US" sz="1400" dirty="0"/>
              <a:t>log MW</a:t>
            </a:r>
          </a:p>
        </p:txBody>
      </p:sp>
      <p:sp>
        <p:nvSpPr>
          <p:cNvPr id="16" name="TextBox 15">
            <a:extLst>
              <a:ext uri="{FF2B5EF4-FFF2-40B4-BE49-F238E27FC236}">
                <a16:creationId xmlns:a16="http://schemas.microsoft.com/office/drawing/2014/main" id="{173C11C5-D26D-984B-AFF9-82CB6FF1E236}"/>
              </a:ext>
            </a:extLst>
          </p:cNvPr>
          <p:cNvSpPr txBox="1"/>
          <p:nvPr/>
        </p:nvSpPr>
        <p:spPr>
          <a:xfrm>
            <a:off x="5145833" y="1226390"/>
            <a:ext cx="508347" cy="338554"/>
          </a:xfrm>
          <a:prstGeom prst="rect">
            <a:avLst/>
          </a:prstGeom>
          <a:noFill/>
        </p:spPr>
        <p:txBody>
          <a:bodyPr wrap="square" rtlCol="0">
            <a:spAutoFit/>
          </a:bodyPr>
          <a:lstStyle/>
          <a:p>
            <a:r>
              <a:rPr lang="en-US" sz="1600" dirty="0" err="1"/>
              <a:t>K</a:t>
            </a:r>
            <a:r>
              <a:rPr lang="en-US" sz="1400" dirty="0" err="1"/>
              <a:t>av</a:t>
            </a:r>
            <a:endParaRPr lang="en-US" sz="1600" dirty="0"/>
          </a:p>
        </p:txBody>
      </p:sp>
      <p:sp>
        <p:nvSpPr>
          <p:cNvPr id="14" name="TextBox 13">
            <a:extLst>
              <a:ext uri="{FF2B5EF4-FFF2-40B4-BE49-F238E27FC236}">
                <a16:creationId xmlns:a16="http://schemas.microsoft.com/office/drawing/2014/main" id="{F72FBD52-D914-E24D-82C2-20B528C10203}"/>
              </a:ext>
            </a:extLst>
          </p:cNvPr>
          <p:cNvSpPr txBox="1"/>
          <p:nvPr/>
        </p:nvSpPr>
        <p:spPr>
          <a:xfrm>
            <a:off x="2726420" y="1862356"/>
            <a:ext cx="694421" cy="276999"/>
          </a:xfrm>
          <a:prstGeom prst="rect">
            <a:avLst/>
          </a:prstGeom>
          <a:noFill/>
        </p:spPr>
        <p:txBody>
          <a:bodyPr wrap="none" rtlCol="0">
            <a:spAutoFit/>
          </a:bodyPr>
          <a:lstStyle/>
          <a:p>
            <a:r>
              <a:rPr lang="en-US" sz="1200" dirty="0">
                <a:solidFill>
                  <a:srgbClr val="0432FF"/>
                </a:solidFill>
              </a:rPr>
              <a:t>440 kDa</a:t>
            </a:r>
          </a:p>
        </p:txBody>
      </p:sp>
      <p:sp>
        <p:nvSpPr>
          <p:cNvPr id="18" name="TextBox 17">
            <a:extLst>
              <a:ext uri="{FF2B5EF4-FFF2-40B4-BE49-F238E27FC236}">
                <a16:creationId xmlns:a16="http://schemas.microsoft.com/office/drawing/2014/main" id="{B182EBD9-6532-AA4E-A9E2-5006A8F86269}"/>
              </a:ext>
            </a:extLst>
          </p:cNvPr>
          <p:cNvSpPr txBox="1"/>
          <p:nvPr/>
        </p:nvSpPr>
        <p:spPr>
          <a:xfrm>
            <a:off x="4741176" y="2291592"/>
            <a:ext cx="654346" cy="276999"/>
          </a:xfrm>
          <a:prstGeom prst="rect">
            <a:avLst/>
          </a:prstGeom>
          <a:noFill/>
        </p:spPr>
        <p:txBody>
          <a:bodyPr wrap="none" rtlCol="0">
            <a:spAutoFit/>
          </a:bodyPr>
          <a:lstStyle/>
          <a:p>
            <a:r>
              <a:rPr lang="en-US" sz="1200" dirty="0">
                <a:solidFill>
                  <a:srgbClr val="FF0000"/>
                </a:solidFill>
              </a:rPr>
              <a:t>6.5 kDa</a:t>
            </a:r>
          </a:p>
        </p:txBody>
      </p:sp>
      <p:sp>
        <p:nvSpPr>
          <p:cNvPr id="19" name="TextBox 18">
            <a:extLst>
              <a:ext uri="{FF2B5EF4-FFF2-40B4-BE49-F238E27FC236}">
                <a16:creationId xmlns:a16="http://schemas.microsoft.com/office/drawing/2014/main" id="{3364FFB4-173A-464B-814B-ADD30D56DC66}"/>
              </a:ext>
            </a:extLst>
          </p:cNvPr>
          <p:cNvSpPr txBox="1"/>
          <p:nvPr/>
        </p:nvSpPr>
        <p:spPr>
          <a:xfrm>
            <a:off x="6353260" y="1563147"/>
            <a:ext cx="654346" cy="276999"/>
          </a:xfrm>
          <a:prstGeom prst="rect">
            <a:avLst/>
          </a:prstGeom>
          <a:noFill/>
        </p:spPr>
        <p:txBody>
          <a:bodyPr wrap="none" rtlCol="0">
            <a:spAutoFit/>
          </a:bodyPr>
          <a:lstStyle/>
          <a:p>
            <a:r>
              <a:rPr lang="en-US" sz="1200" dirty="0"/>
              <a:t>6.5 kDa</a:t>
            </a:r>
          </a:p>
        </p:txBody>
      </p:sp>
      <p:sp>
        <p:nvSpPr>
          <p:cNvPr id="20" name="TextBox 19">
            <a:extLst>
              <a:ext uri="{FF2B5EF4-FFF2-40B4-BE49-F238E27FC236}">
                <a16:creationId xmlns:a16="http://schemas.microsoft.com/office/drawing/2014/main" id="{20A52654-BE7E-5547-8781-E471AFBEAA4D}"/>
              </a:ext>
            </a:extLst>
          </p:cNvPr>
          <p:cNvSpPr txBox="1"/>
          <p:nvPr/>
        </p:nvSpPr>
        <p:spPr>
          <a:xfrm>
            <a:off x="7185168" y="3879906"/>
            <a:ext cx="694421" cy="276999"/>
          </a:xfrm>
          <a:prstGeom prst="rect">
            <a:avLst/>
          </a:prstGeom>
          <a:noFill/>
        </p:spPr>
        <p:txBody>
          <a:bodyPr wrap="none" rtlCol="0">
            <a:spAutoFit/>
          </a:bodyPr>
          <a:lstStyle/>
          <a:p>
            <a:r>
              <a:rPr lang="en-US" sz="1200" dirty="0"/>
              <a:t>440 kDa</a:t>
            </a:r>
          </a:p>
        </p:txBody>
      </p:sp>
      <p:sp>
        <p:nvSpPr>
          <p:cNvPr id="21" name="TextBox 20">
            <a:extLst>
              <a:ext uri="{FF2B5EF4-FFF2-40B4-BE49-F238E27FC236}">
                <a16:creationId xmlns:a16="http://schemas.microsoft.com/office/drawing/2014/main" id="{C82D524B-B410-CD49-B946-50508579B6EF}"/>
              </a:ext>
            </a:extLst>
          </p:cNvPr>
          <p:cNvSpPr txBox="1"/>
          <p:nvPr/>
        </p:nvSpPr>
        <p:spPr>
          <a:xfrm>
            <a:off x="6708395" y="3310852"/>
            <a:ext cx="694421" cy="276999"/>
          </a:xfrm>
          <a:prstGeom prst="rect">
            <a:avLst/>
          </a:prstGeom>
          <a:noFill/>
        </p:spPr>
        <p:txBody>
          <a:bodyPr wrap="none" rtlCol="0">
            <a:spAutoFit/>
          </a:bodyPr>
          <a:lstStyle/>
          <a:p>
            <a:r>
              <a:rPr lang="en-US" sz="1200" dirty="0"/>
              <a:t>150 kDa</a:t>
            </a:r>
          </a:p>
        </p:txBody>
      </p:sp>
      <p:sp>
        <p:nvSpPr>
          <p:cNvPr id="22" name="TextBox 21">
            <a:extLst>
              <a:ext uri="{FF2B5EF4-FFF2-40B4-BE49-F238E27FC236}">
                <a16:creationId xmlns:a16="http://schemas.microsoft.com/office/drawing/2014/main" id="{E91A63C7-D729-6E43-8027-C936ECD4C427}"/>
              </a:ext>
            </a:extLst>
          </p:cNvPr>
          <p:cNvSpPr txBox="1"/>
          <p:nvPr/>
        </p:nvSpPr>
        <p:spPr>
          <a:xfrm>
            <a:off x="6516846" y="2993468"/>
            <a:ext cx="615874" cy="276999"/>
          </a:xfrm>
          <a:prstGeom prst="rect">
            <a:avLst/>
          </a:prstGeom>
          <a:noFill/>
        </p:spPr>
        <p:txBody>
          <a:bodyPr wrap="none" rtlCol="0">
            <a:spAutoFit/>
          </a:bodyPr>
          <a:lstStyle/>
          <a:p>
            <a:r>
              <a:rPr lang="en-US" sz="1200" dirty="0"/>
              <a:t>75 kDa</a:t>
            </a:r>
          </a:p>
        </p:txBody>
      </p:sp>
      <p:sp>
        <p:nvSpPr>
          <p:cNvPr id="23" name="TextBox 22">
            <a:extLst>
              <a:ext uri="{FF2B5EF4-FFF2-40B4-BE49-F238E27FC236}">
                <a16:creationId xmlns:a16="http://schemas.microsoft.com/office/drawing/2014/main" id="{1C07527E-C2D6-AC42-9B7B-0D3C14DEDD85}"/>
              </a:ext>
            </a:extLst>
          </p:cNvPr>
          <p:cNvSpPr txBox="1"/>
          <p:nvPr/>
        </p:nvSpPr>
        <p:spPr>
          <a:xfrm>
            <a:off x="6339279" y="2690067"/>
            <a:ext cx="615874" cy="276999"/>
          </a:xfrm>
          <a:prstGeom prst="rect">
            <a:avLst/>
          </a:prstGeom>
          <a:noFill/>
        </p:spPr>
        <p:txBody>
          <a:bodyPr wrap="none" rtlCol="0">
            <a:spAutoFit/>
          </a:bodyPr>
          <a:lstStyle/>
          <a:p>
            <a:r>
              <a:rPr lang="en-US" sz="1200" dirty="0"/>
              <a:t>43 kDa</a:t>
            </a:r>
          </a:p>
        </p:txBody>
      </p:sp>
      <p:sp>
        <p:nvSpPr>
          <p:cNvPr id="24" name="TextBox 23">
            <a:extLst>
              <a:ext uri="{FF2B5EF4-FFF2-40B4-BE49-F238E27FC236}">
                <a16:creationId xmlns:a16="http://schemas.microsoft.com/office/drawing/2014/main" id="{093B45D3-CA4A-9F4A-9EF9-287548F65365}"/>
              </a:ext>
            </a:extLst>
          </p:cNvPr>
          <p:cNvSpPr txBox="1"/>
          <p:nvPr/>
        </p:nvSpPr>
        <p:spPr>
          <a:xfrm>
            <a:off x="6240010" y="2406239"/>
            <a:ext cx="615874" cy="276999"/>
          </a:xfrm>
          <a:prstGeom prst="rect">
            <a:avLst/>
          </a:prstGeom>
          <a:noFill/>
        </p:spPr>
        <p:txBody>
          <a:bodyPr wrap="none" rtlCol="0">
            <a:spAutoFit/>
          </a:bodyPr>
          <a:lstStyle/>
          <a:p>
            <a:r>
              <a:rPr lang="en-US" sz="1200" dirty="0"/>
              <a:t>29 kDa</a:t>
            </a:r>
          </a:p>
        </p:txBody>
      </p:sp>
      <p:sp>
        <p:nvSpPr>
          <p:cNvPr id="25" name="TextBox 24">
            <a:extLst>
              <a:ext uri="{FF2B5EF4-FFF2-40B4-BE49-F238E27FC236}">
                <a16:creationId xmlns:a16="http://schemas.microsoft.com/office/drawing/2014/main" id="{CB4F56B2-5A4B-0C4F-BF09-27022185C2DD}"/>
              </a:ext>
            </a:extLst>
          </p:cNvPr>
          <p:cNvSpPr txBox="1"/>
          <p:nvPr/>
        </p:nvSpPr>
        <p:spPr>
          <a:xfrm>
            <a:off x="5905849" y="2072077"/>
            <a:ext cx="732893" cy="276999"/>
          </a:xfrm>
          <a:prstGeom prst="rect">
            <a:avLst/>
          </a:prstGeom>
          <a:noFill/>
        </p:spPr>
        <p:txBody>
          <a:bodyPr wrap="none" rtlCol="0">
            <a:spAutoFit/>
          </a:bodyPr>
          <a:lstStyle/>
          <a:p>
            <a:r>
              <a:rPr lang="en-US" sz="1200" dirty="0"/>
              <a:t>13.7 kDa</a:t>
            </a:r>
          </a:p>
        </p:txBody>
      </p:sp>
    </p:spTree>
    <p:extLst>
      <p:ext uri="{BB962C8B-B14F-4D97-AF65-F5344CB8AC3E}">
        <p14:creationId xmlns:p14="http://schemas.microsoft.com/office/powerpoint/2010/main" val="20702174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1454146" y="328735"/>
            <a:ext cx="5838201" cy="369332"/>
          </a:xfrm>
          <a:prstGeom prst="rect">
            <a:avLst/>
          </a:prstGeom>
          <a:noFill/>
        </p:spPr>
        <p:txBody>
          <a:bodyPr wrap="none" rtlCol="0">
            <a:spAutoFit/>
          </a:bodyPr>
          <a:lstStyle/>
          <a:p>
            <a:r>
              <a:rPr lang="en-US" b="1" dirty="0"/>
              <a:t>Estimate Native Size of Your Enzyme from its Elution Profile</a:t>
            </a:r>
          </a:p>
        </p:txBody>
      </p:sp>
      <p:sp>
        <p:nvSpPr>
          <p:cNvPr id="57" name="TextBox 56">
            <a:extLst>
              <a:ext uri="{FF2B5EF4-FFF2-40B4-BE49-F238E27FC236}">
                <a16:creationId xmlns:a16="http://schemas.microsoft.com/office/drawing/2014/main" id="{CBC9FBA0-FB50-CA48-A608-767D4C2B2AB3}"/>
              </a:ext>
            </a:extLst>
          </p:cNvPr>
          <p:cNvSpPr txBox="1"/>
          <p:nvPr/>
        </p:nvSpPr>
        <p:spPr>
          <a:xfrm>
            <a:off x="3238735" y="4981860"/>
            <a:ext cx="888649" cy="338554"/>
          </a:xfrm>
          <a:prstGeom prst="rect">
            <a:avLst/>
          </a:prstGeom>
          <a:noFill/>
        </p:spPr>
        <p:txBody>
          <a:bodyPr wrap="square" rtlCol="0">
            <a:spAutoFit/>
          </a:bodyPr>
          <a:lstStyle/>
          <a:p>
            <a:r>
              <a:rPr lang="en-US" sz="1600" dirty="0"/>
              <a:t>Volume</a:t>
            </a:r>
          </a:p>
        </p:txBody>
      </p:sp>
      <p:sp>
        <p:nvSpPr>
          <p:cNvPr id="6" name="TextBox 5">
            <a:extLst>
              <a:ext uri="{FF2B5EF4-FFF2-40B4-BE49-F238E27FC236}">
                <a16:creationId xmlns:a16="http://schemas.microsoft.com/office/drawing/2014/main" id="{9E2C83CE-B216-3B49-ADBE-E12D0871DD33}"/>
              </a:ext>
            </a:extLst>
          </p:cNvPr>
          <p:cNvSpPr txBox="1"/>
          <p:nvPr/>
        </p:nvSpPr>
        <p:spPr>
          <a:xfrm>
            <a:off x="2736794" y="5780214"/>
            <a:ext cx="5937422" cy="369332"/>
          </a:xfrm>
          <a:prstGeom prst="rect">
            <a:avLst/>
          </a:prstGeom>
          <a:noFill/>
        </p:spPr>
        <p:txBody>
          <a:bodyPr wrap="square" rtlCol="0">
            <a:spAutoFit/>
          </a:bodyPr>
          <a:lstStyle/>
          <a:p>
            <a:r>
              <a:rPr lang="en-US" dirty="0" err="1"/>
              <a:t>K</a:t>
            </a:r>
            <a:r>
              <a:rPr lang="en-US" sz="1400" dirty="0" err="1"/>
              <a:t>av</a:t>
            </a:r>
            <a:r>
              <a:rPr lang="en-US" sz="1600" dirty="0"/>
              <a:t>  values range from 0 (large size; </a:t>
            </a:r>
            <a:r>
              <a:rPr lang="en-US" sz="1600" dirty="0" err="1"/>
              <a:t>Ve</a:t>
            </a:r>
            <a:r>
              <a:rPr lang="en-US" sz="1600" dirty="0"/>
              <a:t> = Vo) to 1.0 (tiny size; </a:t>
            </a:r>
            <a:r>
              <a:rPr lang="en-US" sz="1600" dirty="0" err="1"/>
              <a:t>Ve</a:t>
            </a:r>
            <a:r>
              <a:rPr lang="en-US" sz="1600" dirty="0"/>
              <a:t> = Vt)</a:t>
            </a:r>
          </a:p>
        </p:txBody>
      </p:sp>
      <p:sp>
        <p:nvSpPr>
          <p:cNvPr id="7" name="TextBox 6">
            <a:extLst>
              <a:ext uri="{FF2B5EF4-FFF2-40B4-BE49-F238E27FC236}">
                <a16:creationId xmlns:a16="http://schemas.microsoft.com/office/drawing/2014/main" id="{97232276-E13F-834B-BA2A-832F5E3CD34F}"/>
              </a:ext>
            </a:extLst>
          </p:cNvPr>
          <p:cNvSpPr txBox="1"/>
          <p:nvPr/>
        </p:nvSpPr>
        <p:spPr>
          <a:xfrm>
            <a:off x="1380571" y="5632007"/>
            <a:ext cx="926400" cy="369332"/>
          </a:xfrm>
          <a:prstGeom prst="rect">
            <a:avLst/>
          </a:prstGeom>
          <a:noFill/>
        </p:spPr>
        <p:txBody>
          <a:bodyPr wrap="square" rtlCol="0">
            <a:spAutoFit/>
          </a:bodyPr>
          <a:lstStyle/>
          <a:p>
            <a:pPr algn="ctr"/>
            <a:r>
              <a:rPr lang="en-US" dirty="0" err="1"/>
              <a:t>Ve</a:t>
            </a:r>
            <a:r>
              <a:rPr lang="en-US" dirty="0"/>
              <a:t> – Vo</a:t>
            </a:r>
          </a:p>
        </p:txBody>
      </p:sp>
      <p:sp>
        <p:nvSpPr>
          <p:cNvPr id="8" name="TextBox 7">
            <a:extLst>
              <a:ext uri="{FF2B5EF4-FFF2-40B4-BE49-F238E27FC236}">
                <a16:creationId xmlns:a16="http://schemas.microsoft.com/office/drawing/2014/main" id="{8DDBA50D-2F2E-C147-AB46-ECD7F01E1A38}"/>
              </a:ext>
            </a:extLst>
          </p:cNvPr>
          <p:cNvSpPr txBox="1"/>
          <p:nvPr/>
        </p:nvSpPr>
        <p:spPr>
          <a:xfrm>
            <a:off x="1398748" y="5935408"/>
            <a:ext cx="926400" cy="369332"/>
          </a:xfrm>
          <a:prstGeom prst="rect">
            <a:avLst/>
          </a:prstGeom>
          <a:noFill/>
        </p:spPr>
        <p:txBody>
          <a:bodyPr wrap="square" rtlCol="0">
            <a:spAutoFit/>
          </a:bodyPr>
          <a:lstStyle/>
          <a:p>
            <a:pPr algn="ctr"/>
            <a:r>
              <a:rPr lang="en-US" dirty="0"/>
              <a:t>Vt – Vo</a:t>
            </a:r>
          </a:p>
        </p:txBody>
      </p:sp>
      <p:sp>
        <p:nvSpPr>
          <p:cNvPr id="9" name="TextBox 8">
            <a:extLst>
              <a:ext uri="{FF2B5EF4-FFF2-40B4-BE49-F238E27FC236}">
                <a16:creationId xmlns:a16="http://schemas.microsoft.com/office/drawing/2014/main" id="{4367A59A-8445-F941-A073-5A192D6128DB}"/>
              </a:ext>
            </a:extLst>
          </p:cNvPr>
          <p:cNvSpPr txBox="1"/>
          <p:nvPr/>
        </p:nvSpPr>
        <p:spPr>
          <a:xfrm>
            <a:off x="551459" y="5767629"/>
            <a:ext cx="926400" cy="369332"/>
          </a:xfrm>
          <a:prstGeom prst="rect">
            <a:avLst/>
          </a:prstGeom>
          <a:noFill/>
        </p:spPr>
        <p:txBody>
          <a:bodyPr wrap="square" rtlCol="0">
            <a:spAutoFit/>
          </a:bodyPr>
          <a:lstStyle/>
          <a:p>
            <a:pPr algn="ctr"/>
            <a:r>
              <a:rPr lang="en-US" dirty="0" err="1"/>
              <a:t>K</a:t>
            </a:r>
            <a:r>
              <a:rPr lang="en-US" sz="1400" dirty="0" err="1"/>
              <a:t>av</a:t>
            </a:r>
            <a:r>
              <a:rPr lang="en-US" dirty="0"/>
              <a:t>  =</a:t>
            </a:r>
          </a:p>
        </p:txBody>
      </p:sp>
      <p:cxnSp>
        <p:nvCxnSpPr>
          <p:cNvPr id="10" name="Straight Connector 9">
            <a:extLst>
              <a:ext uri="{FF2B5EF4-FFF2-40B4-BE49-F238E27FC236}">
                <a16:creationId xmlns:a16="http://schemas.microsoft.com/office/drawing/2014/main" id="{DA325FBC-A1EA-264D-BE38-F6AC00A8357A}"/>
              </a:ext>
            </a:extLst>
          </p:cNvPr>
          <p:cNvCxnSpPr/>
          <p:nvPr/>
        </p:nvCxnSpPr>
        <p:spPr>
          <a:xfrm>
            <a:off x="1459683" y="5981351"/>
            <a:ext cx="8221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CE65AF2-374C-D54F-8737-2098BA91ECDF}"/>
              </a:ext>
            </a:extLst>
          </p:cNvPr>
          <p:cNvSpPr/>
          <p:nvPr/>
        </p:nvSpPr>
        <p:spPr>
          <a:xfrm>
            <a:off x="570450" y="5578679"/>
            <a:ext cx="1946246" cy="813733"/>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6F2B598-7D04-7947-9B59-EF06D62D03B6}"/>
              </a:ext>
            </a:extLst>
          </p:cNvPr>
          <p:cNvGrpSpPr/>
          <p:nvPr/>
        </p:nvGrpSpPr>
        <p:grpSpPr>
          <a:xfrm>
            <a:off x="545168" y="979105"/>
            <a:ext cx="7667653" cy="4034365"/>
            <a:chOff x="545168" y="979105"/>
            <a:chExt cx="7667653" cy="4034365"/>
          </a:xfrm>
        </p:grpSpPr>
        <p:pic>
          <p:nvPicPr>
            <p:cNvPr id="3" name="Picture 2">
              <a:extLst>
                <a:ext uri="{FF2B5EF4-FFF2-40B4-BE49-F238E27FC236}">
                  <a16:creationId xmlns:a16="http://schemas.microsoft.com/office/drawing/2014/main" id="{BED2B3B2-3010-9D43-91DF-5FC3E68B573C}"/>
                </a:ext>
              </a:extLst>
            </p:cNvPr>
            <p:cNvPicPr>
              <a:picLocks noChangeAspect="1"/>
            </p:cNvPicPr>
            <p:nvPr/>
          </p:nvPicPr>
          <p:blipFill>
            <a:blip r:embed="rId2"/>
            <a:stretch>
              <a:fillRect/>
            </a:stretch>
          </p:blipFill>
          <p:spPr>
            <a:xfrm>
              <a:off x="545168" y="979105"/>
              <a:ext cx="7667653" cy="4034365"/>
            </a:xfrm>
            <a:prstGeom prst="rect">
              <a:avLst/>
            </a:prstGeom>
          </p:spPr>
        </p:pic>
        <p:sp>
          <p:nvSpPr>
            <p:cNvPr id="2" name="Rectangle 1">
              <a:extLst>
                <a:ext uri="{FF2B5EF4-FFF2-40B4-BE49-F238E27FC236}">
                  <a16:creationId xmlns:a16="http://schemas.microsoft.com/office/drawing/2014/main" id="{EE1564D0-D29C-9F41-A736-A5D028F39265}"/>
                </a:ext>
              </a:extLst>
            </p:cNvPr>
            <p:cNvSpPr/>
            <p:nvPr/>
          </p:nvSpPr>
          <p:spPr>
            <a:xfrm>
              <a:off x="6694415" y="4353886"/>
              <a:ext cx="427838" cy="14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E36D41-3B43-1746-AB63-75D7E1CCCA6A}"/>
                </a:ext>
              </a:extLst>
            </p:cNvPr>
            <p:cNvSpPr/>
            <p:nvPr/>
          </p:nvSpPr>
          <p:spPr>
            <a:xfrm>
              <a:off x="5814969" y="1050022"/>
              <a:ext cx="427838" cy="14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840527B-5D89-FC4B-8B65-04ABE69677ED}"/>
              </a:ext>
            </a:extLst>
          </p:cNvPr>
          <p:cNvSpPr txBox="1"/>
          <p:nvPr/>
        </p:nvSpPr>
        <p:spPr>
          <a:xfrm>
            <a:off x="8003682" y="2238661"/>
            <a:ext cx="980927" cy="523220"/>
          </a:xfrm>
          <a:prstGeom prst="rect">
            <a:avLst/>
          </a:prstGeom>
          <a:noFill/>
        </p:spPr>
        <p:txBody>
          <a:bodyPr wrap="square" rtlCol="0">
            <a:spAutoFit/>
          </a:bodyPr>
          <a:lstStyle/>
          <a:p>
            <a:r>
              <a:rPr lang="en-US" sz="1400" dirty="0"/>
              <a:t>Standard Curve</a:t>
            </a:r>
          </a:p>
        </p:txBody>
      </p:sp>
      <p:sp>
        <p:nvSpPr>
          <p:cNvPr id="15" name="TextBox 14">
            <a:extLst>
              <a:ext uri="{FF2B5EF4-FFF2-40B4-BE49-F238E27FC236}">
                <a16:creationId xmlns:a16="http://schemas.microsoft.com/office/drawing/2014/main" id="{02597847-7652-2647-87CF-E7E00319EA4C}"/>
              </a:ext>
            </a:extLst>
          </p:cNvPr>
          <p:cNvSpPr txBox="1"/>
          <p:nvPr/>
        </p:nvSpPr>
        <p:spPr>
          <a:xfrm>
            <a:off x="6570563" y="4320529"/>
            <a:ext cx="980927" cy="307777"/>
          </a:xfrm>
          <a:prstGeom prst="rect">
            <a:avLst/>
          </a:prstGeom>
          <a:noFill/>
        </p:spPr>
        <p:txBody>
          <a:bodyPr wrap="square" rtlCol="0">
            <a:spAutoFit/>
          </a:bodyPr>
          <a:lstStyle/>
          <a:p>
            <a:r>
              <a:rPr lang="en-US" sz="1400" dirty="0"/>
              <a:t>log MW</a:t>
            </a:r>
          </a:p>
        </p:txBody>
      </p:sp>
      <p:sp>
        <p:nvSpPr>
          <p:cNvPr id="16" name="TextBox 15">
            <a:extLst>
              <a:ext uri="{FF2B5EF4-FFF2-40B4-BE49-F238E27FC236}">
                <a16:creationId xmlns:a16="http://schemas.microsoft.com/office/drawing/2014/main" id="{173C11C5-D26D-984B-AFF9-82CB6FF1E236}"/>
              </a:ext>
            </a:extLst>
          </p:cNvPr>
          <p:cNvSpPr txBox="1"/>
          <p:nvPr/>
        </p:nvSpPr>
        <p:spPr>
          <a:xfrm>
            <a:off x="5145833" y="1226390"/>
            <a:ext cx="508347" cy="338554"/>
          </a:xfrm>
          <a:prstGeom prst="rect">
            <a:avLst/>
          </a:prstGeom>
          <a:noFill/>
        </p:spPr>
        <p:txBody>
          <a:bodyPr wrap="square" rtlCol="0">
            <a:spAutoFit/>
          </a:bodyPr>
          <a:lstStyle/>
          <a:p>
            <a:r>
              <a:rPr lang="en-US" sz="1600" dirty="0" err="1"/>
              <a:t>K</a:t>
            </a:r>
            <a:r>
              <a:rPr lang="en-US" sz="1400" dirty="0" err="1"/>
              <a:t>av</a:t>
            </a:r>
            <a:endParaRPr lang="en-US" sz="1600" dirty="0"/>
          </a:p>
        </p:txBody>
      </p:sp>
      <p:sp>
        <p:nvSpPr>
          <p:cNvPr id="19" name="TextBox 18">
            <a:extLst>
              <a:ext uri="{FF2B5EF4-FFF2-40B4-BE49-F238E27FC236}">
                <a16:creationId xmlns:a16="http://schemas.microsoft.com/office/drawing/2014/main" id="{3364FFB4-173A-464B-814B-ADD30D56DC66}"/>
              </a:ext>
            </a:extLst>
          </p:cNvPr>
          <p:cNvSpPr txBox="1"/>
          <p:nvPr/>
        </p:nvSpPr>
        <p:spPr>
          <a:xfrm>
            <a:off x="6353260" y="1563147"/>
            <a:ext cx="654346" cy="276999"/>
          </a:xfrm>
          <a:prstGeom prst="rect">
            <a:avLst/>
          </a:prstGeom>
          <a:noFill/>
        </p:spPr>
        <p:txBody>
          <a:bodyPr wrap="none" rtlCol="0">
            <a:spAutoFit/>
          </a:bodyPr>
          <a:lstStyle/>
          <a:p>
            <a:r>
              <a:rPr lang="en-US" sz="1200" dirty="0"/>
              <a:t>6.5 kDa</a:t>
            </a:r>
          </a:p>
        </p:txBody>
      </p:sp>
      <p:sp>
        <p:nvSpPr>
          <p:cNvPr id="20" name="TextBox 19">
            <a:extLst>
              <a:ext uri="{FF2B5EF4-FFF2-40B4-BE49-F238E27FC236}">
                <a16:creationId xmlns:a16="http://schemas.microsoft.com/office/drawing/2014/main" id="{20A52654-BE7E-5547-8781-E471AFBEAA4D}"/>
              </a:ext>
            </a:extLst>
          </p:cNvPr>
          <p:cNvSpPr txBox="1"/>
          <p:nvPr/>
        </p:nvSpPr>
        <p:spPr>
          <a:xfrm>
            <a:off x="7185168" y="3879906"/>
            <a:ext cx="694421" cy="276999"/>
          </a:xfrm>
          <a:prstGeom prst="rect">
            <a:avLst/>
          </a:prstGeom>
          <a:noFill/>
        </p:spPr>
        <p:txBody>
          <a:bodyPr wrap="none" rtlCol="0">
            <a:spAutoFit/>
          </a:bodyPr>
          <a:lstStyle/>
          <a:p>
            <a:r>
              <a:rPr lang="en-US" sz="1200" dirty="0"/>
              <a:t>440 kDa</a:t>
            </a:r>
          </a:p>
        </p:txBody>
      </p:sp>
      <p:sp>
        <p:nvSpPr>
          <p:cNvPr id="21" name="TextBox 20">
            <a:extLst>
              <a:ext uri="{FF2B5EF4-FFF2-40B4-BE49-F238E27FC236}">
                <a16:creationId xmlns:a16="http://schemas.microsoft.com/office/drawing/2014/main" id="{C82D524B-B410-CD49-B946-50508579B6EF}"/>
              </a:ext>
            </a:extLst>
          </p:cNvPr>
          <p:cNvSpPr txBox="1"/>
          <p:nvPr/>
        </p:nvSpPr>
        <p:spPr>
          <a:xfrm>
            <a:off x="6708395" y="3310852"/>
            <a:ext cx="694421" cy="276999"/>
          </a:xfrm>
          <a:prstGeom prst="rect">
            <a:avLst/>
          </a:prstGeom>
          <a:noFill/>
        </p:spPr>
        <p:txBody>
          <a:bodyPr wrap="none" rtlCol="0">
            <a:spAutoFit/>
          </a:bodyPr>
          <a:lstStyle/>
          <a:p>
            <a:r>
              <a:rPr lang="en-US" sz="1200" dirty="0"/>
              <a:t>150 kDa</a:t>
            </a:r>
          </a:p>
        </p:txBody>
      </p:sp>
      <p:sp>
        <p:nvSpPr>
          <p:cNvPr id="22" name="TextBox 21">
            <a:extLst>
              <a:ext uri="{FF2B5EF4-FFF2-40B4-BE49-F238E27FC236}">
                <a16:creationId xmlns:a16="http://schemas.microsoft.com/office/drawing/2014/main" id="{E91A63C7-D729-6E43-8027-C936ECD4C427}"/>
              </a:ext>
            </a:extLst>
          </p:cNvPr>
          <p:cNvSpPr txBox="1"/>
          <p:nvPr/>
        </p:nvSpPr>
        <p:spPr>
          <a:xfrm>
            <a:off x="6516846" y="2993468"/>
            <a:ext cx="615874" cy="276999"/>
          </a:xfrm>
          <a:prstGeom prst="rect">
            <a:avLst/>
          </a:prstGeom>
          <a:noFill/>
        </p:spPr>
        <p:txBody>
          <a:bodyPr wrap="none" rtlCol="0">
            <a:spAutoFit/>
          </a:bodyPr>
          <a:lstStyle/>
          <a:p>
            <a:r>
              <a:rPr lang="en-US" sz="1200" dirty="0"/>
              <a:t>75 kDa</a:t>
            </a:r>
          </a:p>
        </p:txBody>
      </p:sp>
      <p:sp>
        <p:nvSpPr>
          <p:cNvPr id="23" name="TextBox 22">
            <a:extLst>
              <a:ext uri="{FF2B5EF4-FFF2-40B4-BE49-F238E27FC236}">
                <a16:creationId xmlns:a16="http://schemas.microsoft.com/office/drawing/2014/main" id="{1C07527E-C2D6-AC42-9B7B-0D3C14DEDD85}"/>
              </a:ext>
            </a:extLst>
          </p:cNvPr>
          <p:cNvSpPr txBox="1"/>
          <p:nvPr/>
        </p:nvSpPr>
        <p:spPr>
          <a:xfrm>
            <a:off x="6339279" y="2690067"/>
            <a:ext cx="615874" cy="276999"/>
          </a:xfrm>
          <a:prstGeom prst="rect">
            <a:avLst/>
          </a:prstGeom>
          <a:noFill/>
        </p:spPr>
        <p:txBody>
          <a:bodyPr wrap="none" rtlCol="0">
            <a:spAutoFit/>
          </a:bodyPr>
          <a:lstStyle/>
          <a:p>
            <a:r>
              <a:rPr lang="en-US" sz="1200" dirty="0"/>
              <a:t>43 kDa</a:t>
            </a:r>
          </a:p>
        </p:txBody>
      </p:sp>
      <p:sp>
        <p:nvSpPr>
          <p:cNvPr id="24" name="TextBox 23">
            <a:extLst>
              <a:ext uri="{FF2B5EF4-FFF2-40B4-BE49-F238E27FC236}">
                <a16:creationId xmlns:a16="http://schemas.microsoft.com/office/drawing/2014/main" id="{093B45D3-CA4A-9F4A-9EF9-287548F65365}"/>
              </a:ext>
            </a:extLst>
          </p:cNvPr>
          <p:cNvSpPr txBox="1"/>
          <p:nvPr/>
        </p:nvSpPr>
        <p:spPr>
          <a:xfrm>
            <a:off x="6240010" y="2406239"/>
            <a:ext cx="615874" cy="276999"/>
          </a:xfrm>
          <a:prstGeom prst="rect">
            <a:avLst/>
          </a:prstGeom>
          <a:noFill/>
        </p:spPr>
        <p:txBody>
          <a:bodyPr wrap="none" rtlCol="0">
            <a:spAutoFit/>
          </a:bodyPr>
          <a:lstStyle/>
          <a:p>
            <a:r>
              <a:rPr lang="en-US" sz="1200" dirty="0"/>
              <a:t>29 kDa</a:t>
            </a:r>
          </a:p>
        </p:txBody>
      </p:sp>
      <p:sp>
        <p:nvSpPr>
          <p:cNvPr id="25" name="TextBox 24">
            <a:extLst>
              <a:ext uri="{FF2B5EF4-FFF2-40B4-BE49-F238E27FC236}">
                <a16:creationId xmlns:a16="http://schemas.microsoft.com/office/drawing/2014/main" id="{CB4F56B2-5A4B-0C4F-BF09-27022185C2DD}"/>
              </a:ext>
            </a:extLst>
          </p:cNvPr>
          <p:cNvSpPr txBox="1"/>
          <p:nvPr/>
        </p:nvSpPr>
        <p:spPr>
          <a:xfrm>
            <a:off x="5905849" y="2072077"/>
            <a:ext cx="732893" cy="276999"/>
          </a:xfrm>
          <a:prstGeom prst="rect">
            <a:avLst/>
          </a:prstGeom>
          <a:noFill/>
        </p:spPr>
        <p:txBody>
          <a:bodyPr wrap="none" rtlCol="0">
            <a:spAutoFit/>
          </a:bodyPr>
          <a:lstStyle/>
          <a:p>
            <a:r>
              <a:rPr lang="en-US" sz="1200" dirty="0"/>
              <a:t>13.7 kDa</a:t>
            </a:r>
          </a:p>
        </p:txBody>
      </p:sp>
      <p:sp>
        <p:nvSpPr>
          <p:cNvPr id="26" name="Freeform 25">
            <a:extLst>
              <a:ext uri="{FF2B5EF4-FFF2-40B4-BE49-F238E27FC236}">
                <a16:creationId xmlns:a16="http://schemas.microsoft.com/office/drawing/2014/main" id="{05B4DCCE-D03F-FA4D-B1ED-BC806C2EC2D8}"/>
              </a:ext>
            </a:extLst>
          </p:cNvPr>
          <p:cNvSpPr/>
          <p:nvPr/>
        </p:nvSpPr>
        <p:spPr>
          <a:xfrm>
            <a:off x="2155971" y="2592199"/>
            <a:ext cx="3061982" cy="2055302"/>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50F84B9-85EC-0A49-90E9-D184EC7641D8}"/>
              </a:ext>
            </a:extLst>
          </p:cNvPr>
          <p:cNvSpPr/>
          <p:nvPr/>
        </p:nvSpPr>
        <p:spPr>
          <a:xfrm>
            <a:off x="7197754" y="3145871"/>
            <a:ext cx="100667" cy="10066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13C18C2-D18E-F948-8845-9BA7C6FEE888}"/>
              </a:ext>
            </a:extLst>
          </p:cNvPr>
          <p:cNvSpPr txBox="1"/>
          <p:nvPr/>
        </p:nvSpPr>
        <p:spPr>
          <a:xfrm>
            <a:off x="7288633" y="3085748"/>
            <a:ext cx="702436" cy="276999"/>
          </a:xfrm>
          <a:prstGeom prst="rect">
            <a:avLst/>
          </a:prstGeom>
          <a:noFill/>
        </p:spPr>
        <p:txBody>
          <a:bodyPr wrap="none" rtlCol="0">
            <a:spAutoFit/>
          </a:bodyPr>
          <a:lstStyle/>
          <a:p>
            <a:r>
              <a:rPr lang="en-US" sz="1200" b="1" dirty="0">
                <a:solidFill>
                  <a:srgbClr val="FF0000"/>
                </a:solidFill>
              </a:rPr>
              <a:t>100 kDa</a:t>
            </a:r>
          </a:p>
        </p:txBody>
      </p:sp>
    </p:spTree>
    <p:extLst>
      <p:ext uri="{BB962C8B-B14F-4D97-AF65-F5344CB8AC3E}">
        <p14:creationId xmlns:p14="http://schemas.microsoft.com/office/powerpoint/2010/main" val="2994744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1571591" y="270012"/>
            <a:ext cx="5873018" cy="369332"/>
          </a:xfrm>
          <a:prstGeom prst="rect">
            <a:avLst/>
          </a:prstGeom>
          <a:noFill/>
        </p:spPr>
        <p:txBody>
          <a:bodyPr wrap="none" rtlCol="0">
            <a:spAutoFit/>
          </a:bodyPr>
          <a:lstStyle/>
          <a:p>
            <a:r>
              <a:rPr lang="en-US" b="1" dirty="0"/>
              <a:t>Results of Gel Filtration of the ATP-agarose Enzyme Fraction</a:t>
            </a:r>
          </a:p>
        </p:txBody>
      </p:sp>
      <p:sp>
        <p:nvSpPr>
          <p:cNvPr id="57" name="TextBox 56">
            <a:extLst>
              <a:ext uri="{FF2B5EF4-FFF2-40B4-BE49-F238E27FC236}">
                <a16:creationId xmlns:a16="http://schemas.microsoft.com/office/drawing/2014/main" id="{CBC9FBA0-FB50-CA48-A608-767D4C2B2AB3}"/>
              </a:ext>
            </a:extLst>
          </p:cNvPr>
          <p:cNvSpPr txBox="1"/>
          <p:nvPr/>
        </p:nvSpPr>
        <p:spPr>
          <a:xfrm>
            <a:off x="2542449" y="5040583"/>
            <a:ext cx="1693992" cy="338554"/>
          </a:xfrm>
          <a:prstGeom prst="rect">
            <a:avLst/>
          </a:prstGeom>
          <a:noFill/>
        </p:spPr>
        <p:txBody>
          <a:bodyPr wrap="square" rtlCol="0">
            <a:spAutoFit/>
          </a:bodyPr>
          <a:lstStyle/>
          <a:p>
            <a:r>
              <a:rPr lang="en-US" sz="1600" dirty="0"/>
              <a:t>Fraction number</a:t>
            </a:r>
          </a:p>
        </p:txBody>
      </p:sp>
      <p:sp>
        <p:nvSpPr>
          <p:cNvPr id="58" name="Bent-Up Arrow 57">
            <a:extLst>
              <a:ext uri="{FF2B5EF4-FFF2-40B4-BE49-F238E27FC236}">
                <a16:creationId xmlns:a16="http://schemas.microsoft.com/office/drawing/2014/main" id="{AD9E903F-E523-F64D-892A-CBCBAE71D9B1}"/>
              </a:ext>
            </a:extLst>
          </p:cNvPr>
          <p:cNvSpPr/>
          <p:nvPr/>
        </p:nvSpPr>
        <p:spPr>
          <a:xfrm flipH="1">
            <a:off x="488318" y="1979802"/>
            <a:ext cx="5593699" cy="295155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C5749708-DBA0-1344-B219-F28F5A5A93D3}"/>
              </a:ext>
            </a:extLst>
          </p:cNvPr>
          <p:cNvSpPr/>
          <p:nvPr/>
        </p:nvSpPr>
        <p:spPr>
          <a:xfrm>
            <a:off x="978016" y="2382474"/>
            <a:ext cx="4546600" cy="2464654"/>
          </a:xfrm>
          <a:custGeom>
            <a:avLst/>
            <a:gdLst>
              <a:gd name="connsiteX0" fmla="*/ 0 w 4546600"/>
              <a:gd name="connsiteY0" fmla="*/ 2849645 h 2858111"/>
              <a:gd name="connsiteX1" fmla="*/ 406400 w 4546600"/>
              <a:gd name="connsiteY1" fmla="*/ 2849645 h 2858111"/>
              <a:gd name="connsiteX2" fmla="*/ 880533 w 4546600"/>
              <a:gd name="connsiteY2" fmla="*/ 2858111 h 2858111"/>
              <a:gd name="connsiteX3" fmla="*/ 1464733 w 4546600"/>
              <a:gd name="connsiteY3" fmla="*/ 2849645 h 2858111"/>
              <a:gd name="connsiteX4" fmla="*/ 1744133 w 4546600"/>
              <a:gd name="connsiteY4" fmla="*/ 2824245 h 2858111"/>
              <a:gd name="connsiteX5" fmla="*/ 1913467 w 4546600"/>
              <a:gd name="connsiteY5" fmla="*/ 2494045 h 2858111"/>
              <a:gd name="connsiteX6" fmla="*/ 2057400 w 4546600"/>
              <a:gd name="connsiteY6" fmla="*/ 944645 h 2858111"/>
              <a:gd name="connsiteX7" fmla="*/ 2142067 w 4546600"/>
              <a:gd name="connsiteY7" fmla="*/ 72578 h 2858111"/>
              <a:gd name="connsiteX8" fmla="*/ 2252133 w 4546600"/>
              <a:gd name="connsiteY8" fmla="*/ 97978 h 2858111"/>
              <a:gd name="connsiteX9" fmla="*/ 2302933 w 4546600"/>
              <a:gd name="connsiteY9" fmla="*/ 495911 h 2858111"/>
              <a:gd name="connsiteX10" fmla="*/ 2345267 w 4546600"/>
              <a:gd name="connsiteY10" fmla="*/ 1071645 h 2858111"/>
              <a:gd name="connsiteX11" fmla="*/ 2413000 w 4546600"/>
              <a:gd name="connsiteY11" fmla="*/ 1638911 h 2858111"/>
              <a:gd name="connsiteX12" fmla="*/ 2523067 w 4546600"/>
              <a:gd name="connsiteY12" fmla="*/ 2383978 h 2858111"/>
              <a:gd name="connsiteX13" fmla="*/ 2590800 w 4546600"/>
              <a:gd name="connsiteY13" fmla="*/ 2671845 h 2858111"/>
              <a:gd name="connsiteX14" fmla="*/ 2785533 w 4546600"/>
              <a:gd name="connsiteY14" fmla="*/ 2807311 h 2858111"/>
              <a:gd name="connsiteX15" fmla="*/ 3175000 w 4546600"/>
              <a:gd name="connsiteY15" fmla="*/ 2849645 h 2858111"/>
              <a:gd name="connsiteX16" fmla="*/ 3818467 w 4546600"/>
              <a:gd name="connsiteY16" fmla="*/ 2841178 h 2858111"/>
              <a:gd name="connsiteX17" fmla="*/ 4343400 w 4546600"/>
              <a:gd name="connsiteY17" fmla="*/ 2832711 h 2858111"/>
              <a:gd name="connsiteX18" fmla="*/ 4546600 w 4546600"/>
              <a:gd name="connsiteY18" fmla="*/ 2849645 h 2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6600" h="2858111">
                <a:moveTo>
                  <a:pt x="0" y="2849645"/>
                </a:moveTo>
                <a:lnTo>
                  <a:pt x="406400" y="2849645"/>
                </a:lnTo>
                <a:cubicBezTo>
                  <a:pt x="553155" y="2851056"/>
                  <a:pt x="704144" y="2858111"/>
                  <a:pt x="880533" y="2858111"/>
                </a:cubicBezTo>
                <a:cubicBezTo>
                  <a:pt x="1056922" y="2858111"/>
                  <a:pt x="1320800" y="2855289"/>
                  <a:pt x="1464733" y="2849645"/>
                </a:cubicBezTo>
                <a:cubicBezTo>
                  <a:pt x="1608666" y="2844001"/>
                  <a:pt x="1669344" y="2883512"/>
                  <a:pt x="1744133" y="2824245"/>
                </a:cubicBezTo>
                <a:cubicBezTo>
                  <a:pt x="1818922" y="2764978"/>
                  <a:pt x="1861256" y="2807312"/>
                  <a:pt x="1913467" y="2494045"/>
                </a:cubicBezTo>
                <a:cubicBezTo>
                  <a:pt x="1965678" y="2180778"/>
                  <a:pt x="2019300" y="1348223"/>
                  <a:pt x="2057400" y="944645"/>
                </a:cubicBezTo>
                <a:cubicBezTo>
                  <a:pt x="2095500" y="541067"/>
                  <a:pt x="2109612" y="213689"/>
                  <a:pt x="2142067" y="72578"/>
                </a:cubicBezTo>
                <a:cubicBezTo>
                  <a:pt x="2174522" y="-68533"/>
                  <a:pt x="2225322" y="27422"/>
                  <a:pt x="2252133" y="97978"/>
                </a:cubicBezTo>
                <a:cubicBezTo>
                  <a:pt x="2278944" y="168534"/>
                  <a:pt x="2287411" y="333633"/>
                  <a:pt x="2302933" y="495911"/>
                </a:cubicBezTo>
                <a:cubicBezTo>
                  <a:pt x="2318455" y="658189"/>
                  <a:pt x="2326923" y="881145"/>
                  <a:pt x="2345267" y="1071645"/>
                </a:cubicBezTo>
                <a:cubicBezTo>
                  <a:pt x="2363611" y="1262145"/>
                  <a:pt x="2383367" y="1420189"/>
                  <a:pt x="2413000" y="1638911"/>
                </a:cubicBezTo>
                <a:cubicBezTo>
                  <a:pt x="2442633" y="1857633"/>
                  <a:pt x="2493434" y="2211822"/>
                  <a:pt x="2523067" y="2383978"/>
                </a:cubicBezTo>
                <a:cubicBezTo>
                  <a:pt x="2552700" y="2556134"/>
                  <a:pt x="2547056" y="2601290"/>
                  <a:pt x="2590800" y="2671845"/>
                </a:cubicBezTo>
                <a:cubicBezTo>
                  <a:pt x="2634544" y="2742400"/>
                  <a:pt x="2688166" y="2777678"/>
                  <a:pt x="2785533" y="2807311"/>
                </a:cubicBezTo>
                <a:cubicBezTo>
                  <a:pt x="2882900" y="2836944"/>
                  <a:pt x="3002844" y="2844001"/>
                  <a:pt x="3175000" y="2849645"/>
                </a:cubicBezTo>
                <a:cubicBezTo>
                  <a:pt x="3347156" y="2855289"/>
                  <a:pt x="3818467" y="2841178"/>
                  <a:pt x="3818467" y="2841178"/>
                </a:cubicBezTo>
                <a:lnTo>
                  <a:pt x="4343400" y="2832711"/>
                </a:lnTo>
                <a:cubicBezTo>
                  <a:pt x="4464755" y="2834122"/>
                  <a:pt x="4505677" y="2841883"/>
                  <a:pt x="4546600" y="2849645"/>
                </a:cubicBez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174B5CE-D13E-4F48-9715-DDA545CB2A93}"/>
              </a:ext>
            </a:extLst>
          </p:cNvPr>
          <p:cNvSpPr txBox="1"/>
          <p:nvPr/>
        </p:nvSpPr>
        <p:spPr>
          <a:xfrm>
            <a:off x="838162" y="2947241"/>
            <a:ext cx="918136" cy="338554"/>
          </a:xfrm>
          <a:prstGeom prst="rect">
            <a:avLst/>
          </a:prstGeom>
          <a:noFill/>
        </p:spPr>
        <p:txBody>
          <a:bodyPr wrap="none" rtlCol="0">
            <a:spAutoFit/>
          </a:bodyPr>
          <a:lstStyle/>
          <a:p>
            <a:r>
              <a:rPr lang="en-US" sz="1600" dirty="0">
                <a:solidFill>
                  <a:srgbClr val="FF0000"/>
                </a:solidFill>
              </a:rPr>
              <a:t>[protein]</a:t>
            </a:r>
          </a:p>
        </p:txBody>
      </p:sp>
      <p:sp>
        <p:nvSpPr>
          <p:cNvPr id="33" name="TextBox 32">
            <a:extLst>
              <a:ext uri="{FF2B5EF4-FFF2-40B4-BE49-F238E27FC236}">
                <a16:creationId xmlns:a16="http://schemas.microsoft.com/office/drawing/2014/main" id="{96BCAC83-D382-3948-AEBA-1D3B17C242A8}"/>
              </a:ext>
            </a:extLst>
          </p:cNvPr>
          <p:cNvSpPr txBox="1"/>
          <p:nvPr/>
        </p:nvSpPr>
        <p:spPr>
          <a:xfrm>
            <a:off x="881505" y="3292588"/>
            <a:ext cx="1374094" cy="338554"/>
          </a:xfrm>
          <a:prstGeom prst="rect">
            <a:avLst/>
          </a:prstGeom>
          <a:noFill/>
          <a:ln>
            <a:noFill/>
          </a:ln>
        </p:spPr>
        <p:txBody>
          <a:bodyPr wrap="none" rtlCol="0">
            <a:spAutoFit/>
          </a:bodyPr>
          <a:lstStyle/>
          <a:p>
            <a:r>
              <a:rPr lang="en-US" sz="1600" dirty="0">
                <a:solidFill>
                  <a:srgbClr val="0432FF"/>
                </a:solidFill>
              </a:rPr>
              <a:t>kinase activity</a:t>
            </a:r>
          </a:p>
        </p:txBody>
      </p:sp>
      <p:sp>
        <p:nvSpPr>
          <p:cNvPr id="35" name="TextBox 34">
            <a:extLst>
              <a:ext uri="{FF2B5EF4-FFF2-40B4-BE49-F238E27FC236}">
                <a16:creationId xmlns:a16="http://schemas.microsoft.com/office/drawing/2014/main" id="{81334872-5B88-7D42-AF2D-DF9207FFF843}"/>
              </a:ext>
            </a:extLst>
          </p:cNvPr>
          <p:cNvSpPr txBox="1"/>
          <p:nvPr/>
        </p:nvSpPr>
        <p:spPr>
          <a:xfrm>
            <a:off x="2195740" y="718721"/>
            <a:ext cx="5327786" cy="338554"/>
          </a:xfrm>
          <a:prstGeom prst="rect">
            <a:avLst/>
          </a:prstGeom>
          <a:noFill/>
        </p:spPr>
        <p:txBody>
          <a:bodyPr wrap="square" rtlCol="0">
            <a:spAutoFit/>
          </a:bodyPr>
          <a:lstStyle/>
          <a:p>
            <a:r>
              <a:rPr lang="en-US" sz="1600" dirty="0"/>
              <a:t>(Gel filtration input:  25,000 Units; 0.5 mg protein)</a:t>
            </a:r>
          </a:p>
        </p:txBody>
      </p:sp>
      <p:sp>
        <p:nvSpPr>
          <p:cNvPr id="2" name="Freeform 1">
            <a:extLst>
              <a:ext uri="{FF2B5EF4-FFF2-40B4-BE49-F238E27FC236}">
                <a16:creationId xmlns:a16="http://schemas.microsoft.com/office/drawing/2014/main" id="{5EF9755B-2D68-6B4C-A1BD-2D6B6D07BEE7}"/>
              </a:ext>
            </a:extLst>
          </p:cNvPr>
          <p:cNvSpPr/>
          <p:nvPr/>
        </p:nvSpPr>
        <p:spPr>
          <a:xfrm>
            <a:off x="1476462" y="4362277"/>
            <a:ext cx="3699545" cy="461394"/>
          </a:xfrm>
          <a:custGeom>
            <a:avLst/>
            <a:gdLst>
              <a:gd name="connsiteX0" fmla="*/ 0 w 3699545"/>
              <a:gd name="connsiteY0" fmla="*/ 328899 h 328899"/>
              <a:gd name="connsiteX1" fmla="*/ 109057 w 3699545"/>
              <a:gd name="connsiteY1" fmla="*/ 303732 h 328899"/>
              <a:gd name="connsiteX2" fmla="*/ 176169 w 3699545"/>
              <a:gd name="connsiteY2" fmla="*/ 228231 h 328899"/>
              <a:gd name="connsiteX3" fmla="*/ 243281 w 3699545"/>
              <a:gd name="connsiteY3" fmla="*/ 152730 h 328899"/>
              <a:gd name="connsiteX4" fmla="*/ 285226 w 3699545"/>
              <a:gd name="connsiteY4" fmla="*/ 169508 h 328899"/>
              <a:gd name="connsiteX5" fmla="*/ 377505 w 3699545"/>
              <a:gd name="connsiteY5" fmla="*/ 203064 h 328899"/>
              <a:gd name="connsiteX6" fmla="*/ 494951 w 3699545"/>
              <a:gd name="connsiteY6" fmla="*/ 194675 h 328899"/>
              <a:gd name="connsiteX7" fmla="*/ 578840 w 3699545"/>
              <a:gd name="connsiteY7" fmla="*/ 119175 h 328899"/>
              <a:gd name="connsiteX8" fmla="*/ 713064 w 3699545"/>
              <a:gd name="connsiteY8" fmla="*/ 119175 h 328899"/>
              <a:gd name="connsiteX9" fmla="*/ 838899 w 3699545"/>
              <a:gd name="connsiteY9" fmla="*/ 94008 h 328899"/>
              <a:gd name="connsiteX10" fmla="*/ 872455 w 3699545"/>
              <a:gd name="connsiteY10" fmla="*/ 52063 h 328899"/>
              <a:gd name="connsiteX11" fmla="*/ 973123 w 3699545"/>
              <a:gd name="connsiteY11" fmla="*/ 1729 h 328899"/>
              <a:gd name="connsiteX12" fmla="*/ 1115736 w 3699545"/>
              <a:gd name="connsiteY12" fmla="*/ 119175 h 328899"/>
              <a:gd name="connsiteX13" fmla="*/ 1249960 w 3699545"/>
              <a:gd name="connsiteY13" fmla="*/ 186286 h 328899"/>
              <a:gd name="connsiteX14" fmla="*/ 1426129 w 3699545"/>
              <a:gd name="connsiteY14" fmla="*/ 186286 h 328899"/>
              <a:gd name="connsiteX15" fmla="*/ 1585519 w 3699545"/>
              <a:gd name="connsiteY15" fmla="*/ 94008 h 328899"/>
              <a:gd name="connsiteX16" fmla="*/ 1669409 w 3699545"/>
              <a:gd name="connsiteY16" fmla="*/ 18507 h 328899"/>
              <a:gd name="connsiteX17" fmla="*/ 1820411 w 3699545"/>
              <a:gd name="connsiteY17" fmla="*/ 10118 h 328899"/>
              <a:gd name="connsiteX18" fmla="*/ 1954635 w 3699545"/>
              <a:gd name="connsiteY18" fmla="*/ 102397 h 328899"/>
              <a:gd name="connsiteX19" fmla="*/ 2147582 w 3699545"/>
              <a:gd name="connsiteY19" fmla="*/ 169508 h 328899"/>
              <a:gd name="connsiteX20" fmla="*/ 2348918 w 3699545"/>
              <a:gd name="connsiteY20" fmla="*/ 119175 h 328899"/>
              <a:gd name="connsiteX21" fmla="*/ 2457974 w 3699545"/>
              <a:gd name="connsiteY21" fmla="*/ 119175 h 328899"/>
              <a:gd name="connsiteX22" fmla="*/ 2667699 w 3699545"/>
              <a:gd name="connsiteY22" fmla="*/ 211453 h 328899"/>
              <a:gd name="connsiteX23" fmla="*/ 2969703 w 3699545"/>
              <a:gd name="connsiteY23" fmla="*/ 245009 h 328899"/>
              <a:gd name="connsiteX24" fmla="*/ 3254929 w 3699545"/>
              <a:gd name="connsiteY24" fmla="*/ 253398 h 328899"/>
              <a:gd name="connsiteX25" fmla="*/ 3414319 w 3699545"/>
              <a:gd name="connsiteY25" fmla="*/ 320510 h 328899"/>
              <a:gd name="connsiteX26" fmla="*/ 3699545 w 3699545"/>
              <a:gd name="connsiteY26" fmla="*/ 320510 h 32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9545" h="328899">
                <a:moveTo>
                  <a:pt x="0" y="328899"/>
                </a:moveTo>
                <a:cubicBezTo>
                  <a:pt x="39848" y="324704"/>
                  <a:pt x="79696" y="320510"/>
                  <a:pt x="109057" y="303732"/>
                </a:cubicBezTo>
                <a:cubicBezTo>
                  <a:pt x="138418" y="286954"/>
                  <a:pt x="176169" y="228231"/>
                  <a:pt x="176169" y="228231"/>
                </a:cubicBezTo>
                <a:cubicBezTo>
                  <a:pt x="198540" y="203064"/>
                  <a:pt x="225105" y="162517"/>
                  <a:pt x="243281" y="152730"/>
                </a:cubicBezTo>
                <a:cubicBezTo>
                  <a:pt x="261457" y="142943"/>
                  <a:pt x="262855" y="161119"/>
                  <a:pt x="285226" y="169508"/>
                </a:cubicBezTo>
                <a:cubicBezTo>
                  <a:pt x="307597" y="177897"/>
                  <a:pt x="342551" y="198870"/>
                  <a:pt x="377505" y="203064"/>
                </a:cubicBezTo>
                <a:cubicBezTo>
                  <a:pt x="412459" y="207258"/>
                  <a:pt x="461395" y="208656"/>
                  <a:pt x="494951" y="194675"/>
                </a:cubicBezTo>
                <a:cubicBezTo>
                  <a:pt x="528507" y="180694"/>
                  <a:pt x="542488" y="131758"/>
                  <a:pt x="578840" y="119175"/>
                </a:cubicBezTo>
                <a:cubicBezTo>
                  <a:pt x="615192" y="106592"/>
                  <a:pt x="669721" y="123370"/>
                  <a:pt x="713064" y="119175"/>
                </a:cubicBezTo>
                <a:cubicBezTo>
                  <a:pt x="756407" y="114980"/>
                  <a:pt x="812334" y="105193"/>
                  <a:pt x="838899" y="94008"/>
                </a:cubicBezTo>
                <a:cubicBezTo>
                  <a:pt x="865464" y="82823"/>
                  <a:pt x="850084" y="67443"/>
                  <a:pt x="872455" y="52063"/>
                </a:cubicBezTo>
                <a:cubicBezTo>
                  <a:pt x="894826" y="36683"/>
                  <a:pt x="932576" y="-9456"/>
                  <a:pt x="973123" y="1729"/>
                </a:cubicBezTo>
                <a:cubicBezTo>
                  <a:pt x="1013670" y="12914"/>
                  <a:pt x="1069596" y="88415"/>
                  <a:pt x="1115736" y="119175"/>
                </a:cubicBezTo>
                <a:cubicBezTo>
                  <a:pt x="1161876" y="149935"/>
                  <a:pt x="1198228" y="175101"/>
                  <a:pt x="1249960" y="186286"/>
                </a:cubicBezTo>
                <a:cubicBezTo>
                  <a:pt x="1301692" y="197471"/>
                  <a:pt x="1370202" y="201666"/>
                  <a:pt x="1426129" y="186286"/>
                </a:cubicBezTo>
                <a:cubicBezTo>
                  <a:pt x="1482056" y="170906"/>
                  <a:pt x="1544972" y="121971"/>
                  <a:pt x="1585519" y="94008"/>
                </a:cubicBezTo>
                <a:cubicBezTo>
                  <a:pt x="1626066" y="66045"/>
                  <a:pt x="1630260" y="32489"/>
                  <a:pt x="1669409" y="18507"/>
                </a:cubicBezTo>
                <a:cubicBezTo>
                  <a:pt x="1708558" y="4525"/>
                  <a:pt x="1772873" y="-3864"/>
                  <a:pt x="1820411" y="10118"/>
                </a:cubicBezTo>
                <a:cubicBezTo>
                  <a:pt x="1867949" y="24100"/>
                  <a:pt x="1900107" y="75832"/>
                  <a:pt x="1954635" y="102397"/>
                </a:cubicBezTo>
                <a:cubicBezTo>
                  <a:pt x="2009163" y="128962"/>
                  <a:pt x="2081868" y="166712"/>
                  <a:pt x="2147582" y="169508"/>
                </a:cubicBezTo>
                <a:cubicBezTo>
                  <a:pt x="2213296" y="172304"/>
                  <a:pt x="2297186" y="127564"/>
                  <a:pt x="2348918" y="119175"/>
                </a:cubicBezTo>
                <a:cubicBezTo>
                  <a:pt x="2400650" y="110786"/>
                  <a:pt x="2404844" y="103795"/>
                  <a:pt x="2457974" y="119175"/>
                </a:cubicBezTo>
                <a:cubicBezTo>
                  <a:pt x="2511104" y="134555"/>
                  <a:pt x="2582411" y="190481"/>
                  <a:pt x="2667699" y="211453"/>
                </a:cubicBezTo>
                <a:cubicBezTo>
                  <a:pt x="2752987" y="232425"/>
                  <a:pt x="2871831" y="238018"/>
                  <a:pt x="2969703" y="245009"/>
                </a:cubicBezTo>
                <a:cubicBezTo>
                  <a:pt x="3067575" y="252000"/>
                  <a:pt x="3180826" y="240814"/>
                  <a:pt x="3254929" y="253398"/>
                </a:cubicBezTo>
                <a:cubicBezTo>
                  <a:pt x="3329032" y="265981"/>
                  <a:pt x="3340216" y="309325"/>
                  <a:pt x="3414319" y="320510"/>
                </a:cubicBezTo>
                <a:cubicBezTo>
                  <a:pt x="3488422" y="331695"/>
                  <a:pt x="3593983" y="326102"/>
                  <a:pt x="3699545" y="320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Bracket 35">
            <a:extLst>
              <a:ext uri="{FF2B5EF4-FFF2-40B4-BE49-F238E27FC236}">
                <a16:creationId xmlns:a16="http://schemas.microsoft.com/office/drawing/2014/main" id="{14F1B563-BCC8-2848-951A-7C3C68BDA4DD}"/>
              </a:ext>
            </a:extLst>
          </p:cNvPr>
          <p:cNvSpPr/>
          <p:nvPr/>
        </p:nvSpPr>
        <p:spPr>
          <a:xfrm rot="5400000">
            <a:off x="3141304" y="2009257"/>
            <a:ext cx="45719" cy="556703"/>
          </a:xfrm>
          <a:prstGeom prst="leftBracket">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ABCAEDA9-5590-5846-B4F6-53D7A3BAE029}"/>
              </a:ext>
            </a:extLst>
          </p:cNvPr>
          <p:cNvSpPr txBox="1"/>
          <p:nvPr/>
        </p:nvSpPr>
        <p:spPr>
          <a:xfrm>
            <a:off x="2620506" y="1690234"/>
            <a:ext cx="1277967" cy="523220"/>
          </a:xfrm>
          <a:prstGeom prst="rect">
            <a:avLst/>
          </a:prstGeom>
          <a:noFill/>
        </p:spPr>
        <p:txBody>
          <a:bodyPr wrap="square" rtlCol="0">
            <a:spAutoFit/>
          </a:bodyPr>
          <a:lstStyle/>
          <a:p>
            <a:r>
              <a:rPr lang="en-US" sz="1400" dirty="0"/>
              <a:t>activity elutes as single peak</a:t>
            </a:r>
          </a:p>
        </p:txBody>
      </p:sp>
      <p:sp>
        <p:nvSpPr>
          <p:cNvPr id="38" name="TextBox 37">
            <a:extLst>
              <a:ext uri="{FF2B5EF4-FFF2-40B4-BE49-F238E27FC236}">
                <a16:creationId xmlns:a16="http://schemas.microsoft.com/office/drawing/2014/main" id="{063F8A79-161B-C948-A9CF-EF09BE462E21}"/>
              </a:ext>
            </a:extLst>
          </p:cNvPr>
          <p:cNvSpPr txBox="1"/>
          <p:nvPr/>
        </p:nvSpPr>
        <p:spPr>
          <a:xfrm>
            <a:off x="6156853" y="1636636"/>
            <a:ext cx="2420968" cy="523220"/>
          </a:xfrm>
          <a:prstGeom prst="rect">
            <a:avLst/>
          </a:prstGeom>
          <a:noFill/>
        </p:spPr>
        <p:txBody>
          <a:bodyPr wrap="square" rtlCol="0">
            <a:spAutoFit/>
          </a:bodyPr>
          <a:lstStyle/>
          <a:p>
            <a:r>
              <a:rPr lang="en-US" sz="1400" dirty="0"/>
              <a:t>Titration to see how many Units and underlie the peak</a:t>
            </a:r>
          </a:p>
        </p:txBody>
      </p:sp>
      <p:sp>
        <p:nvSpPr>
          <p:cNvPr id="39" name="TextBox 38">
            <a:extLst>
              <a:ext uri="{FF2B5EF4-FFF2-40B4-BE49-F238E27FC236}">
                <a16:creationId xmlns:a16="http://schemas.microsoft.com/office/drawing/2014/main" id="{AE37E442-3EB2-3841-B750-A222C95FEBEE}"/>
              </a:ext>
            </a:extLst>
          </p:cNvPr>
          <p:cNvSpPr txBox="1"/>
          <p:nvPr/>
        </p:nvSpPr>
        <p:spPr>
          <a:xfrm>
            <a:off x="6536390" y="2800746"/>
            <a:ext cx="1252022" cy="338554"/>
          </a:xfrm>
          <a:prstGeom prst="rect">
            <a:avLst/>
          </a:prstGeom>
          <a:noFill/>
        </p:spPr>
        <p:txBody>
          <a:bodyPr wrap="square" rtlCol="0">
            <a:spAutoFit/>
          </a:bodyPr>
          <a:lstStyle/>
          <a:p>
            <a:r>
              <a:rPr lang="en-US" sz="1600" b="1" dirty="0">
                <a:solidFill>
                  <a:srgbClr val="0432FF"/>
                </a:solidFill>
              </a:rPr>
              <a:t>20,000 Units</a:t>
            </a:r>
          </a:p>
        </p:txBody>
      </p:sp>
      <p:sp>
        <p:nvSpPr>
          <p:cNvPr id="40" name="TextBox 39">
            <a:extLst>
              <a:ext uri="{FF2B5EF4-FFF2-40B4-BE49-F238E27FC236}">
                <a16:creationId xmlns:a16="http://schemas.microsoft.com/office/drawing/2014/main" id="{BCC8244E-799E-E945-9D17-EB6311EA22EF}"/>
              </a:ext>
            </a:extLst>
          </p:cNvPr>
          <p:cNvSpPr txBox="1"/>
          <p:nvPr/>
        </p:nvSpPr>
        <p:spPr>
          <a:xfrm>
            <a:off x="6264594" y="3854777"/>
            <a:ext cx="1762893" cy="523220"/>
          </a:xfrm>
          <a:prstGeom prst="rect">
            <a:avLst/>
          </a:prstGeom>
          <a:noFill/>
        </p:spPr>
        <p:txBody>
          <a:bodyPr wrap="square" rtlCol="0">
            <a:spAutoFit/>
          </a:bodyPr>
          <a:lstStyle/>
          <a:p>
            <a:pPr algn="ctr"/>
            <a:r>
              <a:rPr lang="en-US" sz="1400" dirty="0"/>
              <a:t>80% recovery of activity at this step</a:t>
            </a:r>
          </a:p>
        </p:txBody>
      </p:sp>
      <p:sp>
        <p:nvSpPr>
          <p:cNvPr id="41" name="TextBox 40">
            <a:extLst>
              <a:ext uri="{FF2B5EF4-FFF2-40B4-BE49-F238E27FC236}">
                <a16:creationId xmlns:a16="http://schemas.microsoft.com/office/drawing/2014/main" id="{539BF2AB-6842-F34B-AA98-7CE17223DB7E}"/>
              </a:ext>
            </a:extLst>
          </p:cNvPr>
          <p:cNvSpPr txBox="1"/>
          <p:nvPr/>
        </p:nvSpPr>
        <p:spPr>
          <a:xfrm>
            <a:off x="6176629" y="5021881"/>
            <a:ext cx="1900366" cy="307777"/>
          </a:xfrm>
          <a:prstGeom prst="rect">
            <a:avLst/>
          </a:prstGeom>
          <a:noFill/>
        </p:spPr>
        <p:txBody>
          <a:bodyPr wrap="square" rtlCol="0">
            <a:spAutoFit/>
          </a:bodyPr>
          <a:lstStyle/>
          <a:p>
            <a:pPr algn="ctr"/>
            <a:r>
              <a:rPr lang="en-US" sz="1400" dirty="0"/>
              <a:t>Are you done now?</a:t>
            </a:r>
          </a:p>
        </p:txBody>
      </p:sp>
      <p:sp>
        <p:nvSpPr>
          <p:cNvPr id="42" name="Rectangle 41">
            <a:extLst>
              <a:ext uri="{FF2B5EF4-FFF2-40B4-BE49-F238E27FC236}">
                <a16:creationId xmlns:a16="http://schemas.microsoft.com/office/drawing/2014/main" id="{79BE7FC9-5B0D-B543-9773-41BE9C8D9A08}"/>
              </a:ext>
            </a:extLst>
          </p:cNvPr>
          <p:cNvSpPr/>
          <p:nvPr/>
        </p:nvSpPr>
        <p:spPr>
          <a:xfrm>
            <a:off x="6839652" y="3336029"/>
            <a:ext cx="647934" cy="584775"/>
          </a:xfrm>
          <a:prstGeom prst="rect">
            <a:avLst/>
          </a:prstGeom>
        </p:spPr>
        <p:txBody>
          <a:bodyPr wrap="none">
            <a:spAutoFit/>
          </a:bodyPr>
          <a:lstStyle/>
          <a:p>
            <a:r>
              <a:rPr lang="en-US" sz="32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43" name="Down Arrow 42">
            <a:extLst>
              <a:ext uri="{FF2B5EF4-FFF2-40B4-BE49-F238E27FC236}">
                <a16:creationId xmlns:a16="http://schemas.microsoft.com/office/drawing/2014/main" id="{90555C52-6C45-244A-B4B6-2720D073E45A}"/>
              </a:ext>
            </a:extLst>
          </p:cNvPr>
          <p:cNvSpPr/>
          <p:nvPr/>
        </p:nvSpPr>
        <p:spPr>
          <a:xfrm>
            <a:off x="7087974" y="4484432"/>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DF3B8F-0050-B446-A81B-E90BC11583E0}"/>
              </a:ext>
            </a:extLst>
          </p:cNvPr>
          <p:cNvSpPr txBox="1"/>
          <p:nvPr/>
        </p:nvSpPr>
        <p:spPr>
          <a:xfrm>
            <a:off x="615626" y="1238452"/>
            <a:ext cx="1252022" cy="338554"/>
          </a:xfrm>
          <a:prstGeom prst="rect">
            <a:avLst/>
          </a:prstGeom>
          <a:noFill/>
        </p:spPr>
        <p:txBody>
          <a:bodyPr wrap="square" rtlCol="0">
            <a:spAutoFit/>
          </a:bodyPr>
          <a:lstStyle/>
          <a:p>
            <a:r>
              <a:rPr lang="en-US" sz="1600" b="1" dirty="0">
                <a:solidFill>
                  <a:srgbClr val="0432FF"/>
                </a:solidFill>
              </a:rPr>
              <a:t>Scenario #1</a:t>
            </a:r>
          </a:p>
        </p:txBody>
      </p:sp>
      <p:sp>
        <p:nvSpPr>
          <p:cNvPr id="45" name="Round Single Corner Rectangle 44">
            <a:extLst>
              <a:ext uri="{FF2B5EF4-FFF2-40B4-BE49-F238E27FC236}">
                <a16:creationId xmlns:a16="http://schemas.microsoft.com/office/drawing/2014/main" id="{95154408-288A-5648-BC75-9758F954A36F}"/>
              </a:ext>
            </a:extLst>
          </p:cNvPr>
          <p:cNvSpPr/>
          <p:nvPr/>
        </p:nvSpPr>
        <p:spPr>
          <a:xfrm>
            <a:off x="625058" y="1201801"/>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038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1571591" y="270012"/>
            <a:ext cx="5873018" cy="369332"/>
          </a:xfrm>
          <a:prstGeom prst="rect">
            <a:avLst/>
          </a:prstGeom>
          <a:noFill/>
        </p:spPr>
        <p:txBody>
          <a:bodyPr wrap="none" rtlCol="0">
            <a:spAutoFit/>
          </a:bodyPr>
          <a:lstStyle/>
          <a:p>
            <a:r>
              <a:rPr lang="en-US" b="1" dirty="0"/>
              <a:t>Results of Gel Filtration of the ATP-agarose Enzyme Fraction</a:t>
            </a:r>
          </a:p>
        </p:txBody>
      </p:sp>
      <p:sp>
        <p:nvSpPr>
          <p:cNvPr id="57" name="TextBox 56">
            <a:extLst>
              <a:ext uri="{FF2B5EF4-FFF2-40B4-BE49-F238E27FC236}">
                <a16:creationId xmlns:a16="http://schemas.microsoft.com/office/drawing/2014/main" id="{CBC9FBA0-FB50-CA48-A608-767D4C2B2AB3}"/>
              </a:ext>
            </a:extLst>
          </p:cNvPr>
          <p:cNvSpPr txBox="1"/>
          <p:nvPr/>
        </p:nvSpPr>
        <p:spPr>
          <a:xfrm>
            <a:off x="2542449" y="5040583"/>
            <a:ext cx="1693992" cy="338554"/>
          </a:xfrm>
          <a:prstGeom prst="rect">
            <a:avLst/>
          </a:prstGeom>
          <a:noFill/>
        </p:spPr>
        <p:txBody>
          <a:bodyPr wrap="square" rtlCol="0">
            <a:spAutoFit/>
          </a:bodyPr>
          <a:lstStyle/>
          <a:p>
            <a:r>
              <a:rPr lang="en-US" sz="1600" dirty="0"/>
              <a:t>Fraction number</a:t>
            </a:r>
          </a:p>
        </p:txBody>
      </p:sp>
      <p:sp>
        <p:nvSpPr>
          <p:cNvPr id="58" name="Bent-Up Arrow 57">
            <a:extLst>
              <a:ext uri="{FF2B5EF4-FFF2-40B4-BE49-F238E27FC236}">
                <a16:creationId xmlns:a16="http://schemas.microsoft.com/office/drawing/2014/main" id="{AD9E903F-E523-F64D-892A-CBCBAE71D9B1}"/>
              </a:ext>
            </a:extLst>
          </p:cNvPr>
          <p:cNvSpPr/>
          <p:nvPr/>
        </p:nvSpPr>
        <p:spPr>
          <a:xfrm flipH="1">
            <a:off x="488318" y="1979802"/>
            <a:ext cx="5593699" cy="295155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174B5CE-D13E-4F48-9715-DDA545CB2A93}"/>
              </a:ext>
            </a:extLst>
          </p:cNvPr>
          <p:cNvSpPr txBox="1"/>
          <p:nvPr/>
        </p:nvSpPr>
        <p:spPr>
          <a:xfrm>
            <a:off x="838162" y="2947241"/>
            <a:ext cx="918136" cy="338554"/>
          </a:xfrm>
          <a:prstGeom prst="rect">
            <a:avLst/>
          </a:prstGeom>
          <a:noFill/>
        </p:spPr>
        <p:txBody>
          <a:bodyPr wrap="none" rtlCol="0">
            <a:spAutoFit/>
          </a:bodyPr>
          <a:lstStyle/>
          <a:p>
            <a:r>
              <a:rPr lang="en-US" sz="1600" dirty="0">
                <a:solidFill>
                  <a:srgbClr val="FF0000"/>
                </a:solidFill>
              </a:rPr>
              <a:t>[protein]</a:t>
            </a:r>
          </a:p>
        </p:txBody>
      </p:sp>
      <p:sp>
        <p:nvSpPr>
          <p:cNvPr id="33" name="TextBox 32">
            <a:extLst>
              <a:ext uri="{FF2B5EF4-FFF2-40B4-BE49-F238E27FC236}">
                <a16:creationId xmlns:a16="http://schemas.microsoft.com/office/drawing/2014/main" id="{96BCAC83-D382-3948-AEBA-1D3B17C242A8}"/>
              </a:ext>
            </a:extLst>
          </p:cNvPr>
          <p:cNvSpPr txBox="1"/>
          <p:nvPr/>
        </p:nvSpPr>
        <p:spPr>
          <a:xfrm>
            <a:off x="881505" y="3292588"/>
            <a:ext cx="1374094" cy="338554"/>
          </a:xfrm>
          <a:prstGeom prst="rect">
            <a:avLst/>
          </a:prstGeom>
          <a:noFill/>
          <a:ln>
            <a:noFill/>
          </a:ln>
        </p:spPr>
        <p:txBody>
          <a:bodyPr wrap="none" rtlCol="0">
            <a:spAutoFit/>
          </a:bodyPr>
          <a:lstStyle/>
          <a:p>
            <a:r>
              <a:rPr lang="en-US" sz="1600" dirty="0">
                <a:solidFill>
                  <a:srgbClr val="0432FF"/>
                </a:solidFill>
              </a:rPr>
              <a:t>kinase activity</a:t>
            </a:r>
          </a:p>
        </p:txBody>
      </p:sp>
      <p:sp>
        <p:nvSpPr>
          <p:cNvPr id="35" name="TextBox 34">
            <a:extLst>
              <a:ext uri="{FF2B5EF4-FFF2-40B4-BE49-F238E27FC236}">
                <a16:creationId xmlns:a16="http://schemas.microsoft.com/office/drawing/2014/main" id="{81334872-5B88-7D42-AF2D-DF9207FFF843}"/>
              </a:ext>
            </a:extLst>
          </p:cNvPr>
          <p:cNvSpPr txBox="1"/>
          <p:nvPr/>
        </p:nvSpPr>
        <p:spPr>
          <a:xfrm>
            <a:off x="2195740" y="718721"/>
            <a:ext cx="5327786" cy="338554"/>
          </a:xfrm>
          <a:prstGeom prst="rect">
            <a:avLst/>
          </a:prstGeom>
          <a:noFill/>
        </p:spPr>
        <p:txBody>
          <a:bodyPr wrap="square" rtlCol="0">
            <a:spAutoFit/>
          </a:bodyPr>
          <a:lstStyle/>
          <a:p>
            <a:r>
              <a:rPr lang="en-US" sz="1600" dirty="0"/>
              <a:t>(Gel filtration input:  25,000 Units; 0.5 mg protein)</a:t>
            </a:r>
          </a:p>
        </p:txBody>
      </p:sp>
      <p:sp>
        <p:nvSpPr>
          <p:cNvPr id="2" name="Freeform 1">
            <a:extLst>
              <a:ext uri="{FF2B5EF4-FFF2-40B4-BE49-F238E27FC236}">
                <a16:creationId xmlns:a16="http://schemas.microsoft.com/office/drawing/2014/main" id="{5EF9755B-2D68-6B4C-A1BD-2D6B6D07BEE7}"/>
              </a:ext>
            </a:extLst>
          </p:cNvPr>
          <p:cNvSpPr/>
          <p:nvPr/>
        </p:nvSpPr>
        <p:spPr>
          <a:xfrm>
            <a:off x="1476462" y="4362277"/>
            <a:ext cx="3699545" cy="461394"/>
          </a:xfrm>
          <a:custGeom>
            <a:avLst/>
            <a:gdLst>
              <a:gd name="connsiteX0" fmla="*/ 0 w 3699545"/>
              <a:gd name="connsiteY0" fmla="*/ 328899 h 328899"/>
              <a:gd name="connsiteX1" fmla="*/ 109057 w 3699545"/>
              <a:gd name="connsiteY1" fmla="*/ 303732 h 328899"/>
              <a:gd name="connsiteX2" fmla="*/ 176169 w 3699545"/>
              <a:gd name="connsiteY2" fmla="*/ 228231 h 328899"/>
              <a:gd name="connsiteX3" fmla="*/ 243281 w 3699545"/>
              <a:gd name="connsiteY3" fmla="*/ 152730 h 328899"/>
              <a:gd name="connsiteX4" fmla="*/ 285226 w 3699545"/>
              <a:gd name="connsiteY4" fmla="*/ 169508 h 328899"/>
              <a:gd name="connsiteX5" fmla="*/ 377505 w 3699545"/>
              <a:gd name="connsiteY5" fmla="*/ 203064 h 328899"/>
              <a:gd name="connsiteX6" fmla="*/ 494951 w 3699545"/>
              <a:gd name="connsiteY6" fmla="*/ 194675 h 328899"/>
              <a:gd name="connsiteX7" fmla="*/ 578840 w 3699545"/>
              <a:gd name="connsiteY7" fmla="*/ 119175 h 328899"/>
              <a:gd name="connsiteX8" fmla="*/ 713064 w 3699545"/>
              <a:gd name="connsiteY8" fmla="*/ 119175 h 328899"/>
              <a:gd name="connsiteX9" fmla="*/ 838899 w 3699545"/>
              <a:gd name="connsiteY9" fmla="*/ 94008 h 328899"/>
              <a:gd name="connsiteX10" fmla="*/ 872455 w 3699545"/>
              <a:gd name="connsiteY10" fmla="*/ 52063 h 328899"/>
              <a:gd name="connsiteX11" fmla="*/ 973123 w 3699545"/>
              <a:gd name="connsiteY11" fmla="*/ 1729 h 328899"/>
              <a:gd name="connsiteX12" fmla="*/ 1115736 w 3699545"/>
              <a:gd name="connsiteY12" fmla="*/ 119175 h 328899"/>
              <a:gd name="connsiteX13" fmla="*/ 1249960 w 3699545"/>
              <a:gd name="connsiteY13" fmla="*/ 186286 h 328899"/>
              <a:gd name="connsiteX14" fmla="*/ 1426129 w 3699545"/>
              <a:gd name="connsiteY14" fmla="*/ 186286 h 328899"/>
              <a:gd name="connsiteX15" fmla="*/ 1585519 w 3699545"/>
              <a:gd name="connsiteY15" fmla="*/ 94008 h 328899"/>
              <a:gd name="connsiteX16" fmla="*/ 1669409 w 3699545"/>
              <a:gd name="connsiteY16" fmla="*/ 18507 h 328899"/>
              <a:gd name="connsiteX17" fmla="*/ 1820411 w 3699545"/>
              <a:gd name="connsiteY17" fmla="*/ 10118 h 328899"/>
              <a:gd name="connsiteX18" fmla="*/ 1954635 w 3699545"/>
              <a:gd name="connsiteY18" fmla="*/ 102397 h 328899"/>
              <a:gd name="connsiteX19" fmla="*/ 2147582 w 3699545"/>
              <a:gd name="connsiteY19" fmla="*/ 169508 h 328899"/>
              <a:gd name="connsiteX20" fmla="*/ 2348918 w 3699545"/>
              <a:gd name="connsiteY20" fmla="*/ 119175 h 328899"/>
              <a:gd name="connsiteX21" fmla="*/ 2457974 w 3699545"/>
              <a:gd name="connsiteY21" fmla="*/ 119175 h 328899"/>
              <a:gd name="connsiteX22" fmla="*/ 2667699 w 3699545"/>
              <a:gd name="connsiteY22" fmla="*/ 211453 h 328899"/>
              <a:gd name="connsiteX23" fmla="*/ 2969703 w 3699545"/>
              <a:gd name="connsiteY23" fmla="*/ 245009 h 328899"/>
              <a:gd name="connsiteX24" fmla="*/ 3254929 w 3699545"/>
              <a:gd name="connsiteY24" fmla="*/ 253398 h 328899"/>
              <a:gd name="connsiteX25" fmla="*/ 3414319 w 3699545"/>
              <a:gd name="connsiteY25" fmla="*/ 320510 h 328899"/>
              <a:gd name="connsiteX26" fmla="*/ 3699545 w 3699545"/>
              <a:gd name="connsiteY26" fmla="*/ 320510 h 32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9545" h="328899">
                <a:moveTo>
                  <a:pt x="0" y="328899"/>
                </a:moveTo>
                <a:cubicBezTo>
                  <a:pt x="39848" y="324704"/>
                  <a:pt x="79696" y="320510"/>
                  <a:pt x="109057" y="303732"/>
                </a:cubicBezTo>
                <a:cubicBezTo>
                  <a:pt x="138418" y="286954"/>
                  <a:pt x="176169" y="228231"/>
                  <a:pt x="176169" y="228231"/>
                </a:cubicBezTo>
                <a:cubicBezTo>
                  <a:pt x="198540" y="203064"/>
                  <a:pt x="225105" y="162517"/>
                  <a:pt x="243281" y="152730"/>
                </a:cubicBezTo>
                <a:cubicBezTo>
                  <a:pt x="261457" y="142943"/>
                  <a:pt x="262855" y="161119"/>
                  <a:pt x="285226" y="169508"/>
                </a:cubicBezTo>
                <a:cubicBezTo>
                  <a:pt x="307597" y="177897"/>
                  <a:pt x="342551" y="198870"/>
                  <a:pt x="377505" y="203064"/>
                </a:cubicBezTo>
                <a:cubicBezTo>
                  <a:pt x="412459" y="207258"/>
                  <a:pt x="461395" y="208656"/>
                  <a:pt x="494951" y="194675"/>
                </a:cubicBezTo>
                <a:cubicBezTo>
                  <a:pt x="528507" y="180694"/>
                  <a:pt x="542488" y="131758"/>
                  <a:pt x="578840" y="119175"/>
                </a:cubicBezTo>
                <a:cubicBezTo>
                  <a:pt x="615192" y="106592"/>
                  <a:pt x="669721" y="123370"/>
                  <a:pt x="713064" y="119175"/>
                </a:cubicBezTo>
                <a:cubicBezTo>
                  <a:pt x="756407" y="114980"/>
                  <a:pt x="812334" y="105193"/>
                  <a:pt x="838899" y="94008"/>
                </a:cubicBezTo>
                <a:cubicBezTo>
                  <a:pt x="865464" y="82823"/>
                  <a:pt x="850084" y="67443"/>
                  <a:pt x="872455" y="52063"/>
                </a:cubicBezTo>
                <a:cubicBezTo>
                  <a:pt x="894826" y="36683"/>
                  <a:pt x="932576" y="-9456"/>
                  <a:pt x="973123" y="1729"/>
                </a:cubicBezTo>
                <a:cubicBezTo>
                  <a:pt x="1013670" y="12914"/>
                  <a:pt x="1069596" y="88415"/>
                  <a:pt x="1115736" y="119175"/>
                </a:cubicBezTo>
                <a:cubicBezTo>
                  <a:pt x="1161876" y="149935"/>
                  <a:pt x="1198228" y="175101"/>
                  <a:pt x="1249960" y="186286"/>
                </a:cubicBezTo>
                <a:cubicBezTo>
                  <a:pt x="1301692" y="197471"/>
                  <a:pt x="1370202" y="201666"/>
                  <a:pt x="1426129" y="186286"/>
                </a:cubicBezTo>
                <a:cubicBezTo>
                  <a:pt x="1482056" y="170906"/>
                  <a:pt x="1544972" y="121971"/>
                  <a:pt x="1585519" y="94008"/>
                </a:cubicBezTo>
                <a:cubicBezTo>
                  <a:pt x="1626066" y="66045"/>
                  <a:pt x="1630260" y="32489"/>
                  <a:pt x="1669409" y="18507"/>
                </a:cubicBezTo>
                <a:cubicBezTo>
                  <a:pt x="1708558" y="4525"/>
                  <a:pt x="1772873" y="-3864"/>
                  <a:pt x="1820411" y="10118"/>
                </a:cubicBezTo>
                <a:cubicBezTo>
                  <a:pt x="1867949" y="24100"/>
                  <a:pt x="1900107" y="75832"/>
                  <a:pt x="1954635" y="102397"/>
                </a:cubicBezTo>
                <a:cubicBezTo>
                  <a:pt x="2009163" y="128962"/>
                  <a:pt x="2081868" y="166712"/>
                  <a:pt x="2147582" y="169508"/>
                </a:cubicBezTo>
                <a:cubicBezTo>
                  <a:pt x="2213296" y="172304"/>
                  <a:pt x="2297186" y="127564"/>
                  <a:pt x="2348918" y="119175"/>
                </a:cubicBezTo>
                <a:cubicBezTo>
                  <a:pt x="2400650" y="110786"/>
                  <a:pt x="2404844" y="103795"/>
                  <a:pt x="2457974" y="119175"/>
                </a:cubicBezTo>
                <a:cubicBezTo>
                  <a:pt x="2511104" y="134555"/>
                  <a:pt x="2582411" y="190481"/>
                  <a:pt x="2667699" y="211453"/>
                </a:cubicBezTo>
                <a:cubicBezTo>
                  <a:pt x="2752987" y="232425"/>
                  <a:pt x="2871831" y="238018"/>
                  <a:pt x="2969703" y="245009"/>
                </a:cubicBezTo>
                <a:cubicBezTo>
                  <a:pt x="3067575" y="252000"/>
                  <a:pt x="3180826" y="240814"/>
                  <a:pt x="3254929" y="253398"/>
                </a:cubicBezTo>
                <a:cubicBezTo>
                  <a:pt x="3329032" y="265981"/>
                  <a:pt x="3340216" y="309325"/>
                  <a:pt x="3414319" y="320510"/>
                </a:cubicBezTo>
                <a:cubicBezTo>
                  <a:pt x="3488422" y="331695"/>
                  <a:pt x="3593983" y="326102"/>
                  <a:pt x="3699545" y="320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DF3B8F-0050-B446-A81B-E90BC11583E0}"/>
              </a:ext>
            </a:extLst>
          </p:cNvPr>
          <p:cNvSpPr txBox="1"/>
          <p:nvPr/>
        </p:nvSpPr>
        <p:spPr>
          <a:xfrm>
            <a:off x="615626" y="1238452"/>
            <a:ext cx="1252022" cy="338554"/>
          </a:xfrm>
          <a:prstGeom prst="rect">
            <a:avLst/>
          </a:prstGeom>
          <a:noFill/>
        </p:spPr>
        <p:txBody>
          <a:bodyPr wrap="square" rtlCol="0">
            <a:spAutoFit/>
          </a:bodyPr>
          <a:lstStyle/>
          <a:p>
            <a:r>
              <a:rPr lang="en-US" sz="1600" b="1" dirty="0">
                <a:solidFill>
                  <a:srgbClr val="0432FF"/>
                </a:solidFill>
              </a:rPr>
              <a:t>Scenario #2</a:t>
            </a:r>
          </a:p>
        </p:txBody>
      </p:sp>
      <p:sp>
        <p:nvSpPr>
          <p:cNvPr id="45" name="Round Single Corner Rectangle 44">
            <a:extLst>
              <a:ext uri="{FF2B5EF4-FFF2-40B4-BE49-F238E27FC236}">
                <a16:creationId xmlns:a16="http://schemas.microsoft.com/office/drawing/2014/main" id="{95154408-288A-5648-BC75-9758F954A36F}"/>
              </a:ext>
            </a:extLst>
          </p:cNvPr>
          <p:cNvSpPr/>
          <p:nvPr/>
        </p:nvSpPr>
        <p:spPr>
          <a:xfrm>
            <a:off x="625058" y="1201801"/>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808CB825-97A2-734B-9DBA-55E7CC2541B0}"/>
              </a:ext>
            </a:extLst>
          </p:cNvPr>
          <p:cNvSpPr/>
          <p:nvPr/>
        </p:nvSpPr>
        <p:spPr>
          <a:xfrm flipH="1">
            <a:off x="1011572" y="2298946"/>
            <a:ext cx="4749800" cy="2573272"/>
          </a:xfrm>
          <a:custGeom>
            <a:avLst/>
            <a:gdLst>
              <a:gd name="connsiteX0" fmla="*/ 0 w 4749800"/>
              <a:gd name="connsiteY0" fmla="*/ 2573272 h 2573272"/>
              <a:gd name="connsiteX1" fmla="*/ 457200 w 4749800"/>
              <a:gd name="connsiteY1" fmla="*/ 2573272 h 2573272"/>
              <a:gd name="connsiteX2" fmla="*/ 1016000 w 4749800"/>
              <a:gd name="connsiteY2" fmla="*/ 2573272 h 2573272"/>
              <a:gd name="connsiteX3" fmla="*/ 1507067 w 4749800"/>
              <a:gd name="connsiteY3" fmla="*/ 2556338 h 2573272"/>
              <a:gd name="connsiteX4" fmla="*/ 1752600 w 4749800"/>
              <a:gd name="connsiteY4" fmla="*/ 2505538 h 2573272"/>
              <a:gd name="connsiteX5" fmla="*/ 1837267 w 4749800"/>
              <a:gd name="connsiteY5" fmla="*/ 2243072 h 2573272"/>
              <a:gd name="connsiteX6" fmla="*/ 1896533 w 4749800"/>
              <a:gd name="connsiteY6" fmla="*/ 1743538 h 2573272"/>
              <a:gd name="connsiteX7" fmla="*/ 1955800 w 4749800"/>
              <a:gd name="connsiteY7" fmla="*/ 1032338 h 2573272"/>
              <a:gd name="connsiteX8" fmla="*/ 1998133 w 4749800"/>
              <a:gd name="connsiteY8" fmla="*/ 465072 h 2573272"/>
              <a:gd name="connsiteX9" fmla="*/ 2040467 w 4749800"/>
              <a:gd name="connsiteY9" fmla="*/ 101005 h 2573272"/>
              <a:gd name="connsiteX10" fmla="*/ 2175933 w 4749800"/>
              <a:gd name="connsiteY10" fmla="*/ 16338 h 2573272"/>
              <a:gd name="connsiteX11" fmla="*/ 2252133 w 4749800"/>
              <a:gd name="connsiteY11" fmla="*/ 371938 h 2573272"/>
              <a:gd name="connsiteX12" fmla="*/ 2319867 w 4749800"/>
              <a:gd name="connsiteY12" fmla="*/ 990005 h 2573272"/>
              <a:gd name="connsiteX13" fmla="*/ 2396067 w 4749800"/>
              <a:gd name="connsiteY13" fmla="*/ 1845138 h 2573272"/>
              <a:gd name="connsiteX14" fmla="*/ 2463800 w 4749800"/>
              <a:gd name="connsiteY14" fmla="*/ 2361605 h 2573272"/>
              <a:gd name="connsiteX15" fmla="*/ 2624667 w 4749800"/>
              <a:gd name="connsiteY15" fmla="*/ 2420872 h 2573272"/>
              <a:gd name="connsiteX16" fmla="*/ 2717800 w 4749800"/>
              <a:gd name="connsiteY16" fmla="*/ 2200738 h 2573272"/>
              <a:gd name="connsiteX17" fmla="*/ 2794000 w 4749800"/>
              <a:gd name="connsiteY17" fmla="*/ 1421805 h 2573272"/>
              <a:gd name="connsiteX18" fmla="*/ 2844800 w 4749800"/>
              <a:gd name="connsiteY18" fmla="*/ 913805 h 2573272"/>
              <a:gd name="connsiteX19" fmla="*/ 2997200 w 4749800"/>
              <a:gd name="connsiteY19" fmla="*/ 863005 h 2573272"/>
              <a:gd name="connsiteX20" fmla="*/ 3090333 w 4749800"/>
              <a:gd name="connsiteY20" fmla="*/ 1320205 h 2573272"/>
              <a:gd name="connsiteX21" fmla="*/ 3175000 w 4749800"/>
              <a:gd name="connsiteY21" fmla="*/ 1845138 h 2573272"/>
              <a:gd name="connsiteX22" fmla="*/ 3242733 w 4749800"/>
              <a:gd name="connsiteY22" fmla="*/ 2285405 h 2573272"/>
              <a:gd name="connsiteX23" fmla="*/ 3403600 w 4749800"/>
              <a:gd name="connsiteY23" fmla="*/ 2505538 h 2573272"/>
              <a:gd name="connsiteX24" fmla="*/ 3784600 w 4749800"/>
              <a:gd name="connsiteY24" fmla="*/ 2556338 h 2573272"/>
              <a:gd name="connsiteX25" fmla="*/ 4131733 w 4749800"/>
              <a:gd name="connsiteY25" fmla="*/ 2556338 h 2573272"/>
              <a:gd name="connsiteX26" fmla="*/ 4749800 w 4749800"/>
              <a:gd name="connsiteY26" fmla="*/ 2539405 h 25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9800" h="2573272">
                <a:moveTo>
                  <a:pt x="0" y="2573272"/>
                </a:moveTo>
                <a:lnTo>
                  <a:pt x="457200" y="2573272"/>
                </a:lnTo>
                <a:lnTo>
                  <a:pt x="1016000" y="2573272"/>
                </a:lnTo>
                <a:cubicBezTo>
                  <a:pt x="1190978" y="2570450"/>
                  <a:pt x="1384300" y="2567627"/>
                  <a:pt x="1507067" y="2556338"/>
                </a:cubicBezTo>
                <a:cubicBezTo>
                  <a:pt x="1629834" y="2545049"/>
                  <a:pt x="1697567" y="2557749"/>
                  <a:pt x="1752600" y="2505538"/>
                </a:cubicBezTo>
                <a:cubicBezTo>
                  <a:pt x="1807633" y="2453327"/>
                  <a:pt x="1813278" y="2370072"/>
                  <a:pt x="1837267" y="2243072"/>
                </a:cubicBezTo>
                <a:cubicBezTo>
                  <a:pt x="1861256" y="2116072"/>
                  <a:pt x="1876778" y="1945327"/>
                  <a:pt x="1896533" y="1743538"/>
                </a:cubicBezTo>
                <a:cubicBezTo>
                  <a:pt x="1916289" y="1541749"/>
                  <a:pt x="1938867" y="1245416"/>
                  <a:pt x="1955800" y="1032338"/>
                </a:cubicBezTo>
                <a:cubicBezTo>
                  <a:pt x="1972733" y="819260"/>
                  <a:pt x="1984022" y="620294"/>
                  <a:pt x="1998133" y="465072"/>
                </a:cubicBezTo>
                <a:cubicBezTo>
                  <a:pt x="2012244" y="309850"/>
                  <a:pt x="2010834" y="175794"/>
                  <a:pt x="2040467" y="101005"/>
                </a:cubicBezTo>
                <a:cubicBezTo>
                  <a:pt x="2070100" y="26216"/>
                  <a:pt x="2140655" y="-28818"/>
                  <a:pt x="2175933" y="16338"/>
                </a:cubicBezTo>
                <a:cubicBezTo>
                  <a:pt x="2211211" y="61493"/>
                  <a:pt x="2228144" y="209660"/>
                  <a:pt x="2252133" y="371938"/>
                </a:cubicBezTo>
                <a:cubicBezTo>
                  <a:pt x="2276122" y="534216"/>
                  <a:pt x="2295878" y="744472"/>
                  <a:pt x="2319867" y="990005"/>
                </a:cubicBezTo>
                <a:cubicBezTo>
                  <a:pt x="2343856" y="1235538"/>
                  <a:pt x="2372078" y="1616538"/>
                  <a:pt x="2396067" y="1845138"/>
                </a:cubicBezTo>
                <a:cubicBezTo>
                  <a:pt x="2420056" y="2073738"/>
                  <a:pt x="2425700" y="2265649"/>
                  <a:pt x="2463800" y="2361605"/>
                </a:cubicBezTo>
                <a:cubicBezTo>
                  <a:pt x="2501900" y="2457561"/>
                  <a:pt x="2582334" y="2447683"/>
                  <a:pt x="2624667" y="2420872"/>
                </a:cubicBezTo>
                <a:cubicBezTo>
                  <a:pt x="2667000" y="2394061"/>
                  <a:pt x="2689578" y="2367249"/>
                  <a:pt x="2717800" y="2200738"/>
                </a:cubicBezTo>
                <a:cubicBezTo>
                  <a:pt x="2746022" y="2034227"/>
                  <a:pt x="2772833" y="1636294"/>
                  <a:pt x="2794000" y="1421805"/>
                </a:cubicBezTo>
                <a:cubicBezTo>
                  <a:pt x="2815167" y="1207316"/>
                  <a:pt x="2810933" y="1006938"/>
                  <a:pt x="2844800" y="913805"/>
                </a:cubicBezTo>
                <a:cubicBezTo>
                  <a:pt x="2878667" y="820672"/>
                  <a:pt x="2956278" y="795272"/>
                  <a:pt x="2997200" y="863005"/>
                </a:cubicBezTo>
                <a:cubicBezTo>
                  <a:pt x="3038122" y="930738"/>
                  <a:pt x="3060700" y="1156516"/>
                  <a:pt x="3090333" y="1320205"/>
                </a:cubicBezTo>
                <a:cubicBezTo>
                  <a:pt x="3119966" y="1483894"/>
                  <a:pt x="3149600" y="1684271"/>
                  <a:pt x="3175000" y="1845138"/>
                </a:cubicBezTo>
                <a:cubicBezTo>
                  <a:pt x="3200400" y="2006005"/>
                  <a:pt x="3204633" y="2175338"/>
                  <a:pt x="3242733" y="2285405"/>
                </a:cubicBezTo>
                <a:cubicBezTo>
                  <a:pt x="3280833" y="2395472"/>
                  <a:pt x="3313289" y="2460383"/>
                  <a:pt x="3403600" y="2505538"/>
                </a:cubicBezTo>
                <a:cubicBezTo>
                  <a:pt x="3493911" y="2550693"/>
                  <a:pt x="3663244" y="2547871"/>
                  <a:pt x="3784600" y="2556338"/>
                </a:cubicBezTo>
                <a:cubicBezTo>
                  <a:pt x="3905956" y="2564805"/>
                  <a:pt x="4131733" y="2556338"/>
                  <a:pt x="4131733" y="2556338"/>
                </a:cubicBezTo>
                <a:lnTo>
                  <a:pt x="4749800" y="2539405"/>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Bracket 20">
            <a:extLst>
              <a:ext uri="{FF2B5EF4-FFF2-40B4-BE49-F238E27FC236}">
                <a16:creationId xmlns:a16="http://schemas.microsoft.com/office/drawing/2014/main" id="{F2C122A1-38CD-C449-835C-0CE46C00E426}"/>
              </a:ext>
            </a:extLst>
          </p:cNvPr>
          <p:cNvSpPr/>
          <p:nvPr/>
        </p:nvSpPr>
        <p:spPr>
          <a:xfrm rot="5400000">
            <a:off x="3576623" y="1894475"/>
            <a:ext cx="121244" cy="564557"/>
          </a:xfrm>
          <a:prstGeom prst="leftBracket">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4FE38095-7BD0-EE46-97FA-9ED4FAB198AE}"/>
              </a:ext>
            </a:extLst>
          </p:cNvPr>
          <p:cNvSpPr txBox="1"/>
          <p:nvPr/>
        </p:nvSpPr>
        <p:spPr>
          <a:xfrm>
            <a:off x="3173491" y="1757560"/>
            <a:ext cx="1008498" cy="338554"/>
          </a:xfrm>
          <a:prstGeom prst="rect">
            <a:avLst/>
          </a:prstGeom>
          <a:noFill/>
        </p:spPr>
        <p:txBody>
          <a:bodyPr wrap="square" rtlCol="0">
            <a:spAutoFit/>
          </a:bodyPr>
          <a:lstStyle/>
          <a:p>
            <a:r>
              <a:rPr lang="en-US" sz="1600" b="1" dirty="0">
                <a:solidFill>
                  <a:srgbClr val="0432FF"/>
                </a:solidFill>
              </a:rPr>
              <a:t>15,000 U</a:t>
            </a:r>
          </a:p>
        </p:txBody>
      </p:sp>
      <p:sp>
        <p:nvSpPr>
          <p:cNvPr id="23" name="Left Bracket 22">
            <a:extLst>
              <a:ext uri="{FF2B5EF4-FFF2-40B4-BE49-F238E27FC236}">
                <a16:creationId xmlns:a16="http://schemas.microsoft.com/office/drawing/2014/main" id="{FB46BBD5-C495-8D44-B69B-EB3A23BEB196}"/>
              </a:ext>
            </a:extLst>
          </p:cNvPr>
          <p:cNvSpPr/>
          <p:nvPr/>
        </p:nvSpPr>
        <p:spPr>
          <a:xfrm rot="5400000">
            <a:off x="2763393" y="2759122"/>
            <a:ext cx="110066" cy="522222"/>
          </a:xfrm>
          <a:prstGeom prst="leftBracket">
            <a:avLst/>
          </a:prstGeom>
          <a:ln w="12700">
            <a:solidFill>
              <a:srgbClr val="043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32030539-167B-9F45-9258-7596EF2AD9F8}"/>
              </a:ext>
            </a:extLst>
          </p:cNvPr>
          <p:cNvSpPr txBox="1"/>
          <p:nvPr/>
        </p:nvSpPr>
        <p:spPr>
          <a:xfrm>
            <a:off x="2392772" y="2612383"/>
            <a:ext cx="1008498" cy="338554"/>
          </a:xfrm>
          <a:prstGeom prst="rect">
            <a:avLst/>
          </a:prstGeom>
          <a:noFill/>
        </p:spPr>
        <p:txBody>
          <a:bodyPr wrap="square" rtlCol="0">
            <a:spAutoFit/>
          </a:bodyPr>
          <a:lstStyle/>
          <a:p>
            <a:r>
              <a:rPr lang="en-US" sz="1600" b="1" dirty="0">
                <a:solidFill>
                  <a:srgbClr val="0432FF"/>
                </a:solidFill>
              </a:rPr>
              <a:t>10,000 U</a:t>
            </a:r>
          </a:p>
        </p:txBody>
      </p:sp>
      <p:sp>
        <p:nvSpPr>
          <p:cNvPr id="25" name="TextBox 24">
            <a:extLst>
              <a:ext uri="{FF2B5EF4-FFF2-40B4-BE49-F238E27FC236}">
                <a16:creationId xmlns:a16="http://schemas.microsoft.com/office/drawing/2014/main" id="{5818CA7C-A731-9442-9DE7-50FDD09F3B26}"/>
              </a:ext>
            </a:extLst>
          </p:cNvPr>
          <p:cNvSpPr txBox="1"/>
          <p:nvPr/>
        </p:nvSpPr>
        <p:spPr>
          <a:xfrm>
            <a:off x="6232354" y="1275910"/>
            <a:ext cx="2420968" cy="523220"/>
          </a:xfrm>
          <a:prstGeom prst="rect">
            <a:avLst/>
          </a:prstGeom>
          <a:noFill/>
        </p:spPr>
        <p:txBody>
          <a:bodyPr wrap="square" rtlCol="0">
            <a:spAutoFit/>
          </a:bodyPr>
          <a:lstStyle/>
          <a:p>
            <a:r>
              <a:rPr lang="en-US" sz="1400" dirty="0"/>
              <a:t>Titration to see how many Units underlie the peaks</a:t>
            </a:r>
          </a:p>
        </p:txBody>
      </p:sp>
      <p:sp>
        <p:nvSpPr>
          <p:cNvPr id="26" name="TextBox 25">
            <a:extLst>
              <a:ext uri="{FF2B5EF4-FFF2-40B4-BE49-F238E27FC236}">
                <a16:creationId xmlns:a16="http://schemas.microsoft.com/office/drawing/2014/main" id="{C4C8DA1D-7306-2B41-85E3-9A6ADC6735D8}"/>
              </a:ext>
            </a:extLst>
          </p:cNvPr>
          <p:cNvSpPr txBox="1"/>
          <p:nvPr/>
        </p:nvSpPr>
        <p:spPr>
          <a:xfrm>
            <a:off x="6222416" y="2377926"/>
            <a:ext cx="1973628" cy="738664"/>
          </a:xfrm>
          <a:prstGeom prst="rect">
            <a:avLst/>
          </a:prstGeom>
          <a:noFill/>
        </p:spPr>
        <p:txBody>
          <a:bodyPr wrap="square" rtlCol="0">
            <a:spAutoFit/>
          </a:bodyPr>
          <a:lstStyle/>
          <a:p>
            <a:pPr algn="ctr"/>
            <a:r>
              <a:rPr lang="en-US" sz="1400" dirty="0"/>
              <a:t>There are two active enzymes A and B that differ in size</a:t>
            </a:r>
          </a:p>
        </p:txBody>
      </p:sp>
      <p:sp>
        <p:nvSpPr>
          <p:cNvPr id="27" name="TextBox 26">
            <a:extLst>
              <a:ext uri="{FF2B5EF4-FFF2-40B4-BE49-F238E27FC236}">
                <a16:creationId xmlns:a16="http://schemas.microsoft.com/office/drawing/2014/main" id="{5529CDA6-9631-A141-8DAD-448D1BDE4856}"/>
              </a:ext>
            </a:extLst>
          </p:cNvPr>
          <p:cNvSpPr txBox="1"/>
          <p:nvPr/>
        </p:nvSpPr>
        <p:spPr>
          <a:xfrm>
            <a:off x="6311397" y="3899155"/>
            <a:ext cx="1900366" cy="307777"/>
          </a:xfrm>
          <a:prstGeom prst="rect">
            <a:avLst/>
          </a:prstGeom>
          <a:noFill/>
        </p:spPr>
        <p:txBody>
          <a:bodyPr wrap="square" rtlCol="0">
            <a:spAutoFit/>
          </a:bodyPr>
          <a:lstStyle/>
          <a:p>
            <a:pPr algn="ctr"/>
            <a:r>
              <a:rPr lang="en-US" sz="1400" u="sng" dirty="0"/>
              <a:t>Interesting possibilities</a:t>
            </a:r>
          </a:p>
        </p:txBody>
      </p:sp>
      <p:sp>
        <p:nvSpPr>
          <p:cNvPr id="28" name="Rectangle 27">
            <a:extLst>
              <a:ext uri="{FF2B5EF4-FFF2-40B4-BE49-F238E27FC236}">
                <a16:creationId xmlns:a16="http://schemas.microsoft.com/office/drawing/2014/main" id="{8C626C05-6CA6-5B4C-A6B2-45B196DB562F}"/>
              </a:ext>
            </a:extLst>
          </p:cNvPr>
          <p:cNvSpPr/>
          <p:nvPr/>
        </p:nvSpPr>
        <p:spPr>
          <a:xfrm>
            <a:off x="6898220" y="1832303"/>
            <a:ext cx="647934" cy="584775"/>
          </a:xfrm>
          <a:prstGeom prst="rect">
            <a:avLst/>
          </a:prstGeom>
        </p:spPr>
        <p:txBody>
          <a:bodyPr wrap="none">
            <a:spAutoFit/>
          </a:bodyPr>
          <a:lstStyle/>
          <a:p>
            <a:r>
              <a:rPr lang="en-US" sz="32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
        <p:nvSpPr>
          <p:cNvPr id="29" name="Down Arrow 28">
            <a:extLst>
              <a:ext uri="{FF2B5EF4-FFF2-40B4-BE49-F238E27FC236}">
                <a16:creationId xmlns:a16="http://schemas.microsoft.com/office/drawing/2014/main" id="{C9F4BC2F-5636-8841-BFE9-96FCDC2CDA5F}"/>
              </a:ext>
            </a:extLst>
          </p:cNvPr>
          <p:cNvSpPr/>
          <p:nvPr/>
        </p:nvSpPr>
        <p:spPr>
          <a:xfrm>
            <a:off x="7121141" y="3335995"/>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3FA374-74FA-8C4A-A79B-D2313A21F43A}"/>
              </a:ext>
            </a:extLst>
          </p:cNvPr>
          <p:cNvSpPr txBox="1"/>
          <p:nvPr/>
        </p:nvSpPr>
        <p:spPr>
          <a:xfrm>
            <a:off x="2642533" y="3984771"/>
            <a:ext cx="317716" cy="369332"/>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F079A658-7986-2540-9A5E-130CBA2BE11E}"/>
              </a:ext>
            </a:extLst>
          </p:cNvPr>
          <p:cNvSpPr txBox="1"/>
          <p:nvPr/>
        </p:nvSpPr>
        <p:spPr>
          <a:xfrm>
            <a:off x="3466052" y="3984771"/>
            <a:ext cx="317716"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34516929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1571591" y="270012"/>
            <a:ext cx="5873018" cy="369332"/>
          </a:xfrm>
          <a:prstGeom prst="rect">
            <a:avLst/>
          </a:prstGeom>
          <a:noFill/>
        </p:spPr>
        <p:txBody>
          <a:bodyPr wrap="none" rtlCol="0">
            <a:spAutoFit/>
          </a:bodyPr>
          <a:lstStyle/>
          <a:p>
            <a:r>
              <a:rPr lang="en-US" b="1" dirty="0"/>
              <a:t>Results of Gel Filtration of the ATP-agarose Enzyme Fraction</a:t>
            </a:r>
          </a:p>
        </p:txBody>
      </p:sp>
      <p:sp>
        <p:nvSpPr>
          <p:cNvPr id="57" name="TextBox 56">
            <a:extLst>
              <a:ext uri="{FF2B5EF4-FFF2-40B4-BE49-F238E27FC236}">
                <a16:creationId xmlns:a16="http://schemas.microsoft.com/office/drawing/2014/main" id="{CBC9FBA0-FB50-CA48-A608-767D4C2B2AB3}"/>
              </a:ext>
            </a:extLst>
          </p:cNvPr>
          <p:cNvSpPr txBox="1"/>
          <p:nvPr/>
        </p:nvSpPr>
        <p:spPr>
          <a:xfrm>
            <a:off x="2542449" y="5040583"/>
            <a:ext cx="1693992" cy="338554"/>
          </a:xfrm>
          <a:prstGeom prst="rect">
            <a:avLst/>
          </a:prstGeom>
          <a:noFill/>
        </p:spPr>
        <p:txBody>
          <a:bodyPr wrap="square" rtlCol="0">
            <a:spAutoFit/>
          </a:bodyPr>
          <a:lstStyle/>
          <a:p>
            <a:r>
              <a:rPr lang="en-US" sz="1600" dirty="0"/>
              <a:t>Fraction number</a:t>
            </a:r>
          </a:p>
        </p:txBody>
      </p:sp>
      <p:sp>
        <p:nvSpPr>
          <p:cNvPr id="58" name="Bent-Up Arrow 57">
            <a:extLst>
              <a:ext uri="{FF2B5EF4-FFF2-40B4-BE49-F238E27FC236}">
                <a16:creationId xmlns:a16="http://schemas.microsoft.com/office/drawing/2014/main" id="{AD9E903F-E523-F64D-892A-CBCBAE71D9B1}"/>
              </a:ext>
            </a:extLst>
          </p:cNvPr>
          <p:cNvSpPr/>
          <p:nvPr/>
        </p:nvSpPr>
        <p:spPr>
          <a:xfrm flipH="1">
            <a:off x="488318" y="1979802"/>
            <a:ext cx="5593699" cy="295155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5EF9755B-2D68-6B4C-A1BD-2D6B6D07BEE7}"/>
              </a:ext>
            </a:extLst>
          </p:cNvPr>
          <p:cNvSpPr/>
          <p:nvPr/>
        </p:nvSpPr>
        <p:spPr>
          <a:xfrm>
            <a:off x="1476462" y="4362277"/>
            <a:ext cx="3699545" cy="461394"/>
          </a:xfrm>
          <a:custGeom>
            <a:avLst/>
            <a:gdLst>
              <a:gd name="connsiteX0" fmla="*/ 0 w 3699545"/>
              <a:gd name="connsiteY0" fmla="*/ 328899 h 328899"/>
              <a:gd name="connsiteX1" fmla="*/ 109057 w 3699545"/>
              <a:gd name="connsiteY1" fmla="*/ 303732 h 328899"/>
              <a:gd name="connsiteX2" fmla="*/ 176169 w 3699545"/>
              <a:gd name="connsiteY2" fmla="*/ 228231 h 328899"/>
              <a:gd name="connsiteX3" fmla="*/ 243281 w 3699545"/>
              <a:gd name="connsiteY3" fmla="*/ 152730 h 328899"/>
              <a:gd name="connsiteX4" fmla="*/ 285226 w 3699545"/>
              <a:gd name="connsiteY4" fmla="*/ 169508 h 328899"/>
              <a:gd name="connsiteX5" fmla="*/ 377505 w 3699545"/>
              <a:gd name="connsiteY5" fmla="*/ 203064 h 328899"/>
              <a:gd name="connsiteX6" fmla="*/ 494951 w 3699545"/>
              <a:gd name="connsiteY6" fmla="*/ 194675 h 328899"/>
              <a:gd name="connsiteX7" fmla="*/ 578840 w 3699545"/>
              <a:gd name="connsiteY7" fmla="*/ 119175 h 328899"/>
              <a:gd name="connsiteX8" fmla="*/ 713064 w 3699545"/>
              <a:gd name="connsiteY8" fmla="*/ 119175 h 328899"/>
              <a:gd name="connsiteX9" fmla="*/ 838899 w 3699545"/>
              <a:gd name="connsiteY9" fmla="*/ 94008 h 328899"/>
              <a:gd name="connsiteX10" fmla="*/ 872455 w 3699545"/>
              <a:gd name="connsiteY10" fmla="*/ 52063 h 328899"/>
              <a:gd name="connsiteX11" fmla="*/ 973123 w 3699545"/>
              <a:gd name="connsiteY11" fmla="*/ 1729 h 328899"/>
              <a:gd name="connsiteX12" fmla="*/ 1115736 w 3699545"/>
              <a:gd name="connsiteY12" fmla="*/ 119175 h 328899"/>
              <a:gd name="connsiteX13" fmla="*/ 1249960 w 3699545"/>
              <a:gd name="connsiteY13" fmla="*/ 186286 h 328899"/>
              <a:gd name="connsiteX14" fmla="*/ 1426129 w 3699545"/>
              <a:gd name="connsiteY14" fmla="*/ 186286 h 328899"/>
              <a:gd name="connsiteX15" fmla="*/ 1585519 w 3699545"/>
              <a:gd name="connsiteY15" fmla="*/ 94008 h 328899"/>
              <a:gd name="connsiteX16" fmla="*/ 1669409 w 3699545"/>
              <a:gd name="connsiteY16" fmla="*/ 18507 h 328899"/>
              <a:gd name="connsiteX17" fmla="*/ 1820411 w 3699545"/>
              <a:gd name="connsiteY17" fmla="*/ 10118 h 328899"/>
              <a:gd name="connsiteX18" fmla="*/ 1954635 w 3699545"/>
              <a:gd name="connsiteY18" fmla="*/ 102397 h 328899"/>
              <a:gd name="connsiteX19" fmla="*/ 2147582 w 3699545"/>
              <a:gd name="connsiteY19" fmla="*/ 169508 h 328899"/>
              <a:gd name="connsiteX20" fmla="*/ 2348918 w 3699545"/>
              <a:gd name="connsiteY20" fmla="*/ 119175 h 328899"/>
              <a:gd name="connsiteX21" fmla="*/ 2457974 w 3699545"/>
              <a:gd name="connsiteY21" fmla="*/ 119175 h 328899"/>
              <a:gd name="connsiteX22" fmla="*/ 2667699 w 3699545"/>
              <a:gd name="connsiteY22" fmla="*/ 211453 h 328899"/>
              <a:gd name="connsiteX23" fmla="*/ 2969703 w 3699545"/>
              <a:gd name="connsiteY23" fmla="*/ 245009 h 328899"/>
              <a:gd name="connsiteX24" fmla="*/ 3254929 w 3699545"/>
              <a:gd name="connsiteY24" fmla="*/ 253398 h 328899"/>
              <a:gd name="connsiteX25" fmla="*/ 3414319 w 3699545"/>
              <a:gd name="connsiteY25" fmla="*/ 320510 h 328899"/>
              <a:gd name="connsiteX26" fmla="*/ 3699545 w 3699545"/>
              <a:gd name="connsiteY26" fmla="*/ 320510 h 32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9545" h="328899">
                <a:moveTo>
                  <a:pt x="0" y="328899"/>
                </a:moveTo>
                <a:cubicBezTo>
                  <a:pt x="39848" y="324704"/>
                  <a:pt x="79696" y="320510"/>
                  <a:pt x="109057" y="303732"/>
                </a:cubicBezTo>
                <a:cubicBezTo>
                  <a:pt x="138418" y="286954"/>
                  <a:pt x="176169" y="228231"/>
                  <a:pt x="176169" y="228231"/>
                </a:cubicBezTo>
                <a:cubicBezTo>
                  <a:pt x="198540" y="203064"/>
                  <a:pt x="225105" y="162517"/>
                  <a:pt x="243281" y="152730"/>
                </a:cubicBezTo>
                <a:cubicBezTo>
                  <a:pt x="261457" y="142943"/>
                  <a:pt x="262855" y="161119"/>
                  <a:pt x="285226" y="169508"/>
                </a:cubicBezTo>
                <a:cubicBezTo>
                  <a:pt x="307597" y="177897"/>
                  <a:pt x="342551" y="198870"/>
                  <a:pt x="377505" y="203064"/>
                </a:cubicBezTo>
                <a:cubicBezTo>
                  <a:pt x="412459" y="207258"/>
                  <a:pt x="461395" y="208656"/>
                  <a:pt x="494951" y="194675"/>
                </a:cubicBezTo>
                <a:cubicBezTo>
                  <a:pt x="528507" y="180694"/>
                  <a:pt x="542488" y="131758"/>
                  <a:pt x="578840" y="119175"/>
                </a:cubicBezTo>
                <a:cubicBezTo>
                  <a:pt x="615192" y="106592"/>
                  <a:pt x="669721" y="123370"/>
                  <a:pt x="713064" y="119175"/>
                </a:cubicBezTo>
                <a:cubicBezTo>
                  <a:pt x="756407" y="114980"/>
                  <a:pt x="812334" y="105193"/>
                  <a:pt x="838899" y="94008"/>
                </a:cubicBezTo>
                <a:cubicBezTo>
                  <a:pt x="865464" y="82823"/>
                  <a:pt x="850084" y="67443"/>
                  <a:pt x="872455" y="52063"/>
                </a:cubicBezTo>
                <a:cubicBezTo>
                  <a:pt x="894826" y="36683"/>
                  <a:pt x="932576" y="-9456"/>
                  <a:pt x="973123" y="1729"/>
                </a:cubicBezTo>
                <a:cubicBezTo>
                  <a:pt x="1013670" y="12914"/>
                  <a:pt x="1069596" y="88415"/>
                  <a:pt x="1115736" y="119175"/>
                </a:cubicBezTo>
                <a:cubicBezTo>
                  <a:pt x="1161876" y="149935"/>
                  <a:pt x="1198228" y="175101"/>
                  <a:pt x="1249960" y="186286"/>
                </a:cubicBezTo>
                <a:cubicBezTo>
                  <a:pt x="1301692" y="197471"/>
                  <a:pt x="1370202" y="201666"/>
                  <a:pt x="1426129" y="186286"/>
                </a:cubicBezTo>
                <a:cubicBezTo>
                  <a:pt x="1482056" y="170906"/>
                  <a:pt x="1544972" y="121971"/>
                  <a:pt x="1585519" y="94008"/>
                </a:cubicBezTo>
                <a:cubicBezTo>
                  <a:pt x="1626066" y="66045"/>
                  <a:pt x="1630260" y="32489"/>
                  <a:pt x="1669409" y="18507"/>
                </a:cubicBezTo>
                <a:cubicBezTo>
                  <a:pt x="1708558" y="4525"/>
                  <a:pt x="1772873" y="-3864"/>
                  <a:pt x="1820411" y="10118"/>
                </a:cubicBezTo>
                <a:cubicBezTo>
                  <a:pt x="1867949" y="24100"/>
                  <a:pt x="1900107" y="75832"/>
                  <a:pt x="1954635" y="102397"/>
                </a:cubicBezTo>
                <a:cubicBezTo>
                  <a:pt x="2009163" y="128962"/>
                  <a:pt x="2081868" y="166712"/>
                  <a:pt x="2147582" y="169508"/>
                </a:cubicBezTo>
                <a:cubicBezTo>
                  <a:pt x="2213296" y="172304"/>
                  <a:pt x="2297186" y="127564"/>
                  <a:pt x="2348918" y="119175"/>
                </a:cubicBezTo>
                <a:cubicBezTo>
                  <a:pt x="2400650" y="110786"/>
                  <a:pt x="2404844" y="103795"/>
                  <a:pt x="2457974" y="119175"/>
                </a:cubicBezTo>
                <a:cubicBezTo>
                  <a:pt x="2511104" y="134555"/>
                  <a:pt x="2582411" y="190481"/>
                  <a:pt x="2667699" y="211453"/>
                </a:cubicBezTo>
                <a:cubicBezTo>
                  <a:pt x="2752987" y="232425"/>
                  <a:pt x="2871831" y="238018"/>
                  <a:pt x="2969703" y="245009"/>
                </a:cubicBezTo>
                <a:cubicBezTo>
                  <a:pt x="3067575" y="252000"/>
                  <a:pt x="3180826" y="240814"/>
                  <a:pt x="3254929" y="253398"/>
                </a:cubicBezTo>
                <a:cubicBezTo>
                  <a:pt x="3329032" y="265981"/>
                  <a:pt x="3340216" y="309325"/>
                  <a:pt x="3414319" y="320510"/>
                </a:cubicBezTo>
                <a:cubicBezTo>
                  <a:pt x="3488422" y="331695"/>
                  <a:pt x="3593983" y="326102"/>
                  <a:pt x="3699545" y="320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808CB825-97A2-734B-9DBA-55E7CC2541B0}"/>
              </a:ext>
            </a:extLst>
          </p:cNvPr>
          <p:cNvSpPr/>
          <p:nvPr/>
        </p:nvSpPr>
        <p:spPr>
          <a:xfrm flipH="1">
            <a:off x="1011572" y="2298946"/>
            <a:ext cx="4749800" cy="2573272"/>
          </a:xfrm>
          <a:custGeom>
            <a:avLst/>
            <a:gdLst>
              <a:gd name="connsiteX0" fmla="*/ 0 w 4749800"/>
              <a:gd name="connsiteY0" fmla="*/ 2573272 h 2573272"/>
              <a:gd name="connsiteX1" fmla="*/ 457200 w 4749800"/>
              <a:gd name="connsiteY1" fmla="*/ 2573272 h 2573272"/>
              <a:gd name="connsiteX2" fmla="*/ 1016000 w 4749800"/>
              <a:gd name="connsiteY2" fmla="*/ 2573272 h 2573272"/>
              <a:gd name="connsiteX3" fmla="*/ 1507067 w 4749800"/>
              <a:gd name="connsiteY3" fmla="*/ 2556338 h 2573272"/>
              <a:gd name="connsiteX4" fmla="*/ 1752600 w 4749800"/>
              <a:gd name="connsiteY4" fmla="*/ 2505538 h 2573272"/>
              <a:gd name="connsiteX5" fmla="*/ 1837267 w 4749800"/>
              <a:gd name="connsiteY5" fmla="*/ 2243072 h 2573272"/>
              <a:gd name="connsiteX6" fmla="*/ 1896533 w 4749800"/>
              <a:gd name="connsiteY6" fmla="*/ 1743538 h 2573272"/>
              <a:gd name="connsiteX7" fmla="*/ 1955800 w 4749800"/>
              <a:gd name="connsiteY7" fmla="*/ 1032338 h 2573272"/>
              <a:gd name="connsiteX8" fmla="*/ 1998133 w 4749800"/>
              <a:gd name="connsiteY8" fmla="*/ 465072 h 2573272"/>
              <a:gd name="connsiteX9" fmla="*/ 2040467 w 4749800"/>
              <a:gd name="connsiteY9" fmla="*/ 101005 h 2573272"/>
              <a:gd name="connsiteX10" fmla="*/ 2175933 w 4749800"/>
              <a:gd name="connsiteY10" fmla="*/ 16338 h 2573272"/>
              <a:gd name="connsiteX11" fmla="*/ 2252133 w 4749800"/>
              <a:gd name="connsiteY11" fmla="*/ 371938 h 2573272"/>
              <a:gd name="connsiteX12" fmla="*/ 2319867 w 4749800"/>
              <a:gd name="connsiteY12" fmla="*/ 990005 h 2573272"/>
              <a:gd name="connsiteX13" fmla="*/ 2396067 w 4749800"/>
              <a:gd name="connsiteY13" fmla="*/ 1845138 h 2573272"/>
              <a:gd name="connsiteX14" fmla="*/ 2463800 w 4749800"/>
              <a:gd name="connsiteY14" fmla="*/ 2361605 h 2573272"/>
              <a:gd name="connsiteX15" fmla="*/ 2624667 w 4749800"/>
              <a:gd name="connsiteY15" fmla="*/ 2420872 h 2573272"/>
              <a:gd name="connsiteX16" fmla="*/ 2717800 w 4749800"/>
              <a:gd name="connsiteY16" fmla="*/ 2200738 h 2573272"/>
              <a:gd name="connsiteX17" fmla="*/ 2794000 w 4749800"/>
              <a:gd name="connsiteY17" fmla="*/ 1421805 h 2573272"/>
              <a:gd name="connsiteX18" fmla="*/ 2844800 w 4749800"/>
              <a:gd name="connsiteY18" fmla="*/ 913805 h 2573272"/>
              <a:gd name="connsiteX19" fmla="*/ 2997200 w 4749800"/>
              <a:gd name="connsiteY19" fmla="*/ 863005 h 2573272"/>
              <a:gd name="connsiteX20" fmla="*/ 3090333 w 4749800"/>
              <a:gd name="connsiteY20" fmla="*/ 1320205 h 2573272"/>
              <a:gd name="connsiteX21" fmla="*/ 3175000 w 4749800"/>
              <a:gd name="connsiteY21" fmla="*/ 1845138 h 2573272"/>
              <a:gd name="connsiteX22" fmla="*/ 3242733 w 4749800"/>
              <a:gd name="connsiteY22" fmla="*/ 2285405 h 2573272"/>
              <a:gd name="connsiteX23" fmla="*/ 3403600 w 4749800"/>
              <a:gd name="connsiteY23" fmla="*/ 2505538 h 2573272"/>
              <a:gd name="connsiteX24" fmla="*/ 3784600 w 4749800"/>
              <a:gd name="connsiteY24" fmla="*/ 2556338 h 2573272"/>
              <a:gd name="connsiteX25" fmla="*/ 4131733 w 4749800"/>
              <a:gd name="connsiteY25" fmla="*/ 2556338 h 2573272"/>
              <a:gd name="connsiteX26" fmla="*/ 4749800 w 4749800"/>
              <a:gd name="connsiteY26" fmla="*/ 2539405 h 25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9800" h="2573272">
                <a:moveTo>
                  <a:pt x="0" y="2573272"/>
                </a:moveTo>
                <a:lnTo>
                  <a:pt x="457200" y="2573272"/>
                </a:lnTo>
                <a:lnTo>
                  <a:pt x="1016000" y="2573272"/>
                </a:lnTo>
                <a:cubicBezTo>
                  <a:pt x="1190978" y="2570450"/>
                  <a:pt x="1384300" y="2567627"/>
                  <a:pt x="1507067" y="2556338"/>
                </a:cubicBezTo>
                <a:cubicBezTo>
                  <a:pt x="1629834" y="2545049"/>
                  <a:pt x="1697567" y="2557749"/>
                  <a:pt x="1752600" y="2505538"/>
                </a:cubicBezTo>
                <a:cubicBezTo>
                  <a:pt x="1807633" y="2453327"/>
                  <a:pt x="1813278" y="2370072"/>
                  <a:pt x="1837267" y="2243072"/>
                </a:cubicBezTo>
                <a:cubicBezTo>
                  <a:pt x="1861256" y="2116072"/>
                  <a:pt x="1876778" y="1945327"/>
                  <a:pt x="1896533" y="1743538"/>
                </a:cubicBezTo>
                <a:cubicBezTo>
                  <a:pt x="1916289" y="1541749"/>
                  <a:pt x="1938867" y="1245416"/>
                  <a:pt x="1955800" y="1032338"/>
                </a:cubicBezTo>
                <a:cubicBezTo>
                  <a:pt x="1972733" y="819260"/>
                  <a:pt x="1984022" y="620294"/>
                  <a:pt x="1998133" y="465072"/>
                </a:cubicBezTo>
                <a:cubicBezTo>
                  <a:pt x="2012244" y="309850"/>
                  <a:pt x="2010834" y="175794"/>
                  <a:pt x="2040467" y="101005"/>
                </a:cubicBezTo>
                <a:cubicBezTo>
                  <a:pt x="2070100" y="26216"/>
                  <a:pt x="2140655" y="-28818"/>
                  <a:pt x="2175933" y="16338"/>
                </a:cubicBezTo>
                <a:cubicBezTo>
                  <a:pt x="2211211" y="61493"/>
                  <a:pt x="2228144" y="209660"/>
                  <a:pt x="2252133" y="371938"/>
                </a:cubicBezTo>
                <a:cubicBezTo>
                  <a:pt x="2276122" y="534216"/>
                  <a:pt x="2295878" y="744472"/>
                  <a:pt x="2319867" y="990005"/>
                </a:cubicBezTo>
                <a:cubicBezTo>
                  <a:pt x="2343856" y="1235538"/>
                  <a:pt x="2372078" y="1616538"/>
                  <a:pt x="2396067" y="1845138"/>
                </a:cubicBezTo>
                <a:cubicBezTo>
                  <a:pt x="2420056" y="2073738"/>
                  <a:pt x="2425700" y="2265649"/>
                  <a:pt x="2463800" y="2361605"/>
                </a:cubicBezTo>
                <a:cubicBezTo>
                  <a:pt x="2501900" y="2457561"/>
                  <a:pt x="2582334" y="2447683"/>
                  <a:pt x="2624667" y="2420872"/>
                </a:cubicBezTo>
                <a:cubicBezTo>
                  <a:pt x="2667000" y="2394061"/>
                  <a:pt x="2689578" y="2367249"/>
                  <a:pt x="2717800" y="2200738"/>
                </a:cubicBezTo>
                <a:cubicBezTo>
                  <a:pt x="2746022" y="2034227"/>
                  <a:pt x="2772833" y="1636294"/>
                  <a:pt x="2794000" y="1421805"/>
                </a:cubicBezTo>
                <a:cubicBezTo>
                  <a:pt x="2815167" y="1207316"/>
                  <a:pt x="2810933" y="1006938"/>
                  <a:pt x="2844800" y="913805"/>
                </a:cubicBezTo>
                <a:cubicBezTo>
                  <a:pt x="2878667" y="820672"/>
                  <a:pt x="2956278" y="795272"/>
                  <a:pt x="2997200" y="863005"/>
                </a:cubicBezTo>
                <a:cubicBezTo>
                  <a:pt x="3038122" y="930738"/>
                  <a:pt x="3060700" y="1156516"/>
                  <a:pt x="3090333" y="1320205"/>
                </a:cubicBezTo>
                <a:cubicBezTo>
                  <a:pt x="3119966" y="1483894"/>
                  <a:pt x="3149600" y="1684271"/>
                  <a:pt x="3175000" y="1845138"/>
                </a:cubicBezTo>
                <a:cubicBezTo>
                  <a:pt x="3200400" y="2006005"/>
                  <a:pt x="3204633" y="2175338"/>
                  <a:pt x="3242733" y="2285405"/>
                </a:cubicBezTo>
                <a:cubicBezTo>
                  <a:pt x="3280833" y="2395472"/>
                  <a:pt x="3313289" y="2460383"/>
                  <a:pt x="3403600" y="2505538"/>
                </a:cubicBezTo>
                <a:cubicBezTo>
                  <a:pt x="3493911" y="2550693"/>
                  <a:pt x="3663244" y="2547871"/>
                  <a:pt x="3784600" y="2556338"/>
                </a:cubicBezTo>
                <a:cubicBezTo>
                  <a:pt x="3905956" y="2564805"/>
                  <a:pt x="4131733" y="2556338"/>
                  <a:pt x="4131733" y="2556338"/>
                </a:cubicBezTo>
                <a:lnTo>
                  <a:pt x="4749800" y="2539405"/>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4C8DA1D-7306-2B41-85E3-9A6ADC6735D8}"/>
              </a:ext>
            </a:extLst>
          </p:cNvPr>
          <p:cNvSpPr txBox="1"/>
          <p:nvPr/>
        </p:nvSpPr>
        <p:spPr>
          <a:xfrm>
            <a:off x="6012691" y="1513860"/>
            <a:ext cx="1973628" cy="738664"/>
          </a:xfrm>
          <a:prstGeom prst="rect">
            <a:avLst/>
          </a:prstGeom>
          <a:noFill/>
        </p:spPr>
        <p:txBody>
          <a:bodyPr wrap="square" rtlCol="0">
            <a:spAutoFit/>
          </a:bodyPr>
          <a:lstStyle/>
          <a:p>
            <a:pPr algn="ctr"/>
            <a:r>
              <a:rPr lang="en-US" sz="1400" dirty="0"/>
              <a:t>There are two active enzymes A and B that differ in size</a:t>
            </a:r>
          </a:p>
        </p:txBody>
      </p:sp>
      <p:sp>
        <p:nvSpPr>
          <p:cNvPr id="27" name="TextBox 26">
            <a:extLst>
              <a:ext uri="{FF2B5EF4-FFF2-40B4-BE49-F238E27FC236}">
                <a16:creationId xmlns:a16="http://schemas.microsoft.com/office/drawing/2014/main" id="{5529CDA6-9631-A141-8DAD-448D1BDE4856}"/>
              </a:ext>
            </a:extLst>
          </p:cNvPr>
          <p:cNvSpPr txBox="1"/>
          <p:nvPr/>
        </p:nvSpPr>
        <p:spPr>
          <a:xfrm>
            <a:off x="5833224" y="2984755"/>
            <a:ext cx="2320875" cy="338554"/>
          </a:xfrm>
          <a:prstGeom prst="rect">
            <a:avLst/>
          </a:prstGeom>
          <a:noFill/>
        </p:spPr>
        <p:txBody>
          <a:bodyPr wrap="square" rtlCol="0">
            <a:spAutoFit/>
          </a:bodyPr>
          <a:lstStyle/>
          <a:p>
            <a:pPr algn="ctr"/>
            <a:r>
              <a:rPr lang="en-US" sz="1600" u="sng" dirty="0"/>
              <a:t>Interesting possibilities</a:t>
            </a:r>
          </a:p>
        </p:txBody>
      </p:sp>
      <p:sp>
        <p:nvSpPr>
          <p:cNvPr id="29" name="Down Arrow 28">
            <a:extLst>
              <a:ext uri="{FF2B5EF4-FFF2-40B4-BE49-F238E27FC236}">
                <a16:creationId xmlns:a16="http://schemas.microsoft.com/office/drawing/2014/main" id="{C9F4BC2F-5636-8841-BFE9-96FCDC2CDA5F}"/>
              </a:ext>
            </a:extLst>
          </p:cNvPr>
          <p:cNvSpPr/>
          <p:nvPr/>
        </p:nvSpPr>
        <p:spPr>
          <a:xfrm>
            <a:off x="6911416" y="2471929"/>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82AFC20-3C5D-EB40-8408-6E10D38CC145}"/>
              </a:ext>
            </a:extLst>
          </p:cNvPr>
          <p:cNvSpPr txBox="1"/>
          <p:nvPr/>
        </p:nvSpPr>
        <p:spPr>
          <a:xfrm>
            <a:off x="5906581" y="3466835"/>
            <a:ext cx="2910248" cy="338554"/>
          </a:xfrm>
          <a:prstGeom prst="rect">
            <a:avLst/>
          </a:prstGeom>
          <a:noFill/>
        </p:spPr>
        <p:txBody>
          <a:bodyPr wrap="square" rtlCol="0">
            <a:spAutoFit/>
          </a:bodyPr>
          <a:lstStyle/>
          <a:p>
            <a:pPr marL="194310" indent="-194310">
              <a:buFont typeface="Arial" panose="020B0604020202020204" pitchFamily="34" charset="0"/>
              <a:buChar char="•"/>
            </a:pPr>
            <a:r>
              <a:rPr lang="en-US" sz="1600" dirty="0"/>
              <a:t>A and B are different proteins </a:t>
            </a:r>
          </a:p>
        </p:txBody>
      </p:sp>
      <p:sp>
        <p:nvSpPr>
          <p:cNvPr id="3" name="TextBox 2">
            <a:extLst>
              <a:ext uri="{FF2B5EF4-FFF2-40B4-BE49-F238E27FC236}">
                <a16:creationId xmlns:a16="http://schemas.microsoft.com/office/drawing/2014/main" id="{243FA374-74FA-8C4A-A79B-D2313A21F43A}"/>
              </a:ext>
            </a:extLst>
          </p:cNvPr>
          <p:cNvSpPr txBox="1"/>
          <p:nvPr/>
        </p:nvSpPr>
        <p:spPr>
          <a:xfrm>
            <a:off x="2642533" y="3984771"/>
            <a:ext cx="317716" cy="369332"/>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F079A658-7986-2540-9A5E-130CBA2BE11E}"/>
              </a:ext>
            </a:extLst>
          </p:cNvPr>
          <p:cNvSpPr txBox="1"/>
          <p:nvPr/>
        </p:nvSpPr>
        <p:spPr>
          <a:xfrm>
            <a:off x="3466052" y="3984771"/>
            <a:ext cx="317716" cy="369332"/>
          </a:xfrm>
          <a:prstGeom prst="rect">
            <a:avLst/>
          </a:prstGeom>
          <a:noFill/>
        </p:spPr>
        <p:txBody>
          <a:bodyPr wrap="none" rtlCol="0">
            <a:spAutoFit/>
          </a:bodyPr>
          <a:lstStyle/>
          <a:p>
            <a:r>
              <a:rPr lang="en-US" dirty="0"/>
              <a:t>B</a:t>
            </a:r>
          </a:p>
        </p:txBody>
      </p:sp>
      <p:sp>
        <p:nvSpPr>
          <p:cNvPr id="31" name="Freeform 30">
            <a:extLst>
              <a:ext uri="{FF2B5EF4-FFF2-40B4-BE49-F238E27FC236}">
                <a16:creationId xmlns:a16="http://schemas.microsoft.com/office/drawing/2014/main" id="{E631517A-71DD-1F4D-B23F-FEC5069048AA}"/>
              </a:ext>
            </a:extLst>
          </p:cNvPr>
          <p:cNvSpPr/>
          <p:nvPr/>
        </p:nvSpPr>
        <p:spPr>
          <a:xfrm>
            <a:off x="2362849" y="2125598"/>
            <a:ext cx="829962" cy="765399"/>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9D54DF14-A259-184C-A652-65D675C23013}"/>
              </a:ext>
            </a:extLst>
          </p:cNvPr>
          <p:cNvSpPr/>
          <p:nvPr/>
        </p:nvSpPr>
        <p:spPr>
          <a:xfrm rot="5400000">
            <a:off x="3362214" y="1534054"/>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652A169-3173-0946-9798-A4436061B35E}"/>
              </a:ext>
            </a:extLst>
          </p:cNvPr>
          <p:cNvSpPr txBox="1"/>
          <p:nvPr/>
        </p:nvSpPr>
        <p:spPr>
          <a:xfrm>
            <a:off x="615625" y="1238452"/>
            <a:ext cx="1355787" cy="338554"/>
          </a:xfrm>
          <a:prstGeom prst="rect">
            <a:avLst/>
          </a:prstGeom>
          <a:noFill/>
        </p:spPr>
        <p:txBody>
          <a:bodyPr wrap="square" rtlCol="0">
            <a:spAutoFit/>
          </a:bodyPr>
          <a:lstStyle/>
          <a:p>
            <a:r>
              <a:rPr lang="en-US" sz="1600" b="1" dirty="0">
                <a:solidFill>
                  <a:srgbClr val="0432FF"/>
                </a:solidFill>
              </a:rPr>
              <a:t>Scenario #2a</a:t>
            </a:r>
          </a:p>
        </p:txBody>
      </p:sp>
      <p:sp>
        <p:nvSpPr>
          <p:cNvPr id="38" name="Round Single Corner Rectangle 37">
            <a:extLst>
              <a:ext uri="{FF2B5EF4-FFF2-40B4-BE49-F238E27FC236}">
                <a16:creationId xmlns:a16="http://schemas.microsoft.com/office/drawing/2014/main" id="{8E8E27A7-B009-B544-9AD1-5C9F6FFAD7A8}"/>
              </a:ext>
            </a:extLst>
          </p:cNvPr>
          <p:cNvSpPr/>
          <p:nvPr/>
        </p:nvSpPr>
        <p:spPr>
          <a:xfrm>
            <a:off x="625058" y="1201801"/>
            <a:ext cx="1262465"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924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1571591" y="270012"/>
            <a:ext cx="5873018" cy="369332"/>
          </a:xfrm>
          <a:prstGeom prst="rect">
            <a:avLst/>
          </a:prstGeom>
          <a:noFill/>
        </p:spPr>
        <p:txBody>
          <a:bodyPr wrap="none" rtlCol="0">
            <a:spAutoFit/>
          </a:bodyPr>
          <a:lstStyle/>
          <a:p>
            <a:r>
              <a:rPr lang="en-US" b="1" dirty="0"/>
              <a:t>Results of Gel Filtration of the ATP-agarose Enzyme Fraction</a:t>
            </a:r>
          </a:p>
        </p:txBody>
      </p:sp>
      <p:sp>
        <p:nvSpPr>
          <p:cNvPr id="57" name="TextBox 56">
            <a:extLst>
              <a:ext uri="{FF2B5EF4-FFF2-40B4-BE49-F238E27FC236}">
                <a16:creationId xmlns:a16="http://schemas.microsoft.com/office/drawing/2014/main" id="{CBC9FBA0-FB50-CA48-A608-767D4C2B2AB3}"/>
              </a:ext>
            </a:extLst>
          </p:cNvPr>
          <p:cNvSpPr txBox="1"/>
          <p:nvPr/>
        </p:nvSpPr>
        <p:spPr>
          <a:xfrm>
            <a:off x="2542449" y="5040583"/>
            <a:ext cx="1693992" cy="338554"/>
          </a:xfrm>
          <a:prstGeom prst="rect">
            <a:avLst/>
          </a:prstGeom>
          <a:noFill/>
        </p:spPr>
        <p:txBody>
          <a:bodyPr wrap="square" rtlCol="0">
            <a:spAutoFit/>
          </a:bodyPr>
          <a:lstStyle/>
          <a:p>
            <a:r>
              <a:rPr lang="en-US" sz="1600" dirty="0"/>
              <a:t>Fraction number</a:t>
            </a:r>
          </a:p>
        </p:txBody>
      </p:sp>
      <p:sp>
        <p:nvSpPr>
          <p:cNvPr id="58" name="Bent-Up Arrow 57">
            <a:extLst>
              <a:ext uri="{FF2B5EF4-FFF2-40B4-BE49-F238E27FC236}">
                <a16:creationId xmlns:a16="http://schemas.microsoft.com/office/drawing/2014/main" id="{AD9E903F-E523-F64D-892A-CBCBAE71D9B1}"/>
              </a:ext>
            </a:extLst>
          </p:cNvPr>
          <p:cNvSpPr/>
          <p:nvPr/>
        </p:nvSpPr>
        <p:spPr>
          <a:xfrm flipH="1">
            <a:off x="488318" y="1979802"/>
            <a:ext cx="5593699" cy="295155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5EF9755B-2D68-6B4C-A1BD-2D6B6D07BEE7}"/>
              </a:ext>
            </a:extLst>
          </p:cNvPr>
          <p:cNvSpPr/>
          <p:nvPr/>
        </p:nvSpPr>
        <p:spPr>
          <a:xfrm>
            <a:off x="1476462" y="4362277"/>
            <a:ext cx="3699545" cy="461394"/>
          </a:xfrm>
          <a:custGeom>
            <a:avLst/>
            <a:gdLst>
              <a:gd name="connsiteX0" fmla="*/ 0 w 3699545"/>
              <a:gd name="connsiteY0" fmla="*/ 328899 h 328899"/>
              <a:gd name="connsiteX1" fmla="*/ 109057 w 3699545"/>
              <a:gd name="connsiteY1" fmla="*/ 303732 h 328899"/>
              <a:gd name="connsiteX2" fmla="*/ 176169 w 3699545"/>
              <a:gd name="connsiteY2" fmla="*/ 228231 h 328899"/>
              <a:gd name="connsiteX3" fmla="*/ 243281 w 3699545"/>
              <a:gd name="connsiteY3" fmla="*/ 152730 h 328899"/>
              <a:gd name="connsiteX4" fmla="*/ 285226 w 3699545"/>
              <a:gd name="connsiteY4" fmla="*/ 169508 h 328899"/>
              <a:gd name="connsiteX5" fmla="*/ 377505 w 3699545"/>
              <a:gd name="connsiteY5" fmla="*/ 203064 h 328899"/>
              <a:gd name="connsiteX6" fmla="*/ 494951 w 3699545"/>
              <a:gd name="connsiteY6" fmla="*/ 194675 h 328899"/>
              <a:gd name="connsiteX7" fmla="*/ 578840 w 3699545"/>
              <a:gd name="connsiteY7" fmla="*/ 119175 h 328899"/>
              <a:gd name="connsiteX8" fmla="*/ 713064 w 3699545"/>
              <a:gd name="connsiteY8" fmla="*/ 119175 h 328899"/>
              <a:gd name="connsiteX9" fmla="*/ 838899 w 3699545"/>
              <a:gd name="connsiteY9" fmla="*/ 94008 h 328899"/>
              <a:gd name="connsiteX10" fmla="*/ 872455 w 3699545"/>
              <a:gd name="connsiteY10" fmla="*/ 52063 h 328899"/>
              <a:gd name="connsiteX11" fmla="*/ 973123 w 3699545"/>
              <a:gd name="connsiteY11" fmla="*/ 1729 h 328899"/>
              <a:gd name="connsiteX12" fmla="*/ 1115736 w 3699545"/>
              <a:gd name="connsiteY12" fmla="*/ 119175 h 328899"/>
              <a:gd name="connsiteX13" fmla="*/ 1249960 w 3699545"/>
              <a:gd name="connsiteY13" fmla="*/ 186286 h 328899"/>
              <a:gd name="connsiteX14" fmla="*/ 1426129 w 3699545"/>
              <a:gd name="connsiteY14" fmla="*/ 186286 h 328899"/>
              <a:gd name="connsiteX15" fmla="*/ 1585519 w 3699545"/>
              <a:gd name="connsiteY15" fmla="*/ 94008 h 328899"/>
              <a:gd name="connsiteX16" fmla="*/ 1669409 w 3699545"/>
              <a:gd name="connsiteY16" fmla="*/ 18507 h 328899"/>
              <a:gd name="connsiteX17" fmla="*/ 1820411 w 3699545"/>
              <a:gd name="connsiteY17" fmla="*/ 10118 h 328899"/>
              <a:gd name="connsiteX18" fmla="*/ 1954635 w 3699545"/>
              <a:gd name="connsiteY18" fmla="*/ 102397 h 328899"/>
              <a:gd name="connsiteX19" fmla="*/ 2147582 w 3699545"/>
              <a:gd name="connsiteY19" fmla="*/ 169508 h 328899"/>
              <a:gd name="connsiteX20" fmla="*/ 2348918 w 3699545"/>
              <a:gd name="connsiteY20" fmla="*/ 119175 h 328899"/>
              <a:gd name="connsiteX21" fmla="*/ 2457974 w 3699545"/>
              <a:gd name="connsiteY21" fmla="*/ 119175 h 328899"/>
              <a:gd name="connsiteX22" fmla="*/ 2667699 w 3699545"/>
              <a:gd name="connsiteY22" fmla="*/ 211453 h 328899"/>
              <a:gd name="connsiteX23" fmla="*/ 2969703 w 3699545"/>
              <a:gd name="connsiteY23" fmla="*/ 245009 h 328899"/>
              <a:gd name="connsiteX24" fmla="*/ 3254929 w 3699545"/>
              <a:gd name="connsiteY24" fmla="*/ 253398 h 328899"/>
              <a:gd name="connsiteX25" fmla="*/ 3414319 w 3699545"/>
              <a:gd name="connsiteY25" fmla="*/ 320510 h 328899"/>
              <a:gd name="connsiteX26" fmla="*/ 3699545 w 3699545"/>
              <a:gd name="connsiteY26" fmla="*/ 320510 h 32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9545" h="328899">
                <a:moveTo>
                  <a:pt x="0" y="328899"/>
                </a:moveTo>
                <a:cubicBezTo>
                  <a:pt x="39848" y="324704"/>
                  <a:pt x="79696" y="320510"/>
                  <a:pt x="109057" y="303732"/>
                </a:cubicBezTo>
                <a:cubicBezTo>
                  <a:pt x="138418" y="286954"/>
                  <a:pt x="176169" y="228231"/>
                  <a:pt x="176169" y="228231"/>
                </a:cubicBezTo>
                <a:cubicBezTo>
                  <a:pt x="198540" y="203064"/>
                  <a:pt x="225105" y="162517"/>
                  <a:pt x="243281" y="152730"/>
                </a:cubicBezTo>
                <a:cubicBezTo>
                  <a:pt x="261457" y="142943"/>
                  <a:pt x="262855" y="161119"/>
                  <a:pt x="285226" y="169508"/>
                </a:cubicBezTo>
                <a:cubicBezTo>
                  <a:pt x="307597" y="177897"/>
                  <a:pt x="342551" y="198870"/>
                  <a:pt x="377505" y="203064"/>
                </a:cubicBezTo>
                <a:cubicBezTo>
                  <a:pt x="412459" y="207258"/>
                  <a:pt x="461395" y="208656"/>
                  <a:pt x="494951" y="194675"/>
                </a:cubicBezTo>
                <a:cubicBezTo>
                  <a:pt x="528507" y="180694"/>
                  <a:pt x="542488" y="131758"/>
                  <a:pt x="578840" y="119175"/>
                </a:cubicBezTo>
                <a:cubicBezTo>
                  <a:pt x="615192" y="106592"/>
                  <a:pt x="669721" y="123370"/>
                  <a:pt x="713064" y="119175"/>
                </a:cubicBezTo>
                <a:cubicBezTo>
                  <a:pt x="756407" y="114980"/>
                  <a:pt x="812334" y="105193"/>
                  <a:pt x="838899" y="94008"/>
                </a:cubicBezTo>
                <a:cubicBezTo>
                  <a:pt x="865464" y="82823"/>
                  <a:pt x="850084" y="67443"/>
                  <a:pt x="872455" y="52063"/>
                </a:cubicBezTo>
                <a:cubicBezTo>
                  <a:pt x="894826" y="36683"/>
                  <a:pt x="932576" y="-9456"/>
                  <a:pt x="973123" y="1729"/>
                </a:cubicBezTo>
                <a:cubicBezTo>
                  <a:pt x="1013670" y="12914"/>
                  <a:pt x="1069596" y="88415"/>
                  <a:pt x="1115736" y="119175"/>
                </a:cubicBezTo>
                <a:cubicBezTo>
                  <a:pt x="1161876" y="149935"/>
                  <a:pt x="1198228" y="175101"/>
                  <a:pt x="1249960" y="186286"/>
                </a:cubicBezTo>
                <a:cubicBezTo>
                  <a:pt x="1301692" y="197471"/>
                  <a:pt x="1370202" y="201666"/>
                  <a:pt x="1426129" y="186286"/>
                </a:cubicBezTo>
                <a:cubicBezTo>
                  <a:pt x="1482056" y="170906"/>
                  <a:pt x="1544972" y="121971"/>
                  <a:pt x="1585519" y="94008"/>
                </a:cubicBezTo>
                <a:cubicBezTo>
                  <a:pt x="1626066" y="66045"/>
                  <a:pt x="1630260" y="32489"/>
                  <a:pt x="1669409" y="18507"/>
                </a:cubicBezTo>
                <a:cubicBezTo>
                  <a:pt x="1708558" y="4525"/>
                  <a:pt x="1772873" y="-3864"/>
                  <a:pt x="1820411" y="10118"/>
                </a:cubicBezTo>
                <a:cubicBezTo>
                  <a:pt x="1867949" y="24100"/>
                  <a:pt x="1900107" y="75832"/>
                  <a:pt x="1954635" y="102397"/>
                </a:cubicBezTo>
                <a:cubicBezTo>
                  <a:pt x="2009163" y="128962"/>
                  <a:pt x="2081868" y="166712"/>
                  <a:pt x="2147582" y="169508"/>
                </a:cubicBezTo>
                <a:cubicBezTo>
                  <a:pt x="2213296" y="172304"/>
                  <a:pt x="2297186" y="127564"/>
                  <a:pt x="2348918" y="119175"/>
                </a:cubicBezTo>
                <a:cubicBezTo>
                  <a:pt x="2400650" y="110786"/>
                  <a:pt x="2404844" y="103795"/>
                  <a:pt x="2457974" y="119175"/>
                </a:cubicBezTo>
                <a:cubicBezTo>
                  <a:pt x="2511104" y="134555"/>
                  <a:pt x="2582411" y="190481"/>
                  <a:pt x="2667699" y="211453"/>
                </a:cubicBezTo>
                <a:cubicBezTo>
                  <a:pt x="2752987" y="232425"/>
                  <a:pt x="2871831" y="238018"/>
                  <a:pt x="2969703" y="245009"/>
                </a:cubicBezTo>
                <a:cubicBezTo>
                  <a:pt x="3067575" y="252000"/>
                  <a:pt x="3180826" y="240814"/>
                  <a:pt x="3254929" y="253398"/>
                </a:cubicBezTo>
                <a:cubicBezTo>
                  <a:pt x="3329032" y="265981"/>
                  <a:pt x="3340216" y="309325"/>
                  <a:pt x="3414319" y="320510"/>
                </a:cubicBezTo>
                <a:cubicBezTo>
                  <a:pt x="3488422" y="331695"/>
                  <a:pt x="3593983" y="326102"/>
                  <a:pt x="3699545" y="320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DF3B8F-0050-B446-A81B-E90BC11583E0}"/>
              </a:ext>
            </a:extLst>
          </p:cNvPr>
          <p:cNvSpPr txBox="1"/>
          <p:nvPr/>
        </p:nvSpPr>
        <p:spPr>
          <a:xfrm>
            <a:off x="615625" y="1238452"/>
            <a:ext cx="1355787" cy="338554"/>
          </a:xfrm>
          <a:prstGeom prst="rect">
            <a:avLst/>
          </a:prstGeom>
          <a:noFill/>
        </p:spPr>
        <p:txBody>
          <a:bodyPr wrap="square" rtlCol="0">
            <a:spAutoFit/>
          </a:bodyPr>
          <a:lstStyle/>
          <a:p>
            <a:r>
              <a:rPr lang="en-US" sz="1600" b="1" dirty="0">
                <a:solidFill>
                  <a:srgbClr val="0432FF"/>
                </a:solidFill>
              </a:rPr>
              <a:t>Scenario #2b</a:t>
            </a:r>
          </a:p>
        </p:txBody>
      </p:sp>
      <p:sp>
        <p:nvSpPr>
          <p:cNvPr id="45" name="Round Single Corner Rectangle 44">
            <a:extLst>
              <a:ext uri="{FF2B5EF4-FFF2-40B4-BE49-F238E27FC236}">
                <a16:creationId xmlns:a16="http://schemas.microsoft.com/office/drawing/2014/main" id="{95154408-288A-5648-BC75-9758F954A36F}"/>
              </a:ext>
            </a:extLst>
          </p:cNvPr>
          <p:cNvSpPr/>
          <p:nvPr/>
        </p:nvSpPr>
        <p:spPr>
          <a:xfrm>
            <a:off x="625058" y="1201801"/>
            <a:ext cx="1262465"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808CB825-97A2-734B-9DBA-55E7CC2541B0}"/>
              </a:ext>
            </a:extLst>
          </p:cNvPr>
          <p:cNvSpPr/>
          <p:nvPr/>
        </p:nvSpPr>
        <p:spPr>
          <a:xfrm flipH="1">
            <a:off x="1011572" y="2298946"/>
            <a:ext cx="4749800" cy="2573272"/>
          </a:xfrm>
          <a:custGeom>
            <a:avLst/>
            <a:gdLst>
              <a:gd name="connsiteX0" fmla="*/ 0 w 4749800"/>
              <a:gd name="connsiteY0" fmla="*/ 2573272 h 2573272"/>
              <a:gd name="connsiteX1" fmla="*/ 457200 w 4749800"/>
              <a:gd name="connsiteY1" fmla="*/ 2573272 h 2573272"/>
              <a:gd name="connsiteX2" fmla="*/ 1016000 w 4749800"/>
              <a:gd name="connsiteY2" fmla="*/ 2573272 h 2573272"/>
              <a:gd name="connsiteX3" fmla="*/ 1507067 w 4749800"/>
              <a:gd name="connsiteY3" fmla="*/ 2556338 h 2573272"/>
              <a:gd name="connsiteX4" fmla="*/ 1752600 w 4749800"/>
              <a:gd name="connsiteY4" fmla="*/ 2505538 h 2573272"/>
              <a:gd name="connsiteX5" fmla="*/ 1837267 w 4749800"/>
              <a:gd name="connsiteY5" fmla="*/ 2243072 h 2573272"/>
              <a:gd name="connsiteX6" fmla="*/ 1896533 w 4749800"/>
              <a:gd name="connsiteY6" fmla="*/ 1743538 h 2573272"/>
              <a:gd name="connsiteX7" fmla="*/ 1955800 w 4749800"/>
              <a:gd name="connsiteY7" fmla="*/ 1032338 h 2573272"/>
              <a:gd name="connsiteX8" fmla="*/ 1998133 w 4749800"/>
              <a:gd name="connsiteY8" fmla="*/ 465072 h 2573272"/>
              <a:gd name="connsiteX9" fmla="*/ 2040467 w 4749800"/>
              <a:gd name="connsiteY9" fmla="*/ 101005 h 2573272"/>
              <a:gd name="connsiteX10" fmla="*/ 2175933 w 4749800"/>
              <a:gd name="connsiteY10" fmla="*/ 16338 h 2573272"/>
              <a:gd name="connsiteX11" fmla="*/ 2252133 w 4749800"/>
              <a:gd name="connsiteY11" fmla="*/ 371938 h 2573272"/>
              <a:gd name="connsiteX12" fmla="*/ 2319867 w 4749800"/>
              <a:gd name="connsiteY12" fmla="*/ 990005 h 2573272"/>
              <a:gd name="connsiteX13" fmla="*/ 2396067 w 4749800"/>
              <a:gd name="connsiteY13" fmla="*/ 1845138 h 2573272"/>
              <a:gd name="connsiteX14" fmla="*/ 2463800 w 4749800"/>
              <a:gd name="connsiteY14" fmla="*/ 2361605 h 2573272"/>
              <a:gd name="connsiteX15" fmla="*/ 2624667 w 4749800"/>
              <a:gd name="connsiteY15" fmla="*/ 2420872 h 2573272"/>
              <a:gd name="connsiteX16" fmla="*/ 2717800 w 4749800"/>
              <a:gd name="connsiteY16" fmla="*/ 2200738 h 2573272"/>
              <a:gd name="connsiteX17" fmla="*/ 2794000 w 4749800"/>
              <a:gd name="connsiteY17" fmla="*/ 1421805 h 2573272"/>
              <a:gd name="connsiteX18" fmla="*/ 2844800 w 4749800"/>
              <a:gd name="connsiteY18" fmla="*/ 913805 h 2573272"/>
              <a:gd name="connsiteX19" fmla="*/ 2997200 w 4749800"/>
              <a:gd name="connsiteY19" fmla="*/ 863005 h 2573272"/>
              <a:gd name="connsiteX20" fmla="*/ 3090333 w 4749800"/>
              <a:gd name="connsiteY20" fmla="*/ 1320205 h 2573272"/>
              <a:gd name="connsiteX21" fmla="*/ 3175000 w 4749800"/>
              <a:gd name="connsiteY21" fmla="*/ 1845138 h 2573272"/>
              <a:gd name="connsiteX22" fmla="*/ 3242733 w 4749800"/>
              <a:gd name="connsiteY22" fmla="*/ 2285405 h 2573272"/>
              <a:gd name="connsiteX23" fmla="*/ 3403600 w 4749800"/>
              <a:gd name="connsiteY23" fmla="*/ 2505538 h 2573272"/>
              <a:gd name="connsiteX24" fmla="*/ 3784600 w 4749800"/>
              <a:gd name="connsiteY24" fmla="*/ 2556338 h 2573272"/>
              <a:gd name="connsiteX25" fmla="*/ 4131733 w 4749800"/>
              <a:gd name="connsiteY25" fmla="*/ 2556338 h 2573272"/>
              <a:gd name="connsiteX26" fmla="*/ 4749800 w 4749800"/>
              <a:gd name="connsiteY26" fmla="*/ 2539405 h 25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9800" h="2573272">
                <a:moveTo>
                  <a:pt x="0" y="2573272"/>
                </a:moveTo>
                <a:lnTo>
                  <a:pt x="457200" y="2573272"/>
                </a:lnTo>
                <a:lnTo>
                  <a:pt x="1016000" y="2573272"/>
                </a:lnTo>
                <a:cubicBezTo>
                  <a:pt x="1190978" y="2570450"/>
                  <a:pt x="1384300" y="2567627"/>
                  <a:pt x="1507067" y="2556338"/>
                </a:cubicBezTo>
                <a:cubicBezTo>
                  <a:pt x="1629834" y="2545049"/>
                  <a:pt x="1697567" y="2557749"/>
                  <a:pt x="1752600" y="2505538"/>
                </a:cubicBezTo>
                <a:cubicBezTo>
                  <a:pt x="1807633" y="2453327"/>
                  <a:pt x="1813278" y="2370072"/>
                  <a:pt x="1837267" y="2243072"/>
                </a:cubicBezTo>
                <a:cubicBezTo>
                  <a:pt x="1861256" y="2116072"/>
                  <a:pt x="1876778" y="1945327"/>
                  <a:pt x="1896533" y="1743538"/>
                </a:cubicBezTo>
                <a:cubicBezTo>
                  <a:pt x="1916289" y="1541749"/>
                  <a:pt x="1938867" y="1245416"/>
                  <a:pt x="1955800" y="1032338"/>
                </a:cubicBezTo>
                <a:cubicBezTo>
                  <a:pt x="1972733" y="819260"/>
                  <a:pt x="1984022" y="620294"/>
                  <a:pt x="1998133" y="465072"/>
                </a:cubicBezTo>
                <a:cubicBezTo>
                  <a:pt x="2012244" y="309850"/>
                  <a:pt x="2010834" y="175794"/>
                  <a:pt x="2040467" y="101005"/>
                </a:cubicBezTo>
                <a:cubicBezTo>
                  <a:pt x="2070100" y="26216"/>
                  <a:pt x="2140655" y="-28818"/>
                  <a:pt x="2175933" y="16338"/>
                </a:cubicBezTo>
                <a:cubicBezTo>
                  <a:pt x="2211211" y="61493"/>
                  <a:pt x="2228144" y="209660"/>
                  <a:pt x="2252133" y="371938"/>
                </a:cubicBezTo>
                <a:cubicBezTo>
                  <a:pt x="2276122" y="534216"/>
                  <a:pt x="2295878" y="744472"/>
                  <a:pt x="2319867" y="990005"/>
                </a:cubicBezTo>
                <a:cubicBezTo>
                  <a:pt x="2343856" y="1235538"/>
                  <a:pt x="2372078" y="1616538"/>
                  <a:pt x="2396067" y="1845138"/>
                </a:cubicBezTo>
                <a:cubicBezTo>
                  <a:pt x="2420056" y="2073738"/>
                  <a:pt x="2425700" y="2265649"/>
                  <a:pt x="2463800" y="2361605"/>
                </a:cubicBezTo>
                <a:cubicBezTo>
                  <a:pt x="2501900" y="2457561"/>
                  <a:pt x="2582334" y="2447683"/>
                  <a:pt x="2624667" y="2420872"/>
                </a:cubicBezTo>
                <a:cubicBezTo>
                  <a:pt x="2667000" y="2394061"/>
                  <a:pt x="2689578" y="2367249"/>
                  <a:pt x="2717800" y="2200738"/>
                </a:cubicBezTo>
                <a:cubicBezTo>
                  <a:pt x="2746022" y="2034227"/>
                  <a:pt x="2772833" y="1636294"/>
                  <a:pt x="2794000" y="1421805"/>
                </a:cubicBezTo>
                <a:cubicBezTo>
                  <a:pt x="2815167" y="1207316"/>
                  <a:pt x="2810933" y="1006938"/>
                  <a:pt x="2844800" y="913805"/>
                </a:cubicBezTo>
                <a:cubicBezTo>
                  <a:pt x="2878667" y="820672"/>
                  <a:pt x="2956278" y="795272"/>
                  <a:pt x="2997200" y="863005"/>
                </a:cubicBezTo>
                <a:cubicBezTo>
                  <a:pt x="3038122" y="930738"/>
                  <a:pt x="3060700" y="1156516"/>
                  <a:pt x="3090333" y="1320205"/>
                </a:cubicBezTo>
                <a:cubicBezTo>
                  <a:pt x="3119966" y="1483894"/>
                  <a:pt x="3149600" y="1684271"/>
                  <a:pt x="3175000" y="1845138"/>
                </a:cubicBezTo>
                <a:cubicBezTo>
                  <a:pt x="3200400" y="2006005"/>
                  <a:pt x="3204633" y="2175338"/>
                  <a:pt x="3242733" y="2285405"/>
                </a:cubicBezTo>
                <a:cubicBezTo>
                  <a:pt x="3280833" y="2395472"/>
                  <a:pt x="3313289" y="2460383"/>
                  <a:pt x="3403600" y="2505538"/>
                </a:cubicBezTo>
                <a:cubicBezTo>
                  <a:pt x="3493911" y="2550693"/>
                  <a:pt x="3663244" y="2547871"/>
                  <a:pt x="3784600" y="2556338"/>
                </a:cubicBezTo>
                <a:cubicBezTo>
                  <a:pt x="3905956" y="2564805"/>
                  <a:pt x="4131733" y="2556338"/>
                  <a:pt x="4131733" y="2556338"/>
                </a:cubicBezTo>
                <a:lnTo>
                  <a:pt x="4749800" y="2539405"/>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4C8DA1D-7306-2B41-85E3-9A6ADC6735D8}"/>
              </a:ext>
            </a:extLst>
          </p:cNvPr>
          <p:cNvSpPr txBox="1"/>
          <p:nvPr/>
        </p:nvSpPr>
        <p:spPr>
          <a:xfrm>
            <a:off x="6012691" y="1513860"/>
            <a:ext cx="1973628" cy="738664"/>
          </a:xfrm>
          <a:prstGeom prst="rect">
            <a:avLst/>
          </a:prstGeom>
          <a:noFill/>
        </p:spPr>
        <p:txBody>
          <a:bodyPr wrap="square" rtlCol="0">
            <a:spAutoFit/>
          </a:bodyPr>
          <a:lstStyle/>
          <a:p>
            <a:pPr algn="ctr"/>
            <a:r>
              <a:rPr lang="en-US" sz="1400" dirty="0"/>
              <a:t>There are two active enzymes A and B that differ in size</a:t>
            </a:r>
          </a:p>
        </p:txBody>
      </p:sp>
      <p:sp>
        <p:nvSpPr>
          <p:cNvPr id="27" name="TextBox 26">
            <a:extLst>
              <a:ext uri="{FF2B5EF4-FFF2-40B4-BE49-F238E27FC236}">
                <a16:creationId xmlns:a16="http://schemas.microsoft.com/office/drawing/2014/main" id="{5529CDA6-9631-A141-8DAD-448D1BDE4856}"/>
              </a:ext>
            </a:extLst>
          </p:cNvPr>
          <p:cNvSpPr txBox="1"/>
          <p:nvPr/>
        </p:nvSpPr>
        <p:spPr>
          <a:xfrm>
            <a:off x="5833224" y="2984755"/>
            <a:ext cx="2320875" cy="338554"/>
          </a:xfrm>
          <a:prstGeom prst="rect">
            <a:avLst/>
          </a:prstGeom>
          <a:noFill/>
        </p:spPr>
        <p:txBody>
          <a:bodyPr wrap="square" rtlCol="0">
            <a:spAutoFit/>
          </a:bodyPr>
          <a:lstStyle/>
          <a:p>
            <a:pPr algn="ctr"/>
            <a:r>
              <a:rPr lang="en-US" sz="1600" u="sng" dirty="0"/>
              <a:t>Interesting possibilities</a:t>
            </a:r>
          </a:p>
        </p:txBody>
      </p:sp>
      <p:sp>
        <p:nvSpPr>
          <p:cNvPr id="29" name="Down Arrow 28">
            <a:extLst>
              <a:ext uri="{FF2B5EF4-FFF2-40B4-BE49-F238E27FC236}">
                <a16:creationId xmlns:a16="http://schemas.microsoft.com/office/drawing/2014/main" id="{C9F4BC2F-5636-8841-BFE9-96FCDC2CDA5F}"/>
              </a:ext>
            </a:extLst>
          </p:cNvPr>
          <p:cNvSpPr/>
          <p:nvPr/>
        </p:nvSpPr>
        <p:spPr>
          <a:xfrm>
            <a:off x="6911416" y="2471929"/>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3FA374-74FA-8C4A-A79B-D2313A21F43A}"/>
              </a:ext>
            </a:extLst>
          </p:cNvPr>
          <p:cNvSpPr txBox="1"/>
          <p:nvPr/>
        </p:nvSpPr>
        <p:spPr>
          <a:xfrm>
            <a:off x="2642533" y="3984771"/>
            <a:ext cx="317716" cy="369332"/>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F079A658-7986-2540-9A5E-130CBA2BE11E}"/>
              </a:ext>
            </a:extLst>
          </p:cNvPr>
          <p:cNvSpPr txBox="1"/>
          <p:nvPr/>
        </p:nvSpPr>
        <p:spPr>
          <a:xfrm>
            <a:off x="3466052" y="3984771"/>
            <a:ext cx="317716" cy="369332"/>
          </a:xfrm>
          <a:prstGeom prst="rect">
            <a:avLst/>
          </a:prstGeom>
          <a:noFill/>
        </p:spPr>
        <p:txBody>
          <a:bodyPr wrap="none" rtlCol="0">
            <a:spAutoFit/>
          </a:bodyPr>
          <a:lstStyle/>
          <a:p>
            <a:r>
              <a:rPr lang="en-US" dirty="0"/>
              <a:t>B</a:t>
            </a:r>
          </a:p>
        </p:txBody>
      </p:sp>
      <p:sp>
        <p:nvSpPr>
          <p:cNvPr id="36" name="Freeform 35">
            <a:extLst>
              <a:ext uri="{FF2B5EF4-FFF2-40B4-BE49-F238E27FC236}">
                <a16:creationId xmlns:a16="http://schemas.microsoft.com/office/drawing/2014/main" id="{9D54DF14-A259-184C-A652-65D675C23013}"/>
              </a:ext>
            </a:extLst>
          </p:cNvPr>
          <p:cNvSpPr/>
          <p:nvPr/>
        </p:nvSpPr>
        <p:spPr>
          <a:xfrm rot="5400000">
            <a:off x="3362214" y="1534054"/>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81F0D4-DCCD-064F-8EF3-59BA3B2FF9D7}"/>
              </a:ext>
            </a:extLst>
          </p:cNvPr>
          <p:cNvSpPr txBox="1"/>
          <p:nvPr/>
        </p:nvSpPr>
        <p:spPr>
          <a:xfrm>
            <a:off x="5906580" y="3164831"/>
            <a:ext cx="3052861" cy="1077218"/>
          </a:xfrm>
          <a:prstGeom prst="rect">
            <a:avLst/>
          </a:prstGeom>
          <a:noFill/>
        </p:spPr>
        <p:txBody>
          <a:bodyPr wrap="square" rtlCol="0">
            <a:spAutoFit/>
          </a:bodyPr>
          <a:lstStyle/>
          <a:p>
            <a:endParaRPr lang="en-US" sz="1600" dirty="0"/>
          </a:p>
          <a:p>
            <a:pPr marL="194310" indent="-194310">
              <a:buFont typeface="Arial" panose="020B0604020202020204" pitchFamily="34" charset="0"/>
              <a:buChar char="•"/>
            </a:pPr>
            <a:r>
              <a:rPr lang="en-US" sz="1600" dirty="0"/>
              <a:t>Same protein; but with different homo-oligomerization state (quaternary structure) </a:t>
            </a:r>
          </a:p>
        </p:txBody>
      </p:sp>
      <p:sp>
        <p:nvSpPr>
          <p:cNvPr id="22" name="Freeform 21">
            <a:extLst>
              <a:ext uri="{FF2B5EF4-FFF2-40B4-BE49-F238E27FC236}">
                <a16:creationId xmlns:a16="http://schemas.microsoft.com/office/drawing/2014/main" id="{ADC02053-4C0D-C147-A045-2F9C39FD2A0D}"/>
              </a:ext>
            </a:extLst>
          </p:cNvPr>
          <p:cNvSpPr/>
          <p:nvPr/>
        </p:nvSpPr>
        <p:spPr>
          <a:xfrm rot="5400000">
            <a:off x="2767994" y="2382743"/>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E82BA3C-6B54-5E41-BA51-41F281FB569C}"/>
              </a:ext>
            </a:extLst>
          </p:cNvPr>
          <p:cNvSpPr/>
          <p:nvPr/>
        </p:nvSpPr>
        <p:spPr>
          <a:xfrm rot="5400000" flipH="1" flipV="1">
            <a:off x="2266054" y="2384142"/>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C92D1A3-A7E7-6B4C-9B7B-F43DDE1A9864}"/>
              </a:ext>
            </a:extLst>
          </p:cNvPr>
          <p:cNvSpPr txBox="1"/>
          <p:nvPr/>
        </p:nvSpPr>
        <p:spPr>
          <a:xfrm>
            <a:off x="3892492" y="1602297"/>
            <a:ext cx="906017" cy="307777"/>
          </a:xfrm>
          <a:prstGeom prst="rect">
            <a:avLst/>
          </a:prstGeom>
          <a:noFill/>
        </p:spPr>
        <p:txBody>
          <a:bodyPr wrap="none" rtlCol="0">
            <a:spAutoFit/>
          </a:bodyPr>
          <a:lstStyle/>
          <a:p>
            <a:r>
              <a:rPr lang="en-US" sz="1400" dirty="0"/>
              <a:t>monomer</a:t>
            </a:r>
          </a:p>
        </p:txBody>
      </p:sp>
      <p:sp>
        <p:nvSpPr>
          <p:cNvPr id="28" name="TextBox 27">
            <a:extLst>
              <a:ext uri="{FF2B5EF4-FFF2-40B4-BE49-F238E27FC236}">
                <a16:creationId xmlns:a16="http://schemas.microsoft.com/office/drawing/2014/main" id="{464D0589-2CB9-8C49-89C0-676E96681148}"/>
              </a:ext>
            </a:extLst>
          </p:cNvPr>
          <p:cNvSpPr txBox="1"/>
          <p:nvPr/>
        </p:nvSpPr>
        <p:spPr>
          <a:xfrm>
            <a:off x="2467762" y="2090257"/>
            <a:ext cx="615874" cy="307777"/>
          </a:xfrm>
          <a:prstGeom prst="rect">
            <a:avLst/>
          </a:prstGeom>
          <a:noFill/>
        </p:spPr>
        <p:txBody>
          <a:bodyPr wrap="none" rtlCol="0">
            <a:spAutoFit/>
          </a:bodyPr>
          <a:lstStyle/>
          <a:p>
            <a:r>
              <a:rPr lang="en-US" sz="1400" dirty="0"/>
              <a:t>dimer</a:t>
            </a:r>
          </a:p>
        </p:txBody>
      </p:sp>
    </p:spTree>
    <p:extLst>
      <p:ext uri="{BB962C8B-B14F-4D97-AF65-F5344CB8AC3E}">
        <p14:creationId xmlns:p14="http://schemas.microsoft.com/office/powerpoint/2010/main" val="27259155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1571591" y="270012"/>
            <a:ext cx="5873018" cy="369332"/>
          </a:xfrm>
          <a:prstGeom prst="rect">
            <a:avLst/>
          </a:prstGeom>
          <a:noFill/>
        </p:spPr>
        <p:txBody>
          <a:bodyPr wrap="none" rtlCol="0">
            <a:spAutoFit/>
          </a:bodyPr>
          <a:lstStyle/>
          <a:p>
            <a:r>
              <a:rPr lang="en-US" b="1" dirty="0"/>
              <a:t>Results of Gel Filtration of the ATP-agarose Enzyme Fraction</a:t>
            </a:r>
          </a:p>
        </p:txBody>
      </p:sp>
      <p:sp>
        <p:nvSpPr>
          <p:cNvPr id="57" name="TextBox 56">
            <a:extLst>
              <a:ext uri="{FF2B5EF4-FFF2-40B4-BE49-F238E27FC236}">
                <a16:creationId xmlns:a16="http://schemas.microsoft.com/office/drawing/2014/main" id="{CBC9FBA0-FB50-CA48-A608-767D4C2B2AB3}"/>
              </a:ext>
            </a:extLst>
          </p:cNvPr>
          <p:cNvSpPr txBox="1"/>
          <p:nvPr/>
        </p:nvSpPr>
        <p:spPr>
          <a:xfrm>
            <a:off x="2542449" y="5040583"/>
            <a:ext cx="1693992" cy="338554"/>
          </a:xfrm>
          <a:prstGeom prst="rect">
            <a:avLst/>
          </a:prstGeom>
          <a:noFill/>
        </p:spPr>
        <p:txBody>
          <a:bodyPr wrap="square" rtlCol="0">
            <a:spAutoFit/>
          </a:bodyPr>
          <a:lstStyle/>
          <a:p>
            <a:r>
              <a:rPr lang="en-US" sz="1600" dirty="0"/>
              <a:t>Fraction number</a:t>
            </a:r>
          </a:p>
        </p:txBody>
      </p:sp>
      <p:sp>
        <p:nvSpPr>
          <p:cNvPr id="58" name="Bent-Up Arrow 57">
            <a:extLst>
              <a:ext uri="{FF2B5EF4-FFF2-40B4-BE49-F238E27FC236}">
                <a16:creationId xmlns:a16="http://schemas.microsoft.com/office/drawing/2014/main" id="{AD9E903F-E523-F64D-892A-CBCBAE71D9B1}"/>
              </a:ext>
            </a:extLst>
          </p:cNvPr>
          <p:cNvSpPr/>
          <p:nvPr/>
        </p:nvSpPr>
        <p:spPr>
          <a:xfrm flipH="1">
            <a:off x="488318" y="1979802"/>
            <a:ext cx="5593699" cy="295155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5EF9755B-2D68-6B4C-A1BD-2D6B6D07BEE7}"/>
              </a:ext>
            </a:extLst>
          </p:cNvPr>
          <p:cNvSpPr/>
          <p:nvPr/>
        </p:nvSpPr>
        <p:spPr>
          <a:xfrm>
            <a:off x="1476462" y="4362277"/>
            <a:ext cx="3699545" cy="461394"/>
          </a:xfrm>
          <a:custGeom>
            <a:avLst/>
            <a:gdLst>
              <a:gd name="connsiteX0" fmla="*/ 0 w 3699545"/>
              <a:gd name="connsiteY0" fmla="*/ 328899 h 328899"/>
              <a:gd name="connsiteX1" fmla="*/ 109057 w 3699545"/>
              <a:gd name="connsiteY1" fmla="*/ 303732 h 328899"/>
              <a:gd name="connsiteX2" fmla="*/ 176169 w 3699545"/>
              <a:gd name="connsiteY2" fmla="*/ 228231 h 328899"/>
              <a:gd name="connsiteX3" fmla="*/ 243281 w 3699545"/>
              <a:gd name="connsiteY3" fmla="*/ 152730 h 328899"/>
              <a:gd name="connsiteX4" fmla="*/ 285226 w 3699545"/>
              <a:gd name="connsiteY4" fmla="*/ 169508 h 328899"/>
              <a:gd name="connsiteX5" fmla="*/ 377505 w 3699545"/>
              <a:gd name="connsiteY5" fmla="*/ 203064 h 328899"/>
              <a:gd name="connsiteX6" fmla="*/ 494951 w 3699545"/>
              <a:gd name="connsiteY6" fmla="*/ 194675 h 328899"/>
              <a:gd name="connsiteX7" fmla="*/ 578840 w 3699545"/>
              <a:gd name="connsiteY7" fmla="*/ 119175 h 328899"/>
              <a:gd name="connsiteX8" fmla="*/ 713064 w 3699545"/>
              <a:gd name="connsiteY8" fmla="*/ 119175 h 328899"/>
              <a:gd name="connsiteX9" fmla="*/ 838899 w 3699545"/>
              <a:gd name="connsiteY9" fmla="*/ 94008 h 328899"/>
              <a:gd name="connsiteX10" fmla="*/ 872455 w 3699545"/>
              <a:gd name="connsiteY10" fmla="*/ 52063 h 328899"/>
              <a:gd name="connsiteX11" fmla="*/ 973123 w 3699545"/>
              <a:gd name="connsiteY11" fmla="*/ 1729 h 328899"/>
              <a:gd name="connsiteX12" fmla="*/ 1115736 w 3699545"/>
              <a:gd name="connsiteY12" fmla="*/ 119175 h 328899"/>
              <a:gd name="connsiteX13" fmla="*/ 1249960 w 3699545"/>
              <a:gd name="connsiteY13" fmla="*/ 186286 h 328899"/>
              <a:gd name="connsiteX14" fmla="*/ 1426129 w 3699545"/>
              <a:gd name="connsiteY14" fmla="*/ 186286 h 328899"/>
              <a:gd name="connsiteX15" fmla="*/ 1585519 w 3699545"/>
              <a:gd name="connsiteY15" fmla="*/ 94008 h 328899"/>
              <a:gd name="connsiteX16" fmla="*/ 1669409 w 3699545"/>
              <a:gd name="connsiteY16" fmla="*/ 18507 h 328899"/>
              <a:gd name="connsiteX17" fmla="*/ 1820411 w 3699545"/>
              <a:gd name="connsiteY17" fmla="*/ 10118 h 328899"/>
              <a:gd name="connsiteX18" fmla="*/ 1954635 w 3699545"/>
              <a:gd name="connsiteY18" fmla="*/ 102397 h 328899"/>
              <a:gd name="connsiteX19" fmla="*/ 2147582 w 3699545"/>
              <a:gd name="connsiteY19" fmla="*/ 169508 h 328899"/>
              <a:gd name="connsiteX20" fmla="*/ 2348918 w 3699545"/>
              <a:gd name="connsiteY20" fmla="*/ 119175 h 328899"/>
              <a:gd name="connsiteX21" fmla="*/ 2457974 w 3699545"/>
              <a:gd name="connsiteY21" fmla="*/ 119175 h 328899"/>
              <a:gd name="connsiteX22" fmla="*/ 2667699 w 3699545"/>
              <a:gd name="connsiteY22" fmla="*/ 211453 h 328899"/>
              <a:gd name="connsiteX23" fmla="*/ 2969703 w 3699545"/>
              <a:gd name="connsiteY23" fmla="*/ 245009 h 328899"/>
              <a:gd name="connsiteX24" fmla="*/ 3254929 w 3699545"/>
              <a:gd name="connsiteY24" fmla="*/ 253398 h 328899"/>
              <a:gd name="connsiteX25" fmla="*/ 3414319 w 3699545"/>
              <a:gd name="connsiteY25" fmla="*/ 320510 h 328899"/>
              <a:gd name="connsiteX26" fmla="*/ 3699545 w 3699545"/>
              <a:gd name="connsiteY26" fmla="*/ 320510 h 32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9545" h="328899">
                <a:moveTo>
                  <a:pt x="0" y="328899"/>
                </a:moveTo>
                <a:cubicBezTo>
                  <a:pt x="39848" y="324704"/>
                  <a:pt x="79696" y="320510"/>
                  <a:pt x="109057" y="303732"/>
                </a:cubicBezTo>
                <a:cubicBezTo>
                  <a:pt x="138418" y="286954"/>
                  <a:pt x="176169" y="228231"/>
                  <a:pt x="176169" y="228231"/>
                </a:cubicBezTo>
                <a:cubicBezTo>
                  <a:pt x="198540" y="203064"/>
                  <a:pt x="225105" y="162517"/>
                  <a:pt x="243281" y="152730"/>
                </a:cubicBezTo>
                <a:cubicBezTo>
                  <a:pt x="261457" y="142943"/>
                  <a:pt x="262855" y="161119"/>
                  <a:pt x="285226" y="169508"/>
                </a:cubicBezTo>
                <a:cubicBezTo>
                  <a:pt x="307597" y="177897"/>
                  <a:pt x="342551" y="198870"/>
                  <a:pt x="377505" y="203064"/>
                </a:cubicBezTo>
                <a:cubicBezTo>
                  <a:pt x="412459" y="207258"/>
                  <a:pt x="461395" y="208656"/>
                  <a:pt x="494951" y="194675"/>
                </a:cubicBezTo>
                <a:cubicBezTo>
                  <a:pt x="528507" y="180694"/>
                  <a:pt x="542488" y="131758"/>
                  <a:pt x="578840" y="119175"/>
                </a:cubicBezTo>
                <a:cubicBezTo>
                  <a:pt x="615192" y="106592"/>
                  <a:pt x="669721" y="123370"/>
                  <a:pt x="713064" y="119175"/>
                </a:cubicBezTo>
                <a:cubicBezTo>
                  <a:pt x="756407" y="114980"/>
                  <a:pt x="812334" y="105193"/>
                  <a:pt x="838899" y="94008"/>
                </a:cubicBezTo>
                <a:cubicBezTo>
                  <a:pt x="865464" y="82823"/>
                  <a:pt x="850084" y="67443"/>
                  <a:pt x="872455" y="52063"/>
                </a:cubicBezTo>
                <a:cubicBezTo>
                  <a:pt x="894826" y="36683"/>
                  <a:pt x="932576" y="-9456"/>
                  <a:pt x="973123" y="1729"/>
                </a:cubicBezTo>
                <a:cubicBezTo>
                  <a:pt x="1013670" y="12914"/>
                  <a:pt x="1069596" y="88415"/>
                  <a:pt x="1115736" y="119175"/>
                </a:cubicBezTo>
                <a:cubicBezTo>
                  <a:pt x="1161876" y="149935"/>
                  <a:pt x="1198228" y="175101"/>
                  <a:pt x="1249960" y="186286"/>
                </a:cubicBezTo>
                <a:cubicBezTo>
                  <a:pt x="1301692" y="197471"/>
                  <a:pt x="1370202" y="201666"/>
                  <a:pt x="1426129" y="186286"/>
                </a:cubicBezTo>
                <a:cubicBezTo>
                  <a:pt x="1482056" y="170906"/>
                  <a:pt x="1544972" y="121971"/>
                  <a:pt x="1585519" y="94008"/>
                </a:cubicBezTo>
                <a:cubicBezTo>
                  <a:pt x="1626066" y="66045"/>
                  <a:pt x="1630260" y="32489"/>
                  <a:pt x="1669409" y="18507"/>
                </a:cubicBezTo>
                <a:cubicBezTo>
                  <a:pt x="1708558" y="4525"/>
                  <a:pt x="1772873" y="-3864"/>
                  <a:pt x="1820411" y="10118"/>
                </a:cubicBezTo>
                <a:cubicBezTo>
                  <a:pt x="1867949" y="24100"/>
                  <a:pt x="1900107" y="75832"/>
                  <a:pt x="1954635" y="102397"/>
                </a:cubicBezTo>
                <a:cubicBezTo>
                  <a:pt x="2009163" y="128962"/>
                  <a:pt x="2081868" y="166712"/>
                  <a:pt x="2147582" y="169508"/>
                </a:cubicBezTo>
                <a:cubicBezTo>
                  <a:pt x="2213296" y="172304"/>
                  <a:pt x="2297186" y="127564"/>
                  <a:pt x="2348918" y="119175"/>
                </a:cubicBezTo>
                <a:cubicBezTo>
                  <a:pt x="2400650" y="110786"/>
                  <a:pt x="2404844" y="103795"/>
                  <a:pt x="2457974" y="119175"/>
                </a:cubicBezTo>
                <a:cubicBezTo>
                  <a:pt x="2511104" y="134555"/>
                  <a:pt x="2582411" y="190481"/>
                  <a:pt x="2667699" y="211453"/>
                </a:cubicBezTo>
                <a:cubicBezTo>
                  <a:pt x="2752987" y="232425"/>
                  <a:pt x="2871831" y="238018"/>
                  <a:pt x="2969703" y="245009"/>
                </a:cubicBezTo>
                <a:cubicBezTo>
                  <a:pt x="3067575" y="252000"/>
                  <a:pt x="3180826" y="240814"/>
                  <a:pt x="3254929" y="253398"/>
                </a:cubicBezTo>
                <a:cubicBezTo>
                  <a:pt x="3329032" y="265981"/>
                  <a:pt x="3340216" y="309325"/>
                  <a:pt x="3414319" y="320510"/>
                </a:cubicBezTo>
                <a:cubicBezTo>
                  <a:pt x="3488422" y="331695"/>
                  <a:pt x="3593983" y="326102"/>
                  <a:pt x="3699545" y="320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DF3B8F-0050-B446-A81B-E90BC11583E0}"/>
              </a:ext>
            </a:extLst>
          </p:cNvPr>
          <p:cNvSpPr txBox="1"/>
          <p:nvPr/>
        </p:nvSpPr>
        <p:spPr>
          <a:xfrm>
            <a:off x="615625" y="1238452"/>
            <a:ext cx="1355787" cy="338554"/>
          </a:xfrm>
          <a:prstGeom prst="rect">
            <a:avLst/>
          </a:prstGeom>
          <a:noFill/>
        </p:spPr>
        <p:txBody>
          <a:bodyPr wrap="square" rtlCol="0">
            <a:spAutoFit/>
          </a:bodyPr>
          <a:lstStyle/>
          <a:p>
            <a:r>
              <a:rPr lang="en-US" sz="1600" b="1" dirty="0">
                <a:solidFill>
                  <a:srgbClr val="0432FF"/>
                </a:solidFill>
              </a:rPr>
              <a:t>Scenario #2c</a:t>
            </a:r>
          </a:p>
        </p:txBody>
      </p:sp>
      <p:sp>
        <p:nvSpPr>
          <p:cNvPr id="45" name="Round Single Corner Rectangle 44">
            <a:extLst>
              <a:ext uri="{FF2B5EF4-FFF2-40B4-BE49-F238E27FC236}">
                <a16:creationId xmlns:a16="http://schemas.microsoft.com/office/drawing/2014/main" id="{95154408-288A-5648-BC75-9758F954A36F}"/>
              </a:ext>
            </a:extLst>
          </p:cNvPr>
          <p:cNvSpPr/>
          <p:nvPr/>
        </p:nvSpPr>
        <p:spPr>
          <a:xfrm>
            <a:off x="625058" y="1201801"/>
            <a:ext cx="1262465"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808CB825-97A2-734B-9DBA-55E7CC2541B0}"/>
              </a:ext>
            </a:extLst>
          </p:cNvPr>
          <p:cNvSpPr/>
          <p:nvPr/>
        </p:nvSpPr>
        <p:spPr>
          <a:xfrm flipH="1">
            <a:off x="1011572" y="2298946"/>
            <a:ext cx="4749800" cy="2573272"/>
          </a:xfrm>
          <a:custGeom>
            <a:avLst/>
            <a:gdLst>
              <a:gd name="connsiteX0" fmla="*/ 0 w 4749800"/>
              <a:gd name="connsiteY0" fmla="*/ 2573272 h 2573272"/>
              <a:gd name="connsiteX1" fmla="*/ 457200 w 4749800"/>
              <a:gd name="connsiteY1" fmla="*/ 2573272 h 2573272"/>
              <a:gd name="connsiteX2" fmla="*/ 1016000 w 4749800"/>
              <a:gd name="connsiteY2" fmla="*/ 2573272 h 2573272"/>
              <a:gd name="connsiteX3" fmla="*/ 1507067 w 4749800"/>
              <a:gd name="connsiteY3" fmla="*/ 2556338 h 2573272"/>
              <a:gd name="connsiteX4" fmla="*/ 1752600 w 4749800"/>
              <a:gd name="connsiteY4" fmla="*/ 2505538 h 2573272"/>
              <a:gd name="connsiteX5" fmla="*/ 1837267 w 4749800"/>
              <a:gd name="connsiteY5" fmla="*/ 2243072 h 2573272"/>
              <a:gd name="connsiteX6" fmla="*/ 1896533 w 4749800"/>
              <a:gd name="connsiteY6" fmla="*/ 1743538 h 2573272"/>
              <a:gd name="connsiteX7" fmla="*/ 1955800 w 4749800"/>
              <a:gd name="connsiteY7" fmla="*/ 1032338 h 2573272"/>
              <a:gd name="connsiteX8" fmla="*/ 1998133 w 4749800"/>
              <a:gd name="connsiteY8" fmla="*/ 465072 h 2573272"/>
              <a:gd name="connsiteX9" fmla="*/ 2040467 w 4749800"/>
              <a:gd name="connsiteY9" fmla="*/ 101005 h 2573272"/>
              <a:gd name="connsiteX10" fmla="*/ 2175933 w 4749800"/>
              <a:gd name="connsiteY10" fmla="*/ 16338 h 2573272"/>
              <a:gd name="connsiteX11" fmla="*/ 2252133 w 4749800"/>
              <a:gd name="connsiteY11" fmla="*/ 371938 h 2573272"/>
              <a:gd name="connsiteX12" fmla="*/ 2319867 w 4749800"/>
              <a:gd name="connsiteY12" fmla="*/ 990005 h 2573272"/>
              <a:gd name="connsiteX13" fmla="*/ 2396067 w 4749800"/>
              <a:gd name="connsiteY13" fmla="*/ 1845138 h 2573272"/>
              <a:gd name="connsiteX14" fmla="*/ 2463800 w 4749800"/>
              <a:gd name="connsiteY14" fmla="*/ 2361605 h 2573272"/>
              <a:gd name="connsiteX15" fmla="*/ 2624667 w 4749800"/>
              <a:gd name="connsiteY15" fmla="*/ 2420872 h 2573272"/>
              <a:gd name="connsiteX16" fmla="*/ 2717800 w 4749800"/>
              <a:gd name="connsiteY16" fmla="*/ 2200738 h 2573272"/>
              <a:gd name="connsiteX17" fmla="*/ 2794000 w 4749800"/>
              <a:gd name="connsiteY17" fmla="*/ 1421805 h 2573272"/>
              <a:gd name="connsiteX18" fmla="*/ 2844800 w 4749800"/>
              <a:gd name="connsiteY18" fmla="*/ 913805 h 2573272"/>
              <a:gd name="connsiteX19" fmla="*/ 2997200 w 4749800"/>
              <a:gd name="connsiteY19" fmla="*/ 863005 h 2573272"/>
              <a:gd name="connsiteX20" fmla="*/ 3090333 w 4749800"/>
              <a:gd name="connsiteY20" fmla="*/ 1320205 h 2573272"/>
              <a:gd name="connsiteX21" fmla="*/ 3175000 w 4749800"/>
              <a:gd name="connsiteY21" fmla="*/ 1845138 h 2573272"/>
              <a:gd name="connsiteX22" fmla="*/ 3242733 w 4749800"/>
              <a:gd name="connsiteY22" fmla="*/ 2285405 h 2573272"/>
              <a:gd name="connsiteX23" fmla="*/ 3403600 w 4749800"/>
              <a:gd name="connsiteY23" fmla="*/ 2505538 h 2573272"/>
              <a:gd name="connsiteX24" fmla="*/ 3784600 w 4749800"/>
              <a:gd name="connsiteY24" fmla="*/ 2556338 h 2573272"/>
              <a:gd name="connsiteX25" fmla="*/ 4131733 w 4749800"/>
              <a:gd name="connsiteY25" fmla="*/ 2556338 h 2573272"/>
              <a:gd name="connsiteX26" fmla="*/ 4749800 w 4749800"/>
              <a:gd name="connsiteY26" fmla="*/ 2539405 h 25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9800" h="2573272">
                <a:moveTo>
                  <a:pt x="0" y="2573272"/>
                </a:moveTo>
                <a:lnTo>
                  <a:pt x="457200" y="2573272"/>
                </a:lnTo>
                <a:lnTo>
                  <a:pt x="1016000" y="2573272"/>
                </a:lnTo>
                <a:cubicBezTo>
                  <a:pt x="1190978" y="2570450"/>
                  <a:pt x="1384300" y="2567627"/>
                  <a:pt x="1507067" y="2556338"/>
                </a:cubicBezTo>
                <a:cubicBezTo>
                  <a:pt x="1629834" y="2545049"/>
                  <a:pt x="1697567" y="2557749"/>
                  <a:pt x="1752600" y="2505538"/>
                </a:cubicBezTo>
                <a:cubicBezTo>
                  <a:pt x="1807633" y="2453327"/>
                  <a:pt x="1813278" y="2370072"/>
                  <a:pt x="1837267" y="2243072"/>
                </a:cubicBezTo>
                <a:cubicBezTo>
                  <a:pt x="1861256" y="2116072"/>
                  <a:pt x="1876778" y="1945327"/>
                  <a:pt x="1896533" y="1743538"/>
                </a:cubicBezTo>
                <a:cubicBezTo>
                  <a:pt x="1916289" y="1541749"/>
                  <a:pt x="1938867" y="1245416"/>
                  <a:pt x="1955800" y="1032338"/>
                </a:cubicBezTo>
                <a:cubicBezTo>
                  <a:pt x="1972733" y="819260"/>
                  <a:pt x="1984022" y="620294"/>
                  <a:pt x="1998133" y="465072"/>
                </a:cubicBezTo>
                <a:cubicBezTo>
                  <a:pt x="2012244" y="309850"/>
                  <a:pt x="2010834" y="175794"/>
                  <a:pt x="2040467" y="101005"/>
                </a:cubicBezTo>
                <a:cubicBezTo>
                  <a:pt x="2070100" y="26216"/>
                  <a:pt x="2140655" y="-28818"/>
                  <a:pt x="2175933" y="16338"/>
                </a:cubicBezTo>
                <a:cubicBezTo>
                  <a:pt x="2211211" y="61493"/>
                  <a:pt x="2228144" y="209660"/>
                  <a:pt x="2252133" y="371938"/>
                </a:cubicBezTo>
                <a:cubicBezTo>
                  <a:pt x="2276122" y="534216"/>
                  <a:pt x="2295878" y="744472"/>
                  <a:pt x="2319867" y="990005"/>
                </a:cubicBezTo>
                <a:cubicBezTo>
                  <a:pt x="2343856" y="1235538"/>
                  <a:pt x="2372078" y="1616538"/>
                  <a:pt x="2396067" y="1845138"/>
                </a:cubicBezTo>
                <a:cubicBezTo>
                  <a:pt x="2420056" y="2073738"/>
                  <a:pt x="2425700" y="2265649"/>
                  <a:pt x="2463800" y="2361605"/>
                </a:cubicBezTo>
                <a:cubicBezTo>
                  <a:pt x="2501900" y="2457561"/>
                  <a:pt x="2582334" y="2447683"/>
                  <a:pt x="2624667" y="2420872"/>
                </a:cubicBezTo>
                <a:cubicBezTo>
                  <a:pt x="2667000" y="2394061"/>
                  <a:pt x="2689578" y="2367249"/>
                  <a:pt x="2717800" y="2200738"/>
                </a:cubicBezTo>
                <a:cubicBezTo>
                  <a:pt x="2746022" y="2034227"/>
                  <a:pt x="2772833" y="1636294"/>
                  <a:pt x="2794000" y="1421805"/>
                </a:cubicBezTo>
                <a:cubicBezTo>
                  <a:pt x="2815167" y="1207316"/>
                  <a:pt x="2810933" y="1006938"/>
                  <a:pt x="2844800" y="913805"/>
                </a:cubicBezTo>
                <a:cubicBezTo>
                  <a:pt x="2878667" y="820672"/>
                  <a:pt x="2956278" y="795272"/>
                  <a:pt x="2997200" y="863005"/>
                </a:cubicBezTo>
                <a:cubicBezTo>
                  <a:pt x="3038122" y="930738"/>
                  <a:pt x="3060700" y="1156516"/>
                  <a:pt x="3090333" y="1320205"/>
                </a:cubicBezTo>
                <a:cubicBezTo>
                  <a:pt x="3119966" y="1483894"/>
                  <a:pt x="3149600" y="1684271"/>
                  <a:pt x="3175000" y="1845138"/>
                </a:cubicBezTo>
                <a:cubicBezTo>
                  <a:pt x="3200400" y="2006005"/>
                  <a:pt x="3204633" y="2175338"/>
                  <a:pt x="3242733" y="2285405"/>
                </a:cubicBezTo>
                <a:cubicBezTo>
                  <a:pt x="3280833" y="2395472"/>
                  <a:pt x="3313289" y="2460383"/>
                  <a:pt x="3403600" y="2505538"/>
                </a:cubicBezTo>
                <a:cubicBezTo>
                  <a:pt x="3493911" y="2550693"/>
                  <a:pt x="3663244" y="2547871"/>
                  <a:pt x="3784600" y="2556338"/>
                </a:cubicBezTo>
                <a:cubicBezTo>
                  <a:pt x="3905956" y="2564805"/>
                  <a:pt x="4131733" y="2556338"/>
                  <a:pt x="4131733" y="2556338"/>
                </a:cubicBezTo>
                <a:lnTo>
                  <a:pt x="4749800" y="2539405"/>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4C8DA1D-7306-2B41-85E3-9A6ADC6735D8}"/>
              </a:ext>
            </a:extLst>
          </p:cNvPr>
          <p:cNvSpPr txBox="1"/>
          <p:nvPr/>
        </p:nvSpPr>
        <p:spPr>
          <a:xfrm>
            <a:off x="6012691" y="1513860"/>
            <a:ext cx="1973628" cy="738664"/>
          </a:xfrm>
          <a:prstGeom prst="rect">
            <a:avLst/>
          </a:prstGeom>
          <a:noFill/>
        </p:spPr>
        <p:txBody>
          <a:bodyPr wrap="square" rtlCol="0">
            <a:spAutoFit/>
          </a:bodyPr>
          <a:lstStyle/>
          <a:p>
            <a:pPr algn="ctr"/>
            <a:r>
              <a:rPr lang="en-US" sz="1400" dirty="0"/>
              <a:t>There are two active enzymes A and B that differ in size</a:t>
            </a:r>
          </a:p>
        </p:txBody>
      </p:sp>
      <p:sp>
        <p:nvSpPr>
          <p:cNvPr id="27" name="TextBox 26">
            <a:extLst>
              <a:ext uri="{FF2B5EF4-FFF2-40B4-BE49-F238E27FC236}">
                <a16:creationId xmlns:a16="http://schemas.microsoft.com/office/drawing/2014/main" id="{5529CDA6-9631-A141-8DAD-448D1BDE4856}"/>
              </a:ext>
            </a:extLst>
          </p:cNvPr>
          <p:cNvSpPr txBox="1"/>
          <p:nvPr/>
        </p:nvSpPr>
        <p:spPr>
          <a:xfrm>
            <a:off x="5833224" y="2984755"/>
            <a:ext cx="2320875" cy="338554"/>
          </a:xfrm>
          <a:prstGeom prst="rect">
            <a:avLst/>
          </a:prstGeom>
          <a:noFill/>
        </p:spPr>
        <p:txBody>
          <a:bodyPr wrap="square" rtlCol="0">
            <a:spAutoFit/>
          </a:bodyPr>
          <a:lstStyle/>
          <a:p>
            <a:pPr algn="ctr"/>
            <a:r>
              <a:rPr lang="en-US" sz="1600" u="sng" dirty="0"/>
              <a:t>Interesting possibilities</a:t>
            </a:r>
          </a:p>
        </p:txBody>
      </p:sp>
      <p:sp>
        <p:nvSpPr>
          <p:cNvPr id="29" name="Down Arrow 28">
            <a:extLst>
              <a:ext uri="{FF2B5EF4-FFF2-40B4-BE49-F238E27FC236}">
                <a16:creationId xmlns:a16="http://schemas.microsoft.com/office/drawing/2014/main" id="{C9F4BC2F-5636-8841-BFE9-96FCDC2CDA5F}"/>
              </a:ext>
            </a:extLst>
          </p:cNvPr>
          <p:cNvSpPr/>
          <p:nvPr/>
        </p:nvSpPr>
        <p:spPr>
          <a:xfrm>
            <a:off x="6911416" y="2471929"/>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3FA374-74FA-8C4A-A79B-D2313A21F43A}"/>
              </a:ext>
            </a:extLst>
          </p:cNvPr>
          <p:cNvSpPr txBox="1"/>
          <p:nvPr/>
        </p:nvSpPr>
        <p:spPr>
          <a:xfrm>
            <a:off x="2642533" y="3984771"/>
            <a:ext cx="317716" cy="369332"/>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F079A658-7986-2540-9A5E-130CBA2BE11E}"/>
              </a:ext>
            </a:extLst>
          </p:cNvPr>
          <p:cNvSpPr txBox="1"/>
          <p:nvPr/>
        </p:nvSpPr>
        <p:spPr>
          <a:xfrm>
            <a:off x="3466052" y="3984771"/>
            <a:ext cx="317716" cy="369332"/>
          </a:xfrm>
          <a:prstGeom prst="rect">
            <a:avLst/>
          </a:prstGeom>
          <a:noFill/>
        </p:spPr>
        <p:txBody>
          <a:bodyPr wrap="none" rtlCol="0">
            <a:spAutoFit/>
          </a:bodyPr>
          <a:lstStyle/>
          <a:p>
            <a:r>
              <a:rPr lang="en-US" dirty="0"/>
              <a:t>B</a:t>
            </a:r>
          </a:p>
        </p:txBody>
      </p:sp>
      <p:sp>
        <p:nvSpPr>
          <p:cNvPr id="36" name="Freeform 35">
            <a:extLst>
              <a:ext uri="{FF2B5EF4-FFF2-40B4-BE49-F238E27FC236}">
                <a16:creationId xmlns:a16="http://schemas.microsoft.com/office/drawing/2014/main" id="{9D54DF14-A259-184C-A652-65D675C23013}"/>
              </a:ext>
            </a:extLst>
          </p:cNvPr>
          <p:cNvSpPr/>
          <p:nvPr/>
        </p:nvSpPr>
        <p:spPr>
          <a:xfrm rot="5400000">
            <a:off x="3362214" y="1534054"/>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81F0D4-DCCD-064F-8EF3-59BA3B2FF9D7}"/>
              </a:ext>
            </a:extLst>
          </p:cNvPr>
          <p:cNvSpPr txBox="1"/>
          <p:nvPr/>
        </p:nvSpPr>
        <p:spPr>
          <a:xfrm>
            <a:off x="5906580" y="3164831"/>
            <a:ext cx="3052861" cy="1323439"/>
          </a:xfrm>
          <a:prstGeom prst="rect">
            <a:avLst/>
          </a:prstGeom>
          <a:noFill/>
        </p:spPr>
        <p:txBody>
          <a:bodyPr wrap="square" rtlCol="0">
            <a:spAutoFit/>
          </a:bodyPr>
          <a:lstStyle/>
          <a:p>
            <a:endParaRPr lang="en-US" sz="1600" dirty="0"/>
          </a:p>
          <a:p>
            <a:pPr marL="194310" indent="-194310">
              <a:buFont typeface="Arial" panose="020B0604020202020204" pitchFamily="34" charset="0"/>
              <a:buChar char="•"/>
            </a:pPr>
            <a:r>
              <a:rPr lang="en-US" sz="1600" dirty="0"/>
              <a:t>A and B have the same catalytic subunit but differ with respect to the presence and/or nature of additional subunits</a:t>
            </a:r>
          </a:p>
        </p:txBody>
      </p:sp>
      <p:sp>
        <p:nvSpPr>
          <p:cNvPr id="22" name="Freeform 21">
            <a:extLst>
              <a:ext uri="{FF2B5EF4-FFF2-40B4-BE49-F238E27FC236}">
                <a16:creationId xmlns:a16="http://schemas.microsoft.com/office/drawing/2014/main" id="{ADC02053-4C0D-C147-A045-2F9C39FD2A0D}"/>
              </a:ext>
            </a:extLst>
          </p:cNvPr>
          <p:cNvSpPr/>
          <p:nvPr/>
        </p:nvSpPr>
        <p:spPr>
          <a:xfrm rot="5400000">
            <a:off x="2767994" y="2382743"/>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C92D1A3-A7E7-6B4C-9B7B-F43DDE1A9864}"/>
              </a:ext>
            </a:extLst>
          </p:cNvPr>
          <p:cNvSpPr txBox="1"/>
          <p:nvPr/>
        </p:nvSpPr>
        <p:spPr>
          <a:xfrm>
            <a:off x="3892492" y="1602297"/>
            <a:ext cx="906017" cy="307777"/>
          </a:xfrm>
          <a:prstGeom prst="rect">
            <a:avLst/>
          </a:prstGeom>
          <a:noFill/>
        </p:spPr>
        <p:txBody>
          <a:bodyPr wrap="none" rtlCol="0">
            <a:spAutoFit/>
          </a:bodyPr>
          <a:lstStyle/>
          <a:p>
            <a:r>
              <a:rPr lang="en-US" sz="1400" dirty="0"/>
              <a:t>monomer</a:t>
            </a:r>
          </a:p>
        </p:txBody>
      </p:sp>
      <p:sp>
        <p:nvSpPr>
          <p:cNvPr id="24" name="Freeform 23">
            <a:extLst>
              <a:ext uri="{FF2B5EF4-FFF2-40B4-BE49-F238E27FC236}">
                <a16:creationId xmlns:a16="http://schemas.microsoft.com/office/drawing/2014/main" id="{8DD2A838-6806-D044-88C9-39652AFF074D}"/>
              </a:ext>
            </a:extLst>
          </p:cNvPr>
          <p:cNvSpPr/>
          <p:nvPr/>
        </p:nvSpPr>
        <p:spPr>
          <a:xfrm>
            <a:off x="2002122" y="1999763"/>
            <a:ext cx="829962" cy="765399"/>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0255298-9261-2E41-96AA-2051D147E3EF}"/>
              </a:ext>
            </a:extLst>
          </p:cNvPr>
          <p:cNvSpPr txBox="1"/>
          <p:nvPr/>
        </p:nvSpPr>
        <p:spPr>
          <a:xfrm>
            <a:off x="1612084" y="2862044"/>
            <a:ext cx="1102225" cy="307777"/>
          </a:xfrm>
          <a:prstGeom prst="rect">
            <a:avLst/>
          </a:prstGeom>
          <a:noFill/>
        </p:spPr>
        <p:txBody>
          <a:bodyPr wrap="none" rtlCol="0">
            <a:spAutoFit/>
          </a:bodyPr>
          <a:lstStyle/>
          <a:p>
            <a:r>
              <a:rPr lang="en-US" sz="1400" dirty="0"/>
              <a:t>heterodimer</a:t>
            </a:r>
          </a:p>
        </p:txBody>
      </p:sp>
    </p:spTree>
    <p:extLst>
      <p:ext uri="{BB962C8B-B14F-4D97-AF65-F5344CB8AC3E}">
        <p14:creationId xmlns:p14="http://schemas.microsoft.com/office/powerpoint/2010/main" val="2935435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9B816-3163-9C44-8B15-0CB221467AEF}"/>
              </a:ext>
            </a:extLst>
          </p:cNvPr>
          <p:cNvSpPr txBox="1"/>
          <p:nvPr/>
        </p:nvSpPr>
        <p:spPr>
          <a:xfrm>
            <a:off x="1571591" y="270012"/>
            <a:ext cx="5873018" cy="369332"/>
          </a:xfrm>
          <a:prstGeom prst="rect">
            <a:avLst/>
          </a:prstGeom>
          <a:noFill/>
        </p:spPr>
        <p:txBody>
          <a:bodyPr wrap="none" rtlCol="0">
            <a:spAutoFit/>
          </a:bodyPr>
          <a:lstStyle/>
          <a:p>
            <a:r>
              <a:rPr lang="en-US" b="1" dirty="0"/>
              <a:t>Results of Gel Filtration of the ATP-agarose Enzyme Fraction</a:t>
            </a:r>
          </a:p>
        </p:txBody>
      </p:sp>
      <p:sp>
        <p:nvSpPr>
          <p:cNvPr id="57" name="TextBox 56">
            <a:extLst>
              <a:ext uri="{FF2B5EF4-FFF2-40B4-BE49-F238E27FC236}">
                <a16:creationId xmlns:a16="http://schemas.microsoft.com/office/drawing/2014/main" id="{CBC9FBA0-FB50-CA48-A608-767D4C2B2AB3}"/>
              </a:ext>
            </a:extLst>
          </p:cNvPr>
          <p:cNvSpPr txBox="1"/>
          <p:nvPr/>
        </p:nvSpPr>
        <p:spPr>
          <a:xfrm>
            <a:off x="2542449" y="5040583"/>
            <a:ext cx="1693992" cy="338554"/>
          </a:xfrm>
          <a:prstGeom prst="rect">
            <a:avLst/>
          </a:prstGeom>
          <a:noFill/>
        </p:spPr>
        <p:txBody>
          <a:bodyPr wrap="square" rtlCol="0">
            <a:spAutoFit/>
          </a:bodyPr>
          <a:lstStyle/>
          <a:p>
            <a:r>
              <a:rPr lang="en-US" sz="1600" dirty="0"/>
              <a:t>Fraction number</a:t>
            </a:r>
          </a:p>
        </p:txBody>
      </p:sp>
      <p:sp>
        <p:nvSpPr>
          <p:cNvPr id="58" name="Bent-Up Arrow 57">
            <a:extLst>
              <a:ext uri="{FF2B5EF4-FFF2-40B4-BE49-F238E27FC236}">
                <a16:creationId xmlns:a16="http://schemas.microsoft.com/office/drawing/2014/main" id="{AD9E903F-E523-F64D-892A-CBCBAE71D9B1}"/>
              </a:ext>
            </a:extLst>
          </p:cNvPr>
          <p:cNvSpPr/>
          <p:nvPr/>
        </p:nvSpPr>
        <p:spPr>
          <a:xfrm flipH="1">
            <a:off x="488318" y="1979802"/>
            <a:ext cx="5593699" cy="2951551"/>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5EF9755B-2D68-6B4C-A1BD-2D6B6D07BEE7}"/>
              </a:ext>
            </a:extLst>
          </p:cNvPr>
          <p:cNvSpPr/>
          <p:nvPr/>
        </p:nvSpPr>
        <p:spPr>
          <a:xfrm>
            <a:off x="1476462" y="4362277"/>
            <a:ext cx="3699545" cy="461394"/>
          </a:xfrm>
          <a:custGeom>
            <a:avLst/>
            <a:gdLst>
              <a:gd name="connsiteX0" fmla="*/ 0 w 3699545"/>
              <a:gd name="connsiteY0" fmla="*/ 328899 h 328899"/>
              <a:gd name="connsiteX1" fmla="*/ 109057 w 3699545"/>
              <a:gd name="connsiteY1" fmla="*/ 303732 h 328899"/>
              <a:gd name="connsiteX2" fmla="*/ 176169 w 3699545"/>
              <a:gd name="connsiteY2" fmla="*/ 228231 h 328899"/>
              <a:gd name="connsiteX3" fmla="*/ 243281 w 3699545"/>
              <a:gd name="connsiteY3" fmla="*/ 152730 h 328899"/>
              <a:gd name="connsiteX4" fmla="*/ 285226 w 3699545"/>
              <a:gd name="connsiteY4" fmla="*/ 169508 h 328899"/>
              <a:gd name="connsiteX5" fmla="*/ 377505 w 3699545"/>
              <a:gd name="connsiteY5" fmla="*/ 203064 h 328899"/>
              <a:gd name="connsiteX6" fmla="*/ 494951 w 3699545"/>
              <a:gd name="connsiteY6" fmla="*/ 194675 h 328899"/>
              <a:gd name="connsiteX7" fmla="*/ 578840 w 3699545"/>
              <a:gd name="connsiteY7" fmla="*/ 119175 h 328899"/>
              <a:gd name="connsiteX8" fmla="*/ 713064 w 3699545"/>
              <a:gd name="connsiteY8" fmla="*/ 119175 h 328899"/>
              <a:gd name="connsiteX9" fmla="*/ 838899 w 3699545"/>
              <a:gd name="connsiteY9" fmla="*/ 94008 h 328899"/>
              <a:gd name="connsiteX10" fmla="*/ 872455 w 3699545"/>
              <a:gd name="connsiteY10" fmla="*/ 52063 h 328899"/>
              <a:gd name="connsiteX11" fmla="*/ 973123 w 3699545"/>
              <a:gd name="connsiteY11" fmla="*/ 1729 h 328899"/>
              <a:gd name="connsiteX12" fmla="*/ 1115736 w 3699545"/>
              <a:gd name="connsiteY12" fmla="*/ 119175 h 328899"/>
              <a:gd name="connsiteX13" fmla="*/ 1249960 w 3699545"/>
              <a:gd name="connsiteY13" fmla="*/ 186286 h 328899"/>
              <a:gd name="connsiteX14" fmla="*/ 1426129 w 3699545"/>
              <a:gd name="connsiteY14" fmla="*/ 186286 h 328899"/>
              <a:gd name="connsiteX15" fmla="*/ 1585519 w 3699545"/>
              <a:gd name="connsiteY15" fmla="*/ 94008 h 328899"/>
              <a:gd name="connsiteX16" fmla="*/ 1669409 w 3699545"/>
              <a:gd name="connsiteY16" fmla="*/ 18507 h 328899"/>
              <a:gd name="connsiteX17" fmla="*/ 1820411 w 3699545"/>
              <a:gd name="connsiteY17" fmla="*/ 10118 h 328899"/>
              <a:gd name="connsiteX18" fmla="*/ 1954635 w 3699545"/>
              <a:gd name="connsiteY18" fmla="*/ 102397 h 328899"/>
              <a:gd name="connsiteX19" fmla="*/ 2147582 w 3699545"/>
              <a:gd name="connsiteY19" fmla="*/ 169508 h 328899"/>
              <a:gd name="connsiteX20" fmla="*/ 2348918 w 3699545"/>
              <a:gd name="connsiteY20" fmla="*/ 119175 h 328899"/>
              <a:gd name="connsiteX21" fmla="*/ 2457974 w 3699545"/>
              <a:gd name="connsiteY21" fmla="*/ 119175 h 328899"/>
              <a:gd name="connsiteX22" fmla="*/ 2667699 w 3699545"/>
              <a:gd name="connsiteY22" fmla="*/ 211453 h 328899"/>
              <a:gd name="connsiteX23" fmla="*/ 2969703 w 3699545"/>
              <a:gd name="connsiteY23" fmla="*/ 245009 h 328899"/>
              <a:gd name="connsiteX24" fmla="*/ 3254929 w 3699545"/>
              <a:gd name="connsiteY24" fmla="*/ 253398 h 328899"/>
              <a:gd name="connsiteX25" fmla="*/ 3414319 w 3699545"/>
              <a:gd name="connsiteY25" fmla="*/ 320510 h 328899"/>
              <a:gd name="connsiteX26" fmla="*/ 3699545 w 3699545"/>
              <a:gd name="connsiteY26" fmla="*/ 320510 h 32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99545" h="328899">
                <a:moveTo>
                  <a:pt x="0" y="328899"/>
                </a:moveTo>
                <a:cubicBezTo>
                  <a:pt x="39848" y="324704"/>
                  <a:pt x="79696" y="320510"/>
                  <a:pt x="109057" y="303732"/>
                </a:cubicBezTo>
                <a:cubicBezTo>
                  <a:pt x="138418" y="286954"/>
                  <a:pt x="176169" y="228231"/>
                  <a:pt x="176169" y="228231"/>
                </a:cubicBezTo>
                <a:cubicBezTo>
                  <a:pt x="198540" y="203064"/>
                  <a:pt x="225105" y="162517"/>
                  <a:pt x="243281" y="152730"/>
                </a:cubicBezTo>
                <a:cubicBezTo>
                  <a:pt x="261457" y="142943"/>
                  <a:pt x="262855" y="161119"/>
                  <a:pt x="285226" y="169508"/>
                </a:cubicBezTo>
                <a:cubicBezTo>
                  <a:pt x="307597" y="177897"/>
                  <a:pt x="342551" y="198870"/>
                  <a:pt x="377505" y="203064"/>
                </a:cubicBezTo>
                <a:cubicBezTo>
                  <a:pt x="412459" y="207258"/>
                  <a:pt x="461395" y="208656"/>
                  <a:pt x="494951" y="194675"/>
                </a:cubicBezTo>
                <a:cubicBezTo>
                  <a:pt x="528507" y="180694"/>
                  <a:pt x="542488" y="131758"/>
                  <a:pt x="578840" y="119175"/>
                </a:cubicBezTo>
                <a:cubicBezTo>
                  <a:pt x="615192" y="106592"/>
                  <a:pt x="669721" y="123370"/>
                  <a:pt x="713064" y="119175"/>
                </a:cubicBezTo>
                <a:cubicBezTo>
                  <a:pt x="756407" y="114980"/>
                  <a:pt x="812334" y="105193"/>
                  <a:pt x="838899" y="94008"/>
                </a:cubicBezTo>
                <a:cubicBezTo>
                  <a:pt x="865464" y="82823"/>
                  <a:pt x="850084" y="67443"/>
                  <a:pt x="872455" y="52063"/>
                </a:cubicBezTo>
                <a:cubicBezTo>
                  <a:pt x="894826" y="36683"/>
                  <a:pt x="932576" y="-9456"/>
                  <a:pt x="973123" y="1729"/>
                </a:cubicBezTo>
                <a:cubicBezTo>
                  <a:pt x="1013670" y="12914"/>
                  <a:pt x="1069596" y="88415"/>
                  <a:pt x="1115736" y="119175"/>
                </a:cubicBezTo>
                <a:cubicBezTo>
                  <a:pt x="1161876" y="149935"/>
                  <a:pt x="1198228" y="175101"/>
                  <a:pt x="1249960" y="186286"/>
                </a:cubicBezTo>
                <a:cubicBezTo>
                  <a:pt x="1301692" y="197471"/>
                  <a:pt x="1370202" y="201666"/>
                  <a:pt x="1426129" y="186286"/>
                </a:cubicBezTo>
                <a:cubicBezTo>
                  <a:pt x="1482056" y="170906"/>
                  <a:pt x="1544972" y="121971"/>
                  <a:pt x="1585519" y="94008"/>
                </a:cubicBezTo>
                <a:cubicBezTo>
                  <a:pt x="1626066" y="66045"/>
                  <a:pt x="1630260" y="32489"/>
                  <a:pt x="1669409" y="18507"/>
                </a:cubicBezTo>
                <a:cubicBezTo>
                  <a:pt x="1708558" y="4525"/>
                  <a:pt x="1772873" y="-3864"/>
                  <a:pt x="1820411" y="10118"/>
                </a:cubicBezTo>
                <a:cubicBezTo>
                  <a:pt x="1867949" y="24100"/>
                  <a:pt x="1900107" y="75832"/>
                  <a:pt x="1954635" y="102397"/>
                </a:cubicBezTo>
                <a:cubicBezTo>
                  <a:pt x="2009163" y="128962"/>
                  <a:pt x="2081868" y="166712"/>
                  <a:pt x="2147582" y="169508"/>
                </a:cubicBezTo>
                <a:cubicBezTo>
                  <a:pt x="2213296" y="172304"/>
                  <a:pt x="2297186" y="127564"/>
                  <a:pt x="2348918" y="119175"/>
                </a:cubicBezTo>
                <a:cubicBezTo>
                  <a:pt x="2400650" y="110786"/>
                  <a:pt x="2404844" y="103795"/>
                  <a:pt x="2457974" y="119175"/>
                </a:cubicBezTo>
                <a:cubicBezTo>
                  <a:pt x="2511104" y="134555"/>
                  <a:pt x="2582411" y="190481"/>
                  <a:pt x="2667699" y="211453"/>
                </a:cubicBezTo>
                <a:cubicBezTo>
                  <a:pt x="2752987" y="232425"/>
                  <a:pt x="2871831" y="238018"/>
                  <a:pt x="2969703" y="245009"/>
                </a:cubicBezTo>
                <a:cubicBezTo>
                  <a:pt x="3067575" y="252000"/>
                  <a:pt x="3180826" y="240814"/>
                  <a:pt x="3254929" y="253398"/>
                </a:cubicBezTo>
                <a:cubicBezTo>
                  <a:pt x="3329032" y="265981"/>
                  <a:pt x="3340216" y="309325"/>
                  <a:pt x="3414319" y="320510"/>
                </a:cubicBezTo>
                <a:cubicBezTo>
                  <a:pt x="3488422" y="331695"/>
                  <a:pt x="3593983" y="326102"/>
                  <a:pt x="3699545" y="320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DF3B8F-0050-B446-A81B-E90BC11583E0}"/>
              </a:ext>
            </a:extLst>
          </p:cNvPr>
          <p:cNvSpPr txBox="1"/>
          <p:nvPr/>
        </p:nvSpPr>
        <p:spPr>
          <a:xfrm>
            <a:off x="615625" y="1238452"/>
            <a:ext cx="1355787" cy="338554"/>
          </a:xfrm>
          <a:prstGeom prst="rect">
            <a:avLst/>
          </a:prstGeom>
          <a:noFill/>
        </p:spPr>
        <p:txBody>
          <a:bodyPr wrap="square" rtlCol="0">
            <a:spAutoFit/>
          </a:bodyPr>
          <a:lstStyle/>
          <a:p>
            <a:r>
              <a:rPr lang="en-US" sz="1600" b="1" dirty="0">
                <a:solidFill>
                  <a:srgbClr val="0432FF"/>
                </a:solidFill>
              </a:rPr>
              <a:t>Scenario #2d</a:t>
            </a:r>
          </a:p>
        </p:txBody>
      </p:sp>
      <p:sp>
        <p:nvSpPr>
          <p:cNvPr id="45" name="Round Single Corner Rectangle 44">
            <a:extLst>
              <a:ext uri="{FF2B5EF4-FFF2-40B4-BE49-F238E27FC236}">
                <a16:creationId xmlns:a16="http://schemas.microsoft.com/office/drawing/2014/main" id="{95154408-288A-5648-BC75-9758F954A36F}"/>
              </a:ext>
            </a:extLst>
          </p:cNvPr>
          <p:cNvSpPr/>
          <p:nvPr/>
        </p:nvSpPr>
        <p:spPr>
          <a:xfrm>
            <a:off x="625058" y="1201801"/>
            <a:ext cx="1262465"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808CB825-97A2-734B-9DBA-55E7CC2541B0}"/>
              </a:ext>
            </a:extLst>
          </p:cNvPr>
          <p:cNvSpPr/>
          <p:nvPr/>
        </p:nvSpPr>
        <p:spPr>
          <a:xfrm flipH="1">
            <a:off x="1011572" y="2298946"/>
            <a:ext cx="4749800" cy="2573272"/>
          </a:xfrm>
          <a:custGeom>
            <a:avLst/>
            <a:gdLst>
              <a:gd name="connsiteX0" fmla="*/ 0 w 4749800"/>
              <a:gd name="connsiteY0" fmla="*/ 2573272 h 2573272"/>
              <a:gd name="connsiteX1" fmla="*/ 457200 w 4749800"/>
              <a:gd name="connsiteY1" fmla="*/ 2573272 h 2573272"/>
              <a:gd name="connsiteX2" fmla="*/ 1016000 w 4749800"/>
              <a:gd name="connsiteY2" fmla="*/ 2573272 h 2573272"/>
              <a:gd name="connsiteX3" fmla="*/ 1507067 w 4749800"/>
              <a:gd name="connsiteY3" fmla="*/ 2556338 h 2573272"/>
              <a:gd name="connsiteX4" fmla="*/ 1752600 w 4749800"/>
              <a:gd name="connsiteY4" fmla="*/ 2505538 h 2573272"/>
              <a:gd name="connsiteX5" fmla="*/ 1837267 w 4749800"/>
              <a:gd name="connsiteY5" fmla="*/ 2243072 h 2573272"/>
              <a:gd name="connsiteX6" fmla="*/ 1896533 w 4749800"/>
              <a:gd name="connsiteY6" fmla="*/ 1743538 h 2573272"/>
              <a:gd name="connsiteX7" fmla="*/ 1955800 w 4749800"/>
              <a:gd name="connsiteY7" fmla="*/ 1032338 h 2573272"/>
              <a:gd name="connsiteX8" fmla="*/ 1998133 w 4749800"/>
              <a:gd name="connsiteY8" fmla="*/ 465072 h 2573272"/>
              <a:gd name="connsiteX9" fmla="*/ 2040467 w 4749800"/>
              <a:gd name="connsiteY9" fmla="*/ 101005 h 2573272"/>
              <a:gd name="connsiteX10" fmla="*/ 2175933 w 4749800"/>
              <a:gd name="connsiteY10" fmla="*/ 16338 h 2573272"/>
              <a:gd name="connsiteX11" fmla="*/ 2252133 w 4749800"/>
              <a:gd name="connsiteY11" fmla="*/ 371938 h 2573272"/>
              <a:gd name="connsiteX12" fmla="*/ 2319867 w 4749800"/>
              <a:gd name="connsiteY12" fmla="*/ 990005 h 2573272"/>
              <a:gd name="connsiteX13" fmla="*/ 2396067 w 4749800"/>
              <a:gd name="connsiteY13" fmla="*/ 1845138 h 2573272"/>
              <a:gd name="connsiteX14" fmla="*/ 2463800 w 4749800"/>
              <a:gd name="connsiteY14" fmla="*/ 2361605 h 2573272"/>
              <a:gd name="connsiteX15" fmla="*/ 2624667 w 4749800"/>
              <a:gd name="connsiteY15" fmla="*/ 2420872 h 2573272"/>
              <a:gd name="connsiteX16" fmla="*/ 2717800 w 4749800"/>
              <a:gd name="connsiteY16" fmla="*/ 2200738 h 2573272"/>
              <a:gd name="connsiteX17" fmla="*/ 2794000 w 4749800"/>
              <a:gd name="connsiteY17" fmla="*/ 1421805 h 2573272"/>
              <a:gd name="connsiteX18" fmla="*/ 2844800 w 4749800"/>
              <a:gd name="connsiteY18" fmla="*/ 913805 h 2573272"/>
              <a:gd name="connsiteX19" fmla="*/ 2997200 w 4749800"/>
              <a:gd name="connsiteY19" fmla="*/ 863005 h 2573272"/>
              <a:gd name="connsiteX20" fmla="*/ 3090333 w 4749800"/>
              <a:gd name="connsiteY20" fmla="*/ 1320205 h 2573272"/>
              <a:gd name="connsiteX21" fmla="*/ 3175000 w 4749800"/>
              <a:gd name="connsiteY21" fmla="*/ 1845138 h 2573272"/>
              <a:gd name="connsiteX22" fmla="*/ 3242733 w 4749800"/>
              <a:gd name="connsiteY22" fmla="*/ 2285405 h 2573272"/>
              <a:gd name="connsiteX23" fmla="*/ 3403600 w 4749800"/>
              <a:gd name="connsiteY23" fmla="*/ 2505538 h 2573272"/>
              <a:gd name="connsiteX24" fmla="*/ 3784600 w 4749800"/>
              <a:gd name="connsiteY24" fmla="*/ 2556338 h 2573272"/>
              <a:gd name="connsiteX25" fmla="*/ 4131733 w 4749800"/>
              <a:gd name="connsiteY25" fmla="*/ 2556338 h 2573272"/>
              <a:gd name="connsiteX26" fmla="*/ 4749800 w 4749800"/>
              <a:gd name="connsiteY26" fmla="*/ 2539405 h 25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49800" h="2573272">
                <a:moveTo>
                  <a:pt x="0" y="2573272"/>
                </a:moveTo>
                <a:lnTo>
                  <a:pt x="457200" y="2573272"/>
                </a:lnTo>
                <a:lnTo>
                  <a:pt x="1016000" y="2573272"/>
                </a:lnTo>
                <a:cubicBezTo>
                  <a:pt x="1190978" y="2570450"/>
                  <a:pt x="1384300" y="2567627"/>
                  <a:pt x="1507067" y="2556338"/>
                </a:cubicBezTo>
                <a:cubicBezTo>
                  <a:pt x="1629834" y="2545049"/>
                  <a:pt x="1697567" y="2557749"/>
                  <a:pt x="1752600" y="2505538"/>
                </a:cubicBezTo>
                <a:cubicBezTo>
                  <a:pt x="1807633" y="2453327"/>
                  <a:pt x="1813278" y="2370072"/>
                  <a:pt x="1837267" y="2243072"/>
                </a:cubicBezTo>
                <a:cubicBezTo>
                  <a:pt x="1861256" y="2116072"/>
                  <a:pt x="1876778" y="1945327"/>
                  <a:pt x="1896533" y="1743538"/>
                </a:cubicBezTo>
                <a:cubicBezTo>
                  <a:pt x="1916289" y="1541749"/>
                  <a:pt x="1938867" y="1245416"/>
                  <a:pt x="1955800" y="1032338"/>
                </a:cubicBezTo>
                <a:cubicBezTo>
                  <a:pt x="1972733" y="819260"/>
                  <a:pt x="1984022" y="620294"/>
                  <a:pt x="1998133" y="465072"/>
                </a:cubicBezTo>
                <a:cubicBezTo>
                  <a:pt x="2012244" y="309850"/>
                  <a:pt x="2010834" y="175794"/>
                  <a:pt x="2040467" y="101005"/>
                </a:cubicBezTo>
                <a:cubicBezTo>
                  <a:pt x="2070100" y="26216"/>
                  <a:pt x="2140655" y="-28818"/>
                  <a:pt x="2175933" y="16338"/>
                </a:cubicBezTo>
                <a:cubicBezTo>
                  <a:pt x="2211211" y="61493"/>
                  <a:pt x="2228144" y="209660"/>
                  <a:pt x="2252133" y="371938"/>
                </a:cubicBezTo>
                <a:cubicBezTo>
                  <a:pt x="2276122" y="534216"/>
                  <a:pt x="2295878" y="744472"/>
                  <a:pt x="2319867" y="990005"/>
                </a:cubicBezTo>
                <a:cubicBezTo>
                  <a:pt x="2343856" y="1235538"/>
                  <a:pt x="2372078" y="1616538"/>
                  <a:pt x="2396067" y="1845138"/>
                </a:cubicBezTo>
                <a:cubicBezTo>
                  <a:pt x="2420056" y="2073738"/>
                  <a:pt x="2425700" y="2265649"/>
                  <a:pt x="2463800" y="2361605"/>
                </a:cubicBezTo>
                <a:cubicBezTo>
                  <a:pt x="2501900" y="2457561"/>
                  <a:pt x="2582334" y="2447683"/>
                  <a:pt x="2624667" y="2420872"/>
                </a:cubicBezTo>
                <a:cubicBezTo>
                  <a:pt x="2667000" y="2394061"/>
                  <a:pt x="2689578" y="2367249"/>
                  <a:pt x="2717800" y="2200738"/>
                </a:cubicBezTo>
                <a:cubicBezTo>
                  <a:pt x="2746022" y="2034227"/>
                  <a:pt x="2772833" y="1636294"/>
                  <a:pt x="2794000" y="1421805"/>
                </a:cubicBezTo>
                <a:cubicBezTo>
                  <a:pt x="2815167" y="1207316"/>
                  <a:pt x="2810933" y="1006938"/>
                  <a:pt x="2844800" y="913805"/>
                </a:cubicBezTo>
                <a:cubicBezTo>
                  <a:pt x="2878667" y="820672"/>
                  <a:pt x="2956278" y="795272"/>
                  <a:pt x="2997200" y="863005"/>
                </a:cubicBezTo>
                <a:cubicBezTo>
                  <a:pt x="3038122" y="930738"/>
                  <a:pt x="3060700" y="1156516"/>
                  <a:pt x="3090333" y="1320205"/>
                </a:cubicBezTo>
                <a:cubicBezTo>
                  <a:pt x="3119966" y="1483894"/>
                  <a:pt x="3149600" y="1684271"/>
                  <a:pt x="3175000" y="1845138"/>
                </a:cubicBezTo>
                <a:cubicBezTo>
                  <a:pt x="3200400" y="2006005"/>
                  <a:pt x="3204633" y="2175338"/>
                  <a:pt x="3242733" y="2285405"/>
                </a:cubicBezTo>
                <a:cubicBezTo>
                  <a:pt x="3280833" y="2395472"/>
                  <a:pt x="3313289" y="2460383"/>
                  <a:pt x="3403600" y="2505538"/>
                </a:cubicBezTo>
                <a:cubicBezTo>
                  <a:pt x="3493911" y="2550693"/>
                  <a:pt x="3663244" y="2547871"/>
                  <a:pt x="3784600" y="2556338"/>
                </a:cubicBezTo>
                <a:cubicBezTo>
                  <a:pt x="3905956" y="2564805"/>
                  <a:pt x="4131733" y="2556338"/>
                  <a:pt x="4131733" y="2556338"/>
                </a:cubicBezTo>
                <a:lnTo>
                  <a:pt x="4749800" y="2539405"/>
                </a:lnTo>
              </a:path>
            </a:pathLst>
          </a:cu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4C8DA1D-7306-2B41-85E3-9A6ADC6735D8}"/>
              </a:ext>
            </a:extLst>
          </p:cNvPr>
          <p:cNvSpPr txBox="1"/>
          <p:nvPr/>
        </p:nvSpPr>
        <p:spPr>
          <a:xfrm>
            <a:off x="6012691" y="1513860"/>
            <a:ext cx="1973628" cy="738664"/>
          </a:xfrm>
          <a:prstGeom prst="rect">
            <a:avLst/>
          </a:prstGeom>
          <a:noFill/>
        </p:spPr>
        <p:txBody>
          <a:bodyPr wrap="square" rtlCol="0">
            <a:spAutoFit/>
          </a:bodyPr>
          <a:lstStyle/>
          <a:p>
            <a:pPr algn="ctr"/>
            <a:r>
              <a:rPr lang="en-US" sz="1400" dirty="0"/>
              <a:t>There are two active enzymes A and B that differ in size</a:t>
            </a:r>
          </a:p>
        </p:txBody>
      </p:sp>
      <p:sp>
        <p:nvSpPr>
          <p:cNvPr id="27" name="TextBox 26">
            <a:extLst>
              <a:ext uri="{FF2B5EF4-FFF2-40B4-BE49-F238E27FC236}">
                <a16:creationId xmlns:a16="http://schemas.microsoft.com/office/drawing/2014/main" id="{5529CDA6-9631-A141-8DAD-448D1BDE4856}"/>
              </a:ext>
            </a:extLst>
          </p:cNvPr>
          <p:cNvSpPr txBox="1"/>
          <p:nvPr/>
        </p:nvSpPr>
        <p:spPr>
          <a:xfrm>
            <a:off x="5833224" y="2984755"/>
            <a:ext cx="2320875" cy="338554"/>
          </a:xfrm>
          <a:prstGeom prst="rect">
            <a:avLst/>
          </a:prstGeom>
          <a:noFill/>
        </p:spPr>
        <p:txBody>
          <a:bodyPr wrap="square" rtlCol="0">
            <a:spAutoFit/>
          </a:bodyPr>
          <a:lstStyle/>
          <a:p>
            <a:pPr algn="ctr"/>
            <a:r>
              <a:rPr lang="en-US" sz="1600" u="sng" dirty="0"/>
              <a:t>Interesting possibilities</a:t>
            </a:r>
          </a:p>
        </p:txBody>
      </p:sp>
      <p:sp>
        <p:nvSpPr>
          <p:cNvPr id="29" name="Down Arrow 28">
            <a:extLst>
              <a:ext uri="{FF2B5EF4-FFF2-40B4-BE49-F238E27FC236}">
                <a16:creationId xmlns:a16="http://schemas.microsoft.com/office/drawing/2014/main" id="{C9F4BC2F-5636-8841-BFE9-96FCDC2CDA5F}"/>
              </a:ext>
            </a:extLst>
          </p:cNvPr>
          <p:cNvSpPr/>
          <p:nvPr/>
        </p:nvSpPr>
        <p:spPr>
          <a:xfrm>
            <a:off x="6911416" y="2471929"/>
            <a:ext cx="131736" cy="47269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3FA374-74FA-8C4A-A79B-D2313A21F43A}"/>
              </a:ext>
            </a:extLst>
          </p:cNvPr>
          <p:cNvSpPr txBox="1"/>
          <p:nvPr/>
        </p:nvSpPr>
        <p:spPr>
          <a:xfrm>
            <a:off x="2642533" y="3984771"/>
            <a:ext cx="317716" cy="369332"/>
          </a:xfrm>
          <a:prstGeom prst="rect">
            <a:avLst/>
          </a:prstGeom>
          <a:noFill/>
        </p:spPr>
        <p:txBody>
          <a:bodyPr wrap="none" rtlCol="0">
            <a:spAutoFit/>
          </a:bodyPr>
          <a:lstStyle/>
          <a:p>
            <a:r>
              <a:rPr lang="en-US" dirty="0"/>
              <a:t>A</a:t>
            </a:r>
          </a:p>
        </p:txBody>
      </p:sp>
      <p:sp>
        <p:nvSpPr>
          <p:cNvPr id="34" name="TextBox 33">
            <a:extLst>
              <a:ext uri="{FF2B5EF4-FFF2-40B4-BE49-F238E27FC236}">
                <a16:creationId xmlns:a16="http://schemas.microsoft.com/office/drawing/2014/main" id="{F079A658-7986-2540-9A5E-130CBA2BE11E}"/>
              </a:ext>
            </a:extLst>
          </p:cNvPr>
          <p:cNvSpPr txBox="1"/>
          <p:nvPr/>
        </p:nvSpPr>
        <p:spPr>
          <a:xfrm>
            <a:off x="3466052" y="3984771"/>
            <a:ext cx="317716" cy="369332"/>
          </a:xfrm>
          <a:prstGeom prst="rect">
            <a:avLst/>
          </a:prstGeom>
          <a:noFill/>
        </p:spPr>
        <p:txBody>
          <a:bodyPr wrap="none" rtlCol="0">
            <a:spAutoFit/>
          </a:bodyPr>
          <a:lstStyle/>
          <a:p>
            <a:r>
              <a:rPr lang="en-US" dirty="0"/>
              <a:t>B</a:t>
            </a:r>
          </a:p>
        </p:txBody>
      </p:sp>
      <p:sp>
        <p:nvSpPr>
          <p:cNvPr id="36" name="Freeform 35">
            <a:extLst>
              <a:ext uri="{FF2B5EF4-FFF2-40B4-BE49-F238E27FC236}">
                <a16:creationId xmlns:a16="http://schemas.microsoft.com/office/drawing/2014/main" id="{9D54DF14-A259-184C-A652-65D675C23013}"/>
              </a:ext>
            </a:extLst>
          </p:cNvPr>
          <p:cNvSpPr/>
          <p:nvPr/>
        </p:nvSpPr>
        <p:spPr>
          <a:xfrm rot="5400000">
            <a:off x="3362214" y="1534054"/>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981F0D4-DCCD-064F-8EF3-59BA3B2FF9D7}"/>
              </a:ext>
            </a:extLst>
          </p:cNvPr>
          <p:cNvSpPr txBox="1"/>
          <p:nvPr/>
        </p:nvSpPr>
        <p:spPr>
          <a:xfrm>
            <a:off x="5906580" y="3164831"/>
            <a:ext cx="3052861" cy="1323439"/>
          </a:xfrm>
          <a:prstGeom prst="rect">
            <a:avLst/>
          </a:prstGeom>
          <a:noFill/>
        </p:spPr>
        <p:txBody>
          <a:bodyPr wrap="square" rtlCol="0">
            <a:spAutoFit/>
          </a:bodyPr>
          <a:lstStyle/>
          <a:p>
            <a:endParaRPr lang="en-US" sz="1600" dirty="0"/>
          </a:p>
          <a:p>
            <a:pPr marL="194310" indent="-194310">
              <a:buFont typeface="Arial" panose="020B0604020202020204" pitchFamily="34" charset="0"/>
              <a:buChar char="•"/>
            </a:pPr>
            <a:r>
              <a:rPr lang="en-US" sz="1600" dirty="0"/>
              <a:t>A and B have the same catalytic subunit but differ with respect to the presence and/or nature of additional subunits</a:t>
            </a:r>
          </a:p>
        </p:txBody>
      </p:sp>
      <p:sp>
        <p:nvSpPr>
          <p:cNvPr id="22" name="Freeform 21">
            <a:extLst>
              <a:ext uri="{FF2B5EF4-FFF2-40B4-BE49-F238E27FC236}">
                <a16:creationId xmlns:a16="http://schemas.microsoft.com/office/drawing/2014/main" id="{ADC02053-4C0D-C147-A045-2F9C39FD2A0D}"/>
              </a:ext>
            </a:extLst>
          </p:cNvPr>
          <p:cNvSpPr/>
          <p:nvPr/>
        </p:nvSpPr>
        <p:spPr>
          <a:xfrm rot="5400000">
            <a:off x="2767994" y="2382743"/>
            <a:ext cx="528146" cy="528145"/>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8DD2A838-6806-D044-88C9-39652AFF074D}"/>
              </a:ext>
            </a:extLst>
          </p:cNvPr>
          <p:cNvSpPr/>
          <p:nvPr/>
        </p:nvSpPr>
        <p:spPr>
          <a:xfrm>
            <a:off x="2002122" y="1999763"/>
            <a:ext cx="829962" cy="765399"/>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4FE866AC-AACE-6945-8EA5-6AFAC9F13C3B}"/>
              </a:ext>
            </a:extLst>
          </p:cNvPr>
          <p:cNvSpPr/>
          <p:nvPr/>
        </p:nvSpPr>
        <p:spPr>
          <a:xfrm rot="10800000">
            <a:off x="3767398" y="1439579"/>
            <a:ext cx="351595" cy="330183"/>
          </a:xfrm>
          <a:custGeom>
            <a:avLst/>
            <a:gdLst>
              <a:gd name="connsiteX0" fmla="*/ 116647 w 1018675"/>
              <a:gd name="connsiteY0" fmla="*/ 544308 h 1052401"/>
              <a:gd name="connsiteX1" fmla="*/ 332307 w 1018675"/>
              <a:gd name="connsiteY1" fmla="*/ 207878 h 1052401"/>
              <a:gd name="connsiteX2" fmla="*/ 582473 w 1018675"/>
              <a:gd name="connsiteY2" fmla="*/ 492549 h 1052401"/>
              <a:gd name="connsiteX3" fmla="*/ 789507 w 1018675"/>
              <a:gd name="connsiteY3" fmla="*/ 501176 h 1052401"/>
              <a:gd name="connsiteX4" fmla="*/ 685990 w 1018675"/>
              <a:gd name="connsiteY4" fmla="*/ 880738 h 1052401"/>
              <a:gd name="connsiteX5" fmla="*/ 349560 w 1018675"/>
              <a:gd name="connsiteY5" fmla="*/ 483923 h 1052401"/>
              <a:gd name="connsiteX6" fmla="*/ 4503 w 1018675"/>
              <a:gd name="connsiteY6" fmla="*/ 328647 h 1052401"/>
              <a:gd name="connsiteX7" fmla="*/ 177032 w 1018675"/>
              <a:gd name="connsiteY7" fmla="*/ 785847 h 1052401"/>
              <a:gd name="connsiteX8" fmla="*/ 522088 w 1018675"/>
              <a:gd name="connsiteY8" fmla="*/ 552934 h 1052401"/>
              <a:gd name="connsiteX9" fmla="*/ 703243 w 1018675"/>
              <a:gd name="connsiteY9" fmla="*/ 233757 h 1052401"/>
              <a:gd name="connsiteX10" fmla="*/ 1013794 w 1018675"/>
              <a:gd name="connsiteY10" fmla="*/ 518429 h 1052401"/>
              <a:gd name="connsiteX11" fmla="*/ 435824 w 1018675"/>
              <a:gd name="connsiteY11" fmla="*/ 854859 h 1052401"/>
              <a:gd name="connsiteX12" fmla="*/ 254669 w 1018675"/>
              <a:gd name="connsiteY12" fmla="*/ 690957 h 1052401"/>
              <a:gd name="connsiteX13" fmla="*/ 478956 w 1018675"/>
              <a:gd name="connsiteY13" fmla="*/ 35349 h 1052401"/>
              <a:gd name="connsiteX14" fmla="*/ 711869 w 1018675"/>
              <a:gd name="connsiteY14" fmla="*/ 164746 h 1052401"/>
              <a:gd name="connsiteX15" fmla="*/ 927530 w 1018675"/>
              <a:gd name="connsiteY15" fmla="*/ 811727 h 1052401"/>
              <a:gd name="connsiteX16" fmla="*/ 401318 w 1018675"/>
              <a:gd name="connsiteY16" fmla="*/ 1044640 h 1052401"/>
              <a:gd name="connsiteX17" fmla="*/ 108020 w 1018675"/>
              <a:gd name="connsiteY17" fmla="*/ 958376 h 1052401"/>
              <a:gd name="connsiteX18" fmla="*/ 177032 w 1018675"/>
              <a:gd name="connsiteY18" fmla="*/ 587440 h 1052401"/>
              <a:gd name="connsiteX19" fmla="*/ 547967 w 1018675"/>
              <a:gd name="connsiteY19" fmla="*/ 164746 h 1052401"/>
              <a:gd name="connsiteX20" fmla="*/ 875771 w 1018675"/>
              <a:gd name="connsiteY20" fmla="*/ 156119 h 1052401"/>
              <a:gd name="connsiteX21" fmla="*/ 927530 w 1018675"/>
              <a:gd name="connsiteY21" fmla="*/ 475296 h 1052401"/>
              <a:gd name="connsiteX22" fmla="*/ 927530 w 1018675"/>
              <a:gd name="connsiteY22" fmla="*/ 475296 h 1052401"/>
              <a:gd name="connsiteX23" fmla="*/ 927530 w 1018675"/>
              <a:gd name="connsiteY23" fmla="*/ 475296 h 105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675" h="1052401">
                <a:moveTo>
                  <a:pt x="116647" y="544308"/>
                </a:moveTo>
                <a:cubicBezTo>
                  <a:pt x="185658" y="380406"/>
                  <a:pt x="254669" y="216504"/>
                  <a:pt x="332307" y="207878"/>
                </a:cubicBezTo>
                <a:cubicBezTo>
                  <a:pt x="409945" y="199252"/>
                  <a:pt x="506273" y="443666"/>
                  <a:pt x="582473" y="492549"/>
                </a:cubicBezTo>
                <a:cubicBezTo>
                  <a:pt x="658673" y="541432"/>
                  <a:pt x="772254" y="436478"/>
                  <a:pt x="789507" y="501176"/>
                </a:cubicBezTo>
                <a:cubicBezTo>
                  <a:pt x="806760" y="565874"/>
                  <a:pt x="759314" y="883613"/>
                  <a:pt x="685990" y="880738"/>
                </a:cubicBezTo>
                <a:cubicBezTo>
                  <a:pt x="612666" y="877863"/>
                  <a:pt x="463141" y="575938"/>
                  <a:pt x="349560" y="483923"/>
                </a:cubicBezTo>
                <a:cubicBezTo>
                  <a:pt x="235979" y="391908"/>
                  <a:pt x="33258" y="278326"/>
                  <a:pt x="4503" y="328647"/>
                </a:cubicBezTo>
                <a:cubicBezTo>
                  <a:pt x="-24252" y="378968"/>
                  <a:pt x="90768" y="748466"/>
                  <a:pt x="177032" y="785847"/>
                </a:cubicBezTo>
                <a:cubicBezTo>
                  <a:pt x="263296" y="823228"/>
                  <a:pt x="434386" y="644949"/>
                  <a:pt x="522088" y="552934"/>
                </a:cubicBezTo>
                <a:cubicBezTo>
                  <a:pt x="609790" y="460919"/>
                  <a:pt x="621292" y="239508"/>
                  <a:pt x="703243" y="233757"/>
                </a:cubicBezTo>
                <a:cubicBezTo>
                  <a:pt x="785194" y="228006"/>
                  <a:pt x="1058364" y="414912"/>
                  <a:pt x="1013794" y="518429"/>
                </a:cubicBezTo>
                <a:cubicBezTo>
                  <a:pt x="969224" y="621946"/>
                  <a:pt x="562345" y="826104"/>
                  <a:pt x="435824" y="854859"/>
                </a:cubicBezTo>
                <a:cubicBezTo>
                  <a:pt x="309303" y="883614"/>
                  <a:pt x="247480" y="827542"/>
                  <a:pt x="254669" y="690957"/>
                </a:cubicBezTo>
                <a:cubicBezTo>
                  <a:pt x="261858" y="554372"/>
                  <a:pt x="402756" y="123051"/>
                  <a:pt x="478956" y="35349"/>
                </a:cubicBezTo>
                <a:cubicBezTo>
                  <a:pt x="555156" y="-52353"/>
                  <a:pt x="637107" y="35350"/>
                  <a:pt x="711869" y="164746"/>
                </a:cubicBezTo>
                <a:cubicBezTo>
                  <a:pt x="786631" y="294142"/>
                  <a:pt x="979288" y="665078"/>
                  <a:pt x="927530" y="811727"/>
                </a:cubicBezTo>
                <a:cubicBezTo>
                  <a:pt x="875772" y="958376"/>
                  <a:pt x="537903" y="1020199"/>
                  <a:pt x="401318" y="1044640"/>
                </a:cubicBezTo>
                <a:cubicBezTo>
                  <a:pt x="264733" y="1069081"/>
                  <a:pt x="145401" y="1034576"/>
                  <a:pt x="108020" y="958376"/>
                </a:cubicBezTo>
                <a:cubicBezTo>
                  <a:pt x="70639" y="882176"/>
                  <a:pt x="103707" y="719712"/>
                  <a:pt x="177032" y="587440"/>
                </a:cubicBezTo>
                <a:cubicBezTo>
                  <a:pt x="250357" y="455168"/>
                  <a:pt x="431511" y="236633"/>
                  <a:pt x="547967" y="164746"/>
                </a:cubicBezTo>
                <a:cubicBezTo>
                  <a:pt x="664424" y="92859"/>
                  <a:pt x="812510" y="104361"/>
                  <a:pt x="875771" y="156119"/>
                </a:cubicBezTo>
                <a:cubicBezTo>
                  <a:pt x="939032" y="207877"/>
                  <a:pt x="927530" y="475296"/>
                  <a:pt x="927530" y="475296"/>
                </a:cubicBezTo>
                <a:lnTo>
                  <a:pt x="927530" y="475296"/>
                </a:lnTo>
                <a:lnTo>
                  <a:pt x="927530" y="475296"/>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146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3505200" y="167640"/>
            <a:ext cx="1807290" cy="369332"/>
          </a:xfrm>
          <a:prstGeom prst="rect">
            <a:avLst/>
          </a:prstGeom>
          <a:noFill/>
        </p:spPr>
        <p:txBody>
          <a:bodyPr wrap="none" rtlCol="0">
            <a:spAutoFit/>
          </a:bodyPr>
          <a:lstStyle/>
          <a:p>
            <a:r>
              <a:rPr lang="en-US" dirty="0"/>
              <a:t>Purification Table</a:t>
            </a:r>
          </a:p>
        </p:txBody>
      </p:sp>
      <p:sp>
        <p:nvSpPr>
          <p:cNvPr id="3" name="TextBox 2">
            <a:extLst>
              <a:ext uri="{FF2B5EF4-FFF2-40B4-BE49-F238E27FC236}">
                <a16:creationId xmlns:a16="http://schemas.microsoft.com/office/drawing/2014/main" id="{DBE9226F-DA77-8F4A-B77A-162AE95512DB}"/>
              </a:ext>
            </a:extLst>
          </p:cNvPr>
          <p:cNvSpPr txBox="1"/>
          <p:nvPr/>
        </p:nvSpPr>
        <p:spPr>
          <a:xfrm>
            <a:off x="312420" y="876300"/>
            <a:ext cx="778931" cy="307777"/>
          </a:xfrm>
          <a:prstGeom prst="rect">
            <a:avLst/>
          </a:prstGeom>
          <a:noFill/>
        </p:spPr>
        <p:txBody>
          <a:bodyPr wrap="none" rtlCol="0">
            <a:spAutoFit/>
          </a:bodyPr>
          <a:lstStyle/>
          <a:p>
            <a:r>
              <a:rPr lang="en-US" sz="1400" dirty="0"/>
              <a:t>Fraction</a:t>
            </a:r>
          </a:p>
        </p:txBody>
      </p:sp>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6" name="TextBox 5">
            <a:extLst>
              <a:ext uri="{FF2B5EF4-FFF2-40B4-BE49-F238E27FC236}">
                <a16:creationId xmlns:a16="http://schemas.microsoft.com/office/drawing/2014/main" id="{9C728AFC-80AC-7048-B29E-135128B19AED}"/>
              </a:ext>
            </a:extLst>
          </p:cNvPr>
          <p:cNvSpPr txBox="1"/>
          <p:nvPr/>
        </p:nvSpPr>
        <p:spPr>
          <a:xfrm>
            <a:off x="1539240" y="876300"/>
            <a:ext cx="742960" cy="523220"/>
          </a:xfrm>
          <a:prstGeom prst="rect">
            <a:avLst/>
          </a:prstGeom>
          <a:noFill/>
        </p:spPr>
        <p:txBody>
          <a:bodyPr wrap="none" rtlCol="0">
            <a:spAutoFit/>
          </a:bodyPr>
          <a:lstStyle/>
          <a:p>
            <a:pPr algn="ctr"/>
            <a:r>
              <a:rPr lang="en-US" sz="1400" dirty="0"/>
              <a:t>Volume</a:t>
            </a:r>
          </a:p>
          <a:p>
            <a:pPr algn="ctr"/>
            <a:r>
              <a:rPr lang="en-US" sz="1400" dirty="0"/>
              <a:t>(ml)</a:t>
            </a:r>
          </a:p>
        </p:txBody>
      </p:sp>
      <p:sp>
        <p:nvSpPr>
          <p:cNvPr id="7" name="TextBox 6">
            <a:extLst>
              <a:ext uri="{FF2B5EF4-FFF2-40B4-BE49-F238E27FC236}">
                <a16:creationId xmlns:a16="http://schemas.microsoft.com/office/drawing/2014/main" id="{BC135A9F-1CE3-D542-9E35-34388240F716}"/>
              </a:ext>
            </a:extLst>
          </p:cNvPr>
          <p:cNvSpPr txBox="1"/>
          <p:nvPr/>
        </p:nvSpPr>
        <p:spPr>
          <a:xfrm>
            <a:off x="2262191" y="876300"/>
            <a:ext cx="821059" cy="307777"/>
          </a:xfrm>
          <a:prstGeom prst="rect">
            <a:avLst/>
          </a:prstGeom>
          <a:noFill/>
        </p:spPr>
        <p:txBody>
          <a:bodyPr wrap="none" rtlCol="0">
            <a:spAutoFit/>
          </a:bodyPr>
          <a:lstStyle/>
          <a:p>
            <a:pPr algn="ctr"/>
            <a:r>
              <a:rPr lang="en-US" sz="1400" dirty="0"/>
              <a:t>Units/ml</a:t>
            </a:r>
          </a:p>
        </p:txBody>
      </p:sp>
      <p:sp>
        <p:nvSpPr>
          <p:cNvPr id="8" name="TextBox 7">
            <a:extLst>
              <a:ext uri="{FF2B5EF4-FFF2-40B4-BE49-F238E27FC236}">
                <a16:creationId xmlns:a16="http://schemas.microsoft.com/office/drawing/2014/main" id="{473CF5CA-3FD7-984D-A86F-B8B667E0C695}"/>
              </a:ext>
            </a:extLst>
          </p:cNvPr>
          <p:cNvSpPr txBox="1"/>
          <p:nvPr/>
        </p:nvSpPr>
        <p:spPr>
          <a:xfrm>
            <a:off x="3241320" y="876300"/>
            <a:ext cx="567783" cy="523220"/>
          </a:xfrm>
          <a:prstGeom prst="rect">
            <a:avLst/>
          </a:prstGeom>
          <a:noFill/>
        </p:spPr>
        <p:txBody>
          <a:bodyPr wrap="none" rtlCol="0">
            <a:spAutoFit/>
          </a:bodyPr>
          <a:lstStyle/>
          <a:p>
            <a:pPr algn="ctr"/>
            <a:r>
              <a:rPr lang="en-US" sz="1400" dirty="0"/>
              <a:t>Units</a:t>
            </a:r>
          </a:p>
          <a:p>
            <a:pPr algn="ctr"/>
            <a:r>
              <a:rPr lang="en-US" sz="1400" dirty="0"/>
              <a:t>(U)</a:t>
            </a:r>
          </a:p>
        </p:txBody>
      </p:sp>
      <p:sp>
        <p:nvSpPr>
          <p:cNvPr id="9" name="TextBox 8">
            <a:extLst>
              <a:ext uri="{FF2B5EF4-FFF2-40B4-BE49-F238E27FC236}">
                <a16:creationId xmlns:a16="http://schemas.microsoft.com/office/drawing/2014/main" id="{076721A9-FD0A-C14C-AA6D-D93D84403FFC}"/>
              </a:ext>
            </a:extLst>
          </p:cNvPr>
          <p:cNvSpPr txBox="1"/>
          <p:nvPr/>
        </p:nvSpPr>
        <p:spPr>
          <a:xfrm>
            <a:off x="3966161" y="876300"/>
            <a:ext cx="550664" cy="523220"/>
          </a:xfrm>
          <a:prstGeom prst="rect">
            <a:avLst/>
          </a:prstGeom>
          <a:noFill/>
        </p:spPr>
        <p:txBody>
          <a:bodyPr wrap="none" rtlCol="0">
            <a:spAutoFit/>
          </a:bodyPr>
          <a:lstStyle/>
          <a:p>
            <a:pPr algn="ctr"/>
            <a:r>
              <a:rPr lang="en-US" sz="1400" b="1" dirty="0"/>
              <a:t>Yield</a:t>
            </a:r>
          </a:p>
          <a:p>
            <a:pPr algn="ctr"/>
            <a:r>
              <a:rPr lang="en-US" sz="1400" dirty="0"/>
              <a:t>(%)</a:t>
            </a:r>
          </a:p>
        </p:txBody>
      </p:sp>
      <p:sp>
        <p:nvSpPr>
          <p:cNvPr id="10" name="TextBox 9">
            <a:extLst>
              <a:ext uri="{FF2B5EF4-FFF2-40B4-BE49-F238E27FC236}">
                <a16:creationId xmlns:a16="http://schemas.microsoft.com/office/drawing/2014/main" id="{A4EF10A0-B035-154F-B723-AB8EEEB161C7}"/>
              </a:ext>
            </a:extLst>
          </p:cNvPr>
          <p:cNvSpPr txBox="1"/>
          <p:nvPr/>
        </p:nvSpPr>
        <p:spPr>
          <a:xfrm>
            <a:off x="4772436" y="876300"/>
            <a:ext cx="827471" cy="523220"/>
          </a:xfrm>
          <a:prstGeom prst="rect">
            <a:avLst/>
          </a:prstGeom>
          <a:noFill/>
        </p:spPr>
        <p:txBody>
          <a:bodyPr wrap="none" rtlCol="0">
            <a:spAutoFit/>
          </a:bodyPr>
          <a:lstStyle/>
          <a:p>
            <a:pPr algn="ctr"/>
            <a:r>
              <a:rPr lang="en-US" sz="1400" dirty="0"/>
              <a:t>[Protein]</a:t>
            </a:r>
          </a:p>
          <a:p>
            <a:pPr algn="ctr"/>
            <a:r>
              <a:rPr lang="en-US" sz="1400" dirty="0"/>
              <a:t>(mg/ml)</a:t>
            </a:r>
          </a:p>
        </p:txBody>
      </p:sp>
      <p:sp>
        <p:nvSpPr>
          <p:cNvPr id="11" name="TextBox 10">
            <a:extLst>
              <a:ext uri="{FF2B5EF4-FFF2-40B4-BE49-F238E27FC236}">
                <a16:creationId xmlns:a16="http://schemas.microsoft.com/office/drawing/2014/main" id="{A20F818F-892C-7948-9CFE-1F71BDE75508}"/>
              </a:ext>
            </a:extLst>
          </p:cNvPr>
          <p:cNvSpPr txBox="1"/>
          <p:nvPr/>
        </p:nvSpPr>
        <p:spPr>
          <a:xfrm>
            <a:off x="5726599" y="876300"/>
            <a:ext cx="716863" cy="523220"/>
          </a:xfrm>
          <a:prstGeom prst="rect">
            <a:avLst/>
          </a:prstGeom>
          <a:noFill/>
        </p:spPr>
        <p:txBody>
          <a:bodyPr wrap="none" rtlCol="0">
            <a:spAutoFit/>
          </a:bodyPr>
          <a:lstStyle/>
          <a:p>
            <a:pPr algn="ctr"/>
            <a:r>
              <a:rPr lang="en-US" sz="1400" dirty="0"/>
              <a:t>Protein</a:t>
            </a:r>
          </a:p>
          <a:p>
            <a:pPr algn="ctr"/>
            <a:r>
              <a:rPr lang="en-US" sz="1400" dirty="0"/>
              <a:t>(mg)</a:t>
            </a:r>
          </a:p>
        </p:txBody>
      </p:sp>
      <p:sp>
        <p:nvSpPr>
          <p:cNvPr id="12" name="TextBox 11">
            <a:extLst>
              <a:ext uri="{FF2B5EF4-FFF2-40B4-BE49-F238E27FC236}">
                <a16:creationId xmlns:a16="http://schemas.microsoft.com/office/drawing/2014/main" id="{D245B096-A8DD-0F4E-BACF-F78FB973BD18}"/>
              </a:ext>
            </a:extLst>
          </p:cNvPr>
          <p:cNvSpPr txBox="1"/>
          <p:nvPr/>
        </p:nvSpPr>
        <p:spPr>
          <a:xfrm>
            <a:off x="6434762" y="876300"/>
            <a:ext cx="1361270" cy="523220"/>
          </a:xfrm>
          <a:prstGeom prst="rect">
            <a:avLst/>
          </a:prstGeom>
          <a:noFill/>
        </p:spPr>
        <p:txBody>
          <a:bodyPr wrap="none" rtlCol="0">
            <a:spAutoFit/>
          </a:bodyPr>
          <a:lstStyle/>
          <a:p>
            <a:pPr algn="ctr"/>
            <a:r>
              <a:rPr lang="en-US" sz="1400" b="1" dirty="0"/>
              <a:t>Specific Activity</a:t>
            </a:r>
          </a:p>
          <a:p>
            <a:pPr algn="ctr"/>
            <a:r>
              <a:rPr lang="en-US" sz="1400" dirty="0"/>
              <a:t>(U/mg)</a:t>
            </a:r>
          </a:p>
        </p:txBody>
      </p:sp>
      <p:sp>
        <p:nvSpPr>
          <p:cNvPr id="13" name="TextBox 12">
            <a:extLst>
              <a:ext uri="{FF2B5EF4-FFF2-40B4-BE49-F238E27FC236}">
                <a16:creationId xmlns:a16="http://schemas.microsoft.com/office/drawing/2014/main" id="{0922C1A2-0933-B247-B030-5CA43630B838}"/>
              </a:ext>
            </a:extLst>
          </p:cNvPr>
          <p:cNvSpPr txBox="1"/>
          <p:nvPr/>
        </p:nvSpPr>
        <p:spPr>
          <a:xfrm>
            <a:off x="7894621" y="876300"/>
            <a:ext cx="1047594" cy="523220"/>
          </a:xfrm>
          <a:prstGeom prst="rect">
            <a:avLst/>
          </a:prstGeom>
          <a:noFill/>
        </p:spPr>
        <p:txBody>
          <a:bodyPr wrap="none" rtlCol="0">
            <a:spAutoFit/>
          </a:bodyPr>
          <a:lstStyle/>
          <a:p>
            <a:pPr algn="ctr"/>
            <a:r>
              <a:rPr lang="en-US" sz="1400" b="1" dirty="0"/>
              <a:t>Purification</a:t>
            </a:r>
          </a:p>
          <a:p>
            <a:pPr algn="ctr"/>
            <a:r>
              <a:rPr lang="en-US" sz="1400" dirty="0"/>
              <a:t>(fold)</a:t>
            </a:r>
          </a:p>
        </p:txBody>
      </p:sp>
      <p:cxnSp>
        <p:nvCxnSpPr>
          <p:cNvPr id="14" name="Straight Connector 13">
            <a:extLst>
              <a:ext uri="{FF2B5EF4-FFF2-40B4-BE49-F238E27FC236}">
                <a16:creationId xmlns:a16="http://schemas.microsoft.com/office/drawing/2014/main" id="{7A6A1A3A-2702-354C-B914-5DEC758DCB20}"/>
              </a:ext>
            </a:extLst>
          </p:cNvPr>
          <p:cNvCxnSpPr/>
          <p:nvPr/>
        </p:nvCxnSpPr>
        <p:spPr>
          <a:xfrm>
            <a:off x="0" y="807720"/>
            <a:ext cx="91440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C31EBA3-FB6C-0F42-B016-3898F4B2A202}"/>
              </a:ext>
            </a:extLst>
          </p:cNvPr>
          <p:cNvCxnSpPr/>
          <p:nvPr/>
        </p:nvCxnSpPr>
        <p:spPr>
          <a:xfrm>
            <a:off x="0" y="1508760"/>
            <a:ext cx="9144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4552EE7A-28E1-EC48-9B17-62F8ED332882}"/>
              </a:ext>
            </a:extLst>
          </p:cNvPr>
          <p:cNvSpPr txBox="1"/>
          <p:nvPr/>
        </p:nvSpPr>
        <p:spPr>
          <a:xfrm>
            <a:off x="138508" y="1676400"/>
            <a:ext cx="274434" cy="307777"/>
          </a:xfrm>
          <a:prstGeom prst="rect">
            <a:avLst/>
          </a:prstGeom>
          <a:noFill/>
        </p:spPr>
        <p:txBody>
          <a:bodyPr wrap="none" rtlCol="0">
            <a:spAutoFit/>
          </a:bodyPr>
          <a:lstStyle/>
          <a:p>
            <a:r>
              <a:rPr lang="en-US" sz="1400" dirty="0"/>
              <a:t>I.</a:t>
            </a:r>
          </a:p>
        </p:txBody>
      </p:sp>
      <p:sp>
        <p:nvSpPr>
          <p:cNvPr id="17" name="TextBox 16">
            <a:extLst>
              <a:ext uri="{FF2B5EF4-FFF2-40B4-BE49-F238E27FC236}">
                <a16:creationId xmlns:a16="http://schemas.microsoft.com/office/drawing/2014/main" id="{E4A3E856-2484-6E4F-AF59-F591A225A715}"/>
              </a:ext>
            </a:extLst>
          </p:cNvPr>
          <p:cNvSpPr txBox="1"/>
          <p:nvPr/>
        </p:nvSpPr>
        <p:spPr>
          <a:xfrm>
            <a:off x="116066" y="2125980"/>
            <a:ext cx="319318" cy="307777"/>
          </a:xfrm>
          <a:prstGeom prst="rect">
            <a:avLst/>
          </a:prstGeom>
          <a:noFill/>
        </p:spPr>
        <p:txBody>
          <a:bodyPr wrap="none" rtlCol="0">
            <a:spAutoFit/>
          </a:bodyPr>
          <a:lstStyle/>
          <a:p>
            <a:r>
              <a:rPr lang="en-US" sz="1400" dirty="0"/>
              <a:t>II.</a:t>
            </a:r>
          </a:p>
        </p:txBody>
      </p:sp>
      <p:sp>
        <p:nvSpPr>
          <p:cNvPr id="18" name="TextBox 17">
            <a:extLst>
              <a:ext uri="{FF2B5EF4-FFF2-40B4-BE49-F238E27FC236}">
                <a16:creationId xmlns:a16="http://schemas.microsoft.com/office/drawing/2014/main" id="{9141FE7C-5F3F-124B-A1DC-30B65ECF5FE0}"/>
              </a:ext>
            </a:extLst>
          </p:cNvPr>
          <p:cNvSpPr txBox="1"/>
          <p:nvPr/>
        </p:nvSpPr>
        <p:spPr>
          <a:xfrm>
            <a:off x="93624" y="2545080"/>
            <a:ext cx="364202" cy="307777"/>
          </a:xfrm>
          <a:prstGeom prst="rect">
            <a:avLst/>
          </a:prstGeom>
          <a:noFill/>
        </p:spPr>
        <p:txBody>
          <a:bodyPr wrap="none" rtlCol="0">
            <a:spAutoFit/>
          </a:bodyPr>
          <a:lstStyle/>
          <a:p>
            <a:r>
              <a:rPr lang="en-US" sz="1400" dirty="0"/>
              <a:t>III.</a:t>
            </a:r>
          </a:p>
        </p:txBody>
      </p:sp>
      <p:sp>
        <p:nvSpPr>
          <p:cNvPr id="19" name="TextBox 18">
            <a:extLst>
              <a:ext uri="{FF2B5EF4-FFF2-40B4-BE49-F238E27FC236}">
                <a16:creationId xmlns:a16="http://schemas.microsoft.com/office/drawing/2014/main" id="{44EC4F0A-3D69-854A-A15B-0D65A625D13A}"/>
              </a:ext>
            </a:extLst>
          </p:cNvPr>
          <p:cNvSpPr txBox="1"/>
          <p:nvPr/>
        </p:nvSpPr>
        <p:spPr>
          <a:xfrm>
            <a:off x="96189" y="2979420"/>
            <a:ext cx="359073" cy="307777"/>
          </a:xfrm>
          <a:prstGeom prst="rect">
            <a:avLst/>
          </a:prstGeom>
          <a:noFill/>
        </p:spPr>
        <p:txBody>
          <a:bodyPr wrap="none" rtlCol="0">
            <a:spAutoFit/>
          </a:bodyPr>
          <a:lstStyle/>
          <a:p>
            <a:r>
              <a:rPr lang="en-US" sz="1400" dirty="0"/>
              <a:t>IV.</a:t>
            </a:r>
          </a:p>
        </p:txBody>
      </p:sp>
      <p:sp>
        <p:nvSpPr>
          <p:cNvPr id="20" name="TextBox 19">
            <a:extLst>
              <a:ext uri="{FF2B5EF4-FFF2-40B4-BE49-F238E27FC236}">
                <a16:creationId xmlns:a16="http://schemas.microsoft.com/office/drawing/2014/main" id="{9CC7AB66-4BE4-3A4C-BCB5-2B544FC6DDC0}"/>
              </a:ext>
            </a:extLst>
          </p:cNvPr>
          <p:cNvSpPr txBox="1"/>
          <p:nvPr/>
        </p:nvSpPr>
        <p:spPr>
          <a:xfrm>
            <a:off x="118631" y="3406140"/>
            <a:ext cx="314189" cy="307777"/>
          </a:xfrm>
          <a:prstGeom prst="rect">
            <a:avLst/>
          </a:prstGeom>
          <a:noFill/>
        </p:spPr>
        <p:txBody>
          <a:bodyPr wrap="none" rtlCol="0">
            <a:spAutoFit/>
          </a:bodyPr>
          <a:lstStyle/>
          <a:p>
            <a:r>
              <a:rPr lang="en-US" sz="1400" dirty="0"/>
              <a:t>V.</a:t>
            </a:r>
          </a:p>
        </p:txBody>
      </p:sp>
      <p:sp>
        <p:nvSpPr>
          <p:cNvPr id="21" name="TextBox 20">
            <a:extLst>
              <a:ext uri="{FF2B5EF4-FFF2-40B4-BE49-F238E27FC236}">
                <a16:creationId xmlns:a16="http://schemas.microsoft.com/office/drawing/2014/main" id="{DFEA192B-96A0-E041-A1E8-575FE0E8C237}"/>
              </a:ext>
            </a:extLst>
          </p:cNvPr>
          <p:cNvSpPr txBox="1"/>
          <p:nvPr/>
        </p:nvSpPr>
        <p:spPr>
          <a:xfrm>
            <a:off x="87212" y="3863340"/>
            <a:ext cx="377026" cy="307777"/>
          </a:xfrm>
          <a:prstGeom prst="rect">
            <a:avLst/>
          </a:prstGeom>
          <a:noFill/>
        </p:spPr>
        <p:txBody>
          <a:bodyPr wrap="none" rtlCol="0">
            <a:spAutoFit/>
          </a:bodyPr>
          <a:lstStyle/>
          <a:p>
            <a:r>
              <a:rPr lang="en-US" sz="1400" dirty="0"/>
              <a:t>VI.</a:t>
            </a:r>
          </a:p>
        </p:txBody>
      </p:sp>
      <p:sp>
        <p:nvSpPr>
          <p:cNvPr id="23" name="TextBox 22">
            <a:extLst>
              <a:ext uri="{FF2B5EF4-FFF2-40B4-BE49-F238E27FC236}">
                <a16:creationId xmlns:a16="http://schemas.microsoft.com/office/drawing/2014/main" id="{688F2A00-3BAA-0F4B-BAEC-66002B29B0BD}"/>
              </a:ext>
            </a:extLst>
          </p:cNvPr>
          <p:cNvSpPr txBox="1"/>
          <p:nvPr/>
        </p:nvSpPr>
        <p:spPr>
          <a:xfrm>
            <a:off x="396240" y="1676400"/>
            <a:ext cx="694485" cy="307777"/>
          </a:xfrm>
          <a:prstGeom prst="rect">
            <a:avLst/>
          </a:prstGeom>
          <a:noFill/>
        </p:spPr>
        <p:txBody>
          <a:bodyPr wrap="none" rtlCol="0">
            <a:spAutoFit/>
          </a:bodyPr>
          <a:lstStyle/>
          <a:p>
            <a:r>
              <a:rPr lang="en-US" sz="1400" dirty="0"/>
              <a:t>Extract</a:t>
            </a:r>
          </a:p>
        </p:txBody>
      </p:sp>
      <p:sp>
        <p:nvSpPr>
          <p:cNvPr id="24" name="TextBox 23">
            <a:extLst>
              <a:ext uri="{FF2B5EF4-FFF2-40B4-BE49-F238E27FC236}">
                <a16:creationId xmlns:a16="http://schemas.microsoft.com/office/drawing/2014/main" id="{1F176738-CF4D-CB49-A630-C419F5867F75}"/>
              </a:ext>
            </a:extLst>
          </p:cNvPr>
          <p:cNvSpPr txBox="1"/>
          <p:nvPr/>
        </p:nvSpPr>
        <p:spPr>
          <a:xfrm>
            <a:off x="403860" y="2125980"/>
            <a:ext cx="934871" cy="307777"/>
          </a:xfrm>
          <a:prstGeom prst="rect">
            <a:avLst/>
          </a:prstGeom>
          <a:noFill/>
        </p:spPr>
        <p:txBody>
          <a:bodyPr wrap="none" rtlCol="0">
            <a:spAutoFit/>
          </a:bodyPr>
          <a:lstStyle/>
          <a:p>
            <a:r>
              <a:rPr lang="en-US" sz="1400" dirty="0"/>
              <a:t>(NH</a:t>
            </a:r>
            <a:r>
              <a:rPr lang="en-US" sz="1400" baseline="-25000" dirty="0"/>
              <a:t>4</a:t>
            </a:r>
            <a:r>
              <a:rPr lang="en-US" sz="1400" dirty="0"/>
              <a:t>)</a:t>
            </a:r>
            <a:r>
              <a:rPr lang="en-US" sz="1400" baseline="-25000" dirty="0"/>
              <a:t>2</a:t>
            </a:r>
            <a:r>
              <a:rPr lang="en-US" sz="1400" dirty="0"/>
              <a:t>SO</a:t>
            </a:r>
            <a:r>
              <a:rPr lang="en-US" sz="1400" baseline="-25000" dirty="0"/>
              <a:t>4</a:t>
            </a:r>
          </a:p>
        </p:txBody>
      </p:sp>
      <p:sp>
        <p:nvSpPr>
          <p:cNvPr id="25" name="TextBox 24">
            <a:extLst>
              <a:ext uri="{FF2B5EF4-FFF2-40B4-BE49-F238E27FC236}">
                <a16:creationId xmlns:a16="http://schemas.microsoft.com/office/drawing/2014/main" id="{34591936-58A8-DB44-9856-05DA2A97C730}"/>
              </a:ext>
            </a:extLst>
          </p:cNvPr>
          <p:cNvSpPr txBox="1"/>
          <p:nvPr/>
        </p:nvSpPr>
        <p:spPr>
          <a:xfrm>
            <a:off x="426720" y="2545080"/>
            <a:ext cx="573875" cy="307777"/>
          </a:xfrm>
          <a:prstGeom prst="rect">
            <a:avLst/>
          </a:prstGeom>
          <a:noFill/>
        </p:spPr>
        <p:txBody>
          <a:bodyPr wrap="none" rtlCol="0">
            <a:spAutoFit/>
          </a:bodyPr>
          <a:lstStyle/>
          <a:p>
            <a:r>
              <a:rPr lang="en-US" sz="1400" dirty="0"/>
              <a:t>DEAE</a:t>
            </a:r>
          </a:p>
        </p:txBody>
      </p:sp>
      <p:sp>
        <p:nvSpPr>
          <p:cNvPr id="26" name="TextBox 25">
            <a:extLst>
              <a:ext uri="{FF2B5EF4-FFF2-40B4-BE49-F238E27FC236}">
                <a16:creationId xmlns:a16="http://schemas.microsoft.com/office/drawing/2014/main" id="{67B9E7EA-5AE7-504D-99A9-24090A67B933}"/>
              </a:ext>
            </a:extLst>
          </p:cNvPr>
          <p:cNvSpPr txBox="1"/>
          <p:nvPr/>
        </p:nvSpPr>
        <p:spPr>
          <a:xfrm>
            <a:off x="426720" y="2979420"/>
            <a:ext cx="575286" cy="307777"/>
          </a:xfrm>
          <a:prstGeom prst="rect">
            <a:avLst/>
          </a:prstGeom>
          <a:noFill/>
        </p:spPr>
        <p:txBody>
          <a:bodyPr wrap="none" rtlCol="0">
            <a:spAutoFit/>
          </a:bodyPr>
          <a:lstStyle/>
          <a:p>
            <a:r>
              <a:rPr lang="en-US" sz="1400" dirty="0"/>
              <a:t>P-cell</a:t>
            </a:r>
          </a:p>
        </p:txBody>
      </p:sp>
      <p:sp>
        <p:nvSpPr>
          <p:cNvPr id="27" name="TextBox 26">
            <a:extLst>
              <a:ext uri="{FF2B5EF4-FFF2-40B4-BE49-F238E27FC236}">
                <a16:creationId xmlns:a16="http://schemas.microsoft.com/office/drawing/2014/main" id="{D2A614BD-BFF8-0E40-851E-8099309697D9}"/>
              </a:ext>
            </a:extLst>
          </p:cNvPr>
          <p:cNvSpPr txBox="1"/>
          <p:nvPr/>
        </p:nvSpPr>
        <p:spPr>
          <a:xfrm>
            <a:off x="426720" y="3406140"/>
            <a:ext cx="1074397" cy="307777"/>
          </a:xfrm>
          <a:prstGeom prst="rect">
            <a:avLst/>
          </a:prstGeom>
          <a:noFill/>
        </p:spPr>
        <p:txBody>
          <a:bodyPr wrap="none" rtlCol="0">
            <a:spAutoFit/>
          </a:bodyPr>
          <a:lstStyle/>
          <a:p>
            <a:r>
              <a:rPr lang="en-US" sz="1400" dirty="0"/>
              <a:t>ATP-agarose</a:t>
            </a:r>
          </a:p>
        </p:txBody>
      </p:sp>
      <p:sp>
        <p:nvSpPr>
          <p:cNvPr id="28" name="TextBox 27">
            <a:extLst>
              <a:ext uri="{FF2B5EF4-FFF2-40B4-BE49-F238E27FC236}">
                <a16:creationId xmlns:a16="http://schemas.microsoft.com/office/drawing/2014/main" id="{2ADDC7B6-F770-6F47-85BE-005534377814}"/>
              </a:ext>
            </a:extLst>
          </p:cNvPr>
          <p:cNvSpPr txBox="1"/>
          <p:nvPr/>
        </p:nvSpPr>
        <p:spPr>
          <a:xfrm>
            <a:off x="426720" y="3863340"/>
            <a:ext cx="1104277" cy="307777"/>
          </a:xfrm>
          <a:prstGeom prst="rect">
            <a:avLst/>
          </a:prstGeom>
          <a:noFill/>
        </p:spPr>
        <p:txBody>
          <a:bodyPr wrap="none" rtlCol="0">
            <a:spAutoFit/>
          </a:bodyPr>
          <a:lstStyle/>
          <a:p>
            <a:r>
              <a:rPr lang="en-US" sz="1400" dirty="0"/>
              <a:t>Gel filtration</a:t>
            </a:r>
          </a:p>
        </p:txBody>
      </p:sp>
      <p:sp>
        <p:nvSpPr>
          <p:cNvPr id="29" name="TextBox 28">
            <a:extLst>
              <a:ext uri="{FF2B5EF4-FFF2-40B4-BE49-F238E27FC236}">
                <a16:creationId xmlns:a16="http://schemas.microsoft.com/office/drawing/2014/main" id="{B22653E2-B7E7-9B4D-ABC0-D0826CAE6521}"/>
              </a:ext>
            </a:extLst>
          </p:cNvPr>
          <p:cNvSpPr txBox="1"/>
          <p:nvPr/>
        </p:nvSpPr>
        <p:spPr>
          <a:xfrm>
            <a:off x="1668780" y="1676400"/>
            <a:ext cx="458780" cy="307777"/>
          </a:xfrm>
          <a:prstGeom prst="rect">
            <a:avLst/>
          </a:prstGeom>
          <a:noFill/>
        </p:spPr>
        <p:txBody>
          <a:bodyPr wrap="none" rtlCol="0">
            <a:spAutoFit/>
          </a:bodyPr>
          <a:lstStyle/>
          <a:p>
            <a:r>
              <a:rPr lang="en-US" sz="1400" dirty="0"/>
              <a:t>500</a:t>
            </a:r>
          </a:p>
        </p:txBody>
      </p:sp>
      <p:sp>
        <p:nvSpPr>
          <p:cNvPr id="30" name="TextBox 29">
            <a:extLst>
              <a:ext uri="{FF2B5EF4-FFF2-40B4-BE49-F238E27FC236}">
                <a16:creationId xmlns:a16="http://schemas.microsoft.com/office/drawing/2014/main" id="{2D019A3B-7856-4D42-9F39-A9C64F4BE231}"/>
              </a:ext>
            </a:extLst>
          </p:cNvPr>
          <p:cNvSpPr txBox="1"/>
          <p:nvPr/>
        </p:nvSpPr>
        <p:spPr>
          <a:xfrm>
            <a:off x="1760152" y="2125980"/>
            <a:ext cx="367408" cy="307777"/>
          </a:xfrm>
          <a:prstGeom prst="rect">
            <a:avLst/>
          </a:prstGeom>
          <a:noFill/>
        </p:spPr>
        <p:txBody>
          <a:bodyPr wrap="none" rtlCol="0">
            <a:spAutoFit/>
          </a:bodyPr>
          <a:lstStyle/>
          <a:p>
            <a:r>
              <a:rPr lang="en-US" sz="1400" dirty="0"/>
              <a:t>50</a:t>
            </a:r>
          </a:p>
        </p:txBody>
      </p:sp>
      <p:sp>
        <p:nvSpPr>
          <p:cNvPr id="31" name="TextBox 30">
            <a:extLst>
              <a:ext uri="{FF2B5EF4-FFF2-40B4-BE49-F238E27FC236}">
                <a16:creationId xmlns:a16="http://schemas.microsoft.com/office/drawing/2014/main" id="{A1FA8766-538E-6F41-97B5-49225A9B237C}"/>
              </a:ext>
            </a:extLst>
          </p:cNvPr>
          <p:cNvSpPr txBox="1"/>
          <p:nvPr/>
        </p:nvSpPr>
        <p:spPr>
          <a:xfrm>
            <a:off x="1668780" y="2545080"/>
            <a:ext cx="458780" cy="307777"/>
          </a:xfrm>
          <a:prstGeom prst="rect">
            <a:avLst/>
          </a:prstGeom>
          <a:noFill/>
        </p:spPr>
        <p:txBody>
          <a:bodyPr wrap="none" rtlCol="0">
            <a:spAutoFit/>
          </a:bodyPr>
          <a:lstStyle/>
          <a:p>
            <a:r>
              <a:rPr lang="en-US" sz="1400" dirty="0"/>
              <a:t>100</a:t>
            </a:r>
          </a:p>
        </p:txBody>
      </p:sp>
      <p:sp>
        <p:nvSpPr>
          <p:cNvPr id="32" name="TextBox 31">
            <a:extLst>
              <a:ext uri="{FF2B5EF4-FFF2-40B4-BE49-F238E27FC236}">
                <a16:creationId xmlns:a16="http://schemas.microsoft.com/office/drawing/2014/main" id="{8C53D393-249E-9D4A-B3B9-E93E83FE3C81}"/>
              </a:ext>
            </a:extLst>
          </p:cNvPr>
          <p:cNvSpPr txBox="1"/>
          <p:nvPr/>
        </p:nvSpPr>
        <p:spPr>
          <a:xfrm>
            <a:off x="1760152" y="2979420"/>
            <a:ext cx="367408" cy="307777"/>
          </a:xfrm>
          <a:prstGeom prst="rect">
            <a:avLst/>
          </a:prstGeom>
          <a:noFill/>
        </p:spPr>
        <p:txBody>
          <a:bodyPr wrap="none" rtlCol="0">
            <a:spAutoFit/>
          </a:bodyPr>
          <a:lstStyle/>
          <a:p>
            <a:r>
              <a:rPr lang="en-US" sz="1400" dirty="0"/>
              <a:t>25</a:t>
            </a:r>
          </a:p>
        </p:txBody>
      </p:sp>
      <p:sp>
        <p:nvSpPr>
          <p:cNvPr id="33" name="TextBox 32">
            <a:extLst>
              <a:ext uri="{FF2B5EF4-FFF2-40B4-BE49-F238E27FC236}">
                <a16:creationId xmlns:a16="http://schemas.microsoft.com/office/drawing/2014/main" id="{B460DDD5-8EA6-004F-B9FD-DEE827E1D13B}"/>
              </a:ext>
            </a:extLst>
          </p:cNvPr>
          <p:cNvSpPr txBox="1"/>
          <p:nvPr/>
        </p:nvSpPr>
        <p:spPr>
          <a:xfrm>
            <a:off x="1851522" y="3406140"/>
            <a:ext cx="276038" cy="307777"/>
          </a:xfrm>
          <a:prstGeom prst="rect">
            <a:avLst/>
          </a:prstGeom>
          <a:noFill/>
        </p:spPr>
        <p:txBody>
          <a:bodyPr wrap="none" rtlCol="0">
            <a:spAutoFit/>
          </a:bodyPr>
          <a:lstStyle/>
          <a:p>
            <a:r>
              <a:rPr lang="en-US" sz="1400" dirty="0"/>
              <a:t>5</a:t>
            </a:r>
          </a:p>
        </p:txBody>
      </p:sp>
      <p:sp>
        <p:nvSpPr>
          <p:cNvPr id="34" name="TextBox 33">
            <a:extLst>
              <a:ext uri="{FF2B5EF4-FFF2-40B4-BE49-F238E27FC236}">
                <a16:creationId xmlns:a16="http://schemas.microsoft.com/office/drawing/2014/main" id="{08238758-427E-1C4A-BEC5-CE0E4A8BFB24}"/>
              </a:ext>
            </a:extLst>
          </p:cNvPr>
          <p:cNvSpPr txBox="1"/>
          <p:nvPr/>
        </p:nvSpPr>
        <p:spPr>
          <a:xfrm>
            <a:off x="1760152" y="3863340"/>
            <a:ext cx="367408" cy="307777"/>
          </a:xfrm>
          <a:prstGeom prst="rect">
            <a:avLst/>
          </a:prstGeom>
          <a:noFill/>
        </p:spPr>
        <p:txBody>
          <a:bodyPr wrap="none" rtlCol="0">
            <a:spAutoFit/>
          </a:bodyPr>
          <a:lstStyle/>
          <a:p>
            <a:r>
              <a:rPr lang="en-US" sz="1400" dirty="0"/>
              <a:t>10</a:t>
            </a:r>
          </a:p>
        </p:txBody>
      </p:sp>
      <p:sp>
        <p:nvSpPr>
          <p:cNvPr id="35" name="TextBox 34">
            <a:extLst>
              <a:ext uri="{FF2B5EF4-FFF2-40B4-BE49-F238E27FC236}">
                <a16:creationId xmlns:a16="http://schemas.microsoft.com/office/drawing/2014/main" id="{7A091276-3662-7749-86CD-83D0AD75FC6A}"/>
              </a:ext>
            </a:extLst>
          </p:cNvPr>
          <p:cNvSpPr txBox="1"/>
          <p:nvPr/>
        </p:nvSpPr>
        <p:spPr>
          <a:xfrm>
            <a:off x="2513557" y="1676400"/>
            <a:ext cx="458780" cy="307777"/>
          </a:xfrm>
          <a:prstGeom prst="rect">
            <a:avLst/>
          </a:prstGeom>
          <a:noFill/>
        </p:spPr>
        <p:txBody>
          <a:bodyPr wrap="none" rtlCol="0">
            <a:spAutoFit/>
          </a:bodyPr>
          <a:lstStyle/>
          <a:p>
            <a:r>
              <a:rPr lang="en-US" sz="1400" dirty="0"/>
              <a:t>100</a:t>
            </a:r>
          </a:p>
        </p:txBody>
      </p:sp>
      <p:sp>
        <p:nvSpPr>
          <p:cNvPr id="36" name="TextBox 35">
            <a:extLst>
              <a:ext uri="{FF2B5EF4-FFF2-40B4-BE49-F238E27FC236}">
                <a16:creationId xmlns:a16="http://schemas.microsoft.com/office/drawing/2014/main" id="{864ADF35-A942-3B41-8A78-16A55F8F31A9}"/>
              </a:ext>
            </a:extLst>
          </p:cNvPr>
          <p:cNvSpPr txBox="1"/>
          <p:nvPr/>
        </p:nvSpPr>
        <p:spPr>
          <a:xfrm>
            <a:off x="2377302" y="2125980"/>
            <a:ext cx="595035" cy="307777"/>
          </a:xfrm>
          <a:prstGeom prst="rect">
            <a:avLst/>
          </a:prstGeom>
          <a:noFill/>
        </p:spPr>
        <p:txBody>
          <a:bodyPr wrap="none" rtlCol="0">
            <a:spAutoFit/>
          </a:bodyPr>
          <a:lstStyle/>
          <a:p>
            <a:r>
              <a:rPr lang="en-US" sz="1400" dirty="0"/>
              <a:t>2,000</a:t>
            </a:r>
          </a:p>
        </p:txBody>
      </p:sp>
      <p:sp>
        <p:nvSpPr>
          <p:cNvPr id="37" name="TextBox 36">
            <a:extLst>
              <a:ext uri="{FF2B5EF4-FFF2-40B4-BE49-F238E27FC236}">
                <a16:creationId xmlns:a16="http://schemas.microsoft.com/office/drawing/2014/main" id="{6230157D-6DF1-9041-9360-E558F9D7B33C}"/>
              </a:ext>
            </a:extLst>
          </p:cNvPr>
          <p:cNvSpPr txBox="1"/>
          <p:nvPr/>
        </p:nvSpPr>
        <p:spPr>
          <a:xfrm>
            <a:off x="2513557" y="2545080"/>
            <a:ext cx="458780" cy="307777"/>
          </a:xfrm>
          <a:prstGeom prst="rect">
            <a:avLst/>
          </a:prstGeom>
          <a:noFill/>
        </p:spPr>
        <p:txBody>
          <a:bodyPr wrap="none" rtlCol="0">
            <a:spAutoFit/>
          </a:bodyPr>
          <a:lstStyle/>
          <a:p>
            <a:r>
              <a:rPr lang="en-US" sz="1400" dirty="0"/>
              <a:t>900</a:t>
            </a:r>
          </a:p>
        </p:txBody>
      </p:sp>
      <p:sp>
        <p:nvSpPr>
          <p:cNvPr id="38" name="TextBox 37">
            <a:extLst>
              <a:ext uri="{FF2B5EF4-FFF2-40B4-BE49-F238E27FC236}">
                <a16:creationId xmlns:a16="http://schemas.microsoft.com/office/drawing/2014/main" id="{3BA9387B-17B1-B84E-9383-779B66F2118A}"/>
              </a:ext>
            </a:extLst>
          </p:cNvPr>
          <p:cNvSpPr txBox="1"/>
          <p:nvPr/>
        </p:nvSpPr>
        <p:spPr>
          <a:xfrm>
            <a:off x="2377302" y="2979420"/>
            <a:ext cx="595035" cy="307777"/>
          </a:xfrm>
          <a:prstGeom prst="rect">
            <a:avLst/>
          </a:prstGeom>
          <a:noFill/>
        </p:spPr>
        <p:txBody>
          <a:bodyPr wrap="none" rtlCol="0">
            <a:spAutoFit/>
          </a:bodyPr>
          <a:lstStyle/>
          <a:p>
            <a:r>
              <a:rPr lang="en-US" sz="1400" dirty="0"/>
              <a:t>2,000</a:t>
            </a:r>
          </a:p>
        </p:txBody>
      </p:sp>
      <p:sp>
        <p:nvSpPr>
          <p:cNvPr id="39" name="TextBox 38">
            <a:extLst>
              <a:ext uri="{FF2B5EF4-FFF2-40B4-BE49-F238E27FC236}">
                <a16:creationId xmlns:a16="http://schemas.microsoft.com/office/drawing/2014/main" id="{BCCA1893-F93A-654F-BABA-94060A26D184}"/>
              </a:ext>
            </a:extLst>
          </p:cNvPr>
          <p:cNvSpPr txBox="1"/>
          <p:nvPr/>
        </p:nvSpPr>
        <p:spPr>
          <a:xfrm>
            <a:off x="2377302" y="3406140"/>
            <a:ext cx="595035" cy="307777"/>
          </a:xfrm>
          <a:prstGeom prst="rect">
            <a:avLst/>
          </a:prstGeom>
          <a:noFill/>
        </p:spPr>
        <p:txBody>
          <a:bodyPr wrap="none" rtlCol="0">
            <a:spAutoFit/>
          </a:bodyPr>
          <a:lstStyle/>
          <a:p>
            <a:r>
              <a:rPr lang="en-US" sz="1400" dirty="0"/>
              <a:t>5,000</a:t>
            </a:r>
          </a:p>
        </p:txBody>
      </p:sp>
      <p:sp>
        <p:nvSpPr>
          <p:cNvPr id="40" name="TextBox 39">
            <a:extLst>
              <a:ext uri="{FF2B5EF4-FFF2-40B4-BE49-F238E27FC236}">
                <a16:creationId xmlns:a16="http://schemas.microsoft.com/office/drawing/2014/main" id="{0D9930C9-FB0A-0D4C-BDB0-E1E0F2FE9BB7}"/>
              </a:ext>
            </a:extLst>
          </p:cNvPr>
          <p:cNvSpPr txBox="1"/>
          <p:nvPr/>
        </p:nvSpPr>
        <p:spPr>
          <a:xfrm>
            <a:off x="2377302" y="3863340"/>
            <a:ext cx="595035" cy="307777"/>
          </a:xfrm>
          <a:prstGeom prst="rect">
            <a:avLst/>
          </a:prstGeom>
          <a:noFill/>
        </p:spPr>
        <p:txBody>
          <a:bodyPr wrap="none" rtlCol="0">
            <a:spAutoFit/>
          </a:bodyPr>
          <a:lstStyle/>
          <a:p>
            <a:r>
              <a:rPr lang="en-US" sz="1400" dirty="0"/>
              <a:t>2,000</a:t>
            </a:r>
          </a:p>
        </p:txBody>
      </p:sp>
      <p:sp>
        <p:nvSpPr>
          <p:cNvPr id="41" name="TextBox 40">
            <a:extLst>
              <a:ext uri="{FF2B5EF4-FFF2-40B4-BE49-F238E27FC236}">
                <a16:creationId xmlns:a16="http://schemas.microsoft.com/office/drawing/2014/main" id="{81A1D4E8-4711-D248-ACDC-57C8434FC79F}"/>
              </a:ext>
            </a:extLst>
          </p:cNvPr>
          <p:cNvSpPr txBox="1"/>
          <p:nvPr/>
        </p:nvSpPr>
        <p:spPr>
          <a:xfrm>
            <a:off x="3192643" y="1676400"/>
            <a:ext cx="686406" cy="307777"/>
          </a:xfrm>
          <a:prstGeom prst="rect">
            <a:avLst/>
          </a:prstGeom>
          <a:noFill/>
        </p:spPr>
        <p:txBody>
          <a:bodyPr wrap="none" rtlCol="0">
            <a:spAutoFit/>
          </a:bodyPr>
          <a:lstStyle/>
          <a:p>
            <a:r>
              <a:rPr lang="en-US" sz="1400" dirty="0"/>
              <a:t>50,000</a:t>
            </a:r>
          </a:p>
        </p:txBody>
      </p:sp>
      <p:sp>
        <p:nvSpPr>
          <p:cNvPr id="42" name="TextBox 41">
            <a:extLst>
              <a:ext uri="{FF2B5EF4-FFF2-40B4-BE49-F238E27FC236}">
                <a16:creationId xmlns:a16="http://schemas.microsoft.com/office/drawing/2014/main" id="{8663DC9B-B745-CA42-8111-4D0874CD1DA8}"/>
              </a:ext>
            </a:extLst>
          </p:cNvPr>
          <p:cNvSpPr txBox="1"/>
          <p:nvPr/>
        </p:nvSpPr>
        <p:spPr>
          <a:xfrm>
            <a:off x="3101272" y="2125980"/>
            <a:ext cx="777777" cy="307777"/>
          </a:xfrm>
          <a:prstGeom prst="rect">
            <a:avLst/>
          </a:prstGeom>
          <a:noFill/>
        </p:spPr>
        <p:txBody>
          <a:bodyPr wrap="none" rtlCol="0">
            <a:spAutoFit/>
          </a:bodyPr>
          <a:lstStyle/>
          <a:p>
            <a:r>
              <a:rPr lang="en-US" sz="1400" dirty="0"/>
              <a:t>100,000</a:t>
            </a:r>
          </a:p>
        </p:txBody>
      </p:sp>
      <p:sp>
        <p:nvSpPr>
          <p:cNvPr id="43" name="TextBox 42">
            <a:extLst>
              <a:ext uri="{FF2B5EF4-FFF2-40B4-BE49-F238E27FC236}">
                <a16:creationId xmlns:a16="http://schemas.microsoft.com/office/drawing/2014/main" id="{285E6775-D15B-1C49-B0B7-0FF26E6BA721}"/>
              </a:ext>
            </a:extLst>
          </p:cNvPr>
          <p:cNvSpPr txBox="1"/>
          <p:nvPr/>
        </p:nvSpPr>
        <p:spPr>
          <a:xfrm>
            <a:off x="3192643" y="2545080"/>
            <a:ext cx="686406" cy="307777"/>
          </a:xfrm>
          <a:prstGeom prst="rect">
            <a:avLst/>
          </a:prstGeom>
          <a:noFill/>
        </p:spPr>
        <p:txBody>
          <a:bodyPr wrap="none" rtlCol="0">
            <a:spAutoFit/>
          </a:bodyPr>
          <a:lstStyle/>
          <a:p>
            <a:r>
              <a:rPr lang="en-US" sz="1400" dirty="0"/>
              <a:t>90,000</a:t>
            </a:r>
          </a:p>
        </p:txBody>
      </p:sp>
      <p:sp>
        <p:nvSpPr>
          <p:cNvPr id="44" name="TextBox 43">
            <a:extLst>
              <a:ext uri="{FF2B5EF4-FFF2-40B4-BE49-F238E27FC236}">
                <a16:creationId xmlns:a16="http://schemas.microsoft.com/office/drawing/2014/main" id="{73B41A39-5F5E-384D-801D-D371343164A5}"/>
              </a:ext>
            </a:extLst>
          </p:cNvPr>
          <p:cNvSpPr txBox="1"/>
          <p:nvPr/>
        </p:nvSpPr>
        <p:spPr>
          <a:xfrm>
            <a:off x="3192643" y="2979420"/>
            <a:ext cx="686406" cy="307777"/>
          </a:xfrm>
          <a:prstGeom prst="rect">
            <a:avLst/>
          </a:prstGeom>
          <a:noFill/>
        </p:spPr>
        <p:txBody>
          <a:bodyPr wrap="none" rtlCol="0">
            <a:spAutoFit/>
          </a:bodyPr>
          <a:lstStyle/>
          <a:p>
            <a:r>
              <a:rPr lang="en-US" sz="1400" dirty="0"/>
              <a:t>50,000</a:t>
            </a:r>
          </a:p>
        </p:txBody>
      </p:sp>
      <p:sp>
        <p:nvSpPr>
          <p:cNvPr id="45" name="TextBox 44">
            <a:extLst>
              <a:ext uri="{FF2B5EF4-FFF2-40B4-BE49-F238E27FC236}">
                <a16:creationId xmlns:a16="http://schemas.microsoft.com/office/drawing/2014/main" id="{50B980AE-7615-BD4B-9E6B-451B288A9C1C}"/>
              </a:ext>
            </a:extLst>
          </p:cNvPr>
          <p:cNvSpPr txBox="1"/>
          <p:nvPr/>
        </p:nvSpPr>
        <p:spPr>
          <a:xfrm>
            <a:off x="3192643" y="3406140"/>
            <a:ext cx="686406" cy="307777"/>
          </a:xfrm>
          <a:prstGeom prst="rect">
            <a:avLst/>
          </a:prstGeom>
          <a:noFill/>
        </p:spPr>
        <p:txBody>
          <a:bodyPr wrap="none" rtlCol="0">
            <a:spAutoFit/>
          </a:bodyPr>
          <a:lstStyle/>
          <a:p>
            <a:r>
              <a:rPr lang="en-US" sz="1400" dirty="0"/>
              <a:t>25,000</a:t>
            </a:r>
          </a:p>
        </p:txBody>
      </p:sp>
      <p:sp>
        <p:nvSpPr>
          <p:cNvPr id="46" name="TextBox 45">
            <a:extLst>
              <a:ext uri="{FF2B5EF4-FFF2-40B4-BE49-F238E27FC236}">
                <a16:creationId xmlns:a16="http://schemas.microsoft.com/office/drawing/2014/main" id="{57179416-742E-8642-B5B7-32791C5FE7CD}"/>
              </a:ext>
            </a:extLst>
          </p:cNvPr>
          <p:cNvSpPr txBox="1"/>
          <p:nvPr/>
        </p:nvSpPr>
        <p:spPr>
          <a:xfrm>
            <a:off x="3192643" y="3863340"/>
            <a:ext cx="686406" cy="307777"/>
          </a:xfrm>
          <a:prstGeom prst="rect">
            <a:avLst/>
          </a:prstGeom>
          <a:noFill/>
        </p:spPr>
        <p:txBody>
          <a:bodyPr wrap="none" rtlCol="0">
            <a:spAutoFit/>
          </a:bodyPr>
          <a:lstStyle/>
          <a:p>
            <a:r>
              <a:rPr lang="en-US" sz="1400" dirty="0"/>
              <a:t>20,000</a:t>
            </a:r>
          </a:p>
        </p:txBody>
      </p:sp>
      <p:sp>
        <p:nvSpPr>
          <p:cNvPr id="47" name="TextBox 46">
            <a:extLst>
              <a:ext uri="{FF2B5EF4-FFF2-40B4-BE49-F238E27FC236}">
                <a16:creationId xmlns:a16="http://schemas.microsoft.com/office/drawing/2014/main" id="{41D2E8BF-5256-EE4E-B9F0-9476FAD2DFD9}"/>
              </a:ext>
            </a:extLst>
          </p:cNvPr>
          <p:cNvSpPr txBox="1"/>
          <p:nvPr/>
        </p:nvSpPr>
        <p:spPr>
          <a:xfrm>
            <a:off x="4046152" y="1676400"/>
            <a:ext cx="458780" cy="307777"/>
          </a:xfrm>
          <a:prstGeom prst="rect">
            <a:avLst/>
          </a:prstGeom>
          <a:noFill/>
        </p:spPr>
        <p:txBody>
          <a:bodyPr wrap="none" rtlCol="0">
            <a:spAutoFit/>
          </a:bodyPr>
          <a:lstStyle/>
          <a:p>
            <a:r>
              <a:rPr lang="en-US" sz="1400" dirty="0"/>
              <a:t>100</a:t>
            </a:r>
          </a:p>
        </p:txBody>
      </p:sp>
      <p:sp>
        <p:nvSpPr>
          <p:cNvPr id="48" name="TextBox 47">
            <a:extLst>
              <a:ext uri="{FF2B5EF4-FFF2-40B4-BE49-F238E27FC236}">
                <a16:creationId xmlns:a16="http://schemas.microsoft.com/office/drawing/2014/main" id="{9D11BD0E-069D-414A-A45C-5DFE86E936C8}"/>
              </a:ext>
            </a:extLst>
          </p:cNvPr>
          <p:cNvSpPr txBox="1"/>
          <p:nvPr/>
        </p:nvSpPr>
        <p:spPr>
          <a:xfrm>
            <a:off x="4046152" y="2125980"/>
            <a:ext cx="458780" cy="307777"/>
          </a:xfrm>
          <a:prstGeom prst="rect">
            <a:avLst/>
          </a:prstGeom>
          <a:noFill/>
        </p:spPr>
        <p:txBody>
          <a:bodyPr wrap="none" rtlCol="0">
            <a:spAutoFit/>
          </a:bodyPr>
          <a:lstStyle/>
          <a:p>
            <a:r>
              <a:rPr lang="en-US" sz="1400" dirty="0"/>
              <a:t>200</a:t>
            </a:r>
          </a:p>
        </p:txBody>
      </p:sp>
      <p:sp>
        <p:nvSpPr>
          <p:cNvPr id="49" name="TextBox 48">
            <a:extLst>
              <a:ext uri="{FF2B5EF4-FFF2-40B4-BE49-F238E27FC236}">
                <a16:creationId xmlns:a16="http://schemas.microsoft.com/office/drawing/2014/main" id="{8D8CC1F5-B133-404F-BFA7-925F66026FF1}"/>
              </a:ext>
            </a:extLst>
          </p:cNvPr>
          <p:cNvSpPr txBox="1"/>
          <p:nvPr/>
        </p:nvSpPr>
        <p:spPr>
          <a:xfrm>
            <a:off x="4046152" y="2545080"/>
            <a:ext cx="458780" cy="307777"/>
          </a:xfrm>
          <a:prstGeom prst="rect">
            <a:avLst/>
          </a:prstGeom>
          <a:noFill/>
        </p:spPr>
        <p:txBody>
          <a:bodyPr wrap="none" rtlCol="0">
            <a:spAutoFit/>
          </a:bodyPr>
          <a:lstStyle/>
          <a:p>
            <a:r>
              <a:rPr lang="en-US" sz="1400" dirty="0"/>
              <a:t>180</a:t>
            </a:r>
          </a:p>
        </p:txBody>
      </p:sp>
      <p:sp>
        <p:nvSpPr>
          <p:cNvPr id="50" name="TextBox 49">
            <a:extLst>
              <a:ext uri="{FF2B5EF4-FFF2-40B4-BE49-F238E27FC236}">
                <a16:creationId xmlns:a16="http://schemas.microsoft.com/office/drawing/2014/main" id="{7948FF9B-18E5-A146-AD29-905A48CC20AD}"/>
              </a:ext>
            </a:extLst>
          </p:cNvPr>
          <p:cNvSpPr txBox="1"/>
          <p:nvPr/>
        </p:nvSpPr>
        <p:spPr>
          <a:xfrm>
            <a:off x="4046152" y="2979420"/>
            <a:ext cx="458780" cy="307777"/>
          </a:xfrm>
          <a:prstGeom prst="rect">
            <a:avLst/>
          </a:prstGeom>
          <a:noFill/>
        </p:spPr>
        <p:txBody>
          <a:bodyPr wrap="none" rtlCol="0">
            <a:spAutoFit/>
          </a:bodyPr>
          <a:lstStyle/>
          <a:p>
            <a:r>
              <a:rPr lang="en-US" sz="1400" dirty="0"/>
              <a:t>100</a:t>
            </a:r>
          </a:p>
        </p:txBody>
      </p:sp>
      <p:sp>
        <p:nvSpPr>
          <p:cNvPr id="51" name="TextBox 50">
            <a:extLst>
              <a:ext uri="{FF2B5EF4-FFF2-40B4-BE49-F238E27FC236}">
                <a16:creationId xmlns:a16="http://schemas.microsoft.com/office/drawing/2014/main" id="{BA900D4F-A16C-1B45-BB53-98965B011B31}"/>
              </a:ext>
            </a:extLst>
          </p:cNvPr>
          <p:cNvSpPr txBox="1"/>
          <p:nvPr/>
        </p:nvSpPr>
        <p:spPr>
          <a:xfrm>
            <a:off x="4137524" y="3406140"/>
            <a:ext cx="367408" cy="307777"/>
          </a:xfrm>
          <a:prstGeom prst="rect">
            <a:avLst/>
          </a:prstGeom>
          <a:noFill/>
        </p:spPr>
        <p:txBody>
          <a:bodyPr wrap="none" rtlCol="0">
            <a:spAutoFit/>
          </a:bodyPr>
          <a:lstStyle/>
          <a:p>
            <a:r>
              <a:rPr lang="en-US" sz="1400" dirty="0"/>
              <a:t>50</a:t>
            </a:r>
          </a:p>
        </p:txBody>
      </p:sp>
      <p:sp>
        <p:nvSpPr>
          <p:cNvPr id="52" name="TextBox 51">
            <a:extLst>
              <a:ext uri="{FF2B5EF4-FFF2-40B4-BE49-F238E27FC236}">
                <a16:creationId xmlns:a16="http://schemas.microsoft.com/office/drawing/2014/main" id="{88B9D86E-F668-2D4C-8D12-A7B9AE91FB36}"/>
              </a:ext>
            </a:extLst>
          </p:cNvPr>
          <p:cNvSpPr txBox="1"/>
          <p:nvPr/>
        </p:nvSpPr>
        <p:spPr>
          <a:xfrm>
            <a:off x="4137524" y="3863340"/>
            <a:ext cx="367408" cy="307777"/>
          </a:xfrm>
          <a:prstGeom prst="rect">
            <a:avLst/>
          </a:prstGeom>
          <a:noFill/>
        </p:spPr>
        <p:txBody>
          <a:bodyPr wrap="none" rtlCol="0">
            <a:spAutoFit/>
          </a:bodyPr>
          <a:lstStyle/>
          <a:p>
            <a:r>
              <a:rPr lang="en-US" sz="1400" b="1" dirty="0">
                <a:solidFill>
                  <a:srgbClr val="0432FF"/>
                </a:solidFill>
              </a:rPr>
              <a:t>40</a:t>
            </a:r>
          </a:p>
        </p:txBody>
      </p:sp>
      <p:sp>
        <p:nvSpPr>
          <p:cNvPr id="53" name="TextBox 52">
            <a:extLst>
              <a:ext uri="{FF2B5EF4-FFF2-40B4-BE49-F238E27FC236}">
                <a16:creationId xmlns:a16="http://schemas.microsoft.com/office/drawing/2014/main" id="{D24CAE2B-57E6-BC4B-8CE7-46C1C30E3042}"/>
              </a:ext>
            </a:extLst>
          </p:cNvPr>
          <p:cNvSpPr txBox="1"/>
          <p:nvPr/>
        </p:nvSpPr>
        <p:spPr>
          <a:xfrm>
            <a:off x="4998234" y="1676400"/>
            <a:ext cx="367408" cy="307777"/>
          </a:xfrm>
          <a:prstGeom prst="rect">
            <a:avLst/>
          </a:prstGeom>
          <a:noFill/>
        </p:spPr>
        <p:txBody>
          <a:bodyPr wrap="none" rtlCol="0">
            <a:spAutoFit/>
          </a:bodyPr>
          <a:lstStyle/>
          <a:p>
            <a:r>
              <a:rPr lang="en-US" sz="1400" dirty="0"/>
              <a:t>20</a:t>
            </a:r>
          </a:p>
        </p:txBody>
      </p:sp>
      <p:sp>
        <p:nvSpPr>
          <p:cNvPr id="54" name="TextBox 53">
            <a:extLst>
              <a:ext uri="{FF2B5EF4-FFF2-40B4-BE49-F238E27FC236}">
                <a16:creationId xmlns:a16="http://schemas.microsoft.com/office/drawing/2014/main" id="{74649099-A555-4F48-AADE-C8419A9CCB0A}"/>
              </a:ext>
            </a:extLst>
          </p:cNvPr>
          <p:cNvSpPr txBox="1"/>
          <p:nvPr/>
        </p:nvSpPr>
        <p:spPr>
          <a:xfrm>
            <a:off x="4998234" y="2125980"/>
            <a:ext cx="367408" cy="307777"/>
          </a:xfrm>
          <a:prstGeom prst="rect">
            <a:avLst/>
          </a:prstGeom>
          <a:noFill/>
        </p:spPr>
        <p:txBody>
          <a:bodyPr wrap="none" rtlCol="0">
            <a:spAutoFit/>
          </a:bodyPr>
          <a:lstStyle/>
          <a:p>
            <a:r>
              <a:rPr lang="en-US" sz="1400" dirty="0"/>
              <a:t>40</a:t>
            </a:r>
          </a:p>
        </p:txBody>
      </p:sp>
      <p:sp>
        <p:nvSpPr>
          <p:cNvPr id="55" name="TextBox 54">
            <a:extLst>
              <a:ext uri="{FF2B5EF4-FFF2-40B4-BE49-F238E27FC236}">
                <a16:creationId xmlns:a16="http://schemas.microsoft.com/office/drawing/2014/main" id="{A5280E4D-D153-364F-9FC4-D3D446111028}"/>
              </a:ext>
            </a:extLst>
          </p:cNvPr>
          <p:cNvSpPr txBox="1"/>
          <p:nvPr/>
        </p:nvSpPr>
        <p:spPr>
          <a:xfrm>
            <a:off x="4998234" y="2545080"/>
            <a:ext cx="367408" cy="307777"/>
          </a:xfrm>
          <a:prstGeom prst="rect">
            <a:avLst/>
          </a:prstGeom>
          <a:noFill/>
        </p:spPr>
        <p:txBody>
          <a:bodyPr wrap="none" rtlCol="0">
            <a:spAutoFit/>
          </a:bodyPr>
          <a:lstStyle/>
          <a:p>
            <a:r>
              <a:rPr lang="en-US" sz="1400" dirty="0"/>
              <a:t>10</a:t>
            </a:r>
          </a:p>
        </p:txBody>
      </p:sp>
      <p:sp>
        <p:nvSpPr>
          <p:cNvPr id="56" name="TextBox 55">
            <a:extLst>
              <a:ext uri="{FF2B5EF4-FFF2-40B4-BE49-F238E27FC236}">
                <a16:creationId xmlns:a16="http://schemas.microsoft.com/office/drawing/2014/main" id="{85A836C8-2BE9-8F40-8349-AB09ACF95842}"/>
              </a:ext>
            </a:extLst>
          </p:cNvPr>
          <p:cNvSpPr txBox="1"/>
          <p:nvPr/>
        </p:nvSpPr>
        <p:spPr>
          <a:xfrm>
            <a:off x="5082019" y="2979420"/>
            <a:ext cx="276038" cy="307777"/>
          </a:xfrm>
          <a:prstGeom prst="rect">
            <a:avLst/>
          </a:prstGeom>
          <a:noFill/>
        </p:spPr>
        <p:txBody>
          <a:bodyPr wrap="none" rtlCol="0">
            <a:spAutoFit/>
          </a:bodyPr>
          <a:lstStyle/>
          <a:p>
            <a:r>
              <a:rPr lang="en-US" sz="1400" dirty="0"/>
              <a:t>2</a:t>
            </a:r>
          </a:p>
        </p:txBody>
      </p:sp>
      <p:sp>
        <p:nvSpPr>
          <p:cNvPr id="57" name="TextBox 56">
            <a:extLst>
              <a:ext uri="{FF2B5EF4-FFF2-40B4-BE49-F238E27FC236}">
                <a16:creationId xmlns:a16="http://schemas.microsoft.com/office/drawing/2014/main" id="{5A1AD5A2-5264-FE4C-A726-AD529E499761}"/>
              </a:ext>
            </a:extLst>
          </p:cNvPr>
          <p:cNvSpPr txBox="1"/>
          <p:nvPr/>
        </p:nvSpPr>
        <p:spPr>
          <a:xfrm>
            <a:off x="4975792" y="3406140"/>
            <a:ext cx="412292" cy="307777"/>
          </a:xfrm>
          <a:prstGeom prst="rect">
            <a:avLst/>
          </a:prstGeom>
          <a:noFill/>
        </p:spPr>
        <p:txBody>
          <a:bodyPr wrap="none" rtlCol="0">
            <a:spAutoFit/>
          </a:bodyPr>
          <a:lstStyle/>
          <a:p>
            <a:r>
              <a:rPr lang="en-US" sz="1400" dirty="0"/>
              <a:t>0.1</a:t>
            </a:r>
          </a:p>
        </p:txBody>
      </p:sp>
      <p:sp>
        <p:nvSpPr>
          <p:cNvPr id="58" name="TextBox 57">
            <a:extLst>
              <a:ext uri="{FF2B5EF4-FFF2-40B4-BE49-F238E27FC236}">
                <a16:creationId xmlns:a16="http://schemas.microsoft.com/office/drawing/2014/main" id="{3A8E18CC-0785-5A4B-8E19-33FA29D6B9A9}"/>
              </a:ext>
            </a:extLst>
          </p:cNvPr>
          <p:cNvSpPr txBox="1"/>
          <p:nvPr/>
        </p:nvSpPr>
        <p:spPr>
          <a:xfrm>
            <a:off x="4968206" y="3863340"/>
            <a:ext cx="503664" cy="307777"/>
          </a:xfrm>
          <a:prstGeom prst="rect">
            <a:avLst/>
          </a:prstGeom>
          <a:noFill/>
        </p:spPr>
        <p:txBody>
          <a:bodyPr wrap="none" rtlCol="0">
            <a:spAutoFit/>
          </a:bodyPr>
          <a:lstStyle/>
          <a:p>
            <a:r>
              <a:rPr lang="en-US" sz="1400" dirty="0"/>
              <a:t>0.01</a:t>
            </a:r>
          </a:p>
        </p:txBody>
      </p:sp>
      <p:sp>
        <p:nvSpPr>
          <p:cNvPr id="59" name="TextBox 58">
            <a:extLst>
              <a:ext uri="{FF2B5EF4-FFF2-40B4-BE49-F238E27FC236}">
                <a16:creationId xmlns:a16="http://schemas.microsoft.com/office/drawing/2014/main" id="{4F25D778-9224-0649-9A06-FCE36651FE33}"/>
              </a:ext>
            </a:extLst>
          </p:cNvPr>
          <p:cNvSpPr txBox="1"/>
          <p:nvPr/>
        </p:nvSpPr>
        <p:spPr>
          <a:xfrm>
            <a:off x="5692141" y="1676400"/>
            <a:ext cx="686406" cy="307777"/>
          </a:xfrm>
          <a:prstGeom prst="rect">
            <a:avLst/>
          </a:prstGeom>
          <a:noFill/>
        </p:spPr>
        <p:txBody>
          <a:bodyPr wrap="none" rtlCol="0">
            <a:spAutoFit/>
          </a:bodyPr>
          <a:lstStyle/>
          <a:p>
            <a:r>
              <a:rPr lang="en-US" sz="1400" dirty="0"/>
              <a:t>10,000</a:t>
            </a:r>
          </a:p>
        </p:txBody>
      </p:sp>
      <p:sp>
        <p:nvSpPr>
          <p:cNvPr id="60" name="TextBox 59">
            <a:extLst>
              <a:ext uri="{FF2B5EF4-FFF2-40B4-BE49-F238E27FC236}">
                <a16:creationId xmlns:a16="http://schemas.microsoft.com/office/drawing/2014/main" id="{9264843A-96F0-FB47-8428-52B4DE6CEE34}"/>
              </a:ext>
            </a:extLst>
          </p:cNvPr>
          <p:cNvSpPr txBox="1"/>
          <p:nvPr/>
        </p:nvSpPr>
        <p:spPr>
          <a:xfrm>
            <a:off x="5783512" y="2125980"/>
            <a:ext cx="595035" cy="307777"/>
          </a:xfrm>
          <a:prstGeom prst="rect">
            <a:avLst/>
          </a:prstGeom>
          <a:noFill/>
        </p:spPr>
        <p:txBody>
          <a:bodyPr wrap="none" rtlCol="0">
            <a:spAutoFit/>
          </a:bodyPr>
          <a:lstStyle/>
          <a:p>
            <a:r>
              <a:rPr lang="en-US" sz="1400" dirty="0"/>
              <a:t>2,000</a:t>
            </a:r>
          </a:p>
        </p:txBody>
      </p:sp>
      <p:sp>
        <p:nvSpPr>
          <p:cNvPr id="61" name="TextBox 60">
            <a:extLst>
              <a:ext uri="{FF2B5EF4-FFF2-40B4-BE49-F238E27FC236}">
                <a16:creationId xmlns:a16="http://schemas.microsoft.com/office/drawing/2014/main" id="{ED6BF0C1-7CB9-6543-B183-19E883F3B853}"/>
              </a:ext>
            </a:extLst>
          </p:cNvPr>
          <p:cNvSpPr txBox="1"/>
          <p:nvPr/>
        </p:nvSpPr>
        <p:spPr>
          <a:xfrm>
            <a:off x="5919767" y="2545080"/>
            <a:ext cx="458780" cy="307777"/>
          </a:xfrm>
          <a:prstGeom prst="rect">
            <a:avLst/>
          </a:prstGeom>
          <a:noFill/>
        </p:spPr>
        <p:txBody>
          <a:bodyPr wrap="none" rtlCol="0">
            <a:spAutoFit/>
          </a:bodyPr>
          <a:lstStyle/>
          <a:p>
            <a:r>
              <a:rPr lang="en-US" sz="1400" dirty="0"/>
              <a:t>900</a:t>
            </a:r>
          </a:p>
        </p:txBody>
      </p:sp>
      <p:sp>
        <p:nvSpPr>
          <p:cNvPr id="62" name="TextBox 61">
            <a:extLst>
              <a:ext uri="{FF2B5EF4-FFF2-40B4-BE49-F238E27FC236}">
                <a16:creationId xmlns:a16="http://schemas.microsoft.com/office/drawing/2014/main" id="{71982B7C-07A2-DF4F-9FE4-AD37AF86F4D8}"/>
              </a:ext>
            </a:extLst>
          </p:cNvPr>
          <p:cNvSpPr txBox="1"/>
          <p:nvPr/>
        </p:nvSpPr>
        <p:spPr>
          <a:xfrm>
            <a:off x="6011139" y="2979420"/>
            <a:ext cx="367408" cy="307777"/>
          </a:xfrm>
          <a:prstGeom prst="rect">
            <a:avLst/>
          </a:prstGeom>
          <a:noFill/>
        </p:spPr>
        <p:txBody>
          <a:bodyPr wrap="none" rtlCol="0">
            <a:spAutoFit/>
          </a:bodyPr>
          <a:lstStyle/>
          <a:p>
            <a:r>
              <a:rPr lang="en-US" sz="1400" dirty="0"/>
              <a:t>50</a:t>
            </a:r>
          </a:p>
        </p:txBody>
      </p:sp>
      <p:sp>
        <p:nvSpPr>
          <p:cNvPr id="63" name="TextBox 62">
            <a:extLst>
              <a:ext uri="{FF2B5EF4-FFF2-40B4-BE49-F238E27FC236}">
                <a16:creationId xmlns:a16="http://schemas.microsoft.com/office/drawing/2014/main" id="{D483F010-5BB8-EF4A-A558-086B193A05A0}"/>
              </a:ext>
            </a:extLst>
          </p:cNvPr>
          <p:cNvSpPr txBox="1"/>
          <p:nvPr/>
        </p:nvSpPr>
        <p:spPr>
          <a:xfrm>
            <a:off x="5966255" y="3406140"/>
            <a:ext cx="412292" cy="307777"/>
          </a:xfrm>
          <a:prstGeom prst="rect">
            <a:avLst/>
          </a:prstGeom>
          <a:noFill/>
        </p:spPr>
        <p:txBody>
          <a:bodyPr wrap="none" rtlCol="0">
            <a:spAutoFit/>
          </a:bodyPr>
          <a:lstStyle/>
          <a:p>
            <a:r>
              <a:rPr lang="en-US" sz="1400" dirty="0"/>
              <a:t>0.5</a:t>
            </a:r>
          </a:p>
        </p:txBody>
      </p:sp>
      <p:sp>
        <p:nvSpPr>
          <p:cNvPr id="64" name="TextBox 63">
            <a:extLst>
              <a:ext uri="{FF2B5EF4-FFF2-40B4-BE49-F238E27FC236}">
                <a16:creationId xmlns:a16="http://schemas.microsoft.com/office/drawing/2014/main" id="{ADA59E26-FBA5-294C-B2FD-4C9C083BB13F}"/>
              </a:ext>
            </a:extLst>
          </p:cNvPr>
          <p:cNvSpPr txBox="1"/>
          <p:nvPr/>
        </p:nvSpPr>
        <p:spPr>
          <a:xfrm>
            <a:off x="5966255" y="3863340"/>
            <a:ext cx="412292" cy="307777"/>
          </a:xfrm>
          <a:prstGeom prst="rect">
            <a:avLst/>
          </a:prstGeom>
          <a:noFill/>
        </p:spPr>
        <p:txBody>
          <a:bodyPr wrap="none" rtlCol="0">
            <a:spAutoFit/>
          </a:bodyPr>
          <a:lstStyle/>
          <a:p>
            <a:r>
              <a:rPr lang="en-US" sz="1400" dirty="0"/>
              <a:t>0.1</a:t>
            </a:r>
          </a:p>
        </p:txBody>
      </p:sp>
      <p:sp>
        <p:nvSpPr>
          <p:cNvPr id="65" name="TextBox 64">
            <a:extLst>
              <a:ext uri="{FF2B5EF4-FFF2-40B4-BE49-F238E27FC236}">
                <a16:creationId xmlns:a16="http://schemas.microsoft.com/office/drawing/2014/main" id="{6643DB69-7CB1-EC4E-AA33-82AED69E7EE4}"/>
              </a:ext>
            </a:extLst>
          </p:cNvPr>
          <p:cNvSpPr txBox="1"/>
          <p:nvPr/>
        </p:nvSpPr>
        <p:spPr>
          <a:xfrm>
            <a:off x="7153931" y="1676400"/>
            <a:ext cx="276038" cy="307777"/>
          </a:xfrm>
          <a:prstGeom prst="rect">
            <a:avLst/>
          </a:prstGeom>
          <a:noFill/>
        </p:spPr>
        <p:txBody>
          <a:bodyPr wrap="none" rtlCol="0">
            <a:spAutoFit/>
          </a:bodyPr>
          <a:lstStyle/>
          <a:p>
            <a:r>
              <a:rPr lang="en-US" sz="1400" dirty="0"/>
              <a:t>5</a:t>
            </a:r>
          </a:p>
        </p:txBody>
      </p:sp>
      <p:sp>
        <p:nvSpPr>
          <p:cNvPr id="66" name="TextBox 65">
            <a:extLst>
              <a:ext uri="{FF2B5EF4-FFF2-40B4-BE49-F238E27FC236}">
                <a16:creationId xmlns:a16="http://schemas.microsoft.com/office/drawing/2014/main" id="{A6357C07-155F-1B48-9706-C7931108CE20}"/>
              </a:ext>
            </a:extLst>
          </p:cNvPr>
          <p:cNvSpPr txBox="1"/>
          <p:nvPr/>
        </p:nvSpPr>
        <p:spPr>
          <a:xfrm>
            <a:off x="7062561" y="2125980"/>
            <a:ext cx="367408" cy="307777"/>
          </a:xfrm>
          <a:prstGeom prst="rect">
            <a:avLst/>
          </a:prstGeom>
          <a:noFill/>
        </p:spPr>
        <p:txBody>
          <a:bodyPr wrap="none" rtlCol="0">
            <a:spAutoFit/>
          </a:bodyPr>
          <a:lstStyle/>
          <a:p>
            <a:r>
              <a:rPr lang="en-US" sz="1400" dirty="0"/>
              <a:t>50</a:t>
            </a:r>
          </a:p>
        </p:txBody>
      </p:sp>
      <p:sp>
        <p:nvSpPr>
          <p:cNvPr id="67" name="TextBox 66">
            <a:extLst>
              <a:ext uri="{FF2B5EF4-FFF2-40B4-BE49-F238E27FC236}">
                <a16:creationId xmlns:a16="http://schemas.microsoft.com/office/drawing/2014/main" id="{A9139E65-4137-FA4D-ADB7-E3447F6CEC01}"/>
              </a:ext>
            </a:extLst>
          </p:cNvPr>
          <p:cNvSpPr txBox="1"/>
          <p:nvPr/>
        </p:nvSpPr>
        <p:spPr>
          <a:xfrm>
            <a:off x="6971189" y="2545080"/>
            <a:ext cx="458780" cy="307777"/>
          </a:xfrm>
          <a:prstGeom prst="rect">
            <a:avLst/>
          </a:prstGeom>
          <a:noFill/>
        </p:spPr>
        <p:txBody>
          <a:bodyPr wrap="none" rtlCol="0">
            <a:spAutoFit/>
          </a:bodyPr>
          <a:lstStyle/>
          <a:p>
            <a:r>
              <a:rPr lang="en-US" sz="1400" dirty="0"/>
              <a:t>100</a:t>
            </a:r>
          </a:p>
        </p:txBody>
      </p:sp>
      <p:sp>
        <p:nvSpPr>
          <p:cNvPr id="68" name="TextBox 67">
            <a:extLst>
              <a:ext uri="{FF2B5EF4-FFF2-40B4-BE49-F238E27FC236}">
                <a16:creationId xmlns:a16="http://schemas.microsoft.com/office/drawing/2014/main" id="{4662E73D-479E-2E4A-A6C9-C12F7693EAB2}"/>
              </a:ext>
            </a:extLst>
          </p:cNvPr>
          <p:cNvSpPr txBox="1"/>
          <p:nvPr/>
        </p:nvSpPr>
        <p:spPr>
          <a:xfrm>
            <a:off x="6834934" y="2979420"/>
            <a:ext cx="595035" cy="307777"/>
          </a:xfrm>
          <a:prstGeom prst="rect">
            <a:avLst/>
          </a:prstGeom>
          <a:noFill/>
        </p:spPr>
        <p:txBody>
          <a:bodyPr wrap="none" rtlCol="0">
            <a:spAutoFit/>
          </a:bodyPr>
          <a:lstStyle/>
          <a:p>
            <a:r>
              <a:rPr lang="en-US" sz="1400" dirty="0"/>
              <a:t>1,000</a:t>
            </a:r>
          </a:p>
        </p:txBody>
      </p:sp>
      <p:sp>
        <p:nvSpPr>
          <p:cNvPr id="69" name="TextBox 68">
            <a:extLst>
              <a:ext uri="{FF2B5EF4-FFF2-40B4-BE49-F238E27FC236}">
                <a16:creationId xmlns:a16="http://schemas.microsoft.com/office/drawing/2014/main" id="{4149E488-9E6F-6442-9310-34F9B771F90B}"/>
              </a:ext>
            </a:extLst>
          </p:cNvPr>
          <p:cNvSpPr txBox="1"/>
          <p:nvPr/>
        </p:nvSpPr>
        <p:spPr>
          <a:xfrm>
            <a:off x="6743563" y="3406140"/>
            <a:ext cx="686406" cy="307777"/>
          </a:xfrm>
          <a:prstGeom prst="rect">
            <a:avLst/>
          </a:prstGeom>
          <a:noFill/>
        </p:spPr>
        <p:txBody>
          <a:bodyPr wrap="none" rtlCol="0">
            <a:spAutoFit/>
          </a:bodyPr>
          <a:lstStyle/>
          <a:p>
            <a:r>
              <a:rPr lang="en-US" sz="1400" dirty="0"/>
              <a:t>50,000</a:t>
            </a:r>
          </a:p>
        </p:txBody>
      </p:sp>
      <p:sp>
        <p:nvSpPr>
          <p:cNvPr id="70" name="TextBox 69">
            <a:extLst>
              <a:ext uri="{FF2B5EF4-FFF2-40B4-BE49-F238E27FC236}">
                <a16:creationId xmlns:a16="http://schemas.microsoft.com/office/drawing/2014/main" id="{3015DE33-C6B6-054E-9AB9-433B3C7E1718}"/>
              </a:ext>
            </a:extLst>
          </p:cNvPr>
          <p:cNvSpPr txBox="1"/>
          <p:nvPr/>
        </p:nvSpPr>
        <p:spPr>
          <a:xfrm>
            <a:off x="6652192" y="3863340"/>
            <a:ext cx="777777" cy="307777"/>
          </a:xfrm>
          <a:prstGeom prst="rect">
            <a:avLst/>
          </a:prstGeom>
          <a:noFill/>
        </p:spPr>
        <p:txBody>
          <a:bodyPr wrap="none" rtlCol="0">
            <a:spAutoFit/>
          </a:bodyPr>
          <a:lstStyle/>
          <a:p>
            <a:r>
              <a:rPr lang="en-US" sz="1400" dirty="0"/>
              <a:t>200,000</a:t>
            </a:r>
          </a:p>
        </p:txBody>
      </p:sp>
      <p:sp>
        <p:nvSpPr>
          <p:cNvPr id="71" name="TextBox 70">
            <a:extLst>
              <a:ext uri="{FF2B5EF4-FFF2-40B4-BE49-F238E27FC236}">
                <a16:creationId xmlns:a16="http://schemas.microsoft.com/office/drawing/2014/main" id="{17FBB34C-70AE-EE41-B09E-89EE55920904}"/>
              </a:ext>
            </a:extLst>
          </p:cNvPr>
          <p:cNvSpPr txBox="1"/>
          <p:nvPr/>
        </p:nvSpPr>
        <p:spPr>
          <a:xfrm>
            <a:off x="8343694" y="1699260"/>
            <a:ext cx="276038" cy="307777"/>
          </a:xfrm>
          <a:prstGeom prst="rect">
            <a:avLst/>
          </a:prstGeom>
          <a:noFill/>
        </p:spPr>
        <p:txBody>
          <a:bodyPr wrap="none" rtlCol="0">
            <a:spAutoFit/>
          </a:bodyPr>
          <a:lstStyle/>
          <a:p>
            <a:r>
              <a:rPr lang="en-US" sz="1400" dirty="0"/>
              <a:t>1</a:t>
            </a:r>
          </a:p>
        </p:txBody>
      </p:sp>
      <p:sp>
        <p:nvSpPr>
          <p:cNvPr id="72" name="TextBox 71">
            <a:extLst>
              <a:ext uri="{FF2B5EF4-FFF2-40B4-BE49-F238E27FC236}">
                <a16:creationId xmlns:a16="http://schemas.microsoft.com/office/drawing/2014/main" id="{A2178A2B-FCA3-9E47-9B60-3D4F10E1688B}"/>
              </a:ext>
            </a:extLst>
          </p:cNvPr>
          <p:cNvSpPr txBox="1"/>
          <p:nvPr/>
        </p:nvSpPr>
        <p:spPr>
          <a:xfrm>
            <a:off x="8252324" y="2148840"/>
            <a:ext cx="367408" cy="307777"/>
          </a:xfrm>
          <a:prstGeom prst="rect">
            <a:avLst/>
          </a:prstGeom>
          <a:noFill/>
        </p:spPr>
        <p:txBody>
          <a:bodyPr wrap="none" rtlCol="0">
            <a:spAutoFit/>
          </a:bodyPr>
          <a:lstStyle/>
          <a:p>
            <a:r>
              <a:rPr lang="en-US" sz="1400" dirty="0"/>
              <a:t>10</a:t>
            </a:r>
          </a:p>
        </p:txBody>
      </p:sp>
      <p:sp>
        <p:nvSpPr>
          <p:cNvPr id="73" name="TextBox 72">
            <a:extLst>
              <a:ext uri="{FF2B5EF4-FFF2-40B4-BE49-F238E27FC236}">
                <a16:creationId xmlns:a16="http://schemas.microsoft.com/office/drawing/2014/main" id="{2293E431-2593-7540-BCFD-1B50E5D986B3}"/>
              </a:ext>
            </a:extLst>
          </p:cNvPr>
          <p:cNvSpPr txBox="1"/>
          <p:nvPr/>
        </p:nvSpPr>
        <p:spPr>
          <a:xfrm>
            <a:off x="8252324" y="2567940"/>
            <a:ext cx="367408" cy="307777"/>
          </a:xfrm>
          <a:prstGeom prst="rect">
            <a:avLst/>
          </a:prstGeom>
          <a:noFill/>
        </p:spPr>
        <p:txBody>
          <a:bodyPr wrap="none" rtlCol="0">
            <a:spAutoFit/>
          </a:bodyPr>
          <a:lstStyle/>
          <a:p>
            <a:r>
              <a:rPr lang="en-US" sz="1400" dirty="0"/>
              <a:t>20</a:t>
            </a:r>
          </a:p>
        </p:txBody>
      </p:sp>
      <p:sp>
        <p:nvSpPr>
          <p:cNvPr id="74" name="TextBox 73">
            <a:extLst>
              <a:ext uri="{FF2B5EF4-FFF2-40B4-BE49-F238E27FC236}">
                <a16:creationId xmlns:a16="http://schemas.microsoft.com/office/drawing/2014/main" id="{CA9ABD63-A8FB-7442-A5C0-DB752B6130CC}"/>
              </a:ext>
            </a:extLst>
          </p:cNvPr>
          <p:cNvSpPr txBox="1"/>
          <p:nvPr/>
        </p:nvSpPr>
        <p:spPr>
          <a:xfrm>
            <a:off x="8160952" y="3002280"/>
            <a:ext cx="458780" cy="307777"/>
          </a:xfrm>
          <a:prstGeom prst="rect">
            <a:avLst/>
          </a:prstGeom>
          <a:noFill/>
        </p:spPr>
        <p:txBody>
          <a:bodyPr wrap="none" rtlCol="0">
            <a:spAutoFit/>
          </a:bodyPr>
          <a:lstStyle/>
          <a:p>
            <a:r>
              <a:rPr lang="en-US" sz="1400" dirty="0"/>
              <a:t>200</a:t>
            </a:r>
          </a:p>
        </p:txBody>
      </p:sp>
      <p:sp>
        <p:nvSpPr>
          <p:cNvPr id="75" name="TextBox 74">
            <a:extLst>
              <a:ext uri="{FF2B5EF4-FFF2-40B4-BE49-F238E27FC236}">
                <a16:creationId xmlns:a16="http://schemas.microsoft.com/office/drawing/2014/main" id="{7451C0A2-E3F7-254A-ADC0-42C5D7FF3DB7}"/>
              </a:ext>
            </a:extLst>
          </p:cNvPr>
          <p:cNvSpPr txBox="1"/>
          <p:nvPr/>
        </p:nvSpPr>
        <p:spPr>
          <a:xfrm>
            <a:off x="7933326" y="3429000"/>
            <a:ext cx="686406" cy="307777"/>
          </a:xfrm>
          <a:prstGeom prst="rect">
            <a:avLst/>
          </a:prstGeom>
          <a:noFill/>
        </p:spPr>
        <p:txBody>
          <a:bodyPr wrap="none" rtlCol="0">
            <a:spAutoFit/>
          </a:bodyPr>
          <a:lstStyle/>
          <a:p>
            <a:r>
              <a:rPr lang="en-US" sz="1400" dirty="0"/>
              <a:t>10,000</a:t>
            </a:r>
          </a:p>
        </p:txBody>
      </p:sp>
      <p:sp>
        <p:nvSpPr>
          <p:cNvPr id="76" name="TextBox 75">
            <a:extLst>
              <a:ext uri="{FF2B5EF4-FFF2-40B4-BE49-F238E27FC236}">
                <a16:creationId xmlns:a16="http://schemas.microsoft.com/office/drawing/2014/main" id="{30EAC6B1-A11F-EA46-A60A-78F11F7106BA}"/>
              </a:ext>
            </a:extLst>
          </p:cNvPr>
          <p:cNvSpPr txBox="1"/>
          <p:nvPr/>
        </p:nvSpPr>
        <p:spPr>
          <a:xfrm>
            <a:off x="7933326" y="3886200"/>
            <a:ext cx="686406" cy="307777"/>
          </a:xfrm>
          <a:prstGeom prst="rect">
            <a:avLst/>
          </a:prstGeom>
          <a:noFill/>
        </p:spPr>
        <p:txBody>
          <a:bodyPr wrap="none" rtlCol="0">
            <a:spAutoFit/>
          </a:bodyPr>
          <a:lstStyle/>
          <a:p>
            <a:r>
              <a:rPr lang="en-US" sz="1400" b="1" dirty="0">
                <a:solidFill>
                  <a:srgbClr val="0432FF"/>
                </a:solidFill>
              </a:rPr>
              <a:t>40,000</a:t>
            </a:r>
          </a:p>
        </p:txBody>
      </p:sp>
      <p:cxnSp>
        <p:nvCxnSpPr>
          <p:cNvPr id="77" name="Straight Connector 76">
            <a:extLst>
              <a:ext uri="{FF2B5EF4-FFF2-40B4-BE49-F238E27FC236}">
                <a16:creationId xmlns:a16="http://schemas.microsoft.com/office/drawing/2014/main" id="{3F156AF5-9FC2-3147-AEE9-B69F5C1F17F7}"/>
              </a:ext>
            </a:extLst>
          </p:cNvPr>
          <p:cNvCxnSpPr/>
          <p:nvPr/>
        </p:nvCxnSpPr>
        <p:spPr>
          <a:xfrm>
            <a:off x="0" y="4610100"/>
            <a:ext cx="9144000" cy="0"/>
          </a:xfrm>
          <a:prstGeom prst="line">
            <a:avLst/>
          </a:prstGeom>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50776E44-EEC3-D946-BA43-E0EB482485A7}"/>
              </a:ext>
            </a:extLst>
          </p:cNvPr>
          <p:cNvSpPr txBox="1"/>
          <p:nvPr/>
        </p:nvSpPr>
        <p:spPr>
          <a:xfrm>
            <a:off x="738231" y="4714613"/>
            <a:ext cx="3078535" cy="369332"/>
          </a:xfrm>
          <a:prstGeom prst="rect">
            <a:avLst/>
          </a:prstGeom>
          <a:noFill/>
        </p:spPr>
        <p:txBody>
          <a:bodyPr wrap="none" rtlCol="0">
            <a:spAutoFit/>
          </a:bodyPr>
          <a:lstStyle/>
          <a:p>
            <a:r>
              <a:rPr lang="en-US" dirty="0"/>
              <a:t>Purification job accomplished !</a:t>
            </a:r>
          </a:p>
        </p:txBody>
      </p:sp>
      <p:sp>
        <p:nvSpPr>
          <p:cNvPr id="78" name="TextBox 77">
            <a:extLst>
              <a:ext uri="{FF2B5EF4-FFF2-40B4-BE49-F238E27FC236}">
                <a16:creationId xmlns:a16="http://schemas.microsoft.com/office/drawing/2014/main" id="{7648B298-50F3-9F4E-9042-0820B545769E}"/>
              </a:ext>
            </a:extLst>
          </p:cNvPr>
          <p:cNvSpPr txBox="1"/>
          <p:nvPr/>
        </p:nvSpPr>
        <p:spPr>
          <a:xfrm>
            <a:off x="739629" y="5194183"/>
            <a:ext cx="7171189" cy="369332"/>
          </a:xfrm>
          <a:prstGeom prst="rect">
            <a:avLst/>
          </a:prstGeom>
          <a:noFill/>
        </p:spPr>
        <p:txBody>
          <a:bodyPr wrap="square" rtlCol="0">
            <a:spAutoFit/>
          </a:bodyPr>
          <a:lstStyle/>
          <a:p>
            <a:r>
              <a:rPr lang="en-US" dirty="0"/>
              <a:t>Now characterize your purified enzyme . . .  </a:t>
            </a:r>
          </a:p>
        </p:txBody>
      </p:sp>
    </p:spTree>
    <p:extLst>
      <p:ext uri="{BB962C8B-B14F-4D97-AF65-F5344CB8AC3E}">
        <p14:creationId xmlns:p14="http://schemas.microsoft.com/office/powerpoint/2010/main" val="834700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B1AF3-74F0-C746-A796-7C3AB0A35CC3}"/>
              </a:ext>
            </a:extLst>
          </p:cNvPr>
          <p:cNvSpPr txBox="1"/>
          <p:nvPr/>
        </p:nvSpPr>
        <p:spPr>
          <a:xfrm>
            <a:off x="3505200" y="167640"/>
            <a:ext cx="1807290" cy="369332"/>
          </a:xfrm>
          <a:prstGeom prst="rect">
            <a:avLst/>
          </a:prstGeom>
          <a:noFill/>
        </p:spPr>
        <p:txBody>
          <a:bodyPr wrap="none" rtlCol="0">
            <a:spAutoFit/>
          </a:bodyPr>
          <a:lstStyle/>
          <a:p>
            <a:r>
              <a:rPr lang="en-US" dirty="0"/>
              <a:t>Purification Table</a:t>
            </a:r>
          </a:p>
        </p:txBody>
      </p:sp>
      <p:sp>
        <p:nvSpPr>
          <p:cNvPr id="3" name="TextBox 2">
            <a:extLst>
              <a:ext uri="{FF2B5EF4-FFF2-40B4-BE49-F238E27FC236}">
                <a16:creationId xmlns:a16="http://schemas.microsoft.com/office/drawing/2014/main" id="{DBE9226F-DA77-8F4A-B77A-162AE95512DB}"/>
              </a:ext>
            </a:extLst>
          </p:cNvPr>
          <p:cNvSpPr txBox="1"/>
          <p:nvPr/>
        </p:nvSpPr>
        <p:spPr>
          <a:xfrm>
            <a:off x="312420" y="876300"/>
            <a:ext cx="778931" cy="307777"/>
          </a:xfrm>
          <a:prstGeom prst="rect">
            <a:avLst/>
          </a:prstGeom>
          <a:noFill/>
        </p:spPr>
        <p:txBody>
          <a:bodyPr wrap="none" rtlCol="0">
            <a:spAutoFit/>
          </a:bodyPr>
          <a:lstStyle/>
          <a:p>
            <a:r>
              <a:rPr lang="en-US" sz="1400" dirty="0"/>
              <a:t>Fraction</a:t>
            </a:r>
          </a:p>
        </p:txBody>
      </p:sp>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6" name="TextBox 5">
            <a:extLst>
              <a:ext uri="{FF2B5EF4-FFF2-40B4-BE49-F238E27FC236}">
                <a16:creationId xmlns:a16="http://schemas.microsoft.com/office/drawing/2014/main" id="{9C728AFC-80AC-7048-B29E-135128B19AED}"/>
              </a:ext>
            </a:extLst>
          </p:cNvPr>
          <p:cNvSpPr txBox="1"/>
          <p:nvPr/>
        </p:nvSpPr>
        <p:spPr>
          <a:xfrm>
            <a:off x="1539240" y="876300"/>
            <a:ext cx="742960" cy="523220"/>
          </a:xfrm>
          <a:prstGeom prst="rect">
            <a:avLst/>
          </a:prstGeom>
          <a:noFill/>
        </p:spPr>
        <p:txBody>
          <a:bodyPr wrap="none" rtlCol="0">
            <a:spAutoFit/>
          </a:bodyPr>
          <a:lstStyle/>
          <a:p>
            <a:pPr algn="ctr"/>
            <a:r>
              <a:rPr lang="en-US" sz="1400" dirty="0"/>
              <a:t>Volume</a:t>
            </a:r>
          </a:p>
          <a:p>
            <a:pPr algn="ctr"/>
            <a:r>
              <a:rPr lang="en-US" sz="1400" dirty="0"/>
              <a:t>(ml)</a:t>
            </a:r>
          </a:p>
        </p:txBody>
      </p:sp>
      <p:sp>
        <p:nvSpPr>
          <p:cNvPr id="7" name="TextBox 6">
            <a:extLst>
              <a:ext uri="{FF2B5EF4-FFF2-40B4-BE49-F238E27FC236}">
                <a16:creationId xmlns:a16="http://schemas.microsoft.com/office/drawing/2014/main" id="{BC135A9F-1CE3-D542-9E35-34388240F716}"/>
              </a:ext>
            </a:extLst>
          </p:cNvPr>
          <p:cNvSpPr txBox="1"/>
          <p:nvPr/>
        </p:nvSpPr>
        <p:spPr>
          <a:xfrm>
            <a:off x="2262191" y="876300"/>
            <a:ext cx="821059" cy="307777"/>
          </a:xfrm>
          <a:prstGeom prst="rect">
            <a:avLst/>
          </a:prstGeom>
          <a:noFill/>
        </p:spPr>
        <p:txBody>
          <a:bodyPr wrap="none" rtlCol="0">
            <a:spAutoFit/>
          </a:bodyPr>
          <a:lstStyle/>
          <a:p>
            <a:pPr algn="ctr"/>
            <a:r>
              <a:rPr lang="en-US" sz="1400" dirty="0"/>
              <a:t>Units/ml</a:t>
            </a:r>
          </a:p>
        </p:txBody>
      </p:sp>
      <p:sp>
        <p:nvSpPr>
          <p:cNvPr id="8" name="TextBox 7">
            <a:extLst>
              <a:ext uri="{FF2B5EF4-FFF2-40B4-BE49-F238E27FC236}">
                <a16:creationId xmlns:a16="http://schemas.microsoft.com/office/drawing/2014/main" id="{473CF5CA-3FD7-984D-A86F-B8B667E0C695}"/>
              </a:ext>
            </a:extLst>
          </p:cNvPr>
          <p:cNvSpPr txBox="1"/>
          <p:nvPr/>
        </p:nvSpPr>
        <p:spPr>
          <a:xfrm>
            <a:off x="3241320" y="876300"/>
            <a:ext cx="567783" cy="523220"/>
          </a:xfrm>
          <a:prstGeom prst="rect">
            <a:avLst/>
          </a:prstGeom>
          <a:noFill/>
        </p:spPr>
        <p:txBody>
          <a:bodyPr wrap="none" rtlCol="0">
            <a:spAutoFit/>
          </a:bodyPr>
          <a:lstStyle/>
          <a:p>
            <a:pPr algn="ctr"/>
            <a:r>
              <a:rPr lang="en-US" sz="1400" dirty="0"/>
              <a:t>Units</a:t>
            </a:r>
          </a:p>
          <a:p>
            <a:pPr algn="ctr"/>
            <a:r>
              <a:rPr lang="en-US" sz="1400" dirty="0"/>
              <a:t>(U)</a:t>
            </a:r>
          </a:p>
        </p:txBody>
      </p:sp>
      <p:sp>
        <p:nvSpPr>
          <p:cNvPr id="9" name="TextBox 8">
            <a:extLst>
              <a:ext uri="{FF2B5EF4-FFF2-40B4-BE49-F238E27FC236}">
                <a16:creationId xmlns:a16="http://schemas.microsoft.com/office/drawing/2014/main" id="{076721A9-FD0A-C14C-AA6D-D93D84403FFC}"/>
              </a:ext>
            </a:extLst>
          </p:cNvPr>
          <p:cNvSpPr txBox="1"/>
          <p:nvPr/>
        </p:nvSpPr>
        <p:spPr>
          <a:xfrm>
            <a:off x="3966161" y="876300"/>
            <a:ext cx="550664" cy="523220"/>
          </a:xfrm>
          <a:prstGeom prst="rect">
            <a:avLst/>
          </a:prstGeom>
          <a:noFill/>
        </p:spPr>
        <p:txBody>
          <a:bodyPr wrap="none" rtlCol="0">
            <a:spAutoFit/>
          </a:bodyPr>
          <a:lstStyle/>
          <a:p>
            <a:pPr algn="ctr"/>
            <a:r>
              <a:rPr lang="en-US" sz="1400" b="1" dirty="0"/>
              <a:t>Yield</a:t>
            </a:r>
          </a:p>
          <a:p>
            <a:pPr algn="ctr"/>
            <a:r>
              <a:rPr lang="en-US" sz="1400" dirty="0"/>
              <a:t>(%)</a:t>
            </a:r>
          </a:p>
        </p:txBody>
      </p:sp>
      <p:sp>
        <p:nvSpPr>
          <p:cNvPr id="10" name="TextBox 9">
            <a:extLst>
              <a:ext uri="{FF2B5EF4-FFF2-40B4-BE49-F238E27FC236}">
                <a16:creationId xmlns:a16="http://schemas.microsoft.com/office/drawing/2014/main" id="{A4EF10A0-B035-154F-B723-AB8EEEB161C7}"/>
              </a:ext>
            </a:extLst>
          </p:cNvPr>
          <p:cNvSpPr txBox="1"/>
          <p:nvPr/>
        </p:nvSpPr>
        <p:spPr>
          <a:xfrm>
            <a:off x="4772436" y="876300"/>
            <a:ext cx="827471" cy="523220"/>
          </a:xfrm>
          <a:prstGeom prst="rect">
            <a:avLst/>
          </a:prstGeom>
          <a:noFill/>
        </p:spPr>
        <p:txBody>
          <a:bodyPr wrap="none" rtlCol="0">
            <a:spAutoFit/>
          </a:bodyPr>
          <a:lstStyle/>
          <a:p>
            <a:pPr algn="ctr"/>
            <a:r>
              <a:rPr lang="en-US" sz="1400" dirty="0"/>
              <a:t>[Protein]</a:t>
            </a:r>
          </a:p>
          <a:p>
            <a:pPr algn="ctr"/>
            <a:r>
              <a:rPr lang="en-US" sz="1400" dirty="0"/>
              <a:t>(mg/ml)</a:t>
            </a:r>
          </a:p>
        </p:txBody>
      </p:sp>
      <p:sp>
        <p:nvSpPr>
          <p:cNvPr id="11" name="TextBox 10">
            <a:extLst>
              <a:ext uri="{FF2B5EF4-FFF2-40B4-BE49-F238E27FC236}">
                <a16:creationId xmlns:a16="http://schemas.microsoft.com/office/drawing/2014/main" id="{A20F818F-892C-7948-9CFE-1F71BDE75508}"/>
              </a:ext>
            </a:extLst>
          </p:cNvPr>
          <p:cNvSpPr txBox="1"/>
          <p:nvPr/>
        </p:nvSpPr>
        <p:spPr>
          <a:xfrm>
            <a:off x="5726599" y="876300"/>
            <a:ext cx="716863" cy="523220"/>
          </a:xfrm>
          <a:prstGeom prst="rect">
            <a:avLst/>
          </a:prstGeom>
          <a:noFill/>
        </p:spPr>
        <p:txBody>
          <a:bodyPr wrap="none" rtlCol="0">
            <a:spAutoFit/>
          </a:bodyPr>
          <a:lstStyle/>
          <a:p>
            <a:pPr algn="ctr"/>
            <a:r>
              <a:rPr lang="en-US" sz="1400" dirty="0"/>
              <a:t>Protein</a:t>
            </a:r>
          </a:p>
          <a:p>
            <a:pPr algn="ctr"/>
            <a:r>
              <a:rPr lang="en-US" sz="1400" dirty="0"/>
              <a:t>(mg)</a:t>
            </a:r>
          </a:p>
        </p:txBody>
      </p:sp>
      <p:sp>
        <p:nvSpPr>
          <p:cNvPr id="12" name="TextBox 11">
            <a:extLst>
              <a:ext uri="{FF2B5EF4-FFF2-40B4-BE49-F238E27FC236}">
                <a16:creationId xmlns:a16="http://schemas.microsoft.com/office/drawing/2014/main" id="{D245B096-A8DD-0F4E-BACF-F78FB973BD18}"/>
              </a:ext>
            </a:extLst>
          </p:cNvPr>
          <p:cNvSpPr txBox="1"/>
          <p:nvPr/>
        </p:nvSpPr>
        <p:spPr>
          <a:xfrm>
            <a:off x="6434762" y="876300"/>
            <a:ext cx="1361270" cy="523220"/>
          </a:xfrm>
          <a:prstGeom prst="rect">
            <a:avLst/>
          </a:prstGeom>
          <a:noFill/>
        </p:spPr>
        <p:txBody>
          <a:bodyPr wrap="none" rtlCol="0">
            <a:spAutoFit/>
          </a:bodyPr>
          <a:lstStyle/>
          <a:p>
            <a:pPr algn="ctr"/>
            <a:r>
              <a:rPr lang="en-US" sz="1400" b="1" dirty="0"/>
              <a:t>Specific Activity</a:t>
            </a:r>
          </a:p>
          <a:p>
            <a:pPr algn="ctr"/>
            <a:r>
              <a:rPr lang="en-US" sz="1400" dirty="0"/>
              <a:t>(U/mg)</a:t>
            </a:r>
          </a:p>
        </p:txBody>
      </p:sp>
      <p:sp>
        <p:nvSpPr>
          <p:cNvPr id="13" name="TextBox 12">
            <a:extLst>
              <a:ext uri="{FF2B5EF4-FFF2-40B4-BE49-F238E27FC236}">
                <a16:creationId xmlns:a16="http://schemas.microsoft.com/office/drawing/2014/main" id="{0922C1A2-0933-B247-B030-5CA43630B838}"/>
              </a:ext>
            </a:extLst>
          </p:cNvPr>
          <p:cNvSpPr txBox="1"/>
          <p:nvPr/>
        </p:nvSpPr>
        <p:spPr>
          <a:xfrm>
            <a:off x="7894621" y="876300"/>
            <a:ext cx="1047594" cy="523220"/>
          </a:xfrm>
          <a:prstGeom prst="rect">
            <a:avLst/>
          </a:prstGeom>
          <a:noFill/>
        </p:spPr>
        <p:txBody>
          <a:bodyPr wrap="none" rtlCol="0">
            <a:spAutoFit/>
          </a:bodyPr>
          <a:lstStyle/>
          <a:p>
            <a:pPr algn="ctr"/>
            <a:r>
              <a:rPr lang="en-US" sz="1400" b="1" dirty="0"/>
              <a:t>Purification</a:t>
            </a:r>
          </a:p>
          <a:p>
            <a:pPr algn="ctr"/>
            <a:r>
              <a:rPr lang="en-US" sz="1400" dirty="0"/>
              <a:t>(fold)</a:t>
            </a:r>
          </a:p>
        </p:txBody>
      </p:sp>
      <p:cxnSp>
        <p:nvCxnSpPr>
          <p:cNvPr id="14" name="Straight Connector 13">
            <a:extLst>
              <a:ext uri="{FF2B5EF4-FFF2-40B4-BE49-F238E27FC236}">
                <a16:creationId xmlns:a16="http://schemas.microsoft.com/office/drawing/2014/main" id="{7A6A1A3A-2702-354C-B914-5DEC758DCB20}"/>
              </a:ext>
            </a:extLst>
          </p:cNvPr>
          <p:cNvCxnSpPr/>
          <p:nvPr/>
        </p:nvCxnSpPr>
        <p:spPr>
          <a:xfrm>
            <a:off x="0" y="807720"/>
            <a:ext cx="91440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C31EBA3-FB6C-0F42-B016-3898F4B2A202}"/>
              </a:ext>
            </a:extLst>
          </p:cNvPr>
          <p:cNvCxnSpPr/>
          <p:nvPr/>
        </p:nvCxnSpPr>
        <p:spPr>
          <a:xfrm>
            <a:off x="0" y="1508760"/>
            <a:ext cx="9144000"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4552EE7A-28E1-EC48-9B17-62F8ED332882}"/>
              </a:ext>
            </a:extLst>
          </p:cNvPr>
          <p:cNvSpPr txBox="1"/>
          <p:nvPr/>
        </p:nvSpPr>
        <p:spPr>
          <a:xfrm>
            <a:off x="138508" y="1676400"/>
            <a:ext cx="274434" cy="307777"/>
          </a:xfrm>
          <a:prstGeom prst="rect">
            <a:avLst/>
          </a:prstGeom>
          <a:noFill/>
        </p:spPr>
        <p:txBody>
          <a:bodyPr wrap="none" rtlCol="0">
            <a:spAutoFit/>
          </a:bodyPr>
          <a:lstStyle/>
          <a:p>
            <a:r>
              <a:rPr lang="en-US" sz="1400" dirty="0"/>
              <a:t>I.</a:t>
            </a:r>
          </a:p>
        </p:txBody>
      </p:sp>
      <p:sp>
        <p:nvSpPr>
          <p:cNvPr id="17" name="TextBox 16">
            <a:extLst>
              <a:ext uri="{FF2B5EF4-FFF2-40B4-BE49-F238E27FC236}">
                <a16:creationId xmlns:a16="http://schemas.microsoft.com/office/drawing/2014/main" id="{E4A3E856-2484-6E4F-AF59-F591A225A715}"/>
              </a:ext>
            </a:extLst>
          </p:cNvPr>
          <p:cNvSpPr txBox="1"/>
          <p:nvPr/>
        </p:nvSpPr>
        <p:spPr>
          <a:xfrm>
            <a:off x="116066" y="2125980"/>
            <a:ext cx="319318" cy="307777"/>
          </a:xfrm>
          <a:prstGeom prst="rect">
            <a:avLst/>
          </a:prstGeom>
          <a:noFill/>
        </p:spPr>
        <p:txBody>
          <a:bodyPr wrap="none" rtlCol="0">
            <a:spAutoFit/>
          </a:bodyPr>
          <a:lstStyle/>
          <a:p>
            <a:r>
              <a:rPr lang="en-US" sz="1400" dirty="0"/>
              <a:t>II.</a:t>
            </a:r>
          </a:p>
        </p:txBody>
      </p:sp>
      <p:sp>
        <p:nvSpPr>
          <p:cNvPr id="18" name="TextBox 17">
            <a:extLst>
              <a:ext uri="{FF2B5EF4-FFF2-40B4-BE49-F238E27FC236}">
                <a16:creationId xmlns:a16="http://schemas.microsoft.com/office/drawing/2014/main" id="{9141FE7C-5F3F-124B-A1DC-30B65ECF5FE0}"/>
              </a:ext>
            </a:extLst>
          </p:cNvPr>
          <p:cNvSpPr txBox="1"/>
          <p:nvPr/>
        </p:nvSpPr>
        <p:spPr>
          <a:xfrm>
            <a:off x="93624" y="2545080"/>
            <a:ext cx="364202" cy="307777"/>
          </a:xfrm>
          <a:prstGeom prst="rect">
            <a:avLst/>
          </a:prstGeom>
          <a:noFill/>
        </p:spPr>
        <p:txBody>
          <a:bodyPr wrap="none" rtlCol="0">
            <a:spAutoFit/>
          </a:bodyPr>
          <a:lstStyle/>
          <a:p>
            <a:r>
              <a:rPr lang="en-US" sz="1400" dirty="0"/>
              <a:t>III.</a:t>
            </a:r>
          </a:p>
        </p:txBody>
      </p:sp>
      <p:sp>
        <p:nvSpPr>
          <p:cNvPr id="19" name="TextBox 18">
            <a:extLst>
              <a:ext uri="{FF2B5EF4-FFF2-40B4-BE49-F238E27FC236}">
                <a16:creationId xmlns:a16="http://schemas.microsoft.com/office/drawing/2014/main" id="{44EC4F0A-3D69-854A-A15B-0D65A625D13A}"/>
              </a:ext>
            </a:extLst>
          </p:cNvPr>
          <p:cNvSpPr txBox="1"/>
          <p:nvPr/>
        </p:nvSpPr>
        <p:spPr>
          <a:xfrm>
            <a:off x="96189" y="2979420"/>
            <a:ext cx="359073" cy="307777"/>
          </a:xfrm>
          <a:prstGeom prst="rect">
            <a:avLst/>
          </a:prstGeom>
          <a:noFill/>
        </p:spPr>
        <p:txBody>
          <a:bodyPr wrap="none" rtlCol="0">
            <a:spAutoFit/>
          </a:bodyPr>
          <a:lstStyle/>
          <a:p>
            <a:r>
              <a:rPr lang="en-US" sz="1400" dirty="0"/>
              <a:t>IV.</a:t>
            </a:r>
          </a:p>
        </p:txBody>
      </p:sp>
      <p:sp>
        <p:nvSpPr>
          <p:cNvPr id="20" name="TextBox 19">
            <a:extLst>
              <a:ext uri="{FF2B5EF4-FFF2-40B4-BE49-F238E27FC236}">
                <a16:creationId xmlns:a16="http://schemas.microsoft.com/office/drawing/2014/main" id="{9CC7AB66-4BE4-3A4C-BCB5-2B544FC6DDC0}"/>
              </a:ext>
            </a:extLst>
          </p:cNvPr>
          <p:cNvSpPr txBox="1"/>
          <p:nvPr/>
        </p:nvSpPr>
        <p:spPr>
          <a:xfrm>
            <a:off x="118631" y="3406140"/>
            <a:ext cx="314189" cy="307777"/>
          </a:xfrm>
          <a:prstGeom prst="rect">
            <a:avLst/>
          </a:prstGeom>
          <a:noFill/>
        </p:spPr>
        <p:txBody>
          <a:bodyPr wrap="none" rtlCol="0">
            <a:spAutoFit/>
          </a:bodyPr>
          <a:lstStyle/>
          <a:p>
            <a:r>
              <a:rPr lang="en-US" sz="1400" dirty="0"/>
              <a:t>V.</a:t>
            </a:r>
          </a:p>
        </p:txBody>
      </p:sp>
      <p:sp>
        <p:nvSpPr>
          <p:cNvPr id="21" name="TextBox 20">
            <a:extLst>
              <a:ext uri="{FF2B5EF4-FFF2-40B4-BE49-F238E27FC236}">
                <a16:creationId xmlns:a16="http://schemas.microsoft.com/office/drawing/2014/main" id="{DFEA192B-96A0-E041-A1E8-575FE0E8C237}"/>
              </a:ext>
            </a:extLst>
          </p:cNvPr>
          <p:cNvSpPr txBox="1"/>
          <p:nvPr/>
        </p:nvSpPr>
        <p:spPr>
          <a:xfrm>
            <a:off x="87212" y="3863340"/>
            <a:ext cx="377026" cy="307777"/>
          </a:xfrm>
          <a:prstGeom prst="rect">
            <a:avLst/>
          </a:prstGeom>
          <a:noFill/>
        </p:spPr>
        <p:txBody>
          <a:bodyPr wrap="none" rtlCol="0">
            <a:spAutoFit/>
          </a:bodyPr>
          <a:lstStyle/>
          <a:p>
            <a:r>
              <a:rPr lang="en-US" sz="1400" dirty="0"/>
              <a:t>VI.</a:t>
            </a:r>
          </a:p>
        </p:txBody>
      </p:sp>
      <p:sp>
        <p:nvSpPr>
          <p:cNvPr id="23" name="TextBox 22">
            <a:extLst>
              <a:ext uri="{FF2B5EF4-FFF2-40B4-BE49-F238E27FC236}">
                <a16:creationId xmlns:a16="http://schemas.microsoft.com/office/drawing/2014/main" id="{688F2A00-3BAA-0F4B-BAEC-66002B29B0BD}"/>
              </a:ext>
            </a:extLst>
          </p:cNvPr>
          <p:cNvSpPr txBox="1"/>
          <p:nvPr/>
        </p:nvSpPr>
        <p:spPr>
          <a:xfrm>
            <a:off x="396240" y="1676400"/>
            <a:ext cx="694485" cy="307777"/>
          </a:xfrm>
          <a:prstGeom prst="rect">
            <a:avLst/>
          </a:prstGeom>
          <a:noFill/>
        </p:spPr>
        <p:txBody>
          <a:bodyPr wrap="none" rtlCol="0">
            <a:spAutoFit/>
          </a:bodyPr>
          <a:lstStyle/>
          <a:p>
            <a:r>
              <a:rPr lang="en-US" sz="1400" dirty="0"/>
              <a:t>Extract</a:t>
            </a:r>
          </a:p>
        </p:txBody>
      </p:sp>
      <p:sp>
        <p:nvSpPr>
          <p:cNvPr id="24" name="TextBox 23">
            <a:extLst>
              <a:ext uri="{FF2B5EF4-FFF2-40B4-BE49-F238E27FC236}">
                <a16:creationId xmlns:a16="http://schemas.microsoft.com/office/drawing/2014/main" id="{1F176738-CF4D-CB49-A630-C419F5867F75}"/>
              </a:ext>
            </a:extLst>
          </p:cNvPr>
          <p:cNvSpPr txBox="1"/>
          <p:nvPr/>
        </p:nvSpPr>
        <p:spPr>
          <a:xfrm>
            <a:off x="403860" y="2125980"/>
            <a:ext cx="934871" cy="307777"/>
          </a:xfrm>
          <a:prstGeom prst="rect">
            <a:avLst/>
          </a:prstGeom>
          <a:noFill/>
        </p:spPr>
        <p:txBody>
          <a:bodyPr wrap="none" rtlCol="0">
            <a:spAutoFit/>
          </a:bodyPr>
          <a:lstStyle/>
          <a:p>
            <a:r>
              <a:rPr lang="en-US" sz="1400" dirty="0"/>
              <a:t>(NH</a:t>
            </a:r>
            <a:r>
              <a:rPr lang="en-US" sz="1400" baseline="-25000" dirty="0"/>
              <a:t>4</a:t>
            </a:r>
            <a:r>
              <a:rPr lang="en-US" sz="1400" dirty="0"/>
              <a:t>)</a:t>
            </a:r>
            <a:r>
              <a:rPr lang="en-US" sz="1400" baseline="-25000" dirty="0"/>
              <a:t>2</a:t>
            </a:r>
            <a:r>
              <a:rPr lang="en-US" sz="1400" dirty="0"/>
              <a:t>SO</a:t>
            </a:r>
            <a:r>
              <a:rPr lang="en-US" sz="1400" baseline="-25000" dirty="0"/>
              <a:t>4</a:t>
            </a:r>
          </a:p>
        </p:txBody>
      </p:sp>
      <p:sp>
        <p:nvSpPr>
          <p:cNvPr id="25" name="TextBox 24">
            <a:extLst>
              <a:ext uri="{FF2B5EF4-FFF2-40B4-BE49-F238E27FC236}">
                <a16:creationId xmlns:a16="http://schemas.microsoft.com/office/drawing/2014/main" id="{34591936-58A8-DB44-9856-05DA2A97C730}"/>
              </a:ext>
            </a:extLst>
          </p:cNvPr>
          <p:cNvSpPr txBox="1"/>
          <p:nvPr/>
        </p:nvSpPr>
        <p:spPr>
          <a:xfrm>
            <a:off x="426720" y="2545080"/>
            <a:ext cx="573875" cy="307777"/>
          </a:xfrm>
          <a:prstGeom prst="rect">
            <a:avLst/>
          </a:prstGeom>
          <a:noFill/>
        </p:spPr>
        <p:txBody>
          <a:bodyPr wrap="none" rtlCol="0">
            <a:spAutoFit/>
          </a:bodyPr>
          <a:lstStyle/>
          <a:p>
            <a:r>
              <a:rPr lang="en-US" sz="1400" dirty="0"/>
              <a:t>DEAE</a:t>
            </a:r>
          </a:p>
        </p:txBody>
      </p:sp>
      <p:sp>
        <p:nvSpPr>
          <p:cNvPr id="26" name="TextBox 25">
            <a:extLst>
              <a:ext uri="{FF2B5EF4-FFF2-40B4-BE49-F238E27FC236}">
                <a16:creationId xmlns:a16="http://schemas.microsoft.com/office/drawing/2014/main" id="{67B9E7EA-5AE7-504D-99A9-24090A67B933}"/>
              </a:ext>
            </a:extLst>
          </p:cNvPr>
          <p:cNvSpPr txBox="1"/>
          <p:nvPr/>
        </p:nvSpPr>
        <p:spPr>
          <a:xfrm>
            <a:off x="426720" y="2979420"/>
            <a:ext cx="575286" cy="307777"/>
          </a:xfrm>
          <a:prstGeom prst="rect">
            <a:avLst/>
          </a:prstGeom>
          <a:noFill/>
        </p:spPr>
        <p:txBody>
          <a:bodyPr wrap="none" rtlCol="0">
            <a:spAutoFit/>
          </a:bodyPr>
          <a:lstStyle/>
          <a:p>
            <a:r>
              <a:rPr lang="en-US" sz="1400" dirty="0"/>
              <a:t>P-cell</a:t>
            </a:r>
          </a:p>
        </p:txBody>
      </p:sp>
      <p:sp>
        <p:nvSpPr>
          <p:cNvPr id="27" name="TextBox 26">
            <a:extLst>
              <a:ext uri="{FF2B5EF4-FFF2-40B4-BE49-F238E27FC236}">
                <a16:creationId xmlns:a16="http://schemas.microsoft.com/office/drawing/2014/main" id="{D2A614BD-BFF8-0E40-851E-8099309697D9}"/>
              </a:ext>
            </a:extLst>
          </p:cNvPr>
          <p:cNvSpPr txBox="1"/>
          <p:nvPr/>
        </p:nvSpPr>
        <p:spPr>
          <a:xfrm>
            <a:off x="426720" y="3406140"/>
            <a:ext cx="1074397" cy="307777"/>
          </a:xfrm>
          <a:prstGeom prst="rect">
            <a:avLst/>
          </a:prstGeom>
          <a:noFill/>
        </p:spPr>
        <p:txBody>
          <a:bodyPr wrap="none" rtlCol="0">
            <a:spAutoFit/>
          </a:bodyPr>
          <a:lstStyle/>
          <a:p>
            <a:r>
              <a:rPr lang="en-US" sz="1400" dirty="0"/>
              <a:t>ATP-agarose</a:t>
            </a:r>
          </a:p>
        </p:txBody>
      </p:sp>
      <p:sp>
        <p:nvSpPr>
          <p:cNvPr id="28" name="TextBox 27">
            <a:extLst>
              <a:ext uri="{FF2B5EF4-FFF2-40B4-BE49-F238E27FC236}">
                <a16:creationId xmlns:a16="http://schemas.microsoft.com/office/drawing/2014/main" id="{2ADDC7B6-F770-6F47-85BE-005534377814}"/>
              </a:ext>
            </a:extLst>
          </p:cNvPr>
          <p:cNvSpPr txBox="1"/>
          <p:nvPr/>
        </p:nvSpPr>
        <p:spPr>
          <a:xfrm>
            <a:off x="426720" y="3863340"/>
            <a:ext cx="1104277" cy="307777"/>
          </a:xfrm>
          <a:prstGeom prst="rect">
            <a:avLst/>
          </a:prstGeom>
          <a:noFill/>
        </p:spPr>
        <p:txBody>
          <a:bodyPr wrap="none" rtlCol="0">
            <a:spAutoFit/>
          </a:bodyPr>
          <a:lstStyle/>
          <a:p>
            <a:r>
              <a:rPr lang="en-US" sz="1400" dirty="0"/>
              <a:t>Gel filtration</a:t>
            </a:r>
          </a:p>
        </p:txBody>
      </p:sp>
      <p:sp>
        <p:nvSpPr>
          <p:cNvPr id="29" name="TextBox 28">
            <a:extLst>
              <a:ext uri="{FF2B5EF4-FFF2-40B4-BE49-F238E27FC236}">
                <a16:creationId xmlns:a16="http://schemas.microsoft.com/office/drawing/2014/main" id="{B22653E2-B7E7-9B4D-ABC0-D0826CAE6521}"/>
              </a:ext>
            </a:extLst>
          </p:cNvPr>
          <p:cNvSpPr txBox="1"/>
          <p:nvPr/>
        </p:nvSpPr>
        <p:spPr>
          <a:xfrm>
            <a:off x="1668780" y="1676400"/>
            <a:ext cx="458780" cy="307777"/>
          </a:xfrm>
          <a:prstGeom prst="rect">
            <a:avLst/>
          </a:prstGeom>
          <a:noFill/>
        </p:spPr>
        <p:txBody>
          <a:bodyPr wrap="none" rtlCol="0">
            <a:spAutoFit/>
          </a:bodyPr>
          <a:lstStyle/>
          <a:p>
            <a:r>
              <a:rPr lang="en-US" sz="1400" dirty="0"/>
              <a:t>500</a:t>
            </a:r>
          </a:p>
        </p:txBody>
      </p:sp>
      <p:sp>
        <p:nvSpPr>
          <p:cNvPr id="30" name="TextBox 29">
            <a:extLst>
              <a:ext uri="{FF2B5EF4-FFF2-40B4-BE49-F238E27FC236}">
                <a16:creationId xmlns:a16="http://schemas.microsoft.com/office/drawing/2014/main" id="{2D019A3B-7856-4D42-9F39-A9C64F4BE231}"/>
              </a:ext>
            </a:extLst>
          </p:cNvPr>
          <p:cNvSpPr txBox="1"/>
          <p:nvPr/>
        </p:nvSpPr>
        <p:spPr>
          <a:xfrm>
            <a:off x="1760152" y="2125980"/>
            <a:ext cx="367408" cy="307777"/>
          </a:xfrm>
          <a:prstGeom prst="rect">
            <a:avLst/>
          </a:prstGeom>
          <a:noFill/>
        </p:spPr>
        <p:txBody>
          <a:bodyPr wrap="none" rtlCol="0">
            <a:spAutoFit/>
          </a:bodyPr>
          <a:lstStyle/>
          <a:p>
            <a:r>
              <a:rPr lang="en-US" sz="1400" dirty="0"/>
              <a:t>50</a:t>
            </a:r>
          </a:p>
        </p:txBody>
      </p:sp>
      <p:sp>
        <p:nvSpPr>
          <p:cNvPr id="31" name="TextBox 30">
            <a:extLst>
              <a:ext uri="{FF2B5EF4-FFF2-40B4-BE49-F238E27FC236}">
                <a16:creationId xmlns:a16="http://schemas.microsoft.com/office/drawing/2014/main" id="{A1FA8766-538E-6F41-97B5-49225A9B237C}"/>
              </a:ext>
            </a:extLst>
          </p:cNvPr>
          <p:cNvSpPr txBox="1"/>
          <p:nvPr/>
        </p:nvSpPr>
        <p:spPr>
          <a:xfrm>
            <a:off x="1668780" y="2545080"/>
            <a:ext cx="458780" cy="307777"/>
          </a:xfrm>
          <a:prstGeom prst="rect">
            <a:avLst/>
          </a:prstGeom>
          <a:noFill/>
        </p:spPr>
        <p:txBody>
          <a:bodyPr wrap="none" rtlCol="0">
            <a:spAutoFit/>
          </a:bodyPr>
          <a:lstStyle/>
          <a:p>
            <a:r>
              <a:rPr lang="en-US" sz="1400" dirty="0"/>
              <a:t>100</a:t>
            </a:r>
          </a:p>
        </p:txBody>
      </p:sp>
      <p:sp>
        <p:nvSpPr>
          <p:cNvPr id="32" name="TextBox 31">
            <a:extLst>
              <a:ext uri="{FF2B5EF4-FFF2-40B4-BE49-F238E27FC236}">
                <a16:creationId xmlns:a16="http://schemas.microsoft.com/office/drawing/2014/main" id="{8C53D393-249E-9D4A-B3B9-E93E83FE3C81}"/>
              </a:ext>
            </a:extLst>
          </p:cNvPr>
          <p:cNvSpPr txBox="1"/>
          <p:nvPr/>
        </p:nvSpPr>
        <p:spPr>
          <a:xfrm>
            <a:off x="1760152" y="2979420"/>
            <a:ext cx="367408" cy="307777"/>
          </a:xfrm>
          <a:prstGeom prst="rect">
            <a:avLst/>
          </a:prstGeom>
          <a:noFill/>
        </p:spPr>
        <p:txBody>
          <a:bodyPr wrap="none" rtlCol="0">
            <a:spAutoFit/>
          </a:bodyPr>
          <a:lstStyle/>
          <a:p>
            <a:r>
              <a:rPr lang="en-US" sz="1400" dirty="0"/>
              <a:t>25</a:t>
            </a:r>
          </a:p>
        </p:txBody>
      </p:sp>
      <p:sp>
        <p:nvSpPr>
          <p:cNvPr id="33" name="TextBox 32">
            <a:extLst>
              <a:ext uri="{FF2B5EF4-FFF2-40B4-BE49-F238E27FC236}">
                <a16:creationId xmlns:a16="http://schemas.microsoft.com/office/drawing/2014/main" id="{B460DDD5-8EA6-004F-B9FD-DEE827E1D13B}"/>
              </a:ext>
            </a:extLst>
          </p:cNvPr>
          <p:cNvSpPr txBox="1"/>
          <p:nvPr/>
        </p:nvSpPr>
        <p:spPr>
          <a:xfrm>
            <a:off x="1851522" y="3406140"/>
            <a:ext cx="276038" cy="307777"/>
          </a:xfrm>
          <a:prstGeom prst="rect">
            <a:avLst/>
          </a:prstGeom>
          <a:noFill/>
        </p:spPr>
        <p:txBody>
          <a:bodyPr wrap="none" rtlCol="0">
            <a:spAutoFit/>
          </a:bodyPr>
          <a:lstStyle/>
          <a:p>
            <a:r>
              <a:rPr lang="en-US" sz="1400" dirty="0"/>
              <a:t>5</a:t>
            </a:r>
          </a:p>
        </p:txBody>
      </p:sp>
      <p:sp>
        <p:nvSpPr>
          <p:cNvPr id="34" name="TextBox 33">
            <a:extLst>
              <a:ext uri="{FF2B5EF4-FFF2-40B4-BE49-F238E27FC236}">
                <a16:creationId xmlns:a16="http://schemas.microsoft.com/office/drawing/2014/main" id="{08238758-427E-1C4A-BEC5-CE0E4A8BFB24}"/>
              </a:ext>
            </a:extLst>
          </p:cNvPr>
          <p:cNvSpPr txBox="1"/>
          <p:nvPr/>
        </p:nvSpPr>
        <p:spPr>
          <a:xfrm>
            <a:off x="1760152" y="3863340"/>
            <a:ext cx="367408" cy="307777"/>
          </a:xfrm>
          <a:prstGeom prst="rect">
            <a:avLst/>
          </a:prstGeom>
          <a:noFill/>
        </p:spPr>
        <p:txBody>
          <a:bodyPr wrap="none" rtlCol="0">
            <a:spAutoFit/>
          </a:bodyPr>
          <a:lstStyle/>
          <a:p>
            <a:r>
              <a:rPr lang="en-US" sz="1400" dirty="0"/>
              <a:t>10</a:t>
            </a:r>
          </a:p>
        </p:txBody>
      </p:sp>
      <p:sp>
        <p:nvSpPr>
          <p:cNvPr id="35" name="TextBox 34">
            <a:extLst>
              <a:ext uri="{FF2B5EF4-FFF2-40B4-BE49-F238E27FC236}">
                <a16:creationId xmlns:a16="http://schemas.microsoft.com/office/drawing/2014/main" id="{7A091276-3662-7749-86CD-83D0AD75FC6A}"/>
              </a:ext>
            </a:extLst>
          </p:cNvPr>
          <p:cNvSpPr txBox="1"/>
          <p:nvPr/>
        </p:nvSpPr>
        <p:spPr>
          <a:xfrm>
            <a:off x="2513557" y="1676400"/>
            <a:ext cx="458780" cy="307777"/>
          </a:xfrm>
          <a:prstGeom prst="rect">
            <a:avLst/>
          </a:prstGeom>
          <a:noFill/>
        </p:spPr>
        <p:txBody>
          <a:bodyPr wrap="none" rtlCol="0">
            <a:spAutoFit/>
          </a:bodyPr>
          <a:lstStyle/>
          <a:p>
            <a:r>
              <a:rPr lang="en-US" sz="1400" dirty="0"/>
              <a:t>100</a:t>
            </a:r>
          </a:p>
        </p:txBody>
      </p:sp>
      <p:sp>
        <p:nvSpPr>
          <p:cNvPr id="36" name="TextBox 35">
            <a:extLst>
              <a:ext uri="{FF2B5EF4-FFF2-40B4-BE49-F238E27FC236}">
                <a16:creationId xmlns:a16="http://schemas.microsoft.com/office/drawing/2014/main" id="{864ADF35-A942-3B41-8A78-16A55F8F31A9}"/>
              </a:ext>
            </a:extLst>
          </p:cNvPr>
          <p:cNvSpPr txBox="1"/>
          <p:nvPr/>
        </p:nvSpPr>
        <p:spPr>
          <a:xfrm>
            <a:off x="2377302" y="2125980"/>
            <a:ext cx="595035" cy="307777"/>
          </a:xfrm>
          <a:prstGeom prst="rect">
            <a:avLst/>
          </a:prstGeom>
          <a:noFill/>
        </p:spPr>
        <p:txBody>
          <a:bodyPr wrap="none" rtlCol="0">
            <a:spAutoFit/>
          </a:bodyPr>
          <a:lstStyle/>
          <a:p>
            <a:r>
              <a:rPr lang="en-US" sz="1400" dirty="0"/>
              <a:t>2,000</a:t>
            </a:r>
          </a:p>
        </p:txBody>
      </p:sp>
      <p:sp>
        <p:nvSpPr>
          <p:cNvPr id="37" name="TextBox 36">
            <a:extLst>
              <a:ext uri="{FF2B5EF4-FFF2-40B4-BE49-F238E27FC236}">
                <a16:creationId xmlns:a16="http://schemas.microsoft.com/office/drawing/2014/main" id="{6230157D-6DF1-9041-9360-E558F9D7B33C}"/>
              </a:ext>
            </a:extLst>
          </p:cNvPr>
          <p:cNvSpPr txBox="1"/>
          <p:nvPr/>
        </p:nvSpPr>
        <p:spPr>
          <a:xfrm>
            <a:off x="2513557" y="2545080"/>
            <a:ext cx="458780" cy="307777"/>
          </a:xfrm>
          <a:prstGeom prst="rect">
            <a:avLst/>
          </a:prstGeom>
          <a:noFill/>
        </p:spPr>
        <p:txBody>
          <a:bodyPr wrap="none" rtlCol="0">
            <a:spAutoFit/>
          </a:bodyPr>
          <a:lstStyle/>
          <a:p>
            <a:r>
              <a:rPr lang="en-US" sz="1400" dirty="0"/>
              <a:t>900</a:t>
            </a:r>
          </a:p>
        </p:txBody>
      </p:sp>
      <p:sp>
        <p:nvSpPr>
          <p:cNvPr id="38" name="TextBox 37">
            <a:extLst>
              <a:ext uri="{FF2B5EF4-FFF2-40B4-BE49-F238E27FC236}">
                <a16:creationId xmlns:a16="http://schemas.microsoft.com/office/drawing/2014/main" id="{3BA9387B-17B1-B84E-9383-779B66F2118A}"/>
              </a:ext>
            </a:extLst>
          </p:cNvPr>
          <p:cNvSpPr txBox="1"/>
          <p:nvPr/>
        </p:nvSpPr>
        <p:spPr>
          <a:xfrm>
            <a:off x="2377302" y="2979420"/>
            <a:ext cx="595035" cy="307777"/>
          </a:xfrm>
          <a:prstGeom prst="rect">
            <a:avLst/>
          </a:prstGeom>
          <a:noFill/>
        </p:spPr>
        <p:txBody>
          <a:bodyPr wrap="none" rtlCol="0">
            <a:spAutoFit/>
          </a:bodyPr>
          <a:lstStyle/>
          <a:p>
            <a:r>
              <a:rPr lang="en-US" sz="1400" dirty="0"/>
              <a:t>2,000</a:t>
            </a:r>
          </a:p>
        </p:txBody>
      </p:sp>
      <p:sp>
        <p:nvSpPr>
          <p:cNvPr id="39" name="TextBox 38">
            <a:extLst>
              <a:ext uri="{FF2B5EF4-FFF2-40B4-BE49-F238E27FC236}">
                <a16:creationId xmlns:a16="http://schemas.microsoft.com/office/drawing/2014/main" id="{BCCA1893-F93A-654F-BABA-94060A26D184}"/>
              </a:ext>
            </a:extLst>
          </p:cNvPr>
          <p:cNvSpPr txBox="1"/>
          <p:nvPr/>
        </p:nvSpPr>
        <p:spPr>
          <a:xfrm>
            <a:off x="2377302" y="3406140"/>
            <a:ext cx="595035" cy="307777"/>
          </a:xfrm>
          <a:prstGeom prst="rect">
            <a:avLst/>
          </a:prstGeom>
          <a:noFill/>
        </p:spPr>
        <p:txBody>
          <a:bodyPr wrap="none" rtlCol="0">
            <a:spAutoFit/>
          </a:bodyPr>
          <a:lstStyle/>
          <a:p>
            <a:r>
              <a:rPr lang="en-US" sz="1400" dirty="0"/>
              <a:t>5,000</a:t>
            </a:r>
          </a:p>
        </p:txBody>
      </p:sp>
      <p:sp>
        <p:nvSpPr>
          <p:cNvPr id="40" name="TextBox 39">
            <a:extLst>
              <a:ext uri="{FF2B5EF4-FFF2-40B4-BE49-F238E27FC236}">
                <a16:creationId xmlns:a16="http://schemas.microsoft.com/office/drawing/2014/main" id="{0D9930C9-FB0A-0D4C-BDB0-E1E0F2FE9BB7}"/>
              </a:ext>
            </a:extLst>
          </p:cNvPr>
          <p:cNvSpPr txBox="1"/>
          <p:nvPr/>
        </p:nvSpPr>
        <p:spPr>
          <a:xfrm>
            <a:off x="2377302" y="3863340"/>
            <a:ext cx="595035" cy="307777"/>
          </a:xfrm>
          <a:prstGeom prst="rect">
            <a:avLst/>
          </a:prstGeom>
          <a:noFill/>
        </p:spPr>
        <p:txBody>
          <a:bodyPr wrap="none" rtlCol="0">
            <a:spAutoFit/>
          </a:bodyPr>
          <a:lstStyle/>
          <a:p>
            <a:r>
              <a:rPr lang="en-US" sz="1400" dirty="0"/>
              <a:t>2,000</a:t>
            </a:r>
          </a:p>
        </p:txBody>
      </p:sp>
      <p:sp>
        <p:nvSpPr>
          <p:cNvPr id="41" name="TextBox 40">
            <a:extLst>
              <a:ext uri="{FF2B5EF4-FFF2-40B4-BE49-F238E27FC236}">
                <a16:creationId xmlns:a16="http://schemas.microsoft.com/office/drawing/2014/main" id="{81A1D4E8-4711-D248-ACDC-57C8434FC79F}"/>
              </a:ext>
            </a:extLst>
          </p:cNvPr>
          <p:cNvSpPr txBox="1"/>
          <p:nvPr/>
        </p:nvSpPr>
        <p:spPr>
          <a:xfrm>
            <a:off x="3192643" y="1676400"/>
            <a:ext cx="686406" cy="307777"/>
          </a:xfrm>
          <a:prstGeom prst="rect">
            <a:avLst/>
          </a:prstGeom>
          <a:noFill/>
        </p:spPr>
        <p:txBody>
          <a:bodyPr wrap="none" rtlCol="0">
            <a:spAutoFit/>
          </a:bodyPr>
          <a:lstStyle/>
          <a:p>
            <a:r>
              <a:rPr lang="en-US" sz="1400" dirty="0"/>
              <a:t>50,000</a:t>
            </a:r>
          </a:p>
        </p:txBody>
      </p:sp>
      <p:sp>
        <p:nvSpPr>
          <p:cNvPr id="42" name="TextBox 41">
            <a:extLst>
              <a:ext uri="{FF2B5EF4-FFF2-40B4-BE49-F238E27FC236}">
                <a16:creationId xmlns:a16="http://schemas.microsoft.com/office/drawing/2014/main" id="{8663DC9B-B745-CA42-8111-4D0874CD1DA8}"/>
              </a:ext>
            </a:extLst>
          </p:cNvPr>
          <p:cNvSpPr txBox="1"/>
          <p:nvPr/>
        </p:nvSpPr>
        <p:spPr>
          <a:xfrm>
            <a:off x="3101272" y="2125980"/>
            <a:ext cx="777777" cy="307777"/>
          </a:xfrm>
          <a:prstGeom prst="rect">
            <a:avLst/>
          </a:prstGeom>
          <a:noFill/>
        </p:spPr>
        <p:txBody>
          <a:bodyPr wrap="none" rtlCol="0">
            <a:spAutoFit/>
          </a:bodyPr>
          <a:lstStyle/>
          <a:p>
            <a:r>
              <a:rPr lang="en-US" sz="1400" dirty="0"/>
              <a:t>100,000</a:t>
            </a:r>
          </a:p>
        </p:txBody>
      </p:sp>
      <p:sp>
        <p:nvSpPr>
          <p:cNvPr id="43" name="TextBox 42">
            <a:extLst>
              <a:ext uri="{FF2B5EF4-FFF2-40B4-BE49-F238E27FC236}">
                <a16:creationId xmlns:a16="http://schemas.microsoft.com/office/drawing/2014/main" id="{285E6775-D15B-1C49-B0B7-0FF26E6BA721}"/>
              </a:ext>
            </a:extLst>
          </p:cNvPr>
          <p:cNvSpPr txBox="1"/>
          <p:nvPr/>
        </p:nvSpPr>
        <p:spPr>
          <a:xfrm>
            <a:off x="3192643" y="2545080"/>
            <a:ext cx="686406" cy="307777"/>
          </a:xfrm>
          <a:prstGeom prst="rect">
            <a:avLst/>
          </a:prstGeom>
          <a:noFill/>
        </p:spPr>
        <p:txBody>
          <a:bodyPr wrap="none" rtlCol="0">
            <a:spAutoFit/>
          </a:bodyPr>
          <a:lstStyle/>
          <a:p>
            <a:r>
              <a:rPr lang="en-US" sz="1400" dirty="0"/>
              <a:t>90,000</a:t>
            </a:r>
          </a:p>
        </p:txBody>
      </p:sp>
      <p:sp>
        <p:nvSpPr>
          <p:cNvPr id="44" name="TextBox 43">
            <a:extLst>
              <a:ext uri="{FF2B5EF4-FFF2-40B4-BE49-F238E27FC236}">
                <a16:creationId xmlns:a16="http://schemas.microsoft.com/office/drawing/2014/main" id="{73B41A39-5F5E-384D-801D-D371343164A5}"/>
              </a:ext>
            </a:extLst>
          </p:cNvPr>
          <p:cNvSpPr txBox="1"/>
          <p:nvPr/>
        </p:nvSpPr>
        <p:spPr>
          <a:xfrm>
            <a:off x="3192643" y="2979420"/>
            <a:ext cx="686406" cy="307777"/>
          </a:xfrm>
          <a:prstGeom prst="rect">
            <a:avLst/>
          </a:prstGeom>
          <a:noFill/>
        </p:spPr>
        <p:txBody>
          <a:bodyPr wrap="none" rtlCol="0">
            <a:spAutoFit/>
          </a:bodyPr>
          <a:lstStyle/>
          <a:p>
            <a:r>
              <a:rPr lang="en-US" sz="1400" dirty="0"/>
              <a:t>50,000</a:t>
            </a:r>
          </a:p>
        </p:txBody>
      </p:sp>
      <p:sp>
        <p:nvSpPr>
          <p:cNvPr id="45" name="TextBox 44">
            <a:extLst>
              <a:ext uri="{FF2B5EF4-FFF2-40B4-BE49-F238E27FC236}">
                <a16:creationId xmlns:a16="http://schemas.microsoft.com/office/drawing/2014/main" id="{50B980AE-7615-BD4B-9E6B-451B288A9C1C}"/>
              </a:ext>
            </a:extLst>
          </p:cNvPr>
          <p:cNvSpPr txBox="1"/>
          <p:nvPr/>
        </p:nvSpPr>
        <p:spPr>
          <a:xfrm>
            <a:off x="3192643" y="3406140"/>
            <a:ext cx="686406" cy="307777"/>
          </a:xfrm>
          <a:prstGeom prst="rect">
            <a:avLst/>
          </a:prstGeom>
          <a:noFill/>
        </p:spPr>
        <p:txBody>
          <a:bodyPr wrap="none" rtlCol="0">
            <a:spAutoFit/>
          </a:bodyPr>
          <a:lstStyle/>
          <a:p>
            <a:r>
              <a:rPr lang="en-US" sz="1400" dirty="0"/>
              <a:t>25,000</a:t>
            </a:r>
          </a:p>
        </p:txBody>
      </p:sp>
      <p:sp>
        <p:nvSpPr>
          <p:cNvPr id="46" name="TextBox 45">
            <a:extLst>
              <a:ext uri="{FF2B5EF4-FFF2-40B4-BE49-F238E27FC236}">
                <a16:creationId xmlns:a16="http://schemas.microsoft.com/office/drawing/2014/main" id="{57179416-742E-8642-B5B7-32791C5FE7CD}"/>
              </a:ext>
            </a:extLst>
          </p:cNvPr>
          <p:cNvSpPr txBox="1"/>
          <p:nvPr/>
        </p:nvSpPr>
        <p:spPr>
          <a:xfrm>
            <a:off x="3192643" y="3863340"/>
            <a:ext cx="686406" cy="307777"/>
          </a:xfrm>
          <a:prstGeom prst="rect">
            <a:avLst/>
          </a:prstGeom>
          <a:noFill/>
        </p:spPr>
        <p:txBody>
          <a:bodyPr wrap="none" rtlCol="0">
            <a:spAutoFit/>
          </a:bodyPr>
          <a:lstStyle/>
          <a:p>
            <a:r>
              <a:rPr lang="en-US" sz="1400" dirty="0"/>
              <a:t>20,000</a:t>
            </a:r>
          </a:p>
        </p:txBody>
      </p:sp>
      <p:sp>
        <p:nvSpPr>
          <p:cNvPr id="47" name="TextBox 46">
            <a:extLst>
              <a:ext uri="{FF2B5EF4-FFF2-40B4-BE49-F238E27FC236}">
                <a16:creationId xmlns:a16="http://schemas.microsoft.com/office/drawing/2014/main" id="{41D2E8BF-5256-EE4E-B9F0-9476FAD2DFD9}"/>
              </a:ext>
            </a:extLst>
          </p:cNvPr>
          <p:cNvSpPr txBox="1"/>
          <p:nvPr/>
        </p:nvSpPr>
        <p:spPr>
          <a:xfrm>
            <a:off x="4046152" y="1676400"/>
            <a:ext cx="458780" cy="307777"/>
          </a:xfrm>
          <a:prstGeom prst="rect">
            <a:avLst/>
          </a:prstGeom>
          <a:noFill/>
        </p:spPr>
        <p:txBody>
          <a:bodyPr wrap="none" rtlCol="0">
            <a:spAutoFit/>
          </a:bodyPr>
          <a:lstStyle/>
          <a:p>
            <a:r>
              <a:rPr lang="en-US" sz="1400" dirty="0"/>
              <a:t>100</a:t>
            </a:r>
          </a:p>
        </p:txBody>
      </p:sp>
      <p:sp>
        <p:nvSpPr>
          <p:cNvPr id="48" name="TextBox 47">
            <a:extLst>
              <a:ext uri="{FF2B5EF4-FFF2-40B4-BE49-F238E27FC236}">
                <a16:creationId xmlns:a16="http://schemas.microsoft.com/office/drawing/2014/main" id="{9D11BD0E-069D-414A-A45C-5DFE86E936C8}"/>
              </a:ext>
            </a:extLst>
          </p:cNvPr>
          <p:cNvSpPr txBox="1"/>
          <p:nvPr/>
        </p:nvSpPr>
        <p:spPr>
          <a:xfrm>
            <a:off x="4046152" y="2125980"/>
            <a:ext cx="458780" cy="307777"/>
          </a:xfrm>
          <a:prstGeom prst="rect">
            <a:avLst/>
          </a:prstGeom>
          <a:noFill/>
        </p:spPr>
        <p:txBody>
          <a:bodyPr wrap="none" rtlCol="0">
            <a:spAutoFit/>
          </a:bodyPr>
          <a:lstStyle/>
          <a:p>
            <a:r>
              <a:rPr lang="en-US" sz="1400" dirty="0"/>
              <a:t>200</a:t>
            </a:r>
          </a:p>
        </p:txBody>
      </p:sp>
      <p:sp>
        <p:nvSpPr>
          <p:cNvPr id="49" name="TextBox 48">
            <a:extLst>
              <a:ext uri="{FF2B5EF4-FFF2-40B4-BE49-F238E27FC236}">
                <a16:creationId xmlns:a16="http://schemas.microsoft.com/office/drawing/2014/main" id="{8D8CC1F5-B133-404F-BFA7-925F66026FF1}"/>
              </a:ext>
            </a:extLst>
          </p:cNvPr>
          <p:cNvSpPr txBox="1"/>
          <p:nvPr/>
        </p:nvSpPr>
        <p:spPr>
          <a:xfrm>
            <a:off x="4046152" y="2545080"/>
            <a:ext cx="458780" cy="307777"/>
          </a:xfrm>
          <a:prstGeom prst="rect">
            <a:avLst/>
          </a:prstGeom>
          <a:noFill/>
        </p:spPr>
        <p:txBody>
          <a:bodyPr wrap="none" rtlCol="0">
            <a:spAutoFit/>
          </a:bodyPr>
          <a:lstStyle/>
          <a:p>
            <a:r>
              <a:rPr lang="en-US" sz="1400" dirty="0"/>
              <a:t>180</a:t>
            </a:r>
          </a:p>
        </p:txBody>
      </p:sp>
      <p:sp>
        <p:nvSpPr>
          <p:cNvPr id="50" name="TextBox 49">
            <a:extLst>
              <a:ext uri="{FF2B5EF4-FFF2-40B4-BE49-F238E27FC236}">
                <a16:creationId xmlns:a16="http://schemas.microsoft.com/office/drawing/2014/main" id="{7948FF9B-18E5-A146-AD29-905A48CC20AD}"/>
              </a:ext>
            </a:extLst>
          </p:cNvPr>
          <p:cNvSpPr txBox="1"/>
          <p:nvPr/>
        </p:nvSpPr>
        <p:spPr>
          <a:xfrm>
            <a:off x="4046152" y="2979420"/>
            <a:ext cx="458780" cy="307777"/>
          </a:xfrm>
          <a:prstGeom prst="rect">
            <a:avLst/>
          </a:prstGeom>
          <a:noFill/>
        </p:spPr>
        <p:txBody>
          <a:bodyPr wrap="none" rtlCol="0">
            <a:spAutoFit/>
          </a:bodyPr>
          <a:lstStyle/>
          <a:p>
            <a:r>
              <a:rPr lang="en-US" sz="1400" dirty="0"/>
              <a:t>100</a:t>
            </a:r>
          </a:p>
        </p:txBody>
      </p:sp>
      <p:sp>
        <p:nvSpPr>
          <p:cNvPr id="51" name="TextBox 50">
            <a:extLst>
              <a:ext uri="{FF2B5EF4-FFF2-40B4-BE49-F238E27FC236}">
                <a16:creationId xmlns:a16="http://schemas.microsoft.com/office/drawing/2014/main" id="{BA900D4F-A16C-1B45-BB53-98965B011B31}"/>
              </a:ext>
            </a:extLst>
          </p:cNvPr>
          <p:cNvSpPr txBox="1"/>
          <p:nvPr/>
        </p:nvSpPr>
        <p:spPr>
          <a:xfrm>
            <a:off x="4137524" y="3406140"/>
            <a:ext cx="367408" cy="307777"/>
          </a:xfrm>
          <a:prstGeom prst="rect">
            <a:avLst/>
          </a:prstGeom>
          <a:noFill/>
        </p:spPr>
        <p:txBody>
          <a:bodyPr wrap="none" rtlCol="0">
            <a:spAutoFit/>
          </a:bodyPr>
          <a:lstStyle/>
          <a:p>
            <a:r>
              <a:rPr lang="en-US" sz="1400" dirty="0"/>
              <a:t>50</a:t>
            </a:r>
          </a:p>
        </p:txBody>
      </p:sp>
      <p:sp>
        <p:nvSpPr>
          <p:cNvPr id="52" name="TextBox 51">
            <a:extLst>
              <a:ext uri="{FF2B5EF4-FFF2-40B4-BE49-F238E27FC236}">
                <a16:creationId xmlns:a16="http://schemas.microsoft.com/office/drawing/2014/main" id="{88B9D86E-F668-2D4C-8D12-A7B9AE91FB36}"/>
              </a:ext>
            </a:extLst>
          </p:cNvPr>
          <p:cNvSpPr txBox="1"/>
          <p:nvPr/>
        </p:nvSpPr>
        <p:spPr>
          <a:xfrm>
            <a:off x="4137524" y="3863340"/>
            <a:ext cx="367408" cy="307777"/>
          </a:xfrm>
          <a:prstGeom prst="rect">
            <a:avLst/>
          </a:prstGeom>
          <a:noFill/>
        </p:spPr>
        <p:txBody>
          <a:bodyPr wrap="none" rtlCol="0">
            <a:spAutoFit/>
          </a:bodyPr>
          <a:lstStyle/>
          <a:p>
            <a:r>
              <a:rPr lang="en-US" sz="1400" b="1" dirty="0">
                <a:solidFill>
                  <a:srgbClr val="0432FF"/>
                </a:solidFill>
              </a:rPr>
              <a:t>40</a:t>
            </a:r>
          </a:p>
        </p:txBody>
      </p:sp>
      <p:sp>
        <p:nvSpPr>
          <p:cNvPr id="53" name="TextBox 52">
            <a:extLst>
              <a:ext uri="{FF2B5EF4-FFF2-40B4-BE49-F238E27FC236}">
                <a16:creationId xmlns:a16="http://schemas.microsoft.com/office/drawing/2014/main" id="{D24CAE2B-57E6-BC4B-8CE7-46C1C30E3042}"/>
              </a:ext>
            </a:extLst>
          </p:cNvPr>
          <p:cNvSpPr txBox="1"/>
          <p:nvPr/>
        </p:nvSpPr>
        <p:spPr>
          <a:xfrm>
            <a:off x="4998234" y="1676400"/>
            <a:ext cx="367408" cy="307777"/>
          </a:xfrm>
          <a:prstGeom prst="rect">
            <a:avLst/>
          </a:prstGeom>
          <a:noFill/>
        </p:spPr>
        <p:txBody>
          <a:bodyPr wrap="none" rtlCol="0">
            <a:spAutoFit/>
          </a:bodyPr>
          <a:lstStyle/>
          <a:p>
            <a:r>
              <a:rPr lang="en-US" sz="1400" dirty="0"/>
              <a:t>20</a:t>
            </a:r>
          </a:p>
        </p:txBody>
      </p:sp>
      <p:sp>
        <p:nvSpPr>
          <p:cNvPr id="54" name="TextBox 53">
            <a:extLst>
              <a:ext uri="{FF2B5EF4-FFF2-40B4-BE49-F238E27FC236}">
                <a16:creationId xmlns:a16="http://schemas.microsoft.com/office/drawing/2014/main" id="{74649099-A555-4F48-AADE-C8419A9CCB0A}"/>
              </a:ext>
            </a:extLst>
          </p:cNvPr>
          <p:cNvSpPr txBox="1"/>
          <p:nvPr/>
        </p:nvSpPr>
        <p:spPr>
          <a:xfrm>
            <a:off x="4998234" y="2125980"/>
            <a:ext cx="367408" cy="307777"/>
          </a:xfrm>
          <a:prstGeom prst="rect">
            <a:avLst/>
          </a:prstGeom>
          <a:noFill/>
        </p:spPr>
        <p:txBody>
          <a:bodyPr wrap="none" rtlCol="0">
            <a:spAutoFit/>
          </a:bodyPr>
          <a:lstStyle/>
          <a:p>
            <a:r>
              <a:rPr lang="en-US" sz="1400" dirty="0"/>
              <a:t>40</a:t>
            </a:r>
          </a:p>
        </p:txBody>
      </p:sp>
      <p:sp>
        <p:nvSpPr>
          <p:cNvPr id="55" name="TextBox 54">
            <a:extLst>
              <a:ext uri="{FF2B5EF4-FFF2-40B4-BE49-F238E27FC236}">
                <a16:creationId xmlns:a16="http://schemas.microsoft.com/office/drawing/2014/main" id="{A5280E4D-D153-364F-9FC4-D3D446111028}"/>
              </a:ext>
            </a:extLst>
          </p:cNvPr>
          <p:cNvSpPr txBox="1"/>
          <p:nvPr/>
        </p:nvSpPr>
        <p:spPr>
          <a:xfrm>
            <a:off x="4998234" y="2545080"/>
            <a:ext cx="367408" cy="307777"/>
          </a:xfrm>
          <a:prstGeom prst="rect">
            <a:avLst/>
          </a:prstGeom>
          <a:noFill/>
        </p:spPr>
        <p:txBody>
          <a:bodyPr wrap="none" rtlCol="0">
            <a:spAutoFit/>
          </a:bodyPr>
          <a:lstStyle/>
          <a:p>
            <a:r>
              <a:rPr lang="en-US" sz="1400" dirty="0"/>
              <a:t>10</a:t>
            </a:r>
          </a:p>
        </p:txBody>
      </p:sp>
      <p:sp>
        <p:nvSpPr>
          <p:cNvPr id="56" name="TextBox 55">
            <a:extLst>
              <a:ext uri="{FF2B5EF4-FFF2-40B4-BE49-F238E27FC236}">
                <a16:creationId xmlns:a16="http://schemas.microsoft.com/office/drawing/2014/main" id="{85A836C8-2BE9-8F40-8349-AB09ACF95842}"/>
              </a:ext>
            </a:extLst>
          </p:cNvPr>
          <p:cNvSpPr txBox="1"/>
          <p:nvPr/>
        </p:nvSpPr>
        <p:spPr>
          <a:xfrm>
            <a:off x="5082019" y="2979420"/>
            <a:ext cx="276038" cy="307777"/>
          </a:xfrm>
          <a:prstGeom prst="rect">
            <a:avLst/>
          </a:prstGeom>
          <a:noFill/>
        </p:spPr>
        <p:txBody>
          <a:bodyPr wrap="none" rtlCol="0">
            <a:spAutoFit/>
          </a:bodyPr>
          <a:lstStyle/>
          <a:p>
            <a:r>
              <a:rPr lang="en-US" sz="1400" dirty="0"/>
              <a:t>2</a:t>
            </a:r>
          </a:p>
        </p:txBody>
      </p:sp>
      <p:sp>
        <p:nvSpPr>
          <p:cNvPr id="57" name="TextBox 56">
            <a:extLst>
              <a:ext uri="{FF2B5EF4-FFF2-40B4-BE49-F238E27FC236}">
                <a16:creationId xmlns:a16="http://schemas.microsoft.com/office/drawing/2014/main" id="{5A1AD5A2-5264-FE4C-A726-AD529E499761}"/>
              </a:ext>
            </a:extLst>
          </p:cNvPr>
          <p:cNvSpPr txBox="1"/>
          <p:nvPr/>
        </p:nvSpPr>
        <p:spPr>
          <a:xfrm>
            <a:off x="4975792" y="3406140"/>
            <a:ext cx="412292" cy="307777"/>
          </a:xfrm>
          <a:prstGeom prst="rect">
            <a:avLst/>
          </a:prstGeom>
          <a:noFill/>
        </p:spPr>
        <p:txBody>
          <a:bodyPr wrap="none" rtlCol="0">
            <a:spAutoFit/>
          </a:bodyPr>
          <a:lstStyle/>
          <a:p>
            <a:r>
              <a:rPr lang="en-US" sz="1400" dirty="0"/>
              <a:t>0.1</a:t>
            </a:r>
          </a:p>
        </p:txBody>
      </p:sp>
      <p:sp>
        <p:nvSpPr>
          <p:cNvPr id="58" name="TextBox 57">
            <a:extLst>
              <a:ext uri="{FF2B5EF4-FFF2-40B4-BE49-F238E27FC236}">
                <a16:creationId xmlns:a16="http://schemas.microsoft.com/office/drawing/2014/main" id="{3A8E18CC-0785-5A4B-8E19-33FA29D6B9A9}"/>
              </a:ext>
            </a:extLst>
          </p:cNvPr>
          <p:cNvSpPr txBox="1"/>
          <p:nvPr/>
        </p:nvSpPr>
        <p:spPr>
          <a:xfrm>
            <a:off x="4968206" y="3863340"/>
            <a:ext cx="503664" cy="307777"/>
          </a:xfrm>
          <a:prstGeom prst="rect">
            <a:avLst/>
          </a:prstGeom>
          <a:noFill/>
        </p:spPr>
        <p:txBody>
          <a:bodyPr wrap="none" rtlCol="0">
            <a:spAutoFit/>
          </a:bodyPr>
          <a:lstStyle/>
          <a:p>
            <a:r>
              <a:rPr lang="en-US" sz="1400" dirty="0"/>
              <a:t>0.01</a:t>
            </a:r>
          </a:p>
        </p:txBody>
      </p:sp>
      <p:sp>
        <p:nvSpPr>
          <p:cNvPr id="59" name="TextBox 58">
            <a:extLst>
              <a:ext uri="{FF2B5EF4-FFF2-40B4-BE49-F238E27FC236}">
                <a16:creationId xmlns:a16="http://schemas.microsoft.com/office/drawing/2014/main" id="{4F25D778-9224-0649-9A06-FCE36651FE33}"/>
              </a:ext>
            </a:extLst>
          </p:cNvPr>
          <p:cNvSpPr txBox="1"/>
          <p:nvPr/>
        </p:nvSpPr>
        <p:spPr>
          <a:xfrm>
            <a:off x="5692141" y="1676400"/>
            <a:ext cx="686406" cy="307777"/>
          </a:xfrm>
          <a:prstGeom prst="rect">
            <a:avLst/>
          </a:prstGeom>
          <a:noFill/>
        </p:spPr>
        <p:txBody>
          <a:bodyPr wrap="none" rtlCol="0">
            <a:spAutoFit/>
          </a:bodyPr>
          <a:lstStyle/>
          <a:p>
            <a:r>
              <a:rPr lang="en-US" sz="1400" dirty="0"/>
              <a:t>10,000</a:t>
            </a:r>
          </a:p>
        </p:txBody>
      </p:sp>
      <p:sp>
        <p:nvSpPr>
          <p:cNvPr id="60" name="TextBox 59">
            <a:extLst>
              <a:ext uri="{FF2B5EF4-FFF2-40B4-BE49-F238E27FC236}">
                <a16:creationId xmlns:a16="http://schemas.microsoft.com/office/drawing/2014/main" id="{9264843A-96F0-FB47-8428-52B4DE6CEE34}"/>
              </a:ext>
            </a:extLst>
          </p:cNvPr>
          <p:cNvSpPr txBox="1"/>
          <p:nvPr/>
        </p:nvSpPr>
        <p:spPr>
          <a:xfrm>
            <a:off x="5783512" y="2125980"/>
            <a:ext cx="595035" cy="307777"/>
          </a:xfrm>
          <a:prstGeom prst="rect">
            <a:avLst/>
          </a:prstGeom>
          <a:noFill/>
        </p:spPr>
        <p:txBody>
          <a:bodyPr wrap="none" rtlCol="0">
            <a:spAutoFit/>
          </a:bodyPr>
          <a:lstStyle/>
          <a:p>
            <a:r>
              <a:rPr lang="en-US" sz="1400" dirty="0"/>
              <a:t>2,000</a:t>
            </a:r>
          </a:p>
        </p:txBody>
      </p:sp>
      <p:sp>
        <p:nvSpPr>
          <p:cNvPr id="61" name="TextBox 60">
            <a:extLst>
              <a:ext uri="{FF2B5EF4-FFF2-40B4-BE49-F238E27FC236}">
                <a16:creationId xmlns:a16="http://schemas.microsoft.com/office/drawing/2014/main" id="{ED6BF0C1-7CB9-6543-B183-19E883F3B853}"/>
              </a:ext>
            </a:extLst>
          </p:cNvPr>
          <p:cNvSpPr txBox="1"/>
          <p:nvPr/>
        </p:nvSpPr>
        <p:spPr>
          <a:xfrm>
            <a:off x="5919767" y="2545080"/>
            <a:ext cx="458780" cy="307777"/>
          </a:xfrm>
          <a:prstGeom prst="rect">
            <a:avLst/>
          </a:prstGeom>
          <a:noFill/>
        </p:spPr>
        <p:txBody>
          <a:bodyPr wrap="none" rtlCol="0">
            <a:spAutoFit/>
          </a:bodyPr>
          <a:lstStyle/>
          <a:p>
            <a:r>
              <a:rPr lang="en-US" sz="1400" dirty="0"/>
              <a:t>900</a:t>
            </a:r>
          </a:p>
        </p:txBody>
      </p:sp>
      <p:sp>
        <p:nvSpPr>
          <p:cNvPr id="62" name="TextBox 61">
            <a:extLst>
              <a:ext uri="{FF2B5EF4-FFF2-40B4-BE49-F238E27FC236}">
                <a16:creationId xmlns:a16="http://schemas.microsoft.com/office/drawing/2014/main" id="{71982B7C-07A2-DF4F-9FE4-AD37AF86F4D8}"/>
              </a:ext>
            </a:extLst>
          </p:cNvPr>
          <p:cNvSpPr txBox="1"/>
          <p:nvPr/>
        </p:nvSpPr>
        <p:spPr>
          <a:xfrm>
            <a:off x="6011139" y="2979420"/>
            <a:ext cx="367408" cy="307777"/>
          </a:xfrm>
          <a:prstGeom prst="rect">
            <a:avLst/>
          </a:prstGeom>
          <a:noFill/>
        </p:spPr>
        <p:txBody>
          <a:bodyPr wrap="none" rtlCol="0">
            <a:spAutoFit/>
          </a:bodyPr>
          <a:lstStyle/>
          <a:p>
            <a:r>
              <a:rPr lang="en-US" sz="1400" dirty="0"/>
              <a:t>50</a:t>
            </a:r>
          </a:p>
        </p:txBody>
      </p:sp>
      <p:sp>
        <p:nvSpPr>
          <p:cNvPr id="63" name="TextBox 62">
            <a:extLst>
              <a:ext uri="{FF2B5EF4-FFF2-40B4-BE49-F238E27FC236}">
                <a16:creationId xmlns:a16="http://schemas.microsoft.com/office/drawing/2014/main" id="{D483F010-5BB8-EF4A-A558-086B193A05A0}"/>
              </a:ext>
            </a:extLst>
          </p:cNvPr>
          <p:cNvSpPr txBox="1"/>
          <p:nvPr/>
        </p:nvSpPr>
        <p:spPr>
          <a:xfrm>
            <a:off x="5966255" y="3406140"/>
            <a:ext cx="412292" cy="307777"/>
          </a:xfrm>
          <a:prstGeom prst="rect">
            <a:avLst/>
          </a:prstGeom>
          <a:noFill/>
        </p:spPr>
        <p:txBody>
          <a:bodyPr wrap="none" rtlCol="0">
            <a:spAutoFit/>
          </a:bodyPr>
          <a:lstStyle/>
          <a:p>
            <a:r>
              <a:rPr lang="en-US" sz="1400" dirty="0"/>
              <a:t>0.5</a:t>
            </a:r>
          </a:p>
        </p:txBody>
      </p:sp>
      <p:sp>
        <p:nvSpPr>
          <p:cNvPr id="64" name="TextBox 63">
            <a:extLst>
              <a:ext uri="{FF2B5EF4-FFF2-40B4-BE49-F238E27FC236}">
                <a16:creationId xmlns:a16="http://schemas.microsoft.com/office/drawing/2014/main" id="{ADA59E26-FBA5-294C-B2FD-4C9C083BB13F}"/>
              </a:ext>
            </a:extLst>
          </p:cNvPr>
          <p:cNvSpPr txBox="1"/>
          <p:nvPr/>
        </p:nvSpPr>
        <p:spPr>
          <a:xfrm>
            <a:off x="5966255" y="3863340"/>
            <a:ext cx="412292" cy="307777"/>
          </a:xfrm>
          <a:prstGeom prst="rect">
            <a:avLst/>
          </a:prstGeom>
          <a:noFill/>
        </p:spPr>
        <p:txBody>
          <a:bodyPr wrap="none" rtlCol="0">
            <a:spAutoFit/>
          </a:bodyPr>
          <a:lstStyle/>
          <a:p>
            <a:r>
              <a:rPr lang="en-US" sz="1400" dirty="0"/>
              <a:t>0.1</a:t>
            </a:r>
          </a:p>
        </p:txBody>
      </p:sp>
      <p:sp>
        <p:nvSpPr>
          <p:cNvPr id="65" name="TextBox 64">
            <a:extLst>
              <a:ext uri="{FF2B5EF4-FFF2-40B4-BE49-F238E27FC236}">
                <a16:creationId xmlns:a16="http://schemas.microsoft.com/office/drawing/2014/main" id="{6643DB69-7CB1-EC4E-AA33-82AED69E7EE4}"/>
              </a:ext>
            </a:extLst>
          </p:cNvPr>
          <p:cNvSpPr txBox="1"/>
          <p:nvPr/>
        </p:nvSpPr>
        <p:spPr>
          <a:xfrm>
            <a:off x="7153931" y="1676400"/>
            <a:ext cx="276038" cy="307777"/>
          </a:xfrm>
          <a:prstGeom prst="rect">
            <a:avLst/>
          </a:prstGeom>
          <a:noFill/>
        </p:spPr>
        <p:txBody>
          <a:bodyPr wrap="none" rtlCol="0">
            <a:spAutoFit/>
          </a:bodyPr>
          <a:lstStyle/>
          <a:p>
            <a:r>
              <a:rPr lang="en-US" sz="1400" dirty="0"/>
              <a:t>5</a:t>
            </a:r>
          </a:p>
        </p:txBody>
      </p:sp>
      <p:sp>
        <p:nvSpPr>
          <p:cNvPr id="66" name="TextBox 65">
            <a:extLst>
              <a:ext uri="{FF2B5EF4-FFF2-40B4-BE49-F238E27FC236}">
                <a16:creationId xmlns:a16="http://schemas.microsoft.com/office/drawing/2014/main" id="{A6357C07-155F-1B48-9706-C7931108CE20}"/>
              </a:ext>
            </a:extLst>
          </p:cNvPr>
          <p:cNvSpPr txBox="1"/>
          <p:nvPr/>
        </p:nvSpPr>
        <p:spPr>
          <a:xfrm>
            <a:off x="7062561" y="2125980"/>
            <a:ext cx="367408" cy="307777"/>
          </a:xfrm>
          <a:prstGeom prst="rect">
            <a:avLst/>
          </a:prstGeom>
          <a:noFill/>
        </p:spPr>
        <p:txBody>
          <a:bodyPr wrap="none" rtlCol="0">
            <a:spAutoFit/>
          </a:bodyPr>
          <a:lstStyle/>
          <a:p>
            <a:r>
              <a:rPr lang="en-US" sz="1400" dirty="0"/>
              <a:t>50</a:t>
            </a:r>
          </a:p>
        </p:txBody>
      </p:sp>
      <p:sp>
        <p:nvSpPr>
          <p:cNvPr id="67" name="TextBox 66">
            <a:extLst>
              <a:ext uri="{FF2B5EF4-FFF2-40B4-BE49-F238E27FC236}">
                <a16:creationId xmlns:a16="http://schemas.microsoft.com/office/drawing/2014/main" id="{A9139E65-4137-FA4D-ADB7-E3447F6CEC01}"/>
              </a:ext>
            </a:extLst>
          </p:cNvPr>
          <p:cNvSpPr txBox="1"/>
          <p:nvPr/>
        </p:nvSpPr>
        <p:spPr>
          <a:xfrm>
            <a:off x="6971189" y="2545080"/>
            <a:ext cx="458780" cy="307777"/>
          </a:xfrm>
          <a:prstGeom prst="rect">
            <a:avLst/>
          </a:prstGeom>
          <a:noFill/>
        </p:spPr>
        <p:txBody>
          <a:bodyPr wrap="none" rtlCol="0">
            <a:spAutoFit/>
          </a:bodyPr>
          <a:lstStyle/>
          <a:p>
            <a:r>
              <a:rPr lang="en-US" sz="1400" dirty="0"/>
              <a:t>100</a:t>
            </a:r>
          </a:p>
        </p:txBody>
      </p:sp>
      <p:sp>
        <p:nvSpPr>
          <p:cNvPr id="68" name="TextBox 67">
            <a:extLst>
              <a:ext uri="{FF2B5EF4-FFF2-40B4-BE49-F238E27FC236}">
                <a16:creationId xmlns:a16="http://schemas.microsoft.com/office/drawing/2014/main" id="{4662E73D-479E-2E4A-A6C9-C12F7693EAB2}"/>
              </a:ext>
            </a:extLst>
          </p:cNvPr>
          <p:cNvSpPr txBox="1"/>
          <p:nvPr/>
        </p:nvSpPr>
        <p:spPr>
          <a:xfrm>
            <a:off x="6834934" y="2979420"/>
            <a:ext cx="595035" cy="307777"/>
          </a:xfrm>
          <a:prstGeom prst="rect">
            <a:avLst/>
          </a:prstGeom>
          <a:noFill/>
        </p:spPr>
        <p:txBody>
          <a:bodyPr wrap="none" rtlCol="0">
            <a:spAutoFit/>
          </a:bodyPr>
          <a:lstStyle/>
          <a:p>
            <a:r>
              <a:rPr lang="en-US" sz="1400" dirty="0"/>
              <a:t>1,000</a:t>
            </a:r>
          </a:p>
        </p:txBody>
      </p:sp>
      <p:sp>
        <p:nvSpPr>
          <p:cNvPr id="69" name="TextBox 68">
            <a:extLst>
              <a:ext uri="{FF2B5EF4-FFF2-40B4-BE49-F238E27FC236}">
                <a16:creationId xmlns:a16="http://schemas.microsoft.com/office/drawing/2014/main" id="{4149E488-9E6F-6442-9310-34F9B771F90B}"/>
              </a:ext>
            </a:extLst>
          </p:cNvPr>
          <p:cNvSpPr txBox="1"/>
          <p:nvPr/>
        </p:nvSpPr>
        <p:spPr>
          <a:xfrm>
            <a:off x="6743563" y="3406140"/>
            <a:ext cx="686406" cy="307777"/>
          </a:xfrm>
          <a:prstGeom prst="rect">
            <a:avLst/>
          </a:prstGeom>
          <a:noFill/>
        </p:spPr>
        <p:txBody>
          <a:bodyPr wrap="none" rtlCol="0">
            <a:spAutoFit/>
          </a:bodyPr>
          <a:lstStyle/>
          <a:p>
            <a:r>
              <a:rPr lang="en-US" sz="1400" dirty="0"/>
              <a:t>50,000</a:t>
            </a:r>
          </a:p>
        </p:txBody>
      </p:sp>
      <p:sp>
        <p:nvSpPr>
          <p:cNvPr id="70" name="TextBox 69">
            <a:extLst>
              <a:ext uri="{FF2B5EF4-FFF2-40B4-BE49-F238E27FC236}">
                <a16:creationId xmlns:a16="http://schemas.microsoft.com/office/drawing/2014/main" id="{3015DE33-C6B6-054E-9AB9-433B3C7E1718}"/>
              </a:ext>
            </a:extLst>
          </p:cNvPr>
          <p:cNvSpPr txBox="1"/>
          <p:nvPr/>
        </p:nvSpPr>
        <p:spPr>
          <a:xfrm>
            <a:off x="6652192" y="3863340"/>
            <a:ext cx="777777" cy="307777"/>
          </a:xfrm>
          <a:prstGeom prst="rect">
            <a:avLst/>
          </a:prstGeom>
          <a:noFill/>
        </p:spPr>
        <p:txBody>
          <a:bodyPr wrap="none" rtlCol="0">
            <a:spAutoFit/>
          </a:bodyPr>
          <a:lstStyle/>
          <a:p>
            <a:r>
              <a:rPr lang="en-US" sz="1400" b="1" dirty="0">
                <a:solidFill>
                  <a:srgbClr val="0432FF"/>
                </a:solidFill>
              </a:rPr>
              <a:t>200,000</a:t>
            </a:r>
          </a:p>
        </p:txBody>
      </p:sp>
      <p:sp>
        <p:nvSpPr>
          <p:cNvPr id="71" name="TextBox 70">
            <a:extLst>
              <a:ext uri="{FF2B5EF4-FFF2-40B4-BE49-F238E27FC236}">
                <a16:creationId xmlns:a16="http://schemas.microsoft.com/office/drawing/2014/main" id="{17FBB34C-70AE-EE41-B09E-89EE55920904}"/>
              </a:ext>
            </a:extLst>
          </p:cNvPr>
          <p:cNvSpPr txBox="1"/>
          <p:nvPr/>
        </p:nvSpPr>
        <p:spPr>
          <a:xfrm>
            <a:off x="8343694" y="1699260"/>
            <a:ext cx="276038" cy="307777"/>
          </a:xfrm>
          <a:prstGeom prst="rect">
            <a:avLst/>
          </a:prstGeom>
          <a:noFill/>
        </p:spPr>
        <p:txBody>
          <a:bodyPr wrap="none" rtlCol="0">
            <a:spAutoFit/>
          </a:bodyPr>
          <a:lstStyle/>
          <a:p>
            <a:r>
              <a:rPr lang="en-US" sz="1400" dirty="0"/>
              <a:t>1</a:t>
            </a:r>
          </a:p>
        </p:txBody>
      </p:sp>
      <p:sp>
        <p:nvSpPr>
          <p:cNvPr id="72" name="TextBox 71">
            <a:extLst>
              <a:ext uri="{FF2B5EF4-FFF2-40B4-BE49-F238E27FC236}">
                <a16:creationId xmlns:a16="http://schemas.microsoft.com/office/drawing/2014/main" id="{A2178A2B-FCA3-9E47-9B60-3D4F10E1688B}"/>
              </a:ext>
            </a:extLst>
          </p:cNvPr>
          <p:cNvSpPr txBox="1"/>
          <p:nvPr/>
        </p:nvSpPr>
        <p:spPr>
          <a:xfrm>
            <a:off x="8252324" y="2148840"/>
            <a:ext cx="367408" cy="307777"/>
          </a:xfrm>
          <a:prstGeom prst="rect">
            <a:avLst/>
          </a:prstGeom>
          <a:noFill/>
        </p:spPr>
        <p:txBody>
          <a:bodyPr wrap="none" rtlCol="0">
            <a:spAutoFit/>
          </a:bodyPr>
          <a:lstStyle/>
          <a:p>
            <a:r>
              <a:rPr lang="en-US" sz="1400" dirty="0"/>
              <a:t>10</a:t>
            </a:r>
          </a:p>
        </p:txBody>
      </p:sp>
      <p:sp>
        <p:nvSpPr>
          <p:cNvPr id="73" name="TextBox 72">
            <a:extLst>
              <a:ext uri="{FF2B5EF4-FFF2-40B4-BE49-F238E27FC236}">
                <a16:creationId xmlns:a16="http://schemas.microsoft.com/office/drawing/2014/main" id="{2293E431-2593-7540-BCFD-1B50E5D986B3}"/>
              </a:ext>
            </a:extLst>
          </p:cNvPr>
          <p:cNvSpPr txBox="1"/>
          <p:nvPr/>
        </p:nvSpPr>
        <p:spPr>
          <a:xfrm>
            <a:off x="8252324" y="2567940"/>
            <a:ext cx="367408" cy="307777"/>
          </a:xfrm>
          <a:prstGeom prst="rect">
            <a:avLst/>
          </a:prstGeom>
          <a:noFill/>
        </p:spPr>
        <p:txBody>
          <a:bodyPr wrap="none" rtlCol="0">
            <a:spAutoFit/>
          </a:bodyPr>
          <a:lstStyle/>
          <a:p>
            <a:r>
              <a:rPr lang="en-US" sz="1400" dirty="0"/>
              <a:t>20</a:t>
            </a:r>
          </a:p>
        </p:txBody>
      </p:sp>
      <p:sp>
        <p:nvSpPr>
          <p:cNvPr id="74" name="TextBox 73">
            <a:extLst>
              <a:ext uri="{FF2B5EF4-FFF2-40B4-BE49-F238E27FC236}">
                <a16:creationId xmlns:a16="http://schemas.microsoft.com/office/drawing/2014/main" id="{CA9ABD63-A8FB-7442-A5C0-DB752B6130CC}"/>
              </a:ext>
            </a:extLst>
          </p:cNvPr>
          <p:cNvSpPr txBox="1"/>
          <p:nvPr/>
        </p:nvSpPr>
        <p:spPr>
          <a:xfrm>
            <a:off x="8160952" y="3002280"/>
            <a:ext cx="458780" cy="307777"/>
          </a:xfrm>
          <a:prstGeom prst="rect">
            <a:avLst/>
          </a:prstGeom>
          <a:noFill/>
        </p:spPr>
        <p:txBody>
          <a:bodyPr wrap="none" rtlCol="0">
            <a:spAutoFit/>
          </a:bodyPr>
          <a:lstStyle/>
          <a:p>
            <a:r>
              <a:rPr lang="en-US" sz="1400" dirty="0"/>
              <a:t>200</a:t>
            </a:r>
          </a:p>
        </p:txBody>
      </p:sp>
      <p:sp>
        <p:nvSpPr>
          <p:cNvPr id="75" name="TextBox 74">
            <a:extLst>
              <a:ext uri="{FF2B5EF4-FFF2-40B4-BE49-F238E27FC236}">
                <a16:creationId xmlns:a16="http://schemas.microsoft.com/office/drawing/2014/main" id="{7451C0A2-E3F7-254A-ADC0-42C5D7FF3DB7}"/>
              </a:ext>
            </a:extLst>
          </p:cNvPr>
          <p:cNvSpPr txBox="1"/>
          <p:nvPr/>
        </p:nvSpPr>
        <p:spPr>
          <a:xfrm>
            <a:off x="7933326" y="3429000"/>
            <a:ext cx="686406" cy="307777"/>
          </a:xfrm>
          <a:prstGeom prst="rect">
            <a:avLst/>
          </a:prstGeom>
          <a:noFill/>
        </p:spPr>
        <p:txBody>
          <a:bodyPr wrap="none" rtlCol="0">
            <a:spAutoFit/>
          </a:bodyPr>
          <a:lstStyle/>
          <a:p>
            <a:r>
              <a:rPr lang="en-US" sz="1400" dirty="0"/>
              <a:t>10,000</a:t>
            </a:r>
          </a:p>
        </p:txBody>
      </p:sp>
      <p:sp>
        <p:nvSpPr>
          <p:cNvPr id="76" name="TextBox 75">
            <a:extLst>
              <a:ext uri="{FF2B5EF4-FFF2-40B4-BE49-F238E27FC236}">
                <a16:creationId xmlns:a16="http://schemas.microsoft.com/office/drawing/2014/main" id="{30EAC6B1-A11F-EA46-A60A-78F11F7106BA}"/>
              </a:ext>
            </a:extLst>
          </p:cNvPr>
          <p:cNvSpPr txBox="1"/>
          <p:nvPr/>
        </p:nvSpPr>
        <p:spPr>
          <a:xfrm>
            <a:off x="7933326" y="3886200"/>
            <a:ext cx="686406" cy="307777"/>
          </a:xfrm>
          <a:prstGeom prst="rect">
            <a:avLst/>
          </a:prstGeom>
          <a:noFill/>
        </p:spPr>
        <p:txBody>
          <a:bodyPr wrap="none" rtlCol="0">
            <a:spAutoFit/>
          </a:bodyPr>
          <a:lstStyle/>
          <a:p>
            <a:r>
              <a:rPr lang="en-US" sz="1400" b="1" dirty="0">
                <a:solidFill>
                  <a:srgbClr val="0432FF"/>
                </a:solidFill>
              </a:rPr>
              <a:t>40,000</a:t>
            </a:r>
          </a:p>
        </p:txBody>
      </p:sp>
      <p:cxnSp>
        <p:nvCxnSpPr>
          <p:cNvPr id="77" name="Straight Connector 76">
            <a:extLst>
              <a:ext uri="{FF2B5EF4-FFF2-40B4-BE49-F238E27FC236}">
                <a16:creationId xmlns:a16="http://schemas.microsoft.com/office/drawing/2014/main" id="{3F156AF5-9FC2-3147-AEE9-B69F5C1F17F7}"/>
              </a:ext>
            </a:extLst>
          </p:cNvPr>
          <p:cNvCxnSpPr/>
          <p:nvPr/>
        </p:nvCxnSpPr>
        <p:spPr>
          <a:xfrm>
            <a:off x="0" y="4610100"/>
            <a:ext cx="9144000" cy="0"/>
          </a:xfrm>
          <a:prstGeom prst="line">
            <a:avLst/>
          </a:prstGeom>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50776E44-EEC3-D946-BA43-E0EB482485A7}"/>
              </a:ext>
            </a:extLst>
          </p:cNvPr>
          <p:cNvSpPr txBox="1"/>
          <p:nvPr/>
        </p:nvSpPr>
        <p:spPr>
          <a:xfrm>
            <a:off x="738231" y="4714613"/>
            <a:ext cx="3078535" cy="369332"/>
          </a:xfrm>
          <a:prstGeom prst="rect">
            <a:avLst/>
          </a:prstGeom>
          <a:noFill/>
        </p:spPr>
        <p:txBody>
          <a:bodyPr wrap="none" rtlCol="0">
            <a:spAutoFit/>
          </a:bodyPr>
          <a:lstStyle/>
          <a:p>
            <a:r>
              <a:rPr lang="en-US" dirty="0"/>
              <a:t>Purification job accomplished !</a:t>
            </a:r>
          </a:p>
        </p:txBody>
      </p:sp>
      <p:sp>
        <p:nvSpPr>
          <p:cNvPr id="78" name="TextBox 77">
            <a:extLst>
              <a:ext uri="{FF2B5EF4-FFF2-40B4-BE49-F238E27FC236}">
                <a16:creationId xmlns:a16="http://schemas.microsoft.com/office/drawing/2014/main" id="{7648B298-50F3-9F4E-9042-0820B545769E}"/>
              </a:ext>
            </a:extLst>
          </p:cNvPr>
          <p:cNvSpPr txBox="1"/>
          <p:nvPr/>
        </p:nvSpPr>
        <p:spPr>
          <a:xfrm>
            <a:off x="739629" y="5194183"/>
            <a:ext cx="7171189" cy="369332"/>
          </a:xfrm>
          <a:prstGeom prst="rect">
            <a:avLst/>
          </a:prstGeom>
          <a:noFill/>
        </p:spPr>
        <p:txBody>
          <a:bodyPr wrap="square" rtlCol="0">
            <a:spAutoFit/>
          </a:bodyPr>
          <a:lstStyle/>
          <a:p>
            <a:r>
              <a:rPr lang="en-US" dirty="0"/>
              <a:t>Characterize the purified enzyme . . .  </a:t>
            </a:r>
            <a:r>
              <a:rPr lang="en-US" b="1" dirty="0"/>
              <a:t>DONE</a:t>
            </a:r>
          </a:p>
        </p:txBody>
      </p:sp>
      <p:sp>
        <p:nvSpPr>
          <p:cNvPr id="79" name="TextBox 78">
            <a:extLst>
              <a:ext uri="{FF2B5EF4-FFF2-40B4-BE49-F238E27FC236}">
                <a16:creationId xmlns:a16="http://schemas.microsoft.com/office/drawing/2014/main" id="{898AA7D4-C457-8445-B958-034F82078FC6}"/>
              </a:ext>
            </a:extLst>
          </p:cNvPr>
          <p:cNvSpPr txBox="1"/>
          <p:nvPr/>
        </p:nvSpPr>
        <p:spPr>
          <a:xfrm>
            <a:off x="2603384" y="5858312"/>
            <a:ext cx="2505512" cy="369332"/>
          </a:xfrm>
          <a:prstGeom prst="rect">
            <a:avLst/>
          </a:prstGeom>
          <a:noFill/>
        </p:spPr>
        <p:txBody>
          <a:bodyPr wrap="square" rtlCol="0">
            <a:spAutoFit/>
          </a:bodyPr>
          <a:lstStyle/>
          <a:p>
            <a:r>
              <a:rPr lang="en-US" dirty="0"/>
              <a:t>Can I graduate now ? </a:t>
            </a:r>
          </a:p>
        </p:txBody>
      </p:sp>
      <p:pic>
        <p:nvPicPr>
          <p:cNvPr id="81" name="Picture 80">
            <a:extLst>
              <a:ext uri="{FF2B5EF4-FFF2-40B4-BE49-F238E27FC236}">
                <a16:creationId xmlns:a16="http://schemas.microsoft.com/office/drawing/2014/main" id="{3B425125-041E-6B49-9071-6ADE83B31025}"/>
              </a:ext>
            </a:extLst>
          </p:cNvPr>
          <p:cNvPicPr>
            <a:picLocks noChangeAspect="1"/>
          </p:cNvPicPr>
          <p:nvPr/>
        </p:nvPicPr>
        <p:blipFill>
          <a:blip r:embed="rId2"/>
          <a:stretch>
            <a:fillRect/>
          </a:stretch>
        </p:blipFill>
        <p:spPr>
          <a:xfrm>
            <a:off x="5232808" y="4724938"/>
            <a:ext cx="1864279" cy="2074339"/>
          </a:xfrm>
          <a:prstGeom prst="rect">
            <a:avLst/>
          </a:prstGeom>
        </p:spPr>
      </p:pic>
      <p:sp>
        <p:nvSpPr>
          <p:cNvPr id="82" name="TextBox 81">
            <a:extLst>
              <a:ext uri="{FF2B5EF4-FFF2-40B4-BE49-F238E27FC236}">
                <a16:creationId xmlns:a16="http://schemas.microsoft.com/office/drawing/2014/main" id="{5C858292-FE17-E843-B072-45511B6B1035}"/>
              </a:ext>
            </a:extLst>
          </p:cNvPr>
          <p:cNvSpPr txBox="1"/>
          <p:nvPr/>
        </p:nvSpPr>
        <p:spPr>
          <a:xfrm>
            <a:off x="6123963" y="5914239"/>
            <a:ext cx="577402" cy="369332"/>
          </a:xfrm>
          <a:prstGeom prst="rect">
            <a:avLst/>
          </a:prstGeom>
          <a:noFill/>
        </p:spPr>
        <p:txBody>
          <a:bodyPr wrap="none" rtlCol="0">
            <a:spAutoFit/>
          </a:bodyPr>
          <a:lstStyle/>
          <a:p>
            <a:r>
              <a:rPr lang="en-US" b="1" dirty="0">
                <a:solidFill>
                  <a:srgbClr val="FFFF00"/>
                </a:solidFill>
              </a:rPr>
              <a:t>PhD</a:t>
            </a:r>
          </a:p>
        </p:txBody>
      </p:sp>
    </p:spTree>
    <p:extLst>
      <p:ext uri="{BB962C8B-B14F-4D97-AF65-F5344CB8AC3E}">
        <p14:creationId xmlns:p14="http://schemas.microsoft.com/office/powerpoint/2010/main" val="408630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5AE194FD-498A-7C45-8310-2B83496F44B5}"/>
              </a:ext>
            </a:extLst>
          </p:cNvPr>
          <p:cNvSpPr txBox="1"/>
          <p:nvPr/>
        </p:nvSpPr>
        <p:spPr>
          <a:xfrm>
            <a:off x="533072" y="2605835"/>
            <a:ext cx="2799788" cy="830997"/>
          </a:xfrm>
          <a:prstGeom prst="rect">
            <a:avLst/>
          </a:prstGeom>
          <a:noFill/>
        </p:spPr>
        <p:txBody>
          <a:bodyPr wrap="square" rtlCol="0">
            <a:spAutoFit/>
          </a:bodyPr>
          <a:lstStyle/>
          <a:p>
            <a:endParaRPr lang="en-US" sz="1600" dirty="0"/>
          </a:p>
          <a:p>
            <a:endParaRPr lang="en-US" sz="1600" dirty="0"/>
          </a:p>
          <a:p>
            <a:r>
              <a:rPr lang="en-US" sz="1600" b="1" dirty="0">
                <a:solidFill>
                  <a:srgbClr val="0432FF"/>
                </a:solidFill>
              </a:rPr>
              <a:t>Q: What do you do next ??</a:t>
            </a:r>
          </a:p>
        </p:txBody>
      </p:sp>
      <p:sp>
        <p:nvSpPr>
          <p:cNvPr id="24" name="TextBox 23">
            <a:extLst>
              <a:ext uri="{FF2B5EF4-FFF2-40B4-BE49-F238E27FC236}">
                <a16:creationId xmlns:a16="http://schemas.microsoft.com/office/drawing/2014/main" id="{9399542C-E100-3942-8D81-4BE84720D547}"/>
              </a:ext>
            </a:extLst>
          </p:cNvPr>
          <p:cNvSpPr txBox="1"/>
          <p:nvPr/>
        </p:nvSpPr>
        <p:spPr>
          <a:xfrm>
            <a:off x="554053" y="3733088"/>
            <a:ext cx="2889901" cy="1908215"/>
          </a:xfrm>
          <a:prstGeom prst="rect">
            <a:avLst/>
          </a:prstGeom>
          <a:noFill/>
        </p:spPr>
        <p:txBody>
          <a:bodyPr wrap="square" rtlCol="0">
            <a:spAutoFit/>
          </a:bodyPr>
          <a:lstStyle/>
          <a:p>
            <a:r>
              <a:rPr lang="en-US" sz="2800" b="1" dirty="0">
                <a:solidFill>
                  <a:srgbClr val="0432FF"/>
                </a:solidFill>
              </a:rPr>
              <a:t>Back-titrate</a:t>
            </a:r>
          </a:p>
          <a:p>
            <a:endParaRPr lang="en-US" dirty="0"/>
          </a:p>
          <a:p>
            <a:r>
              <a:rPr lang="en-US" dirty="0"/>
              <a:t>Dilute enzyme solution 1:10 and repeat titration</a:t>
            </a:r>
          </a:p>
          <a:p>
            <a:endParaRPr lang="en-US" dirty="0"/>
          </a:p>
          <a:p>
            <a:r>
              <a:rPr lang="en-US" dirty="0"/>
              <a:t>Now you’re happy</a:t>
            </a:r>
          </a:p>
        </p:txBody>
      </p:sp>
      <p:sp>
        <p:nvSpPr>
          <p:cNvPr id="33" name="Bent-Up Arrow 32">
            <a:extLst>
              <a:ext uri="{FF2B5EF4-FFF2-40B4-BE49-F238E27FC236}">
                <a16:creationId xmlns:a16="http://schemas.microsoft.com/office/drawing/2014/main" id="{FB771012-E481-F246-AD29-87198F46D795}"/>
              </a:ext>
            </a:extLst>
          </p:cNvPr>
          <p:cNvSpPr/>
          <p:nvPr/>
        </p:nvSpPr>
        <p:spPr>
          <a:xfrm flipH="1">
            <a:off x="5312705" y="2187724"/>
            <a:ext cx="2899801" cy="3183096"/>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83BF7B57-2002-2741-8BEF-71EA37E30568}"/>
              </a:ext>
            </a:extLst>
          </p:cNvPr>
          <p:cNvSpPr txBox="1"/>
          <p:nvPr/>
        </p:nvSpPr>
        <p:spPr>
          <a:xfrm>
            <a:off x="5200519" y="5362055"/>
            <a:ext cx="301686" cy="369332"/>
          </a:xfrm>
          <a:prstGeom prst="rect">
            <a:avLst/>
          </a:prstGeom>
          <a:noFill/>
        </p:spPr>
        <p:txBody>
          <a:bodyPr wrap="none" rtlCol="0">
            <a:spAutoFit/>
          </a:bodyPr>
          <a:lstStyle/>
          <a:p>
            <a:r>
              <a:rPr lang="en-US" dirty="0"/>
              <a:t>0</a:t>
            </a:r>
          </a:p>
        </p:txBody>
      </p:sp>
      <p:sp>
        <p:nvSpPr>
          <p:cNvPr id="48" name="TextBox 47">
            <a:extLst>
              <a:ext uri="{FF2B5EF4-FFF2-40B4-BE49-F238E27FC236}">
                <a16:creationId xmlns:a16="http://schemas.microsoft.com/office/drawing/2014/main" id="{3B1C2D5B-B8D5-E049-A1BF-9834952255EB}"/>
              </a:ext>
            </a:extLst>
          </p:cNvPr>
          <p:cNvSpPr txBox="1"/>
          <p:nvPr/>
        </p:nvSpPr>
        <p:spPr>
          <a:xfrm>
            <a:off x="5609290" y="5362055"/>
            <a:ext cx="476412" cy="369332"/>
          </a:xfrm>
          <a:prstGeom prst="rect">
            <a:avLst/>
          </a:prstGeom>
          <a:noFill/>
        </p:spPr>
        <p:txBody>
          <a:bodyPr wrap="none" rtlCol="0">
            <a:spAutoFit/>
          </a:bodyPr>
          <a:lstStyle/>
          <a:p>
            <a:r>
              <a:rPr lang="en-US" dirty="0"/>
              <a:t>0.1</a:t>
            </a:r>
          </a:p>
        </p:txBody>
      </p:sp>
      <p:sp>
        <p:nvSpPr>
          <p:cNvPr id="49" name="TextBox 48">
            <a:extLst>
              <a:ext uri="{FF2B5EF4-FFF2-40B4-BE49-F238E27FC236}">
                <a16:creationId xmlns:a16="http://schemas.microsoft.com/office/drawing/2014/main" id="{D1078181-D5B4-E34B-9B6A-EE68C8086D6A}"/>
              </a:ext>
            </a:extLst>
          </p:cNvPr>
          <p:cNvSpPr txBox="1"/>
          <p:nvPr/>
        </p:nvSpPr>
        <p:spPr>
          <a:xfrm>
            <a:off x="6146251" y="5362055"/>
            <a:ext cx="476412" cy="369332"/>
          </a:xfrm>
          <a:prstGeom prst="rect">
            <a:avLst/>
          </a:prstGeom>
          <a:noFill/>
        </p:spPr>
        <p:txBody>
          <a:bodyPr wrap="none" rtlCol="0">
            <a:spAutoFit/>
          </a:bodyPr>
          <a:lstStyle/>
          <a:p>
            <a:r>
              <a:rPr lang="en-US" dirty="0"/>
              <a:t>0.2</a:t>
            </a:r>
          </a:p>
        </p:txBody>
      </p:sp>
      <p:sp>
        <p:nvSpPr>
          <p:cNvPr id="50" name="TextBox 49">
            <a:extLst>
              <a:ext uri="{FF2B5EF4-FFF2-40B4-BE49-F238E27FC236}">
                <a16:creationId xmlns:a16="http://schemas.microsoft.com/office/drawing/2014/main" id="{0FB46981-B8EB-B540-8A67-C7403A776EC7}"/>
              </a:ext>
            </a:extLst>
          </p:cNvPr>
          <p:cNvSpPr txBox="1"/>
          <p:nvPr/>
        </p:nvSpPr>
        <p:spPr>
          <a:xfrm>
            <a:off x="6649028" y="5362055"/>
            <a:ext cx="476412" cy="369332"/>
          </a:xfrm>
          <a:prstGeom prst="rect">
            <a:avLst/>
          </a:prstGeom>
          <a:noFill/>
        </p:spPr>
        <p:txBody>
          <a:bodyPr wrap="none" rtlCol="0">
            <a:spAutoFit/>
          </a:bodyPr>
          <a:lstStyle/>
          <a:p>
            <a:r>
              <a:rPr lang="en-US" dirty="0"/>
              <a:t>0.3</a:t>
            </a:r>
          </a:p>
        </p:txBody>
      </p:sp>
      <p:sp>
        <p:nvSpPr>
          <p:cNvPr id="51" name="TextBox 50">
            <a:extLst>
              <a:ext uri="{FF2B5EF4-FFF2-40B4-BE49-F238E27FC236}">
                <a16:creationId xmlns:a16="http://schemas.microsoft.com/office/drawing/2014/main" id="{0D827F51-3FFE-D148-8366-D54A9DBA5C1E}"/>
              </a:ext>
            </a:extLst>
          </p:cNvPr>
          <p:cNvSpPr txBox="1"/>
          <p:nvPr/>
        </p:nvSpPr>
        <p:spPr>
          <a:xfrm>
            <a:off x="7151805" y="5362055"/>
            <a:ext cx="476412" cy="369332"/>
          </a:xfrm>
          <a:prstGeom prst="rect">
            <a:avLst/>
          </a:prstGeom>
          <a:noFill/>
        </p:spPr>
        <p:txBody>
          <a:bodyPr wrap="none" rtlCol="0">
            <a:spAutoFit/>
          </a:bodyPr>
          <a:lstStyle/>
          <a:p>
            <a:r>
              <a:rPr lang="en-US" dirty="0"/>
              <a:t>0.4</a:t>
            </a:r>
          </a:p>
        </p:txBody>
      </p:sp>
      <p:sp>
        <p:nvSpPr>
          <p:cNvPr id="52" name="TextBox 51">
            <a:extLst>
              <a:ext uri="{FF2B5EF4-FFF2-40B4-BE49-F238E27FC236}">
                <a16:creationId xmlns:a16="http://schemas.microsoft.com/office/drawing/2014/main" id="{1122F5FA-60C3-D846-8D4E-DDBA03BAAEE8}"/>
              </a:ext>
            </a:extLst>
          </p:cNvPr>
          <p:cNvSpPr txBox="1"/>
          <p:nvPr/>
        </p:nvSpPr>
        <p:spPr>
          <a:xfrm>
            <a:off x="7654582" y="5362055"/>
            <a:ext cx="476412" cy="369332"/>
          </a:xfrm>
          <a:prstGeom prst="rect">
            <a:avLst/>
          </a:prstGeom>
          <a:noFill/>
        </p:spPr>
        <p:txBody>
          <a:bodyPr wrap="none" rtlCol="0">
            <a:spAutoFit/>
          </a:bodyPr>
          <a:lstStyle/>
          <a:p>
            <a:r>
              <a:rPr lang="en-US" dirty="0"/>
              <a:t>0.5</a:t>
            </a:r>
          </a:p>
        </p:txBody>
      </p:sp>
      <p:sp>
        <p:nvSpPr>
          <p:cNvPr id="53" name="TextBox 52">
            <a:extLst>
              <a:ext uri="{FF2B5EF4-FFF2-40B4-BE49-F238E27FC236}">
                <a16:creationId xmlns:a16="http://schemas.microsoft.com/office/drawing/2014/main" id="{C9ED46B5-5A42-C142-9D0F-17AC4755B9DE}"/>
              </a:ext>
            </a:extLst>
          </p:cNvPr>
          <p:cNvSpPr txBox="1"/>
          <p:nvPr/>
        </p:nvSpPr>
        <p:spPr>
          <a:xfrm>
            <a:off x="6116342" y="5739496"/>
            <a:ext cx="1285480" cy="369332"/>
          </a:xfrm>
          <a:prstGeom prst="rect">
            <a:avLst/>
          </a:prstGeom>
          <a:noFill/>
        </p:spPr>
        <p:txBody>
          <a:bodyPr wrap="none" rtlCol="0">
            <a:spAutoFit/>
          </a:bodyPr>
          <a:lstStyle/>
          <a:p>
            <a:r>
              <a:rPr lang="en-US" dirty="0"/>
              <a:t>Enzyme (µl)</a:t>
            </a:r>
          </a:p>
        </p:txBody>
      </p:sp>
      <p:sp>
        <p:nvSpPr>
          <p:cNvPr id="54" name="TextBox 53">
            <a:extLst>
              <a:ext uri="{FF2B5EF4-FFF2-40B4-BE49-F238E27FC236}">
                <a16:creationId xmlns:a16="http://schemas.microsoft.com/office/drawing/2014/main" id="{A447DB59-EC6F-4648-8C17-6537EB501CB7}"/>
              </a:ext>
            </a:extLst>
          </p:cNvPr>
          <p:cNvSpPr txBox="1"/>
          <p:nvPr/>
        </p:nvSpPr>
        <p:spPr>
          <a:xfrm rot="16200000">
            <a:off x="3918332" y="3499073"/>
            <a:ext cx="1594796" cy="369332"/>
          </a:xfrm>
          <a:prstGeom prst="rect">
            <a:avLst/>
          </a:prstGeom>
          <a:noFill/>
        </p:spPr>
        <p:txBody>
          <a:bodyPr wrap="none" rtlCol="0">
            <a:spAutoFit/>
          </a:bodyPr>
          <a:lstStyle/>
          <a:p>
            <a:r>
              <a:rPr lang="en-US" dirty="0"/>
              <a:t>Product (pmol)</a:t>
            </a:r>
          </a:p>
        </p:txBody>
      </p:sp>
      <p:sp>
        <p:nvSpPr>
          <p:cNvPr id="55" name="TextBox 54">
            <a:extLst>
              <a:ext uri="{FF2B5EF4-FFF2-40B4-BE49-F238E27FC236}">
                <a16:creationId xmlns:a16="http://schemas.microsoft.com/office/drawing/2014/main" id="{E52BC132-8CAC-3548-BFB1-18830A430C0A}"/>
              </a:ext>
            </a:extLst>
          </p:cNvPr>
          <p:cNvSpPr txBox="1"/>
          <p:nvPr/>
        </p:nvSpPr>
        <p:spPr>
          <a:xfrm>
            <a:off x="4924206" y="4634238"/>
            <a:ext cx="418704" cy="369332"/>
          </a:xfrm>
          <a:prstGeom prst="rect">
            <a:avLst/>
          </a:prstGeom>
          <a:noFill/>
        </p:spPr>
        <p:txBody>
          <a:bodyPr wrap="none" rtlCol="0">
            <a:spAutoFit/>
          </a:bodyPr>
          <a:lstStyle/>
          <a:p>
            <a:r>
              <a:rPr lang="en-US" dirty="0"/>
              <a:t>10</a:t>
            </a:r>
          </a:p>
        </p:txBody>
      </p:sp>
      <p:sp>
        <p:nvSpPr>
          <p:cNvPr id="56" name="TextBox 55">
            <a:extLst>
              <a:ext uri="{FF2B5EF4-FFF2-40B4-BE49-F238E27FC236}">
                <a16:creationId xmlns:a16="http://schemas.microsoft.com/office/drawing/2014/main" id="{307E98D7-4DDD-894E-8FA6-3CE5BC678A46}"/>
              </a:ext>
            </a:extLst>
          </p:cNvPr>
          <p:cNvSpPr txBox="1"/>
          <p:nvPr/>
        </p:nvSpPr>
        <p:spPr>
          <a:xfrm>
            <a:off x="4922783" y="4026062"/>
            <a:ext cx="418704" cy="369332"/>
          </a:xfrm>
          <a:prstGeom prst="rect">
            <a:avLst/>
          </a:prstGeom>
          <a:noFill/>
        </p:spPr>
        <p:txBody>
          <a:bodyPr wrap="none" rtlCol="0">
            <a:spAutoFit/>
          </a:bodyPr>
          <a:lstStyle/>
          <a:p>
            <a:r>
              <a:rPr lang="en-US" dirty="0"/>
              <a:t>20</a:t>
            </a:r>
          </a:p>
        </p:txBody>
      </p:sp>
      <p:sp>
        <p:nvSpPr>
          <p:cNvPr id="57" name="TextBox 56">
            <a:extLst>
              <a:ext uri="{FF2B5EF4-FFF2-40B4-BE49-F238E27FC236}">
                <a16:creationId xmlns:a16="http://schemas.microsoft.com/office/drawing/2014/main" id="{4D33AF9A-456F-3048-934A-32054A6F3752}"/>
              </a:ext>
            </a:extLst>
          </p:cNvPr>
          <p:cNvSpPr txBox="1"/>
          <p:nvPr/>
        </p:nvSpPr>
        <p:spPr>
          <a:xfrm>
            <a:off x="4921360" y="3417886"/>
            <a:ext cx="418704" cy="369332"/>
          </a:xfrm>
          <a:prstGeom prst="rect">
            <a:avLst/>
          </a:prstGeom>
          <a:noFill/>
        </p:spPr>
        <p:txBody>
          <a:bodyPr wrap="none" rtlCol="0">
            <a:spAutoFit/>
          </a:bodyPr>
          <a:lstStyle/>
          <a:p>
            <a:r>
              <a:rPr lang="en-US" dirty="0"/>
              <a:t>30</a:t>
            </a:r>
          </a:p>
        </p:txBody>
      </p:sp>
      <p:sp>
        <p:nvSpPr>
          <p:cNvPr id="58" name="TextBox 57">
            <a:extLst>
              <a:ext uri="{FF2B5EF4-FFF2-40B4-BE49-F238E27FC236}">
                <a16:creationId xmlns:a16="http://schemas.microsoft.com/office/drawing/2014/main" id="{827C4893-59C5-1F4B-9C97-AA70B96C0139}"/>
              </a:ext>
            </a:extLst>
          </p:cNvPr>
          <p:cNvSpPr txBox="1"/>
          <p:nvPr/>
        </p:nvSpPr>
        <p:spPr>
          <a:xfrm>
            <a:off x="4919936" y="2835348"/>
            <a:ext cx="418704" cy="369332"/>
          </a:xfrm>
          <a:prstGeom prst="rect">
            <a:avLst/>
          </a:prstGeom>
          <a:noFill/>
        </p:spPr>
        <p:txBody>
          <a:bodyPr wrap="none" rtlCol="0">
            <a:spAutoFit/>
          </a:bodyPr>
          <a:lstStyle/>
          <a:p>
            <a:r>
              <a:rPr lang="en-US" dirty="0"/>
              <a:t>40</a:t>
            </a:r>
          </a:p>
        </p:txBody>
      </p:sp>
      <p:sp>
        <p:nvSpPr>
          <p:cNvPr id="59" name="TextBox 58">
            <a:extLst>
              <a:ext uri="{FF2B5EF4-FFF2-40B4-BE49-F238E27FC236}">
                <a16:creationId xmlns:a16="http://schemas.microsoft.com/office/drawing/2014/main" id="{49763CB7-E054-4349-BC43-BDB2AEFF74BE}"/>
              </a:ext>
            </a:extLst>
          </p:cNvPr>
          <p:cNvSpPr txBox="1"/>
          <p:nvPr/>
        </p:nvSpPr>
        <p:spPr>
          <a:xfrm>
            <a:off x="5682953" y="4563453"/>
            <a:ext cx="364202" cy="523220"/>
          </a:xfrm>
          <a:prstGeom prst="rect">
            <a:avLst/>
          </a:prstGeom>
          <a:noFill/>
        </p:spPr>
        <p:txBody>
          <a:bodyPr wrap="none" rtlCol="0">
            <a:spAutoFit/>
          </a:bodyPr>
          <a:lstStyle/>
          <a:p>
            <a:r>
              <a:rPr lang="en-US" sz="2800" dirty="0"/>
              <a:t>•</a:t>
            </a:r>
          </a:p>
        </p:txBody>
      </p:sp>
      <p:sp>
        <p:nvSpPr>
          <p:cNvPr id="60" name="TextBox 59">
            <a:extLst>
              <a:ext uri="{FF2B5EF4-FFF2-40B4-BE49-F238E27FC236}">
                <a16:creationId xmlns:a16="http://schemas.microsoft.com/office/drawing/2014/main" id="{2BFC6113-6C8F-234B-89C8-73B53B2F5BB4}"/>
              </a:ext>
            </a:extLst>
          </p:cNvPr>
          <p:cNvSpPr txBox="1"/>
          <p:nvPr/>
        </p:nvSpPr>
        <p:spPr>
          <a:xfrm>
            <a:off x="6185731" y="3989461"/>
            <a:ext cx="364202" cy="523220"/>
          </a:xfrm>
          <a:prstGeom prst="rect">
            <a:avLst/>
          </a:prstGeom>
          <a:noFill/>
        </p:spPr>
        <p:txBody>
          <a:bodyPr wrap="none" rtlCol="0">
            <a:spAutoFit/>
          </a:bodyPr>
          <a:lstStyle/>
          <a:p>
            <a:r>
              <a:rPr lang="en-US" sz="2800" dirty="0"/>
              <a:t>•</a:t>
            </a:r>
          </a:p>
        </p:txBody>
      </p:sp>
      <p:sp>
        <p:nvSpPr>
          <p:cNvPr id="61" name="TextBox 60">
            <a:extLst>
              <a:ext uri="{FF2B5EF4-FFF2-40B4-BE49-F238E27FC236}">
                <a16:creationId xmlns:a16="http://schemas.microsoft.com/office/drawing/2014/main" id="{A0354A7C-4310-4643-B368-6460485E840B}"/>
              </a:ext>
            </a:extLst>
          </p:cNvPr>
          <p:cNvSpPr txBox="1"/>
          <p:nvPr/>
        </p:nvSpPr>
        <p:spPr>
          <a:xfrm>
            <a:off x="6707024" y="3391254"/>
            <a:ext cx="364202" cy="523220"/>
          </a:xfrm>
          <a:prstGeom prst="rect">
            <a:avLst/>
          </a:prstGeom>
          <a:noFill/>
        </p:spPr>
        <p:txBody>
          <a:bodyPr wrap="none" rtlCol="0">
            <a:spAutoFit/>
          </a:bodyPr>
          <a:lstStyle/>
          <a:p>
            <a:r>
              <a:rPr lang="en-US" sz="2800" dirty="0"/>
              <a:t>•</a:t>
            </a:r>
          </a:p>
        </p:txBody>
      </p:sp>
      <p:sp>
        <p:nvSpPr>
          <p:cNvPr id="62" name="TextBox 61">
            <a:extLst>
              <a:ext uri="{FF2B5EF4-FFF2-40B4-BE49-F238E27FC236}">
                <a16:creationId xmlns:a16="http://schemas.microsoft.com/office/drawing/2014/main" id="{C1F798CB-5CAD-BD42-A1B9-CAA94C9969FF}"/>
              </a:ext>
            </a:extLst>
          </p:cNvPr>
          <p:cNvSpPr txBox="1"/>
          <p:nvPr/>
        </p:nvSpPr>
        <p:spPr>
          <a:xfrm>
            <a:off x="4918512" y="2210080"/>
            <a:ext cx="418704" cy="369332"/>
          </a:xfrm>
          <a:prstGeom prst="rect">
            <a:avLst/>
          </a:prstGeom>
          <a:noFill/>
        </p:spPr>
        <p:txBody>
          <a:bodyPr wrap="none" rtlCol="0">
            <a:spAutoFit/>
          </a:bodyPr>
          <a:lstStyle/>
          <a:p>
            <a:r>
              <a:rPr lang="en-US" dirty="0"/>
              <a:t>50</a:t>
            </a:r>
          </a:p>
        </p:txBody>
      </p:sp>
      <p:sp>
        <p:nvSpPr>
          <p:cNvPr id="63" name="TextBox 62">
            <a:extLst>
              <a:ext uri="{FF2B5EF4-FFF2-40B4-BE49-F238E27FC236}">
                <a16:creationId xmlns:a16="http://schemas.microsoft.com/office/drawing/2014/main" id="{5BD5AEE7-EADE-E54C-8C3A-F66D73789EF8}"/>
              </a:ext>
            </a:extLst>
          </p:cNvPr>
          <p:cNvSpPr txBox="1"/>
          <p:nvPr/>
        </p:nvSpPr>
        <p:spPr>
          <a:xfrm>
            <a:off x="7209802" y="2757441"/>
            <a:ext cx="364202" cy="523220"/>
          </a:xfrm>
          <a:prstGeom prst="rect">
            <a:avLst/>
          </a:prstGeom>
          <a:noFill/>
        </p:spPr>
        <p:txBody>
          <a:bodyPr wrap="none" rtlCol="0">
            <a:spAutoFit/>
          </a:bodyPr>
          <a:lstStyle/>
          <a:p>
            <a:r>
              <a:rPr lang="en-US" sz="2800" dirty="0"/>
              <a:t>•</a:t>
            </a:r>
          </a:p>
        </p:txBody>
      </p:sp>
      <p:sp>
        <p:nvSpPr>
          <p:cNvPr id="64" name="TextBox 63">
            <a:extLst>
              <a:ext uri="{FF2B5EF4-FFF2-40B4-BE49-F238E27FC236}">
                <a16:creationId xmlns:a16="http://schemas.microsoft.com/office/drawing/2014/main" id="{2813CF27-A249-2242-8886-68BA2FF95931}"/>
              </a:ext>
            </a:extLst>
          </p:cNvPr>
          <p:cNvSpPr txBox="1"/>
          <p:nvPr/>
        </p:nvSpPr>
        <p:spPr>
          <a:xfrm>
            <a:off x="7721125" y="2157811"/>
            <a:ext cx="364202" cy="523220"/>
          </a:xfrm>
          <a:prstGeom prst="rect">
            <a:avLst/>
          </a:prstGeom>
          <a:noFill/>
        </p:spPr>
        <p:txBody>
          <a:bodyPr wrap="none" rtlCol="0">
            <a:spAutoFit/>
          </a:bodyPr>
          <a:lstStyle/>
          <a:p>
            <a:r>
              <a:rPr lang="en-US" sz="2800" dirty="0"/>
              <a:t>•</a:t>
            </a:r>
          </a:p>
        </p:txBody>
      </p:sp>
      <p:cxnSp>
        <p:nvCxnSpPr>
          <p:cNvPr id="65" name="Straight Connector 64">
            <a:extLst>
              <a:ext uri="{FF2B5EF4-FFF2-40B4-BE49-F238E27FC236}">
                <a16:creationId xmlns:a16="http://schemas.microsoft.com/office/drawing/2014/main" id="{E5AB9391-44AF-A942-9F7E-AEDD91E5F322}"/>
              </a:ext>
            </a:extLst>
          </p:cNvPr>
          <p:cNvCxnSpPr>
            <a:cxnSpLocks/>
          </p:cNvCxnSpPr>
          <p:nvPr/>
        </p:nvCxnSpPr>
        <p:spPr>
          <a:xfrm flipV="1">
            <a:off x="5342816" y="2401369"/>
            <a:ext cx="2596227" cy="2960686"/>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0F10DA5-968B-4C4E-B78F-F665BD892FF7}"/>
              </a:ext>
            </a:extLst>
          </p:cNvPr>
          <p:cNvSpPr txBox="1"/>
          <p:nvPr/>
        </p:nvSpPr>
        <p:spPr>
          <a:xfrm>
            <a:off x="5627809" y="2926506"/>
            <a:ext cx="1338828" cy="369332"/>
          </a:xfrm>
          <a:prstGeom prst="rect">
            <a:avLst/>
          </a:prstGeom>
          <a:noFill/>
        </p:spPr>
        <p:txBody>
          <a:bodyPr wrap="none" rtlCol="0">
            <a:spAutoFit/>
          </a:bodyPr>
          <a:lstStyle/>
          <a:p>
            <a:r>
              <a:rPr lang="en-US" dirty="0"/>
              <a:t>100 pmol/µl</a:t>
            </a:r>
          </a:p>
        </p:txBody>
      </p:sp>
      <p:sp>
        <p:nvSpPr>
          <p:cNvPr id="67" name="TextBox 66">
            <a:extLst>
              <a:ext uri="{FF2B5EF4-FFF2-40B4-BE49-F238E27FC236}">
                <a16:creationId xmlns:a16="http://schemas.microsoft.com/office/drawing/2014/main" id="{D7186A29-09C9-D646-BE82-107FD563B5C1}"/>
              </a:ext>
            </a:extLst>
          </p:cNvPr>
          <p:cNvSpPr txBox="1"/>
          <p:nvPr/>
        </p:nvSpPr>
        <p:spPr>
          <a:xfrm>
            <a:off x="6882617" y="4335138"/>
            <a:ext cx="1082348" cy="369332"/>
          </a:xfrm>
          <a:prstGeom prst="rect">
            <a:avLst/>
          </a:prstGeom>
          <a:noFill/>
        </p:spPr>
        <p:txBody>
          <a:bodyPr wrap="none" rtlCol="0">
            <a:spAutoFit/>
          </a:bodyPr>
          <a:lstStyle/>
          <a:p>
            <a:r>
              <a:rPr lang="en-US" b="1" dirty="0"/>
              <a:t>100 U/ml</a:t>
            </a:r>
          </a:p>
        </p:txBody>
      </p:sp>
      <p:sp>
        <p:nvSpPr>
          <p:cNvPr id="2" name="Rectangle 1">
            <a:extLst>
              <a:ext uri="{FF2B5EF4-FFF2-40B4-BE49-F238E27FC236}">
                <a16:creationId xmlns:a16="http://schemas.microsoft.com/office/drawing/2014/main" id="{D8F57D72-41E0-B841-B298-23BFE7ECCF5B}"/>
              </a:ext>
            </a:extLst>
          </p:cNvPr>
          <p:cNvSpPr/>
          <p:nvPr/>
        </p:nvSpPr>
        <p:spPr>
          <a:xfrm>
            <a:off x="2440634" y="5218412"/>
            <a:ext cx="647934" cy="584775"/>
          </a:xfrm>
          <a:prstGeom prst="rect">
            <a:avLst/>
          </a:prstGeom>
        </p:spPr>
        <p:txBody>
          <a:bodyPr wrap="none">
            <a:spAutoFit/>
          </a:bodyPr>
          <a:lstStyle/>
          <a:p>
            <a:r>
              <a:rPr lang="en-US" sz="32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effectLst/>
              </a:rPr>
              <a:t> </a:t>
            </a:r>
            <a:endParaRPr lang="en-US" dirty="0"/>
          </a:p>
        </p:txBody>
      </p:sp>
    </p:spTree>
    <p:extLst>
      <p:ext uri="{BB962C8B-B14F-4D97-AF65-F5344CB8AC3E}">
        <p14:creationId xmlns:p14="http://schemas.microsoft.com/office/powerpoint/2010/main" val="1005328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78" name="TextBox 77">
            <a:extLst>
              <a:ext uri="{FF2B5EF4-FFF2-40B4-BE49-F238E27FC236}">
                <a16:creationId xmlns:a16="http://schemas.microsoft.com/office/drawing/2014/main" id="{7648B298-50F3-9F4E-9042-0820B545769E}"/>
              </a:ext>
            </a:extLst>
          </p:cNvPr>
          <p:cNvSpPr txBox="1"/>
          <p:nvPr/>
        </p:nvSpPr>
        <p:spPr>
          <a:xfrm>
            <a:off x="521515" y="1310380"/>
            <a:ext cx="7171189" cy="1025922"/>
          </a:xfrm>
          <a:prstGeom prst="rect">
            <a:avLst/>
          </a:prstGeom>
          <a:noFill/>
        </p:spPr>
        <p:txBody>
          <a:bodyPr wrap="square" rtlCol="0">
            <a:spAutoFit/>
          </a:bodyPr>
          <a:lstStyle/>
          <a:p>
            <a:pPr>
              <a:spcAft>
                <a:spcPts val="800"/>
              </a:spcAft>
            </a:pPr>
            <a:r>
              <a:rPr lang="en-US" dirty="0"/>
              <a:t>Your committee tells you to:</a:t>
            </a:r>
          </a:p>
          <a:p>
            <a:pPr>
              <a:spcAft>
                <a:spcPts val="800"/>
              </a:spcAft>
            </a:pPr>
            <a:r>
              <a:rPr lang="en-US" b="1" dirty="0"/>
              <a:t>Identify the polypeptide(s) responsible for enzyme activity </a:t>
            </a:r>
            <a:r>
              <a:rPr lang="en-US" dirty="0"/>
              <a:t>so you can apply reverse genetics to identify the gene(s) encoding your enzyme</a:t>
            </a:r>
          </a:p>
        </p:txBody>
      </p:sp>
      <p:sp>
        <p:nvSpPr>
          <p:cNvPr id="79" name="TextBox 78">
            <a:extLst>
              <a:ext uri="{FF2B5EF4-FFF2-40B4-BE49-F238E27FC236}">
                <a16:creationId xmlns:a16="http://schemas.microsoft.com/office/drawing/2014/main" id="{0471B872-7380-F743-91FC-DA60A681657A}"/>
              </a:ext>
            </a:extLst>
          </p:cNvPr>
          <p:cNvSpPr txBox="1"/>
          <p:nvPr/>
        </p:nvSpPr>
        <p:spPr>
          <a:xfrm>
            <a:off x="3270308" y="343809"/>
            <a:ext cx="2010102" cy="461665"/>
          </a:xfrm>
          <a:prstGeom prst="rect">
            <a:avLst/>
          </a:prstGeom>
          <a:noFill/>
        </p:spPr>
        <p:txBody>
          <a:bodyPr wrap="none" rtlCol="0">
            <a:spAutoFit/>
          </a:bodyPr>
          <a:lstStyle/>
          <a:p>
            <a:r>
              <a:rPr lang="en-US" sz="2400" b="1" dirty="0"/>
              <a:t>Not so fast . . .</a:t>
            </a:r>
          </a:p>
        </p:txBody>
      </p:sp>
      <p:sp>
        <p:nvSpPr>
          <p:cNvPr id="11" name="TextBox 10">
            <a:extLst>
              <a:ext uri="{FF2B5EF4-FFF2-40B4-BE49-F238E27FC236}">
                <a16:creationId xmlns:a16="http://schemas.microsoft.com/office/drawing/2014/main" id="{F7DFC6FD-2557-2843-B8B8-5F0BD7C2F252}"/>
              </a:ext>
            </a:extLst>
          </p:cNvPr>
          <p:cNvSpPr txBox="1"/>
          <p:nvPr/>
        </p:nvSpPr>
        <p:spPr>
          <a:xfrm>
            <a:off x="531303" y="3127542"/>
            <a:ext cx="7171189" cy="748923"/>
          </a:xfrm>
          <a:prstGeom prst="rect">
            <a:avLst/>
          </a:prstGeom>
          <a:noFill/>
        </p:spPr>
        <p:txBody>
          <a:bodyPr wrap="square" rtlCol="0">
            <a:spAutoFit/>
          </a:bodyPr>
          <a:lstStyle/>
          <a:p>
            <a:pPr>
              <a:spcAft>
                <a:spcPts val="800"/>
              </a:spcAft>
            </a:pPr>
            <a:r>
              <a:rPr lang="en-US" dirty="0"/>
              <a:t>So you need to:</a:t>
            </a:r>
          </a:p>
          <a:p>
            <a:pPr>
              <a:spcAft>
                <a:spcPts val="800"/>
              </a:spcAft>
            </a:pPr>
            <a:r>
              <a:rPr lang="en-US" dirty="0"/>
              <a:t>Analyze the polypeptide composition of your protein prep by </a:t>
            </a:r>
            <a:r>
              <a:rPr lang="en-US" b="1" dirty="0"/>
              <a:t>SDS-PAGE</a:t>
            </a:r>
          </a:p>
        </p:txBody>
      </p:sp>
    </p:spTree>
    <p:extLst>
      <p:ext uri="{BB962C8B-B14F-4D97-AF65-F5344CB8AC3E}">
        <p14:creationId xmlns:p14="http://schemas.microsoft.com/office/powerpoint/2010/main" val="3614609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997CC-DB47-8545-8976-68EFBDE20BF6}"/>
              </a:ext>
            </a:extLst>
          </p:cNvPr>
          <p:cNvSpPr txBox="1"/>
          <p:nvPr/>
        </p:nvSpPr>
        <p:spPr>
          <a:xfrm>
            <a:off x="-2705100" y="1661160"/>
            <a:ext cx="778931" cy="307777"/>
          </a:xfrm>
          <a:prstGeom prst="rect">
            <a:avLst/>
          </a:prstGeom>
          <a:noFill/>
        </p:spPr>
        <p:txBody>
          <a:bodyPr wrap="none" rtlCol="0">
            <a:spAutoFit/>
          </a:bodyPr>
          <a:lstStyle/>
          <a:p>
            <a:r>
              <a:rPr lang="en-US" sz="1400" dirty="0"/>
              <a:t>Fraction</a:t>
            </a:r>
          </a:p>
        </p:txBody>
      </p:sp>
      <p:sp>
        <p:nvSpPr>
          <p:cNvPr id="80" name="TextBox 79">
            <a:extLst>
              <a:ext uri="{FF2B5EF4-FFF2-40B4-BE49-F238E27FC236}">
                <a16:creationId xmlns:a16="http://schemas.microsoft.com/office/drawing/2014/main" id="{4A28DD4A-4E29-224E-AD5C-2BCB034F5744}"/>
              </a:ext>
            </a:extLst>
          </p:cNvPr>
          <p:cNvSpPr txBox="1"/>
          <p:nvPr/>
        </p:nvSpPr>
        <p:spPr>
          <a:xfrm>
            <a:off x="1784024" y="358857"/>
            <a:ext cx="5490355" cy="400110"/>
          </a:xfrm>
          <a:prstGeom prst="rect">
            <a:avLst/>
          </a:prstGeom>
          <a:noFill/>
        </p:spPr>
        <p:txBody>
          <a:bodyPr wrap="square" rtlCol="0">
            <a:spAutoFit/>
          </a:bodyPr>
          <a:lstStyle/>
          <a:p>
            <a:pPr>
              <a:spcAft>
                <a:spcPts val="800"/>
              </a:spcAft>
            </a:pPr>
            <a:r>
              <a:rPr lang="en-US" sz="2000" b="1" dirty="0"/>
              <a:t>Analysis of polypeptide composition by SDS-PAGE</a:t>
            </a:r>
          </a:p>
        </p:txBody>
      </p:sp>
      <p:sp>
        <p:nvSpPr>
          <p:cNvPr id="81" name="TextBox 80">
            <a:extLst>
              <a:ext uri="{FF2B5EF4-FFF2-40B4-BE49-F238E27FC236}">
                <a16:creationId xmlns:a16="http://schemas.microsoft.com/office/drawing/2014/main" id="{2A220D44-062E-BE4A-A002-5CA41C3A4DA3}"/>
              </a:ext>
            </a:extLst>
          </p:cNvPr>
          <p:cNvSpPr txBox="1"/>
          <p:nvPr/>
        </p:nvSpPr>
        <p:spPr>
          <a:xfrm>
            <a:off x="682581" y="2227651"/>
            <a:ext cx="3007452" cy="369332"/>
          </a:xfrm>
          <a:prstGeom prst="rect">
            <a:avLst/>
          </a:prstGeom>
          <a:noFill/>
        </p:spPr>
        <p:txBody>
          <a:bodyPr wrap="square" rtlCol="0">
            <a:spAutoFit/>
          </a:bodyPr>
          <a:lstStyle/>
          <a:p>
            <a:pPr>
              <a:spcAft>
                <a:spcPts val="800"/>
              </a:spcAft>
            </a:pPr>
            <a:r>
              <a:rPr lang="en-US" b="1" dirty="0"/>
              <a:t>Sodium dodecyl sulfate </a:t>
            </a:r>
            <a:r>
              <a:rPr lang="en-US" dirty="0"/>
              <a:t>(SDS)</a:t>
            </a:r>
          </a:p>
        </p:txBody>
      </p:sp>
      <p:pic>
        <p:nvPicPr>
          <p:cNvPr id="82" name="Picture 81">
            <a:extLst>
              <a:ext uri="{FF2B5EF4-FFF2-40B4-BE49-F238E27FC236}">
                <a16:creationId xmlns:a16="http://schemas.microsoft.com/office/drawing/2014/main" id="{AB7549F5-895C-D341-B1E0-890FDE030902}"/>
              </a:ext>
            </a:extLst>
          </p:cNvPr>
          <p:cNvPicPr>
            <a:picLocks noChangeAspect="1"/>
          </p:cNvPicPr>
          <p:nvPr/>
        </p:nvPicPr>
        <p:blipFill>
          <a:blip r:embed="rId2"/>
          <a:stretch>
            <a:fillRect/>
          </a:stretch>
        </p:blipFill>
        <p:spPr>
          <a:xfrm>
            <a:off x="618788" y="1512151"/>
            <a:ext cx="4975546" cy="750569"/>
          </a:xfrm>
          <a:prstGeom prst="rect">
            <a:avLst/>
          </a:prstGeom>
        </p:spPr>
      </p:pic>
      <p:pic>
        <p:nvPicPr>
          <p:cNvPr id="85" name="Picture 84">
            <a:extLst>
              <a:ext uri="{FF2B5EF4-FFF2-40B4-BE49-F238E27FC236}">
                <a16:creationId xmlns:a16="http://schemas.microsoft.com/office/drawing/2014/main" id="{F4A2FE98-B292-144A-8B83-DCD0C41A1E68}"/>
              </a:ext>
            </a:extLst>
          </p:cNvPr>
          <p:cNvPicPr>
            <a:picLocks noChangeAspect="1"/>
          </p:cNvPicPr>
          <p:nvPr/>
        </p:nvPicPr>
        <p:blipFill rotWithShape="1">
          <a:blip r:embed="rId3"/>
          <a:srcRect l="12418" t="22316" r="22148" b="1976"/>
          <a:stretch/>
        </p:blipFill>
        <p:spPr>
          <a:xfrm>
            <a:off x="4747046" y="2542238"/>
            <a:ext cx="3549048" cy="3082955"/>
          </a:xfrm>
          <a:prstGeom prst="rect">
            <a:avLst/>
          </a:prstGeom>
        </p:spPr>
      </p:pic>
      <p:sp>
        <p:nvSpPr>
          <p:cNvPr id="86" name="TextBox 85">
            <a:extLst>
              <a:ext uri="{FF2B5EF4-FFF2-40B4-BE49-F238E27FC236}">
                <a16:creationId xmlns:a16="http://schemas.microsoft.com/office/drawing/2014/main" id="{065525DE-D2FA-1B40-B4A5-2552671095B3}"/>
              </a:ext>
            </a:extLst>
          </p:cNvPr>
          <p:cNvSpPr txBox="1"/>
          <p:nvPr/>
        </p:nvSpPr>
        <p:spPr>
          <a:xfrm>
            <a:off x="2152053" y="3504176"/>
            <a:ext cx="3056387" cy="923330"/>
          </a:xfrm>
          <a:prstGeom prst="rect">
            <a:avLst/>
          </a:prstGeom>
          <a:noFill/>
        </p:spPr>
        <p:txBody>
          <a:bodyPr wrap="square" rtlCol="0">
            <a:spAutoFit/>
          </a:bodyPr>
          <a:lstStyle/>
          <a:p>
            <a:pPr algn="ctr"/>
            <a:r>
              <a:rPr lang="en-US" b="1" dirty="0"/>
              <a:t>Polyacrylamide gel electrophoresis </a:t>
            </a:r>
          </a:p>
          <a:p>
            <a:pPr algn="ctr"/>
            <a:r>
              <a:rPr lang="en-US" dirty="0"/>
              <a:t>(PAGE)</a:t>
            </a:r>
          </a:p>
        </p:txBody>
      </p:sp>
    </p:spTree>
    <p:extLst>
      <p:ext uri="{BB962C8B-B14F-4D97-AF65-F5344CB8AC3E}">
        <p14:creationId xmlns:p14="http://schemas.microsoft.com/office/powerpoint/2010/main" val="1638293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77F94-4F81-7044-8DD6-FF3853C751B5}"/>
              </a:ext>
            </a:extLst>
          </p:cNvPr>
          <p:cNvPicPr>
            <a:picLocks noChangeAspect="1"/>
          </p:cNvPicPr>
          <p:nvPr/>
        </p:nvPicPr>
        <p:blipFill>
          <a:blip r:embed="rId2"/>
          <a:stretch>
            <a:fillRect/>
          </a:stretch>
        </p:blipFill>
        <p:spPr>
          <a:xfrm>
            <a:off x="687897" y="870419"/>
            <a:ext cx="7575259" cy="2454402"/>
          </a:xfrm>
          <a:prstGeom prst="rect">
            <a:avLst/>
          </a:prstGeom>
        </p:spPr>
      </p:pic>
      <p:sp>
        <p:nvSpPr>
          <p:cNvPr id="6" name="TextBox 5">
            <a:extLst>
              <a:ext uri="{FF2B5EF4-FFF2-40B4-BE49-F238E27FC236}">
                <a16:creationId xmlns:a16="http://schemas.microsoft.com/office/drawing/2014/main" id="{C6CB686A-B2F9-BD42-AB01-46445727D3B2}"/>
              </a:ext>
            </a:extLst>
          </p:cNvPr>
          <p:cNvSpPr txBox="1"/>
          <p:nvPr/>
        </p:nvSpPr>
        <p:spPr>
          <a:xfrm>
            <a:off x="450209" y="3612859"/>
            <a:ext cx="7754223" cy="2369880"/>
          </a:xfrm>
          <a:prstGeom prst="rect">
            <a:avLst/>
          </a:prstGeom>
          <a:noFill/>
        </p:spPr>
        <p:txBody>
          <a:bodyPr wrap="square" rtlCol="0">
            <a:spAutoFit/>
          </a:bodyPr>
          <a:lstStyle/>
          <a:p>
            <a:pPr>
              <a:spcAft>
                <a:spcPts val="800"/>
              </a:spcAft>
            </a:pPr>
            <a:r>
              <a:rPr lang="en-US" sz="1600" dirty="0"/>
              <a:t>SDS is an anionic detergent and protein denaturant</a:t>
            </a:r>
          </a:p>
          <a:p>
            <a:pPr>
              <a:spcAft>
                <a:spcPts val="800"/>
              </a:spcAft>
            </a:pPr>
            <a:r>
              <a:rPr lang="en-US" sz="1600" dirty="0"/>
              <a:t>By binding to proteins at a ratio of one SDS molecule per 2 amino acid residues, the negatively charged detergent provides all proteins with a net negative charge and a similar charge-to-mass ratio.</a:t>
            </a:r>
          </a:p>
          <a:p>
            <a:pPr>
              <a:spcAft>
                <a:spcPts val="800"/>
              </a:spcAft>
            </a:pPr>
            <a:r>
              <a:rPr lang="en-US" sz="1600" dirty="0"/>
              <a:t>Adjust protein sample to 2% SDS and 5% </a:t>
            </a:r>
            <a:r>
              <a:rPr lang="en-US" sz="1600" dirty="0">
                <a:latin typeface="Symbol" pitchFamily="2" charset="2"/>
              </a:rPr>
              <a:t>b</a:t>
            </a:r>
            <a:r>
              <a:rPr lang="en-US" sz="1600" dirty="0"/>
              <a:t>-</a:t>
            </a:r>
            <a:r>
              <a:rPr lang="en-US" sz="1600" dirty="0" err="1"/>
              <a:t>mercaptoethanol</a:t>
            </a:r>
            <a:r>
              <a:rPr lang="en-US" sz="1600" dirty="0"/>
              <a:t> (to reduce all disulfides) and heat the mixture for 5 min at 95˚C</a:t>
            </a:r>
          </a:p>
          <a:p>
            <a:pPr>
              <a:spcAft>
                <a:spcPts val="800"/>
              </a:spcAft>
            </a:pPr>
            <a:r>
              <a:rPr lang="en-US" sz="1600" dirty="0"/>
              <a:t>Separate denatured polypeptides on the basis of size by PAGE with 0.1% SDS in the gel and the running buffer</a:t>
            </a:r>
          </a:p>
        </p:txBody>
      </p:sp>
      <p:sp>
        <p:nvSpPr>
          <p:cNvPr id="8" name="TextBox 7">
            <a:extLst>
              <a:ext uri="{FF2B5EF4-FFF2-40B4-BE49-F238E27FC236}">
                <a16:creationId xmlns:a16="http://schemas.microsoft.com/office/drawing/2014/main" id="{05F62FF6-71AF-BF4B-95CA-1E52BF3E8E58}"/>
              </a:ext>
            </a:extLst>
          </p:cNvPr>
          <p:cNvSpPr txBox="1"/>
          <p:nvPr/>
        </p:nvSpPr>
        <p:spPr>
          <a:xfrm>
            <a:off x="2664330" y="289420"/>
            <a:ext cx="3475213" cy="400110"/>
          </a:xfrm>
          <a:prstGeom prst="rect">
            <a:avLst/>
          </a:prstGeom>
          <a:noFill/>
        </p:spPr>
        <p:txBody>
          <a:bodyPr wrap="square" rtlCol="0">
            <a:spAutoFit/>
          </a:bodyPr>
          <a:lstStyle/>
          <a:p>
            <a:pPr>
              <a:spcAft>
                <a:spcPts val="800"/>
              </a:spcAft>
            </a:pPr>
            <a:r>
              <a:rPr lang="en-US" sz="2000" b="1" dirty="0"/>
              <a:t>Sodium dodecyl sulfate </a:t>
            </a:r>
            <a:r>
              <a:rPr lang="en-US" sz="2000" dirty="0"/>
              <a:t>(SDS)</a:t>
            </a:r>
          </a:p>
        </p:txBody>
      </p:sp>
    </p:spTree>
    <p:extLst>
      <p:ext uri="{BB962C8B-B14F-4D97-AF65-F5344CB8AC3E}">
        <p14:creationId xmlns:p14="http://schemas.microsoft.com/office/powerpoint/2010/main" val="2602362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9B40D01-C994-904D-AFA2-F6EA1585BF0B}"/>
              </a:ext>
            </a:extLst>
          </p:cNvPr>
          <p:cNvGrpSpPr/>
          <p:nvPr/>
        </p:nvGrpSpPr>
        <p:grpSpPr>
          <a:xfrm>
            <a:off x="503796" y="549710"/>
            <a:ext cx="8257360" cy="5628269"/>
            <a:chOff x="503796" y="672170"/>
            <a:chExt cx="8257360" cy="5628269"/>
          </a:xfrm>
        </p:grpSpPr>
        <p:grpSp>
          <p:nvGrpSpPr>
            <p:cNvPr id="11" name="Group 10">
              <a:extLst>
                <a:ext uri="{FF2B5EF4-FFF2-40B4-BE49-F238E27FC236}">
                  <a16:creationId xmlns:a16="http://schemas.microsoft.com/office/drawing/2014/main" id="{6F8A1A4B-A21E-EB4C-96E1-519992407048}"/>
                </a:ext>
              </a:extLst>
            </p:cNvPr>
            <p:cNvGrpSpPr/>
            <p:nvPr/>
          </p:nvGrpSpPr>
          <p:grpSpPr>
            <a:xfrm>
              <a:off x="503796" y="672170"/>
              <a:ext cx="8257360" cy="5628269"/>
              <a:chOff x="503796" y="672170"/>
              <a:chExt cx="8257360" cy="5628269"/>
            </a:xfrm>
          </p:grpSpPr>
          <p:grpSp>
            <p:nvGrpSpPr>
              <p:cNvPr id="8" name="Group 7">
                <a:extLst>
                  <a:ext uri="{FF2B5EF4-FFF2-40B4-BE49-F238E27FC236}">
                    <a16:creationId xmlns:a16="http://schemas.microsoft.com/office/drawing/2014/main" id="{4DE7DA47-F5CD-0F4F-99BA-6CFB1118BCB6}"/>
                  </a:ext>
                </a:extLst>
              </p:cNvPr>
              <p:cNvGrpSpPr/>
              <p:nvPr/>
            </p:nvGrpSpPr>
            <p:grpSpPr>
              <a:xfrm>
                <a:off x="503796" y="672170"/>
                <a:ext cx="8257360" cy="5628269"/>
                <a:chOff x="503796" y="672170"/>
                <a:chExt cx="8257360" cy="5628269"/>
              </a:xfrm>
            </p:grpSpPr>
            <p:pic>
              <p:nvPicPr>
                <p:cNvPr id="6" name="Picture 5">
                  <a:extLst>
                    <a:ext uri="{FF2B5EF4-FFF2-40B4-BE49-F238E27FC236}">
                      <a16:creationId xmlns:a16="http://schemas.microsoft.com/office/drawing/2014/main" id="{721C5E2D-1852-ED49-B435-5E2920BC4CCF}"/>
                    </a:ext>
                  </a:extLst>
                </p:cNvPr>
                <p:cNvPicPr>
                  <a:picLocks noChangeAspect="1"/>
                </p:cNvPicPr>
                <p:nvPr/>
              </p:nvPicPr>
              <p:blipFill>
                <a:blip r:embed="rId2"/>
                <a:stretch>
                  <a:fillRect/>
                </a:stretch>
              </p:blipFill>
              <p:spPr>
                <a:xfrm>
                  <a:off x="726067" y="672170"/>
                  <a:ext cx="7006621" cy="5628269"/>
                </a:xfrm>
                <a:prstGeom prst="rect">
                  <a:avLst/>
                </a:prstGeom>
              </p:spPr>
            </p:pic>
            <p:sp>
              <p:nvSpPr>
                <p:cNvPr id="7" name="TextBox 6">
                  <a:extLst>
                    <a:ext uri="{FF2B5EF4-FFF2-40B4-BE49-F238E27FC236}">
                      <a16:creationId xmlns:a16="http://schemas.microsoft.com/office/drawing/2014/main" id="{D48E8746-9FD8-974D-83C6-E5196C3208CF}"/>
                    </a:ext>
                  </a:extLst>
                </p:cNvPr>
                <p:cNvSpPr txBox="1"/>
                <p:nvPr/>
              </p:nvSpPr>
              <p:spPr>
                <a:xfrm>
                  <a:off x="503796" y="2241992"/>
                  <a:ext cx="1216551" cy="369332"/>
                </a:xfrm>
                <a:prstGeom prst="rect">
                  <a:avLst/>
                </a:prstGeom>
                <a:solidFill>
                  <a:schemeClr val="bg1"/>
                </a:solidFill>
              </p:spPr>
              <p:txBody>
                <a:bodyPr wrap="none" rtlCol="0">
                  <a:spAutoFit/>
                </a:bodyPr>
                <a:lstStyle/>
                <a:p>
                  <a:r>
                    <a:rPr lang="en-US" dirty="0"/>
                    <a:t>acrylamide</a:t>
                  </a:r>
                </a:p>
              </p:txBody>
            </p:sp>
            <p:sp>
              <p:nvSpPr>
                <p:cNvPr id="28" name="TextBox 27">
                  <a:extLst>
                    <a:ext uri="{FF2B5EF4-FFF2-40B4-BE49-F238E27FC236}">
                      <a16:creationId xmlns:a16="http://schemas.microsoft.com/office/drawing/2014/main" id="{C4D4CE12-81B4-4548-A7CF-5D1A782477F2}"/>
                    </a:ext>
                  </a:extLst>
                </p:cNvPr>
                <p:cNvSpPr txBox="1"/>
                <p:nvPr/>
              </p:nvSpPr>
              <p:spPr>
                <a:xfrm>
                  <a:off x="1325668" y="3406762"/>
                  <a:ext cx="1551579" cy="369332"/>
                </a:xfrm>
                <a:prstGeom prst="rect">
                  <a:avLst/>
                </a:prstGeom>
                <a:solidFill>
                  <a:schemeClr val="bg1"/>
                </a:solidFill>
              </p:spPr>
              <p:txBody>
                <a:bodyPr wrap="none" rtlCol="0">
                  <a:spAutoFit/>
                </a:bodyPr>
                <a:lstStyle/>
                <a:p>
                  <a:r>
                    <a:rPr lang="en-US" dirty="0"/>
                    <a:t>bis-acrylamide</a:t>
                  </a:r>
                </a:p>
              </p:txBody>
            </p:sp>
            <p:sp>
              <p:nvSpPr>
                <p:cNvPr id="31" name="TextBox 30">
                  <a:extLst>
                    <a:ext uri="{FF2B5EF4-FFF2-40B4-BE49-F238E27FC236}">
                      <a16:creationId xmlns:a16="http://schemas.microsoft.com/office/drawing/2014/main" id="{281E1A42-FBD4-2C42-B64C-BCFD18C62411}"/>
                    </a:ext>
                  </a:extLst>
                </p:cNvPr>
                <p:cNvSpPr txBox="1"/>
                <p:nvPr/>
              </p:nvSpPr>
              <p:spPr>
                <a:xfrm>
                  <a:off x="7113782" y="2574008"/>
                  <a:ext cx="1647374" cy="369332"/>
                </a:xfrm>
                <a:prstGeom prst="rect">
                  <a:avLst/>
                </a:prstGeom>
                <a:solidFill>
                  <a:schemeClr val="bg1"/>
                </a:solidFill>
              </p:spPr>
              <p:txBody>
                <a:bodyPr wrap="none" rtlCol="0">
                  <a:spAutoFit/>
                </a:bodyPr>
                <a:lstStyle/>
                <a:p>
                  <a:r>
                    <a:rPr lang="en-US" b="1" dirty="0"/>
                    <a:t>polyacrylamide</a:t>
                  </a:r>
                </a:p>
              </p:txBody>
            </p:sp>
          </p:grpSp>
          <p:sp>
            <p:nvSpPr>
              <p:cNvPr id="10" name="TextBox 9">
                <a:extLst>
                  <a:ext uri="{FF2B5EF4-FFF2-40B4-BE49-F238E27FC236}">
                    <a16:creationId xmlns:a16="http://schemas.microsoft.com/office/drawing/2014/main" id="{426FEF04-6BED-C443-B9DE-2AF485DCD9A7}"/>
                  </a:ext>
                </a:extLst>
              </p:cNvPr>
              <p:cNvSpPr txBox="1"/>
              <p:nvPr/>
            </p:nvSpPr>
            <p:spPr>
              <a:xfrm>
                <a:off x="3004457" y="2081892"/>
                <a:ext cx="861133" cy="369332"/>
              </a:xfrm>
              <a:prstGeom prst="rect">
                <a:avLst/>
              </a:prstGeom>
              <a:noFill/>
            </p:spPr>
            <p:txBody>
              <a:bodyPr wrap="none" rtlCol="0">
                <a:spAutoFit/>
              </a:bodyPr>
              <a:lstStyle/>
              <a:p>
                <a:r>
                  <a:rPr lang="en-US" dirty="0"/>
                  <a:t>TEMED</a:t>
                </a:r>
              </a:p>
            </p:txBody>
          </p:sp>
          <p:sp>
            <p:nvSpPr>
              <p:cNvPr id="29" name="TextBox 28">
                <a:extLst>
                  <a:ext uri="{FF2B5EF4-FFF2-40B4-BE49-F238E27FC236}">
                    <a16:creationId xmlns:a16="http://schemas.microsoft.com/office/drawing/2014/main" id="{B0D5FCB7-73E7-B940-8321-BF8C2EFB1167}"/>
                  </a:ext>
                </a:extLst>
              </p:cNvPr>
              <p:cNvSpPr txBox="1"/>
              <p:nvPr/>
            </p:nvSpPr>
            <p:spPr>
              <a:xfrm>
                <a:off x="3001735" y="2528206"/>
                <a:ext cx="1126975" cy="369332"/>
              </a:xfrm>
              <a:prstGeom prst="rect">
                <a:avLst/>
              </a:prstGeom>
              <a:noFill/>
            </p:spPr>
            <p:txBody>
              <a:bodyPr wrap="none" rtlCol="0">
                <a:spAutoFit/>
              </a:bodyPr>
              <a:lstStyle/>
              <a:p>
                <a:r>
                  <a:rPr lang="en-US" dirty="0"/>
                  <a:t>persulfate</a:t>
                </a:r>
              </a:p>
            </p:txBody>
          </p:sp>
        </p:grpSp>
        <p:grpSp>
          <p:nvGrpSpPr>
            <p:cNvPr id="14" name="Group 13">
              <a:extLst>
                <a:ext uri="{FF2B5EF4-FFF2-40B4-BE49-F238E27FC236}">
                  <a16:creationId xmlns:a16="http://schemas.microsoft.com/office/drawing/2014/main" id="{293489E0-AD55-C441-85B8-06CD65FD2042}"/>
                </a:ext>
              </a:extLst>
            </p:cNvPr>
            <p:cNvGrpSpPr/>
            <p:nvPr/>
          </p:nvGrpSpPr>
          <p:grpSpPr>
            <a:xfrm>
              <a:off x="5804807" y="2767693"/>
              <a:ext cx="445956" cy="338554"/>
              <a:chOff x="1036864" y="5135336"/>
              <a:chExt cx="445956" cy="338554"/>
            </a:xfrm>
          </p:grpSpPr>
          <p:sp>
            <p:nvSpPr>
              <p:cNvPr id="13" name="Rectangle 12">
                <a:extLst>
                  <a:ext uri="{FF2B5EF4-FFF2-40B4-BE49-F238E27FC236}">
                    <a16:creationId xmlns:a16="http://schemas.microsoft.com/office/drawing/2014/main" id="{CA96781E-E24B-664E-AEC8-6320A8749A1F}"/>
                  </a:ext>
                </a:extLst>
              </p:cNvPr>
              <p:cNvSpPr/>
              <p:nvPr/>
            </p:nvSpPr>
            <p:spPr>
              <a:xfrm>
                <a:off x="1102179" y="5200650"/>
                <a:ext cx="367392" cy="19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184A8F-A571-214B-A61B-52E041AC76A7}"/>
                  </a:ext>
                </a:extLst>
              </p:cNvPr>
              <p:cNvSpPr txBox="1"/>
              <p:nvPr/>
            </p:nvSpPr>
            <p:spPr>
              <a:xfrm>
                <a:off x="1036864" y="5135336"/>
                <a:ext cx="445956" cy="338554"/>
              </a:xfrm>
              <a:prstGeom prst="rect">
                <a:avLst/>
              </a:prstGeom>
              <a:noFill/>
            </p:spPr>
            <p:txBody>
              <a:bodyPr wrap="none" rtlCol="0">
                <a:spAutoFit/>
              </a:bodyPr>
              <a:lstStyle/>
              <a:p>
                <a:r>
                  <a:rPr lang="en-US" sz="1600" dirty="0"/>
                  <a:t>NH</a:t>
                </a:r>
              </a:p>
            </p:txBody>
          </p:sp>
        </p:grpSp>
      </p:grpSp>
      <p:sp>
        <p:nvSpPr>
          <p:cNvPr id="32" name="TextBox 31">
            <a:extLst>
              <a:ext uri="{FF2B5EF4-FFF2-40B4-BE49-F238E27FC236}">
                <a16:creationId xmlns:a16="http://schemas.microsoft.com/office/drawing/2014/main" id="{841EAA3E-0FEB-2444-9A73-FBD7DE0BA416}"/>
              </a:ext>
            </a:extLst>
          </p:cNvPr>
          <p:cNvSpPr txBox="1"/>
          <p:nvPr/>
        </p:nvSpPr>
        <p:spPr>
          <a:xfrm>
            <a:off x="277586" y="4506686"/>
            <a:ext cx="1959429" cy="1200329"/>
          </a:xfrm>
          <a:prstGeom prst="rect">
            <a:avLst/>
          </a:prstGeom>
          <a:noFill/>
        </p:spPr>
        <p:txBody>
          <a:bodyPr wrap="square" rtlCol="0">
            <a:spAutoFit/>
          </a:bodyPr>
          <a:lstStyle/>
          <a:p>
            <a:r>
              <a:rPr lang="en-US" dirty="0"/>
              <a:t>Free radicals initiate polymerization of acrylamide</a:t>
            </a:r>
          </a:p>
        </p:txBody>
      </p:sp>
      <p:sp>
        <p:nvSpPr>
          <p:cNvPr id="33" name="TextBox 32">
            <a:extLst>
              <a:ext uri="{FF2B5EF4-FFF2-40B4-BE49-F238E27FC236}">
                <a16:creationId xmlns:a16="http://schemas.microsoft.com/office/drawing/2014/main" id="{6FAA3311-EE41-9244-B103-9E2F0EFF254D}"/>
              </a:ext>
            </a:extLst>
          </p:cNvPr>
          <p:cNvSpPr txBox="1"/>
          <p:nvPr/>
        </p:nvSpPr>
        <p:spPr>
          <a:xfrm>
            <a:off x="3216730" y="1698175"/>
            <a:ext cx="364202" cy="523220"/>
          </a:xfrm>
          <a:prstGeom prst="rect">
            <a:avLst/>
          </a:prstGeom>
          <a:noFill/>
        </p:spPr>
        <p:txBody>
          <a:bodyPr wrap="none" rtlCol="0">
            <a:spAutoFit/>
          </a:bodyPr>
          <a:lstStyle/>
          <a:p>
            <a:r>
              <a:rPr lang="en-US" sz="2800" b="1" dirty="0">
                <a:solidFill>
                  <a:srgbClr val="FF0000"/>
                </a:solidFill>
                <a:latin typeface="Times" pitchFamily="2" charset="0"/>
              </a:rPr>
              <a:t>*</a:t>
            </a:r>
          </a:p>
        </p:txBody>
      </p:sp>
      <p:sp>
        <p:nvSpPr>
          <p:cNvPr id="34" name="TextBox 33">
            <a:extLst>
              <a:ext uri="{FF2B5EF4-FFF2-40B4-BE49-F238E27FC236}">
                <a16:creationId xmlns:a16="http://schemas.microsoft.com/office/drawing/2014/main" id="{640726CE-586A-C845-A00C-8B7D9190E410}"/>
              </a:ext>
            </a:extLst>
          </p:cNvPr>
          <p:cNvSpPr txBox="1"/>
          <p:nvPr/>
        </p:nvSpPr>
        <p:spPr>
          <a:xfrm>
            <a:off x="46265" y="4520292"/>
            <a:ext cx="364202" cy="523220"/>
          </a:xfrm>
          <a:prstGeom prst="rect">
            <a:avLst/>
          </a:prstGeom>
          <a:noFill/>
        </p:spPr>
        <p:txBody>
          <a:bodyPr wrap="none" rtlCol="0">
            <a:spAutoFit/>
          </a:bodyPr>
          <a:lstStyle/>
          <a:p>
            <a:r>
              <a:rPr lang="en-US" sz="2800" b="1" dirty="0">
                <a:solidFill>
                  <a:srgbClr val="FF0000"/>
                </a:solidFill>
                <a:latin typeface="Times" pitchFamily="2" charset="0"/>
              </a:rPr>
              <a:t>*</a:t>
            </a:r>
          </a:p>
        </p:txBody>
      </p:sp>
      <p:sp>
        <p:nvSpPr>
          <p:cNvPr id="35" name="TextBox 34">
            <a:extLst>
              <a:ext uri="{FF2B5EF4-FFF2-40B4-BE49-F238E27FC236}">
                <a16:creationId xmlns:a16="http://schemas.microsoft.com/office/drawing/2014/main" id="{4D19BA78-9642-4045-B012-5C5D316B4A56}"/>
              </a:ext>
            </a:extLst>
          </p:cNvPr>
          <p:cNvSpPr txBox="1"/>
          <p:nvPr/>
        </p:nvSpPr>
        <p:spPr>
          <a:xfrm>
            <a:off x="179614" y="6433457"/>
            <a:ext cx="3625608" cy="307777"/>
          </a:xfrm>
          <a:prstGeom prst="rect">
            <a:avLst/>
          </a:prstGeom>
          <a:noFill/>
        </p:spPr>
        <p:txBody>
          <a:bodyPr wrap="none" rtlCol="0">
            <a:spAutoFit/>
          </a:bodyPr>
          <a:lstStyle/>
          <a:p>
            <a:r>
              <a:rPr lang="en-US" sz="1400" dirty="0"/>
              <a:t>TEMED = N,N,N,N-</a:t>
            </a:r>
            <a:r>
              <a:rPr lang="en-US" sz="1400" dirty="0" err="1"/>
              <a:t>tetramethylethylenediamine</a:t>
            </a:r>
            <a:endParaRPr lang="en-US" sz="1400" dirty="0"/>
          </a:p>
        </p:txBody>
      </p:sp>
      <p:sp>
        <p:nvSpPr>
          <p:cNvPr id="5" name="TextBox 4">
            <a:extLst>
              <a:ext uri="{FF2B5EF4-FFF2-40B4-BE49-F238E27FC236}">
                <a16:creationId xmlns:a16="http://schemas.microsoft.com/office/drawing/2014/main" id="{84967DD8-64DB-2244-8A8D-4C5F01E34BCE}"/>
              </a:ext>
            </a:extLst>
          </p:cNvPr>
          <p:cNvSpPr txBox="1"/>
          <p:nvPr/>
        </p:nvSpPr>
        <p:spPr>
          <a:xfrm>
            <a:off x="2379880" y="301864"/>
            <a:ext cx="4030719" cy="400110"/>
          </a:xfrm>
          <a:prstGeom prst="rect">
            <a:avLst/>
          </a:prstGeom>
          <a:noFill/>
        </p:spPr>
        <p:txBody>
          <a:bodyPr wrap="none" rtlCol="0">
            <a:spAutoFit/>
          </a:bodyPr>
          <a:lstStyle/>
          <a:p>
            <a:r>
              <a:rPr lang="en-US" sz="2000" b="1" dirty="0"/>
              <a:t>Polyacrylamide Gel: a porous matrix</a:t>
            </a:r>
          </a:p>
        </p:txBody>
      </p:sp>
    </p:spTree>
    <p:extLst>
      <p:ext uri="{BB962C8B-B14F-4D97-AF65-F5344CB8AC3E}">
        <p14:creationId xmlns:p14="http://schemas.microsoft.com/office/powerpoint/2010/main" val="1899713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967DD8-64DB-2244-8A8D-4C5F01E34BCE}"/>
              </a:ext>
            </a:extLst>
          </p:cNvPr>
          <p:cNvSpPr txBox="1"/>
          <p:nvPr/>
        </p:nvSpPr>
        <p:spPr>
          <a:xfrm>
            <a:off x="3555534" y="301864"/>
            <a:ext cx="1227516" cy="400110"/>
          </a:xfrm>
          <a:prstGeom prst="rect">
            <a:avLst/>
          </a:prstGeom>
          <a:noFill/>
        </p:spPr>
        <p:txBody>
          <a:bodyPr wrap="none" rtlCol="0">
            <a:spAutoFit/>
          </a:bodyPr>
          <a:lstStyle/>
          <a:p>
            <a:r>
              <a:rPr lang="en-US" sz="2000" b="1" dirty="0"/>
              <a:t>SDS-PAGE</a:t>
            </a:r>
          </a:p>
        </p:txBody>
      </p:sp>
      <p:grpSp>
        <p:nvGrpSpPr>
          <p:cNvPr id="4" name="Group 3">
            <a:extLst>
              <a:ext uri="{FF2B5EF4-FFF2-40B4-BE49-F238E27FC236}">
                <a16:creationId xmlns:a16="http://schemas.microsoft.com/office/drawing/2014/main" id="{89BC567C-2E95-4846-99A0-FCCC8EADBBA7}"/>
              </a:ext>
            </a:extLst>
          </p:cNvPr>
          <p:cNvGrpSpPr/>
          <p:nvPr/>
        </p:nvGrpSpPr>
        <p:grpSpPr>
          <a:xfrm>
            <a:off x="1125609" y="1234440"/>
            <a:ext cx="6326751" cy="4850339"/>
            <a:chOff x="1247529" y="1517999"/>
            <a:chExt cx="6176957" cy="4521060"/>
          </a:xfrm>
        </p:grpSpPr>
        <p:pic>
          <p:nvPicPr>
            <p:cNvPr id="2" name="Picture 1">
              <a:extLst>
                <a:ext uri="{FF2B5EF4-FFF2-40B4-BE49-F238E27FC236}">
                  <a16:creationId xmlns:a16="http://schemas.microsoft.com/office/drawing/2014/main" id="{018011C5-8B2D-964E-90E7-4F0FF6CCB65B}"/>
                </a:ext>
              </a:extLst>
            </p:cNvPr>
            <p:cNvPicPr>
              <a:picLocks noChangeAspect="1"/>
            </p:cNvPicPr>
            <p:nvPr/>
          </p:nvPicPr>
          <p:blipFill>
            <a:blip r:embed="rId2"/>
            <a:stretch>
              <a:fillRect/>
            </a:stretch>
          </p:blipFill>
          <p:spPr>
            <a:xfrm>
              <a:off x="1247529" y="1517999"/>
              <a:ext cx="6176957" cy="4521060"/>
            </a:xfrm>
            <a:prstGeom prst="rect">
              <a:avLst/>
            </a:prstGeom>
          </p:spPr>
        </p:pic>
        <p:sp>
          <p:nvSpPr>
            <p:cNvPr id="3" name="Rectangle 2">
              <a:extLst>
                <a:ext uri="{FF2B5EF4-FFF2-40B4-BE49-F238E27FC236}">
                  <a16:creationId xmlns:a16="http://schemas.microsoft.com/office/drawing/2014/main" id="{A5441664-76D9-7C4A-8112-AB82FF475862}"/>
                </a:ext>
              </a:extLst>
            </p:cNvPr>
            <p:cNvSpPr/>
            <p:nvPr/>
          </p:nvSpPr>
          <p:spPr>
            <a:xfrm>
              <a:off x="1577591" y="5034224"/>
              <a:ext cx="5576835" cy="21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a:extLst>
              <a:ext uri="{FF2B5EF4-FFF2-40B4-BE49-F238E27FC236}">
                <a16:creationId xmlns:a16="http://schemas.microsoft.com/office/drawing/2014/main" id="{44B2DABF-8541-B84E-AD26-4A771B847240}"/>
              </a:ext>
            </a:extLst>
          </p:cNvPr>
          <p:cNvCxnSpPr/>
          <p:nvPr/>
        </p:nvCxnSpPr>
        <p:spPr>
          <a:xfrm>
            <a:off x="1173480" y="1897380"/>
            <a:ext cx="6240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F11A1E5-C14A-E24F-9214-1B3AAF062E44}"/>
              </a:ext>
            </a:extLst>
          </p:cNvPr>
          <p:cNvSpPr/>
          <p:nvPr/>
        </p:nvSpPr>
        <p:spPr>
          <a:xfrm>
            <a:off x="209550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99D5E6-4D5D-A941-A03E-D037AF4F74B5}"/>
              </a:ext>
            </a:extLst>
          </p:cNvPr>
          <p:cNvSpPr/>
          <p:nvPr/>
        </p:nvSpPr>
        <p:spPr>
          <a:xfrm>
            <a:off x="265938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331F57-DE62-DB47-9AAC-BD68D5507503}"/>
              </a:ext>
            </a:extLst>
          </p:cNvPr>
          <p:cNvSpPr/>
          <p:nvPr/>
        </p:nvSpPr>
        <p:spPr>
          <a:xfrm>
            <a:off x="322326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1AFE23-3435-5443-940F-F19198874196}"/>
              </a:ext>
            </a:extLst>
          </p:cNvPr>
          <p:cNvSpPr/>
          <p:nvPr/>
        </p:nvSpPr>
        <p:spPr>
          <a:xfrm>
            <a:off x="379476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363388-DA1D-2044-BC00-F2F7F1F7A4E8}"/>
              </a:ext>
            </a:extLst>
          </p:cNvPr>
          <p:cNvSpPr/>
          <p:nvPr/>
        </p:nvSpPr>
        <p:spPr>
          <a:xfrm>
            <a:off x="436626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32806A-507F-9546-B3EB-8AB16194FBBA}"/>
              </a:ext>
            </a:extLst>
          </p:cNvPr>
          <p:cNvSpPr/>
          <p:nvPr/>
        </p:nvSpPr>
        <p:spPr>
          <a:xfrm>
            <a:off x="493776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7B7CD4-3EE7-2E45-92C6-2832C788BACE}"/>
              </a:ext>
            </a:extLst>
          </p:cNvPr>
          <p:cNvSpPr/>
          <p:nvPr/>
        </p:nvSpPr>
        <p:spPr>
          <a:xfrm>
            <a:off x="550164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27EE50-E26D-354E-8566-ACA9B6974404}"/>
              </a:ext>
            </a:extLst>
          </p:cNvPr>
          <p:cNvSpPr/>
          <p:nvPr/>
        </p:nvSpPr>
        <p:spPr>
          <a:xfrm>
            <a:off x="6073140" y="1341120"/>
            <a:ext cx="419100" cy="121920"/>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F7C6E18-6F3A-AB43-A453-E9F9502627B4}"/>
              </a:ext>
            </a:extLst>
          </p:cNvPr>
          <p:cNvSpPr txBox="1"/>
          <p:nvPr/>
        </p:nvSpPr>
        <p:spPr>
          <a:xfrm>
            <a:off x="1675617" y="864245"/>
            <a:ext cx="5363391" cy="338554"/>
          </a:xfrm>
          <a:prstGeom prst="rect">
            <a:avLst/>
          </a:prstGeom>
          <a:noFill/>
        </p:spPr>
        <p:txBody>
          <a:bodyPr wrap="none" rtlCol="0">
            <a:spAutoFit/>
          </a:bodyPr>
          <a:lstStyle/>
          <a:p>
            <a:r>
              <a:rPr lang="en-US" sz="1600" dirty="0"/>
              <a:t>Load denatured samples (with bromophenol blue tracking dye</a:t>
            </a:r>
            <a:r>
              <a:rPr lang="en-US" sz="1400" dirty="0"/>
              <a:t>)</a:t>
            </a:r>
          </a:p>
        </p:txBody>
      </p:sp>
      <p:sp>
        <p:nvSpPr>
          <p:cNvPr id="24" name="TextBox 23">
            <a:extLst>
              <a:ext uri="{FF2B5EF4-FFF2-40B4-BE49-F238E27FC236}">
                <a16:creationId xmlns:a16="http://schemas.microsoft.com/office/drawing/2014/main" id="{FD4EDBC1-9D9D-FE4B-9008-97FCF51D6469}"/>
              </a:ext>
            </a:extLst>
          </p:cNvPr>
          <p:cNvSpPr txBox="1"/>
          <p:nvPr/>
        </p:nvSpPr>
        <p:spPr>
          <a:xfrm>
            <a:off x="7420552" y="1564197"/>
            <a:ext cx="1409425" cy="523220"/>
          </a:xfrm>
          <a:prstGeom prst="rect">
            <a:avLst/>
          </a:prstGeom>
          <a:noFill/>
        </p:spPr>
        <p:txBody>
          <a:bodyPr wrap="none" rtlCol="0">
            <a:spAutoFit/>
          </a:bodyPr>
          <a:lstStyle/>
          <a:p>
            <a:r>
              <a:rPr lang="en-US" sz="1400" dirty="0"/>
              <a:t>Stacking gel </a:t>
            </a:r>
          </a:p>
          <a:p>
            <a:r>
              <a:rPr lang="en-US" sz="1400" dirty="0"/>
              <a:t>(Tris-HCl, pH 6.8)</a:t>
            </a:r>
          </a:p>
        </p:txBody>
      </p:sp>
      <p:sp>
        <p:nvSpPr>
          <p:cNvPr id="25" name="TextBox 24">
            <a:extLst>
              <a:ext uri="{FF2B5EF4-FFF2-40B4-BE49-F238E27FC236}">
                <a16:creationId xmlns:a16="http://schemas.microsoft.com/office/drawing/2014/main" id="{C7089B33-C2D1-5A45-B7E2-D94637D296EA}"/>
              </a:ext>
            </a:extLst>
          </p:cNvPr>
          <p:cNvSpPr txBox="1"/>
          <p:nvPr/>
        </p:nvSpPr>
        <p:spPr>
          <a:xfrm>
            <a:off x="7412932" y="3796857"/>
            <a:ext cx="1409425" cy="523220"/>
          </a:xfrm>
          <a:prstGeom prst="rect">
            <a:avLst/>
          </a:prstGeom>
          <a:noFill/>
        </p:spPr>
        <p:txBody>
          <a:bodyPr wrap="none" rtlCol="0">
            <a:spAutoFit/>
          </a:bodyPr>
          <a:lstStyle/>
          <a:p>
            <a:r>
              <a:rPr lang="en-US" sz="1400" dirty="0"/>
              <a:t>Running gel </a:t>
            </a:r>
          </a:p>
          <a:p>
            <a:r>
              <a:rPr lang="en-US" sz="1400" dirty="0"/>
              <a:t>(Tris-HCl, pH 8.8)</a:t>
            </a:r>
          </a:p>
        </p:txBody>
      </p:sp>
      <p:sp>
        <p:nvSpPr>
          <p:cNvPr id="26" name="TextBox 25">
            <a:extLst>
              <a:ext uri="{FF2B5EF4-FFF2-40B4-BE49-F238E27FC236}">
                <a16:creationId xmlns:a16="http://schemas.microsoft.com/office/drawing/2014/main" id="{6CB3F18B-6C1B-854E-A280-039EE930FBBC}"/>
              </a:ext>
            </a:extLst>
          </p:cNvPr>
          <p:cNvSpPr txBox="1"/>
          <p:nvPr/>
        </p:nvSpPr>
        <p:spPr>
          <a:xfrm>
            <a:off x="7405312" y="3568257"/>
            <a:ext cx="1339726" cy="307777"/>
          </a:xfrm>
          <a:prstGeom prst="rect">
            <a:avLst/>
          </a:prstGeom>
          <a:noFill/>
        </p:spPr>
        <p:txBody>
          <a:bodyPr wrap="none" rtlCol="0">
            <a:spAutoFit/>
          </a:bodyPr>
          <a:lstStyle/>
          <a:p>
            <a:r>
              <a:rPr lang="en-US" sz="1400" dirty="0"/>
              <a:t>12% acrylamide</a:t>
            </a:r>
          </a:p>
        </p:txBody>
      </p:sp>
      <p:sp>
        <p:nvSpPr>
          <p:cNvPr id="27" name="TextBox 26">
            <a:extLst>
              <a:ext uri="{FF2B5EF4-FFF2-40B4-BE49-F238E27FC236}">
                <a16:creationId xmlns:a16="http://schemas.microsoft.com/office/drawing/2014/main" id="{6E3484B3-2FFB-2940-99BA-AC68703D757C}"/>
              </a:ext>
            </a:extLst>
          </p:cNvPr>
          <p:cNvSpPr txBox="1"/>
          <p:nvPr/>
        </p:nvSpPr>
        <p:spPr>
          <a:xfrm>
            <a:off x="7428172" y="1350837"/>
            <a:ext cx="1248355" cy="307777"/>
          </a:xfrm>
          <a:prstGeom prst="rect">
            <a:avLst/>
          </a:prstGeom>
          <a:noFill/>
        </p:spPr>
        <p:txBody>
          <a:bodyPr wrap="none" rtlCol="0">
            <a:spAutoFit/>
          </a:bodyPr>
          <a:lstStyle/>
          <a:p>
            <a:r>
              <a:rPr lang="en-US" sz="1400" dirty="0"/>
              <a:t>5% acrylamide</a:t>
            </a:r>
          </a:p>
        </p:txBody>
      </p:sp>
    </p:spTree>
    <p:extLst>
      <p:ext uri="{BB962C8B-B14F-4D97-AF65-F5344CB8AC3E}">
        <p14:creationId xmlns:p14="http://schemas.microsoft.com/office/powerpoint/2010/main" val="2742476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967DD8-64DB-2244-8A8D-4C5F01E34BCE}"/>
              </a:ext>
            </a:extLst>
          </p:cNvPr>
          <p:cNvSpPr txBox="1"/>
          <p:nvPr/>
        </p:nvSpPr>
        <p:spPr>
          <a:xfrm>
            <a:off x="3555534" y="301864"/>
            <a:ext cx="1227516" cy="400110"/>
          </a:xfrm>
          <a:prstGeom prst="rect">
            <a:avLst/>
          </a:prstGeom>
          <a:noFill/>
        </p:spPr>
        <p:txBody>
          <a:bodyPr wrap="none" rtlCol="0">
            <a:spAutoFit/>
          </a:bodyPr>
          <a:lstStyle/>
          <a:p>
            <a:r>
              <a:rPr lang="en-US" sz="2000" b="1" dirty="0"/>
              <a:t>SDS-PAGE</a:t>
            </a:r>
          </a:p>
        </p:txBody>
      </p:sp>
      <p:grpSp>
        <p:nvGrpSpPr>
          <p:cNvPr id="4" name="Group 3">
            <a:extLst>
              <a:ext uri="{FF2B5EF4-FFF2-40B4-BE49-F238E27FC236}">
                <a16:creationId xmlns:a16="http://schemas.microsoft.com/office/drawing/2014/main" id="{89BC567C-2E95-4846-99A0-FCCC8EADBBA7}"/>
              </a:ext>
            </a:extLst>
          </p:cNvPr>
          <p:cNvGrpSpPr/>
          <p:nvPr/>
        </p:nvGrpSpPr>
        <p:grpSpPr>
          <a:xfrm>
            <a:off x="1125609" y="1234440"/>
            <a:ext cx="6326751" cy="4850339"/>
            <a:chOff x="1247529" y="1517999"/>
            <a:chExt cx="6176957" cy="4521060"/>
          </a:xfrm>
        </p:grpSpPr>
        <p:pic>
          <p:nvPicPr>
            <p:cNvPr id="2" name="Picture 1">
              <a:extLst>
                <a:ext uri="{FF2B5EF4-FFF2-40B4-BE49-F238E27FC236}">
                  <a16:creationId xmlns:a16="http://schemas.microsoft.com/office/drawing/2014/main" id="{018011C5-8B2D-964E-90E7-4F0FF6CCB65B}"/>
                </a:ext>
              </a:extLst>
            </p:cNvPr>
            <p:cNvPicPr>
              <a:picLocks noChangeAspect="1"/>
            </p:cNvPicPr>
            <p:nvPr/>
          </p:nvPicPr>
          <p:blipFill>
            <a:blip r:embed="rId2"/>
            <a:stretch>
              <a:fillRect/>
            </a:stretch>
          </p:blipFill>
          <p:spPr>
            <a:xfrm>
              <a:off x="1247529" y="1517999"/>
              <a:ext cx="6176957" cy="4521060"/>
            </a:xfrm>
            <a:prstGeom prst="rect">
              <a:avLst/>
            </a:prstGeom>
          </p:spPr>
        </p:pic>
        <p:sp>
          <p:nvSpPr>
            <p:cNvPr id="3" name="Rectangle 2">
              <a:extLst>
                <a:ext uri="{FF2B5EF4-FFF2-40B4-BE49-F238E27FC236}">
                  <a16:creationId xmlns:a16="http://schemas.microsoft.com/office/drawing/2014/main" id="{A5441664-76D9-7C4A-8112-AB82FF475862}"/>
                </a:ext>
              </a:extLst>
            </p:cNvPr>
            <p:cNvSpPr/>
            <p:nvPr/>
          </p:nvSpPr>
          <p:spPr>
            <a:xfrm>
              <a:off x="1577591" y="5034224"/>
              <a:ext cx="5576835" cy="21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EF609D5-BD59-7E40-8699-6CBB81B19F55}"/>
              </a:ext>
            </a:extLst>
          </p:cNvPr>
          <p:cNvPicPr>
            <a:picLocks noChangeAspect="1"/>
          </p:cNvPicPr>
          <p:nvPr/>
        </p:nvPicPr>
        <p:blipFill>
          <a:blip r:embed="rId3"/>
          <a:stretch>
            <a:fillRect/>
          </a:stretch>
        </p:blipFill>
        <p:spPr>
          <a:xfrm>
            <a:off x="1148559" y="6160139"/>
            <a:ext cx="377885" cy="377885"/>
          </a:xfrm>
          <a:prstGeom prst="rect">
            <a:avLst/>
          </a:prstGeom>
        </p:spPr>
      </p:pic>
      <p:pic>
        <p:nvPicPr>
          <p:cNvPr id="7" name="Picture 6">
            <a:extLst>
              <a:ext uri="{FF2B5EF4-FFF2-40B4-BE49-F238E27FC236}">
                <a16:creationId xmlns:a16="http://schemas.microsoft.com/office/drawing/2014/main" id="{1729AAB7-1617-0248-93EA-B7E8744373C3}"/>
              </a:ext>
            </a:extLst>
          </p:cNvPr>
          <p:cNvPicPr>
            <a:picLocks noChangeAspect="1"/>
          </p:cNvPicPr>
          <p:nvPr/>
        </p:nvPicPr>
        <p:blipFill>
          <a:blip r:embed="rId4"/>
          <a:stretch>
            <a:fillRect/>
          </a:stretch>
        </p:blipFill>
        <p:spPr>
          <a:xfrm>
            <a:off x="1141802" y="842386"/>
            <a:ext cx="369258" cy="369258"/>
          </a:xfrm>
          <a:prstGeom prst="rect">
            <a:avLst/>
          </a:prstGeom>
        </p:spPr>
      </p:pic>
      <p:cxnSp>
        <p:nvCxnSpPr>
          <p:cNvPr id="9" name="Straight Connector 8">
            <a:extLst>
              <a:ext uri="{FF2B5EF4-FFF2-40B4-BE49-F238E27FC236}">
                <a16:creationId xmlns:a16="http://schemas.microsoft.com/office/drawing/2014/main" id="{44B2DABF-8541-B84E-AD26-4A771B847240}"/>
              </a:ext>
            </a:extLst>
          </p:cNvPr>
          <p:cNvCxnSpPr/>
          <p:nvPr/>
        </p:nvCxnSpPr>
        <p:spPr>
          <a:xfrm>
            <a:off x="1173480" y="1897380"/>
            <a:ext cx="6240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F11A1E5-C14A-E24F-9214-1B3AAF062E44}"/>
              </a:ext>
            </a:extLst>
          </p:cNvPr>
          <p:cNvSpPr/>
          <p:nvPr/>
        </p:nvSpPr>
        <p:spPr>
          <a:xfrm>
            <a:off x="209550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99D5E6-4D5D-A941-A03E-D037AF4F74B5}"/>
              </a:ext>
            </a:extLst>
          </p:cNvPr>
          <p:cNvSpPr/>
          <p:nvPr/>
        </p:nvSpPr>
        <p:spPr>
          <a:xfrm>
            <a:off x="265938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331F57-DE62-DB47-9AAC-BD68D5507503}"/>
              </a:ext>
            </a:extLst>
          </p:cNvPr>
          <p:cNvSpPr/>
          <p:nvPr/>
        </p:nvSpPr>
        <p:spPr>
          <a:xfrm>
            <a:off x="322326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1AFE23-3435-5443-940F-F19198874196}"/>
              </a:ext>
            </a:extLst>
          </p:cNvPr>
          <p:cNvSpPr/>
          <p:nvPr/>
        </p:nvSpPr>
        <p:spPr>
          <a:xfrm>
            <a:off x="379476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363388-DA1D-2044-BC00-F2F7F1F7A4E8}"/>
              </a:ext>
            </a:extLst>
          </p:cNvPr>
          <p:cNvSpPr/>
          <p:nvPr/>
        </p:nvSpPr>
        <p:spPr>
          <a:xfrm>
            <a:off x="436626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32806A-507F-9546-B3EB-8AB16194FBBA}"/>
              </a:ext>
            </a:extLst>
          </p:cNvPr>
          <p:cNvSpPr/>
          <p:nvPr/>
        </p:nvSpPr>
        <p:spPr>
          <a:xfrm>
            <a:off x="493776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7B7CD4-3EE7-2E45-92C6-2832C788BACE}"/>
              </a:ext>
            </a:extLst>
          </p:cNvPr>
          <p:cNvSpPr/>
          <p:nvPr/>
        </p:nvSpPr>
        <p:spPr>
          <a:xfrm>
            <a:off x="550164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27EE50-E26D-354E-8566-ACA9B6974404}"/>
              </a:ext>
            </a:extLst>
          </p:cNvPr>
          <p:cNvSpPr/>
          <p:nvPr/>
        </p:nvSpPr>
        <p:spPr>
          <a:xfrm>
            <a:off x="6073140" y="185166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DA33BD1-30B8-234A-99A0-23342D66BA9C}"/>
              </a:ext>
            </a:extLst>
          </p:cNvPr>
          <p:cNvSpPr txBox="1"/>
          <p:nvPr/>
        </p:nvSpPr>
        <p:spPr>
          <a:xfrm>
            <a:off x="623512" y="497397"/>
            <a:ext cx="1480213" cy="338554"/>
          </a:xfrm>
          <a:prstGeom prst="rect">
            <a:avLst/>
          </a:prstGeom>
          <a:noFill/>
        </p:spPr>
        <p:txBody>
          <a:bodyPr wrap="none" rtlCol="0">
            <a:spAutoFit/>
          </a:bodyPr>
          <a:lstStyle/>
          <a:p>
            <a:r>
              <a:rPr lang="en-US" sz="1600" dirty="0"/>
              <a:t>Turn on current</a:t>
            </a:r>
          </a:p>
        </p:txBody>
      </p:sp>
      <p:sp>
        <p:nvSpPr>
          <p:cNvPr id="24" name="TextBox 23">
            <a:extLst>
              <a:ext uri="{FF2B5EF4-FFF2-40B4-BE49-F238E27FC236}">
                <a16:creationId xmlns:a16="http://schemas.microsoft.com/office/drawing/2014/main" id="{D75E576B-995B-D147-98D3-DEA37DD00D02}"/>
              </a:ext>
            </a:extLst>
          </p:cNvPr>
          <p:cNvSpPr txBox="1"/>
          <p:nvPr/>
        </p:nvSpPr>
        <p:spPr>
          <a:xfrm>
            <a:off x="1530292" y="1952817"/>
            <a:ext cx="5353966" cy="338554"/>
          </a:xfrm>
          <a:prstGeom prst="rect">
            <a:avLst/>
          </a:prstGeom>
          <a:noFill/>
        </p:spPr>
        <p:txBody>
          <a:bodyPr wrap="none" rtlCol="0">
            <a:spAutoFit/>
          </a:bodyPr>
          <a:lstStyle/>
          <a:p>
            <a:r>
              <a:rPr lang="en-US" sz="1600" dirty="0"/>
              <a:t>Samples are compressed at the stacking/running gel interface </a:t>
            </a:r>
          </a:p>
        </p:txBody>
      </p:sp>
      <p:sp>
        <p:nvSpPr>
          <p:cNvPr id="25" name="TextBox 24">
            <a:extLst>
              <a:ext uri="{FF2B5EF4-FFF2-40B4-BE49-F238E27FC236}">
                <a16:creationId xmlns:a16="http://schemas.microsoft.com/office/drawing/2014/main" id="{2F482546-E697-3848-908D-B6F140E3B674}"/>
              </a:ext>
            </a:extLst>
          </p:cNvPr>
          <p:cNvSpPr txBox="1"/>
          <p:nvPr/>
        </p:nvSpPr>
        <p:spPr>
          <a:xfrm>
            <a:off x="7420552" y="1564197"/>
            <a:ext cx="1409425" cy="523220"/>
          </a:xfrm>
          <a:prstGeom prst="rect">
            <a:avLst/>
          </a:prstGeom>
          <a:noFill/>
        </p:spPr>
        <p:txBody>
          <a:bodyPr wrap="none" rtlCol="0">
            <a:spAutoFit/>
          </a:bodyPr>
          <a:lstStyle/>
          <a:p>
            <a:r>
              <a:rPr lang="en-US" sz="1400" dirty="0"/>
              <a:t>Stacking gel </a:t>
            </a:r>
          </a:p>
          <a:p>
            <a:r>
              <a:rPr lang="en-US" sz="1400" dirty="0"/>
              <a:t>(Tris-HCl, pH 6.8)</a:t>
            </a:r>
          </a:p>
        </p:txBody>
      </p:sp>
      <p:sp>
        <p:nvSpPr>
          <p:cNvPr id="26" name="TextBox 25">
            <a:extLst>
              <a:ext uri="{FF2B5EF4-FFF2-40B4-BE49-F238E27FC236}">
                <a16:creationId xmlns:a16="http://schemas.microsoft.com/office/drawing/2014/main" id="{2E6258CE-905B-584F-96F9-E1D14B872796}"/>
              </a:ext>
            </a:extLst>
          </p:cNvPr>
          <p:cNvSpPr txBox="1"/>
          <p:nvPr/>
        </p:nvSpPr>
        <p:spPr>
          <a:xfrm>
            <a:off x="7412932" y="3796857"/>
            <a:ext cx="1409425" cy="523220"/>
          </a:xfrm>
          <a:prstGeom prst="rect">
            <a:avLst/>
          </a:prstGeom>
          <a:noFill/>
        </p:spPr>
        <p:txBody>
          <a:bodyPr wrap="none" rtlCol="0">
            <a:spAutoFit/>
          </a:bodyPr>
          <a:lstStyle/>
          <a:p>
            <a:r>
              <a:rPr lang="en-US" sz="1400" dirty="0"/>
              <a:t>Running gel </a:t>
            </a:r>
          </a:p>
          <a:p>
            <a:r>
              <a:rPr lang="en-US" sz="1400" dirty="0"/>
              <a:t>(Tris-HCl, pH 8.8)</a:t>
            </a:r>
          </a:p>
        </p:txBody>
      </p:sp>
      <p:sp>
        <p:nvSpPr>
          <p:cNvPr id="27" name="TextBox 26">
            <a:extLst>
              <a:ext uri="{FF2B5EF4-FFF2-40B4-BE49-F238E27FC236}">
                <a16:creationId xmlns:a16="http://schemas.microsoft.com/office/drawing/2014/main" id="{C2B253F7-B156-D94D-B3F4-900FB36409E7}"/>
              </a:ext>
            </a:extLst>
          </p:cNvPr>
          <p:cNvSpPr txBox="1"/>
          <p:nvPr/>
        </p:nvSpPr>
        <p:spPr>
          <a:xfrm>
            <a:off x="7405312" y="3568257"/>
            <a:ext cx="1339726" cy="307777"/>
          </a:xfrm>
          <a:prstGeom prst="rect">
            <a:avLst/>
          </a:prstGeom>
          <a:noFill/>
        </p:spPr>
        <p:txBody>
          <a:bodyPr wrap="none" rtlCol="0">
            <a:spAutoFit/>
          </a:bodyPr>
          <a:lstStyle/>
          <a:p>
            <a:r>
              <a:rPr lang="en-US" sz="1400" dirty="0"/>
              <a:t>12% acrylamide</a:t>
            </a:r>
          </a:p>
        </p:txBody>
      </p:sp>
      <p:sp>
        <p:nvSpPr>
          <p:cNvPr id="28" name="TextBox 27">
            <a:extLst>
              <a:ext uri="{FF2B5EF4-FFF2-40B4-BE49-F238E27FC236}">
                <a16:creationId xmlns:a16="http://schemas.microsoft.com/office/drawing/2014/main" id="{448BD047-8B62-D84E-8C46-6A2DD3B2FEF9}"/>
              </a:ext>
            </a:extLst>
          </p:cNvPr>
          <p:cNvSpPr txBox="1"/>
          <p:nvPr/>
        </p:nvSpPr>
        <p:spPr>
          <a:xfrm>
            <a:off x="7428172" y="1350837"/>
            <a:ext cx="1248355" cy="307777"/>
          </a:xfrm>
          <a:prstGeom prst="rect">
            <a:avLst/>
          </a:prstGeom>
          <a:noFill/>
        </p:spPr>
        <p:txBody>
          <a:bodyPr wrap="none" rtlCol="0">
            <a:spAutoFit/>
          </a:bodyPr>
          <a:lstStyle/>
          <a:p>
            <a:r>
              <a:rPr lang="en-US" sz="1400" dirty="0"/>
              <a:t>5% acrylamide</a:t>
            </a:r>
          </a:p>
        </p:txBody>
      </p:sp>
      <p:sp>
        <p:nvSpPr>
          <p:cNvPr id="29" name="TextBox 28">
            <a:extLst>
              <a:ext uri="{FF2B5EF4-FFF2-40B4-BE49-F238E27FC236}">
                <a16:creationId xmlns:a16="http://schemas.microsoft.com/office/drawing/2014/main" id="{CBF32193-42C7-7D4E-BD49-CB30F284F99B}"/>
              </a:ext>
            </a:extLst>
          </p:cNvPr>
          <p:cNvSpPr txBox="1"/>
          <p:nvPr/>
        </p:nvSpPr>
        <p:spPr>
          <a:xfrm>
            <a:off x="3374332" y="6227637"/>
            <a:ext cx="2090188" cy="307777"/>
          </a:xfrm>
          <a:prstGeom prst="rect">
            <a:avLst/>
          </a:prstGeom>
          <a:noFill/>
        </p:spPr>
        <p:txBody>
          <a:bodyPr wrap="none" rtlCol="0">
            <a:spAutoFit/>
          </a:bodyPr>
          <a:lstStyle/>
          <a:p>
            <a:r>
              <a:rPr lang="en-US" sz="1400" dirty="0"/>
              <a:t>Tris-glycine running buffer</a:t>
            </a:r>
          </a:p>
        </p:txBody>
      </p:sp>
    </p:spTree>
    <p:extLst>
      <p:ext uri="{BB962C8B-B14F-4D97-AF65-F5344CB8AC3E}">
        <p14:creationId xmlns:p14="http://schemas.microsoft.com/office/powerpoint/2010/main" val="3609570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967DD8-64DB-2244-8A8D-4C5F01E34BCE}"/>
              </a:ext>
            </a:extLst>
          </p:cNvPr>
          <p:cNvSpPr txBox="1"/>
          <p:nvPr/>
        </p:nvSpPr>
        <p:spPr>
          <a:xfrm>
            <a:off x="3555534" y="301864"/>
            <a:ext cx="1227516" cy="400110"/>
          </a:xfrm>
          <a:prstGeom prst="rect">
            <a:avLst/>
          </a:prstGeom>
          <a:noFill/>
        </p:spPr>
        <p:txBody>
          <a:bodyPr wrap="none" rtlCol="0">
            <a:spAutoFit/>
          </a:bodyPr>
          <a:lstStyle/>
          <a:p>
            <a:r>
              <a:rPr lang="en-US" sz="2000" b="1" dirty="0"/>
              <a:t>SDS-PAGE</a:t>
            </a:r>
          </a:p>
        </p:txBody>
      </p:sp>
      <p:grpSp>
        <p:nvGrpSpPr>
          <p:cNvPr id="4" name="Group 3">
            <a:extLst>
              <a:ext uri="{FF2B5EF4-FFF2-40B4-BE49-F238E27FC236}">
                <a16:creationId xmlns:a16="http://schemas.microsoft.com/office/drawing/2014/main" id="{89BC567C-2E95-4846-99A0-FCCC8EADBBA7}"/>
              </a:ext>
            </a:extLst>
          </p:cNvPr>
          <p:cNvGrpSpPr/>
          <p:nvPr/>
        </p:nvGrpSpPr>
        <p:grpSpPr>
          <a:xfrm>
            <a:off x="1125609" y="1234440"/>
            <a:ext cx="6326751" cy="4850339"/>
            <a:chOff x="1247529" y="1517999"/>
            <a:chExt cx="6176957" cy="4521060"/>
          </a:xfrm>
        </p:grpSpPr>
        <p:pic>
          <p:nvPicPr>
            <p:cNvPr id="2" name="Picture 1">
              <a:extLst>
                <a:ext uri="{FF2B5EF4-FFF2-40B4-BE49-F238E27FC236}">
                  <a16:creationId xmlns:a16="http://schemas.microsoft.com/office/drawing/2014/main" id="{018011C5-8B2D-964E-90E7-4F0FF6CCB65B}"/>
                </a:ext>
              </a:extLst>
            </p:cNvPr>
            <p:cNvPicPr>
              <a:picLocks noChangeAspect="1"/>
            </p:cNvPicPr>
            <p:nvPr/>
          </p:nvPicPr>
          <p:blipFill>
            <a:blip r:embed="rId2"/>
            <a:stretch>
              <a:fillRect/>
            </a:stretch>
          </p:blipFill>
          <p:spPr>
            <a:xfrm>
              <a:off x="1247529" y="1517999"/>
              <a:ext cx="6176957" cy="4521060"/>
            </a:xfrm>
            <a:prstGeom prst="rect">
              <a:avLst/>
            </a:prstGeom>
          </p:spPr>
        </p:pic>
        <p:sp>
          <p:nvSpPr>
            <p:cNvPr id="3" name="Rectangle 2">
              <a:extLst>
                <a:ext uri="{FF2B5EF4-FFF2-40B4-BE49-F238E27FC236}">
                  <a16:creationId xmlns:a16="http://schemas.microsoft.com/office/drawing/2014/main" id="{A5441664-76D9-7C4A-8112-AB82FF475862}"/>
                </a:ext>
              </a:extLst>
            </p:cNvPr>
            <p:cNvSpPr/>
            <p:nvPr/>
          </p:nvSpPr>
          <p:spPr>
            <a:xfrm>
              <a:off x="1577591" y="5034224"/>
              <a:ext cx="5576835" cy="21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EF609D5-BD59-7E40-8699-6CBB81B19F55}"/>
              </a:ext>
            </a:extLst>
          </p:cNvPr>
          <p:cNvPicPr>
            <a:picLocks noChangeAspect="1"/>
          </p:cNvPicPr>
          <p:nvPr/>
        </p:nvPicPr>
        <p:blipFill>
          <a:blip r:embed="rId3"/>
          <a:stretch>
            <a:fillRect/>
          </a:stretch>
        </p:blipFill>
        <p:spPr>
          <a:xfrm>
            <a:off x="1148559" y="6160139"/>
            <a:ext cx="377885" cy="377885"/>
          </a:xfrm>
          <a:prstGeom prst="rect">
            <a:avLst/>
          </a:prstGeom>
        </p:spPr>
      </p:pic>
      <p:pic>
        <p:nvPicPr>
          <p:cNvPr id="7" name="Picture 6">
            <a:extLst>
              <a:ext uri="{FF2B5EF4-FFF2-40B4-BE49-F238E27FC236}">
                <a16:creationId xmlns:a16="http://schemas.microsoft.com/office/drawing/2014/main" id="{1729AAB7-1617-0248-93EA-B7E8744373C3}"/>
              </a:ext>
            </a:extLst>
          </p:cNvPr>
          <p:cNvPicPr>
            <a:picLocks noChangeAspect="1"/>
          </p:cNvPicPr>
          <p:nvPr/>
        </p:nvPicPr>
        <p:blipFill>
          <a:blip r:embed="rId4"/>
          <a:stretch>
            <a:fillRect/>
          </a:stretch>
        </p:blipFill>
        <p:spPr>
          <a:xfrm>
            <a:off x="1141802" y="842386"/>
            <a:ext cx="369258" cy="369258"/>
          </a:xfrm>
          <a:prstGeom prst="rect">
            <a:avLst/>
          </a:prstGeom>
        </p:spPr>
      </p:pic>
      <p:cxnSp>
        <p:nvCxnSpPr>
          <p:cNvPr id="9" name="Straight Connector 8">
            <a:extLst>
              <a:ext uri="{FF2B5EF4-FFF2-40B4-BE49-F238E27FC236}">
                <a16:creationId xmlns:a16="http://schemas.microsoft.com/office/drawing/2014/main" id="{44B2DABF-8541-B84E-AD26-4A771B847240}"/>
              </a:ext>
            </a:extLst>
          </p:cNvPr>
          <p:cNvCxnSpPr/>
          <p:nvPr/>
        </p:nvCxnSpPr>
        <p:spPr>
          <a:xfrm>
            <a:off x="1173480" y="1897380"/>
            <a:ext cx="6240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F11A1E5-C14A-E24F-9214-1B3AAF062E44}"/>
              </a:ext>
            </a:extLst>
          </p:cNvPr>
          <p:cNvSpPr/>
          <p:nvPr/>
        </p:nvSpPr>
        <p:spPr>
          <a:xfrm>
            <a:off x="209550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99D5E6-4D5D-A941-A03E-D037AF4F74B5}"/>
              </a:ext>
            </a:extLst>
          </p:cNvPr>
          <p:cNvSpPr/>
          <p:nvPr/>
        </p:nvSpPr>
        <p:spPr>
          <a:xfrm>
            <a:off x="265938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331F57-DE62-DB47-9AAC-BD68D5507503}"/>
              </a:ext>
            </a:extLst>
          </p:cNvPr>
          <p:cNvSpPr/>
          <p:nvPr/>
        </p:nvSpPr>
        <p:spPr>
          <a:xfrm>
            <a:off x="322326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1AFE23-3435-5443-940F-F19198874196}"/>
              </a:ext>
            </a:extLst>
          </p:cNvPr>
          <p:cNvSpPr/>
          <p:nvPr/>
        </p:nvSpPr>
        <p:spPr>
          <a:xfrm>
            <a:off x="379476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363388-DA1D-2044-BC00-F2F7F1F7A4E8}"/>
              </a:ext>
            </a:extLst>
          </p:cNvPr>
          <p:cNvSpPr/>
          <p:nvPr/>
        </p:nvSpPr>
        <p:spPr>
          <a:xfrm>
            <a:off x="436626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32806A-507F-9546-B3EB-8AB16194FBBA}"/>
              </a:ext>
            </a:extLst>
          </p:cNvPr>
          <p:cNvSpPr/>
          <p:nvPr/>
        </p:nvSpPr>
        <p:spPr>
          <a:xfrm>
            <a:off x="493776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7B7CD4-3EE7-2E45-92C6-2832C788BACE}"/>
              </a:ext>
            </a:extLst>
          </p:cNvPr>
          <p:cNvSpPr/>
          <p:nvPr/>
        </p:nvSpPr>
        <p:spPr>
          <a:xfrm>
            <a:off x="550164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27EE50-E26D-354E-8566-ACA9B6974404}"/>
              </a:ext>
            </a:extLst>
          </p:cNvPr>
          <p:cNvSpPr/>
          <p:nvPr/>
        </p:nvSpPr>
        <p:spPr>
          <a:xfrm>
            <a:off x="6073140" y="5715000"/>
            <a:ext cx="419100" cy="45719"/>
          </a:xfrm>
          <a:prstGeom prst="rect">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DA33BD1-30B8-234A-99A0-23342D66BA9C}"/>
              </a:ext>
            </a:extLst>
          </p:cNvPr>
          <p:cNvSpPr txBox="1"/>
          <p:nvPr/>
        </p:nvSpPr>
        <p:spPr>
          <a:xfrm>
            <a:off x="623512" y="497397"/>
            <a:ext cx="1480213" cy="338554"/>
          </a:xfrm>
          <a:prstGeom prst="rect">
            <a:avLst/>
          </a:prstGeom>
          <a:noFill/>
        </p:spPr>
        <p:txBody>
          <a:bodyPr wrap="none" rtlCol="0">
            <a:spAutoFit/>
          </a:bodyPr>
          <a:lstStyle/>
          <a:p>
            <a:r>
              <a:rPr lang="en-US" sz="1600" dirty="0"/>
              <a:t>Turn on current</a:t>
            </a:r>
          </a:p>
        </p:txBody>
      </p:sp>
      <p:sp>
        <p:nvSpPr>
          <p:cNvPr id="24" name="TextBox 23">
            <a:extLst>
              <a:ext uri="{FF2B5EF4-FFF2-40B4-BE49-F238E27FC236}">
                <a16:creationId xmlns:a16="http://schemas.microsoft.com/office/drawing/2014/main" id="{D75E576B-995B-D147-98D3-DEA37DD00D02}"/>
              </a:ext>
            </a:extLst>
          </p:cNvPr>
          <p:cNvSpPr txBox="1"/>
          <p:nvPr/>
        </p:nvSpPr>
        <p:spPr>
          <a:xfrm>
            <a:off x="1667452" y="2493837"/>
            <a:ext cx="4870508" cy="1569660"/>
          </a:xfrm>
          <a:prstGeom prst="rect">
            <a:avLst/>
          </a:prstGeom>
          <a:noFill/>
        </p:spPr>
        <p:txBody>
          <a:bodyPr wrap="square" rtlCol="0">
            <a:spAutoFit/>
          </a:bodyPr>
          <a:lstStyle/>
          <a:p>
            <a:r>
              <a:rPr lang="en-US" sz="1600" dirty="0"/>
              <a:t>Polypeptides migrate through the polyacrylamide matrix in the running gel according to their size</a:t>
            </a:r>
          </a:p>
          <a:p>
            <a:endParaRPr lang="en-US" sz="1600" dirty="0"/>
          </a:p>
          <a:p>
            <a:pPr marL="285750" indent="-285750">
              <a:buFont typeface="Arial" panose="020B0604020202020204" pitchFamily="34" charset="0"/>
              <a:buChar char="•"/>
            </a:pPr>
            <a:r>
              <a:rPr lang="en-US" sz="1600" dirty="0"/>
              <a:t>Smaller proteins migrate faster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Larger proteins migrate slower</a:t>
            </a:r>
          </a:p>
        </p:txBody>
      </p:sp>
      <p:sp>
        <p:nvSpPr>
          <p:cNvPr id="30" name="TextBox 29">
            <a:extLst>
              <a:ext uri="{FF2B5EF4-FFF2-40B4-BE49-F238E27FC236}">
                <a16:creationId xmlns:a16="http://schemas.microsoft.com/office/drawing/2014/main" id="{701E4A63-A5C5-9E48-8B56-ACBA77611107}"/>
              </a:ext>
            </a:extLst>
          </p:cNvPr>
          <p:cNvSpPr txBox="1"/>
          <p:nvPr/>
        </p:nvSpPr>
        <p:spPr>
          <a:xfrm>
            <a:off x="3816292" y="5366577"/>
            <a:ext cx="867225" cy="307777"/>
          </a:xfrm>
          <a:prstGeom prst="rect">
            <a:avLst/>
          </a:prstGeom>
          <a:noFill/>
        </p:spPr>
        <p:txBody>
          <a:bodyPr wrap="none" rtlCol="0">
            <a:spAutoFit/>
          </a:bodyPr>
          <a:lstStyle/>
          <a:p>
            <a:r>
              <a:rPr lang="en-US" sz="1400" dirty="0"/>
              <a:t>Dye front</a:t>
            </a:r>
          </a:p>
        </p:txBody>
      </p:sp>
    </p:spTree>
    <p:extLst>
      <p:ext uri="{BB962C8B-B14F-4D97-AF65-F5344CB8AC3E}">
        <p14:creationId xmlns:p14="http://schemas.microsoft.com/office/powerpoint/2010/main" val="12716428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BC567C-2E95-4846-99A0-FCCC8EADBBA7}"/>
              </a:ext>
            </a:extLst>
          </p:cNvPr>
          <p:cNvGrpSpPr/>
          <p:nvPr/>
        </p:nvGrpSpPr>
        <p:grpSpPr>
          <a:xfrm>
            <a:off x="1125609" y="1234440"/>
            <a:ext cx="6326751" cy="4850339"/>
            <a:chOff x="1247529" y="1517999"/>
            <a:chExt cx="6176957" cy="4521060"/>
          </a:xfrm>
        </p:grpSpPr>
        <p:pic>
          <p:nvPicPr>
            <p:cNvPr id="2" name="Picture 1">
              <a:extLst>
                <a:ext uri="{FF2B5EF4-FFF2-40B4-BE49-F238E27FC236}">
                  <a16:creationId xmlns:a16="http://schemas.microsoft.com/office/drawing/2014/main" id="{018011C5-8B2D-964E-90E7-4F0FF6CCB65B}"/>
                </a:ext>
              </a:extLst>
            </p:cNvPr>
            <p:cNvPicPr>
              <a:picLocks noChangeAspect="1"/>
            </p:cNvPicPr>
            <p:nvPr/>
          </p:nvPicPr>
          <p:blipFill>
            <a:blip r:embed="rId2"/>
            <a:stretch>
              <a:fillRect/>
            </a:stretch>
          </p:blipFill>
          <p:spPr>
            <a:xfrm>
              <a:off x="1247529" y="1517999"/>
              <a:ext cx="6176957" cy="4521060"/>
            </a:xfrm>
            <a:prstGeom prst="rect">
              <a:avLst/>
            </a:prstGeom>
          </p:spPr>
        </p:pic>
        <p:sp>
          <p:nvSpPr>
            <p:cNvPr id="3" name="Rectangle 2">
              <a:extLst>
                <a:ext uri="{FF2B5EF4-FFF2-40B4-BE49-F238E27FC236}">
                  <a16:creationId xmlns:a16="http://schemas.microsoft.com/office/drawing/2014/main" id="{A5441664-76D9-7C4A-8112-AB82FF475862}"/>
                </a:ext>
              </a:extLst>
            </p:cNvPr>
            <p:cNvSpPr/>
            <p:nvPr/>
          </p:nvSpPr>
          <p:spPr>
            <a:xfrm>
              <a:off x="1577591" y="5034224"/>
              <a:ext cx="5576835" cy="21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a:extLst>
              <a:ext uri="{FF2B5EF4-FFF2-40B4-BE49-F238E27FC236}">
                <a16:creationId xmlns:a16="http://schemas.microsoft.com/office/drawing/2014/main" id="{44B2DABF-8541-B84E-AD26-4A771B847240}"/>
              </a:ext>
            </a:extLst>
          </p:cNvPr>
          <p:cNvCxnSpPr/>
          <p:nvPr/>
        </p:nvCxnSpPr>
        <p:spPr>
          <a:xfrm>
            <a:off x="1173480" y="1897380"/>
            <a:ext cx="62407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A33BD1-30B8-234A-99A0-23342D66BA9C}"/>
              </a:ext>
            </a:extLst>
          </p:cNvPr>
          <p:cNvSpPr txBox="1"/>
          <p:nvPr/>
        </p:nvSpPr>
        <p:spPr>
          <a:xfrm>
            <a:off x="1322459" y="132558"/>
            <a:ext cx="6415667" cy="369332"/>
          </a:xfrm>
          <a:prstGeom prst="rect">
            <a:avLst/>
          </a:prstGeom>
          <a:noFill/>
        </p:spPr>
        <p:txBody>
          <a:bodyPr wrap="none" rtlCol="0">
            <a:spAutoFit/>
          </a:bodyPr>
          <a:lstStyle/>
          <a:p>
            <a:r>
              <a:rPr lang="en-US" dirty="0"/>
              <a:t>Visualize polypeptides by staining the gel with Coomassie Blue dye</a:t>
            </a:r>
          </a:p>
        </p:txBody>
      </p:sp>
      <p:pic>
        <p:nvPicPr>
          <p:cNvPr id="8" name="Picture 7">
            <a:extLst>
              <a:ext uri="{FF2B5EF4-FFF2-40B4-BE49-F238E27FC236}">
                <a16:creationId xmlns:a16="http://schemas.microsoft.com/office/drawing/2014/main" id="{3226D114-0BE9-D045-B137-907ABA12398F}"/>
              </a:ext>
            </a:extLst>
          </p:cNvPr>
          <p:cNvPicPr>
            <a:picLocks noChangeAspect="1"/>
          </p:cNvPicPr>
          <p:nvPr/>
        </p:nvPicPr>
        <p:blipFill rotWithShape="1">
          <a:blip r:embed="rId3"/>
          <a:srcRect l="33952" t="10989" r="50792" b="8571"/>
          <a:stretch/>
        </p:blipFill>
        <p:spPr>
          <a:xfrm>
            <a:off x="2059914" y="1909187"/>
            <a:ext cx="575007" cy="4099727"/>
          </a:xfrm>
          <a:prstGeom prst="rect">
            <a:avLst/>
          </a:prstGeom>
        </p:spPr>
      </p:pic>
      <p:sp>
        <p:nvSpPr>
          <p:cNvPr id="25" name="TextBox 24">
            <a:extLst>
              <a:ext uri="{FF2B5EF4-FFF2-40B4-BE49-F238E27FC236}">
                <a16:creationId xmlns:a16="http://schemas.microsoft.com/office/drawing/2014/main" id="{7AD4EDA8-CAB3-AB40-A09F-B4D3A61DCDEC}"/>
              </a:ext>
            </a:extLst>
          </p:cNvPr>
          <p:cNvSpPr txBox="1"/>
          <p:nvPr/>
        </p:nvSpPr>
        <p:spPr>
          <a:xfrm>
            <a:off x="1627510" y="846828"/>
            <a:ext cx="1223092" cy="338554"/>
          </a:xfrm>
          <a:prstGeom prst="rect">
            <a:avLst/>
          </a:prstGeom>
          <a:noFill/>
        </p:spPr>
        <p:txBody>
          <a:bodyPr wrap="none" rtlCol="0">
            <a:spAutoFit/>
          </a:bodyPr>
          <a:lstStyle/>
          <a:p>
            <a:r>
              <a:rPr lang="en-US" sz="1600" dirty="0"/>
              <a:t>Size markers</a:t>
            </a:r>
          </a:p>
        </p:txBody>
      </p:sp>
      <p:pic>
        <p:nvPicPr>
          <p:cNvPr id="11" name="Picture 10">
            <a:extLst>
              <a:ext uri="{FF2B5EF4-FFF2-40B4-BE49-F238E27FC236}">
                <a16:creationId xmlns:a16="http://schemas.microsoft.com/office/drawing/2014/main" id="{406DC2D2-FD33-C24A-A6C6-CDA11DDBA07D}"/>
              </a:ext>
            </a:extLst>
          </p:cNvPr>
          <p:cNvPicPr>
            <a:picLocks noChangeAspect="1"/>
          </p:cNvPicPr>
          <p:nvPr/>
        </p:nvPicPr>
        <p:blipFill rotWithShape="1">
          <a:blip r:embed="rId4"/>
          <a:srcRect l="73568" t="3039" r="17005" b="7885"/>
          <a:stretch/>
        </p:blipFill>
        <p:spPr>
          <a:xfrm>
            <a:off x="3165230" y="1909186"/>
            <a:ext cx="562709" cy="4099727"/>
          </a:xfrm>
          <a:prstGeom prst="rect">
            <a:avLst/>
          </a:prstGeom>
        </p:spPr>
      </p:pic>
      <p:sp>
        <p:nvSpPr>
          <p:cNvPr id="26" name="TextBox 25">
            <a:extLst>
              <a:ext uri="{FF2B5EF4-FFF2-40B4-BE49-F238E27FC236}">
                <a16:creationId xmlns:a16="http://schemas.microsoft.com/office/drawing/2014/main" id="{7B213FEF-DA0F-6940-B140-C52B337C612F}"/>
              </a:ext>
            </a:extLst>
          </p:cNvPr>
          <p:cNvSpPr txBox="1"/>
          <p:nvPr/>
        </p:nvSpPr>
        <p:spPr>
          <a:xfrm>
            <a:off x="3035954" y="846828"/>
            <a:ext cx="1252779" cy="338554"/>
          </a:xfrm>
          <a:prstGeom prst="rect">
            <a:avLst/>
          </a:prstGeom>
          <a:noFill/>
        </p:spPr>
        <p:txBody>
          <a:bodyPr wrap="none" rtlCol="0">
            <a:spAutoFit/>
          </a:bodyPr>
          <a:lstStyle/>
          <a:p>
            <a:r>
              <a:rPr lang="en-US" sz="1600" dirty="0"/>
              <a:t>Your enzyme</a:t>
            </a:r>
          </a:p>
        </p:txBody>
      </p:sp>
      <p:cxnSp>
        <p:nvCxnSpPr>
          <p:cNvPr id="13" name="Straight Arrow Connector 12">
            <a:extLst>
              <a:ext uri="{FF2B5EF4-FFF2-40B4-BE49-F238E27FC236}">
                <a16:creationId xmlns:a16="http://schemas.microsoft.com/office/drawing/2014/main" id="{519ABCB8-80E4-CE4B-A3A2-C806196ADE65}"/>
              </a:ext>
            </a:extLst>
          </p:cNvPr>
          <p:cNvCxnSpPr/>
          <p:nvPr/>
        </p:nvCxnSpPr>
        <p:spPr>
          <a:xfrm>
            <a:off x="2301073" y="1145512"/>
            <a:ext cx="0" cy="301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8C2F7DA-4769-E846-AFE3-9FA46F21E74E}"/>
              </a:ext>
            </a:extLst>
          </p:cNvPr>
          <p:cNvCxnSpPr/>
          <p:nvPr/>
        </p:nvCxnSpPr>
        <p:spPr>
          <a:xfrm>
            <a:off x="3468357" y="1147187"/>
            <a:ext cx="0" cy="301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87AD05-C725-3E44-A1C1-99B93A065EA6}"/>
              </a:ext>
            </a:extLst>
          </p:cNvPr>
          <p:cNvSpPr txBox="1"/>
          <p:nvPr/>
        </p:nvSpPr>
        <p:spPr>
          <a:xfrm>
            <a:off x="1613438" y="2029767"/>
            <a:ext cx="458780" cy="307777"/>
          </a:xfrm>
          <a:prstGeom prst="rect">
            <a:avLst/>
          </a:prstGeom>
          <a:noFill/>
        </p:spPr>
        <p:txBody>
          <a:bodyPr wrap="none" rtlCol="0">
            <a:spAutoFit/>
          </a:bodyPr>
          <a:lstStyle/>
          <a:p>
            <a:r>
              <a:rPr lang="en-US" sz="1400" dirty="0"/>
              <a:t>250</a:t>
            </a:r>
          </a:p>
        </p:txBody>
      </p:sp>
      <p:sp>
        <p:nvSpPr>
          <p:cNvPr id="31" name="TextBox 30">
            <a:extLst>
              <a:ext uri="{FF2B5EF4-FFF2-40B4-BE49-F238E27FC236}">
                <a16:creationId xmlns:a16="http://schemas.microsoft.com/office/drawing/2014/main" id="{427FE906-9B5C-3B45-B4EA-F329D4137080}"/>
              </a:ext>
            </a:extLst>
          </p:cNvPr>
          <p:cNvSpPr txBox="1"/>
          <p:nvPr/>
        </p:nvSpPr>
        <p:spPr>
          <a:xfrm>
            <a:off x="1613438" y="2393182"/>
            <a:ext cx="458780" cy="307777"/>
          </a:xfrm>
          <a:prstGeom prst="rect">
            <a:avLst/>
          </a:prstGeom>
          <a:noFill/>
        </p:spPr>
        <p:txBody>
          <a:bodyPr wrap="none" rtlCol="0">
            <a:spAutoFit/>
          </a:bodyPr>
          <a:lstStyle/>
          <a:p>
            <a:r>
              <a:rPr lang="en-US" sz="1400" dirty="0"/>
              <a:t>150</a:t>
            </a:r>
          </a:p>
        </p:txBody>
      </p:sp>
      <p:sp>
        <p:nvSpPr>
          <p:cNvPr id="32" name="TextBox 31">
            <a:extLst>
              <a:ext uri="{FF2B5EF4-FFF2-40B4-BE49-F238E27FC236}">
                <a16:creationId xmlns:a16="http://schemas.microsoft.com/office/drawing/2014/main" id="{B842DB6B-7BF6-854A-A80B-08C74D9C0182}"/>
              </a:ext>
            </a:extLst>
          </p:cNvPr>
          <p:cNvSpPr txBox="1"/>
          <p:nvPr/>
        </p:nvSpPr>
        <p:spPr>
          <a:xfrm>
            <a:off x="1613438" y="2836981"/>
            <a:ext cx="458780" cy="307777"/>
          </a:xfrm>
          <a:prstGeom prst="rect">
            <a:avLst/>
          </a:prstGeom>
          <a:noFill/>
        </p:spPr>
        <p:txBody>
          <a:bodyPr wrap="none" rtlCol="0">
            <a:spAutoFit/>
          </a:bodyPr>
          <a:lstStyle/>
          <a:p>
            <a:r>
              <a:rPr lang="en-US" sz="1400" dirty="0"/>
              <a:t>100</a:t>
            </a:r>
          </a:p>
        </p:txBody>
      </p:sp>
      <p:sp>
        <p:nvSpPr>
          <p:cNvPr id="33" name="TextBox 32">
            <a:extLst>
              <a:ext uri="{FF2B5EF4-FFF2-40B4-BE49-F238E27FC236}">
                <a16:creationId xmlns:a16="http://schemas.microsoft.com/office/drawing/2014/main" id="{D4DDE168-4207-1F49-BCDF-9FC7464919BF}"/>
              </a:ext>
            </a:extLst>
          </p:cNvPr>
          <p:cNvSpPr txBox="1"/>
          <p:nvPr/>
        </p:nvSpPr>
        <p:spPr>
          <a:xfrm>
            <a:off x="1704810" y="3230540"/>
            <a:ext cx="367408" cy="307777"/>
          </a:xfrm>
          <a:prstGeom prst="rect">
            <a:avLst/>
          </a:prstGeom>
          <a:noFill/>
        </p:spPr>
        <p:txBody>
          <a:bodyPr wrap="none" rtlCol="0">
            <a:spAutoFit/>
          </a:bodyPr>
          <a:lstStyle/>
          <a:p>
            <a:r>
              <a:rPr lang="en-US" sz="1400" dirty="0"/>
              <a:t>70</a:t>
            </a:r>
          </a:p>
        </p:txBody>
      </p:sp>
      <p:sp>
        <p:nvSpPr>
          <p:cNvPr id="34" name="TextBox 33">
            <a:extLst>
              <a:ext uri="{FF2B5EF4-FFF2-40B4-BE49-F238E27FC236}">
                <a16:creationId xmlns:a16="http://schemas.microsoft.com/office/drawing/2014/main" id="{5C1F6C05-269E-0B4D-82AD-90ABE83D237D}"/>
              </a:ext>
            </a:extLst>
          </p:cNvPr>
          <p:cNvSpPr txBox="1"/>
          <p:nvPr/>
        </p:nvSpPr>
        <p:spPr>
          <a:xfrm>
            <a:off x="1704810" y="3624099"/>
            <a:ext cx="367408" cy="307777"/>
          </a:xfrm>
          <a:prstGeom prst="rect">
            <a:avLst/>
          </a:prstGeom>
          <a:noFill/>
        </p:spPr>
        <p:txBody>
          <a:bodyPr wrap="none" rtlCol="0">
            <a:spAutoFit/>
          </a:bodyPr>
          <a:lstStyle/>
          <a:p>
            <a:r>
              <a:rPr lang="en-US" sz="1400" dirty="0"/>
              <a:t>50</a:t>
            </a:r>
          </a:p>
        </p:txBody>
      </p:sp>
      <p:sp>
        <p:nvSpPr>
          <p:cNvPr id="35" name="TextBox 34">
            <a:extLst>
              <a:ext uri="{FF2B5EF4-FFF2-40B4-BE49-F238E27FC236}">
                <a16:creationId xmlns:a16="http://schemas.microsoft.com/office/drawing/2014/main" id="{94C1A433-F57D-054D-958B-61F7EF89603F}"/>
              </a:ext>
            </a:extLst>
          </p:cNvPr>
          <p:cNvSpPr txBox="1"/>
          <p:nvPr/>
        </p:nvSpPr>
        <p:spPr>
          <a:xfrm>
            <a:off x="1704810" y="3927226"/>
            <a:ext cx="367408" cy="307777"/>
          </a:xfrm>
          <a:prstGeom prst="rect">
            <a:avLst/>
          </a:prstGeom>
          <a:noFill/>
        </p:spPr>
        <p:txBody>
          <a:bodyPr wrap="none" rtlCol="0">
            <a:spAutoFit/>
          </a:bodyPr>
          <a:lstStyle/>
          <a:p>
            <a:r>
              <a:rPr lang="en-US" sz="1400" dirty="0"/>
              <a:t>40</a:t>
            </a:r>
          </a:p>
        </p:txBody>
      </p:sp>
      <p:sp>
        <p:nvSpPr>
          <p:cNvPr id="36" name="TextBox 35">
            <a:extLst>
              <a:ext uri="{FF2B5EF4-FFF2-40B4-BE49-F238E27FC236}">
                <a16:creationId xmlns:a16="http://schemas.microsoft.com/office/drawing/2014/main" id="{0F0358F9-2B61-B64E-B5F2-3E7EF13BBADE}"/>
              </a:ext>
            </a:extLst>
          </p:cNvPr>
          <p:cNvSpPr txBox="1"/>
          <p:nvPr/>
        </p:nvSpPr>
        <p:spPr>
          <a:xfrm>
            <a:off x="1704810" y="4371029"/>
            <a:ext cx="367408" cy="307777"/>
          </a:xfrm>
          <a:prstGeom prst="rect">
            <a:avLst/>
          </a:prstGeom>
          <a:noFill/>
        </p:spPr>
        <p:txBody>
          <a:bodyPr wrap="none" rtlCol="0">
            <a:spAutoFit/>
          </a:bodyPr>
          <a:lstStyle/>
          <a:p>
            <a:r>
              <a:rPr lang="en-US" sz="1400" dirty="0"/>
              <a:t>30</a:t>
            </a:r>
          </a:p>
        </p:txBody>
      </p:sp>
      <p:sp>
        <p:nvSpPr>
          <p:cNvPr id="37" name="TextBox 36">
            <a:extLst>
              <a:ext uri="{FF2B5EF4-FFF2-40B4-BE49-F238E27FC236}">
                <a16:creationId xmlns:a16="http://schemas.microsoft.com/office/drawing/2014/main" id="{64D0A9DC-3781-C641-BE7D-F2CEE594CA61}"/>
              </a:ext>
            </a:extLst>
          </p:cNvPr>
          <p:cNvSpPr txBox="1"/>
          <p:nvPr/>
        </p:nvSpPr>
        <p:spPr>
          <a:xfrm>
            <a:off x="1704810" y="4774640"/>
            <a:ext cx="367408" cy="307777"/>
          </a:xfrm>
          <a:prstGeom prst="rect">
            <a:avLst/>
          </a:prstGeom>
          <a:noFill/>
        </p:spPr>
        <p:txBody>
          <a:bodyPr wrap="none" rtlCol="0">
            <a:spAutoFit/>
          </a:bodyPr>
          <a:lstStyle/>
          <a:p>
            <a:r>
              <a:rPr lang="en-US" sz="1400" dirty="0"/>
              <a:t>20</a:t>
            </a:r>
          </a:p>
        </p:txBody>
      </p:sp>
      <p:sp>
        <p:nvSpPr>
          <p:cNvPr id="38" name="TextBox 37">
            <a:extLst>
              <a:ext uri="{FF2B5EF4-FFF2-40B4-BE49-F238E27FC236}">
                <a16:creationId xmlns:a16="http://schemas.microsoft.com/office/drawing/2014/main" id="{FC819E0E-51D9-0545-BFB9-C3C5A0E79D87}"/>
              </a:ext>
            </a:extLst>
          </p:cNvPr>
          <p:cNvSpPr txBox="1"/>
          <p:nvPr/>
        </p:nvSpPr>
        <p:spPr>
          <a:xfrm>
            <a:off x="1704810" y="5178251"/>
            <a:ext cx="367408" cy="307777"/>
          </a:xfrm>
          <a:prstGeom prst="rect">
            <a:avLst/>
          </a:prstGeom>
          <a:noFill/>
        </p:spPr>
        <p:txBody>
          <a:bodyPr wrap="none" rtlCol="0">
            <a:spAutoFit/>
          </a:bodyPr>
          <a:lstStyle/>
          <a:p>
            <a:r>
              <a:rPr lang="en-US" sz="1400" dirty="0"/>
              <a:t>15</a:t>
            </a:r>
          </a:p>
        </p:txBody>
      </p:sp>
      <p:sp>
        <p:nvSpPr>
          <p:cNvPr id="39" name="TextBox 38">
            <a:extLst>
              <a:ext uri="{FF2B5EF4-FFF2-40B4-BE49-F238E27FC236}">
                <a16:creationId xmlns:a16="http://schemas.microsoft.com/office/drawing/2014/main" id="{B8A03892-E63B-3945-AC3D-09DD3A806BF7}"/>
              </a:ext>
            </a:extLst>
          </p:cNvPr>
          <p:cNvSpPr txBox="1"/>
          <p:nvPr/>
        </p:nvSpPr>
        <p:spPr>
          <a:xfrm>
            <a:off x="1704810" y="5561766"/>
            <a:ext cx="367408" cy="307777"/>
          </a:xfrm>
          <a:prstGeom prst="rect">
            <a:avLst/>
          </a:prstGeom>
          <a:noFill/>
        </p:spPr>
        <p:txBody>
          <a:bodyPr wrap="none" rtlCol="0">
            <a:spAutoFit/>
          </a:bodyPr>
          <a:lstStyle/>
          <a:p>
            <a:r>
              <a:rPr lang="en-US" sz="1400" dirty="0"/>
              <a:t>10</a:t>
            </a:r>
          </a:p>
        </p:txBody>
      </p:sp>
      <p:sp>
        <p:nvSpPr>
          <p:cNvPr id="40" name="TextBox 39">
            <a:extLst>
              <a:ext uri="{FF2B5EF4-FFF2-40B4-BE49-F238E27FC236}">
                <a16:creationId xmlns:a16="http://schemas.microsoft.com/office/drawing/2014/main" id="{B286C198-B04F-A045-A07D-07DEC7D055B7}"/>
              </a:ext>
            </a:extLst>
          </p:cNvPr>
          <p:cNvSpPr txBox="1"/>
          <p:nvPr/>
        </p:nvSpPr>
        <p:spPr>
          <a:xfrm>
            <a:off x="4097479" y="2716660"/>
            <a:ext cx="3288060" cy="2031325"/>
          </a:xfrm>
          <a:prstGeom prst="rect">
            <a:avLst/>
          </a:prstGeom>
          <a:noFill/>
        </p:spPr>
        <p:txBody>
          <a:bodyPr wrap="square" rtlCol="0">
            <a:spAutoFit/>
          </a:bodyPr>
          <a:lstStyle/>
          <a:p>
            <a:r>
              <a:rPr lang="en-US" dirty="0"/>
              <a:t>Can estimate the size of “unknown” polypeptides by making a </a:t>
            </a:r>
            <a:r>
              <a:rPr lang="en-US" b="1" dirty="0"/>
              <a:t>standard curve</a:t>
            </a:r>
            <a:r>
              <a:rPr lang="en-US" dirty="0"/>
              <a:t>:</a:t>
            </a:r>
          </a:p>
          <a:p>
            <a:endParaRPr lang="en-US" dirty="0"/>
          </a:p>
          <a:p>
            <a:r>
              <a:rPr lang="en-US" dirty="0"/>
              <a:t>Plot distance (d) migrated from start of running gel versus log of the MW of the size markers </a:t>
            </a:r>
          </a:p>
        </p:txBody>
      </p:sp>
      <p:cxnSp>
        <p:nvCxnSpPr>
          <p:cNvPr id="41" name="Straight Arrow Connector 40">
            <a:extLst>
              <a:ext uri="{FF2B5EF4-FFF2-40B4-BE49-F238E27FC236}">
                <a16:creationId xmlns:a16="http://schemas.microsoft.com/office/drawing/2014/main" id="{8BB9D8B1-5337-314E-BCAD-54F5103E406F}"/>
              </a:ext>
            </a:extLst>
          </p:cNvPr>
          <p:cNvCxnSpPr>
            <a:cxnSpLocks/>
          </p:cNvCxnSpPr>
          <p:nvPr/>
        </p:nvCxnSpPr>
        <p:spPr>
          <a:xfrm>
            <a:off x="2806840" y="1912536"/>
            <a:ext cx="0" cy="1122066"/>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8155F02-D44B-324B-9EE2-D3E861943900}"/>
              </a:ext>
            </a:extLst>
          </p:cNvPr>
          <p:cNvSpPr txBox="1"/>
          <p:nvPr/>
        </p:nvSpPr>
        <p:spPr>
          <a:xfrm>
            <a:off x="2763296" y="2321169"/>
            <a:ext cx="306494" cy="369332"/>
          </a:xfrm>
          <a:prstGeom prst="rect">
            <a:avLst/>
          </a:prstGeom>
          <a:noFill/>
        </p:spPr>
        <p:txBody>
          <a:bodyPr wrap="none" rtlCol="0">
            <a:spAutoFit/>
          </a:bodyPr>
          <a:lstStyle/>
          <a:p>
            <a:r>
              <a:rPr lang="en-US" dirty="0">
                <a:solidFill>
                  <a:srgbClr val="0432FF"/>
                </a:solidFill>
              </a:rPr>
              <a:t>d</a:t>
            </a:r>
          </a:p>
        </p:txBody>
      </p:sp>
      <p:sp>
        <p:nvSpPr>
          <p:cNvPr id="43" name="TextBox 42">
            <a:extLst>
              <a:ext uri="{FF2B5EF4-FFF2-40B4-BE49-F238E27FC236}">
                <a16:creationId xmlns:a16="http://schemas.microsoft.com/office/drawing/2014/main" id="{67F3B6AC-4E9A-2B4E-9275-16C801C969EE}"/>
              </a:ext>
            </a:extLst>
          </p:cNvPr>
          <p:cNvSpPr txBox="1"/>
          <p:nvPr/>
        </p:nvSpPr>
        <p:spPr>
          <a:xfrm>
            <a:off x="1621927" y="1660184"/>
            <a:ext cx="463588" cy="307777"/>
          </a:xfrm>
          <a:prstGeom prst="rect">
            <a:avLst/>
          </a:prstGeom>
          <a:noFill/>
        </p:spPr>
        <p:txBody>
          <a:bodyPr wrap="none" rtlCol="0">
            <a:spAutoFit/>
          </a:bodyPr>
          <a:lstStyle/>
          <a:p>
            <a:r>
              <a:rPr lang="en-US" sz="1400" dirty="0"/>
              <a:t>kDa</a:t>
            </a:r>
          </a:p>
        </p:txBody>
      </p:sp>
    </p:spTree>
    <p:extLst>
      <p:ext uri="{BB962C8B-B14F-4D97-AF65-F5344CB8AC3E}">
        <p14:creationId xmlns:p14="http://schemas.microsoft.com/office/powerpoint/2010/main" val="3145057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DA33BD1-30B8-234A-99A0-23342D66BA9C}"/>
              </a:ext>
            </a:extLst>
          </p:cNvPr>
          <p:cNvSpPr txBox="1"/>
          <p:nvPr/>
        </p:nvSpPr>
        <p:spPr>
          <a:xfrm>
            <a:off x="2045940" y="202896"/>
            <a:ext cx="4708725" cy="369332"/>
          </a:xfrm>
          <a:prstGeom prst="rect">
            <a:avLst/>
          </a:prstGeom>
          <a:noFill/>
        </p:spPr>
        <p:txBody>
          <a:bodyPr wrap="none" rtlCol="0">
            <a:spAutoFit/>
          </a:bodyPr>
          <a:lstStyle/>
          <a:p>
            <a:r>
              <a:rPr lang="en-US" b="1" dirty="0"/>
              <a:t>Determination of polypeptide size by SDS-PAGE</a:t>
            </a:r>
          </a:p>
        </p:txBody>
      </p:sp>
      <p:pic>
        <p:nvPicPr>
          <p:cNvPr id="8" name="Picture 7">
            <a:extLst>
              <a:ext uri="{FF2B5EF4-FFF2-40B4-BE49-F238E27FC236}">
                <a16:creationId xmlns:a16="http://schemas.microsoft.com/office/drawing/2014/main" id="{3226D114-0BE9-D045-B137-907ABA12398F}"/>
              </a:ext>
            </a:extLst>
          </p:cNvPr>
          <p:cNvPicPr>
            <a:picLocks noChangeAspect="1"/>
          </p:cNvPicPr>
          <p:nvPr/>
        </p:nvPicPr>
        <p:blipFill rotWithShape="1">
          <a:blip r:embed="rId2"/>
          <a:srcRect l="33952" t="10989" r="50792" b="8571"/>
          <a:stretch/>
        </p:blipFill>
        <p:spPr>
          <a:xfrm>
            <a:off x="994788" y="1738365"/>
            <a:ext cx="575007" cy="4099727"/>
          </a:xfrm>
          <a:prstGeom prst="rect">
            <a:avLst/>
          </a:prstGeom>
        </p:spPr>
      </p:pic>
      <p:sp>
        <p:nvSpPr>
          <p:cNvPr id="25" name="TextBox 24">
            <a:extLst>
              <a:ext uri="{FF2B5EF4-FFF2-40B4-BE49-F238E27FC236}">
                <a16:creationId xmlns:a16="http://schemas.microsoft.com/office/drawing/2014/main" id="{7AD4EDA8-CAB3-AB40-A09F-B4D3A61DCDEC}"/>
              </a:ext>
            </a:extLst>
          </p:cNvPr>
          <p:cNvSpPr txBox="1"/>
          <p:nvPr/>
        </p:nvSpPr>
        <p:spPr>
          <a:xfrm>
            <a:off x="562384" y="1057841"/>
            <a:ext cx="1223092" cy="338554"/>
          </a:xfrm>
          <a:prstGeom prst="rect">
            <a:avLst/>
          </a:prstGeom>
          <a:noFill/>
        </p:spPr>
        <p:txBody>
          <a:bodyPr wrap="none" rtlCol="0">
            <a:spAutoFit/>
          </a:bodyPr>
          <a:lstStyle/>
          <a:p>
            <a:r>
              <a:rPr lang="en-US" sz="1600" dirty="0"/>
              <a:t>Size markers</a:t>
            </a:r>
          </a:p>
        </p:txBody>
      </p:sp>
      <p:pic>
        <p:nvPicPr>
          <p:cNvPr id="11" name="Picture 10">
            <a:extLst>
              <a:ext uri="{FF2B5EF4-FFF2-40B4-BE49-F238E27FC236}">
                <a16:creationId xmlns:a16="http://schemas.microsoft.com/office/drawing/2014/main" id="{406DC2D2-FD33-C24A-A6C6-CDA11DDBA07D}"/>
              </a:ext>
            </a:extLst>
          </p:cNvPr>
          <p:cNvPicPr>
            <a:picLocks noChangeAspect="1"/>
          </p:cNvPicPr>
          <p:nvPr/>
        </p:nvPicPr>
        <p:blipFill rotWithShape="1">
          <a:blip r:embed="rId3"/>
          <a:srcRect l="73568" t="3039" r="17005" b="7885"/>
          <a:stretch/>
        </p:blipFill>
        <p:spPr>
          <a:xfrm>
            <a:off x="2100104" y="1738364"/>
            <a:ext cx="562709" cy="4099727"/>
          </a:xfrm>
          <a:prstGeom prst="rect">
            <a:avLst/>
          </a:prstGeom>
        </p:spPr>
      </p:pic>
      <p:sp>
        <p:nvSpPr>
          <p:cNvPr id="26" name="TextBox 25">
            <a:extLst>
              <a:ext uri="{FF2B5EF4-FFF2-40B4-BE49-F238E27FC236}">
                <a16:creationId xmlns:a16="http://schemas.microsoft.com/office/drawing/2014/main" id="{7B213FEF-DA0F-6940-B140-C52B337C612F}"/>
              </a:ext>
            </a:extLst>
          </p:cNvPr>
          <p:cNvSpPr txBox="1"/>
          <p:nvPr/>
        </p:nvSpPr>
        <p:spPr>
          <a:xfrm>
            <a:off x="1970828" y="1057841"/>
            <a:ext cx="1252779" cy="338554"/>
          </a:xfrm>
          <a:prstGeom prst="rect">
            <a:avLst/>
          </a:prstGeom>
          <a:noFill/>
        </p:spPr>
        <p:txBody>
          <a:bodyPr wrap="none" rtlCol="0">
            <a:spAutoFit/>
          </a:bodyPr>
          <a:lstStyle/>
          <a:p>
            <a:r>
              <a:rPr lang="en-US" sz="1600" dirty="0"/>
              <a:t>Your enzyme</a:t>
            </a:r>
          </a:p>
        </p:txBody>
      </p:sp>
      <p:cxnSp>
        <p:nvCxnSpPr>
          <p:cNvPr id="13" name="Straight Arrow Connector 12">
            <a:extLst>
              <a:ext uri="{FF2B5EF4-FFF2-40B4-BE49-F238E27FC236}">
                <a16:creationId xmlns:a16="http://schemas.microsoft.com/office/drawing/2014/main" id="{519ABCB8-80E4-CE4B-A3A2-C806196ADE65}"/>
              </a:ext>
            </a:extLst>
          </p:cNvPr>
          <p:cNvCxnSpPr/>
          <p:nvPr/>
        </p:nvCxnSpPr>
        <p:spPr>
          <a:xfrm>
            <a:off x="1235947" y="1356525"/>
            <a:ext cx="0" cy="301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8C2F7DA-4769-E846-AFE3-9FA46F21E74E}"/>
              </a:ext>
            </a:extLst>
          </p:cNvPr>
          <p:cNvCxnSpPr/>
          <p:nvPr/>
        </p:nvCxnSpPr>
        <p:spPr>
          <a:xfrm>
            <a:off x="2403231" y="1358200"/>
            <a:ext cx="0" cy="3014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87AD05-C725-3E44-A1C1-99B93A065EA6}"/>
              </a:ext>
            </a:extLst>
          </p:cNvPr>
          <p:cNvSpPr txBox="1"/>
          <p:nvPr/>
        </p:nvSpPr>
        <p:spPr>
          <a:xfrm>
            <a:off x="548312" y="1858945"/>
            <a:ext cx="458780" cy="307777"/>
          </a:xfrm>
          <a:prstGeom prst="rect">
            <a:avLst/>
          </a:prstGeom>
          <a:noFill/>
        </p:spPr>
        <p:txBody>
          <a:bodyPr wrap="none" rtlCol="0">
            <a:spAutoFit/>
          </a:bodyPr>
          <a:lstStyle/>
          <a:p>
            <a:r>
              <a:rPr lang="en-US" sz="1400" dirty="0"/>
              <a:t>250</a:t>
            </a:r>
          </a:p>
        </p:txBody>
      </p:sp>
      <p:sp>
        <p:nvSpPr>
          <p:cNvPr id="31" name="TextBox 30">
            <a:extLst>
              <a:ext uri="{FF2B5EF4-FFF2-40B4-BE49-F238E27FC236}">
                <a16:creationId xmlns:a16="http://schemas.microsoft.com/office/drawing/2014/main" id="{427FE906-9B5C-3B45-B4EA-F329D4137080}"/>
              </a:ext>
            </a:extLst>
          </p:cNvPr>
          <p:cNvSpPr txBox="1"/>
          <p:nvPr/>
        </p:nvSpPr>
        <p:spPr>
          <a:xfrm>
            <a:off x="548312" y="2222360"/>
            <a:ext cx="458780" cy="307777"/>
          </a:xfrm>
          <a:prstGeom prst="rect">
            <a:avLst/>
          </a:prstGeom>
          <a:noFill/>
        </p:spPr>
        <p:txBody>
          <a:bodyPr wrap="none" rtlCol="0">
            <a:spAutoFit/>
          </a:bodyPr>
          <a:lstStyle/>
          <a:p>
            <a:r>
              <a:rPr lang="en-US" sz="1400" dirty="0"/>
              <a:t>150</a:t>
            </a:r>
          </a:p>
        </p:txBody>
      </p:sp>
      <p:sp>
        <p:nvSpPr>
          <p:cNvPr id="32" name="TextBox 31">
            <a:extLst>
              <a:ext uri="{FF2B5EF4-FFF2-40B4-BE49-F238E27FC236}">
                <a16:creationId xmlns:a16="http://schemas.microsoft.com/office/drawing/2014/main" id="{B842DB6B-7BF6-854A-A80B-08C74D9C0182}"/>
              </a:ext>
            </a:extLst>
          </p:cNvPr>
          <p:cNvSpPr txBox="1"/>
          <p:nvPr/>
        </p:nvSpPr>
        <p:spPr>
          <a:xfrm>
            <a:off x="548312" y="2666159"/>
            <a:ext cx="458780" cy="307777"/>
          </a:xfrm>
          <a:prstGeom prst="rect">
            <a:avLst/>
          </a:prstGeom>
          <a:noFill/>
        </p:spPr>
        <p:txBody>
          <a:bodyPr wrap="none" rtlCol="0">
            <a:spAutoFit/>
          </a:bodyPr>
          <a:lstStyle/>
          <a:p>
            <a:r>
              <a:rPr lang="en-US" sz="1400" dirty="0"/>
              <a:t>100</a:t>
            </a:r>
          </a:p>
        </p:txBody>
      </p:sp>
      <p:sp>
        <p:nvSpPr>
          <p:cNvPr id="33" name="TextBox 32">
            <a:extLst>
              <a:ext uri="{FF2B5EF4-FFF2-40B4-BE49-F238E27FC236}">
                <a16:creationId xmlns:a16="http://schemas.microsoft.com/office/drawing/2014/main" id="{D4DDE168-4207-1F49-BCDF-9FC7464919BF}"/>
              </a:ext>
            </a:extLst>
          </p:cNvPr>
          <p:cNvSpPr txBox="1"/>
          <p:nvPr/>
        </p:nvSpPr>
        <p:spPr>
          <a:xfrm>
            <a:off x="639684" y="3059718"/>
            <a:ext cx="367408" cy="307777"/>
          </a:xfrm>
          <a:prstGeom prst="rect">
            <a:avLst/>
          </a:prstGeom>
          <a:noFill/>
        </p:spPr>
        <p:txBody>
          <a:bodyPr wrap="none" rtlCol="0">
            <a:spAutoFit/>
          </a:bodyPr>
          <a:lstStyle/>
          <a:p>
            <a:r>
              <a:rPr lang="en-US" sz="1400" dirty="0"/>
              <a:t>70</a:t>
            </a:r>
          </a:p>
        </p:txBody>
      </p:sp>
      <p:sp>
        <p:nvSpPr>
          <p:cNvPr id="34" name="TextBox 33">
            <a:extLst>
              <a:ext uri="{FF2B5EF4-FFF2-40B4-BE49-F238E27FC236}">
                <a16:creationId xmlns:a16="http://schemas.microsoft.com/office/drawing/2014/main" id="{5C1F6C05-269E-0B4D-82AD-90ABE83D237D}"/>
              </a:ext>
            </a:extLst>
          </p:cNvPr>
          <p:cNvSpPr txBox="1"/>
          <p:nvPr/>
        </p:nvSpPr>
        <p:spPr>
          <a:xfrm>
            <a:off x="639684" y="3453277"/>
            <a:ext cx="367408" cy="307777"/>
          </a:xfrm>
          <a:prstGeom prst="rect">
            <a:avLst/>
          </a:prstGeom>
          <a:noFill/>
        </p:spPr>
        <p:txBody>
          <a:bodyPr wrap="none" rtlCol="0">
            <a:spAutoFit/>
          </a:bodyPr>
          <a:lstStyle/>
          <a:p>
            <a:r>
              <a:rPr lang="en-US" sz="1400" dirty="0"/>
              <a:t>50</a:t>
            </a:r>
          </a:p>
        </p:txBody>
      </p:sp>
      <p:sp>
        <p:nvSpPr>
          <p:cNvPr id="35" name="TextBox 34">
            <a:extLst>
              <a:ext uri="{FF2B5EF4-FFF2-40B4-BE49-F238E27FC236}">
                <a16:creationId xmlns:a16="http://schemas.microsoft.com/office/drawing/2014/main" id="{94C1A433-F57D-054D-958B-61F7EF89603F}"/>
              </a:ext>
            </a:extLst>
          </p:cNvPr>
          <p:cNvSpPr txBox="1"/>
          <p:nvPr/>
        </p:nvSpPr>
        <p:spPr>
          <a:xfrm>
            <a:off x="639684" y="3756404"/>
            <a:ext cx="367408" cy="307777"/>
          </a:xfrm>
          <a:prstGeom prst="rect">
            <a:avLst/>
          </a:prstGeom>
          <a:noFill/>
        </p:spPr>
        <p:txBody>
          <a:bodyPr wrap="none" rtlCol="0">
            <a:spAutoFit/>
          </a:bodyPr>
          <a:lstStyle/>
          <a:p>
            <a:r>
              <a:rPr lang="en-US" sz="1400" dirty="0"/>
              <a:t>40</a:t>
            </a:r>
          </a:p>
        </p:txBody>
      </p:sp>
      <p:sp>
        <p:nvSpPr>
          <p:cNvPr id="36" name="TextBox 35">
            <a:extLst>
              <a:ext uri="{FF2B5EF4-FFF2-40B4-BE49-F238E27FC236}">
                <a16:creationId xmlns:a16="http://schemas.microsoft.com/office/drawing/2014/main" id="{0F0358F9-2B61-B64E-B5F2-3E7EF13BBADE}"/>
              </a:ext>
            </a:extLst>
          </p:cNvPr>
          <p:cNvSpPr txBox="1"/>
          <p:nvPr/>
        </p:nvSpPr>
        <p:spPr>
          <a:xfrm>
            <a:off x="639684" y="4200207"/>
            <a:ext cx="367408" cy="307777"/>
          </a:xfrm>
          <a:prstGeom prst="rect">
            <a:avLst/>
          </a:prstGeom>
          <a:noFill/>
        </p:spPr>
        <p:txBody>
          <a:bodyPr wrap="none" rtlCol="0">
            <a:spAutoFit/>
          </a:bodyPr>
          <a:lstStyle/>
          <a:p>
            <a:r>
              <a:rPr lang="en-US" sz="1400" dirty="0"/>
              <a:t>30</a:t>
            </a:r>
          </a:p>
        </p:txBody>
      </p:sp>
      <p:sp>
        <p:nvSpPr>
          <p:cNvPr id="37" name="TextBox 36">
            <a:extLst>
              <a:ext uri="{FF2B5EF4-FFF2-40B4-BE49-F238E27FC236}">
                <a16:creationId xmlns:a16="http://schemas.microsoft.com/office/drawing/2014/main" id="{64D0A9DC-3781-C641-BE7D-F2CEE594CA61}"/>
              </a:ext>
            </a:extLst>
          </p:cNvPr>
          <p:cNvSpPr txBox="1"/>
          <p:nvPr/>
        </p:nvSpPr>
        <p:spPr>
          <a:xfrm>
            <a:off x="639684" y="4603818"/>
            <a:ext cx="367408" cy="307777"/>
          </a:xfrm>
          <a:prstGeom prst="rect">
            <a:avLst/>
          </a:prstGeom>
          <a:noFill/>
        </p:spPr>
        <p:txBody>
          <a:bodyPr wrap="none" rtlCol="0">
            <a:spAutoFit/>
          </a:bodyPr>
          <a:lstStyle/>
          <a:p>
            <a:r>
              <a:rPr lang="en-US" sz="1400" dirty="0"/>
              <a:t>20</a:t>
            </a:r>
          </a:p>
        </p:txBody>
      </p:sp>
      <p:sp>
        <p:nvSpPr>
          <p:cNvPr id="38" name="TextBox 37">
            <a:extLst>
              <a:ext uri="{FF2B5EF4-FFF2-40B4-BE49-F238E27FC236}">
                <a16:creationId xmlns:a16="http://schemas.microsoft.com/office/drawing/2014/main" id="{FC819E0E-51D9-0545-BFB9-C3C5A0E79D87}"/>
              </a:ext>
            </a:extLst>
          </p:cNvPr>
          <p:cNvSpPr txBox="1"/>
          <p:nvPr/>
        </p:nvSpPr>
        <p:spPr>
          <a:xfrm>
            <a:off x="639684" y="5007429"/>
            <a:ext cx="367408" cy="307777"/>
          </a:xfrm>
          <a:prstGeom prst="rect">
            <a:avLst/>
          </a:prstGeom>
          <a:noFill/>
        </p:spPr>
        <p:txBody>
          <a:bodyPr wrap="none" rtlCol="0">
            <a:spAutoFit/>
          </a:bodyPr>
          <a:lstStyle/>
          <a:p>
            <a:r>
              <a:rPr lang="en-US" sz="1400" dirty="0"/>
              <a:t>15</a:t>
            </a:r>
          </a:p>
        </p:txBody>
      </p:sp>
      <p:sp>
        <p:nvSpPr>
          <p:cNvPr id="39" name="TextBox 38">
            <a:extLst>
              <a:ext uri="{FF2B5EF4-FFF2-40B4-BE49-F238E27FC236}">
                <a16:creationId xmlns:a16="http://schemas.microsoft.com/office/drawing/2014/main" id="{B8A03892-E63B-3945-AC3D-09DD3A806BF7}"/>
              </a:ext>
            </a:extLst>
          </p:cNvPr>
          <p:cNvSpPr txBox="1"/>
          <p:nvPr/>
        </p:nvSpPr>
        <p:spPr>
          <a:xfrm>
            <a:off x="639684" y="5390944"/>
            <a:ext cx="367408" cy="307777"/>
          </a:xfrm>
          <a:prstGeom prst="rect">
            <a:avLst/>
          </a:prstGeom>
          <a:noFill/>
        </p:spPr>
        <p:txBody>
          <a:bodyPr wrap="none" rtlCol="0">
            <a:spAutoFit/>
          </a:bodyPr>
          <a:lstStyle/>
          <a:p>
            <a:r>
              <a:rPr lang="en-US" sz="1400" dirty="0"/>
              <a:t>10</a:t>
            </a:r>
          </a:p>
        </p:txBody>
      </p:sp>
      <p:sp>
        <p:nvSpPr>
          <p:cNvPr id="43" name="TextBox 42">
            <a:extLst>
              <a:ext uri="{FF2B5EF4-FFF2-40B4-BE49-F238E27FC236}">
                <a16:creationId xmlns:a16="http://schemas.microsoft.com/office/drawing/2014/main" id="{D056CFE4-4B01-6E4B-849C-1EC16A5E7E4C}"/>
              </a:ext>
            </a:extLst>
          </p:cNvPr>
          <p:cNvSpPr txBox="1"/>
          <p:nvPr/>
        </p:nvSpPr>
        <p:spPr>
          <a:xfrm>
            <a:off x="4365727" y="999225"/>
            <a:ext cx="3271021" cy="584775"/>
          </a:xfrm>
          <a:prstGeom prst="rect">
            <a:avLst/>
          </a:prstGeom>
          <a:noFill/>
        </p:spPr>
        <p:txBody>
          <a:bodyPr wrap="square" rtlCol="0">
            <a:spAutoFit/>
          </a:bodyPr>
          <a:lstStyle/>
          <a:p>
            <a:r>
              <a:rPr lang="en-US" sz="1600" dirty="0"/>
              <a:t>Interpolate observed distance values to the standard curve</a:t>
            </a:r>
          </a:p>
        </p:txBody>
      </p:sp>
      <p:sp>
        <p:nvSpPr>
          <p:cNvPr id="24" name="TextBox 23">
            <a:extLst>
              <a:ext uri="{FF2B5EF4-FFF2-40B4-BE49-F238E27FC236}">
                <a16:creationId xmlns:a16="http://schemas.microsoft.com/office/drawing/2014/main" id="{5BCFA341-49D8-1B4F-9373-E5F8BBE47086}"/>
              </a:ext>
            </a:extLst>
          </p:cNvPr>
          <p:cNvSpPr txBox="1"/>
          <p:nvPr/>
        </p:nvSpPr>
        <p:spPr>
          <a:xfrm>
            <a:off x="2626553" y="2391508"/>
            <a:ext cx="295274" cy="369332"/>
          </a:xfrm>
          <a:prstGeom prst="rect">
            <a:avLst/>
          </a:prstGeom>
          <a:noFill/>
        </p:spPr>
        <p:txBody>
          <a:bodyPr wrap="none" rtlCol="0">
            <a:spAutoFit/>
          </a:bodyPr>
          <a:lstStyle/>
          <a:p>
            <a:r>
              <a:rPr lang="en-US" dirty="0">
                <a:solidFill>
                  <a:srgbClr val="0432FF"/>
                </a:solidFill>
              </a:rPr>
              <a:t>a</a:t>
            </a:r>
          </a:p>
        </p:txBody>
      </p:sp>
      <p:sp>
        <p:nvSpPr>
          <p:cNvPr id="44" name="TextBox 43">
            <a:extLst>
              <a:ext uri="{FF2B5EF4-FFF2-40B4-BE49-F238E27FC236}">
                <a16:creationId xmlns:a16="http://schemas.microsoft.com/office/drawing/2014/main" id="{F947CA29-1BC2-9D4B-90A6-8736F9A34523}"/>
              </a:ext>
            </a:extLst>
          </p:cNvPr>
          <p:cNvSpPr txBox="1"/>
          <p:nvPr/>
        </p:nvSpPr>
        <p:spPr>
          <a:xfrm>
            <a:off x="2620943" y="2905649"/>
            <a:ext cx="306494" cy="369332"/>
          </a:xfrm>
          <a:prstGeom prst="rect">
            <a:avLst/>
          </a:prstGeom>
          <a:noFill/>
        </p:spPr>
        <p:txBody>
          <a:bodyPr wrap="none" rtlCol="0">
            <a:spAutoFit/>
          </a:bodyPr>
          <a:lstStyle/>
          <a:p>
            <a:r>
              <a:rPr lang="en-US" dirty="0">
                <a:solidFill>
                  <a:srgbClr val="FF0000"/>
                </a:solidFill>
              </a:rPr>
              <a:t>b</a:t>
            </a:r>
          </a:p>
        </p:txBody>
      </p:sp>
      <p:sp>
        <p:nvSpPr>
          <p:cNvPr id="45" name="TextBox 44">
            <a:extLst>
              <a:ext uri="{FF2B5EF4-FFF2-40B4-BE49-F238E27FC236}">
                <a16:creationId xmlns:a16="http://schemas.microsoft.com/office/drawing/2014/main" id="{599D1DF0-A858-4D45-A36E-B1EED7D97D40}"/>
              </a:ext>
            </a:extLst>
          </p:cNvPr>
          <p:cNvSpPr txBox="1"/>
          <p:nvPr/>
        </p:nvSpPr>
        <p:spPr>
          <a:xfrm>
            <a:off x="2632965" y="3299210"/>
            <a:ext cx="282450" cy="369332"/>
          </a:xfrm>
          <a:prstGeom prst="rect">
            <a:avLst/>
          </a:prstGeom>
          <a:noFill/>
        </p:spPr>
        <p:txBody>
          <a:bodyPr wrap="none" rtlCol="0">
            <a:spAutoFit/>
          </a:bodyPr>
          <a:lstStyle/>
          <a:p>
            <a:r>
              <a:rPr lang="en-US" dirty="0"/>
              <a:t>c</a:t>
            </a:r>
          </a:p>
        </p:txBody>
      </p:sp>
      <p:sp>
        <p:nvSpPr>
          <p:cNvPr id="46" name="TextBox 45">
            <a:extLst>
              <a:ext uri="{FF2B5EF4-FFF2-40B4-BE49-F238E27FC236}">
                <a16:creationId xmlns:a16="http://schemas.microsoft.com/office/drawing/2014/main" id="{4191F202-5B72-9B4D-926D-FFB2225121FF}"/>
              </a:ext>
            </a:extLst>
          </p:cNvPr>
          <p:cNvSpPr txBox="1"/>
          <p:nvPr/>
        </p:nvSpPr>
        <p:spPr>
          <a:xfrm>
            <a:off x="2620943" y="3732963"/>
            <a:ext cx="306494" cy="369332"/>
          </a:xfrm>
          <a:prstGeom prst="rect">
            <a:avLst/>
          </a:prstGeom>
          <a:noFill/>
        </p:spPr>
        <p:txBody>
          <a:bodyPr wrap="none" rtlCol="0">
            <a:spAutoFit/>
          </a:bodyPr>
          <a:lstStyle/>
          <a:p>
            <a:r>
              <a:rPr lang="en-US" dirty="0">
                <a:solidFill>
                  <a:srgbClr val="00B050"/>
                </a:solidFill>
              </a:rPr>
              <a:t>d</a:t>
            </a:r>
          </a:p>
        </p:txBody>
      </p:sp>
      <p:sp>
        <p:nvSpPr>
          <p:cNvPr id="47" name="TextBox 46">
            <a:extLst>
              <a:ext uri="{FF2B5EF4-FFF2-40B4-BE49-F238E27FC236}">
                <a16:creationId xmlns:a16="http://schemas.microsoft.com/office/drawing/2014/main" id="{B55BBEDF-7E00-1E47-A8CF-B08B2CE268E0}"/>
              </a:ext>
            </a:extLst>
          </p:cNvPr>
          <p:cNvSpPr txBox="1"/>
          <p:nvPr/>
        </p:nvSpPr>
        <p:spPr>
          <a:xfrm>
            <a:off x="2620943" y="4287296"/>
            <a:ext cx="306494" cy="369332"/>
          </a:xfrm>
          <a:prstGeom prst="rect">
            <a:avLst/>
          </a:prstGeom>
          <a:noFill/>
        </p:spPr>
        <p:txBody>
          <a:bodyPr wrap="none" rtlCol="0">
            <a:spAutoFit/>
          </a:bodyPr>
          <a:lstStyle/>
          <a:p>
            <a:r>
              <a:rPr lang="en-US" dirty="0">
                <a:solidFill>
                  <a:srgbClr val="942093"/>
                </a:solidFill>
              </a:rPr>
              <a:t>e</a:t>
            </a:r>
          </a:p>
        </p:txBody>
      </p:sp>
      <p:sp>
        <p:nvSpPr>
          <p:cNvPr id="48" name="TextBox 47">
            <a:extLst>
              <a:ext uri="{FF2B5EF4-FFF2-40B4-BE49-F238E27FC236}">
                <a16:creationId xmlns:a16="http://schemas.microsoft.com/office/drawing/2014/main" id="{04EEA283-CC2F-164B-ACFB-7B340C33C65E}"/>
              </a:ext>
            </a:extLst>
          </p:cNvPr>
          <p:cNvSpPr txBox="1"/>
          <p:nvPr/>
        </p:nvSpPr>
        <p:spPr>
          <a:xfrm>
            <a:off x="2636543" y="4530134"/>
            <a:ext cx="255198" cy="369332"/>
          </a:xfrm>
          <a:prstGeom prst="rect">
            <a:avLst/>
          </a:prstGeom>
          <a:noFill/>
        </p:spPr>
        <p:txBody>
          <a:bodyPr wrap="none" rtlCol="0">
            <a:spAutoFit/>
          </a:bodyPr>
          <a:lstStyle/>
          <a:p>
            <a:r>
              <a:rPr lang="en-US" dirty="0">
                <a:solidFill>
                  <a:srgbClr val="FF40FF"/>
                </a:solidFill>
              </a:rPr>
              <a:t>f</a:t>
            </a:r>
          </a:p>
        </p:txBody>
      </p:sp>
      <p:sp>
        <p:nvSpPr>
          <p:cNvPr id="57" name="TextBox 56">
            <a:extLst>
              <a:ext uri="{FF2B5EF4-FFF2-40B4-BE49-F238E27FC236}">
                <a16:creationId xmlns:a16="http://schemas.microsoft.com/office/drawing/2014/main" id="{5578822E-14CF-434F-8C28-5743562B663B}"/>
              </a:ext>
            </a:extLst>
          </p:cNvPr>
          <p:cNvSpPr txBox="1"/>
          <p:nvPr/>
        </p:nvSpPr>
        <p:spPr>
          <a:xfrm>
            <a:off x="540613" y="1558584"/>
            <a:ext cx="463588" cy="307777"/>
          </a:xfrm>
          <a:prstGeom prst="rect">
            <a:avLst/>
          </a:prstGeom>
          <a:noFill/>
        </p:spPr>
        <p:txBody>
          <a:bodyPr wrap="none" rtlCol="0">
            <a:spAutoFit/>
          </a:bodyPr>
          <a:lstStyle/>
          <a:p>
            <a:r>
              <a:rPr lang="en-US" sz="1400" dirty="0"/>
              <a:t>kDa</a:t>
            </a:r>
          </a:p>
        </p:txBody>
      </p:sp>
      <p:grpSp>
        <p:nvGrpSpPr>
          <p:cNvPr id="89" name="Group 88">
            <a:extLst>
              <a:ext uri="{FF2B5EF4-FFF2-40B4-BE49-F238E27FC236}">
                <a16:creationId xmlns:a16="http://schemas.microsoft.com/office/drawing/2014/main" id="{BACCA0F4-5015-6743-9B2A-DAA5C91BA6E5}"/>
              </a:ext>
            </a:extLst>
          </p:cNvPr>
          <p:cNvGrpSpPr/>
          <p:nvPr/>
        </p:nvGrpSpPr>
        <p:grpSpPr>
          <a:xfrm>
            <a:off x="3500733" y="1863830"/>
            <a:ext cx="4336427" cy="4074746"/>
            <a:chOff x="3500733" y="1863830"/>
            <a:chExt cx="4336427" cy="4074746"/>
          </a:xfrm>
        </p:grpSpPr>
        <p:pic>
          <p:nvPicPr>
            <p:cNvPr id="30" name="Picture 29">
              <a:extLst>
                <a:ext uri="{FF2B5EF4-FFF2-40B4-BE49-F238E27FC236}">
                  <a16:creationId xmlns:a16="http://schemas.microsoft.com/office/drawing/2014/main" id="{B7285359-42EF-9A45-997A-F81BD5042920}"/>
                </a:ext>
              </a:extLst>
            </p:cNvPr>
            <p:cNvPicPr>
              <a:picLocks noChangeAspect="1"/>
            </p:cNvPicPr>
            <p:nvPr/>
          </p:nvPicPr>
          <p:blipFill>
            <a:blip r:embed="rId4"/>
            <a:stretch>
              <a:fillRect/>
            </a:stretch>
          </p:blipFill>
          <p:spPr>
            <a:xfrm>
              <a:off x="3500733" y="1863830"/>
              <a:ext cx="4336427" cy="4074746"/>
            </a:xfrm>
            <a:prstGeom prst="rect">
              <a:avLst/>
            </a:prstGeom>
          </p:spPr>
        </p:pic>
        <p:cxnSp>
          <p:nvCxnSpPr>
            <p:cNvPr id="53" name="Straight Connector 52">
              <a:extLst>
                <a:ext uri="{FF2B5EF4-FFF2-40B4-BE49-F238E27FC236}">
                  <a16:creationId xmlns:a16="http://schemas.microsoft.com/office/drawing/2014/main" id="{710AAABD-B199-3E4A-80B2-17731FEC563F}"/>
                </a:ext>
              </a:extLst>
            </p:cNvPr>
            <p:cNvCxnSpPr/>
            <p:nvPr/>
          </p:nvCxnSpPr>
          <p:spPr>
            <a:xfrm flipV="1">
              <a:off x="5123543" y="2721429"/>
              <a:ext cx="0" cy="2547257"/>
            </a:xfrm>
            <a:prstGeom prst="line">
              <a:avLst/>
            </a:prstGeom>
            <a:ln w="12700">
              <a:solidFill>
                <a:srgbClr val="0432FF"/>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2069CB-62B9-F649-9340-E6A753ED6DBD}"/>
                </a:ext>
              </a:extLst>
            </p:cNvPr>
            <p:cNvCxnSpPr>
              <a:cxnSpLocks/>
            </p:cNvCxnSpPr>
            <p:nvPr/>
          </p:nvCxnSpPr>
          <p:spPr>
            <a:xfrm flipH="1" flipV="1">
              <a:off x="4419600" y="2699658"/>
              <a:ext cx="703944" cy="1"/>
            </a:xfrm>
            <a:prstGeom prst="line">
              <a:avLst/>
            </a:prstGeom>
            <a:ln w="12700">
              <a:solidFill>
                <a:srgbClr val="0432FF"/>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4635900-25E1-7046-96C4-B8F5CE184B4E}"/>
                </a:ext>
              </a:extLst>
            </p:cNvPr>
            <p:cNvCxnSpPr>
              <a:cxnSpLocks/>
            </p:cNvCxnSpPr>
            <p:nvPr/>
          </p:nvCxnSpPr>
          <p:spPr>
            <a:xfrm flipV="1">
              <a:off x="5551714" y="3127829"/>
              <a:ext cx="0" cy="214811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F9B4CA3-12C0-1C43-91D0-8FE1F1766CA0}"/>
                </a:ext>
              </a:extLst>
            </p:cNvPr>
            <p:cNvCxnSpPr>
              <a:cxnSpLocks/>
            </p:cNvCxnSpPr>
            <p:nvPr/>
          </p:nvCxnSpPr>
          <p:spPr>
            <a:xfrm flipH="1" flipV="1">
              <a:off x="4419600" y="3127830"/>
              <a:ext cx="1132115" cy="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D130252-FF03-2340-918D-901086C3AAD1}"/>
                </a:ext>
              </a:extLst>
            </p:cNvPr>
            <p:cNvSpPr txBox="1"/>
            <p:nvPr/>
          </p:nvSpPr>
          <p:spPr>
            <a:xfrm>
              <a:off x="4544086" y="3079821"/>
              <a:ext cx="367408" cy="307777"/>
            </a:xfrm>
            <a:prstGeom prst="rect">
              <a:avLst/>
            </a:prstGeom>
            <a:noFill/>
          </p:spPr>
          <p:txBody>
            <a:bodyPr wrap="none" rtlCol="0">
              <a:spAutoFit/>
            </a:bodyPr>
            <a:lstStyle/>
            <a:p>
              <a:r>
                <a:rPr lang="en-US" sz="1400" dirty="0">
                  <a:solidFill>
                    <a:srgbClr val="FF0000"/>
                  </a:solidFill>
                </a:rPr>
                <a:t>78</a:t>
              </a:r>
            </a:p>
          </p:txBody>
        </p:sp>
        <p:sp>
          <p:nvSpPr>
            <p:cNvPr id="64" name="TextBox 63">
              <a:extLst>
                <a:ext uri="{FF2B5EF4-FFF2-40B4-BE49-F238E27FC236}">
                  <a16:creationId xmlns:a16="http://schemas.microsoft.com/office/drawing/2014/main" id="{676FEBCD-03D6-F040-AA1B-AA5E599E713A}"/>
                </a:ext>
              </a:extLst>
            </p:cNvPr>
            <p:cNvSpPr txBox="1"/>
            <p:nvPr/>
          </p:nvSpPr>
          <p:spPr>
            <a:xfrm>
              <a:off x="4500543" y="2651649"/>
              <a:ext cx="458780" cy="307777"/>
            </a:xfrm>
            <a:prstGeom prst="rect">
              <a:avLst/>
            </a:prstGeom>
            <a:noFill/>
            <a:ln>
              <a:noFill/>
            </a:ln>
          </p:spPr>
          <p:txBody>
            <a:bodyPr wrap="none" rtlCol="0">
              <a:spAutoFit/>
            </a:bodyPr>
            <a:lstStyle/>
            <a:p>
              <a:r>
                <a:rPr lang="en-US" sz="1400" dirty="0">
                  <a:solidFill>
                    <a:srgbClr val="0432FF"/>
                  </a:solidFill>
                </a:rPr>
                <a:t>130</a:t>
              </a:r>
            </a:p>
          </p:txBody>
        </p:sp>
        <p:cxnSp>
          <p:nvCxnSpPr>
            <p:cNvPr id="66" name="Straight Connector 65">
              <a:extLst>
                <a:ext uri="{FF2B5EF4-FFF2-40B4-BE49-F238E27FC236}">
                  <a16:creationId xmlns:a16="http://schemas.microsoft.com/office/drawing/2014/main" id="{28A994CA-1BAC-4248-9D8C-CC50438BAD47}"/>
                </a:ext>
              </a:extLst>
            </p:cNvPr>
            <p:cNvCxnSpPr>
              <a:cxnSpLocks/>
            </p:cNvCxnSpPr>
            <p:nvPr/>
          </p:nvCxnSpPr>
          <p:spPr>
            <a:xfrm flipV="1">
              <a:off x="5849257" y="3410857"/>
              <a:ext cx="0" cy="185783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F5B2F6E-EF3F-814D-A48F-6F93D41E3671}"/>
                </a:ext>
              </a:extLst>
            </p:cNvPr>
            <p:cNvCxnSpPr>
              <a:cxnSpLocks/>
            </p:cNvCxnSpPr>
            <p:nvPr/>
          </p:nvCxnSpPr>
          <p:spPr>
            <a:xfrm flipH="1" flipV="1">
              <a:off x="4419600" y="3403603"/>
              <a:ext cx="1429659" cy="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3BD03EF-BB46-3B49-8BFF-DA543E2C2554}"/>
                </a:ext>
              </a:extLst>
            </p:cNvPr>
            <p:cNvSpPr txBox="1"/>
            <p:nvPr/>
          </p:nvSpPr>
          <p:spPr>
            <a:xfrm>
              <a:off x="4544086" y="3355593"/>
              <a:ext cx="367408" cy="307777"/>
            </a:xfrm>
            <a:prstGeom prst="rect">
              <a:avLst/>
            </a:prstGeom>
            <a:noFill/>
          </p:spPr>
          <p:txBody>
            <a:bodyPr wrap="none" rtlCol="0">
              <a:spAutoFit/>
            </a:bodyPr>
            <a:lstStyle/>
            <a:p>
              <a:r>
                <a:rPr lang="en-US" sz="1400" dirty="0"/>
                <a:t>56</a:t>
              </a:r>
            </a:p>
          </p:txBody>
        </p:sp>
        <p:cxnSp>
          <p:nvCxnSpPr>
            <p:cNvPr id="72" name="Straight Connector 71">
              <a:extLst>
                <a:ext uri="{FF2B5EF4-FFF2-40B4-BE49-F238E27FC236}">
                  <a16:creationId xmlns:a16="http://schemas.microsoft.com/office/drawing/2014/main" id="{D777F551-A346-CE49-BF1B-ED5201781BD3}"/>
                </a:ext>
              </a:extLst>
            </p:cNvPr>
            <p:cNvCxnSpPr>
              <a:cxnSpLocks/>
            </p:cNvCxnSpPr>
            <p:nvPr/>
          </p:nvCxnSpPr>
          <p:spPr>
            <a:xfrm flipV="1">
              <a:off x="6241143" y="3759200"/>
              <a:ext cx="0" cy="1516747"/>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3C2391D-C4E3-0944-8DCE-87DDF667C756}"/>
                </a:ext>
              </a:extLst>
            </p:cNvPr>
            <p:cNvCxnSpPr>
              <a:cxnSpLocks/>
            </p:cNvCxnSpPr>
            <p:nvPr/>
          </p:nvCxnSpPr>
          <p:spPr>
            <a:xfrm flipH="1" flipV="1">
              <a:off x="4397829" y="3744690"/>
              <a:ext cx="1850574" cy="1"/>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DBE9F79-6E8E-1B45-90B1-A799B7A62976}"/>
                </a:ext>
              </a:extLst>
            </p:cNvPr>
            <p:cNvSpPr txBox="1"/>
            <p:nvPr/>
          </p:nvSpPr>
          <p:spPr>
            <a:xfrm>
              <a:off x="4544086" y="3696679"/>
              <a:ext cx="367408" cy="307777"/>
            </a:xfrm>
            <a:prstGeom prst="rect">
              <a:avLst/>
            </a:prstGeom>
            <a:noFill/>
          </p:spPr>
          <p:txBody>
            <a:bodyPr wrap="none" rtlCol="0">
              <a:spAutoFit/>
            </a:bodyPr>
            <a:lstStyle/>
            <a:p>
              <a:r>
                <a:rPr lang="en-US" sz="1400" dirty="0">
                  <a:solidFill>
                    <a:srgbClr val="00B050"/>
                  </a:solidFill>
                </a:rPr>
                <a:t>39</a:t>
              </a:r>
            </a:p>
          </p:txBody>
        </p:sp>
        <p:cxnSp>
          <p:nvCxnSpPr>
            <p:cNvPr id="78" name="Straight Connector 77">
              <a:extLst>
                <a:ext uri="{FF2B5EF4-FFF2-40B4-BE49-F238E27FC236}">
                  <a16:creationId xmlns:a16="http://schemas.microsoft.com/office/drawing/2014/main" id="{04CADB5A-3867-F643-9562-ACA23EDDBE8F}"/>
                </a:ext>
              </a:extLst>
            </p:cNvPr>
            <p:cNvCxnSpPr>
              <a:cxnSpLocks/>
            </p:cNvCxnSpPr>
            <p:nvPr/>
          </p:nvCxnSpPr>
          <p:spPr>
            <a:xfrm flipV="1">
              <a:off x="6669314" y="4093029"/>
              <a:ext cx="0" cy="1175662"/>
            </a:xfrm>
            <a:prstGeom prst="line">
              <a:avLst/>
            </a:prstGeom>
            <a:ln w="12700">
              <a:solidFill>
                <a:srgbClr val="942093"/>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3A865E6-CAE7-9D44-AF0E-D8458DD947C4}"/>
                </a:ext>
              </a:extLst>
            </p:cNvPr>
            <p:cNvCxnSpPr>
              <a:cxnSpLocks/>
            </p:cNvCxnSpPr>
            <p:nvPr/>
          </p:nvCxnSpPr>
          <p:spPr>
            <a:xfrm flipH="1" flipV="1">
              <a:off x="4419600" y="4093034"/>
              <a:ext cx="2256975" cy="1"/>
            </a:xfrm>
            <a:prstGeom prst="line">
              <a:avLst/>
            </a:prstGeom>
            <a:ln w="12700">
              <a:solidFill>
                <a:srgbClr val="942093"/>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1A21059-A22B-4346-A207-79E910393F06}"/>
                </a:ext>
              </a:extLst>
            </p:cNvPr>
            <p:cNvSpPr txBox="1"/>
            <p:nvPr/>
          </p:nvSpPr>
          <p:spPr>
            <a:xfrm>
              <a:off x="4558600" y="4023250"/>
              <a:ext cx="367408" cy="307777"/>
            </a:xfrm>
            <a:prstGeom prst="rect">
              <a:avLst/>
            </a:prstGeom>
            <a:noFill/>
          </p:spPr>
          <p:txBody>
            <a:bodyPr wrap="none" rtlCol="0">
              <a:spAutoFit/>
            </a:bodyPr>
            <a:lstStyle/>
            <a:p>
              <a:r>
                <a:rPr lang="en-US" sz="1400" dirty="0">
                  <a:solidFill>
                    <a:srgbClr val="942093"/>
                  </a:solidFill>
                </a:rPr>
                <a:t>25</a:t>
              </a:r>
            </a:p>
          </p:txBody>
        </p:sp>
        <p:cxnSp>
          <p:nvCxnSpPr>
            <p:cNvPr id="84" name="Straight Connector 83">
              <a:extLst>
                <a:ext uri="{FF2B5EF4-FFF2-40B4-BE49-F238E27FC236}">
                  <a16:creationId xmlns:a16="http://schemas.microsoft.com/office/drawing/2014/main" id="{1BB92EEB-D4A3-6C47-80B0-E15483800BAA}"/>
                </a:ext>
              </a:extLst>
            </p:cNvPr>
            <p:cNvCxnSpPr>
              <a:cxnSpLocks/>
            </p:cNvCxnSpPr>
            <p:nvPr/>
          </p:nvCxnSpPr>
          <p:spPr>
            <a:xfrm flipV="1">
              <a:off x="6858000" y="4288971"/>
              <a:ext cx="0" cy="986977"/>
            </a:xfrm>
            <a:prstGeom prst="line">
              <a:avLst/>
            </a:prstGeom>
            <a:ln w="12700">
              <a:solidFill>
                <a:srgbClr val="FF40FF"/>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E3DB84-74F8-BF45-BAC0-3CDF57954A7B}"/>
                </a:ext>
              </a:extLst>
            </p:cNvPr>
            <p:cNvCxnSpPr>
              <a:cxnSpLocks/>
            </p:cNvCxnSpPr>
            <p:nvPr/>
          </p:nvCxnSpPr>
          <p:spPr>
            <a:xfrm flipH="1" flipV="1">
              <a:off x="4419600" y="4288977"/>
              <a:ext cx="2438404" cy="1"/>
            </a:xfrm>
            <a:prstGeom prst="line">
              <a:avLst/>
            </a:prstGeom>
            <a:ln w="12700">
              <a:solidFill>
                <a:srgbClr val="FF40FF"/>
              </a:solidFill>
              <a:prstDash val="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4BF4FA17-18A0-7A49-885D-4AE788711F5E}"/>
                </a:ext>
              </a:extLst>
            </p:cNvPr>
            <p:cNvSpPr txBox="1"/>
            <p:nvPr/>
          </p:nvSpPr>
          <p:spPr>
            <a:xfrm>
              <a:off x="4565857" y="4233707"/>
              <a:ext cx="367408" cy="307777"/>
            </a:xfrm>
            <a:prstGeom prst="rect">
              <a:avLst/>
            </a:prstGeom>
            <a:noFill/>
          </p:spPr>
          <p:txBody>
            <a:bodyPr wrap="none" rtlCol="0">
              <a:spAutoFit/>
            </a:bodyPr>
            <a:lstStyle/>
            <a:p>
              <a:r>
                <a:rPr lang="en-US" sz="1400" dirty="0">
                  <a:solidFill>
                    <a:srgbClr val="FF40FF"/>
                  </a:solidFill>
                </a:rPr>
                <a:t>21</a:t>
              </a:r>
            </a:p>
          </p:txBody>
        </p:sp>
      </p:grpSp>
    </p:spTree>
    <p:extLst>
      <p:ext uri="{BB962C8B-B14F-4D97-AF65-F5344CB8AC3E}">
        <p14:creationId xmlns:p14="http://schemas.microsoft.com/office/powerpoint/2010/main" val="17558918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DA33BD1-30B8-234A-99A0-23342D66BA9C}"/>
              </a:ext>
            </a:extLst>
          </p:cNvPr>
          <p:cNvSpPr txBox="1"/>
          <p:nvPr/>
        </p:nvSpPr>
        <p:spPr>
          <a:xfrm>
            <a:off x="2045940" y="202896"/>
            <a:ext cx="4599529" cy="369332"/>
          </a:xfrm>
          <a:prstGeom prst="rect">
            <a:avLst/>
          </a:prstGeom>
          <a:noFill/>
        </p:spPr>
        <p:txBody>
          <a:bodyPr wrap="none" rtlCol="0">
            <a:spAutoFit/>
          </a:bodyPr>
          <a:lstStyle/>
          <a:p>
            <a:r>
              <a:rPr lang="en-US" b="1" dirty="0"/>
              <a:t>Which polypeptide(s) comprise your enzyme ?</a:t>
            </a:r>
          </a:p>
        </p:txBody>
      </p:sp>
      <p:pic>
        <p:nvPicPr>
          <p:cNvPr id="11" name="Picture 10">
            <a:extLst>
              <a:ext uri="{FF2B5EF4-FFF2-40B4-BE49-F238E27FC236}">
                <a16:creationId xmlns:a16="http://schemas.microsoft.com/office/drawing/2014/main" id="{406DC2D2-FD33-C24A-A6C6-CDA11DDBA07D}"/>
              </a:ext>
            </a:extLst>
          </p:cNvPr>
          <p:cNvPicPr>
            <a:picLocks noChangeAspect="1"/>
          </p:cNvPicPr>
          <p:nvPr/>
        </p:nvPicPr>
        <p:blipFill rotWithShape="1">
          <a:blip r:embed="rId2"/>
          <a:srcRect l="73568" t="3039" r="17005" b="7885"/>
          <a:stretch/>
        </p:blipFill>
        <p:spPr>
          <a:xfrm>
            <a:off x="891789" y="1346478"/>
            <a:ext cx="562709" cy="4099727"/>
          </a:xfrm>
          <a:prstGeom prst="rect">
            <a:avLst/>
          </a:prstGeom>
        </p:spPr>
      </p:pic>
      <p:sp>
        <p:nvSpPr>
          <p:cNvPr id="43" name="TextBox 42">
            <a:extLst>
              <a:ext uri="{FF2B5EF4-FFF2-40B4-BE49-F238E27FC236}">
                <a16:creationId xmlns:a16="http://schemas.microsoft.com/office/drawing/2014/main" id="{D056CFE4-4B01-6E4B-849C-1EC16A5E7E4C}"/>
              </a:ext>
            </a:extLst>
          </p:cNvPr>
          <p:cNvSpPr txBox="1"/>
          <p:nvPr/>
        </p:nvSpPr>
        <p:spPr>
          <a:xfrm>
            <a:off x="2286555" y="1129853"/>
            <a:ext cx="6378473" cy="584775"/>
          </a:xfrm>
          <a:prstGeom prst="rect">
            <a:avLst/>
          </a:prstGeom>
          <a:noFill/>
        </p:spPr>
        <p:txBody>
          <a:bodyPr wrap="square" rtlCol="0">
            <a:spAutoFit/>
          </a:bodyPr>
          <a:lstStyle/>
          <a:p>
            <a:r>
              <a:rPr lang="en-US" sz="1600" dirty="0"/>
              <a:t>Polypeptide composition of the most pure fraction has 6 polypeptides of approx. equal stoichiometry based on staining intensity.</a:t>
            </a:r>
          </a:p>
        </p:txBody>
      </p:sp>
      <p:sp>
        <p:nvSpPr>
          <p:cNvPr id="24" name="TextBox 23">
            <a:extLst>
              <a:ext uri="{FF2B5EF4-FFF2-40B4-BE49-F238E27FC236}">
                <a16:creationId xmlns:a16="http://schemas.microsoft.com/office/drawing/2014/main" id="{5BCFA341-49D8-1B4F-9373-E5F8BBE47086}"/>
              </a:ext>
            </a:extLst>
          </p:cNvPr>
          <p:cNvSpPr txBox="1"/>
          <p:nvPr/>
        </p:nvSpPr>
        <p:spPr>
          <a:xfrm>
            <a:off x="1418238" y="1999622"/>
            <a:ext cx="295274" cy="369332"/>
          </a:xfrm>
          <a:prstGeom prst="rect">
            <a:avLst/>
          </a:prstGeom>
          <a:noFill/>
        </p:spPr>
        <p:txBody>
          <a:bodyPr wrap="none" rtlCol="0">
            <a:spAutoFit/>
          </a:bodyPr>
          <a:lstStyle/>
          <a:p>
            <a:r>
              <a:rPr lang="en-US" dirty="0">
                <a:solidFill>
                  <a:srgbClr val="0432FF"/>
                </a:solidFill>
              </a:rPr>
              <a:t>a</a:t>
            </a:r>
          </a:p>
        </p:txBody>
      </p:sp>
      <p:sp>
        <p:nvSpPr>
          <p:cNvPr id="44" name="TextBox 43">
            <a:extLst>
              <a:ext uri="{FF2B5EF4-FFF2-40B4-BE49-F238E27FC236}">
                <a16:creationId xmlns:a16="http://schemas.microsoft.com/office/drawing/2014/main" id="{F947CA29-1BC2-9D4B-90A6-8736F9A34523}"/>
              </a:ext>
            </a:extLst>
          </p:cNvPr>
          <p:cNvSpPr txBox="1"/>
          <p:nvPr/>
        </p:nvSpPr>
        <p:spPr>
          <a:xfrm>
            <a:off x="1412628" y="2513763"/>
            <a:ext cx="306494" cy="369332"/>
          </a:xfrm>
          <a:prstGeom prst="rect">
            <a:avLst/>
          </a:prstGeom>
          <a:noFill/>
        </p:spPr>
        <p:txBody>
          <a:bodyPr wrap="none" rtlCol="0">
            <a:spAutoFit/>
          </a:bodyPr>
          <a:lstStyle/>
          <a:p>
            <a:r>
              <a:rPr lang="en-US" dirty="0">
                <a:solidFill>
                  <a:srgbClr val="FF0000"/>
                </a:solidFill>
              </a:rPr>
              <a:t>b</a:t>
            </a:r>
          </a:p>
        </p:txBody>
      </p:sp>
      <p:sp>
        <p:nvSpPr>
          <p:cNvPr id="45" name="TextBox 44">
            <a:extLst>
              <a:ext uri="{FF2B5EF4-FFF2-40B4-BE49-F238E27FC236}">
                <a16:creationId xmlns:a16="http://schemas.microsoft.com/office/drawing/2014/main" id="{599D1DF0-A858-4D45-A36E-B1EED7D97D40}"/>
              </a:ext>
            </a:extLst>
          </p:cNvPr>
          <p:cNvSpPr txBox="1"/>
          <p:nvPr/>
        </p:nvSpPr>
        <p:spPr>
          <a:xfrm>
            <a:off x="1424650" y="2907324"/>
            <a:ext cx="282450" cy="369332"/>
          </a:xfrm>
          <a:prstGeom prst="rect">
            <a:avLst/>
          </a:prstGeom>
          <a:noFill/>
        </p:spPr>
        <p:txBody>
          <a:bodyPr wrap="none" rtlCol="0">
            <a:spAutoFit/>
          </a:bodyPr>
          <a:lstStyle/>
          <a:p>
            <a:r>
              <a:rPr lang="en-US" dirty="0"/>
              <a:t>c</a:t>
            </a:r>
          </a:p>
        </p:txBody>
      </p:sp>
      <p:sp>
        <p:nvSpPr>
          <p:cNvPr id="46" name="TextBox 45">
            <a:extLst>
              <a:ext uri="{FF2B5EF4-FFF2-40B4-BE49-F238E27FC236}">
                <a16:creationId xmlns:a16="http://schemas.microsoft.com/office/drawing/2014/main" id="{4191F202-5B72-9B4D-926D-FFB2225121FF}"/>
              </a:ext>
            </a:extLst>
          </p:cNvPr>
          <p:cNvSpPr txBox="1"/>
          <p:nvPr/>
        </p:nvSpPr>
        <p:spPr>
          <a:xfrm>
            <a:off x="1412628" y="3341077"/>
            <a:ext cx="306494" cy="369332"/>
          </a:xfrm>
          <a:prstGeom prst="rect">
            <a:avLst/>
          </a:prstGeom>
          <a:noFill/>
        </p:spPr>
        <p:txBody>
          <a:bodyPr wrap="none" rtlCol="0">
            <a:spAutoFit/>
          </a:bodyPr>
          <a:lstStyle/>
          <a:p>
            <a:r>
              <a:rPr lang="en-US" dirty="0">
                <a:solidFill>
                  <a:srgbClr val="00B050"/>
                </a:solidFill>
              </a:rPr>
              <a:t>d</a:t>
            </a:r>
          </a:p>
        </p:txBody>
      </p:sp>
      <p:sp>
        <p:nvSpPr>
          <p:cNvPr id="47" name="TextBox 46">
            <a:extLst>
              <a:ext uri="{FF2B5EF4-FFF2-40B4-BE49-F238E27FC236}">
                <a16:creationId xmlns:a16="http://schemas.microsoft.com/office/drawing/2014/main" id="{B55BBEDF-7E00-1E47-A8CF-B08B2CE268E0}"/>
              </a:ext>
            </a:extLst>
          </p:cNvPr>
          <p:cNvSpPr txBox="1"/>
          <p:nvPr/>
        </p:nvSpPr>
        <p:spPr>
          <a:xfrm>
            <a:off x="1412628" y="3895410"/>
            <a:ext cx="306494" cy="369332"/>
          </a:xfrm>
          <a:prstGeom prst="rect">
            <a:avLst/>
          </a:prstGeom>
          <a:noFill/>
        </p:spPr>
        <p:txBody>
          <a:bodyPr wrap="none" rtlCol="0">
            <a:spAutoFit/>
          </a:bodyPr>
          <a:lstStyle/>
          <a:p>
            <a:r>
              <a:rPr lang="en-US" dirty="0">
                <a:solidFill>
                  <a:srgbClr val="942093"/>
                </a:solidFill>
              </a:rPr>
              <a:t>e</a:t>
            </a:r>
          </a:p>
        </p:txBody>
      </p:sp>
      <p:sp>
        <p:nvSpPr>
          <p:cNvPr id="48" name="TextBox 47">
            <a:extLst>
              <a:ext uri="{FF2B5EF4-FFF2-40B4-BE49-F238E27FC236}">
                <a16:creationId xmlns:a16="http://schemas.microsoft.com/office/drawing/2014/main" id="{04EEA283-CC2F-164B-ACFB-7B340C33C65E}"/>
              </a:ext>
            </a:extLst>
          </p:cNvPr>
          <p:cNvSpPr txBox="1"/>
          <p:nvPr/>
        </p:nvSpPr>
        <p:spPr>
          <a:xfrm>
            <a:off x="1428228" y="4138248"/>
            <a:ext cx="255198" cy="369332"/>
          </a:xfrm>
          <a:prstGeom prst="rect">
            <a:avLst/>
          </a:prstGeom>
          <a:noFill/>
        </p:spPr>
        <p:txBody>
          <a:bodyPr wrap="none" rtlCol="0">
            <a:spAutoFit/>
          </a:bodyPr>
          <a:lstStyle/>
          <a:p>
            <a:r>
              <a:rPr lang="en-US" dirty="0">
                <a:solidFill>
                  <a:srgbClr val="FF40FF"/>
                </a:solidFill>
              </a:rPr>
              <a:t>f</a:t>
            </a:r>
          </a:p>
        </p:txBody>
      </p:sp>
      <p:sp>
        <p:nvSpPr>
          <p:cNvPr id="60" name="TextBox 59">
            <a:extLst>
              <a:ext uri="{FF2B5EF4-FFF2-40B4-BE49-F238E27FC236}">
                <a16:creationId xmlns:a16="http://schemas.microsoft.com/office/drawing/2014/main" id="{AC6DB6BC-2180-C445-A237-590E5F3E129A}"/>
              </a:ext>
            </a:extLst>
          </p:cNvPr>
          <p:cNvSpPr txBox="1"/>
          <p:nvPr/>
        </p:nvSpPr>
        <p:spPr>
          <a:xfrm>
            <a:off x="2297441" y="1870082"/>
            <a:ext cx="6378473" cy="830997"/>
          </a:xfrm>
          <a:prstGeom prst="rect">
            <a:avLst/>
          </a:prstGeom>
          <a:noFill/>
        </p:spPr>
        <p:txBody>
          <a:bodyPr wrap="square" rtlCol="0">
            <a:spAutoFit/>
          </a:bodyPr>
          <a:lstStyle/>
          <a:p>
            <a:r>
              <a:rPr lang="en-US" sz="1600" dirty="0"/>
              <a:t>Simplest approach is to submit the gel to Microchemistry lab where they will subject each of the polypeptides to proteolysis and mass spectrometry to identify the gene that encodes each one.  </a:t>
            </a:r>
          </a:p>
        </p:txBody>
      </p:sp>
      <p:sp>
        <p:nvSpPr>
          <p:cNvPr id="62" name="TextBox 61">
            <a:extLst>
              <a:ext uri="{FF2B5EF4-FFF2-40B4-BE49-F238E27FC236}">
                <a16:creationId xmlns:a16="http://schemas.microsoft.com/office/drawing/2014/main" id="{8D1E1714-BA00-5C44-8762-2DCAD1616A38}"/>
              </a:ext>
            </a:extLst>
          </p:cNvPr>
          <p:cNvSpPr txBox="1"/>
          <p:nvPr/>
        </p:nvSpPr>
        <p:spPr>
          <a:xfrm>
            <a:off x="2275669" y="2849796"/>
            <a:ext cx="6378473" cy="830997"/>
          </a:xfrm>
          <a:prstGeom prst="rect">
            <a:avLst/>
          </a:prstGeom>
          <a:noFill/>
        </p:spPr>
        <p:txBody>
          <a:bodyPr wrap="square" rtlCol="0">
            <a:spAutoFit/>
          </a:bodyPr>
          <a:lstStyle/>
          <a:p>
            <a:r>
              <a:rPr lang="en-US" sz="1600" dirty="0"/>
              <a:t>You get the data back and find that they are all encoded by genes of unknown function. No clues emerge from inspection of the protein primary structures.</a:t>
            </a:r>
          </a:p>
        </p:txBody>
      </p:sp>
      <p:sp>
        <p:nvSpPr>
          <p:cNvPr id="65" name="Rectangle 64">
            <a:extLst>
              <a:ext uri="{FF2B5EF4-FFF2-40B4-BE49-F238E27FC236}">
                <a16:creationId xmlns:a16="http://schemas.microsoft.com/office/drawing/2014/main" id="{8E55FF89-6D8C-9140-BDA7-C2C0E2B17CC8}"/>
              </a:ext>
            </a:extLst>
          </p:cNvPr>
          <p:cNvSpPr/>
          <p:nvPr/>
        </p:nvSpPr>
        <p:spPr>
          <a:xfrm>
            <a:off x="2796456" y="3803195"/>
            <a:ext cx="750526" cy="707886"/>
          </a:xfrm>
          <a:prstGeom prst="rect">
            <a:avLst/>
          </a:prstGeom>
        </p:spPr>
        <p:txBody>
          <a:bodyPr wrap="none">
            <a:spAutoFit/>
          </a:bodyPr>
          <a:lstStyle/>
          <a:p>
            <a:r>
              <a:rPr lang="en-US" sz="40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dirty="0"/>
              <a:t> </a:t>
            </a:r>
          </a:p>
        </p:txBody>
      </p:sp>
      <p:sp>
        <p:nvSpPr>
          <p:cNvPr id="67" name="TextBox 66">
            <a:extLst>
              <a:ext uri="{FF2B5EF4-FFF2-40B4-BE49-F238E27FC236}">
                <a16:creationId xmlns:a16="http://schemas.microsoft.com/office/drawing/2014/main" id="{0175C7DB-D7AD-194C-8241-A8813D3DAD89}"/>
              </a:ext>
            </a:extLst>
          </p:cNvPr>
          <p:cNvSpPr txBox="1"/>
          <p:nvPr/>
        </p:nvSpPr>
        <p:spPr>
          <a:xfrm>
            <a:off x="2339854" y="4535411"/>
            <a:ext cx="1341073" cy="369332"/>
          </a:xfrm>
          <a:prstGeom prst="rect">
            <a:avLst/>
          </a:prstGeom>
          <a:noFill/>
        </p:spPr>
        <p:txBody>
          <a:bodyPr wrap="none" rtlCol="0">
            <a:spAutoFit/>
          </a:bodyPr>
          <a:lstStyle/>
          <a:p>
            <a:r>
              <a:rPr lang="en-US" b="1" dirty="0"/>
              <a:t>What now ?</a:t>
            </a:r>
          </a:p>
        </p:txBody>
      </p:sp>
      <p:sp>
        <p:nvSpPr>
          <p:cNvPr id="69" name="TextBox 68">
            <a:extLst>
              <a:ext uri="{FF2B5EF4-FFF2-40B4-BE49-F238E27FC236}">
                <a16:creationId xmlns:a16="http://schemas.microsoft.com/office/drawing/2014/main" id="{F9E485F1-B254-C542-A383-23C56B2C02A3}"/>
              </a:ext>
            </a:extLst>
          </p:cNvPr>
          <p:cNvSpPr txBox="1"/>
          <p:nvPr/>
        </p:nvSpPr>
        <p:spPr>
          <a:xfrm>
            <a:off x="429286" y="2042049"/>
            <a:ext cx="458780" cy="307777"/>
          </a:xfrm>
          <a:prstGeom prst="rect">
            <a:avLst/>
          </a:prstGeom>
          <a:noFill/>
          <a:ln>
            <a:noFill/>
          </a:ln>
        </p:spPr>
        <p:txBody>
          <a:bodyPr wrap="none" rtlCol="0">
            <a:spAutoFit/>
          </a:bodyPr>
          <a:lstStyle/>
          <a:p>
            <a:r>
              <a:rPr lang="en-US" sz="1400" dirty="0">
                <a:solidFill>
                  <a:srgbClr val="0432FF"/>
                </a:solidFill>
              </a:rPr>
              <a:t>130</a:t>
            </a:r>
          </a:p>
        </p:txBody>
      </p:sp>
      <p:sp>
        <p:nvSpPr>
          <p:cNvPr id="71" name="TextBox 70">
            <a:extLst>
              <a:ext uri="{FF2B5EF4-FFF2-40B4-BE49-F238E27FC236}">
                <a16:creationId xmlns:a16="http://schemas.microsoft.com/office/drawing/2014/main" id="{0D90BB7B-15C7-6C48-B384-B19375633E7C}"/>
              </a:ext>
            </a:extLst>
          </p:cNvPr>
          <p:cNvSpPr txBox="1"/>
          <p:nvPr/>
        </p:nvSpPr>
        <p:spPr>
          <a:xfrm>
            <a:off x="516372" y="2546421"/>
            <a:ext cx="367408" cy="307777"/>
          </a:xfrm>
          <a:prstGeom prst="rect">
            <a:avLst/>
          </a:prstGeom>
          <a:noFill/>
        </p:spPr>
        <p:txBody>
          <a:bodyPr wrap="none" rtlCol="0">
            <a:spAutoFit/>
          </a:bodyPr>
          <a:lstStyle/>
          <a:p>
            <a:r>
              <a:rPr lang="en-US" sz="1400" dirty="0">
                <a:solidFill>
                  <a:srgbClr val="FF0000"/>
                </a:solidFill>
              </a:rPr>
              <a:t>78</a:t>
            </a:r>
          </a:p>
        </p:txBody>
      </p:sp>
      <p:sp>
        <p:nvSpPr>
          <p:cNvPr id="73" name="TextBox 72">
            <a:extLst>
              <a:ext uri="{FF2B5EF4-FFF2-40B4-BE49-F238E27FC236}">
                <a16:creationId xmlns:a16="http://schemas.microsoft.com/office/drawing/2014/main" id="{199424DC-B99E-1A45-A006-FA50F80BB824}"/>
              </a:ext>
            </a:extLst>
          </p:cNvPr>
          <p:cNvSpPr txBox="1"/>
          <p:nvPr/>
        </p:nvSpPr>
        <p:spPr>
          <a:xfrm>
            <a:off x="527257" y="2952822"/>
            <a:ext cx="367408" cy="307777"/>
          </a:xfrm>
          <a:prstGeom prst="rect">
            <a:avLst/>
          </a:prstGeom>
          <a:noFill/>
        </p:spPr>
        <p:txBody>
          <a:bodyPr wrap="none" rtlCol="0">
            <a:spAutoFit/>
          </a:bodyPr>
          <a:lstStyle/>
          <a:p>
            <a:r>
              <a:rPr lang="en-US" sz="1400" dirty="0"/>
              <a:t>56</a:t>
            </a:r>
          </a:p>
        </p:txBody>
      </p:sp>
      <p:sp>
        <p:nvSpPr>
          <p:cNvPr id="75" name="TextBox 74">
            <a:extLst>
              <a:ext uri="{FF2B5EF4-FFF2-40B4-BE49-F238E27FC236}">
                <a16:creationId xmlns:a16="http://schemas.microsoft.com/office/drawing/2014/main" id="{1D0C8290-7F36-3C4E-836F-24BAE0CA3FBF}"/>
              </a:ext>
            </a:extLst>
          </p:cNvPr>
          <p:cNvSpPr txBox="1"/>
          <p:nvPr/>
        </p:nvSpPr>
        <p:spPr>
          <a:xfrm>
            <a:off x="527257" y="3402765"/>
            <a:ext cx="367408" cy="307777"/>
          </a:xfrm>
          <a:prstGeom prst="rect">
            <a:avLst/>
          </a:prstGeom>
          <a:noFill/>
        </p:spPr>
        <p:txBody>
          <a:bodyPr wrap="none" rtlCol="0">
            <a:spAutoFit/>
          </a:bodyPr>
          <a:lstStyle/>
          <a:p>
            <a:r>
              <a:rPr lang="en-US" sz="1400" dirty="0">
                <a:solidFill>
                  <a:srgbClr val="00B050"/>
                </a:solidFill>
              </a:rPr>
              <a:t>39</a:t>
            </a:r>
          </a:p>
        </p:txBody>
      </p:sp>
      <p:sp>
        <p:nvSpPr>
          <p:cNvPr id="77" name="TextBox 76">
            <a:extLst>
              <a:ext uri="{FF2B5EF4-FFF2-40B4-BE49-F238E27FC236}">
                <a16:creationId xmlns:a16="http://schemas.microsoft.com/office/drawing/2014/main" id="{710D29DF-5528-9E4D-823C-8D77F7D7C90F}"/>
              </a:ext>
            </a:extLst>
          </p:cNvPr>
          <p:cNvSpPr txBox="1"/>
          <p:nvPr/>
        </p:nvSpPr>
        <p:spPr>
          <a:xfrm>
            <a:off x="552657" y="3947050"/>
            <a:ext cx="367408" cy="307777"/>
          </a:xfrm>
          <a:prstGeom prst="rect">
            <a:avLst/>
          </a:prstGeom>
          <a:noFill/>
        </p:spPr>
        <p:txBody>
          <a:bodyPr wrap="none" rtlCol="0">
            <a:spAutoFit/>
          </a:bodyPr>
          <a:lstStyle/>
          <a:p>
            <a:r>
              <a:rPr lang="en-US" sz="1400" dirty="0">
                <a:solidFill>
                  <a:srgbClr val="942093"/>
                </a:solidFill>
              </a:rPr>
              <a:t>25</a:t>
            </a:r>
          </a:p>
        </p:txBody>
      </p:sp>
      <p:sp>
        <p:nvSpPr>
          <p:cNvPr id="79" name="TextBox 78">
            <a:extLst>
              <a:ext uri="{FF2B5EF4-FFF2-40B4-BE49-F238E27FC236}">
                <a16:creationId xmlns:a16="http://schemas.microsoft.com/office/drawing/2014/main" id="{BEB4CD8A-99F5-9946-8EF6-30571F7AF6C4}"/>
              </a:ext>
            </a:extLst>
          </p:cNvPr>
          <p:cNvSpPr txBox="1"/>
          <p:nvPr/>
        </p:nvSpPr>
        <p:spPr>
          <a:xfrm>
            <a:off x="549028" y="4168392"/>
            <a:ext cx="367408" cy="307777"/>
          </a:xfrm>
          <a:prstGeom prst="rect">
            <a:avLst/>
          </a:prstGeom>
          <a:noFill/>
        </p:spPr>
        <p:txBody>
          <a:bodyPr wrap="none" rtlCol="0">
            <a:spAutoFit/>
          </a:bodyPr>
          <a:lstStyle/>
          <a:p>
            <a:r>
              <a:rPr lang="en-US" sz="1400" dirty="0">
                <a:solidFill>
                  <a:srgbClr val="FF40FF"/>
                </a:solidFill>
              </a:rPr>
              <a:t>21</a:t>
            </a:r>
          </a:p>
        </p:txBody>
      </p:sp>
      <p:sp>
        <p:nvSpPr>
          <p:cNvPr id="21" name="TextBox 20">
            <a:extLst>
              <a:ext uri="{FF2B5EF4-FFF2-40B4-BE49-F238E27FC236}">
                <a16:creationId xmlns:a16="http://schemas.microsoft.com/office/drawing/2014/main" id="{0EB65A34-0129-B34C-8E19-CE41B200ED4C}"/>
              </a:ext>
            </a:extLst>
          </p:cNvPr>
          <p:cNvSpPr txBox="1"/>
          <p:nvPr/>
        </p:nvSpPr>
        <p:spPr>
          <a:xfrm>
            <a:off x="434477" y="1762691"/>
            <a:ext cx="463588" cy="307777"/>
          </a:xfrm>
          <a:prstGeom prst="rect">
            <a:avLst/>
          </a:prstGeom>
          <a:noFill/>
        </p:spPr>
        <p:txBody>
          <a:bodyPr wrap="none" rtlCol="0">
            <a:spAutoFit/>
          </a:bodyPr>
          <a:lstStyle/>
          <a:p>
            <a:r>
              <a:rPr lang="en-US" sz="1400" u="sng" dirty="0"/>
              <a:t>kDa</a:t>
            </a:r>
          </a:p>
        </p:txBody>
      </p:sp>
    </p:spTree>
    <p:extLst>
      <p:ext uri="{BB962C8B-B14F-4D97-AF65-F5344CB8AC3E}">
        <p14:creationId xmlns:p14="http://schemas.microsoft.com/office/powerpoint/2010/main" val="815693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B42C06D-EDF1-E247-80B6-0B59CEC70F88}"/>
              </a:ext>
            </a:extLst>
          </p:cNvPr>
          <p:cNvSpPr txBox="1"/>
          <p:nvPr/>
        </p:nvSpPr>
        <p:spPr>
          <a:xfrm>
            <a:off x="458546" y="804779"/>
            <a:ext cx="5344476" cy="400110"/>
          </a:xfrm>
          <a:prstGeom prst="rect">
            <a:avLst/>
          </a:prstGeom>
          <a:noFill/>
        </p:spPr>
        <p:txBody>
          <a:bodyPr wrap="none" rtlCol="0">
            <a:spAutoFit/>
          </a:bodyPr>
          <a:lstStyle/>
          <a:p>
            <a:r>
              <a:rPr lang="en-US" sz="2000" b="1" dirty="0"/>
              <a:t>But, what if you titrated initially and saw this . . .</a:t>
            </a:r>
          </a:p>
        </p:txBody>
      </p:sp>
      <p:sp>
        <p:nvSpPr>
          <p:cNvPr id="25" name="Bent-Up Arrow 24">
            <a:extLst>
              <a:ext uri="{FF2B5EF4-FFF2-40B4-BE49-F238E27FC236}">
                <a16:creationId xmlns:a16="http://schemas.microsoft.com/office/drawing/2014/main" id="{70BEE369-DF02-3A42-9EEE-01BC573AD91D}"/>
              </a:ext>
            </a:extLst>
          </p:cNvPr>
          <p:cNvSpPr/>
          <p:nvPr/>
        </p:nvSpPr>
        <p:spPr>
          <a:xfrm flipH="1">
            <a:off x="5312705" y="2187724"/>
            <a:ext cx="2899801" cy="3183096"/>
          </a:xfrm>
          <a:prstGeom prst="bentUpArrow">
            <a:avLst>
              <a:gd name="adj1" fmla="val 0"/>
              <a:gd name="adj2" fmla="val 0"/>
              <a:gd name="adj3" fmla="val 25000"/>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36DE11-441E-824B-8C73-DF9DA94B587A}"/>
              </a:ext>
            </a:extLst>
          </p:cNvPr>
          <p:cNvSpPr txBox="1"/>
          <p:nvPr/>
        </p:nvSpPr>
        <p:spPr>
          <a:xfrm>
            <a:off x="5200519" y="5362055"/>
            <a:ext cx="301686" cy="369332"/>
          </a:xfrm>
          <a:prstGeom prst="rect">
            <a:avLst/>
          </a:prstGeom>
          <a:noFill/>
        </p:spPr>
        <p:txBody>
          <a:bodyPr wrap="none" rtlCol="0">
            <a:spAutoFit/>
          </a:bodyPr>
          <a:lstStyle/>
          <a:p>
            <a:r>
              <a:rPr lang="en-US" dirty="0"/>
              <a:t>0</a:t>
            </a:r>
          </a:p>
        </p:txBody>
      </p:sp>
      <p:sp>
        <p:nvSpPr>
          <p:cNvPr id="27" name="TextBox 26">
            <a:extLst>
              <a:ext uri="{FF2B5EF4-FFF2-40B4-BE49-F238E27FC236}">
                <a16:creationId xmlns:a16="http://schemas.microsoft.com/office/drawing/2014/main" id="{005B05F0-BF70-FB42-AB2D-697E7A690176}"/>
              </a:ext>
            </a:extLst>
          </p:cNvPr>
          <p:cNvSpPr txBox="1"/>
          <p:nvPr/>
        </p:nvSpPr>
        <p:spPr>
          <a:xfrm>
            <a:off x="5720388" y="5362055"/>
            <a:ext cx="301686"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186FEDB3-E590-2245-A4BE-5480EBDBA2B5}"/>
              </a:ext>
            </a:extLst>
          </p:cNvPr>
          <p:cNvSpPr txBox="1"/>
          <p:nvPr/>
        </p:nvSpPr>
        <p:spPr>
          <a:xfrm>
            <a:off x="6240257" y="5362055"/>
            <a:ext cx="301686" cy="369332"/>
          </a:xfrm>
          <a:prstGeom prst="rect">
            <a:avLst/>
          </a:prstGeom>
          <a:noFill/>
        </p:spPr>
        <p:txBody>
          <a:bodyPr wrap="none" rtlCol="0">
            <a:spAutoFit/>
          </a:bodyPr>
          <a:lstStyle/>
          <a:p>
            <a:r>
              <a:rPr lang="en-US" dirty="0"/>
              <a:t>2</a:t>
            </a:r>
          </a:p>
        </p:txBody>
      </p:sp>
      <p:sp>
        <p:nvSpPr>
          <p:cNvPr id="29" name="TextBox 28">
            <a:extLst>
              <a:ext uri="{FF2B5EF4-FFF2-40B4-BE49-F238E27FC236}">
                <a16:creationId xmlns:a16="http://schemas.microsoft.com/office/drawing/2014/main" id="{15A22F48-74D5-E043-8EBF-364D315892C8}"/>
              </a:ext>
            </a:extLst>
          </p:cNvPr>
          <p:cNvSpPr txBox="1"/>
          <p:nvPr/>
        </p:nvSpPr>
        <p:spPr>
          <a:xfrm>
            <a:off x="6734488" y="5362055"/>
            <a:ext cx="301686" cy="369332"/>
          </a:xfrm>
          <a:prstGeom prst="rect">
            <a:avLst/>
          </a:prstGeom>
          <a:noFill/>
        </p:spPr>
        <p:txBody>
          <a:bodyPr wrap="none" rtlCol="0">
            <a:spAutoFit/>
          </a:bodyPr>
          <a:lstStyle/>
          <a:p>
            <a:r>
              <a:rPr lang="en-US" dirty="0"/>
              <a:t>3</a:t>
            </a:r>
          </a:p>
        </p:txBody>
      </p:sp>
      <p:sp>
        <p:nvSpPr>
          <p:cNvPr id="30" name="TextBox 29">
            <a:extLst>
              <a:ext uri="{FF2B5EF4-FFF2-40B4-BE49-F238E27FC236}">
                <a16:creationId xmlns:a16="http://schemas.microsoft.com/office/drawing/2014/main" id="{060A2511-432C-5B45-B45B-C234266B842F}"/>
              </a:ext>
            </a:extLst>
          </p:cNvPr>
          <p:cNvSpPr txBox="1"/>
          <p:nvPr/>
        </p:nvSpPr>
        <p:spPr>
          <a:xfrm>
            <a:off x="7237265" y="5362055"/>
            <a:ext cx="301686" cy="369332"/>
          </a:xfrm>
          <a:prstGeom prst="rect">
            <a:avLst/>
          </a:prstGeom>
          <a:noFill/>
        </p:spPr>
        <p:txBody>
          <a:bodyPr wrap="none" rtlCol="0">
            <a:spAutoFit/>
          </a:bodyPr>
          <a:lstStyle/>
          <a:p>
            <a:r>
              <a:rPr lang="en-US" dirty="0"/>
              <a:t>4</a:t>
            </a:r>
          </a:p>
        </p:txBody>
      </p:sp>
      <p:sp>
        <p:nvSpPr>
          <p:cNvPr id="31" name="TextBox 30">
            <a:extLst>
              <a:ext uri="{FF2B5EF4-FFF2-40B4-BE49-F238E27FC236}">
                <a16:creationId xmlns:a16="http://schemas.microsoft.com/office/drawing/2014/main" id="{71F725AE-DE52-5542-B836-5EBCF69B4420}"/>
              </a:ext>
            </a:extLst>
          </p:cNvPr>
          <p:cNvSpPr txBox="1"/>
          <p:nvPr/>
        </p:nvSpPr>
        <p:spPr>
          <a:xfrm>
            <a:off x="7740042" y="5362055"/>
            <a:ext cx="301686" cy="369332"/>
          </a:xfrm>
          <a:prstGeom prst="rect">
            <a:avLst/>
          </a:prstGeom>
          <a:noFill/>
        </p:spPr>
        <p:txBody>
          <a:bodyPr wrap="none" rtlCol="0">
            <a:spAutoFit/>
          </a:bodyPr>
          <a:lstStyle/>
          <a:p>
            <a:r>
              <a:rPr lang="en-US" dirty="0"/>
              <a:t>5</a:t>
            </a:r>
          </a:p>
        </p:txBody>
      </p:sp>
      <p:sp>
        <p:nvSpPr>
          <p:cNvPr id="32" name="TextBox 31">
            <a:extLst>
              <a:ext uri="{FF2B5EF4-FFF2-40B4-BE49-F238E27FC236}">
                <a16:creationId xmlns:a16="http://schemas.microsoft.com/office/drawing/2014/main" id="{F05E4A2E-E16B-3240-B07A-817B849F425C}"/>
              </a:ext>
            </a:extLst>
          </p:cNvPr>
          <p:cNvSpPr txBox="1"/>
          <p:nvPr/>
        </p:nvSpPr>
        <p:spPr>
          <a:xfrm>
            <a:off x="6116342" y="5739496"/>
            <a:ext cx="1285480" cy="369332"/>
          </a:xfrm>
          <a:prstGeom prst="rect">
            <a:avLst/>
          </a:prstGeom>
          <a:noFill/>
        </p:spPr>
        <p:txBody>
          <a:bodyPr wrap="none" rtlCol="0">
            <a:spAutoFit/>
          </a:bodyPr>
          <a:lstStyle/>
          <a:p>
            <a:r>
              <a:rPr lang="en-US" dirty="0"/>
              <a:t>Enzyme (µl)</a:t>
            </a:r>
          </a:p>
        </p:txBody>
      </p:sp>
      <p:sp>
        <p:nvSpPr>
          <p:cNvPr id="34" name="TextBox 33">
            <a:extLst>
              <a:ext uri="{FF2B5EF4-FFF2-40B4-BE49-F238E27FC236}">
                <a16:creationId xmlns:a16="http://schemas.microsoft.com/office/drawing/2014/main" id="{37DB2405-1120-604D-A346-F8C0BF8344A5}"/>
              </a:ext>
            </a:extLst>
          </p:cNvPr>
          <p:cNvSpPr txBox="1"/>
          <p:nvPr/>
        </p:nvSpPr>
        <p:spPr>
          <a:xfrm rot="16200000">
            <a:off x="3918332" y="3499073"/>
            <a:ext cx="1594796" cy="369332"/>
          </a:xfrm>
          <a:prstGeom prst="rect">
            <a:avLst/>
          </a:prstGeom>
          <a:noFill/>
        </p:spPr>
        <p:txBody>
          <a:bodyPr wrap="none" rtlCol="0">
            <a:spAutoFit/>
          </a:bodyPr>
          <a:lstStyle/>
          <a:p>
            <a:r>
              <a:rPr lang="en-US" dirty="0"/>
              <a:t>Product (pmol)</a:t>
            </a:r>
          </a:p>
        </p:txBody>
      </p:sp>
      <p:sp>
        <p:nvSpPr>
          <p:cNvPr id="35" name="TextBox 34">
            <a:extLst>
              <a:ext uri="{FF2B5EF4-FFF2-40B4-BE49-F238E27FC236}">
                <a16:creationId xmlns:a16="http://schemas.microsoft.com/office/drawing/2014/main" id="{B5076240-7128-7041-AF51-F957D647174D}"/>
              </a:ext>
            </a:extLst>
          </p:cNvPr>
          <p:cNvSpPr txBox="1"/>
          <p:nvPr/>
        </p:nvSpPr>
        <p:spPr>
          <a:xfrm>
            <a:off x="4924206" y="4634238"/>
            <a:ext cx="418704" cy="369332"/>
          </a:xfrm>
          <a:prstGeom prst="rect">
            <a:avLst/>
          </a:prstGeom>
          <a:noFill/>
        </p:spPr>
        <p:txBody>
          <a:bodyPr wrap="none" rtlCol="0">
            <a:spAutoFit/>
          </a:bodyPr>
          <a:lstStyle/>
          <a:p>
            <a:r>
              <a:rPr lang="en-US" dirty="0"/>
              <a:t>10</a:t>
            </a:r>
          </a:p>
        </p:txBody>
      </p:sp>
      <p:sp>
        <p:nvSpPr>
          <p:cNvPr id="36" name="TextBox 35">
            <a:extLst>
              <a:ext uri="{FF2B5EF4-FFF2-40B4-BE49-F238E27FC236}">
                <a16:creationId xmlns:a16="http://schemas.microsoft.com/office/drawing/2014/main" id="{4DE0E350-E5CF-FC44-A227-85BF74ADBFC1}"/>
              </a:ext>
            </a:extLst>
          </p:cNvPr>
          <p:cNvSpPr txBox="1"/>
          <p:nvPr/>
        </p:nvSpPr>
        <p:spPr>
          <a:xfrm>
            <a:off x="4922783" y="4026062"/>
            <a:ext cx="418704" cy="369332"/>
          </a:xfrm>
          <a:prstGeom prst="rect">
            <a:avLst/>
          </a:prstGeom>
          <a:noFill/>
        </p:spPr>
        <p:txBody>
          <a:bodyPr wrap="none" rtlCol="0">
            <a:spAutoFit/>
          </a:bodyPr>
          <a:lstStyle/>
          <a:p>
            <a:r>
              <a:rPr lang="en-US" dirty="0"/>
              <a:t>20</a:t>
            </a:r>
          </a:p>
        </p:txBody>
      </p:sp>
      <p:sp>
        <p:nvSpPr>
          <p:cNvPr id="37" name="TextBox 36">
            <a:extLst>
              <a:ext uri="{FF2B5EF4-FFF2-40B4-BE49-F238E27FC236}">
                <a16:creationId xmlns:a16="http://schemas.microsoft.com/office/drawing/2014/main" id="{805A6180-0515-824D-A3C0-98E3B99AF64C}"/>
              </a:ext>
            </a:extLst>
          </p:cNvPr>
          <p:cNvSpPr txBox="1"/>
          <p:nvPr/>
        </p:nvSpPr>
        <p:spPr>
          <a:xfrm>
            <a:off x="4921360" y="3417886"/>
            <a:ext cx="418704" cy="369332"/>
          </a:xfrm>
          <a:prstGeom prst="rect">
            <a:avLst/>
          </a:prstGeom>
          <a:noFill/>
        </p:spPr>
        <p:txBody>
          <a:bodyPr wrap="none" rtlCol="0">
            <a:spAutoFit/>
          </a:bodyPr>
          <a:lstStyle/>
          <a:p>
            <a:r>
              <a:rPr lang="en-US" dirty="0"/>
              <a:t>30</a:t>
            </a:r>
          </a:p>
        </p:txBody>
      </p:sp>
      <p:sp>
        <p:nvSpPr>
          <p:cNvPr id="38" name="TextBox 37">
            <a:extLst>
              <a:ext uri="{FF2B5EF4-FFF2-40B4-BE49-F238E27FC236}">
                <a16:creationId xmlns:a16="http://schemas.microsoft.com/office/drawing/2014/main" id="{83B0EE25-6612-0644-AEC7-252D5BFE629D}"/>
              </a:ext>
            </a:extLst>
          </p:cNvPr>
          <p:cNvSpPr txBox="1"/>
          <p:nvPr/>
        </p:nvSpPr>
        <p:spPr>
          <a:xfrm>
            <a:off x="4919936" y="2835348"/>
            <a:ext cx="418704" cy="369332"/>
          </a:xfrm>
          <a:prstGeom prst="rect">
            <a:avLst/>
          </a:prstGeom>
          <a:noFill/>
        </p:spPr>
        <p:txBody>
          <a:bodyPr wrap="none" rtlCol="0">
            <a:spAutoFit/>
          </a:bodyPr>
          <a:lstStyle/>
          <a:p>
            <a:r>
              <a:rPr lang="en-US" dirty="0"/>
              <a:t>40</a:t>
            </a:r>
          </a:p>
        </p:txBody>
      </p:sp>
      <p:sp>
        <p:nvSpPr>
          <p:cNvPr id="39" name="TextBox 38">
            <a:extLst>
              <a:ext uri="{FF2B5EF4-FFF2-40B4-BE49-F238E27FC236}">
                <a16:creationId xmlns:a16="http://schemas.microsoft.com/office/drawing/2014/main" id="{3AC2FAD4-3048-7E4C-8102-9E6B12AF723D}"/>
              </a:ext>
            </a:extLst>
          </p:cNvPr>
          <p:cNvSpPr txBox="1"/>
          <p:nvPr/>
        </p:nvSpPr>
        <p:spPr>
          <a:xfrm>
            <a:off x="5682953" y="2380001"/>
            <a:ext cx="364202" cy="523220"/>
          </a:xfrm>
          <a:prstGeom prst="rect">
            <a:avLst/>
          </a:prstGeom>
          <a:noFill/>
        </p:spPr>
        <p:txBody>
          <a:bodyPr wrap="none" rtlCol="0">
            <a:spAutoFit/>
          </a:bodyPr>
          <a:lstStyle/>
          <a:p>
            <a:r>
              <a:rPr lang="en-US" sz="2800" dirty="0"/>
              <a:t>•</a:t>
            </a:r>
          </a:p>
        </p:txBody>
      </p:sp>
      <p:sp>
        <p:nvSpPr>
          <p:cNvPr id="40" name="TextBox 39">
            <a:extLst>
              <a:ext uri="{FF2B5EF4-FFF2-40B4-BE49-F238E27FC236}">
                <a16:creationId xmlns:a16="http://schemas.microsoft.com/office/drawing/2014/main" id="{463751C6-3B51-8144-8D8C-BB0EA4C71F46}"/>
              </a:ext>
            </a:extLst>
          </p:cNvPr>
          <p:cNvSpPr txBox="1"/>
          <p:nvPr/>
        </p:nvSpPr>
        <p:spPr>
          <a:xfrm>
            <a:off x="6185731" y="2380001"/>
            <a:ext cx="364202" cy="523220"/>
          </a:xfrm>
          <a:prstGeom prst="rect">
            <a:avLst/>
          </a:prstGeom>
          <a:noFill/>
        </p:spPr>
        <p:txBody>
          <a:bodyPr wrap="none" rtlCol="0">
            <a:spAutoFit/>
          </a:bodyPr>
          <a:lstStyle/>
          <a:p>
            <a:r>
              <a:rPr lang="en-US" sz="2800" dirty="0"/>
              <a:t>•</a:t>
            </a:r>
          </a:p>
        </p:txBody>
      </p:sp>
      <p:sp>
        <p:nvSpPr>
          <p:cNvPr id="41" name="TextBox 40">
            <a:extLst>
              <a:ext uri="{FF2B5EF4-FFF2-40B4-BE49-F238E27FC236}">
                <a16:creationId xmlns:a16="http://schemas.microsoft.com/office/drawing/2014/main" id="{69BFB4AC-3077-324C-AEC8-EE08D5E48860}"/>
              </a:ext>
            </a:extLst>
          </p:cNvPr>
          <p:cNvSpPr txBox="1"/>
          <p:nvPr/>
        </p:nvSpPr>
        <p:spPr>
          <a:xfrm>
            <a:off x="6707024" y="3046575"/>
            <a:ext cx="364202" cy="523220"/>
          </a:xfrm>
          <a:prstGeom prst="rect">
            <a:avLst/>
          </a:prstGeom>
          <a:noFill/>
        </p:spPr>
        <p:txBody>
          <a:bodyPr wrap="none" rtlCol="0">
            <a:spAutoFit/>
          </a:bodyPr>
          <a:lstStyle/>
          <a:p>
            <a:r>
              <a:rPr lang="en-US" sz="2800" dirty="0"/>
              <a:t>•</a:t>
            </a:r>
          </a:p>
        </p:txBody>
      </p:sp>
      <p:sp>
        <p:nvSpPr>
          <p:cNvPr id="42" name="TextBox 41">
            <a:extLst>
              <a:ext uri="{FF2B5EF4-FFF2-40B4-BE49-F238E27FC236}">
                <a16:creationId xmlns:a16="http://schemas.microsoft.com/office/drawing/2014/main" id="{6F368452-23F9-5448-9391-5F97B6D09323}"/>
              </a:ext>
            </a:extLst>
          </p:cNvPr>
          <p:cNvSpPr txBox="1"/>
          <p:nvPr/>
        </p:nvSpPr>
        <p:spPr>
          <a:xfrm>
            <a:off x="4918512" y="2210080"/>
            <a:ext cx="418704" cy="369332"/>
          </a:xfrm>
          <a:prstGeom prst="rect">
            <a:avLst/>
          </a:prstGeom>
          <a:noFill/>
        </p:spPr>
        <p:txBody>
          <a:bodyPr wrap="none" rtlCol="0">
            <a:spAutoFit/>
          </a:bodyPr>
          <a:lstStyle/>
          <a:p>
            <a:r>
              <a:rPr lang="en-US" dirty="0"/>
              <a:t>50</a:t>
            </a:r>
          </a:p>
        </p:txBody>
      </p:sp>
      <p:sp>
        <p:nvSpPr>
          <p:cNvPr id="43" name="TextBox 42">
            <a:extLst>
              <a:ext uri="{FF2B5EF4-FFF2-40B4-BE49-F238E27FC236}">
                <a16:creationId xmlns:a16="http://schemas.microsoft.com/office/drawing/2014/main" id="{81A8AD2B-250A-8542-9446-4836712220B4}"/>
              </a:ext>
            </a:extLst>
          </p:cNvPr>
          <p:cNvSpPr txBox="1"/>
          <p:nvPr/>
        </p:nvSpPr>
        <p:spPr>
          <a:xfrm>
            <a:off x="7209802" y="3627688"/>
            <a:ext cx="364202" cy="523220"/>
          </a:xfrm>
          <a:prstGeom prst="rect">
            <a:avLst/>
          </a:prstGeom>
          <a:noFill/>
        </p:spPr>
        <p:txBody>
          <a:bodyPr wrap="none" rtlCol="0">
            <a:spAutoFit/>
          </a:bodyPr>
          <a:lstStyle/>
          <a:p>
            <a:r>
              <a:rPr lang="en-US" sz="2800" dirty="0"/>
              <a:t>•</a:t>
            </a:r>
          </a:p>
        </p:txBody>
      </p:sp>
      <p:sp>
        <p:nvSpPr>
          <p:cNvPr id="44" name="TextBox 43">
            <a:extLst>
              <a:ext uri="{FF2B5EF4-FFF2-40B4-BE49-F238E27FC236}">
                <a16:creationId xmlns:a16="http://schemas.microsoft.com/office/drawing/2014/main" id="{4AEBC0AB-2286-A447-B383-91D8A60457DD}"/>
              </a:ext>
            </a:extLst>
          </p:cNvPr>
          <p:cNvSpPr txBox="1"/>
          <p:nvPr/>
        </p:nvSpPr>
        <p:spPr>
          <a:xfrm>
            <a:off x="7721125" y="4396810"/>
            <a:ext cx="364202" cy="523220"/>
          </a:xfrm>
          <a:prstGeom prst="rect">
            <a:avLst/>
          </a:prstGeom>
          <a:noFill/>
        </p:spPr>
        <p:txBody>
          <a:bodyPr wrap="none" rtlCol="0">
            <a:spAutoFit/>
          </a:bodyPr>
          <a:lstStyle/>
          <a:p>
            <a:r>
              <a:rPr lang="en-US" sz="2800" dirty="0"/>
              <a:t>•</a:t>
            </a:r>
          </a:p>
        </p:txBody>
      </p:sp>
      <p:sp>
        <p:nvSpPr>
          <p:cNvPr id="47" name="TextBox 46">
            <a:extLst>
              <a:ext uri="{FF2B5EF4-FFF2-40B4-BE49-F238E27FC236}">
                <a16:creationId xmlns:a16="http://schemas.microsoft.com/office/drawing/2014/main" id="{5AE194FD-498A-7C45-8310-2B83496F44B5}"/>
              </a:ext>
            </a:extLst>
          </p:cNvPr>
          <p:cNvSpPr txBox="1"/>
          <p:nvPr/>
        </p:nvSpPr>
        <p:spPr>
          <a:xfrm>
            <a:off x="533072" y="2605835"/>
            <a:ext cx="2799788" cy="369332"/>
          </a:xfrm>
          <a:prstGeom prst="rect">
            <a:avLst/>
          </a:prstGeom>
          <a:noFill/>
        </p:spPr>
        <p:txBody>
          <a:bodyPr wrap="square" rtlCol="0">
            <a:spAutoFit/>
          </a:bodyPr>
          <a:lstStyle/>
          <a:p>
            <a:r>
              <a:rPr lang="en-US" b="1" dirty="0"/>
              <a:t>What’s going on ?</a:t>
            </a:r>
          </a:p>
        </p:txBody>
      </p:sp>
      <p:sp>
        <p:nvSpPr>
          <p:cNvPr id="45" name="TextBox 44">
            <a:extLst>
              <a:ext uri="{FF2B5EF4-FFF2-40B4-BE49-F238E27FC236}">
                <a16:creationId xmlns:a16="http://schemas.microsoft.com/office/drawing/2014/main" id="{7D22AF9C-BCA3-EE43-9FC1-2F76558F3EF3}"/>
              </a:ext>
            </a:extLst>
          </p:cNvPr>
          <p:cNvSpPr txBox="1"/>
          <p:nvPr/>
        </p:nvSpPr>
        <p:spPr>
          <a:xfrm>
            <a:off x="521294" y="1657884"/>
            <a:ext cx="2208233" cy="369332"/>
          </a:xfrm>
          <a:prstGeom prst="rect">
            <a:avLst/>
          </a:prstGeom>
          <a:noFill/>
        </p:spPr>
        <p:txBody>
          <a:bodyPr wrap="none" rtlCol="0">
            <a:spAutoFit/>
          </a:bodyPr>
          <a:lstStyle/>
          <a:p>
            <a:r>
              <a:rPr lang="en-US" dirty="0"/>
              <a:t>Even bigger bummer!</a:t>
            </a:r>
          </a:p>
        </p:txBody>
      </p:sp>
      <p:sp>
        <p:nvSpPr>
          <p:cNvPr id="3" name="Rectangle 2">
            <a:extLst>
              <a:ext uri="{FF2B5EF4-FFF2-40B4-BE49-F238E27FC236}">
                <a16:creationId xmlns:a16="http://schemas.microsoft.com/office/drawing/2014/main" id="{8D42A08D-6EF8-C247-8FC3-0A7DE6344CB1}"/>
              </a:ext>
            </a:extLst>
          </p:cNvPr>
          <p:cNvSpPr/>
          <p:nvPr/>
        </p:nvSpPr>
        <p:spPr>
          <a:xfrm>
            <a:off x="2731192" y="1577904"/>
            <a:ext cx="813043" cy="707886"/>
          </a:xfrm>
          <a:prstGeom prst="rect">
            <a:avLst/>
          </a:prstGeom>
        </p:spPr>
        <p:txBody>
          <a:bodyPr wrap="none">
            <a:spAutoFit/>
          </a:bodyPr>
          <a:lstStyle/>
          <a:p>
            <a:r>
              <a:rPr lang="en-US" sz="4000" dirty="0">
                <a:latin typeface="Apple Color Emoji" pitchFamily="2" charset="0"/>
                <a:ea typeface="Calibri" panose="020F0502020204030204" pitchFamily="34" charset="0"/>
                <a:cs typeface="Times New Roman" panose="02020603050405020304" pitchFamily="18" charset="0"/>
                <a:sym typeface="Apple Color Emoji" pitchFamily="2" charset="0"/>
              </a:rPr>
              <a:t>😰</a:t>
            </a:r>
            <a:r>
              <a:rPr lang="en-US" sz="4000" dirty="0">
                <a:effectLst/>
              </a:rPr>
              <a:t> </a:t>
            </a:r>
            <a:endParaRPr lang="en-US" sz="4000" dirty="0"/>
          </a:p>
        </p:txBody>
      </p:sp>
      <p:sp>
        <p:nvSpPr>
          <p:cNvPr id="33" name="TextBox 32">
            <a:extLst>
              <a:ext uri="{FF2B5EF4-FFF2-40B4-BE49-F238E27FC236}">
                <a16:creationId xmlns:a16="http://schemas.microsoft.com/office/drawing/2014/main" id="{5C7E9939-38BA-4645-9B22-BE9B31700968}"/>
              </a:ext>
            </a:extLst>
          </p:cNvPr>
          <p:cNvSpPr txBox="1"/>
          <p:nvPr/>
        </p:nvSpPr>
        <p:spPr>
          <a:xfrm>
            <a:off x="400331" y="3055974"/>
            <a:ext cx="3180356" cy="2585323"/>
          </a:xfrm>
          <a:prstGeom prst="rect">
            <a:avLst/>
          </a:prstGeom>
          <a:noFill/>
        </p:spPr>
        <p:txBody>
          <a:bodyPr wrap="square" rtlCol="0">
            <a:spAutoFit/>
          </a:bodyPr>
          <a:lstStyle/>
          <a:p>
            <a:pPr marL="285750" indent="-285750">
              <a:buFont typeface="Arial" panose="020B0604020202020204" pitchFamily="34" charset="0"/>
              <a:buChar char="•"/>
            </a:pPr>
            <a:r>
              <a:rPr lang="en-US" sz="1600" dirty="0"/>
              <a:t>Activity is saturated at lowest enzyme added.</a:t>
            </a:r>
          </a:p>
          <a:p>
            <a:pPr marL="285750" indent="-285750">
              <a:buFont typeface="Arial" panose="020B0604020202020204" pitchFamily="34" charset="0"/>
              <a:buChar char="•"/>
            </a:pPr>
            <a:r>
              <a:rPr lang="en-US" sz="1600" dirty="0"/>
              <a:t>Adding more volume of enzyme prep titrates in an </a:t>
            </a:r>
            <a:r>
              <a:rPr lang="en-US" b="1" dirty="0">
                <a:solidFill>
                  <a:srgbClr val="0432FF"/>
                </a:solidFill>
              </a:rPr>
              <a:t>inhibitor</a:t>
            </a:r>
            <a:r>
              <a:rPr lang="en-US" sz="1600" dirty="0"/>
              <a:t> of enzyme activity.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What could inhibit?</a:t>
            </a:r>
          </a:p>
        </p:txBody>
      </p:sp>
    </p:spTree>
    <p:extLst>
      <p:ext uri="{BB962C8B-B14F-4D97-AF65-F5344CB8AC3E}">
        <p14:creationId xmlns:p14="http://schemas.microsoft.com/office/powerpoint/2010/main" val="1396064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DA33BD1-30B8-234A-99A0-23342D66BA9C}"/>
              </a:ext>
            </a:extLst>
          </p:cNvPr>
          <p:cNvSpPr txBox="1"/>
          <p:nvPr/>
        </p:nvSpPr>
        <p:spPr>
          <a:xfrm>
            <a:off x="2252769" y="366183"/>
            <a:ext cx="1341073" cy="369332"/>
          </a:xfrm>
          <a:prstGeom prst="rect">
            <a:avLst/>
          </a:prstGeom>
          <a:noFill/>
        </p:spPr>
        <p:txBody>
          <a:bodyPr wrap="none" rtlCol="0">
            <a:spAutoFit/>
          </a:bodyPr>
          <a:lstStyle/>
          <a:p>
            <a:r>
              <a:rPr lang="en-US" b="1" dirty="0"/>
              <a:t>What now ?</a:t>
            </a:r>
          </a:p>
        </p:txBody>
      </p:sp>
      <p:pic>
        <p:nvPicPr>
          <p:cNvPr id="11" name="Picture 10">
            <a:extLst>
              <a:ext uri="{FF2B5EF4-FFF2-40B4-BE49-F238E27FC236}">
                <a16:creationId xmlns:a16="http://schemas.microsoft.com/office/drawing/2014/main" id="{406DC2D2-FD33-C24A-A6C6-CDA11DDBA07D}"/>
              </a:ext>
            </a:extLst>
          </p:cNvPr>
          <p:cNvPicPr>
            <a:picLocks noChangeAspect="1"/>
          </p:cNvPicPr>
          <p:nvPr/>
        </p:nvPicPr>
        <p:blipFill rotWithShape="1">
          <a:blip r:embed="rId2"/>
          <a:srcRect l="73568" t="3039" r="17005" b="7885"/>
          <a:stretch/>
        </p:blipFill>
        <p:spPr>
          <a:xfrm>
            <a:off x="891789" y="1346478"/>
            <a:ext cx="562709" cy="4099727"/>
          </a:xfrm>
          <a:prstGeom prst="rect">
            <a:avLst/>
          </a:prstGeom>
        </p:spPr>
      </p:pic>
      <p:sp>
        <p:nvSpPr>
          <p:cNvPr id="43" name="TextBox 42">
            <a:extLst>
              <a:ext uri="{FF2B5EF4-FFF2-40B4-BE49-F238E27FC236}">
                <a16:creationId xmlns:a16="http://schemas.microsoft.com/office/drawing/2014/main" id="{D056CFE4-4B01-6E4B-849C-1EC16A5E7E4C}"/>
              </a:ext>
            </a:extLst>
          </p:cNvPr>
          <p:cNvSpPr txBox="1"/>
          <p:nvPr/>
        </p:nvSpPr>
        <p:spPr>
          <a:xfrm>
            <a:off x="2286555" y="1336681"/>
            <a:ext cx="6378473" cy="584775"/>
          </a:xfrm>
          <a:prstGeom prst="rect">
            <a:avLst/>
          </a:prstGeom>
          <a:noFill/>
        </p:spPr>
        <p:txBody>
          <a:bodyPr wrap="square" rtlCol="0">
            <a:spAutoFit/>
          </a:bodyPr>
          <a:lstStyle/>
          <a:p>
            <a:r>
              <a:rPr lang="en-US" sz="1600" b="1" dirty="0"/>
              <a:t>Brute force approach </a:t>
            </a:r>
            <a:r>
              <a:rPr lang="en-US" sz="1600" dirty="0"/>
              <a:t>is to overexpress recombinant versions of all six proteins, purify them, and test each one for enzyme activity. </a:t>
            </a:r>
          </a:p>
        </p:txBody>
      </p:sp>
      <p:sp>
        <p:nvSpPr>
          <p:cNvPr id="24" name="TextBox 23">
            <a:extLst>
              <a:ext uri="{FF2B5EF4-FFF2-40B4-BE49-F238E27FC236}">
                <a16:creationId xmlns:a16="http://schemas.microsoft.com/office/drawing/2014/main" id="{5BCFA341-49D8-1B4F-9373-E5F8BBE47086}"/>
              </a:ext>
            </a:extLst>
          </p:cNvPr>
          <p:cNvSpPr txBox="1"/>
          <p:nvPr/>
        </p:nvSpPr>
        <p:spPr>
          <a:xfrm>
            <a:off x="1418238" y="1999622"/>
            <a:ext cx="295274" cy="369332"/>
          </a:xfrm>
          <a:prstGeom prst="rect">
            <a:avLst/>
          </a:prstGeom>
          <a:noFill/>
        </p:spPr>
        <p:txBody>
          <a:bodyPr wrap="none" rtlCol="0">
            <a:spAutoFit/>
          </a:bodyPr>
          <a:lstStyle/>
          <a:p>
            <a:r>
              <a:rPr lang="en-US" dirty="0">
                <a:solidFill>
                  <a:srgbClr val="0432FF"/>
                </a:solidFill>
              </a:rPr>
              <a:t>a</a:t>
            </a:r>
          </a:p>
        </p:txBody>
      </p:sp>
      <p:sp>
        <p:nvSpPr>
          <p:cNvPr id="44" name="TextBox 43">
            <a:extLst>
              <a:ext uri="{FF2B5EF4-FFF2-40B4-BE49-F238E27FC236}">
                <a16:creationId xmlns:a16="http://schemas.microsoft.com/office/drawing/2014/main" id="{F947CA29-1BC2-9D4B-90A6-8736F9A34523}"/>
              </a:ext>
            </a:extLst>
          </p:cNvPr>
          <p:cNvSpPr txBox="1"/>
          <p:nvPr/>
        </p:nvSpPr>
        <p:spPr>
          <a:xfrm>
            <a:off x="1412628" y="2513763"/>
            <a:ext cx="306494" cy="369332"/>
          </a:xfrm>
          <a:prstGeom prst="rect">
            <a:avLst/>
          </a:prstGeom>
          <a:noFill/>
        </p:spPr>
        <p:txBody>
          <a:bodyPr wrap="none" rtlCol="0">
            <a:spAutoFit/>
          </a:bodyPr>
          <a:lstStyle/>
          <a:p>
            <a:r>
              <a:rPr lang="en-US" dirty="0">
                <a:solidFill>
                  <a:srgbClr val="FF0000"/>
                </a:solidFill>
              </a:rPr>
              <a:t>b</a:t>
            </a:r>
          </a:p>
        </p:txBody>
      </p:sp>
      <p:sp>
        <p:nvSpPr>
          <p:cNvPr id="45" name="TextBox 44">
            <a:extLst>
              <a:ext uri="{FF2B5EF4-FFF2-40B4-BE49-F238E27FC236}">
                <a16:creationId xmlns:a16="http://schemas.microsoft.com/office/drawing/2014/main" id="{599D1DF0-A858-4D45-A36E-B1EED7D97D40}"/>
              </a:ext>
            </a:extLst>
          </p:cNvPr>
          <p:cNvSpPr txBox="1"/>
          <p:nvPr/>
        </p:nvSpPr>
        <p:spPr>
          <a:xfrm>
            <a:off x="1424650" y="2907324"/>
            <a:ext cx="282450" cy="369332"/>
          </a:xfrm>
          <a:prstGeom prst="rect">
            <a:avLst/>
          </a:prstGeom>
          <a:noFill/>
        </p:spPr>
        <p:txBody>
          <a:bodyPr wrap="none" rtlCol="0">
            <a:spAutoFit/>
          </a:bodyPr>
          <a:lstStyle/>
          <a:p>
            <a:r>
              <a:rPr lang="en-US" dirty="0"/>
              <a:t>c</a:t>
            </a:r>
          </a:p>
        </p:txBody>
      </p:sp>
      <p:sp>
        <p:nvSpPr>
          <p:cNvPr id="46" name="TextBox 45">
            <a:extLst>
              <a:ext uri="{FF2B5EF4-FFF2-40B4-BE49-F238E27FC236}">
                <a16:creationId xmlns:a16="http://schemas.microsoft.com/office/drawing/2014/main" id="{4191F202-5B72-9B4D-926D-FFB2225121FF}"/>
              </a:ext>
            </a:extLst>
          </p:cNvPr>
          <p:cNvSpPr txBox="1"/>
          <p:nvPr/>
        </p:nvSpPr>
        <p:spPr>
          <a:xfrm>
            <a:off x="1412628" y="3341077"/>
            <a:ext cx="306494" cy="369332"/>
          </a:xfrm>
          <a:prstGeom prst="rect">
            <a:avLst/>
          </a:prstGeom>
          <a:noFill/>
        </p:spPr>
        <p:txBody>
          <a:bodyPr wrap="none" rtlCol="0">
            <a:spAutoFit/>
          </a:bodyPr>
          <a:lstStyle/>
          <a:p>
            <a:r>
              <a:rPr lang="en-US" dirty="0">
                <a:solidFill>
                  <a:srgbClr val="00B050"/>
                </a:solidFill>
              </a:rPr>
              <a:t>d</a:t>
            </a:r>
          </a:p>
        </p:txBody>
      </p:sp>
      <p:sp>
        <p:nvSpPr>
          <p:cNvPr id="47" name="TextBox 46">
            <a:extLst>
              <a:ext uri="{FF2B5EF4-FFF2-40B4-BE49-F238E27FC236}">
                <a16:creationId xmlns:a16="http://schemas.microsoft.com/office/drawing/2014/main" id="{B55BBEDF-7E00-1E47-A8CF-B08B2CE268E0}"/>
              </a:ext>
            </a:extLst>
          </p:cNvPr>
          <p:cNvSpPr txBox="1"/>
          <p:nvPr/>
        </p:nvSpPr>
        <p:spPr>
          <a:xfrm>
            <a:off x="1412628" y="3895410"/>
            <a:ext cx="306494" cy="369332"/>
          </a:xfrm>
          <a:prstGeom prst="rect">
            <a:avLst/>
          </a:prstGeom>
          <a:noFill/>
        </p:spPr>
        <p:txBody>
          <a:bodyPr wrap="none" rtlCol="0">
            <a:spAutoFit/>
          </a:bodyPr>
          <a:lstStyle/>
          <a:p>
            <a:r>
              <a:rPr lang="en-US" dirty="0">
                <a:solidFill>
                  <a:srgbClr val="942093"/>
                </a:solidFill>
              </a:rPr>
              <a:t>e</a:t>
            </a:r>
          </a:p>
        </p:txBody>
      </p:sp>
      <p:sp>
        <p:nvSpPr>
          <p:cNvPr id="48" name="TextBox 47">
            <a:extLst>
              <a:ext uri="{FF2B5EF4-FFF2-40B4-BE49-F238E27FC236}">
                <a16:creationId xmlns:a16="http://schemas.microsoft.com/office/drawing/2014/main" id="{04EEA283-CC2F-164B-ACFB-7B340C33C65E}"/>
              </a:ext>
            </a:extLst>
          </p:cNvPr>
          <p:cNvSpPr txBox="1"/>
          <p:nvPr/>
        </p:nvSpPr>
        <p:spPr>
          <a:xfrm>
            <a:off x="1428228" y="4138248"/>
            <a:ext cx="255198" cy="369332"/>
          </a:xfrm>
          <a:prstGeom prst="rect">
            <a:avLst/>
          </a:prstGeom>
          <a:noFill/>
        </p:spPr>
        <p:txBody>
          <a:bodyPr wrap="none" rtlCol="0">
            <a:spAutoFit/>
          </a:bodyPr>
          <a:lstStyle/>
          <a:p>
            <a:r>
              <a:rPr lang="en-US" dirty="0">
                <a:solidFill>
                  <a:srgbClr val="FF40FF"/>
                </a:solidFill>
              </a:rPr>
              <a:t>f</a:t>
            </a:r>
          </a:p>
        </p:txBody>
      </p:sp>
      <p:sp>
        <p:nvSpPr>
          <p:cNvPr id="60" name="TextBox 59">
            <a:extLst>
              <a:ext uri="{FF2B5EF4-FFF2-40B4-BE49-F238E27FC236}">
                <a16:creationId xmlns:a16="http://schemas.microsoft.com/office/drawing/2014/main" id="{AC6DB6BC-2180-C445-A237-590E5F3E129A}"/>
              </a:ext>
            </a:extLst>
          </p:cNvPr>
          <p:cNvSpPr txBox="1"/>
          <p:nvPr/>
        </p:nvSpPr>
        <p:spPr>
          <a:xfrm>
            <a:off x="2297441" y="2076910"/>
            <a:ext cx="6378473" cy="338554"/>
          </a:xfrm>
          <a:prstGeom prst="rect">
            <a:avLst/>
          </a:prstGeom>
          <a:noFill/>
        </p:spPr>
        <p:txBody>
          <a:bodyPr wrap="square" rtlCol="0">
            <a:spAutoFit/>
          </a:bodyPr>
          <a:lstStyle/>
          <a:p>
            <a:r>
              <a:rPr lang="en-US" sz="1600" dirty="0"/>
              <a:t>If you’re lucky, one of the six will be the enzyme.</a:t>
            </a:r>
          </a:p>
        </p:txBody>
      </p:sp>
      <p:sp>
        <p:nvSpPr>
          <p:cNvPr id="62" name="TextBox 61">
            <a:extLst>
              <a:ext uri="{FF2B5EF4-FFF2-40B4-BE49-F238E27FC236}">
                <a16:creationId xmlns:a16="http://schemas.microsoft.com/office/drawing/2014/main" id="{8D1E1714-BA00-5C44-8762-2DCAD1616A38}"/>
              </a:ext>
            </a:extLst>
          </p:cNvPr>
          <p:cNvSpPr txBox="1"/>
          <p:nvPr/>
        </p:nvSpPr>
        <p:spPr>
          <a:xfrm>
            <a:off x="2275669" y="2599423"/>
            <a:ext cx="6378473" cy="830997"/>
          </a:xfrm>
          <a:prstGeom prst="rect">
            <a:avLst/>
          </a:prstGeom>
          <a:noFill/>
        </p:spPr>
        <p:txBody>
          <a:bodyPr wrap="square" rtlCol="0">
            <a:spAutoFit/>
          </a:bodyPr>
          <a:lstStyle/>
          <a:p>
            <a:r>
              <a:rPr lang="en-US" sz="1600" dirty="0"/>
              <a:t>If not, you’re hosed.</a:t>
            </a:r>
          </a:p>
          <a:p>
            <a:endParaRPr lang="en-US" sz="1600" dirty="0"/>
          </a:p>
          <a:p>
            <a:r>
              <a:rPr lang="en-US" sz="1600" dirty="0"/>
              <a:t>Perhaps the enzyme consists of more than one subunit</a:t>
            </a:r>
          </a:p>
        </p:txBody>
      </p:sp>
      <p:sp>
        <p:nvSpPr>
          <p:cNvPr id="69" name="TextBox 68">
            <a:extLst>
              <a:ext uri="{FF2B5EF4-FFF2-40B4-BE49-F238E27FC236}">
                <a16:creationId xmlns:a16="http://schemas.microsoft.com/office/drawing/2014/main" id="{F9E485F1-B254-C542-A383-23C56B2C02A3}"/>
              </a:ext>
            </a:extLst>
          </p:cNvPr>
          <p:cNvSpPr txBox="1"/>
          <p:nvPr/>
        </p:nvSpPr>
        <p:spPr>
          <a:xfrm>
            <a:off x="429286" y="2042049"/>
            <a:ext cx="458780" cy="307777"/>
          </a:xfrm>
          <a:prstGeom prst="rect">
            <a:avLst/>
          </a:prstGeom>
          <a:noFill/>
          <a:ln>
            <a:noFill/>
          </a:ln>
        </p:spPr>
        <p:txBody>
          <a:bodyPr wrap="none" rtlCol="0">
            <a:spAutoFit/>
          </a:bodyPr>
          <a:lstStyle/>
          <a:p>
            <a:r>
              <a:rPr lang="en-US" sz="1400" dirty="0">
                <a:solidFill>
                  <a:srgbClr val="0432FF"/>
                </a:solidFill>
              </a:rPr>
              <a:t>130</a:t>
            </a:r>
          </a:p>
        </p:txBody>
      </p:sp>
      <p:sp>
        <p:nvSpPr>
          <p:cNvPr id="71" name="TextBox 70">
            <a:extLst>
              <a:ext uri="{FF2B5EF4-FFF2-40B4-BE49-F238E27FC236}">
                <a16:creationId xmlns:a16="http://schemas.microsoft.com/office/drawing/2014/main" id="{0D90BB7B-15C7-6C48-B384-B19375633E7C}"/>
              </a:ext>
            </a:extLst>
          </p:cNvPr>
          <p:cNvSpPr txBox="1"/>
          <p:nvPr/>
        </p:nvSpPr>
        <p:spPr>
          <a:xfrm>
            <a:off x="516372" y="2546421"/>
            <a:ext cx="367408" cy="307777"/>
          </a:xfrm>
          <a:prstGeom prst="rect">
            <a:avLst/>
          </a:prstGeom>
          <a:noFill/>
        </p:spPr>
        <p:txBody>
          <a:bodyPr wrap="none" rtlCol="0">
            <a:spAutoFit/>
          </a:bodyPr>
          <a:lstStyle/>
          <a:p>
            <a:r>
              <a:rPr lang="en-US" sz="1400" dirty="0">
                <a:solidFill>
                  <a:srgbClr val="FF0000"/>
                </a:solidFill>
              </a:rPr>
              <a:t>78</a:t>
            </a:r>
          </a:p>
        </p:txBody>
      </p:sp>
      <p:sp>
        <p:nvSpPr>
          <p:cNvPr id="73" name="TextBox 72">
            <a:extLst>
              <a:ext uri="{FF2B5EF4-FFF2-40B4-BE49-F238E27FC236}">
                <a16:creationId xmlns:a16="http://schemas.microsoft.com/office/drawing/2014/main" id="{199424DC-B99E-1A45-A006-FA50F80BB824}"/>
              </a:ext>
            </a:extLst>
          </p:cNvPr>
          <p:cNvSpPr txBox="1"/>
          <p:nvPr/>
        </p:nvSpPr>
        <p:spPr>
          <a:xfrm>
            <a:off x="527257" y="2952822"/>
            <a:ext cx="367408" cy="307777"/>
          </a:xfrm>
          <a:prstGeom prst="rect">
            <a:avLst/>
          </a:prstGeom>
          <a:noFill/>
        </p:spPr>
        <p:txBody>
          <a:bodyPr wrap="none" rtlCol="0">
            <a:spAutoFit/>
          </a:bodyPr>
          <a:lstStyle/>
          <a:p>
            <a:r>
              <a:rPr lang="en-US" sz="1400" dirty="0"/>
              <a:t>56</a:t>
            </a:r>
          </a:p>
        </p:txBody>
      </p:sp>
      <p:sp>
        <p:nvSpPr>
          <p:cNvPr id="75" name="TextBox 74">
            <a:extLst>
              <a:ext uri="{FF2B5EF4-FFF2-40B4-BE49-F238E27FC236}">
                <a16:creationId xmlns:a16="http://schemas.microsoft.com/office/drawing/2014/main" id="{1D0C8290-7F36-3C4E-836F-24BAE0CA3FBF}"/>
              </a:ext>
            </a:extLst>
          </p:cNvPr>
          <p:cNvSpPr txBox="1"/>
          <p:nvPr/>
        </p:nvSpPr>
        <p:spPr>
          <a:xfrm>
            <a:off x="527257" y="3402765"/>
            <a:ext cx="367408" cy="307777"/>
          </a:xfrm>
          <a:prstGeom prst="rect">
            <a:avLst/>
          </a:prstGeom>
          <a:noFill/>
        </p:spPr>
        <p:txBody>
          <a:bodyPr wrap="none" rtlCol="0">
            <a:spAutoFit/>
          </a:bodyPr>
          <a:lstStyle/>
          <a:p>
            <a:r>
              <a:rPr lang="en-US" sz="1400" dirty="0">
                <a:solidFill>
                  <a:srgbClr val="00B050"/>
                </a:solidFill>
              </a:rPr>
              <a:t>39</a:t>
            </a:r>
          </a:p>
        </p:txBody>
      </p:sp>
      <p:sp>
        <p:nvSpPr>
          <p:cNvPr id="77" name="TextBox 76">
            <a:extLst>
              <a:ext uri="{FF2B5EF4-FFF2-40B4-BE49-F238E27FC236}">
                <a16:creationId xmlns:a16="http://schemas.microsoft.com/office/drawing/2014/main" id="{710D29DF-5528-9E4D-823C-8D77F7D7C90F}"/>
              </a:ext>
            </a:extLst>
          </p:cNvPr>
          <p:cNvSpPr txBox="1"/>
          <p:nvPr/>
        </p:nvSpPr>
        <p:spPr>
          <a:xfrm>
            <a:off x="552657" y="3947050"/>
            <a:ext cx="367408" cy="307777"/>
          </a:xfrm>
          <a:prstGeom prst="rect">
            <a:avLst/>
          </a:prstGeom>
          <a:noFill/>
        </p:spPr>
        <p:txBody>
          <a:bodyPr wrap="none" rtlCol="0">
            <a:spAutoFit/>
          </a:bodyPr>
          <a:lstStyle/>
          <a:p>
            <a:r>
              <a:rPr lang="en-US" sz="1400" dirty="0">
                <a:solidFill>
                  <a:srgbClr val="942093"/>
                </a:solidFill>
              </a:rPr>
              <a:t>25</a:t>
            </a:r>
          </a:p>
        </p:txBody>
      </p:sp>
      <p:sp>
        <p:nvSpPr>
          <p:cNvPr id="79" name="TextBox 78">
            <a:extLst>
              <a:ext uri="{FF2B5EF4-FFF2-40B4-BE49-F238E27FC236}">
                <a16:creationId xmlns:a16="http://schemas.microsoft.com/office/drawing/2014/main" id="{BEB4CD8A-99F5-9946-8EF6-30571F7AF6C4}"/>
              </a:ext>
            </a:extLst>
          </p:cNvPr>
          <p:cNvSpPr txBox="1"/>
          <p:nvPr/>
        </p:nvSpPr>
        <p:spPr>
          <a:xfrm>
            <a:off x="549028" y="4168392"/>
            <a:ext cx="367408" cy="307777"/>
          </a:xfrm>
          <a:prstGeom prst="rect">
            <a:avLst/>
          </a:prstGeom>
          <a:noFill/>
        </p:spPr>
        <p:txBody>
          <a:bodyPr wrap="none" rtlCol="0">
            <a:spAutoFit/>
          </a:bodyPr>
          <a:lstStyle/>
          <a:p>
            <a:r>
              <a:rPr lang="en-US" sz="1400" dirty="0">
                <a:solidFill>
                  <a:srgbClr val="FF40FF"/>
                </a:solidFill>
              </a:rPr>
              <a:t>21</a:t>
            </a:r>
          </a:p>
        </p:txBody>
      </p:sp>
      <p:sp>
        <p:nvSpPr>
          <p:cNvPr id="22" name="TextBox 21">
            <a:extLst>
              <a:ext uri="{FF2B5EF4-FFF2-40B4-BE49-F238E27FC236}">
                <a16:creationId xmlns:a16="http://schemas.microsoft.com/office/drawing/2014/main" id="{0F246922-C025-9348-A52A-7CAEA6026CFB}"/>
              </a:ext>
            </a:extLst>
          </p:cNvPr>
          <p:cNvSpPr txBox="1"/>
          <p:nvPr/>
        </p:nvSpPr>
        <p:spPr>
          <a:xfrm>
            <a:off x="3776378" y="415232"/>
            <a:ext cx="1252022" cy="338554"/>
          </a:xfrm>
          <a:prstGeom prst="rect">
            <a:avLst/>
          </a:prstGeom>
          <a:noFill/>
        </p:spPr>
        <p:txBody>
          <a:bodyPr wrap="square" rtlCol="0">
            <a:spAutoFit/>
          </a:bodyPr>
          <a:lstStyle/>
          <a:p>
            <a:r>
              <a:rPr lang="en-US" sz="1600" b="1" dirty="0">
                <a:solidFill>
                  <a:srgbClr val="0432FF"/>
                </a:solidFill>
              </a:rPr>
              <a:t>Scenario #1</a:t>
            </a:r>
          </a:p>
        </p:txBody>
      </p:sp>
      <p:sp>
        <p:nvSpPr>
          <p:cNvPr id="25" name="Round Single Corner Rectangle 24">
            <a:extLst>
              <a:ext uri="{FF2B5EF4-FFF2-40B4-BE49-F238E27FC236}">
                <a16:creationId xmlns:a16="http://schemas.microsoft.com/office/drawing/2014/main" id="{7F2E6D22-7209-344F-B118-10D825A0BA8E}"/>
              </a:ext>
            </a:extLst>
          </p:cNvPr>
          <p:cNvSpPr/>
          <p:nvPr/>
        </p:nvSpPr>
        <p:spPr>
          <a:xfrm>
            <a:off x="3785810" y="378581"/>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3EE763-7E05-404A-B464-6042D207353F}"/>
              </a:ext>
            </a:extLst>
          </p:cNvPr>
          <p:cNvSpPr txBox="1"/>
          <p:nvPr/>
        </p:nvSpPr>
        <p:spPr>
          <a:xfrm>
            <a:off x="434477" y="1762691"/>
            <a:ext cx="463588" cy="307777"/>
          </a:xfrm>
          <a:prstGeom prst="rect">
            <a:avLst/>
          </a:prstGeom>
          <a:noFill/>
        </p:spPr>
        <p:txBody>
          <a:bodyPr wrap="none" rtlCol="0">
            <a:spAutoFit/>
          </a:bodyPr>
          <a:lstStyle/>
          <a:p>
            <a:r>
              <a:rPr lang="en-US" sz="1400" u="sng" dirty="0"/>
              <a:t>kDa</a:t>
            </a:r>
          </a:p>
        </p:txBody>
      </p:sp>
    </p:spTree>
    <p:extLst>
      <p:ext uri="{BB962C8B-B14F-4D97-AF65-F5344CB8AC3E}">
        <p14:creationId xmlns:p14="http://schemas.microsoft.com/office/powerpoint/2010/main" val="6670070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DA33BD1-30B8-234A-99A0-23342D66BA9C}"/>
              </a:ext>
            </a:extLst>
          </p:cNvPr>
          <p:cNvSpPr txBox="1"/>
          <p:nvPr/>
        </p:nvSpPr>
        <p:spPr>
          <a:xfrm>
            <a:off x="2252769" y="366183"/>
            <a:ext cx="1341073" cy="369332"/>
          </a:xfrm>
          <a:prstGeom prst="rect">
            <a:avLst/>
          </a:prstGeom>
          <a:noFill/>
        </p:spPr>
        <p:txBody>
          <a:bodyPr wrap="none" rtlCol="0">
            <a:spAutoFit/>
          </a:bodyPr>
          <a:lstStyle/>
          <a:p>
            <a:r>
              <a:rPr lang="en-US" b="1" dirty="0"/>
              <a:t>What now ?</a:t>
            </a:r>
          </a:p>
        </p:txBody>
      </p:sp>
      <p:pic>
        <p:nvPicPr>
          <p:cNvPr id="11" name="Picture 10">
            <a:extLst>
              <a:ext uri="{FF2B5EF4-FFF2-40B4-BE49-F238E27FC236}">
                <a16:creationId xmlns:a16="http://schemas.microsoft.com/office/drawing/2014/main" id="{406DC2D2-FD33-C24A-A6C6-CDA11DDBA07D}"/>
              </a:ext>
            </a:extLst>
          </p:cNvPr>
          <p:cNvPicPr>
            <a:picLocks noChangeAspect="1"/>
          </p:cNvPicPr>
          <p:nvPr/>
        </p:nvPicPr>
        <p:blipFill rotWithShape="1">
          <a:blip r:embed="rId2"/>
          <a:srcRect l="73568" t="3039" r="17005" b="7885"/>
          <a:stretch/>
        </p:blipFill>
        <p:spPr>
          <a:xfrm>
            <a:off x="891789" y="1346478"/>
            <a:ext cx="562709" cy="4099727"/>
          </a:xfrm>
          <a:prstGeom prst="rect">
            <a:avLst/>
          </a:prstGeom>
        </p:spPr>
      </p:pic>
      <p:sp>
        <p:nvSpPr>
          <p:cNvPr id="43" name="TextBox 42">
            <a:extLst>
              <a:ext uri="{FF2B5EF4-FFF2-40B4-BE49-F238E27FC236}">
                <a16:creationId xmlns:a16="http://schemas.microsoft.com/office/drawing/2014/main" id="{D056CFE4-4B01-6E4B-849C-1EC16A5E7E4C}"/>
              </a:ext>
            </a:extLst>
          </p:cNvPr>
          <p:cNvSpPr txBox="1"/>
          <p:nvPr/>
        </p:nvSpPr>
        <p:spPr>
          <a:xfrm>
            <a:off x="2166812" y="1260481"/>
            <a:ext cx="6378473" cy="1323439"/>
          </a:xfrm>
          <a:prstGeom prst="rect">
            <a:avLst/>
          </a:prstGeom>
          <a:noFill/>
        </p:spPr>
        <p:txBody>
          <a:bodyPr wrap="square" rtlCol="0">
            <a:spAutoFit/>
          </a:bodyPr>
          <a:lstStyle/>
          <a:p>
            <a:r>
              <a:rPr lang="en-US" sz="1600" dirty="0"/>
              <a:t>Your PI is unwilling to pay to have all the polypeptides sequenced.</a:t>
            </a:r>
          </a:p>
          <a:p>
            <a:endParaRPr lang="en-US" sz="1600" dirty="0"/>
          </a:p>
          <a:p>
            <a:r>
              <a:rPr lang="en-US" sz="1600" dirty="0"/>
              <a:t>He/she tells you to exploit the information you already have from the purification.</a:t>
            </a:r>
          </a:p>
          <a:p>
            <a:endParaRPr lang="en-US" sz="1600" dirty="0"/>
          </a:p>
        </p:txBody>
      </p:sp>
      <p:sp>
        <p:nvSpPr>
          <p:cNvPr id="24" name="TextBox 23">
            <a:extLst>
              <a:ext uri="{FF2B5EF4-FFF2-40B4-BE49-F238E27FC236}">
                <a16:creationId xmlns:a16="http://schemas.microsoft.com/office/drawing/2014/main" id="{5BCFA341-49D8-1B4F-9373-E5F8BBE47086}"/>
              </a:ext>
            </a:extLst>
          </p:cNvPr>
          <p:cNvSpPr txBox="1"/>
          <p:nvPr/>
        </p:nvSpPr>
        <p:spPr>
          <a:xfrm>
            <a:off x="1418238" y="1999622"/>
            <a:ext cx="295274" cy="369332"/>
          </a:xfrm>
          <a:prstGeom prst="rect">
            <a:avLst/>
          </a:prstGeom>
          <a:noFill/>
        </p:spPr>
        <p:txBody>
          <a:bodyPr wrap="none" rtlCol="0">
            <a:spAutoFit/>
          </a:bodyPr>
          <a:lstStyle/>
          <a:p>
            <a:r>
              <a:rPr lang="en-US" dirty="0">
                <a:solidFill>
                  <a:srgbClr val="0432FF"/>
                </a:solidFill>
              </a:rPr>
              <a:t>a</a:t>
            </a:r>
          </a:p>
        </p:txBody>
      </p:sp>
      <p:sp>
        <p:nvSpPr>
          <p:cNvPr id="44" name="TextBox 43">
            <a:extLst>
              <a:ext uri="{FF2B5EF4-FFF2-40B4-BE49-F238E27FC236}">
                <a16:creationId xmlns:a16="http://schemas.microsoft.com/office/drawing/2014/main" id="{F947CA29-1BC2-9D4B-90A6-8736F9A34523}"/>
              </a:ext>
            </a:extLst>
          </p:cNvPr>
          <p:cNvSpPr txBox="1"/>
          <p:nvPr/>
        </p:nvSpPr>
        <p:spPr>
          <a:xfrm>
            <a:off x="1412628" y="2513763"/>
            <a:ext cx="306494" cy="369332"/>
          </a:xfrm>
          <a:prstGeom prst="rect">
            <a:avLst/>
          </a:prstGeom>
          <a:noFill/>
        </p:spPr>
        <p:txBody>
          <a:bodyPr wrap="none" rtlCol="0">
            <a:spAutoFit/>
          </a:bodyPr>
          <a:lstStyle/>
          <a:p>
            <a:r>
              <a:rPr lang="en-US" dirty="0">
                <a:solidFill>
                  <a:srgbClr val="FF0000"/>
                </a:solidFill>
              </a:rPr>
              <a:t>b</a:t>
            </a:r>
          </a:p>
        </p:txBody>
      </p:sp>
      <p:sp>
        <p:nvSpPr>
          <p:cNvPr id="45" name="TextBox 44">
            <a:extLst>
              <a:ext uri="{FF2B5EF4-FFF2-40B4-BE49-F238E27FC236}">
                <a16:creationId xmlns:a16="http://schemas.microsoft.com/office/drawing/2014/main" id="{599D1DF0-A858-4D45-A36E-B1EED7D97D40}"/>
              </a:ext>
            </a:extLst>
          </p:cNvPr>
          <p:cNvSpPr txBox="1"/>
          <p:nvPr/>
        </p:nvSpPr>
        <p:spPr>
          <a:xfrm>
            <a:off x="1424650" y="2907324"/>
            <a:ext cx="282450" cy="369332"/>
          </a:xfrm>
          <a:prstGeom prst="rect">
            <a:avLst/>
          </a:prstGeom>
          <a:noFill/>
        </p:spPr>
        <p:txBody>
          <a:bodyPr wrap="none" rtlCol="0">
            <a:spAutoFit/>
          </a:bodyPr>
          <a:lstStyle/>
          <a:p>
            <a:r>
              <a:rPr lang="en-US" dirty="0"/>
              <a:t>c</a:t>
            </a:r>
          </a:p>
        </p:txBody>
      </p:sp>
      <p:sp>
        <p:nvSpPr>
          <p:cNvPr id="46" name="TextBox 45">
            <a:extLst>
              <a:ext uri="{FF2B5EF4-FFF2-40B4-BE49-F238E27FC236}">
                <a16:creationId xmlns:a16="http://schemas.microsoft.com/office/drawing/2014/main" id="{4191F202-5B72-9B4D-926D-FFB2225121FF}"/>
              </a:ext>
            </a:extLst>
          </p:cNvPr>
          <p:cNvSpPr txBox="1"/>
          <p:nvPr/>
        </p:nvSpPr>
        <p:spPr>
          <a:xfrm>
            <a:off x="1412628" y="3341077"/>
            <a:ext cx="306494" cy="369332"/>
          </a:xfrm>
          <a:prstGeom prst="rect">
            <a:avLst/>
          </a:prstGeom>
          <a:noFill/>
        </p:spPr>
        <p:txBody>
          <a:bodyPr wrap="none" rtlCol="0">
            <a:spAutoFit/>
          </a:bodyPr>
          <a:lstStyle/>
          <a:p>
            <a:r>
              <a:rPr lang="en-US" dirty="0">
                <a:solidFill>
                  <a:srgbClr val="00B050"/>
                </a:solidFill>
              </a:rPr>
              <a:t>d</a:t>
            </a:r>
          </a:p>
        </p:txBody>
      </p:sp>
      <p:sp>
        <p:nvSpPr>
          <p:cNvPr id="47" name="TextBox 46">
            <a:extLst>
              <a:ext uri="{FF2B5EF4-FFF2-40B4-BE49-F238E27FC236}">
                <a16:creationId xmlns:a16="http://schemas.microsoft.com/office/drawing/2014/main" id="{B55BBEDF-7E00-1E47-A8CF-B08B2CE268E0}"/>
              </a:ext>
            </a:extLst>
          </p:cNvPr>
          <p:cNvSpPr txBox="1"/>
          <p:nvPr/>
        </p:nvSpPr>
        <p:spPr>
          <a:xfrm>
            <a:off x="1412628" y="3895410"/>
            <a:ext cx="306494" cy="369332"/>
          </a:xfrm>
          <a:prstGeom prst="rect">
            <a:avLst/>
          </a:prstGeom>
          <a:noFill/>
        </p:spPr>
        <p:txBody>
          <a:bodyPr wrap="none" rtlCol="0">
            <a:spAutoFit/>
          </a:bodyPr>
          <a:lstStyle/>
          <a:p>
            <a:r>
              <a:rPr lang="en-US" dirty="0">
                <a:solidFill>
                  <a:srgbClr val="942093"/>
                </a:solidFill>
              </a:rPr>
              <a:t>e</a:t>
            </a:r>
          </a:p>
        </p:txBody>
      </p:sp>
      <p:sp>
        <p:nvSpPr>
          <p:cNvPr id="48" name="TextBox 47">
            <a:extLst>
              <a:ext uri="{FF2B5EF4-FFF2-40B4-BE49-F238E27FC236}">
                <a16:creationId xmlns:a16="http://schemas.microsoft.com/office/drawing/2014/main" id="{04EEA283-CC2F-164B-ACFB-7B340C33C65E}"/>
              </a:ext>
            </a:extLst>
          </p:cNvPr>
          <p:cNvSpPr txBox="1"/>
          <p:nvPr/>
        </p:nvSpPr>
        <p:spPr>
          <a:xfrm>
            <a:off x="1428228" y="4138248"/>
            <a:ext cx="255198" cy="369332"/>
          </a:xfrm>
          <a:prstGeom prst="rect">
            <a:avLst/>
          </a:prstGeom>
          <a:noFill/>
        </p:spPr>
        <p:txBody>
          <a:bodyPr wrap="none" rtlCol="0">
            <a:spAutoFit/>
          </a:bodyPr>
          <a:lstStyle/>
          <a:p>
            <a:r>
              <a:rPr lang="en-US" dirty="0">
                <a:solidFill>
                  <a:srgbClr val="FF40FF"/>
                </a:solidFill>
              </a:rPr>
              <a:t>f</a:t>
            </a:r>
          </a:p>
        </p:txBody>
      </p:sp>
      <p:sp>
        <p:nvSpPr>
          <p:cNvPr id="69" name="TextBox 68">
            <a:extLst>
              <a:ext uri="{FF2B5EF4-FFF2-40B4-BE49-F238E27FC236}">
                <a16:creationId xmlns:a16="http://schemas.microsoft.com/office/drawing/2014/main" id="{F9E485F1-B254-C542-A383-23C56B2C02A3}"/>
              </a:ext>
            </a:extLst>
          </p:cNvPr>
          <p:cNvSpPr txBox="1"/>
          <p:nvPr/>
        </p:nvSpPr>
        <p:spPr>
          <a:xfrm>
            <a:off x="429286" y="2042049"/>
            <a:ext cx="458780" cy="307777"/>
          </a:xfrm>
          <a:prstGeom prst="rect">
            <a:avLst/>
          </a:prstGeom>
          <a:noFill/>
          <a:ln>
            <a:noFill/>
          </a:ln>
        </p:spPr>
        <p:txBody>
          <a:bodyPr wrap="none" rtlCol="0">
            <a:spAutoFit/>
          </a:bodyPr>
          <a:lstStyle/>
          <a:p>
            <a:r>
              <a:rPr lang="en-US" sz="1400" dirty="0">
                <a:solidFill>
                  <a:srgbClr val="0432FF"/>
                </a:solidFill>
              </a:rPr>
              <a:t>130</a:t>
            </a:r>
          </a:p>
        </p:txBody>
      </p:sp>
      <p:sp>
        <p:nvSpPr>
          <p:cNvPr id="71" name="TextBox 70">
            <a:extLst>
              <a:ext uri="{FF2B5EF4-FFF2-40B4-BE49-F238E27FC236}">
                <a16:creationId xmlns:a16="http://schemas.microsoft.com/office/drawing/2014/main" id="{0D90BB7B-15C7-6C48-B384-B19375633E7C}"/>
              </a:ext>
            </a:extLst>
          </p:cNvPr>
          <p:cNvSpPr txBox="1"/>
          <p:nvPr/>
        </p:nvSpPr>
        <p:spPr>
          <a:xfrm>
            <a:off x="516372" y="2546421"/>
            <a:ext cx="367408" cy="307777"/>
          </a:xfrm>
          <a:prstGeom prst="rect">
            <a:avLst/>
          </a:prstGeom>
          <a:noFill/>
        </p:spPr>
        <p:txBody>
          <a:bodyPr wrap="none" rtlCol="0">
            <a:spAutoFit/>
          </a:bodyPr>
          <a:lstStyle/>
          <a:p>
            <a:r>
              <a:rPr lang="en-US" sz="1400" dirty="0">
                <a:solidFill>
                  <a:srgbClr val="FF0000"/>
                </a:solidFill>
              </a:rPr>
              <a:t>78</a:t>
            </a:r>
          </a:p>
        </p:txBody>
      </p:sp>
      <p:sp>
        <p:nvSpPr>
          <p:cNvPr id="73" name="TextBox 72">
            <a:extLst>
              <a:ext uri="{FF2B5EF4-FFF2-40B4-BE49-F238E27FC236}">
                <a16:creationId xmlns:a16="http://schemas.microsoft.com/office/drawing/2014/main" id="{199424DC-B99E-1A45-A006-FA50F80BB824}"/>
              </a:ext>
            </a:extLst>
          </p:cNvPr>
          <p:cNvSpPr txBox="1"/>
          <p:nvPr/>
        </p:nvSpPr>
        <p:spPr>
          <a:xfrm>
            <a:off x="527257" y="2952822"/>
            <a:ext cx="367408" cy="307777"/>
          </a:xfrm>
          <a:prstGeom prst="rect">
            <a:avLst/>
          </a:prstGeom>
          <a:noFill/>
        </p:spPr>
        <p:txBody>
          <a:bodyPr wrap="none" rtlCol="0">
            <a:spAutoFit/>
          </a:bodyPr>
          <a:lstStyle/>
          <a:p>
            <a:r>
              <a:rPr lang="en-US" sz="1400" dirty="0"/>
              <a:t>56</a:t>
            </a:r>
          </a:p>
        </p:txBody>
      </p:sp>
      <p:sp>
        <p:nvSpPr>
          <p:cNvPr id="75" name="TextBox 74">
            <a:extLst>
              <a:ext uri="{FF2B5EF4-FFF2-40B4-BE49-F238E27FC236}">
                <a16:creationId xmlns:a16="http://schemas.microsoft.com/office/drawing/2014/main" id="{1D0C8290-7F36-3C4E-836F-24BAE0CA3FBF}"/>
              </a:ext>
            </a:extLst>
          </p:cNvPr>
          <p:cNvSpPr txBox="1"/>
          <p:nvPr/>
        </p:nvSpPr>
        <p:spPr>
          <a:xfrm>
            <a:off x="527257" y="3402765"/>
            <a:ext cx="367408" cy="307777"/>
          </a:xfrm>
          <a:prstGeom prst="rect">
            <a:avLst/>
          </a:prstGeom>
          <a:noFill/>
        </p:spPr>
        <p:txBody>
          <a:bodyPr wrap="none" rtlCol="0">
            <a:spAutoFit/>
          </a:bodyPr>
          <a:lstStyle/>
          <a:p>
            <a:r>
              <a:rPr lang="en-US" sz="1400" dirty="0">
                <a:solidFill>
                  <a:srgbClr val="00B050"/>
                </a:solidFill>
              </a:rPr>
              <a:t>39</a:t>
            </a:r>
          </a:p>
        </p:txBody>
      </p:sp>
      <p:sp>
        <p:nvSpPr>
          <p:cNvPr id="77" name="TextBox 76">
            <a:extLst>
              <a:ext uri="{FF2B5EF4-FFF2-40B4-BE49-F238E27FC236}">
                <a16:creationId xmlns:a16="http://schemas.microsoft.com/office/drawing/2014/main" id="{710D29DF-5528-9E4D-823C-8D77F7D7C90F}"/>
              </a:ext>
            </a:extLst>
          </p:cNvPr>
          <p:cNvSpPr txBox="1"/>
          <p:nvPr/>
        </p:nvSpPr>
        <p:spPr>
          <a:xfrm>
            <a:off x="552657" y="3947050"/>
            <a:ext cx="367408" cy="307777"/>
          </a:xfrm>
          <a:prstGeom prst="rect">
            <a:avLst/>
          </a:prstGeom>
          <a:noFill/>
        </p:spPr>
        <p:txBody>
          <a:bodyPr wrap="none" rtlCol="0">
            <a:spAutoFit/>
          </a:bodyPr>
          <a:lstStyle/>
          <a:p>
            <a:r>
              <a:rPr lang="en-US" sz="1400" dirty="0">
                <a:solidFill>
                  <a:srgbClr val="942093"/>
                </a:solidFill>
              </a:rPr>
              <a:t>25</a:t>
            </a:r>
          </a:p>
        </p:txBody>
      </p:sp>
      <p:sp>
        <p:nvSpPr>
          <p:cNvPr id="79" name="TextBox 78">
            <a:extLst>
              <a:ext uri="{FF2B5EF4-FFF2-40B4-BE49-F238E27FC236}">
                <a16:creationId xmlns:a16="http://schemas.microsoft.com/office/drawing/2014/main" id="{BEB4CD8A-99F5-9946-8EF6-30571F7AF6C4}"/>
              </a:ext>
            </a:extLst>
          </p:cNvPr>
          <p:cNvSpPr txBox="1"/>
          <p:nvPr/>
        </p:nvSpPr>
        <p:spPr>
          <a:xfrm>
            <a:off x="549028" y="4168392"/>
            <a:ext cx="367408" cy="307777"/>
          </a:xfrm>
          <a:prstGeom prst="rect">
            <a:avLst/>
          </a:prstGeom>
          <a:noFill/>
        </p:spPr>
        <p:txBody>
          <a:bodyPr wrap="none" rtlCol="0">
            <a:spAutoFit/>
          </a:bodyPr>
          <a:lstStyle/>
          <a:p>
            <a:r>
              <a:rPr lang="en-US" sz="1400" dirty="0">
                <a:solidFill>
                  <a:srgbClr val="FF40FF"/>
                </a:solidFill>
              </a:rPr>
              <a:t>21</a:t>
            </a:r>
          </a:p>
        </p:txBody>
      </p:sp>
      <p:sp>
        <p:nvSpPr>
          <p:cNvPr id="21" name="TextBox 20">
            <a:extLst>
              <a:ext uri="{FF2B5EF4-FFF2-40B4-BE49-F238E27FC236}">
                <a16:creationId xmlns:a16="http://schemas.microsoft.com/office/drawing/2014/main" id="{69CAD4D2-47EB-E743-BDEB-EA62C5DB313B}"/>
              </a:ext>
            </a:extLst>
          </p:cNvPr>
          <p:cNvSpPr txBox="1"/>
          <p:nvPr/>
        </p:nvSpPr>
        <p:spPr>
          <a:xfrm>
            <a:off x="2155929" y="2436137"/>
            <a:ext cx="5768871" cy="584775"/>
          </a:xfrm>
          <a:prstGeom prst="rect">
            <a:avLst/>
          </a:prstGeom>
          <a:noFill/>
        </p:spPr>
        <p:txBody>
          <a:bodyPr wrap="square" rtlCol="0">
            <a:spAutoFit/>
          </a:bodyPr>
          <a:lstStyle/>
          <a:p>
            <a:r>
              <a:rPr lang="en-US" sz="1600" dirty="0"/>
              <a:t>You know something about the </a:t>
            </a:r>
            <a:r>
              <a:rPr lang="en-US" sz="1600" b="1" dirty="0">
                <a:solidFill>
                  <a:srgbClr val="0432FF"/>
                </a:solidFill>
              </a:rPr>
              <a:t>native size </a:t>
            </a:r>
            <a:r>
              <a:rPr lang="en-US" sz="1600" dirty="0"/>
              <a:t>of the enzyme from the gel filtration data</a:t>
            </a:r>
          </a:p>
        </p:txBody>
      </p:sp>
      <p:sp>
        <p:nvSpPr>
          <p:cNvPr id="22" name="TextBox 21">
            <a:extLst>
              <a:ext uri="{FF2B5EF4-FFF2-40B4-BE49-F238E27FC236}">
                <a16:creationId xmlns:a16="http://schemas.microsoft.com/office/drawing/2014/main" id="{0F246922-C025-9348-A52A-7CAEA6026CFB}"/>
              </a:ext>
            </a:extLst>
          </p:cNvPr>
          <p:cNvSpPr txBox="1"/>
          <p:nvPr/>
        </p:nvSpPr>
        <p:spPr>
          <a:xfrm>
            <a:off x="3776378" y="415232"/>
            <a:ext cx="1252022" cy="338554"/>
          </a:xfrm>
          <a:prstGeom prst="rect">
            <a:avLst/>
          </a:prstGeom>
          <a:noFill/>
        </p:spPr>
        <p:txBody>
          <a:bodyPr wrap="square" rtlCol="0">
            <a:spAutoFit/>
          </a:bodyPr>
          <a:lstStyle/>
          <a:p>
            <a:r>
              <a:rPr lang="en-US" sz="1600" b="1" dirty="0">
                <a:solidFill>
                  <a:srgbClr val="0432FF"/>
                </a:solidFill>
              </a:rPr>
              <a:t>Scenario #2</a:t>
            </a:r>
          </a:p>
        </p:txBody>
      </p:sp>
      <p:sp>
        <p:nvSpPr>
          <p:cNvPr id="25" name="Round Single Corner Rectangle 24">
            <a:extLst>
              <a:ext uri="{FF2B5EF4-FFF2-40B4-BE49-F238E27FC236}">
                <a16:creationId xmlns:a16="http://schemas.microsoft.com/office/drawing/2014/main" id="{7F2E6D22-7209-344F-B118-10D825A0BA8E}"/>
              </a:ext>
            </a:extLst>
          </p:cNvPr>
          <p:cNvSpPr/>
          <p:nvPr/>
        </p:nvSpPr>
        <p:spPr>
          <a:xfrm>
            <a:off x="3785810" y="378581"/>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329A4A4-33DC-6948-85D0-994319082220}"/>
              </a:ext>
            </a:extLst>
          </p:cNvPr>
          <p:cNvSpPr txBox="1"/>
          <p:nvPr/>
        </p:nvSpPr>
        <p:spPr>
          <a:xfrm>
            <a:off x="2177700" y="3274337"/>
            <a:ext cx="5768871" cy="338554"/>
          </a:xfrm>
          <a:prstGeom prst="rect">
            <a:avLst/>
          </a:prstGeom>
          <a:noFill/>
        </p:spPr>
        <p:txBody>
          <a:bodyPr wrap="square" rtlCol="0">
            <a:spAutoFit/>
          </a:bodyPr>
          <a:lstStyle/>
          <a:p>
            <a:r>
              <a:rPr lang="en-US" sz="1600" dirty="0"/>
              <a:t>Let’s say the the enzyme is about </a:t>
            </a:r>
            <a:r>
              <a:rPr lang="en-US" sz="1600" b="1" dirty="0"/>
              <a:t>130 kDa </a:t>
            </a:r>
            <a:r>
              <a:rPr lang="en-US" sz="1600" dirty="0"/>
              <a:t>native size</a:t>
            </a:r>
          </a:p>
        </p:txBody>
      </p:sp>
      <p:sp>
        <p:nvSpPr>
          <p:cNvPr id="27" name="TextBox 26">
            <a:extLst>
              <a:ext uri="{FF2B5EF4-FFF2-40B4-BE49-F238E27FC236}">
                <a16:creationId xmlns:a16="http://schemas.microsoft.com/office/drawing/2014/main" id="{7A2E39BC-B8D8-B94E-9470-85D6BF7CFB6B}"/>
              </a:ext>
            </a:extLst>
          </p:cNvPr>
          <p:cNvSpPr txBox="1"/>
          <p:nvPr/>
        </p:nvSpPr>
        <p:spPr>
          <a:xfrm>
            <a:off x="2166814" y="3840394"/>
            <a:ext cx="5768871" cy="338554"/>
          </a:xfrm>
          <a:prstGeom prst="rect">
            <a:avLst/>
          </a:prstGeom>
          <a:noFill/>
        </p:spPr>
        <p:txBody>
          <a:bodyPr wrap="square" rtlCol="0">
            <a:spAutoFit/>
          </a:bodyPr>
          <a:lstStyle/>
          <a:p>
            <a:r>
              <a:rPr lang="en-US" sz="1600" dirty="0"/>
              <a:t>In which case the enzyme could consist of:</a:t>
            </a:r>
          </a:p>
        </p:txBody>
      </p:sp>
      <p:sp>
        <p:nvSpPr>
          <p:cNvPr id="28" name="TextBox 27">
            <a:extLst>
              <a:ext uri="{FF2B5EF4-FFF2-40B4-BE49-F238E27FC236}">
                <a16:creationId xmlns:a16="http://schemas.microsoft.com/office/drawing/2014/main" id="{DB8BACF0-5C7F-A643-8B28-819028FCDEC4}"/>
              </a:ext>
            </a:extLst>
          </p:cNvPr>
          <p:cNvSpPr txBox="1"/>
          <p:nvPr/>
        </p:nvSpPr>
        <p:spPr>
          <a:xfrm>
            <a:off x="3236152" y="4220307"/>
            <a:ext cx="678391"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0432FF"/>
                </a:solidFill>
              </a:rPr>
              <a:t>a</a:t>
            </a:r>
          </a:p>
        </p:txBody>
      </p:sp>
      <p:sp>
        <p:nvSpPr>
          <p:cNvPr id="29" name="TextBox 28">
            <a:extLst>
              <a:ext uri="{FF2B5EF4-FFF2-40B4-BE49-F238E27FC236}">
                <a16:creationId xmlns:a16="http://schemas.microsoft.com/office/drawing/2014/main" id="{5F1D3C6A-7209-A74A-A309-7B6091DCC463}"/>
              </a:ext>
            </a:extLst>
          </p:cNvPr>
          <p:cNvSpPr txBox="1"/>
          <p:nvPr/>
        </p:nvSpPr>
        <p:spPr>
          <a:xfrm>
            <a:off x="3241428" y="4592935"/>
            <a:ext cx="1114408"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FF0000"/>
                </a:solidFill>
              </a:rPr>
              <a:t>b </a:t>
            </a:r>
            <a:r>
              <a:rPr lang="en-US" sz="2400" dirty="0"/>
              <a:t>+</a:t>
            </a:r>
            <a:r>
              <a:rPr lang="en-US" sz="2400" dirty="0">
                <a:solidFill>
                  <a:srgbClr val="FF0000"/>
                </a:solidFill>
              </a:rPr>
              <a:t> </a:t>
            </a:r>
            <a:r>
              <a:rPr lang="en-US" sz="2400" dirty="0"/>
              <a:t>c</a:t>
            </a:r>
          </a:p>
        </p:txBody>
      </p:sp>
      <p:sp>
        <p:nvSpPr>
          <p:cNvPr id="30" name="TextBox 29">
            <a:extLst>
              <a:ext uri="{FF2B5EF4-FFF2-40B4-BE49-F238E27FC236}">
                <a16:creationId xmlns:a16="http://schemas.microsoft.com/office/drawing/2014/main" id="{B407ABCD-92C1-F44E-A865-41D006665C7F}"/>
              </a:ext>
            </a:extLst>
          </p:cNvPr>
          <p:cNvSpPr txBox="1"/>
          <p:nvPr/>
        </p:nvSpPr>
        <p:spPr>
          <a:xfrm>
            <a:off x="3241424" y="5006591"/>
            <a:ext cx="1524776"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FF0000"/>
                </a:solidFill>
              </a:rPr>
              <a:t>b </a:t>
            </a:r>
            <a:r>
              <a:rPr lang="en-US" sz="2400" dirty="0"/>
              <a:t>+</a:t>
            </a:r>
            <a:r>
              <a:rPr lang="en-US" sz="2400" dirty="0">
                <a:solidFill>
                  <a:srgbClr val="FF0000"/>
                </a:solidFill>
              </a:rPr>
              <a:t> </a:t>
            </a:r>
            <a:r>
              <a:rPr lang="en-US" sz="2400" dirty="0">
                <a:solidFill>
                  <a:srgbClr val="942093"/>
                </a:solidFill>
              </a:rPr>
              <a:t>e</a:t>
            </a:r>
            <a:r>
              <a:rPr lang="en-US" sz="2400" dirty="0"/>
              <a:t> + </a:t>
            </a:r>
            <a:r>
              <a:rPr lang="en-US" sz="2400" dirty="0">
                <a:solidFill>
                  <a:srgbClr val="FF40FF"/>
                </a:solidFill>
              </a:rPr>
              <a:t>f</a:t>
            </a:r>
          </a:p>
        </p:txBody>
      </p:sp>
      <p:sp>
        <p:nvSpPr>
          <p:cNvPr id="31" name="TextBox 30">
            <a:extLst>
              <a:ext uri="{FF2B5EF4-FFF2-40B4-BE49-F238E27FC236}">
                <a16:creationId xmlns:a16="http://schemas.microsoft.com/office/drawing/2014/main" id="{2376D54C-0DA1-B14C-B757-03AFCEF69ED0}"/>
              </a:ext>
            </a:extLst>
          </p:cNvPr>
          <p:cNvSpPr txBox="1"/>
          <p:nvPr/>
        </p:nvSpPr>
        <p:spPr>
          <a:xfrm>
            <a:off x="3241424" y="5420250"/>
            <a:ext cx="1584088"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FF0000"/>
                </a:solidFill>
              </a:rPr>
              <a:t>b </a:t>
            </a:r>
            <a:r>
              <a:rPr lang="en-US" sz="2400" dirty="0"/>
              <a:t>+</a:t>
            </a:r>
            <a:r>
              <a:rPr lang="en-US" sz="2400" dirty="0">
                <a:solidFill>
                  <a:srgbClr val="FF0000"/>
                </a:solidFill>
              </a:rPr>
              <a:t> </a:t>
            </a:r>
            <a:r>
              <a:rPr lang="en-US" sz="2400" dirty="0">
                <a:solidFill>
                  <a:srgbClr val="942093"/>
                </a:solidFill>
              </a:rPr>
              <a:t>e</a:t>
            </a:r>
            <a:r>
              <a:rPr lang="en-US" sz="2400" dirty="0"/>
              <a:t> + </a:t>
            </a:r>
            <a:r>
              <a:rPr lang="en-US" sz="2400" dirty="0">
                <a:solidFill>
                  <a:srgbClr val="942093"/>
                </a:solidFill>
              </a:rPr>
              <a:t>e</a:t>
            </a:r>
          </a:p>
        </p:txBody>
      </p:sp>
      <p:sp>
        <p:nvSpPr>
          <p:cNvPr id="32" name="TextBox 31">
            <a:extLst>
              <a:ext uri="{FF2B5EF4-FFF2-40B4-BE49-F238E27FC236}">
                <a16:creationId xmlns:a16="http://schemas.microsoft.com/office/drawing/2014/main" id="{F8DCC92D-22F9-4C44-BE19-E280C0D3150B}"/>
              </a:ext>
            </a:extLst>
          </p:cNvPr>
          <p:cNvSpPr txBox="1"/>
          <p:nvPr/>
        </p:nvSpPr>
        <p:spPr>
          <a:xfrm>
            <a:off x="3241424" y="5866565"/>
            <a:ext cx="1465466"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FF0000"/>
                </a:solidFill>
              </a:rPr>
              <a:t>b </a:t>
            </a:r>
            <a:r>
              <a:rPr lang="en-US" sz="2400" dirty="0"/>
              <a:t>+</a:t>
            </a:r>
            <a:r>
              <a:rPr lang="en-US" sz="2400" dirty="0">
                <a:solidFill>
                  <a:srgbClr val="FF0000"/>
                </a:solidFill>
              </a:rPr>
              <a:t> </a:t>
            </a:r>
            <a:r>
              <a:rPr lang="en-US" sz="2400" dirty="0">
                <a:solidFill>
                  <a:srgbClr val="FF40FF"/>
                </a:solidFill>
              </a:rPr>
              <a:t>f</a:t>
            </a:r>
            <a:r>
              <a:rPr lang="en-US" sz="2400" dirty="0"/>
              <a:t> + </a:t>
            </a:r>
            <a:r>
              <a:rPr lang="en-US" sz="2400" dirty="0">
                <a:solidFill>
                  <a:srgbClr val="FF40FF"/>
                </a:solidFill>
              </a:rPr>
              <a:t>f</a:t>
            </a:r>
          </a:p>
        </p:txBody>
      </p:sp>
      <p:sp>
        <p:nvSpPr>
          <p:cNvPr id="33" name="TextBox 32">
            <a:extLst>
              <a:ext uri="{FF2B5EF4-FFF2-40B4-BE49-F238E27FC236}">
                <a16:creationId xmlns:a16="http://schemas.microsoft.com/office/drawing/2014/main" id="{075BD3CF-70F0-0F44-9BFC-63A0D4BBEBFB}"/>
              </a:ext>
            </a:extLst>
          </p:cNvPr>
          <p:cNvSpPr txBox="1"/>
          <p:nvPr/>
        </p:nvSpPr>
        <p:spPr>
          <a:xfrm>
            <a:off x="3571072" y="6314495"/>
            <a:ext cx="685243" cy="369332"/>
          </a:xfrm>
          <a:prstGeom prst="rect">
            <a:avLst/>
          </a:prstGeom>
          <a:noFill/>
        </p:spPr>
        <p:txBody>
          <a:bodyPr wrap="square" rtlCol="0">
            <a:spAutoFit/>
          </a:bodyPr>
          <a:lstStyle/>
          <a:p>
            <a:r>
              <a:rPr lang="en-US" i="1" dirty="0"/>
              <a:t>et al.</a:t>
            </a:r>
          </a:p>
        </p:txBody>
      </p:sp>
      <p:sp>
        <p:nvSpPr>
          <p:cNvPr id="34" name="TextBox 33">
            <a:extLst>
              <a:ext uri="{FF2B5EF4-FFF2-40B4-BE49-F238E27FC236}">
                <a16:creationId xmlns:a16="http://schemas.microsoft.com/office/drawing/2014/main" id="{D8797F81-6D80-7948-95F7-568C95349279}"/>
              </a:ext>
            </a:extLst>
          </p:cNvPr>
          <p:cNvSpPr txBox="1"/>
          <p:nvPr/>
        </p:nvSpPr>
        <p:spPr>
          <a:xfrm>
            <a:off x="5519614" y="4743908"/>
            <a:ext cx="2851501" cy="338554"/>
          </a:xfrm>
          <a:prstGeom prst="rect">
            <a:avLst/>
          </a:prstGeom>
          <a:noFill/>
        </p:spPr>
        <p:txBody>
          <a:bodyPr wrap="square" rtlCol="0">
            <a:spAutoFit/>
          </a:bodyPr>
          <a:lstStyle/>
          <a:p>
            <a:r>
              <a:rPr lang="en-US" sz="1600" dirty="0"/>
              <a:t>Not too helpful in this scenario</a:t>
            </a:r>
          </a:p>
        </p:txBody>
      </p:sp>
      <p:sp>
        <p:nvSpPr>
          <p:cNvPr id="35" name="TextBox 34">
            <a:extLst>
              <a:ext uri="{FF2B5EF4-FFF2-40B4-BE49-F238E27FC236}">
                <a16:creationId xmlns:a16="http://schemas.microsoft.com/office/drawing/2014/main" id="{EC4D9E6C-BF77-8F4C-A68E-9C9E2A211ACA}"/>
              </a:ext>
            </a:extLst>
          </p:cNvPr>
          <p:cNvSpPr txBox="1"/>
          <p:nvPr/>
        </p:nvSpPr>
        <p:spPr>
          <a:xfrm>
            <a:off x="434477" y="1762691"/>
            <a:ext cx="463588" cy="307777"/>
          </a:xfrm>
          <a:prstGeom prst="rect">
            <a:avLst/>
          </a:prstGeom>
          <a:noFill/>
        </p:spPr>
        <p:txBody>
          <a:bodyPr wrap="none" rtlCol="0">
            <a:spAutoFit/>
          </a:bodyPr>
          <a:lstStyle/>
          <a:p>
            <a:r>
              <a:rPr lang="en-US" sz="1400" u="sng" dirty="0"/>
              <a:t>kDa</a:t>
            </a:r>
          </a:p>
        </p:txBody>
      </p:sp>
    </p:spTree>
    <p:extLst>
      <p:ext uri="{BB962C8B-B14F-4D97-AF65-F5344CB8AC3E}">
        <p14:creationId xmlns:p14="http://schemas.microsoft.com/office/powerpoint/2010/main" val="22827051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6DC2D2-FD33-C24A-A6C6-CDA11DDBA07D}"/>
              </a:ext>
            </a:extLst>
          </p:cNvPr>
          <p:cNvPicPr>
            <a:picLocks noChangeAspect="1"/>
          </p:cNvPicPr>
          <p:nvPr/>
        </p:nvPicPr>
        <p:blipFill rotWithShape="1">
          <a:blip r:embed="rId2"/>
          <a:srcRect l="73568" t="3039" r="17005" b="7885"/>
          <a:stretch/>
        </p:blipFill>
        <p:spPr>
          <a:xfrm>
            <a:off x="891789" y="1346478"/>
            <a:ext cx="562709" cy="4099727"/>
          </a:xfrm>
          <a:prstGeom prst="rect">
            <a:avLst/>
          </a:prstGeom>
        </p:spPr>
      </p:pic>
      <p:sp>
        <p:nvSpPr>
          <p:cNvPr id="24" name="TextBox 23">
            <a:extLst>
              <a:ext uri="{FF2B5EF4-FFF2-40B4-BE49-F238E27FC236}">
                <a16:creationId xmlns:a16="http://schemas.microsoft.com/office/drawing/2014/main" id="{5BCFA341-49D8-1B4F-9373-E5F8BBE47086}"/>
              </a:ext>
            </a:extLst>
          </p:cNvPr>
          <p:cNvSpPr txBox="1"/>
          <p:nvPr/>
        </p:nvSpPr>
        <p:spPr>
          <a:xfrm>
            <a:off x="1418238" y="1999622"/>
            <a:ext cx="295274" cy="369332"/>
          </a:xfrm>
          <a:prstGeom prst="rect">
            <a:avLst/>
          </a:prstGeom>
          <a:noFill/>
        </p:spPr>
        <p:txBody>
          <a:bodyPr wrap="none" rtlCol="0">
            <a:spAutoFit/>
          </a:bodyPr>
          <a:lstStyle/>
          <a:p>
            <a:r>
              <a:rPr lang="en-US" dirty="0">
                <a:solidFill>
                  <a:srgbClr val="0432FF"/>
                </a:solidFill>
              </a:rPr>
              <a:t>a</a:t>
            </a:r>
          </a:p>
        </p:txBody>
      </p:sp>
      <p:sp>
        <p:nvSpPr>
          <p:cNvPr id="44" name="TextBox 43">
            <a:extLst>
              <a:ext uri="{FF2B5EF4-FFF2-40B4-BE49-F238E27FC236}">
                <a16:creationId xmlns:a16="http://schemas.microsoft.com/office/drawing/2014/main" id="{F947CA29-1BC2-9D4B-90A6-8736F9A34523}"/>
              </a:ext>
            </a:extLst>
          </p:cNvPr>
          <p:cNvSpPr txBox="1"/>
          <p:nvPr/>
        </p:nvSpPr>
        <p:spPr>
          <a:xfrm>
            <a:off x="1412628" y="2513763"/>
            <a:ext cx="306494" cy="369332"/>
          </a:xfrm>
          <a:prstGeom prst="rect">
            <a:avLst/>
          </a:prstGeom>
          <a:noFill/>
        </p:spPr>
        <p:txBody>
          <a:bodyPr wrap="none" rtlCol="0">
            <a:spAutoFit/>
          </a:bodyPr>
          <a:lstStyle/>
          <a:p>
            <a:r>
              <a:rPr lang="en-US" dirty="0">
                <a:solidFill>
                  <a:srgbClr val="FF0000"/>
                </a:solidFill>
              </a:rPr>
              <a:t>b</a:t>
            </a:r>
          </a:p>
        </p:txBody>
      </p:sp>
      <p:sp>
        <p:nvSpPr>
          <p:cNvPr id="45" name="TextBox 44">
            <a:extLst>
              <a:ext uri="{FF2B5EF4-FFF2-40B4-BE49-F238E27FC236}">
                <a16:creationId xmlns:a16="http://schemas.microsoft.com/office/drawing/2014/main" id="{599D1DF0-A858-4D45-A36E-B1EED7D97D40}"/>
              </a:ext>
            </a:extLst>
          </p:cNvPr>
          <p:cNvSpPr txBox="1"/>
          <p:nvPr/>
        </p:nvSpPr>
        <p:spPr>
          <a:xfrm>
            <a:off x="1424650" y="2907324"/>
            <a:ext cx="282450" cy="369332"/>
          </a:xfrm>
          <a:prstGeom prst="rect">
            <a:avLst/>
          </a:prstGeom>
          <a:noFill/>
        </p:spPr>
        <p:txBody>
          <a:bodyPr wrap="none" rtlCol="0">
            <a:spAutoFit/>
          </a:bodyPr>
          <a:lstStyle/>
          <a:p>
            <a:r>
              <a:rPr lang="en-US" dirty="0"/>
              <a:t>c</a:t>
            </a:r>
          </a:p>
        </p:txBody>
      </p:sp>
      <p:sp>
        <p:nvSpPr>
          <p:cNvPr id="46" name="TextBox 45">
            <a:extLst>
              <a:ext uri="{FF2B5EF4-FFF2-40B4-BE49-F238E27FC236}">
                <a16:creationId xmlns:a16="http://schemas.microsoft.com/office/drawing/2014/main" id="{4191F202-5B72-9B4D-926D-FFB2225121FF}"/>
              </a:ext>
            </a:extLst>
          </p:cNvPr>
          <p:cNvSpPr txBox="1"/>
          <p:nvPr/>
        </p:nvSpPr>
        <p:spPr>
          <a:xfrm>
            <a:off x="1412628" y="3341077"/>
            <a:ext cx="306494" cy="369332"/>
          </a:xfrm>
          <a:prstGeom prst="rect">
            <a:avLst/>
          </a:prstGeom>
          <a:noFill/>
        </p:spPr>
        <p:txBody>
          <a:bodyPr wrap="none" rtlCol="0">
            <a:spAutoFit/>
          </a:bodyPr>
          <a:lstStyle/>
          <a:p>
            <a:r>
              <a:rPr lang="en-US" dirty="0">
                <a:solidFill>
                  <a:srgbClr val="00B050"/>
                </a:solidFill>
              </a:rPr>
              <a:t>d</a:t>
            </a:r>
          </a:p>
        </p:txBody>
      </p:sp>
      <p:sp>
        <p:nvSpPr>
          <p:cNvPr id="47" name="TextBox 46">
            <a:extLst>
              <a:ext uri="{FF2B5EF4-FFF2-40B4-BE49-F238E27FC236}">
                <a16:creationId xmlns:a16="http://schemas.microsoft.com/office/drawing/2014/main" id="{B55BBEDF-7E00-1E47-A8CF-B08B2CE268E0}"/>
              </a:ext>
            </a:extLst>
          </p:cNvPr>
          <p:cNvSpPr txBox="1"/>
          <p:nvPr/>
        </p:nvSpPr>
        <p:spPr>
          <a:xfrm>
            <a:off x="1412628" y="3895410"/>
            <a:ext cx="306494" cy="369332"/>
          </a:xfrm>
          <a:prstGeom prst="rect">
            <a:avLst/>
          </a:prstGeom>
          <a:noFill/>
        </p:spPr>
        <p:txBody>
          <a:bodyPr wrap="none" rtlCol="0">
            <a:spAutoFit/>
          </a:bodyPr>
          <a:lstStyle/>
          <a:p>
            <a:r>
              <a:rPr lang="en-US" dirty="0">
                <a:solidFill>
                  <a:srgbClr val="942093"/>
                </a:solidFill>
              </a:rPr>
              <a:t>e</a:t>
            </a:r>
          </a:p>
        </p:txBody>
      </p:sp>
      <p:sp>
        <p:nvSpPr>
          <p:cNvPr id="48" name="TextBox 47">
            <a:extLst>
              <a:ext uri="{FF2B5EF4-FFF2-40B4-BE49-F238E27FC236}">
                <a16:creationId xmlns:a16="http://schemas.microsoft.com/office/drawing/2014/main" id="{04EEA283-CC2F-164B-ACFB-7B340C33C65E}"/>
              </a:ext>
            </a:extLst>
          </p:cNvPr>
          <p:cNvSpPr txBox="1"/>
          <p:nvPr/>
        </p:nvSpPr>
        <p:spPr>
          <a:xfrm>
            <a:off x="1428228" y="4138248"/>
            <a:ext cx="255198" cy="369332"/>
          </a:xfrm>
          <a:prstGeom prst="rect">
            <a:avLst/>
          </a:prstGeom>
          <a:noFill/>
        </p:spPr>
        <p:txBody>
          <a:bodyPr wrap="none" rtlCol="0">
            <a:spAutoFit/>
          </a:bodyPr>
          <a:lstStyle/>
          <a:p>
            <a:r>
              <a:rPr lang="en-US" dirty="0">
                <a:solidFill>
                  <a:srgbClr val="FF40FF"/>
                </a:solidFill>
              </a:rPr>
              <a:t>f</a:t>
            </a:r>
          </a:p>
        </p:txBody>
      </p:sp>
      <p:sp>
        <p:nvSpPr>
          <p:cNvPr id="69" name="TextBox 68">
            <a:extLst>
              <a:ext uri="{FF2B5EF4-FFF2-40B4-BE49-F238E27FC236}">
                <a16:creationId xmlns:a16="http://schemas.microsoft.com/office/drawing/2014/main" id="{F9E485F1-B254-C542-A383-23C56B2C02A3}"/>
              </a:ext>
            </a:extLst>
          </p:cNvPr>
          <p:cNvSpPr txBox="1"/>
          <p:nvPr/>
        </p:nvSpPr>
        <p:spPr>
          <a:xfrm>
            <a:off x="429286" y="2042049"/>
            <a:ext cx="458780" cy="307777"/>
          </a:xfrm>
          <a:prstGeom prst="rect">
            <a:avLst/>
          </a:prstGeom>
          <a:noFill/>
          <a:ln>
            <a:noFill/>
          </a:ln>
        </p:spPr>
        <p:txBody>
          <a:bodyPr wrap="none" rtlCol="0">
            <a:spAutoFit/>
          </a:bodyPr>
          <a:lstStyle/>
          <a:p>
            <a:r>
              <a:rPr lang="en-US" sz="1400" dirty="0">
                <a:solidFill>
                  <a:srgbClr val="0432FF"/>
                </a:solidFill>
              </a:rPr>
              <a:t>130</a:t>
            </a:r>
          </a:p>
        </p:txBody>
      </p:sp>
      <p:sp>
        <p:nvSpPr>
          <p:cNvPr id="71" name="TextBox 70">
            <a:extLst>
              <a:ext uri="{FF2B5EF4-FFF2-40B4-BE49-F238E27FC236}">
                <a16:creationId xmlns:a16="http://schemas.microsoft.com/office/drawing/2014/main" id="{0D90BB7B-15C7-6C48-B384-B19375633E7C}"/>
              </a:ext>
            </a:extLst>
          </p:cNvPr>
          <p:cNvSpPr txBox="1"/>
          <p:nvPr/>
        </p:nvSpPr>
        <p:spPr>
          <a:xfrm>
            <a:off x="516372" y="2546421"/>
            <a:ext cx="367408" cy="307777"/>
          </a:xfrm>
          <a:prstGeom prst="rect">
            <a:avLst/>
          </a:prstGeom>
          <a:noFill/>
        </p:spPr>
        <p:txBody>
          <a:bodyPr wrap="none" rtlCol="0">
            <a:spAutoFit/>
          </a:bodyPr>
          <a:lstStyle/>
          <a:p>
            <a:r>
              <a:rPr lang="en-US" sz="1400" dirty="0">
                <a:solidFill>
                  <a:srgbClr val="FF0000"/>
                </a:solidFill>
              </a:rPr>
              <a:t>78</a:t>
            </a:r>
          </a:p>
        </p:txBody>
      </p:sp>
      <p:sp>
        <p:nvSpPr>
          <p:cNvPr id="73" name="TextBox 72">
            <a:extLst>
              <a:ext uri="{FF2B5EF4-FFF2-40B4-BE49-F238E27FC236}">
                <a16:creationId xmlns:a16="http://schemas.microsoft.com/office/drawing/2014/main" id="{199424DC-B99E-1A45-A006-FA50F80BB824}"/>
              </a:ext>
            </a:extLst>
          </p:cNvPr>
          <p:cNvSpPr txBox="1"/>
          <p:nvPr/>
        </p:nvSpPr>
        <p:spPr>
          <a:xfrm>
            <a:off x="527257" y="2952822"/>
            <a:ext cx="367408" cy="307777"/>
          </a:xfrm>
          <a:prstGeom prst="rect">
            <a:avLst/>
          </a:prstGeom>
          <a:noFill/>
        </p:spPr>
        <p:txBody>
          <a:bodyPr wrap="none" rtlCol="0">
            <a:spAutoFit/>
          </a:bodyPr>
          <a:lstStyle/>
          <a:p>
            <a:r>
              <a:rPr lang="en-US" sz="1400" dirty="0"/>
              <a:t>56</a:t>
            </a:r>
          </a:p>
        </p:txBody>
      </p:sp>
      <p:sp>
        <p:nvSpPr>
          <p:cNvPr id="75" name="TextBox 74">
            <a:extLst>
              <a:ext uri="{FF2B5EF4-FFF2-40B4-BE49-F238E27FC236}">
                <a16:creationId xmlns:a16="http://schemas.microsoft.com/office/drawing/2014/main" id="{1D0C8290-7F36-3C4E-836F-24BAE0CA3FBF}"/>
              </a:ext>
            </a:extLst>
          </p:cNvPr>
          <p:cNvSpPr txBox="1"/>
          <p:nvPr/>
        </p:nvSpPr>
        <p:spPr>
          <a:xfrm>
            <a:off x="527257" y="3402765"/>
            <a:ext cx="367408" cy="307777"/>
          </a:xfrm>
          <a:prstGeom prst="rect">
            <a:avLst/>
          </a:prstGeom>
          <a:noFill/>
        </p:spPr>
        <p:txBody>
          <a:bodyPr wrap="none" rtlCol="0">
            <a:spAutoFit/>
          </a:bodyPr>
          <a:lstStyle/>
          <a:p>
            <a:r>
              <a:rPr lang="en-US" sz="1400" dirty="0">
                <a:solidFill>
                  <a:srgbClr val="00B050"/>
                </a:solidFill>
              </a:rPr>
              <a:t>39</a:t>
            </a:r>
          </a:p>
        </p:txBody>
      </p:sp>
      <p:sp>
        <p:nvSpPr>
          <p:cNvPr id="77" name="TextBox 76">
            <a:extLst>
              <a:ext uri="{FF2B5EF4-FFF2-40B4-BE49-F238E27FC236}">
                <a16:creationId xmlns:a16="http://schemas.microsoft.com/office/drawing/2014/main" id="{710D29DF-5528-9E4D-823C-8D77F7D7C90F}"/>
              </a:ext>
            </a:extLst>
          </p:cNvPr>
          <p:cNvSpPr txBox="1"/>
          <p:nvPr/>
        </p:nvSpPr>
        <p:spPr>
          <a:xfrm>
            <a:off x="552657" y="3947050"/>
            <a:ext cx="367408" cy="307777"/>
          </a:xfrm>
          <a:prstGeom prst="rect">
            <a:avLst/>
          </a:prstGeom>
          <a:noFill/>
        </p:spPr>
        <p:txBody>
          <a:bodyPr wrap="none" rtlCol="0">
            <a:spAutoFit/>
          </a:bodyPr>
          <a:lstStyle/>
          <a:p>
            <a:r>
              <a:rPr lang="en-US" sz="1400" dirty="0">
                <a:solidFill>
                  <a:srgbClr val="942093"/>
                </a:solidFill>
              </a:rPr>
              <a:t>25</a:t>
            </a:r>
          </a:p>
        </p:txBody>
      </p:sp>
      <p:sp>
        <p:nvSpPr>
          <p:cNvPr id="79" name="TextBox 78">
            <a:extLst>
              <a:ext uri="{FF2B5EF4-FFF2-40B4-BE49-F238E27FC236}">
                <a16:creationId xmlns:a16="http://schemas.microsoft.com/office/drawing/2014/main" id="{BEB4CD8A-99F5-9946-8EF6-30571F7AF6C4}"/>
              </a:ext>
            </a:extLst>
          </p:cNvPr>
          <p:cNvSpPr txBox="1"/>
          <p:nvPr/>
        </p:nvSpPr>
        <p:spPr>
          <a:xfrm>
            <a:off x="549028" y="4168392"/>
            <a:ext cx="367408" cy="307777"/>
          </a:xfrm>
          <a:prstGeom prst="rect">
            <a:avLst/>
          </a:prstGeom>
          <a:noFill/>
        </p:spPr>
        <p:txBody>
          <a:bodyPr wrap="none" rtlCol="0">
            <a:spAutoFit/>
          </a:bodyPr>
          <a:lstStyle/>
          <a:p>
            <a:r>
              <a:rPr lang="en-US" sz="1400" dirty="0">
                <a:solidFill>
                  <a:srgbClr val="FF40FF"/>
                </a:solidFill>
              </a:rPr>
              <a:t>21</a:t>
            </a:r>
          </a:p>
        </p:txBody>
      </p:sp>
      <p:sp>
        <p:nvSpPr>
          <p:cNvPr id="22" name="TextBox 21">
            <a:extLst>
              <a:ext uri="{FF2B5EF4-FFF2-40B4-BE49-F238E27FC236}">
                <a16:creationId xmlns:a16="http://schemas.microsoft.com/office/drawing/2014/main" id="{0F246922-C025-9348-A52A-7CAEA6026CFB}"/>
              </a:ext>
            </a:extLst>
          </p:cNvPr>
          <p:cNvSpPr txBox="1"/>
          <p:nvPr/>
        </p:nvSpPr>
        <p:spPr>
          <a:xfrm>
            <a:off x="3754606" y="415232"/>
            <a:ext cx="1329022" cy="338554"/>
          </a:xfrm>
          <a:prstGeom prst="rect">
            <a:avLst/>
          </a:prstGeom>
          <a:noFill/>
        </p:spPr>
        <p:txBody>
          <a:bodyPr wrap="square" rtlCol="0">
            <a:spAutoFit/>
          </a:bodyPr>
          <a:lstStyle/>
          <a:p>
            <a:r>
              <a:rPr lang="en-US" sz="1600" b="1" dirty="0">
                <a:solidFill>
                  <a:srgbClr val="0432FF"/>
                </a:solidFill>
              </a:rPr>
              <a:t>Scenario #2a</a:t>
            </a:r>
          </a:p>
        </p:txBody>
      </p:sp>
      <p:sp>
        <p:nvSpPr>
          <p:cNvPr id="25" name="Round Single Corner Rectangle 24">
            <a:extLst>
              <a:ext uri="{FF2B5EF4-FFF2-40B4-BE49-F238E27FC236}">
                <a16:creationId xmlns:a16="http://schemas.microsoft.com/office/drawing/2014/main" id="{7F2E6D22-7209-344F-B118-10D825A0BA8E}"/>
              </a:ext>
            </a:extLst>
          </p:cNvPr>
          <p:cNvSpPr/>
          <p:nvPr/>
        </p:nvSpPr>
        <p:spPr>
          <a:xfrm>
            <a:off x="3785810" y="378581"/>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329A4A4-33DC-6948-85D0-994319082220}"/>
              </a:ext>
            </a:extLst>
          </p:cNvPr>
          <p:cNvSpPr txBox="1"/>
          <p:nvPr/>
        </p:nvSpPr>
        <p:spPr>
          <a:xfrm>
            <a:off x="2177700" y="1271361"/>
            <a:ext cx="5768871" cy="338554"/>
          </a:xfrm>
          <a:prstGeom prst="rect">
            <a:avLst/>
          </a:prstGeom>
          <a:noFill/>
        </p:spPr>
        <p:txBody>
          <a:bodyPr wrap="square" rtlCol="0">
            <a:spAutoFit/>
          </a:bodyPr>
          <a:lstStyle/>
          <a:p>
            <a:r>
              <a:rPr lang="en-US" sz="1600" dirty="0"/>
              <a:t>Let’s say the the enzyme is about </a:t>
            </a:r>
            <a:r>
              <a:rPr lang="en-US" sz="1600" b="1" dirty="0"/>
              <a:t>50 kDa </a:t>
            </a:r>
            <a:r>
              <a:rPr lang="en-US" sz="1600" dirty="0"/>
              <a:t>native size</a:t>
            </a:r>
          </a:p>
        </p:txBody>
      </p:sp>
      <p:sp>
        <p:nvSpPr>
          <p:cNvPr id="27" name="TextBox 26">
            <a:extLst>
              <a:ext uri="{FF2B5EF4-FFF2-40B4-BE49-F238E27FC236}">
                <a16:creationId xmlns:a16="http://schemas.microsoft.com/office/drawing/2014/main" id="{7A2E39BC-B8D8-B94E-9470-85D6BF7CFB6B}"/>
              </a:ext>
            </a:extLst>
          </p:cNvPr>
          <p:cNvSpPr txBox="1"/>
          <p:nvPr/>
        </p:nvSpPr>
        <p:spPr>
          <a:xfrm>
            <a:off x="2166814" y="1837418"/>
            <a:ext cx="5768871" cy="338554"/>
          </a:xfrm>
          <a:prstGeom prst="rect">
            <a:avLst/>
          </a:prstGeom>
          <a:noFill/>
        </p:spPr>
        <p:txBody>
          <a:bodyPr wrap="square" rtlCol="0">
            <a:spAutoFit/>
          </a:bodyPr>
          <a:lstStyle/>
          <a:p>
            <a:r>
              <a:rPr lang="en-US" sz="1600" dirty="0"/>
              <a:t>In which case the enzyme could consist of:</a:t>
            </a:r>
          </a:p>
        </p:txBody>
      </p:sp>
      <p:sp>
        <p:nvSpPr>
          <p:cNvPr id="29" name="TextBox 28">
            <a:extLst>
              <a:ext uri="{FF2B5EF4-FFF2-40B4-BE49-F238E27FC236}">
                <a16:creationId xmlns:a16="http://schemas.microsoft.com/office/drawing/2014/main" id="{5F1D3C6A-7209-A74A-A309-7B6091DCC463}"/>
              </a:ext>
            </a:extLst>
          </p:cNvPr>
          <p:cNvSpPr txBox="1"/>
          <p:nvPr/>
        </p:nvSpPr>
        <p:spPr>
          <a:xfrm>
            <a:off x="3241428" y="2176303"/>
            <a:ext cx="660758"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t>c</a:t>
            </a:r>
          </a:p>
        </p:txBody>
      </p:sp>
      <p:sp>
        <p:nvSpPr>
          <p:cNvPr id="30" name="TextBox 29">
            <a:extLst>
              <a:ext uri="{FF2B5EF4-FFF2-40B4-BE49-F238E27FC236}">
                <a16:creationId xmlns:a16="http://schemas.microsoft.com/office/drawing/2014/main" id="{B407ABCD-92C1-F44E-A865-41D006665C7F}"/>
              </a:ext>
            </a:extLst>
          </p:cNvPr>
          <p:cNvSpPr txBox="1"/>
          <p:nvPr/>
        </p:nvSpPr>
        <p:spPr>
          <a:xfrm>
            <a:off x="3241424" y="2589959"/>
            <a:ext cx="1071127"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942093"/>
                </a:solidFill>
              </a:rPr>
              <a:t>e</a:t>
            </a:r>
            <a:r>
              <a:rPr lang="en-US" sz="2400" dirty="0"/>
              <a:t> + </a:t>
            </a:r>
            <a:r>
              <a:rPr lang="en-US" sz="2400" dirty="0">
                <a:solidFill>
                  <a:srgbClr val="FF40FF"/>
                </a:solidFill>
              </a:rPr>
              <a:t>f</a:t>
            </a:r>
          </a:p>
        </p:txBody>
      </p:sp>
      <p:sp>
        <p:nvSpPr>
          <p:cNvPr id="34" name="TextBox 33">
            <a:extLst>
              <a:ext uri="{FF2B5EF4-FFF2-40B4-BE49-F238E27FC236}">
                <a16:creationId xmlns:a16="http://schemas.microsoft.com/office/drawing/2014/main" id="{D8797F81-6D80-7948-95F7-568C95349279}"/>
              </a:ext>
            </a:extLst>
          </p:cNvPr>
          <p:cNvSpPr txBox="1"/>
          <p:nvPr/>
        </p:nvSpPr>
        <p:spPr>
          <a:xfrm>
            <a:off x="2243014" y="3731537"/>
            <a:ext cx="3548186" cy="400110"/>
          </a:xfrm>
          <a:prstGeom prst="rect">
            <a:avLst/>
          </a:prstGeom>
          <a:noFill/>
        </p:spPr>
        <p:txBody>
          <a:bodyPr wrap="square" rtlCol="0">
            <a:spAutoFit/>
          </a:bodyPr>
          <a:lstStyle/>
          <a:p>
            <a:r>
              <a:rPr lang="en-US" sz="1600" dirty="0"/>
              <a:t>. . . but is unlikely to consist of </a:t>
            </a:r>
            <a:r>
              <a:rPr lang="en-US" sz="2000" dirty="0">
                <a:solidFill>
                  <a:srgbClr val="0432FF"/>
                </a:solidFill>
              </a:rPr>
              <a:t>a</a:t>
            </a:r>
            <a:r>
              <a:rPr lang="en-US" sz="1600" dirty="0"/>
              <a:t> or </a:t>
            </a:r>
            <a:r>
              <a:rPr lang="en-US" sz="2000" dirty="0">
                <a:solidFill>
                  <a:srgbClr val="FF0000"/>
                </a:solidFill>
              </a:rPr>
              <a:t>b</a:t>
            </a:r>
          </a:p>
        </p:txBody>
      </p:sp>
      <p:sp>
        <p:nvSpPr>
          <p:cNvPr id="35" name="TextBox 34">
            <a:extLst>
              <a:ext uri="{FF2B5EF4-FFF2-40B4-BE49-F238E27FC236}">
                <a16:creationId xmlns:a16="http://schemas.microsoft.com/office/drawing/2014/main" id="{3890B2C4-C546-504B-84A6-A61EC414A507}"/>
              </a:ext>
            </a:extLst>
          </p:cNvPr>
          <p:cNvSpPr txBox="1"/>
          <p:nvPr/>
        </p:nvSpPr>
        <p:spPr>
          <a:xfrm>
            <a:off x="3241424" y="2981845"/>
            <a:ext cx="3401316"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00B050"/>
                </a:solidFill>
              </a:rPr>
              <a:t>d</a:t>
            </a:r>
            <a:r>
              <a:rPr lang="en-US" sz="2400" dirty="0">
                <a:solidFill>
                  <a:srgbClr val="942093"/>
                </a:solidFill>
              </a:rPr>
              <a:t> </a:t>
            </a:r>
            <a:r>
              <a:rPr lang="en-US" sz="1600" dirty="0"/>
              <a:t>(if protein has elongated shape)</a:t>
            </a:r>
          </a:p>
        </p:txBody>
      </p:sp>
      <p:sp>
        <p:nvSpPr>
          <p:cNvPr id="23" name="TextBox 22">
            <a:extLst>
              <a:ext uri="{FF2B5EF4-FFF2-40B4-BE49-F238E27FC236}">
                <a16:creationId xmlns:a16="http://schemas.microsoft.com/office/drawing/2014/main" id="{67D1A51B-9C63-A24C-B3D4-F454A918C128}"/>
              </a:ext>
            </a:extLst>
          </p:cNvPr>
          <p:cNvSpPr txBox="1"/>
          <p:nvPr/>
        </p:nvSpPr>
        <p:spPr>
          <a:xfrm>
            <a:off x="434477" y="1762691"/>
            <a:ext cx="463588" cy="307777"/>
          </a:xfrm>
          <a:prstGeom prst="rect">
            <a:avLst/>
          </a:prstGeom>
          <a:noFill/>
        </p:spPr>
        <p:txBody>
          <a:bodyPr wrap="none" rtlCol="0">
            <a:spAutoFit/>
          </a:bodyPr>
          <a:lstStyle/>
          <a:p>
            <a:r>
              <a:rPr lang="en-US" sz="1400" u="sng" dirty="0"/>
              <a:t>kDa</a:t>
            </a:r>
          </a:p>
        </p:txBody>
      </p:sp>
    </p:spTree>
    <p:extLst>
      <p:ext uri="{BB962C8B-B14F-4D97-AF65-F5344CB8AC3E}">
        <p14:creationId xmlns:p14="http://schemas.microsoft.com/office/powerpoint/2010/main" val="24204215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6DC2D2-FD33-C24A-A6C6-CDA11DDBA07D}"/>
              </a:ext>
            </a:extLst>
          </p:cNvPr>
          <p:cNvPicPr>
            <a:picLocks noChangeAspect="1"/>
          </p:cNvPicPr>
          <p:nvPr/>
        </p:nvPicPr>
        <p:blipFill rotWithShape="1">
          <a:blip r:embed="rId2"/>
          <a:srcRect l="73568" t="3039" r="17005" b="7885"/>
          <a:stretch/>
        </p:blipFill>
        <p:spPr>
          <a:xfrm>
            <a:off x="891789" y="1346478"/>
            <a:ext cx="562709" cy="4099727"/>
          </a:xfrm>
          <a:prstGeom prst="rect">
            <a:avLst/>
          </a:prstGeom>
        </p:spPr>
      </p:pic>
      <p:sp>
        <p:nvSpPr>
          <p:cNvPr id="24" name="TextBox 23">
            <a:extLst>
              <a:ext uri="{FF2B5EF4-FFF2-40B4-BE49-F238E27FC236}">
                <a16:creationId xmlns:a16="http://schemas.microsoft.com/office/drawing/2014/main" id="{5BCFA341-49D8-1B4F-9373-E5F8BBE47086}"/>
              </a:ext>
            </a:extLst>
          </p:cNvPr>
          <p:cNvSpPr txBox="1"/>
          <p:nvPr/>
        </p:nvSpPr>
        <p:spPr>
          <a:xfrm>
            <a:off x="1418238" y="1999622"/>
            <a:ext cx="295274" cy="369332"/>
          </a:xfrm>
          <a:prstGeom prst="rect">
            <a:avLst/>
          </a:prstGeom>
          <a:noFill/>
        </p:spPr>
        <p:txBody>
          <a:bodyPr wrap="none" rtlCol="0">
            <a:spAutoFit/>
          </a:bodyPr>
          <a:lstStyle/>
          <a:p>
            <a:r>
              <a:rPr lang="en-US" dirty="0">
                <a:solidFill>
                  <a:srgbClr val="0432FF"/>
                </a:solidFill>
              </a:rPr>
              <a:t>a</a:t>
            </a:r>
          </a:p>
        </p:txBody>
      </p:sp>
      <p:sp>
        <p:nvSpPr>
          <p:cNvPr id="44" name="TextBox 43">
            <a:extLst>
              <a:ext uri="{FF2B5EF4-FFF2-40B4-BE49-F238E27FC236}">
                <a16:creationId xmlns:a16="http://schemas.microsoft.com/office/drawing/2014/main" id="{F947CA29-1BC2-9D4B-90A6-8736F9A34523}"/>
              </a:ext>
            </a:extLst>
          </p:cNvPr>
          <p:cNvSpPr txBox="1"/>
          <p:nvPr/>
        </p:nvSpPr>
        <p:spPr>
          <a:xfrm>
            <a:off x="1412628" y="2513763"/>
            <a:ext cx="306494" cy="369332"/>
          </a:xfrm>
          <a:prstGeom prst="rect">
            <a:avLst/>
          </a:prstGeom>
          <a:noFill/>
        </p:spPr>
        <p:txBody>
          <a:bodyPr wrap="none" rtlCol="0">
            <a:spAutoFit/>
          </a:bodyPr>
          <a:lstStyle/>
          <a:p>
            <a:r>
              <a:rPr lang="en-US" dirty="0">
                <a:solidFill>
                  <a:srgbClr val="FF0000"/>
                </a:solidFill>
              </a:rPr>
              <a:t>b</a:t>
            </a:r>
          </a:p>
        </p:txBody>
      </p:sp>
      <p:sp>
        <p:nvSpPr>
          <p:cNvPr id="45" name="TextBox 44">
            <a:extLst>
              <a:ext uri="{FF2B5EF4-FFF2-40B4-BE49-F238E27FC236}">
                <a16:creationId xmlns:a16="http://schemas.microsoft.com/office/drawing/2014/main" id="{599D1DF0-A858-4D45-A36E-B1EED7D97D40}"/>
              </a:ext>
            </a:extLst>
          </p:cNvPr>
          <p:cNvSpPr txBox="1"/>
          <p:nvPr/>
        </p:nvSpPr>
        <p:spPr>
          <a:xfrm>
            <a:off x="1424650" y="2907324"/>
            <a:ext cx="282450" cy="369332"/>
          </a:xfrm>
          <a:prstGeom prst="rect">
            <a:avLst/>
          </a:prstGeom>
          <a:noFill/>
        </p:spPr>
        <p:txBody>
          <a:bodyPr wrap="none" rtlCol="0">
            <a:spAutoFit/>
          </a:bodyPr>
          <a:lstStyle/>
          <a:p>
            <a:r>
              <a:rPr lang="en-US" dirty="0"/>
              <a:t>c</a:t>
            </a:r>
          </a:p>
        </p:txBody>
      </p:sp>
      <p:sp>
        <p:nvSpPr>
          <p:cNvPr id="46" name="TextBox 45">
            <a:extLst>
              <a:ext uri="{FF2B5EF4-FFF2-40B4-BE49-F238E27FC236}">
                <a16:creationId xmlns:a16="http://schemas.microsoft.com/office/drawing/2014/main" id="{4191F202-5B72-9B4D-926D-FFB2225121FF}"/>
              </a:ext>
            </a:extLst>
          </p:cNvPr>
          <p:cNvSpPr txBox="1"/>
          <p:nvPr/>
        </p:nvSpPr>
        <p:spPr>
          <a:xfrm>
            <a:off x="1412628" y="3341077"/>
            <a:ext cx="306494" cy="369332"/>
          </a:xfrm>
          <a:prstGeom prst="rect">
            <a:avLst/>
          </a:prstGeom>
          <a:noFill/>
        </p:spPr>
        <p:txBody>
          <a:bodyPr wrap="none" rtlCol="0">
            <a:spAutoFit/>
          </a:bodyPr>
          <a:lstStyle/>
          <a:p>
            <a:r>
              <a:rPr lang="en-US" dirty="0">
                <a:solidFill>
                  <a:srgbClr val="00B050"/>
                </a:solidFill>
              </a:rPr>
              <a:t>d</a:t>
            </a:r>
          </a:p>
        </p:txBody>
      </p:sp>
      <p:sp>
        <p:nvSpPr>
          <p:cNvPr id="47" name="TextBox 46">
            <a:extLst>
              <a:ext uri="{FF2B5EF4-FFF2-40B4-BE49-F238E27FC236}">
                <a16:creationId xmlns:a16="http://schemas.microsoft.com/office/drawing/2014/main" id="{B55BBEDF-7E00-1E47-A8CF-B08B2CE268E0}"/>
              </a:ext>
            </a:extLst>
          </p:cNvPr>
          <p:cNvSpPr txBox="1"/>
          <p:nvPr/>
        </p:nvSpPr>
        <p:spPr>
          <a:xfrm>
            <a:off x="1412628" y="3895410"/>
            <a:ext cx="306494" cy="369332"/>
          </a:xfrm>
          <a:prstGeom prst="rect">
            <a:avLst/>
          </a:prstGeom>
          <a:noFill/>
        </p:spPr>
        <p:txBody>
          <a:bodyPr wrap="none" rtlCol="0">
            <a:spAutoFit/>
          </a:bodyPr>
          <a:lstStyle/>
          <a:p>
            <a:r>
              <a:rPr lang="en-US" dirty="0">
                <a:solidFill>
                  <a:srgbClr val="942093"/>
                </a:solidFill>
              </a:rPr>
              <a:t>e</a:t>
            </a:r>
          </a:p>
        </p:txBody>
      </p:sp>
      <p:sp>
        <p:nvSpPr>
          <p:cNvPr id="48" name="TextBox 47">
            <a:extLst>
              <a:ext uri="{FF2B5EF4-FFF2-40B4-BE49-F238E27FC236}">
                <a16:creationId xmlns:a16="http://schemas.microsoft.com/office/drawing/2014/main" id="{04EEA283-CC2F-164B-ACFB-7B340C33C65E}"/>
              </a:ext>
            </a:extLst>
          </p:cNvPr>
          <p:cNvSpPr txBox="1"/>
          <p:nvPr/>
        </p:nvSpPr>
        <p:spPr>
          <a:xfrm>
            <a:off x="1428228" y="4138248"/>
            <a:ext cx="255198" cy="369332"/>
          </a:xfrm>
          <a:prstGeom prst="rect">
            <a:avLst/>
          </a:prstGeom>
          <a:noFill/>
        </p:spPr>
        <p:txBody>
          <a:bodyPr wrap="none" rtlCol="0">
            <a:spAutoFit/>
          </a:bodyPr>
          <a:lstStyle/>
          <a:p>
            <a:r>
              <a:rPr lang="en-US" dirty="0">
                <a:solidFill>
                  <a:srgbClr val="FF40FF"/>
                </a:solidFill>
              </a:rPr>
              <a:t>f</a:t>
            </a:r>
          </a:p>
        </p:txBody>
      </p:sp>
      <p:sp>
        <p:nvSpPr>
          <p:cNvPr id="69" name="TextBox 68">
            <a:extLst>
              <a:ext uri="{FF2B5EF4-FFF2-40B4-BE49-F238E27FC236}">
                <a16:creationId xmlns:a16="http://schemas.microsoft.com/office/drawing/2014/main" id="{F9E485F1-B254-C542-A383-23C56B2C02A3}"/>
              </a:ext>
            </a:extLst>
          </p:cNvPr>
          <p:cNvSpPr txBox="1"/>
          <p:nvPr/>
        </p:nvSpPr>
        <p:spPr>
          <a:xfrm>
            <a:off x="429286" y="2042049"/>
            <a:ext cx="458780" cy="307777"/>
          </a:xfrm>
          <a:prstGeom prst="rect">
            <a:avLst/>
          </a:prstGeom>
          <a:noFill/>
          <a:ln>
            <a:noFill/>
          </a:ln>
        </p:spPr>
        <p:txBody>
          <a:bodyPr wrap="none" rtlCol="0">
            <a:spAutoFit/>
          </a:bodyPr>
          <a:lstStyle/>
          <a:p>
            <a:r>
              <a:rPr lang="en-US" sz="1400" dirty="0">
                <a:solidFill>
                  <a:srgbClr val="0432FF"/>
                </a:solidFill>
              </a:rPr>
              <a:t>130</a:t>
            </a:r>
          </a:p>
        </p:txBody>
      </p:sp>
      <p:sp>
        <p:nvSpPr>
          <p:cNvPr id="71" name="TextBox 70">
            <a:extLst>
              <a:ext uri="{FF2B5EF4-FFF2-40B4-BE49-F238E27FC236}">
                <a16:creationId xmlns:a16="http://schemas.microsoft.com/office/drawing/2014/main" id="{0D90BB7B-15C7-6C48-B384-B19375633E7C}"/>
              </a:ext>
            </a:extLst>
          </p:cNvPr>
          <p:cNvSpPr txBox="1"/>
          <p:nvPr/>
        </p:nvSpPr>
        <p:spPr>
          <a:xfrm>
            <a:off x="516372" y="2546421"/>
            <a:ext cx="367408" cy="307777"/>
          </a:xfrm>
          <a:prstGeom prst="rect">
            <a:avLst/>
          </a:prstGeom>
          <a:noFill/>
        </p:spPr>
        <p:txBody>
          <a:bodyPr wrap="none" rtlCol="0">
            <a:spAutoFit/>
          </a:bodyPr>
          <a:lstStyle/>
          <a:p>
            <a:r>
              <a:rPr lang="en-US" sz="1400" dirty="0">
                <a:solidFill>
                  <a:srgbClr val="FF0000"/>
                </a:solidFill>
              </a:rPr>
              <a:t>78</a:t>
            </a:r>
          </a:p>
        </p:txBody>
      </p:sp>
      <p:sp>
        <p:nvSpPr>
          <p:cNvPr id="73" name="TextBox 72">
            <a:extLst>
              <a:ext uri="{FF2B5EF4-FFF2-40B4-BE49-F238E27FC236}">
                <a16:creationId xmlns:a16="http://schemas.microsoft.com/office/drawing/2014/main" id="{199424DC-B99E-1A45-A006-FA50F80BB824}"/>
              </a:ext>
            </a:extLst>
          </p:cNvPr>
          <p:cNvSpPr txBox="1"/>
          <p:nvPr/>
        </p:nvSpPr>
        <p:spPr>
          <a:xfrm>
            <a:off x="527257" y="2952822"/>
            <a:ext cx="367408" cy="307777"/>
          </a:xfrm>
          <a:prstGeom prst="rect">
            <a:avLst/>
          </a:prstGeom>
          <a:noFill/>
        </p:spPr>
        <p:txBody>
          <a:bodyPr wrap="none" rtlCol="0">
            <a:spAutoFit/>
          </a:bodyPr>
          <a:lstStyle/>
          <a:p>
            <a:r>
              <a:rPr lang="en-US" sz="1400" dirty="0"/>
              <a:t>56</a:t>
            </a:r>
          </a:p>
        </p:txBody>
      </p:sp>
      <p:sp>
        <p:nvSpPr>
          <p:cNvPr id="75" name="TextBox 74">
            <a:extLst>
              <a:ext uri="{FF2B5EF4-FFF2-40B4-BE49-F238E27FC236}">
                <a16:creationId xmlns:a16="http://schemas.microsoft.com/office/drawing/2014/main" id="{1D0C8290-7F36-3C4E-836F-24BAE0CA3FBF}"/>
              </a:ext>
            </a:extLst>
          </p:cNvPr>
          <p:cNvSpPr txBox="1"/>
          <p:nvPr/>
        </p:nvSpPr>
        <p:spPr>
          <a:xfrm>
            <a:off x="527257" y="3402765"/>
            <a:ext cx="367408" cy="307777"/>
          </a:xfrm>
          <a:prstGeom prst="rect">
            <a:avLst/>
          </a:prstGeom>
          <a:noFill/>
        </p:spPr>
        <p:txBody>
          <a:bodyPr wrap="none" rtlCol="0">
            <a:spAutoFit/>
          </a:bodyPr>
          <a:lstStyle/>
          <a:p>
            <a:r>
              <a:rPr lang="en-US" sz="1400" dirty="0">
                <a:solidFill>
                  <a:srgbClr val="00B050"/>
                </a:solidFill>
              </a:rPr>
              <a:t>39</a:t>
            </a:r>
          </a:p>
        </p:txBody>
      </p:sp>
      <p:sp>
        <p:nvSpPr>
          <p:cNvPr id="77" name="TextBox 76">
            <a:extLst>
              <a:ext uri="{FF2B5EF4-FFF2-40B4-BE49-F238E27FC236}">
                <a16:creationId xmlns:a16="http://schemas.microsoft.com/office/drawing/2014/main" id="{710D29DF-5528-9E4D-823C-8D77F7D7C90F}"/>
              </a:ext>
            </a:extLst>
          </p:cNvPr>
          <p:cNvSpPr txBox="1"/>
          <p:nvPr/>
        </p:nvSpPr>
        <p:spPr>
          <a:xfrm>
            <a:off x="552657" y="3947050"/>
            <a:ext cx="367408" cy="307777"/>
          </a:xfrm>
          <a:prstGeom prst="rect">
            <a:avLst/>
          </a:prstGeom>
          <a:noFill/>
        </p:spPr>
        <p:txBody>
          <a:bodyPr wrap="none" rtlCol="0">
            <a:spAutoFit/>
          </a:bodyPr>
          <a:lstStyle/>
          <a:p>
            <a:r>
              <a:rPr lang="en-US" sz="1400" dirty="0">
                <a:solidFill>
                  <a:srgbClr val="942093"/>
                </a:solidFill>
              </a:rPr>
              <a:t>25</a:t>
            </a:r>
          </a:p>
        </p:txBody>
      </p:sp>
      <p:sp>
        <p:nvSpPr>
          <p:cNvPr id="79" name="TextBox 78">
            <a:extLst>
              <a:ext uri="{FF2B5EF4-FFF2-40B4-BE49-F238E27FC236}">
                <a16:creationId xmlns:a16="http://schemas.microsoft.com/office/drawing/2014/main" id="{BEB4CD8A-99F5-9946-8EF6-30571F7AF6C4}"/>
              </a:ext>
            </a:extLst>
          </p:cNvPr>
          <p:cNvSpPr txBox="1"/>
          <p:nvPr/>
        </p:nvSpPr>
        <p:spPr>
          <a:xfrm>
            <a:off x="549028" y="4168392"/>
            <a:ext cx="367408" cy="307777"/>
          </a:xfrm>
          <a:prstGeom prst="rect">
            <a:avLst/>
          </a:prstGeom>
          <a:noFill/>
        </p:spPr>
        <p:txBody>
          <a:bodyPr wrap="none" rtlCol="0">
            <a:spAutoFit/>
          </a:bodyPr>
          <a:lstStyle/>
          <a:p>
            <a:r>
              <a:rPr lang="en-US" sz="1400" dirty="0">
                <a:solidFill>
                  <a:srgbClr val="FF40FF"/>
                </a:solidFill>
              </a:rPr>
              <a:t>21</a:t>
            </a:r>
          </a:p>
        </p:txBody>
      </p:sp>
      <p:sp>
        <p:nvSpPr>
          <p:cNvPr id="22" name="TextBox 21">
            <a:extLst>
              <a:ext uri="{FF2B5EF4-FFF2-40B4-BE49-F238E27FC236}">
                <a16:creationId xmlns:a16="http://schemas.microsoft.com/office/drawing/2014/main" id="{0F246922-C025-9348-A52A-7CAEA6026CFB}"/>
              </a:ext>
            </a:extLst>
          </p:cNvPr>
          <p:cNvSpPr txBox="1"/>
          <p:nvPr/>
        </p:nvSpPr>
        <p:spPr>
          <a:xfrm>
            <a:off x="3754606" y="415232"/>
            <a:ext cx="1329022" cy="338554"/>
          </a:xfrm>
          <a:prstGeom prst="rect">
            <a:avLst/>
          </a:prstGeom>
          <a:noFill/>
        </p:spPr>
        <p:txBody>
          <a:bodyPr wrap="square" rtlCol="0">
            <a:spAutoFit/>
          </a:bodyPr>
          <a:lstStyle/>
          <a:p>
            <a:r>
              <a:rPr lang="en-US" sz="1600" b="1" dirty="0">
                <a:solidFill>
                  <a:srgbClr val="0432FF"/>
                </a:solidFill>
              </a:rPr>
              <a:t>Scenario #2b</a:t>
            </a:r>
          </a:p>
        </p:txBody>
      </p:sp>
      <p:sp>
        <p:nvSpPr>
          <p:cNvPr id="25" name="Round Single Corner Rectangle 24">
            <a:extLst>
              <a:ext uri="{FF2B5EF4-FFF2-40B4-BE49-F238E27FC236}">
                <a16:creationId xmlns:a16="http://schemas.microsoft.com/office/drawing/2014/main" id="{7F2E6D22-7209-344F-B118-10D825A0BA8E}"/>
              </a:ext>
            </a:extLst>
          </p:cNvPr>
          <p:cNvSpPr/>
          <p:nvPr/>
        </p:nvSpPr>
        <p:spPr>
          <a:xfrm>
            <a:off x="3785810" y="378581"/>
            <a:ext cx="1210733" cy="397933"/>
          </a:xfrm>
          <a:prstGeom prst="round1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329A4A4-33DC-6948-85D0-994319082220}"/>
              </a:ext>
            </a:extLst>
          </p:cNvPr>
          <p:cNvSpPr txBox="1"/>
          <p:nvPr/>
        </p:nvSpPr>
        <p:spPr>
          <a:xfrm>
            <a:off x="2177700" y="1271361"/>
            <a:ext cx="5768871" cy="338554"/>
          </a:xfrm>
          <a:prstGeom prst="rect">
            <a:avLst/>
          </a:prstGeom>
          <a:noFill/>
        </p:spPr>
        <p:txBody>
          <a:bodyPr wrap="square" rtlCol="0">
            <a:spAutoFit/>
          </a:bodyPr>
          <a:lstStyle/>
          <a:p>
            <a:r>
              <a:rPr lang="en-US" sz="1600" dirty="0"/>
              <a:t>Let’s say the the enzyme is about </a:t>
            </a:r>
            <a:r>
              <a:rPr lang="en-US" sz="1600" b="1" dirty="0"/>
              <a:t>25 kDa </a:t>
            </a:r>
            <a:r>
              <a:rPr lang="en-US" sz="1600" dirty="0"/>
              <a:t>native size</a:t>
            </a:r>
          </a:p>
        </p:txBody>
      </p:sp>
      <p:sp>
        <p:nvSpPr>
          <p:cNvPr id="27" name="TextBox 26">
            <a:extLst>
              <a:ext uri="{FF2B5EF4-FFF2-40B4-BE49-F238E27FC236}">
                <a16:creationId xmlns:a16="http://schemas.microsoft.com/office/drawing/2014/main" id="{7A2E39BC-B8D8-B94E-9470-85D6BF7CFB6B}"/>
              </a:ext>
            </a:extLst>
          </p:cNvPr>
          <p:cNvSpPr txBox="1"/>
          <p:nvPr/>
        </p:nvSpPr>
        <p:spPr>
          <a:xfrm>
            <a:off x="2166814" y="1837418"/>
            <a:ext cx="5768871" cy="338554"/>
          </a:xfrm>
          <a:prstGeom prst="rect">
            <a:avLst/>
          </a:prstGeom>
          <a:noFill/>
        </p:spPr>
        <p:txBody>
          <a:bodyPr wrap="square" rtlCol="0">
            <a:spAutoFit/>
          </a:bodyPr>
          <a:lstStyle/>
          <a:p>
            <a:r>
              <a:rPr lang="en-US" sz="1600" dirty="0"/>
              <a:t>In which case the enzyme could consist of:</a:t>
            </a:r>
          </a:p>
        </p:txBody>
      </p:sp>
      <p:sp>
        <p:nvSpPr>
          <p:cNvPr id="29" name="TextBox 28">
            <a:extLst>
              <a:ext uri="{FF2B5EF4-FFF2-40B4-BE49-F238E27FC236}">
                <a16:creationId xmlns:a16="http://schemas.microsoft.com/office/drawing/2014/main" id="{5F1D3C6A-7209-A74A-A309-7B6091DCC463}"/>
              </a:ext>
            </a:extLst>
          </p:cNvPr>
          <p:cNvSpPr txBox="1"/>
          <p:nvPr/>
        </p:nvSpPr>
        <p:spPr>
          <a:xfrm>
            <a:off x="3241428" y="2176303"/>
            <a:ext cx="684803"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7030A0"/>
                </a:solidFill>
              </a:rPr>
              <a:t>e</a:t>
            </a:r>
          </a:p>
        </p:txBody>
      </p:sp>
      <p:sp>
        <p:nvSpPr>
          <p:cNvPr id="30" name="TextBox 29">
            <a:extLst>
              <a:ext uri="{FF2B5EF4-FFF2-40B4-BE49-F238E27FC236}">
                <a16:creationId xmlns:a16="http://schemas.microsoft.com/office/drawing/2014/main" id="{B407ABCD-92C1-F44E-A865-41D006665C7F}"/>
              </a:ext>
            </a:extLst>
          </p:cNvPr>
          <p:cNvSpPr txBox="1"/>
          <p:nvPr/>
        </p:nvSpPr>
        <p:spPr>
          <a:xfrm>
            <a:off x="3241424" y="2589959"/>
            <a:ext cx="625492" cy="461665"/>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rgbClr val="FF40FF"/>
                </a:solidFill>
              </a:rPr>
              <a:t>f</a:t>
            </a:r>
          </a:p>
        </p:txBody>
      </p:sp>
      <p:sp>
        <p:nvSpPr>
          <p:cNvPr id="34" name="TextBox 33">
            <a:extLst>
              <a:ext uri="{FF2B5EF4-FFF2-40B4-BE49-F238E27FC236}">
                <a16:creationId xmlns:a16="http://schemas.microsoft.com/office/drawing/2014/main" id="{D8797F81-6D80-7948-95F7-568C95349279}"/>
              </a:ext>
            </a:extLst>
          </p:cNvPr>
          <p:cNvSpPr txBox="1"/>
          <p:nvPr/>
        </p:nvSpPr>
        <p:spPr>
          <a:xfrm>
            <a:off x="2210357" y="3143708"/>
            <a:ext cx="4625872" cy="400110"/>
          </a:xfrm>
          <a:prstGeom prst="rect">
            <a:avLst/>
          </a:prstGeom>
          <a:noFill/>
        </p:spPr>
        <p:txBody>
          <a:bodyPr wrap="square" rtlCol="0">
            <a:spAutoFit/>
          </a:bodyPr>
          <a:lstStyle/>
          <a:p>
            <a:r>
              <a:rPr lang="en-US" sz="1600" dirty="0"/>
              <a:t>. . . but is unlikely to consist of </a:t>
            </a:r>
            <a:r>
              <a:rPr lang="en-US" sz="2000" dirty="0">
                <a:solidFill>
                  <a:srgbClr val="0432FF"/>
                </a:solidFill>
              </a:rPr>
              <a:t>a</a:t>
            </a:r>
            <a:r>
              <a:rPr lang="en-US" sz="1600" dirty="0"/>
              <a:t> or </a:t>
            </a:r>
            <a:r>
              <a:rPr lang="en-US" sz="2000" dirty="0">
                <a:solidFill>
                  <a:srgbClr val="FF0000"/>
                </a:solidFill>
              </a:rPr>
              <a:t>b </a:t>
            </a:r>
            <a:r>
              <a:rPr lang="en-US" sz="1600" dirty="0">
                <a:solidFill>
                  <a:srgbClr val="7030A0"/>
                </a:solidFill>
              </a:rPr>
              <a:t>or</a:t>
            </a:r>
            <a:r>
              <a:rPr lang="en-US" sz="2000" dirty="0">
                <a:solidFill>
                  <a:srgbClr val="7030A0"/>
                </a:solidFill>
              </a:rPr>
              <a:t> </a:t>
            </a:r>
            <a:r>
              <a:rPr lang="en-US" sz="2000" dirty="0"/>
              <a:t>c</a:t>
            </a:r>
            <a:r>
              <a:rPr lang="en-US" sz="2000" dirty="0">
                <a:solidFill>
                  <a:srgbClr val="FF0000"/>
                </a:solidFill>
              </a:rPr>
              <a:t> </a:t>
            </a:r>
            <a:r>
              <a:rPr lang="en-US" sz="1600" dirty="0">
                <a:solidFill>
                  <a:srgbClr val="7030A0"/>
                </a:solidFill>
              </a:rPr>
              <a:t>or </a:t>
            </a:r>
            <a:r>
              <a:rPr lang="en-US" sz="2000" dirty="0">
                <a:solidFill>
                  <a:srgbClr val="00B050"/>
                </a:solidFill>
              </a:rPr>
              <a:t>d</a:t>
            </a:r>
          </a:p>
        </p:txBody>
      </p:sp>
      <p:sp>
        <p:nvSpPr>
          <p:cNvPr id="23" name="TextBox 22">
            <a:extLst>
              <a:ext uri="{FF2B5EF4-FFF2-40B4-BE49-F238E27FC236}">
                <a16:creationId xmlns:a16="http://schemas.microsoft.com/office/drawing/2014/main" id="{D9DE5EA0-A7B3-6340-B508-249682BF4436}"/>
              </a:ext>
            </a:extLst>
          </p:cNvPr>
          <p:cNvSpPr txBox="1"/>
          <p:nvPr/>
        </p:nvSpPr>
        <p:spPr>
          <a:xfrm>
            <a:off x="2210357" y="4014561"/>
            <a:ext cx="5768871" cy="338554"/>
          </a:xfrm>
          <a:prstGeom prst="rect">
            <a:avLst/>
          </a:prstGeom>
          <a:noFill/>
        </p:spPr>
        <p:txBody>
          <a:bodyPr wrap="square" rtlCol="0">
            <a:spAutoFit/>
          </a:bodyPr>
          <a:lstStyle/>
          <a:p>
            <a:r>
              <a:rPr lang="en-US" sz="1600" b="1" dirty="0"/>
              <a:t>In reality, the enzyme did gel filter as a 25 kDa peak !</a:t>
            </a:r>
            <a:endParaRPr lang="en-US" sz="1600" dirty="0"/>
          </a:p>
        </p:txBody>
      </p:sp>
      <p:sp>
        <p:nvSpPr>
          <p:cNvPr id="28" name="TextBox 27">
            <a:extLst>
              <a:ext uri="{FF2B5EF4-FFF2-40B4-BE49-F238E27FC236}">
                <a16:creationId xmlns:a16="http://schemas.microsoft.com/office/drawing/2014/main" id="{E95ED76E-47AA-014F-A602-8600A8FADFD8}"/>
              </a:ext>
            </a:extLst>
          </p:cNvPr>
          <p:cNvSpPr txBox="1"/>
          <p:nvPr/>
        </p:nvSpPr>
        <p:spPr>
          <a:xfrm>
            <a:off x="2221242" y="4482645"/>
            <a:ext cx="6247844" cy="2308324"/>
          </a:xfrm>
          <a:prstGeom prst="rect">
            <a:avLst/>
          </a:prstGeom>
          <a:noFill/>
        </p:spPr>
        <p:txBody>
          <a:bodyPr wrap="square" rtlCol="0">
            <a:spAutoFit/>
          </a:bodyPr>
          <a:lstStyle/>
          <a:p>
            <a:r>
              <a:rPr lang="en-US" sz="1600" dirty="0"/>
              <a:t>So, you make recombinant e and f and find that protein e is has your activity.</a:t>
            </a:r>
          </a:p>
          <a:p>
            <a:endParaRPr lang="en-US" sz="1600" dirty="0"/>
          </a:p>
          <a:p>
            <a:r>
              <a:rPr lang="en-US" sz="1600" dirty="0"/>
              <a:t>You purify it to homogeneity and find it has the same properties as the purified native enzyme, though several fold higher specific activity (because you no longer have a, b, c, d, and f in the prep). </a:t>
            </a:r>
          </a:p>
          <a:p>
            <a:endParaRPr lang="en-US" sz="1600" dirty="0"/>
          </a:p>
          <a:p>
            <a:r>
              <a:rPr lang="en-US" sz="1600" dirty="0"/>
              <a:t>You crystallize the enzyme and determine its atomic structure structure in complexes with substrates. </a:t>
            </a:r>
          </a:p>
        </p:txBody>
      </p:sp>
      <p:sp>
        <p:nvSpPr>
          <p:cNvPr id="31" name="TextBox 30">
            <a:extLst>
              <a:ext uri="{FF2B5EF4-FFF2-40B4-BE49-F238E27FC236}">
                <a16:creationId xmlns:a16="http://schemas.microsoft.com/office/drawing/2014/main" id="{F4DA1A9F-4C4E-0141-A6EF-7771E28BB88E}"/>
              </a:ext>
            </a:extLst>
          </p:cNvPr>
          <p:cNvSpPr txBox="1"/>
          <p:nvPr/>
        </p:nvSpPr>
        <p:spPr>
          <a:xfrm>
            <a:off x="434477" y="1762691"/>
            <a:ext cx="463588" cy="307777"/>
          </a:xfrm>
          <a:prstGeom prst="rect">
            <a:avLst/>
          </a:prstGeom>
          <a:noFill/>
        </p:spPr>
        <p:txBody>
          <a:bodyPr wrap="none" rtlCol="0">
            <a:spAutoFit/>
          </a:bodyPr>
          <a:lstStyle/>
          <a:p>
            <a:r>
              <a:rPr lang="en-US" sz="1400" u="sng" dirty="0"/>
              <a:t>kDa</a:t>
            </a:r>
          </a:p>
        </p:txBody>
      </p:sp>
    </p:spTree>
    <p:extLst>
      <p:ext uri="{BB962C8B-B14F-4D97-AF65-F5344CB8AC3E}">
        <p14:creationId xmlns:p14="http://schemas.microsoft.com/office/powerpoint/2010/main" val="41537571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881A-44DC-1D46-BF5C-8C3E9E9AB2C2}"/>
              </a:ext>
            </a:extLst>
          </p:cNvPr>
          <p:cNvSpPr txBox="1"/>
          <p:nvPr/>
        </p:nvSpPr>
        <p:spPr>
          <a:xfrm>
            <a:off x="1612784" y="2287797"/>
            <a:ext cx="2505512" cy="369332"/>
          </a:xfrm>
          <a:prstGeom prst="rect">
            <a:avLst/>
          </a:prstGeom>
          <a:noFill/>
        </p:spPr>
        <p:txBody>
          <a:bodyPr wrap="square" rtlCol="0">
            <a:spAutoFit/>
          </a:bodyPr>
          <a:lstStyle/>
          <a:p>
            <a:r>
              <a:rPr lang="en-US" dirty="0"/>
              <a:t>You can graduate now ! </a:t>
            </a:r>
          </a:p>
        </p:txBody>
      </p:sp>
      <p:pic>
        <p:nvPicPr>
          <p:cNvPr id="5" name="Picture 4">
            <a:extLst>
              <a:ext uri="{FF2B5EF4-FFF2-40B4-BE49-F238E27FC236}">
                <a16:creationId xmlns:a16="http://schemas.microsoft.com/office/drawing/2014/main" id="{B4194626-1FE9-0B4C-813D-A5456FC1239E}"/>
              </a:ext>
            </a:extLst>
          </p:cNvPr>
          <p:cNvPicPr>
            <a:picLocks noChangeAspect="1"/>
          </p:cNvPicPr>
          <p:nvPr/>
        </p:nvPicPr>
        <p:blipFill>
          <a:blip r:embed="rId2"/>
          <a:stretch>
            <a:fillRect/>
          </a:stretch>
        </p:blipFill>
        <p:spPr>
          <a:xfrm>
            <a:off x="4416380" y="1317709"/>
            <a:ext cx="1864279" cy="2074339"/>
          </a:xfrm>
          <a:prstGeom prst="rect">
            <a:avLst/>
          </a:prstGeom>
        </p:spPr>
      </p:pic>
      <p:sp>
        <p:nvSpPr>
          <p:cNvPr id="6" name="TextBox 5">
            <a:extLst>
              <a:ext uri="{FF2B5EF4-FFF2-40B4-BE49-F238E27FC236}">
                <a16:creationId xmlns:a16="http://schemas.microsoft.com/office/drawing/2014/main" id="{18CD2FCD-0E7C-F843-A0B1-A4D519A11B47}"/>
              </a:ext>
            </a:extLst>
          </p:cNvPr>
          <p:cNvSpPr txBox="1"/>
          <p:nvPr/>
        </p:nvSpPr>
        <p:spPr>
          <a:xfrm>
            <a:off x="5307535" y="2507010"/>
            <a:ext cx="577402" cy="369332"/>
          </a:xfrm>
          <a:prstGeom prst="rect">
            <a:avLst/>
          </a:prstGeom>
          <a:noFill/>
        </p:spPr>
        <p:txBody>
          <a:bodyPr wrap="none" rtlCol="0">
            <a:spAutoFit/>
          </a:bodyPr>
          <a:lstStyle/>
          <a:p>
            <a:r>
              <a:rPr lang="en-US" b="1" dirty="0">
                <a:solidFill>
                  <a:srgbClr val="FFFF00"/>
                </a:solidFill>
              </a:rPr>
              <a:t>PhD</a:t>
            </a:r>
          </a:p>
        </p:txBody>
      </p:sp>
    </p:spTree>
    <p:extLst>
      <p:ext uri="{BB962C8B-B14F-4D97-AF65-F5344CB8AC3E}">
        <p14:creationId xmlns:p14="http://schemas.microsoft.com/office/powerpoint/2010/main" val="23405012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13066</TotalTime>
  <Words>7379</Words>
  <Application>Microsoft Macintosh PowerPoint</Application>
  <PresentationFormat>Letter Paper (8.5x11 in)</PresentationFormat>
  <Paragraphs>1961</Paragraphs>
  <Slides>94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Apple Color Emoji</vt:lpstr>
      <vt:lpstr>Arial</vt:lpstr>
      <vt:lpstr>Calibri</vt:lpstr>
      <vt:lpstr>Calibri Light</vt:lpstr>
      <vt:lpstr>Cambria Math</vt:lpstr>
      <vt:lpstr>Symbol</vt:lpstr>
      <vt:lpstr>Tahoma</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Shuman, Stewart H./Sloan Kettering Institute</dc:creator>
  <cp:lastModifiedBy>Shuman, Stewart</cp:lastModifiedBy>
  <cp:revision>300</cp:revision>
  <dcterms:created xsi:type="dcterms:W3CDTF">2020-08-21T20:14:24Z</dcterms:created>
  <dcterms:modified xsi:type="dcterms:W3CDTF">2025-09-22T14:57:13Z</dcterms:modified>
</cp:coreProperties>
</file>