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7" r:id="rId2"/>
  </p:sldMasterIdLst>
  <p:notesMasterIdLst>
    <p:notesMasterId r:id="rId61"/>
  </p:notesMasterIdLst>
  <p:sldIdLst>
    <p:sldId id="256" r:id="rId3"/>
    <p:sldId id="260" r:id="rId4"/>
    <p:sldId id="261" r:id="rId5"/>
    <p:sldId id="364" r:id="rId6"/>
    <p:sldId id="280" r:id="rId7"/>
    <p:sldId id="312" r:id="rId8"/>
    <p:sldId id="289" r:id="rId9"/>
    <p:sldId id="283" r:id="rId10"/>
    <p:sldId id="285" r:id="rId11"/>
    <p:sldId id="290" r:id="rId12"/>
    <p:sldId id="341" r:id="rId13"/>
    <p:sldId id="333" r:id="rId14"/>
    <p:sldId id="328" r:id="rId15"/>
    <p:sldId id="310" r:id="rId16"/>
    <p:sldId id="300" r:id="rId17"/>
    <p:sldId id="336" r:id="rId18"/>
    <p:sldId id="337" r:id="rId19"/>
    <p:sldId id="294" r:id="rId20"/>
    <p:sldId id="295" r:id="rId21"/>
    <p:sldId id="340" r:id="rId22"/>
    <p:sldId id="320" r:id="rId23"/>
    <p:sldId id="344" r:id="rId24"/>
    <p:sldId id="298" r:id="rId25"/>
    <p:sldId id="361" r:id="rId26"/>
    <p:sldId id="321" r:id="rId27"/>
    <p:sldId id="323" r:id="rId28"/>
    <p:sldId id="322" r:id="rId29"/>
    <p:sldId id="324" r:id="rId30"/>
    <p:sldId id="331" r:id="rId31"/>
    <p:sldId id="303" r:id="rId32"/>
    <p:sldId id="313" r:id="rId33"/>
    <p:sldId id="315" r:id="rId34"/>
    <p:sldId id="304" r:id="rId35"/>
    <p:sldId id="318" r:id="rId36"/>
    <p:sldId id="319" r:id="rId37"/>
    <p:sldId id="365" r:id="rId38"/>
    <p:sldId id="370" r:id="rId39"/>
    <p:sldId id="372" r:id="rId40"/>
    <p:sldId id="373" r:id="rId41"/>
    <p:sldId id="374" r:id="rId42"/>
    <p:sldId id="363" r:id="rId43"/>
    <p:sldId id="334" r:id="rId44"/>
    <p:sldId id="335" r:id="rId45"/>
    <p:sldId id="367" r:id="rId46"/>
    <p:sldId id="366" r:id="rId47"/>
    <p:sldId id="352" r:id="rId48"/>
    <p:sldId id="349" r:id="rId49"/>
    <p:sldId id="350" r:id="rId50"/>
    <p:sldId id="351" r:id="rId51"/>
    <p:sldId id="357" r:id="rId52"/>
    <p:sldId id="330" r:id="rId53"/>
    <p:sldId id="270" r:id="rId54"/>
    <p:sldId id="274" r:id="rId55"/>
    <p:sldId id="360" r:id="rId56"/>
    <p:sldId id="326" r:id="rId57"/>
    <p:sldId id="329" r:id="rId58"/>
    <p:sldId id="347" r:id="rId59"/>
    <p:sldId id="35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4DBBE1-2918-42F2-8401-814809A8B5E6}">
          <p14:sldIdLst>
            <p14:sldId id="256"/>
            <p14:sldId id="260"/>
            <p14:sldId id="261"/>
            <p14:sldId id="364"/>
            <p14:sldId id="280"/>
            <p14:sldId id="312"/>
            <p14:sldId id="289"/>
            <p14:sldId id="283"/>
            <p14:sldId id="285"/>
            <p14:sldId id="290"/>
            <p14:sldId id="341"/>
            <p14:sldId id="333"/>
            <p14:sldId id="328"/>
            <p14:sldId id="310"/>
            <p14:sldId id="300"/>
            <p14:sldId id="336"/>
            <p14:sldId id="337"/>
            <p14:sldId id="294"/>
            <p14:sldId id="295"/>
            <p14:sldId id="340"/>
            <p14:sldId id="320"/>
            <p14:sldId id="344"/>
            <p14:sldId id="298"/>
            <p14:sldId id="361"/>
            <p14:sldId id="321"/>
            <p14:sldId id="323"/>
            <p14:sldId id="322"/>
            <p14:sldId id="324"/>
            <p14:sldId id="331"/>
            <p14:sldId id="303"/>
            <p14:sldId id="313"/>
            <p14:sldId id="315"/>
            <p14:sldId id="304"/>
            <p14:sldId id="318"/>
            <p14:sldId id="319"/>
            <p14:sldId id="365"/>
            <p14:sldId id="370"/>
            <p14:sldId id="372"/>
            <p14:sldId id="373"/>
            <p14:sldId id="374"/>
            <p14:sldId id="363"/>
            <p14:sldId id="334"/>
            <p14:sldId id="335"/>
            <p14:sldId id="367"/>
            <p14:sldId id="366"/>
            <p14:sldId id="352"/>
            <p14:sldId id="349"/>
            <p14:sldId id="350"/>
            <p14:sldId id="351"/>
            <p14:sldId id="357"/>
            <p14:sldId id="330"/>
            <p14:sldId id="270"/>
            <p14:sldId id="274"/>
            <p14:sldId id="360"/>
            <p14:sldId id="326"/>
            <p14:sldId id="329"/>
            <p14:sldId id="347"/>
            <p14:sldId id="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728" autoAdjust="0"/>
  </p:normalViewPr>
  <p:slideViewPr>
    <p:cSldViewPr snapToGrid="0">
      <p:cViewPr varScale="1">
        <p:scale>
          <a:sx n="99" d="100"/>
          <a:sy n="99" d="100"/>
        </p:scale>
        <p:origin x="996" y="90"/>
      </p:cViewPr>
      <p:guideLst/>
    </p:cSldViewPr>
  </p:slideViewPr>
  <p:outlineViewPr>
    <p:cViewPr>
      <p:scale>
        <a:sx n="20" d="100"/>
        <a:sy n="20" d="100"/>
      </p:scale>
      <p:origin x="0" y="-8886"/>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D518F-3C44-4453-B0DE-DD707C488E8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33721E6-D52A-42E1-B7C5-71A2ACD6C32D}">
      <dgm:prSet phldrT="[Text]"/>
      <dgm:spPr>
        <a:solidFill>
          <a:schemeClr val="accent1">
            <a:lumMod val="20000"/>
            <a:lumOff val="80000"/>
          </a:schemeClr>
        </a:solidFill>
      </dgm:spPr>
      <dgm:t>
        <a:bodyPr/>
        <a:lstStyle/>
        <a:p>
          <a:r>
            <a:rPr lang="en-US" dirty="0"/>
            <a:t>PROs</a:t>
          </a:r>
        </a:p>
      </dgm:t>
    </dgm:pt>
    <dgm:pt modelId="{26CEA1EF-5DB5-4984-8AC9-DF9BE58EECF9}" type="parTrans" cxnId="{40324454-3841-4AAB-8B15-A7EF4BBAC3AD}">
      <dgm:prSet/>
      <dgm:spPr/>
      <dgm:t>
        <a:bodyPr/>
        <a:lstStyle/>
        <a:p>
          <a:endParaRPr lang="en-US"/>
        </a:p>
      </dgm:t>
    </dgm:pt>
    <dgm:pt modelId="{68AB4770-F3C5-4CD3-9BCC-67BD61BD95DA}" type="sibTrans" cxnId="{40324454-3841-4AAB-8B15-A7EF4BBAC3AD}">
      <dgm:prSet/>
      <dgm:spPr/>
      <dgm:t>
        <a:bodyPr/>
        <a:lstStyle/>
        <a:p>
          <a:endParaRPr lang="en-US"/>
        </a:p>
      </dgm:t>
    </dgm:pt>
    <dgm:pt modelId="{C9E9C3D4-D227-4E81-8329-94195E9FFA3D}">
      <dgm:prSet phldrT="[Text]"/>
      <dgm:spPr>
        <a:solidFill>
          <a:schemeClr val="accent1">
            <a:lumMod val="40000"/>
            <a:lumOff val="60000"/>
          </a:schemeClr>
        </a:solidFill>
      </dgm:spPr>
      <dgm:t>
        <a:bodyPr/>
        <a:lstStyle/>
        <a:p>
          <a:r>
            <a:rPr lang="en-US" dirty="0"/>
            <a:t>QoL</a:t>
          </a:r>
        </a:p>
      </dgm:t>
    </dgm:pt>
    <dgm:pt modelId="{E51FE0C4-9892-4C23-BC6E-6FDD2BBC261A}" type="parTrans" cxnId="{47FBCFCC-F39C-4C40-A1B2-078A3E7B460C}">
      <dgm:prSet/>
      <dgm:spPr/>
      <dgm:t>
        <a:bodyPr/>
        <a:lstStyle/>
        <a:p>
          <a:endParaRPr lang="en-US"/>
        </a:p>
      </dgm:t>
    </dgm:pt>
    <dgm:pt modelId="{C902D2CF-6E6C-4512-8C11-3FA20C8AF91E}" type="sibTrans" cxnId="{47FBCFCC-F39C-4C40-A1B2-078A3E7B460C}">
      <dgm:prSet/>
      <dgm:spPr/>
      <dgm:t>
        <a:bodyPr/>
        <a:lstStyle/>
        <a:p>
          <a:endParaRPr lang="en-US"/>
        </a:p>
      </dgm:t>
    </dgm:pt>
    <dgm:pt modelId="{266F9294-F014-4EE5-B6F7-57149D106C42}">
      <dgm:prSet phldrT="[Text]"/>
      <dgm:spPr>
        <a:solidFill>
          <a:schemeClr val="accent1">
            <a:lumMod val="60000"/>
            <a:lumOff val="40000"/>
          </a:schemeClr>
        </a:solidFill>
      </dgm:spPr>
      <dgm:t>
        <a:bodyPr/>
        <a:lstStyle/>
        <a:p>
          <a:r>
            <a:rPr lang="en-US" dirty="0"/>
            <a:t>HRQoL</a:t>
          </a:r>
        </a:p>
      </dgm:t>
    </dgm:pt>
    <dgm:pt modelId="{CC5DCF03-BF90-4AF8-92AF-0821B3FE0418}" type="parTrans" cxnId="{0D0C1572-C60A-4528-BACA-D8B266D9339A}">
      <dgm:prSet/>
      <dgm:spPr/>
      <dgm:t>
        <a:bodyPr/>
        <a:lstStyle/>
        <a:p>
          <a:endParaRPr lang="en-US"/>
        </a:p>
      </dgm:t>
    </dgm:pt>
    <dgm:pt modelId="{8385CFA2-71CE-4525-8908-1D191D1EE0AB}" type="sibTrans" cxnId="{0D0C1572-C60A-4528-BACA-D8B266D9339A}">
      <dgm:prSet/>
      <dgm:spPr/>
      <dgm:t>
        <a:bodyPr/>
        <a:lstStyle/>
        <a:p>
          <a:endParaRPr lang="en-US"/>
        </a:p>
      </dgm:t>
    </dgm:pt>
    <dgm:pt modelId="{24B115B7-4256-4138-9DDB-A9E6121A0BA6}">
      <dgm:prSet phldrT="[Text]"/>
      <dgm:spPr>
        <a:solidFill>
          <a:schemeClr val="accent1"/>
        </a:solidFill>
      </dgm:spPr>
      <dgm:t>
        <a:bodyPr/>
        <a:lstStyle/>
        <a:p>
          <a:r>
            <a:rPr lang="en-US" dirty="0"/>
            <a:t>Symptoms</a:t>
          </a:r>
        </a:p>
      </dgm:t>
    </dgm:pt>
    <dgm:pt modelId="{2F84C625-C2A0-494A-952B-E45CDB52E878}" type="parTrans" cxnId="{6B663497-46D0-43B2-8B5B-1547C7F2E7FE}">
      <dgm:prSet/>
      <dgm:spPr/>
      <dgm:t>
        <a:bodyPr/>
        <a:lstStyle/>
        <a:p>
          <a:endParaRPr lang="en-US"/>
        </a:p>
      </dgm:t>
    </dgm:pt>
    <dgm:pt modelId="{730A9FD5-C2BB-4E54-966F-EFA8D46F2962}" type="sibTrans" cxnId="{6B663497-46D0-43B2-8B5B-1547C7F2E7FE}">
      <dgm:prSet/>
      <dgm:spPr/>
      <dgm:t>
        <a:bodyPr/>
        <a:lstStyle/>
        <a:p>
          <a:endParaRPr lang="en-US"/>
        </a:p>
      </dgm:t>
    </dgm:pt>
    <dgm:pt modelId="{B3642F0C-F5B1-40E0-97B2-A61C4279ED7B}">
      <dgm:prSet/>
      <dgm:spPr>
        <a:solidFill>
          <a:srgbClr val="002060"/>
        </a:solidFill>
      </dgm:spPr>
      <dgm:t>
        <a:bodyPr/>
        <a:lstStyle/>
        <a:p>
          <a:r>
            <a:rPr lang="en-US" dirty="0"/>
            <a:t>Fatigue, Insomnia, etc.</a:t>
          </a:r>
        </a:p>
      </dgm:t>
    </dgm:pt>
    <dgm:pt modelId="{2AAFF6C2-058A-4ABF-9198-98B90037B6C2}" type="parTrans" cxnId="{C94ECE13-D5DA-495F-AB16-F5988B301054}">
      <dgm:prSet/>
      <dgm:spPr/>
      <dgm:t>
        <a:bodyPr/>
        <a:lstStyle/>
        <a:p>
          <a:endParaRPr lang="en-US"/>
        </a:p>
      </dgm:t>
    </dgm:pt>
    <dgm:pt modelId="{8933A419-75B7-4737-9804-982E6FA4EE74}" type="sibTrans" cxnId="{C94ECE13-D5DA-495F-AB16-F5988B301054}">
      <dgm:prSet/>
      <dgm:spPr/>
      <dgm:t>
        <a:bodyPr/>
        <a:lstStyle/>
        <a:p>
          <a:endParaRPr lang="en-US"/>
        </a:p>
      </dgm:t>
    </dgm:pt>
    <dgm:pt modelId="{A93CCC86-40DC-4067-BB20-127DC35718DB}" type="pres">
      <dgm:prSet presAssocID="{187D518F-3C44-4453-B0DE-DD707C488E8F}" presName="Name0" presStyleCnt="0">
        <dgm:presLayoutVars>
          <dgm:chMax val="7"/>
          <dgm:resizeHandles val="exact"/>
        </dgm:presLayoutVars>
      </dgm:prSet>
      <dgm:spPr/>
    </dgm:pt>
    <dgm:pt modelId="{660CCF4F-72E7-425A-A2A2-098249B07A13}" type="pres">
      <dgm:prSet presAssocID="{187D518F-3C44-4453-B0DE-DD707C488E8F}" presName="comp1" presStyleCnt="0"/>
      <dgm:spPr/>
    </dgm:pt>
    <dgm:pt modelId="{C2DF4B05-42ED-45A0-96BE-16E8907109F9}" type="pres">
      <dgm:prSet presAssocID="{187D518F-3C44-4453-B0DE-DD707C488E8F}" presName="circle1" presStyleLbl="node1" presStyleIdx="0" presStyleCnt="5"/>
      <dgm:spPr/>
    </dgm:pt>
    <dgm:pt modelId="{721378A3-FFBA-401E-A990-258D50962E60}" type="pres">
      <dgm:prSet presAssocID="{187D518F-3C44-4453-B0DE-DD707C488E8F}" presName="c1text" presStyleLbl="node1" presStyleIdx="0" presStyleCnt="5">
        <dgm:presLayoutVars>
          <dgm:bulletEnabled val="1"/>
        </dgm:presLayoutVars>
      </dgm:prSet>
      <dgm:spPr/>
    </dgm:pt>
    <dgm:pt modelId="{C8D6C573-C8A8-4AA9-A5FD-55904EC312C9}" type="pres">
      <dgm:prSet presAssocID="{187D518F-3C44-4453-B0DE-DD707C488E8F}" presName="comp2" presStyleCnt="0"/>
      <dgm:spPr/>
    </dgm:pt>
    <dgm:pt modelId="{C376179B-3B03-46A2-81F1-0FCC0C3B4753}" type="pres">
      <dgm:prSet presAssocID="{187D518F-3C44-4453-B0DE-DD707C488E8F}" presName="circle2" presStyleLbl="node1" presStyleIdx="1" presStyleCnt="5"/>
      <dgm:spPr/>
    </dgm:pt>
    <dgm:pt modelId="{B76AFF44-E311-4C23-A226-B8AE41672126}" type="pres">
      <dgm:prSet presAssocID="{187D518F-3C44-4453-B0DE-DD707C488E8F}" presName="c2text" presStyleLbl="node1" presStyleIdx="1" presStyleCnt="5">
        <dgm:presLayoutVars>
          <dgm:bulletEnabled val="1"/>
        </dgm:presLayoutVars>
      </dgm:prSet>
      <dgm:spPr/>
    </dgm:pt>
    <dgm:pt modelId="{772A449E-E347-4ADB-85B2-7A0BCB4BD68A}" type="pres">
      <dgm:prSet presAssocID="{187D518F-3C44-4453-B0DE-DD707C488E8F}" presName="comp3" presStyleCnt="0"/>
      <dgm:spPr/>
    </dgm:pt>
    <dgm:pt modelId="{B19CCDC7-6B65-4652-9822-76D2C842D255}" type="pres">
      <dgm:prSet presAssocID="{187D518F-3C44-4453-B0DE-DD707C488E8F}" presName="circle3" presStyleLbl="node1" presStyleIdx="2" presStyleCnt="5"/>
      <dgm:spPr/>
    </dgm:pt>
    <dgm:pt modelId="{61691FFF-CBD5-47F2-993C-DC6CAA5BCA6C}" type="pres">
      <dgm:prSet presAssocID="{187D518F-3C44-4453-B0DE-DD707C488E8F}" presName="c3text" presStyleLbl="node1" presStyleIdx="2" presStyleCnt="5">
        <dgm:presLayoutVars>
          <dgm:bulletEnabled val="1"/>
        </dgm:presLayoutVars>
      </dgm:prSet>
      <dgm:spPr/>
    </dgm:pt>
    <dgm:pt modelId="{B5C1665F-B7BB-444F-9A13-CED8995DEC4E}" type="pres">
      <dgm:prSet presAssocID="{187D518F-3C44-4453-B0DE-DD707C488E8F}" presName="comp4" presStyleCnt="0"/>
      <dgm:spPr/>
    </dgm:pt>
    <dgm:pt modelId="{ED204159-7C65-436C-BA97-649C0E3B7B23}" type="pres">
      <dgm:prSet presAssocID="{187D518F-3C44-4453-B0DE-DD707C488E8F}" presName="circle4" presStyleLbl="node1" presStyleIdx="3" presStyleCnt="5"/>
      <dgm:spPr/>
    </dgm:pt>
    <dgm:pt modelId="{441664D6-83E3-45F5-8FC3-5DA78EE68F35}" type="pres">
      <dgm:prSet presAssocID="{187D518F-3C44-4453-B0DE-DD707C488E8F}" presName="c4text" presStyleLbl="node1" presStyleIdx="3" presStyleCnt="5">
        <dgm:presLayoutVars>
          <dgm:bulletEnabled val="1"/>
        </dgm:presLayoutVars>
      </dgm:prSet>
      <dgm:spPr/>
    </dgm:pt>
    <dgm:pt modelId="{2B2C409D-625C-4579-B57F-292B196E43F4}" type="pres">
      <dgm:prSet presAssocID="{187D518F-3C44-4453-B0DE-DD707C488E8F}" presName="comp5" presStyleCnt="0"/>
      <dgm:spPr/>
    </dgm:pt>
    <dgm:pt modelId="{39A03A3C-FFE6-465E-A280-CDD721FEFB0C}" type="pres">
      <dgm:prSet presAssocID="{187D518F-3C44-4453-B0DE-DD707C488E8F}" presName="circle5" presStyleLbl="node1" presStyleIdx="4" presStyleCnt="5"/>
      <dgm:spPr/>
    </dgm:pt>
    <dgm:pt modelId="{7F7825B3-B8DB-431F-B23C-F012873A36C9}" type="pres">
      <dgm:prSet presAssocID="{187D518F-3C44-4453-B0DE-DD707C488E8F}" presName="c5text" presStyleLbl="node1" presStyleIdx="4" presStyleCnt="5">
        <dgm:presLayoutVars>
          <dgm:bulletEnabled val="1"/>
        </dgm:presLayoutVars>
      </dgm:prSet>
      <dgm:spPr/>
    </dgm:pt>
  </dgm:ptLst>
  <dgm:cxnLst>
    <dgm:cxn modelId="{C94ECE13-D5DA-495F-AB16-F5988B301054}" srcId="{187D518F-3C44-4453-B0DE-DD707C488E8F}" destId="{B3642F0C-F5B1-40E0-97B2-A61C4279ED7B}" srcOrd="4" destOrd="0" parTransId="{2AAFF6C2-058A-4ABF-9198-98B90037B6C2}" sibTransId="{8933A419-75B7-4737-9804-982E6FA4EE74}"/>
    <dgm:cxn modelId="{5A662824-F245-4194-B1E7-5F136ABD864B}" type="presOf" srcId="{C9E9C3D4-D227-4E81-8329-94195E9FFA3D}" destId="{C376179B-3B03-46A2-81F1-0FCC0C3B4753}" srcOrd="0" destOrd="0" presId="urn:microsoft.com/office/officeart/2005/8/layout/venn2"/>
    <dgm:cxn modelId="{E1E99F37-9573-4F05-B4B0-430C64F4C490}" type="presOf" srcId="{266F9294-F014-4EE5-B6F7-57149D106C42}" destId="{B19CCDC7-6B65-4652-9822-76D2C842D255}" srcOrd="0" destOrd="0" presId="urn:microsoft.com/office/officeart/2005/8/layout/venn2"/>
    <dgm:cxn modelId="{B2732742-5A4A-4965-94EB-D21B5F6C133E}" type="presOf" srcId="{187D518F-3C44-4453-B0DE-DD707C488E8F}" destId="{A93CCC86-40DC-4067-BB20-127DC35718DB}" srcOrd="0" destOrd="0" presId="urn:microsoft.com/office/officeart/2005/8/layout/venn2"/>
    <dgm:cxn modelId="{7BED0D63-3EFE-440F-AFC5-897137DEEBC3}" type="presOf" srcId="{B3642F0C-F5B1-40E0-97B2-A61C4279ED7B}" destId="{7F7825B3-B8DB-431F-B23C-F012873A36C9}" srcOrd="1" destOrd="0" presId="urn:microsoft.com/office/officeart/2005/8/layout/venn2"/>
    <dgm:cxn modelId="{5D30C36D-35C3-4A04-BD4A-7BEC3066CAE1}" type="presOf" srcId="{C33721E6-D52A-42E1-B7C5-71A2ACD6C32D}" destId="{721378A3-FFBA-401E-A990-258D50962E60}" srcOrd="1" destOrd="0" presId="urn:microsoft.com/office/officeart/2005/8/layout/venn2"/>
    <dgm:cxn modelId="{6F8DAB71-4304-4316-B237-A948842DB228}" type="presOf" srcId="{C33721E6-D52A-42E1-B7C5-71A2ACD6C32D}" destId="{C2DF4B05-42ED-45A0-96BE-16E8907109F9}" srcOrd="0" destOrd="0" presId="urn:microsoft.com/office/officeart/2005/8/layout/venn2"/>
    <dgm:cxn modelId="{0D0C1572-C60A-4528-BACA-D8B266D9339A}" srcId="{187D518F-3C44-4453-B0DE-DD707C488E8F}" destId="{266F9294-F014-4EE5-B6F7-57149D106C42}" srcOrd="2" destOrd="0" parTransId="{CC5DCF03-BF90-4AF8-92AF-0821B3FE0418}" sibTransId="{8385CFA2-71CE-4525-8908-1D191D1EE0AB}"/>
    <dgm:cxn modelId="{40324454-3841-4AAB-8B15-A7EF4BBAC3AD}" srcId="{187D518F-3C44-4453-B0DE-DD707C488E8F}" destId="{C33721E6-D52A-42E1-B7C5-71A2ACD6C32D}" srcOrd="0" destOrd="0" parTransId="{26CEA1EF-5DB5-4984-8AC9-DF9BE58EECF9}" sibTransId="{68AB4770-F3C5-4CD3-9BCC-67BD61BD95DA}"/>
    <dgm:cxn modelId="{22C43E7F-143E-4FEA-B140-87CE1617CD1E}" type="presOf" srcId="{266F9294-F014-4EE5-B6F7-57149D106C42}" destId="{61691FFF-CBD5-47F2-993C-DC6CAA5BCA6C}" srcOrd="1" destOrd="0" presId="urn:microsoft.com/office/officeart/2005/8/layout/venn2"/>
    <dgm:cxn modelId="{F5373784-0818-4C58-99F5-C2267E1F2EC8}" type="presOf" srcId="{24B115B7-4256-4138-9DDB-A9E6121A0BA6}" destId="{441664D6-83E3-45F5-8FC3-5DA78EE68F35}" srcOrd="1" destOrd="0" presId="urn:microsoft.com/office/officeart/2005/8/layout/venn2"/>
    <dgm:cxn modelId="{6B663497-46D0-43B2-8B5B-1547C7F2E7FE}" srcId="{187D518F-3C44-4453-B0DE-DD707C488E8F}" destId="{24B115B7-4256-4138-9DDB-A9E6121A0BA6}" srcOrd="3" destOrd="0" parTransId="{2F84C625-C2A0-494A-952B-E45CDB52E878}" sibTransId="{730A9FD5-C2BB-4E54-966F-EFA8D46F2962}"/>
    <dgm:cxn modelId="{732EF698-4ABB-40AB-A711-5EC915189C10}" type="presOf" srcId="{C9E9C3D4-D227-4E81-8329-94195E9FFA3D}" destId="{B76AFF44-E311-4C23-A226-B8AE41672126}" srcOrd="1" destOrd="0" presId="urn:microsoft.com/office/officeart/2005/8/layout/venn2"/>
    <dgm:cxn modelId="{47FBCFCC-F39C-4C40-A1B2-078A3E7B460C}" srcId="{187D518F-3C44-4453-B0DE-DD707C488E8F}" destId="{C9E9C3D4-D227-4E81-8329-94195E9FFA3D}" srcOrd="1" destOrd="0" parTransId="{E51FE0C4-9892-4C23-BC6E-6FDD2BBC261A}" sibTransId="{C902D2CF-6E6C-4512-8C11-3FA20C8AF91E}"/>
    <dgm:cxn modelId="{F39F15D7-AB0F-4666-9D30-72962DFC5EBB}" type="presOf" srcId="{24B115B7-4256-4138-9DDB-A9E6121A0BA6}" destId="{ED204159-7C65-436C-BA97-649C0E3B7B23}" srcOrd="0" destOrd="0" presId="urn:microsoft.com/office/officeart/2005/8/layout/venn2"/>
    <dgm:cxn modelId="{8F30C8EF-73EA-4B25-87C9-EA6C48A9A386}" type="presOf" srcId="{B3642F0C-F5B1-40E0-97B2-A61C4279ED7B}" destId="{39A03A3C-FFE6-465E-A280-CDD721FEFB0C}" srcOrd="0" destOrd="0" presId="urn:microsoft.com/office/officeart/2005/8/layout/venn2"/>
    <dgm:cxn modelId="{CDC5F120-72E1-4B21-A6C1-8C4E39BFA576}" type="presParOf" srcId="{A93CCC86-40DC-4067-BB20-127DC35718DB}" destId="{660CCF4F-72E7-425A-A2A2-098249B07A13}" srcOrd="0" destOrd="0" presId="urn:microsoft.com/office/officeart/2005/8/layout/venn2"/>
    <dgm:cxn modelId="{BFF3D89B-0A63-4729-9CD9-EE3DE08C9A4F}" type="presParOf" srcId="{660CCF4F-72E7-425A-A2A2-098249B07A13}" destId="{C2DF4B05-42ED-45A0-96BE-16E8907109F9}" srcOrd="0" destOrd="0" presId="urn:microsoft.com/office/officeart/2005/8/layout/venn2"/>
    <dgm:cxn modelId="{2978DE98-976E-4EC1-A20E-48EC358CF7D1}" type="presParOf" srcId="{660CCF4F-72E7-425A-A2A2-098249B07A13}" destId="{721378A3-FFBA-401E-A990-258D50962E60}" srcOrd="1" destOrd="0" presId="urn:microsoft.com/office/officeart/2005/8/layout/venn2"/>
    <dgm:cxn modelId="{392976EC-81AC-4754-A084-115C7393A092}" type="presParOf" srcId="{A93CCC86-40DC-4067-BB20-127DC35718DB}" destId="{C8D6C573-C8A8-4AA9-A5FD-55904EC312C9}" srcOrd="1" destOrd="0" presId="urn:microsoft.com/office/officeart/2005/8/layout/venn2"/>
    <dgm:cxn modelId="{9B5DE931-A9E5-46DA-936D-A4F2DD8E2EB3}" type="presParOf" srcId="{C8D6C573-C8A8-4AA9-A5FD-55904EC312C9}" destId="{C376179B-3B03-46A2-81F1-0FCC0C3B4753}" srcOrd="0" destOrd="0" presId="urn:microsoft.com/office/officeart/2005/8/layout/venn2"/>
    <dgm:cxn modelId="{88DD02BD-3794-4633-9A91-47C1731A476C}" type="presParOf" srcId="{C8D6C573-C8A8-4AA9-A5FD-55904EC312C9}" destId="{B76AFF44-E311-4C23-A226-B8AE41672126}" srcOrd="1" destOrd="0" presId="urn:microsoft.com/office/officeart/2005/8/layout/venn2"/>
    <dgm:cxn modelId="{01053EB8-857A-4FEC-A58A-C1A75BF85F38}" type="presParOf" srcId="{A93CCC86-40DC-4067-BB20-127DC35718DB}" destId="{772A449E-E347-4ADB-85B2-7A0BCB4BD68A}" srcOrd="2" destOrd="0" presId="urn:microsoft.com/office/officeart/2005/8/layout/venn2"/>
    <dgm:cxn modelId="{B68786CC-A6B2-4C0B-9D29-8BD62D01D5F3}" type="presParOf" srcId="{772A449E-E347-4ADB-85B2-7A0BCB4BD68A}" destId="{B19CCDC7-6B65-4652-9822-76D2C842D255}" srcOrd="0" destOrd="0" presId="urn:microsoft.com/office/officeart/2005/8/layout/venn2"/>
    <dgm:cxn modelId="{477CA082-D0ED-410D-902F-832CD9144639}" type="presParOf" srcId="{772A449E-E347-4ADB-85B2-7A0BCB4BD68A}" destId="{61691FFF-CBD5-47F2-993C-DC6CAA5BCA6C}" srcOrd="1" destOrd="0" presId="urn:microsoft.com/office/officeart/2005/8/layout/venn2"/>
    <dgm:cxn modelId="{E68DBE82-5056-45EF-B00C-D8F2C7CE1C68}" type="presParOf" srcId="{A93CCC86-40DC-4067-BB20-127DC35718DB}" destId="{B5C1665F-B7BB-444F-9A13-CED8995DEC4E}" srcOrd="3" destOrd="0" presId="urn:microsoft.com/office/officeart/2005/8/layout/venn2"/>
    <dgm:cxn modelId="{4E5232B5-1B74-468A-8A9D-19C8FAB51F78}" type="presParOf" srcId="{B5C1665F-B7BB-444F-9A13-CED8995DEC4E}" destId="{ED204159-7C65-436C-BA97-649C0E3B7B23}" srcOrd="0" destOrd="0" presId="urn:microsoft.com/office/officeart/2005/8/layout/venn2"/>
    <dgm:cxn modelId="{29354A03-3027-4250-BA67-3AD2FD5CB546}" type="presParOf" srcId="{B5C1665F-B7BB-444F-9A13-CED8995DEC4E}" destId="{441664D6-83E3-45F5-8FC3-5DA78EE68F35}" srcOrd="1" destOrd="0" presId="urn:microsoft.com/office/officeart/2005/8/layout/venn2"/>
    <dgm:cxn modelId="{87E54B42-8DF7-4A40-8E6D-1A9AC2374829}" type="presParOf" srcId="{A93CCC86-40DC-4067-BB20-127DC35718DB}" destId="{2B2C409D-625C-4579-B57F-292B196E43F4}" srcOrd="4" destOrd="0" presId="urn:microsoft.com/office/officeart/2005/8/layout/venn2"/>
    <dgm:cxn modelId="{456DB0D4-CD59-43AA-9456-268096243E5B}" type="presParOf" srcId="{2B2C409D-625C-4579-B57F-292B196E43F4}" destId="{39A03A3C-FFE6-465E-A280-CDD721FEFB0C}" srcOrd="0" destOrd="0" presId="urn:microsoft.com/office/officeart/2005/8/layout/venn2"/>
    <dgm:cxn modelId="{E5D8EBB0-FC32-40F3-9304-BD9A585A4A2A}" type="presParOf" srcId="{2B2C409D-625C-4579-B57F-292B196E43F4}" destId="{7F7825B3-B8DB-431F-B23C-F012873A36C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F4B05-42ED-45A0-96BE-16E8907109F9}">
      <dsp:nvSpPr>
        <dsp:cNvPr id="0" name=""/>
        <dsp:cNvSpPr/>
      </dsp:nvSpPr>
      <dsp:spPr>
        <a:xfrm>
          <a:off x="158608" y="0"/>
          <a:ext cx="4383902" cy="4383902"/>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PROs</a:t>
          </a:r>
        </a:p>
      </dsp:txBody>
      <dsp:txXfrm>
        <a:off x="1528577" y="219195"/>
        <a:ext cx="1643963" cy="438390"/>
      </dsp:txXfrm>
    </dsp:sp>
    <dsp:sp modelId="{C376179B-3B03-46A2-81F1-0FCC0C3B4753}">
      <dsp:nvSpPr>
        <dsp:cNvPr id="0" name=""/>
        <dsp:cNvSpPr/>
      </dsp:nvSpPr>
      <dsp:spPr>
        <a:xfrm>
          <a:off x="487401" y="657585"/>
          <a:ext cx="3726316" cy="3726316"/>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QoL</a:t>
          </a:r>
        </a:p>
      </dsp:txBody>
      <dsp:txXfrm>
        <a:off x="1547072" y="871848"/>
        <a:ext cx="1606974" cy="428526"/>
      </dsp:txXfrm>
    </dsp:sp>
    <dsp:sp modelId="{B19CCDC7-6B65-4652-9822-76D2C842D255}">
      <dsp:nvSpPr>
        <dsp:cNvPr id="0" name=""/>
        <dsp:cNvSpPr/>
      </dsp:nvSpPr>
      <dsp:spPr>
        <a:xfrm>
          <a:off x="816193" y="1315170"/>
          <a:ext cx="3068731" cy="3068731"/>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HRQoL</a:t>
          </a:r>
        </a:p>
      </dsp:txBody>
      <dsp:txXfrm>
        <a:off x="1556525" y="1526913"/>
        <a:ext cx="1588068" cy="423484"/>
      </dsp:txXfrm>
    </dsp:sp>
    <dsp:sp modelId="{ED204159-7C65-436C-BA97-649C0E3B7B23}">
      <dsp:nvSpPr>
        <dsp:cNvPr id="0" name=""/>
        <dsp:cNvSpPr/>
      </dsp:nvSpPr>
      <dsp:spPr>
        <a:xfrm>
          <a:off x="1144986" y="1972755"/>
          <a:ext cx="2411146" cy="241114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Symptoms</a:t>
          </a:r>
        </a:p>
      </dsp:txBody>
      <dsp:txXfrm>
        <a:off x="1699550" y="2189759"/>
        <a:ext cx="1302018" cy="434006"/>
      </dsp:txXfrm>
    </dsp:sp>
    <dsp:sp modelId="{39A03A3C-FFE6-465E-A280-CDD721FEFB0C}">
      <dsp:nvSpPr>
        <dsp:cNvPr id="0" name=""/>
        <dsp:cNvSpPr/>
      </dsp:nvSpPr>
      <dsp:spPr>
        <a:xfrm>
          <a:off x="1473779" y="2630341"/>
          <a:ext cx="1753560" cy="175356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Fatigue, Insomnia, etc.</a:t>
          </a:r>
        </a:p>
      </dsp:txBody>
      <dsp:txXfrm>
        <a:off x="1730582" y="3068731"/>
        <a:ext cx="1239954" cy="87678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6FDD7-92AE-48F9-AF6E-2D2D251F98D7}"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154E-BE17-4564-A1B8-DF62C857CF60}" type="slidenum">
              <a:rPr lang="en-US" smtClean="0"/>
              <a:t>‹#›</a:t>
            </a:fld>
            <a:endParaRPr lang="en-US"/>
          </a:p>
        </p:txBody>
      </p:sp>
    </p:spTree>
    <p:extLst>
      <p:ext uri="{BB962C8B-B14F-4D97-AF65-F5344CB8AC3E}">
        <p14:creationId xmlns:p14="http://schemas.microsoft.com/office/powerpoint/2010/main" val="168780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Patient-reported outcome studies are plagued by imprecise and overly general use of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“patient-reported outcomes” could refer to almost anything.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actual “QoL” measurements were PROMs measuring overall symptom burden, fatigue, and sleep disturbance.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FE75154E-BE17-4564-A1B8-DF62C857CF60}" type="slidenum">
              <a:rPr lang="en-US" smtClean="0"/>
              <a:t>7</a:t>
            </a:fld>
            <a:endParaRPr lang="en-US" dirty="0"/>
          </a:p>
        </p:txBody>
      </p:sp>
    </p:spTree>
    <p:extLst>
      <p:ext uri="{BB962C8B-B14F-4D97-AF65-F5344CB8AC3E}">
        <p14:creationId xmlns:p14="http://schemas.microsoft.com/office/powerpoint/2010/main" val="316530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5154E-BE17-4564-A1B8-DF62C857CF60}" type="slidenum">
              <a:rPr lang="en-US" smtClean="0"/>
              <a:t>15</a:t>
            </a:fld>
            <a:endParaRPr lang="en-US"/>
          </a:p>
        </p:txBody>
      </p:sp>
    </p:spTree>
    <p:extLst>
      <p:ext uri="{BB962C8B-B14F-4D97-AF65-F5344CB8AC3E}">
        <p14:creationId xmlns:p14="http://schemas.microsoft.com/office/powerpoint/2010/main" val="361405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planning a study, it is often necessary to specify how large of a group difference you want to be able to detect, and then select a sample size large enough to detect differences of that magnitude.  In those cases you need to know the MID of your PRO outcome measure.  </a:t>
            </a:r>
          </a:p>
          <a:p>
            <a:r>
              <a:rPr lang="en-US" dirty="0"/>
              <a:t>If you already collected data and have results, it is helpful to know the MIDs of your PRO outcome measures to help interpret your results.   </a:t>
            </a:r>
          </a:p>
        </p:txBody>
      </p:sp>
      <p:sp>
        <p:nvSpPr>
          <p:cNvPr id="4" name="Slide Number Placeholder 3"/>
          <p:cNvSpPr>
            <a:spLocks noGrp="1"/>
          </p:cNvSpPr>
          <p:nvPr>
            <p:ph type="sldNum" sz="quarter" idx="5"/>
          </p:nvPr>
        </p:nvSpPr>
        <p:spPr/>
        <p:txBody>
          <a:bodyPr/>
          <a:lstStyle/>
          <a:p>
            <a:fld id="{FE75154E-BE17-4564-A1B8-DF62C857CF60}" type="slidenum">
              <a:rPr lang="en-US" smtClean="0"/>
              <a:t>48</a:t>
            </a:fld>
            <a:endParaRPr lang="en-US"/>
          </a:p>
        </p:txBody>
      </p:sp>
    </p:spTree>
    <p:extLst>
      <p:ext uri="{BB962C8B-B14F-4D97-AF65-F5344CB8AC3E}">
        <p14:creationId xmlns:p14="http://schemas.microsoft.com/office/powerpoint/2010/main" val="65726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a:solidFill>
                  <a:srgbClr val="FFFFFF"/>
                </a:solidFill>
              </a:defRPr>
            </a:lvl1pPr>
          </a:lstStyle>
          <a:p>
            <a:pPr defTabSz="457200"/>
            <a:endParaRPr lang="en-US" dirty="0"/>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pPr defTabSz="457200"/>
            <a:fld id="{D9DADDD7-F6DB-DE43-84D3-BDE65D6DBA61}" type="slidenum">
              <a:rPr lang="en-US" smtClean="0"/>
              <a:pPr defTabSz="457200"/>
              <a:t>‹#›</a:t>
            </a:fld>
            <a:endParaRPr lang="en-US" dirty="0"/>
          </a:p>
        </p:txBody>
      </p:sp>
      <p:sp>
        <p:nvSpPr>
          <p:cNvPr id="12" name="Rectangle 11"/>
          <p:cNvSpPr/>
          <p:nvPr userDrawn="1"/>
        </p:nvSpPr>
        <p:spPr>
          <a:xfrm>
            <a:off x="366117" y="5998818"/>
            <a:ext cx="11825883" cy="859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15" name="Picture 14" descr="MSKCC_super_pos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6982" y="940542"/>
            <a:ext cx="10707372" cy="8861273"/>
          </a:xfrm>
          <a:prstGeom prst="rect">
            <a:avLst/>
          </a:prstGeom>
        </p:spPr>
      </p:pic>
      <p:sp>
        <p:nvSpPr>
          <p:cNvPr id="2" name="Title 1"/>
          <p:cNvSpPr>
            <a:spLocks noGrp="1"/>
          </p:cNvSpPr>
          <p:nvPr>
            <p:ph type="ctrTitle"/>
          </p:nvPr>
        </p:nvSpPr>
        <p:spPr>
          <a:xfrm>
            <a:off x="570233" y="2262463"/>
            <a:ext cx="10363200" cy="1470025"/>
          </a:xfrm>
          <a:prstGeom prst="rect">
            <a:avLst/>
          </a:prstGeom>
        </p:spPr>
        <p:txBody>
          <a:bodyPr>
            <a:normAutofit/>
          </a:bodyPr>
          <a:lstStyle>
            <a:lvl1pPr>
              <a:defRPr sz="4000">
                <a:solidFill>
                  <a:srgbClr val="2986E2"/>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2"/>
            <a:ext cx="8534400" cy="130698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descr="MSKCC_logo_hor_pos_rgb_15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033" y="569648"/>
            <a:ext cx="3577339" cy="826366"/>
          </a:xfrm>
          <a:prstGeom prst="rect">
            <a:avLst/>
          </a:prstGeom>
        </p:spPr>
      </p:pic>
    </p:spTree>
    <p:extLst>
      <p:ext uri="{BB962C8B-B14F-4D97-AF65-F5344CB8AC3E}">
        <p14:creationId xmlns:p14="http://schemas.microsoft.com/office/powerpoint/2010/main" val="294209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333185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396477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73514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253838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217032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3505518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342853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112017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285174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5" y="89102"/>
            <a:ext cx="11394276" cy="1080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935" y="983048"/>
            <a:ext cx="11394276" cy="5176316"/>
          </a:xfrm>
        </p:spPr>
        <p:txBody>
          <a:bodyPr/>
          <a:lstStyle>
            <a:lvl1pPr>
              <a:defRPr b="1"/>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743A8BC-20B0-4F9B-9E90-87FC638EF234}"/>
              </a:ext>
            </a:extLst>
          </p:cNvPr>
          <p:cNvSpPr>
            <a:spLocks noGrp="1"/>
          </p:cNvSpPr>
          <p:nvPr>
            <p:ph type="ftr" sz="quarter" idx="3"/>
          </p:nvPr>
        </p:nvSpPr>
        <p:spPr>
          <a:xfrm>
            <a:off x="2293043" y="6285909"/>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8" name="Slide Number Placeholder 5">
            <a:extLst>
              <a:ext uri="{FF2B5EF4-FFF2-40B4-BE49-F238E27FC236}">
                <a16:creationId xmlns:a16="http://schemas.microsoft.com/office/drawing/2014/main" id="{08A168FC-37BF-432F-95BE-5C74EA583EE7}"/>
              </a:ext>
            </a:extLst>
          </p:cNvPr>
          <p:cNvSpPr>
            <a:spLocks noGrp="1"/>
          </p:cNvSpPr>
          <p:nvPr>
            <p:ph type="sldNum" sz="quarter" idx="4"/>
          </p:nvPr>
        </p:nvSpPr>
        <p:spPr>
          <a:xfrm>
            <a:off x="11329434" y="6346523"/>
            <a:ext cx="536776"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134896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5" y="89102"/>
            <a:ext cx="11394276"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22"/>
            <a:ext cx="5384800" cy="4525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1"/>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b="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b="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b="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2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66022"/>
            <a:ext cx="5384800" cy="4525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b="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b="1"/>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b="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b="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b="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Corbel"/>
                <a:ea typeface="+mn-ea"/>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a:ea typeface="+mn-ea"/>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orbel"/>
                <a:ea typeface="+mn-ea"/>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orbel"/>
                <a:ea typeface="+mn-ea"/>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orbel"/>
                <a:ea typeface="+mn-ea"/>
              </a:rPr>
              <a:t>Fifth level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200" b="1" i="0" u="none" strike="noStrike" kern="1200" cap="none" spc="0" normalizeH="0" baseline="0" noProof="0" dirty="0">
              <a:ln>
                <a:noFill/>
              </a:ln>
              <a:solidFill>
                <a:prstClr val="black"/>
              </a:solidFill>
              <a:effectLst/>
              <a:uLnTx/>
              <a:uFillTx/>
              <a:latin typeface="Corbel"/>
              <a:ea typeface="+mn-ea"/>
            </a:endParaRPr>
          </a:p>
        </p:txBody>
      </p:sp>
      <p:sp>
        <p:nvSpPr>
          <p:cNvPr id="8" name="Footer Placeholder 4">
            <a:extLst>
              <a:ext uri="{FF2B5EF4-FFF2-40B4-BE49-F238E27FC236}">
                <a16:creationId xmlns:a16="http://schemas.microsoft.com/office/drawing/2014/main" id="{3612F31F-8901-405B-B85B-B0BECFA401CF}"/>
              </a:ext>
            </a:extLst>
          </p:cNvPr>
          <p:cNvSpPr>
            <a:spLocks noGrp="1"/>
          </p:cNvSpPr>
          <p:nvPr>
            <p:ph type="ftr" sz="quarter" idx="3"/>
          </p:nvPr>
        </p:nvSpPr>
        <p:spPr>
          <a:xfrm>
            <a:off x="2293043" y="6285909"/>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9" name="Slide Number Placeholder 5">
            <a:extLst>
              <a:ext uri="{FF2B5EF4-FFF2-40B4-BE49-F238E27FC236}">
                <a16:creationId xmlns:a16="http://schemas.microsoft.com/office/drawing/2014/main" id="{EB45FC77-1A6E-4ED3-8910-73336E692AF7}"/>
              </a:ext>
            </a:extLst>
          </p:cNvPr>
          <p:cNvSpPr>
            <a:spLocks noGrp="1"/>
          </p:cNvSpPr>
          <p:nvPr>
            <p:ph type="sldNum" sz="quarter" idx="4"/>
          </p:nvPr>
        </p:nvSpPr>
        <p:spPr>
          <a:xfrm>
            <a:off x="11329434" y="6346523"/>
            <a:ext cx="536776"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120510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935" y="89102"/>
            <a:ext cx="11394276" cy="108001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000" b="0"/>
            </a:lvl1pPr>
            <a:lvl2pPr>
              <a:defRPr sz="1800" b="0"/>
            </a:lvl2pPr>
            <a:lvl3pPr>
              <a:defRPr sz="16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1733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813078"/>
            <a:ext cx="5389033" cy="3951288"/>
          </a:xfrm>
        </p:spPr>
        <p:txBody>
          <a:bodyPr/>
          <a:lstStyle>
            <a:lvl1pPr>
              <a:defRPr sz="20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DF587D2-2F7B-4652-A356-A760B5E082CC}"/>
              </a:ext>
            </a:extLst>
          </p:cNvPr>
          <p:cNvSpPr>
            <a:spLocks noGrp="1"/>
          </p:cNvSpPr>
          <p:nvPr>
            <p:ph type="ftr" sz="quarter" idx="10"/>
          </p:nvPr>
        </p:nvSpPr>
        <p:spPr>
          <a:xfrm>
            <a:off x="2293043" y="6285909"/>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11" name="Slide Number Placeholder 5">
            <a:extLst>
              <a:ext uri="{FF2B5EF4-FFF2-40B4-BE49-F238E27FC236}">
                <a16:creationId xmlns:a16="http://schemas.microsoft.com/office/drawing/2014/main" id="{690EAE70-31A2-4C56-9156-6E224A27A37E}"/>
              </a:ext>
            </a:extLst>
          </p:cNvPr>
          <p:cNvSpPr>
            <a:spLocks noGrp="1"/>
          </p:cNvSpPr>
          <p:nvPr>
            <p:ph type="sldNum" sz="quarter" idx="11"/>
          </p:nvPr>
        </p:nvSpPr>
        <p:spPr>
          <a:xfrm>
            <a:off x="11329434" y="6346523"/>
            <a:ext cx="536776"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387489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MSKCC_logo_hor_s_rev_rgb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 y="402166"/>
            <a:ext cx="2877749" cy="664760"/>
          </a:xfrm>
          <a:prstGeom prst="rect">
            <a:avLst/>
          </a:prstGeom>
        </p:spPr>
      </p:pic>
      <p:sp>
        <p:nvSpPr>
          <p:cNvPr id="11" name="Slide Number Placeholder 10"/>
          <p:cNvSpPr>
            <a:spLocks noGrp="1"/>
          </p:cNvSpPr>
          <p:nvPr>
            <p:ph type="sldNum" sz="quarter" idx="11"/>
          </p:nvPr>
        </p:nvSpPr>
        <p:spPr/>
        <p:txBody>
          <a:bodyPr/>
          <a:lstStyle>
            <a:lvl1pPr algn="ctr">
              <a:defRPr>
                <a:solidFill>
                  <a:srgbClr val="FFFFFF"/>
                </a:solidFill>
              </a:defRPr>
            </a:lvl1pPr>
          </a:lstStyle>
          <a:p>
            <a:pPr defTabSz="457200"/>
            <a:fld id="{D9DADDD7-F6DB-DE43-84D3-BDE65D6DBA61}" type="slidenum">
              <a:rPr lang="en-US" smtClean="0"/>
              <a:pPr defTabSz="457200"/>
              <a:t>‹#›</a:t>
            </a:fld>
            <a:endParaRPr lang="en-US" dirty="0"/>
          </a:p>
        </p:txBody>
      </p:sp>
      <p:sp>
        <p:nvSpPr>
          <p:cNvPr id="2" name="Rectangle 1"/>
          <p:cNvSpPr/>
          <p:nvPr userDrawn="1"/>
        </p:nvSpPr>
        <p:spPr>
          <a:xfrm>
            <a:off x="355493" y="5929158"/>
            <a:ext cx="11836507" cy="92884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 </a:t>
            </a:r>
          </a:p>
        </p:txBody>
      </p:sp>
      <p:pic>
        <p:nvPicPr>
          <p:cNvPr id="4" name="Picture 3" descr="MSKCC_super_pos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6982" y="940542"/>
            <a:ext cx="10707372" cy="8861273"/>
          </a:xfrm>
          <a:prstGeom prst="rect">
            <a:avLst/>
          </a:prstGeom>
        </p:spPr>
      </p:pic>
      <p:sp>
        <p:nvSpPr>
          <p:cNvPr id="5" name="Text Placeholder 4"/>
          <p:cNvSpPr>
            <a:spLocks noGrp="1"/>
          </p:cNvSpPr>
          <p:nvPr>
            <p:ph type="body" sz="quarter" idx="12"/>
          </p:nvPr>
        </p:nvSpPr>
        <p:spPr>
          <a:xfrm>
            <a:off x="926153" y="2617788"/>
            <a:ext cx="10309115" cy="2082800"/>
          </a:xfrm>
        </p:spPr>
        <p:txBody>
          <a:bodyPr>
            <a:normAutofit/>
          </a:bodyPr>
          <a:lstStyle>
            <a:lvl1pPr marL="0" indent="0">
              <a:buFontTx/>
              <a:buNone/>
              <a:defRPr sz="4400">
                <a:solidFill>
                  <a:srgbClr val="2986E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7" name="Footer Placeholder 4">
            <a:extLst>
              <a:ext uri="{FF2B5EF4-FFF2-40B4-BE49-F238E27FC236}">
                <a16:creationId xmlns:a16="http://schemas.microsoft.com/office/drawing/2014/main" id="{CE6E8883-7E40-49EF-823F-437C9527BD48}"/>
              </a:ext>
            </a:extLst>
          </p:cNvPr>
          <p:cNvSpPr>
            <a:spLocks noGrp="1"/>
          </p:cNvSpPr>
          <p:nvPr>
            <p:ph type="ftr" sz="quarter" idx="3"/>
          </p:nvPr>
        </p:nvSpPr>
        <p:spPr>
          <a:xfrm>
            <a:off x="2263340" y="6330593"/>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8" name="Slide Number Placeholder 5">
            <a:extLst>
              <a:ext uri="{FF2B5EF4-FFF2-40B4-BE49-F238E27FC236}">
                <a16:creationId xmlns:a16="http://schemas.microsoft.com/office/drawing/2014/main" id="{CA286A22-D993-409F-A246-738F76DB34E9}"/>
              </a:ext>
            </a:extLst>
          </p:cNvPr>
          <p:cNvSpPr txBox="1">
            <a:spLocks/>
          </p:cNvSpPr>
          <p:nvPr userDrawn="1"/>
        </p:nvSpPr>
        <p:spPr>
          <a:xfrm>
            <a:off x="11299731" y="6391207"/>
            <a:ext cx="53677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Corbel"/>
                <a:ea typeface="+mn-ea"/>
                <a:cs typeface="Corbe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21385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71935" y="89098"/>
            <a:ext cx="11394276" cy="685234"/>
          </a:xfrm>
          <a:prstGeom prst="rect">
            <a:avLst/>
          </a:prstGeom>
        </p:spPr>
        <p:txBody>
          <a:body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0A5E5893-DFBB-424A-A012-101AF4426A18}"/>
              </a:ext>
            </a:extLst>
          </p:cNvPr>
          <p:cNvSpPr>
            <a:spLocks noGrp="1"/>
          </p:cNvSpPr>
          <p:nvPr>
            <p:ph type="ftr" sz="quarter" idx="3"/>
          </p:nvPr>
        </p:nvSpPr>
        <p:spPr>
          <a:xfrm>
            <a:off x="2293043" y="6285909"/>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8" name="Slide Number Placeholder 5">
            <a:extLst>
              <a:ext uri="{FF2B5EF4-FFF2-40B4-BE49-F238E27FC236}">
                <a16:creationId xmlns:a16="http://schemas.microsoft.com/office/drawing/2014/main" id="{BE6B338C-BCEF-45BC-A71C-86F1A8B6BD5E}"/>
              </a:ext>
            </a:extLst>
          </p:cNvPr>
          <p:cNvSpPr>
            <a:spLocks noGrp="1"/>
          </p:cNvSpPr>
          <p:nvPr>
            <p:ph type="sldNum" sz="quarter" idx="4"/>
          </p:nvPr>
        </p:nvSpPr>
        <p:spPr>
          <a:xfrm>
            <a:off x="11329434" y="6346523"/>
            <a:ext cx="536776"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317897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150850"/>
            <a:ext cx="7315200" cy="4135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txBox="1">
            <a:spLocks/>
          </p:cNvSpPr>
          <p:nvPr userDrawn="1"/>
        </p:nvSpPr>
        <p:spPr>
          <a:xfrm>
            <a:off x="471935" y="89098"/>
            <a:ext cx="11394276"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rbel"/>
                <a:ea typeface="+mj-ea"/>
              </a:rPr>
              <a:t>Click to edit Master title style</a:t>
            </a:r>
            <a:endParaRPr kumimoji="0" lang="en-US" sz="3200" b="1" i="0" u="none" strike="noStrike" kern="1200" cap="none" spc="0" normalizeH="0" baseline="0" noProof="0" dirty="0">
              <a:ln>
                <a:noFill/>
              </a:ln>
              <a:solidFill>
                <a:srgbClr val="FFFFFF"/>
              </a:solidFill>
              <a:effectLst/>
              <a:uLnTx/>
              <a:uFillTx/>
              <a:latin typeface="Corbel"/>
              <a:ea typeface="+mj-ea"/>
            </a:endParaRPr>
          </a:p>
        </p:txBody>
      </p:sp>
      <p:sp>
        <p:nvSpPr>
          <p:cNvPr id="9" name="Footer Placeholder 4">
            <a:extLst>
              <a:ext uri="{FF2B5EF4-FFF2-40B4-BE49-F238E27FC236}">
                <a16:creationId xmlns:a16="http://schemas.microsoft.com/office/drawing/2014/main" id="{4DF299FC-6EF7-4032-A7BB-95916C9B70AF}"/>
              </a:ext>
            </a:extLst>
          </p:cNvPr>
          <p:cNvSpPr>
            <a:spLocks noGrp="1"/>
          </p:cNvSpPr>
          <p:nvPr>
            <p:ph type="ftr" sz="quarter" idx="3"/>
          </p:nvPr>
        </p:nvSpPr>
        <p:spPr>
          <a:xfrm>
            <a:off x="2293043" y="6285909"/>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10" name="Slide Number Placeholder 5">
            <a:extLst>
              <a:ext uri="{FF2B5EF4-FFF2-40B4-BE49-F238E27FC236}">
                <a16:creationId xmlns:a16="http://schemas.microsoft.com/office/drawing/2014/main" id="{16B99BB2-E5F3-4DFD-A73C-7E674E78EB29}"/>
              </a:ext>
            </a:extLst>
          </p:cNvPr>
          <p:cNvSpPr>
            <a:spLocks noGrp="1"/>
          </p:cNvSpPr>
          <p:nvPr>
            <p:ph type="sldNum" sz="quarter" idx="4"/>
          </p:nvPr>
        </p:nvSpPr>
        <p:spPr>
          <a:xfrm>
            <a:off x="11329434" y="6346523"/>
            <a:ext cx="536776"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111094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61769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4320-C18E-499B-92D2-153F37DF7851}" type="slidenum">
              <a:rPr lang="en-US" smtClean="0"/>
              <a:t>‹#›</a:t>
            </a:fld>
            <a:endParaRPr lang="en-US"/>
          </a:p>
        </p:txBody>
      </p:sp>
    </p:spTree>
    <p:extLst>
      <p:ext uri="{BB962C8B-B14F-4D97-AF65-F5344CB8AC3E}">
        <p14:creationId xmlns:p14="http://schemas.microsoft.com/office/powerpoint/2010/main" val="19741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935" y="1413024"/>
            <a:ext cx="11394276" cy="47131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93043" y="6285909"/>
            <a:ext cx="7605914" cy="492813"/>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endParaRPr lang="en-US" dirty="0"/>
          </a:p>
        </p:txBody>
      </p:sp>
      <p:sp>
        <p:nvSpPr>
          <p:cNvPr id="6" name="Slide Number Placeholder 5"/>
          <p:cNvSpPr>
            <a:spLocks noGrp="1"/>
          </p:cNvSpPr>
          <p:nvPr>
            <p:ph type="sldNum" sz="quarter" idx="4"/>
          </p:nvPr>
        </p:nvSpPr>
        <p:spPr>
          <a:xfrm>
            <a:off x="11329434" y="6346523"/>
            <a:ext cx="536776"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pPr defTabSz="457200"/>
            <a:fld id="{D9DADDD7-F6DB-DE43-84D3-BDE65D6DBA61}" type="slidenum">
              <a:rPr lang="en-US" smtClean="0"/>
              <a:pPr defTabSz="457200"/>
              <a:t>‹#›</a:t>
            </a:fld>
            <a:endParaRPr lang="en-US" dirty="0"/>
          </a:p>
        </p:txBody>
      </p:sp>
      <p:pic>
        <p:nvPicPr>
          <p:cNvPr id="4" name="Picture 3" descr="MSKCC_logo_hor_pos_rgb_15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935" y="6285909"/>
            <a:ext cx="1600068" cy="492821"/>
          </a:xfrm>
          <a:prstGeom prst="rect">
            <a:avLst/>
          </a:prstGeom>
        </p:spPr>
      </p:pic>
      <p:cxnSp>
        <p:nvCxnSpPr>
          <p:cNvPr id="10" name="Straight Connector 9"/>
          <p:cNvCxnSpPr/>
          <p:nvPr/>
        </p:nvCxnSpPr>
        <p:spPr>
          <a:xfrm>
            <a:off x="471935" y="6206036"/>
            <a:ext cx="11394276"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464785" y="274638"/>
            <a:ext cx="11401425" cy="113838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97849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457200" rtl="0" eaLnBrk="1" latinLnBrk="0" hangingPunct="1">
        <a:spcBef>
          <a:spcPct val="0"/>
        </a:spcBef>
        <a:buNone/>
        <a:defRPr sz="3200" b="1" kern="1200">
          <a:solidFill>
            <a:srgbClr val="2986E2"/>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b="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600" b="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400" b="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DADDD7-F6DB-DE43-84D3-BDE65D6DBA61}" type="slidenum">
              <a:rPr lang="en-US" smtClean="0"/>
              <a:pPr defTabSz="457200"/>
              <a:t>‹#›</a:t>
            </a:fld>
            <a:endParaRPr lang="en-US" dirty="0"/>
          </a:p>
        </p:txBody>
      </p:sp>
    </p:spTree>
    <p:extLst>
      <p:ext uri="{BB962C8B-B14F-4D97-AF65-F5344CB8AC3E}">
        <p14:creationId xmlns:p14="http://schemas.microsoft.com/office/powerpoint/2010/main" val="282704784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01/jamaoto.2016.065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ckoverflow.com/questions/25942592/im-trying-to-print-this-ruler-horizontally-in-java"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136/bmj.e7586" TargetMode="External"/><Relationship Id="rId2" Type="http://schemas.openxmlformats.org/officeDocument/2006/relationships/hyperlink" Target="https://doi.org/10.7326/0003-4819-158-3-201302050-00583" TargetMode="External"/><Relationship Id="rId1" Type="http://schemas.openxmlformats.org/officeDocument/2006/relationships/slideLayout" Target="../slideLayouts/slideLayout2.xml"/><Relationship Id="rId5" Type="http://schemas.openxmlformats.org/officeDocument/2006/relationships/hyperlink" Target="https://doi.org/10.1136/bmjopen-2020-045105" TargetMode="External"/><Relationship Id="rId4" Type="http://schemas.openxmlformats.org/officeDocument/2006/relationships/hyperlink" Target="https://doi.org/10.1001/jama.2017.2190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raybaser/FACTscorer" TargetMode="External"/><Relationship Id="rId2" Type="http://schemas.openxmlformats.org/officeDocument/2006/relationships/hyperlink" Target="http://doi.org/10.1023/A:10088218264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raybaser/FACTscorer" TargetMode="External"/><Relationship Id="rId2" Type="http://schemas.openxmlformats.org/officeDocument/2006/relationships/hyperlink" Target="http://doi.org/10.1023/A:100882182649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16/S1470-2045(19)30790-9" TargetMode="External"/><Relationship Id="rId2" Type="http://schemas.openxmlformats.org/officeDocument/2006/relationships/hyperlink" Target="https://doi.org/10.1001/jama.2013.879" TargetMode="External"/><Relationship Id="rId1" Type="http://schemas.openxmlformats.org/officeDocument/2006/relationships/slideLayout" Target="../slideLayouts/slideLayout2.xml"/><Relationship Id="rId4" Type="http://schemas.openxmlformats.org/officeDocument/2006/relationships/hyperlink" Target="https://doi.org/10.1007/s11136-018-2020-3"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isoqol.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usinessannexe.co.uk/qolsol/"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8BC5-17DE-41B8-9032-286C2DF4CBBB}"/>
              </a:ext>
            </a:extLst>
          </p:cNvPr>
          <p:cNvSpPr>
            <a:spLocks noGrp="1"/>
          </p:cNvSpPr>
          <p:nvPr>
            <p:ph type="ctrTitle"/>
          </p:nvPr>
        </p:nvSpPr>
        <p:spPr>
          <a:xfrm>
            <a:off x="570233" y="1429929"/>
            <a:ext cx="10363200" cy="1470025"/>
          </a:xfrm>
        </p:spPr>
        <p:txBody>
          <a:bodyPr>
            <a:noAutofit/>
          </a:bodyPr>
          <a:lstStyle/>
          <a:p>
            <a:r>
              <a:rPr lang="en-US" sz="3400" dirty="0"/>
              <a:t>Introduction to Patient-Reported Outcomes (PROs)</a:t>
            </a:r>
            <a:br>
              <a:rPr lang="en-US" sz="3400" dirty="0"/>
            </a:br>
            <a:r>
              <a:rPr lang="en-US" sz="3400" dirty="0"/>
              <a:t>and Quality of Life (QoL) Endpoints </a:t>
            </a:r>
            <a:br>
              <a:rPr lang="en-US" sz="3400" dirty="0"/>
            </a:br>
            <a:r>
              <a:rPr lang="en-US" sz="3400" dirty="0"/>
              <a:t>in Clinical Research</a:t>
            </a:r>
          </a:p>
        </p:txBody>
      </p:sp>
      <p:sp>
        <p:nvSpPr>
          <p:cNvPr id="3" name="Subtitle 2">
            <a:extLst>
              <a:ext uri="{FF2B5EF4-FFF2-40B4-BE49-F238E27FC236}">
                <a16:creationId xmlns:a16="http://schemas.microsoft.com/office/drawing/2014/main" id="{32DE1A25-EEFC-44B6-84F3-BAED483698C1}"/>
              </a:ext>
            </a:extLst>
          </p:cNvPr>
          <p:cNvSpPr>
            <a:spLocks noGrp="1"/>
          </p:cNvSpPr>
          <p:nvPr>
            <p:ph type="subTitle" idx="1"/>
          </p:nvPr>
        </p:nvSpPr>
        <p:spPr>
          <a:xfrm>
            <a:off x="570233" y="3644281"/>
            <a:ext cx="8534400" cy="2040772"/>
          </a:xfrm>
        </p:spPr>
        <p:txBody>
          <a:bodyPr>
            <a:normAutofit fontScale="92500" lnSpcReduction="10000"/>
          </a:bodyPr>
          <a:lstStyle/>
          <a:p>
            <a:r>
              <a:rPr lang="en-US" sz="2600" dirty="0"/>
              <a:t>Raymond E. Baser, MS</a:t>
            </a:r>
          </a:p>
          <a:p>
            <a:r>
              <a:rPr lang="en-US" sz="1500" b="0" dirty="0"/>
              <a:t>Research Biostatistician II </a:t>
            </a:r>
          </a:p>
          <a:p>
            <a:r>
              <a:rPr lang="en-US" sz="1500" b="0" dirty="0"/>
              <a:t>Department of Epidemiology &amp; Biostatistics</a:t>
            </a:r>
          </a:p>
          <a:p>
            <a:r>
              <a:rPr lang="en-US" sz="1500" b="0" dirty="0"/>
              <a:t>Memorial Sloan Kettering Cancer Center </a:t>
            </a:r>
          </a:p>
          <a:p>
            <a:endParaRPr lang="en-US" sz="1500" dirty="0"/>
          </a:p>
          <a:p>
            <a:endParaRPr lang="en-US" sz="1500" dirty="0"/>
          </a:p>
          <a:p>
            <a:r>
              <a:rPr lang="en-US" sz="2600" dirty="0"/>
              <a:t>April 23, 2026</a:t>
            </a:r>
          </a:p>
        </p:txBody>
      </p:sp>
    </p:spTree>
    <p:extLst>
      <p:ext uri="{BB962C8B-B14F-4D97-AF65-F5344CB8AC3E}">
        <p14:creationId xmlns:p14="http://schemas.microsoft.com/office/powerpoint/2010/main" val="15007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More reasons to measure PROs in clinical research </a:t>
            </a:r>
          </a:p>
        </p:txBody>
      </p:sp>
      <p:sp>
        <p:nvSpPr>
          <p:cNvPr id="3" name="Content Placeholder 2"/>
          <p:cNvSpPr>
            <a:spLocks noGrp="1"/>
          </p:cNvSpPr>
          <p:nvPr>
            <p:ph idx="1"/>
          </p:nvPr>
        </p:nvSpPr>
        <p:spPr>
          <a:xfrm>
            <a:off x="490985" y="895148"/>
            <a:ext cx="11394276" cy="4591251"/>
          </a:xfrm>
        </p:spPr>
        <p:txBody>
          <a:bodyPr>
            <a:normAutofit fontScale="85000" lnSpcReduction="10000"/>
          </a:bodyPr>
          <a:lstStyle/>
          <a:p>
            <a:pPr fontAlgn="base"/>
            <a:endParaRPr lang="en-US" sz="1050" dirty="0"/>
          </a:p>
          <a:p>
            <a:pPr fontAlgn="base"/>
            <a:r>
              <a:rPr lang="en-US" sz="1900" dirty="0"/>
              <a:t>Competing treatments may result in similar improvements in disease status, yet differ in side effects and degree of functional impairment they cause</a:t>
            </a:r>
          </a:p>
          <a:p>
            <a:pPr lvl="1" fontAlgn="base"/>
            <a:r>
              <a:rPr lang="en-US" sz="1700" dirty="0"/>
              <a:t>Two treatments may have similar efficacy, but different short-term and/or long-term effects on QoL </a:t>
            </a:r>
          </a:p>
          <a:p>
            <a:pPr lvl="1" fontAlgn="base"/>
            <a:r>
              <a:rPr lang="en-US" sz="1700" dirty="0"/>
              <a:t>Some treatments have mainly palliative intent, with goal to improve patient well-being </a:t>
            </a:r>
          </a:p>
          <a:p>
            <a:pPr marL="457200" lvl="1" indent="0" fontAlgn="base">
              <a:buNone/>
            </a:pPr>
            <a:endParaRPr lang="en-US" sz="1700" dirty="0"/>
          </a:p>
          <a:p>
            <a:pPr fontAlgn="base"/>
            <a:r>
              <a:rPr lang="en-US" sz="1900" dirty="0"/>
              <a:t>Facilitate doctor &lt;-&gt; patient communication </a:t>
            </a:r>
          </a:p>
          <a:p>
            <a:pPr lvl="1" fontAlgn="base"/>
            <a:r>
              <a:rPr lang="en-US" sz="1700" dirty="0"/>
              <a:t>Establishes info about range and severity of problems that affect patients </a:t>
            </a:r>
          </a:p>
          <a:p>
            <a:pPr lvl="1" fontAlgn="base"/>
            <a:r>
              <a:rPr lang="en-US" sz="1700" dirty="0"/>
              <a:t>Give future patients better anticipation and understanding of the consequences of their illness and of potential treatment options</a:t>
            </a:r>
          </a:p>
          <a:p>
            <a:pPr fontAlgn="base"/>
            <a:endParaRPr lang="en-US" sz="1300" dirty="0"/>
          </a:p>
          <a:p>
            <a:pPr fontAlgn="base"/>
            <a:r>
              <a:rPr lang="en-US" sz="1900" dirty="0"/>
              <a:t>Medical decision-making</a:t>
            </a:r>
          </a:p>
          <a:p>
            <a:pPr lvl="1" fontAlgn="base"/>
            <a:r>
              <a:rPr lang="en-US" sz="1700" dirty="0" err="1"/>
              <a:t>HRQoL</a:t>
            </a:r>
            <a:r>
              <a:rPr lang="en-US" sz="1700" dirty="0"/>
              <a:t> can be prognostic (e.g., can predict treatment success, tolerability, etc.)</a:t>
            </a:r>
          </a:p>
          <a:p>
            <a:pPr lvl="1" fontAlgn="base"/>
            <a:r>
              <a:rPr lang="en-US" sz="1700" dirty="0"/>
              <a:t>In cancer patients, pre-treatment </a:t>
            </a:r>
            <a:r>
              <a:rPr lang="en-US" sz="1700" dirty="0" err="1"/>
              <a:t>HRQoL</a:t>
            </a:r>
            <a:r>
              <a:rPr lang="en-US" sz="1700" dirty="0"/>
              <a:t> has been shown to be a predictor of overall survival</a:t>
            </a:r>
          </a:p>
          <a:p>
            <a:pPr lvl="2" fontAlgn="base"/>
            <a:r>
              <a:rPr lang="en-US" sz="1500" dirty="0"/>
              <a:t>Basch E, Deal AM, Dueck AC, et al. Overall Survival Results of a Trial Assessing Patient-Reported Outcomes for Symptom Monitoring During Routine Cancer Treatment. JAMA. 2017;318(2):197-198. doi:10.1001/jama.2017.7156</a:t>
            </a:r>
          </a:p>
          <a:p>
            <a:pPr lvl="1" fontAlgn="base"/>
            <a:endParaRPr lang="en-US" sz="1700" dirty="0"/>
          </a:p>
          <a:p>
            <a:pPr fontAlgn="base"/>
            <a:r>
              <a:rPr lang="en-US" sz="1900" dirty="0"/>
              <a:t>Clinicians frequently under-identify patient-rated adverse events/toxicities</a:t>
            </a:r>
            <a:endParaRPr lang="en-US" dirty="0"/>
          </a:p>
          <a:p>
            <a:pPr lvl="2"/>
            <a:r>
              <a:rPr lang="en-US" sz="1400" dirty="0" err="1"/>
              <a:t>Falchook</a:t>
            </a:r>
            <a:r>
              <a:rPr lang="en-US" sz="1400" dirty="0"/>
              <a:t> AD, et al. Comparison of Patient- and Practitioner-Reported Toxic Effects Associated With Chemoradiotherapy for Head and Neck Cancer. </a:t>
            </a:r>
            <a:r>
              <a:rPr lang="en-US" sz="1400" i="1" dirty="0"/>
              <a:t>JAMA </a:t>
            </a:r>
            <a:r>
              <a:rPr lang="en-US" sz="1400" i="1" dirty="0" err="1"/>
              <a:t>Otolaryngol</a:t>
            </a:r>
            <a:r>
              <a:rPr lang="en-US" sz="1400" i="1" dirty="0"/>
              <a:t> Head Neck Surg</a:t>
            </a:r>
            <a:r>
              <a:rPr lang="en-US" sz="1400" dirty="0"/>
              <a:t>. 2016;142(6):517-523. doi:</a:t>
            </a:r>
            <a:r>
              <a:rPr lang="en-US" sz="1400" dirty="0">
                <a:hlinkClick r:id="rId2"/>
              </a:rPr>
              <a:t>10.1001/jamaoto.2016.0656</a:t>
            </a:r>
            <a:endParaRPr lang="en-US" sz="1400" dirty="0"/>
          </a:p>
          <a:p>
            <a:pPr lvl="1" fontAlgn="base"/>
            <a:endParaRPr lang="en-US" sz="1600" dirty="0"/>
          </a:p>
          <a:p>
            <a:pPr lvl="1" fontAlgn="base"/>
            <a:endParaRPr lang="en-US" sz="1600" dirty="0"/>
          </a:p>
          <a:p>
            <a:endParaRPr lang="en-US" dirty="0"/>
          </a:p>
        </p:txBody>
      </p:sp>
      <p:sp>
        <p:nvSpPr>
          <p:cNvPr id="4" name="Rectangle 3">
            <a:extLst>
              <a:ext uri="{FF2B5EF4-FFF2-40B4-BE49-F238E27FC236}">
                <a16:creationId xmlns:a16="http://schemas.microsoft.com/office/drawing/2014/main" id="{4B381C04-7600-45DD-B080-01E899595EE9}"/>
              </a:ext>
            </a:extLst>
          </p:cNvPr>
          <p:cNvSpPr/>
          <p:nvPr/>
        </p:nvSpPr>
        <p:spPr>
          <a:xfrm>
            <a:off x="471935" y="5560472"/>
            <a:ext cx="11394276" cy="63976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accent1"/>
                </a:solidFill>
              </a:rPr>
              <a:t>Depending on the nature of the trial, PROMs might be selected to measure benefits of treatment and/or negative changes, such as toxicity and side effects.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0B10B-3E52-4F73-A618-F75D7AE219F2}"/>
              </a:ext>
            </a:extLst>
          </p:cNvPr>
          <p:cNvSpPr>
            <a:spLocks noGrp="1"/>
          </p:cNvSpPr>
          <p:nvPr>
            <p:ph type="body" sz="quarter" idx="12"/>
          </p:nvPr>
        </p:nvSpPr>
        <p:spPr>
          <a:xfrm>
            <a:off x="719770" y="687388"/>
            <a:ext cx="5256158" cy="2082800"/>
          </a:xfrm>
        </p:spPr>
        <p:txBody>
          <a:bodyPr>
            <a:normAutofit fontScale="92500" lnSpcReduction="10000"/>
          </a:bodyPr>
          <a:lstStyle/>
          <a:p>
            <a:pPr algn="ctr"/>
            <a:r>
              <a:rPr lang="en-US" dirty="0"/>
              <a:t>PROs </a:t>
            </a:r>
          </a:p>
          <a:p>
            <a:pPr algn="ctr"/>
            <a:r>
              <a:rPr lang="en-US" dirty="0"/>
              <a:t>vs. </a:t>
            </a:r>
          </a:p>
          <a:p>
            <a:pPr algn="ctr"/>
            <a:r>
              <a:rPr lang="en-US" dirty="0"/>
              <a:t>Other Endpoints</a:t>
            </a:r>
          </a:p>
          <a:p>
            <a:endParaRPr lang="en-US" dirty="0"/>
          </a:p>
        </p:txBody>
      </p:sp>
    </p:spTree>
    <p:extLst>
      <p:ext uri="{BB962C8B-B14F-4D97-AF65-F5344CB8AC3E}">
        <p14:creationId xmlns:p14="http://schemas.microsoft.com/office/powerpoint/2010/main" val="312453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250C-97DB-4A8A-AC79-241F1D30ED91}"/>
              </a:ext>
            </a:extLst>
          </p:cNvPr>
          <p:cNvSpPr>
            <a:spLocks noGrp="1"/>
          </p:cNvSpPr>
          <p:nvPr>
            <p:ph type="title"/>
          </p:nvPr>
        </p:nvSpPr>
        <p:spPr/>
        <p:txBody>
          <a:bodyPr/>
          <a:lstStyle/>
          <a:p>
            <a:r>
              <a:rPr lang="en-US" dirty="0"/>
              <a:t>How are PROs </a:t>
            </a:r>
            <a:r>
              <a:rPr lang="en-US" u="sng" dirty="0"/>
              <a:t>similar</a:t>
            </a:r>
            <a:r>
              <a:rPr lang="en-US" dirty="0"/>
              <a:t> to other study endpoints?</a:t>
            </a:r>
          </a:p>
        </p:txBody>
      </p:sp>
      <p:sp>
        <p:nvSpPr>
          <p:cNvPr id="3" name="Content Placeholder 2">
            <a:extLst>
              <a:ext uri="{FF2B5EF4-FFF2-40B4-BE49-F238E27FC236}">
                <a16:creationId xmlns:a16="http://schemas.microsoft.com/office/drawing/2014/main" id="{51E3EC6E-91CE-4832-B5ED-5911118646B4}"/>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sz="2400" dirty="0"/>
              <a:t>Most PRO measures yield one or more continuous variables (scores) that can be summarized and compared between groups like any other continuous endpoint (albeit with more measurement error)</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610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250C-97DB-4A8A-AC79-241F1D30ED91}"/>
              </a:ext>
            </a:extLst>
          </p:cNvPr>
          <p:cNvSpPr>
            <a:spLocks noGrp="1"/>
          </p:cNvSpPr>
          <p:nvPr>
            <p:ph type="title"/>
          </p:nvPr>
        </p:nvSpPr>
        <p:spPr/>
        <p:txBody>
          <a:bodyPr/>
          <a:lstStyle/>
          <a:p>
            <a:r>
              <a:rPr lang="en-US" dirty="0"/>
              <a:t>How are PROs </a:t>
            </a:r>
            <a:r>
              <a:rPr lang="en-US" u="sng" dirty="0"/>
              <a:t>different</a:t>
            </a:r>
            <a:r>
              <a:rPr lang="en-US" dirty="0"/>
              <a:t> from other study endpoints?</a:t>
            </a:r>
          </a:p>
        </p:txBody>
      </p:sp>
      <p:sp>
        <p:nvSpPr>
          <p:cNvPr id="3" name="Content Placeholder 2">
            <a:extLst>
              <a:ext uri="{FF2B5EF4-FFF2-40B4-BE49-F238E27FC236}">
                <a16:creationId xmlns:a16="http://schemas.microsoft.com/office/drawing/2014/main" id="{51E3EC6E-91CE-4832-B5ED-5911118646B4}"/>
              </a:ext>
            </a:extLst>
          </p:cNvPr>
          <p:cNvSpPr>
            <a:spLocks noGrp="1"/>
          </p:cNvSpPr>
          <p:nvPr>
            <p:ph idx="1"/>
          </p:nvPr>
        </p:nvSpPr>
        <p:spPr/>
        <p:txBody>
          <a:bodyPr/>
          <a:lstStyle/>
          <a:p>
            <a:r>
              <a:rPr lang="en-US" dirty="0"/>
              <a:t>PROs do not measure physically observable characteristics (e.g., height, weight, tumor size)</a:t>
            </a:r>
          </a:p>
          <a:p>
            <a:pPr lvl="1"/>
            <a:r>
              <a:rPr lang="en-US" dirty="0"/>
              <a:t>Latent variables, only observable indirectly through 1 or more imperfect indicators of the latent variable (i.e., items/questions) </a:t>
            </a:r>
          </a:p>
          <a:p>
            <a:pPr lvl="1"/>
            <a:r>
              <a:rPr lang="en-US" u="sng" dirty="0"/>
              <a:t>Observed Score = "True" Score + Error</a:t>
            </a:r>
          </a:p>
          <a:p>
            <a:pPr lvl="2"/>
            <a:r>
              <a:rPr lang="en-US" dirty="0"/>
              <a:t>Psychometric theory assumes that the Error is random and normally distributed</a:t>
            </a:r>
          </a:p>
          <a:p>
            <a:pPr lvl="3"/>
            <a:r>
              <a:rPr lang="en-US" dirty="0"/>
              <a:t>With multiple observed indicators, the Error cancels out</a:t>
            </a:r>
          </a:p>
          <a:p>
            <a:pPr lvl="2"/>
            <a:r>
              <a:rPr lang="en-US" dirty="0"/>
              <a:t>But in reality, the Error often contains </a:t>
            </a:r>
            <a:r>
              <a:rPr lang="en-US" b="1" dirty="0"/>
              <a:t>Random</a:t>
            </a:r>
            <a:r>
              <a:rPr lang="en-US" dirty="0"/>
              <a:t> as well as </a:t>
            </a:r>
            <a:r>
              <a:rPr lang="en-US" b="1" dirty="0"/>
              <a:t>Systematic</a:t>
            </a:r>
            <a:r>
              <a:rPr lang="en-US" dirty="0"/>
              <a:t> error</a:t>
            </a:r>
          </a:p>
          <a:p>
            <a:endParaRPr lang="en-US" dirty="0"/>
          </a:p>
          <a:p>
            <a:r>
              <a:rPr lang="en-US" dirty="0"/>
              <a:t>Measurement Error - PROs susceptible to MANY more sources of error than other endpoints</a:t>
            </a:r>
          </a:p>
          <a:p>
            <a:pPr lvl="1"/>
            <a:r>
              <a:rPr lang="en-US" dirty="0"/>
              <a:t>Reading/comprehension errors (the wording of items is VERY important)</a:t>
            </a:r>
          </a:p>
          <a:p>
            <a:pPr lvl="1"/>
            <a:r>
              <a:rPr lang="en-US" dirty="0"/>
              <a:t>Response biases (yay-saying, nay-saying, avoidance of extremes, social desirability, and more)</a:t>
            </a:r>
          </a:p>
          <a:p>
            <a:pPr lvl="1"/>
            <a:r>
              <a:rPr lang="en-US" dirty="0"/>
              <a:t>Item order effects</a:t>
            </a:r>
          </a:p>
          <a:p>
            <a:pPr lvl="1"/>
            <a:r>
              <a:rPr lang="en-US" dirty="0"/>
              <a:t>Sensitive to formatting and typesetting (including typos and formatting errors)</a:t>
            </a:r>
          </a:p>
          <a:p>
            <a:pPr lvl="1"/>
            <a:r>
              <a:rPr lang="en-US" dirty="0"/>
              <a:t>Affected by respondent mood, attention, weather, time of day, etc.</a:t>
            </a:r>
          </a:p>
          <a:p>
            <a:pPr lvl="1"/>
            <a:r>
              <a:rPr lang="en-US" dirty="0"/>
              <a:t>Subject to scoring errors (this happens WAY more than you might think) and scoring differences across studies</a:t>
            </a:r>
          </a:p>
          <a:p>
            <a:endParaRPr lang="en-US" dirty="0"/>
          </a:p>
        </p:txBody>
      </p:sp>
    </p:spTree>
    <p:extLst>
      <p:ext uri="{BB962C8B-B14F-4D97-AF65-F5344CB8AC3E}">
        <p14:creationId xmlns:p14="http://schemas.microsoft.com/office/powerpoint/2010/main" val="415200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26BA8-AE4E-414F-B39F-7FEDA0166568}"/>
              </a:ext>
            </a:extLst>
          </p:cNvPr>
          <p:cNvSpPr>
            <a:spLocks noGrp="1"/>
          </p:cNvSpPr>
          <p:nvPr>
            <p:ph type="body" sz="quarter" idx="12"/>
          </p:nvPr>
        </p:nvSpPr>
        <p:spPr>
          <a:xfrm>
            <a:off x="854435" y="1346200"/>
            <a:ext cx="10309115" cy="2082800"/>
          </a:xfrm>
        </p:spPr>
        <p:txBody>
          <a:bodyPr/>
          <a:lstStyle/>
          <a:p>
            <a:r>
              <a:rPr lang="en-US" dirty="0"/>
              <a:t>Types of PRO Measures</a:t>
            </a:r>
          </a:p>
        </p:txBody>
      </p:sp>
    </p:spTree>
    <p:extLst>
      <p:ext uri="{BB962C8B-B14F-4D97-AF65-F5344CB8AC3E}">
        <p14:creationId xmlns:p14="http://schemas.microsoft.com/office/powerpoint/2010/main" val="342468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Main Types of PRO/HRQoL Measures </a:t>
            </a:r>
          </a:p>
        </p:txBody>
      </p:sp>
      <p:sp>
        <p:nvSpPr>
          <p:cNvPr id="3" name="Content Placeholder 2"/>
          <p:cNvSpPr>
            <a:spLocks noGrp="1"/>
          </p:cNvSpPr>
          <p:nvPr>
            <p:ph idx="1"/>
          </p:nvPr>
        </p:nvSpPr>
        <p:spPr>
          <a:xfrm>
            <a:off x="471935" y="1106140"/>
            <a:ext cx="11394276" cy="5176316"/>
          </a:xfrm>
        </p:spPr>
        <p:txBody>
          <a:bodyPr>
            <a:normAutofit/>
          </a:bodyPr>
          <a:lstStyle/>
          <a:p>
            <a:r>
              <a:rPr lang="en-US" dirty="0"/>
              <a:t>General Instruments</a:t>
            </a:r>
          </a:p>
          <a:p>
            <a:pPr lvl="1"/>
            <a:r>
              <a:rPr lang="en-US" dirty="0"/>
              <a:t>Intended for general use, irrespective of respondents' medical conditions.  </a:t>
            </a:r>
            <a:endParaRPr lang="en-US" sz="2000" dirty="0"/>
          </a:p>
          <a:p>
            <a:pPr lvl="1"/>
            <a:r>
              <a:rPr lang="en-US" dirty="0"/>
              <a:t>Ex.: Patient-Reported Outcomes Measurement Information System (PROMIS) Scale v1.2 – Global Health</a:t>
            </a:r>
          </a:p>
          <a:p>
            <a:r>
              <a:rPr lang="en-US" dirty="0"/>
              <a:t>Disease-Specific Instruments</a:t>
            </a:r>
          </a:p>
          <a:p>
            <a:pPr lvl="1"/>
            <a:r>
              <a:rPr lang="en-US" dirty="0"/>
              <a:t>Focus on issues of concern to patients with specific disease (e.g., cancer)</a:t>
            </a:r>
          </a:p>
          <a:p>
            <a:pPr lvl="1"/>
            <a:r>
              <a:rPr lang="en-US" dirty="0"/>
              <a:t>More sensitive to treatment-related differences and changes in HRQoL </a:t>
            </a:r>
          </a:p>
          <a:p>
            <a:pPr lvl="1"/>
            <a:r>
              <a:rPr lang="en-US" dirty="0"/>
              <a:t>Ex.: European Organization for Research and Treatment of Cancer (EORTC) Quality-of-Life Questionnaire Core (QLQ-C30) </a:t>
            </a:r>
          </a:p>
          <a:p>
            <a:pPr lvl="1"/>
            <a:r>
              <a:rPr lang="en-US" dirty="0"/>
              <a:t>Ex.: Functional Assessment of Cancer Therapy - General (FACT-G) </a:t>
            </a:r>
          </a:p>
          <a:p>
            <a:pPr lvl="1"/>
            <a:r>
              <a:rPr lang="en-US" dirty="0"/>
              <a:t>Both QLQ-C30 and FACT-G are applicable to cancer patients generally, but both have additional modules that  assess concerns relevant to a specific cancer or treatment type (e.g., QLQ-CR29, FACT-C)</a:t>
            </a:r>
          </a:p>
          <a:p>
            <a:r>
              <a:rPr lang="en-US" b="1" dirty="0"/>
              <a:t>Instruments for Specific Aspects of QoL </a:t>
            </a:r>
          </a:p>
          <a:p>
            <a:pPr lvl="1"/>
            <a:r>
              <a:rPr lang="en-US" dirty="0"/>
              <a:t>Explore single issue in greater depth</a:t>
            </a:r>
          </a:p>
          <a:p>
            <a:pPr lvl="1"/>
            <a:r>
              <a:rPr lang="en-US" dirty="0"/>
              <a:t>Ex.: Brief Pain Inventory (BPI), Brief Fatigue Inventory (BFI), Hospital Anxiety and Depression Scale (HADS), etc.</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FAD7-9571-447A-AAFC-F84D5B25FDAD}"/>
              </a:ext>
            </a:extLst>
          </p:cNvPr>
          <p:cNvSpPr>
            <a:spLocks noGrp="1"/>
          </p:cNvSpPr>
          <p:nvPr>
            <p:ph type="title"/>
          </p:nvPr>
        </p:nvSpPr>
        <p:spPr/>
        <p:txBody>
          <a:bodyPr>
            <a:normAutofit/>
          </a:bodyPr>
          <a:lstStyle/>
          <a:p>
            <a:r>
              <a:rPr lang="en-US" dirty="0"/>
              <a:t>Less Common Types of PRO/HRQoL Measures… </a:t>
            </a:r>
            <a:br>
              <a:rPr lang="en-US" dirty="0"/>
            </a:br>
            <a:r>
              <a:rPr lang="en-US" dirty="0"/>
              <a:t>Not just for patients! </a:t>
            </a:r>
          </a:p>
        </p:txBody>
      </p:sp>
      <p:sp>
        <p:nvSpPr>
          <p:cNvPr id="3" name="Content Placeholder 2">
            <a:extLst>
              <a:ext uri="{FF2B5EF4-FFF2-40B4-BE49-F238E27FC236}">
                <a16:creationId xmlns:a16="http://schemas.microsoft.com/office/drawing/2014/main" id="{EF9F6384-E441-48FC-BC82-41AA2865950B}"/>
              </a:ext>
            </a:extLst>
          </p:cNvPr>
          <p:cNvSpPr>
            <a:spLocks noGrp="1"/>
          </p:cNvSpPr>
          <p:nvPr>
            <p:ph idx="1"/>
          </p:nvPr>
        </p:nvSpPr>
        <p:spPr>
          <a:xfrm>
            <a:off x="471935" y="1415562"/>
            <a:ext cx="11394276" cy="4743802"/>
          </a:xfrm>
        </p:spPr>
        <p:txBody>
          <a:bodyPr/>
          <a:lstStyle/>
          <a:p>
            <a:endParaRPr lang="en-US" dirty="0"/>
          </a:p>
          <a:p>
            <a:r>
              <a:rPr lang="en-US" dirty="0"/>
              <a:t>Quality Improvement (QI) Study:</a:t>
            </a:r>
          </a:p>
          <a:p>
            <a:pPr lvl="1"/>
            <a:r>
              <a:rPr lang="en-US" b="0" dirty="0"/>
              <a:t>A systematic data collection for the purpose of achieving measurable improvements in processes and outcomes in specific healthcare settings.  </a:t>
            </a:r>
          </a:p>
          <a:p>
            <a:pPr marL="0" indent="0">
              <a:buNone/>
            </a:pPr>
            <a:endParaRPr lang="en-US" b="0" dirty="0"/>
          </a:p>
          <a:p>
            <a:r>
              <a:rPr lang="en-US" dirty="0"/>
              <a:t>QI studies often use </a:t>
            </a:r>
            <a:r>
              <a:rPr lang="en-US" u="sng" dirty="0"/>
              <a:t>P</a:t>
            </a:r>
            <a:r>
              <a:rPr lang="en-US" dirty="0"/>
              <a:t>RO (</a:t>
            </a:r>
            <a:r>
              <a:rPr lang="en-US" u="sng" dirty="0"/>
              <a:t>Person</a:t>
            </a:r>
            <a:r>
              <a:rPr lang="en-US" dirty="0"/>
              <a:t>-Reported Outcome) measures to assess constructs that might impact job performance of healthcare providers.  </a:t>
            </a:r>
          </a:p>
          <a:p>
            <a:pPr lvl="1"/>
            <a:r>
              <a:rPr lang="en-US" dirty="0"/>
              <a:t>Physician/provider burnout (Maslach Burnout Inventory, MBI)</a:t>
            </a:r>
          </a:p>
          <a:p>
            <a:pPr lvl="1"/>
            <a:r>
              <a:rPr lang="en-US" dirty="0"/>
              <a:t>Fatigue and recovery for shift workers (Occupational Fatigue Exhaustion Recovery scale, OFER)</a:t>
            </a:r>
          </a:p>
          <a:p>
            <a:pPr lvl="1"/>
            <a:endParaRPr lang="en-US" dirty="0"/>
          </a:p>
          <a:p>
            <a:pPr lvl="1"/>
            <a:endParaRPr lang="en-US" dirty="0"/>
          </a:p>
          <a:p>
            <a:pPr lvl="1"/>
            <a:endParaRPr lang="en-US" b="0" dirty="0"/>
          </a:p>
        </p:txBody>
      </p:sp>
    </p:spTree>
    <p:extLst>
      <p:ext uri="{BB962C8B-B14F-4D97-AF65-F5344CB8AC3E}">
        <p14:creationId xmlns:p14="http://schemas.microsoft.com/office/powerpoint/2010/main" val="315452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7446-DF4E-4BD0-B557-A91BCEF379AD}"/>
              </a:ext>
            </a:extLst>
          </p:cNvPr>
          <p:cNvSpPr>
            <a:spLocks noGrp="1"/>
          </p:cNvSpPr>
          <p:nvPr>
            <p:ph type="title"/>
          </p:nvPr>
        </p:nvSpPr>
        <p:spPr/>
        <p:txBody>
          <a:bodyPr/>
          <a:lstStyle/>
          <a:p>
            <a:r>
              <a:rPr lang="en-US" dirty="0"/>
              <a:t>Similar, but not a PRO…</a:t>
            </a:r>
          </a:p>
        </p:txBody>
      </p:sp>
      <p:sp>
        <p:nvSpPr>
          <p:cNvPr id="3" name="Content Placeholder 2">
            <a:extLst>
              <a:ext uri="{FF2B5EF4-FFF2-40B4-BE49-F238E27FC236}">
                <a16:creationId xmlns:a16="http://schemas.microsoft.com/office/drawing/2014/main" id="{1F83DAC5-2D23-42E4-B959-6CF0718CB200}"/>
              </a:ext>
            </a:extLst>
          </p:cNvPr>
          <p:cNvSpPr>
            <a:spLocks noGrp="1"/>
          </p:cNvSpPr>
          <p:nvPr>
            <p:ph idx="1"/>
          </p:nvPr>
        </p:nvSpPr>
        <p:spPr/>
        <p:txBody>
          <a:bodyPr>
            <a:normAutofit lnSpcReduction="10000"/>
          </a:bodyPr>
          <a:lstStyle/>
          <a:p>
            <a:r>
              <a:rPr lang="en-US" dirty="0"/>
              <a:t>A </a:t>
            </a:r>
            <a:r>
              <a:rPr lang="en-US" u="sng" dirty="0"/>
              <a:t>Clinician-Reported Outcome (CRO)</a:t>
            </a:r>
            <a:r>
              <a:rPr lang="en-US" dirty="0"/>
              <a:t> is a structured assessment that a clinician makes about a patient during/after a clinical encounter.  </a:t>
            </a:r>
          </a:p>
          <a:p>
            <a:pPr lvl="1"/>
            <a:r>
              <a:rPr lang="en-US" dirty="0"/>
              <a:t>Structured, meaning that it has a standard set of items that are completed for all patients.</a:t>
            </a:r>
          </a:p>
          <a:p>
            <a:pPr lvl="1"/>
            <a:r>
              <a:rPr lang="en-US" dirty="0"/>
              <a:t>Examples</a:t>
            </a:r>
          </a:p>
          <a:p>
            <a:pPr lvl="2"/>
            <a:r>
              <a:rPr lang="en-US" dirty="0"/>
              <a:t>Adverse Event (AE) checklist</a:t>
            </a:r>
          </a:p>
          <a:p>
            <a:pPr lvl="2"/>
            <a:r>
              <a:rPr lang="en-US" dirty="0"/>
              <a:t>Clinical exam assessment form</a:t>
            </a:r>
          </a:p>
          <a:p>
            <a:pPr lvl="1"/>
            <a:r>
              <a:rPr lang="en-US" dirty="0"/>
              <a:t>Purposes</a:t>
            </a:r>
          </a:p>
          <a:p>
            <a:pPr lvl="2"/>
            <a:r>
              <a:rPr lang="en-US" dirty="0"/>
              <a:t>If used during clinical encounter, can improve the thoroughness of the clinical assessment</a:t>
            </a:r>
          </a:p>
          <a:p>
            <a:pPr lvl="2"/>
            <a:r>
              <a:rPr lang="en-US" dirty="0"/>
              <a:t>Standardizes data collection of clinical impressions</a:t>
            </a:r>
          </a:p>
          <a:p>
            <a:endParaRPr lang="en-US" dirty="0"/>
          </a:p>
          <a:p>
            <a:r>
              <a:rPr lang="en-US" dirty="0"/>
              <a:t>CROs vs PROs </a:t>
            </a:r>
          </a:p>
          <a:p>
            <a:pPr lvl="1"/>
            <a:r>
              <a:rPr lang="en-US" dirty="0"/>
              <a:t>Typical PROs are for patients to complete with respect to their own thoughts, experiences, feelings, perceptions, symptoms, etc.</a:t>
            </a:r>
          </a:p>
          <a:p>
            <a:pPr lvl="1"/>
            <a:r>
              <a:rPr lang="en-US" dirty="0"/>
              <a:t>Some PROs (here, person-reported outcomes) are intended for clinicians and other healthcare workers to complete (e.g., Maslach Burnout Inventory, MBI), with respect to their own thoughts, experiences, feelings, perceptions, etc.</a:t>
            </a:r>
          </a:p>
          <a:p>
            <a:pPr lvl="1"/>
            <a:r>
              <a:rPr lang="en-US" dirty="0"/>
              <a:t>CRO measures are intended for clinicians to complete with respect to their clinical impressions of a patient</a:t>
            </a:r>
          </a:p>
          <a:p>
            <a:pPr lvl="1"/>
            <a:endParaRPr lang="en-US" dirty="0"/>
          </a:p>
        </p:txBody>
      </p:sp>
    </p:spTree>
    <p:extLst>
      <p:ext uri="{BB962C8B-B14F-4D97-AF65-F5344CB8AC3E}">
        <p14:creationId xmlns:p14="http://schemas.microsoft.com/office/powerpoint/2010/main" val="850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764C9-CC4B-4667-AE5E-1FF9F1E0DC92}"/>
              </a:ext>
            </a:extLst>
          </p:cNvPr>
          <p:cNvSpPr>
            <a:spLocks noGrp="1"/>
          </p:cNvSpPr>
          <p:nvPr>
            <p:ph type="body" sz="quarter" idx="12"/>
          </p:nvPr>
        </p:nvSpPr>
        <p:spPr>
          <a:xfrm>
            <a:off x="941442" y="893490"/>
            <a:ext cx="10309115" cy="2082800"/>
          </a:xfrm>
        </p:spPr>
        <p:txBody>
          <a:bodyPr>
            <a:normAutofit/>
          </a:bodyPr>
          <a:lstStyle/>
          <a:p>
            <a:r>
              <a:rPr lang="en-US" dirty="0"/>
              <a:t>Common Elements of PROMs</a:t>
            </a:r>
          </a:p>
          <a:p>
            <a:endParaRPr lang="en-US" dirty="0"/>
          </a:p>
        </p:txBody>
      </p:sp>
      <p:sp>
        <p:nvSpPr>
          <p:cNvPr id="3" name="Text Placeholder 1">
            <a:extLst>
              <a:ext uri="{FF2B5EF4-FFF2-40B4-BE49-F238E27FC236}">
                <a16:creationId xmlns:a16="http://schemas.microsoft.com/office/drawing/2014/main" id="{988E104F-2DDA-43BE-9C74-22EA09AF59F5}"/>
              </a:ext>
            </a:extLst>
          </p:cNvPr>
          <p:cNvSpPr txBox="1">
            <a:spLocks/>
          </p:cNvSpPr>
          <p:nvPr/>
        </p:nvSpPr>
        <p:spPr>
          <a:xfrm>
            <a:off x="845649" y="2976290"/>
            <a:ext cx="4810570" cy="2082800"/>
          </a:xfrm>
          <a:prstGeom prst="rect">
            <a:avLst/>
          </a:prstGeom>
        </p:spPr>
        <p:txBody>
          <a:bodyPr vert="horz" lIns="91440" tIns="45720" rIns="91440" bIns="45720" rtlCol="0">
            <a:normAutofit fontScale="55000" lnSpcReduction="20000"/>
          </a:bodyPr>
          <a:lstStyle>
            <a:lvl1pPr marL="0" indent="0" algn="l" defTabSz="457200" rtl="0" eaLnBrk="1" latinLnBrk="0" hangingPunct="1">
              <a:spcBef>
                <a:spcPct val="20000"/>
              </a:spcBef>
              <a:buFontTx/>
              <a:buNone/>
              <a:defRPr sz="4400" b="1" kern="1200">
                <a:solidFill>
                  <a:srgbClr val="2986E2"/>
                </a:solidFill>
                <a:latin typeface="Corbel"/>
                <a:ea typeface="+mn-ea"/>
                <a:cs typeface="Corbel"/>
              </a:defRPr>
            </a:lvl1pPr>
            <a:lvl2pPr marL="457200" indent="0" algn="l" defTabSz="457200" rtl="0" eaLnBrk="1" latinLnBrk="0" hangingPunct="1">
              <a:spcBef>
                <a:spcPct val="20000"/>
              </a:spcBef>
              <a:buFontTx/>
              <a:buNone/>
              <a:defRPr sz="1800" b="0" kern="1200">
                <a:solidFill>
                  <a:schemeClr val="tx1"/>
                </a:solidFill>
                <a:latin typeface="Corbel"/>
                <a:ea typeface="+mn-ea"/>
                <a:cs typeface="Corbel"/>
              </a:defRPr>
            </a:lvl2pPr>
            <a:lvl3pPr marL="914400" indent="0" algn="l" defTabSz="457200" rtl="0" eaLnBrk="1" latinLnBrk="0" hangingPunct="1">
              <a:spcBef>
                <a:spcPct val="20000"/>
              </a:spcBef>
              <a:buFontTx/>
              <a:buNone/>
              <a:defRPr sz="1600" b="0" kern="1200">
                <a:solidFill>
                  <a:schemeClr val="tx1"/>
                </a:solidFill>
                <a:latin typeface="Corbel"/>
                <a:ea typeface="+mn-ea"/>
                <a:cs typeface="Corbel"/>
              </a:defRPr>
            </a:lvl3pPr>
            <a:lvl4pPr marL="1371600" indent="0" algn="l" defTabSz="457200" rtl="0" eaLnBrk="1" latinLnBrk="0" hangingPunct="1">
              <a:spcBef>
                <a:spcPct val="20000"/>
              </a:spcBef>
              <a:buFontTx/>
              <a:buNone/>
              <a:defRPr sz="1400" b="0" kern="1200">
                <a:solidFill>
                  <a:schemeClr val="tx1"/>
                </a:solidFill>
                <a:latin typeface="Corbel"/>
                <a:ea typeface="+mn-ea"/>
                <a:cs typeface="Corbel"/>
              </a:defRPr>
            </a:lvl4pPr>
            <a:lvl5pPr marL="1828800" indent="0" algn="l" defTabSz="457200" rtl="0" eaLnBrk="1" latinLnBrk="0" hangingPunct="1">
              <a:spcBef>
                <a:spcPct val="20000"/>
              </a:spcBef>
              <a:buFontTx/>
              <a:buNone/>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Important for </a:t>
            </a:r>
          </a:p>
          <a:p>
            <a:pPr marL="457200" indent="-457200" fontAlgn="base">
              <a:lnSpc>
                <a:spcPct val="110000"/>
              </a:lnSpc>
              <a:buFont typeface="+mj-lt"/>
              <a:buAutoNum type="arabicPeriod"/>
            </a:pPr>
            <a:r>
              <a:rPr lang="en-US" sz="4000" dirty="0">
                <a:solidFill>
                  <a:schemeClr val="accent1"/>
                </a:solidFill>
              </a:rPr>
              <a:t>evaluating whether a PROM is appropriate for a study</a:t>
            </a:r>
          </a:p>
          <a:p>
            <a:pPr marL="457200" indent="-457200" fontAlgn="base">
              <a:lnSpc>
                <a:spcPct val="110000"/>
              </a:lnSpc>
              <a:buFont typeface="+mj-lt"/>
              <a:buAutoNum type="arabicPeriod"/>
            </a:pPr>
            <a:r>
              <a:rPr lang="en-US" sz="4000" dirty="0">
                <a:solidFill>
                  <a:schemeClr val="accent1"/>
                </a:solidFill>
              </a:rPr>
              <a:t>describing the PROM in the study protocol and publications of results</a:t>
            </a:r>
          </a:p>
          <a:p>
            <a:endParaRPr lang="en-US" dirty="0"/>
          </a:p>
        </p:txBody>
      </p:sp>
    </p:spTree>
    <p:extLst>
      <p:ext uri="{BB962C8B-B14F-4D97-AF65-F5344CB8AC3E}">
        <p14:creationId xmlns:p14="http://schemas.microsoft.com/office/powerpoint/2010/main" val="193304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Common Elements of PROMs </a:t>
            </a:r>
          </a:p>
        </p:txBody>
      </p:sp>
      <p:sp>
        <p:nvSpPr>
          <p:cNvPr id="3" name="Content Placeholder 2"/>
          <p:cNvSpPr>
            <a:spLocks noGrp="1"/>
          </p:cNvSpPr>
          <p:nvPr>
            <p:ph sz="quarter" idx="1"/>
          </p:nvPr>
        </p:nvSpPr>
        <p:spPr/>
        <p:txBody>
          <a:bodyPr>
            <a:normAutofit/>
          </a:bodyPr>
          <a:lstStyle/>
          <a:p>
            <a:pPr fontAlgn="base"/>
            <a:r>
              <a:rPr lang="en-US" sz="2800" dirty="0"/>
              <a:t>Instrument name and version</a:t>
            </a:r>
          </a:p>
          <a:p>
            <a:pPr fontAlgn="base"/>
            <a:r>
              <a:rPr lang="en-US" sz="2800" dirty="0"/>
              <a:t>Instructions for respondent</a:t>
            </a:r>
          </a:p>
          <a:p>
            <a:pPr fontAlgn="base"/>
            <a:r>
              <a:rPr lang="en-US" sz="2800" dirty="0"/>
              <a:t>Recall period</a:t>
            </a:r>
          </a:p>
          <a:p>
            <a:pPr fontAlgn="base"/>
            <a:r>
              <a:rPr lang="en-US" sz="2800" dirty="0"/>
              <a:t>Questions (aka, Items) </a:t>
            </a:r>
          </a:p>
          <a:p>
            <a:pPr fontAlgn="base"/>
            <a:r>
              <a:rPr lang="en-US" sz="2800" dirty="0"/>
              <a:t>Item Response options/format</a:t>
            </a:r>
          </a:p>
          <a:p>
            <a:pPr fontAlgn="base"/>
            <a:r>
              <a:rPr lang="en-US" sz="2800" dirty="0"/>
              <a:t>Item scores</a:t>
            </a:r>
          </a:p>
          <a:p>
            <a:pPr fontAlgn="base"/>
            <a:r>
              <a:rPr lang="en-US" sz="2800" dirty="0"/>
              <a:t>Scoring methods/instructions </a:t>
            </a:r>
          </a:p>
          <a:p>
            <a:pPr fontAlgn="base"/>
            <a:r>
              <a:rPr lang="en-US" sz="2800" dirty="0"/>
              <a:t>Validation study/studies</a:t>
            </a:r>
          </a:p>
          <a:p>
            <a:pPr fontAlgn="base"/>
            <a:r>
              <a:rPr lang="en-US" sz="2800" dirty="0"/>
              <a:t>Scale scores (subscale scores and/or total scores)</a:t>
            </a:r>
          </a:p>
          <a:p>
            <a:pPr lvl="1" fontAlgn="base"/>
            <a:r>
              <a:rPr lang="en-US" sz="2000" dirty="0"/>
              <a:t>The result of “scoring” the PROM</a:t>
            </a:r>
          </a:p>
          <a:p>
            <a:pPr fontAlgn="base"/>
            <a:endParaRPr lang="en-US" sz="4000" dirty="0"/>
          </a:p>
          <a:p>
            <a:endParaRPr lang="en-US" dirty="0"/>
          </a:p>
        </p:txBody>
      </p:sp>
      <p:sp>
        <p:nvSpPr>
          <p:cNvPr id="4" name="Right Brace 3">
            <a:extLst>
              <a:ext uri="{FF2B5EF4-FFF2-40B4-BE49-F238E27FC236}">
                <a16:creationId xmlns:a16="http://schemas.microsoft.com/office/drawing/2014/main" id="{049EFB91-7AD5-4E79-8AD1-79B19D25EBA7}"/>
              </a:ext>
            </a:extLst>
          </p:cNvPr>
          <p:cNvSpPr/>
          <p:nvPr/>
        </p:nvSpPr>
        <p:spPr>
          <a:xfrm>
            <a:off x="5587999" y="1034473"/>
            <a:ext cx="424873" cy="29925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8BD7AC2-07EA-4D42-9686-D94996F8AD0D}"/>
              </a:ext>
            </a:extLst>
          </p:cNvPr>
          <p:cNvSpPr txBox="1"/>
          <p:nvPr/>
        </p:nvSpPr>
        <p:spPr>
          <a:xfrm>
            <a:off x="6095999" y="2299931"/>
            <a:ext cx="4454769" cy="461665"/>
          </a:xfrm>
          <a:prstGeom prst="rect">
            <a:avLst/>
          </a:prstGeom>
          <a:noFill/>
        </p:spPr>
        <p:txBody>
          <a:bodyPr wrap="square" rtlCol="0">
            <a:spAutoFit/>
          </a:bodyPr>
          <a:lstStyle/>
          <a:p>
            <a:r>
              <a:rPr lang="en-US" sz="2400" dirty="0">
                <a:solidFill>
                  <a:schemeClr val="accent1"/>
                </a:solidFill>
              </a:rPr>
              <a:t>Usually found on the PROM form</a:t>
            </a:r>
          </a:p>
        </p:txBody>
      </p:sp>
      <p:sp>
        <p:nvSpPr>
          <p:cNvPr id="6" name="Right Brace 5">
            <a:extLst>
              <a:ext uri="{FF2B5EF4-FFF2-40B4-BE49-F238E27FC236}">
                <a16:creationId xmlns:a16="http://schemas.microsoft.com/office/drawing/2014/main" id="{B8E55521-59A8-4C0A-8B1C-B62E3BC8B543}"/>
              </a:ext>
            </a:extLst>
          </p:cNvPr>
          <p:cNvSpPr/>
          <p:nvPr/>
        </p:nvSpPr>
        <p:spPr>
          <a:xfrm>
            <a:off x="5587999" y="4078480"/>
            <a:ext cx="424873" cy="934859"/>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7976834-B004-45E3-A0BA-0BA9E8515486}"/>
              </a:ext>
            </a:extLst>
          </p:cNvPr>
          <p:cNvSpPr txBox="1"/>
          <p:nvPr/>
        </p:nvSpPr>
        <p:spPr>
          <a:xfrm>
            <a:off x="6096000" y="4182342"/>
            <a:ext cx="4666488" cy="830997"/>
          </a:xfrm>
          <a:prstGeom prst="rect">
            <a:avLst/>
          </a:prstGeom>
          <a:noFill/>
        </p:spPr>
        <p:txBody>
          <a:bodyPr wrap="square" rtlCol="0">
            <a:spAutoFit/>
          </a:bodyPr>
          <a:lstStyle/>
          <a:p>
            <a:r>
              <a:rPr lang="en-US" sz="2400" dirty="0">
                <a:solidFill>
                  <a:srgbClr val="FF0000"/>
                </a:solidFill>
              </a:rPr>
              <a:t>These might take some Googling and literature searches to find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D4A8-5F1D-4F7A-A0A3-AF21CBF50B5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5D0D858-127C-4B8F-9996-ED35FC0D8121}"/>
              </a:ext>
            </a:extLst>
          </p:cNvPr>
          <p:cNvSpPr>
            <a:spLocks noGrp="1"/>
          </p:cNvSpPr>
          <p:nvPr>
            <p:ph idx="1"/>
          </p:nvPr>
        </p:nvSpPr>
        <p:spPr/>
        <p:txBody>
          <a:bodyPr>
            <a:normAutofit/>
          </a:bodyPr>
          <a:lstStyle/>
          <a:p>
            <a:pPr lvl="0"/>
            <a:r>
              <a:rPr lang="en-US" dirty="0"/>
              <a:t>Introduction</a:t>
            </a:r>
          </a:p>
          <a:p>
            <a:pPr lvl="1"/>
            <a:r>
              <a:rPr lang="en-US" dirty="0"/>
              <a:t>What is QoL?  HRQoL?  PROs?</a:t>
            </a:r>
          </a:p>
          <a:p>
            <a:pPr lvl="1"/>
            <a:r>
              <a:rPr lang="en-US" dirty="0"/>
              <a:t>Why should QoL and other PRO endpoints be included in clinical research?</a:t>
            </a:r>
          </a:p>
          <a:p>
            <a:pPr lvl="1"/>
            <a:r>
              <a:rPr lang="en-US" dirty="0"/>
              <a:t>PROs vs. other endpoints</a:t>
            </a:r>
          </a:p>
          <a:p>
            <a:pPr lvl="1"/>
            <a:endParaRPr lang="en-US" dirty="0"/>
          </a:p>
          <a:p>
            <a:r>
              <a:rPr lang="en-US" dirty="0"/>
              <a:t>Main Types of PRO Measures</a:t>
            </a:r>
          </a:p>
          <a:p>
            <a:endParaRPr lang="en-US" dirty="0"/>
          </a:p>
          <a:p>
            <a:r>
              <a:rPr lang="en-US" dirty="0"/>
              <a:t>Common Elements of PRO Measures</a:t>
            </a:r>
          </a:p>
          <a:p>
            <a:endParaRPr lang="en-US" dirty="0"/>
          </a:p>
          <a:p>
            <a:r>
              <a:rPr lang="en-US" dirty="0"/>
              <a:t>Scoring Methods</a:t>
            </a:r>
          </a:p>
          <a:p>
            <a:endParaRPr lang="en-US" dirty="0"/>
          </a:p>
          <a:p>
            <a:r>
              <a:rPr lang="en-US" dirty="0"/>
              <a:t>Specific Examples: FACT-C, EORTC QLQ-CR29</a:t>
            </a:r>
          </a:p>
          <a:p>
            <a:pPr marL="0" indent="0">
              <a:buNone/>
            </a:pPr>
            <a:endParaRPr lang="en-US" dirty="0"/>
          </a:p>
          <a:p>
            <a:r>
              <a:rPr lang="en-US" dirty="0"/>
              <a:t>Guidelines for PROs in Study Protocols </a:t>
            </a:r>
          </a:p>
          <a:p>
            <a:pPr lvl="1"/>
            <a:endParaRPr lang="en-US" dirty="0"/>
          </a:p>
          <a:p>
            <a:pPr lvl="1"/>
            <a:endParaRPr lang="en-US" dirty="0"/>
          </a:p>
          <a:p>
            <a:endParaRPr lang="en-US" dirty="0"/>
          </a:p>
          <a:p>
            <a:endParaRPr lang="en-US" dirty="0"/>
          </a:p>
          <a:p>
            <a:pPr lvl="0"/>
            <a:endParaRPr lang="en-US" dirty="0"/>
          </a:p>
        </p:txBody>
      </p:sp>
      <p:pic>
        <p:nvPicPr>
          <p:cNvPr id="14" name="Picture 13" descr="A picture containing measure, water, bunch, full&#10;&#10;Description automatically generated">
            <a:extLst>
              <a:ext uri="{FF2B5EF4-FFF2-40B4-BE49-F238E27FC236}">
                <a16:creationId xmlns:a16="http://schemas.microsoft.com/office/drawing/2014/main" id="{2041023C-CF3F-4B2B-97E0-724787F4BC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0">
            <a:off x="6359569" y="2662642"/>
            <a:ext cx="5182481" cy="1692665"/>
          </a:xfrm>
          <a:prstGeom prst="rect">
            <a:avLst/>
          </a:prstGeom>
        </p:spPr>
      </p:pic>
    </p:spTree>
    <p:extLst>
      <p:ext uri="{BB962C8B-B14F-4D97-AF65-F5344CB8AC3E}">
        <p14:creationId xmlns:p14="http://schemas.microsoft.com/office/powerpoint/2010/main" val="97264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546B0-03D6-40D5-A20D-CFD42A0953E3}"/>
              </a:ext>
            </a:extLst>
          </p:cNvPr>
          <p:cNvPicPr>
            <a:picLocks noChangeAspect="1"/>
          </p:cNvPicPr>
          <p:nvPr/>
        </p:nvPicPr>
        <p:blipFill>
          <a:blip r:embed="rId2"/>
          <a:stretch>
            <a:fillRect/>
          </a:stretch>
        </p:blipFill>
        <p:spPr>
          <a:xfrm>
            <a:off x="1609858" y="0"/>
            <a:ext cx="8972283" cy="6841475"/>
          </a:xfrm>
          <a:prstGeom prst="rect">
            <a:avLst/>
          </a:prstGeom>
        </p:spPr>
      </p:pic>
    </p:spTree>
    <p:extLst>
      <p:ext uri="{BB962C8B-B14F-4D97-AF65-F5344CB8AC3E}">
        <p14:creationId xmlns:p14="http://schemas.microsoft.com/office/powerpoint/2010/main" val="389990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D4C-C3D1-4B11-BFB6-E3D564A11F12}"/>
              </a:ext>
            </a:extLst>
          </p:cNvPr>
          <p:cNvSpPr>
            <a:spLocks noGrp="1"/>
          </p:cNvSpPr>
          <p:nvPr>
            <p:ph type="title"/>
          </p:nvPr>
        </p:nvSpPr>
        <p:spPr/>
        <p:txBody>
          <a:bodyPr/>
          <a:lstStyle/>
          <a:p>
            <a:r>
              <a:rPr lang="en-US" dirty="0"/>
              <a:t>Common Elements of PROMs </a:t>
            </a:r>
          </a:p>
        </p:txBody>
      </p:sp>
      <p:sp>
        <p:nvSpPr>
          <p:cNvPr id="3" name="Content Placeholder 2">
            <a:extLst>
              <a:ext uri="{FF2B5EF4-FFF2-40B4-BE49-F238E27FC236}">
                <a16:creationId xmlns:a16="http://schemas.microsoft.com/office/drawing/2014/main" id="{EE618F83-2A40-43DE-8850-D6B6FE7774BC}"/>
              </a:ext>
            </a:extLst>
          </p:cNvPr>
          <p:cNvSpPr txBox="1">
            <a:spLocks/>
          </p:cNvSpPr>
          <p:nvPr/>
        </p:nvSpPr>
        <p:spPr>
          <a:xfrm>
            <a:off x="384012" y="983047"/>
            <a:ext cx="5624064" cy="5393205"/>
          </a:xfrm>
          <a:prstGeom prst="rect">
            <a:avLst/>
          </a:prstGeom>
        </p:spPr>
        <p:txBody>
          <a:bodyPr>
            <a:normAutofit/>
          </a:bodyPr>
          <a:lst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b="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600" b="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400" b="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r>
              <a:rPr lang="en-US" sz="2200" dirty="0"/>
              <a:t>Instrument name, version</a:t>
            </a:r>
          </a:p>
          <a:p>
            <a:pPr marL="568325" lvl="1" indent="-220663">
              <a:buFont typeface="Arial" panose="020B0604020202020204" pitchFamily="34" charset="0"/>
              <a:buChar char="‒"/>
            </a:pPr>
            <a:r>
              <a:rPr lang="en-US" dirty="0"/>
              <a:t>Refer to this consistently and exactly</a:t>
            </a:r>
          </a:p>
          <a:p>
            <a:pPr marL="568325" lvl="1" indent="-220663">
              <a:buFont typeface="Arial" panose="020B0604020202020204" pitchFamily="34" charset="0"/>
              <a:buChar char="‒"/>
            </a:pPr>
            <a:r>
              <a:rPr lang="en-US" dirty="0"/>
              <a:t>Version is very important for PROMIS instruments</a:t>
            </a:r>
          </a:p>
          <a:p>
            <a:pPr marL="227013" indent="-227013">
              <a:spcBef>
                <a:spcPts val="1200"/>
              </a:spcBef>
            </a:pPr>
            <a:r>
              <a:rPr lang="en-US" sz="2200" dirty="0"/>
              <a:t>Instructions for respondents</a:t>
            </a:r>
          </a:p>
          <a:p>
            <a:pPr marL="568325" lvl="1" indent="-220663"/>
            <a:r>
              <a:rPr lang="en-US" dirty="0"/>
              <a:t>Make sure they are applicable to the study and to the patient</a:t>
            </a:r>
          </a:p>
          <a:p>
            <a:pPr marL="227013" indent="-227013"/>
            <a:r>
              <a:rPr lang="en-US" sz="2200" dirty="0"/>
              <a:t>Recall Period</a:t>
            </a:r>
          </a:p>
          <a:p>
            <a:pPr marL="568325" lvl="1" indent="-220663">
              <a:buFont typeface="Arial" panose="020B0604020202020204" pitchFamily="34" charset="0"/>
              <a:buChar char="‒"/>
            </a:pPr>
            <a:r>
              <a:rPr lang="en-US" dirty="0"/>
              <a:t>Should not be longer than the interval between assessment times</a:t>
            </a:r>
          </a:p>
          <a:p>
            <a:pPr marL="227013" indent="-227013">
              <a:spcBef>
                <a:spcPts val="1200"/>
              </a:spcBef>
            </a:pPr>
            <a:r>
              <a:rPr lang="en-US" sz="2200" dirty="0"/>
              <a:t>Response options/format</a:t>
            </a:r>
          </a:p>
          <a:p>
            <a:pPr marL="568325" lvl="1" indent="-220663"/>
            <a:r>
              <a:rPr lang="en-US" dirty="0"/>
              <a:t>Dichotomous (Yes/No, True/False) </a:t>
            </a:r>
          </a:p>
          <a:p>
            <a:pPr marL="568325" lvl="1" indent="-220663"/>
            <a:r>
              <a:rPr lang="en-US" dirty="0"/>
              <a:t>Visual Analog Scale (VAS) </a:t>
            </a:r>
          </a:p>
          <a:p>
            <a:pPr marL="568325" lvl="1" indent="-220663"/>
            <a:r>
              <a:rPr lang="en-US" dirty="0"/>
              <a:t>0-10 rating scale</a:t>
            </a:r>
          </a:p>
          <a:p>
            <a:pPr marL="568325" lvl="1" indent="-220663"/>
            <a:r>
              <a:rPr lang="en-US" dirty="0"/>
              <a:t>Likert-type response options (most common) </a:t>
            </a:r>
          </a:p>
          <a:p>
            <a:pPr marL="168275" indent="-220663">
              <a:buFont typeface="Arial" panose="020B0604020202020204" pitchFamily="34" charset="0"/>
              <a:buChar char="‒"/>
            </a:pPr>
            <a:endParaRPr lang="en-US" sz="2400" dirty="0"/>
          </a:p>
          <a:p>
            <a:pPr marL="0" indent="0">
              <a:buFont typeface="Arial"/>
              <a:buNone/>
            </a:pPr>
            <a:endParaRPr lang="en-US" dirty="0"/>
          </a:p>
        </p:txBody>
      </p:sp>
      <p:sp>
        <p:nvSpPr>
          <p:cNvPr id="4" name="Content Placeholder 2">
            <a:extLst>
              <a:ext uri="{FF2B5EF4-FFF2-40B4-BE49-F238E27FC236}">
                <a16:creationId xmlns:a16="http://schemas.microsoft.com/office/drawing/2014/main" id="{15A78CE1-773E-48CF-8B1F-64C9B0A8002C}"/>
              </a:ext>
            </a:extLst>
          </p:cNvPr>
          <p:cNvSpPr txBox="1">
            <a:spLocks/>
          </p:cNvSpPr>
          <p:nvPr/>
        </p:nvSpPr>
        <p:spPr>
          <a:xfrm>
            <a:off x="6008076" y="774332"/>
            <a:ext cx="6002216" cy="5477608"/>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b="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600" b="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400" b="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Bef>
                <a:spcPts val="1200"/>
              </a:spcBef>
            </a:pPr>
            <a:r>
              <a:rPr lang="en-US" sz="2200" dirty="0"/>
              <a:t>Item scores</a:t>
            </a:r>
          </a:p>
          <a:p>
            <a:pPr marL="568325" lvl="1" indent="-220663"/>
            <a:r>
              <a:rPr lang="en-US" dirty="0"/>
              <a:t>Numerical scores assigned to response options </a:t>
            </a:r>
          </a:p>
          <a:p>
            <a:pPr marL="968375" lvl="2" indent="-220663"/>
            <a:r>
              <a:rPr lang="en-US" dirty="0"/>
              <a:t>Usually considered ordinal</a:t>
            </a:r>
          </a:p>
          <a:p>
            <a:pPr marL="568325" lvl="1" indent="-220663"/>
            <a:r>
              <a:rPr lang="en-US" dirty="0"/>
              <a:t>Code these in the database exactly as depicted on official PRO instrument, using the numeric item scores instead of the text response options</a:t>
            </a:r>
          </a:p>
          <a:p>
            <a:pPr marL="227013" indent="-227013">
              <a:spcBef>
                <a:spcPts val="1200"/>
              </a:spcBef>
            </a:pPr>
            <a:r>
              <a:rPr lang="en-US" sz="2200" dirty="0"/>
              <a:t>Scale scores</a:t>
            </a:r>
          </a:p>
          <a:p>
            <a:pPr marL="568325" lvl="1" indent="-220663"/>
            <a:r>
              <a:rPr lang="en-US" u="sng" dirty="0"/>
              <a:t>Subscale scores</a:t>
            </a:r>
            <a:r>
              <a:rPr lang="en-US" dirty="0"/>
              <a:t> calculated from subsets of similar items </a:t>
            </a:r>
          </a:p>
          <a:p>
            <a:pPr marL="568325" lvl="1" indent="-220663"/>
            <a:r>
              <a:rPr lang="en-US" u="sng" dirty="0"/>
              <a:t>Total scores</a:t>
            </a:r>
            <a:r>
              <a:rPr lang="en-US" dirty="0"/>
              <a:t> usually calculated from all items (or all subscales)</a:t>
            </a:r>
          </a:p>
          <a:p>
            <a:pPr marL="968375" lvl="2" indent="-220663"/>
            <a:r>
              <a:rPr lang="en-US" sz="1400" dirty="0"/>
              <a:t>Both subscale and total scores are usually considered continuous, assumed normally distributed</a:t>
            </a:r>
          </a:p>
          <a:p>
            <a:pPr marL="568325" lvl="1" indent="-220663"/>
            <a:r>
              <a:rPr lang="en-US" dirty="0"/>
              <a:t>Some/all item scores may need to be “reverse scored” before calculating scale scores</a:t>
            </a:r>
          </a:p>
          <a:p>
            <a:pPr marL="568325" lvl="1" indent="-220663"/>
            <a:r>
              <a:rPr lang="en-US" dirty="0"/>
              <a:t>Subscale/Total scores can often be prorated for missing item data </a:t>
            </a:r>
          </a:p>
          <a:p>
            <a:pPr marL="968375" lvl="2" indent="-220663"/>
            <a:r>
              <a:rPr lang="en-US" sz="1400" dirty="0"/>
              <a:t>Check PROM’s scoring instructions</a:t>
            </a:r>
          </a:p>
          <a:p>
            <a:pPr marL="968375" lvl="2" indent="-220663"/>
            <a:r>
              <a:rPr lang="en-US" sz="1400" dirty="0"/>
              <a:t>If no guidance in scoring instructions, it is usually acceptable to prorate scores if &lt; 50% of the (sub)scale items are missing</a:t>
            </a:r>
          </a:p>
          <a:p>
            <a:pPr marL="0" indent="0">
              <a:buFont typeface="Arial"/>
              <a:buNone/>
            </a:pPr>
            <a:endParaRPr lang="en-US" dirty="0"/>
          </a:p>
        </p:txBody>
      </p:sp>
    </p:spTree>
    <p:extLst>
      <p:ext uri="{BB962C8B-B14F-4D97-AF65-F5344CB8AC3E}">
        <p14:creationId xmlns:p14="http://schemas.microsoft.com/office/powerpoint/2010/main" val="91090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764C9-CC4B-4667-AE5E-1FF9F1E0DC92}"/>
              </a:ext>
            </a:extLst>
          </p:cNvPr>
          <p:cNvSpPr>
            <a:spLocks noGrp="1"/>
          </p:cNvSpPr>
          <p:nvPr>
            <p:ph type="body" sz="quarter" idx="12"/>
          </p:nvPr>
        </p:nvSpPr>
        <p:spPr>
          <a:xfrm>
            <a:off x="941442" y="893490"/>
            <a:ext cx="10309115" cy="2082800"/>
          </a:xfrm>
        </p:spPr>
        <p:txBody>
          <a:bodyPr>
            <a:normAutofit/>
          </a:bodyPr>
          <a:lstStyle/>
          <a:p>
            <a:r>
              <a:rPr lang="en-US" dirty="0"/>
              <a:t>PROM Scoring Methods</a:t>
            </a:r>
          </a:p>
          <a:p>
            <a:endParaRPr lang="en-US" dirty="0"/>
          </a:p>
        </p:txBody>
      </p:sp>
    </p:spTree>
    <p:extLst>
      <p:ext uri="{BB962C8B-B14F-4D97-AF65-F5344CB8AC3E}">
        <p14:creationId xmlns:p14="http://schemas.microsoft.com/office/powerpoint/2010/main" val="219158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35" y="89103"/>
            <a:ext cx="11394276" cy="893946"/>
          </a:xfrm>
        </p:spPr>
        <p:txBody>
          <a:bodyPr/>
          <a:lstStyle/>
          <a:p>
            <a:pPr fontAlgn="base"/>
            <a:r>
              <a:rPr lang="en-US" dirty="0"/>
              <a:t>Overview of Scoring Methods</a:t>
            </a:r>
          </a:p>
        </p:txBody>
      </p:sp>
      <p:sp>
        <p:nvSpPr>
          <p:cNvPr id="3" name="Content Placeholder 2"/>
          <p:cNvSpPr>
            <a:spLocks noGrp="1"/>
          </p:cNvSpPr>
          <p:nvPr>
            <p:ph sz="quarter" idx="1"/>
          </p:nvPr>
        </p:nvSpPr>
        <p:spPr>
          <a:xfrm>
            <a:off x="471935" y="983049"/>
            <a:ext cx="11394276" cy="5087946"/>
          </a:xfrm>
        </p:spPr>
        <p:txBody>
          <a:bodyPr>
            <a:normAutofit fontScale="92500"/>
          </a:bodyPr>
          <a:lstStyle/>
          <a:p>
            <a:pPr marL="0" indent="0">
              <a:buNone/>
            </a:pPr>
            <a:r>
              <a:rPr lang="en-US" sz="2500" b="1" dirty="0"/>
              <a:t>“Scoring” a PROM entails summarizing </a:t>
            </a:r>
            <a:r>
              <a:rPr lang="en-US" sz="2500" b="1" u="sng" dirty="0"/>
              <a:t>item scores</a:t>
            </a:r>
            <a:r>
              <a:rPr lang="en-US" sz="2500" b="1" dirty="0"/>
              <a:t> into a </a:t>
            </a:r>
            <a:r>
              <a:rPr lang="en-US" sz="2500" dirty="0"/>
              <a:t>smaller number of </a:t>
            </a:r>
            <a:r>
              <a:rPr lang="en-US" sz="2500" b="1" u="sng" dirty="0"/>
              <a:t>subscale scores</a:t>
            </a:r>
            <a:r>
              <a:rPr lang="en-US" sz="2500" b="1" dirty="0"/>
              <a:t> and/or a single </a:t>
            </a:r>
            <a:r>
              <a:rPr lang="en-US" sz="2500" b="1" u="sng" dirty="0"/>
              <a:t>total score</a:t>
            </a:r>
            <a:r>
              <a:rPr lang="en-US" sz="2500" b="1" dirty="0"/>
              <a:t>.</a:t>
            </a:r>
          </a:p>
          <a:p>
            <a:pPr marL="0" indent="0">
              <a:buNone/>
            </a:pPr>
            <a:endParaRPr lang="en-US" sz="2500" b="1" dirty="0"/>
          </a:p>
          <a:p>
            <a:pPr lvl="1"/>
            <a:r>
              <a:rPr lang="en-US" sz="2300" b="1" dirty="0"/>
              <a:t>Sum Scoring</a:t>
            </a:r>
          </a:p>
          <a:p>
            <a:pPr lvl="2"/>
            <a:r>
              <a:rPr lang="en-US" dirty="0"/>
              <a:t>Add item scores together</a:t>
            </a:r>
          </a:p>
          <a:p>
            <a:pPr lvl="1"/>
            <a:endParaRPr lang="en-US" sz="2300" dirty="0"/>
          </a:p>
          <a:p>
            <a:pPr lvl="1"/>
            <a:r>
              <a:rPr lang="en-US" sz="2300" b="1" dirty="0"/>
              <a:t>Mean Scoring</a:t>
            </a:r>
          </a:p>
          <a:p>
            <a:pPr lvl="2"/>
            <a:r>
              <a:rPr lang="en-US" dirty="0"/>
              <a:t>Take the mean of item scores</a:t>
            </a:r>
            <a:endParaRPr lang="sv-SE" dirty="0"/>
          </a:p>
          <a:p>
            <a:pPr marL="914400" lvl="2" indent="0">
              <a:buNone/>
            </a:pPr>
            <a:endParaRPr lang="en-US" sz="2300" b="1" dirty="0"/>
          </a:p>
          <a:p>
            <a:pPr lvl="1"/>
            <a:r>
              <a:rPr lang="en-US" sz="2300" b="1" dirty="0"/>
              <a:t>Percent of Maximum Possible (POMP) Scoring (aka, 0-to-100 scoring)</a:t>
            </a:r>
          </a:p>
          <a:p>
            <a:pPr lvl="2"/>
            <a:r>
              <a:rPr lang="en-US" dirty="0"/>
              <a:t>Add item scores together, but then apply a transformation that re-scales the sum scores to have a theoretical range of 0 to 100</a:t>
            </a:r>
          </a:p>
          <a:p>
            <a:pPr marL="400050" lvl="1" indent="0">
              <a:buNone/>
            </a:pPr>
            <a:endParaRPr lang="en-US" sz="2300" dirty="0"/>
          </a:p>
          <a:p>
            <a:pPr lvl="1"/>
            <a:r>
              <a:rPr lang="en-US" sz="2300" b="1" dirty="0"/>
              <a:t>Model- and Norm-based Scoring</a:t>
            </a:r>
          </a:p>
          <a:p>
            <a:pPr lvl="2"/>
            <a:r>
              <a:rPr lang="en-US" dirty="0"/>
              <a:t>Less common, but used by the PROMIS family of PROs (e.g., PROMIS-10 Global Health)</a:t>
            </a:r>
          </a:p>
          <a:p>
            <a:pPr marL="0" indent="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B46A-8A42-5DA1-6FF9-F66577C73F39}"/>
              </a:ext>
            </a:extLst>
          </p:cNvPr>
          <p:cNvSpPr>
            <a:spLocks noGrp="1"/>
          </p:cNvSpPr>
          <p:nvPr>
            <p:ph type="title"/>
          </p:nvPr>
        </p:nvSpPr>
        <p:spPr/>
        <p:txBody>
          <a:bodyPr>
            <a:normAutofit/>
          </a:bodyPr>
          <a:lstStyle/>
          <a:p>
            <a:pPr algn="ctr"/>
            <a:r>
              <a:rPr lang="en-US" sz="3200" dirty="0"/>
              <a:t>Which scoring method makes the most sense for the </a:t>
            </a:r>
            <a:br>
              <a:rPr lang="en-US" sz="3200" dirty="0"/>
            </a:br>
            <a:r>
              <a:rPr lang="en-US" sz="3200" dirty="0"/>
              <a:t>Brief Pain Inventory (BPI), Pain Severity Subscale?</a:t>
            </a:r>
            <a:endParaRPr lang="en-US" dirty="0"/>
          </a:p>
        </p:txBody>
      </p:sp>
      <p:sp>
        <p:nvSpPr>
          <p:cNvPr id="3" name="Content Placeholder 2">
            <a:extLst>
              <a:ext uri="{FF2B5EF4-FFF2-40B4-BE49-F238E27FC236}">
                <a16:creationId xmlns:a16="http://schemas.microsoft.com/office/drawing/2014/main" id="{AB5F59C8-E9AC-77BF-E225-BFBB5CDD6A03}"/>
              </a:ext>
            </a:extLst>
          </p:cNvPr>
          <p:cNvSpPr>
            <a:spLocks noGrp="1"/>
          </p:cNvSpPr>
          <p:nvPr>
            <p:ph idx="1"/>
          </p:nvPr>
        </p:nvSpPr>
        <p:spPr>
          <a:xfrm>
            <a:off x="8352691" y="1547446"/>
            <a:ext cx="3341078" cy="4018086"/>
          </a:xfrm>
        </p:spPr>
        <p:txBody>
          <a:bodyPr>
            <a:normAutofit/>
          </a:bodyPr>
          <a:lstStyle/>
          <a:p>
            <a:pPr marL="0" indent="0" algn="ctr">
              <a:buNone/>
            </a:pPr>
            <a:r>
              <a:rPr lang="en-US" sz="2400" u="sng" dirty="0"/>
              <a:t>Sum Scoring</a:t>
            </a:r>
            <a:r>
              <a:rPr lang="en-US" sz="2400" dirty="0"/>
              <a:t>:</a:t>
            </a:r>
          </a:p>
          <a:p>
            <a:pPr marL="0" indent="0" algn="ctr">
              <a:buNone/>
            </a:pPr>
            <a:r>
              <a:rPr lang="en-US" sz="2400" b="0" dirty="0"/>
              <a:t>8+2+4+3 = </a:t>
            </a:r>
            <a:r>
              <a:rPr lang="en-US" sz="2400" dirty="0">
                <a:solidFill>
                  <a:srgbClr val="FF0000"/>
                </a:solidFill>
              </a:rPr>
              <a:t>17</a:t>
            </a:r>
          </a:p>
          <a:p>
            <a:pPr algn="ctr"/>
            <a:endParaRPr lang="en-US" sz="2400" b="0" dirty="0"/>
          </a:p>
          <a:p>
            <a:pPr marL="0" indent="0" algn="ctr">
              <a:buNone/>
            </a:pPr>
            <a:r>
              <a:rPr lang="en-US" sz="2400" u="sng" dirty="0"/>
              <a:t>Mean Scoring</a:t>
            </a:r>
            <a:r>
              <a:rPr lang="en-US" sz="2400" dirty="0"/>
              <a:t>:</a:t>
            </a:r>
          </a:p>
          <a:p>
            <a:pPr marL="0" indent="0" algn="ctr">
              <a:buNone/>
            </a:pPr>
            <a:r>
              <a:rPr lang="en-US" sz="2400" b="0" dirty="0"/>
              <a:t>17/4 = </a:t>
            </a:r>
            <a:r>
              <a:rPr lang="en-US" sz="2400" dirty="0">
                <a:solidFill>
                  <a:srgbClr val="FF0000"/>
                </a:solidFill>
              </a:rPr>
              <a:t>4.25</a:t>
            </a:r>
          </a:p>
          <a:p>
            <a:pPr algn="ctr"/>
            <a:endParaRPr lang="en-US" sz="2400" b="0" dirty="0"/>
          </a:p>
          <a:p>
            <a:pPr marL="0" indent="0" algn="ctr">
              <a:buNone/>
            </a:pPr>
            <a:r>
              <a:rPr lang="en-US" sz="2400" u="sng" dirty="0"/>
              <a:t>POMP Scoring</a:t>
            </a:r>
            <a:r>
              <a:rPr lang="en-US" sz="2400" dirty="0"/>
              <a:t>:</a:t>
            </a:r>
          </a:p>
          <a:p>
            <a:pPr marL="0" indent="0" algn="ctr">
              <a:buNone/>
            </a:pPr>
            <a:r>
              <a:rPr lang="en-US" sz="2400" b="0" dirty="0"/>
              <a:t>100*(17/40) = </a:t>
            </a:r>
            <a:r>
              <a:rPr lang="en-US" sz="2400" dirty="0">
                <a:solidFill>
                  <a:srgbClr val="FF0000"/>
                </a:solidFill>
              </a:rPr>
              <a:t>42.5</a:t>
            </a:r>
          </a:p>
          <a:p>
            <a:pPr algn="ctr"/>
            <a:endParaRPr lang="en-US" dirty="0"/>
          </a:p>
        </p:txBody>
      </p:sp>
      <p:pic>
        <p:nvPicPr>
          <p:cNvPr id="9" name="Picture 8">
            <a:extLst>
              <a:ext uri="{FF2B5EF4-FFF2-40B4-BE49-F238E27FC236}">
                <a16:creationId xmlns:a16="http://schemas.microsoft.com/office/drawing/2014/main" id="{1B23EB22-9EAD-8297-368B-9C621261CDBB}"/>
              </a:ext>
            </a:extLst>
          </p:cNvPr>
          <p:cNvPicPr>
            <a:picLocks noChangeAspect="1"/>
          </p:cNvPicPr>
          <p:nvPr/>
        </p:nvPicPr>
        <p:blipFill>
          <a:blip r:embed="rId2"/>
          <a:stretch>
            <a:fillRect/>
          </a:stretch>
        </p:blipFill>
        <p:spPr>
          <a:xfrm>
            <a:off x="598838" y="1439924"/>
            <a:ext cx="7753853" cy="4294677"/>
          </a:xfrm>
          <a:prstGeom prst="rect">
            <a:avLst/>
          </a:prstGeom>
        </p:spPr>
      </p:pic>
      <p:sp>
        <p:nvSpPr>
          <p:cNvPr id="4" name="Oval 3">
            <a:extLst>
              <a:ext uri="{FF2B5EF4-FFF2-40B4-BE49-F238E27FC236}">
                <a16:creationId xmlns:a16="http://schemas.microsoft.com/office/drawing/2014/main" id="{5E4056E6-DE0E-C264-A76E-5CEF22F909AF}"/>
              </a:ext>
            </a:extLst>
          </p:cNvPr>
          <p:cNvSpPr/>
          <p:nvPr/>
        </p:nvSpPr>
        <p:spPr>
          <a:xfrm>
            <a:off x="5813048" y="1860501"/>
            <a:ext cx="546652" cy="496957"/>
          </a:xfrm>
          <a:prstGeom prst="ellipse">
            <a:avLst/>
          </a:prstGeom>
          <a:noFill/>
          <a:ln w="28575">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FDC0C8-7994-E5FB-D58E-9A8C2A5D74CB}"/>
              </a:ext>
            </a:extLst>
          </p:cNvPr>
          <p:cNvSpPr/>
          <p:nvPr/>
        </p:nvSpPr>
        <p:spPr>
          <a:xfrm>
            <a:off x="2047967" y="3011451"/>
            <a:ext cx="546652" cy="496957"/>
          </a:xfrm>
          <a:prstGeom prst="ellipse">
            <a:avLst/>
          </a:prstGeom>
          <a:noFill/>
          <a:ln w="28575">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0F68C2-AC7F-24A4-93DC-2455CF63AD55}"/>
              </a:ext>
            </a:extLst>
          </p:cNvPr>
          <p:cNvSpPr/>
          <p:nvPr/>
        </p:nvSpPr>
        <p:spPr>
          <a:xfrm>
            <a:off x="3292658" y="4049375"/>
            <a:ext cx="546652" cy="496957"/>
          </a:xfrm>
          <a:prstGeom prst="ellipse">
            <a:avLst/>
          </a:prstGeom>
          <a:noFill/>
          <a:ln w="28575">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6BEC57-A7AF-E989-CC3F-7F941223BA32}"/>
              </a:ext>
            </a:extLst>
          </p:cNvPr>
          <p:cNvSpPr/>
          <p:nvPr/>
        </p:nvSpPr>
        <p:spPr>
          <a:xfrm>
            <a:off x="2678629" y="5039699"/>
            <a:ext cx="546652" cy="496957"/>
          </a:xfrm>
          <a:prstGeom prst="ellipse">
            <a:avLst/>
          </a:prstGeom>
          <a:noFill/>
          <a:ln w="28575">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66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8EA6-6B65-4647-9819-A16466369701}"/>
              </a:ext>
            </a:extLst>
          </p:cNvPr>
          <p:cNvSpPr>
            <a:spLocks noGrp="1"/>
          </p:cNvSpPr>
          <p:nvPr>
            <p:ph type="title"/>
          </p:nvPr>
        </p:nvSpPr>
        <p:spPr/>
        <p:txBody>
          <a:bodyPr/>
          <a:lstStyle/>
          <a:p>
            <a:r>
              <a:rPr lang="en-US" dirty="0"/>
              <a:t>Sum Scoring</a:t>
            </a:r>
          </a:p>
        </p:txBody>
      </p:sp>
      <p:sp>
        <p:nvSpPr>
          <p:cNvPr id="3" name="Content Placeholder 2">
            <a:extLst>
              <a:ext uri="{FF2B5EF4-FFF2-40B4-BE49-F238E27FC236}">
                <a16:creationId xmlns:a16="http://schemas.microsoft.com/office/drawing/2014/main" id="{6A1005A3-60B4-43F4-BD36-16EC68A5B320}"/>
              </a:ext>
            </a:extLst>
          </p:cNvPr>
          <p:cNvSpPr>
            <a:spLocks noGrp="1"/>
          </p:cNvSpPr>
          <p:nvPr>
            <p:ph idx="1"/>
          </p:nvPr>
        </p:nvSpPr>
        <p:spPr/>
        <p:txBody>
          <a:bodyPr>
            <a:normAutofit fontScale="92500" lnSpcReduction="20000"/>
          </a:bodyPr>
          <a:lstStyle/>
          <a:p>
            <a:r>
              <a:rPr lang="en-US" sz="2400" dirty="0"/>
              <a:t>Score a scale by summing the item scores </a:t>
            </a:r>
          </a:p>
          <a:p>
            <a:pPr lvl="1"/>
            <a:r>
              <a:rPr lang="en-US" sz="2200" dirty="0"/>
              <a:t>FACT family of PROMs use Sum Scoring</a:t>
            </a:r>
          </a:p>
          <a:p>
            <a:r>
              <a:rPr lang="en-US" sz="2400" dirty="0"/>
              <a:t>Pros:</a:t>
            </a:r>
          </a:p>
          <a:p>
            <a:pPr lvl="1"/>
            <a:r>
              <a:rPr lang="en-US" sz="2400" dirty="0"/>
              <a:t>Easy, straightforward calculation</a:t>
            </a:r>
          </a:p>
          <a:p>
            <a:r>
              <a:rPr lang="en-US" sz="2400" dirty="0"/>
              <a:t>Cons:</a:t>
            </a:r>
          </a:p>
          <a:p>
            <a:pPr lvl="1"/>
            <a:r>
              <a:rPr lang="en-US" sz="2400" dirty="0"/>
              <a:t>Without context, hard to know where a given score falls on the range of possible scores (and the range of possible scores may not be obvious, either)</a:t>
            </a:r>
          </a:p>
          <a:p>
            <a:pPr lvl="1"/>
            <a:r>
              <a:rPr lang="en-US" sz="2400" dirty="0"/>
              <a:t>Given the variable numbers of items and variable ranges of item responses, the consequent scores will convey virtually nothing to most investigators, patients, and clinicians</a:t>
            </a:r>
          </a:p>
          <a:p>
            <a:pPr lvl="1"/>
            <a:r>
              <a:rPr lang="en-US" sz="2400" dirty="0"/>
              <a:t>Max scale scores dependent on number of items</a:t>
            </a:r>
          </a:p>
          <a:p>
            <a:pPr lvl="1"/>
            <a:r>
              <a:rPr lang="en-US" sz="2400" dirty="0"/>
              <a:t>Hard to compare relative magnitudes of scores from two different subscales (or instruments)</a:t>
            </a:r>
          </a:p>
          <a:p>
            <a:pPr lvl="1"/>
            <a:r>
              <a:rPr lang="en-US" sz="2400" dirty="0"/>
              <a:t>If lowest item score is 1 (instead of 0): </a:t>
            </a:r>
          </a:p>
          <a:p>
            <a:pPr lvl="2"/>
            <a:r>
              <a:rPr lang="en-US" sz="2200" dirty="0"/>
              <a:t>Minimum scale score will be non-zero, and dependent on number of items</a:t>
            </a:r>
          </a:p>
          <a:p>
            <a:pPr lvl="1"/>
            <a:r>
              <a:rPr lang="en-US" sz="2400" dirty="0"/>
              <a:t>More complicated math required to accurately prorate scores for missing item data when calculating scores</a:t>
            </a:r>
          </a:p>
          <a:p>
            <a:endParaRPr lang="en-US" dirty="0"/>
          </a:p>
        </p:txBody>
      </p:sp>
    </p:spTree>
    <p:extLst>
      <p:ext uri="{BB962C8B-B14F-4D97-AF65-F5344CB8AC3E}">
        <p14:creationId xmlns:p14="http://schemas.microsoft.com/office/powerpoint/2010/main" val="171208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9231-5D52-47AF-BB19-AB0B1CC7D3C2}"/>
              </a:ext>
            </a:extLst>
          </p:cNvPr>
          <p:cNvSpPr>
            <a:spLocks noGrp="1"/>
          </p:cNvSpPr>
          <p:nvPr>
            <p:ph type="title"/>
          </p:nvPr>
        </p:nvSpPr>
        <p:spPr/>
        <p:txBody>
          <a:bodyPr/>
          <a:lstStyle/>
          <a:p>
            <a:r>
              <a:rPr lang="en-US" dirty="0"/>
              <a:t>Mean Scoring</a:t>
            </a:r>
          </a:p>
        </p:txBody>
      </p:sp>
      <p:sp>
        <p:nvSpPr>
          <p:cNvPr id="3" name="Content Placeholder 2">
            <a:extLst>
              <a:ext uri="{FF2B5EF4-FFF2-40B4-BE49-F238E27FC236}">
                <a16:creationId xmlns:a16="http://schemas.microsoft.com/office/drawing/2014/main" id="{D73C8705-1D61-4261-A2AE-0F53A86A7BD5}"/>
              </a:ext>
            </a:extLst>
          </p:cNvPr>
          <p:cNvSpPr>
            <a:spLocks noGrp="1"/>
          </p:cNvSpPr>
          <p:nvPr>
            <p:ph idx="1"/>
          </p:nvPr>
        </p:nvSpPr>
        <p:spPr/>
        <p:txBody>
          <a:bodyPr>
            <a:normAutofit fontScale="92500" lnSpcReduction="10000"/>
          </a:bodyPr>
          <a:lstStyle/>
          <a:p>
            <a:r>
              <a:rPr lang="en-US" sz="2400" dirty="0"/>
              <a:t>Score a scale by taking the mean of the item scores </a:t>
            </a:r>
          </a:p>
          <a:p>
            <a:pPr lvl="1"/>
            <a:r>
              <a:rPr lang="en-US" sz="2200" dirty="0"/>
              <a:t>Brief Pain Inventory (BPI) uses mean scoring</a:t>
            </a:r>
          </a:p>
          <a:p>
            <a:r>
              <a:rPr lang="en-US" sz="2400" dirty="0"/>
              <a:t>Pros:</a:t>
            </a:r>
          </a:p>
          <a:p>
            <a:pPr lvl="1"/>
            <a:r>
              <a:rPr lang="en-US" sz="2400" dirty="0"/>
              <a:t>Still pretty easy</a:t>
            </a:r>
          </a:p>
          <a:p>
            <a:pPr lvl="1"/>
            <a:r>
              <a:rPr lang="en-US" sz="2400" dirty="0"/>
              <a:t>Easier to prorate scores for missing item data</a:t>
            </a:r>
          </a:p>
          <a:p>
            <a:pPr lvl="1"/>
            <a:r>
              <a:rPr lang="en-US" sz="2400" dirty="0"/>
              <a:t>Scores are interpretable in direct reference to the item response scale. Potentially more informative than item sums because the respondent’s location on the Likert/rating scale can add substantive knowledge.</a:t>
            </a:r>
          </a:p>
          <a:p>
            <a:r>
              <a:rPr lang="en-US" sz="2400" dirty="0"/>
              <a:t>Cons:</a:t>
            </a:r>
          </a:p>
          <a:p>
            <a:pPr lvl="1"/>
            <a:r>
              <a:rPr lang="en-US" sz="2400" dirty="0"/>
              <a:t>Mean changes and mean group differences on scores appear very small, and very small differences are difficult to grasp</a:t>
            </a:r>
          </a:p>
          <a:p>
            <a:pPr lvl="1"/>
            <a:r>
              <a:rPr lang="en-US" sz="2400" dirty="0"/>
              <a:t>If lowest item score is 1 (instead of 0), then the lowest possible score will be 1</a:t>
            </a:r>
          </a:p>
          <a:p>
            <a:pPr lvl="1"/>
            <a:r>
              <a:rPr lang="en-US" sz="2400" dirty="0"/>
              <a:t>Can obscure the number of items on a scale (e.g., a 1-item score is on the same range as a 10-item score)</a:t>
            </a:r>
          </a:p>
          <a:p>
            <a:endParaRPr lang="en-US" dirty="0"/>
          </a:p>
        </p:txBody>
      </p:sp>
    </p:spTree>
    <p:extLst>
      <p:ext uri="{BB962C8B-B14F-4D97-AF65-F5344CB8AC3E}">
        <p14:creationId xmlns:p14="http://schemas.microsoft.com/office/powerpoint/2010/main" val="126705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FC45-E8BE-41EC-8DBE-7673929DA016}"/>
              </a:ext>
            </a:extLst>
          </p:cNvPr>
          <p:cNvSpPr>
            <a:spLocks noGrp="1"/>
          </p:cNvSpPr>
          <p:nvPr>
            <p:ph type="title"/>
          </p:nvPr>
        </p:nvSpPr>
        <p:spPr/>
        <p:txBody>
          <a:bodyPr/>
          <a:lstStyle/>
          <a:p>
            <a:r>
              <a:rPr lang="en-US" dirty="0"/>
              <a:t>Percent Of Maximum Possible (POMP) scoring (0-100)</a:t>
            </a:r>
          </a:p>
        </p:txBody>
      </p:sp>
      <p:sp>
        <p:nvSpPr>
          <p:cNvPr id="3" name="Content Placeholder 2">
            <a:extLst>
              <a:ext uri="{FF2B5EF4-FFF2-40B4-BE49-F238E27FC236}">
                <a16:creationId xmlns:a16="http://schemas.microsoft.com/office/drawing/2014/main" id="{D7E0592B-8A79-446F-B014-0685D4209CC8}"/>
              </a:ext>
            </a:extLst>
          </p:cNvPr>
          <p:cNvSpPr>
            <a:spLocks noGrp="1"/>
          </p:cNvSpPr>
          <p:nvPr>
            <p:ph idx="1"/>
          </p:nvPr>
        </p:nvSpPr>
        <p:spPr/>
        <p:txBody>
          <a:bodyPr>
            <a:normAutofit fontScale="92500" lnSpcReduction="20000"/>
          </a:bodyPr>
          <a:lstStyle/>
          <a:p>
            <a:r>
              <a:rPr lang="en-US" sz="2400" dirty="0"/>
              <a:t>Score a scale by linearly transforming the sum (or mean) scores to have theoretical range of 0 to 100 </a:t>
            </a:r>
          </a:p>
          <a:p>
            <a:pPr lvl="1"/>
            <a:r>
              <a:rPr lang="en-US" sz="2200" dirty="0"/>
              <a:t>EORTC family of PROMs use POMP Scoring</a:t>
            </a:r>
          </a:p>
          <a:p>
            <a:r>
              <a:rPr lang="en-US" sz="2400" dirty="0"/>
              <a:t>Pros:</a:t>
            </a:r>
          </a:p>
          <a:p>
            <a:pPr lvl="1"/>
            <a:r>
              <a:rPr lang="en-US" sz="2400" dirty="0"/>
              <a:t>Scores are mapped onto a very familiar, user-friendly 0 to 100 range</a:t>
            </a:r>
          </a:p>
          <a:p>
            <a:pPr lvl="1"/>
            <a:r>
              <a:rPr lang="en-US" sz="2400" dirty="0"/>
              <a:t>Subscale scores within an instrument have the same score range and are comparable, even if the subscales have different number of items or response options</a:t>
            </a:r>
          </a:p>
          <a:p>
            <a:pPr lvl="1"/>
            <a:r>
              <a:rPr lang="en-US" sz="2400" dirty="0"/>
              <a:t>The relative magnitudes of scores from different instruments can be compared if all use POMP scoring</a:t>
            </a:r>
          </a:p>
          <a:p>
            <a:pPr lvl="1"/>
            <a:r>
              <a:rPr lang="en-US" sz="2400" dirty="0"/>
              <a:t>Still pretty easy to prorate scores for missing data</a:t>
            </a:r>
          </a:p>
          <a:p>
            <a:pPr lvl="1"/>
            <a:r>
              <a:rPr lang="en-US" sz="2400" dirty="0"/>
              <a:t>Very useful in communicating information to patients, clinicians, and other researchers. </a:t>
            </a:r>
          </a:p>
          <a:p>
            <a:r>
              <a:rPr lang="en-US" sz="2400" dirty="0"/>
              <a:t>Cons:</a:t>
            </a:r>
          </a:p>
          <a:p>
            <a:pPr lvl="1"/>
            <a:r>
              <a:rPr lang="en-US" sz="2400" dirty="0"/>
              <a:t>Harder to calculate, more opportunity for errors</a:t>
            </a:r>
          </a:p>
          <a:p>
            <a:pPr lvl="1"/>
            <a:r>
              <a:rPr lang="en-US" sz="2400" dirty="0"/>
              <a:t>Can obscure the number of items on a scale (e.g., EORTC family of PROMs)</a:t>
            </a:r>
          </a:p>
          <a:p>
            <a:pPr lvl="1"/>
            <a:r>
              <a:rPr lang="en-US" sz="2400" dirty="0"/>
              <a:t>Can mislead researchers into the impression that 1- and 2-item scale scores are continuous when it is probably more appropriate to treat them as ordinal (looking at you, EORTC)</a:t>
            </a:r>
          </a:p>
          <a:p>
            <a:endParaRPr lang="en-US" dirty="0"/>
          </a:p>
        </p:txBody>
      </p:sp>
    </p:spTree>
    <p:extLst>
      <p:ext uri="{BB962C8B-B14F-4D97-AF65-F5344CB8AC3E}">
        <p14:creationId xmlns:p14="http://schemas.microsoft.com/office/powerpoint/2010/main" val="301287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6AA4-BB2A-4923-9F4E-61067D11D6A1}"/>
              </a:ext>
            </a:extLst>
          </p:cNvPr>
          <p:cNvSpPr>
            <a:spLocks noGrp="1"/>
          </p:cNvSpPr>
          <p:nvPr>
            <p:ph type="title"/>
          </p:nvPr>
        </p:nvSpPr>
        <p:spPr/>
        <p:txBody>
          <a:bodyPr/>
          <a:lstStyle/>
          <a:p>
            <a:r>
              <a:rPr lang="en-US" dirty="0"/>
              <a:t>Model- and Norm-Based Scoring</a:t>
            </a:r>
          </a:p>
        </p:txBody>
      </p:sp>
      <p:sp>
        <p:nvSpPr>
          <p:cNvPr id="3" name="Content Placeholder 2">
            <a:extLst>
              <a:ext uri="{FF2B5EF4-FFF2-40B4-BE49-F238E27FC236}">
                <a16:creationId xmlns:a16="http://schemas.microsoft.com/office/drawing/2014/main" id="{27DC470E-BD3B-43FB-9497-CD470AE540DC}"/>
              </a:ext>
            </a:extLst>
          </p:cNvPr>
          <p:cNvSpPr>
            <a:spLocks noGrp="1"/>
          </p:cNvSpPr>
          <p:nvPr>
            <p:ph idx="1"/>
          </p:nvPr>
        </p:nvSpPr>
        <p:spPr/>
        <p:txBody>
          <a:bodyPr>
            <a:normAutofit fontScale="92500" lnSpcReduction="10000"/>
          </a:bodyPr>
          <a:lstStyle/>
          <a:p>
            <a:r>
              <a:rPr lang="en-US" sz="2200" dirty="0"/>
              <a:t>Only worth using if there is a very large, representative "normative" sample </a:t>
            </a:r>
          </a:p>
          <a:p>
            <a:pPr lvl="1"/>
            <a:r>
              <a:rPr lang="en-US" sz="2000" dirty="0"/>
              <a:t>An IRT (item response theory) model is calibrated in this normative sample, and used for scoring</a:t>
            </a:r>
          </a:p>
          <a:p>
            <a:pPr lvl="1"/>
            <a:r>
              <a:rPr lang="en-US" sz="2000" dirty="0"/>
              <a:t>Scores in new samples are transformed to have meaning in reference to the normative population</a:t>
            </a:r>
          </a:p>
          <a:p>
            <a:r>
              <a:rPr lang="en-US" sz="2200" dirty="0"/>
              <a:t>T-scores: Mean = 50, Standard Deviation (SD) = 10</a:t>
            </a:r>
          </a:p>
          <a:p>
            <a:pPr lvl="1"/>
            <a:r>
              <a:rPr lang="en-US" sz="2000" dirty="0"/>
              <a:t>The PROMIS family of instruments uses the T-score scaling method</a:t>
            </a:r>
          </a:p>
          <a:p>
            <a:r>
              <a:rPr lang="en-US" sz="2200" dirty="0"/>
              <a:t>z-scores: Mean = 0, SD = 1</a:t>
            </a:r>
          </a:p>
          <a:p>
            <a:pPr lvl="1"/>
            <a:r>
              <a:rPr lang="en-US" sz="2000" dirty="0"/>
              <a:t>Most neuropsychological tests use z-scores</a:t>
            </a:r>
          </a:p>
          <a:p>
            <a:r>
              <a:rPr lang="en-US" sz="2200" dirty="0"/>
              <a:t>Pros:</a:t>
            </a:r>
          </a:p>
          <a:p>
            <a:pPr lvl="1"/>
            <a:r>
              <a:rPr lang="en-US" sz="2000" dirty="0"/>
              <a:t>Scores have meaning in reference to the normative population</a:t>
            </a:r>
          </a:p>
          <a:p>
            <a:r>
              <a:rPr lang="en-US" sz="2200" dirty="0"/>
              <a:t>Cons:</a:t>
            </a:r>
            <a:endParaRPr lang="en-US" sz="2000" dirty="0"/>
          </a:p>
          <a:p>
            <a:pPr lvl="1"/>
            <a:r>
              <a:rPr lang="en-US" sz="2000" dirty="0"/>
              <a:t>Quality of new scores are dependent upon quality of normative sample</a:t>
            </a:r>
          </a:p>
          <a:p>
            <a:pPr lvl="1"/>
            <a:r>
              <a:rPr lang="en-US" sz="2000" dirty="0"/>
              <a:t>Takes a lot of time and resources to select and collect data from the normative sample</a:t>
            </a:r>
          </a:p>
          <a:p>
            <a:pPr lvl="1"/>
            <a:r>
              <a:rPr lang="en-US" sz="2000" dirty="0"/>
              <a:t>There may not be an appropriate normative sample for some use cases (e.g., a PROM with only a clinical normative sample would be inappropriate to use in a study in the general population)</a:t>
            </a:r>
          </a:p>
          <a:p>
            <a:pPr lvl="1"/>
            <a:r>
              <a:rPr lang="en-US" sz="2000" dirty="0"/>
              <a:t>Scores need to be calculated by comparing “raw” sum scores to norm scores using big look-up tables, or, preferably, sent to a scoring service that will score the items using a more accurate model-based method</a:t>
            </a:r>
          </a:p>
        </p:txBody>
      </p:sp>
    </p:spTree>
    <p:extLst>
      <p:ext uri="{BB962C8B-B14F-4D97-AF65-F5344CB8AC3E}">
        <p14:creationId xmlns:p14="http://schemas.microsoft.com/office/powerpoint/2010/main" val="2196331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6A7D3-2B57-4F1C-840A-B71A1927CC73}"/>
              </a:ext>
            </a:extLst>
          </p:cNvPr>
          <p:cNvSpPr>
            <a:spLocks noGrp="1"/>
          </p:cNvSpPr>
          <p:nvPr>
            <p:ph type="body" sz="quarter" idx="12"/>
          </p:nvPr>
        </p:nvSpPr>
        <p:spPr>
          <a:xfrm>
            <a:off x="627574" y="798319"/>
            <a:ext cx="10309115" cy="2082800"/>
          </a:xfrm>
        </p:spPr>
        <p:txBody>
          <a:bodyPr/>
          <a:lstStyle/>
          <a:p>
            <a:r>
              <a:rPr lang="en-US" dirty="0"/>
              <a:t>EORTC and FACT </a:t>
            </a:r>
          </a:p>
          <a:p>
            <a:r>
              <a:rPr lang="en-US" dirty="0"/>
              <a:t>Measurement Systems</a:t>
            </a:r>
          </a:p>
        </p:txBody>
      </p:sp>
      <p:sp>
        <p:nvSpPr>
          <p:cNvPr id="3" name="Text Placeholder 1">
            <a:extLst>
              <a:ext uri="{FF2B5EF4-FFF2-40B4-BE49-F238E27FC236}">
                <a16:creationId xmlns:a16="http://schemas.microsoft.com/office/drawing/2014/main" id="{A5D1635E-D8C2-9A48-0053-54205D4DAF6D}"/>
              </a:ext>
            </a:extLst>
          </p:cNvPr>
          <p:cNvSpPr txBox="1">
            <a:spLocks/>
          </p:cNvSpPr>
          <p:nvPr/>
        </p:nvSpPr>
        <p:spPr>
          <a:xfrm>
            <a:off x="627573" y="2935481"/>
            <a:ext cx="4473816" cy="3426817"/>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4400" b="1" kern="1200">
                <a:solidFill>
                  <a:srgbClr val="2986E2"/>
                </a:solidFill>
                <a:latin typeface="Corbel"/>
                <a:ea typeface="+mn-ea"/>
                <a:cs typeface="Corbel"/>
              </a:defRPr>
            </a:lvl1pPr>
            <a:lvl2pPr marL="457200" indent="0" algn="l" defTabSz="457200" rtl="0" eaLnBrk="1" latinLnBrk="0" hangingPunct="1">
              <a:spcBef>
                <a:spcPct val="20000"/>
              </a:spcBef>
              <a:buFontTx/>
              <a:buNone/>
              <a:defRPr sz="1800" b="0" kern="1200">
                <a:solidFill>
                  <a:schemeClr val="tx1"/>
                </a:solidFill>
                <a:latin typeface="Corbel"/>
                <a:ea typeface="+mn-ea"/>
                <a:cs typeface="Corbel"/>
              </a:defRPr>
            </a:lvl2pPr>
            <a:lvl3pPr marL="914400" indent="0" algn="l" defTabSz="457200" rtl="0" eaLnBrk="1" latinLnBrk="0" hangingPunct="1">
              <a:spcBef>
                <a:spcPct val="20000"/>
              </a:spcBef>
              <a:buFontTx/>
              <a:buNone/>
              <a:defRPr sz="1600" b="0" kern="1200">
                <a:solidFill>
                  <a:schemeClr val="tx1"/>
                </a:solidFill>
                <a:latin typeface="Corbel"/>
                <a:ea typeface="+mn-ea"/>
                <a:cs typeface="Corbel"/>
              </a:defRPr>
            </a:lvl3pPr>
            <a:lvl4pPr marL="1371600" indent="0" algn="l" defTabSz="457200" rtl="0" eaLnBrk="1" latinLnBrk="0" hangingPunct="1">
              <a:spcBef>
                <a:spcPct val="20000"/>
              </a:spcBef>
              <a:buFontTx/>
              <a:buNone/>
              <a:defRPr sz="1400" b="0" kern="1200">
                <a:solidFill>
                  <a:schemeClr val="tx1"/>
                </a:solidFill>
                <a:latin typeface="Corbel"/>
                <a:ea typeface="+mn-ea"/>
                <a:cs typeface="Corbel"/>
              </a:defRPr>
            </a:lvl4pPr>
            <a:lvl5pPr marL="1828800" indent="0" algn="l" defTabSz="457200" rtl="0" eaLnBrk="1" latinLnBrk="0" hangingPunct="1">
              <a:spcBef>
                <a:spcPct val="20000"/>
              </a:spcBef>
              <a:buFontTx/>
              <a:buNone/>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400"/>
              </a:spcAft>
              <a:buFont typeface="Arial" panose="020B0604020202020204" pitchFamily="34" charset="0"/>
              <a:buChar char="•"/>
            </a:pPr>
            <a:r>
              <a:rPr lang="en-US" sz="2400" dirty="0"/>
              <a:t>Two PROM families, different design philosophies</a:t>
            </a:r>
          </a:p>
        </p:txBody>
      </p:sp>
    </p:spTree>
    <p:extLst>
      <p:ext uri="{BB962C8B-B14F-4D97-AF65-F5344CB8AC3E}">
        <p14:creationId xmlns:p14="http://schemas.microsoft.com/office/powerpoint/2010/main" val="242109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AF61-457B-4E90-979D-8AE07B070328}"/>
              </a:ext>
            </a:extLst>
          </p:cNvPr>
          <p:cNvSpPr>
            <a:spLocks noGrp="1"/>
          </p:cNvSpPr>
          <p:nvPr>
            <p:ph type="title"/>
          </p:nvPr>
        </p:nvSpPr>
        <p:spPr/>
        <p:txBody>
          <a:bodyPr/>
          <a:lstStyle/>
          <a:p>
            <a:r>
              <a:rPr lang="en-US" dirty="0"/>
              <a:t>What is a Patient-Reported Outcome (PRO)?</a:t>
            </a:r>
          </a:p>
        </p:txBody>
      </p:sp>
      <p:sp>
        <p:nvSpPr>
          <p:cNvPr id="3" name="Content Placeholder 2">
            <a:extLst>
              <a:ext uri="{FF2B5EF4-FFF2-40B4-BE49-F238E27FC236}">
                <a16:creationId xmlns:a16="http://schemas.microsoft.com/office/drawing/2014/main" id="{1C161C29-0A4D-457B-BD3F-0704A5336B83}"/>
              </a:ext>
            </a:extLst>
          </p:cNvPr>
          <p:cNvSpPr>
            <a:spLocks noGrp="1"/>
          </p:cNvSpPr>
          <p:nvPr>
            <p:ph idx="1"/>
          </p:nvPr>
        </p:nvSpPr>
        <p:spPr>
          <a:xfrm>
            <a:off x="471935" y="1099038"/>
            <a:ext cx="11394276" cy="5060326"/>
          </a:xfrm>
        </p:spPr>
        <p:txBody>
          <a:bodyPr>
            <a:normAutofit lnSpcReduction="10000"/>
          </a:bodyPr>
          <a:lstStyle/>
          <a:p>
            <a:r>
              <a:rPr lang="en-US" dirty="0"/>
              <a:t>Broadly, a </a:t>
            </a:r>
            <a:r>
              <a:rPr lang="en-US" u="sng" dirty="0"/>
              <a:t>Patient-Reported Outcome (PRO)</a:t>
            </a:r>
            <a:r>
              <a:rPr lang="en-US" dirty="0"/>
              <a:t> is a measurement of any aspect of a patient that comes directly from the patient, without interpretation by a physician or anyone else. </a:t>
            </a:r>
          </a:p>
          <a:p>
            <a:pPr lvl="1"/>
            <a:r>
              <a:rPr lang="en-US" sz="1700" dirty="0"/>
              <a:t>PROs represent the patient voice in ascertaining treatment benefit</a:t>
            </a:r>
          </a:p>
          <a:p>
            <a:pPr lvl="1"/>
            <a:r>
              <a:rPr lang="en-US" sz="1700" dirty="0"/>
              <a:t>A PRO can be measured by self-report (questionnaire) or by interview, provided that the interviewer records only the patient’s response</a:t>
            </a:r>
          </a:p>
          <a:p>
            <a:pPr lvl="1"/>
            <a:r>
              <a:rPr lang="en-US" sz="1700" dirty="0"/>
              <a:t>Some argue PRO should stand for </a:t>
            </a:r>
            <a:r>
              <a:rPr lang="en-US" sz="1700" b="1" u="sng" dirty="0"/>
              <a:t>Person</a:t>
            </a:r>
            <a:r>
              <a:rPr lang="en-US" sz="1700" dirty="0"/>
              <a:t>-Reported Outcome, because not all research subjects are patients</a:t>
            </a:r>
          </a:p>
          <a:p>
            <a:pPr lvl="1"/>
            <a:endParaRPr lang="en-US" dirty="0"/>
          </a:p>
          <a:p>
            <a:r>
              <a:rPr lang="en-US" u="sng" dirty="0"/>
              <a:t>PRO Measure (PROM)</a:t>
            </a:r>
            <a:r>
              <a:rPr lang="en-US" dirty="0"/>
              <a:t>: Usually, one or more questions that ask patients to indicate something specific about themselves using a fixed response format.</a:t>
            </a:r>
          </a:p>
          <a:p>
            <a:endParaRPr lang="en-US" dirty="0"/>
          </a:p>
          <a:p>
            <a:pPr marL="0" indent="0">
              <a:buNone/>
            </a:pPr>
            <a:r>
              <a:rPr lang="en-US" dirty="0"/>
              <a:t>Technically:</a:t>
            </a:r>
          </a:p>
          <a:p>
            <a:pPr marL="0" indent="0">
              <a:buNone/>
            </a:pPr>
            <a:endParaRPr lang="en-US" dirty="0"/>
          </a:p>
          <a:p>
            <a:pPr marL="0" indent="0">
              <a:buNone/>
            </a:pPr>
            <a:endParaRPr lang="en-US" dirty="0"/>
          </a:p>
          <a:p>
            <a:pPr marL="0" indent="0">
              <a:buNone/>
            </a:pPr>
            <a:endParaRPr lang="en-US" dirty="0"/>
          </a:p>
          <a:p>
            <a:pPr marL="0" indent="0">
              <a:buNone/>
            </a:pPr>
            <a:r>
              <a:rPr lang="en-US" dirty="0"/>
              <a:t>But in practice, the terms PRO and PROM are often used interchangeably</a:t>
            </a:r>
          </a:p>
          <a:p>
            <a:pPr marL="0" indent="0">
              <a:buNone/>
            </a:pPr>
            <a:endParaRPr lang="en-US" dirty="0"/>
          </a:p>
        </p:txBody>
      </p:sp>
      <p:graphicFrame>
        <p:nvGraphicFramePr>
          <p:cNvPr id="17" name="Table 17">
            <a:extLst>
              <a:ext uri="{FF2B5EF4-FFF2-40B4-BE49-F238E27FC236}">
                <a16:creationId xmlns:a16="http://schemas.microsoft.com/office/drawing/2014/main" id="{BD8D1734-D8F0-466A-A463-A6D69C09E637}"/>
              </a:ext>
            </a:extLst>
          </p:cNvPr>
          <p:cNvGraphicFramePr>
            <a:graphicFrameLocks noGrp="1"/>
          </p:cNvGraphicFramePr>
          <p:nvPr>
            <p:extLst>
              <p:ext uri="{D42A27DB-BD31-4B8C-83A1-F6EECF244321}">
                <p14:modId xmlns:p14="http://schemas.microsoft.com/office/powerpoint/2010/main" val="2153676892"/>
              </p:ext>
            </p:extLst>
          </p:nvPr>
        </p:nvGraphicFramePr>
        <p:xfrm>
          <a:off x="471935" y="4378231"/>
          <a:ext cx="11394276" cy="1011454"/>
        </p:xfrm>
        <a:graphic>
          <a:graphicData uri="http://schemas.openxmlformats.org/drawingml/2006/table">
            <a:tbl>
              <a:tblPr firstRow="1" bandRow="1">
                <a:tableStyleId>{5C22544A-7EE6-4342-B048-85BDC9FD1C3A}</a:tableStyleId>
              </a:tblPr>
              <a:tblGrid>
                <a:gridCol w="5697138">
                  <a:extLst>
                    <a:ext uri="{9D8B030D-6E8A-4147-A177-3AD203B41FA5}">
                      <a16:colId xmlns:a16="http://schemas.microsoft.com/office/drawing/2014/main" val="617306343"/>
                    </a:ext>
                  </a:extLst>
                </a:gridCol>
                <a:gridCol w="5697138">
                  <a:extLst>
                    <a:ext uri="{9D8B030D-6E8A-4147-A177-3AD203B41FA5}">
                      <a16:colId xmlns:a16="http://schemas.microsoft.com/office/drawing/2014/main" val="3639155682"/>
                    </a:ext>
                  </a:extLst>
                </a:gridCol>
              </a:tblGrid>
              <a:tr h="322763">
                <a:tc>
                  <a:txBody>
                    <a:bodyPr/>
                    <a:lstStyle/>
                    <a:p>
                      <a:pPr algn="ctr"/>
                      <a:r>
                        <a:rPr lang="en-US" b="1" u="sng" dirty="0"/>
                        <a:t>PRO</a:t>
                      </a:r>
                    </a:p>
                  </a:txBody>
                  <a:tcPr/>
                </a:tc>
                <a:tc>
                  <a:txBody>
                    <a:bodyPr/>
                    <a:lstStyle/>
                    <a:p>
                      <a:pPr algn="ctr"/>
                      <a:r>
                        <a:rPr lang="en-US" b="1" u="sng" dirty="0"/>
                        <a:t>PROM</a:t>
                      </a:r>
                    </a:p>
                  </a:txBody>
                  <a:tcPr/>
                </a:tc>
                <a:extLst>
                  <a:ext uri="{0D108BD9-81ED-4DB2-BD59-A6C34878D82A}">
                    <a16:rowId xmlns:a16="http://schemas.microsoft.com/office/drawing/2014/main" val="817995588"/>
                  </a:ext>
                </a:extLst>
              </a:tr>
              <a:tr h="6456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The concept being measured (e.g., symptom burden)</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The concrete method used to measure and quantify the concept (e.g., symptom burden questionnaire)</a:t>
                      </a:r>
                    </a:p>
                  </a:txBody>
                  <a:tcPr/>
                </a:tc>
                <a:extLst>
                  <a:ext uri="{0D108BD9-81ED-4DB2-BD59-A6C34878D82A}">
                    <a16:rowId xmlns:a16="http://schemas.microsoft.com/office/drawing/2014/main" val="2570396880"/>
                  </a:ext>
                </a:extLst>
              </a:tr>
            </a:tbl>
          </a:graphicData>
        </a:graphic>
      </p:graphicFrame>
    </p:spTree>
    <p:extLst>
      <p:ext uri="{BB962C8B-B14F-4D97-AF65-F5344CB8AC3E}">
        <p14:creationId xmlns:p14="http://schemas.microsoft.com/office/powerpoint/2010/main" val="2996235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 are </a:t>
            </a:r>
            <a:r>
              <a:rPr lang="en-US" u="sng" dirty="0"/>
              <a:t>two</a:t>
            </a:r>
            <a:r>
              <a:rPr lang="en-US" dirty="0"/>
              <a:t> main cancer-specific PRO measurement systems</a:t>
            </a:r>
          </a:p>
        </p:txBody>
      </p:sp>
      <p:sp>
        <p:nvSpPr>
          <p:cNvPr id="3" name="Content Placeholder 2"/>
          <p:cNvSpPr>
            <a:spLocks noGrp="1"/>
          </p:cNvSpPr>
          <p:nvPr>
            <p:ph sz="half" idx="1"/>
          </p:nvPr>
        </p:nvSpPr>
        <p:spPr>
          <a:xfrm>
            <a:off x="471935" y="935113"/>
            <a:ext cx="5524419" cy="2380742"/>
          </a:xfrm>
        </p:spPr>
        <p:txBody>
          <a:bodyPr>
            <a:normAutofit/>
          </a:bodyPr>
          <a:lstStyle/>
          <a:p>
            <a:pPr marL="457200" indent="-457200" fontAlgn="base">
              <a:buFont typeface="+mj-lt"/>
              <a:buAutoNum type="arabicPeriod"/>
            </a:pPr>
            <a:r>
              <a:rPr lang="en-US" sz="2200" dirty="0"/>
              <a:t>European Organization for Research and Treatment of Cancer (EORTC) system</a:t>
            </a:r>
          </a:p>
          <a:p>
            <a:pPr lvl="1" fontAlgn="base"/>
            <a:r>
              <a:rPr lang="en-US" sz="2000" dirty="0"/>
              <a:t>Quality-of-Life Questionnaire Core 30 (QLQ-C30) </a:t>
            </a:r>
          </a:p>
          <a:p>
            <a:pPr lvl="1" fontAlgn="base"/>
            <a:r>
              <a:rPr lang="en-US" sz="2000" dirty="0"/>
              <a:t>Colorectal cancer module: QLQ-CR29</a:t>
            </a:r>
          </a:p>
          <a:p>
            <a:pPr marL="457200" indent="-457200" fontAlgn="base">
              <a:buFont typeface="+mj-lt"/>
              <a:buAutoNum type="arabicPeriod"/>
            </a:pPr>
            <a:endParaRPr lang="en-US" sz="2400" dirty="0"/>
          </a:p>
          <a:p>
            <a:pPr marL="0" indent="0">
              <a:buNone/>
            </a:pPr>
            <a:endParaRPr lang="en-US" dirty="0"/>
          </a:p>
        </p:txBody>
      </p:sp>
      <p:sp>
        <p:nvSpPr>
          <p:cNvPr id="13" name="Content Placeholder 2">
            <a:extLst>
              <a:ext uri="{FF2B5EF4-FFF2-40B4-BE49-F238E27FC236}">
                <a16:creationId xmlns:a16="http://schemas.microsoft.com/office/drawing/2014/main" id="{2711C68F-1C23-41E9-83AF-F4F49B52645D}"/>
              </a:ext>
            </a:extLst>
          </p:cNvPr>
          <p:cNvSpPr txBox="1">
            <a:spLocks/>
          </p:cNvSpPr>
          <p:nvPr/>
        </p:nvSpPr>
        <p:spPr>
          <a:xfrm>
            <a:off x="6096000" y="935114"/>
            <a:ext cx="5449331" cy="3645678"/>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1" kern="1200">
                <a:solidFill>
                  <a:schemeClr val="tx1"/>
                </a:solidFill>
                <a:latin typeface="Corbel"/>
                <a:ea typeface="+mn-ea"/>
                <a:cs typeface="Corbe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b="0" kern="1200">
                <a:solidFill>
                  <a:schemeClr val="tx1"/>
                </a:solidFill>
                <a:latin typeface="Corbel"/>
                <a:ea typeface="+mn-ea"/>
                <a:cs typeface="Corbe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b="0" kern="1200">
                <a:solidFill>
                  <a:schemeClr val="tx1"/>
                </a:solidFill>
                <a:latin typeface="Corbel"/>
                <a:ea typeface="+mn-ea"/>
                <a:cs typeface="Corbe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b="0" kern="1200">
                <a:solidFill>
                  <a:schemeClr val="tx1"/>
                </a:solidFill>
                <a:latin typeface="Corbel"/>
                <a:ea typeface="+mn-ea"/>
                <a:cs typeface="Corbe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fontAlgn="base">
              <a:buFont typeface="+mj-lt"/>
              <a:buAutoNum type="arabicPeriod" startAt="2"/>
            </a:pPr>
            <a:r>
              <a:rPr lang="en-US" sz="2200" dirty="0"/>
              <a:t>Functional Assessment of Cancer Therapy (FACT) system</a:t>
            </a:r>
          </a:p>
          <a:p>
            <a:pPr lvl="1" fontAlgn="base"/>
            <a:r>
              <a:rPr lang="en-US" sz="2000" dirty="0"/>
              <a:t>FACT-General (FACT-G) </a:t>
            </a:r>
          </a:p>
          <a:p>
            <a:pPr lvl="1" fontAlgn="base"/>
            <a:r>
              <a:rPr lang="en-US" sz="2000" dirty="0"/>
              <a:t>Colorectal cancer version: FACT-C</a:t>
            </a:r>
          </a:p>
          <a:p>
            <a:pPr lvl="2" fontAlgn="base"/>
            <a:r>
              <a:rPr lang="en-US" dirty="0"/>
              <a:t>The FACT-C is the FACT-G plus 9 items assessing “Additional Concerns” specific to colorectal cancer patients</a:t>
            </a:r>
          </a:p>
          <a:p>
            <a:pPr marL="1257300" lvl="2" indent="-457200" fontAlgn="base"/>
            <a:endParaRPr lang="en-US" sz="1400" dirty="0"/>
          </a:p>
          <a:p>
            <a:endParaRPr lang="en-US" dirty="0"/>
          </a:p>
        </p:txBody>
      </p:sp>
      <p:sp>
        <p:nvSpPr>
          <p:cNvPr id="15" name="Rectangle 14">
            <a:extLst>
              <a:ext uri="{FF2B5EF4-FFF2-40B4-BE49-F238E27FC236}">
                <a16:creationId xmlns:a16="http://schemas.microsoft.com/office/drawing/2014/main" id="{9635375D-B69D-42E2-AA1D-CFD616ACDCE4}"/>
              </a:ext>
            </a:extLst>
          </p:cNvPr>
          <p:cNvSpPr/>
          <p:nvPr/>
        </p:nvSpPr>
        <p:spPr>
          <a:xfrm>
            <a:off x="471935" y="3428999"/>
            <a:ext cx="11394276" cy="2778369"/>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fontAlgn="base">
              <a:buFont typeface="Arial" panose="020B0604020202020204" pitchFamily="34" charset="0"/>
              <a:buChar char="•"/>
            </a:pPr>
            <a:r>
              <a:rPr lang="en-US" sz="2400" b="1" dirty="0">
                <a:solidFill>
                  <a:schemeClr val="accent1"/>
                </a:solidFill>
              </a:rPr>
              <a:t>Both have a </a:t>
            </a:r>
            <a:r>
              <a:rPr lang="en-US" sz="2400" b="1" u="sng" dirty="0">
                <a:solidFill>
                  <a:schemeClr val="accent1"/>
                </a:solidFill>
              </a:rPr>
              <a:t>core/general instrument</a:t>
            </a:r>
            <a:r>
              <a:rPr lang="en-US" sz="2400" b="1" dirty="0">
                <a:solidFill>
                  <a:schemeClr val="accent1"/>
                </a:solidFill>
              </a:rPr>
              <a:t> that is applicable to wide range of cancer patients</a:t>
            </a:r>
          </a:p>
          <a:p>
            <a:pPr marL="342900" indent="-342900" fontAlgn="base">
              <a:buFont typeface="Arial" panose="020B0604020202020204" pitchFamily="34" charset="0"/>
              <a:buChar char="•"/>
            </a:pPr>
            <a:endParaRPr lang="en-US" sz="2400" dirty="0">
              <a:solidFill>
                <a:schemeClr val="accent1"/>
              </a:solidFill>
            </a:endParaRPr>
          </a:p>
          <a:p>
            <a:pPr marL="342900" indent="-342900" fontAlgn="base">
              <a:buFont typeface="Arial" panose="020B0604020202020204" pitchFamily="34" charset="0"/>
              <a:buChar char="•"/>
            </a:pPr>
            <a:r>
              <a:rPr lang="en-US" sz="2400" b="1" dirty="0">
                <a:solidFill>
                  <a:schemeClr val="accent1"/>
                </a:solidFill>
              </a:rPr>
              <a:t>Both have </a:t>
            </a:r>
            <a:r>
              <a:rPr lang="en-US" sz="2400" b="1" u="sng" dirty="0">
                <a:solidFill>
                  <a:schemeClr val="accent1"/>
                </a:solidFill>
              </a:rPr>
              <a:t>additional modules/versions</a:t>
            </a:r>
            <a:r>
              <a:rPr lang="en-US" sz="2400" b="1" dirty="0">
                <a:solidFill>
                  <a:schemeClr val="accent1"/>
                </a:solidFill>
              </a:rPr>
              <a:t> that assess issues relevant to specific cancers or treatments</a:t>
            </a:r>
          </a:p>
          <a:p>
            <a:pPr marL="800100" lvl="1" indent="-342900" fontAlgn="base">
              <a:buFont typeface="Arial" panose="020B0604020202020204" pitchFamily="34" charset="0"/>
              <a:buChar char="•"/>
            </a:pPr>
            <a:r>
              <a:rPr lang="en-US" sz="2100" b="0" dirty="0">
                <a:solidFill>
                  <a:schemeClr val="accent1"/>
                </a:solidFill>
              </a:rPr>
              <a:t>The additional modules should be administered alongside the core/general instrument</a:t>
            </a:r>
          </a:p>
        </p:txBody>
      </p:sp>
    </p:spTree>
    <p:extLst>
      <p:ext uri="{BB962C8B-B14F-4D97-AF65-F5344CB8AC3E}">
        <p14:creationId xmlns:p14="http://schemas.microsoft.com/office/powerpoint/2010/main" val="326443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EORTC QLQ-C30 Characteristics</a:t>
            </a:r>
          </a:p>
        </p:txBody>
      </p:sp>
      <p:sp>
        <p:nvSpPr>
          <p:cNvPr id="3" name="Content Placeholder 2"/>
          <p:cNvSpPr>
            <a:spLocks noGrp="1"/>
          </p:cNvSpPr>
          <p:nvPr>
            <p:ph idx="1"/>
          </p:nvPr>
        </p:nvSpPr>
        <p:spPr>
          <a:xfrm>
            <a:off x="471935" y="967232"/>
            <a:ext cx="11394276" cy="5176316"/>
          </a:xfrm>
        </p:spPr>
        <p:txBody>
          <a:bodyPr>
            <a:normAutofit/>
          </a:bodyPr>
          <a:lstStyle/>
          <a:p>
            <a:pPr marL="457200" lvl="1" indent="0" fontAlgn="base">
              <a:buClr>
                <a:schemeClr val="tx1"/>
              </a:buClr>
              <a:buNone/>
            </a:pPr>
            <a:endParaRPr lang="en-US" sz="2000" dirty="0">
              <a:solidFill>
                <a:srgbClr val="FF0000"/>
              </a:solidFill>
            </a:endParaRPr>
          </a:p>
          <a:p>
            <a:pPr lvl="1" fontAlgn="base">
              <a:buClr>
                <a:schemeClr val="tx1"/>
              </a:buClr>
            </a:pPr>
            <a:r>
              <a:rPr lang="en-US" sz="2400" dirty="0">
                <a:solidFill>
                  <a:srgbClr val="FF0000"/>
                </a:solidFill>
              </a:rPr>
              <a:t>30</a:t>
            </a:r>
            <a:r>
              <a:rPr lang="en-US" sz="2400" dirty="0"/>
              <a:t> items yield a total of </a:t>
            </a:r>
            <a:r>
              <a:rPr lang="en-US" sz="2400" dirty="0">
                <a:solidFill>
                  <a:srgbClr val="FF0000"/>
                </a:solidFill>
              </a:rPr>
              <a:t>15</a:t>
            </a:r>
            <a:r>
              <a:rPr lang="en-US" sz="2400" dirty="0"/>
              <a:t> scale scores (</a:t>
            </a:r>
            <a:r>
              <a:rPr lang="en-US" sz="2400" dirty="0">
                <a:solidFill>
                  <a:srgbClr val="FF0000"/>
                </a:solidFill>
              </a:rPr>
              <a:t>!</a:t>
            </a:r>
            <a:r>
              <a:rPr lang="en-US" sz="2400" dirty="0"/>
              <a:t>)</a:t>
            </a:r>
          </a:p>
          <a:p>
            <a:pPr lvl="2" fontAlgn="base"/>
            <a:r>
              <a:rPr lang="en-US" sz="2000" dirty="0"/>
              <a:t>5 </a:t>
            </a:r>
            <a:r>
              <a:rPr lang="en-US" sz="2000" u="sng" dirty="0"/>
              <a:t>functional scales </a:t>
            </a:r>
            <a:r>
              <a:rPr lang="en-US" sz="2000" dirty="0"/>
              <a:t>(physical, role, cognitive, emotional, and social) </a:t>
            </a:r>
            <a:endParaRPr lang="en-US" sz="3200" dirty="0"/>
          </a:p>
          <a:p>
            <a:pPr lvl="2" fontAlgn="base"/>
            <a:r>
              <a:rPr lang="en-US" sz="2000" dirty="0"/>
              <a:t>3 </a:t>
            </a:r>
            <a:r>
              <a:rPr lang="en-US" sz="2000" u="sng" dirty="0"/>
              <a:t>multi-item symptom scales </a:t>
            </a:r>
            <a:r>
              <a:rPr lang="en-US" sz="2000" dirty="0"/>
              <a:t>(fatigue, pain, and nausea/vomiting) </a:t>
            </a:r>
            <a:endParaRPr lang="en-US" sz="3200" dirty="0"/>
          </a:p>
          <a:p>
            <a:pPr lvl="2" fontAlgn="base"/>
            <a:r>
              <a:rPr lang="en-US" sz="2000" dirty="0"/>
              <a:t>6</a:t>
            </a:r>
            <a:r>
              <a:rPr lang="en-US" sz="2000" i="1" dirty="0"/>
              <a:t> </a:t>
            </a:r>
            <a:r>
              <a:rPr lang="en-US" sz="2000" dirty="0"/>
              <a:t>additional </a:t>
            </a:r>
            <a:r>
              <a:rPr lang="en-US" sz="2000" u="sng" dirty="0"/>
              <a:t>single-item symptom "scales" </a:t>
            </a:r>
            <a:r>
              <a:rPr lang="en-US" sz="2000" dirty="0"/>
              <a:t>assessing other common symptoms reported by cancer patients </a:t>
            </a:r>
            <a:endParaRPr lang="en-US" sz="3200" dirty="0"/>
          </a:p>
          <a:p>
            <a:pPr lvl="2" fontAlgn="base"/>
            <a:r>
              <a:rPr lang="en-US" sz="2000" dirty="0"/>
              <a:t>1 global health-status/QoL scale </a:t>
            </a:r>
          </a:p>
          <a:p>
            <a:pPr lvl="1" fontAlgn="base"/>
            <a:endParaRPr lang="en-US" sz="2400" dirty="0"/>
          </a:p>
          <a:p>
            <a:pPr lvl="1" fontAlgn="base"/>
            <a:r>
              <a:rPr lang="en-US" sz="2400" dirty="0"/>
              <a:t>All 15 scale scores range from 0 to 100 (including the single-item symptom scales)</a:t>
            </a:r>
          </a:p>
          <a:p>
            <a:pPr lvl="2" fontAlgn="base"/>
            <a:r>
              <a:rPr lang="en-US" sz="2000" dirty="0"/>
              <a:t>Functional scales: Higher scores indicate better functioning</a:t>
            </a:r>
          </a:p>
          <a:p>
            <a:pPr lvl="2" fontAlgn="base"/>
            <a:r>
              <a:rPr lang="en-US" sz="2000" dirty="0"/>
              <a:t>Symptom scales: Higher scores indicate higher levels of symptomatology</a:t>
            </a:r>
          </a:p>
          <a:p>
            <a:pPr lvl="2" fontAlgn="base"/>
            <a:r>
              <a:rPr lang="en-US" sz="2000" dirty="0"/>
              <a:t>Global health-status/QoL: Higher scores indicate higher QoL</a:t>
            </a:r>
          </a:p>
          <a:p>
            <a:pPr lvl="2" fontAlgn="base"/>
            <a:endParaRPr lang="en-US" sz="1800" dirty="0"/>
          </a:p>
          <a:p>
            <a:endParaRPr lang="en-US" dirty="0"/>
          </a:p>
        </p:txBody>
      </p:sp>
    </p:spTree>
    <p:extLst>
      <p:ext uri="{BB962C8B-B14F-4D97-AF65-F5344CB8AC3E}">
        <p14:creationId xmlns:p14="http://schemas.microsoft.com/office/powerpoint/2010/main" val="2154793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EORTC QLQ-CR29 Characteristics (Colorectal Module)</a:t>
            </a:r>
          </a:p>
        </p:txBody>
      </p:sp>
      <p:sp>
        <p:nvSpPr>
          <p:cNvPr id="3" name="Content Placeholder 2"/>
          <p:cNvSpPr>
            <a:spLocks noGrp="1"/>
          </p:cNvSpPr>
          <p:nvPr>
            <p:ph idx="1"/>
          </p:nvPr>
        </p:nvSpPr>
        <p:spPr>
          <a:xfrm>
            <a:off x="471935" y="943482"/>
            <a:ext cx="11394276" cy="5176316"/>
          </a:xfrm>
        </p:spPr>
        <p:txBody>
          <a:bodyPr>
            <a:normAutofit/>
          </a:bodyPr>
          <a:lstStyle/>
          <a:p>
            <a:pPr marL="457200" lvl="1" indent="0" fontAlgn="base">
              <a:buClr>
                <a:schemeClr val="tx1"/>
              </a:buClr>
              <a:buNone/>
            </a:pPr>
            <a:endParaRPr lang="en-US" sz="2000" dirty="0">
              <a:solidFill>
                <a:srgbClr val="FF0000"/>
              </a:solidFill>
            </a:endParaRPr>
          </a:p>
          <a:p>
            <a:pPr lvl="1" fontAlgn="base">
              <a:buClr>
                <a:schemeClr val="tx1"/>
              </a:buClr>
            </a:pPr>
            <a:r>
              <a:rPr lang="en-US" sz="2400" dirty="0">
                <a:solidFill>
                  <a:srgbClr val="FF0000"/>
                </a:solidFill>
              </a:rPr>
              <a:t>29</a:t>
            </a:r>
            <a:r>
              <a:rPr lang="en-US" sz="2400" dirty="0"/>
              <a:t> items yield a total of </a:t>
            </a:r>
            <a:r>
              <a:rPr lang="en-US" sz="2400" dirty="0">
                <a:solidFill>
                  <a:srgbClr val="FF0000"/>
                </a:solidFill>
              </a:rPr>
              <a:t>23</a:t>
            </a:r>
            <a:r>
              <a:rPr lang="en-US" sz="2400" dirty="0"/>
              <a:t> scale scores (</a:t>
            </a:r>
            <a:r>
              <a:rPr lang="en-US" sz="2400" dirty="0">
                <a:solidFill>
                  <a:srgbClr val="FF0000"/>
                </a:solidFill>
              </a:rPr>
              <a:t>!</a:t>
            </a:r>
            <a:r>
              <a:rPr lang="en-US" sz="2400" dirty="0"/>
              <a:t>)</a:t>
            </a:r>
          </a:p>
          <a:p>
            <a:pPr lvl="2" fontAlgn="base"/>
            <a:r>
              <a:rPr lang="en-US" sz="2000" dirty="0"/>
              <a:t>5 </a:t>
            </a:r>
            <a:r>
              <a:rPr lang="en-US" sz="2000" u="sng" dirty="0"/>
              <a:t>functional scales </a:t>
            </a:r>
            <a:r>
              <a:rPr lang="en-US" sz="2000" dirty="0"/>
              <a:t>(1 multi-item, 4 single-item)</a:t>
            </a:r>
          </a:p>
          <a:p>
            <a:pPr lvl="2" fontAlgn="base"/>
            <a:r>
              <a:rPr lang="en-US" sz="2000" dirty="0"/>
              <a:t>18 </a:t>
            </a:r>
            <a:r>
              <a:rPr lang="en-US" sz="2000" u="sng" dirty="0"/>
              <a:t>symptom scales </a:t>
            </a:r>
            <a:r>
              <a:rPr lang="en-US" sz="2000" dirty="0"/>
              <a:t>(3 multi-item, 15 single-item) </a:t>
            </a:r>
            <a:endParaRPr lang="en-US" sz="3200" dirty="0"/>
          </a:p>
          <a:p>
            <a:pPr lvl="1" fontAlgn="base"/>
            <a:endParaRPr lang="en-US" sz="2400" dirty="0"/>
          </a:p>
          <a:p>
            <a:pPr lvl="1" fontAlgn="base"/>
            <a:r>
              <a:rPr lang="en-US" sz="2400" dirty="0"/>
              <a:t>All 23 scale scores range from 0 to 100 (including the 19 single-item scales)</a:t>
            </a:r>
          </a:p>
          <a:p>
            <a:pPr lvl="2" fontAlgn="base"/>
            <a:r>
              <a:rPr lang="en-US" sz="2000" dirty="0"/>
              <a:t>Functional scales: Higher scores indicate better functioning</a:t>
            </a:r>
          </a:p>
          <a:p>
            <a:pPr lvl="2" fontAlgn="base"/>
            <a:r>
              <a:rPr lang="en-US" sz="2000" dirty="0"/>
              <a:t>Symptom scales: Higher scores indicate higher levels of symptomatology</a:t>
            </a:r>
          </a:p>
          <a:p>
            <a:pPr lvl="2" fontAlgn="base"/>
            <a:endParaRPr lang="en-US" sz="2000" dirty="0"/>
          </a:p>
          <a:p>
            <a:pPr lvl="1" fontAlgn="base"/>
            <a:r>
              <a:rPr lang="en-US" sz="2400" dirty="0"/>
              <a:t>2 items are for men only, and 2 are for women only; thus, these will be answered only by subsets of patients</a:t>
            </a:r>
          </a:p>
          <a:p>
            <a:endParaRPr lang="en-US" dirty="0"/>
          </a:p>
        </p:txBody>
      </p:sp>
    </p:spTree>
    <p:extLst>
      <p:ext uri="{BB962C8B-B14F-4D97-AF65-F5344CB8AC3E}">
        <p14:creationId xmlns:p14="http://schemas.microsoft.com/office/powerpoint/2010/main" val="827342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FACT-General and FACT-Colorectal Characteristics</a:t>
            </a:r>
          </a:p>
        </p:txBody>
      </p:sp>
      <p:sp>
        <p:nvSpPr>
          <p:cNvPr id="3" name="Content Placeholder 2"/>
          <p:cNvSpPr>
            <a:spLocks noGrp="1"/>
          </p:cNvSpPr>
          <p:nvPr>
            <p:ph sz="quarter" idx="1"/>
          </p:nvPr>
        </p:nvSpPr>
        <p:spPr/>
        <p:txBody>
          <a:bodyPr>
            <a:normAutofit/>
          </a:bodyPr>
          <a:lstStyle/>
          <a:p>
            <a:pPr fontAlgn="base"/>
            <a:r>
              <a:rPr lang="en-US" dirty="0"/>
              <a:t>FACT-General (FACT-G) </a:t>
            </a:r>
          </a:p>
          <a:p>
            <a:pPr lvl="1" fontAlgn="base"/>
            <a:r>
              <a:rPr lang="en-US" dirty="0"/>
              <a:t>27 items yield 5 multi-item scale scores</a:t>
            </a:r>
            <a:endParaRPr lang="en-US" sz="3000" dirty="0"/>
          </a:p>
          <a:p>
            <a:pPr lvl="2" fontAlgn="base"/>
            <a:r>
              <a:rPr lang="en-US" dirty="0"/>
              <a:t>4 "well-being" subscales (physical, social/family, emotional, and functional) </a:t>
            </a:r>
            <a:endParaRPr lang="en-US" sz="2700" dirty="0"/>
          </a:p>
          <a:p>
            <a:pPr lvl="2" fontAlgn="base"/>
            <a:r>
              <a:rPr lang="en-US" dirty="0"/>
              <a:t>1 FACT-G Total Score; Derived by summing the 4 "well-being" subscale scores </a:t>
            </a:r>
            <a:endParaRPr lang="en-US" sz="2700" dirty="0"/>
          </a:p>
          <a:p>
            <a:pPr lvl="1" fontAlgn="base"/>
            <a:r>
              <a:rPr lang="en-US" dirty="0"/>
              <a:t>The ranges of the scale scores vary by the number of items (side effect of sum scoring method)</a:t>
            </a:r>
          </a:p>
          <a:p>
            <a:pPr lvl="2" fontAlgn="base"/>
            <a:r>
              <a:rPr lang="en-US" dirty="0"/>
              <a:t>Range is from 0 to (4 x number items). E.g., Physical Well-Being (PWB) has 7 items, so range is from 0 to 28</a:t>
            </a:r>
          </a:p>
          <a:p>
            <a:pPr fontAlgn="base"/>
            <a:endParaRPr lang="en-US" dirty="0"/>
          </a:p>
          <a:p>
            <a:pPr fontAlgn="base"/>
            <a:r>
              <a:rPr lang="en-US" dirty="0"/>
              <a:t>FACT-Colorectal (FACT-C)</a:t>
            </a:r>
          </a:p>
          <a:p>
            <a:pPr lvl="1" fontAlgn="base"/>
            <a:r>
              <a:rPr lang="en-US" dirty="0"/>
              <a:t>The FACT-C is the FACT-G plus 9 items assessing “Additional Concerns” specific to colorectal cancer patients</a:t>
            </a:r>
          </a:p>
          <a:p>
            <a:pPr lvl="1" fontAlgn="base"/>
            <a:r>
              <a:rPr lang="en-US" dirty="0"/>
              <a:t>36 items yield 8 multi-item scale scores</a:t>
            </a:r>
            <a:endParaRPr lang="en-US" sz="3000" dirty="0"/>
          </a:p>
          <a:p>
            <a:pPr lvl="2" fontAlgn="base"/>
            <a:r>
              <a:rPr lang="en-US" dirty="0"/>
              <a:t>4 "well-being" subscales (physical, social/family, emotional, and functional)</a:t>
            </a:r>
          </a:p>
          <a:p>
            <a:pPr lvl="2" fontAlgn="base"/>
            <a:r>
              <a:rPr lang="en-US" dirty="0"/>
              <a:t>1 colorectal cancer subscale (CCS) </a:t>
            </a:r>
            <a:endParaRPr lang="en-US" sz="2700" dirty="0"/>
          </a:p>
          <a:p>
            <a:pPr lvl="2" fontAlgn="base"/>
            <a:r>
              <a:rPr lang="en-US" dirty="0"/>
              <a:t>1 FACT-G Total Score; Derived by summing the 4 "well-being" subscale scores</a:t>
            </a:r>
          </a:p>
          <a:p>
            <a:pPr lvl="2" fontAlgn="base"/>
            <a:r>
              <a:rPr lang="en-US" dirty="0"/>
              <a:t>1 FACT-C Total Score; Derived by summing the 4 "well-being" subscale scores plus the CCS</a:t>
            </a:r>
          </a:p>
          <a:p>
            <a:pPr lvl="2" fontAlgn="base"/>
            <a:r>
              <a:rPr lang="en-US" dirty="0"/>
              <a:t>1 FACT-C Trial Outcome Index (TOI); Derived by summing the Physical Well-Being, Functional Well-Being, and CSS scores  </a:t>
            </a:r>
            <a:endParaRPr lang="en-US" sz="2700" dirty="0"/>
          </a:p>
          <a:p>
            <a:pPr lvl="1"/>
            <a:endParaRPr lang="en-US" dirty="0"/>
          </a:p>
        </p:txBody>
      </p:sp>
    </p:spTree>
    <p:extLst>
      <p:ext uri="{BB962C8B-B14F-4D97-AF65-F5344CB8AC3E}">
        <p14:creationId xmlns:p14="http://schemas.microsoft.com/office/powerpoint/2010/main" val="373579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DC700B-859B-417B-8069-ED7414910BD6}"/>
              </a:ext>
            </a:extLst>
          </p:cNvPr>
          <p:cNvSpPr>
            <a:spLocks noGrp="1"/>
          </p:cNvSpPr>
          <p:nvPr>
            <p:ph type="body" sz="quarter" idx="12"/>
          </p:nvPr>
        </p:nvSpPr>
        <p:spPr>
          <a:xfrm>
            <a:off x="360752" y="995385"/>
            <a:ext cx="7577766" cy="3351939"/>
          </a:xfrm>
        </p:spPr>
        <p:txBody>
          <a:bodyPr>
            <a:normAutofit/>
          </a:bodyPr>
          <a:lstStyle/>
          <a:p>
            <a:r>
              <a:rPr lang="en-US" dirty="0"/>
              <a:t>Do you notice any differences in the approaches taken by the FACT versus EORTC measurement systems?</a:t>
            </a:r>
          </a:p>
        </p:txBody>
      </p:sp>
    </p:spTree>
    <p:extLst>
      <p:ext uri="{BB962C8B-B14F-4D97-AF65-F5344CB8AC3E}">
        <p14:creationId xmlns:p14="http://schemas.microsoft.com/office/powerpoint/2010/main" val="2805896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06C0CF-59B6-4E7B-B348-82C4E71849A4}"/>
              </a:ext>
            </a:extLst>
          </p:cNvPr>
          <p:cNvSpPr>
            <a:spLocks noGrp="1"/>
          </p:cNvSpPr>
          <p:nvPr>
            <p:ph type="body" idx="1"/>
          </p:nvPr>
        </p:nvSpPr>
        <p:spPr>
          <a:xfrm>
            <a:off x="490407" y="681484"/>
            <a:ext cx="5624065" cy="511551"/>
          </a:xfrm>
          <a:ln w="25400">
            <a:solidFill>
              <a:schemeClr val="accent1"/>
            </a:solidFill>
          </a:ln>
        </p:spPr>
        <p:txBody>
          <a:bodyPr>
            <a:normAutofit fontScale="92500" lnSpcReduction="10000"/>
          </a:bodyPr>
          <a:lstStyle/>
          <a:p>
            <a:pPr algn="ctr" defTabSz="457200">
              <a:lnSpc>
                <a:spcPct val="100000"/>
              </a:lnSpc>
              <a:spcBef>
                <a:spcPct val="0"/>
              </a:spcBef>
            </a:pPr>
            <a:r>
              <a:rPr lang="en-US" sz="3000" u="sng" dirty="0">
                <a:solidFill>
                  <a:srgbClr val="2986E2"/>
                </a:solidFill>
                <a:latin typeface="Corbel"/>
                <a:ea typeface="+mj-ea"/>
              </a:rPr>
              <a:t>FACT-C</a:t>
            </a:r>
          </a:p>
        </p:txBody>
      </p:sp>
      <p:sp>
        <p:nvSpPr>
          <p:cNvPr id="4" name="Content Placeholder 3">
            <a:extLst>
              <a:ext uri="{FF2B5EF4-FFF2-40B4-BE49-F238E27FC236}">
                <a16:creationId xmlns:a16="http://schemas.microsoft.com/office/drawing/2014/main" id="{67AE9BF7-F8EC-4635-A31B-91ACB6F35948}"/>
              </a:ext>
            </a:extLst>
          </p:cNvPr>
          <p:cNvSpPr>
            <a:spLocks noGrp="1"/>
          </p:cNvSpPr>
          <p:nvPr>
            <p:ph sz="half" idx="2"/>
          </p:nvPr>
        </p:nvSpPr>
        <p:spPr>
          <a:xfrm>
            <a:off x="490408" y="1197864"/>
            <a:ext cx="5624065" cy="2130552"/>
          </a:xfrm>
          <a:solidFill>
            <a:schemeClr val="accent1">
              <a:lumMod val="60000"/>
              <a:lumOff val="40000"/>
            </a:schemeClr>
          </a:solidFill>
          <a:ln>
            <a:solidFill>
              <a:schemeClr val="accent1"/>
            </a:solidFill>
          </a:ln>
        </p:spPr>
        <p:txBody>
          <a:bodyPr anchor="t" anchorCtr="0">
            <a:noAutofit/>
          </a:bodyPr>
          <a:lstStyle/>
          <a:p>
            <a:pPr marL="0" indent="0" algn="ctr">
              <a:buNone/>
            </a:pPr>
            <a:r>
              <a:rPr lang="en-US" sz="2800" u="sng" dirty="0"/>
              <a:t>Pros</a:t>
            </a:r>
            <a:r>
              <a:rPr lang="en-US" sz="2800" dirty="0"/>
              <a:t>:</a:t>
            </a:r>
          </a:p>
          <a:p>
            <a:r>
              <a:rPr lang="en-US" sz="1800" dirty="0"/>
              <a:t>Scale scores have desirable, robust psychometric properties due to having 6+ items on each scale</a:t>
            </a:r>
          </a:p>
          <a:p>
            <a:r>
              <a:rPr lang="en-US" sz="1800" dirty="0"/>
              <a:t>Scale scores are continuous and usually have reasonably normal distributions</a:t>
            </a:r>
          </a:p>
          <a:p>
            <a:r>
              <a:rPr lang="en-US" sz="1800" dirty="0"/>
              <a:t>Easy to analyze and describe changes over time</a:t>
            </a:r>
          </a:p>
        </p:txBody>
      </p:sp>
      <p:sp>
        <p:nvSpPr>
          <p:cNvPr id="5" name="Text Placeholder 4">
            <a:extLst>
              <a:ext uri="{FF2B5EF4-FFF2-40B4-BE49-F238E27FC236}">
                <a16:creationId xmlns:a16="http://schemas.microsoft.com/office/drawing/2014/main" id="{4F84BF8B-F2A0-4868-849F-5CB48B021D2F}"/>
              </a:ext>
            </a:extLst>
          </p:cNvPr>
          <p:cNvSpPr>
            <a:spLocks noGrp="1"/>
          </p:cNvSpPr>
          <p:nvPr>
            <p:ph type="body" sz="quarter" idx="3"/>
          </p:nvPr>
        </p:nvSpPr>
        <p:spPr>
          <a:xfrm>
            <a:off x="6242651" y="681484"/>
            <a:ext cx="5623560" cy="500772"/>
          </a:xfrm>
          <a:ln w="25400">
            <a:solidFill>
              <a:schemeClr val="accent1"/>
            </a:solidFill>
          </a:ln>
        </p:spPr>
        <p:txBody>
          <a:bodyPr>
            <a:normAutofit fontScale="92500" lnSpcReduction="10000"/>
          </a:bodyPr>
          <a:lstStyle/>
          <a:p>
            <a:pPr algn="ctr" defTabSz="457200">
              <a:lnSpc>
                <a:spcPct val="100000"/>
              </a:lnSpc>
              <a:spcBef>
                <a:spcPct val="0"/>
              </a:spcBef>
            </a:pPr>
            <a:r>
              <a:rPr lang="en-US" sz="3000" u="sng" dirty="0">
                <a:solidFill>
                  <a:srgbClr val="2986E2"/>
                </a:solidFill>
                <a:latin typeface="Corbel"/>
                <a:ea typeface="+mj-ea"/>
              </a:rPr>
              <a:t>EORTC QLQ-C30 + QLQ-CR29</a:t>
            </a:r>
          </a:p>
        </p:txBody>
      </p:sp>
      <p:sp>
        <p:nvSpPr>
          <p:cNvPr id="6" name="Content Placeholder 5">
            <a:extLst>
              <a:ext uri="{FF2B5EF4-FFF2-40B4-BE49-F238E27FC236}">
                <a16:creationId xmlns:a16="http://schemas.microsoft.com/office/drawing/2014/main" id="{E4C4C2BA-87B2-4FFD-B038-D926257ABF17}"/>
              </a:ext>
            </a:extLst>
          </p:cNvPr>
          <p:cNvSpPr>
            <a:spLocks noGrp="1"/>
          </p:cNvSpPr>
          <p:nvPr>
            <p:ph sz="quarter" idx="4"/>
          </p:nvPr>
        </p:nvSpPr>
        <p:spPr>
          <a:xfrm>
            <a:off x="6242651" y="1193035"/>
            <a:ext cx="5623560" cy="2130552"/>
          </a:xfrm>
          <a:solidFill>
            <a:schemeClr val="accent1">
              <a:lumMod val="60000"/>
              <a:lumOff val="40000"/>
            </a:schemeClr>
          </a:solidFill>
          <a:ln>
            <a:solidFill>
              <a:schemeClr val="accent1"/>
            </a:solidFill>
          </a:ln>
        </p:spPr>
        <p:txBody>
          <a:bodyPr anchor="t">
            <a:noAutofit/>
          </a:bodyPr>
          <a:lstStyle/>
          <a:p>
            <a:pPr marL="0" indent="0" algn="ctr">
              <a:buNone/>
            </a:pPr>
            <a:r>
              <a:rPr lang="en-US" sz="2800" u="sng" dirty="0"/>
              <a:t>Pros:</a:t>
            </a:r>
          </a:p>
          <a:p>
            <a:r>
              <a:rPr lang="en-US" sz="1800" dirty="0"/>
              <a:t>Describes a large profile of individual symptoms</a:t>
            </a:r>
          </a:p>
          <a:p>
            <a:r>
              <a:rPr lang="en-US" sz="1800" dirty="0"/>
              <a:t>Contains explicit functional and symptom scales</a:t>
            </a:r>
          </a:p>
          <a:p>
            <a:r>
              <a:rPr lang="en-US" sz="1800" dirty="0"/>
              <a:t>Scores interpretable on intuitive 0-100 range</a:t>
            </a:r>
          </a:p>
          <a:p>
            <a:pPr marL="0" indent="0">
              <a:buNone/>
            </a:pPr>
            <a:endParaRPr lang="en-US" dirty="0"/>
          </a:p>
        </p:txBody>
      </p:sp>
      <p:sp>
        <p:nvSpPr>
          <p:cNvPr id="12" name="Title 1">
            <a:extLst>
              <a:ext uri="{FF2B5EF4-FFF2-40B4-BE49-F238E27FC236}">
                <a16:creationId xmlns:a16="http://schemas.microsoft.com/office/drawing/2014/main" id="{8620433B-B144-4F2B-BA0B-30CED0F32A87}"/>
              </a:ext>
            </a:extLst>
          </p:cNvPr>
          <p:cNvSpPr txBox="1">
            <a:spLocks/>
          </p:cNvSpPr>
          <p:nvPr/>
        </p:nvSpPr>
        <p:spPr>
          <a:xfrm>
            <a:off x="471935" y="89103"/>
            <a:ext cx="11394276" cy="70985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rgbClr val="2986E2"/>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a:ln>
                  <a:noFill/>
                </a:ln>
                <a:solidFill>
                  <a:srgbClr val="2986E2"/>
                </a:solidFill>
                <a:effectLst/>
                <a:uLnTx/>
                <a:uFillTx/>
                <a:latin typeface="Corbel"/>
                <a:ea typeface="+mj-ea"/>
              </a:rPr>
              <a:t>FACT vs EORTC approach</a:t>
            </a:r>
          </a:p>
        </p:txBody>
      </p:sp>
      <p:sp>
        <p:nvSpPr>
          <p:cNvPr id="7" name="Content Placeholder 3">
            <a:extLst>
              <a:ext uri="{FF2B5EF4-FFF2-40B4-BE49-F238E27FC236}">
                <a16:creationId xmlns:a16="http://schemas.microsoft.com/office/drawing/2014/main" id="{13AE1682-50E0-47C6-B8BE-C6F818B126E7}"/>
              </a:ext>
            </a:extLst>
          </p:cNvPr>
          <p:cNvSpPr txBox="1">
            <a:spLocks/>
          </p:cNvSpPr>
          <p:nvPr/>
        </p:nvSpPr>
        <p:spPr>
          <a:xfrm>
            <a:off x="471935" y="3443705"/>
            <a:ext cx="5642537" cy="2732811"/>
          </a:xfrm>
          <a:prstGeom prst="rect">
            <a:avLst/>
          </a:prstGeom>
          <a:solidFill>
            <a:schemeClr val="accent2"/>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Cons</a:t>
            </a:r>
            <a:r>
              <a:rPr lang="en-US" dirty="0"/>
              <a:t>:</a:t>
            </a:r>
          </a:p>
          <a:p>
            <a:r>
              <a:rPr lang="en-US" sz="1800" dirty="0"/>
              <a:t>Individual symptoms that might be important to describe get lost </a:t>
            </a:r>
          </a:p>
          <a:p>
            <a:r>
              <a:rPr lang="en-US" sz="1800" dirty="0"/>
              <a:t>Difficult to interpret score meaning due to arbitrary maximum score (sum scoring)</a:t>
            </a:r>
          </a:p>
        </p:txBody>
      </p:sp>
      <p:sp>
        <p:nvSpPr>
          <p:cNvPr id="8" name="Content Placeholder 5">
            <a:extLst>
              <a:ext uri="{FF2B5EF4-FFF2-40B4-BE49-F238E27FC236}">
                <a16:creationId xmlns:a16="http://schemas.microsoft.com/office/drawing/2014/main" id="{BEAEA8C9-9E3B-4546-B734-F2DED74EA9BD}"/>
              </a:ext>
            </a:extLst>
          </p:cNvPr>
          <p:cNvSpPr txBox="1">
            <a:spLocks/>
          </p:cNvSpPr>
          <p:nvPr/>
        </p:nvSpPr>
        <p:spPr>
          <a:xfrm>
            <a:off x="6242651" y="3446272"/>
            <a:ext cx="5623560" cy="2736624"/>
          </a:xfrm>
          <a:prstGeom prst="rect">
            <a:avLst/>
          </a:prstGeom>
          <a:solidFill>
            <a:schemeClr val="accent2"/>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Cons:</a:t>
            </a:r>
            <a:endParaRPr lang="en-US" dirty="0"/>
          </a:p>
          <a:p>
            <a:r>
              <a:rPr lang="en-US" sz="1600" dirty="0"/>
              <a:t>Very few multi-item scales (with very few items)</a:t>
            </a:r>
          </a:p>
          <a:p>
            <a:r>
              <a:rPr lang="en-US" sz="1600" dirty="0"/>
              <a:t>Most scale scores are not normally distributed:</a:t>
            </a:r>
          </a:p>
          <a:p>
            <a:pPr lvl="1"/>
            <a:r>
              <a:rPr lang="en-US" sz="1300" dirty="0"/>
              <a:t>Multi-item scale scores are often heavily skewed, with floor/ceiling effects and zero-/100-inflation</a:t>
            </a:r>
          </a:p>
          <a:p>
            <a:pPr lvl="1"/>
            <a:r>
              <a:rPr lang="en-US" sz="1300" dirty="0"/>
              <a:t>Single-item scale scores have only 4 possible values</a:t>
            </a:r>
          </a:p>
          <a:p>
            <a:r>
              <a:rPr lang="en-US" sz="1600" dirty="0"/>
              <a:t>Non-normal distribution of scores present difficulties for analysis and for describing changes over time</a:t>
            </a:r>
          </a:p>
          <a:p>
            <a:pPr lvl="1"/>
            <a:r>
              <a:rPr lang="en-US" sz="1300" dirty="0"/>
              <a:t>May require larger sample sizes to detect meaningful effects</a:t>
            </a:r>
          </a:p>
          <a:p>
            <a:endParaRPr lang="en-US" dirty="0"/>
          </a:p>
        </p:txBody>
      </p:sp>
    </p:spTree>
    <p:extLst>
      <p:ext uri="{BB962C8B-B14F-4D97-AF65-F5344CB8AC3E}">
        <p14:creationId xmlns:p14="http://schemas.microsoft.com/office/powerpoint/2010/main" val="2463992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E4F2-7BF3-442C-A975-0DCF7800BF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15A252-CE9F-A0B5-017B-20E200ED3379}"/>
              </a:ext>
            </a:extLst>
          </p:cNvPr>
          <p:cNvSpPr>
            <a:spLocks noGrp="1"/>
          </p:cNvSpPr>
          <p:nvPr>
            <p:ph type="body" sz="quarter" idx="12"/>
          </p:nvPr>
        </p:nvSpPr>
        <p:spPr>
          <a:xfrm>
            <a:off x="1178899" y="1178265"/>
            <a:ext cx="7577766" cy="3351939"/>
          </a:xfrm>
        </p:spPr>
        <p:txBody>
          <a:bodyPr>
            <a:normAutofit/>
          </a:bodyPr>
          <a:lstStyle/>
          <a:p>
            <a:r>
              <a:rPr lang="en-US" dirty="0"/>
              <a:t>PROs in protocols</a:t>
            </a:r>
          </a:p>
        </p:txBody>
      </p:sp>
    </p:spTree>
    <p:extLst>
      <p:ext uri="{BB962C8B-B14F-4D97-AF65-F5344CB8AC3E}">
        <p14:creationId xmlns:p14="http://schemas.microsoft.com/office/powerpoint/2010/main" val="1023389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43CA-1821-5D69-2BB7-27B1F729C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3CD91-38D5-24A1-1A16-8CAC5E5895E3}"/>
              </a:ext>
            </a:extLst>
          </p:cNvPr>
          <p:cNvSpPr>
            <a:spLocks noGrp="1"/>
          </p:cNvSpPr>
          <p:nvPr>
            <p:ph type="title"/>
          </p:nvPr>
        </p:nvSpPr>
        <p:spPr/>
        <p:txBody>
          <a:bodyPr>
            <a:normAutofit/>
          </a:bodyPr>
          <a:lstStyle/>
          <a:p>
            <a:r>
              <a:rPr lang="en-US" dirty="0"/>
              <a:t>SPIRIT-PRO: Guidelines for Inclusion of PROs in Study Protocols</a:t>
            </a:r>
          </a:p>
        </p:txBody>
      </p:sp>
      <p:sp>
        <p:nvSpPr>
          <p:cNvPr id="3" name="Content Placeholder 2">
            <a:extLst>
              <a:ext uri="{FF2B5EF4-FFF2-40B4-BE49-F238E27FC236}">
                <a16:creationId xmlns:a16="http://schemas.microsoft.com/office/drawing/2014/main" id="{88641657-5A03-AFAA-9706-9633E2379AE1}"/>
              </a:ext>
            </a:extLst>
          </p:cNvPr>
          <p:cNvSpPr>
            <a:spLocks noGrp="1"/>
          </p:cNvSpPr>
          <p:nvPr>
            <p:ph idx="1"/>
          </p:nvPr>
        </p:nvSpPr>
        <p:spPr>
          <a:xfrm>
            <a:off x="471935" y="1029902"/>
            <a:ext cx="11394276" cy="5089895"/>
          </a:xfrm>
        </p:spPr>
        <p:txBody>
          <a:bodyPr>
            <a:normAutofit lnSpcReduction="10000"/>
          </a:bodyPr>
          <a:lstStyle/>
          <a:p>
            <a:r>
              <a:rPr lang="en-US" dirty="0"/>
              <a:t>SPIRIT: </a:t>
            </a:r>
            <a:r>
              <a:rPr lang="en-US" u="sng" dirty="0"/>
              <a:t>S</a:t>
            </a:r>
            <a:r>
              <a:rPr lang="en-US" dirty="0"/>
              <a:t>tandard </a:t>
            </a:r>
            <a:r>
              <a:rPr lang="en-US" u="sng" dirty="0"/>
              <a:t>P</a:t>
            </a:r>
            <a:r>
              <a:rPr lang="en-US" dirty="0"/>
              <a:t>rotocol </a:t>
            </a:r>
            <a:r>
              <a:rPr lang="en-US" u="sng" dirty="0"/>
              <a:t>I</a:t>
            </a:r>
            <a:r>
              <a:rPr lang="en-US" dirty="0"/>
              <a:t>tems: </a:t>
            </a:r>
            <a:r>
              <a:rPr lang="en-US" u="sng" dirty="0"/>
              <a:t>R</a:t>
            </a:r>
            <a:r>
              <a:rPr lang="en-US" dirty="0"/>
              <a:t>ecommendations for </a:t>
            </a:r>
            <a:r>
              <a:rPr lang="en-US" u="sng" dirty="0"/>
              <a:t>I</a:t>
            </a:r>
            <a:r>
              <a:rPr lang="en-US" dirty="0"/>
              <a:t>nterventional </a:t>
            </a:r>
            <a:r>
              <a:rPr lang="en-US" u="sng" dirty="0"/>
              <a:t>T</a:t>
            </a:r>
            <a:r>
              <a:rPr lang="en-US" dirty="0"/>
              <a:t>rials</a:t>
            </a:r>
          </a:p>
          <a:p>
            <a:pPr lvl="1"/>
            <a:r>
              <a:rPr lang="en-US" dirty="0"/>
              <a:t>Overall guidelines for protocol writers, not PRO-specific</a:t>
            </a:r>
          </a:p>
          <a:p>
            <a:pPr lvl="2"/>
            <a:r>
              <a:rPr lang="en-US" dirty="0"/>
              <a:t>Chan AW, et al. SPIRIT 2013 Statement: Defining Standard Protocol Items for Clinical Trials. </a:t>
            </a:r>
            <a:r>
              <a:rPr lang="en-US" i="1" dirty="0"/>
              <a:t>Ann Intern Med</a:t>
            </a:r>
            <a:r>
              <a:rPr lang="en-US" dirty="0"/>
              <a:t>. 2013;158(3):200-207. doi:</a:t>
            </a:r>
            <a:r>
              <a:rPr lang="en-US" dirty="0">
                <a:hlinkClick r:id="rId2"/>
              </a:rPr>
              <a:t>10.7326/0003-4819-158-3-201302050-00583</a:t>
            </a:r>
            <a:endParaRPr lang="en-US" dirty="0"/>
          </a:p>
          <a:p>
            <a:pPr lvl="2"/>
            <a:r>
              <a:rPr lang="en-US" dirty="0"/>
              <a:t>Chan AW, et al. SPIRIT 2013 explanation and elaboration: guidance for protocols of clinical trials. </a:t>
            </a:r>
            <a:r>
              <a:rPr lang="en-US" i="1" dirty="0"/>
              <a:t>BMJ</a:t>
            </a:r>
            <a:r>
              <a:rPr lang="en-US" dirty="0"/>
              <a:t>. 2013;346:e7586. doi:</a:t>
            </a:r>
            <a:r>
              <a:rPr lang="en-US" dirty="0">
                <a:hlinkClick r:id="rId3"/>
              </a:rPr>
              <a:t>10.1136/bmj.e7586</a:t>
            </a:r>
            <a:endParaRPr lang="en-US" dirty="0"/>
          </a:p>
          <a:p>
            <a:endParaRPr lang="en-US" dirty="0"/>
          </a:p>
          <a:p>
            <a:r>
              <a:rPr lang="en-US" dirty="0"/>
              <a:t>SPIRIT-PRO Extension</a:t>
            </a:r>
          </a:p>
          <a:p>
            <a:pPr lvl="1"/>
            <a:r>
              <a:rPr lang="en-US" dirty="0"/>
              <a:t>Guidelines for content that should be included in study protocols in which PROs are a primary or key secondary outcome</a:t>
            </a:r>
          </a:p>
          <a:p>
            <a:pPr lvl="2"/>
            <a:r>
              <a:rPr lang="en-US" dirty="0"/>
              <a:t>Calvert M, et al. Guidelines for Inclusion of Patient-Reported Outcomes in Clinical Trial Protocols: The SPIRIT-PRO Extension. </a:t>
            </a:r>
            <a:r>
              <a:rPr lang="en-US" i="1" dirty="0"/>
              <a:t>JAMA</a:t>
            </a:r>
            <a:r>
              <a:rPr lang="en-US" dirty="0"/>
              <a:t>. 2018;319(5):483. doi:</a:t>
            </a:r>
            <a:r>
              <a:rPr lang="en-US" dirty="0">
                <a:hlinkClick r:id="rId4"/>
              </a:rPr>
              <a:t>10.1001/jama.2017.21903</a:t>
            </a:r>
            <a:endParaRPr lang="en-US" dirty="0"/>
          </a:p>
          <a:p>
            <a:pPr lvl="2"/>
            <a:r>
              <a:rPr lang="en-US" dirty="0"/>
              <a:t>Calvert M, et al. SPIRIT-PRO Extension explanation and elaboration: guidelines for inclusion of patient-reported outcomes in protocols of clinical trials. </a:t>
            </a:r>
            <a:r>
              <a:rPr lang="en-US" i="1" dirty="0"/>
              <a:t>BMJ Open</a:t>
            </a:r>
            <a:r>
              <a:rPr lang="en-US" dirty="0"/>
              <a:t>. 2021;11(6):e045105. doi:</a:t>
            </a:r>
            <a:r>
              <a:rPr lang="en-US" dirty="0">
                <a:hlinkClick r:id="rId5"/>
              </a:rPr>
              <a:t>10.1136/bmjopen-2020-045105</a:t>
            </a:r>
            <a:endParaRPr lang="en-US" dirty="0"/>
          </a:p>
          <a:p>
            <a:endParaRPr lang="en-US" dirty="0"/>
          </a:p>
          <a:p>
            <a:r>
              <a:rPr lang="en-US" dirty="0"/>
              <a:t>These are </a:t>
            </a:r>
            <a:r>
              <a:rPr lang="en-US" u="sng" dirty="0"/>
              <a:t>excellent</a:t>
            </a:r>
            <a:r>
              <a:rPr lang="en-US" dirty="0"/>
              <a:t> references!  </a:t>
            </a:r>
          </a:p>
          <a:p>
            <a:pPr lvl="1"/>
            <a:r>
              <a:rPr lang="en-US" dirty="0"/>
              <a:t>Lots of examples that can help you write protocols, SPIRIT-PRO includes a helpful glossary of terms</a:t>
            </a:r>
          </a:p>
        </p:txBody>
      </p:sp>
    </p:spTree>
    <p:extLst>
      <p:ext uri="{BB962C8B-B14F-4D97-AF65-F5344CB8AC3E}">
        <p14:creationId xmlns:p14="http://schemas.microsoft.com/office/powerpoint/2010/main" val="3958944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2968-5DB6-8D48-05B3-BDE3E0AC9D5F}"/>
              </a:ext>
            </a:extLst>
          </p:cNvPr>
          <p:cNvSpPr>
            <a:spLocks noGrp="1"/>
          </p:cNvSpPr>
          <p:nvPr>
            <p:ph type="title"/>
          </p:nvPr>
        </p:nvSpPr>
        <p:spPr>
          <a:xfrm>
            <a:off x="154004" y="89103"/>
            <a:ext cx="11954577" cy="609534"/>
          </a:xfrm>
        </p:spPr>
        <p:txBody>
          <a:bodyPr>
            <a:normAutofit/>
          </a:bodyPr>
          <a:lstStyle/>
          <a:p>
            <a:r>
              <a:rPr lang="en-US" sz="2400" dirty="0"/>
              <a:t>Describing PRO Measures in Study Protocols: MSKCC Biostatistics Department Guidelines</a:t>
            </a:r>
          </a:p>
        </p:txBody>
      </p:sp>
      <p:sp>
        <p:nvSpPr>
          <p:cNvPr id="3" name="Content Placeholder 2">
            <a:extLst>
              <a:ext uri="{FF2B5EF4-FFF2-40B4-BE49-F238E27FC236}">
                <a16:creationId xmlns:a16="http://schemas.microsoft.com/office/drawing/2014/main" id="{A5E64A08-FC01-D814-94DA-8B383D54C923}"/>
              </a:ext>
            </a:extLst>
          </p:cNvPr>
          <p:cNvSpPr>
            <a:spLocks noGrp="1"/>
          </p:cNvSpPr>
          <p:nvPr>
            <p:ph idx="1"/>
          </p:nvPr>
        </p:nvSpPr>
        <p:spPr>
          <a:xfrm>
            <a:off x="471935" y="798897"/>
            <a:ext cx="11394276" cy="5360467"/>
          </a:xfrm>
        </p:spPr>
        <p:txBody>
          <a:bodyPr>
            <a:normAutofit fontScale="85000" lnSpcReduction="20000"/>
          </a:bodyPr>
          <a:lstStyle/>
          <a:p>
            <a:pPr marL="457200" lvl="0" indent="-457200">
              <a:buFont typeface="+mj-lt"/>
              <a:buAutoNum type="arabicPeriod"/>
            </a:pPr>
            <a:r>
              <a:rPr lang="en-US" dirty="0"/>
              <a:t>The total number of questions/items on the instrument(s), their response format (e.g., 5-point Likert scale, True/False, etc.), and the time period for which respondents are asked to consider each item (e.g., “In past week, how often … ”).</a:t>
            </a:r>
          </a:p>
          <a:p>
            <a:pPr marL="457200" indent="-457200">
              <a:buFont typeface="+mj-lt"/>
              <a:buAutoNum type="arabicPeriod"/>
            </a:pPr>
            <a:endParaRPr lang="en-US" dirty="0"/>
          </a:p>
          <a:p>
            <a:pPr marL="457200" lvl="0" indent="-457200">
              <a:buFont typeface="+mj-lt"/>
              <a:buAutoNum type="arabicPeriod"/>
            </a:pPr>
            <a:r>
              <a:rPr lang="en-US" dirty="0"/>
              <a:t>The names of any subscale and total scores that the instrument yields, descriptions of the specific constructs that each of these subscales are intended to measure, the number of items included on each subscale, the range of scores that is possible on each subscale and total score, the interpretation of higher scores (e.g., higher scores indicate more/less severe symptom levels), and, if available, reliability coefficients (e.g., internal consistency, test-retest) for each subscale score and, if relevant, for the instrument’s total score.</a:t>
            </a:r>
          </a:p>
          <a:p>
            <a:pPr lvl="1"/>
            <a:r>
              <a:rPr lang="en-US" dirty="0"/>
              <a:t>If not all of the instrument’s scales are relevant to evaluating the study objective, please indicate which scale scores will be utilized.  </a:t>
            </a:r>
          </a:p>
          <a:p>
            <a:pPr lvl="1"/>
            <a:r>
              <a:rPr lang="en-US" dirty="0"/>
              <a:t>Many PROM scores have validated cut-points that divide the scores into 2 or more range categories believed to be clinically or diagnostically relevant.  If the protocol PROM scores will be categorized, provide the score cut-points or ranges defining each category as well as the clinical interpretation of each category.</a:t>
            </a:r>
          </a:p>
          <a:p>
            <a:pPr marL="457200" indent="-457200">
              <a:buFont typeface="+mj-lt"/>
              <a:buAutoNum type="arabicPeriod"/>
            </a:pPr>
            <a:endParaRPr lang="en-US" dirty="0"/>
          </a:p>
          <a:p>
            <a:pPr marL="457200" lvl="0" indent="-457200">
              <a:buFont typeface="+mj-lt"/>
              <a:buAutoNum type="arabicPeriod"/>
            </a:pPr>
            <a:r>
              <a:rPr lang="en-US" dirty="0"/>
              <a:t>The PROM’s scoring instructions, or a citation and reference to a publication containing the scoring instructions.  </a:t>
            </a:r>
          </a:p>
          <a:p>
            <a:pPr lvl="1"/>
            <a:r>
              <a:rPr lang="en-US" dirty="0"/>
              <a:t>A citation and reference to a publication containing the scoring instructions, if available, is sufficient.  Often, the scoring instructions are included in the report of the PROM’s original psychometric validation.  This original validation study should always be cited, regardless of whether it contains scoring instructions.</a:t>
            </a:r>
          </a:p>
          <a:p>
            <a:pPr lvl="1"/>
            <a:r>
              <a:rPr lang="en-US" dirty="0"/>
              <a:t>If the scoring instructions are unpublished, as might be the case with a newly developed PROM, they must be included in the protocol, possibly as an appendix.  </a:t>
            </a:r>
          </a:p>
          <a:p>
            <a:pPr marL="457200" indent="-457200">
              <a:buFont typeface="+mj-lt"/>
              <a:buAutoNum type="arabicPeriod"/>
            </a:pPr>
            <a:endParaRPr lang="en-US" dirty="0"/>
          </a:p>
          <a:p>
            <a:pPr marL="457200" lvl="0" indent="-457200">
              <a:buFont typeface="+mj-lt"/>
              <a:buAutoNum type="arabicPeriod"/>
            </a:pPr>
            <a:r>
              <a:rPr lang="en-US" dirty="0"/>
              <a:t>Estimates of how long it will take study participants to complete each PROM, as well as an estimate of how long it will take them to complete the full battery of PROMs.  </a:t>
            </a:r>
          </a:p>
          <a:p>
            <a:endParaRPr lang="en-US" dirty="0"/>
          </a:p>
        </p:txBody>
      </p:sp>
    </p:spTree>
    <p:extLst>
      <p:ext uri="{BB962C8B-B14F-4D97-AF65-F5344CB8AC3E}">
        <p14:creationId xmlns:p14="http://schemas.microsoft.com/office/powerpoint/2010/main" val="173730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0BFD0-5336-7A9F-DC80-98D125B55CF7}"/>
              </a:ext>
            </a:extLst>
          </p:cNvPr>
          <p:cNvSpPr>
            <a:spLocks noGrp="1"/>
          </p:cNvSpPr>
          <p:nvPr>
            <p:ph idx="1"/>
          </p:nvPr>
        </p:nvSpPr>
        <p:spPr>
          <a:xfrm>
            <a:off x="471935" y="105878"/>
            <a:ext cx="11394276" cy="6663019"/>
          </a:xfrm>
        </p:spPr>
        <p:txBody>
          <a:bodyPr>
            <a:normAutofit/>
          </a:bodyPr>
          <a:lstStyle/>
          <a:p>
            <a:pPr marL="0" lvl="0">
              <a:lnSpc>
                <a:spcPct val="107000"/>
              </a:lnSpc>
              <a:spcBef>
                <a:spcPts val="600"/>
              </a:spcBef>
              <a:spcAft>
                <a:spcPts val="600"/>
              </a:spcAft>
              <a:buNone/>
              <a:defRPr/>
            </a:pPr>
            <a:r>
              <a:rPr lang="en-US" sz="1600" u="sng" dirty="0">
                <a:latin typeface="Calibri" panose="020F0502020204030204" pitchFamily="34" charset="0"/>
                <a:ea typeface="Calibri" panose="020F0502020204030204" pitchFamily="34" charset="0"/>
                <a:cs typeface="Calibri" panose="020F0502020204030204" pitchFamily="34" charset="0"/>
              </a:rPr>
              <a:t>Protocol Description of FACT-C</a:t>
            </a:r>
            <a:endParaRPr kumimoji="0" lang="en-US" sz="160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342900" algn="l" defTabSz="457200" rtl="0" eaLnBrk="1" fontAlgn="auto" latinLnBrk="0" hangingPunct="1">
              <a:lnSpc>
                <a:spcPct val="107000"/>
              </a:lnSpc>
              <a:spcBef>
                <a:spcPts val="600"/>
              </a:spcBef>
              <a:spcAft>
                <a:spcPts val="600"/>
              </a:spcAft>
              <a:buClrTx/>
              <a:buSzTx/>
              <a:buFont typeface="Arial"/>
              <a:buNone/>
              <a:tabLst/>
              <a:defRPr/>
            </a:pPr>
            <a:r>
              <a:rPr kumimoji="0" lang="en-US" sz="13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Functional Assessment of Cancer Therapy - Colorectal (FACT-C)</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Version 4, is a 36-item questionnaire designed to assess general quality of life (QOL) as well as symptoms and concerns specific to the QOL of patients with colorectal cancer.[REF 1] The questionnaire asks respondents to indicate the extent to which each item applied to them over “the past 7 days” using a 5-point Likert-type response format ranging from “0 - Not at all” to “4 - Very much”. It takes approximately 10-15 minutes to complete.[REF 2]</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342900" algn="l" defTabSz="457200" rtl="0" eaLnBrk="1" fontAlgn="auto" latinLnBrk="0" hangingPunct="1">
              <a:lnSpc>
                <a:spcPct val="107000"/>
              </a:lnSpc>
              <a:spcBef>
                <a:spcPts val="600"/>
              </a:spcBef>
              <a:spcAft>
                <a:spcPts val="600"/>
              </a:spcAft>
              <a:buClrTx/>
              <a:buSzTx/>
              <a:buFont typeface="Arial"/>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FACT-C consists of two parts - the 27-item FACT-General (FACT-G) plus 9 “Additional Concerns” items that assess concerns specific to patients with colorectal cancer. Together, these two parts produce a total of 8 scores: 5 subscale scores, 2 total scores, and one Trial Outcome Index (TOI).</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342900" algn="l" defTabSz="457200" rtl="0" eaLnBrk="1" fontAlgn="auto" latinLnBrk="0" hangingPunct="1">
              <a:lnSpc>
                <a:spcPct val="107000"/>
              </a:lnSpc>
              <a:spcBef>
                <a:spcPts val="600"/>
              </a:spcBef>
              <a:spcAft>
                <a:spcPts val="600"/>
              </a:spcAft>
              <a:buClrTx/>
              <a:buSzTx/>
              <a:buFont typeface="Arial"/>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27 FACT-G items produce the FACT-G Total Score and 4 subscale scores corresponding to 4 primary QOL domains: Physical Well-Being (PWB, 7 items, range 0 - 28), Social/Family Well-Being (SWB, 7 items, range 0 - 28), Emotional Well-Being (EWB, 6 items, range 0 - 24), and Functional Well-Being (FWB, 7 items, range 0 - 28). The FACT-G Total Score is computed as the sum of the 4 subscale scores and ranges from 0 to 108.[REF 3] Of the 9 “Additional Concerns” items, 7 are scored to produce the Colorectal Cancer Subscale (CCS) score (range 0 - 28). The FACT-C Total Score (range 0 - 136) is the sum of the 4 FACT-G subscale scores plus the CCS score. The FACT-C Trial Outcome Index (TOI, range 0 - 84) is the sum of the CCS score, the Physical Well-Being score, and the Functional Well-Being score. The TOI is a common endpoint in clinical trials because it can be more sensitive to changes in physical/functional status than the FACT-C Total Score, which includes the more stable Social and Emotional Well-Being domains.[REF 2] For all 8 scores, higher scores indicate better QoL. In the original validation study, the FACT-C demonstrated good internal consistency reliability, with Cronbach’s alphas ranging from 0.71 (SWB) to 0.80 (PWB) among the 4 general QOL subscales, 0.76 for the CCS, 0.91 for the FACT-C total score and 0.89 for the FACT-C TOI.[REF 1]</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342900" algn="l" defTabSz="457200" rtl="0" eaLnBrk="1" fontAlgn="auto" latinLnBrk="0" hangingPunct="1">
              <a:lnSpc>
                <a:spcPct val="107000"/>
              </a:lnSpc>
              <a:spcBef>
                <a:spcPts val="600"/>
              </a:spcBef>
              <a:spcAft>
                <a:spcPts val="600"/>
              </a:spcAft>
              <a:buClrTx/>
              <a:buSzTx/>
              <a:buFont typeface="Arial"/>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More specific details on scoring the FACT-C can be found at the official website, www.facit.org, where SAS and SPSS scoring algorithms are available for download. Additionally, the FACT-C can be scored in R using the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FACTscorer</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package.[REF 4]</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342900" algn="l" defTabSz="457200" rtl="0" eaLnBrk="1" fontAlgn="auto" latinLnBrk="0" hangingPunct="1">
              <a:lnSpc>
                <a:spcPct val="107000"/>
              </a:lnSpc>
              <a:spcBef>
                <a:spcPts val="0"/>
              </a:spcBef>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REFERENCES: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7000"/>
              </a:lnSpc>
              <a:spcBef>
                <a:spcPts val="0"/>
              </a:spcBef>
              <a:buClrTx/>
              <a:buSzTx/>
              <a:buFont typeface="+mj-lt"/>
              <a:buAutoNum type="arabicPeriod"/>
              <a:tabLst>
                <a:tab pos="457200" algn="l"/>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Ward, W. L., Hahn, E. A., Mo, F., Hernandez, L.,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Tulsky</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 S., &amp; Cella, D. (n.d.). Reliability and validity of the Functional Assessment of Cancer Therapy-Colorectal (FACT-C) quality of life instrument. Quality of Life Research, 8(3), 181-195. </a:t>
            </a:r>
            <a:r>
              <a:rPr kumimoji="0" lang="en-US" sz="1100" b="0" i="0" u="sng" strike="noStrike" kern="1200" cap="none" spc="0" normalizeH="0" baseline="0" noProof="0" dirty="0">
                <a:ln>
                  <a:noFill/>
                </a:ln>
                <a:solidFill>
                  <a:srgbClr val="0033DD"/>
                </a:solidFill>
                <a:effectLst/>
                <a:uLnTx/>
                <a:uFillTx/>
                <a:latin typeface="Calibri" panose="020F0502020204030204" pitchFamily="34" charset="0"/>
                <a:ea typeface="Calibri" panose="020F0502020204030204" pitchFamily="34" charset="0"/>
                <a:cs typeface="Calibri" panose="020F0502020204030204" pitchFamily="34" charset="0"/>
                <a:hlinkClick r:id="rId2"/>
              </a:rPr>
              <a:t>http://doi.org/10.1023/A:1008821826499</a:t>
            </a:r>
            <a:endParaRPr kumimoji="0" lang="en-US" sz="1100" b="0" i="0" u="sng" strike="noStrike" kern="1200" cap="none" spc="0" normalizeH="0" baseline="0" noProof="0" dirty="0">
              <a:ln>
                <a:noFill/>
              </a:ln>
              <a:solidFill>
                <a:srgbClr val="0033D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7000"/>
              </a:lnSpc>
              <a:spcBef>
                <a:spcPts val="0"/>
              </a:spcBef>
              <a:buClrTx/>
              <a:buSzTx/>
              <a:buFont typeface="+mj-lt"/>
              <a:buAutoNum type="arabicPeriod"/>
              <a:tabLst>
                <a:tab pos="457200" algn="l"/>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Webster, K., Cella, D. &amp; Yost, K. The Functional Assessment of Chronic Illness Therapy (FACIT) Measurement System: properties, applications, and interpretation. Health and Quality of Life Outcomes 1, 79 (2003).</a:t>
            </a:r>
          </a:p>
          <a:p>
            <a:pPr marL="342900" marR="0" lvl="0" indent="-342900" algn="l" defTabSz="457200" rtl="0" eaLnBrk="1" fontAlgn="auto" latinLnBrk="0" hangingPunct="1">
              <a:lnSpc>
                <a:spcPct val="107000"/>
              </a:lnSpc>
              <a:spcBef>
                <a:spcPts val="0"/>
              </a:spcBef>
              <a:buClrTx/>
              <a:buSzTx/>
              <a:buFont typeface="+mj-lt"/>
              <a:buAutoNum type="arabicPeriod"/>
              <a:tabLst>
                <a:tab pos="457200" algn="l"/>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Cella DF,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Tulsky</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DS, Gray G, et al. The Functional Assessment of Cancer Therapy scale: development and validation of the general measure. J Clin Oncol 1993;11:570-579.</a:t>
            </a:r>
          </a:p>
          <a:p>
            <a:pPr marL="342900" marR="0" lvl="0" indent="-342900" algn="l" defTabSz="457200" rtl="0" eaLnBrk="1" fontAlgn="auto" latinLnBrk="0" hangingPunct="1">
              <a:lnSpc>
                <a:spcPct val="107000"/>
              </a:lnSpc>
              <a:spcBef>
                <a:spcPts val="0"/>
              </a:spcBef>
              <a:buClrTx/>
              <a:buSzTx/>
              <a:buFont typeface="+mj-lt"/>
              <a:buAutoNum type="arabicPeriod"/>
              <a:tabLst>
                <a:tab pos="457200" algn="l"/>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Baser, R.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FACTscorer</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Scores the FACT and FACIT Family of Patient-Reported Outcome Measures. R package version 0.1.0 (2016). </a:t>
            </a:r>
            <a:r>
              <a:rPr kumimoji="0" lang="en-US" sz="11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hlinkClick r:id="rId3"/>
              </a:rPr>
              <a:t>https://github.com/raybaser/FACTscorer</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sz="600"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72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692D-E069-8322-9E2C-D03772A77F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7331923-09BC-007A-CDA5-C77F3A222919}"/>
              </a:ext>
            </a:extLst>
          </p:cNvPr>
          <p:cNvPicPr>
            <a:picLocks noChangeAspect="1"/>
          </p:cNvPicPr>
          <p:nvPr/>
        </p:nvPicPr>
        <p:blipFill>
          <a:blip r:embed="rId2"/>
          <a:stretch>
            <a:fillRect/>
          </a:stretch>
        </p:blipFill>
        <p:spPr>
          <a:xfrm>
            <a:off x="2368318" y="68340"/>
            <a:ext cx="7536078" cy="6650093"/>
          </a:xfrm>
          <a:prstGeom prst="rect">
            <a:avLst/>
          </a:prstGeom>
        </p:spPr>
      </p:pic>
    </p:spTree>
    <p:extLst>
      <p:ext uri="{BB962C8B-B14F-4D97-AF65-F5344CB8AC3E}">
        <p14:creationId xmlns:p14="http://schemas.microsoft.com/office/powerpoint/2010/main" val="1615530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F2D8-CBFF-1F95-CEA9-E7CC7B3D8A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B24549-BF38-03A3-A1B7-33742B0033F2}"/>
              </a:ext>
            </a:extLst>
          </p:cNvPr>
          <p:cNvSpPr>
            <a:spLocks noGrp="1"/>
          </p:cNvSpPr>
          <p:nvPr>
            <p:ph idx="1"/>
          </p:nvPr>
        </p:nvSpPr>
        <p:spPr/>
        <p:txBody>
          <a:bodyPr>
            <a:normAutofit fontScale="55000" lnSpcReduction="20000"/>
          </a:bodyPr>
          <a:lstStyle/>
          <a:p>
            <a:pPr marL="0" marR="0">
              <a:lnSpc>
                <a:spcPct val="107000"/>
              </a:lnSpc>
              <a:spcBef>
                <a:spcPts val="600"/>
              </a:spcBef>
              <a:spcAft>
                <a:spcPts val="600"/>
              </a:spcAft>
              <a:buNone/>
            </a:pP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The Functional Assessment of Cancer Therapy - Colorectal (FACT-C)</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Version 4, is a 36-item questionnaire designed to assess general quality of life (QOL) as well as symptoms and concerns specific to the QOL of patients with colorectal cancer.</a:t>
            </a: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 1]</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The questionnaire asks respondents to indicate the extent to which each item applied to them over “the past 7 days” using a 5-point Likert-type response format ranging from “0 - Not at all” to “4 - Very much”. It takes approximately 10-15 minutes to complete.</a:t>
            </a: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buNone/>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The FACT-C consists of two parts - the 27-item FACT-General (FACT-G) plus 9 “Additional Concerns” items that assess concerns specific to patients with colorectal cancer. Together, these two parts produce a total of 8 scores: 5 subscale scores, 2 total scores, and one Trial Outcome Index (TOI).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buNone/>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The 27 FACT-G items produce the FACT-G Total Score and 4 subscale scores corresponding to 4 primary QOL domains: Physical Well-Being (PWB, 7 items, range 0 - 28), Social/Family Well-Being (SWB, 7 items, range 0 - 28), Emotional Well-Being (EWB, 6 items, range 0 - 24), and Functional Well-Being (FWB, 7 items, range 0 - 28). The FACT-G Total Score is computed as the sum of the 4 subscale scores and ranges from 0 to 108.</a:t>
            </a: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 3]</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Of the 9 “Additional Concerns” items, 7 are scored to produce the Colorectal Cancer Subscale (CCS) score (range 0 - 28). The FACT-C Total Score (range 0 - 136) is the sum of the 4 FACT-G subscale scores plus the CCS score. The FACT-C Trial Outcome Index (TOI, range 0 - 84) is the sum of the CCS score, the Physical Well-Being score, and the Functional Well-Being score. The TOI is a common endpoint in clinical trials because it can be more sensitive to changes in physical/functional status than the FACT-C Total Score, which includes the more stable Social and Emotional Well-Being domains.</a:t>
            </a: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 2]</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For all 8 scores, higher scores indicate better QoL. In the original validation study, the FACT-C demonstrated good internal consistency reliability, with Cronbach’s alphas ranging from 0.71 (SWB) to 0.80 (PWB) among the 4 general QOL subscales, 0.76 for the CCS, 0.91 for the FACT-C total score and 0.89 for the FACT-C TOI.</a:t>
            </a: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buNone/>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More specific details on scoring the FACT-C can be found at the official website, www.facit.org, where SAS and SPSS scoring algorithms are available for download. Additionally, the FACT-C can be scored in R using the “</a:t>
            </a:r>
            <a:r>
              <a:rPr lang="en-US" sz="20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FACTscorer</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package.</a:t>
            </a:r>
            <a:r>
              <a:rPr lang="en-US" sz="20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4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REFERENCES: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Ward, W. L., Hahn, E. A., Mo, F., Hernandez, L., </a:t>
            </a:r>
            <a:r>
              <a:rPr lang="en-US" sz="20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Tulsky</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D. S., &amp; Cella, D. (n.d.). Reliability and validity of the Functional Assessment of Cancer Therapy-Colorectal (FACT-C) quality of life instrument. Quality of Life Research, 8(3), 181-195. </a:t>
            </a:r>
            <a:r>
              <a:rPr lang="en-US" sz="2000" u="sng" dirty="0">
                <a:solidFill>
                  <a:srgbClr val="0033DD"/>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http://doi.org/10.1023/A:1008821826499</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Webster, K., Cella, D. &amp; Yost, K. The Functional Assessment of Chronic Illness Therapy (FACIT) Measurement System: properties, applications, and interpretation. Health and Quality of Life Outcomes 1, 79 (2003).</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Cella DF, </a:t>
            </a:r>
            <a:r>
              <a:rPr lang="en-US" sz="20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Tulsky</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DS, Gray G, et al. The Functional Assessment of Cancer Therapy scale: development and validation of the general measure. J Clin Oncol 1993;11:570-579.</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Baser, R. </a:t>
            </a:r>
            <a:r>
              <a:rPr lang="en-US" sz="20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FACTscorer</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Scores the FACT and FACIT Family of Patient-Reported Outcome Measures. R package version 0.1.0 (2016). </a:t>
            </a:r>
            <a:r>
              <a:rPr lang="en-US" sz="2000" u="sng"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https://github.com/raybaser/FACTscorer</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3893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E858-AC75-431B-919F-D658E84742F2}"/>
              </a:ext>
            </a:extLst>
          </p:cNvPr>
          <p:cNvSpPr>
            <a:spLocks noGrp="1"/>
          </p:cNvSpPr>
          <p:nvPr>
            <p:ph type="title"/>
          </p:nvPr>
        </p:nvSpPr>
        <p:spPr/>
        <p:txBody>
          <a:bodyPr/>
          <a:lstStyle/>
          <a:p>
            <a:r>
              <a:rPr lang="en-US" dirty="0"/>
              <a:t>Other Guidelines and Standards for PROs</a:t>
            </a:r>
          </a:p>
        </p:txBody>
      </p:sp>
      <p:sp>
        <p:nvSpPr>
          <p:cNvPr id="3" name="Content Placeholder 2">
            <a:extLst>
              <a:ext uri="{FF2B5EF4-FFF2-40B4-BE49-F238E27FC236}">
                <a16:creationId xmlns:a16="http://schemas.microsoft.com/office/drawing/2014/main" id="{46DBA3D6-D1AD-40FA-A261-AE66190BCA95}"/>
              </a:ext>
            </a:extLst>
          </p:cNvPr>
          <p:cNvSpPr>
            <a:spLocks noGrp="1"/>
          </p:cNvSpPr>
          <p:nvPr>
            <p:ph idx="1"/>
          </p:nvPr>
        </p:nvSpPr>
        <p:spPr/>
        <p:txBody>
          <a:bodyPr>
            <a:normAutofit/>
          </a:bodyPr>
          <a:lstStyle/>
          <a:p>
            <a:pPr marL="0" indent="0">
              <a:buNone/>
            </a:pPr>
            <a:endParaRPr lang="en-US" sz="1800" dirty="0"/>
          </a:p>
          <a:p>
            <a:pPr marL="0" indent="0">
              <a:buNone/>
            </a:pPr>
            <a:r>
              <a:rPr lang="en-US" sz="2200" dirty="0"/>
              <a:t>Reporting PRO results: </a:t>
            </a:r>
          </a:p>
          <a:p>
            <a:endParaRPr lang="en-US" sz="400" b="0" dirty="0"/>
          </a:p>
          <a:p>
            <a:r>
              <a:rPr lang="en-US" sz="1800" b="0" dirty="0"/>
              <a:t>Calvert M, et al. Reporting of Patient-Reported Outcomes in Randomized Trials: The CONSORT PRO Extension. </a:t>
            </a:r>
            <a:r>
              <a:rPr lang="en-US" sz="1800" b="0" i="1" dirty="0"/>
              <a:t>JAMA</a:t>
            </a:r>
            <a:r>
              <a:rPr lang="en-US" sz="1800" b="0" dirty="0"/>
              <a:t>. 2013;309(8):814-822. doi:</a:t>
            </a:r>
            <a:r>
              <a:rPr lang="en-US" sz="1800" b="0" dirty="0">
                <a:hlinkClick r:id="rId2"/>
              </a:rPr>
              <a:t>10.1001/jama.2013.879</a:t>
            </a:r>
            <a:endParaRPr lang="en-US" sz="1800" b="0" dirty="0"/>
          </a:p>
          <a:p>
            <a:endParaRPr lang="en-US" sz="1800" b="0" dirty="0"/>
          </a:p>
          <a:p>
            <a:endParaRPr lang="en-US" sz="1800" b="0" dirty="0"/>
          </a:p>
          <a:p>
            <a:pPr marL="0" indent="0">
              <a:buNone/>
            </a:pPr>
            <a:r>
              <a:rPr lang="en-US" sz="2200" dirty="0"/>
              <a:t>Analysis and Visualization recommendations:</a:t>
            </a:r>
          </a:p>
          <a:p>
            <a:pPr marL="0" indent="0">
              <a:buNone/>
            </a:pPr>
            <a:endParaRPr lang="en-US" sz="700" dirty="0"/>
          </a:p>
          <a:p>
            <a:r>
              <a:rPr lang="en-US" sz="1800" b="0" dirty="0">
                <a:effectLst/>
              </a:rPr>
              <a:t>Coens C, Pe M, Dueck AC, et al. International standards for the analysis of quality-of-life and patient-reported outcome endpoints in cancer </a:t>
            </a:r>
            <a:r>
              <a:rPr lang="en-US" sz="1800" b="0" dirty="0" err="1">
                <a:effectLst/>
              </a:rPr>
              <a:t>randomised</a:t>
            </a:r>
            <a:r>
              <a:rPr lang="en-US" sz="1800" b="0" dirty="0">
                <a:effectLst/>
              </a:rPr>
              <a:t> controlled trials: recommendations of the SISAQOL Consortium. </a:t>
            </a:r>
            <a:r>
              <a:rPr lang="en-US" sz="1800" b="0" i="1" dirty="0">
                <a:effectLst/>
              </a:rPr>
              <a:t>The Lancet Oncology</a:t>
            </a:r>
            <a:r>
              <a:rPr lang="en-US" sz="1800" b="0" dirty="0">
                <a:effectLst/>
              </a:rPr>
              <a:t>. 2020;21(2):e83-e96. doi:</a:t>
            </a:r>
            <a:r>
              <a:rPr lang="en-US" sz="1800" b="0" dirty="0">
                <a:effectLst/>
                <a:hlinkClick r:id="rId3"/>
              </a:rPr>
              <a:t>10.1016/S1470-2045(19)30790-9</a:t>
            </a:r>
            <a:endParaRPr lang="en-US" sz="1800" b="0" dirty="0">
              <a:effectLst/>
            </a:endParaRPr>
          </a:p>
          <a:p>
            <a:endParaRPr lang="en-US" sz="1800" b="0" dirty="0">
              <a:effectLst/>
            </a:endParaRPr>
          </a:p>
          <a:p>
            <a:pPr>
              <a:spcBef>
                <a:spcPts val="0"/>
              </a:spcBef>
              <a:spcAft>
                <a:spcPts val="0"/>
              </a:spcAft>
            </a:pPr>
            <a:r>
              <a:rPr lang="en-US" sz="1800" b="0" dirty="0">
                <a:effectLst/>
              </a:rPr>
              <a:t>Snyder C, Smith K, </a:t>
            </a:r>
            <a:r>
              <a:rPr lang="en-US" sz="1800" b="0" dirty="0" err="1">
                <a:effectLst/>
              </a:rPr>
              <a:t>Holzner</a:t>
            </a:r>
            <a:r>
              <a:rPr lang="en-US" sz="1800" b="0" dirty="0">
                <a:effectLst/>
              </a:rPr>
              <a:t> B, et al. Making a picture worth a thousand numbers: recommendations for graphically displaying patient-reported outcomes data. </a:t>
            </a:r>
            <a:r>
              <a:rPr lang="en-US" sz="1800" b="0" i="1" dirty="0">
                <a:effectLst/>
              </a:rPr>
              <a:t>Qual Life Res.</a:t>
            </a:r>
            <a:r>
              <a:rPr lang="en-US" sz="1800" b="0" dirty="0">
                <a:effectLst/>
              </a:rPr>
              <a:t> 2019;28(2):345-356. doi:</a:t>
            </a:r>
            <a:r>
              <a:rPr lang="en-US" sz="1800" dirty="0">
                <a:effectLst/>
                <a:hlinkClick r:id="rId4"/>
              </a:rPr>
              <a:t>10.1007/s11136-018-2020-3</a:t>
            </a:r>
            <a:endParaRPr lang="en-US" sz="1800" dirty="0">
              <a:effectLst/>
            </a:endParaRPr>
          </a:p>
        </p:txBody>
      </p:sp>
    </p:spTree>
    <p:extLst>
      <p:ext uri="{BB962C8B-B14F-4D97-AF65-F5344CB8AC3E}">
        <p14:creationId xmlns:p14="http://schemas.microsoft.com/office/powerpoint/2010/main" val="2173320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AC5D-06D4-41D2-ADC7-34CB05476136}"/>
              </a:ext>
            </a:extLst>
          </p:cNvPr>
          <p:cNvSpPr>
            <a:spLocks noGrp="1"/>
          </p:cNvSpPr>
          <p:nvPr>
            <p:ph type="title"/>
          </p:nvPr>
        </p:nvSpPr>
        <p:spPr/>
        <p:txBody>
          <a:bodyPr/>
          <a:lstStyle/>
          <a:p>
            <a:r>
              <a:rPr lang="en-US" dirty="0"/>
              <a:t>For more information…	</a:t>
            </a:r>
          </a:p>
        </p:txBody>
      </p:sp>
      <p:sp>
        <p:nvSpPr>
          <p:cNvPr id="3" name="Content Placeholder 2">
            <a:extLst>
              <a:ext uri="{FF2B5EF4-FFF2-40B4-BE49-F238E27FC236}">
                <a16:creationId xmlns:a16="http://schemas.microsoft.com/office/drawing/2014/main" id="{64A0994F-8FFD-4A77-9678-2043E93AB812}"/>
              </a:ext>
            </a:extLst>
          </p:cNvPr>
          <p:cNvSpPr>
            <a:spLocks noGrp="1"/>
          </p:cNvSpPr>
          <p:nvPr>
            <p:ph idx="1"/>
          </p:nvPr>
        </p:nvSpPr>
        <p:spPr/>
        <p:txBody>
          <a:bodyPr>
            <a:normAutofit/>
          </a:bodyPr>
          <a:lstStyle/>
          <a:p>
            <a:pPr marL="0" indent="0">
              <a:buNone/>
            </a:pPr>
            <a:endParaRPr lang="en-US" sz="2200" dirty="0"/>
          </a:p>
          <a:p>
            <a:pPr marL="0" indent="0">
              <a:buNone/>
            </a:pPr>
            <a:endParaRPr lang="en-US" sz="2200" dirty="0"/>
          </a:p>
          <a:p>
            <a:pPr marL="0" indent="0">
              <a:buNone/>
            </a:pPr>
            <a:r>
              <a:rPr lang="en-US" sz="2200" dirty="0"/>
              <a:t>Much of the info for this presentation came from the following 2 books:</a:t>
            </a:r>
          </a:p>
          <a:p>
            <a:r>
              <a:rPr lang="en-US" sz="1800" b="0" dirty="0" err="1"/>
              <a:t>Fayers</a:t>
            </a:r>
            <a:r>
              <a:rPr lang="en-US" sz="1800" b="0" dirty="0"/>
              <a:t> PM, Machin D. </a:t>
            </a:r>
            <a:r>
              <a:rPr lang="en-US" sz="1800" b="0" i="1" dirty="0"/>
              <a:t>Quality of Life: The Assessment, Analysis and Interpretation of Patient-Reported Outcomes</a:t>
            </a:r>
            <a:r>
              <a:rPr lang="en-US" sz="1800" b="0" dirty="0"/>
              <a:t>. Second Ed. John Wiley &amp; Sons; 2013.</a:t>
            </a:r>
          </a:p>
          <a:p>
            <a:r>
              <a:rPr lang="en-US" sz="1800" b="0" dirty="0"/>
              <a:t>Fairclough DL. </a:t>
            </a:r>
            <a:r>
              <a:rPr lang="en-US" sz="1800" b="0" i="1" dirty="0"/>
              <a:t>Design and Analysis of Quality of Life Studies in Clinical Trials</a:t>
            </a:r>
            <a:r>
              <a:rPr lang="en-US" sz="1800" b="0" dirty="0"/>
              <a:t>. Second Ed. CRC Press; 2010.</a:t>
            </a:r>
          </a:p>
          <a:p>
            <a:pPr marL="0" indent="0">
              <a:buNone/>
            </a:pPr>
            <a:endParaRPr lang="en-US" dirty="0"/>
          </a:p>
          <a:p>
            <a:pPr marL="457200" lvl="1" indent="0">
              <a:buNone/>
            </a:pPr>
            <a:endParaRPr lang="en-US" b="0" dirty="0"/>
          </a:p>
          <a:p>
            <a:pPr marL="0" indent="0">
              <a:buNone/>
            </a:pPr>
            <a:r>
              <a:rPr lang="en-US" dirty="0"/>
              <a:t>The International Society for Quality of Life Research (ISOQOL)</a:t>
            </a:r>
          </a:p>
          <a:p>
            <a:r>
              <a:rPr lang="en-US" b="0" dirty="0">
                <a:hlinkClick r:id="rId2"/>
              </a:rPr>
              <a:t>https://www.isoqol.org/</a:t>
            </a:r>
            <a:endParaRPr lang="en-US" b="0" dirty="0"/>
          </a:p>
          <a:p>
            <a:endParaRPr lang="en-US" b="0" dirty="0"/>
          </a:p>
          <a:p>
            <a:endParaRPr lang="en-US" dirty="0"/>
          </a:p>
        </p:txBody>
      </p:sp>
    </p:spTree>
    <p:extLst>
      <p:ext uri="{BB962C8B-B14F-4D97-AF65-F5344CB8AC3E}">
        <p14:creationId xmlns:p14="http://schemas.microsoft.com/office/powerpoint/2010/main" val="2403853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A5481-4171-4319-91A3-D9B25D468D1D}"/>
              </a:ext>
            </a:extLst>
          </p:cNvPr>
          <p:cNvSpPr>
            <a:spLocks noGrp="1"/>
          </p:cNvSpPr>
          <p:nvPr>
            <p:ph type="body" sz="quarter" idx="12"/>
          </p:nvPr>
        </p:nvSpPr>
        <p:spPr>
          <a:xfrm>
            <a:off x="580921" y="928948"/>
            <a:ext cx="10309115" cy="2082800"/>
          </a:xfrm>
        </p:spPr>
        <p:txBody>
          <a:bodyPr>
            <a:normAutofit fontScale="92500" lnSpcReduction="10000"/>
          </a:bodyPr>
          <a:lstStyle/>
          <a:p>
            <a:r>
              <a:rPr lang="en-US" dirty="0"/>
              <a:t>Thank you!</a:t>
            </a:r>
          </a:p>
          <a:p>
            <a:endParaRPr lang="en-US" dirty="0"/>
          </a:p>
          <a:p>
            <a:r>
              <a:rPr lang="en-US" dirty="0"/>
              <a:t>Questions?  Comments?</a:t>
            </a:r>
          </a:p>
        </p:txBody>
      </p:sp>
    </p:spTree>
    <p:extLst>
      <p:ext uri="{BB962C8B-B14F-4D97-AF65-F5344CB8AC3E}">
        <p14:creationId xmlns:p14="http://schemas.microsoft.com/office/powerpoint/2010/main" val="1028307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1CDCE-0890-AB2F-57AD-D601BD0D3AFA}"/>
              </a:ext>
            </a:extLst>
          </p:cNvPr>
          <p:cNvSpPr>
            <a:spLocks noGrp="1"/>
          </p:cNvSpPr>
          <p:nvPr>
            <p:ph type="body" sz="quarter" idx="12"/>
          </p:nvPr>
        </p:nvSpPr>
        <p:spPr/>
        <p:txBody>
          <a:bodyPr/>
          <a:lstStyle/>
          <a:p>
            <a:r>
              <a:rPr lang="en-US" dirty="0"/>
              <a:t>Extra content below</a:t>
            </a:r>
          </a:p>
          <a:p>
            <a:endParaRPr lang="en-US" dirty="0"/>
          </a:p>
        </p:txBody>
      </p:sp>
    </p:spTree>
    <p:extLst>
      <p:ext uri="{BB962C8B-B14F-4D97-AF65-F5344CB8AC3E}">
        <p14:creationId xmlns:p14="http://schemas.microsoft.com/office/powerpoint/2010/main" val="2294916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FE51-B158-D63E-BF78-400B738D07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08F056-9017-0D79-3514-82DAF5D8DD08}"/>
              </a:ext>
            </a:extLst>
          </p:cNvPr>
          <p:cNvSpPr>
            <a:spLocks noGrp="1"/>
          </p:cNvSpPr>
          <p:nvPr>
            <p:ph type="body" sz="quarter" idx="12"/>
          </p:nvPr>
        </p:nvSpPr>
        <p:spPr>
          <a:xfrm>
            <a:off x="583752" y="290920"/>
            <a:ext cx="11024495" cy="815504"/>
          </a:xfrm>
        </p:spPr>
        <p:txBody>
          <a:bodyPr>
            <a:normAutofit/>
          </a:bodyPr>
          <a:lstStyle/>
          <a:p>
            <a:r>
              <a:rPr lang="en-US" dirty="0"/>
              <a:t>Special Considerations with PRO Endpoints</a:t>
            </a:r>
          </a:p>
        </p:txBody>
      </p:sp>
      <p:sp>
        <p:nvSpPr>
          <p:cNvPr id="3" name="Text Placeholder 1">
            <a:extLst>
              <a:ext uri="{FF2B5EF4-FFF2-40B4-BE49-F238E27FC236}">
                <a16:creationId xmlns:a16="http://schemas.microsoft.com/office/drawing/2014/main" id="{403F396B-CF45-947B-707A-FFF363844B4B}"/>
              </a:ext>
            </a:extLst>
          </p:cNvPr>
          <p:cNvSpPr txBox="1">
            <a:spLocks/>
          </p:cNvSpPr>
          <p:nvPr/>
        </p:nvSpPr>
        <p:spPr>
          <a:xfrm>
            <a:off x="583752" y="1397344"/>
            <a:ext cx="8706552" cy="4628552"/>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4400" b="1" kern="1200">
                <a:solidFill>
                  <a:srgbClr val="2986E2"/>
                </a:solidFill>
                <a:latin typeface="Corbel"/>
                <a:ea typeface="+mn-ea"/>
                <a:cs typeface="Corbel"/>
              </a:defRPr>
            </a:lvl1pPr>
            <a:lvl2pPr marL="457200" indent="0" algn="l" defTabSz="457200" rtl="0" eaLnBrk="1" latinLnBrk="0" hangingPunct="1">
              <a:spcBef>
                <a:spcPct val="20000"/>
              </a:spcBef>
              <a:buFontTx/>
              <a:buNone/>
              <a:defRPr sz="1800" b="0" kern="1200">
                <a:solidFill>
                  <a:schemeClr val="tx1"/>
                </a:solidFill>
                <a:latin typeface="Corbel"/>
                <a:ea typeface="+mn-ea"/>
                <a:cs typeface="Corbel"/>
              </a:defRPr>
            </a:lvl2pPr>
            <a:lvl3pPr marL="914400" indent="0" algn="l" defTabSz="457200" rtl="0" eaLnBrk="1" latinLnBrk="0" hangingPunct="1">
              <a:spcBef>
                <a:spcPct val="20000"/>
              </a:spcBef>
              <a:buFontTx/>
              <a:buNone/>
              <a:defRPr sz="1600" b="0" kern="1200">
                <a:solidFill>
                  <a:schemeClr val="tx1"/>
                </a:solidFill>
                <a:latin typeface="Corbel"/>
                <a:ea typeface="+mn-ea"/>
                <a:cs typeface="Corbel"/>
              </a:defRPr>
            </a:lvl3pPr>
            <a:lvl4pPr marL="1371600" indent="0" algn="l" defTabSz="457200" rtl="0" eaLnBrk="1" latinLnBrk="0" hangingPunct="1">
              <a:spcBef>
                <a:spcPct val="20000"/>
              </a:spcBef>
              <a:buFontTx/>
              <a:buNone/>
              <a:defRPr sz="1400" b="0" kern="1200">
                <a:solidFill>
                  <a:schemeClr val="tx1"/>
                </a:solidFill>
                <a:latin typeface="Corbel"/>
                <a:ea typeface="+mn-ea"/>
                <a:cs typeface="Corbel"/>
              </a:defRPr>
            </a:lvl4pPr>
            <a:lvl5pPr marL="1828800" indent="0" algn="l" defTabSz="457200" rtl="0" eaLnBrk="1" latinLnBrk="0" hangingPunct="1">
              <a:spcBef>
                <a:spcPct val="20000"/>
              </a:spcBef>
              <a:buFontTx/>
              <a:buNone/>
              <a:defRPr sz="12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en-US" sz="3400" dirty="0">
                <a:solidFill>
                  <a:schemeClr val="tx1"/>
                </a:solidFill>
              </a:rPr>
              <a:t>Minimum Important Differences (MIDs)</a:t>
            </a:r>
          </a:p>
          <a:p>
            <a:pPr marL="571500" indent="-571500">
              <a:buFont typeface="Arial" panose="020B0604020202020204" pitchFamily="34" charset="0"/>
              <a:buChar char="•"/>
            </a:pPr>
            <a:r>
              <a:rPr lang="en-US" sz="3400" dirty="0">
                <a:solidFill>
                  <a:schemeClr val="tx1"/>
                </a:solidFill>
              </a:rPr>
              <a:t>Missing Data</a:t>
            </a:r>
          </a:p>
          <a:p>
            <a:pPr marL="571500" indent="-571500">
              <a:buFont typeface="Arial" panose="020B0604020202020204" pitchFamily="34" charset="0"/>
              <a:buChar char="•"/>
            </a:pPr>
            <a:r>
              <a:rPr lang="en-US" sz="3400" dirty="0">
                <a:solidFill>
                  <a:schemeClr val="tx1"/>
                </a:solidFill>
              </a:rPr>
              <a:t>Desirable Properties of </a:t>
            </a:r>
            <a:br>
              <a:rPr lang="en-US" sz="3400" dirty="0">
                <a:solidFill>
                  <a:schemeClr val="tx1"/>
                </a:solidFill>
              </a:rPr>
            </a:br>
            <a:r>
              <a:rPr lang="en-US" sz="3400" dirty="0">
                <a:solidFill>
                  <a:schemeClr val="tx1"/>
                </a:solidFill>
              </a:rPr>
              <a:t>PROMs</a:t>
            </a:r>
          </a:p>
          <a:p>
            <a:pPr marL="571500" indent="-571500">
              <a:buFont typeface="Arial" panose="020B0604020202020204" pitchFamily="34" charset="0"/>
              <a:buChar char="•"/>
            </a:pPr>
            <a:r>
              <a:rPr lang="en-US" sz="3400" dirty="0">
                <a:solidFill>
                  <a:schemeClr val="tx1"/>
                </a:solidFill>
              </a:rPr>
              <a:t>Coding of Item Responses in </a:t>
            </a:r>
            <a:br>
              <a:rPr lang="en-US" sz="3400" dirty="0">
                <a:solidFill>
                  <a:schemeClr val="tx1"/>
                </a:solidFill>
              </a:rPr>
            </a:br>
            <a:r>
              <a:rPr lang="en-US" sz="3400" dirty="0">
                <a:solidFill>
                  <a:schemeClr val="tx1"/>
                </a:solidFill>
              </a:rPr>
              <a:t>Databases </a:t>
            </a:r>
          </a:p>
          <a:p>
            <a:pPr marL="571500" indent="-571500">
              <a:buFont typeface="Arial" panose="020B0604020202020204" pitchFamily="34" charset="0"/>
              <a:buChar char="•"/>
            </a:pPr>
            <a:endParaRPr lang="en-US" sz="3600" dirty="0">
              <a:solidFill>
                <a:schemeClr val="tx1"/>
              </a:solidFill>
            </a:endParaRP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828655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7A773-48E2-46E3-91CC-8ACA185F3479}"/>
              </a:ext>
            </a:extLst>
          </p:cNvPr>
          <p:cNvSpPr>
            <a:spLocks noGrp="1"/>
          </p:cNvSpPr>
          <p:nvPr>
            <p:ph type="body" sz="quarter" idx="12"/>
          </p:nvPr>
        </p:nvSpPr>
        <p:spPr>
          <a:xfrm>
            <a:off x="496945" y="574384"/>
            <a:ext cx="5821559" cy="3686720"/>
          </a:xfrm>
        </p:spPr>
        <p:txBody>
          <a:bodyPr>
            <a:normAutofit lnSpcReduction="10000"/>
          </a:bodyPr>
          <a:lstStyle/>
          <a:p>
            <a:r>
              <a:rPr lang="en-US" dirty="0"/>
              <a:t>Special Considerations:</a:t>
            </a:r>
          </a:p>
          <a:p>
            <a:endParaRPr lang="en-US" dirty="0"/>
          </a:p>
          <a:p>
            <a:pPr algn="ctr"/>
            <a:r>
              <a:rPr lang="en-US" dirty="0"/>
              <a:t>Minimum Important </a:t>
            </a:r>
            <a:br>
              <a:rPr lang="en-US" dirty="0"/>
            </a:br>
            <a:r>
              <a:rPr lang="en-US" dirty="0"/>
              <a:t>Differences </a:t>
            </a:r>
            <a:br>
              <a:rPr lang="en-US" dirty="0"/>
            </a:br>
            <a:r>
              <a:rPr lang="en-US" dirty="0"/>
              <a:t>(MIDs)</a:t>
            </a:r>
          </a:p>
        </p:txBody>
      </p:sp>
    </p:spTree>
    <p:extLst>
      <p:ext uri="{BB962C8B-B14F-4D97-AF65-F5344CB8AC3E}">
        <p14:creationId xmlns:p14="http://schemas.microsoft.com/office/powerpoint/2010/main" val="3140835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920D-2095-48AA-8AD9-D8101F426649}"/>
              </a:ext>
            </a:extLst>
          </p:cNvPr>
          <p:cNvSpPr>
            <a:spLocks noGrp="1"/>
          </p:cNvSpPr>
          <p:nvPr>
            <p:ph type="title"/>
          </p:nvPr>
        </p:nvSpPr>
        <p:spPr/>
        <p:txBody>
          <a:bodyPr/>
          <a:lstStyle/>
          <a:p>
            <a:r>
              <a:rPr lang="en-US" dirty="0"/>
              <a:t>Minimum Important Differences (MIDs)</a:t>
            </a:r>
          </a:p>
        </p:txBody>
      </p:sp>
      <p:sp>
        <p:nvSpPr>
          <p:cNvPr id="3" name="Content Placeholder 2">
            <a:extLst>
              <a:ext uri="{FF2B5EF4-FFF2-40B4-BE49-F238E27FC236}">
                <a16:creationId xmlns:a16="http://schemas.microsoft.com/office/drawing/2014/main" id="{450B20C0-DABC-4BF4-A851-8652F345948A}"/>
              </a:ext>
            </a:extLst>
          </p:cNvPr>
          <p:cNvSpPr>
            <a:spLocks noGrp="1"/>
          </p:cNvSpPr>
          <p:nvPr>
            <p:ph idx="1"/>
          </p:nvPr>
        </p:nvSpPr>
        <p:spPr>
          <a:xfrm>
            <a:off x="471935" y="1083632"/>
            <a:ext cx="11394276" cy="4411912"/>
          </a:xfrm>
        </p:spPr>
        <p:txBody>
          <a:bodyPr>
            <a:normAutofit fontScale="92500" lnSpcReduction="10000"/>
          </a:bodyPr>
          <a:lstStyle/>
          <a:p>
            <a:r>
              <a:rPr lang="en-US" dirty="0"/>
              <a:t>Statistical vs. Clinical Significance</a:t>
            </a:r>
          </a:p>
          <a:p>
            <a:pPr lvl="1"/>
            <a:r>
              <a:rPr lang="en-US" dirty="0"/>
              <a:t>With a large sample size, very small group differences in PROM scores might be statistically significant</a:t>
            </a:r>
          </a:p>
          <a:p>
            <a:pPr lvl="1"/>
            <a:r>
              <a:rPr lang="en-US" dirty="0"/>
              <a:t>But are such small differences meaningful?</a:t>
            </a:r>
          </a:p>
          <a:p>
            <a:endParaRPr lang="en-US" sz="2000" dirty="0">
              <a:solidFill>
                <a:schemeClr val="tx1"/>
              </a:solidFill>
            </a:endParaRPr>
          </a:p>
          <a:p>
            <a:r>
              <a:rPr lang="en-US" sz="2000" u="sng" dirty="0">
                <a:solidFill>
                  <a:schemeClr val="tx1"/>
                </a:solidFill>
              </a:rPr>
              <a:t>Minimum Important Difference (MID)</a:t>
            </a:r>
            <a:r>
              <a:rPr lang="en-US" sz="2000" dirty="0">
                <a:solidFill>
                  <a:schemeClr val="tx1"/>
                </a:solidFill>
              </a:rPr>
              <a:t> – </a:t>
            </a:r>
            <a:r>
              <a:rPr lang="en-US" dirty="0"/>
              <a:t>The smallest difference or change in PROM scores that is clinically and practically important</a:t>
            </a:r>
            <a:endParaRPr lang="en-US" dirty="0">
              <a:solidFill>
                <a:schemeClr val="accent2"/>
              </a:solidFill>
            </a:endParaRPr>
          </a:p>
          <a:p>
            <a:pPr lvl="1"/>
            <a:r>
              <a:rPr lang="en-US" dirty="0">
                <a:solidFill>
                  <a:schemeClr val="tx1"/>
                </a:solidFill>
              </a:rPr>
              <a:t>Different PROM scale scores might have different empirically-established MIDs</a:t>
            </a:r>
          </a:p>
          <a:p>
            <a:pPr lvl="2"/>
            <a:r>
              <a:rPr lang="en-US" dirty="0"/>
              <a:t>However, if a given PROM scale does not have an empirically-established MID, a half standard deviation (SD) is a robust initial estimate of the MID</a:t>
            </a:r>
            <a:r>
              <a:rPr lang="en-US" dirty="0">
                <a:solidFill>
                  <a:schemeClr val="accent2"/>
                </a:solidFill>
              </a:rPr>
              <a:t>*</a:t>
            </a:r>
          </a:p>
          <a:p>
            <a:pPr lvl="1"/>
            <a:r>
              <a:rPr lang="en-US" dirty="0"/>
              <a:t>A given PROM scale might have multiple empirically-established MIDs in different populations/clinical settings</a:t>
            </a:r>
          </a:p>
          <a:p>
            <a:pPr lvl="2"/>
            <a:r>
              <a:rPr lang="en-US" dirty="0"/>
              <a:t>In these cases, make sure to choose the most appropriate MID for your study population</a:t>
            </a:r>
          </a:p>
          <a:p>
            <a:endParaRPr lang="en-US" dirty="0"/>
          </a:p>
          <a:p>
            <a:r>
              <a:rPr lang="en-US" dirty="0"/>
              <a:t>MIDs are important to consider …</a:t>
            </a:r>
          </a:p>
          <a:p>
            <a:pPr marL="800100" lvl="1" indent="-342900">
              <a:buFont typeface="+mj-lt"/>
              <a:buAutoNum type="arabicPeriod"/>
            </a:pPr>
            <a:r>
              <a:rPr lang="en-US" dirty="0"/>
              <a:t>When designing your study and determining the required sample size</a:t>
            </a:r>
          </a:p>
          <a:p>
            <a:pPr marL="800100" lvl="1" indent="-342900">
              <a:buFont typeface="+mj-lt"/>
              <a:buAutoNum type="arabicPeriod"/>
            </a:pPr>
            <a:r>
              <a:rPr lang="en-US" dirty="0"/>
              <a:t>When interpreting your PROM results</a:t>
            </a:r>
          </a:p>
          <a:p>
            <a:endParaRPr lang="en-US" dirty="0"/>
          </a:p>
        </p:txBody>
      </p:sp>
      <p:sp>
        <p:nvSpPr>
          <p:cNvPr id="4" name="Rectangle 3">
            <a:extLst>
              <a:ext uri="{FF2B5EF4-FFF2-40B4-BE49-F238E27FC236}">
                <a16:creationId xmlns:a16="http://schemas.microsoft.com/office/drawing/2014/main" id="{208D13C1-5641-4EB1-80D9-1EF6538FA6B1}"/>
              </a:ext>
            </a:extLst>
          </p:cNvPr>
          <p:cNvSpPr/>
          <p:nvPr/>
        </p:nvSpPr>
        <p:spPr>
          <a:xfrm>
            <a:off x="471935" y="5495544"/>
            <a:ext cx="11394276" cy="704689"/>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accent2"/>
                </a:solidFill>
              </a:rPr>
              <a:t>* </a:t>
            </a:r>
            <a:r>
              <a:rPr lang="en-US" sz="1600" dirty="0">
                <a:solidFill>
                  <a:schemeClr val="accent1"/>
                </a:solidFill>
              </a:rPr>
              <a:t>Norman, G. R., Sloan, J. A., &amp; </a:t>
            </a:r>
            <a:r>
              <a:rPr lang="en-US" sz="1600" dirty="0" err="1">
                <a:solidFill>
                  <a:schemeClr val="accent1"/>
                </a:solidFill>
              </a:rPr>
              <a:t>Wyrwich</a:t>
            </a:r>
            <a:r>
              <a:rPr lang="en-US" sz="1600" dirty="0">
                <a:solidFill>
                  <a:schemeClr val="accent1"/>
                </a:solidFill>
              </a:rPr>
              <a:t>, K. W. (2003). Interpretation of Changes in Health-Related Quality of Life: The Remarkable Universality of Half a Standard Deviation. Medical Care, 41(5), 582–592. </a:t>
            </a:r>
          </a:p>
        </p:txBody>
      </p:sp>
    </p:spTree>
    <p:extLst>
      <p:ext uri="{BB962C8B-B14F-4D97-AF65-F5344CB8AC3E}">
        <p14:creationId xmlns:p14="http://schemas.microsoft.com/office/powerpoint/2010/main" val="192099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910B-56AB-4DB5-B62C-1A58D7265EFC}"/>
              </a:ext>
            </a:extLst>
          </p:cNvPr>
          <p:cNvSpPr>
            <a:spLocks noGrp="1"/>
          </p:cNvSpPr>
          <p:nvPr>
            <p:ph type="title"/>
          </p:nvPr>
        </p:nvSpPr>
        <p:spPr>
          <a:xfrm>
            <a:off x="471935" y="0"/>
            <a:ext cx="11394276" cy="942179"/>
          </a:xfrm>
        </p:spPr>
        <p:txBody>
          <a:bodyPr/>
          <a:lstStyle/>
          <a:p>
            <a:r>
              <a:rPr lang="en-US" dirty="0"/>
              <a:t>Methods for Determining MIDs</a:t>
            </a:r>
            <a:endParaRPr lang="en-US" u="sng" dirty="0"/>
          </a:p>
        </p:txBody>
      </p:sp>
      <p:sp>
        <p:nvSpPr>
          <p:cNvPr id="3" name="Content Placeholder 2">
            <a:extLst>
              <a:ext uri="{FF2B5EF4-FFF2-40B4-BE49-F238E27FC236}">
                <a16:creationId xmlns:a16="http://schemas.microsoft.com/office/drawing/2014/main" id="{542C050C-A68C-45F9-904E-371C294D1114}"/>
              </a:ext>
            </a:extLst>
          </p:cNvPr>
          <p:cNvSpPr>
            <a:spLocks noGrp="1"/>
          </p:cNvSpPr>
          <p:nvPr>
            <p:ph idx="1"/>
          </p:nvPr>
        </p:nvSpPr>
        <p:spPr>
          <a:xfrm>
            <a:off x="471935" y="826477"/>
            <a:ext cx="11394276" cy="4950069"/>
          </a:xfrm>
        </p:spPr>
        <p:txBody>
          <a:bodyPr>
            <a:normAutofit lnSpcReduction="10000"/>
          </a:bodyPr>
          <a:lstStyle/>
          <a:p>
            <a:r>
              <a:rPr lang="en-US" sz="1800" dirty="0"/>
              <a:t>Literature/Internet searches! </a:t>
            </a:r>
          </a:p>
          <a:p>
            <a:pPr lvl="1"/>
            <a:r>
              <a:rPr lang="en-US" sz="1400" dirty="0"/>
              <a:t>Many PRO measures already have empirically established MIDs.  Check PROM publisher’s website and validation studies for pre-existing MIDs.  </a:t>
            </a:r>
          </a:p>
          <a:p>
            <a:pPr lvl="1"/>
            <a:r>
              <a:rPr lang="en-US" sz="1400" dirty="0"/>
              <a:t>If no pre-existing MIDs, the distribution-based or ERES approaches below are easiest</a:t>
            </a:r>
          </a:p>
          <a:p>
            <a:pPr marL="457200" lvl="1" indent="0">
              <a:buNone/>
            </a:pPr>
            <a:endParaRPr lang="en-US" sz="1800" u="sng" dirty="0"/>
          </a:p>
          <a:p>
            <a:r>
              <a:rPr lang="en-US" sz="1800" u="sng" dirty="0"/>
              <a:t>Distribution-based approach</a:t>
            </a:r>
            <a:endParaRPr lang="en-US" sz="1800" dirty="0"/>
          </a:p>
          <a:p>
            <a:pPr lvl="1"/>
            <a:r>
              <a:rPr lang="en-US" sz="1400" dirty="0"/>
              <a:t>e.g., a half standard deviation (SD) of the PROM scores is often a robust estimate of the MID</a:t>
            </a:r>
          </a:p>
          <a:p>
            <a:pPr lvl="1"/>
            <a:r>
              <a:rPr lang="en-US" sz="1400" dirty="0"/>
              <a:t>For power/sample size analysis, ideally, need an a priori estimate of the PROM score SD in a similar population to your study population</a:t>
            </a:r>
          </a:p>
          <a:p>
            <a:endParaRPr lang="en-US" sz="1800" u="sng" dirty="0"/>
          </a:p>
          <a:p>
            <a:r>
              <a:rPr lang="en-US" sz="1800" u="sng" dirty="0"/>
              <a:t>Empirical rule effect size (ERES) approach</a:t>
            </a:r>
            <a:r>
              <a:rPr lang="en-US" sz="1400" dirty="0">
                <a:solidFill>
                  <a:schemeClr val="accent2"/>
                </a:solidFill>
              </a:rPr>
              <a:t>*</a:t>
            </a:r>
            <a:endParaRPr lang="en-US" sz="1800" dirty="0"/>
          </a:p>
          <a:p>
            <a:pPr lvl="1"/>
            <a:r>
              <a:rPr lang="en-US" sz="1400" dirty="0"/>
              <a:t>Similar to the distribution-based approach, but allows a priori estimation of the MID (e.g., for power/sample size calculations) without requiring an estimate of the standard deviation (SD) of scale scores</a:t>
            </a:r>
          </a:p>
          <a:p>
            <a:pPr lvl="2"/>
            <a:r>
              <a:rPr lang="en-US" sz="1200" dirty="0"/>
              <a:t>99% of a reasonably normal distribution will fall within 3 SDs of the mean</a:t>
            </a:r>
          </a:p>
          <a:p>
            <a:pPr lvl="2"/>
            <a:r>
              <a:rPr lang="en-US" sz="1200" dirty="0"/>
              <a:t>Assuming the QoL scores are well-behaved, the theoretical range of any QoL scale thus represents approximately 6 SDs</a:t>
            </a:r>
          </a:p>
          <a:p>
            <a:pPr lvl="2"/>
            <a:r>
              <a:rPr lang="en-US" sz="1200" dirty="0"/>
              <a:t>To approximate the 0.5 SD  of the distribution-based approach, divide the range of the scale by 12</a:t>
            </a:r>
          </a:p>
          <a:p>
            <a:endParaRPr lang="en-US" sz="1800" dirty="0"/>
          </a:p>
          <a:p>
            <a:r>
              <a:rPr lang="en-US" sz="1800" dirty="0"/>
              <a:t>Clinical or non-clinical </a:t>
            </a:r>
            <a:r>
              <a:rPr lang="en-US" sz="1800" u="sng" dirty="0"/>
              <a:t>anchor-based approach</a:t>
            </a:r>
            <a:r>
              <a:rPr lang="en-US" sz="1800" dirty="0"/>
              <a:t> (requires data with PROM scores and anchor variable)</a:t>
            </a:r>
          </a:p>
          <a:p>
            <a:pPr lvl="1"/>
            <a:r>
              <a:rPr lang="en-US" sz="1400" dirty="0"/>
              <a:t>Mapping changes in QoL scores to clinically relevant/important changes in non-QoL measures of treatment outcome in condition of interest</a:t>
            </a:r>
          </a:p>
          <a:p>
            <a:pPr lvl="1"/>
            <a:r>
              <a:rPr lang="en-US" sz="1400" dirty="0"/>
              <a:t>Mapping changes in QoL scores to other QoL scores to arrive at an MID that is appreciable to patients (e.g., when multi-item QoL scores are mapped to a single question asking the patient to rate their global impression of change since the start of treatment)</a:t>
            </a:r>
          </a:p>
          <a:p>
            <a:pPr lvl="2"/>
            <a:endParaRPr lang="en-US" dirty="0"/>
          </a:p>
        </p:txBody>
      </p:sp>
      <p:sp>
        <p:nvSpPr>
          <p:cNvPr id="4" name="Rectangle 3">
            <a:extLst>
              <a:ext uri="{FF2B5EF4-FFF2-40B4-BE49-F238E27FC236}">
                <a16:creationId xmlns:a16="http://schemas.microsoft.com/office/drawing/2014/main" id="{87F80555-E83B-4DE3-B422-C8DF4F305FB7}"/>
              </a:ext>
            </a:extLst>
          </p:cNvPr>
          <p:cNvSpPr/>
          <p:nvPr/>
        </p:nvSpPr>
        <p:spPr>
          <a:xfrm>
            <a:off x="471935" y="5776546"/>
            <a:ext cx="11394276" cy="42368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accent2"/>
                </a:solidFill>
              </a:rPr>
              <a:t>* </a:t>
            </a:r>
            <a:r>
              <a:rPr lang="en-US" sz="1400" dirty="0">
                <a:solidFill>
                  <a:schemeClr val="accent1"/>
                </a:solidFill>
              </a:rPr>
              <a:t>Sloan, J. A., &amp; Dueck, A. (2004). Issues for Statisticians in Conducting Analyses and Translating Results for Quality of Life End Points in Clinical Trials. Journal of Biopharmaceutical Statistics, 14(1), 73–96. </a:t>
            </a:r>
          </a:p>
        </p:txBody>
      </p:sp>
    </p:spTree>
    <p:extLst>
      <p:ext uri="{BB962C8B-B14F-4D97-AF65-F5344CB8AC3E}">
        <p14:creationId xmlns:p14="http://schemas.microsoft.com/office/powerpoint/2010/main" val="2185347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910B-56AB-4DB5-B62C-1A58D7265EFC}"/>
              </a:ext>
            </a:extLst>
          </p:cNvPr>
          <p:cNvSpPr>
            <a:spLocks noGrp="1"/>
          </p:cNvSpPr>
          <p:nvPr>
            <p:ph type="title"/>
          </p:nvPr>
        </p:nvSpPr>
        <p:spPr/>
        <p:txBody>
          <a:bodyPr/>
          <a:lstStyle/>
          <a:p>
            <a:r>
              <a:rPr lang="en-US" dirty="0"/>
              <a:t>MIDs and Study Design</a:t>
            </a:r>
          </a:p>
        </p:txBody>
      </p:sp>
      <p:sp>
        <p:nvSpPr>
          <p:cNvPr id="3" name="Content Placeholder 2">
            <a:extLst>
              <a:ext uri="{FF2B5EF4-FFF2-40B4-BE49-F238E27FC236}">
                <a16:creationId xmlns:a16="http://schemas.microsoft.com/office/drawing/2014/main" id="{542C050C-A68C-45F9-904E-371C294D1114}"/>
              </a:ext>
            </a:extLst>
          </p:cNvPr>
          <p:cNvSpPr>
            <a:spLocks noGrp="1"/>
          </p:cNvSpPr>
          <p:nvPr>
            <p:ph idx="1"/>
          </p:nvPr>
        </p:nvSpPr>
        <p:spPr/>
        <p:txBody>
          <a:bodyPr/>
          <a:lstStyle/>
          <a:p>
            <a:endParaRPr lang="en-US" dirty="0"/>
          </a:p>
          <a:p>
            <a:r>
              <a:rPr lang="en-US" sz="2400" dirty="0"/>
              <a:t>Ideally, a study with a PROM-based primary endpoint should have a large enough sample size to be powered to detect an effect size slightly smaller than the established MID of the PROM scale</a:t>
            </a:r>
          </a:p>
          <a:p>
            <a:endParaRPr lang="en-US" sz="2400" dirty="0"/>
          </a:p>
          <a:p>
            <a:pPr lvl="1"/>
            <a:r>
              <a:rPr lang="en-US" sz="2000" dirty="0"/>
              <a:t>Slightly smaller than the MID to allow for inaccurate assumptions of the power analysis</a:t>
            </a:r>
          </a:p>
          <a:p>
            <a:pPr lvl="1"/>
            <a:endParaRPr lang="en-US" sz="2000" dirty="0"/>
          </a:p>
          <a:p>
            <a:pPr lvl="1"/>
            <a:r>
              <a:rPr lang="en-US" sz="2000" dirty="0"/>
              <a:t>But not too much smaller than the MID, otherwise resources might be wasted detecting a statistically significant difference that is too small to be clinically relevant</a:t>
            </a:r>
          </a:p>
          <a:p>
            <a:pPr lvl="1"/>
            <a:endParaRPr lang="en-US" sz="2000" dirty="0"/>
          </a:p>
          <a:p>
            <a:pPr lvl="1"/>
            <a:r>
              <a:rPr lang="en-US" sz="2000" dirty="0"/>
              <a:t>For example, if the MID is 0.5 SD, then powering the study to detect a difference of 0.4 SD is reasonable</a:t>
            </a:r>
          </a:p>
        </p:txBody>
      </p:sp>
    </p:spTree>
    <p:extLst>
      <p:ext uri="{BB962C8B-B14F-4D97-AF65-F5344CB8AC3E}">
        <p14:creationId xmlns:p14="http://schemas.microsoft.com/office/powerpoint/2010/main" val="285132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BEE6-C2E5-40A1-A3D6-7042535B9093}"/>
              </a:ext>
            </a:extLst>
          </p:cNvPr>
          <p:cNvSpPr>
            <a:spLocks noGrp="1"/>
          </p:cNvSpPr>
          <p:nvPr>
            <p:ph type="title"/>
          </p:nvPr>
        </p:nvSpPr>
        <p:spPr/>
        <p:txBody>
          <a:bodyPr/>
          <a:lstStyle/>
          <a:p>
            <a:r>
              <a:rPr lang="en-US" dirty="0"/>
              <a:t>What is QoL?  </a:t>
            </a:r>
          </a:p>
        </p:txBody>
      </p:sp>
      <p:sp>
        <p:nvSpPr>
          <p:cNvPr id="3" name="Text Placeholder 2">
            <a:extLst>
              <a:ext uri="{FF2B5EF4-FFF2-40B4-BE49-F238E27FC236}">
                <a16:creationId xmlns:a16="http://schemas.microsoft.com/office/drawing/2014/main" id="{69D4D1F6-5CDD-46FE-B857-9FC5F7ADA65A}"/>
              </a:ext>
            </a:extLst>
          </p:cNvPr>
          <p:cNvSpPr>
            <a:spLocks noGrp="1"/>
          </p:cNvSpPr>
          <p:nvPr>
            <p:ph type="body" idx="1"/>
          </p:nvPr>
        </p:nvSpPr>
        <p:spPr>
          <a:xfrm>
            <a:off x="590509" y="1169113"/>
            <a:ext cx="5386917" cy="639762"/>
          </a:xfrm>
        </p:spPr>
        <p:txBody>
          <a:bodyPr/>
          <a:lstStyle/>
          <a:p>
            <a:r>
              <a:rPr lang="en-US" u="sng" dirty="0"/>
              <a:t>Quality of Life (QoL)</a:t>
            </a:r>
          </a:p>
        </p:txBody>
      </p:sp>
      <p:sp>
        <p:nvSpPr>
          <p:cNvPr id="4" name="Content Placeholder 3">
            <a:extLst>
              <a:ext uri="{FF2B5EF4-FFF2-40B4-BE49-F238E27FC236}">
                <a16:creationId xmlns:a16="http://schemas.microsoft.com/office/drawing/2014/main" id="{4671B364-4F3C-4C3A-8166-1A1C184B2215}"/>
              </a:ext>
            </a:extLst>
          </p:cNvPr>
          <p:cNvSpPr>
            <a:spLocks noGrp="1"/>
          </p:cNvSpPr>
          <p:nvPr>
            <p:ph sz="half" idx="2"/>
          </p:nvPr>
        </p:nvSpPr>
        <p:spPr>
          <a:xfrm>
            <a:off x="590509" y="1808875"/>
            <a:ext cx="5386917" cy="3951288"/>
          </a:xfrm>
        </p:spPr>
        <p:txBody>
          <a:bodyPr>
            <a:normAutofit lnSpcReduction="10000"/>
          </a:bodyPr>
          <a:lstStyle/>
          <a:p>
            <a:endParaRPr lang="en-US" sz="2400" dirty="0"/>
          </a:p>
          <a:p>
            <a:r>
              <a:rPr lang="en-US" sz="2400" dirty="0"/>
              <a:t>Individuals’ perception of their position in life in the context of the culture in which they live, and in relation to their goals, expectations, standards, and concerns.</a:t>
            </a:r>
          </a:p>
          <a:p>
            <a:endParaRPr lang="en-US" sz="2400" dirty="0"/>
          </a:p>
          <a:p>
            <a:pPr lvl="1"/>
            <a:r>
              <a:rPr lang="en-US" sz="2000" dirty="0"/>
              <a:t>Includes material comforts, health, personal safety, relationships, learning, creative expression, socializing, and leisure.</a:t>
            </a:r>
          </a:p>
          <a:p>
            <a:endParaRPr lang="en-US" dirty="0"/>
          </a:p>
        </p:txBody>
      </p:sp>
      <p:pic>
        <p:nvPicPr>
          <p:cNvPr id="8" name="Picture 7" descr="Text&#10;&#10;Description automatically generated">
            <a:extLst>
              <a:ext uri="{FF2B5EF4-FFF2-40B4-BE49-F238E27FC236}">
                <a16:creationId xmlns:a16="http://schemas.microsoft.com/office/drawing/2014/main" id="{C143BFBD-34BA-4740-ADDC-A57CD55054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7426" y="1002699"/>
            <a:ext cx="5719537" cy="4237892"/>
          </a:xfrm>
          <a:prstGeom prst="rect">
            <a:avLst/>
          </a:prstGeom>
        </p:spPr>
      </p:pic>
    </p:spTree>
    <p:extLst>
      <p:ext uri="{BB962C8B-B14F-4D97-AF65-F5344CB8AC3E}">
        <p14:creationId xmlns:p14="http://schemas.microsoft.com/office/powerpoint/2010/main" val="4001230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7A773-48E2-46E3-91CC-8ACA185F3479}"/>
              </a:ext>
            </a:extLst>
          </p:cNvPr>
          <p:cNvSpPr>
            <a:spLocks noGrp="1"/>
          </p:cNvSpPr>
          <p:nvPr>
            <p:ph type="body" sz="quarter" idx="12"/>
          </p:nvPr>
        </p:nvSpPr>
        <p:spPr>
          <a:xfrm>
            <a:off x="496945" y="574384"/>
            <a:ext cx="5848991" cy="3686720"/>
          </a:xfrm>
        </p:spPr>
        <p:txBody>
          <a:bodyPr>
            <a:normAutofit/>
          </a:bodyPr>
          <a:lstStyle/>
          <a:p>
            <a:pPr algn="ctr"/>
            <a:r>
              <a:rPr lang="en-US" dirty="0"/>
              <a:t>Special Considerations:</a:t>
            </a:r>
          </a:p>
          <a:p>
            <a:pPr algn="ctr"/>
            <a:endParaRPr lang="en-US" dirty="0"/>
          </a:p>
          <a:p>
            <a:pPr algn="ctr"/>
            <a:r>
              <a:rPr lang="en-US" dirty="0"/>
              <a:t>Missing Data</a:t>
            </a:r>
          </a:p>
        </p:txBody>
      </p:sp>
    </p:spTree>
    <p:extLst>
      <p:ext uri="{BB962C8B-B14F-4D97-AF65-F5344CB8AC3E}">
        <p14:creationId xmlns:p14="http://schemas.microsoft.com/office/powerpoint/2010/main" val="4073740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EBFA-2C71-4DBD-B2CF-51AF34ACF224}"/>
              </a:ext>
            </a:extLst>
          </p:cNvPr>
          <p:cNvSpPr>
            <a:spLocks noGrp="1"/>
          </p:cNvSpPr>
          <p:nvPr>
            <p:ph type="title"/>
          </p:nvPr>
        </p:nvSpPr>
        <p:spPr/>
        <p:txBody>
          <a:bodyPr/>
          <a:lstStyle/>
          <a:p>
            <a:r>
              <a:rPr lang="en-US" dirty="0"/>
              <a:t>Different types of missing data</a:t>
            </a:r>
          </a:p>
        </p:txBody>
      </p:sp>
      <p:sp>
        <p:nvSpPr>
          <p:cNvPr id="3" name="Content Placeholder 2">
            <a:extLst>
              <a:ext uri="{FF2B5EF4-FFF2-40B4-BE49-F238E27FC236}">
                <a16:creationId xmlns:a16="http://schemas.microsoft.com/office/drawing/2014/main" id="{8AEC736B-5CA5-4312-8A34-C43A6142A80A}"/>
              </a:ext>
            </a:extLst>
          </p:cNvPr>
          <p:cNvSpPr>
            <a:spLocks noGrp="1"/>
          </p:cNvSpPr>
          <p:nvPr>
            <p:ph idx="1"/>
          </p:nvPr>
        </p:nvSpPr>
        <p:spPr/>
        <p:txBody>
          <a:bodyPr/>
          <a:lstStyle/>
          <a:p>
            <a:endParaRPr lang="en-US" dirty="0"/>
          </a:p>
          <a:p>
            <a:r>
              <a:rPr lang="en-US" dirty="0"/>
              <a:t>Item missing data: The patient completes the study assessment, but skips one or more items on a PRO measure</a:t>
            </a:r>
          </a:p>
          <a:p>
            <a:pPr lvl="1"/>
            <a:r>
              <a:rPr lang="en-US" dirty="0"/>
              <a:t>Most PRO measures allow calculation of scale scores with up to 50% of items on a scale missing</a:t>
            </a:r>
          </a:p>
          <a:p>
            <a:pPr lvl="1"/>
            <a:r>
              <a:rPr lang="en-US" dirty="0"/>
              <a:t>If some items seem to be missing more than others, check the questionnaire battery to figure out why </a:t>
            </a:r>
          </a:p>
          <a:p>
            <a:pPr lvl="2"/>
            <a:r>
              <a:rPr lang="en-US" dirty="0"/>
              <a:t>Question may be confusing, embarrassing, or not relevant for some patients </a:t>
            </a:r>
          </a:p>
          <a:p>
            <a:pPr lvl="2"/>
            <a:r>
              <a:rPr lang="en-US" dirty="0"/>
              <a:t>Typesetting and printing errors are also common </a:t>
            </a:r>
          </a:p>
          <a:p>
            <a:endParaRPr lang="en-US" dirty="0"/>
          </a:p>
          <a:p>
            <a:r>
              <a:rPr lang="en-US" dirty="0"/>
              <a:t>Missing due to drop-out or refusal to complete assessment</a:t>
            </a:r>
          </a:p>
          <a:p>
            <a:pPr lvl="1"/>
            <a:r>
              <a:rPr lang="en-US" dirty="0"/>
              <a:t>Bigger problem… could introduce bias if drop-out is related to the concepts being measured by the PROMs </a:t>
            </a:r>
          </a:p>
          <a:p>
            <a:pPr lvl="2"/>
            <a:endParaRPr lang="en-US" dirty="0"/>
          </a:p>
          <a:p>
            <a:pPr lvl="2"/>
            <a:endParaRPr lang="en-US" dirty="0"/>
          </a:p>
        </p:txBody>
      </p:sp>
    </p:spTree>
    <p:extLst>
      <p:ext uri="{BB962C8B-B14F-4D97-AF65-F5344CB8AC3E}">
        <p14:creationId xmlns:p14="http://schemas.microsoft.com/office/powerpoint/2010/main" val="2228668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3F9E-75EA-49EE-A758-2F634848C32E}"/>
              </a:ext>
            </a:extLst>
          </p:cNvPr>
          <p:cNvSpPr>
            <a:spLocks noGrp="1"/>
          </p:cNvSpPr>
          <p:nvPr>
            <p:ph type="title"/>
          </p:nvPr>
        </p:nvSpPr>
        <p:spPr>
          <a:xfrm>
            <a:off x="471935" y="89102"/>
            <a:ext cx="11394276" cy="1080011"/>
          </a:xfrm>
        </p:spPr>
        <p:txBody>
          <a:bodyPr anchor="ctr">
            <a:normAutofit/>
          </a:bodyPr>
          <a:lstStyle/>
          <a:p>
            <a:r>
              <a:rPr lang="en-US" dirty="0"/>
              <a:t>Missing data: outcomes &amp; covariates</a:t>
            </a:r>
          </a:p>
        </p:txBody>
      </p:sp>
      <p:sp>
        <p:nvSpPr>
          <p:cNvPr id="3" name="Content Placeholder 2">
            <a:extLst>
              <a:ext uri="{FF2B5EF4-FFF2-40B4-BE49-F238E27FC236}">
                <a16:creationId xmlns:a16="http://schemas.microsoft.com/office/drawing/2014/main" id="{5AC6EF79-5420-44ED-AE8E-C1CFC45C0669}"/>
              </a:ext>
            </a:extLst>
          </p:cNvPr>
          <p:cNvSpPr>
            <a:spLocks noGrp="1"/>
          </p:cNvSpPr>
          <p:nvPr>
            <p:ph sz="half" idx="2"/>
          </p:nvPr>
        </p:nvSpPr>
        <p:spPr>
          <a:xfrm>
            <a:off x="609600" y="1169113"/>
            <a:ext cx="5386917" cy="4575243"/>
          </a:xfrm>
        </p:spPr>
        <p:txBody>
          <a:bodyPr>
            <a:normAutofit/>
          </a:bodyPr>
          <a:lstStyle/>
          <a:p>
            <a:pPr marL="0" indent="0">
              <a:buNone/>
            </a:pPr>
            <a:r>
              <a:rPr lang="en-US" sz="2400" dirty="0"/>
              <a:t>Q: What are the potential consequences of missing data?</a:t>
            </a:r>
          </a:p>
          <a:p>
            <a:endParaRPr lang="en-US" sz="2200" dirty="0"/>
          </a:p>
          <a:p>
            <a:r>
              <a:rPr lang="en-US" sz="2200" dirty="0"/>
              <a:t>A: Reduction in data can cause a </a:t>
            </a:r>
            <a:r>
              <a:rPr lang="en-US" sz="2200" i="1" dirty="0"/>
              <a:t>decrease in precision </a:t>
            </a:r>
            <a:r>
              <a:rPr lang="en-US" sz="2200" dirty="0"/>
              <a:t>(wider confidence intervals) and </a:t>
            </a:r>
            <a:r>
              <a:rPr lang="en-US" sz="2200" i="1" dirty="0"/>
              <a:t>less power</a:t>
            </a:r>
            <a:r>
              <a:rPr lang="en-US" sz="2200" dirty="0"/>
              <a:t>. </a:t>
            </a:r>
          </a:p>
          <a:p>
            <a:endParaRPr lang="en-US" sz="2200" dirty="0"/>
          </a:p>
          <a:p>
            <a:r>
              <a:rPr lang="en-US" sz="2200" dirty="0"/>
              <a:t>A: </a:t>
            </a:r>
            <a:r>
              <a:rPr lang="en-US" sz="2200" i="1" dirty="0"/>
              <a:t>Potential for bias </a:t>
            </a:r>
            <a:r>
              <a:rPr lang="en-US" sz="2200" dirty="0"/>
              <a:t>in the estimation of both between  (e.g., treatment effect) and within group effects (e.g., change over time). </a:t>
            </a:r>
          </a:p>
          <a:p>
            <a:endParaRPr lang="en-US" dirty="0"/>
          </a:p>
        </p:txBody>
      </p:sp>
      <p:sp>
        <p:nvSpPr>
          <p:cNvPr id="12" name="Content Placeholder 5">
            <a:extLst>
              <a:ext uri="{FF2B5EF4-FFF2-40B4-BE49-F238E27FC236}">
                <a16:creationId xmlns:a16="http://schemas.microsoft.com/office/drawing/2014/main" id="{CD367643-B384-46FD-BF0C-6A34457A5DEE}"/>
              </a:ext>
            </a:extLst>
          </p:cNvPr>
          <p:cNvSpPr>
            <a:spLocks noGrp="1"/>
          </p:cNvSpPr>
          <p:nvPr>
            <p:ph sz="quarter" idx="4"/>
          </p:nvPr>
        </p:nvSpPr>
        <p:spPr>
          <a:xfrm>
            <a:off x="6193370" y="1169113"/>
            <a:ext cx="5672841" cy="5022681"/>
          </a:xfrm>
          <a:solidFill>
            <a:schemeClr val="accent4">
              <a:lumMod val="40000"/>
              <a:lumOff val="60000"/>
            </a:schemeClr>
          </a:solidFill>
        </p:spPr>
        <p:txBody>
          <a:bodyPr>
            <a:normAutofit/>
          </a:bodyPr>
          <a:lstStyle/>
          <a:p>
            <a:pPr marL="0" indent="0">
              <a:buNone/>
            </a:pPr>
            <a:r>
              <a:rPr lang="en-US" sz="2200" dirty="0">
                <a:solidFill>
                  <a:schemeClr val="accent1"/>
                </a:solidFill>
              </a:rPr>
              <a:t>By far, the best way to handle missing data in the analysis of clinical trials is to design and conduct the study so that missing data will be minimal/non-existent!</a:t>
            </a:r>
          </a:p>
          <a:p>
            <a:endParaRPr lang="en-US" sz="800" dirty="0">
              <a:solidFill>
                <a:schemeClr val="accent1"/>
              </a:solidFill>
            </a:endParaRPr>
          </a:p>
          <a:p>
            <a:r>
              <a:rPr lang="en-US" dirty="0">
                <a:solidFill>
                  <a:schemeClr val="accent1"/>
                </a:solidFill>
              </a:rPr>
              <a:t>Careful selection and review of PROMs, including the actual forms patients will complete</a:t>
            </a:r>
          </a:p>
          <a:p>
            <a:r>
              <a:rPr lang="en-US" dirty="0">
                <a:solidFill>
                  <a:schemeClr val="accent1"/>
                </a:solidFill>
              </a:rPr>
              <a:t>Rigorous training of study personnel</a:t>
            </a:r>
          </a:p>
          <a:p>
            <a:r>
              <a:rPr lang="en-US" dirty="0">
                <a:solidFill>
                  <a:schemeClr val="accent1"/>
                </a:solidFill>
              </a:rPr>
              <a:t>Emphasize to personnel and patients importance of collecting complete questionnaires</a:t>
            </a:r>
          </a:p>
          <a:p>
            <a:r>
              <a:rPr lang="en-US" dirty="0">
                <a:solidFill>
                  <a:schemeClr val="accent1"/>
                </a:solidFill>
              </a:rPr>
              <a:t>Frequent quality-control checks and re-training (don’t put the study on cruise-control)</a:t>
            </a:r>
          </a:p>
          <a:p>
            <a:r>
              <a:rPr lang="en-US" dirty="0">
                <a:solidFill>
                  <a:schemeClr val="accent1"/>
                </a:solidFill>
              </a:rPr>
              <a:t>Maintain respondent rapport (minimize respondent burden, etc.)</a:t>
            </a:r>
          </a:p>
        </p:txBody>
      </p:sp>
    </p:spTree>
    <p:extLst>
      <p:ext uri="{BB962C8B-B14F-4D97-AF65-F5344CB8AC3E}">
        <p14:creationId xmlns:p14="http://schemas.microsoft.com/office/powerpoint/2010/main" val="1722312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C625-5E33-4060-B5AF-46BC75F8DAF3}"/>
              </a:ext>
            </a:extLst>
          </p:cNvPr>
          <p:cNvSpPr>
            <a:spLocks noGrp="1"/>
          </p:cNvSpPr>
          <p:nvPr>
            <p:ph type="title"/>
          </p:nvPr>
        </p:nvSpPr>
        <p:spPr/>
        <p:txBody>
          <a:bodyPr/>
          <a:lstStyle/>
          <a:p>
            <a:r>
              <a:rPr lang="en-US" dirty="0"/>
              <a:t>Bias from missing data</a:t>
            </a:r>
          </a:p>
        </p:txBody>
      </p:sp>
      <p:sp>
        <p:nvSpPr>
          <p:cNvPr id="3" name="Content Placeholder 2">
            <a:extLst>
              <a:ext uri="{FF2B5EF4-FFF2-40B4-BE49-F238E27FC236}">
                <a16:creationId xmlns:a16="http://schemas.microsoft.com/office/drawing/2014/main" id="{ED3754C7-39D0-4498-9138-ABC49B710323}"/>
              </a:ext>
            </a:extLst>
          </p:cNvPr>
          <p:cNvSpPr>
            <a:spLocks noGrp="1"/>
          </p:cNvSpPr>
          <p:nvPr>
            <p:ph sz="half" idx="1"/>
          </p:nvPr>
        </p:nvSpPr>
        <p:spPr>
          <a:xfrm>
            <a:off x="649128" y="980926"/>
            <a:ext cx="5384800" cy="4525963"/>
          </a:xfrm>
        </p:spPr>
        <p:txBody>
          <a:bodyPr>
            <a:normAutofit/>
          </a:bodyPr>
          <a:lstStyle/>
          <a:p>
            <a:pPr marL="285750" indent="-285750">
              <a:buFont typeface="Arial" panose="020B0604020202020204" pitchFamily="34" charset="0"/>
              <a:buChar char="•"/>
            </a:pPr>
            <a:r>
              <a:rPr lang="en-US" sz="2400" dirty="0"/>
              <a:t>Quality of Life, as measured by the FACT-G, in an ovarian cancer study</a:t>
            </a:r>
          </a:p>
          <a:p>
            <a:pPr marL="285750" indent="-285750">
              <a:buFont typeface="Arial" panose="020B0604020202020204" pitchFamily="34" charset="0"/>
              <a:buChar char="•"/>
            </a:pPr>
            <a:r>
              <a:rPr lang="en-US" sz="2400" dirty="0"/>
              <a:t>Graph is stratified by number of assessments</a:t>
            </a:r>
          </a:p>
          <a:p>
            <a:pPr marL="285750" indent="-285750">
              <a:buFont typeface="Arial" panose="020B0604020202020204" pitchFamily="34" charset="0"/>
              <a:buChar char="•"/>
            </a:pPr>
            <a:r>
              <a:rPr lang="en-US" sz="2400" dirty="0"/>
              <a:t>Those who drop out early start out worse and have steeper declines</a:t>
            </a:r>
          </a:p>
          <a:p>
            <a:pPr marL="285750" indent="-285750">
              <a:buFont typeface="Arial" panose="020B0604020202020204" pitchFamily="34" charset="0"/>
              <a:buChar char="•"/>
            </a:pPr>
            <a:r>
              <a:rPr lang="en-US" sz="2400" dirty="0"/>
              <a:t>Suppose we did a complete case analysis on these data?</a:t>
            </a:r>
          </a:p>
          <a:p>
            <a:pPr lvl="1" indent="-342900">
              <a:buFontTx/>
              <a:buChar char="-"/>
            </a:pPr>
            <a:r>
              <a:rPr lang="en-US" sz="1800" dirty="0"/>
              <a:t>Or a Last Observation Carried Forward?</a:t>
            </a:r>
          </a:p>
          <a:p>
            <a:pPr lvl="1" indent="-342900">
              <a:buFontTx/>
              <a:buChar char="-"/>
            </a:pPr>
            <a:r>
              <a:rPr lang="en-US" sz="1800" dirty="0"/>
              <a:t>Or a mean imputation?</a:t>
            </a:r>
          </a:p>
          <a:p>
            <a:endParaRPr lang="en-US" dirty="0"/>
          </a:p>
        </p:txBody>
      </p:sp>
      <p:sp>
        <p:nvSpPr>
          <p:cNvPr id="5" name="Freeform 566">
            <a:extLst>
              <a:ext uri="{FF2B5EF4-FFF2-40B4-BE49-F238E27FC236}">
                <a16:creationId xmlns:a16="http://schemas.microsoft.com/office/drawing/2014/main" id="{0269D6B6-7045-454C-A374-88E74966093A}"/>
              </a:ext>
            </a:extLst>
          </p:cNvPr>
          <p:cNvSpPr/>
          <p:nvPr/>
        </p:nvSpPr>
        <p:spPr>
          <a:xfrm>
            <a:off x="6507657" y="5146705"/>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Freeform 567">
            <a:extLst>
              <a:ext uri="{FF2B5EF4-FFF2-40B4-BE49-F238E27FC236}">
                <a16:creationId xmlns:a16="http://schemas.microsoft.com/office/drawing/2014/main" id="{F0B8977D-006F-4448-8C57-1636C23829EC}"/>
              </a:ext>
            </a:extLst>
          </p:cNvPr>
          <p:cNvSpPr/>
          <p:nvPr/>
        </p:nvSpPr>
        <p:spPr>
          <a:xfrm>
            <a:off x="6507657" y="4869336"/>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Freeform 568">
            <a:extLst>
              <a:ext uri="{FF2B5EF4-FFF2-40B4-BE49-F238E27FC236}">
                <a16:creationId xmlns:a16="http://schemas.microsoft.com/office/drawing/2014/main" id="{A1F42290-E262-4181-BF44-AE6AFA52D289}"/>
              </a:ext>
            </a:extLst>
          </p:cNvPr>
          <p:cNvSpPr/>
          <p:nvPr/>
        </p:nvSpPr>
        <p:spPr>
          <a:xfrm>
            <a:off x="6507657" y="4591968"/>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569">
            <a:extLst>
              <a:ext uri="{FF2B5EF4-FFF2-40B4-BE49-F238E27FC236}">
                <a16:creationId xmlns:a16="http://schemas.microsoft.com/office/drawing/2014/main" id="{EA004174-B8B6-4E42-9D31-11D966B886C3}"/>
              </a:ext>
            </a:extLst>
          </p:cNvPr>
          <p:cNvSpPr/>
          <p:nvPr/>
        </p:nvSpPr>
        <p:spPr>
          <a:xfrm>
            <a:off x="6507657" y="4311552"/>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Freeform 570">
            <a:extLst>
              <a:ext uri="{FF2B5EF4-FFF2-40B4-BE49-F238E27FC236}">
                <a16:creationId xmlns:a16="http://schemas.microsoft.com/office/drawing/2014/main" id="{572B3C42-6CE4-47F1-9FF5-9F47CB740CD4}"/>
              </a:ext>
            </a:extLst>
          </p:cNvPr>
          <p:cNvSpPr/>
          <p:nvPr/>
        </p:nvSpPr>
        <p:spPr>
          <a:xfrm>
            <a:off x="6507657" y="4034186"/>
            <a:ext cx="39623" cy="3049"/>
          </a:xfrm>
          <a:custGeom>
            <a:avLst/>
            <a:gdLst/>
            <a:ahLst/>
            <a:cxnLst/>
            <a:rect l="0" t="0" r="0" b="0"/>
            <a:pathLst>
              <a:path w="39623" h="3049">
                <a:moveTo>
                  <a:pt x="39623" y="0"/>
                </a:moveTo>
                <a:lnTo>
                  <a:pt x="0" y="3049"/>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71">
            <a:extLst>
              <a:ext uri="{FF2B5EF4-FFF2-40B4-BE49-F238E27FC236}">
                <a16:creationId xmlns:a16="http://schemas.microsoft.com/office/drawing/2014/main" id="{B15587CB-49A7-4508-8039-C3B28A40E2B0}"/>
              </a:ext>
            </a:extLst>
          </p:cNvPr>
          <p:cNvSpPr/>
          <p:nvPr/>
        </p:nvSpPr>
        <p:spPr>
          <a:xfrm>
            <a:off x="6507657" y="3741579"/>
            <a:ext cx="39623" cy="3047"/>
          </a:xfrm>
          <a:custGeom>
            <a:avLst/>
            <a:gdLst/>
            <a:ahLst/>
            <a:cxnLst/>
            <a:rect l="0" t="0" r="0" b="0"/>
            <a:pathLst>
              <a:path w="39623" h="3047">
                <a:moveTo>
                  <a:pt x="39623" y="0"/>
                </a:moveTo>
                <a:lnTo>
                  <a:pt x="0" y="3047"/>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72">
            <a:extLst>
              <a:ext uri="{FF2B5EF4-FFF2-40B4-BE49-F238E27FC236}">
                <a16:creationId xmlns:a16="http://schemas.microsoft.com/office/drawing/2014/main" id="{BA035DE2-86A4-4C85-94E4-D1DB8CCC46CC}"/>
              </a:ext>
            </a:extLst>
          </p:cNvPr>
          <p:cNvSpPr/>
          <p:nvPr/>
        </p:nvSpPr>
        <p:spPr>
          <a:xfrm>
            <a:off x="6507657" y="3461161"/>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73">
            <a:extLst>
              <a:ext uri="{FF2B5EF4-FFF2-40B4-BE49-F238E27FC236}">
                <a16:creationId xmlns:a16="http://schemas.microsoft.com/office/drawing/2014/main" id="{0CF175C5-1222-4FB9-9123-E00F9A67E2A8}"/>
              </a:ext>
            </a:extLst>
          </p:cNvPr>
          <p:cNvSpPr/>
          <p:nvPr/>
        </p:nvSpPr>
        <p:spPr>
          <a:xfrm>
            <a:off x="6507657" y="3183795"/>
            <a:ext cx="39623" cy="3047"/>
          </a:xfrm>
          <a:custGeom>
            <a:avLst/>
            <a:gdLst/>
            <a:ahLst/>
            <a:cxnLst/>
            <a:rect l="0" t="0" r="0" b="0"/>
            <a:pathLst>
              <a:path w="39623" h="3047">
                <a:moveTo>
                  <a:pt x="39623" y="0"/>
                </a:moveTo>
                <a:lnTo>
                  <a:pt x="0" y="3047"/>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74">
            <a:extLst>
              <a:ext uri="{FF2B5EF4-FFF2-40B4-BE49-F238E27FC236}">
                <a16:creationId xmlns:a16="http://schemas.microsoft.com/office/drawing/2014/main" id="{AA96900B-FB91-401A-A642-886761D97D9F}"/>
              </a:ext>
            </a:extLst>
          </p:cNvPr>
          <p:cNvSpPr/>
          <p:nvPr/>
        </p:nvSpPr>
        <p:spPr>
          <a:xfrm>
            <a:off x="6507657" y="2906427"/>
            <a:ext cx="39623" cy="3047"/>
          </a:xfrm>
          <a:custGeom>
            <a:avLst/>
            <a:gdLst/>
            <a:ahLst/>
            <a:cxnLst/>
            <a:rect l="0" t="0" r="0" b="0"/>
            <a:pathLst>
              <a:path w="39623" h="3047">
                <a:moveTo>
                  <a:pt x="39623" y="0"/>
                </a:moveTo>
                <a:lnTo>
                  <a:pt x="0" y="3047"/>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75">
            <a:extLst>
              <a:ext uri="{FF2B5EF4-FFF2-40B4-BE49-F238E27FC236}">
                <a16:creationId xmlns:a16="http://schemas.microsoft.com/office/drawing/2014/main" id="{E0594FED-8129-4037-8F9B-6447333E0CC3}"/>
              </a:ext>
            </a:extLst>
          </p:cNvPr>
          <p:cNvSpPr/>
          <p:nvPr/>
        </p:nvSpPr>
        <p:spPr>
          <a:xfrm>
            <a:off x="6507657" y="2626010"/>
            <a:ext cx="39623" cy="3049"/>
          </a:xfrm>
          <a:custGeom>
            <a:avLst/>
            <a:gdLst/>
            <a:ahLst/>
            <a:cxnLst/>
            <a:rect l="0" t="0" r="0" b="0"/>
            <a:pathLst>
              <a:path w="39623" h="3049">
                <a:moveTo>
                  <a:pt x="39623" y="0"/>
                </a:moveTo>
                <a:lnTo>
                  <a:pt x="0" y="3049"/>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Freeform 576">
            <a:extLst>
              <a:ext uri="{FF2B5EF4-FFF2-40B4-BE49-F238E27FC236}">
                <a16:creationId xmlns:a16="http://schemas.microsoft.com/office/drawing/2014/main" id="{384A4CAE-A792-41B6-A490-A61156EE4EEE}"/>
              </a:ext>
            </a:extLst>
          </p:cNvPr>
          <p:cNvSpPr/>
          <p:nvPr/>
        </p:nvSpPr>
        <p:spPr>
          <a:xfrm>
            <a:off x="6507657" y="2348640"/>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577">
            <a:extLst>
              <a:ext uri="{FF2B5EF4-FFF2-40B4-BE49-F238E27FC236}">
                <a16:creationId xmlns:a16="http://schemas.microsoft.com/office/drawing/2014/main" id="{7436C18B-6B26-437F-A6EA-135E22817D79}"/>
              </a:ext>
            </a:extLst>
          </p:cNvPr>
          <p:cNvSpPr/>
          <p:nvPr/>
        </p:nvSpPr>
        <p:spPr>
          <a:xfrm>
            <a:off x="6507657" y="2071272"/>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Freeform 578">
            <a:extLst>
              <a:ext uri="{FF2B5EF4-FFF2-40B4-BE49-F238E27FC236}">
                <a16:creationId xmlns:a16="http://schemas.microsoft.com/office/drawing/2014/main" id="{C0C9327D-51B0-4ABF-8583-9EB5EF505598}"/>
              </a:ext>
            </a:extLst>
          </p:cNvPr>
          <p:cNvSpPr/>
          <p:nvPr/>
        </p:nvSpPr>
        <p:spPr>
          <a:xfrm>
            <a:off x="6507657" y="1790857"/>
            <a:ext cx="39623" cy="3048"/>
          </a:xfrm>
          <a:custGeom>
            <a:avLst/>
            <a:gdLst/>
            <a:ahLst/>
            <a:cxnLst/>
            <a:rect l="0" t="0" r="0" b="0"/>
            <a:pathLst>
              <a:path w="39623" h="3048">
                <a:moveTo>
                  <a:pt x="39623" y="0"/>
                </a:moveTo>
                <a:lnTo>
                  <a:pt x="0" y="3048"/>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Freeform 579">
            <a:extLst>
              <a:ext uri="{FF2B5EF4-FFF2-40B4-BE49-F238E27FC236}">
                <a16:creationId xmlns:a16="http://schemas.microsoft.com/office/drawing/2014/main" id="{9FDDB4BE-2BE8-4DCD-B7D2-B4AE9C5230FD}"/>
              </a:ext>
            </a:extLst>
          </p:cNvPr>
          <p:cNvSpPr/>
          <p:nvPr/>
        </p:nvSpPr>
        <p:spPr>
          <a:xfrm>
            <a:off x="6507657" y="1513490"/>
            <a:ext cx="39623" cy="3049"/>
          </a:xfrm>
          <a:custGeom>
            <a:avLst/>
            <a:gdLst/>
            <a:ahLst/>
            <a:cxnLst/>
            <a:rect l="0" t="0" r="0" b="0"/>
            <a:pathLst>
              <a:path w="39623" h="3049">
                <a:moveTo>
                  <a:pt x="39623" y="0"/>
                </a:moveTo>
                <a:lnTo>
                  <a:pt x="0" y="3049"/>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Freeform 580">
            <a:extLst>
              <a:ext uri="{FF2B5EF4-FFF2-40B4-BE49-F238E27FC236}">
                <a16:creationId xmlns:a16="http://schemas.microsoft.com/office/drawing/2014/main" id="{1A863795-EDA2-4048-8BC4-17B920943D9D}"/>
              </a:ext>
            </a:extLst>
          </p:cNvPr>
          <p:cNvSpPr/>
          <p:nvPr/>
        </p:nvSpPr>
        <p:spPr>
          <a:xfrm>
            <a:off x="6507657" y="1236122"/>
            <a:ext cx="39623" cy="3049"/>
          </a:xfrm>
          <a:custGeom>
            <a:avLst/>
            <a:gdLst/>
            <a:ahLst/>
            <a:cxnLst/>
            <a:rect l="0" t="0" r="0" b="0"/>
            <a:pathLst>
              <a:path w="39623" h="3049">
                <a:moveTo>
                  <a:pt x="39623" y="0"/>
                </a:moveTo>
                <a:lnTo>
                  <a:pt x="0" y="3049"/>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581">
            <a:extLst>
              <a:ext uri="{FF2B5EF4-FFF2-40B4-BE49-F238E27FC236}">
                <a16:creationId xmlns:a16="http://schemas.microsoft.com/office/drawing/2014/main" id="{0036DD25-074F-47D3-A45E-8E4E0FFA2CC1}"/>
              </a:ext>
            </a:extLst>
          </p:cNvPr>
          <p:cNvSpPr/>
          <p:nvPr/>
        </p:nvSpPr>
        <p:spPr>
          <a:xfrm>
            <a:off x="6599095" y="5216810"/>
            <a:ext cx="3048" cy="70105"/>
          </a:xfrm>
          <a:custGeom>
            <a:avLst/>
            <a:gdLst/>
            <a:ahLst/>
            <a:cxnLst/>
            <a:rect l="0" t="0" r="0" b="0"/>
            <a:pathLst>
              <a:path w="3048" h="70105">
                <a:moveTo>
                  <a:pt x="0" y="0"/>
                </a:moveTo>
                <a:lnTo>
                  <a:pt x="3048"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Freeform 582">
            <a:extLst>
              <a:ext uri="{FF2B5EF4-FFF2-40B4-BE49-F238E27FC236}">
                <a16:creationId xmlns:a16="http://schemas.microsoft.com/office/drawing/2014/main" id="{05A2B733-86AE-4D95-9722-47CADB25E4EF}"/>
              </a:ext>
            </a:extLst>
          </p:cNvPr>
          <p:cNvSpPr/>
          <p:nvPr/>
        </p:nvSpPr>
        <p:spPr>
          <a:xfrm>
            <a:off x="7223935" y="5216810"/>
            <a:ext cx="3048" cy="70105"/>
          </a:xfrm>
          <a:custGeom>
            <a:avLst/>
            <a:gdLst/>
            <a:ahLst/>
            <a:cxnLst/>
            <a:rect l="0" t="0" r="0" b="0"/>
            <a:pathLst>
              <a:path w="3048" h="70105">
                <a:moveTo>
                  <a:pt x="0" y="0"/>
                </a:moveTo>
                <a:lnTo>
                  <a:pt x="3048"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Freeform 583">
            <a:extLst>
              <a:ext uri="{FF2B5EF4-FFF2-40B4-BE49-F238E27FC236}">
                <a16:creationId xmlns:a16="http://schemas.microsoft.com/office/drawing/2014/main" id="{DDCAABAE-476C-4ABA-867B-45916F8A1527}"/>
              </a:ext>
            </a:extLst>
          </p:cNvPr>
          <p:cNvSpPr/>
          <p:nvPr/>
        </p:nvSpPr>
        <p:spPr>
          <a:xfrm>
            <a:off x="7848776" y="5216810"/>
            <a:ext cx="3049" cy="70105"/>
          </a:xfrm>
          <a:custGeom>
            <a:avLst/>
            <a:gdLst/>
            <a:ahLst/>
            <a:cxnLst/>
            <a:rect l="0" t="0" r="0" b="0"/>
            <a:pathLst>
              <a:path w="3049" h="70105">
                <a:moveTo>
                  <a:pt x="0" y="0"/>
                </a:moveTo>
                <a:lnTo>
                  <a:pt x="3049"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584">
            <a:extLst>
              <a:ext uri="{FF2B5EF4-FFF2-40B4-BE49-F238E27FC236}">
                <a16:creationId xmlns:a16="http://schemas.microsoft.com/office/drawing/2014/main" id="{430F4877-E3E2-4F92-85C1-1F723325EE39}"/>
              </a:ext>
            </a:extLst>
          </p:cNvPr>
          <p:cNvSpPr/>
          <p:nvPr/>
        </p:nvSpPr>
        <p:spPr>
          <a:xfrm>
            <a:off x="8473614" y="5216810"/>
            <a:ext cx="3048" cy="70105"/>
          </a:xfrm>
          <a:custGeom>
            <a:avLst/>
            <a:gdLst/>
            <a:ahLst/>
            <a:cxnLst/>
            <a:rect l="0" t="0" r="0" b="0"/>
            <a:pathLst>
              <a:path w="3048" h="70105">
                <a:moveTo>
                  <a:pt x="0" y="0"/>
                </a:moveTo>
                <a:lnTo>
                  <a:pt x="3048"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Freeform 585">
            <a:extLst>
              <a:ext uri="{FF2B5EF4-FFF2-40B4-BE49-F238E27FC236}">
                <a16:creationId xmlns:a16="http://schemas.microsoft.com/office/drawing/2014/main" id="{3280CE24-7078-47DE-BD67-001946D44272}"/>
              </a:ext>
            </a:extLst>
          </p:cNvPr>
          <p:cNvSpPr/>
          <p:nvPr/>
        </p:nvSpPr>
        <p:spPr>
          <a:xfrm>
            <a:off x="9098457" y="5216810"/>
            <a:ext cx="3047" cy="70105"/>
          </a:xfrm>
          <a:custGeom>
            <a:avLst/>
            <a:gdLst/>
            <a:ahLst/>
            <a:cxnLst/>
            <a:rect l="0" t="0" r="0" b="0"/>
            <a:pathLst>
              <a:path w="3047" h="70105">
                <a:moveTo>
                  <a:pt x="0" y="0"/>
                </a:moveTo>
                <a:lnTo>
                  <a:pt x="3047"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Freeform 586">
            <a:extLst>
              <a:ext uri="{FF2B5EF4-FFF2-40B4-BE49-F238E27FC236}">
                <a16:creationId xmlns:a16="http://schemas.microsoft.com/office/drawing/2014/main" id="{6131ADF9-CD00-4329-9B0E-EA5372D92ABE}"/>
              </a:ext>
            </a:extLst>
          </p:cNvPr>
          <p:cNvSpPr/>
          <p:nvPr/>
        </p:nvSpPr>
        <p:spPr>
          <a:xfrm>
            <a:off x="9723295" y="5216810"/>
            <a:ext cx="3048" cy="70105"/>
          </a:xfrm>
          <a:custGeom>
            <a:avLst/>
            <a:gdLst/>
            <a:ahLst/>
            <a:cxnLst/>
            <a:rect l="0" t="0" r="0" b="0"/>
            <a:pathLst>
              <a:path w="3048" h="70105">
                <a:moveTo>
                  <a:pt x="0" y="0"/>
                </a:moveTo>
                <a:lnTo>
                  <a:pt x="3048"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87">
            <a:extLst>
              <a:ext uri="{FF2B5EF4-FFF2-40B4-BE49-F238E27FC236}">
                <a16:creationId xmlns:a16="http://schemas.microsoft.com/office/drawing/2014/main" id="{C27E0A31-6DA1-4FE9-9B87-31590F945E89}"/>
              </a:ext>
            </a:extLst>
          </p:cNvPr>
          <p:cNvSpPr/>
          <p:nvPr/>
        </p:nvSpPr>
        <p:spPr>
          <a:xfrm>
            <a:off x="10348135" y="5216810"/>
            <a:ext cx="3048" cy="70105"/>
          </a:xfrm>
          <a:custGeom>
            <a:avLst/>
            <a:gdLst/>
            <a:ahLst/>
            <a:cxnLst/>
            <a:rect l="0" t="0" r="0" b="0"/>
            <a:pathLst>
              <a:path w="3048" h="70105">
                <a:moveTo>
                  <a:pt x="0" y="0"/>
                </a:moveTo>
                <a:lnTo>
                  <a:pt x="3048" y="70105"/>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Freeform 669">
            <a:extLst>
              <a:ext uri="{FF2B5EF4-FFF2-40B4-BE49-F238E27FC236}">
                <a16:creationId xmlns:a16="http://schemas.microsoft.com/office/drawing/2014/main" id="{BA3576A0-3B6B-424F-A7E1-3377317310DC}"/>
              </a:ext>
            </a:extLst>
          </p:cNvPr>
          <p:cNvSpPr/>
          <p:nvPr/>
        </p:nvSpPr>
        <p:spPr>
          <a:xfrm>
            <a:off x="6586904" y="2113947"/>
            <a:ext cx="24385" cy="27431"/>
          </a:xfrm>
          <a:custGeom>
            <a:avLst/>
            <a:gdLst/>
            <a:ahLst/>
            <a:cxnLst/>
            <a:rect l="0" t="0" r="0" b="0"/>
            <a:pathLst>
              <a:path w="24385" h="27431">
                <a:moveTo>
                  <a:pt x="24385" y="12954"/>
                </a:moveTo>
                <a:lnTo>
                  <a:pt x="12955" y="0"/>
                </a:lnTo>
                <a:lnTo>
                  <a:pt x="0" y="0"/>
                </a:lnTo>
                <a:lnTo>
                  <a:pt x="0" y="27431"/>
                </a:lnTo>
                <a:lnTo>
                  <a:pt x="24385" y="27431"/>
                </a:lnTo>
                <a:lnTo>
                  <a:pt x="24385" y="12954"/>
                </a:lnTo>
                <a:close/>
                <a:moveTo>
                  <a:pt x="-1725930" y="4271771"/>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Freeform 670">
            <a:extLst>
              <a:ext uri="{FF2B5EF4-FFF2-40B4-BE49-F238E27FC236}">
                <a16:creationId xmlns:a16="http://schemas.microsoft.com/office/drawing/2014/main" id="{81A48766-D688-4AAB-AF0C-FCF34C4D831E}"/>
              </a:ext>
            </a:extLst>
          </p:cNvPr>
          <p:cNvSpPr/>
          <p:nvPr/>
        </p:nvSpPr>
        <p:spPr>
          <a:xfrm>
            <a:off x="6586904" y="2113947"/>
            <a:ext cx="24385" cy="27431"/>
          </a:xfrm>
          <a:custGeom>
            <a:avLst/>
            <a:gdLst/>
            <a:ahLst/>
            <a:cxnLst/>
            <a:rect l="0" t="0" r="0" b="0"/>
            <a:pathLst>
              <a:path w="24385" h="27431">
                <a:moveTo>
                  <a:pt x="24385" y="12954"/>
                </a:moveTo>
                <a:lnTo>
                  <a:pt x="12955" y="0"/>
                </a:lnTo>
                <a:lnTo>
                  <a:pt x="0" y="0"/>
                </a:lnTo>
                <a:lnTo>
                  <a:pt x="0" y="27431"/>
                </a:lnTo>
                <a:lnTo>
                  <a:pt x="24385" y="27431"/>
                </a:lnTo>
                <a:lnTo>
                  <a:pt x="24385" y="12954"/>
                </a:lnTo>
                <a:close/>
                <a:moveTo>
                  <a:pt x="-1725930" y="4271771"/>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Freeform 671">
            <a:extLst>
              <a:ext uri="{FF2B5EF4-FFF2-40B4-BE49-F238E27FC236}">
                <a16:creationId xmlns:a16="http://schemas.microsoft.com/office/drawing/2014/main" id="{02E30C44-5F5F-4FE2-B840-314A78F33E59}"/>
              </a:ext>
            </a:extLst>
          </p:cNvPr>
          <p:cNvSpPr/>
          <p:nvPr/>
        </p:nvSpPr>
        <p:spPr>
          <a:xfrm>
            <a:off x="6586904" y="2113947"/>
            <a:ext cx="24385" cy="27431"/>
          </a:xfrm>
          <a:custGeom>
            <a:avLst/>
            <a:gdLst/>
            <a:ahLst/>
            <a:cxnLst/>
            <a:rect l="0" t="0" r="0" b="0"/>
            <a:pathLst>
              <a:path w="24385" h="27431">
                <a:moveTo>
                  <a:pt x="24385" y="12954"/>
                </a:moveTo>
                <a:lnTo>
                  <a:pt x="12955" y="0"/>
                </a:lnTo>
                <a:lnTo>
                  <a:pt x="0" y="0"/>
                </a:lnTo>
                <a:lnTo>
                  <a:pt x="0" y="27431"/>
                </a:lnTo>
                <a:lnTo>
                  <a:pt x="24385" y="27431"/>
                </a:lnTo>
                <a:lnTo>
                  <a:pt x="24385" y="12954"/>
                </a:lnTo>
                <a:lnTo>
                  <a:pt x="24385" y="27431"/>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Freeform 672">
            <a:extLst>
              <a:ext uri="{FF2B5EF4-FFF2-40B4-BE49-F238E27FC236}">
                <a16:creationId xmlns:a16="http://schemas.microsoft.com/office/drawing/2014/main" id="{861E6546-91DE-427F-9688-B50DF199DF0F}"/>
              </a:ext>
            </a:extLst>
          </p:cNvPr>
          <p:cNvSpPr/>
          <p:nvPr/>
        </p:nvSpPr>
        <p:spPr>
          <a:xfrm>
            <a:off x="7211745" y="2235866"/>
            <a:ext cx="24383" cy="30481"/>
          </a:xfrm>
          <a:custGeom>
            <a:avLst/>
            <a:gdLst/>
            <a:ahLst/>
            <a:cxnLst/>
            <a:rect l="0" t="0" r="0" b="0"/>
            <a:pathLst>
              <a:path w="24383" h="30481">
                <a:moveTo>
                  <a:pt x="24383" y="16002"/>
                </a:moveTo>
                <a:lnTo>
                  <a:pt x="24383" y="0"/>
                </a:lnTo>
                <a:lnTo>
                  <a:pt x="0" y="0"/>
                </a:lnTo>
                <a:lnTo>
                  <a:pt x="0" y="30481"/>
                </a:lnTo>
                <a:lnTo>
                  <a:pt x="24383" y="30481"/>
                </a:lnTo>
                <a:lnTo>
                  <a:pt x="24383" y="16002"/>
                </a:lnTo>
                <a:close/>
                <a:moveTo>
                  <a:pt x="-2475738" y="4149852"/>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Freeform 673">
            <a:extLst>
              <a:ext uri="{FF2B5EF4-FFF2-40B4-BE49-F238E27FC236}">
                <a16:creationId xmlns:a16="http://schemas.microsoft.com/office/drawing/2014/main" id="{950B3F75-6FE6-4EB5-84E1-0F93FF8EBAF6}"/>
              </a:ext>
            </a:extLst>
          </p:cNvPr>
          <p:cNvSpPr/>
          <p:nvPr/>
        </p:nvSpPr>
        <p:spPr>
          <a:xfrm>
            <a:off x="7211745" y="2235866"/>
            <a:ext cx="24383" cy="30481"/>
          </a:xfrm>
          <a:custGeom>
            <a:avLst/>
            <a:gdLst/>
            <a:ahLst/>
            <a:cxnLst/>
            <a:rect l="0" t="0" r="0" b="0"/>
            <a:pathLst>
              <a:path w="24383" h="30481">
                <a:moveTo>
                  <a:pt x="24383" y="16002"/>
                </a:moveTo>
                <a:lnTo>
                  <a:pt x="24383" y="0"/>
                </a:lnTo>
                <a:lnTo>
                  <a:pt x="0" y="0"/>
                </a:lnTo>
                <a:lnTo>
                  <a:pt x="0" y="30481"/>
                </a:lnTo>
                <a:lnTo>
                  <a:pt x="24383" y="30481"/>
                </a:lnTo>
                <a:lnTo>
                  <a:pt x="24383" y="16002"/>
                </a:lnTo>
                <a:close/>
                <a:moveTo>
                  <a:pt x="-2475738" y="4149852"/>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Freeform 674">
            <a:extLst>
              <a:ext uri="{FF2B5EF4-FFF2-40B4-BE49-F238E27FC236}">
                <a16:creationId xmlns:a16="http://schemas.microsoft.com/office/drawing/2014/main" id="{E62A41FC-DCC7-479F-BE03-DB83E7F70334}"/>
              </a:ext>
            </a:extLst>
          </p:cNvPr>
          <p:cNvSpPr/>
          <p:nvPr/>
        </p:nvSpPr>
        <p:spPr>
          <a:xfrm>
            <a:off x="7211745" y="2235866"/>
            <a:ext cx="24383" cy="30481"/>
          </a:xfrm>
          <a:custGeom>
            <a:avLst/>
            <a:gdLst/>
            <a:ahLst/>
            <a:cxnLst/>
            <a:rect l="0" t="0" r="0" b="0"/>
            <a:pathLst>
              <a:path w="24383" h="30481">
                <a:moveTo>
                  <a:pt x="24383" y="16002"/>
                </a:moveTo>
                <a:lnTo>
                  <a:pt x="24383" y="0"/>
                </a:lnTo>
                <a:lnTo>
                  <a:pt x="0" y="0"/>
                </a:lnTo>
                <a:lnTo>
                  <a:pt x="0" y="30481"/>
                </a:lnTo>
                <a:lnTo>
                  <a:pt x="24383" y="30481"/>
                </a:lnTo>
                <a:lnTo>
                  <a:pt x="24383" y="16002"/>
                </a:lnTo>
                <a:lnTo>
                  <a:pt x="24383" y="30481"/>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Freeform 675">
            <a:extLst>
              <a:ext uri="{FF2B5EF4-FFF2-40B4-BE49-F238E27FC236}">
                <a16:creationId xmlns:a16="http://schemas.microsoft.com/office/drawing/2014/main" id="{9DE4CF53-B31C-48C7-936C-E23B4623151D}"/>
              </a:ext>
            </a:extLst>
          </p:cNvPr>
          <p:cNvSpPr/>
          <p:nvPr/>
        </p:nvSpPr>
        <p:spPr>
          <a:xfrm>
            <a:off x="7836585" y="2071274"/>
            <a:ext cx="24383" cy="27433"/>
          </a:xfrm>
          <a:custGeom>
            <a:avLst/>
            <a:gdLst/>
            <a:ahLst/>
            <a:cxnLst/>
            <a:rect l="0" t="0" r="0" b="0"/>
            <a:pathLst>
              <a:path w="24383" h="27433">
                <a:moveTo>
                  <a:pt x="24383" y="14479"/>
                </a:moveTo>
                <a:lnTo>
                  <a:pt x="12191" y="0"/>
                </a:lnTo>
                <a:lnTo>
                  <a:pt x="0" y="0"/>
                </a:lnTo>
                <a:lnTo>
                  <a:pt x="0" y="27433"/>
                </a:lnTo>
                <a:lnTo>
                  <a:pt x="24383" y="27433"/>
                </a:lnTo>
                <a:lnTo>
                  <a:pt x="24383" y="14479"/>
                </a:lnTo>
                <a:close/>
                <a:moveTo>
                  <a:pt x="-2934463" y="4314444"/>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Freeform 676">
            <a:extLst>
              <a:ext uri="{FF2B5EF4-FFF2-40B4-BE49-F238E27FC236}">
                <a16:creationId xmlns:a16="http://schemas.microsoft.com/office/drawing/2014/main" id="{2E956945-E4FF-4CC4-86E8-C47421019D41}"/>
              </a:ext>
            </a:extLst>
          </p:cNvPr>
          <p:cNvSpPr/>
          <p:nvPr/>
        </p:nvSpPr>
        <p:spPr>
          <a:xfrm>
            <a:off x="7836585" y="2071274"/>
            <a:ext cx="24383" cy="27433"/>
          </a:xfrm>
          <a:custGeom>
            <a:avLst/>
            <a:gdLst/>
            <a:ahLst/>
            <a:cxnLst/>
            <a:rect l="0" t="0" r="0" b="0"/>
            <a:pathLst>
              <a:path w="24383" h="27433">
                <a:moveTo>
                  <a:pt x="24383" y="14479"/>
                </a:moveTo>
                <a:lnTo>
                  <a:pt x="12191" y="0"/>
                </a:lnTo>
                <a:lnTo>
                  <a:pt x="0" y="0"/>
                </a:lnTo>
                <a:lnTo>
                  <a:pt x="0" y="27433"/>
                </a:lnTo>
                <a:lnTo>
                  <a:pt x="24383" y="27433"/>
                </a:lnTo>
                <a:lnTo>
                  <a:pt x="24383" y="14479"/>
                </a:lnTo>
                <a:close/>
                <a:moveTo>
                  <a:pt x="-2934463" y="4314444"/>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Freeform 677">
            <a:extLst>
              <a:ext uri="{FF2B5EF4-FFF2-40B4-BE49-F238E27FC236}">
                <a16:creationId xmlns:a16="http://schemas.microsoft.com/office/drawing/2014/main" id="{32D9E780-8020-462A-9F48-71524B8E1730}"/>
              </a:ext>
            </a:extLst>
          </p:cNvPr>
          <p:cNvSpPr/>
          <p:nvPr/>
        </p:nvSpPr>
        <p:spPr>
          <a:xfrm>
            <a:off x="7836585" y="2071274"/>
            <a:ext cx="24383" cy="27433"/>
          </a:xfrm>
          <a:custGeom>
            <a:avLst/>
            <a:gdLst/>
            <a:ahLst/>
            <a:cxnLst/>
            <a:rect l="0" t="0" r="0" b="0"/>
            <a:pathLst>
              <a:path w="24383" h="27433">
                <a:moveTo>
                  <a:pt x="24383" y="14479"/>
                </a:moveTo>
                <a:lnTo>
                  <a:pt x="12191" y="0"/>
                </a:lnTo>
                <a:lnTo>
                  <a:pt x="0" y="0"/>
                </a:lnTo>
                <a:lnTo>
                  <a:pt x="0" y="27433"/>
                </a:lnTo>
                <a:lnTo>
                  <a:pt x="24383" y="27433"/>
                </a:lnTo>
                <a:lnTo>
                  <a:pt x="24383" y="14479"/>
                </a:lnTo>
                <a:lnTo>
                  <a:pt x="24383" y="27433"/>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Freeform 678">
            <a:extLst>
              <a:ext uri="{FF2B5EF4-FFF2-40B4-BE49-F238E27FC236}">
                <a16:creationId xmlns:a16="http://schemas.microsoft.com/office/drawing/2014/main" id="{8673EF8D-4B7B-462F-988E-E8A1908CE89B}"/>
              </a:ext>
            </a:extLst>
          </p:cNvPr>
          <p:cNvSpPr/>
          <p:nvPr/>
        </p:nvSpPr>
        <p:spPr>
          <a:xfrm>
            <a:off x="8461423" y="2098705"/>
            <a:ext cx="24384" cy="27432"/>
          </a:xfrm>
          <a:custGeom>
            <a:avLst/>
            <a:gdLst/>
            <a:ahLst/>
            <a:cxnLst/>
            <a:rect l="0" t="0" r="0" b="0"/>
            <a:pathLst>
              <a:path w="24384" h="27432">
                <a:moveTo>
                  <a:pt x="24384" y="14477"/>
                </a:moveTo>
                <a:lnTo>
                  <a:pt x="24384" y="0"/>
                </a:lnTo>
                <a:lnTo>
                  <a:pt x="0" y="0"/>
                </a:lnTo>
                <a:lnTo>
                  <a:pt x="0" y="27432"/>
                </a:lnTo>
                <a:lnTo>
                  <a:pt x="24384" y="27432"/>
                </a:lnTo>
                <a:lnTo>
                  <a:pt x="24384" y="14477"/>
                </a:lnTo>
                <a:close/>
                <a:moveTo>
                  <a:pt x="-3586734" y="4287011"/>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Freeform 679">
            <a:extLst>
              <a:ext uri="{FF2B5EF4-FFF2-40B4-BE49-F238E27FC236}">
                <a16:creationId xmlns:a16="http://schemas.microsoft.com/office/drawing/2014/main" id="{0E4E48F4-623B-4B31-8626-F9B943843D77}"/>
              </a:ext>
            </a:extLst>
          </p:cNvPr>
          <p:cNvSpPr/>
          <p:nvPr/>
        </p:nvSpPr>
        <p:spPr>
          <a:xfrm>
            <a:off x="8461423" y="2098705"/>
            <a:ext cx="24384" cy="27432"/>
          </a:xfrm>
          <a:custGeom>
            <a:avLst/>
            <a:gdLst/>
            <a:ahLst/>
            <a:cxnLst/>
            <a:rect l="0" t="0" r="0" b="0"/>
            <a:pathLst>
              <a:path w="24384" h="27432">
                <a:moveTo>
                  <a:pt x="24384" y="14477"/>
                </a:moveTo>
                <a:lnTo>
                  <a:pt x="24384" y="0"/>
                </a:lnTo>
                <a:lnTo>
                  <a:pt x="0" y="0"/>
                </a:lnTo>
                <a:lnTo>
                  <a:pt x="0" y="27432"/>
                </a:lnTo>
                <a:lnTo>
                  <a:pt x="24384" y="27432"/>
                </a:lnTo>
                <a:lnTo>
                  <a:pt x="24384" y="14477"/>
                </a:lnTo>
                <a:close/>
                <a:moveTo>
                  <a:pt x="-3586734" y="4287011"/>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Freeform 680">
            <a:extLst>
              <a:ext uri="{FF2B5EF4-FFF2-40B4-BE49-F238E27FC236}">
                <a16:creationId xmlns:a16="http://schemas.microsoft.com/office/drawing/2014/main" id="{A8F25784-CB2C-45F4-9BCF-238EFDDDC68F}"/>
              </a:ext>
            </a:extLst>
          </p:cNvPr>
          <p:cNvSpPr/>
          <p:nvPr/>
        </p:nvSpPr>
        <p:spPr>
          <a:xfrm>
            <a:off x="8461423" y="2098705"/>
            <a:ext cx="24384" cy="27432"/>
          </a:xfrm>
          <a:custGeom>
            <a:avLst/>
            <a:gdLst/>
            <a:ahLst/>
            <a:cxnLst/>
            <a:rect l="0" t="0" r="0" b="0"/>
            <a:pathLst>
              <a:path w="24384" h="27432">
                <a:moveTo>
                  <a:pt x="24384" y="14477"/>
                </a:moveTo>
                <a:lnTo>
                  <a:pt x="24384" y="0"/>
                </a:lnTo>
                <a:lnTo>
                  <a:pt x="0" y="0"/>
                </a:lnTo>
                <a:lnTo>
                  <a:pt x="0" y="27432"/>
                </a:lnTo>
                <a:lnTo>
                  <a:pt x="24384" y="27432"/>
                </a:lnTo>
                <a:lnTo>
                  <a:pt x="24384" y="14477"/>
                </a:lnTo>
                <a:lnTo>
                  <a:pt x="24384" y="27432"/>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Freeform 681">
            <a:extLst>
              <a:ext uri="{FF2B5EF4-FFF2-40B4-BE49-F238E27FC236}">
                <a16:creationId xmlns:a16="http://schemas.microsoft.com/office/drawing/2014/main" id="{D0577816-970E-44F2-A0E5-38812D8C5871}"/>
              </a:ext>
            </a:extLst>
          </p:cNvPr>
          <p:cNvSpPr/>
          <p:nvPr/>
        </p:nvSpPr>
        <p:spPr>
          <a:xfrm>
            <a:off x="9086264" y="2113947"/>
            <a:ext cx="24385" cy="27431"/>
          </a:xfrm>
          <a:custGeom>
            <a:avLst/>
            <a:gdLst/>
            <a:ahLst/>
            <a:cxnLst/>
            <a:rect l="0" t="0" r="0" b="0"/>
            <a:pathLst>
              <a:path w="24385" h="27431">
                <a:moveTo>
                  <a:pt x="24385" y="12954"/>
                </a:moveTo>
                <a:lnTo>
                  <a:pt x="24385" y="0"/>
                </a:lnTo>
                <a:lnTo>
                  <a:pt x="0" y="0"/>
                </a:lnTo>
                <a:lnTo>
                  <a:pt x="0" y="27431"/>
                </a:lnTo>
                <a:lnTo>
                  <a:pt x="24385" y="27431"/>
                </a:lnTo>
                <a:lnTo>
                  <a:pt x="24385" y="12954"/>
                </a:lnTo>
                <a:close/>
                <a:moveTo>
                  <a:pt x="-4225290" y="4271771"/>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682">
            <a:extLst>
              <a:ext uri="{FF2B5EF4-FFF2-40B4-BE49-F238E27FC236}">
                <a16:creationId xmlns:a16="http://schemas.microsoft.com/office/drawing/2014/main" id="{52563D33-54CA-4B0D-98A3-AC8DA460BC46}"/>
              </a:ext>
            </a:extLst>
          </p:cNvPr>
          <p:cNvSpPr/>
          <p:nvPr/>
        </p:nvSpPr>
        <p:spPr>
          <a:xfrm>
            <a:off x="9086264" y="2113947"/>
            <a:ext cx="24385" cy="27431"/>
          </a:xfrm>
          <a:custGeom>
            <a:avLst/>
            <a:gdLst/>
            <a:ahLst/>
            <a:cxnLst/>
            <a:rect l="0" t="0" r="0" b="0"/>
            <a:pathLst>
              <a:path w="24385" h="27431">
                <a:moveTo>
                  <a:pt x="24385" y="12954"/>
                </a:moveTo>
                <a:lnTo>
                  <a:pt x="24385" y="0"/>
                </a:lnTo>
                <a:lnTo>
                  <a:pt x="0" y="0"/>
                </a:lnTo>
                <a:lnTo>
                  <a:pt x="0" y="27431"/>
                </a:lnTo>
                <a:lnTo>
                  <a:pt x="24385" y="27431"/>
                </a:lnTo>
                <a:lnTo>
                  <a:pt x="24385" y="12954"/>
                </a:lnTo>
                <a:close/>
                <a:moveTo>
                  <a:pt x="-4225290" y="4271771"/>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Freeform 683">
            <a:extLst>
              <a:ext uri="{FF2B5EF4-FFF2-40B4-BE49-F238E27FC236}">
                <a16:creationId xmlns:a16="http://schemas.microsoft.com/office/drawing/2014/main" id="{5CB8B751-6D65-40B0-9FEC-2FD2C4511633}"/>
              </a:ext>
            </a:extLst>
          </p:cNvPr>
          <p:cNvSpPr/>
          <p:nvPr/>
        </p:nvSpPr>
        <p:spPr>
          <a:xfrm>
            <a:off x="9086264" y="2113947"/>
            <a:ext cx="24385" cy="27431"/>
          </a:xfrm>
          <a:custGeom>
            <a:avLst/>
            <a:gdLst/>
            <a:ahLst/>
            <a:cxnLst/>
            <a:rect l="0" t="0" r="0" b="0"/>
            <a:pathLst>
              <a:path w="24385" h="27431">
                <a:moveTo>
                  <a:pt x="24385" y="12954"/>
                </a:moveTo>
                <a:lnTo>
                  <a:pt x="24385" y="0"/>
                </a:lnTo>
                <a:lnTo>
                  <a:pt x="0" y="0"/>
                </a:lnTo>
                <a:lnTo>
                  <a:pt x="0" y="27431"/>
                </a:lnTo>
                <a:lnTo>
                  <a:pt x="24385" y="27431"/>
                </a:lnTo>
                <a:lnTo>
                  <a:pt x="24385" y="12954"/>
                </a:lnTo>
                <a:lnTo>
                  <a:pt x="24385" y="27431"/>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Freeform 684">
            <a:extLst>
              <a:ext uri="{FF2B5EF4-FFF2-40B4-BE49-F238E27FC236}">
                <a16:creationId xmlns:a16="http://schemas.microsoft.com/office/drawing/2014/main" id="{A6DDE8A3-0C8B-4C33-B3CA-2FFA1D8A1D59}"/>
              </a:ext>
            </a:extLst>
          </p:cNvPr>
          <p:cNvSpPr/>
          <p:nvPr/>
        </p:nvSpPr>
        <p:spPr>
          <a:xfrm>
            <a:off x="9711102" y="2376074"/>
            <a:ext cx="24384" cy="27433"/>
          </a:xfrm>
          <a:custGeom>
            <a:avLst/>
            <a:gdLst/>
            <a:ahLst/>
            <a:cxnLst/>
            <a:rect l="0" t="0" r="0" b="0"/>
            <a:pathLst>
              <a:path w="24384" h="27433">
                <a:moveTo>
                  <a:pt x="24384" y="0"/>
                </a:moveTo>
                <a:lnTo>
                  <a:pt x="0" y="0"/>
                </a:lnTo>
                <a:lnTo>
                  <a:pt x="0" y="27433"/>
                </a:lnTo>
                <a:lnTo>
                  <a:pt x="12193" y="27433"/>
                </a:lnTo>
                <a:lnTo>
                  <a:pt x="12193" y="14479"/>
                </a:lnTo>
                <a:lnTo>
                  <a:pt x="24384" y="14479"/>
                </a:lnTo>
                <a:lnTo>
                  <a:pt x="24384" y="0"/>
                </a:lnTo>
                <a:close/>
                <a:moveTo>
                  <a:pt x="-5099303" y="4009644"/>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Freeform 685">
            <a:extLst>
              <a:ext uri="{FF2B5EF4-FFF2-40B4-BE49-F238E27FC236}">
                <a16:creationId xmlns:a16="http://schemas.microsoft.com/office/drawing/2014/main" id="{9BFEFB34-08A9-41E2-81AF-6619D43C922A}"/>
              </a:ext>
            </a:extLst>
          </p:cNvPr>
          <p:cNvSpPr/>
          <p:nvPr/>
        </p:nvSpPr>
        <p:spPr>
          <a:xfrm>
            <a:off x="9711102" y="2376074"/>
            <a:ext cx="24384" cy="27433"/>
          </a:xfrm>
          <a:custGeom>
            <a:avLst/>
            <a:gdLst/>
            <a:ahLst/>
            <a:cxnLst/>
            <a:rect l="0" t="0" r="0" b="0"/>
            <a:pathLst>
              <a:path w="24384" h="27433">
                <a:moveTo>
                  <a:pt x="24384" y="0"/>
                </a:moveTo>
                <a:lnTo>
                  <a:pt x="0" y="0"/>
                </a:lnTo>
                <a:lnTo>
                  <a:pt x="0" y="27433"/>
                </a:lnTo>
                <a:lnTo>
                  <a:pt x="12193" y="27433"/>
                </a:lnTo>
                <a:lnTo>
                  <a:pt x="12193" y="14479"/>
                </a:lnTo>
                <a:lnTo>
                  <a:pt x="24384" y="14479"/>
                </a:lnTo>
                <a:lnTo>
                  <a:pt x="24384" y="0"/>
                </a:lnTo>
                <a:close/>
                <a:moveTo>
                  <a:pt x="-5099303" y="4009644"/>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Freeform 686">
            <a:extLst>
              <a:ext uri="{FF2B5EF4-FFF2-40B4-BE49-F238E27FC236}">
                <a16:creationId xmlns:a16="http://schemas.microsoft.com/office/drawing/2014/main" id="{6494F112-9F26-4712-BAE0-2DF44DD6B5CE}"/>
              </a:ext>
            </a:extLst>
          </p:cNvPr>
          <p:cNvSpPr/>
          <p:nvPr/>
        </p:nvSpPr>
        <p:spPr>
          <a:xfrm>
            <a:off x="9711102" y="2376074"/>
            <a:ext cx="24384" cy="27433"/>
          </a:xfrm>
          <a:custGeom>
            <a:avLst/>
            <a:gdLst/>
            <a:ahLst/>
            <a:cxnLst/>
            <a:rect l="0" t="0" r="0" b="0"/>
            <a:pathLst>
              <a:path w="24384" h="27433">
                <a:moveTo>
                  <a:pt x="24384" y="0"/>
                </a:moveTo>
                <a:lnTo>
                  <a:pt x="0" y="0"/>
                </a:lnTo>
                <a:lnTo>
                  <a:pt x="0" y="27433"/>
                </a:lnTo>
                <a:lnTo>
                  <a:pt x="12193" y="27433"/>
                </a:lnTo>
                <a:lnTo>
                  <a:pt x="12193" y="14479"/>
                </a:lnTo>
                <a:lnTo>
                  <a:pt x="24384" y="14479"/>
                </a:lnTo>
                <a:lnTo>
                  <a:pt x="24384" y="0"/>
                </a:lnTo>
                <a:lnTo>
                  <a:pt x="24384" y="14479"/>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Freeform 687">
            <a:extLst>
              <a:ext uri="{FF2B5EF4-FFF2-40B4-BE49-F238E27FC236}">
                <a16:creationId xmlns:a16="http://schemas.microsoft.com/office/drawing/2014/main" id="{C23CA96B-CCFE-4623-BB09-B2C24B2C127E}"/>
              </a:ext>
            </a:extLst>
          </p:cNvPr>
          <p:cNvSpPr/>
          <p:nvPr/>
        </p:nvSpPr>
        <p:spPr>
          <a:xfrm>
            <a:off x="10335945" y="2309018"/>
            <a:ext cx="24383" cy="27433"/>
          </a:xfrm>
          <a:custGeom>
            <a:avLst/>
            <a:gdLst/>
            <a:ahLst/>
            <a:cxnLst/>
            <a:rect l="0" t="0" r="0" b="0"/>
            <a:pathLst>
              <a:path w="24383" h="27433">
                <a:moveTo>
                  <a:pt x="24383" y="0"/>
                </a:moveTo>
                <a:lnTo>
                  <a:pt x="0" y="0"/>
                </a:lnTo>
                <a:lnTo>
                  <a:pt x="0" y="27433"/>
                </a:lnTo>
                <a:lnTo>
                  <a:pt x="12192" y="27433"/>
                </a:lnTo>
                <a:lnTo>
                  <a:pt x="12192" y="12954"/>
                </a:lnTo>
                <a:lnTo>
                  <a:pt x="24383" y="12954"/>
                </a:lnTo>
                <a:lnTo>
                  <a:pt x="24383" y="0"/>
                </a:lnTo>
                <a:close/>
                <a:moveTo>
                  <a:pt x="-5657088" y="4076700"/>
                </a:moveTo>
              </a:path>
            </a:pathLst>
          </a:custGeom>
          <a:solidFill>
            <a:srgbClr val="2A25D9">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Freeform 688">
            <a:extLst>
              <a:ext uri="{FF2B5EF4-FFF2-40B4-BE49-F238E27FC236}">
                <a16:creationId xmlns:a16="http://schemas.microsoft.com/office/drawing/2014/main" id="{F1FF0747-224F-497D-A78E-5707BDD7853B}"/>
              </a:ext>
            </a:extLst>
          </p:cNvPr>
          <p:cNvSpPr/>
          <p:nvPr/>
        </p:nvSpPr>
        <p:spPr>
          <a:xfrm>
            <a:off x="10335945" y="2309018"/>
            <a:ext cx="24383" cy="27433"/>
          </a:xfrm>
          <a:custGeom>
            <a:avLst/>
            <a:gdLst/>
            <a:ahLst/>
            <a:cxnLst/>
            <a:rect l="0" t="0" r="0" b="0"/>
            <a:pathLst>
              <a:path w="24383" h="27433">
                <a:moveTo>
                  <a:pt x="24383" y="0"/>
                </a:moveTo>
                <a:lnTo>
                  <a:pt x="0" y="0"/>
                </a:lnTo>
                <a:lnTo>
                  <a:pt x="0" y="27433"/>
                </a:lnTo>
                <a:lnTo>
                  <a:pt x="12192" y="27433"/>
                </a:lnTo>
                <a:lnTo>
                  <a:pt x="12192" y="12954"/>
                </a:lnTo>
                <a:lnTo>
                  <a:pt x="24383" y="12954"/>
                </a:lnTo>
                <a:lnTo>
                  <a:pt x="24383" y="0"/>
                </a:lnTo>
                <a:close/>
                <a:moveTo>
                  <a:pt x="-5657088" y="4076700"/>
                </a:move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Freeform 689">
            <a:extLst>
              <a:ext uri="{FF2B5EF4-FFF2-40B4-BE49-F238E27FC236}">
                <a16:creationId xmlns:a16="http://schemas.microsoft.com/office/drawing/2014/main" id="{F3ADF87A-9A9E-4E75-9621-5B86D9176533}"/>
              </a:ext>
            </a:extLst>
          </p:cNvPr>
          <p:cNvSpPr/>
          <p:nvPr/>
        </p:nvSpPr>
        <p:spPr>
          <a:xfrm>
            <a:off x="10335945" y="2309018"/>
            <a:ext cx="24383" cy="27433"/>
          </a:xfrm>
          <a:custGeom>
            <a:avLst/>
            <a:gdLst/>
            <a:ahLst/>
            <a:cxnLst/>
            <a:rect l="0" t="0" r="0" b="0"/>
            <a:pathLst>
              <a:path w="24383" h="27433">
                <a:moveTo>
                  <a:pt x="24383" y="0"/>
                </a:moveTo>
                <a:lnTo>
                  <a:pt x="0" y="0"/>
                </a:lnTo>
                <a:lnTo>
                  <a:pt x="0" y="27433"/>
                </a:lnTo>
                <a:lnTo>
                  <a:pt x="12192" y="27433"/>
                </a:lnTo>
                <a:lnTo>
                  <a:pt x="12192" y="12954"/>
                </a:lnTo>
                <a:lnTo>
                  <a:pt x="24383" y="12954"/>
                </a:lnTo>
                <a:lnTo>
                  <a:pt x="24383" y="0"/>
                </a:lnTo>
                <a:lnTo>
                  <a:pt x="24383" y="12954"/>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Freeform 693">
            <a:extLst>
              <a:ext uri="{FF2B5EF4-FFF2-40B4-BE49-F238E27FC236}">
                <a16:creationId xmlns:a16="http://schemas.microsoft.com/office/drawing/2014/main" id="{E7C916B1-4DF6-4219-82A2-780ED08F8420}"/>
              </a:ext>
            </a:extLst>
          </p:cNvPr>
          <p:cNvSpPr/>
          <p:nvPr/>
        </p:nvSpPr>
        <p:spPr>
          <a:xfrm>
            <a:off x="6599097" y="2083464"/>
            <a:ext cx="4373879" cy="292608"/>
          </a:xfrm>
          <a:custGeom>
            <a:avLst/>
            <a:gdLst/>
            <a:ahLst/>
            <a:cxnLst/>
            <a:rect l="0" t="0" r="0" b="0"/>
            <a:pathLst>
              <a:path w="4373879" h="292608">
                <a:moveTo>
                  <a:pt x="0" y="41149"/>
                </a:moveTo>
                <a:lnTo>
                  <a:pt x="624458" y="167641"/>
                </a:lnTo>
                <a:lnTo>
                  <a:pt x="1248791" y="0"/>
                </a:lnTo>
                <a:lnTo>
                  <a:pt x="1874774" y="27941"/>
                </a:lnTo>
                <a:lnTo>
                  <a:pt x="2499105" y="41149"/>
                </a:lnTo>
                <a:lnTo>
                  <a:pt x="3123565" y="292608"/>
                </a:lnTo>
                <a:lnTo>
                  <a:pt x="3749420" y="223520"/>
                </a:lnTo>
                <a:lnTo>
                  <a:pt x="4373879" y="195581"/>
                </a:lnTo>
                <a:lnTo>
                  <a:pt x="4373879" y="208788"/>
                </a:lnTo>
              </a:path>
            </a:pathLst>
          </a:custGeom>
          <a:noFill/>
          <a:ln w="14287" cap="flat" cmpd="sng">
            <a:solidFill>
              <a:srgbClr val="2A25D9">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Freeform 694">
            <a:extLst>
              <a:ext uri="{FF2B5EF4-FFF2-40B4-BE49-F238E27FC236}">
                <a16:creationId xmlns:a16="http://schemas.microsoft.com/office/drawing/2014/main" id="{E9242786-C316-4598-AA0A-E5D336C50337}"/>
              </a:ext>
            </a:extLst>
          </p:cNvPr>
          <p:cNvSpPr/>
          <p:nvPr/>
        </p:nvSpPr>
        <p:spPr>
          <a:xfrm>
            <a:off x="6586902" y="2558953"/>
            <a:ext cx="24384" cy="12192"/>
          </a:xfrm>
          <a:custGeom>
            <a:avLst/>
            <a:gdLst/>
            <a:ahLst/>
            <a:cxnLst/>
            <a:rect l="0" t="0" r="0" b="0"/>
            <a:pathLst>
              <a:path w="24384" h="12192">
                <a:moveTo>
                  <a:pt x="0" y="12192"/>
                </a:moveTo>
                <a:lnTo>
                  <a:pt x="24384" y="12192"/>
                </a:lnTo>
                <a:lnTo>
                  <a:pt x="24384" y="0"/>
                </a:lnTo>
                <a:lnTo>
                  <a:pt x="0" y="0"/>
                </a:lnTo>
                <a:lnTo>
                  <a:pt x="0" y="12192"/>
                </a:lnTo>
                <a:close/>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4" name="Freeform 695">
            <a:extLst>
              <a:ext uri="{FF2B5EF4-FFF2-40B4-BE49-F238E27FC236}">
                <a16:creationId xmlns:a16="http://schemas.microsoft.com/office/drawing/2014/main" id="{4C6E4081-B221-4EF4-B719-8864A81D205E}"/>
              </a:ext>
            </a:extLst>
          </p:cNvPr>
          <p:cNvSpPr/>
          <p:nvPr/>
        </p:nvSpPr>
        <p:spPr>
          <a:xfrm>
            <a:off x="6586902" y="2558953"/>
            <a:ext cx="24384" cy="12192"/>
          </a:xfrm>
          <a:custGeom>
            <a:avLst/>
            <a:gdLst/>
            <a:ahLst/>
            <a:cxnLst/>
            <a:rect l="0" t="0" r="0" b="0"/>
            <a:pathLst>
              <a:path w="24384" h="12192">
                <a:moveTo>
                  <a:pt x="0" y="12192"/>
                </a:moveTo>
                <a:lnTo>
                  <a:pt x="24384" y="12192"/>
                </a:lnTo>
                <a:lnTo>
                  <a:pt x="24384" y="0"/>
                </a:lnTo>
                <a:lnTo>
                  <a:pt x="0" y="0"/>
                </a:lnTo>
                <a:lnTo>
                  <a:pt x="0" y="12192"/>
                </a:lnTo>
                <a:close/>
              </a:path>
            </a:pathLst>
          </a:custGeom>
          <a:noFill/>
          <a:ln w="14287" cap="flat" cmpd="sng">
            <a:solidFill>
              <a:srgbClr val="B2182B">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Freeform 696">
            <a:extLst>
              <a:ext uri="{FF2B5EF4-FFF2-40B4-BE49-F238E27FC236}">
                <a16:creationId xmlns:a16="http://schemas.microsoft.com/office/drawing/2014/main" id="{5759DD2F-F3CA-4AEF-A343-389E68845DFB}"/>
              </a:ext>
            </a:extLst>
          </p:cNvPr>
          <p:cNvSpPr/>
          <p:nvPr/>
        </p:nvSpPr>
        <p:spPr>
          <a:xfrm>
            <a:off x="6586904" y="2558954"/>
            <a:ext cx="24385" cy="12193"/>
          </a:xfrm>
          <a:custGeom>
            <a:avLst/>
            <a:gdLst/>
            <a:ahLst/>
            <a:cxnLst/>
            <a:rect l="0" t="0" r="0" b="0"/>
            <a:pathLst>
              <a:path w="24385" h="12193">
                <a:moveTo>
                  <a:pt x="24385" y="0"/>
                </a:moveTo>
                <a:lnTo>
                  <a:pt x="0" y="0"/>
                </a:lnTo>
                <a:lnTo>
                  <a:pt x="0" y="12193"/>
                </a:lnTo>
                <a:lnTo>
                  <a:pt x="24385" y="12193"/>
                </a:lnTo>
                <a:lnTo>
                  <a:pt x="24385" y="0"/>
                </a:lnTo>
                <a:lnTo>
                  <a:pt x="24385" y="12193"/>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Freeform 697">
            <a:extLst>
              <a:ext uri="{FF2B5EF4-FFF2-40B4-BE49-F238E27FC236}">
                <a16:creationId xmlns:a16="http://schemas.microsoft.com/office/drawing/2014/main" id="{B3BD8F4C-8044-46E3-8253-D630D760868E}"/>
              </a:ext>
            </a:extLst>
          </p:cNvPr>
          <p:cNvSpPr/>
          <p:nvPr/>
        </p:nvSpPr>
        <p:spPr>
          <a:xfrm>
            <a:off x="7211745" y="1806096"/>
            <a:ext cx="24383" cy="27432"/>
          </a:xfrm>
          <a:custGeom>
            <a:avLst/>
            <a:gdLst/>
            <a:ahLst/>
            <a:cxnLst/>
            <a:rect l="0" t="0" r="0" b="0"/>
            <a:pathLst>
              <a:path w="24383" h="27432">
                <a:moveTo>
                  <a:pt x="24383" y="12955"/>
                </a:moveTo>
                <a:lnTo>
                  <a:pt x="12192" y="0"/>
                </a:lnTo>
                <a:lnTo>
                  <a:pt x="0" y="0"/>
                </a:lnTo>
                <a:lnTo>
                  <a:pt x="0" y="27432"/>
                </a:lnTo>
                <a:lnTo>
                  <a:pt x="24383" y="27432"/>
                </a:lnTo>
                <a:lnTo>
                  <a:pt x="24383" y="12955"/>
                </a:lnTo>
                <a:close/>
                <a:moveTo>
                  <a:pt x="-2042923" y="4579620"/>
                </a:moveTo>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 name="Freeform 698">
            <a:extLst>
              <a:ext uri="{FF2B5EF4-FFF2-40B4-BE49-F238E27FC236}">
                <a16:creationId xmlns:a16="http://schemas.microsoft.com/office/drawing/2014/main" id="{C4AA9CD7-9FFB-46A0-9744-E8FE29A89F05}"/>
              </a:ext>
            </a:extLst>
          </p:cNvPr>
          <p:cNvSpPr/>
          <p:nvPr/>
        </p:nvSpPr>
        <p:spPr>
          <a:xfrm>
            <a:off x="7211745" y="1806096"/>
            <a:ext cx="24383" cy="27432"/>
          </a:xfrm>
          <a:custGeom>
            <a:avLst/>
            <a:gdLst/>
            <a:ahLst/>
            <a:cxnLst/>
            <a:rect l="0" t="0" r="0" b="0"/>
            <a:pathLst>
              <a:path w="24383" h="27432">
                <a:moveTo>
                  <a:pt x="24383" y="12955"/>
                </a:moveTo>
                <a:lnTo>
                  <a:pt x="12192" y="0"/>
                </a:lnTo>
                <a:lnTo>
                  <a:pt x="0" y="0"/>
                </a:lnTo>
                <a:lnTo>
                  <a:pt x="0" y="27432"/>
                </a:lnTo>
                <a:lnTo>
                  <a:pt x="24383" y="27432"/>
                </a:lnTo>
                <a:lnTo>
                  <a:pt x="24383" y="12955"/>
                </a:lnTo>
                <a:close/>
                <a:moveTo>
                  <a:pt x="-2042923" y="4579620"/>
                </a:move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8" name="Freeform 699">
            <a:extLst>
              <a:ext uri="{FF2B5EF4-FFF2-40B4-BE49-F238E27FC236}">
                <a16:creationId xmlns:a16="http://schemas.microsoft.com/office/drawing/2014/main" id="{987D90CC-F33C-4372-81CB-2BE2F0E34543}"/>
              </a:ext>
            </a:extLst>
          </p:cNvPr>
          <p:cNvSpPr/>
          <p:nvPr/>
        </p:nvSpPr>
        <p:spPr>
          <a:xfrm>
            <a:off x="7211745" y="1806096"/>
            <a:ext cx="24383" cy="27432"/>
          </a:xfrm>
          <a:custGeom>
            <a:avLst/>
            <a:gdLst/>
            <a:ahLst/>
            <a:cxnLst/>
            <a:rect l="0" t="0" r="0" b="0"/>
            <a:pathLst>
              <a:path w="24383" h="27432">
                <a:moveTo>
                  <a:pt x="24383" y="12955"/>
                </a:moveTo>
                <a:lnTo>
                  <a:pt x="12192" y="0"/>
                </a:lnTo>
                <a:lnTo>
                  <a:pt x="0" y="0"/>
                </a:lnTo>
                <a:lnTo>
                  <a:pt x="0" y="27432"/>
                </a:lnTo>
                <a:lnTo>
                  <a:pt x="24383" y="27432"/>
                </a:lnTo>
                <a:lnTo>
                  <a:pt x="24383" y="12955"/>
                </a:lnTo>
                <a:lnTo>
                  <a:pt x="24383" y="27432"/>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Freeform 700">
            <a:extLst>
              <a:ext uri="{FF2B5EF4-FFF2-40B4-BE49-F238E27FC236}">
                <a16:creationId xmlns:a16="http://schemas.microsoft.com/office/drawing/2014/main" id="{5C226176-9F25-4D6C-AA24-6D0967621810}"/>
              </a:ext>
            </a:extLst>
          </p:cNvPr>
          <p:cNvSpPr/>
          <p:nvPr/>
        </p:nvSpPr>
        <p:spPr>
          <a:xfrm>
            <a:off x="7836585" y="2376074"/>
            <a:ext cx="24383" cy="27433"/>
          </a:xfrm>
          <a:custGeom>
            <a:avLst/>
            <a:gdLst/>
            <a:ahLst/>
            <a:cxnLst/>
            <a:rect l="0" t="0" r="0" b="0"/>
            <a:pathLst>
              <a:path w="24383" h="27433">
                <a:moveTo>
                  <a:pt x="24383" y="14479"/>
                </a:moveTo>
                <a:lnTo>
                  <a:pt x="12191" y="0"/>
                </a:lnTo>
                <a:lnTo>
                  <a:pt x="0" y="0"/>
                </a:lnTo>
                <a:lnTo>
                  <a:pt x="0" y="27433"/>
                </a:lnTo>
                <a:lnTo>
                  <a:pt x="24383" y="27433"/>
                </a:lnTo>
                <a:lnTo>
                  <a:pt x="24383" y="14479"/>
                </a:lnTo>
                <a:close/>
                <a:moveTo>
                  <a:pt x="-3239263" y="4009644"/>
                </a:moveTo>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Freeform 701">
            <a:extLst>
              <a:ext uri="{FF2B5EF4-FFF2-40B4-BE49-F238E27FC236}">
                <a16:creationId xmlns:a16="http://schemas.microsoft.com/office/drawing/2014/main" id="{765E058B-55B3-41F2-B0BC-9CAD7405937F}"/>
              </a:ext>
            </a:extLst>
          </p:cNvPr>
          <p:cNvSpPr/>
          <p:nvPr/>
        </p:nvSpPr>
        <p:spPr>
          <a:xfrm>
            <a:off x="7836585" y="2376074"/>
            <a:ext cx="24383" cy="27433"/>
          </a:xfrm>
          <a:custGeom>
            <a:avLst/>
            <a:gdLst/>
            <a:ahLst/>
            <a:cxnLst/>
            <a:rect l="0" t="0" r="0" b="0"/>
            <a:pathLst>
              <a:path w="24383" h="27433">
                <a:moveTo>
                  <a:pt x="24383" y="14479"/>
                </a:moveTo>
                <a:lnTo>
                  <a:pt x="12191" y="0"/>
                </a:lnTo>
                <a:lnTo>
                  <a:pt x="0" y="0"/>
                </a:lnTo>
                <a:lnTo>
                  <a:pt x="0" y="27433"/>
                </a:lnTo>
                <a:lnTo>
                  <a:pt x="24383" y="27433"/>
                </a:lnTo>
                <a:lnTo>
                  <a:pt x="24383" y="14479"/>
                </a:lnTo>
                <a:close/>
                <a:moveTo>
                  <a:pt x="-3239263" y="4009644"/>
                </a:move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 name="Freeform 702">
            <a:extLst>
              <a:ext uri="{FF2B5EF4-FFF2-40B4-BE49-F238E27FC236}">
                <a16:creationId xmlns:a16="http://schemas.microsoft.com/office/drawing/2014/main" id="{9462894B-2177-4A0F-8CD8-53EA2FB2FA32}"/>
              </a:ext>
            </a:extLst>
          </p:cNvPr>
          <p:cNvSpPr/>
          <p:nvPr/>
        </p:nvSpPr>
        <p:spPr>
          <a:xfrm>
            <a:off x="7836585" y="2376074"/>
            <a:ext cx="24383" cy="27433"/>
          </a:xfrm>
          <a:custGeom>
            <a:avLst/>
            <a:gdLst/>
            <a:ahLst/>
            <a:cxnLst/>
            <a:rect l="0" t="0" r="0" b="0"/>
            <a:pathLst>
              <a:path w="24383" h="27433">
                <a:moveTo>
                  <a:pt x="24383" y="14479"/>
                </a:moveTo>
                <a:lnTo>
                  <a:pt x="12191" y="0"/>
                </a:lnTo>
                <a:lnTo>
                  <a:pt x="0" y="0"/>
                </a:lnTo>
                <a:lnTo>
                  <a:pt x="0" y="27433"/>
                </a:lnTo>
                <a:lnTo>
                  <a:pt x="24383" y="27433"/>
                </a:lnTo>
                <a:lnTo>
                  <a:pt x="24383" y="14479"/>
                </a:lnTo>
                <a:lnTo>
                  <a:pt x="24383" y="27433"/>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Freeform 703">
            <a:extLst>
              <a:ext uri="{FF2B5EF4-FFF2-40B4-BE49-F238E27FC236}">
                <a16:creationId xmlns:a16="http://schemas.microsoft.com/office/drawing/2014/main" id="{33CDE998-501E-4571-89EE-96D844D229D1}"/>
              </a:ext>
            </a:extLst>
          </p:cNvPr>
          <p:cNvSpPr/>
          <p:nvPr/>
        </p:nvSpPr>
        <p:spPr>
          <a:xfrm>
            <a:off x="8461423" y="2891184"/>
            <a:ext cx="24384" cy="30480"/>
          </a:xfrm>
          <a:custGeom>
            <a:avLst/>
            <a:gdLst/>
            <a:ahLst/>
            <a:cxnLst/>
            <a:rect l="0" t="0" r="0" b="0"/>
            <a:pathLst>
              <a:path w="24384" h="30480">
                <a:moveTo>
                  <a:pt x="24384" y="0"/>
                </a:moveTo>
                <a:lnTo>
                  <a:pt x="0" y="0"/>
                </a:lnTo>
                <a:lnTo>
                  <a:pt x="0" y="30480"/>
                </a:lnTo>
                <a:lnTo>
                  <a:pt x="12953" y="30480"/>
                </a:lnTo>
                <a:lnTo>
                  <a:pt x="12953" y="14479"/>
                </a:lnTo>
                <a:lnTo>
                  <a:pt x="24384" y="14479"/>
                </a:lnTo>
                <a:lnTo>
                  <a:pt x="24384" y="0"/>
                </a:lnTo>
                <a:close/>
                <a:moveTo>
                  <a:pt x="-4364736" y="3494532"/>
                </a:moveTo>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 name="Freeform 704">
            <a:extLst>
              <a:ext uri="{FF2B5EF4-FFF2-40B4-BE49-F238E27FC236}">
                <a16:creationId xmlns:a16="http://schemas.microsoft.com/office/drawing/2014/main" id="{97C3F579-7A92-4C8B-A279-7B60E0EC92A4}"/>
              </a:ext>
            </a:extLst>
          </p:cNvPr>
          <p:cNvSpPr/>
          <p:nvPr/>
        </p:nvSpPr>
        <p:spPr>
          <a:xfrm>
            <a:off x="8461423" y="2891184"/>
            <a:ext cx="24384" cy="30480"/>
          </a:xfrm>
          <a:custGeom>
            <a:avLst/>
            <a:gdLst/>
            <a:ahLst/>
            <a:cxnLst/>
            <a:rect l="0" t="0" r="0" b="0"/>
            <a:pathLst>
              <a:path w="24384" h="30480">
                <a:moveTo>
                  <a:pt x="24384" y="0"/>
                </a:moveTo>
                <a:lnTo>
                  <a:pt x="0" y="0"/>
                </a:lnTo>
                <a:lnTo>
                  <a:pt x="0" y="30480"/>
                </a:lnTo>
                <a:lnTo>
                  <a:pt x="12953" y="30480"/>
                </a:lnTo>
                <a:lnTo>
                  <a:pt x="12953" y="14479"/>
                </a:lnTo>
                <a:lnTo>
                  <a:pt x="24384" y="14479"/>
                </a:lnTo>
                <a:lnTo>
                  <a:pt x="24384" y="0"/>
                </a:lnTo>
                <a:close/>
                <a:moveTo>
                  <a:pt x="-4364736" y="3494532"/>
                </a:move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Freeform 705">
            <a:extLst>
              <a:ext uri="{FF2B5EF4-FFF2-40B4-BE49-F238E27FC236}">
                <a16:creationId xmlns:a16="http://schemas.microsoft.com/office/drawing/2014/main" id="{3ACAA147-6090-49CE-BC14-078AEFAD78CC}"/>
              </a:ext>
            </a:extLst>
          </p:cNvPr>
          <p:cNvSpPr/>
          <p:nvPr/>
        </p:nvSpPr>
        <p:spPr>
          <a:xfrm>
            <a:off x="8461423" y="2891184"/>
            <a:ext cx="24384" cy="30480"/>
          </a:xfrm>
          <a:custGeom>
            <a:avLst/>
            <a:gdLst/>
            <a:ahLst/>
            <a:cxnLst/>
            <a:rect l="0" t="0" r="0" b="0"/>
            <a:pathLst>
              <a:path w="24384" h="30480">
                <a:moveTo>
                  <a:pt x="24384" y="0"/>
                </a:moveTo>
                <a:lnTo>
                  <a:pt x="0" y="0"/>
                </a:lnTo>
                <a:lnTo>
                  <a:pt x="0" y="30480"/>
                </a:lnTo>
                <a:lnTo>
                  <a:pt x="12953" y="30480"/>
                </a:lnTo>
                <a:lnTo>
                  <a:pt x="12953" y="14479"/>
                </a:lnTo>
                <a:lnTo>
                  <a:pt x="24384" y="14479"/>
                </a:lnTo>
                <a:lnTo>
                  <a:pt x="24384" y="0"/>
                </a:lnTo>
                <a:lnTo>
                  <a:pt x="24384" y="14479"/>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 name="Freeform 706">
            <a:extLst>
              <a:ext uri="{FF2B5EF4-FFF2-40B4-BE49-F238E27FC236}">
                <a16:creationId xmlns:a16="http://schemas.microsoft.com/office/drawing/2014/main" id="{9C3D91D7-1879-4C46-8481-457B42DA49B9}"/>
              </a:ext>
            </a:extLst>
          </p:cNvPr>
          <p:cNvSpPr/>
          <p:nvPr/>
        </p:nvSpPr>
        <p:spPr>
          <a:xfrm>
            <a:off x="9086264" y="2598576"/>
            <a:ext cx="24385" cy="27432"/>
          </a:xfrm>
          <a:custGeom>
            <a:avLst/>
            <a:gdLst/>
            <a:ahLst/>
            <a:cxnLst/>
            <a:rect l="0" t="0" r="0" b="0"/>
            <a:pathLst>
              <a:path w="24385" h="27432">
                <a:moveTo>
                  <a:pt x="24385" y="0"/>
                </a:moveTo>
                <a:lnTo>
                  <a:pt x="0" y="0"/>
                </a:lnTo>
                <a:lnTo>
                  <a:pt x="0" y="27432"/>
                </a:lnTo>
                <a:lnTo>
                  <a:pt x="12193" y="27432"/>
                </a:lnTo>
                <a:lnTo>
                  <a:pt x="12193" y="14479"/>
                </a:lnTo>
                <a:lnTo>
                  <a:pt x="24385" y="14479"/>
                </a:lnTo>
                <a:lnTo>
                  <a:pt x="24385" y="0"/>
                </a:lnTo>
                <a:close/>
                <a:moveTo>
                  <a:pt x="-4696967" y="3787140"/>
                </a:moveTo>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 name="Freeform 707">
            <a:extLst>
              <a:ext uri="{FF2B5EF4-FFF2-40B4-BE49-F238E27FC236}">
                <a16:creationId xmlns:a16="http://schemas.microsoft.com/office/drawing/2014/main" id="{2CCA07B4-A5E2-416C-AC5E-0B9106EC4FEB}"/>
              </a:ext>
            </a:extLst>
          </p:cNvPr>
          <p:cNvSpPr/>
          <p:nvPr/>
        </p:nvSpPr>
        <p:spPr>
          <a:xfrm>
            <a:off x="9086264" y="2598576"/>
            <a:ext cx="24385" cy="27432"/>
          </a:xfrm>
          <a:custGeom>
            <a:avLst/>
            <a:gdLst/>
            <a:ahLst/>
            <a:cxnLst/>
            <a:rect l="0" t="0" r="0" b="0"/>
            <a:pathLst>
              <a:path w="24385" h="27432">
                <a:moveTo>
                  <a:pt x="24385" y="0"/>
                </a:moveTo>
                <a:lnTo>
                  <a:pt x="0" y="0"/>
                </a:lnTo>
                <a:lnTo>
                  <a:pt x="0" y="27432"/>
                </a:lnTo>
                <a:lnTo>
                  <a:pt x="12193" y="27432"/>
                </a:lnTo>
                <a:lnTo>
                  <a:pt x="12193" y="14479"/>
                </a:lnTo>
                <a:lnTo>
                  <a:pt x="24385" y="14479"/>
                </a:lnTo>
                <a:lnTo>
                  <a:pt x="24385" y="0"/>
                </a:lnTo>
                <a:close/>
                <a:moveTo>
                  <a:pt x="-4696967" y="3787140"/>
                </a:move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Freeform 708">
            <a:extLst>
              <a:ext uri="{FF2B5EF4-FFF2-40B4-BE49-F238E27FC236}">
                <a16:creationId xmlns:a16="http://schemas.microsoft.com/office/drawing/2014/main" id="{746DE0CF-D64C-4B57-BA16-2B03DE6FEF24}"/>
              </a:ext>
            </a:extLst>
          </p:cNvPr>
          <p:cNvSpPr/>
          <p:nvPr/>
        </p:nvSpPr>
        <p:spPr>
          <a:xfrm>
            <a:off x="9086264" y="2598576"/>
            <a:ext cx="24385" cy="27432"/>
          </a:xfrm>
          <a:custGeom>
            <a:avLst/>
            <a:gdLst/>
            <a:ahLst/>
            <a:cxnLst/>
            <a:rect l="0" t="0" r="0" b="0"/>
            <a:pathLst>
              <a:path w="24385" h="27432">
                <a:moveTo>
                  <a:pt x="24385" y="0"/>
                </a:moveTo>
                <a:lnTo>
                  <a:pt x="0" y="0"/>
                </a:lnTo>
                <a:lnTo>
                  <a:pt x="0" y="27432"/>
                </a:lnTo>
                <a:lnTo>
                  <a:pt x="12193" y="27432"/>
                </a:lnTo>
                <a:lnTo>
                  <a:pt x="12193" y="14479"/>
                </a:lnTo>
                <a:lnTo>
                  <a:pt x="24385" y="14479"/>
                </a:lnTo>
                <a:lnTo>
                  <a:pt x="24385" y="0"/>
                </a:lnTo>
                <a:lnTo>
                  <a:pt x="24385" y="14479"/>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 name="Freeform 709">
            <a:extLst>
              <a:ext uri="{FF2B5EF4-FFF2-40B4-BE49-F238E27FC236}">
                <a16:creationId xmlns:a16="http://schemas.microsoft.com/office/drawing/2014/main" id="{CFE13C67-FF5C-45D2-886D-1C16A50BD0B2}"/>
              </a:ext>
            </a:extLst>
          </p:cNvPr>
          <p:cNvSpPr/>
          <p:nvPr/>
        </p:nvSpPr>
        <p:spPr>
          <a:xfrm>
            <a:off x="9711102" y="3893977"/>
            <a:ext cx="24384" cy="27432"/>
          </a:xfrm>
          <a:custGeom>
            <a:avLst/>
            <a:gdLst/>
            <a:ahLst/>
            <a:cxnLst/>
            <a:rect l="0" t="0" r="0" b="0"/>
            <a:pathLst>
              <a:path w="24384" h="27432">
                <a:moveTo>
                  <a:pt x="24384" y="12954"/>
                </a:moveTo>
                <a:lnTo>
                  <a:pt x="12193" y="12954"/>
                </a:lnTo>
                <a:lnTo>
                  <a:pt x="12193" y="0"/>
                </a:lnTo>
                <a:lnTo>
                  <a:pt x="0" y="0"/>
                </a:lnTo>
                <a:lnTo>
                  <a:pt x="0" y="27432"/>
                </a:lnTo>
                <a:lnTo>
                  <a:pt x="24384" y="27432"/>
                </a:lnTo>
                <a:lnTo>
                  <a:pt x="24384" y="12954"/>
                </a:lnTo>
                <a:close/>
                <a:moveTo>
                  <a:pt x="-6630162" y="2491739"/>
                </a:moveTo>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Freeform 710">
            <a:extLst>
              <a:ext uri="{FF2B5EF4-FFF2-40B4-BE49-F238E27FC236}">
                <a16:creationId xmlns:a16="http://schemas.microsoft.com/office/drawing/2014/main" id="{6D85EDC2-471B-4FD8-B1C4-AD490311B2FE}"/>
              </a:ext>
            </a:extLst>
          </p:cNvPr>
          <p:cNvSpPr/>
          <p:nvPr/>
        </p:nvSpPr>
        <p:spPr>
          <a:xfrm>
            <a:off x="9711102" y="3893977"/>
            <a:ext cx="24384" cy="27432"/>
          </a:xfrm>
          <a:custGeom>
            <a:avLst/>
            <a:gdLst/>
            <a:ahLst/>
            <a:cxnLst/>
            <a:rect l="0" t="0" r="0" b="0"/>
            <a:pathLst>
              <a:path w="24384" h="27432">
                <a:moveTo>
                  <a:pt x="24384" y="12954"/>
                </a:moveTo>
                <a:lnTo>
                  <a:pt x="12193" y="12954"/>
                </a:lnTo>
                <a:lnTo>
                  <a:pt x="12193" y="0"/>
                </a:lnTo>
                <a:lnTo>
                  <a:pt x="0" y="0"/>
                </a:lnTo>
                <a:lnTo>
                  <a:pt x="0" y="27432"/>
                </a:lnTo>
                <a:lnTo>
                  <a:pt x="24384" y="27432"/>
                </a:lnTo>
                <a:lnTo>
                  <a:pt x="24384" y="12954"/>
                </a:lnTo>
                <a:close/>
                <a:moveTo>
                  <a:pt x="-6630162" y="2491739"/>
                </a:move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0" name="Freeform 711">
            <a:extLst>
              <a:ext uri="{FF2B5EF4-FFF2-40B4-BE49-F238E27FC236}">
                <a16:creationId xmlns:a16="http://schemas.microsoft.com/office/drawing/2014/main" id="{6B4332D5-0B17-48DC-A87C-D1193D8FE14B}"/>
              </a:ext>
            </a:extLst>
          </p:cNvPr>
          <p:cNvSpPr/>
          <p:nvPr/>
        </p:nvSpPr>
        <p:spPr>
          <a:xfrm>
            <a:off x="9711102" y="3893977"/>
            <a:ext cx="24384" cy="27432"/>
          </a:xfrm>
          <a:custGeom>
            <a:avLst/>
            <a:gdLst/>
            <a:ahLst/>
            <a:cxnLst/>
            <a:rect l="0" t="0" r="0" b="0"/>
            <a:pathLst>
              <a:path w="24384" h="27432">
                <a:moveTo>
                  <a:pt x="24384" y="12954"/>
                </a:moveTo>
                <a:lnTo>
                  <a:pt x="12193" y="12954"/>
                </a:lnTo>
                <a:lnTo>
                  <a:pt x="12193" y="0"/>
                </a:lnTo>
                <a:lnTo>
                  <a:pt x="0" y="0"/>
                </a:lnTo>
                <a:lnTo>
                  <a:pt x="0" y="27432"/>
                </a:lnTo>
                <a:lnTo>
                  <a:pt x="24384" y="27432"/>
                </a:lnTo>
                <a:lnTo>
                  <a:pt x="24384" y="12954"/>
                </a:lnTo>
                <a:lnTo>
                  <a:pt x="24384" y="27432"/>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 name="Freeform 712">
            <a:extLst>
              <a:ext uri="{FF2B5EF4-FFF2-40B4-BE49-F238E27FC236}">
                <a16:creationId xmlns:a16="http://schemas.microsoft.com/office/drawing/2014/main" id="{37BECF8F-6BE0-4C59-B9E7-CD5F6A0162FD}"/>
              </a:ext>
            </a:extLst>
          </p:cNvPr>
          <p:cNvSpPr/>
          <p:nvPr/>
        </p:nvSpPr>
        <p:spPr>
          <a:xfrm>
            <a:off x="10335945" y="4646833"/>
            <a:ext cx="24383" cy="27432"/>
          </a:xfrm>
          <a:custGeom>
            <a:avLst/>
            <a:gdLst/>
            <a:ahLst/>
            <a:cxnLst/>
            <a:rect l="0" t="0" r="0" b="0"/>
            <a:pathLst>
              <a:path w="24383" h="27432">
                <a:moveTo>
                  <a:pt x="24383" y="12954"/>
                </a:moveTo>
                <a:lnTo>
                  <a:pt x="12192" y="12954"/>
                </a:lnTo>
                <a:lnTo>
                  <a:pt x="12192" y="0"/>
                </a:lnTo>
                <a:lnTo>
                  <a:pt x="0" y="0"/>
                </a:lnTo>
                <a:lnTo>
                  <a:pt x="0" y="27432"/>
                </a:lnTo>
                <a:lnTo>
                  <a:pt x="24383" y="27432"/>
                </a:lnTo>
                <a:lnTo>
                  <a:pt x="24383" y="12954"/>
                </a:lnTo>
                <a:close/>
                <a:moveTo>
                  <a:pt x="-8007859" y="1738883"/>
                </a:moveTo>
              </a:path>
            </a:pathLst>
          </a:custGeom>
          <a:solidFill>
            <a:srgbClr val="B2182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2" name="Freeform 713">
            <a:extLst>
              <a:ext uri="{FF2B5EF4-FFF2-40B4-BE49-F238E27FC236}">
                <a16:creationId xmlns:a16="http://schemas.microsoft.com/office/drawing/2014/main" id="{8D9174D0-8603-4E7A-8C14-23928BA9A41E}"/>
              </a:ext>
            </a:extLst>
          </p:cNvPr>
          <p:cNvSpPr/>
          <p:nvPr/>
        </p:nvSpPr>
        <p:spPr>
          <a:xfrm>
            <a:off x="10335945" y="4646833"/>
            <a:ext cx="24383" cy="27432"/>
          </a:xfrm>
          <a:custGeom>
            <a:avLst/>
            <a:gdLst/>
            <a:ahLst/>
            <a:cxnLst/>
            <a:rect l="0" t="0" r="0" b="0"/>
            <a:pathLst>
              <a:path w="24383" h="27432">
                <a:moveTo>
                  <a:pt x="24383" y="12954"/>
                </a:moveTo>
                <a:lnTo>
                  <a:pt x="12192" y="12954"/>
                </a:lnTo>
                <a:lnTo>
                  <a:pt x="12192" y="0"/>
                </a:lnTo>
                <a:lnTo>
                  <a:pt x="0" y="0"/>
                </a:lnTo>
                <a:lnTo>
                  <a:pt x="0" y="27432"/>
                </a:lnTo>
                <a:lnTo>
                  <a:pt x="24383" y="27432"/>
                </a:lnTo>
                <a:lnTo>
                  <a:pt x="24383" y="12954"/>
                </a:lnTo>
                <a:close/>
                <a:moveTo>
                  <a:pt x="-8007859" y="1738883"/>
                </a:move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3" name="Freeform 714">
            <a:extLst>
              <a:ext uri="{FF2B5EF4-FFF2-40B4-BE49-F238E27FC236}">
                <a16:creationId xmlns:a16="http://schemas.microsoft.com/office/drawing/2014/main" id="{4B2E8D28-8A6D-405E-AF40-874B47B5E797}"/>
              </a:ext>
            </a:extLst>
          </p:cNvPr>
          <p:cNvSpPr/>
          <p:nvPr/>
        </p:nvSpPr>
        <p:spPr>
          <a:xfrm>
            <a:off x="10335945" y="4646833"/>
            <a:ext cx="24383" cy="27432"/>
          </a:xfrm>
          <a:custGeom>
            <a:avLst/>
            <a:gdLst/>
            <a:ahLst/>
            <a:cxnLst/>
            <a:rect l="0" t="0" r="0" b="0"/>
            <a:pathLst>
              <a:path w="24383" h="27432">
                <a:moveTo>
                  <a:pt x="24383" y="12954"/>
                </a:moveTo>
                <a:lnTo>
                  <a:pt x="12192" y="12954"/>
                </a:lnTo>
                <a:lnTo>
                  <a:pt x="12192" y="0"/>
                </a:lnTo>
                <a:lnTo>
                  <a:pt x="0" y="0"/>
                </a:lnTo>
                <a:lnTo>
                  <a:pt x="0" y="27432"/>
                </a:lnTo>
                <a:lnTo>
                  <a:pt x="24383" y="27432"/>
                </a:lnTo>
                <a:lnTo>
                  <a:pt x="24383" y="12954"/>
                </a:lnTo>
                <a:lnTo>
                  <a:pt x="24383" y="27432"/>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4" name="Freeform 715">
            <a:extLst>
              <a:ext uri="{FF2B5EF4-FFF2-40B4-BE49-F238E27FC236}">
                <a16:creationId xmlns:a16="http://schemas.microsoft.com/office/drawing/2014/main" id="{F23BDB27-66BA-4E02-B59E-BD341859D32B}"/>
              </a:ext>
            </a:extLst>
          </p:cNvPr>
          <p:cNvSpPr/>
          <p:nvPr/>
        </p:nvSpPr>
        <p:spPr>
          <a:xfrm>
            <a:off x="6599095" y="1818290"/>
            <a:ext cx="3749040" cy="2855977"/>
          </a:xfrm>
          <a:custGeom>
            <a:avLst/>
            <a:gdLst/>
            <a:ahLst/>
            <a:cxnLst/>
            <a:rect l="0" t="0" r="0" b="0"/>
            <a:pathLst>
              <a:path w="3749040" h="2855977">
                <a:moveTo>
                  <a:pt x="0" y="738887"/>
                </a:moveTo>
                <a:lnTo>
                  <a:pt x="624331" y="0"/>
                </a:lnTo>
                <a:lnTo>
                  <a:pt x="1248664" y="571755"/>
                </a:lnTo>
                <a:lnTo>
                  <a:pt x="1874519" y="1073150"/>
                </a:lnTo>
                <a:lnTo>
                  <a:pt x="2498852" y="779907"/>
                </a:lnTo>
                <a:lnTo>
                  <a:pt x="3123183" y="2089151"/>
                </a:lnTo>
                <a:lnTo>
                  <a:pt x="3749040" y="2841371"/>
                </a:lnTo>
                <a:lnTo>
                  <a:pt x="3749040" y="2855977"/>
                </a:lnTo>
              </a:path>
            </a:pathLst>
          </a:custGeom>
          <a:noFill/>
          <a:ln w="14287" cap="flat" cmpd="sng">
            <a:solidFill>
              <a:srgbClr val="B2182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Freeform 716">
            <a:extLst>
              <a:ext uri="{FF2B5EF4-FFF2-40B4-BE49-F238E27FC236}">
                <a16:creationId xmlns:a16="http://schemas.microsoft.com/office/drawing/2014/main" id="{EE3FAD84-45A7-4EA8-A345-97FDFB84FBA2}"/>
              </a:ext>
            </a:extLst>
          </p:cNvPr>
          <p:cNvSpPr/>
          <p:nvPr/>
        </p:nvSpPr>
        <p:spPr>
          <a:xfrm>
            <a:off x="6586904" y="3491640"/>
            <a:ext cx="24385" cy="27432"/>
          </a:xfrm>
          <a:custGeom>
            <a:avLst/>
            <a:gdLst/>
            <a:ahLst/>
            <a:cxnLst/>
            <a:rect l="0" t="0" r="0" b="0"/>
            <a:pathLst>
              <a:path w="24385" h="27432">
                <a:moveTo>
                  <a:pt x="24385" y="14478"/>
                </a:moveTo>
                <a:lnTo>
                  <a:pt x="12955" y="0"/>
                </a:lnTo>
                <a:lnTo>
                  <a:pt x="0" y="0"/>
                </a:lnTo>
                <a:lnTo>
                  <a:pt x="0" y="27432"/>
                </a:lnTo>
                <a:lnTo>
                  <a:pt x="24385" y="27432"/>
                </a:lnTo>
                <a:lnTo>
                  <a:pt x="24385" y="14478"/>
                </a:lnTo>
                <a:close/>
                <a:moveTo>
                  <a:pt x="-3105149" y="2894076"/>
                </a:moveTo>
              </a:path>
            </a:pathLst>
          </a:custGeom>
          <a:solidFill>
            <a:srgbClr val="01665E">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 name="Freeform 717">
            <a:extLst>
              <a:ext uri="{FF2B5EF4-FFF2-40B4-BE49-F238E27FC236}">
                <a16:creationId xmlns:a16="http://schemas.microsoft.com/office/drawing/2014/main" id="{57E47F0D-EA27-48B1-8E4A-6504128D7E57}"/>
              </a:ext>
            </a:extLst>
          </p:cNvPr>
          <p:cNvSpPr/>
          <p:nvPr/>
        </p:nvSpPr>
        <p:spPr>
          <a:xfrm>
            <a:off x="6586904" y="3491640"/>
            <a:ext cx="24385" cy="27432"/>
          </a:xfrm>
          <a:custGeom>
            <a:avLst/>
            <a:gdLst/>
            <a:ahLst/>
            <a:cxnLst/>
            <a:rect l="0" t="0" r="0" b="0"/>
            <a:pathLst>
              <a:path w="24385" h="27432">
                <a:moveTo>
                  <a:pt x="24385" y="14478"/>
                </a:moveTo>
                <a:lnTo>
                  <a:pt x="12955" y="0"/>
                </a:lnTo>
                <a:lnTo>
                  <a:pt x="0" y="0"/>
                </a:lnTo>
                <a:lnTo>
                  <a:pt x="0" y="27432"/>
                </a:lnTo>
                <a:lnTo>
                  <a:pt x="24385" y="27432"/>
                </a:lnTo>
                <a:lnTo>
                  <a:pt x="24385" y="14478"/>
                </a:lnTo>
                <a:close/>
                <a:moveTo>
                  <a:pt x="-3105149" y="2894076"/>
                </a:move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Freeform 718">
            <a:extLst>
              <a:ext uri="{FF2B5EF4-FFF2-40B4-BE49-F238E27FC236}">
                <a16:creationId xmlns:a16="http://schemas.microsoft.com/office/drawing/2014/main" id="{DCAD8548-302D-4A6B-89EC-165F342B2A28}"/>
              </a:ext>
            </a:extLst>
          </p:cNvPr>
          <p:cNvSpPr/>
          <p:nvPr/>
        </p:nvSpPr>
        <p:spPr>
          <a:xfrm>
            <a:off x="6586904" y="3491640"/>
            <a:ext cx="24385" cy="27432"/>
          </a:xfrm>
          <a:custGeom>
            <a:avLst/>
            <a:gdLst/>
            <a:ahLst/>
            <a:cxnLst/>
            <a:rect l="0" t="0" r="0" b="0"/>
            <a:pathLst>
              <a:path w="24385" h="27432">
                <a:moveTo>
                  <a:pt x="24385" y="14478"/>
                </a:moveTo>
                <a:lnTo>
                  <a:pt x="12955" y="0"/>
                </a:lnTo>
                <a:lnTo>
                  <a:pt x="0" y="0"/>
                </a:lnTo>
                <a:lnTo>
                  <a:pt x="0" y="27432"/>
                </a:lnTo>
                <a:lnTo>
                  <a:pt x="24385" y="27432"/>
                </a:lnTo>
                <a:lnTo>
                  <a:pt x="24385" y="14478"/>
                </a:lnTo>
                <a:lnTo>
                  <a:pt x="24385" y="27432"/>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 name="Freeform 719">
            <a:extLst>
              <a:ext uri="{FF2B5EF4-FFF2-40B4-BE49-F238E27FC236}">
                <a16:creationId xmlns:a16="http://schemas.microsoft.com/office/drawing/2014/main" id="{5D5CA0C8-8BCB-4E4A-AB12-291EF499C15F}"/>
              </a:ext>
            </a:extLst>
          </p:cNvPr>
          <p:cNvSpPr/>
          <p:nvPr/>
        </p:nvSpPr>
        <p:spPr>
          <a:xfrm>
            <a:off x="7211745" y="2891184"/>
            <a:ext cx="24383" cy="30480"/>
          </a:xfrm>
          <a:custGeom>
            <a:avLst/>
            <a:gdLst/>
            <a:ahLst/>
            <a:cxnLst/>
            <a:rect l="0" t="0" r="0" b="0"/>
            <a:pathLst>
              <a:path w="24383" h="30480">
                <a:moveTo>
                  <a:pt x="24383" y="0"/>
                </a:moveTo>
                <a:lnTo>
                  <a:pt x="0" y="0"/>
                </a:lnTo>
                <a:lnTo>
                  <a:pt x="0" y="30480"/>
                </a:lnTo>
                <a:lnTo>
                  <a:pt x="12192" y="30480"/>
                </a:lnTo>
                <a:lnTo>
                  <a:pt x="12192" y="14479"/>
                </a:lnTo>
                <a:lnTo>
                  <a:pt x="24383" y="14479"/>
                </a:lnTo>
                <a:lnTo>
                  <a:pt x="24383" y="0"/>
                </a:lnTo>
                <a:close/>
                <a:moveTo>
                  <a:pt x="-3115056" y="3494532"/>
                </a:moveTo>
              </a:path>
            </a:pathLst>
          </a:custGeom>
          <a:solidFill>
            <a:srgbClr val="01665E">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 name="Freeform 720">
            <a:extLst>
              <a:ext uri="{FF2B5EF4-FFF2-40B4-BE49-F238E27FC236}">
                <a16:creationId xmlns:a16="http://schemas.microsoft.com/office/drawing/2014/main" id="{D640C3BA-86D8-4FA4-B8A8-7C1862C8F2C2}"/>
              </a:ext>
            </a:extLst>
          </p:cNvPr>
          <p:cNvSpPr/>
          <p:nvPr/>
        </p:nvSpPr>
        <p:spPr>
          <a:xfrm>
            <a:off x="7211745" y="2891184"/>
            <a:ext cx="24383" cy="30480"/>
          </a:xfrm>
          <a:custGeom>
            <a:avLst/>
            <a:gdLst/>
            <a:ahLst/>
            <a:cxnLst/>
            <a:rect l="0" t="0" r="0" b="0"/>
            <a:pathLst>
              <a:path w="24383" h="30480">
                <a:moveTo>
                  <a:pt x="24383" y="0"/>
                </a:moveTo>
                <a:lnTo>
                  <a:pt x="0" y="0"/>
                </a:lnTo>
                <a:lnTo>
                  <a:pt x="0" y="30480"/>
                </a:lnTo>
                <a:lnTo>
                  <a:pt x="12192" y="30480"/>
                </a:lnTo>
                <a:lnTo>
                  <a:pt x="12192" y="14479"/>
                </a:lnTo>
                <a:lnTo>
                  <a:pt x="24383" y="14479"/>
                </a:lnTo>
                <a:lnTo>
                  <a:pt x="24383" y="0"/>
                </a:lnTo>
                <a:close/>
                <a:moveTo>
                  <a:pt x="-3115056" y="3494532"/>
                </a:move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0" name="Freeform 721">
            <a:extLst>
              <a:ext uri="{FF2B5EF4-FFF2-40B4-BE49-F238E27FC236}">
                <a16:creationId xmlns:a16="http://schemas.microsoft.com/office/drawing/2014/main" id="{AB11FB32-CDF4-4046-A339-C24570DC0FDD}"/>
              </a:ext>
            </a:extLst>
          </p:cNvPr>
          <p:cNvSpPr/>
          <p:nvPr/>
        </p:nvSpPr>
        <p:spPr>
          <a:xfrm>
            <a:off x="7211745" y="2891184"/>
            <a:ext cx="24383" cy="30480"/>
          </a:xfrm>
          <a:custGeom>
            <a:avLst/>
            <a:gdLst/>
            <a:ahLst/>
            <a:cxnLst/>
            <a:rect l="0" t="0" r="0" b="0"/>
            <a:pathLst>
              <a:path w="24383" h="30480">
                <a:moveTo>
                  <a:pt x="24383" y="0"/>
                </a:moveTo>
                <a:lnTo>
                  <a:pt x="0" y="0"/>
                </a:lnTo>
                <a:lnTo>
                  <a:pt x="0" y="30480"/>
                </a:lnTo>
                <a:lnTo>
                  <a:pt x="12192" y="30480"/>
                </a:lnTo>
                <a:lnTo>
                  <a:pt x="12192" y="14479"/>
                </a:lnTo>
                <a:lnTo>
                  <a:pt x="24383" y="14479"/>
                </a:lnTo>
                <a:lnTo>
                  <a:pt x="24383" y="0"/>
                </a:lnTo>
                <a:lnTo>
                  <a:pt x="24383" y="14479"/>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1" name="Freeform 722">
            <a:extLst>
              <a:ext uri="{FF2B5EF4-FFF2-40B4-BE49-F238E27FC236}">
                <a16:creationId xmlns:a16="http://schemas.microsoft.com/office/drawing/2014/main" id="{FF80017B-7413-442C-8DF6-9ADE14ECD50C}"/>
              </a:ext>
            </a:extLst>
          </p:cNvPr>
          <p:cNvSpPr/>
          <p:nvPr/>
        </p:nvSpPr>
        <p:spPr>
          <a:xfrm>
            <a:off x="7836585" y="3378867"/>
            <a:ext cx="24383" cy="27431"/>
          </a:xfrm>
          <a:custGeom>
            <a:avLst/>
            <a:gdLst/>
            <a:ahLst/>
            <a:cxnLst/>
            <a:rect l="0" t="0" r="0" b="0"/>
            <a:pathLst>
              <a:path w="24383" h="27431">
                <a:moveTo>
                  <a:pt x="24383" y="0"/>
                </a:moveTo>
                <a:lnTo>
                  <a:pt x="0" y="0"/>
                </a:lnTo>
                <a:lnTo>
                  <a:pt x="0" y="27431"/>
                </a:lnTo>
                <a:lnTo>
                  <a:pt x="12191" y="27431"/>
                </a:lnTo>
                <a:lnTo>
                  <a:pt x="12191" y="14478"/>
                </a:lnTo>
                <a:lnTo>
                  <a:pt x="24383" y="14478"/>
                </a:lnTo>
                <a:lnTo>
                  <a:pt x="24383" y="0"/>
                </a:lnTo>
                <a:close/>
                <a:moveTo>
                  <a:pt x="-4227577" y="3006851"/>
                </a:moveTo>
              </a:path>
            </a:pathLst>
          </a:custGeom>
          <a:solidFill>
            <a:srgbClr val="01665E">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 name="Freeform 723">
            <a:extLst>
              <a:ext uri="{FF2B5EF4-FFF2-40B4-BE49-F238E27FC236}">
                <a16:creationId xmlns:a16="http://schemas.microsoft.com/office/drawing/2014/main" id="{11EC2B85-C936-4B3F-85F5-9CC083B8F86D}"/>
              </a:ext>
            </a:extLst>
          </p:cNvPr>
          <p:cNvSpPr/>
          <p:nvPr/>
        </p:nvSpPr>
        <p:spPr>
          <a:xfrm>
            <a:off x="7836585" y="3378867"/>
            <a:ext cx="24383" cy="27431"/>
          </a:xfrm>
          <a:custGeom>
            <a:avLst/>
            <a:gdLst/>
            <a:ahLst/>
            <a:cxnLst/>
            <a:rect l="0" t="0" r="0" b="0"/>
            <a:pathLst>
              <a:path w="24383" h="27431">
                <a:moveTo>
                  <a:pt x="24383" y="0"/>
                </a:moveTo>
                <a:lnTo>
                  <a:pt x="0" y="0"/>
                </a:lnTo>
                <a:lnTo>
                  <a:pt x="0" y="27431"/>
                </a:lnTo>
                <a:lnTo>
                  <a:pt x="12191" y="27431"/>
                </a:lnTo>
                <a:lnTo>
                  <a:pt x="12191" y="14478"/>
                </a:lnTo>
                <a:lnTo>
                  <a:pt x="24383" y="14478"/>
                </a:lnTo>
                <a:lnTo>
                  <a:pt x="24383" y="0"/>
                </a:lnTo>
                <a:close/>
                <a:moveTo>
                  <a:pt x="-4227577" y="3006851"/>
                </a:move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3" name="Freeform 724">
            <a:extLst>
              <a:ext uri="{FF2B5EF4-FFF2-40B4-BE49-F238E27FC236}">
                <a16:creationId xmlns:a16="http://schemas.microsoft.com/office/drawing/2014/main" id="{4FD25A06-A424-44EE-B3BE-9DBA1C6738DF}"/>
              </a:ext>
            </a:extLst>
          </p:cNvPr>
          <p:cNvSpPr/>
          <p:nvPr/>
        </p:nvSpPr>
        <p:spPr>
          <a:xfrm>
            <a:off x="7836585" y="3378867"/>
            <a:ext cx="24383" cy="27431"/>
          </a:xfrm>
          <a:custGeom>
            <a:avLst/>
            <a:gdLst/>
            <a:ahLst/>
            <a:cxnLst/>
            <a:rect l="0" t="0" r="0" b="0"/>
            <a:pathLst>
              <a:path w="24383" h="27431">
                <a:moveTo>
                  <a:pt x="24383" y="0"/>
                </a:moveTo>
                <a:lnTo>
                  <a:pt x="0" y="0"/>
                </a:lnTo>
                <a:lnTo>
                  <a:pt x="0" y="27431"/>
                </a:lnTo>
                <a:lnTo>
                  <a:pt x="12191" y="27431"/>
                </a:lnTo>
                <a:lnTo>
                  <a:pt x="12191" y="14478"/>
                </a:lnTo>
                <a:lnTo>
                  <a:pt x="24383" y="14478"/>
                </a:lnTo>
                <a:lnTo>
                  <a:pt x="24383" y="0"/>
                </a:lnTo>
                <a:lnTo>
                  <a:pt x="24383" y="14478"/>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Freeform 725">
            <a:extLst>
              <a:ext uri="{FF2B5EF4-FFF2-40B4-BE49-F238E27FC236}">
                <a16:creationId xmlns:a16="http://schemas.microsoft.com/office/drawing/2014/main" id="{85CF705A-6D34-48AF-B326-454E90942BE6}"/>
              </a:ext>
            </a:extLst>
          </p:cNvPr>
          <p:cNvSpPr/>
          <p:nvPr/>
        </p:nvSpPr>
        <p:spPr>
          <a:xfrm>
            <a:off x="8461423" y="3698905"/>
            <a:ext cx="24384" cy="27432"/>
          </a:xfrm>
          <a:custGeom>
            <a:avLst/>
            <a:gdLst/>
            <a:ahLst/>
            <a:cxnLst/>
            <a:rect l="0" t="0" r="0" b="0"/>
            <a:pathLst>
              <a:path w="24384" h="27432">
                <a:moveTo>
                  <a:pt x="24384" y="0"/>
                </a:moveTo>
                <a:lnTo>
                  <a:pt x="0" y="0"/>
                </a:lnTo>
                <a:lnTo>
                  <a:pt x="0" y="27432"/>
                </a:lnTo>
                <a:lnTo>
                  <a:pt x="12953" y="27432"/>
                </a:lnTo>
                <a:lnTo>
                  <a:pt x="24384" y="12954"/>
                </a:lnTo>
                <a:lnTo>
                  <a:pt x="24384" y="0"/>
                </a:lnTo>
                <a:close/>
                <a:moveTo>
                  <a:pt x="-5172457" y="2686811"/>
                </a:moveTo>
              </a:path>
            </a:pathLst>
          </a:custGeom>
          <a:solidFill>
            <a:srgbClr val="01665E">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5" name="Freeform 726">
            <a:extLst>
              <a:ext uri="{FF2B5EF4-FFF2-40B4-BE49-F238E27FC236}">
                <a16:creationId xmlns:a16="http://schemas.microsoft.com/office/drawing/2014/main" id="{4BE3C3D1-0C8A-49D5-8FFB-5AC13DAAF54D}"/>
              </a:ext>
            </a:extLst>
          </p:cNvPr>
          <p:cNvSpPr/>
          <p:nvPr/>
        </p:nvSpPr>
        <p:spPr>
          <a:xfrm>
            <a:off x="8461423" y="3698905"/>
            <a:ext cx="24384" cy="27432"/>
          </a:xfrm>
          <a:custGeom>
            <a:avLst/>
            <a:gdLst/>
            <a:ahLst/>
            <a:cxnLst/>
            <a:rect l="0" t="0" r="0" b="0"/>
            <a:pathLst>
              <a:path w="24384" h="27432">
                <a:moveTo>
                  <a:pt x="24384" y="0"/>
                </a:moveTo>
                <a:lnTo>
                  <a:pt x="0" y="0"/>
                </a:lnTo>
                <a:lnTo>
                  <a:pt x="0" y="27432"/>
                </a:lnTo>
                <a:lnTo>
                  <a:pt x="12953" y="27432"/>
                </a:lnTo>
                <a:lnTo>
                  <a:pt x="24384" y="12954"/>
                </a:lnTo>
                <a:lnTo>
                  <a:pt x="24384" y="0"/>
                </a:lnTo>
                <a:close/>
                <a:moveTo>
                  <a:pt x="-5172457" y="2686811"/>
                </a:move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 name="Freeform 727">
            <a:extLst>
              <a:ext uri="{FF2B5EF4-FFF2-40B4-BE49-F238E27FC236}">
                <a16:creationId xmlns:a16="http://schemas.microsoft.com/office/drawing/2014/main" id="{5A6F3BFC-31AF-499E-8097-94C116CFFBFD}"/>
              </a:ext>
            </a:extLst>
          </p:cNvPr>
          <p:cNvSpPr/>
          <p:nvPr/>
        </p:nvSpPr>
        <p:spPr>
          <a:xfrm>
            <a:off x="8461423" y="3698905"/>
            <a:ext cx="24384" cy="27432"/>
          </a:xfrm>
          <a:custGeom>
            <a:avLst/>
            <a:gdLst/>
            <a:ahLst/>
            <a:cxnLst/>
            <a:rect l="0" t="0" r="0" b="0"/>
            <a:pathLst>
              <a:path w="24384" h="27432">
                <a:moveTo>
                  <a:pt x="24384" y="0"/>
                </a:moveTo>
                <a:lnTo>
                  <a:pt x="0" y="0"/>
                </a:lnTo>
                <a:lnTo>
                  <a:pt x="0" y="27432"/>
                </a:lnTo>
                <a:lnTo>
                  <a:pt x="12953" y="27432"/>
                </a:lnTo>
                <a:lnTo>
                  <a:pt x="24384" y="12954"/>
                </a:lnTo>
                <a:lnTo>
                  <a:pt x="24384" y="0"/>
                </a:lnTo>
                <a:lnTo>
                  <a:pt x="24384" y="12954"/>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7" name="Freeform 728">
            <a:extLst>
              <a:ext uri="{FF2B5EF4-FFF2-40B4-BE49-F238E27FC236}">
                <a16:creationId xmlns:a16="http://schemas.microsoft.com/office/drawing/2014/main" id="{489CA403-771B-445F-A806-535C304693AB}"/>
              </a:ext>
            </a:extLst>
          </p:cNvPr>
          <p:cNvSpPr/>
          <p:nvPr/>
        </p:nvSpPr>
        <p:spPr>
          <a:xfrm>
            <a:off x="9086264" y="4214018"/>
            <a:ext cx="24385" cy="27433"/>
          </a:xfrm>
          <a:custGeom>
            <a:avLst/>
            <a:gdLst/>
            <a:ahLst/>
            <a:cxnLst/>
            <a:rect l="0" t="0" r="0" b="0"/>
            <a:pathLst>
              <a:path w="24385" h="27433">
                <a:moveTo>
                  <a:pt x="24385" y="14478"/>
                </a:moveTo>
                <a:lnTo>
                  <a:pt x="24385" y="0"/>
                </a:lnTo>
                <a:lnTo>
                  <a:pt x="0" y="0"/>
                </a:lnTo>
                <a:lnTo>
                  <a:pt x="0" y="27433"/>
                </a:lnTo>
                <a:lnTo>
                  <a:pt x="24385" y="27433"/>
                </a:lnTo>
                <a:lnTo>
                  <a:pt x="24385" y="14478"/>
                </a:lnTo>
                <a:close/>
                <a:moveTo>
                  <a:pt x="-6326885" y="2171700"/>
                </a:moveTo>
              </a:path>
            </a:pathLst>
          </a:custGeom>
          <a:solidFill>
            <a:srgbClr val="01665E">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8" name="Freeform 729">
            <a:extLst>
              <a:ext uri="{FF2B5EF4-FFF2-40B4-BE49-F238E27FC236}">
                <a16:creationId xmlns:a16="http://schemas.microsoft.com/office/drawing/2014/main" id="{1A8DAD9C-AD84-4973-A88D-E1653BB7CDFF}"/>
              </a:ext>
            </a:extLst>
          </p:cNvPr>
          <p:cNvSpPr/>
          <p:nvPr/>
        </p:nvSpPr>
        <p:spPr>
          <a:xfrm>
            <a:off x="9086264" y="4214018"/>
            <a:ext cx="24385" cy="27433"/>
          </a:xfrm>
          <a:custGeom>
            <a:avLst/>
            <a:gdLst/>
            <a:ahLst/>
            <a:cxnLst/>
            <a:rect l="0" t="0" r="0" b="0"/>
            <a:pathLst>
              <a:path w="24385" h="27433">
                <a:moveTo>
                  <a:pt x="24385" y="14478"/>
                </a:moveTo>
                <a:lnTo>
                  <a:pt x="24385" y="0"/>
                </a:lnTo>
                <a:lnTo>
                  <a:pt x="0" y="0"/>
                </a:lnTo>
                <a:lnTo>
                  <a:pt x="0" y="27433"/>
                </a:lnTo>
                <a:lnTo>
                  <a:pt x="24385" y="27433"/>
                </a:lnTo>
                <a:lnTo>
                  <a:pt x="24385" y="14478"/>
                </a:lnTo>
                <a:close/>
                <a:moveTo>
                  <a:pt x="-6326885" y="2171700"/>
                </a:move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9" name="Freeform 730">
            <a:extLst>
              <a:ext uri="{FF2B5EF4-FFF2-40B4-BE49-F238E27FC236}">
                <a16:creationId xmlns:a16="http://schemas.microsoft.com/office/drawing/2014/main" id="{1DD14119-5335-484C-B612-BBEFF8F5D943}"/>
              </a:ext>
            </a:extLst>
          </p:cNvPr>
          <p:cNvSpPr/>
          <p:nvPr/>
        </p:nvSpPr>
        <p:spPr>
          <a:xfrm>
            <a:off x="9086264" y="4214018"/>
            <a:ext cx="24385" cy="27433"/>
          </a:xfrm>
          <a:custGeom>
            <a:avLst/>
            <a:gdLst/>
            <a:ahLst/>
            <a:cxnLst/>
            <a:rect l="0" t="0" r="0" b="0"/>
            <a:pathLst>
              <a:path w="24385" h="27433">
                <a:moveTo>
                  <a:pt x="24385" y="14478"/>
                </a:moveTo>
                <a:lnTo>
                  <a:pt x="24385" y="0"/>
                </a:lnTo>
                <a:lnTo>
                  <a:pt x="0" y="0"/>
                </a:lnTo>
                <a:lnTo>
                  <a:pt x="0" y="27433"/>
                </a:lnTo>
                <a:lnTo>
                  <a:pt x="24385" y="27433"/>
                </a:lnTo>
                <a:lnTo>
                  <a:pt x="24385" y="14478"/>
                </a:lnTo>
                <a:lnTo>
                  <a:pt x="24385" y="27433"/>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Freeform 731">
            <a:extLst>
              <a:ext uri="{FF2B5EF4-FFF2-40B4-BE49-F238E27FC236}">
                <a16:creationId xmlns:a16="http://schemas.microsoft.com/office/drawing/2014/main" id="{CD686FEE-E6D0-450A-888A-DF6B295E3A63}"/>
              </a:ext>
            </a:extLst>
          </p:cNvPr>
          <p:cNvSpPr/>
          <p:nvPr/>
        </p:nvSpPr>
        <p:spPr>
          <a:xfrm>
            <a:off x="9711102" y="4966874"/>
            <a:ext cx="24384" cy="27433"/>
          </a:xfrm>
          <a:custGeom>
            <a:avLst/>
            <a:gdLst/>
            <a:ahLst/>
            <a:cxnLst/>
            <a:rect l="0" t="0" r="0" b="0"/>
            <a:pathLst>
              <a:path w="24384" h="27433">
                <a:moveTo>
                  <a:pt x="24384" y="14478"/>
                </a:moveTo>
                <a:lnTo>
                  <a:pt x="24384" y="0"/>
                </a:lnTo>
                <a:lnTo>
                  <a:pt x="0" y="0"/>
                </a:lnTo>
                <a:lnTo>
                  <a:pt x="0" y="27433"/>
                </a:lnTo>
                <a:lnTo>
                  <a:pt x="24384" y="27433"/>
                </a:lnTo>
                <a:lnTo>
                  <a:pt x="24384" y="14478"/>
                </a:lnTo>
                <a:close/>
                <a:moveTo>
                  <a:pt x="-7704581" y="1418844"/>
                </a:moveTo>
              </a:path>
            </a:pathLst>
          </a:custGeom>
          <a:solidFill>
            <a:srgbClr val="01665E">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1" name="Freeform 732">
            <a:extLst>
              <a:ext uri="{FF2B5EF4-FFF2-40B4-BE49-F238E27FC236}">
                <a16:creationId xmlns:a16="http://schemas.microsoft.com/office/drawing/2014/main" id="{AFC3F58C-0A34-4B3C-B024-BB220752F4E5}"/>
              </a:ext>
            </a:extLst>
          </p:cNvPr>
          <p:cNvSpPr/>
          <p:nvPr/>
        </p:nvSpPr>
        <p:spPr>
          <a:xfrm>
            <a:off x="9711102" y="4966874"/>
            <a:ext cx="24384" cy="27433"/>
          </a:xfrm>
          <a:custGeom>
            <a:avLst/>
            <a:gdLst/>
            <a:ahLst/>
            <a:cxnLst/>
            <a:rect l="0" t="0" r="0" b="0"/>
            <a:pathLst>
              <a:path w="24384" h="27433">
                <a:moveTo>
                  <a:pt x="24384" y="14478"/>
                </a:moveTo>
                <a:lnTo>
                  <a:pt x="24384" y="0"/>
                </a:lnTo>
                <a:lnTo>
                  <a:pt x="0" y="0"/>
                </a:lnTo>
                <a:lnTo>
                  <a:pt x="0" y="27433"/>
                </a:lnTo>
                <a:lnTo>
                  <a:pt x="24384" y="27433"/>
                </a:lnTo>
                <a:lnTo>
                  <a:pt x="24384" y="14478"/>
                </a:lnTo>
                <a:close/>
                <a:moveTo>
                  <a:pt x="-7704581" y="1418844"/>
                </a:move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Freeform 733">
            <a:extLst>
              <a:ext uri="{FF2B5EF4-FFF2-40B4-BE49-F238E27FC236}">
                <a16:creationId xmlns:a16="http://schemas.microsoft.com/office/drawing/2014/main" id="{52A33FAF-B761-4E7B-BEE8-8CC0AD67E494}"/>
              </a:ext>
            </a:extLst>
          </p:cNvPr>
          <p:cNvSpPr/>
          <p:nvPr/>
        </p:nvSpPr>
        <p:spPr>
          <a:xfrm>
            <a:off x="9711102" y="4966874"/>
            <a:ext cx="24384" cy="27433"/>
          </a:xfrm>
          <a:custGeom>
            <a:avLst/>
            <a:gdLst/>
            <a:ahLst/>
            <a:cxnLst/>
            <a:rect l="0" t="0" r="0" b="0"/>
            <a:pathLst>
              <a:path w="24384" h="27433">
                <a:moveTo>
                  <a:pt x="24384" y="14478"/>
                </a:moveTo>
                <a:lnTo>
                  <a:pt x="24384" y="0"/>
                </a:lnTo>
                <a:lnTo>
                  <a:pt x="0" y="0"/>
                </a:lnTo>
                <a:lnTo>
                  <a:pt x="0" y="27433"/>
                </a:lnTo>
                <a:lnTo>
                  <a:pt x="24384" y="27433"/>
                </a:lnTo>
                <a:lnTo>
                  <a:pt x="24384" y="14478"/>
                </a:lnTo>
                <a:lnTo>
                  <a:pt x="24384" y="27433"/>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3" name="Freeform 734">
            <a:extLst>
              <a:ext uri="{FF2B5EF4-FFF2-40B4-BE49-F238E27FC236}">
                <a16:creationId xmlns:a16="http://schemas.microsoft.com/office/drawing/2014/main" id="{3C455F4C-BBED-41A9-BCE8-E629B03CC09C}"/>
              </a:ext>
            </a:extLst>
          </p:cNvPr>
          <p:cNvSpPr/>
          <p:nvPr/>
        </p:nvSpPr>
        <p:spPr>
          <a:xfrm>
            <a:off x="6599095" y="2891186"/>
            <a:ext cx="3124200" cy="2103121"/>
          </a:xfrm>
          <a:custGeom>
            <a:avLst/>
            <a:gdLst/>
            <a:ahLst/>
            <a:cxnLst/>
            <a:rect l="0" t="0" r="0" b="0"/>
            <a:pathLst>
              <a:path w="3124200" h="2103121">
                <a:moveTo>
                  <a:pt x="0" y="613030"/>
                </a:moveTo>
                <a:lnTo>
                  <a:pt x="624586" y="0"/>
                </a:lnTo>
                <a:lnTo>
                  <a:pt x="1249044" y="486918"/>
                </a:lnTo>
                <a:lnTo>
                  <a:pt x="1875154" y="808102"/>
                </a:lnTo>
                <a:lnTo>
                  <a:pt x="2499614" y="1337565"/>
                </a:lnTo>
                <a:lnTo>
                  <a:pt x="3124200" y="2089913"/>
                </a:lnTo>
                <a:lnTo>
                  <a:pt x="3124200" y="2103121"/>
                </a:lnTo>
              </a:path>
            </a:pathLst>
          </a:custGeom>
          <a:noFill/>
          <a:ln w="14287" cap="flat" cmpd="sng">
            <a:solidFill>
              <a:srgbClr val="01665E">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4" name="Freeform 735">
            <a:extLst>
              <a:ext uri="{FF2B5EF4-FFF2-40B4-BE49-F238E27FC236}">
                <a16:creationId xmlns:a16="http://schemas.microsoft.com/office/drawing/2014/main" id="{A973839D-B0CF-4EB0-B6BC-8D3F0D0CA216}"/>
              </a:ext>
            </a:extLst>
          </p:cNvPr>
          <p:cNvSpPr/>
          <p:nvPr/>
        </p:nvSpPr>
        <p:spPr>
          <a:xfrm>
            <a:off x="6586904" y="2848513"/>
            <a:ext cx="24385" cy="30480"/>
          </a:xfrm>
          <a:custGeom>
            <a:avLst/>
            <a:gdLst/>
            <a:ahLst/>
            <a:cxnLst/>
            <a:rect l="0" t="0" r="0" b="0"/>
            <a:pathLst>
              <a:path w="24385" h="30480">
                <a:moveTo>
                  <a:pt x="24385" y="16001"/>
                </a:moveTo>
                <a:lnTo>
                  <a:pt x="24385" y="0"/>
                </a:lnTo>
                <a:lnTo>
                  <a:pt x="0" y="0"/>
                </a:lnTo>
                <a:lnTo>
                  <a:pt x="0" y="30480"/>
                </a:lnTo>
                <a:lnTo>
                  <a:pt x="24385" y="30480"/>
                </a:lnTo>
                <a:lnTo>
                  <a:pt x="24385" y="16001"/>
                </a:lnTo>
                <a:close/>
                <a:moveTo>
                  <a:pt x="-2463545" y="3537203"/>
                </a:moveTo>
              </a:path>
            </a:pathLst>
          </a:custGeom>
          <a:solidFill>
            <a:srgbClr val="9D3CD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5" name="Freeform 736">
            <a:extLst>
              <a:ext uri="{FF2B5EF4-FFF2-40B4-BE49-F238E27FC236}">
                <a16:creationId xmlns:a16="http://schemas.microsoft.com/office/drawing/2014/main" id="{D91B4973-3C9D-4228-BBAB-F95B18BD17F2}"/>
              </a:ext>
            </a:extLst>
          </p:cNvPr>
          <p:cNvSpPr/>
          <p:nvPr/>
        </p:nvSpPr>
        <p:spPr>
          <a:xfrm>
            <a:off x="6586904" y="2848513"/>
            <a:ext cx="24385" cy="30480"/>
          </a:xfrm>
          <a:custGeom>
            <a:avLst/>
            <a:gdLst/>
            <a:ahLst/>
            <a:cxnLst/>
            <a:rect l="0" t="0" r="0" b="0"/>
            <a:pathLst>
              <a:path w="24385" h="30480">
                <a:moveTo>
                  <a:pt x="24385" y="16001"/>
                </a:moveTo>
                <a:lnTo>
                  <a:pt x="24385" y="0"/>
                </a:lnTo>
                <a:lnTo>
                  <a:pt x="0" y="0"/>
                </a:lnTo>
                <a:lnTo>
                  <a:pt x="0" y="30480"/>
                </a:lnTo>
                <a:lnTo>
                  <a:pt x="24385" y="30480"/>
                </a:lnTo>
                <a:lnTo>
                  <a:pt x="24385" y="16001"/>
                </a:lnTo>
                <a:close/>
                <a:moveTo>
                  <a:pt x="-2463545" y="3537203"/>
                </a:move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6" name="Freeform 737">
            <a:extLst>
              <a:ext uri="{FF2B5EF4-FFF2-40B4-BE49-F238E27FC236}">
                <a16:creationId xmlns:a16="http://schemas.microsoft.com/office/drawing/2014/main" id="{661B03D9-D32E-4B80-A91C-95CAD1AB456E}"/>
              </a:ext>
            </a:extLst>
          </p:cNvPr>
          <p:cNvSpPr/>
          <p:nvPr/>
        </p:nvSpPr>
        <p:spPr>
          <a:xfrm>
            <a:off x="6586904" y="2848513"/>
            <a:ext cx="24385" cy="30480"/>
          </a:xfrm>
          <a:custGeom>
            <a:avLst/>
            <a:gdLst/>
            <a:ahLst/>
            <a:cxnLst/>
            <a:rect l="0" t="0" r="0" b="0"/>
            <a:pathLst>
              <a:path w="24385" h="30480">
                <a:moveTo>
                  <a:pt x="24385" y="16001"/>
                </a:moveTo>
                <a:lnTo>
                  <a:pt x="24385" y="0"/>
                </a:lnTo>
                <a:lnTo>
                  <a:pt x="0" y="0"/>
                </a:lnTo>
                <a:lnTo>
                  <a:pt x="0" y="30480"/>
                </a:lnTo>
                <a:lnTo>
                  <a:pt x="24385" y="30480"/>
                </a:lnTo>
                <a:lnTo>
                  <a:pt x="24385" y="16001"/>
                </a:lnTo>
                <a:lnTo>
                  <a:pt x="24385" y="30480"/>
                </a:ln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7" name="Freeform 738">
            <a:extLst>
              <a:ext uri="{FF2B5EF4-FFF2-40B4-BE49-F238E27FC236}">
                <a16:creationId xmlns:a16="http://schemas.microsoft.com/office/drawing/2014/main" id="{ED7C3B33-411B-4870-AAB4-FA0CCADCB4BA}"/>
              </a:ext>
            </a:extLst>
          </p:cNvPr>
          <p:cNvSpPr/>
          <p:nvPr/>
        </p:nvSpPr>
        <p:spPr>
          <a:xfrm>
            <a:off x="7211745" y="3113688"/>
            <a:ext cx="24383" cy="30480"/>
          </a:xfrm>
          <a:custGeom>
            <a:avLst/>
            <a:gdLst/>
            <a:ahLst/>
            <a:cxnLst/>
            <a:rect l="0" t="0" r="0" b="0"/>
            <a:pathLst>
              <a:path w="24383" h="30480">
                <a:moveTo>
                  <a:pt x="24383" y="14478"/>
                </a:moveTo>
                <a:lnTo>
                  <a:pt x="12192" y="14478"/>
                </a:lnTo>
                <a:lnTo>
                  <a:pt x="12192" y="0"/>
                </a:lnTo>
                <a:lnTo>
                  <a:pt x="0" y="0"/>
                </a:lnTo>
                <a:lnTo>
                  <a:pt x="0" y="30480"/>
                </a:lnTo>
                <a:lnTo>
                  <a:pt x="24383" y="30480"/>
                </a:lnTo>
                <a:lnTo>
                  <a:pt x="24383" y="14478"/>
                </a:lnTo>
                <a:close/>
                <a:moveTo>
                  <a:pt x="-3352038" y="3272028"/>
                </a:moveTo>
              </a:path>
            </a:pathLst>
          </a:custGeom>
          <a:solidFill>
            <a:srgbClr val="9D3CD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8" name="Freeform 739">
            <a:extLst>
              <a:ext uri="{FF2B5EF4-FFF2-40B4-BE49-F238E27FC236}">
                <a16:creationId xmlns:a16="http://schemas.microsoft.com/office/drawing/2014/main" id="{06EDA362-CEBF-4F79-9BE6-A7C94FCC1991}"/>
              </a:ext>
            </a:extLst>
          </p:cNvPr>
          <p:cNvSpPr/>
          <p:nvPr/>
        </p:nvSpPr>
        <p:spPr>
          <a:xfrm>
            <a:off x="7211745" y="3113688"/>
            <a:ext cx="24383" cy="30480"/>
          </a:xfrm>
          <a:custGeom>
            <a:avLst/>
            <a:gdLst/>
            <a:ahLst/>
            <a:cxnLst/>
            <a:rect l="0" t="0" r="0" b="0"/>
            <a:pathLst>
              <a:path w="24383" h="30480">
                <a:moveTo>
                  <a:pt x="24383" y="14478"/>
                </a:moveTo>
                <a:lnTo>
                  <a:pt x="12192" y="14478"/>
                </a:lnTo>
                <a:lnTo>
                  <a:pt x="12192" y="0"/>
                </a:lnTo>
                <a:lnTo>
                  <a:pt x="0" y="0"/>
                </a:lnTo>
                <a:lnTo>
                  <a:pt x="0" y="30480"/>
                </a:lnTo>
                <a:lnTo>
                  <a:pt x="24383" y="30480"/>
                </a:lnTo>
                <a:lnTo>
                  <a:pt x="24383" y="14478"/>
                </a:lnTo>
                <a:close/>
                <a:moveTo>
                  <a:pt x="-3352038" y="3272028"/>
                </a:move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9" name="Freeform 740">
            <a:extLst>
              <a:ext uri="{FF2B5EF4-FFF2-40B4-BE49-F238E27FC236}">
                <a16:creationId xmlns:a16="http://schemas.microsoft.com/office/drawing/2014/main" id="{08F5246D-6B8E-4082-ABDE-D6F63D7D87F3}"/>
              </a:ext>
            </a:extLst>
          </p:cNvPr>
          <p:cNvSpPr/>
          <p:nvPr/>
        </p:nvSpPr>
        <p:spPr>
          <a:xfrm>
            <a:off x="7211745" y="3113688"/>
            <a:ext cx="24383" cy="30480"/>
          </a:xfrm>
          <a:custGeom>
            <a:avLst/>
            <a:gdLst/>
            <a:ahLst/>
            <a:cxnLst/>
            <a:rect l="0" t="0" r="0" b="0"/>
            <a:pathLst>
              <a:path w="24383" h="30480">
                <a:moveTo>
                  <a:pt x="24383" y="14478"/>
                </a:moveTo>
                <a:lnTo>
                  <a:pt x="12192" y="14478"/>
                </a:lnTo>
                <a:lnTo>
                  <a:pt x="12192" y="0"/>
                </a:lnTo>
                <a:lnTo>
                  <a:pt x="0" y="0"/>
                </a:lnTo>
                <a:lnTo>
                  <a:pt x="0" y="30480"/>
                </a:lnTo>
                <a:lnTo>
                  <a:pt x="24383" y="30480"/>
                </a:lnTo>
                <a:lnTo>
                  <a:pt x="24383" y="14478"/>
                </a:lnTo>
                <a:lnTo>
                  <a:pt x="24383" y="30480"/>
                </a:ln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0" name="Freeform 741">
            <a:extLst>
              <a:ext uri="{FF2B5EF4-FFF2-40B4-BE49-F238E27FC236}">
                <a16:creationId xmlns:a16="http://schemas.microsoft.com/office/drawing/2014/main" id="{84AD59B7-7D1F-4F90-B4B1-8D805521B63D}"/>
              </a:ext>
            </a:extLst>
          </p:cNvPr>
          <p:cNvSpPr/>
          <p:nvPr/>
        </p:nvSpPr>
        <p:spPr>
          <a:xfrm>
            <a:off x="7836585" y="3421539"/>
            <a:ext cx="24383" cy="27431"/>
          </a:xfrm>
          <a:custGeom>
            <a:avLst/>
            <a:gdLst/>
            <a:ahLst/>
            <a:cxnLst/>
            <a:rect l="0" t="0" r="0" b="0"/>
            <a:pathLst>
              <a:path w="24383" h="27431">
                <a:moveTo>
                  <a:pt x="24383" y="12953"/>
                </a:moveTo>
                <a:lnTo>
                  <a:pt x="24383" y="0"/>
                </a:lnTo>
                <a:lnTo>
                  <a:pt x="0" y="0"/>
                </a:lnTo>
                <a:lnTo>
                  <a:pt x="0" y="27431"/>
                </a:lnTo>
                <a:lnTo>
                  <a:pt x="24383" y="27431"/>
                </a:lnTo>
                <a:lnTo>
                  <a:pt x="24383" y="12953"/>
                </a:lnTo>
                <a:close/>
                <a:moveTo>
                  <a:pt x="-4283202" y="2964179"/>
                </a:moveTo>
              </a:path>
            </a:pathLst>
          </a:custGeom>
          <a:solidFill>
            <a:srgbClr val="9D3CD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1" name="Freeform 742">
            <a:extLst>
              <a:ext uri="{FF2B5EF4-FFF2-40B4-BE49-F238E27FC236}">
                <a16:creationId xmlns:a16="http://schemas.microsoft.com/office/drawing/2014/main" id="{78894263-7B1B-42DC-AE98-521154EE0C05}"/>
              </a:ext>
            </a:extLst>
          </p:cNvPr>
          <p:cNvSpPr/>
          <p:nvPr/>
        </p:nvSpPr>
        <p:spPr>
          <a:xfrm>
            <a:off x="7836585" y="3421539"/>
            <a:ext cx="24383" cy="27431"/>
          </a:xfrm>
          <a:custGeom>
            <a:avLst/>
            <a:gdLst/>
            <a:ahLst/>
            <a:cxnLst/>
            <a:rect l="0" t="0" r="0" b="0"/>
            <a:pathLst>
              <a:path w="24383" h="27431">
                <a:moveTo>
                  <a:pt x="24383" y="12953"/>
                </a:moveTo>
                <a:lnTo>
                  <a:pt x="24383" y="0"/>
                </a:lnTo>
                <a:lnTo>
                  <a:pt x="0" y="0"/>
                </a:lnTo>
                <a:lnTo>
                  <a:pt x="0" y="27431"/>
                </a:lnTo>
                <a:lnTo>
                  <a:pt x="24383" y="27431"/>
                </a:lnTo>
                <a:lnTo>
                  <a:pt x="24383" y="12953"/>
                </a:lnTo>
                <a:close/>
                <a:moveTo>
                  <a:pt x="-4283202" y="2964179"/>
                </a:move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 name="Freeform 743">
            <a:extLst>
              <a:ext uri="{FF2B5EF4-FFF2-40B4-BE49-F238E27FC236}">
                <a16:creationId xmlns:a16="http://schemas.microsoft.com/office/drawing/2014/main" id="{D03A5835-FF16-4818-B6F2-57CC42647323}"/>
              </a:ext>
            </a:extLst>
          </p:cNvPr>
          <p:cNvSpPr/>
          <p:nvPr/>
        </p:nvSpPr>
        <p:spPr>
          <a:xfrm>
            <a:off x="7836585" y="3421539"/>
            <a:ext cx="24383" cy="27431"/>
          </a:xfrm>
          <a:custGeom>
            <a:avLst/>
            <a:gdLst/>
            <a:ahLst/>
            <a:cxnLst/>
            <a:rect l="0" t="0" r="0" b="0"/>
            <a:pathLst>
              <a:path w="24383" h="27431">
                <a:moveTo>
                  <a:pt x="24383" y="12953"/>
                </a:moveTo>
                <a:lnTo>
                  <a:pt x="24383" y="0"/>
                </a:lnTo>
                <a:lnTo>
                  <a:pt x="0" y="0"/>
                </a:lnTo>
                <a:lnTo>
                  <a:pt x="0" y="27431"/>
                </a:lnTo>
                <a:lnTo>
                  <a:pt x="24383" y="27431"/>
                </a:lnTo>
                <a:lnTo>
                  <a:pt x="24383" y="12953"/>
                </a:lnTo>
                <a:lnTo>
                  <a:pt x="24383" y="27431"/>
                </a:ln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 name="Freeform 744">
            <a:extLst>
              <a:ext uri="{FF2B5EF4-FFF2-40B4-BE49-F238E27FC236}">
                <a16:creationId xmlns:a16="http://schemas.microsoft.com/office/drawing/2014/main" id="{4678205A-18F4-46E3-A171-758F52080CEE}"/>
              </a:ext>
            </a:extLst>
          </p:cNvPr>
          <p:cNvSpPr/>
          <p:nvPr/>
        </p:nvSpPr>
        <p:spPr>
          <a:xfrm>
            <a:off x="8461423" y="4701696"/>
            <a:ext cx="24384" cy="27432"/>
          </a:xfrm>
          <a:custGeom>
            <a:avLst/>
            <a:gdLst/>
            <a:ahLst/>
            <a:cxnLst/>
            <a:rect l="0" t="0" r="0" b="0"/>
            <a:pathLst>
              <a:path w="24384" h="27432">
                <a:moveTo>
                  <a:pt x="24384" y="12954"/>
                </a:moveTo>
                <a:lnTo>
                  <a:pt x="12953" y="12954"/>
                </a:lnTo>
                <a:lnTo>
                  <a:pt x="12953" y="0"/>
                </a:lnTo>
                <a:lnTo>
                  <a:pt x="0" y="0"/>
                </a:lnTo>
                <a:lnTo>
                  <a:pt x="0" y="27432"/>
                </a:lnTo>
                <a:lnTo>
                  <a:pt x="24384" y="27432"/>
                </a:lnTo>
                <a:lnTo>
                  <a:pt x="24384" y="12954"/>
                </a:lnTo>
                <a:close/>
                <a:moveTo>
                  <a:pt x="-6188202" y="1684020"/>
                </a:moveTo>
              </a:path>
            </a:pathLst>
          </a:custGeom>
          <a:solidFill>
            <a:srgbClr val="9D3CDB">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 name="Freeform 745">
            <a:extLst>
              <a:ext uri="{FF2B5EF4-FFF2-40B4-BE49-F238E27FC236}">
                <a16:creationId xmlns:a16="http://schemas.microsoft.com/office/drawing/2014/main" id="{FA13A2E7-B313-45A9-9E34-3015BB754555}"/>
              </a:ext>
            </a:extLst>
          </p:cNvPr>
          <p:cNvSpPr/>
          <p:nvPr/>
        </p:nvSpPr>
        <p:spPr>
          <a:xfrm>
            <a:off x="8461423" y="4701696"/>
            <a:ext cx="24384" cy="27432"/>
          </a:xfrm>
          <a:custGeom>
            <a:avLst/>
            <a:gdLst/>
            <a:ahLst/>
            <a:cxnLst/>
            <a:rect l="0" t="0" r="0" b="0"/>
            <a:pathLst>
              <a:path w="24384" h="27432">
                <a:moveTo>
                  <a:pt x="24384" y="12954"/>
                </a:moveTo>
                <a:lnTo>
                  <a:pt x="12953" y="12954"/>
                </a:lnTo>
                <a:lnTo>
                  <a:pt x="12953" y="0"/>
                </a:lnTo>
                <a:lnTo>
                  <a:pt x="0" y="0"/>
                </a:lnTo>
                <a:lnTo>
                  <a:pt x="0" y="27432"/>
                </a:lnTo>
                <a:lnTo>
                  <a:pt x="24384" y="27432"/>
                </a:lnTo>
                <a:lnTo>
                  <a:pt x="24384" y="12954"/>
                </a:lnTo>
                <a:close/>
                <a:moveTo>
                  <a:pt x="-6188202" y="1684020"/>
                </a:move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 name="Freeform 746">
            <a:extLst>
              <a:ext uri="{FF2B5EF4-FFF2-40B4-BE49-F238E27FC236}">
                <a16:creationId xmlns:a16="http://schemas.microsoft.com/office/drawing/2014/main" id="{B0A8BEE0-4868-4188-A0A7-EF51376B51AF}"/>
              </a:ext>
            </a:extLst>
          </p:cNvPr>
          <p:cNvSpPr/>
          <p:nvPr/>
        </p:nvSpPr>
        <p:spPr>
          <a:xfrm>
            <a:off x="8461423" y="4701696"/>
            <a:ext cx="24384" cy="27432"/>
          </a:xfrm>
          <a:custGeom>
            <a:avLst/>
            <a:gdLst/>
            <a:ahLst/>
            <a:cxnLst/>
            <a:rect l="0" t="0" r="0" b="0"/>
            <a:pathLst>
              <a:path w="24384" h="27432">
                <a:moveTo>
                  <a:pt x="24384" y="12954"/>
                </a:moveTo>
                <a:lnTo>
                  <a:pt x="12953" y="12954"/>
                </a:lnTo>
                <a:lnTo>
                  <a:pt x="12953" y="0"/>
                </a:lnTo>
                <a:lnTo>
                  <a:pt x="0" y="0"/>
                </a:lnTo>
                <a:lnTo>
                  <a:pt x="0" y="27432"/>
                </a:lnTo>
                <a:lnTo>
                  <a:pt x="24384" y="27432"/>
                </a:lnTo>
                <a:lnTo>
                  <a:pt x="24384" y="12954"/>
                </a:lnTo>
                <a:lnTo>
                  <a:pt x="24384" y="27432"/>
                </a:ln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 name="Freeform 747">
            <a:extLst>
              <a:ext uri="{FF2B5EF4-FFF2-40B4-BE49-F238E27FC236}">
                <a16:creationId xmlns:a16="http://schemas.microsoft.com/office/drawing/2014/main" id="{3FB3AA8E-54B0-46CC-912B-FDBE9F143825}"/>
              </a:ext>
            </a:extLst>
          </p:cNvPr>
          <p:cNvSpPr/>
          <p:nvPr/>
        </p:nvSpPr>
        <p:spPr>
          <a:xfrm>
            <a:off x="6599097" y="2863752"/>
            <a:ext cx="1874519" cy="1865376"/>
          </a:xfrm>
          <a:custGeom>
            <a:avLst/>
            <a:gdLst/>
            <a:ahLst/>
            <a:cxnLst/>
            <a:rect l="0" t="0" r="0" b="0"/>
            <a:pathLst>
              <a:path w="1874519" h="1865376">
                <a:moveTo>
                  <a:pt x="0" y="0"/>
                </a:moveTo>
                <a:lnTo>
                  <a:pt x="624331" y="263780"/>
                </a:lnTo>
                <a:lnTo>
                  <a:pt x="1248664" y="569976"/>
                </a:lnTo>
                <a:lnTo>
                  <a:pt x="1874519" y="1850772"/>
                </a:lnTo>
                <a:lnTo>
                  <a:pt x="1874519" y="1865376"/>
                </a:lnTo>
              </a:path>
            </a:pathLst>
          </a:custGeom>
          <a:noFill/>
          <a:ln w="14287" cap="flat" cmpd="sng">
            <a:solidFill>
              <a:srgbClr val="9D3CDB">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7" name="Freeform 748">
            <a:extLst>
              <a:ext uri="{FF2B5EF4-FFF2-40B4-BE49-F238E27FC236}">
                <a16:creationId xmlns:a16="http://schemas.microsoft.com/office/drawing/2014/main" id="{95A60E3B-FC8D-48A1-94FF-6AC03D15C285}"/>
              </a:ext>
            </a:extLst>
          </p:cNvPr>
          <p:cNvSpPr/>
          <p:nvPr/>
        </p:nvSpPr>
        <p:spPr>
          <a:xfrm>
            <a:off x="6586904" y="3714146"/>
            <a:ext cx="24385" cy="27433"/>
          </a:xfrm>
          <a:custGeom>
            <a:avLst/>
            <a:gdLst/>
            <a:ahLst/>
            <a:cxnLst/>
            <a:rect l="0" t="0" r="0" b="0"/>
            <a:pathLst>
              <a:path w="24385" h="27433">
                <a:moveTo>
                  <a:pt x="24385" y="14478"/>
                </a:moveTo>
                <a:lnTo>
                  <a:pt x="24385" y="0"/>
                </a:lnTo>
                <a:lnTo>
                  <a:pt x="0" y="0"/>
                </a:lnTo>
                <a:lnTo>
                  <a:pt x="0" y="27433"/>
                </a:lnTo>
                <a:lnTo>
                  <a:pt x="24385" y="27433"/>
                </a:lnTo>
                <a:lnTo>
                  <a:pt x="24385" y="14478"/>
                </a:lnTo>
                <a:close/>
                <a:moveTo>
                  <a:pt x="-3327653" y="2671572"/>
                </a:moveTo>
              </a:path>
            </a:pathLst>
          </a:custGeom>
          <a:solidFill>
            <a:srgbClr val="7F8E1F">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8" name="Freeform 749">
            <a:extLst>
              <a:ext uri="{FF2B5EF4-FFF2-40B4-BE49-F238E27FC236}">
                <a16:creationId xmlns:a16="http://schemas.microsoft.com/office/drawing/2014/main" id="{3D2C7A58-C4B4-41D9-857B-81F0E68F0301}"/>
              </a:ext>
            </a:extLst>
          </p:cNvPr>
          <p:cNvSpPr/>
          <p:nvPr/>
        </p:nvSpPr>
        <p:spPr>
          <a:xfrm>
            <a:off x="6586904" y="3714146"/>
            <a:ext cx="24385" cy="27433"/>
          </a:xfrm>
          <a:custGeom>
            <a:avLst/>
            <a:gdLst/>
            <a:ahLst/>
            <a:cxnLst/>
            <a:rect l="0" t="0" r="0" b="0"/>
            <a:pathLst>
              <a:path w="24385" h="27433">
                <a:moveTo>
                  <a:pt x="24385" y="14478"/>
                </a:moveTo>
                <a:lnTo>
                  <a:pt x="24385" y="0"/>
                </a:lnTo>
                <a:lnTo>
                  <a:pt x="0" y="0"/>
                </a:lnTo>
                <a:lnTo>
                  <a:pt x="0" y="27433"/>
                </a:lnTo>
                <a:lnTo>
                  <a:pt x="24385" y="27433"/>
                </a:lnTo>
                <a:lnTo>
                  <a:pt x="24385" y="14478"/>
                </a:lnTo>
                <a:close/>
                <a:moveTo>
                  <a:pt x="-3327653" y="2671572"/>
                </a:move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9" name="Freeform 750">
            <a:extLst>
              <a:ext uri="{FF2B5EF4-FFF2-40B4-BE49-F238E27FC236}">
                <a16:creationId xmlns:a16="http://schemas.microsoft.com/office/drawing/2014/main" id="{352CB304-CA96-4EE2-9E40-E1AD5D5169B2}"/>
              </a:ext>
            </a:extLst>
          </p:cNvPr>
          <p:cNvSpPr/>
          <p:nvPr/>
        </p:nvSpPr>
        <p:spPr>
          <a:xfrm>
            <a:off x="6586904" y="3714146"/>
            <a:ext cx="24385" cy="27433"/>
          </a:xfrm>
          <a:custGeom>
            <a:avLst/>
            <a:gdLst/>
            <a:ahLst/>
            <a:cxnLst/>
            <a:rect l="0" t="0" r="0" b="0"/>
            <a:pathLst>
              <a:path w="24385" h="27433">
                <a:moveTo>
                  <a:pt x="24385" y="14478"/>
                </a:moveTo>
                <a:lnTo>
                  <a:pt x="24385" y="0"/>
                </a:lnTo>
                <a:lnTo>
                  <a:pt x="0" y="0"/>
                </a:lnTo>
                <a:lnTo>
                  <a:pt x="0" y="27433"/>
                </a:lnTo>
                <a:lnTo>
                  <a:pt x="24385" y="27433"/>
                </a:lnTo>
                <a:lnTo>
                  <a:pt x="24385" y="14478"/>
                </a:lnTo>
                <a:lnTo>
                  <a:pt x="24385" y="27433"/>
                </a:ln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0" name="Freeform 751">
            <a:extLst>
              <a:ext uri="{FF2B5EF4-FFF2-40B4-BE49-F238E27FC236}">
                <a16:creationId xmlns:a16="http://schemas.microsoft.com/office/drawing/2014/main" id="{627698CE-0D95-459D-AB3D-8B9BEEBCD1D9}"/>
              </a:ext>
            </a:extLst>
          </p:cNvPr>
          <p:cNvSpPr/>
          <p:nvPr/>
        </p:nvSpPr>
        <p:spPr>
          <a:xfrm>
            <a:off x="7211745" y="3991512"/>
            <a:ext cx="24383" cy="27432"/>
          </a:xfrm>
          <a:custGeom>
            <a:avLst/>
            <a:gdLst/>
            <a:ahLst/>
            <a:cxnLst/>
            <a:rect l="0" t="0" r="0" b="0"/>
            <a:pathLst>
              <a:path w="24383" h="27432">
                <a:moveTo>
                  <a:pt x="24383" y="14478"/>
                </a:moveTo>
                <a:lnTo>
                  <a:pt x="24383" y="0"/>
                </a:lnTo>
                <a:lnTo>
                  <a:pt x="0" y="0"/>
                </a:lnTo>
                <a:lnTo>
                  <a:pt x="0" y="27432"/>
                </a:lnTo>
                <a:lnTo>
                  <a:pt x="24383" y="27432"/>
                </a:lnTo>
                <a:lnTo>
                  <a:pt x="24383" y="14478"/>
                </a:lnTo>
                <a:close/>
                <a:moveTo>
                  <a:pt x="-4229862" y="2394204"/>
                </a:moveTo>
              </a:path>
            </a:pathLst>
          </a:custGeom>
          <a:solidFill>
            <a:srgbClr val="7F8E1F">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1" name="Freeform 752">
            <a:extLst>
              <a:ext uri="{FF2B5EF4-FFF2-40B4-BE49-F238E27FC236}">
                <a16:creationId xmlns:a16="http://schemas.microsoft.com/office/drawing/2014/main" id="{C2272D75-7D80-4363-80A9-157842138AF2}"/>
              </a:ext>
            </a:extLst>
          </p:cNvPr>
          <p:cNvSpPr/>
          <p:nvPr/>
        </p:nvSpPr>
        <p:spPr>
          <a:xfrm>
            <a:off x="7211745" y="3991512"/>
            <a:ext cx="24383" cy="27432"/>
          </a:xfrm>
          <a:custGeom>
            <a:avLst/>
            <a:gdLst/>
            <a:ahLst/>
            <a:cxnLst/>
            <a:rect l="0" t="0" r="0" b="0"/>
            <a:pathLst>
              <a:path w="24383" h="27432">
                <a:moveTo>
                  <a:pt x="24383" y="14478"/>
                </a:moveTo>
                <a:lnTo>
                  <a:pt x="24383" y="0"/>
                </a:lnTo>
                <a:lnTo>
                  <a:pt x="0" y="0"/>
                </a:lnTo>
                <a:lnTo>
                  <a:pt x="0" y="27432"/>
                </a:lnTo>
                <a:lnTo>
                  <a:pt x="24383" y="27432"/>
                </a:lnTo>
                <a:lnTo>
                  <a:pt x="24383" y="14478"/>
                </a:lnTo>
                <a:close/>
                <a:moveTo>
                  <a:pt x="-4229862" y="2394204"/>
                </a:move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 name="Freeform 753">
            <a:extLst>
              <a:ext uri="{FF2B5EF4-FFF2-40B4-BE49-F238E27FC236}">
                <a16:creationId xmlns:a16="http://schemas.microsoft.com/office/drawing/2014/main" id="{69A1D697-0299-4DF7-B5A9-AF7169576048}"/>
              </a:ext>
            </a:extLst>
          </p:cNvPr>
          <p:cNvSpPr/>
          <p:nvPr/>
        </p:nvSpPr>
        <p:spPr>
          <a:xfrm>
            <a:off x="7211745" y="3991512"/>
            <a:ext cx="24383" cy="27432"/>
          </a:xfrm>
          <a:custGeom>
            <a:avLst/>
            <a:gdLst/>
            <a:ahLst/>
            <a:cxnLst/>
            <a:rect l="0" t="0" r="0" b="0"/>
            <a:pathLst>
              <a:path w="24383" h="27432">
                <a:moveTo>
                  <a:pt x="24383" y="14478"/>
                </a:moveTo>
                <a:lnTo>
                  <a:pt x="24383" y="0"/>
                </a:lnTo>
                <a:lnTo>
                  <a:pt x="0" y="0"/>
                </a:lnTo>
                <a:lnTo>
                  <a:pt x="0" y="27432"/>
                </a:lnTo>
                <a:lnTo>
                  <a:pt x="24383" y="27432"/>
                </a:lnTo>
                <a:lnTo>
                  <a:pt x="24383" y="14478"/>
                </a:lnTo>
                <a:lnTo>
                  <a:pt x="24383" y="27432"/>
                </a:ln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3" name="Freeform 754">
            <a:extLst>
              <a:ext uri="{FF2B5EF4-FFF2-40B4-BE49-F238E27FC236}">
                <a16:creationId xmlns:a16="http://schemas.microsoft.com/office/drawing/2014/main" id="{E965A1FC-2E54-46F4-8264-62AA5E06DC96}"/>
              </a:ext>
            </a:extLst>
          </p:cNvPr>
          <p:cNvSpPr/>
          <p:nvPr/>
        </p:nvSpPr>
        <p:spPr>
          <a:xfrm>
            <a:off x="7836585" y="5049171"/>
            <a:ext cx="24383" cy="27431"/>
          </a:xfrm>
          <a:custGeom>
            <a:avLst/>
            <a:gdLst/>
            <a:ahLst/>
            <a:cxnLst/>
            <a:rect l="0" t="0" r="0" b="0"/>
            <a:pathLst>
              <a:path w="24383" h="27431">
                <a:moveTo>
                  <a:pt x="24383" y="0"/>
                </a:moveTo>
                <a:lnTo>
                  <a:pt x="0" y="0"/>
                </a:lnTo>
                <a:lnTo>
                  <a:pt x="0" y="27431"/>
                </a:lnTo>
                <a:lnTo>
                  <a:pt x="12191" y="27431"/>
                </a:lnTo>
                <a:lnTo>
                  <a:pt x="12191" y="14478"/>
                </a:lnTo>
                <a:lnTo>
                  <a:pt x="24383" y="14478"/>
                </a:lnTo>
                <a:lnTo>
                  <a:pt x="24383" y="0"/>
                </a:lnTo>
                <a:close/>
                <a:moveTo>
                  <a:pt x="-5897881" y="1336547"/>
                </a:moveTo>
              </a:path>
            </a:pathLst>
          </a:custGeom>
          <a:solidFill>
            <a:srgbClr val="7F8E1F">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4" name="Freeform 755">
            <a:extLst>
              <a:ext uri="{FF2B5EF4-FFF2-40B4-BE49-F238E27FC236}">
                <a16:creationId xmlns:a16="http://schemas.microsoft.com/office/drawing/2014/main" id="{C0B25C74-6A4D-4147-B5C0-4A8FB251C17E}"/>
              </a:ext>
            </a:extLst>
          </p:cNvPr>
          <p:cNvSpPr/>
          <p:nvPr/>
        </p:nvSpPr>
        <p:spPr>
          <a:xfrm>
            <a:off x="7836585" y="5049171"/>
            <a:ext cx="24383" cy="27431"/>
          </a:xfrm>
          <a:custGeom>
            <a:avLst/>
            <a:gdLst/>
            <a:ahLst/>
            <a:cxnLst/>
            <a:rect l="0" t="0" r="0" b="0"/>
            <a:pathLst>
              <a:path w="24383" h="27431">
                <a:moveTo>
                  <a:pt x="24383" y="0"/>
                </a:moveTo>
                <a:lnTo>
                  <a:pt x="0" y="0"/>
                </a:lnTo>
                <a:lnTo>
                  <a:pt x="0" y="27431"/>
                </a:lnTo>
                <a:lnTo>
                  <a:pt x="12191" y="27431"/>
                </a:lnTo>
                <a:lnTo>
                  <a:pt x="12191" y="14478"/>
                </a:lnTo>
                <a:lnTo>
                  <a:pt x="24383" y="14478"/>
                </a:lnTo>
                <a:lnTo>
                  <a:pt x="24383" y="0"/>
                </a:lnTo>
                <a:close/>
                <a:moveTo>
                  <a:pt x="-5897881" y="1336547"/>
                </a:move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5" name="Freeform 756">
            <a:extLst>
              <a:ext uri="{FF2B5EF4-FFF2-40B4-BE49-F238E27FC236}">
                <a16:creationId xmlns:a16="http://schemas.microsoft.com/office/drawing/2014/main" id="{F2EFC6FE-B0CE-49FD-9D92-F98F11FE3C97}"/>
              </a:ext>
            </a:extLst>
          </p:cNvPr>
          <p:cNvSpPr/>
          <p:nvPr/>
        </p:nvSpPr>
        <p:spPr>
          <a:xfrm>
            <a:off x="7836585" y="5049171"/>
            <a:ext cx="24383" cy="27431"/>
          </a:xfrm>
          <a:custGeom>
            <a:avLst/>
            <a:gdLst/>
            <a:ahLst/>
            <a:cxnLst/>
            <a:rect l="0" t="0" r="0" b="0"/>
            <a:pathLst>
              <a:path w="24383" h="27431">
                <a:moveTo>
                  <a:pt x="24383" y="0"/>
                </a:moveTo>
                <a:lnTo>
                  <a:pt x="0" y="0"/>
                </a:lnTo>
                <a:lnTo>
                  <a:pt x="0" y="27431"/>
                </a:lnTo>
                <a:lnTo>
                  <a:pt x="12191" y="27431"/>
                </a:lnTo>
                <a:lnTo>
                  <a:pt x="12191" y="14478"/>
                </a:lnTo>
                <a:lnTo>
                  <a:pt x="24383" y="14478"/>
                </a:lnTo>
                <a:lnTo>
                  <a:pt x="24383" y="0"/>
                </a:lnTo>
                <a:lnTo>
                  <a:pt x="24383" y="14478"/>
                </a:ln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6" name="Freeform 757">
            <a:extLst>
              <a:ext uri="{FF2B5EF4-FFF2-40B4-BE49-F238E27FC236}">
                <a16:creationId xmlns:a16="http://schemas.microsoft.com/office/drawing/2014/main" id="{578C04AC-235D-4AF9-8286-841D6E1E7FD6}"/>
              </a:ext>
            </a:extLst>
          </p:cNvPr>
          <p:cNvSpPr/>
          <p:nvPr/>
        </p:nvSpPr>
        <p:spPr>
          <a:xfrm>
            <a:off x="6599097" y="3726339"/>
            <a:ext cx="1249679" cy="1338071"/>
          </a:xfrm>
          <a:custGeom>
            <a:avLst/>
            <a:gdLst/>
            <a:ahLst/>
            <a:cxnLst/>
            <a:rect l="0" t="0" r="0" b="0"/>
            <a:pathLst>
              <a:path w="1249679" h="1338071">
                <a:moveTo>
                  <a:pt x="0" y="0"/>
                </a:moveTo>
                <a:lnTo>
                  <a:pt x="624840" y="278765"/>
                </a:lnTo>
                <a:lnTo>
                  <a:pt x="1249679" y="1323340"/>
                </a:lnTo>
                <a:lnTo>
                  <a:pt x="1249679" y="1338071"/>
                </a:lnTo>
              </a:path>
            </a:pathLst>
          </a:custGeom>
          <a:noFill/>
          <a:ln w="14287" cap="flat" cmpd="sng">
            <a:solidFill>
              <a:srgbClr val="7F8E1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7" name="Freeform 758">
            <a:extLst>
              <a:ext uri="{FF2B5EF4-FFF2-40B4-BE49-F238E27FC236}">
                <a16:creationId xmlns:a16="http://schemas.microsoft.com/office/drawing/2014/main" id="{7624187B-5C42-41EE-9B8B-A63E4A1F1FF2}"/>
              </a:ext>
            </a:extLst>
          </p:cNvPr>
          <p:cNvSpPr/>
          <p:nvPr/>
        </p:nvSpPr>
        <p:spPr>
          <a:xfrm>
            <a:off x="6586904" y="4591968"/>
            <a:ext cx="24385" cy="27432"/>
          </a:xfrm>
          <a:custGeom>
            <a:avLst/>
            <a:gdLst/>
            <a:ahLst/>
            <a:cxnLst/>
            <a:rect l="0" t="0" r="0" b="0"/>
            <a:pathLst>
              <a:path w="24385" h="27432">
                <a:moveTo>
                  <a:pt x="24385" y="0"/>
                </a:moveTo>
                <a:lnTo>
                  <a:pt x="0" y="0"/>
                </a:lnTo>
                <a:lnTo>
                  <a:pt x="0" y="27432"/>
                </a:lnTo>
                <a:lnTo>
                  <a:pt x="12955" y="27432"/>
                </a:lnTo>
                <a:lnTo>
                  <a:pt x="24385" y="12954"/>
                </a:lnTo>
                <a:lnTo>
                  <a:pt x="24385" y="0"/>
                </a:lnTo>
                <a:close/>
                <a:moveTo>
                  <a:pt x="-4190999" y="1793748"/>
                </a:moveTo>
              </a:path>
            </a:pathLst>
          </a:custGeom>
          <a:solidFill>
            <a:srgbClr val="2597FA">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8" name="Freeform 759">
            <a:extLst>
              <a:ext uri="{FF2B5EF4-FFF2-40B4-BE49-F238E27FC236}">
                <a16:creationId xmlns:a16="http://schemas.microsoft.com/office/drawing/2014/main" id="{851EA05E-5788-4845-AAFB-2AB254E4160A}"/>
              </a:ext>
            </a:extLst>
          </p:cNvPr>
          <p:cNvSpPr/>
          <p:nvPr/>
        </p:nvSpPr>
        <p:spPr>
          <a:xfrm>
            <a:off x="6586904" y="4591968"/>
            <a:ext cx="24385" cy="27432"/>
          </a:xfrm>
          <a:custGeom>
            <a:avLst/>
            <a:gdLst/>
            <a:ahLst/>
            <a:cxnLst/>
            <a:rect l="0" t="0" r="0" b="0"/>
            <a:pathLst>
              <a:path w="24385" h="27432">
                <a:moveTo>
                  <a:pt x="24385" y="0"/>
                </a:moveTo>
                <a:lnTo>
                  <a:pt x="0" y="0"/>
                </a:lnTo>
                <a:lnTo>
                  <a:pt x="0" y="27432"/>
                </a:lnTo>
                <a:lnTo>
                  <a:pt x="12955" y="27432"/>
                </a:lnTo>
                <a:lnTo>
                  <a:pt x="24385" y="12954"/>
                </a:lnTo>
                <a:lnTo>
                  <a:pt x="24385" y="0"/>
                </a:lnTo>
                <a:close/>
                <a:moveTo>
                  <a:pt x="-4190999" y="1793748"/>
                </a:moveTo>
              </a:path>
            </a:pathLst>
          </a:custGeom>
          <a:noFill/>
          <a:ln w="14287" cap="flat" cmpd="sng">
            <a:solidFill>
              <a:srgbClr val="2597FA">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9" name="Freeform 760">
            <a:extLst>
              <a:ext uri="{FF2B5EF4-FFF2-40B4-BE49-F238E27FC236}">
                <a16:creationId xmlns:a16="http://schemas.microsoft.com/office/drawing/2014/main" id="{91D4A4BE-5B6B-4CF3-9DAE-5F2B8AA55859}"/>
              </a:ext>
            </a:extLst>
          </p:cNvPr>
          <p:cNvSpPr/>
          <p:nvPr/>
        </p:nvSpPr>
        <p:spPr>
          <a:xfrm>
            <a:off x="6586904" y="4591968"/>
            <a:ext cx="24385" cy="27432"/>
          </a:xfrm>
          <a:custGeom>
            <a:avLst/>
            <a:gdLst/>
            <a:ahLst/>
            <a:cxnLst/>
            <a:rect l="0" t="0" r="0" b="0"/>
            <a:pathLst>
              <a:path w="24385" h="27432">
                <a:moveTo>
                  <a:pt x="24385" y="0"/>
                </a:moveTo>
                <a:lnTo>
                  <a:pt x="0" y="0"/>
                </a:lnTo>
                <a:lnTo>
                  <a:pt x="0" y="27432"/>
                </a:lnTo>
                <a:lnTo>
                  <a:pt x="12955" y="27432"/>
                </a:lnTo>
                <a:lnTo>
                  <a:pt x="24385" y="12954"/>
                </a:lnTo>
                <a:lnTo>
                  <a:pt x="24385" y="0"/>
                </a:lnTo>
                <a:lnTo>
                  <a:pt x="24385" y="12954"/>
                </a:lnTo>
              </a:path>
            </a:pathLst>
          </a:custGeom>
          <a:noFill/>
          <a:ln w="14287" cap="flat" cmpd="sng">
            <a:solidFill>
              <a:srgbClr val="2597FA">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0" name="Freeform 761">
            <a:extLst>
              <a:ext uri="{FF2B5EF4-FFF2-40B4-BE49-F238E27FC236}">
                <a16:creationId xmlns:a16="http://schemas.microsoft.com/office/drawing/2014/main" id="{C5C27116-883E-4EFA-A3EA-0CD5DBDAF54F}"/>
              </a:ext>
            </a:extLst>
          </p:cNvPr>
          <p:cNvSpPr/>
          <p:nvPr/>
        </p:nvSpPr>
        <p:spPr>
          <a:xfrm>
            <a:off x="7211745" y="4646833"/>
            <a:ext cx="24383" cy="27432"/>
          </a:xfrm>
          <a:custGeom>
            <a:avLst/>
            <a:gdLst/>
            <a:ahLst/>
            <a:cxnLst/>
            <a:rect l="0" t="0" r="0" b="0"/>
            <a:pathLst>
              <a:path w="24383" h="27432">
                <a:moveTo>
                  <a:pt x="24383" y="12954"/>
                </a:moveTo>
                <a:lnTo>
                  <a:pt x="24383" y="0"/>
                </a:lnTo>
                <a:lnTo>
                  <a:pt x="0" y="0"/>
                </a:lnTo>
                <a:lnTo>
                  <a:pt x="0" y="27432"/>
                </a:lnTo>
                <a:lnTo>
                  <a:pt x="24383" y="27432"/>
                </a:lnTo>
                <a:lnTo>
                  <a:pt x="24383" y="12954"/>
                </a:lnTo>
                <a:close/>
                <a:moveTo>
                  <a:pt x="-4883659" y="1738883"/>
                </a:moveTo>
              </a:path>
            </a:pathLst>
          </a:custGeom>
          <a:solidFill>
            <a:srgbClr val="2597FA">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1" name="Freeform 762">
            <a:extLst>
              <a:ext uri="{FF2B5EF4-FFF2-40B4-BE49-F238E27FC236}">
                <a16:creationId xmlns:a16="http://schemas.microsoft.com/office/drawing/2014/main" id="{792277D4-722D-407E-9FD6-89195F987EE6}"/>
              </a:ext>
            </a:extLst>
          </p:cNvPr>
          <p:cNvSpPr/>
          <p:nvPr/>
        </p:nvSpPr>
        <p:spPr>
          <a:xfrm>
            <a:off x="7211745" y="4646833"/>
            <a:ext cx="24383" cy="27432"/>
          </a:xfrm>
          <a:custGeom>
            <a:avLst/>
            <a:gdLst/>
            <a:ahLst/>
            <a:cxnLst/>
            <a:rect l="0" t="0" r="0" b="0"/>
            <a:pathLst>
              <a:path w="24383" h="27432">
                <a:moveTo>
                  <a:pt x="24383" y="12954"/>
                </a:moveTo>
                <a:lnTo>
                  <a:pt x="24383" y="0"/>
                </a:lnTo>
                <a:lnTo>
                  <a:pt x="0" y="0"/>
                </a:lnTo>
                <a:lnTo>
                  <a:pt x="0" y="27432"/>
                </a:lnTo>
                <a:lnTo>
                  <a:pt x="24383" y="27432"/>
                </a:lnTo>
                <a:lnTo>
                  <a:pt x="24383" y="12954"/>
                </a:lnTo>
                <a:close/>
                <a:moveTo>
                  <a:pt x="-4883659" y="1738883"/>
                </a:moveTo>
              </a:path>
            </a:pathLst>
          </a:custGeom>
          <a:noFill/>
          <a:ln w="14287" cap="flat" cmpd="sng">
            <a:solidFill>
              <a:srgbClr val="2597FA">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2" name="Freeform 763">
            <a:extLst>
              <a:ext uri="{FF2B5EF4-FFF2-40B4-BE49-F238E27FC236}">
                <a16:creationId xmlns:a16="http://schemas.microsoft.com/office/drawing/2014/main" id="{93ACA996-0416-4E5C-8D53-D81A0903A6B9}"/>
              </a:ext>
            </a:extLst>
          </p:cNvPr>
          <p:cNvSpPr/>
          <p:nvPr/>
        </p:nvSpPr>
        <p:spPr>
          <a:xfrm>
            <a:off x="7211745" y="4646833"/>
            <a:ext cx="24383" cy="27432"/>
          </a:xfrm>
          <a:custGeom>
            <a:avLst/>
            <a:gdLst/>
            <a:ahLst/>
            <a:cxnLst/>
            <a:rect l="0" t="0" r="0" b="0"/>
            <a:pathLst>
              <a:path w="24383" h="27432">
                <a:moveTo>
                  <a:pt x="24383" y="12954"/>
                </a:moveTo>
                <a:lnTo>
                  <a:pt x="24383" y="0"/>
                </a:lnTo>
                <a:lnTo>
                  <a:pt x="0" y="0"/>
                </a:lnTo>
                <a:lnTo>
                  <a:pt x="0" y="27432"/>
                </a:lnTo>
                <a:lnTo>
                  <a:pt x="24383" y="27432"/>
                </a:lnTo>
                <a:lnTo>
                  <a:pt x="24383" y="12954"/>
                </a:lnTo>
                <a:lnTo>
                  <a:pt x="24383" y="27432"/>
                </a:lnTo>
              </a:path>
            </a:pathLst>
          </a:custGeom>
          <a:noFill/>
          <a:ln w="14287" cap="flat" cmpd="sng">
            <a:solidFill>
              <a:srgbClr val="2597FA">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3" name="Freeform 764">
            <a:extLst>
              <a:ext uri="{FF2B5EF4-FFF2-40B4-BE49-F238E27FC236}">
                <a16:creationId xmlns:a16="http://schemas.microsoft.com/office/drawing/2014/main" id="{C48D22BC-B9B4-4926-BB52-43110B8C180F}"/>
              </a:ext>
            </a:extLst>
          </p:cNvPr>
          <p:cNvSpPr/>
          <p:nvPr/>
        </p:nvSpPr>
        <p:spPr>
          <a:xfrm>
            <a:off x="6599095" y="4591970"/>
            <a:ext cx="624840" cy="82297"/>
          </a:xfrm>
          <a:custGeom>
            <a:avLst/>
            <a:gdLst/>
            <a:ahLst/>
            <a:cxnLst/>
            <a:rect l="0" t="0" r="0" b="0"/>
            <a:pathLst>
              <a:path w="624840" h="82297">
                <a:moveTo>
                  <a:pt x="0" y="0"/>
                </a:moveTo>
                <a:lnTo>
                  <a:pt x="624840" y="67819"/>
                </a:lnTo>
                <a:lnTo>
                  <a:pt x="624840" y="82297"/>
                </a:lnTo>
              </a:path>
            </a:pathLst>
          </a:custGeom>
          <a:noFill/>
          <a:ln w="14287" cap="flat" cmpd="sng">
            <a:solidFill>
              <a:srgbClr val="2597FA">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4" name="Freeform 765">
            <a:extLst>
              <a:ext uri="{FF2B5EF4-FFF2-40B4-BE49-F238E27FC236}">
                <a16:creationId xmlns:a16="http://schemas.microsoft.com/office/drawing/2014/main" id="{6FF7197C-2D21-422C-A598-4D795C9DB6BC}"/>
              </a:ext>
            </a:extLst>
          </p:cNvPr>
          <p:cNvSpPr/>
          <p:nvPr/>
        </p:nvSpPr>
        <p:spPr>
          <a:xfrm>
            <a:off x="6586904" y="4338986"/>
            <a:ext cx="24385" cy="30481"/>
          </a:xfrm>
          <a:custGeom>
            <a:avLst/>
            <a:gdLst/>
            <a:ahLst/>
            <a:cxnLst/>
            <a:rect l="0" t="0" r="0" b="0"/>
            <a:pathLst>
              <a:path w="24385" h="30481">
                <a:moveTo>
                  <a:pt x="24385" y="14478"/>
                </a:moveTo>
                <a:lnTo>
                  <a:pt x="24385" y="0"/>
                </a:lnTo>
                <a:lnTo>
                  <a:pt x="0" y="0"/>
                </a:lnTo>
                <a:lnTo>
                  <a:pt x="0" y="30481"/>
                </a:lnTo>
                <a:lnTo>
                  <a:pt x="24385" y="30481"/>
                </a:lnTo>
                <a:lnTo>
                  <a:pt x="24385" y="14478"/>
                </a:lnTo>
                <a:close/>
                <a:moveTo>
                  <a:pt x="-3952493" y="2046732"/>
                </a:moveTo>
              </a:path>
            </a:pathLst>
          </a:custGeom>
          <a:solidFill>
            <a:srgbClr val="B26084">
              <a:alpha val="100000"/>
            </a:srgbClr>
          </a:solidFill>
          <a:ln w="1428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5" name="Freeform 766">
            <a:extLst>
              <a:ext uri="{FF2B5EF4-FFF2-40B4-BE49-F238E27FC236}">
                <a16:creationId xmlns:a16="http://schemas.microsoft.com/office/drawing/2014/main" id="{DA64C0CA-4064-4066-A09A-003768ACC7AA}"/>
              </a:ext>
            </a:extLst>
          </p:cNvPr>
          <p:cNvSpPr/>
          <p:nvPr/>
        </p:nvSpPr>
        <p:spPr>
          <a:xfrm>
            <a:off x="6586904" y="4338986"/>
            <a:ext cx="24385" cy="30481"/>
          </a:xfrm>
          <a:custGeom>
            <a:avLst/>
            <a:gdLst/>
            <a:ahLst/>
            <a:cxnLst/>
            <a:rect l="0" t="0" r="0" b="0"/>
            <a:pathLst>
              <a:path w="24385" h="30481">
                <a:moveTo>
                  <a:pt x="24385" y="14478"/>
                </a:moveTo>
                <a:lnTo>
                  <a:pt x="24385" y="0"/>
                </a:lnTo>
                <a:lnTo>
                  <a:pt x="0" y="0"/>
                </a:lnTo>
                <a:lnTo>
                  <a:pt x="0" y="30481"/>
                </a:lnTo>
                <a:lnTo>
                  <a:pt x="24385" y="30481"/>
                </a:lnTo>
                <a:lnTo>
                  <a:pt x="24385" y="14478"/>
                </a:lnTo>
                <a:close/>
                <a:moveTo>
                  <a:pt x="-3952493" y="2046732"/>
                </a:moveTo>
              </a:path>
            </a:pathLst>
          </a:custGeom>
          <a:noFill/>
          <a:ln w="14287" cap="flat" cmpd="sng">
            <a:solidFill>
              <a:srgbClr val="B26084">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6" name="Freeform 767">
            <a:extLst>
              <a:ext uri="{FF2B5EF4-FFF2-40B4-BE49-F238E27FC236}">
                <a16:creationId xmlns:a16="http://schemas.microsoft.com/office/drawing/2014/main" id="{1BE69B21-4754-4C5A-A7D5-F9D383DE36F6}"/>
              </a:ext>
            </a:extLst>
          </p:cNvPr>
          <p:cNvSpPr/>
          <p:nvPr/>
        </p:nvSpPr>
        <p:spPr>
          <a:xfrm>
            <a:off x="6586904" y="4338986"/>
            <a:ext cx="24385" cy="30481"/>
          </a:xfrm>
          <a:custGeom>
            <a:avLst/>
            <a:gdLst/>
            <a:ahLst/>
            <a:cxnLst/>
            <a:rect l="0" t="0" r="0" b="0"/>
            <a:pathLst>
              <a:path w="24385" h="30481">
                <a:moveTo>
                  <a:pt x="24385" y="14478"/>
                </a:moveTo>
                <a:lnTo>
                  <a:pt x="24385" y="0"/>
                </a:lnTo>
                <a:lnTo>
                  <a:pt x="0" y="0"/>
                </a:lnTo>
                <a:lnTo>
                  <a:pt x="0" y="30481"/>
                </a:lnTo>
                <a:lnTo>
                  <a:pt x="24385" y="30481"/>
                </a:lnTo>
                <a:lnTo>
                  <a:pt x="24385" y="14478"/>
                </a:lnTo>
                <a:lnTo>
                  <a:pt x="24385" y="30481"/>
                </a:lnTo>
              </a:path>
            </a:pathLst>
          </a:custGeom>
          <a:noFill/>
          <a:ln w="14287" cap="flat" cmpd="sng">
            <a:solidFill>
              <a:srgbClr val="B26084">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7" name="Freeform 768">
            <a:extLst>
              <a:ext uri="{FF2B5EF4-FFF2-40B4-BE49-F238E27FC236}">
                <a16:creationId xmlns:a16="http://schemas.microsoft.com/office/drawing/2014/main" id="{830C681D-D1AD-41B2-B971-08EA9DBA852F}"/>
              </a:ext>
            </a:extLst>
          </p:cNvPr>
          <p:cNvSpPr/>
          <p:nvPr/>
        </p:nvSpPr>
        <p:spPr>
          <a:xfrm>
            <a:off x="6559470" y="1166018"/>
            <a:ext cx="4453128" cy="4066033"/>
          </a:xfrm>
          <a:custGeom>
            <a:avLst/>
            <a:gdLst/>
            <a:ahLst/>
            <a:cxnLst/>
            <a:rect l="0" t="0" r="0" b="0"/>
            <a:pathLst>
              <a:path w="4453128" h="4066033">
                <a:moveTo>
                  <a:pt x="0" y="4051377"/>
                </a:moveTo>
                <a:lnTo>
                  <a:pt x="0" y="0"/>
                </a:lnTo>
                <a:lnTo>
                  <a:pt x="4453128" y="0"/>
                </a:lnTo>
                <a:lnTo>
                  <a:pt x="4453128" y="4051377"/>
                </a:lnTo>
                <a:lnTo>
                  <a:pt x="0" y="4051377"/>
                </a:lnTo>
                <a:lnTo>
                  <a:pt x="0" y="4066033"/>
                </a:lnTo>
              </a:path>
            </a:pathLst>
          </a:custGeom>
          <a:noFill/>
          <a:ln w="14287"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8" name="Rectangle 774">
            <a:extLst>
              <a:ext uri="{FF2B5EF4-FFF2-40B4-BE49-F238E27FC236}">
                <a16:creationId xmlns:a16="http://schemas.microsoft.com/office/drawing/2014/main" id="{9A018E47-55BB-4542-BB03-6F061FBEB61D}"/>
              </a:ext>
            </a:extLst>
          </p:cNvPr>
          <p:cNvSpPr/>
          <p:nvPr/>
        </p:nvSpPr>
        <p:spPr>
          <a:xfrm rot="16200000">
            <a:off x="5795182" y="3027589"/>
            <a:ext cx="913712" cy="169726"/>
          </a:xfrm>
          <a:prstGeom prst="rect">
            <a:avLst/>
          </a:prstGeom>
        </p:spPr>
        <p:txBody>
          <a:bodyPr wrap="none" lIns="0" tIns="0" rIns="0" bIns="0">
            <a:spAutoFit/>
          </a:bodyPr>
          <a:lstStyle/>
          <a:p>
            <a:r>
              <a:rPr lang="en-US" sz="1103" b="1" dirty="0">
                <a:latin typeface="Arial"/>
              </a:rPr>
              <a:t>FACT-G Total</a:t>
            </a:r>
          </a:p>
        </p:txBody>
      </p:sp>
      <p:sp>
        <p:nvSpPr>
          <p:cNvPr id="129" name="Rectangle 775">
            <a:extLst>
              <a:ext uri="{FF2B5EF4-FFF2-40B4-BE49-F238E27FC236}">
                <a16:creationId xmlns:a16="http://schemas.microsoft.com/office/drawing/2014/main" id="{39D3701B-6D20-4927-8BFC-6F849E76E8DD}"/>
              </a:ext>
            </a:extLst>
          </p:cNvPr>
          <p:cNvSpPr/>
          <p:nvPr/>
        </p:nvSpPr>
        <p:spPr>
          <a:xfrm>
            <a:off x="6339126" y="5073323"/>
            <a:ext cx="144270" cy="154979"/>
          </a:xfrm>
          <a:prstGeom prst="rect">
            <a:avLst/>
          </a:prstGeom>
        </p:spPr>
        <p:txBody>
          <a:bodyPr wrap="none" lIns="0" tIns="0" rIns="0" bIns="0">
            <a:spAutoFit/>
          </a:bodyPr>
          <a:lstStyle/>
          <a:p>
            <a:r>
              <a:rPr lang="en-US" sz="1007" dirty="0">
                <a:latin typeface="Arial"/>
              </a:rPr>
              <a:t>69</a:t>
            </a:r>
          </a:p>
        </p:txBody>
      </p:sp>
      <p:sp>
        <p:nvSpPr>
          <p:cNvPr id="130" name="Rectangle 776">
            <a:extLst>
              <a:ext uri="{FF2B5EF4-FFF2-40B4-BE49-F238E27FC236}">
                <a16:creationId xmlns:a16="http://schemas.microsoft.com/office/drawing/2014/main" id="{DEA7AF60-F54C-4D3D-9483-9AB12C7020D5}"/>
              </a:ext>
            </a:extLst>
          </p:cNvPr>
          <p:cNvSpPr/>
          <p:nvPr/>
        </p:nvSpPr>
        <p:spPr>
          <a:xfrm>
            <a:off x="6339126" y="4794786"/>
            <a:ext cx="144270" cy="154979"/>
          </a:xfrm>
          <a:prstGeom prst="rect">
            <a:avLst/>
          </a:prstGeom>
        </p:spPr>
        <p:txBody>
          <a:bodyPr wrap="none" lIns="0" tIns="0" rIns="0" bIns="0">
            <a:spAutoFit/>
          </a:bodyPr>
          <a:lstStyle/>
          <a:p>
            <a:r>
              <a:rPr lang="en-US" sz="1007" dirty="0">
                <a:latin typeface="Arial"/>
              </a:rPr>
              <a:t>70</a:t>
            </a:r>
          </a:p>
        </p:txBody>
      </p:sp>
      <p:sp>
        <p:nvSpPr>
          <p:cNvPr id="131" name="Rectangle 777">
            <a:extLst>
              <a:ext uri="{FF2B5EF4-FFF2-40B4-BE49-F238E27FC236}">
                <a16:creationId xmlns:a16="http://schemas.microsoft.com/office/drawing/2014/main" id="{9F3B9883-E89B-4BA0-AFB8-673E5478C7A5}"/>
              </a:ext>
            </a:extLst>
          </p:cNvPr>
          <p:cNvSpPr/>
          <p:nvPr/>
        </p:nvSpPr>
        <p:spPr>
          <a:xfrm>
            <a:off x="6339126" y="4516148"/>
            <a:ext cx="144270" cy="154979"/>
          </a:xfrm>
          <a:prstGeom prst="rect">
            <a:avLst/>
          </a:prstGeom>
        </p:spPr>
        <p:txBody>
          <a:bodyPr wrap="none" lIns="0" tIns="0" rIns="0" bIns="0">
            <a:spAutoFit/>
          </a:bodyPr>
          <a:lstStyle/>
          <a:p>
            <a:r>
              <a:rPr lang="en-US" sz="1007" dirty="0">
                <a:latin typeface="Arial"/>
              </a:rPr>
              <a:t>71</a:t>
            </a:r>
          </a:p>
        </p:txBody>
      </p:sp>
      <p:sp>
        <p:nvSpPr>
          <p:cNvPr id="132" name="Rectangle 778">
            <a:extLst>
              <a:ext uri="{FF2B5EF4-FFF2-40B4-BE49-F238E27FC236}">
                <a16:creationId xmlns:a16="http://schemas.microsoft.com/office/drawing/2014/main" id="{E43134E3-EF37-4A78-B394-EE74582C817E}"/>
              </a:ext>
            </a:extLst>
          </p:cNvPr>
          <p:cNvSpPr/>
          <p:nvPr/>
        </p:nvSpPr>
        <p:spPr>
          <a:xfrm>
            <a:off x="6339126" y="4237167"/>
            <a:ext cx="144270" cy="155427"/>
          </a:xfrm>
          <a:prstGeom prst="rect">
            <a:avLst/>
          </a:prstGeom>
        </p:spPr>
        <p:txBody>
          <a:bodyPr wrap="none" lIns="0" tIns="0" rIns="0" bIns="0">
            <a:spAutoFit/>
          </a:bodyPr>
          <a:lstStyle/>
          <a:p>
            <a:r>
              <a:rPr lang="en-US" sz="1010" dirty="0">
                <a:latin typeface="Arial"/>
              </a:rPr>
              <a:t>72</a:t>
            </a:r>
          </a:p>
        </p:txBody>
      </p:sp>
      <p:sp>
        <p:nvSpPr>
          <p:cNvPr id="133" name="Rectangle 779">
            <a:extLst>
              <a:ext uri="{FF2B5EF4-FFF2-40B4-BE49-F238E27FC236}">
                <a16:creationId xmlns:a16="http://schemas.microsoft.com/office/drawing/2014/main" id="{8DB47ED5-620C-48BB-8F4C-AA9C7B1EE614}"/>
              </a:ext>
            </a:extLst>
          </p:cNvPr>
          <p:cNvSpPr/>
          <p:nvPr/>
        </p:nvSpPr>
        <p:spPr>
          <a:xfrm>
            <a:off x="6339126" y="3944051"/>
            <a:ext cx="144270" cy="155427"/>
          </a:xfrm>
          <a:prstGeom prst="rect">
            <a:avLst/>
          </a:prstGeom>
        </p:spPr>
        <p:txBody>
          <a:bodyPr wrap="none" lIns="0" tIns="0" rIns="0" bIns="0">
            <a:spAutoFit/>
          </a:bodyPr>
          <a:lstStyle/>
          <a:p>
            <a:r>
              <a:rPr lang="en-US" sz="1010" dirty="0">
                <a:latin typeface="Arial"/>
              </a:rPr>
              <a:t>73</a:t>
            </a:r>
          </a:p>
        </p:txBody>
      </p:sp>
      <p:sp>
        <p:nvSpPr>
          <p:cNvPr id="134" name="Rectangle 780">
            <a:extLst>
              <a:ext uri="{FF2B5EF4-FFF2-40B4-BE49-F238E27FC236}">
                <a16:creationId xmlns:a16="http://schemas.microsoft.com/office/drawing/2014/main" id="{72EC46CE-620E-4364-BBE6-D1394EF69E25}"/>
              </a:ext>
            </a:extLst>
          </p:cNvPr>
          <p:cNvSpPr/>
          <p:nvPr/>
        </p:nvSpPr>
        <p:spPr>
          <a:xfrm>
            <a:off x="6339126" y="3666010"/>
            <a:ext cx="144270" cy="154979"/>
          </a:xfrm>
          <a:prstGeom prst="rect">
            <a:avLst/>
          </a:prstGeom>
        </p:spPr>
        <p:txBody>
          <a:bodyPr wrap="none" lIns="0" tIns="0" rIns="0" bIns="0">
            <a:spAutoFit/>
          </a:bodyPr>
          <a:lstStyle/>
          <a:p>
            <a:r>
              <a:rPr lang="en-US" sz="1007" dirty="0">
                <a:latin typeface="Arial"/>
              </a:rPr>
              <a:t>74</a:t>
            </a:r>
          </a:p>
        </p:txBody>
      </p:sp>
      <p:sp>
        <p:nvSpPr>
          <p:cNvPr id="135" name="Rectangle 781">
            <a:extLst>
              <a:ext uri="{FF2B5EF4-FFF2-40B4-BE49-F238E27FC236}">
                <a16:creationId xmlns:a16="http://schemas.microsoft.com/office/drawing/2014/main" id="{79787EBC-7A23-4F44-B394-05267E6D90A5}"/>
              </a:ext>
            </a:extLst>
          </p:cNvPr>
          <p:cNvSpPr/>
          <p:nvPr/>
        </p:nvSpPr>
        <p:spPr>
          <a:xfrm>
            <a:off x="6339126" y="3387499"/>
            <a:ext cx="144270" cy="154979"/>
          </a:xfrm>
          <a:prstGeom prst="rect">
            <a:avLst/>
          </a:prstGeom>
        </p:spPr>
        <p:txBody>
          <a:bodyPr wrap="none" lIns="0" tIns="0" rIns="0" bIns="0">
            <a:spAutoFit/>
          </a:bodyPr>
          <a:lstStyle/>
          <a:p>
            <a:r>
              <a:rPr lang="en-US" sz="1007" dirty="0">
                <a:latin typeface="Arial"/>
              </a:rPr>
              <a:t>75</a:t>
            </a:r>
          </a:p>
        </p:txBody>
      </p:sp>
      <p:sp>
        <p:nvSpPr>
          <p:cNvPr id="136" name="Rectangle 782">
            <a:extLst>
              <a:ext uri="{FF2B5EF4-FFF2-40B4-BE49-F238E27FC236}">
                <a16:creationId xmlns:a16="http://schemas.microsoft.com/office/drawing/2014/main" id="{6D0FCCD7-1ADB-4CC8-8363-7DA14E4BC388}"/>
              </a:ext>
            </a:extLst>
          </p:cNvPr>
          <p:cNvSpPr/>
          <p:nvPr/>
        </p:nvSpPr>
        <p:spPr>
          <a:xfrm>
            <a:off x="6339126" y="3108862"/>
            <a:ext cx="144270" cy="154979"/>
          </a:xfrm>
          <a:prstGeom prst="rect">
            <a:avLst/>
          </a:prstGeom>
        </p:spPr>
        <p:txBody>
          <a:bodyPr wrap="none" lIns="0" tIns="0" rIns="0" bIns="0">
            <a:spAutoFit/>
          </a:bodyPr>
          <a:lstStyle/>
          <a:p>
            <a:r>
              <a:rPr lang="en-US" sz="1007" dirty="0">
                <a:latin typeface="Arial"/>
              </a:rPr>
              <a:t>76</a:t>
            </a:r>
          </a:p>
        </p:txBody>
      </p:sp>
      <p:sp>
        <p:nvSpPr>
          <p:cNvPr id="137" name="Rectangle 783">
            <a:extLst>
              <a:ext uri="{FF2B5EF4-FFF2-40B4-BE49-F238E27FC236}">
                <a16:creationId xmlns:a16="http://schemas.microsoft.com/office/drawing/2014/main" id="{DBDB991F-A50B-42D3-B0A5-B2B148399EA9}"/>
              </a:ext>
            </a:extLst>
          </p:cNvPr>
          <p:cNvSpPr/>
          <p:nvPr/>
        </p:nvSpPr>
        <p:spPr>
          <a:xfrm>
            <a:off x="6339126" y="2830351"/>
            <a:ext cx="144270" cy="154979"/>
          </a:xfrm>
          <a:prstGeom prst="rect">
            <a:avLst/>
          </a:prstGeom>
        </p:spPr>
        <p:txBody>
          <a:bodyPr wrap="none" lIns="0" tIns="0" rIns="0" bIns="0">
            <a:spAutoFit/>
          </a:bodyPr>
          <a:lstStyle/>
          <a:p>
            <a:r>
              <a:rPr lang="en-US" sz="1007" dirty="0">
                <a:latin typeface="Arial"/>
              </a:rPr>
              <a:t>77</a:t>
            </a:r>
          </a:p>
        </p:txBody>
      </p:sp>
      <p:sp>
        <p:nvSpPr>
          <p:cNvPr id="138" name="Rectangle 784">
            <a:extLst>
              <a:ext uri="{FF2B5EF4-FFF2-40B4-BE49-F238E27FC236}">
                <a16:creationId xmlns:a16="http://schemas.microsoft.com/office/drawing/2014/main" id="{AF7B1C3A-69DF-42C1-A408-CE7C0824A7F9}"/>
              </a:ext>
            </a:extLst>
          </p:cNvPr>
          <p:cNvSpPr/>
          <p:nvPr/>
        </p:nvSpPr>
        <p:spPr>
          <a:xfrm>
            <a:off x="6339126" y="2551713"/>
            <a:ext cx="144270" cy="154979"/>
          </a:xfrm>
          <a:prstGeom prst="rect">
            <a:avLst/>
          </a:prstGeom>
        </p:spPr>
        <p:txBody>
          <a:bodyPr wrap="none" lIns="0" tIns="0" rIns="0" bIns="0">
            <a:spAutoFit/>
          </a:bodyPr>
          <a:lstStyle/>
          <a:p>
            <a:r>
              <a:rPr lang="en-US" sz="1007" dirty="0">
                <a:latin typeface="Arial"/>
              </a:rPr>
              <a:t>78</a:t>
            </a:r>
          </a:p>
        </p:txBody>
      </p:sp>
      <p:sp>
        <p:nvSpPr>
          <p:cNvPr id="139" name="Rectangle 785">
            <a:extLst>
              <a:ext uri="{FF2B5EF4-FFF2-40B4-BE49-F238E27FC236}">
                <a16:creationId xmlns:a16="http://schemas.microsoft.com/office/drawing/2014/main" id="{1A3D045A-D563-4DCB-A93D-2F07E0C023A5}"/>
              </a:ext>
            </a:extLst>
          </p:cNvPr>
          <p:cNvSpPr/>
          <p:nvPr/>
        </p:nvSpPr>
        <p:spPr>
          <a:xfrm>
            <a:off x="6339126" y="2272731"/>
            <a:ext cx="144270" cy="155427"/>
          </a:xfrm>
          <a:prstGeom prst="rect">
            <a:avLst/>
          </a:prstGeom>
        </p:spPr>
        <p:txBody>
          <a:bodyPr wrap="none" lIns="0" tIns="0" rIns="0" bIns="0">
            <a:spAutoFit/>
          </a:bodyPr>
          <a:lstStyle/>
          <a:p>
            <a:r>
              <a:rPr lang="en-US" sz="1010" dirty="0">
                <a:latin typeface="Arial"/>
              </a:rPr>
              <a:t>79</a:t>
            </a:r>
          </a:p>
        </p:txBody>
      </p:sp>
      <p:sp>
        <p:nvSpPr>
          <p:cNvPr id="140" name="Rectangle 786">
            <a:extLst>
              <a:ext uri="{FF2B5EF4-FFF2-40B4-BE49-F238E27FC236}">
                <a16:creationId xmlns:a16="http://schemas.microsoft.com/office/drawing/2014/main" id="{7F045EBE-A3A4-4FD1-9DAE-8F140A582BFA}"/>
              </a:ext>
            </a:extLst>
          </p:cNvPr>
          <p:cNvSpPr/>
          <p:nvPr/>
        </p:nvSpPr>
        <p:spPr>
          <a:xfrm>
            <a:off x="6339126" y="1994219"/>
            <a:ext cx="144270" cy="155427"/>
          </a:xfrm>
          <a:prstGeom prst="rect">
            <a:avLst/>
          </a:prstGeom>
        </p:spPr>
        <p:txBody>
          <a:bodyPr wrap="none" lIns="0" tIns="0" rIns="0" bIns="0">
            <a:spAutoFit/>
          </a:bodyPr>
          <a:lstStyle/>
          <a:p>
            <a:r>
              <a:rPr lang="en-US" sz="1010" dirty="0">
                <a:latin typeface="Arial"/>
              </a:rPr>
              <a:t>80</a:t>
            </a:r>
          </a:p>
        </p:txBody>
      </p:sp>
      <p:sp>
        <p:nvSpPr>
          <p:cNvPr id="141" name="Rectangle 787">
            <a:extLst>
              <a:ext uri="{FF2B5EF4-FFF2-40B4-BE49-F238E27FC236}">
                <a16:creationId xmlns:a16="http://schemas.microsoft.com/office/drawing/2014/main" id="{AC9491B2-5B5E-4A44-AE03-AA525900ADE8}"/>
              </a:ext>
            </a:extLst>
          </p:cNvPr>
          <p:cNvSpPr/>
          <p:nvPr/>
        </p:nvSpPr>
        <p:spPr>
          <a:xfrm>
            <a:off x="6339126" y="1716307"/>
            <a:ext cx="144270" cy="154979"/>
          </a:xfrm>
          <a:prstGeom prst="rect">
            <a:avLst/>
          </a:prstGeom>
        </p:spPr>
        <p:txBody>
          <a:bodyPr wrap="none" lIns="0" tIns="0" rIns="0" bIns="0">
            <a:spAutoFit/>
          </a:bodyPr>
          <a:lstStyle/>
          <a:p>
            <a:r>
              <a:rPr lang="en-US" sz="1007" dirty="0">
                <a:latin typeface="Arial"/>
              </a:rPr>
              <a:t>81</a:t>
            </a:r>
          </a:p>
        </p:txBody>
      </p:sp>
      <p:sp>
        <p:nvSpPr>
          <p:cNvPr id="142" name="Rectangle 788">
            <a:extLst>
              <a:ext uri="{FF2B5EF4-FFF2-40B4-BE49-F238E27FC236}">
                <a16:creationId xmlns:a16="http://schemas.microsoft.com/office/drawing/2014/main" id="{2693648D-F81D-4120-BDD5-78E8B0D8B1A8}"/>
              </a:ext>
            </a:extLst>
          </p:cNvPr>
          <p:cNvSpPr/>
          <p:nvPr/>
        </p:nvSpPr>
        <p:spPr>
          <a:xfrm>
            <a:off x="6339126" y="1437669"/>
            <a:ext cx="144270" cy="154979"/>
          </a:xfrm>
          <a:prstGeom prst="rect">
            <a:avLst/>
          </a:prstGeom>
        </p:spPr>
        <p:txBody>
          <a:bodyPr wrap="none" lIns="0" tIns="0" rIns="0" bIns="0">
            <a:spAutoFit/>
          </a:bodyPr>
          <a:lstStyle/>
          <a:p>
            <a:r>
              <a:rPr lang="en-US" sz="1007" dirty="0">
                <a:latin typeface="Arial"/>
              </a:rPr>
              <a:t>82</a:t>
            </a:r>
          </a:p>
        </p:txBody>
      </p:sp>
      <p:sp>
        <p:nvSpPr>
          <p:cNvPr id="143" name="Rectangle 789">
            <a:extLst>
              <a:ext uri="{FF2B5EF4-FFF2-40B4-BE49-F238E27FC236}">
                <a16:creationId xmlns:a16="http://schemas.microsoft.com/office/drawing/2014/main" id="{7ADC55EA-772B-4148-A064-0990899B83EA}"/>
              </a:ext>
            </a:extLst>
          </p:cNvPr>
          <p:cNvSpPr/>
          <p:nvPr/>
        </p:nvSpPr>
        <p:spPr>
          <a:xfrm>
            <a:off x="6339126" y="1145950"/>
            <a:ext cx="144270" cy="154979"/>
          </a:xfrm>
          <a:prstGeom prst="rect">
            <a:avLst/>
          </a:prstGeom>
        </p:spPr>
        <p:txBody>
          <a:bodyPr wrap="none" lIns="0" tIns="0" rIns="0" bIns="0">
            <a:spAutoFit/>
          </a:bodyPr>
          <a:lstStyle/>
          <a:p>
            <a:r>
              <a:rPr lang="en-US" sz="1007" dirty="0">
                <a:latin typeface="Arial"/>
              </a:rPr>
              <a:t>83</a:t>
            </a:r>
          </a:p>
        </p:txBody>
      </p:sp>
      <p:sp>
        <p:nvSpPr>
          <p:cNvPr id="144" name="Rectangle 790">
            <a:extLst>
              <a:ext uri="{FF2B5EF4-FFF2-40B4-BE49-F238E27FC236}">
                <a16:creationId xmlns:a16="http://schemas.microsoft.com/office/drawing/2014/main" id="{BD57BA23-5383-4846-989C-5B14240159D5}"/>
              </a:ext>
            </a:extLst>
          </p:cNvPr>
          <p:cNvSpPr/>
          <p:nvPr/>
        </p:nvSpPr>
        <p:spPr>
          <a:xfrm>
            <a:off x="8643035" y="5642041"/>
            <a:ext cx="676467" cy="169726"/>
          </a:xfrm>
          <a:prstGeom prst="rect">
            <a:avLst/>
          </a:prstGeom>
        </p:spPr>
        <p:txBody>
          <a:bodyPr wrap="none" lIns="0" tIns="0" rIns="0" bIns="0">
            <a:spAutoFit/>
          </a:bodyPr>
          <a:lstStyle/>
          <a:p>
            <a:r>
              <a:rPr lang="en-US" sz="1103" b="1" dirty="0">
                <a:latin typeface="Arial"/>
              </a:rPr>
              <a:t>Timepoint</a:t>
            </a:r>
          </a:p>
        </p:txBody>
      </p:sp>
      <p:sp>
        <p:nvSpPr>
          <p:cNvPr id="145" name="Rectangle 791">
            <a:extLst>
              <a:ext uri="{FF2B5EF4-FFF2-40B4-BE49-F238E27FC236}">
                <a16:creationId xmlns:a16="http://schemas.microsoft.com/office/drawing/2014/main" id="{F0A452CE-827B-4331-85B0-1D143928B12E}"/>
              </a:ext>
            </a:extLst>
          </p:cNvPr>
          <p:cNvSpPr/>
          <p:nvPr/>
        </p:nvSpPr>
        <p:spPr>
          <a:xfrm>
            <a:off x="6573440" y="5351910"/>
            <a:ext cx="4475264" cy="154979"/>
          </a:xfrm>
          <a:prstGeom prst="rect">
            <a:avLst/>
          </a:prstGeom>
        </p:spPr>
        <p:txBody>
          <a:bodyPr wrap="none" lIns="0" tIns="0" rIns="0" bIns="0">
            <a:spAutoFit/>
          </a:bodyPr>
          <a:lstStyle/>
          <a:p>
            <a:pPr>
              <a:tabLst>
                <a:tab pos="624585" algn="l"/>
                <a:tab pos="1237233" algn="l"/>
                <a:tab pos="1861439" algn="l"/>
                <a:tab pos="2486025" algn="l"/>
                <a:tab pos="3111754" algn="l"/>
                <a:tab pos="3736340" algn="l"/>
                <a:tab pos="4360545" algn="l"/>
              </a:tabLst>
            </a:pPr>
            <a:r>
              <a:rPr lang="en-US" sz="1007" dirty="0">
                <a:latin typeface="Arial"/>
              </a:rPr>
              <a:t>1	2	3	4	5	6	7	8</a:t>
            </a:r>
          </a:p>
        </p:txBody>
      </p:sp>
      <p:sp>
        <p:nvSpPr>
          <p:cNvPr id="146" name="Rectangle 793">
            <a:extLst>
              <a:ext uri="{FF2B5EF4-FFF2-40B4-BE49-F238E27FC236}">
                <a16:creationId xmlns:a16="http://schemas.microsoft.com/office/drawing/2014/main" id="{1727B49F-C815-4EB1-95FA-641EE6D2E917}"/>
              </a:ext>
            </a:extLst>
          </p:cNvPr>
          <p:cNvSpPr/>
          <p:nvPr/>
        </p:nvSpPr>
        <p:spPr>
          <a:xfrm>
            <a:off x="705471" y="5128732"/>
            <a:ext cx="5011862" cy="679353"/>
          </a:xfrm>
          <a:prstGeom prst="rect">
            <a:avLst/>
          </a:prstGeom>
        </p:spPr>
        <p:txBody>
          <a:bodyPr wrap="square" lIns="0" tIns="0" rIns="0" bIns="0">
            <a:spAutoFit/>
          </a:bodyPr>
          <a:lstStyle/>
          <a:p>
            <a:pPr>
              <a:tabLst>
                <a:tab pos="1009141" algn="l"/>
              </a:tabLst>
            </a:pPr>
            <a:r>
              <a:rPr lang="en-US" sz="1106" dirty="0">
                <a:latin typeface="Calibri"/>
              </a:rPr>
              <a:t>Mer</a:t>
            </a:r>
            <a:r>
              <a:rPr lang="en-US" sz="1106" spc="-14" dirty="0">
                <a:latin typeface="Calibri"/>
              </a:rPr>
              <a:t>c</a:t>
            </a:r>
            <a:r>
              <a:rPr lang="en-US" sz="1106" dirty="0">
                <a:latin typeface="Calibri"/>
              </a:rPr>
              <a:t>ie</a:t>
            </a:r>
            <a:r>
              <a:rPr lang="en-US" sz="1106" spc="-12" dirty="0">
                <a:latin typeface="Calibri"/>
              </a:rPr>
              <a:t>c</a:t>
            </a:r>
            <a:r>
              <a:rPr lang="en-US" sz="1106" dirty="0">
                <a:latin typeface="Calibri"/>
              </a:rPr>
              <a:t>a-Bebber	RL</a:t>
            </a:r>
            <a:r>
              <a:rPr lang="en-US" sz="1106" spc="-13" dirty="0">
                <a:latin typeface="Calibri"/>
              </a:rPr>
              <a:t>,</a:t>
            </a:r>
            <a:r>
              <a:rPr lang="en-US" sz="1106" dirty="0">
                <a:latin typeface="Calibri"/>
              </a:rPr>
              <a:t> Pri</a:t>
            </a:r>
            <a:r>
              <a:rPr lang="en-US" sz="1106" spc="-13" dirty="0">
                <a:latin typeface="Calibri"/>
              </a:rPr>
              <a:t>c</a:t>
            </a:r>
            <a:r>
              <a:rPr lang="en-US" sz="1106" dirty="0">
                <a:latin typeface="Calibri"/>
              </a:rPr>
              <a:t>e MA</a:t>
            </a:r>
            <a:r>
              <a:rPr lang="en-US" sz="1106" spc="-13" dirty="0">
                <a:latin typeface="Calibri"/>
              </a:rPr>
              <a:t>,</a:t>
            </a:r>
            <a:r>
              <a:rPr lang="en-US" sz="1106" dirty="0">
                <a:latin typeface="Calibri"/>
              </a:rPr>
              <a:t> </a:t>
            </a:r>
            <a:r>
              <a:rPr lang="en-US" sz="1106" b="1" dirty="0">
                <a:latin typeface="Calibri-Bold"/>
              </a:rPr>
              <a:t>Bell M</a:t>
            </a:r>
            <a:r>
              <a:rPr lang="en-US" sz="1106" b="1" spc="-12" dirty="0">
                <a:latin typeface="Calibri-Bold"/>
              </a:rPr>
              <a:t>L</a:t>
            </a:r>
            <a:r>
              <a:rPr lang="en-US" sz="1106" spc="-13" dirty="0">
                <a:latin typeface="Calibri"/>
              </a:rPr>
              <a:t>,</a:t>
            </a:r>
            <a:r>
              <a:rPr lang="en-US" sz="1106" dirty="0">
                <a:latin typeface="Calibri"/>
              </a:rPr>
              <a:t> King</a:t>
            </a:r>
            <a:r>
              <a:rPr lang="en-US" sz="1106" spc="-35" dirty="0">
                <a:latin typeface="Calibri"/>
              </a:rPr>
              <a:t> </a:t>
            </a:r>
            <a:r>
              <a:rPr lang="en-US" sz="1106" dirty="0">
                <a:latin typeface="Calibri"/>
              </a:rPr>
              <a:t>M</a:t>
            </a:r>
            <a:r>
              <a:rPr lang="en-US" sz="1106" spc="-12" dirty="0">
                <a:latin typeface="Calibri"/>
              </a:rPr>
              <a:t>T</a:t>
            </a:r>
            <a:r>
              <a:rPr lang="en-US" sz="1106" spc="-13" dirty="0">
                <a:latin typeface="Calibri"/>
              </a:rPr>
              <a:t>,</a:t>
            </a:r>
            <a:r>
              <a:rPr lang="en-US" sz="1106" dirty="0">
                <a:latin typeface="Calibri"/>
              </a:rPr>
              <a:t> Bu</a:t>
            </a:r>
            <a:r>
              <a:rPr lang="en-US" sz="1106" spc="-12" dirty="0">
                <a:latin typeface="Calibri"/>
              </a:rPr>
              <a:t>t</a:t>
            </a:r>
            <a:r>
              <a:rPr lang="en-US" sz="1106" dirty="0">
                <a:latin typeface="Calibri"/>
              </a:rPr>
              <a:t>ow PN</a:t>
            </a:r>
            <a:r>
              <a:rPr lang="en-US" sz="1106" spc="-13" dirty="0">
                <a:latin typeface="Calibri"/>
              </a:rPr>
              <a:t>,</a:t>
            </a:r>
            <a:r>
              <a:rPr lang="en-US" sz="1106" dirty="0">
                <a:latin typeface="Calibri"/>
              </a:rPr>
              <a:t> </a:t>
            </a:r>
            <a:r>
              <a:rPr lang="en-US" sz="1106" spc="-12" dirty="0">
                <a:latin typeface="Calibri"/>
              </a:rPr>
              <a:t>T</a:t>
            </a:r>
            <a:r>
              <a:rPr lang="en-US" sz="1106" dirty="0">
                <a:latin typeface="Calibri"/>
              </a:rPr>
              <a:t>he </a:t>
            </a:r>
            <a:r>
              <a:rPr lang="en-US" sz="1103" dirty="0">
                <a:latin typeface="Calibri"/>
              </a:rPr>
              <a:t>Australian</a:t>
            </a:r>
            <a:r>
              <a:rPr lang="en-US" sz="1103" spc="-58" dirty="0">
                <a:latin typeface="Calibri"/>
              </a:rPr>
              <a:t> </a:t>
            </a:r>
            <a:r>
              <a:rPr lang="en-US" sz="1103" spc="-12" dirty="0">
                <a:latin typeface="Calibri"/>
              </a:rPr>
              <a:t>O</a:t>
            </a:r>
            <a:r>
              <a:rPr lang="en-US" sz="1103" dirty="0">
                <a:latin typeface="Calibri"/>
              </a:rPr>
              <a:t>varian Can</a:t>
            </a:r>
            <a:r>
              <a:rPr lang="en-US" sz="1103" spc="-12" dirty="0">
                <a:latin typeface="Calibri"/>
              </a:rPr>
              <a:t>c</a:t>
            </a:r>
            <a:r>
              <a:rPr lang="en-US" sz="1103" dirty="0">
                <a:latin typeface="Calibri"/>
              </a:rPr>
              <a:t>er S</a:t>
            </a:r>
            <a:r>
              <a:rPr lang="en-US" sz="1103" spc="-13" dirty="0">
                <a:latin typeface="Calibri"/>
              </a:rPr>
              <a:t>t</a:t>
            </a:r>
            <a:r>
              <a:rPr lang="en-US" sz="1103" dirty="0">
                <a:latin typeface="Calibri"/>
              </a:rPr>
              <a:t>udy - Quality</a:t>
            </a:r>
            <a:r>
              <a:rPr lang="en-US" sz="1103" spc="-34" dirty="0">
                <a:latin typeface="Calibri"/>
              </a:rPr>
              <a:t> </a:t>
            </a:r>
            <a:r>
              <a:rPr lang="en-US" sz="1103" dirty="0">
                <a:latin typeface="Calibri"/>
              </a:rPr>
              <a:t>of Life S</a:t>
            </a:r>
            <a:r>
              <a:rPr lang="en-US" sz="1103" spc="-13" dirty="0">
                <a:latin typeface="Calibri"/>
              </a:rPr>
              <a:t>t</a:t>
            </a:r>
            <a:r>
              <a:rPr lang="en-US" sz="1103" dirty="0">
                <a:latin typeface="Calibri"/>
              </a:rPr>
              <a:t>udy Investiga</a:t>
            </a:r>
            <a:r>
              <a:rPr lang="en-US" sz="1103" spc="-12" dirty="0">
                <a:latin typeface="Calibri"/>
              </a:rPr>
              <a:t>t</a:t>
            </a:r>
            <a:r>
              <a:rPr lang="en-US" sz="1103" dirty="0">
                <a:latin typeface="Calibri"/>
              </a:rPr>
              <a:t>ors. </a:t>
            </a:r>
            <a:r>
              <a:rPr lang="en-US" sz="1103" spc="-12" dirty="0">
                <a:latin typeface="Calibri"/>
              </a:rPr>
              <a:t>O</a:t>
            </a:r>
            <a:r>
              <a:rPr lang="en-US" sz="1103" dirty="0">
                <a:latin typeface="Calibri"/>
              </a:rPr>
              <a:t>varian </a:t>
            </a:r>
            <a:r>
              <a:rPr lang="en-US" sz="1103" spc="-12" dirty="0">
                <a:latin typeface="Calibri"/>
              </a:rPr>
              <a:t>c</a:t>
            </a:r>
            <a:r>
              <a:rPr lang="en-US" sz="1103" dirty="0">
                <a:latin typeface="Calibri"/>
              </a:rPr>
              <a:t>an</a:t>
            </a:r>
            <a:r>
              <a:rPr lang="en-US" sz="1103" spc="-12" dirty="0">
                <a:latin typeface="Calibri"/>
              </a:rPr>
              <a:t>c</a:t>
            </a:r>
            <a:r>
              <a:rPr lang="en-US" sz="1103" dirty="0">
                <a:latin typeface="Calibri"/>
              </a:rPr>
              <a:t>er study drop-outs had worse health-rela</a:t>
            </a:r>
            <a:r>
              <a:rPr lang="en-US" sz="1103" spc="-12" dirty="0">
                <a:latin typeface="Calibri"/>
              </a:rPr>
              <a:t>t</a:t>
            </a:r>
            <a:r>
              <a:rPr lang="en-US" sz="1103" dirty="0">
                <a:latin typeface="Calibri"/>
              </a:rPr>
              <a:t>ed</a:t>
            </a:r>
            <a:r>
              <a:rPr lang="en-US" sz="1103" spc="-36" dirty="0">
                <a:latin typeface="Calibri"/>
              </a:rPr>
              <a:t> </a:t>
            </a:r>
            <a:r>
              <a:rPr lang="en-US" sz="1103" dirty="0">
                <a:latin typeface="Calibri"/>
              </a:rPr>
              <a:t>quality</a:t>
            </a:r>
            <a:r>
              <a:rPr lang="en-US" sz="1103" spc="-34" dirty="0">
                <a:latin typeface="Calibri"/>
              </a:rPr>
              <a:t> </a:t>
            </a:r>
            <a:r>
              <a:rPr lang="en-US" sz="1103" dirty="0">
                <a:latin typeface="Calibri"/>
              </a:rPr>
              <a:t>of life</a:t>
            </a:r>
            <a:r>
              <a:rPr lang="en-US" sz="1103" spc="-33" dirty="0">
                <a:latin typeface="Calibri"/>
              </a:rPr>
              <a:t> </a:t>
            </a:r>
            <a:r>
              <a:rPr lang="en-US" sz="1103" dirty="0">
                <a:latin typeface="Calibri"/>
              </a:rPr>
              <a:t>and psy</a:t>
            </a:r>
            <a:r>
              <a:rPr lang="en-US" sz="1103" spc="-12" dirty="0">
                <a:latin typeface="Calibri"/>
              </a:rPr>
              <a:t>c</a:t>
            </a:r>
            <a:r>
              <a:rPr lang="en-US" sz="1103" dirty="0">
                <a:latin typeface="Calibri"/>
              </a:rPr>
              <a:t>ho-so</a:t>
            </a:r>
            <a:r>
              <a:rPr lang="en-US" sz="1103" spc="-12" dirty="0">
                <a:latin typeface="Calibri"/>
              </a:rPr>
              <a:t>c</a:t>
            </a:r>
            <a:r>
              <a:rPr lang="en-US" sz="1103" dirty="0">
                <a:latin typeface="Calibri"/>
              </a:rPr>
              <a:t>ial</a:t>
            </a:r>
            <a:r>
              <a:rPr lang="en-US" sz="1103" spc="-34" dirty="0">
                <a:latin typeface="Calibri"/>
              </a:rPr>
              <a:t> </a:t>
            </a:r>
            <a:r>
              <a:rPr lang="en-US" sz="1103" dirty="0">
                <a:latin typeface="Calibri"/>
              </a:rPr>
              <a:t>symptoms</a:t>
            </a:r>
            <a:r>
              <a:rPr lang="en-US" sz="1103" spc="-34" dirty="0">
                <a:latin typeface="Calibri"/>
              </a:rPr>
              <a:t> </a:t>
            </a:r>
            <a:r>
              <a:rPr lang="en-US" sz="1103" dirty="0">
                <a:latin typeface="Calibri"/>
              </a:rPr>
              <a:t>a</a:t>
            </a:r>
            <a:r>
              <a:rPr lang="en-US" sz="1103" spc="-12" dirty="0">
                <a:latin typeface="Calibri"/>
              </a:rPr>
              <a:t>t</a:t>
            </a:r>
            <a:r>
              <a:rPr lang="en-US" sz="1103" dirty="0">
                <a:latin typeface="Calibri"/>
              </a:rPr>
              <a:t> baseline</a:t>
            </a:r>
            <a:r>
              <a:rPr lang="en-US" sz="1103" spc="-31" dirty="0">
                <a:latin typeface="Calibri"/>
              </a:rPr>
              <a:t> </a:t>
            </a:r>
            <a:r>
              <a:rPr lang="en-US" sz="1103" dirty="0">
                <a:latin typeface="Calibri"/>
              </a:rPr>
              <a:t>and over time. (2017) </a:t>
            </a:r>
            <a:r>
              <a:rPr lang="en-US" sz="1103" i="1" dirty="0">
                <a:latin typeface="Calibri-Italic"/>
              </a:rPr>
              <a:t>Asia</a:t>
            </a:r>
            <a:r>
              <a:rPr lang="en-US" sz="1103" i="1" spc="-34" dirty="0">
                <a:latin typeface="Calibri-Italic"/>
              </a:rPr>
              <a:t> </a:t>
            </a:r>
            <a:r>
              <a:rPr lang="en-US" sz="1103" i="1" dirty="0">
                <a:latin typeface="Calibri-Italic"/>
              </a:rPr>
              <a:t>Pacific</a:t>
            </a:r>
            <a:r>
              <a:rPr lang="en-US" sz="1103" i="1" spc="-61" dirty="0">
                <a:latin typeface="Calibri-Italic"/>
              </a:rPr>
              <a:t> </a:t>
            </a:r>
            <a:r>
              <a:rPr lang="en-US" sz="1103" i="1" dirty="0">
                <a:latin typeface="Calibri-Italic"/>
              </a:rPr>
              <a:t>Journal</a:t>
            </a:r>
            <a:r>
              <a:rPr lang="en-US" sz="1103" i="1" spc="-82" dirty="0">
                <a:latin typeface="Calibri-Italic"/>
              </a:rPr>
              <a:t> </a:t>
            </a:r>
            <a:r>
              <a:rPr lang="en-US" sz="1103" i="1" dirty="0">
                <a:latin typeface="Calibri-Italic"/>
              </a:rPr>
              <a:t>of Clinical</a:t>
            </a:r>
            <a:r>
              <a:rPr lang="en-US" sz="1103" i="1" spc="-82" dirty="0">
                <a:latin typeface="Calibri-Italic"/>
              </a:rPr>
              <a:t> </a:t>
            </a:r>
            <a:r>
              <a:rPr lang="en-US" sz="1103" i="1" dirty="0">
                <a:latin typeface="Calibri-Italic"/>
              </a:rPr>
              <a:t>Oncology </a:t>
            </a:r>
            <a:r>
              <a:rPr lang="en-US" sz="1103" dirty="0">
                <a:latin typeface="Calibri"/>
              </a:rPr>
              <a:t>13(5):e381-e388</a:t>
            </a:r>
          </a:p>
        </p:txBody>
      </p:sp>
    </p:spTree>
    <p:extLst>
      <p:ext uri="{BB962C8B-B14F-4D97-AF65-F5344CB8AC3E}">
        <p14:creationId xmlns:p14="http://schemas.microsoft.com/office/powerpoint/2010/main" val="307499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7A773-48E2-46E3-91CC-8ACA185F3479}"/>
              </a:ext>
            </a:extLst>
          </p:cNvPr>
          <p:cNvSpPr>
            <a:spLocks noGrp="1"/>
          </p:cNvSpPr>
          <p:nvPr>
            <p:ph type="body" sz="quarter" idx="12"/>
          </p:nvPr>
        </p:nvSpPr>
        <p:spPr>
          <a:xfrm>
            <a:off x="496945" y="574384"/>
            <a:ext cx="6000674" cy="3686720"/>
          </a:xfrm>
        </p:spPr>
        <p:txBody>
          <a:bodyPr>
            <a:normAutofit/>
          </a:bodyPr>
          <a:lstStyle/>
          <a:p>
            <a:r>
              <a:rPr lang="en-US" dirty="0"/>
              <a:t>Special Considerations:</a:t>
            </a:r>
          </a:p>
          <a:p>
            <a:pPr algn="ctr"/>
            <a:endParaRPr lang="en-US" dirty="0"/>
          </a:p>
          <a:p>
            <a:pPr algn="ctr"/>
            <a:r>
              <a:rPr lang="en-US" dirty="0"/>
              <a:t>Desirable Properties </a:t>
            </a:r>
            <a:br>
              <a:rPr lang="en-US" dirty="0"/>
            </a:br>
            <a:r>
              <a:rPr lang="en-US" dirty="0"/>
              <a:t>of PROMs</a:t>
            </a:r>
          </a:p>
        </p:txBody>
      </p:sp>
    </p:spTree>
    <p:extLst>
      <p:ext uri="{BB962C8B-B14F-4D97-AF65-F5344CB8AC3E}">
        <p14:creationId xmlns:p14="http://schemas.microsoft.com/office/powerpoint/2010/main" val="3680545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8781-A488-43D3-A2A0-BD53293E144E}"/>
              </a:ext>
            </a:extLst>
          </p:cNvPr>
          <p:cNvSpPr>
            <a:spLocks noGrp="1"/>
          </p:cNvSpPr>
          <p:nvPr>
            <p:ph type="title"/>
          </p:nvPr>
        </p:nvSpPr>
        <p:spPr/>
        <p:txBody>
          <a:bodyPr/>
          <a:lstStyle/>
          <a:p>
            <a:r>
              <a:rPr lang="en-US" dirty="0"/>
              <a:t>Desirable Properties of PROMs:  Validity and Reliability</a:t>
            </a:r>
          </a:p>
        </p:txBody>
      </p:sp>
      <p:sp>
        <p:nvSpPr>
          <p:cNvPr id="3" name="Content Placeholder 2">
            <a:extLst>
              <a:ext uri="{FF2B5EF4-FFF2-40B4-BE49-F238E27FC236}">
                <a16:creationId xmlns:a16="http://schemas.microsoft.com/office/drawing/2014/main" id="{0265F5DF-EC3F-4C73-B95E-B375B3C36AC9}"/>
              </a:ext>
            </a:extLst>
          </p:cNvPr>
          <p:cNvSpPr>
            <a:spLocks noGrp="1"/>
          </p:cNvSpPr>
          <p:nvPr>
            <p:ph idx="1"/>
          </p:nvPr>
        </p:nvSpPr>
        <p:spPr>
          <a:xfrm>
            <a:off x="471935" y="1047056"/>
            <a:ext cx="11394276" cy="5176316"/>
          </a:xfrm>
        </p:spPr>
        <p:txBody>
          <a:bodyPr/>
          <a:lstStyle/>
          <a:p>
            <a:r>
              <a:rPr lang="en-US" dirty="0"/>
              <a:t>Validity – concerns whether scores on an instrument are measuring what they are supposed to measure</a:t>
            </a:r>
          </a:p>
          <a:p>
            <a:r>
              <a:rPr lang="en-US" dirty="0"/>
              <a:t>Reliability – concerns how consistently a score measures the concept</a:t>
            </a:r>
          </a:p>
          <a:p>
            <a:pPr lvl="1"/>
            <a:r>
              <a:rPr lang="en-US" dirty="0"/>
              <a:t>Are scores stable in stable patients?</a:t>
            </a:r>
          </a:p>
          <a:p>
            <a:pPr lvl="1"/>
            <a:r>
              <a:rPr lang="en-US" dirty="0"/>
              <a:t>Test-retest correlations</a:t>
            </a:r>
          </a:p>
          <a:p>
            <a:pPr lvl="1"/>
            <a:r>
              <a:rPr lang="en-US" dirty="0"/>
              <a:t>Internal consistency (Cronbach’s alpha coefficient)</a:t>
            </a:r>
          </a:p>
          <a:p>
            <a:r>
              <a:rPr lang="en-US" dirty="0"/>
              <a:t>Reliability is a necessary but insufficient condition for validity</a:t>
            </a:r>
          </a:p>
          <a:p>
            <a:pPr lvl="1"/>
            <a:r>
              <a:rPr lang="en-US" dirty="0"/>
              <a:t>The validity of a scale score cannot be higher than the reliability.  Reliability establishes the maximum possible validity.</a:t>
            </a:r>
          </a:p>
        </p:txBody>
      </p:sp>
      <p:pic>
        <p:nvPicPr>
          <p:cNvPr id="4" name="Picture 4" descr="rel&amp;val1">
            <a:extLst>
              <a:ext uri="{FF2B5EF4-FFF2-40B4-BE49-F238E27FC236}">
                <a16:creationId xmlns:a16="http://schemas.microsoft.com/office/drawing/2014/main" id="{F9EF8958-DAB7-497C-A718-6E063C94AD84}"/>
              </a:ext>
            </a:extLst>
          </p:cNvPr>
          <p:cNvPicPr>
            <a:picLocks noChangeAspect="1" noChangeArrowheads="1"/>
          </p:cNvPicPr>
          <p:nvPr/>
        </p:nvPicPr>
        <p:blipFill>
          <a:blip r:embed="rId2"/>
          <a:srcRect/>
          <a:stretch>
            <a:fillRect/>
          </a:stretch>
        </p:blipFill>
        <p:spPr bwMode="auto">
          <a:xfrm>
            <a:off x="2514600" y="3937372"/>
            <a:ext cx="7162800" cy="2286000"/>
          </a:xfrm>
          <a:prstGeom prst="rect">
            <a:avLst/>
          </a:prstGeom>
          <a:noFill/>
          <a:ln w="9525">
            <a:noFill/>
            <a:miter lim="800000"/>
            <a:headEnd/>
            <a:tailEnd/>
          </a:ln>
        </p:spPr>
      </p:pic>
    </p:spTree>
    <p:extLst>
      <p:ext uri="{BB962C8B-B14F-4D97-AF65-F5344CB8AC3E}">
        <p14:creationId xmlns:p14="http://schemas.microsoft.com/office/powerpoint/2010/main" val="1702200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0016-1268-4518-9570-04214900F238}"/>
              </a:ext>
            </a:extLst>
          </p:cNvPr>
          <p:cNvSpPr>
            <a:spLocks noGrp="1"/>
          </p:cNvSpPr>
          <p:nvPr>
            <p:ph type="title"/>
          </p:nvPr>
        </p:nvSpPr>
        <p:spPr/>
        <p:txBody>
          <a:bodyPr/>
          <a:lstStyle/>
          <a:p>
            <a:r>
              <a:rPr lang="en-US" dirty="0"/>
              <a:t>Desirable Properties of PROMs: </a:t>
            </a:r>
            <a:br>
              <a:rPr lang="en-US" dirty="0"/>
            </a:br>
            <a:r>
              <a:rPr lang="en-US" dirty="0"/>
              <a:t>Sensitivity to change, Ability to distinguish between groups</a:t>
            </a:r>
          </a:p>
        </p:txBody>
      </p:sp>
      <p:sp>
        <p:nvSpPr>
          <p:cNvPr id="3" name="Content Placeholder 2">
            <a:extLst>
              <a:ext uri="{FF2B5EF4-FFF2-40B4-BE49-F238E27FC236}">
                <a16:creationId xmlns:a16="http://schemas.microsoft.com/office/drawing/2014/main" id="{17B21E4F-BF3E-4073-B7BE-FC66B99FF7D5}"/>
              </a:ext>
            </a:extLst>
          </p:cNvPr>
          <p:cNvSpPr>
            <a:spLocks noGrp="1"/>
          </p:cNvSpPr>
          <p:nvPr>
            <p:ph idx="1"/>
          </p:nvPr>
        </p:nvSpPr>
        <p:spPr>
          <a:xfrm>
            <a:off x="471935" y="822960"/>
            <a:ext cx="11394276" cy="4705468"/>
          </a:xfrm>
        </p:spPr>
        <p:txBody>
          <a:bodyPr>
            <a:normAutofit/>
          </a:bodyPr>
          <a:lstStyle/>
          <a:p>
            <a:endParaRPr lang="en-US" dirty="0"/>
          </a:p>
          <a:p>
            <a:endParaRPr lang="en-US" dirty="0"/>
          </a:p>
          <a:p>
            <a:pPr marL="457200" indent="-457200">
              <a:buFont typeface="+mj-lt"/>
              <a:buAutoNum type="arabicPeriod"/>
            </a:pPr>
            <a:r>
              <a:rPr lang="en-US" sz="2400" dirty="0"/>
              <a:t>PRO scores should change when the underlying concept being measured changes</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PRO scores should be different between groups who differ on the underlying concept being measured</a:t>
            </a:r>
          </a:p>
          <a:p>
            <a:pPr lvl="1"/>
            <a:r>
              <a:rPr lang="en-US" sz="2000" dirty="0"/>
              <a:t>E.g., patients with high performance status should have higher QoL means than patients with low performance status</a:t>
            </a:r>
          </a:p>
        </p:txBody>
      </p:sp>
      <p:sp>
        <p:nvSpPr>
          <p:cNvPr id="4" name="Rectangle 3">
            <a:extLst>
              <a:ext uri="{FF2B5EF4-FFF2-40B4-BE49-F238E27FC236}">
                <a16:creationId xmlns:a16="http://schemas.microsoft.com/office/drawing/2014/main" id="{7BAE0CED-F54F-46F1-9BA1-EC0CF4D9F289}"/>
              </a:ext>
            </a:extLst>
          </p:cNvPr>
          <p:cNvSpPr/>
          <p:nvPr/>
        </p:nvSpPr>
        <p:spPr>
          <a:xfrm>
            <a:off x="471935" y="5020056"/>
            <a:ext cx="11394276" cy="11801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accent1"/>
                </a:solidFill>
              </a:rPr>
              <a:t>Both criteria are functions of reliability and validity.  A reliable and valid PROM will meet both criteria.</a:t>
            </a:r>
          </a:p>
        </p:txBody>
      </p:sp>
    </p:spTree>
    <p:extLst>
      <p:ext uri="{BB962C8B-B14F-4D97-AF65-F5344CB8AC3E}">
        <p14:creationId xmlns:p14="http://schemas.microsoft.com/office/powerpoint/2010/main" val="1684238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7A773-48E2-46E3-91CC-8ACA185F3479}"/>
              </a:ext>
            </a:extLst>
          </p:cNvPr>
          <p:cNvSpPr>
            <a:spLocks noGrp="1"/>
          </p:cNvSpPr>
          <p:nvPr>
            <p:ph type="body" sz="quarter" idx="12"/>
          </p:nvPr>
        </p:nvSpPr>
        <p:spPr>
          <a:xfrm>
            <a:off x="496945" y="574384"/>
            <a:ext cx="6319491" cy="3686720"/>
          </a:xfrm>
        </p:spPr>
        <p:txBody>
          <a:bodyPr>
            <a:normAutofit lnSpcReduction="10000"/>
          </a:bodyPr>
          <a:lstStyle/>
          <a:p>
            <a:pPr algn="ctr"/>
            <a:r>
              <a:rPr lang="en-US" dirty="0"/>
              <a:t>Special Considerations:</a:t>
            </a:r>
          </a:p>
          <a:p>
            <a:pPr algn="ctr"/>
            <a:endParaRPr lang="en-US" dirty="0"/>
          </a:p>
          <a:p>
            <a:pPr algn="ctr"/>
            <a:r>
              <a:rPr lang="en-US" dirty="0"/>
              <a:t>Coding of Item Responses in </a:t>
            </a:r>
            <a:br>
              <a:rPr lang="en-US" dirty="0"/>
            </a:br>
            <a:r>
              <a:rPr lang="en-US" dirty="0"/>
              <a:t>Databases </a:t>
            </a:r>
          </a:p>
          <a:p>
            <a:pPr algn="ctr"/>
            <a:endParaRPr lang="en-US" dirty="0"/>
          </a:p>
        </p:txBody>
      </p:sp>
    </p:spTree>
    <p:extLst>
      <p:ext uri="{BB962C8B-B14F-4D97-AF65-F5344CB8AC3E}">
        <p14:creationId xmlns:p14="http://schemas.microsoft.com/office/powerpoint/2010/main" val="735858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767C-F026-4162-9AF7-70C0B3C3CA8E}"/>
              </a:ext>
            </a:extLst>
          </p:cNvPr>
          <p:cNvSpPr>
            <a:spLocks noGrp="1"/>
          </p:cNvSpPr>
          <p:nvPr>
            <p:ph type="title"/>
          </p:nvPr>
        </p:nvSpPr>
        <p:spPr/>
        <p:txBody>
          <a:bodyPr/>
          <a:lstStyle/>
          <a:p>
            <a:r>
              <a:rPr lang="en-US" dirty="0"/>
              <a:t>Coding of Item Responses in Databases </a:t>
            </a:r>
          </a:p>
        </p:txBody>
      </p:sp>
      <p:sp>
        <p:nvSpPr>
          <p:cNvPr id="3" name="Content Placeholder 2">
            <a:extLst>
              <a:ext uri="{FF2B5EF4-FFF2-40B4-BE49-F238E27FC236}">
                <a16:creationId xmlns:a16="http://schemas.microsoft.com/office/drawing/2014/main" id="{9A177C94-B0CA-42FA-B41A-5F8E48F09944}"/>
              </a:ext>
            </a:extLst>
          </p:cNvPr>
          <p:cNvSpPr>
            <a:spLocks noGrp="1"/>
          </p:cNvSpPr>
          <p:nvPr>
            <p:ph idx="1"/>
          </p:nvPr>
        </p:nvSpPr>
        <p:spPr>
          <a:xfrm>
            <a:off x="471935" y="1256146"/>
            <a:ext cx="11394276" cy="4792382"/>
          </a:xfrm>
        </p:spPr>
        <p:txBody>
          <a:bodyPr>
            <a:normAutofit fontScale="92500"/>
          </a:bodyPr>
          <a:lstStyle/>
          <a:p>
            <a:r>
              <a:rPr lang="en-US" sz="2400" dirty="0"/>
              <a:t>The raw item response data are not always coded in the original database as expected</a:t>
            </a:r>
          </a:p>
          <a:p>
            <a:pPr lvl="1"/>
            <a:r>
              <a:rPr lang="en-US" sz="2200" dirty="0"/>
              <a:t>In my experience, this is the case for roughly </a:t>
            </a:r>
            <a:r>
              <a:rPr lang="en-US" sz="2200" u="sng" dirty="0"/>
              <a:t>50%</a:t>
            </a:r>
            <a:r>
              <a:rPr lang="en-US" sz="2200" dirty="0"/>
              <a:t> of studies with a PROM</a:t>
            </a:r>
          </a:p>
          <a:p>
            <a:endParaRPr lang="en-US" sz="2400" dirty="0"/>
          </a:p>
          <a:p>
            <a:r>
              <a:rPr lang="en-US" sz="2400" dirty="0"/>
              <a:t>Ideally, the raw item response data will be coded exactly as depicted on the PROM form (e.g., see FACT-C) and/or as implied by the PROM scoring instructions</a:t>
            </a:r>
            <a:endParaRPr lang="en-US" sz="2000" dirty="0"/>
          </a:p>
          <a:p>
            <a:pPr lvl="1"/>
            <a:r>
              <a:rPr lang="en-US" sz="2000" dirty="0"/>
              <a:t>Many PROMs have scoring programs (e.g., for SPSS, SAS, R) that expect the data coded this way</a:t>
            </a:r>
          </a:p>
          <a:p>
            <a:pPr lvl="1"/>
            <a:r>
              <a:rPr lang="en-US" sz="2000" dirty="0"/>
              <a:t>Coding raw data this way eliminates time-consuming “data detective work” to figure out how the data were coded and what recodes might be necessary before scoring</a:t>
            </a:r>
          </a:p>
          <a:p>
            <a:pPr lvl="1"/>
            <a:endParaRPr lang="en-US" sz="2000" dirty="0"/>
          </a:p>
          <a:p>
            <a:r>
              <a:rPr lang="en-US" sz="2400" dirty="0"/>
              <a:t>Always get the “codebook” for the raw item response data, and make any necessary recodes before scoring</a:t>
            </a:r>
          </a:p>
          <a:p>
            <a:pPr lvl="1"/>
            <a:r>
              <a:rPr lang="en-US" sz="2000" dirty="0"/>
              <a:t>If involved with a study from the design and kickoff phases, work with the study’s database admin to make sure the item data are encoded as expected</a:t>
            </a:r>
          </a:p>
        </p:txBody>
      </p:sp>
    </p:spTree>
    <p:extLst>
      <p:ext uri="{BB962C8B-B14F-4D97-AF65-F5344CB8AC3E}">
        <p14:creationId xmlns:p14="http://schemas.microsoft.com/office/powerpoint/2010/main" val="395268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8552-A93A-42F3-99B5-D60839DC1F0F}"/>
              </a:ext>
            </a:extLst>
          </p:cNvPr>
          <p:cNvSpPr>
            <a:spLocks noGrp="1"/>
          </p:cNvSpPr>
          <p:nvPr>
            <p:ph type="title"/>
          </p:nvPr>
        </p:nvSpPr>
        <p:spPr/>
        <p:txBody>
          <a:bodyPr/>
          <a:lstStyle/>
          <a:p>
            <a:r>
              <a:rPr lang="en-US" dirty="0"/>
              <a:t>What is HRQoL?</a:t>
            </a:r>
          </a:p>
        </p:txBody>
      </p:sp>
      <p:sp>
        <p:nvSpPr>
          <p:cNvPr id="3" name="Text Placeholder 2">
            <a:extLst>
              <a:ext uri="{FF2B5EF4-FFF2-40B4-BE49-F238E27FC236}">
                <a16:creationId xmlns:a16="http://schemas.microsoft.com/office/drawing/2014/main" id="{C09FCEA7-AA24-4D74-B7B2-5469B6AAAA8D}"/>
              </a:ext>
            </a:extLst>
          </p:cNvPr>
          <p:cNvSpPr>
            <a:spLocks noGrp="1"/>
          </p:cNvSpPr>
          <p:nvPr>
            <p:ph type="body" idx="1"/>
          </p:nvPr>
        </p:nvSpPr>
        <p:spPr>
          <a:xfrm>
            <a:off x="609600" y="849232"/>
            <a:ext cx="5386917" cy="639762"/>
          </a:xfrm>
        </p:spPr>
        <p:txBody>
          <a:bodyPr/>
          <a:lstStyle/>
          <a:p>
            <a:r>
              <a:rPr lang="en-US" u="sng" dirty="0"/>
              <a:t>Health-Related Quality of Life (HRQoL)</a:t>
            </a:r>
          </a:p>
        </p:txBody>
      </p:sp>
      <p:sp>
        <p:nvSpPr>
          <p:cNvPr id="4" name="Content Placeholder 3">
            <a:extLst>
              <a:ext uri="{FF2B5EF4-FFF2-40B4-BE49-F238E27FC236}">
                <a16:creationId xmlns:a16="http://schemas.microsoft.com/office/drawing/2014/main" id="{1E09EF6C-4ED4-452F-A57D-8641D34F5A8D}"/>
              </a:ext>
            </a:extLst>
          </p:cNvPr>
          <p:cNvSpPr>
            <a:spLocks noGrp="1"/>
          </p:cNvSpPr>
          <p:nvPr>
            <p:ph sz="half" idx="2"/>
          </p:nvPr>
        </p:nvSpPr>
        <p:spPr>
          <a:xfrm>
            <a:off x="609600" y="1609184"/>
            <a:ext cx="10972800" cy="3951288"/>
          </a:xfrm>
        </p:spPr>
        <p:txBody>
          <a:bodyPr/>
          <a:lstStyle/>
          <a:p>
            <a:r>
              <a:rPr lang="en-US" sz="2400" dirty="0"/>
              <a:t>Health-related aspects of QoL.  </a:t>
            </a:r>
          </a:p>
          <a:p>
            <a:endParaRPr lang="en-US" sz="2400" dirty="0"/>
          </a:p>
          <a:p>
            <a:r>
              <a:rPr lang="en-US" sz="2400" dirty="0"/>
              <a:t>HRQoL reflects the extent to which one's usual or expected physical, emotional, social, &amp; existential well-being are affected by their current health status, a medical condition, and/or its treatment.</a:t>
            </a:r>
          </a:p>
          <a:p>
            <a:endParaRPr lang="en-US" sz="2400" dirty="0"/>
          </a:p>
          <a:p>
            <a:r>
              <a:rPr lang="en-US" sz="2400" dirty="0"/>
              <a:t>Multi-dimensional</a:t>
            </a:r>
          </a:p>
          <a:p>
            <a:pPr lvl="1"/>
            <a:r>
              <a:rPr lang="en-US" sz="2200" dirty="0"/>
              <a:t>Physical, Functional, Emotional, and Social dimensions, which are themselves multi-dimensional.</a:t>
            </a:r>
          </a:p>
          <a:p>
            <a:endParaRPr lang="en-US" dirty="0"/>
          </a:p>
        </p:txBody>
      </p:sp>
      <p:sp>
        <p:nvSpPr>
          <p:cNvPr id="11" name="Rectangle 10">
            <a:extLst>
              <a:ext uri="{FF2B5EF4-FFF2-40B4-BE49-F238E27FC236}">
                <a16:creationId xmlns:a16="http://schemas.microsoft.com/office/drawing/2014/main" id="{7C33F83A-9918-4207-8CC1-FECD2DF02F75}"/>
              </a:ext>
            </a:extLst>
          </p:cNvPr>
          <p:cNvSpPr/>
          <p:nvPr/>
        </p:nvSpPr>
        <p:spPr>
          <a:xfrm>
            <a:off x="471935" y="5560472"/>
            <a:ext cx="11394276" cy="63976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accent1"/>
                </a:solidFill>
              </a:rPr>
              <a:t>NOTE: The terms QoL and HRQoL are frequently used interchangeably when referring generically to HRQoL.  Some researchers prefer QoL, others HRQoL.  </a:t>
            </a:r>
          </a:p>
        </p:txBody>
      </p:sp>
    </p:spTree>
    <p:extLst>
      <p:ext uri="{BB962C8B-B14F-4D97-AF65-F5344CB8AC3E}">
        <p14:creationId xmlns:p14="http://schemas.microsoft.com/office/powerpoint/2010/main" val="154770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FBFA-B5E4-4413-AC4A-E5356DAF67E6}"/>
              </a:ext>
            </a:extLst>
          </p:cNvPr>
          <p:cNvSpPr>
            <a:spLocks noGrp="1"/>
          </p:cNvSpPr>
          <p:nvPr>
            <p:ph type="title"/>
          </p:nvPr>
        </p:nvSpPr>
        <p:spPr/>
        <p:txBody>
          <a:bodyPr/>
          <a:lstStyle/>
          <a:p>
            <a:pPr algn="ctr"/>
            <a:r>
              <a:rPr lang="en-US" dirty="0"/>
              <a:t>PRO </a:t>
            </a:r>
            <a:r>
              <a:rPr lang="en-US" dirty="0">
                <a:solidFill>
                  <a:schemeClr val="accent2"/>
                </a:solidFill>
              </a:rPr>
              <a:t>≠</a:t>
            </a:r>
            <a:r>
              <a:rPr lang="en-US" dirty="0"/>
              <a:t> QoL </a:t>
            </a:r>
            <a:r>
              <a:rPr lang="en-US" dirty="0">
                <a:solidFill>
                  <a:schemeClr val="accent2"/>
                </a:solidFill>
              </a:rPr>
              <a:t>≠</a:t>
            </a:r>
            <a:r>
              <a:rPr lang="en-US" dirty="0"/>
              <a:t> HRQoL</a:t>
            </a:r>
            <a:r>
              <a:rPr lang="en-US" dirty="0">
                <a:solidFill>
                  <a:schemeClr val="accent2"/>
                </a:solidFill>
              </a:rPr>
              <a:t> ≠</a:t>
            </a:r>
            <a:r>
              <a:rPr lang="en-US" dirty="0"/>
              <a:t> Symptoms</a:t>
            </a:r>
          </a:p>
        </p:txBody>
      </p:sp>
      <p:sp>
        <p:nvSpPr>
          <p:cNvPr id="3" name="Content Placeholder 2">
            <a:extLst>
              <a:ext uri="{FF2B5EF4-FFF2-40B4-BE49-F238E27FC236}">
                <a16:creationId xmlns:a16="http://schemas.microsoft.com/office/drawing/2014/main" id="{01B26E8A-3CE0-44A5-915C-1E92355B8CAA}"/>
              </a:ext>
            </a:extLst>
          </p:cNvPr>
          <p:cNvSpPr>
            <a:spLocks noGrp="1"/>
          </p:cNvSpPr>
          <p:nvPr>
            <p:ph sz="half" idx="1"/>
          </p:nvPr>
        </p:nvSpPr>
        <p:spPr>
          <a:xfrm>
            <a:off x="558297" y="1399592"/>
            <a:ext cx="6850209" cy="4817853"/>
          </a:xfrm>
        </p:spPr>
        <p:txBody>
          <a:bodyPr>
            <a:normAutofit fontScale="85000" lnSpcReduction="10000"/>
          </a:bodyPr>
          <a:lstStyle/>
          <a:p>
            <a:r>
              <a:rPr lang="en-US" dirty="0"/>
              <a:t>PROs historically regarded as second-class “soft” scientific endpoints in clinical trials</a:t>
            </a:r>
          </a:p>
          <a:p>
            <a:pPr lvl="1"/>
            <a:r>
              <a:rPr lang="en-US" dirty="0"/>
              <a:t>In part, due to imprecise, unscientific usage of terminology</a:t>
            </a:r>
          </a:p>
          <a:p>
            <a:pPr marL="457200" lvl="1" indent="0">
              <a:buNone/>
            </a:pPr>
            <a:endParaRPr lang="en-US" dirty="0"/>
          </a:p>
          <a:p>
            <a:r>
              <a:rPr lang="en-US" dirty="0"/>
              <a:t>Terms like PROs, QoL, and </a:t>
            </a:r>
            <a:r>
              <a:rPr lang="en-US" dirty="0" err="1"/>
              <a:t>HRQoL</a:t>
            </a:r>
            <a:r>
              <a:rPr lang="en-US" dirty="0"/>
              <a:t> are frequently used when more specific terminology is warranted</a:t>
            </a:r>
          </a:p>
          <a:p>
            <a:endParaRPr lang="en-US" dirty="0"/>
          </a:p>
          <a:p>
            <a:r>
              <a:rPr lang="en-US" dirty="0"/>
              <a:t>Example, imprecise primary objective of a protocol:</a:t>
            </a:r>
          </a:p>
          <a:p>
            <a:pPr lvl="1"/>
            <a:r>
              <a:rPr lang="en-US" dirty="0"/>
              <a:t>“To assess if there is an improvement in </a:t>
            </a:r>
            <a:r>
              <a:rPr lang="en-US" u="sng" dirty="0">
                <a:solidFill>
                  <a:srgbClr val="FF0000"/>
                </a:solidFill>
              </a:rPr>
              <a:t>patient-reported outcomes</a:t>
            </a:r>
            <a:r>
              <a:rPr lang="en-US" dirty="0"/>
              <a:t> after surgery in patients with…”</a:t>
            </a:r>
          </a:p>
          <a:p>
            <a:pPr lvl="1"/>
            <a:r>
              <a:rPr lang="en-US" dirty="0"/>
              <a:t>More scientific wording: “To assess if there is an improvement </a:t>
            </a:r>
            <a:r>
              <a:rPr lang="en-US" u="sng" dirty="0">
                <a:solidFill>
                  <a:srgbClr val="009900"/>
                </a:solidFill>
              </a:rPr>
              <a:t>4 weeks </a:t>
            </a:r>
            <a:r>
              <a:rPr lang="en-US" dirty="0"/>
              <a:t>after surgery in </a:t>
            </a:r>
            <a:r>
              <a:rPr lang="en-US" u="sng" dirty="0">
                <a:solidFill>
                  <a:srgbClr val="009900"/>
                </a:solidFill>
              </a:rPr>
              <a:t>nausea, fatigue, and pain severity</a:t>
            </a:r>
            <a:r>
              <a:rPr lang="en-US" dirty="0"/>
              <a:t>, as assessed by validated patient-reported outcome measures, in patients with…”</a:t>
            </a:r>
          </a:p>
          <a:p>
            <a:pPr marL="0" indent="0">
              <a:buNone/>
            </a:pPr>
            <a:endParaRPr lang="en-US" b="0" dirty="0"/>
          </a:p>
          <a:p>
            <a:r>
              <a:rPr lang="en-US" dirty="0"/>
              <a:t>Example, imprecise secondary objective of a protocol:</a:t>
            </a:r>
          </a:p>
          <a:p>
            <a:pPr lvl="1"/>
            <a:r>
              <a:rPr lang="en-US" dirty="0"/>
              <a:t>“To describe </a:t>
            </a:r>
            <a:r>
              <a:rPr lang="en-US" u="sng" dirty="0">
                <a:solidFill>
                  <a:srgbClr val="FF0000"/>
                </a:solidFill>
              </a:rPr>
              <a:t>QoL</a:t>
            </a:r>
            <a:r>
              <a:rPr lang="en-US" dirty="0"/>
              <a:t> during and after treatment.”</a:t>
            </a:r>
          </a:p>
          <a:p>
            <a:pPr lvl="1"/>
            <a:r>
              <a:rPr lang="en-US" dirty="0"/>
              <a:t>More scientific wording: “To describe </a:t>
            </a:r>
            <a:r>
              <a:rPr lang="en-US" u="sng" dirty="0">
                <a:solidFill>
                  <a:srgbClr val="009900"/>
                </a:solidFill>
              </a:rPr>
              <a:t>patient-reported overall symptom burden, fatigue, and sleep disturbance</a:t>
            </a:r>
            <a:r>
              <a:rPr lang="en-US" dirty="0"/>
              <a:t> during </a:t>
            </a:r>
            <a:r>
              <a:rPr lang="en-US" u="sng" dirty="0">
                <a:solidFill>
                  <a:srgbClr val="009900"/>
                </a:solidFill>
              </a:rPr>
              <a:t>(pre-cycle 4)</a:t>
            </a:r>
            <a:r>
              <a:rPr lang="en-US" dirty="0"/>
              <a:t> and </a:t>
            </a:r>
            <a:r>
              <a:rPr lang="en-US" u="sng" dirty="0">
                <a:solidFill>
                  <a:srgbClr val="009900"/>
                </a:solidFill>
              </a:rPr>
              <a:t>8 weeks</a:t>
            </a:r>
            <a:r>
              <a:rPr lang="en-US" dirty="0"/>
              <a:t> after treatment.”</a:t>
            </a:r>
          </a:p>
          <a:p>
            <a:pPr lvl="1"/>
            <a:endParaRPr lang="en-US" dirty="0"/>
          </a:p>
          <a:p>
            <a:endParaRPr lang="en-US" dirty="0"/>
          </a:p>
          <a:p>
            <a:endParaRPr lang="en-US" dirty="0"/>
          </a:p>
        </p:txBody>
      </p:sp>
      <p:graphicFrame>
        <p:nvGraphicFramePr>
          <p:cNvPr id="5" name="Content Placeholder 4">
            <a:extLst>
              <a:ext uri="{FF2B5EF4-FFF2-40B4-BE49-F238E27FC236}">
                <a16:creationId xmlns:a16="http://schemas.microsoft.com/office/drawing/2014/main" id="{779E941E-EE58-437F-B6C6-EEA51D94161B}"/>
              </a:ext>
            </a:extLst>
          </p:cNvPr>
          <p:cNvGraphicFramePr>
            <a:graphicFrameLocks noGrp="1"/>
          </p:cNvGraphicFramePr>
          <p:nvPr>
            <p:ph sz="half" idx="2"/>
            <p:extLst>
              <p:ext uri="{D42A27DB-BD31-4B8C-83A1-F6EECF244321}">
                <p14:modId xmlns:p14="http://schemas.microsoft.com/office/powerpoint/2010/main" val="3671925832"/>
              </p:ext>
            </p:extLst>
          </p:nvPr>
        </p:nvGraphicFramePr>
        <p:xfrm>
          <a:off x="7229684" y="1716832"/>
          <a:ext cx="4701119" cy="438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EBA4228-19E3-BE99-FA04-78C905958563}"/>
              </a:ext>
            </a:extLst>
          </p:cNvPr>
          <p:cNvSpPr/>
          <p:nvPr/>
        </p:nvSpPr>
        <p:spPr>
          <a:xfrm>
            <a:off x="256562" y="910440"/>
            <a:ext cx="11678876" cy="431848"/>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2"/>
                </a:solidFill>
              </a:rPr>
              <a:t>It is important to be scientifically precise in our language, using terms to describe specifically what we are measuring.  </a:t>
            </a:r>
          </a:p>
        </p:txBody>
      </p:sp>
    </p:spTree>
    <p:extLst>
      <p:ext uri="{BB962C8B-B14F-4D97-AF65-F5344CB8AC3E}">
        <p14:creationId xmlns:p14="http://schemas.microsoft.com/office/powerpoint/2010/main" val="40605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70D0-044E-4ABE-B9ED-468AF86FF09B}"/>
              </a:ext>
            </a:extLst>
          </p:cNvPr>
          <p:cNvSpPr>
            <a:spLocks noGrp="1"/>
          </p:cNvSpPr>
          <p:nvPr>
            <p:ph type="title"/>
          </p:nvPr>
        </p:nvSpPr>
        <p:spPr/>
        <p:txBody>
          <a:bodyPr/>
          <a:lstStyle/>
          <a:p>
            <a:r>
              <a:rPr lang="en-US" dirty="0"/>
              <a:t>Why should PROs be included in clinical research?</a:t>
            </a:r>
          </a:p>
        </p:txBody>
      </p:sp>
      <p:sp>
        <p:nvSpPr>
          <p:cNvPr id="3" name="Content Placeholder 2">
            <a:extLst>
              <a:ext uri="{FF2B5EF4-FFF2-40B4-BE49-F238E27FC236}">
                <a16:creationId xmlns:a16="http://schemas.microsoft.com/office/drawing/2014/main" id="{4F44E684-2C28-4F52-9B75-E0C37B3958DD}"/>
              </a:ext>
            </a:extLst>
          </p:cNvPr>
          <p:cNvSpPr>
            <a:spLocks noGrp="1"/>
          </p:cNvSpPr>
          <p:nvPr>
            <p:ph idx="1"/>
          </p:nvPr>
        </p:nvSpPr>
        <p:spPr/>
        <p:txBody>
          <a:bodyPr>
            <a:normAutofit/>
          </a:bodyPr>
          <a:lstStyle/>
          <a:p>
            <a:endParaRPr lang="en-US" sz="1800" dirty="0">
              <a:latin typeface="Corbel" panose="020B0503020204020204" pitchFamily="34" charset="0"/>
            </a:endParaRPr>
          </a:p>
          <a:p>
            <a:endParaRPr lang="en-US" sz="1800" dirty="0">
              <a:latin typeface="Corbel" panose="020B0503020204020204" pitchFamily="34" charset="0"/>
            </a:endParaRPr>
          </a:p>
          <a:p>
            <a:r>
              <a:rPr lang="en-US" sz="1800" dirty="0">
                <a:latin typeface="Corbel" panose="020B0503020204020204" pitchFamily="34" charset="0"/>
              </a:rPr>
              <a:t>Traditional biomedical measures and survival are usually the primary endpoints in clinical trials, but they do not reflect how the patient feels and functions in daily activities.</a:t>
            </a:r>
          </a:p>
          <a:p>
            <a:pPr lvl="1"/>
            <a:r>
              <a:rPr lang="en-US" sz="1600" dirty="0">
                <a:latin typeface="Corbel" panose="020B0503020204020204" pitchFamily="34" charset="0"/>
              </a:rPr>
              <a:t>Yet, these patient perceptions reflect whether the patient believes he or she has benefited from treatment</a:t>
            </a:r>
          </a:p>
          <a:p>
            <a:pPr marL="0" indent="0">
              <a:buNone/>
            </a:pPr>
            <a:endParaRPr lang="en-US" sz="1800" dirty="0">
              <a:latin typeface="Corbel" panose="020B0503020204020204" pitchFamily="34" charset="0"/>
            </a:endParaRPr>
          </a:p>
          <a:p>
            <a:endParaRPr lang="en-US" sz="1800" dirty="0">
              <a:latin typeface="Corbel" panose="020B0503020204020204" pitchFamily="34" charset="0"/>
            </a:endParaRPr>
          </a:p>
          <a:p>
            <a:r>
              <a:rPr lang="en-US" sz="1800" dirty="0">
                <a:latin typeface="Corbel" panose="020B0503020204020204" pitchFamily="34" charset="0"/>
              </a:rPr>
              <a:t>PROs (including QoL/HRQoL) are subjective, representing the </a:t>
            </a:r>
            <a:r>
              <a:rPr lang="en-US" sz="1800" u="sng" dirty="0">
                <a:latin typeface="Corbel" panose="020B0503020204020204" pitchFamily="34" charset="0"/>
              </a:rPr>
              <a:t>patient's perspective</a:t>
            </a:r>
            <a:r>
              <a:rPr lang="en-US" sz="1800" dirty="0">
                <a:latin typeface="Corbel" panose="020B0503020204020204" pitchFamily="34" charset="0"/>
              </a:rPr>
              <a:t>.</a:t>
            </a:r>
          </a:p>
          <a:p>
            <a:pPr marL="457200" lvl="1" indent="0">
              <a:buNone/>
            </a:pPr>
            <a:endParaRPr lang="en-US" sz="1600" dirty="0">
              <a:latin typeface="Corbel" panose="020B0503020204020204" pitchFamily="34" charset="0"/>
            </a:endParaRPr>
          </a:p>
          <a:p>
            <a:pPr marL="457200" lvl="1" indent="0">
              <a:buNone/>
            </a:pPr>
            <a:endParaRPr lang="en-US" sz="1600" dirty="0">
              <a:latin typeface="Corbel" panose="020B0503020204020204" pitchFamily="34" charset="0"/>
            </a:endParaRPr>
          </a:p>
          <a:p>
            <a:r>
              <a:rPr lang="en-US" sz="1800" dirty="0">
                <a:latin typeface="Corbel" panose="020B0503020204020204" pitchFamily="34" charset="0"/>
              </a:rPr>
              <a:t>Symptoms or other unobservable concepts known only to the patient can </a:t>
            </a:r>
            <a:r>
              <a:rPr lang="en-US" sz="1800" u="sng" dirty="0">
                <a:latin typeface="Corbel" panose="020B0503020204020204" pitchFamily="34" charset="0"/>
              </a:rPr>
              <a:t>only</a:t>
            </a:r>
            <a:r>
              <a:rPr lang="en-US" sz="1800" dirty="0">
                <a:latin typeface="Corbel" panose="020B0503020204020204" pitchFamily="34" charset="0"/>
              </a:rPr>
              <a:t> be measured by PRO measures.</a:t>
            </a:r>
          </a:p>
          <a:p>
            <a:pPr lvl="1"/>
            <a:r>
              <a:rPr lang="en-US" sz="1600" dirty="0">
                <a:latin typeface="Corbel" panose="020B0503020204020204" pitchFamily="34" charset="0"/>
              </a:rPr>
              <a:t>Examples: pain severity, nausea, general QoL/HRQoL  </a:t>
            </a:r>
          </a:p>
          <a:p>
            <a:pPr marL="0" indent="0">
              <a:buNone/>
            </a:pPr>
            <a:endParaRPr lang="en-US" sz="1800" dirty="0">
              <a:latin typeface="Corbel" panose="020B0503020204020204" pitchFamily="34" charset="0"/>
            </a:endParaRPr>
          </a:p>
        </p:txBody>
      </p:sp>
      <p:sp>
        <p:nvSpPr>
          <p:cNvPr id="7" name="Rectangle 6">
            <a:extLst>
              <a:ext uri="{FF2B5EF4-FFF2-40B4-BE49-F238E27FC236}">
                <a16:creationId xmlns:a16="http://schemas.microsoft.com/office/drawing/2014/main" id="{A433BBD8-42BF-466A-A136-9F9A88BEA523}"/>
              </a:ext>
            </a:extLst>
          </p:cNvPr>
          <p:cNvSpPr/>
          <p:nvPr/>
        </p:nvSpPr>
        <p:spPr>
          <a:xfrm>
            <a:off x="471935" y="5560472"/>
            <a:ext cx="11394276" cy="63976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accent1"/>
                </a:solidFill>
              </a:rPr>
              <a:t>Treatment success is often defined by clinicians solely in terms of treatment response, progression-free survival, etc. But patients may have additional important criteria for judging treatment success.  </a:t>
            </a:r>
          </a:p>
        </p:txBody>
      </p:sp>
    </p:spTree>
    <p:extLst>
      <p:ext uri="{BB962C8B-B14F-4D97-AF65-F5344CB8AC3E}">
        <p14:creationId xmlns:p14="http://schemas.microsoft.com/office/powerpoint/2010/main" val="399048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67C0-C38B-4E89-BC41-23ACE4E85607}"/>
              </a:ext>
            </a:extLst>
          </p:cNvPr>
          <p:cNvSpPr>
            <a:spLocks noGrp="1"/>
          </p:cNvSpPr>
          <p:nvPr>
            <p:ph type="title"/>
          </p:nvPr>
        </p:nvSpPr>
        <p:spPr/>
        <p:txBody>
          <a:bodyPr/>
          <a:lstStyle/>
          <a:p>
            <a:r>
              <a:rPr lang="en-US" dirty="0"/>
              <a:t>Why should PROs be included in clinical research? (Example)</a:t>
            </a:r>
          </a:p>
        </p:txBody>
      </p:sp>
      <p:sp>
        <p:nvSpPr>
          <p:cNvPr id="3" name="Content Placeholder 2">
            <a:extLst>
              <a:ext uri="{FF2B5EF4-FFF2-40B4-BE49-F238E27FC236}">
                <a16:creationId xmlns:a16="http://schemas.microsoft.com/office/drawing/2014/main" id="{2680B17D-4352-4698-8BF2-F2CAA0436E80}"/>
              </a:ext>
            </a:extLst>
          </p:cNvPr>
          <p:cNvSpPr>
            <a:spLocks noGrp="1"/>
          </p:cNvSpPr>
          <p:nvPr>
            <p:ph idx="1"/>
          </p:nvPr>
        </p:nvSpPr>
        <p:spPr/>
        <p:txBody>
          <a:bodyPr/>
          <a:lstStyle/>
          <a:p>
            <a:endParaRPr lang="en-US" sz="1000" dirty="0">
              <a:latin typeface="Corbel" panose="020B0503020204020204" pitchFamily="34" charset="0"/>
            </a:endParaRPr>
          </a:p>
          <a:p>
            <a:r>
              <a:rPr lang="en-US" dirty="0">
                <a:latin typeface="Corbel" panose="020B0503020204020204" pitchFamily="34" charset="0"/>
              </a:rPr>
              <a:t>Example: </a:t>
            </a:r>
            <a:r>
              <a:rPr lang="en-US" dirty="0" err="1">
                <a:latin typeface="Corbel" panose="020B0503020204020204" pitchFamily="34" charset="0"/>
              </a:rPr>
              <a:t>Sugarbaker</a:t>
            </a:r>
            <a:r>
              <a:rPr lang="en-US" dirty="0">
                <a:latin typeface="Corbel" panose="020B0503020204020204" pitchFamily="34" charset="0"/>
              </a:rPr>
              <a:t> et al. (1982). </a:t>
            </a:r>
          </a:p>
          <a:p>
            <a:pPr lvl="1"/>
            <a:endParaRPr lang="en-US" dirty="0">
              <a:latin typeface="Corbel" panose="020B0503020204020204" pitchFamily="34" charset="0"/>
            </a:endParaRPr>
          </a:p>
          <a:p>
            <a:pPr lvl="1"/>
            <a:r>
              <a:rPr lang="en-US" dirty="0">
                <a:latin typeface="Corbel" panose="020B0503020204020204" pitchFamily="34" charset="0"/>
              </a:rPr>
              <a:t>Comparison of 2 treatments for limb sarcoma: </a:t>
            </a:r>
          </a:p>
          <a:p>
            <a:pPr marL="1257300" lvl="2" indent="-342900">
              <a:buFont typeface="+mj-lt"/>
              <a:buAutoNum type="arabicPeriod"/>
            </a:pPr>
            <a:r>
              <a:rPr lang="en-US" dirty="0">
                <a:latin typeface="Corbel" panose="020B0503020204020204" pitchFamily="34" charset="0"/>
              </a:rPr>
              <a:t>Full amputation of affected limb (control, standard-of-care treatment)</a:t>
            </a:r>
          </a:p>
          <a:p>
            <a:pPr marL="1257300" lvl="2" indent="-342900">
              <a:buFont typeface="+mj-lt"/>
              <a:buAutoNum type="arabicPeriod"/>
            </a:pPr>
            <a:r>
              <a:rPr lang="en-US" dirty="0">
                <a:latin typeface="Corbel" panose="020B0503020204020204" pitchFamily="34" charset="0"/>
              </a:rPr>
              <a:t>Limb-sparing surgery + </a:t>
            </a:r>
            <a:r>
              <a:rPr lang="en-US" dirty="0" err="1">
                <a:latin typeface="Corbel" panose="020B0503020204020204" pitchFamily="34" charset="0"/>
              </a:rPr>
              <a:t>RTx</a:t>
            </a:r>
            <a:endParaRPr lang="en-US" dirty="0">
              <a:latin typeface="Corbel" panose="020B0503020204020204" pitchFamily="34" charset="0"/>
            </a:endParaRPr>
          </a:p>
          <a:p>
            <a:pPr lvl="1"/>
            <a:endParaRPr lang="en-US" dirty="0">
              <a:latin typeface="Corbel" panose="020B0503020204020204" pitchFamily="34" charset="0"/>
            </a:endParaRPr>
          </a:p>
          <a:p>
            <a:pPr lvl="1"/>
            <a:r>
              <a:rPr lang="en-US" dirty="0" err="1">
                <a:latin typeface="Corbel" panose="020B0503020204020204" pitchFamily="34" charset="0"/>
              </a:rPr>
              <a:t>HRQoL</a:t>
            </a:r>
            <a:r>
              <a:rPr lang="en-US" dirty="0">
                <a:latin typeface="Corbel" panose="020B0503020204020204" pitchFamily="34" charset="0"/>
              </a:rPr>
              <a:t> Hypothesis: </a:t>
            </a:r>
          </a:p>
          <a:p>
            <a:pPr lvl="2"/>
            <a:r>
              <a:rPr lang="en-US" dirty="0">
                <a:latin typeface="Corbel" panose="020B0503020204020204" pitchFamily="34" charset="0"/>
              </a:rPr>
              <a:t>“Sparing a limb, as opposed to amputating it, offers a quality-of-life advantage.”</a:t>
            </a:r>
          </a:p>
          <a:p>
            <a:pPr lvl="1"/>
            <a:endParaRPr lang="en-US" dirty="0">
              <a:latin typeface="Corbel" panose="020B0503020204020204" pitchFamily="34" charset="0"/>
            </a:endParaRPr>
          </a:p>
          <a:p>
            <a:pPr lvl="1"/>
            <a:r>
              <a:rPr lang="en-US" dirty="0">
                <a:latin typeface="Corbel" panose="020B0503020204020204" pitchFamily="34" charset="0"/>
              </a:rPr>
              <a:t>Results: </a:t>
            </a:r>
          </a:p>
          <a:p>
            <a:pPr lvl="2"/>
            <a:r>
              <a:rPr lang="en-US" dirty="0" err="1">
                <a:latin typeface="Corbel" panose="020B0503020204020204" pitchFamily="34" charset="0"/>
              </a:rPr>
              <a:t>HRQoL</a:t>
            </a:r>
            <a:r>
              <a:rPr lang="en-US" dirty="0">
                <a:latin typeface="Corbel" panose="020B0503020204020204" pitchFamily="34" charset="0"/>
              </a:rPr>
              <a:t> hypothesis was </a:t>
            </a:r>
            <a:r>
              <a:rPr lang="en-US" b="1" u="sng" dirty="0">
                <a:latin typeface="Corbel" panose="020B0503020204020204" pitchFamily="34" charset="0"/>
              </a:rPr>
              <a:t>not</a:t>
            </a:r>
            <a:r>
              <a:rPr lang="en-US" dirty="0">
                <a:latin typeface="Corbel" panose="020B0503020204020204" pitchFamily="34" charset="0"/>
              </a:rPr>
              <a:t> supported (no difference in main </a:t>
            </a:r>
            <a:r>
              <a:rPr lang="en-US" dirty="0" err="1">
                <a:latin typeface="Corbel" panose="020B0503020204020204" pitchFamily="34" charset="0"/>
              </a:rPr>
              <a:t>HRQoL</a:t>
            </a:r>
            <a:r>
              <a:rPr lang="en-US" dirty="0">
                <a:latin typeface="Corbel" panose="020B0503020204020204" pitchFamily="34" charset="0"/>
              </a:rPr>
              <a:t> endpoints between arms)</a:t>
            </a:r>
          </a:p>
          <a:p>
            <a:pPr lvl="2"/>
            <a:r>
              <a:rPr lang="en-US" dirty="0">
                <a:latin typeface="Corbel" panose="020B0503020204020204" pitchFamily="34" charset="0"/>
              </a:rPr>
              <a:t>Patients who had limb-sparing treatment reported substantial limitations in mobility and sexual functioning</a:t>
            </a:r>
          </a:p>
          <a:p>
            <a:pPr lvl="2"/>
            <a:r>
              <a:rPr lang="en-US" dirty="0">
                <a:latin typeface="Corbel" panose="020B0503020204020204" pitchFamily="34" charset="0"/>
              </a:rPr>
              <a:t>Led to modifications to </a:t>
            </a:r>
            <a:r>
              <a:rPr lang="en-US" dirty="0" err="1">
                <a:latin typeface="Corbel" panose="020B0503020204020204" pitchFamily="34" charset="0"/>
              </a:rPr>
              <a:t>RTx</a:t>
            </a:r>
            <a:r>
              <a:rPr lang="en-US" dirty="0">
                <a:latin typeface="Corbel" panose="020B0503020204020204" pitchFamily="34" charset="0"/>
              </a:rPr>
              <a:t>, and physical rehab was added to the limb-sparing approach</a:t>
            </a:r>
          </a:p>
          <a:p>
            <a:endParaRPr lang="en-US" dirty="0"/>
          </a:p>
        </p:txBody>
      </p:sp>
      <p:sp>
        <p:nvSpPr>
          <p:cNvPr id="4" name="Rectangle 3">
            <a:extLst>
              <a:ext uri="{FF2B5EF4-FFF2-40B4-BE49-F238E27FC236}">
                <a16:creationId xmlns:a16="http://schemas.microsoft.com/office/drawing/2014/main" id="{1D9BE1AE-6D13-4EE2-BCF7-933049F2861A}"/>
              </a:ext>
            </a:extLst>
          </p:cNvPr>
          <p:cNvSpPr/>
          <p:nvPr/>
        </p:nvSpPr>
        <p:spPr>
          <a:xfrm>
            <a:off x="471935" y="5389685"/>
            <a:ext cx="11394276" cy="810548"/>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100" dirty="0" err="1">
                <a:solidFill>
                  <a:schemeClr val="accent1"/>
                </a:solidFill>
              </a:rPr>
              <a:t>Sugarbaker</a:t>
            </a:r>
            <a:r>
              <a:rPr lang="en-US" sz="1100" dirty="0">
                <a:solidFill>
                  <a:schemeClr val="accent1"/>
                </a:solidFill>
              </a:rPr>
              <a:t> PH, </a:t>
            </a:r>
            <a:r>
              <a:rPr lang="en-US" sz="1100" dirty="0" err="1">
                <a:solidFill>
                  <a:schemeClr val="accent1"/>
                </a:solidFill>
              </a:rPr>
              <a:t>Barofsky</a:t>
            </a:r>
            <a:r>
              <a:rPr lang="en-US" sz="1100" dirty="0">
                <a:solidFill>
                  <a:schemeClr val="accent1"/>
                </a:solidFill>
              </a:rPr>
              <a:t> I, Rosenberg SA, </a:t>
            </a:r>
            <a:r>
              <a:rPr lang="en-US" sz="1100" dirty="0" err="1">
                <a:solidFill>
                  <a:schemeClr val="accent1"/>
                </a:solidFill>
              </a:rPr>
              <a:t>Gianola</a:t>
            </a:r>
            <a:r>
              <a:rPr lang="en-US" sz="1100" dirty="0">
                <a:solidFill>
                  <a:schemeClr val="accent1"/>
                </a:solidFill>
              </a:rPr>
              <a:t> FJ. Quality of life assessment of patients in extremity sarcoma clinical trials. </a:t>
            </a:r>
            <a:r>
              <a:rPr lang="en-US" sz="1100" i="1" dirty="0">
                <a:solidFill>
                  <a:schemeClr val="accent1"/>
                </a:solidFill>
              </a:rPr>
              <a:t>Surgery</a:t>
            </a:r>
            <a:r>
              <a:rPr lang="en-US" sz="1100" dirty="0">
                <a:solidFill>
                  <a:schemeClr val="accent1"/>
                </a:solidFill>
              </a:rPr>
              <a:t>. 1982;91(1):17-23.</a:t>
            </a:r>
          </a:p>
          <a:p>
            <a:pPr marL="285750" indent="-285750">
              <a:buFont typeface="Arial" panose="020B0604020202020204" pitchFamily="34" charset="0"/>
              <a:buChar char="•"/>
            </a:pPr>
            <a:endParaRPr lang="en-US" sz="1100" dirty="0">
              <a:solidFill>
                <a:schemeClr val="accent1"/>
              </a:solidFill>
            </a:endParaRPr>
          </a:p>
          <a:p>
            <a:pPr marL="285750" indent="-285750">
              <a:buFont typeface="Arial" panose="020B0604020202020204" pitchFamily="34" charset="0"/>
              <a:buChar char="•"/>
            </a:pPr>
            <a:r>
              <a:rPr lang="en-US" sz="1100" dirty="0">
                <a:solidFill>
                  <a:schemeClr val="accent1"/>
                </a:solidFill>
              </a:rPr>
              <a:t>Hicks J, Lampert M, Gerber L, </a:t>
            </a:r>
            <a:r>
              <a:rPr lang="en-US" sz="1100" dirty="0" err="1">
                <a:solidFill>
                  <a:schemeClr val="accent1"/>
                </a:solidFill>
              </a:rPr>
              <a:t>Glatstein</a:t>
            </a:r>
            <a:r>
              <a:rPr lang="en-US" sz="1100" dirty="0">
                <a:solidFill>
                  <a:schemeClr val="accent1"/>
                </a:solidFill>
              </a:rPr>
              <a:t> E, </a:t>
            </a:r>
            <a:r>
              <a:rPr lang="en-US" sz="1100" dirty="0" err="1">
                <a:solidFill>
                  <a:schemeClr val="accent1"/>
                </a:solidFill>
              </a:rPr>
              <a:t>Danoff</a:t>
            </a:r>
            <a:r>
              <a:rPr lang="en-US" sz="1100" dirty="0">
                <a:solidFill>
                  <a:schemeClr val="accent1"/>
                </a:solidFill>
              </a:rPr>
              <a:t> J. Functional outcome update in patients with soft-tissue sarcoma undergoing wide local excision and radiation. In: </a:t>
            </a:r>
            <a:r>
              <a:rPr lang="en-US" sz="1100" i="1" dirty="0">
                <a:solidFill>
                  <a:schemeClr val="accent1"/>
                </a:solidFill>
              </a:rPr>
              <a:t>Archives of Physical Medicine and Rehabilitation</a:t>
            </a:r>
            <a:r>
              <a:rPr lang="en-US" sz="1100" dirty="0">
                <a:solidFill>
                  <a:schemeClr val="accent1"/>
                </a:solidFill>
              </a:rPr>
              <a:t>. Vol 66; 1985:542-543.</a:t>
            </a:r>
          </a:p>
        </p:txBody>
      </p:sp>
    </p:spTree>
    <p:extLst>
      <p:ext uri="{BB962C8B-B14F-4D97-AF65-F5344CB8AC3E}">
        <p14:creationId xmlns:p14="http://schemas.microsoft.com/office/powerpoint/2010/main" val="3625433409"/>
      </p:ext>
    </p:extLst>
  </p:cSld>
  <p:clrMapOvr>
    <a:masterClrMapping/>
  </p:clrMapOvr>
</p:sld>
</file>

<file path=ppt/theme/theme1.xml><?xml version="1.0" encoding="utf-8"?>
<a:theme xmlns:a="http://schemas.openxmlformats.org/drawingml/2006/main" name="Slide Template 2">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3282</TotalTime>
  <Words>7433</Words>
  <Application>Microsoft Office PowerPoint</Application>
  <PresentationFormat>Widescreen</PresentationFormat>
  <Paragraphs>602</Paragraphs>
  <Slides>58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Calibri Light</vt:lpstr>
      <vt:lpstr>Calibri-Bold</vt:lpstr>
      <vt:lpstr>Calibri-Italic</vt:lpstr>
      <vt:lpstr>Corbel</vt:lpstr>
      <vt:lpstr>Open Sans</vt:lpstr>
      <vt:lpstr>Slide Template 2</vt:lpstr>
      <vt:lpstr>2_Custom Design</vt:lpstr>
      <vt:lpstr>Introduction to Patient-Reported Outcomes (PROs) and Quality of Life (QoL) Endpoints  in Clinical Research</vt:lpstr>
      <vt:lpstr>Outline</vt:lpstr>
      <vt:lpstr>What is a Patient-Reported Outcome (PRO)?</vt:lpstr>
      <vt:lpstr>PowerPoint Presentation</vt:lpstr>
      <vt:lpstr>What is QoL?  </vt:lpstr>
      <vt:lpstr>What is HRQoL?</vt:lpstr>
      <vt:lpstr>PRO ≠ QoL ≠ HRQoL ≠ Symptoms</vt:lpstr>
      <vt:lpstr>Why should PROs be included in clinical research?</vt:lpstr>
      <vt:lpstr>Why should PROs be included in clinical research? (Example)</vt:lpstr>
      <vt:lpstr>More reasons to measure PROs in clinical research </vt:lpstr>
      <vt:lpstr>PowerPoint Presentation</vt:lpstr>
      <vt:lpstr>How are PROs similar to other study endpoints?</vt:lpstr>
      <vt:lpstr>How are PROs different from other study endpoints?</vt:lpstr>
      <vt:lpstr>PowerPoint Presentation</vt:lpstr>
      <vt:lpstr>Main Types of PRO/HRQoL Measures </vt:lpstr>
      <vt:lpstr>Less Common Types of PRO/HRQoL Measures…  Not just for patients! </vt:lpstr>
      <vt:lpstr>Similar, but not a PRO…</vt:lpstr>
      <vt:lpstr>PowerPoint Presentation</vt:lpstr>
      <vt:lpstr>Common Elements of PROMs </vt:lpstr>
      <vt:lpstr>PowerPoint Presentation</vt:lpstr>
      <vt:lpstr>Common Elements of PROMs </vt:lpstr>
      <vt:lpstr>PowerPoint Presentation</vt:lpstr>
      <vt:lpstr>Overview of Scoring Methods</vt:lpstr>
      <vt:lpstr>Which scoring method makes the most sense for the  Brief Pain Inventory (BPI), Pain Severity Subscale?</vt:lpstr>
      <vt:lpstr>Sum Scoring</vt:lpstr>
      <vt:lpstr>Mean Scoring</vt:lpstr>
      <vt:lpstr>Percent Of Maximum Possible (POMP) scoring (0-100)</vt:lpstr>
      <vt:lpstr>Model- and Norm-Based Scoring</vt:lpstr>
      <vt:lpstr>PowerPoint Presentation</vt:lpstr>
      <vt:lpstr>There are two main cancer-specific PRO measurement systems</vt:lpstr>
      <vt:lpstr>EORTC QLQ-C30 Characteristics</vt:lpstr>
      <vt:lpstr>EORTC QLQ-CR29 Characteristics (Colorectal Module)</vt:lpstr>
      <vt:lpstr>FACT-General and FACT-Colorectal Characteristics</vt:lpstr>
      <vt:lpstr>PowerPoint Presentation</vt:lpstr>
      <vt:lpstr>PowerPoint Presentation</vt:lpstr>
      <vt:lpstr>PowerPoint Presentation</vt:lpstr>
      <vt:lpstr>SPIRIT-PRO: Guidelines for Inclusion of PROs in Study Protocols</vt:lpstr>
      <vt:lpstr>Describing PRO Measures in Study Protocols: MSKCC Biostatistics Department Guidelines</vt:lpstr>
      <vt:lpstr>PowerPoint Presentation</vt:lpstr>
      <vt:lpstr>PowerPoint Presentation</vt:lpstr>
      <vt:lpstr>Other Guidelines and Standards for PROs</vt:lpstr>
      <vt:lpstr>For more information… </vt:lpstr>
      <vt:lpstr>PowerPoint Presentation</vt:lpstr>
      <vt:lpstr>PowerPoint Presentation</vt:lpstr>
      <vt:lpstr>PowerPoint Presentation</vt:lpstr>
      <vt:lpstr>PowerPoint Presentation</vt:lpstr>
      <vt:lpstr>Minimum Important Differences (MIDs)</vt:lpstr>
      <vt:lpstr>Methods for Determining MIDs</vt:lpstr>
      <vt:lpstr>MIDs and Study Design</vt:lpstr>
      <vt:lpstr>PowerPoint Presentation</vt:lpstr>
      <vt:lpstr>Different types of missing data</vt:lpstr>
      <vt:lpstr>Missing data: outcomes &amp; covariates</vt:lpstr>
      <vt:lpstr>Bias from missing data</vt:lpstr>
      <vt:lpstr>PowerPoint Presentation</vt:lpstr>
      <vt:lpstr>Desirable Properties of PROMs:  Validity and Reliability</vt:lpstr>
      <vt:lpstr>Desirable Properties of PROMs:  Sensitivity to change, Ability to distinguish between groups</vt:lpstr>
      <vt:lpstr>PowerPoint Presentation</vt:lpstr>
      <vt:lpstr>Coding of Item Responses in Databases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Reported Outcomes (PROs) and Quality of Life (QoL)  Endpoints in Clinical Trials</dc:title>
  <dc:creator>Ray B</dc:creator>
  <cp:lastModifiedBy>Baser, Raymond</cp:lastModifiedBy>
  <cp:revision>196</cp:revision>
  <dcterms:created xsi:type="dcterms:W3CDTF">2020-11-09T06:03:05Z</dcterms:created>
  <dcterms:modified xsi:type="dcterms:W3CDTF">2026-04-23T07:29:58Z</dcterms:modified>
</cp:coreProperties>
</file>