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296" r:id="rId1"/>
  </p:sldMasterIdLst>
  <p:notesMasterIdLst>
    <p:notesMasterId r:id="rId76"/>
  </p:notesMasterIdLst>
  <p:handoutMasterIdLst>
    <p:handoutMasterId r:id="rId77"/>
  </p:handoutMasterIdLst>
  <p:sldIdLst>
    <p:sldId id="256" r:id="rId2"/>
    <p:sldId id="314" r:id="rId3"/>
    <p:sldId id="404" r:id="rId4"/>
    <p:sldId id="263" r:id="rId5"/>
    <p:sldId id="391" r:id="rId6"/>
    <p:sldId id="392" r:id="rId7"/>
    <p:sldId id="325" r:id="rId8"/>
    <p:sldId id="352" r:id="rId9"/>
    <p:sldId id="341" r:id="rId10"/>
    <p:sldId id="348" r:id="rId11"/>
    <p:sldId id="339" r:id="rId12"/>
    <p:sldId id="403" r:id="rId13"/>
    <p:sldId id="257" r:id="rId14"/>
    <p:sldId id="315" r:id="rId15"/>
    <p:sldId id="349" r:id="rId16"/>
    <p:sldId id="401" r:id="rId17"/>
    <p:sldId id="402" r:id="rId18"/>
    <p:sldId id="259" r:id="rId19"/>
    <p:sldId id="260" r:id="rId20"/>
    <p:sldId id="313" r:id="rId21"/>
    <p:sldId id="327" r:id="rId22"/>
    <p:sldId id="261" r:id="rId23"/>
    <p:sldId id="267" r:id="rId24"/>
    <p:sldId id="262" r:id="rId25"/>
    <p:sldId id="266" r:id="rId26"/>
    <p:sldId id="350" r:id="rId27"/>
    <p:sldId id="351" r:id="rId28"/>
    <p:sldId id="303" r:id="rId29"/>
    <p:sldId id="273" r:id="rId30"/>
    <p:sldId id="268" r:id="rId31"/>
    <p:sldId id="269" r:id="rId32"/>
    <p:sldId id="270" r:id="rId33"/>
    <p:sldId id="276" r:id="rId34"/>
    <p:sldId id="271" r:id="rId35"/>
    <p:sldId id="353" r:id="rId36"/>
    <p:sldId id="272" r:id="rId37"/>
    <p:sldId id="280" r:id="rId38"/>
    <p:sldId id="281" r:id="rId39"/>
    <p:sldId id="312" r:id="rId40"/>
    <p:sldId id="344" r:id="rId41"/>
    <p:sldId id="345" r:id="rId42"/>
    <p:sldId id="264" r:id="rId43"/>
    <p:sldId id="265" r:id="rId44"/>
    <p:sldId id="282" r:id="rId45"/>
    <p:sldId id="301" r:id="rId46"/>
    <p:sldId id="300" r:id="rId47"/>
    <p:sldId id="311" r:id="rId48"/>
    <p:sldId id="283" r:id="rId49"/>
    <p:sldId id="319" r:id="rId50"/>
    <p:sldId id="323" r:id="rId51"/>
    <p:sldId id="288" r:id="rId52"/>
    <p:sldId id="308" r:id="rId53"/>
    <p:sldId id="333" r:id="rId54"/>
    <p:sldId id="289" r:id="rId55"/>
    <p:sldId id="287" r:id="rId56"/>
    <p:sldId id="292" r:id="rId57"/>
    <p:sldId id="354" r:id="rId58"/>
    <p:sldId id="328" r:id="rId59"/>
    <p:sldId id="335" r:id="rId60"/>
    <p:sldId id="334" r:id="rId61"/>
    <p:sldId id="336" r:id="rId62"/>
    <p:sldId id="316" r:id="rId63"/>
    <p:sldId id="291" r:id="rId64"/>
    <p:sldId id="293" r:id="rId65"/>
    <p:sldId id="294" r:id="rId66"/>
    <p:sldId id="355" r:id="rId67"/>
    <p:sldId id="295" r:id="rId68"/>
    <p:sldId id="317" r:id="rId69"/>
    <p:sldId id="337" r:id="rId70"/>
    <p:sldId id="296" r:id="rId71"/>
    <p:sldId id="297" r:id="rId72"/>
    <p:sldId id="330" r:id="rId73"/>
    <p:sldId id="320" r:id="rId74"/>
    <p:sldId id="322" r:id="rId75"/>
  </p:sldIdLst>
  <p:sldSz cx="9144000" cy="6858000" type="screen4x3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43" autoAdjust="0"/>
    <p:restoredTop sz="50000" autoAdjust="0"/>
  </p:normalViewPr>
  <p:slideViewPr>
    <p:cSldViewPr>
      <p:cViewPr varScale="1">
        <p:scale>
          <a:sx n="127" d="100"/>
          <a:sy n="127" d="100"/>
        </p:scale>
        <p:origin x="1176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8944"/>
    </p:cViewPr>
  </p:sorterViewPr>
  <p:gridSpacing cx="38405" cy="38405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029282" cy="3507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014" y="0"/>
            <a:ext cx="4029282" cy="3507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9E95BB-BF92-49B9-8C6B-8B4B651FE8AA}" type="datetimeFigureOut">
              <a:rPr lang="en-US" smtClean="0"/>
              <a:pPr/>
              <a:t>7/9/26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658443"/>
            <a:ext cx="4029282" cy="350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014" y="6658443"/>
            <a:ext cx="4029282" cy="350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3F2DC-42D2-47CF-86D8-8EF16B60BF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4142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6859012-83B4-4CED-8657-ADC32ABED5FB}" type="datetimeFigureOut">
              <a:rPr lang="en-US" smtClean="0"/>
              <a:pPr/>
              <a:t>7/9/26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95600" y="525463"/>
            <a:ext cx="35052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29940"/>
            <a:ext cx="7437120" cy="31546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6A30597-A602-4916-9E62-66FF9CFF70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627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30597-A602-4916-9E62-66FF9CFF70B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5437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30597-A602-4916-9E62-66FF9CFF70B7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571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30597-A602-4916-9E62-66FF9CFF70B7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571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30597-A602-4916-9E62-66FF9CFF70B7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571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30597-A602-4916-9E62-66FF9CFF70B7}" type="slidenum">
              <a:rPr lang="en-US" smtClean="0"/>
              <a:pPr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0921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30597-A602-4916-9E62-66FF9CFF70B7}" type="slidenum">
              <a:rPr lang="en-US" smtClean="0"/>
              <a:pPr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092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72E1BEC6-AE32-4E4D-8F50-D8385F7E969B}" type="datetime1">
              <a:rPr lang="en-US" smtClean="0"/>
              <a:pPr/>
              <a:t>7/9/26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F959D86-306A-4E14-92A5-6C332FA408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AA084-F3CC-4365-B359-27453F02FE6A}" type="datetime1">
              <a:rPr lang="en-US" smtClean="0"/>
              <a:pPr/>
              <a:t>7/9/26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59D86-306A-4E14-92A5-6C332FA408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1C8BFEFE-26EC-428E-A37A-2C304388145F}" type="datetime1">
              <a:rPr lang="en-US" smtClean="0"/>
              <a:pPr/>
              <a:t>7/9/26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F959D86-306A-4E14-92A5-6C332FA408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8E71C-3413-4B0D-BA49-59CF11FDA6A1}" type="datetime1">
              <a:rPr lang="en-US" smtClean="0"/>
              <a:pPr/>
              <a:t>7/9/26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F959D86-306A-4E14-92A5-6C332FA408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DA3C8-3432-4E30-A965-5637564AE646}" type="datetime1">
              <a:rPr lang="en-US" smtClean="0"/>
              <a:pPr/>
              <a:t>7/9/26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F959D86-306A-4E14-92A5-6C332FA408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B87600E-3A7A-4FFC-B4EF-39ACAC1ACE82}" type="datetime1">
              <a:rPr lang="en-US" smtClean="0"/>
              <a:pPr/>
              <a:t>7/9/26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F959D86-306A-4E14-92A5-6C332FA408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AC318C6-264C-4C5F-ACCA-F2DB70B7670D}" type="datetime1">
              <a:rPr lang="en-US" smtClean="0"/>
              <a:pPr/>
              <a:t>7/9/26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F959D86-306A-4E14-92A5-6C332FA408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2A0CC-4B26-4782-8523-01E498500F0F}" type="datetime1">
              <a:rPr lang="en-US" smtClean="0"/>
              <a:pPr/>
              <a:t>7/9/26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F959D86-306A-4E14-92A5-6C332FA408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55FFC-511E-44A4-B1AD-D47DE813D324}" type="datetime1">
              <a:rPr lang="en-US" smtClean="0"/>
              <a:pPr/>
              <a:t>7/9/26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F959D86-306A-4E14-92A5-6C332FA408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78074-F2A1-41B6-9705-0A161581E68B}" type="datetime1">
              <a:rPr lang="en-US" smtClean="0"/>
              <a:pPr/>
              <a:t>7/9/26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F959D86-306A-4E14-92A5-6C332FA408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518AEE4-E37A-4DD9-B43F-BF256369562D}" type="datetime1">
              <a:rPr lang="en-US" smtClean="0"/>
              <a:pPr/>
              <a:t>7/9/26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F959D86-306A-4E14-92A5-6C332FA408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9CAEA16-5B39-4451-B3DB-2CE9E2A5004F}" type="datetime1">
              <a:rPr lang="en-US" smtClean="0"/>
              <a:pPr/>
              <a:t>7/9/26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F959D86-306A-4E14-92A5-6C332FA4084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97" r:id="rId1"/>
    <p:sldLayoutId id="2147484298" r:id="rId2"/>
    <p:sldLayoutId id="2147484299" r:id="rId3"/>
    <p:sldLayoutId id="2147484300" r:id="rId4"/>
    <p:sldLayoutId id="2147484301" r:id="rId5"/>
    <p:sldLayoutId id="2147484302" r:id="rId6"/>
    <p:sldLayoutId id="2147484303" r:id="rId7"/>
    <p:sldLayoutId id="2147484304" r:id="rId8"/>
    <p:sldLayoutId id="2147484305" r:id="rId9"/>
    <p:sldLayoutId id="2147484306" r:id="rId10"/>
    <p:sldLayoutId id="214748430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2438400"/>
          </a:xfrm>
        </p:spPr>
        <p:txBody>
          <a:bodyPr>
            <a:normAutofit fontScale="85000" lnSpcReduction="20000"/>
          </a:bodyPr>
          <a:lstStyle/>
          <a:p>
            <a:r>
              <a:rPr lang="en-US" sz="4000" b="1" dirty="0">
                <a:solidFill>
                  <a:schemeClr val="tx1"/>
                </a:solidFill>
              </a:rPr>
              <a:t>Elizabeth D. Kantor, PhD MPH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Memorial Sloan Kettering Cancer Center</a:t>
            </a:r>
          </a:p>
          <a:p>
            <a:r>
              <a:rPr lang="en-US" dirty="0">
                <a:solidFill>
                  <a:schemeClr val="tx1"/>
                </a:solidFill>
              </a:rPr>
              <a:t>July 8, 2026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 err="1">
                <a:solidFill>
                  <a:schemeClr val="tx1"/>
                </a:solidFill>
              </a:rPr>
              <a:t>kantore@mskcc.org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Study Design in Epidemiology</a:t>
            </a:r>
          </a:p>
        </p:txBody>
      </p:sp>
    </p:spTree>
    <p:extLst>
      <p:ext uri="{BB962C8B-B14F-4D97-AF65-F5344CB8AC3E}">
        <p14:creationId xmlns:p14="http://schemas.microsoft.com/office/powerpoint/2010/main" val="14858852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3019355"/>
          </a:xfrm>
        </p:spPr>
        <p:txBody>
          <a:bodyPr/>
          <a:lstStyle/>
          <a:p>
            <a:r>
              <a:rPr lang="en-US" dirty="0"/>
              <a:t>Consider when inflammation acts in carcinogenesis and design the study accordingly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938360" y="5618085"/>
            <a:ext cx="718173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631120" y="5656490"/>
            <a:ext cx="1228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Year 0: </a:t>
            </a:r>
          </a:p>
          <a:p>
            <a:r>
              <a:rPr lang="en-US" sz="2000" dirty="0"/>
              <a:t>Normal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91515" y="5656490"/>
            <a:ext cx="13677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Year 10:  Cancer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7450" y="4487744"/>
            <a:ext cx="2174250" cy="70788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Anti-inflammatory </a:t>
            </a:r>
          </a:p>
          <a:p>
            <a:pPr algn="ctr"/>
            <a:r>
              <a:rPr lang="en-US" sz="2000" dirty="0"/>
              <a:t>at initiation?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31390" y="4504340"/>
            <a:ext cx="2090950" cy="70788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Anti-inflammatory </a:t>
            </a:r>
          </a:p>
          <a:p>
            <a:pPr algn="ctr"/>
            <a:r>
              <a:rPr lang="en-US" sz="2000" dirty="0"/>
              <a:t>at promotion?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923525" y="5219317"/>
            <a:ext cx="0" cy="2451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7068325" y="5272440"/>
            <a:ext cx="0" cy="2451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ight Brace 11"/>
          <p:cNvSpPr/>
          <p:nvPr/>
        </p:nvSpPr>
        <p:spPr>
          <a:xfrm rot="16200000">
            <a:off x="4456786" y="87764"/>
            <a:ext cx="192025" cy="702811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3" name="TextBox 12"/>
          <p:cNvSpPr txBox="1"/>
          <p:nvPr/>
        </p:nvSpPr>
        <p:spPr>
          <a:xfrm>
            <a:off x="3842305" y="3028890"/>
            <a:ext cx="14593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Long latency</a:t>
            </a:r>
          </a:p>
        </p:txBody>
      </p:sp>
      <p:sp>
        <p:nvSpPr>
          <p:cNvPr id="14" name="Right Brace 13"/>
          <p:cNvSpPr/>
          <p:nvPr/>
        </p:nvSpPr>
        <p:spPr>
          <a:xfrm rot="16200000">
            <a:off x="7487334" y="3771200"/>
            <a:ext cx="192025" cy="104382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5" name="TextBox 14"/>
          <p:cNvSpPr txBox="1"/>
          <p:nvPr/>
        </p:nvSpPr>
        <p:spPr>
          <a:xfrm>
            <a:off x="6722680" y="3851455"/>
            <a:ext cx="17133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Short latency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1171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Smoking &amp; esophageal squamous cell carcinoma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Hypothetical Study Question</a:t>
            </a:r>
          </a:p>
        </p:txBody>
      </p:sp>
    </p:spTree>
    <p:extLst>
      <p:ext uri="{BB962C8B-B14F-4D97-AF65-F5344CB8AC3E}">
        <p14:creationId xmlns:p14="http://schemas.microsoft.com/office/powerpoint/2010/main" val="20926420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Use </a:t>
            </a:r>
            <a:r>
              <a:rPr lang="en-US" i="1" dirty="0"/>
              <a:t>hypothetical </a:t>
            </a:r>
            <a:r>
              <a:rPr lang="en-US" dirty="0"/>
              <a:t>examples to familiarize everyone with the types of studies we conduct in epidemiology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b="1" dirty="0"/>
              <a:t>Please participate</a:t>
            </a:r>
            <a:r>
              <a:rPr lang="en-US" dirty="0"/>
              <a:t>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963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Background evidence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en-US" dirty="0">
                <a:sym typeface="Wingdings" panose="05000000000000000000" pitchFamily="2" charset="2"/>
              </a:rPr>
              <a:t>Exposure to cigarette smoke associated with risk of squamous cell carcinoma (SCC) of the esophagus in mouse models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>
                <a:sym typeface="Wingdings" panose="05000000000000000000" pitchFamily="2" charset="2"/>
              </a:rPr>
              <a:t>Countries with higher prevalence of smoking have higher incidence rates of esophageal SCC than countries with low prevalence of smoking</a:t>
            </a: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2728560" y="4581150"/>
            <a:ext cx="0" cy="18050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2728560" y="6386185"/>
            <a:ext cx="32260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 rot="16200000">
            <a:off x="1138030" y="4939501"/>
            <a:ext cx="18466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Incidence Rate Esophageal SCC (Cases/100,000 person-years)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227825" y="6309375"/>
            <a:ext cx="2381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Prevalence of Smoking </a:t>
            </a:r>
          </a:p>
        </p:txBody>
      </p:sp>
      <p:sp>
        <p:nvSpPr>
          <p:cNvPr id="27" name="Oval 26"/>
          <p:cNvSpPr/>
          <p:nvPr/>
        </p:nvSpPr>
        <p:spPr>
          <a:xfrm>
            <a:off x="3112610" y="5771705"/>
            <a:ext cx="115215" cy="11521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3265010" y="5924105"/>
            <a:ext cx="115215" cy="11521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3972027" y="5866497"/>
            <a:ext cx="115215" cy="11521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4179409" y="5310704"/>
            <a:ext cx="115215" cy="11521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3989825" y="5089799"/>
            <a:ext cx="115215" cy="11521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4825959" y="4888390"/>
            <a:ext cx="115215" cy="11521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4406859" y="5118820"/>
            <a:ext cx="115215" cy="11521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4194785" y="4849985"/>
            <a:ext cx="115215" cy="11521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3863935" y="5386045"/>
            <a:ext cx="115215" cy="11521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4610405" y="4811580"/>
            <a:ext cx="115215" cy="11521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3014837" y="6028434"/>
            <a:ext cx="115215" cy="11521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3537105" y="5656489"/>
            <a:ext cx="115215" cy="11521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4805080" y="5829312"/>
            <a:ext cx="115215" cy="11521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3669762" y="5308942"/>
            <a:ext cx="115215" cy="11521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226355" y="5646976"/>
            <a:ext cx="115215" cy="11521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3562464" y="5866497"/>
            <a:ext cx="115215" cy="11521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3417410" y="6076505"/>
            <a:ext cx="115215" cy="11521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3806327" y="5646975"/>
            <a:ext cx="115215" cy="11521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4994455" y="4734770"/>
            <a:ext cx="115215" cy="11521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5378505" y="4696365"/>
            <a:ext cx="115215" cy="11521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4825958" y="5156943"/>
            <a:ext cx="115215" cy="11521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Straight Arrow Connector 48"/>
          <p:cNvCxnSpPr/>
          <p:nvPr/>
        </p:nvCxnSpPr>
        <p:spPr>
          <a:xfrm flipH="1">
            <a:off x="5685746" y="5118820"/>
            <a:ext cx="1228959" cy="2672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6914705" y="4941513"/>
            <a:ext cx="1497795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Ecologic study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3983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Hypothesis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We hypothesize that smoking is </a:t>
            </a:r>
            <a:r>
              <a:rPr lang="en-US" dirty="0">
                <a:sym typeface="Wingdings" panose="05000000000000000000" pitchFamily="2" charset="2"/>
              </a:rPr>
              <a:t>associated with an increased risk of esophageal SCC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23525" y="4081885"/>
            <a:ext cx="24195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Smoking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97315" y="3841681"/>
            <a:ext cx="25347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Esophageal SCC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2805370" y="4436905"/>
            <a:ext cx="322602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187950" y="3415697"/>
            <a:ext cx="74889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tx2"/>
                </a:solidFill>
              </a:rPr>
              <a:t>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3483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Hypothesis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How might we study this question?</a:t>
            </a:r>
          </a:p>
        </p:txBody>
      </p:sp>
    </p:spTree>
    <p:extLst>
      <p:ext uri="{BB962C8B-B14F-4D97-AF65-F5344CB8AC3E}">
        <p14:creationId xmlns:p14="http://schemas.microsoft.com/office/powerpoint/2010/main" val="17651036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address question?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7200"/>
            <a:ext cx="8229600" cy="4749800"/>
          </a:xfrm>
        </p:spPr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In epidemiology, we are interested in the counterfactual.</a:t>
            </a:r>
          </a:p>
          <a:p>
            <a:pPr lvl="1"/>
            <a:r>
              <a:rPr lang="en-US" dirty="0">
                <a:solidFill>
                  <a:srgbClr val="000000"/>
                </a:solidFill>
              </a:rPr>
              <a:t>That is, if the exposed person (who developed disease) had been unexposed, would they still have developed disease?</a:t>
            </a:r>
          </a:p>
          <a:p>
            <a:pPr lvl="1"/>
            <a:r>
              <a:rPr lang="en-US" dirty="0">
                <a:solidFill>
                  <a:srgbClr val="000000"/>
                </a:solidFill>
              </a:rPr>
              <a:t>This is not something we will ever be able to know. </a:t>
            </a:r>
          </a:p>
          <a:p>
            <a:pPr marL="0" indent="0">
              <a:buNone/>
            </a:pPr>
            <a:endParaRPr lang="en-US" dirty="0">
              <a:solidFill>
                <a:srgbClr val="5A6378"/>
              </a:solidFill>
            </a:endParaRPr>
          </a:p>
        </p:txBody>
      </p:sp>
      <p:sp>
        <p:nvSpPr>
          <p:cNvPr id="4" name="Smiley Face 3"/>
          <p:cNvSpPr/>
          <p:nvPr/>
        </p:nvSpPr>
        <p:spPr>
          <a:xfrm>
            <a:off x="1127706" y="4696365"/>
            <a:ext cx="986374" cy="826042"/>
          </a:xfrm>
          <a:prstGeom prst="smileyFac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miley Face 4"/>
          <p:cNvSpPr/>
          <p:nvPr/>
        </p:nvSpPr>
        <p:spPr>
          <a:xfrm>
            <a:off x="1115550" y="5733300"/>
            <a:ext cx="986374" cy="826042"/>
          </a:xfrm>
          <a:prstGeom prst="smileyFac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386052" y="5080415"/>
            <a:ext cx="3760553" cy="12329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2421320" y="6117350"/>
            <a:ext cx="3760553" cy="12329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877770" y="4841553"/>
            <a:ext cx="22933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0000"/>
                </a:solidFill>
              </a:rPr>
              <a:t>      DISEASE?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77770" y="5916893"/>
            <a:ext cx="22933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0000"/>
                </a:solidFill>
              </a:rPr>
              <a:t>       DISEASE?</a:t>
            </a:r>
          </a:p>
        </p:txBody>
      </p:sp>
    </p:spTree>
    <p:extLst>
      <p:ext uri="{BB962C8B-B14F-4D97-AF65-F5344CB8AC3E}">
        <p14:creationId xmlns:p14="http://schemas.microsoft.com/office/powerpoint/2010/main" val="32728339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Randomized Controlled Trial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7200"/>
            <a:ext cx="8229600" cy="4749800"/>
          </a:xfrm>
        </p:spPr>
        <p:txBody>
          <a:bodyPr/>
          <a:lstStyle/>
          <a:p>
            <a:r>
              <a:rPr lang="en-US" dirty="0"/>
              <a:t>Ideally, we would like to randomly assign exposure and assess future disease risk among the exposed and among the unexposed.</a:t>
            </a:r>
          </a:p>
          <a:p>
            <a:r>
              <a:rPr lang="en-US" dirty="0"/>
              <a:t>Randomized controlled trail (RCT)</a:t>
            </a:r>
          </a:p>
          <a:p>
            <a:pPr marL="0" indent="0">
              <a:buNone/>
            </a:pPr>
            <a:endParaRPr lang="en-US" dirty="0">
              <a:solidFill>
                <a:srgbClr val="5A6378"/>
              </a:solidFill>
            </a:endParaRPr>
          </a:p>
        </p:txBody>
      </p:sp>
      <p:sp>
        <p:nvSpPr>
          <p:cNvPr id="4" name="Smiley Face 3"/>
          <p:cNvSpPr/>
          <p:nvPr/>
        </p:nvSpPr>
        <p:spPr>
          <a:xfrm>
            <a:off x="1204516" y="4753638"/>
            <a:ext cx="986374" cy="826042"/>
          </a:xfrm>
          <a:prstGeom prst="smileyFac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miley Face 4"/>
          <p:cNvSpPr/>
          <p:nvPr/>
        </p:nvSpPr>
        <p:spPr>
          <a:xfrm>
            <a:off x="1153955" y="5848515"/>
            <a:ext cx="986374" cy="826042"/>
          </a:xfrm>
          <a:prstGeom prst="smileyFac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462862" y="5118820"/>
            <a:ext cx="3760553" cy="12329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2424457" y="6262599"/>
            <a:ext cx="3760553" cy="12329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877770" y="4879958"/>
            <a:ext cx="29187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      </a:t>
            </a:r>
            <a:r>
              <a:rPr lang="en-US" sz="2200" dirty="0">
                <a:solidFill>
                  <a:srgbClr val="000000"/>
                </a:solidFill>
              </a:rPr>
              <a:t>ESOPHAGEAL SCC?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81325" y="4965200"/>
            <a:ext cx="9863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SMOKE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00960" y="6040540"/>
            <a:ext cx="29187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      </a:t>
            </a:r>
            <a:r>
              <a:rPr lang="en-US" sz="2200" dirty="0">
                <a:solidFill>
                  <a:srgbClr val="000000"/>
                </a:solidFill>
              </a:rPr>
              <a:t>ESOPHAGEAL SCC?</a:t>
            </a:r>
          </a:p>
        </p:txBody>
      </p:sp>
    </p:spTree>
    <p:extLst>
      <p:ext uri="{BB962C8B-B14F-4D97-AF65-F5344CB8AC3E}">
        <p14:creationId xmlns:p14="http://schemas.microsoft.com/office/powerpoint/2010/main" val="6259874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en-US" dirty="0"/>
            </a:br>
            <a:r>
              <a:rPr lang="en-US" dirty="0"/>
              <a:t>Randomized controlled trial (RCT)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Experiment in which we randomly assign exposure (roll of dice; random number) &amp; follow for outcome </a:t>
            </a:r>
          </a:p>
        </p:txBody>
      </p:sp>
      <p:sp>
        <p:nvSpPr>
          <p:cNvPr id="5" name="Oval 4"/>
          <p:cNvSpPr/>
          <p:nvPr/>
        </p:nvSpPr>
        <p:spPr>
          <a:xfrm>
            <a:off x="2883605" y="3114229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70839" y="3114229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193848" y="3114229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505991" y="3114229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952031" y="3436531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573222" y="3436531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265618" y="3114229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1949254" y="3753513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512016" y="3434576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199691" y="3434557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2881447" y="342950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264498" y="3434557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273423" y="375609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2576647" y="375609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2881447" y="375271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3188405" y="3754651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502161" y="3749050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1957032" y="4072747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2268864" y="4072563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2576309" y="4072747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892022" y="4072747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3207216" y="4072563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3520444" y="4066088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1957032" y="3114229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1963622" y="3081963"/>
            <a:ext cx="24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268422" y="3081963"/>
            <a:ext cx="24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274588" y="3394177"/>
            <a:ext cx="24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573222" y="3081963"/>
            <a:ext cx="24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505200" y="3081963"/>
            <a:ext cx="24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877718" y="3073549"/>
            <a:ext cx="24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94126" y="3078788"/>
            <a:ext cx="24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957032" y="3703231"/>
            <a:ext cx="24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583206" y="3394177"/>
            <a:ext cx="24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958435" y="3389144"/>
            <a:ext cx="24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887004" y="3393906"/>
            <a:ext cx="243558" cy="369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212199" y="4031276"/>
            <a:ext cx="24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199691" y="3705036"/>
            <a:ext cx="24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209960" y="3388421"/>
            <a:ext cx="24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3521565" y="4031276"/>
            <a:ext cx="24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512830" y="3705036"/>
            <a:ext cx="24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3519974" y="3388384"/>
            <a:ext cx="24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2284226" y="3703231"/>
            <a:ext cx="24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278981" y="4033822"/>
            <a:ext cx="24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887004" y="3705073"/>
            <a:ext cx="24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583206" y="3703231"/>
            <a:ext cx="24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2894596" y="4031945"/>
            <a:ext cx="24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2576309" y="4031276"/>
            <a:ext cx="24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963621" y="4033822"/>
            <a:ext cx="24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</a:p>
        </p:txBody>
      </p:sp>
      <p:cxnSp>
        <p:nvCxnSpPr>
          <p:cNvPr id="199" name="Straight Arrow Connector 198"/>
          <p:cNvCxnSpPr/>
          <p:nvPr/>
        </p:nvCxnSpPr>
        <p:spPr>
          <a:xfrm flipV="1">
            <a:off x="1295400" y="3763509"/>
            <a:ext cx="552521" cy="7662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Straight Arrow Connector 200"/>
          <p:cNvCxnSpPr/>
          <p:nvPr/>
        </p:nvCxnSpPr>
        <p:spPr>
          <a:xfrm>
            <a:off x="1295400" y="4887593"/>
            <a:ext cx="457200" cy="8143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9" name="TextBox 208"/>
          <p:cNvSpPr txBox="1"/>
          <p:nvPr/>
        </p:nvSpPr>
        <p:spPr>
          <a:xfrm>
            <a:off x="76200" y="4480653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RANDOMIZE</a:t>
            </a:r>
          </a:p>
        </p:txBody>
      </p:sp>
      <p:cxnSp>
        <p:nvCxnSpPr>
          <p:cNvPr id="214" name="Straight Arrow Connector 213"/>
          <p:cNvCxnSpPr/>
          <p:nvPr/>
        </p:nvCxnSpPr>
        <p:spPr>
          <a:xfrm>
            <a:off x="3962400" y="3775976"/>
            <a:ext cx="2514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Straight Arrow Connector 215"/>
          <p:cNvCxnSpPr/>
          <p:nvPr/>
        </p:nvCxnSpPr>
        <p:spPr>
          <a:xfrm>
            <a:off x="3911614" y="5701949"/>
            <a:ext cx="256538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7" name="TextBox 216"/>
          <p:cNvSpPr txBox="1"/>
          <p:nvPr/>
        </p:nvSpPr>
        <p:spPr>
          <a:xfrm>
            <a:off x="6477000" y="3581905"/>
            <a:ext cx="2463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Esophageal SCC?</a:t>
            </a:r>
          </a:p>
        </p:txBody>
      </p:sp>
      <p:sp>
        <p:nvSpPr>
          <p:cNvPr id="218" name="TextBox 217"/>
          <p:cNvSpPr txBox="1"/>
          <p:nvPr/>
        </p:nvSpPr>
        <p:spPr>
          <a:xfrm>
            <a:off x="6492250" y="5534393"/>
            <a:ext cx="2463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Esophageal SCC?</a:t>
            </a:r>
          </a:p>
        </p:txBody>
      </p:sp>
      <p:sp>
        <p:nvSpPr>
          <p:cNvPr id="109" name="Oval 108"/>
          <p:cNvSpPr/>
          <p:nvPr/>
        </p:nvSpPr>
        <p:spPr>
          <a:xfrm>
            <a:off x="2843775" y="5068398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10" name="Oval 109"/>
          <p:cNvSpPr/>
          <p:nvPr/>
        </p:nvSpPr>
        <p:spPr>
          <a:xfrm>
            <a:off x="2536535" y="5068398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11" name="Oval 110"/>
          <p:cNvSpPr/>
          <p:nvPr/>
        </p:nvSpPr>
        <p:spPr>
          <a:xfrm>
            <a:off x="3151015" y="5068398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12" name="Oval 111"/>
          <p:cNvSpPr/>
          <p:nvPr/>
        </p:nvSpPr>
        <p:spPr>
          <a:xfrm>
            <a:off x="3458255" y="5062979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13" name="Oval 112"/>
          <p:cNvSpPr/>
          <p:nvPr/>
        </p:nvSpPr>
        <p:spPr>
          <a:xfrm>
            <a:off x="1922055" y="5373471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14" name="Oval 113"/>
          <p:cNvSpPr/>
          <p:nvPr/>
        </p:nvSpPr>
        <p:spPr>
          <a:xfrm>
            <a:off x="2538975" y="5373198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15" name="Oval 114"/>
          <p:cNvSpPr/>
          <p:nvPr/>
        </p:nvSpPr>
        <p:spPr>
          <a:xfrm>
            <a:off x="2229295" y="5071943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16" name="Oval 115"/>
          <p:cNvSpPr/>
          <p:nvPr/>
        </p:nvSpPr>
        <p:spPr>
          <a:xfrm>
            <a:off x="1922055" y="5682382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17" name="Oval 116"/>
          <p:cNvSpPr/>
          <p:nvPr/>
        </p:nvSpPr>
        <p:spPr>
          <a:xfrm>
            <a:off x="3458255" y="5367779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18" name="Oval 117"/>
          <p:cNvSpPr/>
          <p:nvPr/>
        </p:nvSpPr>
        <p:spPr>
          <a:xfrm>
            <a:off x="3151015" y="5371328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19" name="Oval 118"/>
          <p:cNvSpPr/>
          <p:nvPr/>
        </p:nvSpPr>
        <p:spPr>
          <a:xfrm>
            <a:off x="2843775" y="5383309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20" name="Oval 119"/>
          <p:cNvSpPr/>
          <p:nvPr/>
        </p:nvSpPr>
        <p:spPr>
          <a:xfrm>
            <a:off x="2229295" y="5373198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21" name="Oval 120"/>
          <p:cNvSpPr/>
          <p:nvPr/>
        </p:nvSpPr>
        <p:spPr>
          <a:xfrm>
            <a:off x="2229295" y="5688109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22" name="Oval 121"/>
          <p:cNvSpPr/>
          <p:nvPr/>
        </p:nvSpPr>
        <p:spPr>
          <a:xfrm>
            <a:off x="2536535" y="5684279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23" name="Oval 122"/>
          <p:cNvSpPr/>
          <p:nvPr/>
        </p:nvSpPr>
        <p:spPr>
          <a:xfrm>
            <a:off x="2843775" y="5691637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24" name="Oval 123"/>
          <p:cNvSpPr/>
          <p:nvPr/>
        </p:nvSpPr>
        <p:spPr>
          <a:xfrm>
            <a:off x="3151015" y="5678271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25" name="Oval 124"/>
          <p:cNvSpPr/>
          <p:nvPr/>
        </p:nvSpPr>
        <p:spPr>
          <a:xfrm>
            <a:off x="3458255" y="5681584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52" name="Oval 151"/>
          <p:cNvSpPr/>
          <p:nvPr/>
        </p:nvSpPr>
        <p:spPr>
          <a:xfrm>
            <a:off x="1922055" y="6001616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54" name="Oval 153"/>
          <p:cNvSpPr/>
          <p:nvPr/>
        </p:nvSpPr>
        <p:spPr>
          <a:xfrm>
            <a:off x="2229295" y="5994957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55" name="Oval 154"/>
          <p:cNvSpPr/>
          <p:nvPr/>
        </p:nvSpPr>
        <p:spPr>
          <a:xfrm>
            <a:off x="2536535" y="6001616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56" name="Oval 155"/>
          <p:cNvSpPr/>
          <p:nvPr/>
        </p:nvSpPr>
        <p:spPr>
          <a:xfrm>
            <a:off x="2843775" y="600457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57" name="Oval 156"/>
          <p:cNvSpPr/>
          <p:nvPr/>
        </p:nvSpPr>
        <p:spPr>
          <a:xfrm>
            <a:off x="3151015" y="5994957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58" name="Oval 157"/>
          <p:cNvSpPr/>
          <p:nvPr/>
        </p:nvSpPr>
        <p:spPr>
          <a:xfrm>
            <a:off x="3458255" y="6001616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59" name="Oval 158"/>
          <p:cNvSpPr/>
          <p:nvPr/>
        </p:nvSpPr>
        <p:spPr>
          <a:xfrm>
            <a:off x="1922055" y="5068671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63" name="TextBox 162"/>
          <p:cNvSpPr txBox="1"/>
          <p:nvPr/>
        </p:nvSpPr>
        <p:spPr>
          <a:xfrm rot="18372141">
            <a:off x="809983" y="3714326"/>
            <a:ext cx="857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Smoke (n=24)</a:t>
            </a:r>
          </a:p>
        </p:txBody>
      </p:sp>
      <p:sp>
        <p:nvSpPr>
          <p:cNvPr id="164" name="TextBox 163"/>
          <p:cNvSpPr txBox="1"/>
          <p:nvPr/>
        </p:nvSpPr>
        <p:spPr>
          <a:xfrm rot="14409307">
            <a:off x="500692" y="5175502"/>
            <a:ext cx="1475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Don’t smoke (n=24)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7109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Why randomization?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93094" y="1662370"/>
            <a:ext cx="8153400" cy="44958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What if smokers are more likely to be drinkers and drinking is associated with risk?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Alcohol could be a </a:t>
            </a:r>
            <a:r>
              <a:rPr lang="en-US" b="1" dirty="0"/>
              <a:t>confounder</a:t>
            </a:r>
            <a:r>
              <a:rPr lang="en-US" dirty="0"/>
              <a:t>, causing us to misattribute the effect of alcohol to smoking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We want to </a:t>
            </a:r>
            <a:r>
              <a:rPr lang="en-US" b="1" dirty="0"/>
              <a:t>isolate</a:t>
            </a:r>
            <a:r>
              <a:rPr lang="en-US" dirty="0"/>
              <a:t> the association between smoking and esophageal SCC</a:t>
            </a:r>
          </a:p>
          <a:p>
            <a:pPr marL="685800" lvl="2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23525" y="4811580"/>
            <a:ext cx="14977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Smoking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553120" y="5157225"/>
            <a:ext cx="29187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762555" y="4811580"/>
            <a:ext cx="28035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Esophageal</a:t>
            </a:r>
            <a:r>
              <a:rPr lang="en-US" sz="3000" dirty="0">
                <a:solidFill>
                  <a:schemeClr val="tx2"/>
                </a:solidFill>
              </a:rPr>
              <a:t> </a:t>
            </a:r>
            <a:r>
              <a:rPr lang="en-US" sz="3000" dirty="0"/>
              <a:t>SCC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81445" y="5963730"/>
            <a:ext cx="14977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/>
              <a:t>Alcohol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1653220" y="5502870"/>
            <a:ext cx="1324972" cy="6702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5148075" y="5502870"/>
            <a:ext cx="1305770" cy="6702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065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Logistics of developing a study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Who is at risk?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How to define exposure?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How to ascertain outcome?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Types of studies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Randomized controlled trials</a:t>
            </a:r>
          </a:p>
          <a:p>
            <a:pPr lvl="1"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Observational studies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Review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229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320040" lvl="2" indent="-320040">
              <a:spcBef>
                <a:spcPts val="700"/>
              </a:spcBef>
            </a:pPr>
            <a:r>
              <a:rPr lang="en-US" sz="4400" dirty="0">
                <a:solidFill>
                  <a:schemeClr val="tx2"/>
                </a:solidFill>
                <a:latin typeface="+mj-lt"/>
              </a:rPr>
              <a:t>Why randomization?</a:t>
            </a:r>
            <a:endParaRPr lang="en-US" sz="44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77880" y="1601069"/>
            <a:ext cx="8153400" cy="4495800"/>
          </a:xfrm>
        </p:spPr>
        <p:txBody>
          <a:bodyPr>
            <a:normAutofit/>
          </a:bodyPr>
          <a:lstStyle/>
          <a:p>
            <a:pPr marL="320040" lvl="2" indent="-320040">
              <a:spcBef>
                <a:spcPts val="0"/>
              </a:spcBef>
              <a:spcAft>
                <a:spcPts val="1000"/>
              </a:spcAft>
              <a:buSzPct val="60000"/>
              <a:buFont typeface="Wingdings"/>
              <a:buChar char=""/>
            </a:pPr>
            <a:r>
              <a:rPr lang="en-US" sz="2900" dirty="0"/>
              <a:t>After randomization, smokers and non-smokers should be comparable (balanced)</a:t>
            </a:r>
          </a:p>
          <a:p>
            <a:pPr marL="777240" lvl="3" indent="-320040">
              <a:spcBef>
                <a:spcPts val="0"/>
              </a:spcBef>
              <a:spcAft>
                <a:spcPts val="2000"/>
              </a:spcAft>
              <a:buSzPct val="60000"/>
              <a:buFont typeface="Wingdings"/>
              <a:buChar char=""/>
            </a:pPr>
            <a:r>
              <a:rPr lang="en-US" sz="2600" dirty="0"/>
              <a:t>Measured &amp; unmeasured variable</a:t>
            </a:r>
            <a:r>
              <a:rPr lang="en-US" sz="2600" b="1" dirty="0"/>
              <a:t>s</a:t>
            </a:r>
            <a:endParaRPr lang="en-US" sz="2600" dirty="0"/>
          </a:p>
          <a:p>
            <a:pPr marL="320040" lvl="2" indent="-320040">
              <a:spcBef>
                <a:spcPts val="0"/>
              </a:spcBef>
              <a:spcAft>
                <a:spcPts val="1000"/>
              </a:spcAft>
              <a:buSzPct val="60000"/>
              <a:buFont typeface="Wingdings"/>
              <a:buChar char=""/>
            </a:pPr>
            <a:r>
              <a:rPr lang="en-US" sz="2900" dirty="0"/>
              <a:t>By randomly determining who smokes, broken the association between alcohol and smoking </a:t>
            </a:r>
          </a:p>
          <a:p>
            <a:pPr marL="777240" lvl="3" indent="-320040">
              <a:spcBef>
                <a:spcPts val="0"/>
              </a:spcBef>
              <a:spcAft>
                <a:spcPts val="1000"/>
              </a:spcAft>
              <a:buSzPct val="60000"/>
              <a:buFont typeface="Wingdings"/>
              <a:buChar char=""/>
            </a:pPr>
            <a:r>
              <a:rPr lang="en-US" sz="2600" dirty="0"/>
              <a:t>Alcohol, </a:t>
            </a:r>
            <a:r>
              <a:rPr lang="en-US" sz="2600" dirty="0" err="1"/>
              <a:t>etc</a:t>
            </a:r>
            <a:r>
              <a:rPr lang="en-US" sz="2600" dirty="0"/>
              <a:t> unlikely to act as confounder</a:t>
            </a:r>
          </a:p>
          <a:p>
            <a:pPr marL="320040" lvl="2" indent="-320040">
              <a:spcBef>
                <a:spcPts val="700"/>
              </a:spcBef>
              <a:buSzPct val="60000"/>
              <a:buFont typeface="Wingdings"/>
              <a:buChar char=""/>
            </a:pPr>
            <a:endParaRPr lang="en-US" dirty="0"/>
          </a:p>
          <a:p>
            <a:pPr marL="320040" lvl="2" indent="-320040">
              <a:spcBef>
                <a:spcPts val="700"/>
              </a:spcBef>
              <a:buSzPct val="60000"/>
              <a:buFont typeface="Wingdings"/>
              <a:buChar char=""/>
            </a:pPr>
            <a:endParaRPr lang="en-US" dirty="0"/>
          </a:p>
          <a:p>
            <a:pPr marL="320040" lvl="2" indent="-320040">
              <a:spcBef>
                <a:spcPts val="700"/>
              </a:spcBef>
              <a:buSzPct val="60000"/>
              <a:buFont typeface="Wingdings"/>
              <a:buChar char=""/>
            </a:pPr>
            <a:endParaRPr lang="en-US" dirty="0"/>
          </a:p>
          <a:p>
            <a:pPr marL="320040" lvl="2" indent="-320040">
              <a:spcBef>
                <a:spcPts val="700"/>
              </a:spcBef>
              <a:buSzPct val="60000"/>
              <a:buFont typeface="Wingdings"/>
              <a:buChar char=""/>
            </a:pPr>
            <a:endParaRPr lang="en-US" dirty="0"/>
          </a:p>
          <a:p>
            <a:pPr marL="457200" lvl="3" indent="0">
              <a:spcBef>
                <a:spcPts val="700"/>
              </a:spcBef>
              <a:buSzPct val="60000"/>
              <a:buNone/>
            </a:pPr>
            <a:endParaRPr lang="en-US" dirty="0"/>
          </a:p>
          <a:p>
            <a:pPr marL="457200" lvl="3" indent="0">
              <a:spcBef>
                <a:spcPts val="700"/>
              </a:spcBef>
              <a:buSzPct val="60000"/>
              <a:buNone/>
            </a:pPr>
            <a:endParaRPr lang="en-US" dirty="0"/>
          </a:p>
          <a:p>
            <a:pPr marL="457200" lvl="3" indent="0">
              <a:spcBef>
                <a:spcPts val="700"/>
              </a:spcBef>
              <a:buSzPct val="60000"/>
              <a:buNone/>
            </a:pPr>
            <a:endParaRPr lang="en-US" dirty="0"/>
          </a:p>
          <a:p>
            <a:pPr marL="320040" lvl="2" indent="-320040">
              <a:spcBef>
                <a:spcPts val="700"/>
              </a:spcBef>
              <a:buSzPct val="60000"/>
              <a:buFont typeface="Wingdings"/>
              <a:buChar char=""/>
            </a:pPr>
            <a:endParaRPr lang="en-US" dirty="0"/>
          </a:p>
          <a:p>
            <a:pPr marL="0" lvl="2" indent="0">
              <a:spcBef>
                <a:spcPts val="700"/>
              </a:spcBef>
              <a:buSzPct val="60000"/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23525" y="4965200"/>
            <a:ext cx="14977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Smoking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604595" y="5310845"/>
            <a:ext cx="29187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800961" y="4948872"/>
            <a:ext cx="28035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Esophageal</a:t>
            </a:r>
            <a:r>
              <a:rPr lang="en-US" sz="3000" dirty="0">
                <a:solidFill>
                  <a:schemeClr val="tx2"/>
                </a:solidFill>
              </a:rPr>
              <a:t> </a:t>
            </a:r>
            <a:r>
              <a:rPr lang="en-US" sz="3000" dirty="0"/>
              <a:t>SCC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96660" y="6002135"/>
            <a:ext cx="14977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/>
              <a:t>Alcohol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1998865" y="5579680"/>
            <a:ext cx="1324972" cy="6702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4840835" y="5618085"/>
            <a:ext cx="1305770" cy="6702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2406705" y="5694895"/>
            <a:ext cx="509292" cy="360651"/>
          </a:xfrm>
          <a:prstGeom prst="line">
            <a:avLst/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 flipV="1">
            <a:off x="2296929" y="5810110"/>
            <a:ext cx="728844" cy="124044"/>
          </a:xfrm>
          <a:prstGeom prst="line">
            <a:avLst/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1328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 group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b="1" dirty="0"/>
              <a:t>Placebo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Biologically inert intervention</a:t>
            </a:r>
          </a:p>
          <a:p>
            <a:pPr lvl="1"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E.g., inert pill which </a:t>
            </a:r>
            <a:r>
              <a:rPr lang="en-US" b="1" dirty="0"/>
              <a:t>tastes/looks </a:t>
            </a:r>
            <a:r>
              <a:rPr lang="en-US" dirty="0"/>
              <a:t>the same as intervention</a:t>
            </a:r>
          </a:p>
          <a:p>
            <a:pPr lvl="2"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Why is this important?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If intervention of known effectiveness currently in use, may not be justified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For this reason: </a:t>
            </a:r>
            <a:r>
              <a:rPr lang="en-US" b="1" dirty="0"/>
              <a:t>alternative intervention </a:t>
            </a:r>
            <a:r>
              <a:rPr lang="en-US" dirty="0"/>
              <a:t>or ‘</a:t>
            </a:r>
            <a:r>
              <a:rPr lang="en-US" b="1" dirty="0"/>
              <a:t>usual care</a:t>
            </a:r>
            <a:r>
              <a:rPr lang="en-US" dirty="0"/>
              <a:t>’ comparison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3247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60935" y="1606844"/>
            <a:ext cx="8153400" cy="4495800"/>
          </a:xfrm>
        </p:spPr>
        <p:txBody>
          <a:bodyPr/>
          <a:lstStyle/>
          <a:p>
            <a:r>
              <a:rPr lang="en-US" dirty="0"/>
              <a:t>Experiment in which we randomly assign exposure to 48 people and follow for outcome</a:t>
            </a:r>
          </a:p>
        </p:txBody>
      </p:sp>
      <p:sp>
        <p:nvSpPr>
          <p:cNvPr id="5" name="Oval 4"/>
          <p:cNvSpPr/>
          <p:nvPr/>
        </p:nvSpPr>
        <p:spPr>
          <a:xfrm>
            <a:off x="2457837" y="2975336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6" name="Oval 5"/>
          <p:cNvSpPr/>
          <p:nvPr/>
        </p:nvSpPr>
        <p:spPr>
          <a:xfrm>
            <a:off x="2145071" y="2975336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7" name="Oval 6"/>
          <p:cNvSpPr/>
          <p:nvPr/>
        </p:nvSpPr>
        <p:spPr>
          <a:xfrm>
            <a:off x="2768080" y="2975336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8" name="Oval 7"/>
          <p:cNvSpPr/>
          <p:nvPr/>
        </p:nvSpPr>
        <p:spPr>
          <a:xfrm>
            <a:off x="3080223" y="2975336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9" name="Oval 8"/>
          <p:cNvSpPr/>
          <p:nvPr/>
        </p:nvSpPr>
        <p:spPr>
          <a:xfrm>
            <a:off x="1526263" y="328322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1" name="Oval 10"/>
          <p:cNvSpPr/>
          <p:nvPr/>
        </p:nvSpPr>
        <p:spPr>
          <a:xfrm>
            <a:off x="2147454" y="328322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2" name="Oval 11"/>
          <p:cNvSpPr/>
          <p:nvPr/>
        </p:nvSpPr>
        <p:spPr>
          <a:xfrm>
            <a:off x="1839850" y="2975336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3" name="Oval 12"/>
          <p:cNvSpPr/>
          <p:nvPr/>
        </p:nvSpPr>
        <p:spPr>
          <a:xfrm>
            <a:off x="1523486" y="359046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4" name="Oval 13"/>
          <p:cNvSpPr/>
          <p:nvPr/>
        </p:nvSpPr>
        <p:spPr>
          <a:xfrm>
            <a:off x="3086248" y="328322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5" name="Oval 14"/>
          <p:cNvSpPr/>
          <p:nvPr/>
        </p:nvSpPr>
        <p:spPr>
          <a:xfrm>
            <a:off x="2773923" y="328322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6" name="Oval 15"/>
          <p:cNvSpPr/>
          <p:nvPr/>
        </p:nvSpPr>
        <p:spPr>
          <a:xfrm>
            <a:off x="2455679" y="328322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8" name="Oval 17"/>
          <p:cNvSpPr/>
          <p:nvPr/>
        </p:nvSpPr>
        <p:spPr>
          <a:xfrm>
            <a:off x="1838730" y="328322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9" name="Oval 18"/>
          <p:cNvSpPr/>
          <p:nvPr/>
        </p:nvSpPr>
        <p:spPr>
          <a:xfrm>
            <a:off x="1841932" y="359046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0" name="Oval 19"/>
          <p:cNvSpPr/>
          <p:nvPr/>
        </p:nvSpPr>
        <p:spPr>
          <a:xfrm>
            <a:off x="2150879" y="359046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1" name="Oval 20"/>
          <p:cNvSpPr/>
          <p:nvPr/>
        </p:nvSpPr>
        <p:spPr>
          <a:xfrm>
            <a:off x="2455679" y="359046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2" name="Oval 21"/>
          <p:cNvSpPr/>
          <p:nvPr/>
        </p:nvSpPr>
        <p:spPr>
          <a:xfrm>
            <a:off x="2762637" y="359046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3" name="Oval 22"/>
          <p:cNvSpPr/>
          <p:nvPr/>
        </p:nvSpPr>
        <p:spPr>
          <a:xfrm>
            <a:off x="3076393" y="359046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4" name="Oval 23"/>
          <p:cNvSpPr/>
          <p:nvPr/>
        </p:nvSpPr>
        <p:spPr>
          <a:xfrm>
            <a:off x="1531264" y="389770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5" name="Oval 24"/>
          <p:cNvSpPr/>
          <p:nvPr/>
        </p:nvSpPr>
        <p:spPr>
          <a:xfrm>
            <a:off x="1843096" y="389770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6" name="Oval 25"/>
          <p:cNvSpPr/>
          <p:nvPr/>
        </p:nvSpPr>
        <p:spPr>
          <a:xfrm>
            <a:off x="2151612" y="389770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7" name="Oval 26"/>
          <p:cNvSpPr/>
          <p:nvPr/>
        </p:nvSpPr>
        <p:spPr>
          <a:xfrm>
            <a:off x="2456412" y="389770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8" name="Oval 27"/>
          <p:cNvSpPr/>
          <p:nvPr/>
        </p:nvSpPr>
        <p:spPr>
          <a:xfrm>
            <a:off x="2763652" y="390014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9" name="Oval 28"/>
          <p:cNvSpPr/>
          <p:nvPr/>
        </p:nvSpPr>
        <p:spPr>
          <a:xfrm>
            <a:off x="3070892" y="389770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2" name="Oval 31"/>
          <p:cNvSpPr/>
          <p:nvPr/>
        </p:nvSpPr>
        <p:spPr>
          <a:xfrm>
            <a:off x="1531264" y="2975336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26" name="Oval 125"/>
          <p:cNvSpPr/>
          <p:nvPr/>
        </p:nvSpPr>
        <p:spPr>
          <a:xfrm>
            <a:off x="2418007" y="492950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27" name="Oval 126"/>
          <p:cNvSpPr/>
          <p:nvPr/>
        </p:nvSpPr>
        <p:spPr>
          <a:xfrm>
            <a:off x="2110767" y="492950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28" name="Oval 127"/>
          <p:cNvSpPr/>
          <p:nvPr/>
        </p:nvSpPr>
        <p:spPr>
          <a:xfrm>
            <a:off x="2725247" y="492950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29" name="Oval 128"/>
          <p:cNvSpPr/>
          <p:nvPr/>
        </p:nvSpPr>
        <p:spPr>
          <a:xfrm>
            <a:off x="3032487" y="4924086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30" name="Oval 129"/>
          <p:cNvSpPr/>
          <p:nvPr/>
        </p:nvSpPr>
        <p:spPr>
          <a:xfrm>
            <a:off x="1496287" y="5234578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31" name="Oval 130"/>
          <p:cNvSpPr/>
          <p:nvPr/>
        </p:nvSpPr>
        <p:spPr>
          <a:xfrm>
            <a:off x="2113207" y="523430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32" name="Oval 131"/>
          <p:cNvSpPr/>
          <p:nvPr/>
        </p:nvSpPr>
        <p:spPr>
          <a:xfrm>
            <a:off x="1803527" y="4933050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33" name="Oval 132"/>
          <p:cNvSpPr/>
          <p:nvPr/>
        </p:nvSpPr>
        <p:spPr>
          <a:xfrm>
            <a:off x="1496287" y="5543489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34" name="Oval 133"/>
          <p:cNvSpPr/>
          <p:nvPr/>
        </p:nvSpPr>
        <p:spPr>
          <a:xfrm>
            <a:off x="3032487" y="5228886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35" name="Oval 134"/>
          <p:cNvSpPr/>
          <p:nvPr/>
        </p:nvSpPr>
        <p:spPr>
          <a:xfrm>
            <a:off x="2725247" y="523243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36" name="Oval 135"/>
          <p:cNvSpPr/>
          <p:nvPr/>
        </p:nvSpPr>
        <p:spPr>
          <a:xfrm>
            <a:off x="2418007" y="5244416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37" name="Oval 136"/>
          <p:cNvSpPr/>
          <p:nvPr/>
        </p:nvSpPr>
        <p:spPr>
          <a:xfrm>
            <a:off x="1803527" y="523430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38" name="Oval 137"/>
          <p:cNvSpPr/>
          <p:nvPr/>
        </p:nvSpPr>
        <p:spPr>
          <a:xfrm>
            <a:off x="1803527" y="5549216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39" name="Oval 138"/>
          <p:cNvSpPr/>
          <p:nvPr/>
        </p:nvSpPr>
        <p:spPr>
          <a:xfrm>
            <a:off x="2110767" y="5545386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40" name="Oval 139"/>
          <p:cNvSpPr/>
          <p:nvPr/>
        </p:nvSpPr>
        <p:spPr>
          <a:xfrm>
            <a:off x="2418007" y="5552744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41" name="Oval 140"/>
          <p:cNvSpPr/>
          <p:nvPr/>
        </p:nvSpPr>
        <p:spPr>
          <a:xfrm>
            <a:off x="2725247" y="5539378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42" name="Oval 141"/>
          <p:cNvSpPr/>
          <p:nvPr/>
        </p:nvSpPr>
        <p:spPr>
          <a:xfrm>
            <a:off x="3032487" y="5542691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43" name="Oval 142"/>
          <p:cNvSpPr/>
          <p:nvPr/>
        </p:nvSpPr>
        <p:spPr>
          <a:xfrm>
            <a:off x="1496287" y="5862723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44" name="Oval 143"/>
          <p:cNvSpPr/>
          <p:nvPr/>
        </p:nvSpPr>
        <p:spPr>
          <a:xfrm>
            <a:off x="1803527" y="5856064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45" name="Oval 144"/>
          <p:cNvSpPr/>
          <p:nvPr/>
        </p:nvSpPr>
        <p:spPr>
          <a:xfrm>
            <a:off x="2110767" y="5862723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46" name="Oval 145"/>
          <p:cNvSpPr/>
          <p:nvPr/>
        </p:nvSpPr>
        <p:spPr>
          <a:xfrm>
            <a:off x="2418007" y="5865682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47" name="Oval 146"/>
          <p:cNvSpPr/>
          <p:nvPr/>
        </p:nvSpPr>
        <p:spPr>
          <a:xfrm>
            <a:off x="2725247" y="5856064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48" name="Oval 147"/>
          <p:cNvSpPr/>
          <p:nvPr/>
        </p:nvSpPr>
        <p:spPr>
          <a:xfrm>
            <a:off x="3032487" y="5862723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49" name="Oval 148"/>
          <p:cNvSpPr/>
          <p:nvPr/>
        </p:nvSpPr>
        <p:spPr>
          <a:xfrm>
            <a:off x="1496287" y="4929778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cxnSp>
        <p:nvCxnSpPr>
          <p:cNvPr id="199" name="Straight Arrow Connector 198"/>
          <p:cNvCxnSpPr/>
          <p:nvPr/>
        </p:nvCxnSpPr>
        <p:spPr>
          <a:xfrm flipV="1">
            <a:off x="869632" y="3624616"/>
            <a:ext cx="552521" cy="7662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Straight Arrow Connector 200"/>
          <p:cNvCxnSpPr/>
          <p:nvPr/>
        </p:nvCxnSpPr>
        <p:spPr>
          <a:xfrm>
            <a:off x="869632" y="4748700"/>
            <a:ext cx="457200" cy="8143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9" name="TextBox 208"/>
          <p:cNvSpPr txBox="1"/>
          <p:nvPr/>
        </p:nvSpPr>
        <p:spPr>
          <a:xfrm>
            <a:off x="7264" y="436543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RANDOMIZE</a:t>
            </a:r>
          </a:p>
        </p:txBody>
      </p:sp>
      <p:cxnSp>
        <p:nvCxnSpPr>
          <p:cNvPr id="214" name="Straight Arrow Connector 213"/>
          <p:cNvCxnSpPr/>
          <p:nvPr/>
        </p:nvCxnSpPr>
        <p:spPr>
          <a:xfrm>
            <a:off x="3536632" y="3637083"/>
            <a:ext cx="2514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Straight Arrow Connector 215"/>
          <p:cNvCxnSpPr/>
          <p:nvPr/>
        </p:nvCxnSpPr>
        <p:spPr>
          <a:xfrm>
            <a:off x="3454942" y="5563056"/>
            <a:ext cx="256538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3" name="TextBox 222"/>
          <p:cNvSpPr txBox="1"/>
          <p:nvPr/>
        </p:nvSpPr>
        <p:spPr>
          <a:xfrm rot="18372141">
            <a:off x="381412" y="3501784"/>
            <a:ext cx="857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Smoke (n=24)</a:t>
            </a:r>
          </a:p>
        </p:txBody>
      </p:sp>
      <p:sp>
        <p:nvSpPr>
          <p:cNvPr id="224" name="TextBox 223"/>
          <p:cNvSpPr txBox="1"/>
          <p:nvPr/>
        </p:nvSpPr>
        <p:spPr>
          <a:xfrm rot="14409307">
            <a:off x="50629" y="5033279"/>
            <a:ext cx="1475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Don’t smoke (n=24)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42121" y="3158555"/>
            <a:ext cx="10285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14 of 24 smokers get SCC</a:t>
            </a:r>
          </a:p>
        </p:txBody>
      </p:sp>
      <p:sp>
        <p:nvSpPr>
          <p:cNvPr id="285" name="Oval 284"/>
          <p:cNvSpPr/>
          <p:nvPr/>
        </p:nvSpPr>
        <p:spPr>
          <a:xfrm>
            <a:off x="6909473" y="4953183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86" name="Oval 285"/>
          <p:cNvSpPr/>
          <p:nvPr/>
        </p:nvSpPr>
        <p:spPr>
          <a:xfrm>
            <a:off x="6602233" y="4953183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87" name="Oval 286"/>
          <p:cNvSpPr/>
          <p:nvPr/>
        </p:nvSpPr>
        <p:spPr>
          <a:xfrm>
            <a:off x="7216713" y="4953183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88" name="Oval 287"/>
          <p:cNvSpPr/>
          <p:nvPr/>
        </p:nvSpPr>
        <p:spPr>
          <a:xfrm>
            <a:off x="7523953" y="4947764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89" name="Oval 288"/>
          <p:cNvSpPr/>
          <p:nvPr/>
        </p:nvSpPr>
        <p:spPr>
          <a:xfrm>
            <a:off x="5987753" y="5258256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90" name="Oval 289"/>
          <p:cNvSpPr/>
          <p:nvPr/>
        </p:nvSpPr>
        <p:spPr>
          <a:xfrm>
            <a:off x="6604673" y="5257983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91" name="Oval 290"/>
          <p:cNvSpPr/>
          <p:nvPr/>
        </p:nvSpPr>
        <p:spPr>
          <a:xfrm>
            <a:off x="6294993" y="4956728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92" name="Oval 291"/>
          <p:cNvSpPr/>
          <p:nvPr/>
        </p:nvSpPr>
        <p:spPr>
          <a:xfrm>
            <a:off x="5987753" y="5567167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93" name="Oval 292"/>
          <p:cNvSpPr/>
          <p:nvPr/>
        </p:nvSpPr>
        <p:spPr>
          <a:xfrm>
            <a:off x="7523953" y="5252564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94" name="Oval 293"/>
          <p:cNvSpPr/>
          <p:nvPr/>
        </p:nvSpPr>
        <p:spPr>
          <a:xfrm>
            <a:off x="7216713" y="5256113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95" name="Oval 294"/>
          <p:cNvSpPr/>
          <p:nvPr/>
        </p:nvSpPr>
        <p:spPr>
          <a:xfrm>
            <a:off x="6909473" y="5268094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96" name="Oval 295"/>
          <p:cNvSpPr/>
          <p:nvPr/>
        </p:nvSpPr>
        <p:spPr>
          <a:xfrm>
            <a:off x="6294993" y="5257983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97" name="Oval 296"/>
          <p:cNvSpPr/>
          <p:nvPr/>
        </p:nvSpPr>
        <p:spPr>
          <a:xfrm>
            <a:off x="6294993" y="5572894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98" name="Oval 297"/>
          <p:cNvSpPr/>
          <p:nvPr/>
        </p:nvSpPr>
        <p:spPr>
          <a:xfrm>
            <a:off x="6602233" y="5569064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99" name="Oval 298"/>
          <p:cNvSpPr/>
          <p:nvPr/>
        </p:nvSpPr>
        <p:spPr>
          <a:xfrm>
            <a:off x="6909473" y="5576422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00" name="Oval 299"/>
          <p:cNvSpPr/>
          <p:nvPr/>
        </p:nvSpPr>
        <p:spPr>
          <a:xfrm>
            <a:off x="7216713" y="5563056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01" name="Oval 300"/>
          <p:cNvSpPr/>
          <p:nvPr/>
        </p:nvSpPr>
        <p:spPr>
          <a:xfrm>
            <a:off x="7523953" y="5566369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02" name="Oval 301"/>
          <p:cNvSpPr/>
          <p:nvPr/>
        </p:nvSpPr>
        <p:spPr>
          <a:xfrm>
            <a:off x="5987753" y="5886401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03" name="Oval 302"/>
          <p:cNvSpPr/>
          <p:nvPr/>
        </p:nvSpPr>
        <p:spPr>
          <a:xfrm>
            <a:off x="6294993" y="5879742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04" name="Oval 303"/>
          <p:cNvSpPr/>
          <p:nvPr/>
        </p:nvSpPr>
        <p:spPr>
          <a:xfrm>
            <a:off x="6602233" y="5886401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05" name="Oval 304"/>
          <p:cNvSpPr/>
          <p:nvPr/>
        </p:nvSpPr>
        <p:spPr>
          <a:xfrm>
            <a:off x="6909473" y="5889360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06" name="Oval 305"/>
          <p:cNvSpPr/>
          <p:nvPr/>
        </p:nvSpPr>
        <p:spPr>
          <a:xfrm>
            <a:off x="7216713" y="5879742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07" name="Oval 306"/>
          <p:cNvSpPr/>
          <p:nvPr/>
        </p:nvSpPr>
        <p:spPr>
          <a:xfrm>
            <a:off x="7523953" y="5886401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08" name="Oval 307"/>
          <p:cNvSpPr/>
          <p:nvPr/>
        </p:nvSpPr>
        <p:spPr>
          <a:xfrm>
            <a:off x="5987753" y="4953456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09" name="Oval 308"/>
          <p:cNvSpPr/>
          <p:nvPr/>
        </p:nvSpPr>
        <p:spPr>
          <a:xfrm>
            <a:off x="6908910" y="301439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10" name="Oval 309"/>
          <p:cNvSpPr/>
          <p:nvPr/>
        </p:nvSpPr>
        <p:spPr>
          <a:xfrm>
            <a:off x="6596144" y="3014390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11" name="Oval 310"/>
          <p:cNvSpPr/>
          <p:nvPr/>
        </p:nvSpPr>
        <p:spPr>
          <a:xfrm>
            <a:off x="7219153" y="301439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12" name="Oval 311"/>
          <p:cNvSpPr/>
          <p:nvPr/>
        </p:nvSpPr>
        <p:spPr>
          <a:xfrm>
            <a:off x="7531296" y="3014390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13" name="Oval 312"/>
          <p:cNvSpPr/>
          <p:nvPr/>
        </p:nvSpPr>
        <p:spPr>
          <a:xfrm>
            <a:off x="5977336" y="3322279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14" name="Oval 313"/>
          <p:cNvSpPr/>
          <p:nvPr/>
        </p:nvSpPr>
        <p:spPr>
          <a:xfrm>
            <a:off x="6598527" y="3322279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15" name="Oval 314"/>
          <p:cNvSpPr/>
          <p:nvPr/>
        </p:nvSpPr>
        <p:spPr>
          <a:xfrm>
            <a:off x="6290923" y="301439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16" name="Oval 315"/>
          <p:cNvSpPr/>
          <p:nvPr/>
        </p:nvSpPr>
        <p:spPr>
          <a:xfrm>
            <a:off x="5974559" y="3629519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17" name="Oval 316"/>
          <p:cNvSpPr/>
          <p:nvPr/>
        </p:nvSpPr>
        <p:spPr>
          <a:xfrm>
            <a:off x="7537321" y="3322279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18" name="Oval 317"/>
          <p:cNvSpPr/>
          <p:nvPr/>
        </p:nvSpPr>
        <p:spPr>
          <a:xfrm>
            <a:off x="7224996" y="3322279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19" name="Oval 318"/>
          <p:cNvSpPr/>
          <p:nvPr/>
        </p:nvSpPr>
        <p:spPr>
          <a:xfrm>
            <a:off x="6906752" y="3322279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20" name="Oval 319"/>
          <p:cNvSpPr/>
          <p:nvPr/>
        </p:nvSpPr>
        <p:spPr>
          <a:xfrm>
            <a:off x="6289803" y="3322279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21" name="Oval 320"/>
          <p:cNvSpPr/>
          <p:nvPr/>
        </p:nvSpPr>
        <p:spPr>
          <a:xfrm>
            <a:off x="6293005" y="3629519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22" name="Oval 321"/>
          <p:cNvSpPr/>
          <p:nvPr/>
        </p:nvSpPr>
        <p:spPr>
          <a:xfrm>
            <a:off x="6601952" y="3629519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23" name="Oval 322"/>
          <p:cNvSpPr/>
          <p:nvPr/>
        </p:nvSpPr>
        <p:spPr>
          <a:xfrm>
            <a:off x="6906752" y="3629519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24" name="Oval 323"/>
          <p:cNvSpPr/>
          <p:nvPr/>
        </p:nvSpPr>
        <p:spPr>
          <a:xfrm>
            <a:off x="7213710" y="3629519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25" name="Oval 324"/>
          <p:cNvSpPr/>
          <p:nvPr/>
        </p:nvSpPr>
        <p:spPr>
          <a:xfrm>
            <a:off x="7527466" y="3629519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26" name="Oval 325"/>
          <p:cNvSpPr/>
          <p:nvPr/>
        </p:nvSpPr>
        <p:spPr>
          <a:xfrm>
            <a:off x="5982337" y="3936759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27" name="Oval 326"/>
          <p:cNvSpPr/>
          <p:nvPr/>
        </p:nvSpPr>
        <p:spPr>
          <a:xfrm>
            <a:off x="6294169" y="3936759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28" name="Oval 327"/>
          <p:cNvSpPr/>
          <p:nvPr/>
        </p:nvSpPr>
        <p:spPr>
          <a:xfrm>
            <a:off x="6602685" y="3936759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29" name="Oval 328"/>
          <p:cNvSpPr/>
          <p:nvPr/>
        </p:nvSpPr>
        <p:spPr>
          <a:xfrm>
            <a:off x="6907485" y="3936759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30" name="Oval 329"/>
          <p:cNvSpPr/>
          <p:nvPr/>
        </p:nvSpPr>
        <p:spPr>
          <a:xfrm>
            <a:off x="7214725" y="3939199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31" name="Oval 330"/>
          <p:cNvSpPr/>
          <p:nvPr/>
        </p:nvSpPr>
        <p:spPr>
          <a:xfrm>
            <a:off x="7521965" y="3936759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32" name="Oval 331"/>
          <p:cNvSpPr/>
          <p:nvPr/>
        </p:nvSpPr>
        <p:spPr>
          <a:xfrm>
            <a:off x="5982337" y="3014390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33" name="TextBox 332"/>
          <p:cNvSpPr txBox="1"/>
          <p:nvPr/>
        </p:nvSpPr>
        <p:spPr>
          <a:xfrm>
            <a:off x="7842121" y="4993831"/>
            <a:ext cx="10285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2 of 24 non-smokers get SCC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55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RCT</a:t>
            </a:r>
          </a:p>
        </p:txBody>
      </p:sp>
      <p:cxnSp>
        <p:nvCxnSpPr>
          <p:cNvPr id="199" name="Straight Arrow Connector 198"/>
          <p:cNvCxnSpPr/>
          <p:nvPr/>
        </p:nvCxnSpPr>
        <p:spPr>
          <a:xfrm flipV="1">
            <a:off x="1013237" y="2365824"/>
            <a:ext cx="552521" cy="7662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Straight Arrow Connector 200"/>
          <p:cNvCxnSpPr/>
          <p:nvPr/>
        </p:nvCxnSpPr>
        <p:spPr>
          <a:xfrm>
            <a:off x="992152" y="3522710"/>
            <a:ext cx="457200" cy="8143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9" name="TextBox 208"/>
          <p:cNvSpPr txBox="1"/>
          <p:nvPr/>
        </p:nvSpPr>
        <p:spPr>
          <a:xfrm>
            <a:off x="162255" y="317625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RANDOMIZE</a:t>
            </a:r>
          </a:p>
        </p:txBody>
      </p:sp>
      <p:sp>
        <p:nvSpPr>
          <p:cNvPr id="223" name="TextBox 222"/>
          <p:cNvSpPr txBox="1"/>
          <p:nvPr/>
        </p:nvSpPr>
        <p:spPr>
          <a:xfrm rot="18323262">
            <a:off x="495595" y="2301692"/>
            <a:ext cx="857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Smoke (n=24)</a:t>
            </a:r>
          </a:p>
        </p:txBody>
      </p:sp>
      <p:sp>
        <p:nvSpPr>
          <p:cNvPr id="224" name="TextBox 223"/>
          <p:cNvSpPr txBox="1"/>
          <p:nvPr/>
        </p:nvSpPr>
        <p:spPr>
          <a:xfrm rot="14439857">
            <a:off x="229490" y="3762480"/>
            <a:ext cx="13895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Don’t smoke (n=24)</a:t>
            </a:r>
          </a:p>
        </p:txBody>
      </p:sp>
      <p:graphicFrame>
        <p:nvGraphicFramePr>
          <p:cNvPr id="206" name="Table 20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1569098"/>
              </p:ext>
            </p:extLst>
          </p:nvPr>
        </p:nvGraphicFramePr>
        <p:xfrm>
          <a:off x="907105" y="5216309"/>
          <a:ext cx="7543800" cy="1361901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885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Cases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/>
                        <a:t>Non-Cases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Total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967">
                <a:tc>
                  <a:txBody>
                    <a:bodyPr/>
                    <a:lstStyle/>
                    <a:p>
                      <a:r>
                        <a:rPr lang="en-US" sz="1500" dirty="0"/>
                        <a:t>Smokers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967">
                <a:tc>
                  <a:txBody>
                    <a:bodyPr/>
                    <a:lstStyle/>
                    <a:p>
                      <a:r>
                        <a:rPr lang="en-US" sz="1500" dirty="0"/>
                        <a:t>Non-Smokers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967">
                <a:tc>
                  <a:txBody>
                    <a:bodyPr/>
                    <a:lstStyle/>
                    <a:p>
                      <a:r>
                        <a:rPr lang="en-US" sz="1500" i="0" dirty="0"/>
                        <a:t>Total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32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48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17" name="Oval 216"/>
          <p:cNvSpPr/>
          <p:nvPr/>
        </p:nvSpPr>
        <p:spPr>
          <a:xfrm>
            <a:off x="2532384" y="1789968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18" name="Oval 217"/>
          <p:cNvSpPr/>
          <p:nvPr/>
        </p:nvSpPr>
        <p:spPr>
          <a:xfrm>
            <a:off x="2219618" y="1789968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64" name="Oval 263"/>
          <p:cNvSpPr/>
          <p:nvPr/>
        </p:nvSpPr>
        <p:spPr>
          <a:xfrm>
            <a:off x="2842627" y="1789968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65" name="Oval 264"/>
          <p:cNvSpPr/>
          <p:nvPr/>
        </p:nvSpPr>
        <p:spPr>
          <a:xfrm>
            <a:off x="3154770" y="1789968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66" name="Oval 265"/>
          <p:cNvSpPr/>
          <p:nvPr/>
        </p:nvSpPr>
        <p:spPr>
          <a:xfrm>
            <a:off x="1600810" y="2097857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67" name="Oval 266"/>
          <p:cNvSpPr/>
          <p:nvPr/>
        </p:nvSpPr>
        <p:spPr>
          <a:xfrm>
            <a:off x="2222001" y="2097857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68" name="Oval 267"/>
          <p:cNvSpPr/>
          <p:nvPr/>
        </p:nvSpPr>
        <p:spPr>
          <a:xfrm>
            <a:off x="1914397" y="1789968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69" name="Oval 268"/>
          <p:cNvSpPr/>
          <p:nvPr/>
        </p:nvSpPr>
        <p:spPr>
          <a:xfrm>
            <a:off x="1598033" y="2405097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70" name="Oval 269"/>
          <p:cNvSpPr/>
          <p:nvPr/>
        </p:nvSpPr>
        <p:spPr>
          <a:xfrm>
            <a:off x="3160795" y="2097857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71" name="Oval 270"/>
          <p:cNvSpPr/>
          <p:nvPr/>
        </p:nvSpPr>
        <p:spPr>
          <a:xfrm>
            <a:off x="2848470" y="2097857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72" name="Oval 271"/>
          <p:cNvSpPr/>
          <p:nvPr/>
        </p:nvSpPr>
        <p:spPr>
          <a:xfrm>
            <a:off x="2530226" y="2097857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73" name="Oval 272"/>
          <p:cNvSpPr/>
          <p:nvPr/>
        </p:nvSpPr>
        <p:spPr>
          <a:xfrm>
            <a:off x="1913277" y="2097857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74" name="Oval 273"/>
          <p:cNvSpPr/>
          <p:nvPr/>
        </p:nvSpPr>
        <p:spPr>
          <a:xfrm>
            <a:off x="1916479" y="2405097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75" name="Oval 274"/>
          <p:cNvSpPr/>
          <p:nvPr/>
        </p:nvSpPr>
        <p:spPr>
          <a:xfrm>
            <a:off x="2225426" y="2405097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76" name="Oval 275"/>
          <p:cNvSpPr/>
          <p:nvPr/>
        </p:nvSpPr>
        <p:spPr>
          <a:xfrm>
            <a:off x="2530226" y="2405097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77" name="Oval 276"/>
          <p:cNvSpPr/>
          <p:nvPr/>
        </p:nvSpPr>
        <p:spPr>
          <a:xfrm>
            <a:off x="2837184" y="2405097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78" name="Oval 277"/>
          <p:cNvSpPr/>
          <p:nvPr/>
        </p:nvSpPr>
        <p:spPr>
          <a:xfrm>
            <a:off x="3150940" y="2405097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79" name="Oval 278"/>
          <p:cNvSpPr/>
          <p:nvPr/>
        </p:nvSpPr>
        <p:spPr>
          <a:xfrm>
            <a:off x="1605811" y="2712337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80" name="Oval 279"/>
          <p:cNvSpPr/>
          <p:nvPr/>
        </p:nvSpPr>
        <p:spPr>
          <a:xfrm>
            <a:off x="1917643" y="2712337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81" name="Oval 280"/>
          <p:cNvSpPr/>
          <p:nvPr/>
        </p:nvSpPr>
        <p:spPr>
          <a:xfrm>
            <a:off x="2226159" y="2712337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82" name="Oval 281"/>
          <p:cNvSpPr/>
          <p:nvPr/>
        </p:nvSpPr>
        <p:spPr>
          <a:xfrm>
            <a:off x="2530959" y="2712337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83" name="Oval 282"/>
          <p:cNvSpPr/>
          <p:nvPr/>
        </p:nvSpPr>
        <p:spPr>
          <a:xfrm>
            <a:off x="2838199" y="2714777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84" name="Oval 283"/>
          <p:cNvSpPr/>
          <p:nvPr/>
        </p:nvSpPr>
        <p:spPr>
          <a:xfrm>
            <a:off x="3145439" y="2712337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85" name="Oval 284"/>
          <p:cNvSpPr/>
          <p:nvPr/>
        </p:nvSpPr>
        <p:spPr>
          <a:xfrm>
            <a:off x="1605811" y="1789968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86" name="Oval 285"/>
          <p:cNvSpPr/>
          <p:nvPr/>
        </p:nvSpPr>
        <p:spPr>
          <a:xfrm>
            <a:off x="2492554" y="3744137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87" name="Oval 286"/>
          <p:cNvSpPr/>
          <p:nvPr/>
        </p:nvSpPr>
        <p:spPr>
          <a:xfrm>
            <a:off x="2185314" y="3744137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88" name="Oval 287"/>
          <p:cNvSpPr/>
          <p:nvPr/>
        </p:nvSpPr>
        <p:spPr>
          <a:xfrm>
            <a:off x="2799794" y="3744137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89" name="Oval 288"/>
          <p:cNvSpPr/>
          <p:nvPr/>
        </p:nvSpPr>
        <p:spPr>
          <a:xfrm>
            <a:off x="3107034" y="3738718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90" name="Oval 289"/>
          <p:cNvSpPr/>
          <p:nvPr/>
        </p:nvSpPr>
        <p:spPr>
          <a:xfrm>
            <a:off x="1570834" y="4049210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91" name="Oval 290"/>
          <p:cNvSpPr/>
          <p:nvPr/>
        </p:nvSpPr>
        <p:spPr>
          <a:xfrm>
            <a:off x="2187754" y="4048937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92" name="Oval 291"/>
          <p:cNvSpPr/>
          <p:nvPr/>
        </p:nvSpPr>
        <p:spPr>
          <a:xfrm>
            <a:off x="1878074" y="3747682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93" name="Oval 292"/>
          <p:cNvSpPr/>
          <p:nvPr/>
        </p:nvSpPr>
        <p:spPr>
          <a:xfrm>
            <a:off x="1570834" y="4358121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94" name="Oval 293"/>
          <p:cNvSpPr/>
          <p:nvPr/>
        </p:nvSpPr>
        <p:spPr>
          <a:xfrm>
            <a:off x="3107034" y="4043518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95" name="Oval 294"/>
          <p:cNvSpPr/>
          <p:nvPr/>
        </p:nvSpPr>
        <p:spPr>
          <a:xfrm>
            <a:off x="2799794" y="4047067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96" name="Oval 295"/>
          <p:cNvSpPr/>
          <p:nvPr/>
        </p:nvSpPr>
        <p:spPr>
          <a:xfrm>
            <a:off x="2492554" y="4059048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97" name="Oval 296"/>
          <p:cNvSpPr/>
          <p:nvPr/>
        </p:nvSpPr>
        <p:spPr>
          <a:xfrm>
            <a:off x="1878074" y="4048937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98" name="Oval 297"/>
          <p:cNvSpPr/>
          <p:nvPr/>
        </p:nvSpPr>
        <p:spPr>
          <a:xfrm>
            <a:off x="1878074" y="4363848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99" name="Oval 298"/>
          <p:cNvSpPr/>
          <p:nvPr/>
        </p:nvSpPr>
        <p:spPr>
          <a:xfrm>
            <a:off x="2185314" y="4360018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00" name="Oval 299"/>
          <p:cNvSpPr/>
          <p:nvPr/>
        </p:nvSpPr>
        <p:spPr>
          <a:xfrm>
            <a:off x="2492554" y="4367376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01" name="Oval 300"/>
          <p:cNvSpPr/>
          <p:nvPr/>
        </p:nvSpPr>
        <p:spPr>
          <a:xfrm>
            <a:off x="2799794" y="4354010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02" name="Oval 301"/>
          <p:cNvSpPr/>
          <p:nvPr/>
        </p:nvSpPr>
        <p:spPr>
          <a:xfrm>
            <a:off x="3107034" y="4357323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03" name="Oval 302"/>
          <p:cNvSpPr/>
          <p:nvPr/>
        </p:nvSpPr>
        <p:spPr>
          <a:xfrm>
            <a:off x="1570834" y="467735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04" name="Oval 303"/>
          <p:cNvSpPr/>
          <p:nvPr/>
        </p:nvSpPr>
        <p:spPr>
          <a:xfrm>
            <a:off x="1878074" y="4670696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05" name="Oval 304"/>
          <p:cNvSpPr/>
          <p:nvPr/>
        </p:nvSpPr>
        <p:spPr>
          <a:xfrm>
            <a:off x="2185314" y="467735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06" name="Oval 305"/>
          <p:cNvSpPr/>
          <p:nvPr/>
        </p:nvSpPr>
        <p:spPr>
          <a:xfrm>
            <a:off x="2492554" y="4680314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07" name="Oval 306"/>
          <p:cNvSpPr/>
          <p:nvPr/>
        </p:nvSpPr>
        <p:spPr>
          <a:xfrm>
            <a:off x="2799794" y="4670696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08" name="Oval 307"/>
          <p:cNvSpPr/>
          <p:nvPr/>
        </p:nvSpPr>
        <p:spPr>
          <a:xfrm>
            <a:off x="3107034" y="467735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09" name="Oval 308"/>
          <p:cNvSpPr/>
          <p:nvPr/>
        </p:nvSpPr>
        <p:spPr>
          <a:xfrm>
            <a:off x="1570834" y="3744410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cxnSp>
        <p:nvCxnSpPr>
          <p:cNvPr id="310" name="Straight Arrow Connector 309"/>
          <p:cNvCxnSpPr/>
          <p:nvPr/>
        </p:nvCxnSpPr>
        <p:spPr>
          <a:xfrm>
            <a:off x="3529489" y="2405097"/>
            <a:ext cx="2514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1" name="Straight Arrow Connector 310"/>
          <p:cNvCxnSpPr/>
          <p:nvPr/>
        </p:nvCxnSpPr>
        <p:spPr>
          <a:xfrm>
            <a:off x="3450239" y="4348318"/>
            <a:ext cx="256538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2" name="Oval 311"/>
          <p:cNvSpPr/>
          <p:nvPr/>
        </p:nvSpPr>
        <p:spPr>
          <a:xfrm>
            <a:off x="6984020" y="376781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13" name="Oval 312"/>
          <p:cNvSpPr/>
          <p:nvPr/>
        </p:nvSpPr>
        <p:spPr>
          <a:xfrm>
            <a:off x="6676780" y="3767815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14" name="Oval 313"/>
          <p:cNvSpPr/>
          <p:nvPr/>
        </p:nvSpPr>
        <p:spPr>
          <a:xfrm>
            <a:off x="7291260" y="376781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15" name="Oval 314"/>
          <p:cNvSpPr/>
          <p:nvPr/>
        </p:nvSpPr>
        <p:spPr>
          <a:xfrm>
            <a:off x="7598500" y="3762396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16" name="Oval 315"/>
          <p:cNvSpPr/>
          <p:nvPr/>
        </p:nvSpPr>
        <p:spPr>
          <a:xfrm>
            <a:off x="6062300" y="4072888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17" name="Oval 316"/>
          <p:cNvSpPr/>
          <p:nvPr/>
        </p:nvSpPr>
        <p:spPr>
          <a:xfrm>
            <a:off x="6679220" y="407261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18" name="Oval 317"/>
          <p:cNvSpPr/>
          <p:nvPr/>
        </p:nvSpPr>
        <p:spPr>
          <a:xfrm>
            <a:off x="6369540" y="3771360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19" name="Oval 318"/>
          <p:cNvSpPr/>
          <p:nvPr/>
        </p:nvSpPr>
        <p:spPr>
          <a:xfrm>
            <a:off x="6062300" y="4381799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20" name="Oval 319"/>
          <p:cNvSpPr/>
          <p:nvPr/>
        </p:nvSpPr>
        <p:spPr>
          <a:xfrm>
            <a:off x="7598500" y="4067196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21" name="Oval 320"/>
          <p:cNvSpPr/>
          <p:nvPr/>
        </p:nvSpPr>
        <p:spPr>
          <a:xfrm>
            <a:off x="7291260" y="407074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22" name="Oval 321"/>
          <p:cNvSpPr/>
          <p:nvPr/>
        </p:nvSpPr>
        <p:spPr>
          <a:xfrm>
            <a:off x="6984020" y="4082726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23" name="Oval 322"/>
          <p:cNvSpPr/>
          <p:nvPr/>
        </p:nvSpPr>
        <p:spPr>
          <a:xfrm>
            <a:off x="6369540" y="407261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24" name="Oval 323"/>
          <p:cNvSpPr/>
          <p:nvPr/>
        </p:nvSpPr>
        <p:spPr>
          <a:xfrm>
            <a:off x="6369540" y="4387526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25" name="Oval 324"/>
          <p:cNvSpPr/>
          <p:nvPr/>
        </p:nvSpPr>
        <p:spPr>
          <a:xfrm>
            <a:off x="6676780" y="4383696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26" name="Oval 325"/>
          <p:cNvSpPr/>
          <p:nvPr/>
        </p:nvSpPr>
        <p:spPr>
          <a:xfrm>
            <a:off x="6984020" y="4391054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27" name="Oval 326"/>
          <p:cNvSpPr/>
          <p:nvPr/>
        </p:nvSpPr>
        <p:spPr>
          <a:xfrm>
            <a:off x="7291260" y="4377688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28" name="Oval 327"/>
          <p:cNvSpPr/>
          <p:nvPr/>
        </p:nvSpPr>
        <p:spPr>
          <a:xfrm>
            <a:off x="7598500" y="4381001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29" name="Oval 328"/>
          <p:cNvSpPr/>
          <p:nvPr/>
        </p:nvSpPr>
        <p:spPr>
          <a:xfrm>
            <a:off x="6062300" y="4701033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30" name="Oval 329"/>
          <p:cNvSpPr/>
          <p:nvPr/>
        </p:nvSpPr>
        <p:spPr>
          <a:xfrm>
            <a:off x="6369540" y="4694374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31" name="Oval 330"/>
          <p:cNvSpPr/>
          <p:nvPr/>
        </p:nvSpPr>
        <p:spPr>
          <a:xfrm>
            <a:off x="6676780" y="4701033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32" name="Oval 331"/>
          <p:cNvSpPr/>
          <p:nvPr/>
        </p:nvSpPr>
        <p:spPr>
          <a:xfrm>
            <a:off x="6984020" y="4703992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33" name="Oval 332"/>
          <p:cNvSpPr/>
          <p:nvPr/>
        </p:nvSpPr>
        <p:spPr>
          <a:xfrm>
            <a:off x="7291260" y="4694374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34" name="Oval 333"/>
          <p:cNvSpPr/>
          <p:nvPr/>
        </p:nvSpPr>
        <p:spPr>
          <a:xfrm>
            <a:off x="7598500" y="4701033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35" name="Oval 334"/>
          <p:cNvSpPr/>
          <p:nvPr/>
        </p:nvSpPr>
        <p:spPr>
          <a:xfrm>
            <a:off x="6062300" y="3768088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336" name="Oval 335"/>
          <p:cNvSpPr/>
          <p:nvPr/>
        </p:nvSpPr>
        <p:spPr>
          <a:xfrm>
            <a:off x="6983457" y="1829022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37" name="Oval 336"/>
          <p:cNvSpPr/>
          <p:nvPr/>
        </p:nvSpPr>
        <p:spPr>
          <a:xfrm>
            <a:off x="6670691" y="1829022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38" name="Oval 337"/>
          <p:cNvSpPr/>
          <p:nvPr/>
        </p:nvSpPr>
        <p:spPr>
          <a:xfrm>
            <a:off x="7293700" y="1829022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39" name="Oval 338"/>
          <p:cNvSpPr/>
          <p:nvPr/>
        </p:nvSpPr>
        <p:spPr>
          <a:xfrm>
            <a:off x="7605843" y="1829022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40" name="Oval 339"/>
          <p:cNvSpPr/>
          <p:nvPr/>
        </p:nvSpPr>
        <p:spPr>
          <a:xfrm>
            <a:off x="6051883" y="2136911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41" name="Oval 340"/>
          <p:cNvSpPr/>
          <p:nvPr/>
        </p:nvSpPr>
        <p:spPr>
          <a:xfrm>
            <a:off x="6673074" y="2136911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42" name="Oval 341"/>
          <p:cNvSpPr/>
          <p:nvPr/>
        </p:nvSpPr>
        <p:spPr>
          <a:xfrm>
            <a:off x="6365470" y="1829022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43" name="Oval 342"/>
          <p:cNvSpPr/>
          <p:nvPr/>
        </p:nvSpPr>
        <p:spPr>
          <a:xfrm>
            <a:off x="6049106" y="2444151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44" name="Oval 343"/>
          <p:cNvSpPr/>
          <p:nvPr/>
        </p:nvSpPr>
        <p:spPr>
          <a:xfrm>
            <a:off x="7611868" y="2136911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45" name="Oval 344"/>
          <p:cNvSpPr/>
          <p:nvPr/>
        </p:nvSpPr>
        <p:spPr>
          <a:xfrm>
            <a:off x="7299543" y="2136911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46" name="Oval 345"/>
          <p:cNvSpPr/>
          <p:nvPr/>
        </p:nvSpPr>
        <p:spPr>
          <a:xfrm>
            <a:off x="6981299" y="2136911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47" name="Oval 346"/>
          <p:cNvSpPr/>
          <p:nvPr/>
        </p:nvSpPr>
        <p:spPr>
          <a:xfrm>
            <a:off x="6364350" y="2136911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48" name="Oval 347"/>
          <p:cNvSpPr/>
          <p:nvPr/>
        </p:nvSpPr>
        <p:spPr>
          <a:xfrm>
            <a:off x="6367552" y="2444151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49" name="Oval 348"/>
          <p:cNvSpPr/>
          <p:nvPr/>
        </p:nvSpPr>
        <p:spPr>
          <a:xfrm>
            <a:off x="6676499" y="2444151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50" name="Oval 349"/>
          <p:cNvSpPr/>
          <p:nvPr/>
        </p:nvSpPr>
        <p:spPr>
          <a:xfrm>
            <a:off x="6981299" y="2444151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51" name="Oval 350"/>
          <p:cNvSpPr/>
          <p:nvPr/>
        </p:nvSpPr>
        <p:spPr>
          <a:xfrm>
            <a:off x="7288257" y="2444151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52" name="Oval 351"/>
          <p:cNvSpPr/>
          <p:nvPr/>
        </p:nvSpPr>
        <p:spPr>
          <a:xfrm>
            <a:off x="7602013" y="2444151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53" name="Oval 352"/>
          <p:cNvSpPr/>
          <p:nvPr/>
        </p:nvSpPr>
        <p:spPr>
          <a:xfrm>
            <a:off x="6056884" y="2751391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54" name="Oval 353"/>
          <p:cNvSpPr/>
          <p:nvPr/>
        </p:nvSpPr>
        <p:spPr>
          <a:xfrm>
            <a:off x="6368716" y="2751391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55" name="Oval 354"/>
          <p:cNvSpPr/>
          <p:nvPr/>
        </p:nvSpPr>
        <p:spPr>
          <a:xfrm>
            <a:off x="6677232" y="2751391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56" name="Oval 355"/>
          <p:cNvSpPr/>
          <p:nvPr/>
        </p:nvSpPr>
        <p:spPr>
          <a:xfrm>
            <a:off x="6982032" y="2751391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57" name="Oval 356"/>
          <p:cNvSpPr/>
          <p:nvPr/>
        </p:nvSpPr>
        <p:spPr>
          <a:xfrm>
            <a:off x="7289272" y="2753831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58" name="Oval 357"/>
          <p:cNvSpPr/>
          <p:nvPr/>
        </p:nvSpPr>
        <p:spPr>
          <a:xfrm>
            <a:off x="7596512" y="2751391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59" name="Oval 358"/>
          <p:cNvSpPr/>
          <p:nvPr/>
        </p:nvSpPr>
        <p:spPr>
          <a:xfrm>
            <a:off x="6056884" y="1829022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360" name="TextBox 359"/>
          <p:cNvSpPr txBox="1"/>
          <p:nvPr/>
        </p:nvSpPr>
        <p:spPr>
          <a:xfrm>
            <a:off x="7921659" y="1968000"/>
            <a:ext cx="10285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14 of 24 smokers get SCC</a:t>
            </a:r>
          </a:p>
        </p:txBody>
      </p:sp>
      <p:sp>
        <p:nvSpPr>
          <p:cNvPr id="361" name="TextBox 360"/>
          <p:cNvSpPr txBox="1"/>
          <p:nvPr/>
        </p:nvSpPr>
        <p:spPr>
          <a:xfrm>
            <a:off x="7921659" y="3759853"/>
            <a:ext cx="10285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2 of 24 non-smokers get SCC</a:t>
            </a:r>
          </a:p>
        </p:txBody>
      </p:sp>
      <p:cxnSp>
        <p:nvCxnSpPr>
          <p:cNvPr id="17" name="Straight Arrow Connector 16"/>
          <p:cNvCxnSpPr>
            <a:stCxn id="30" idx="2"/>
          </p:cNvCxnSpPr>
          <p:nvPr/>
        </p:nvCxnSpPr>
        <p:spPr>
          <a:xfrm>
            <a:off x="501070" y="5380867"/>
            <a:ext cx="345645" cy="3524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55425" y="4734536"/>
            <a:ext cx="691290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2x2 table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6535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Measure of association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1143470"/>
              </p:ext>
            </p:extLst>
          </p:nvPr>
        </p:nvGraphicFramePr>
        <p:xfrm>
          <a:off x="762000" y="1981200"/>
          <a:ext cx="7543800" cy="1361901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885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Cases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/>
                        <a:t>Non-Cases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Total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967">
                <a:tc>
                  <a:txBody>
                    <a:bodyPr/>
                    <a:lstStyle/>
                    <a:p>
                      <a:r>
                        <a:rPr lang="en-US" sz="1500" dirty="0"/>
                        <a:t>Smokers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err="1"/>
                        <a:t>a+b</a:t>
                      </a:r>
                      <a:endParaRPr lang="en-US" sz="15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967">
                <a:tc>
                  <a:txBody>
                    <a:bodyPr/>
                    <a:lstStyle/>
                    <a:p>
                      <a:r>
                        <a:rPr lang="en-US" sz="1500" dirty="0"/>
                        <a:t>Non-Smokers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err="1"/>
                        <a:t>c+d</a:t>
                      </a:r>
                      <a:endParaRPr lang="en-US" sz="15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967">
                <a:tc>
                  <a:txBody>
                    <a:bodyPr/>
                    <a:lstStyle/>
                    <a:p>
                      <a:r>
                        <a:rPr lang="en-US" sz="1500" dirty="0"/>
                        <a:t>Total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err="1"/>
                        <a:t>a+c</a:t>
                      </a:r>
                      <a:endParaRPr lang="en-US" sz="15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err="1"/>
                        <a:t>b+d</a:t>
                      </a:r>
                      <a:endParaRPr lang="en-US" sz="15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err="1"/>
                        <a:t>a+b+c+d</a:t>
                      </a:r>
                      <a:endParaRPr lang="en-US" sz="15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Relative risk= </a:t>
            </a:r>
            <a:r>
              <a:rPr lang="en-US" u="sng" dirty="0"/>
              <a:t>risk of cancer among smokers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                    risk of cancer among non-smokers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                 =</a:t>
            </a:r>
            <a:r>
              <a:rPr lang="en-US" u="sng" dirty="0"/>
              <a:t>a/</a:t>
            </a:r>
            <a:r>
              <a:rPr lang="en-US" u="sng" dirty="0" err="1"/>
              <a:t>a+b</a:t>
            </a:r>
            <a:endParaRPr lang="en-US" u="sng" dirty="0"/>
          </a:p>
          <a:p>
            <a:pPr marL="0" indent="0">
              <a:buNone/>
            </a:pPr>
            <a:r>
              <a:rPr lang="en-US" dirty="0"/>
              <a:t>                     =c/</a:t>
            </a:r>
            <a:r>
              <a:rPr lang="en-US" dirty="0" err="1"/>
              <a:t>c+d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5596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Relative risk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3498073"/>
              </p:ext>
            </p:extLst>
          </p:nvPr>
        </p:nvGraphicFramePr>
        <p:xfrm>
          <a:off x="885120" y="4773175"/>
          <a:ext cx="7543800" cy="1361901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885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Cases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/>
                        <a:t>Non-Cases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Total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967">
                <a:tc>
                  <a:txBody>
                    <a:bodyPr/>
                    <a:lstStyle/>
                    <a:p>
                      <a:r>
                        <a:rPr lang="en-US" sz="1500" dirty="0"/>
                        <a:t>Smokers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967">
                <a:tc>
                  <a:txBody>
                    <a:bodyPr/>
                    <a:lstStyle/>
                    <a:p>
                      <a:r>
                        <a:rPr lang="en-US" sz="1500" dirty="0"/>
                        <a:t>Non-Smokers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967">
                <a:tc>
                  <a:txBody>
                    <a:bodyPr/>
                    <a:lstStyle/>
                    <a:p>
                      <a:r>
                        <a:rPr lang="en-US" sz="1500" i="0" dirty="0"/>
                        <a:t>Total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32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48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616285" y="1777585"/>
            <a:ext cx="8153400" cy="44958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Relative risk= </a:t>
            </a:r>
            <a:r>
              <a:rPr lang="en-US" u="sng" dirty="0"/>
              <a:t>risk of cancer among smokers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                    risk of cancer among non-smokers</a:t>
            </a:r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endParaRPr lang="en-US" i="1" dirty="0"/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i="1" dirty="0"/>
              <a:t>Risk exposed=</a:t>
            </a:r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i="1" dirty="0"/>
              <a:t>Risk unexposed=</a:t>
            </a:r>
          </a:p>
        </p:txBody>
      </p:sp>
    </p:spTree>
    <p:extLst>
      <p:ext uri="{BB962C8B-B14F-4D97-AF65-F5344CB8AC3E}">
        <p14:creationId xmlns:p14="http://schemas.microsoft.com/office/powerpoint/2010/main" val="34138216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Relative risk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3036504"/>
              </p:ext>
            </p:extLst>
          </p:nvPr>
        </p:nvGraphicFramePr>
        <p:xfrm>
          <a:off x="885120" y="4678639"/>
          <a:ext cx="7543800" cy="1361901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885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Cases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/>
                        <a:t>Non-Cases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Total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967">
                <a:tc>
                  <a:txBody>
                    <a:bodyPr/>
                    <a:lstStyle/>
                    <a:p>
                      <a:r>
                        <a:rPr lang="en-US" sz="1500" dirty="0"/>
                        <a:t>Smokers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967">
                <a:tc>
                  <a:txBody>
                    <a:bodyPr/>
                    <a:lstStyle/>
                    <a:p>
                      <a:r>
                        <a:rPr lang="en-US" sz="1500" dirty="0"/>
                        <a:t>Non-Smokers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967">
                <a:tc>
                  <a:txBody>
                    <a:bodyPr/>
                    <a:lstStyle/>
                    <a:p>
                      <a:r>
                        <a:rPr lang="en-US" sz="1500" i="0" dirty="0"/>
                        <a:t>Total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32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48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616285" y="1777585"/>
            <a:ext cx="8153400" cy="44958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Relative risk= </a:t>
            </a:r>
            <a:r>
              <a:rPr lang="en-US" u="sng" dirty="0"/>
              <a:t>risk of cancer among smokers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                    risk of cancer among non-smokers</a:t>
            </a:r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endParaRPr lang="en-US" i="1" dirty="0"/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i="1" dirty="0"/>
              <a:t>Risk exposed=14 cases SCC/24 smokers</a:t>
            </a:r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i="1" dirty="0"/>
              <a:t>Risk unexposed=2 cases SCC/24 non-smokers</a:t>
            </a:r>
          </a:p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5584385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Relative risk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Relative risk= </a:t>
            </a:r>
            <a:r>
              <a:rPr lang="en-US" u="sng" dirty="0"/>
              <a:t>risk of cancer among smokers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                    risk of cancer among non-smokers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/>
              <a:t>Risk exposed=14 cases SCC/24 smokers</a:t>
            </a:r>
          </a:p>
          <a:p>
            <a:pPr marL="0" indent="0">
              <a:buNone/>
            </a:pPr>
            <a:r>
              <a:rPr lang="en-US" i="1" dirty="0"/>
              <a:t>Risk unexposed=2 cases SCC/24 non-smokers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u="sng" dirty="0"/>
              <a:t>14 </a:t>
            </a:r>
            <a:r>
              <a:rPr lang="en-US" dirty="0"/>
              <a:t>  ÷  </a:t>
            </a:r>
            <a:r>
              <a:rPr lang="en-US" u="sng" dirty="0"/>
              <a:t>2 </a:t>
            </a:r>
            <a:r>
              <a:rPr lang="en-US" dirty="0"/>
              <a:t>  =  </a:t>
            </a:r>
            <a:r>
              <a:rPr lang="en-US" u="sng" dirty="0"/>
              <a:t>14 </a:t>
            </a:r>
            <a:r>
              <a:rPr lang="en-US" dirty="0"/>
              <a:t> × </a:t>
            </a:r>
            <a:r>
              <a:rPr lang="en-US" u="sng" dirty="0"/>
              <a:t>24</a:t>
            </a:r>
            <a:r>
              <a:rPr lang="en-US" dirty="0"/>
              <a:t>  =  </a:t>
            </a:r>
            <a:r>
              <a:rPr lang="en-US" u="sng" dirty="0"/>
              <a:t>14</a:t>
            </a:r>
            <a:r>
              <a:rPr lang="en-US" dirty="0"/>
              <a:t>  × </a:t>
            </a:r>
            <a:r>
              <a:rPr lang="en-US" u="sng" dirty="0"/>
              <a:t>24</a:t>
            </a:r>
            <a:r>
              <a:rPr lang="en-US" dirty="0"/>
              <a:t>  =   7 </a:t>
            </a:r>
          </a:p>
          <a:p>
            <a:pPr marL="0" indent="0">
              <a:buNone/>
            </a:pPr>
            <a:r>
              <a:rPr lang="en-US" dirty="0"/>
              <a:t>    24       24      24      2        24      2</a:t>
            </a: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5224885" y="5464465"/>
            <a:ext cx="537670" cy="422455"/>
          </a:xfrm>
          <a:prstGeom prst="line">
            <a:avLst/>
          </a:prstGeom>
          <a:ln w="38100" cmpd="sng">
            <a:solidFill>
              <a:srgbClr val="D1282E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6146605" y="5003605"/>
            <a:ext cx="537670" cy="422455"/>
          </a:xfrm>
          <a:prstGeom prst="line">
            <a:avLst/>
          </a:prstGeom>
          <a:ln w="3810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71641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Relative risk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0640" y="4235505"/>
            <a:ext cx="8677275" cy="8925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chemeClr val="tx2"/>
                </a:solidFill>
              </a:rPr>
              <a:t>INTERPRETATION: </a:t>
            </a:r>
            <a:r>
              <a:rPr lang="en-US" sz="2600" dirty="0"/>
              <a:t>Smokers have a 7-fold higher risk of esophageal SCC than non-smokers.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9" name="Content Placeholder 3"/>
          <p:cNvSpPr>
            <a:spLocks noGrp="1"/>
          </p:cNvSpPr>
          <p:nvPr>
            <p:ph sz="quarter" idx="1"/>
          </p:nvPr>
        </p:nvSpPr>
        <p:spPr>
          <a:xfrm>
            <a:off x="654690" y="1777585"/>
            <a:ext cx="8153400" cy="44958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u="sng" dirty="0"/>
              <a:t>14 </a:t>
            </a:r>
            <a:r>
              <a:rPr lang="en-US" dirty="0"/>
              <a:t>  ÷  </a:t>
            </a:r>
            <a:r>
              <a:rPr lang="en-US" u="sng" dirty="0"/>
              <a:t>2 </a:t>
            </a:r>
            <a:r>
              <a:rPr lang="en-US" dirty="0"/>
              <a:t>  =  </a:t>
            </a:r>
            <a:r>
              <a:rPr lang="en-US" u="sng" dirty="0"/>
              <a:t>14 </a:t>
            </a:r>
            <a:r>
              <a:rPr lang="en-US" dirty="0"/>
              <a:t> × </a:t>
            </a:r>
            <a:r>
              <a:rPr lang="en-US" u="sng" dirty="0"/>
              <a:t>24</a:t>
            </a:r>
            <a:r>
              <a:rPr lang="en-US" dirty="0"/>
              <a:t>  =  </a:t>
            </a:r>
            <a:r>
              <a:rPr lang="en-US" u="sng" dirty="0"/>
              <a:t>14</a:t>
            </a:r>
            <a:r>
              <a:rPr lang="en-US" dirty="0"/>
              <a:t>  × </a:t>
            </a:r>
            <a:r>
              <a:rPr lang="en-US" u="sng" dirty="0"/>
              <a:t>24</a:t>
            </a:r>
            <a:r>
              <a:rPr lang="en-US" dirty="0"/>
              <a:t>  =   7 </a:t>
            </a:r>
          </a:p>
          <a:p>
            <a:pPr marL="0" indent="0">
              <a:buNone/>
            </a:pPr>
            <a:r>
              <a:rPr lang="en-US" dirty="0"/>
              <a:t>    24       24      24      2        24      2</a:t>
            </a:r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5301695" y="2891330"/>
            <a:ext cx="537670" cy="384050"/>
          </a:xfrm>
          <a:prstGeom prst="line">
            <a:avLst/>
          </a:prstGeom>
          <a:ln w="3810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6185010" y="2392065"/>
            <a:ext cx="537670" cy="384050"/>
          </a:xfrm>
          <a:prstGeom prst="line">
            <a:avLst/>
          </a:prstGeom>
          <a:ln w="3810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21288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at risk?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45497" cy="44958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What if some people </a:t>
            </a:r>
            <a:r>
              <a:rPr lang="en-US" b="1" dirty="0"/>
              <a:t>died</a:t>
            </a:r>
            <a:r>
              <a:rPr lang="en-US" dirty="0"/>
              <a:t> or </a:t>
            </a:r>
            <a:r>
              <a:rPr lang="en-US" b="1" dirty="0"/>
              <a:t>moved away</a:t>
            </a:r>
            <a:r>
              <a:rPr lang="en-US" dirty="0"/>
              <a:t> over follow-up? 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What if studying an outcome in which we care about </a:t>
            </a:r>
            <a:r>
              <a:rPr lang="en-US" b="1" dirty="0"/>
              <a:t>differences in time to event?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Prolong survival among stage IV cancer patients</a:t>
            </a:r>
          </a:p>
          <a:p>
            <a:pPr marL="0" indent="0">
              <a:buNone/>
            </a:pPr>
            <a:endParaRPr lang="en-US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2"/>
                </a:solidFill>
              </a:rPr>
              <a:t>     CONCLUSION: </a:t>
            </a:r>
            <a:r>
              <a:rPr lang="en-US" dirty="0"/>
              <a:t>ideal to account for time at risk!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198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couple of important considerations before jumping into designing a study…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Logistics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fld id="{7F959D86-306A-4E14-92A5-6C332FA4084C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1720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Time at risk?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885120" y="2514600"/>
            <a:ext cx="142098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900077" y="2735820"/>
            <a:ext cx="36655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903420" y="2971800"/>
            <a:ext cx="2286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918414" y="3441856"/>
            <a:ext cx="7315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893392" y="3659430"/>
            <a:ext cx="7315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900077" y="4312315"/>
            <a:ext cx="7315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918414" y="5822735"/>
            <a:ext cx="7315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918414" y="5618085"/>
            <a:ext cx="7315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900077" y="4524462"/>
            <a:ext cx="7315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905275" y="4941434"/>
            <a:ext cx="7315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903420" y="3198570"/>
            <a:ext cx="27468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898855" y="5387655"/>
            <a:ext cx="45564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893392" y="3888034"/>
            <a:ext cx="9399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900077" y="4120290"/>
            <a:ext cx="2286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905275" y="4734770"/>
            <a:ext cx="55101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908025" y="5157225"/>
            <a:ext cx="7315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693095" y="6155755"/>
            <a:ext cx="593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0y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614815" y="6170473"/>
            <a:ext cx="451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2y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498130" y="6170473"/>
            <a:ext cx="494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4y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419850" y="6170473"/>
            <a:ext cx="460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6y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358966" y="6178339"/>
            <a:ext cx="4818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8y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148075" y="6170473"/>
            <a:ext cx="614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10y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069795" y="6170473"/>
            <a:ext cx="610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12y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953110" y="6170473"/>
            <a:ext cx="614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14y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7874830" y="6170473"/>
            <a:ext cx="611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16y</a:t>
            </a:r>
          </a:p>
        </p:txBody>
      </p:sp>
      <p:sp>
        <p:nvSpPr>
          <p:cNvPr id="55" name="Oval 54"/>
          <p:cNvSpPr/>
          <p:nvPr/>
        </p:nvSpPr>
        <p:spPr>
          <a:xfrm>
            <a:off x="2229295" y="2468875"/>
            <a:ext cx="115215" cy="11521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3135948" y="2914192"/>
            <a:ext cx="115215" cy="11521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1775754" y="3830426"/>
            <a:ext cx="115215" cy="11521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6340459" y="4677162"/>
            <a:ext cx="115215" cy="11521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4474182" y="2544860"/>
            <a:ext cx="405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3526855" y="2996488"/>
            <a:ext cx="405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5357497" y="5210348"/>
            <a:ext cx="405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</a:p>
        </p:txBody>
      </p:sp>
      <p:sp>
        <p:nvSpPr>
          <p:cNvPr id="63" name="Oval 62"/>
          <p:cNvSpPr/>
          <p:nvPr/>
        </p:nvSpPr>
        <p:spPr>
          <a:xfrm>
            <a:off x="8149025" y="3601822"/>
            <a:ext cx="115215" cy="11521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8" name="Straight Connector 87"/>
          <p:cNvCxnSpPr/>
          <p:nvPr/>
        </p:nvCxnSpPr>
        <p:spPr>
          <a:xfrm>
            <a:off x="155425" y="4235505"/>
            <a:ext cx="8794745" cy="0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 rot="16200000">
            <a:off x="-485509" y="3049764"/>
            <a:ext cx="1757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Smokers</a:t>
            </a:r>
          </a:p>
        </p:txBody>
      </p:sp>
      <p:sp>
        <p:nvSpPr>
          <p:cNvPr id="100" name="TextBox 99"/>
          <p:cNvSpPr txBox="1"/>
          <p:nvPr/>
        </p:nvSpPr>
        <p:spPr>
          <a:xfrm rot="16200000">
            <a:off x="-451275" y="4959610"/>
            <a:ext cx="1757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3"/>
                </a:solidFill>
              </a:rPr>
              <a:t>Non-smokers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693074" y="1585560"/>
            <a:ext cx="2793487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   =case of esophageal SCC</a:t>
            </a:r>
          </a:p>
          <a:p>
            <a:r>
              <a:rPr lang="en-US" dirty="0"/>
              <a:t>D =death (no longer at risk)</a:t>
            </a:r>
          </a:p>
        </p:txBody>
      </p:sp>
      <p:sp>
        <p:nvSpPr>
          <p:cNvPr id="42" name="Oval 41"/>
          <p:cNvSpPr/>
          <p:nvPr/>
        </p:nvSpPr>
        <p:spPr>
          <a:xfrm>
            <a:off x="5800960" y="1700775"/>
            <a:ext cx="115215" cy="11521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r>
              <a:rPr lang="en-US" dirty="0"/>
              <a:t>Time at risk!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2996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Time at risk?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Time at risk!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885120" y="2514600"/>
            <a:ext cx="142098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900077" y="2735820"/>
            <a:ext cx="36655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903420" y="2971800"/>
            <a:ext cx="2286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918414" y="3441856"/>
            <a:ext cx="7315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893392" y="3659430"/>
            <a:ext cx="7315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900077" y="4312315"/>
            <a:ext cx="7315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918414" y="5822735"/>
            <a:ext cx="7315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918414" y="5618085"/>
            <a:ext cx="7315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900077" y="4524462"/>
            <a:ext cx="7315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905275" y="4941434"/>
            <a:ext cx="7315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903420" y="3198570"/>
            <a:ext cx="27468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898855" y="5387655"/>
            <a:ext cx="45564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893392" y="3888034"/>
            <a:ext cx="9399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900077" y="4120290"/>
            <a:ext cx="2286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905275" y="4734770"/>
            <a:ext cx="55101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908025" y="5157225"/>
            <a:ext cx="7315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693095" y="6155755"/>
            <a:ext cx="593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0y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614815" y="6170473"/>
            <a:ext cx="451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2y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498130" y="6170473"/>
            <a:ext cx="494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4y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419850" y="6170473"/>
            <a:ext cx="460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6y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358966" y="6178339"/>
            <a:ext cx="4818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8y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148075" y="6170473"/>
            <a:ext cx="614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10y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069795" y="6170473"/>
            <a:ext cx="610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12y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953110" y="6170473"/>
            <a:ext cx="614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14y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7874830" y="6170473"/>
            <a:ext cx="611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16y</a:t>
            </a:r>
          </a:p>
        </p:txBody>
      </p:sp>
      <p:sp>
        <p:nvSpPr>
          <p:cNvPr id="55" name="Oval 54"/>
          <p:cNvSpPr/>
          <p:nvPr/>
        </p:nvSpPr>
        <p:spPr>
          <a:xfrm>
            <a:off x="2229295" y="2468875"/>
            <a:ext cx="115215" cy="11521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3135948" y="2914192"/>
            <a:ext cx="115215" cy="11521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1775754" y="3830426"/>
            <a:ext cx="115215" cy="11521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6340459" y="4677162"/>
            <a:ext cx="115215" cy="11521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4474182" y="2544860"/>
            <a:ext cx="405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3526855" y="2996488"/>
            <a:ext cx="405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5357497" y="5210348"/>
            <a:ext cx="405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</a:p>
        </p:txBody>
      </p:sp>
      <p:sp>
        <p:nvSpPr>
          <p:cNvPr id="63" name="Oval 62"/>
          <p:cNvSpPr/>
          <p:nvPr/>
        </p:nvSpPr>
        <p:spPr>
          <a:xfrm>
            <a:off x="8123087" y="3601822"/>
            <a:ext cx="115215" cy="11521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/>
        </p:nvSpPr>
        <p:spPr>
          <a:xfrm>
            <a:off x="654690" y="2315255"/>
            <a:ext cx="537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665194" y="2539235"/>
            <a:ext cx="373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8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65194" y="2752428"/>
            <a:ext cx="373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665194" y="2971799"/>
            <a:ext cx="373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6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522106" y="3260793"/>
            <a:ext cx="499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16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522106" y="3474764"/>
            <a:ext cx="535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16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665194" y="3703367"/>
            <a:ext cx="373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65194" y="3942983"/>
            <a:ext cx="373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539475" y="4155130"/>
            <a:ext cx="512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16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539475" y="4365437"/>
            <a:ext cx="512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16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539475" y="4575764"/>
            <a:ext cx="512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12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539475" y="4764182"/>
            <a:ext cx="512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16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539475" y="4972559"/>
            <a:ext cx="512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16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534308" y="5185039"/>
            <a:ext cx="512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49714" y="5387655"/>
            <a:ext cx="512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16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549954" y="5631964"/>
            <a:ext cx="512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16</a:t>
            </a:r>
          </a:p>
        </p:txBody>
      </p:sp>
      <p:cxnSp>
        <p:nvCxnSpPr>
          <p:cNvPr id="88" name="Straight Connector 87"/>
          <p:cNvCxnSpPr/>
          <p:nvPr/>
        </p:nvCxnSpPr>
        <p:spPr>
          <a:xfrm>
            <a:off x="155425" y="4235505"/>
            <a:ext cx="8794745" cy="0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 rot="16200000">
            <a:off x="-485509" y="3049764"/>
            <a:ext cx="1757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Smokers</a:t>
            </a:r>
          </a:p>
        </p:txBody>
      </p:sp>
      <p:sp>
        <p:nvSpPr>
          <p:cNvPr id="100" name="TextBox 99"/>
          <p:cNvSpPr txBox="1"/>
          <p:nvPr/>
        </p:nvSpPr>
        <p:spPr>
          <a:xfrm rot="16200000">
            <a:off x="-451275" y="4959610"/>
            <a:ext cx="1757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3"/>
                </a:solidFill>
              </a:rPr>
              <a:t>Non-smokers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8859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about time?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Time at risk!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885120" y="2514600"/>
            <a:ext cx="142098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900077" y="2735820"/>
            <a:ext cx="36655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903420" y="2971800"/>
            <a:ext cx="2286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918414" y="3441856"/>
            <a:ext cx="7315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893392" y="3659430"/>
            <a:ext cx="7315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900077" y="4312315"/>
            <a:ext cx="7315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918414" y="5822735"/>
            <a:ext cx="7315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918414" y="5618085"/>
            <a:ext cx="7315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900077" y="4524462"/>
            <a:ext cx="7315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905275" y="4941434"/>
            <a:ext cx="7315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903420" y="3198570"/>
            <a:ext cx="27468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898855" y="5387655"/>
            <a:ext cx="45564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893392" y="3888034"/>
            <a:ext cx="9399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900077" y="4120290"/>
            <a:ext cx="2286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905275" y="4734770"/>
            <a:ext cx="55101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908025" y="5157225"/>
            <a:ext cx="7315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693095" y="6155755"/>
            <a:ext cx="593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0y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614815" y="6170473"/>
            <a:ext cx="451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2y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498130" y="6170473"/>
            <a:ext cx="494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4y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419850" y="6170473"/>
            <a:ext cx="460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6y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358966" y="6178339"/>
            <a:ext cx="4818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8y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148075" y="6170473"/>
            <a:ext cx="614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10y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069795" y="6170473"/>
            <a:ext cx="610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12y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953110" y="6170473"/>
            <a:ext cx="614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14y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7874830" y="6170473"/>
            <a:ext cx="611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16y</a:t>
            </a:r>
          </a:p>
        </p:txBody>
      </p:sp>
      <p:sp>
        <p:nvSpPr>
          <p:cNvPr id="55" name="Oval 54"/>
          <p:cNvSpPr/>
          <p:nvPr/>
        </p:nvSpPr>
        <p:spPr>
          <a:xfrm>
            <a:off x="2229295" y="2468875"/>
            <a:ext cx="115215" cy="11521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3135948" y="2914192"/>
            <a:ext cx="115215" cy="11521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1775754" y="3830426"/>
            <a:ext cx="115215" cy="11521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6340459" y="4677162"/>
            <a:ext cx="115215" cy="11521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4474182" y="2544860"/>
            <a:ext cx="405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3526855" y="2996488"/>
            <a:ext cx="405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5357497" y="5210348"/>
            <a:ext cx="405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</a:p>
        </p:txBody>
      </p:sp>
      <p:sp>
        <p:nvSpPr>
          <p:cNvPr id="63" name="Oval 62"/>
          <p:cNvSpPr/>
          <p:nvPr/>
        </p:nvSpPr>
        <p:spPr>
          <a:xfrm>
            <a:off x="8123087" y="3601822"/>
            <a:ext cx="115215" cy="11521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/>
        </p:nvSpPr>
        <p:spPr>
          <a:xfrm>
            <a:off x="654690" y="2315255"/>
            <a:ext cx="537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665194" y="2539235"/>
            <a:ext cx="373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8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65194" y="2752428"/>
            <a:ext cx="373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665194" y="2971799"/>
            <a:ext cx="373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6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522106" y="3260793"/>
            <a:ext cx="499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16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522106" y="3474764"/>
            <a:ext cx="535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16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665194" y="3703367"/>
            <a:ext cx="373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65194" y="3942983"/>
            <a:ext cx="373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539475" y="4155130"/>
            <a:ext cx="512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16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539475" y="4365437"/>
            <a:ext cx="512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16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539475" y="4575764"/>
            <a:ext cx="512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12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539475" y="4764182"/>
            <a:ext cx="512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16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539475" y="4972559"/>
            <a:ext cx="512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16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534308" y="5185039"/>
            <a:ext cx="512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49714" y="5387655"/>
            <a:ext cx="512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16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549954" y="5631964"/>
            <a:ext cx="512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16</a:t>
            </a:r>
          </a:p>
        </p:txBody>
      </p:sp>
      <p:cxnSp>
        <p:nvCxnSpPr>
          <p:cNvPr id="88" name="Straight Connector 87"/>
          <p:cNvCxnSpPr/>
          <p:nvPr/>
        </p:nvCxnSpPr>
        <p:spPr>
          <a:xfrm>
            <a:off x="155425" y="4235505"/>
            <a:ext cx="8794745" cy="0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 rot="16200000">
            <a:off x="-485509" y="3049764"/>
            <a:ext cx="1757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Smokers</a:t>
            </a:r>
          </a:p>
        </p:txBody>
      </p:sp>
      <p:sp>
        <p:nvSpPr>
          <p:cNvPr id="100" name="TextBox 99"/>
          <p:cNvSpPr txBox="1"/>
          <p:nvPr/>
        </p:nvSpPr>
        <p:spPr>
          <a:xfrm rot="16200000">
            <a:off x="-451275" y="4959610"/>
            <a:ext cx="1757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3"/>
                </a:solidFill>
              </a:rPr>
              <a:t>Non-smokers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5148085" y="2514600"/>
                <a:ext cx="3121309" cy="658385"/>
              </a:xfrm>
              <a:prstGeom prst="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𝒄𝒂𝒔𝒆𝒔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𝟔𝟏</m:t>
                          </m:r>
                          <m:r>
                            <a:rPr lang="en-US" b="1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𝒑𝒆𝒓𝒔𝒐𝒏</m:t>
                          </m:r>
                          <m:r>
                            <a:rPr lang="en-US" b="1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𝒚𝒆𝒂𝒓𝒔</m:t>
                          </m:r>
                          <m:r>
                            <a:rPr lang="en-US" b="1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𝒂𝒕</m:t>
                          </m:r>
                          <m:r>
                            <a:rPr lang="en-US" b="1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𝒓𝒊𝒔𝒌</m:t>
                          </m:r>
                        </m:den>
                      </m:f>
                    </m:oMath>
                  </m:oMathPara>
                </a14:m>
                <a:endParaRPr lang="en-US" b="1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85" y="2514600"/>
                <a:ext cx="3121309" cy="658385"/>
              </a:xfrm>
              <a:prstGeom prst="rect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1633111" y="4760339"/>
                <a:ext cx="3121309" cy="660181"/>
              </a:xfrm>
              <a:prstGeom prst="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accent3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b="1" i="1" smtClean="0">
                              <a:solidFill>
                                <a:schemeClr val="accent3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solidFill>
                                <a:schemeClr val="accent3"/>
                              </a:solidFill>
                              <a:latin typeface="Cambria Math"/>
                            </a:rPr>
                            <m:t>𝒄𝒂𝒔𝒆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accent3"/>
                              </a:solidFill>
                              <a:latin typeface="Cambria Math"/>
                            </a:rPr>
                            <m:t>𝟏𝟏𝟖</m:t>
                          </m:r>
                          <m:r>
                            <a:rPr lang="en-US" b="1" i="1" smtClean="0">
                              <a:solidFill>
                                <a:schemeClr val="accent3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solidFill>
                                <a:schemeClr val="accent3"/>
                              </a:solidFill>
                              <a:latin typeface="Cambria Math"/>
                            </a:rPr>
                            <m:t>𝒑𝒆𝒓𝒔𝒐𝒏</m:t>
                          </m:r>
                          <m:r>
                            <a:rPr lang="en-US" b="1" i="1" smtClean="0">
                              <a:solidFill>
                                <a:schemeClr val="accent3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solidFill>
                                <a:schemeClr val="accent3"/>
                              </a:solidFill>
                              <a:latin typeface="Cambria Math"/>
                            </a:rPr>
                            <m:t>𝒚𝒆𝒂𝒓𝒔</m:t>
                          </m:r>
                          <m:r>
                            <a:rPr lang="en-US" b="1" i="1" smtClean="0">
                              <a:solidFill>
                                <a:schemeClr val="accent3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solidFill>
                                <a:schemeClr val="accent3"/>
                              </a:solidFill>
                              <a:latin typeface="Cambria Math"/>
                            </a:rPr>
                            <m:t>𝒂𝒕</m:t>
                          </m:r>
                          <m:r>
                            <a:rPr lang="en-US" b="1" i="1" smtClean="0">
                              <a:solidFill>
                                <a:schemeClr val="accent3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solidFill>
                                <a:schemeClr val="accent3"/>
                              </a:solidFill>
                              <a:latin typeface="Cambria Math"/>
                            </a:rPr>
                            <m:t>𝒓𝒊𝒔𝒌</m:t>
                          </m:r>
                        </m:den>
                      </m:f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3111" y="4760339"/>
                <a:ext cx="3121309" cy="660181"/>
              </a:xfrm>
              <a:prstGeom prst="rect">
                <a:avLst/>
              </a:prstGeo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9140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Incidence rate ratio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Incidence Rate Ratio (IRR)=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u="sng" dirty="0"/>
              <a:t>incidence rate among exposed (smokers)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     incidence rate among unexposed (non-smokers)</a:t>
            </a:r>
            <a:endParaRPr lang="en-US" u="sng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7296058"/>
              </p:ext>
            </p:extLst>
          </p:nvPr>
        </p:nvGraphicFramePr>
        <p:xfrm>
          <a:off x="1153955" y="3544215"/>
          <a:ext cx="6759279" cy="1361901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22530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30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30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Cases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/>
                        <a:t>Person-time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967">
                <a:tc>
                  <a:txBody>
                    <a:bodyPr/>
                    <a:lstStyle/>
                    <a:p>
                      <a:r>
                        <a:rPr lang="en-US" sz="1500" dirty="0"/>
                        <a:t>Smokers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61</a:t>
                      </a:r>
                      <a:r>
                        <a:rPr lang="en-US" sz="1500" baseline="0" dirty="0"/>
                        <a:t> person-years</a:t>
                      </a:r>
                      <a:endParaRPr lang="en-US" sz="15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967">
                <a:tc>
                  <a:txBody>
                    <a:bodyPr/>
                    <a:lstStyle/>
                    <a:p>
                      <a:r>
                        <a:rPr lang="en-US" sz="1500" dirty="0"/>
                        <a:t>Non-Smokers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118 person-years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967">
                <a:tc>
                  <a:txBody>
                    <a:bodyPr/>
                    <a:lstStyle/>
                    <a:p>
                      <a:r>
                        <a:rPr lang="en-US" sz="1500" dirty="0"/>
                        <a:t>Total</a:t>
                      </a:r>
                      <a:endParaRPr lang="en-US" sz="1500" b="1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5</a:t>
                      </a:r>
                      <a:endParaRPr lang="en-US" sz="1500" b="0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179</a:t>
                      </a:r>
                      <a:r>
                        <a:rPr lang="en-US" sz="1500" baseline="0" dirty="0"/>
                        <a:t> person-years</a:t>
                      </a:r>
                      <a:endParaRPr lang="en-US" sz="1500" b="0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3995925" y="5157225"/>
            <a:ext cx="16130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IRR</a:t>
            </a:r>
            <a:r>
              <a:rPr lang="en-US" dirty="0"/>
              <a:t>=?</a:t>
            </a:r>
          </a:p>
        </p:txBody>
      </p:sp>
    </p:spTree>
    <p:extLst>
      <p:ext uri="{BB962C8B-B14F-4D97-AF65-F5344CB8AC3E}">
        <p14:creationId xmlns:p14="http://schemas.microsoft.com/office/powerpoint/2010/main" val="27779778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665" y="164575"/>
            <a:ext cx="8153400" cy="990600"/>
          </a:xfrm>
        </p:spPr>
        <p:txBody>
          <a:bodyPr/>
          <a:lstStyle/>
          <a:p>
            <a:r>
              <a:rPr lang="en-US" dirty="0"/>
              <a:t>Incidence rate ratio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6937759"/>
              </p:ext>
            </p:extLst>
          </p:nvPr>
        </p:nvGraphicFramePr>
        <p:xfrm>
          <a:off x="1269170" y="3641704"/>
          <a:ext cx="6759279" cy="1361901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22530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30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30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Cases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/>
                        <a:t>Person-time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967">
                <a:tc>
                  <a:txBody>
                    <a:bodyPr/>
                    <a:lstStyle/>
                    <a:p>
                      <a:r>
                        <a:rPr lang="en-US" sz="1500" dirty="0"/>
                        <a:t>Smokers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61</a:t>
                      </a:r>
                      <a:r>
                        <a:rPr lang="en-US" sz="1500" baseline="0" dirty="0"/>
                        <a:t> person-years</a:t>
                      </a:r>
                      <a:endParaRPr lang="en-US" sz="15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967">
                <a:tc>
                  <a:txBody>
                    <a:bodyPr/>
                    <a:lstStyle/>
                    <a:p>
                      <a:r>
                        <a:rPr lang="en-US" sz="1500" dirty="0"/>
                        <a:t>Non-Smokers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118 person-years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967">
                <a:tc>
                  <a:txBody>
                    <a:bodyPr/>
                    <a:lstStyle/>
                    <a:p>
                      <a:r>
                        <a:rPr lang="en-US" sz="1500" dirty="0"/>
                        <a:t>Total</a:t>
                      </a:r>
                      <a:endParaRPr lang="en-US" sz="1500" b="1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5</a:t>
                      </a:r>
                      <a:endParaRPr lang="en-US" sz="1500" b="0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179</a:t>
                      </a:r>
                      <a:r>
                        <a:rPr lang="en-US" sz="1500" baseline="0" dirty="0"/>
                        <a:t> person-years</a:t>
                      </a:r>
                      <a:endParaRPr lang="en-US" sz="1500" b="0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"/>
          </p:nvPr>
        </p:nvSpPr>
        <p:spPr>
          <a:xfrm>
            <a:off x="577880" y="1585560"/>
            <a:ext cx="8153400" cy="4495800"/>
          </a:xfrm>
        </p:spPr>
        <p:txBody>
          <a:bodyPr>
            <a:normAutofit fontScale="92500"/>
          </a:bodyPr>
          <a:lstStyle/>
          <a:p>
            <a:r>
              <a:rPr lang="en-US" dirty="0"/>
              <a:t>Incidence Rate Ratio (IRR)=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u="sng" dirty="0"/>
              <a:t>incidence rate among exposed (smokers)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     incidence rate among unexposed (non-smokers)</a:t>
            </a:r>
          </a:p>
          <a:p>
            <a:pPr marL="0" indent="0">
              <a:spcBef>
                <a:spcPts val="0"/>
              </a:spcBef>
              <a:buNone/>
            </a:pPr>
            <a:endParaRPr lang="en-US" u="sng" dirty="0"/>
          </a:p>
          <a:p>
            <a:pPr marL="0" indent="0">
              <a:spcBef>
                <a:spcPts val="0"/>
              </a:spcBef>
              <a:buNone/>
            </a:pPr>
            <a:endParaRPr lang="en-US" u="sng" dirty="0"/>
          </a:p>
          <a:p>
            <a:pPr marL="0" indent="0">
              <a:spcBef>
                <a:spcPts val="0"/>
              </a:spcBef>
              <a:buNone/>
            </a:pPr>
            <a:endParaRPr lang="en-US" u="sng" dirty="0"/>
          </a:p>
          <a:p>
            <a:pPr marL="0" indent="0">
              <a:spcBef>
                <a:spcPts val="0"/>
              </a:spcBef>
              <a:buNone/>
            </a:pPr>
            <a:endParaRPr lang="en-US" u="sng" dirty="0"/>
          </a:p>
          <a:p>
            <a:pPr marL="0" indent="0">
              <a:spcBef>
                <a:spcPts val="0"/>
              </a:spcBef>
              <a:buNone/>
            </a:pPr>
            <a:endParaRPr lang="en-US" u="sng" dirty="0"/>
          </a:p>
          <a:p>
            <a:pPr marL="0" indent="0">
              <a:spcBef>
                <a:spcPts val="0"/>
              </a:spcBef>
              <a:buNone/>
            </a:pPr>
            <a:endParaRPr lang="en-US" u="sng" dirty="0"/>
          </a:p>
          <a:p>
            <a:pPr marL="0" indent="0">
              <a:spcBef>
                <a:spcPts val="0"/>
              </a:spcBef>
              <a:buNone/>
            </a:pPr>
            <a:r>
              <a:rPr lang="en-US" sz="2200" dirty="0"/>
              <a:t>  IRR=    </a:t>
            </a:r>
            <a:r>
              <a:rPr lang="en-US" sz="2200" u="sng" dirty="0"/>
              <a:t>4 cases/61 PY</a:t>
            </a:r>
            <a:r>
              <a:rPr lang="en-US" sz="2200" dirty="0"/>
              <a:t>      =   </a:t>
            </a:r>
            <a:r>
              <a:rPr lang="en-US" sz="2200" u="sng" dirty="0"/>
              <a:t>0.06557</a:t>
            </a:r>
            <a:r>
              <a:rPr lang="en-US" sz="2200" dirty="0"/>
              <a:t>   =    </a:t>
            </a:r>
            <a:r>
              <a:rPr lang="en-US" sz="2200" u="sng" dirty="0"/>
              <a:t>6,557 cases per 100,000 PY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200" dirty="0"/>
              <a:t>             1 cases/118 PY    =   0.00847   =    847 cases per 100,000 PY</a:t>
            </a:r>
          </a:p>
        </p:txBody>
      </p:sp>
    </p:spTree>
    <p:extLst>
      <p:ext uri="{BB962C8B-B14F-4D97-AF65-F5344CB8AC3E}">
        <p14:creationId xmlns:p14="http://schemas.microsoft.com/office/powerpoint/2010/main" val="16073869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665" y="164575"/>
            <a:ext cx="8153400" cy="990600"/>
          </a:xfrm>
        </p:spPr>
        <p:txBody>
          <a:bodyPr/>
          <a:lstStyle/>
          <a:p>
            <a:r>
              <a:rPr lang="en-US" dirty="0"/>
              <a:t>Incidence rate ratio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1382549"/>
              </p:ext>
            </p:extLst>
          </p:nvPr>
        </p:nvGraphicFramePr>
        <p:xfrm>
          <a:off x="1269170" y="3236975"/>
          <a:ext cx="6759279" cy="1361901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22530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30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30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Cases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/>
                        <a:t>Person-time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967">
                <a:tc>
                  <a:txBody>
                    <a:bodyPr/>
                    <a:lstStyle/>
                    <a:p>
                      <a:r>
                        <a:rPr lang="en-US" sz="1500" dirty="0"/>
                        <a:t>Smokers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61</a:t>
                      </a:r>
                      <a:r>
                        <a:rPr lang="en-US" sz="1500" baseline="0" dirty="0"/>
                        <a:t> person-years</a:t>
                      </a:r>
                      <a:endParaRPr lang="en-US" sz="15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967">
                <a:tc>
                  <a:txBody>
                    <a:bodyPr/>
                    <a:lstStyle/>
                    <a:p>
                      <a:r>
                        <a:rPr lang="en-US" sz="1500" dirty="0"/>
                        <a:t>Non-Smokers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118 person-years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967">
                <a:tc>
                  <a:txBody>
                    <a:bodyPr/>
                    <a:lstStyle/>
                    <a:p>
                      <a:r>
                        <a:rPr lang="en-US" sz="1500" dirty="0"/>
                        <a:t>Total</a:t>
                      </a:r>
                      <a:endParaRPr lang="en-US" sz="1500" b="1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5</a:t>
                      </a:r>
                      <a:endParaRPr lang="en-US" sz="1500" b="0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179</a:t>
                      </a:r>
                      <a:r>
                        <a:rPr lang="en-US" sz="1500" baseline="0" dirty="0"/>
                        <a:t> person-years</a:t>
                      </a:r>
                      <a:endParaRPr lang="en-US" sz="1500" b="0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"/>
          </p:nvPr>
        </p:nvSpPr>
        <p:spPr>
          <a:xfrm>
            <a:off x="616285" y="1623965"/>
            <a:ext cx="8295480" cy="4495800"/>
          </a:xfrm>
        </p:spPr>
        <p:txBody>
          <a:bodyPr>
            <a:normAutofit/>
          </a:bodyPr>
          <a:lstStyle/>
          <a:p>
            <a:r>
              <a:rPr lang="en-US" dirty="0"/>
              <a:t>Incidence Rate Ratio (IRR)=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u="sng" dirty="0"/>
              <a:t>incidence rate among exposed (smokers)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     incidence rate among unexposed (non-smokers)</a:t>
            </a:r>
            <a:endParaRPr lang="en-US" u="sng" dirty="0"/>
          </a:p>
          <a:p>
            <a:pPr marL="0" indent="0">
              <a:spcBef>
                <a:spcPts val="0"/>
              </a:spcBef>
              <a:buNone/>
            </a:pPr>
            <a:endParaRPr lang="en-US" u="sng" dirty="0"/>
          </a:p>
          <a:p>
            <a:pPr marL="0" indent="0">
              <a:spcBef>
                <a:spcPts val="0"/>
              </a:spcBef>
              <a:buNone/>
            </a:pPr>
            <a:endParaRPr lang="en-US" u="sng" dirty="0"/>
          </a:p>
          <a:p>
            <a:pPr marL="0" indent="0">
              <a:spcBef>
                <a:spcPts val="0"/>
              </a:spcBef>
              <a:buNone/>
            </a:pPr>
            <a:endParaRPr lang="en-US" u="sng" dirty="0"/>
          </a:p>
          <a:p>
            <a:pPr marL="0" indent="0">
              <a:spcBef>
                <a:spcPts val="0"/>
              </a:spcBef>
              <a:buNone/>
            </a:pPr>
            <a:endParaRPr lang="en-US" u="sng" dirty="0"/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/>
              <a:t>              IRR= </a:t>
            </a:r>
            <a:r>
              <a:rPr lang="en-US" sz="2000" u="sng" dirty="0"/>
              <a:t>6,557 cases per 100,000 person-years </a:t>
            </a:r>
            <a:r>
              <a:rPr lang="en-US" sz="2000" dirty="0"/>
              <a:t> = 7.74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/>
              <a:t>                        847 cases per 100,000 person-years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4490" y="5694895"/>
            <a:ext cx="8677275" cy="8925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chemeClr val="tx2"/>
                </a:solidFill>
              </a:rPr>
              <a:t>INTERPRETATION: </a:t>
            </a:r>
            <a:r>
              <a:rPr lang="en-US" sz="2600" dirty="0"/>
              <a:t>Smokers have a 7.7-fold higher incidence rate of esophageal SCC than non-smokers</a:t>
            </a:r>
          </a:p>
        </p:txBody>
      </p:sp>
    </p:spTree>
    <p:extLst>
      <p:ext uri="{BB962C8B-B14F-4D97-AF65-F5344CB8AC3E}">
        <p14:creationId xmlns:p14="http://schemas.microsoft.com/office/powerpoint/2010/main" val="24214297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Accounting for time at risk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If you have information on time at risk--- use it</a:t>
            </a:r>
          </a:p>
          <a:p>
            <a:pPr lvl="1"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Sometimes you don’t have this option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The RR is generally a good approximation of IRR if risk is low and the time period of follow-up is relatively homogenous (often this means short).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0570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90" y="241385"/>
            <a:ext cx="8153400" cy="990600"/>
          </a:xfrm>
        </p:spPr>
        <p:txBody>
          <a:bodyPr>
            <a:noAutofit/>
          </a:bodyPr>
          <a:lstStyle/>
          <a:p>
            <a:r>
              <a:rPr lang="en-US" dirty="0"/>
              <a:t>How presented in the literature?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Most papers use </a:t>
            </a:r>
            <a:r>
              <a:rPr lang="en-US" b="1" dirty="0"/>
              <a:t>Cox </a:t>
            </a:r>
            <a:r>
              <a:rPr lang="en-US" dirty="0"/>
              <a:t>proportional hazards models to calculate </a:t>
            </a:r>
            <a:r>
              <a:rPr lang="en-US" b="1" dirty="0"/>
              <a:t>Hazard Ratios (HR)</a:t>
            </a:r>
            <a:r>
              <a:rPr lang="en-US" dirty="0"/>
              <a:t> and corresponding 95% Confidence Intervals (95% CI)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Fairly similar to the IRR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227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Kaplan-Meier curve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Sometimes (especially in RCTs), you’ll see a Kaplan-Meier Survival Curve presented, as well</a:t>
            </a:r>
          </a:p>
          <a:p>
            <a:endParaRPr lang="en-US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6097" y="2685164"/>
            <a:ext cx="5722345" cy="4187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882180" y="4208899"/>
            <a:ext cx="30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Smokers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51750" y="3168339"/>
            <a:ext cx="30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Non-smokers</a:t>
            </a:r>
          </a:p>
        </p:txBody>
      </p:sp>
      <p:sp>
        <p:nvSpPr>
          <p:cNvPr id="6" name="Right Brace 5"/>
          <p:cNvSpPr/>
          <p:nvPr/>
        </p:nvSpPr>
        <p:spPr>
          <a:xfrm>
            <a:off x="6044692" y="3587598"/>
            <a:ext cx="307240" cy="621301"/>
          </a:xfrm>
          <a:prstGeom prst="rightBrac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445400" y="3436583"/>
            <a:ext cx="768100" cy="92333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Lines don’t cross!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6121995" y="4535087"/>
            <a:ext cx="459874" cy="5837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581869" y="4779094"/>
            <a:ext cx="1574605" cy="92333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Lower line =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poorer survival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(or outcome)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661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Pros of RCTs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en-US" sz="2700" dirty="0"/>
              <a:t>Experimental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sz="2700" b="1" dirty="0"/>
              <a:t>Randomized </a:t>
            </a:r>
            <a:r>
              <a:rPr lang="en-US" sz="2700" dirty="0"/>
              <a:t>exposure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sz="2400" dirty="0"/>
              <a:t>Comparable groups; less concern about confounding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4294967295"/>
          </p:nvPr>
        </p:nvSpPr>
        <p:spPr>
          <a:xfrm>
            <a:off x="5257800" y="2438400"/>
            <a:ext cx="3886200" cy="4419600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678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Who’s at risk?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When evaluating the association between an exposure and disease outcome, we only want to </a:t>
            </a:r>
            <a:r>
              <a:rPr lang="en-US" b="1" dirty="0"/>
              <a:t>study people at risk 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Physical activity and endometrial cancer risk</a:t>
            </a:r>
          </a:p>
          <a:p>
            <a:pPr lvl="2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Who is at risk?</a:t>
            </a:r>
          </a:p>
          <a:p>
            <a:pPr marL="1143000" lvl="3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pPr lvl="2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5545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 of RCTs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b="1" dirty="0"/>
              <a:t>Expensive/time-consuming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How many people would we need to include to have a well-powered study of this rare cancer?</a:t>
            </a:r>
          </a:p>
          <a:p>
            <a:pPr lvl="1"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Follow for a long time for cancer outcome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b="1" dirty="0"/>
              <a:t>Ethics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Is it ethical to assign people to smoking?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Lack of equipoise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Have to be </a:t>
            </a:r>
            <a:r>
              <a:rPr lang="en-US" b="1" dirty="0"/>
              <a:t>CERTAIN</a:t>
            </a:r>
            <a:r>
              <a:rPr lang="en-US" dirty="0"/>
              <a:t> that we do no harm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1396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RCTs in a variety of settings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199"/>
            <a:ext cx="8153400" cy="4862795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b="1" dirty="0"/>
              <a:t>Therapeutic </a:t>
            </a:r>
            <a:r>
              <a:rPr lang="en-US" dirty="0"/>
              <a:t>settings</a:t>
            </a:r>
          </a:p>
          <a:p>
            <a:pPr lvl="1"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Randomize lung cancer patients to receive new chemotherapeutic agent or the chemotherapeutic agent used in the standard of care and follow for survival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b="1" dirty="0"/>
              <a:t>Preventive</a:t>
            </a:r>
            <a:r>
              <a:rPr lang="en-US" dirty="0"/>
              <a:t> settings</a:t>
            </a:r>
          </a:p>
          <a:p>
            <a:pPr lvl="1"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Randomize high-risk colorectal cancer patients to receive aspirin vs placebo and follow for the development of colorectal adenoma 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BUT not to study risk factors! Why?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1199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So what can we do?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3480216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en-US" sz="3100" b="1" dirty="0"/>
              <a:t>OBSERVE!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sz="3100" dirty="0"/>
              <a:t>Observational studies can take several forms: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Cohort Studies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Case-control Studies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Cross-Sectional Studies</a:t>
            </a:r>
          </a:p>
          <a:p>
            <a:pPr marL="365760" lvl="1" indent="0">
              <a:spcBef>
                <a:spcPts val="0"/>
              </a:spcBef>
              <a:spcAft>
                <a:spcPts val="1000"/>
              </a:spcAft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31500" y="5209543"/>
            <a:ext cx="7796215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2"/>
                </a:solidFill>
              </a:rPr>
              <a:t>NOTE: </a:t>
            </a:r>
            <a:r>
              <a:rPr lang="en-US" sz="2400" dirty="0"/>
              <a:t>we have worked out ways of addressing confounding analytically in observational studies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4772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Prospective cohort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3794" y="1431940"/>
            <a:ext cx="8153400" cy="44958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Questionnaire to a large number of people</a:t>
            </a:r>
          </a:p>
          <a:p>
            <a:pPr lvl="1"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 Ask about history of smoking, alcohol, etc.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Follow people forward in time for the development of esophageal SCC</a:t>
            </a:r>
          </a:p>
        </p:txBody>
      </p:sp>
      <p:sp>
        <p:nvSpPr>
          <p:cNvPr id="4" name="Oval 3"/>
          <p:cNvSpPr/>
          <p:nvPr/>
        </p:nvSpPr>
        <p:spPr>
          <a:xfrm>
            <a:off x="1416356" y="4311383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5" name="Oval 4"/>
          <p:cNvSpPr/>
          <p:nvPr/>
        </p:nvSpPr>
        <p:spPr>
          <a:xfrm>
            <a:off x="1111556" y="4308621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6" name="Oval 5"/>
          <p:cNvSpPr/>
          <p:nvPr/>
        </p:nvSpPr>
        <p:spPr>
          <a:xfrm>
            <a:off x="1721156" y="4313143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7" name="Oval 6"/>
          <p:cNvSpPr/>
          <p:nvPr/>
        </p:nvSpPr>
        <p:spPr>
          <a:xfrm>
            <a:off x="2029451" y="4319836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8" name="Oval 7"/>
          <p:cNvSpPr/>
          <p:nvPr/>
        </p:nvSpPr>
        <p:spPr>
          <a:xfrm>
            <a:off x="501956" y="4615861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9" name="Oval 8"/>
          <p:cNvSpPr/>
          <p:nvPr/>
        </p:nvSpPr>
        <p:spPr>
          <a:xfrm>
            <a:off x="1111556" y="4616183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0" name="Oval 9"/>
          <p:cNvSpPr/>
          <p:nvPr/>
        </p:nvSpPr>
        <p:spPr>
          <a:xfrm>
            <a:off x="806756" y="4308621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1" name="Oval 10"/>
          <p:cNvSpPr/>
          <p:nvPr/>
        </p:nvSpPr>
        <p:spPr>
          <a:xfrm>
            <a:off x="501956" y="4923101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2" name="Oval 11"/>
          <p:cNvSpPr/>
          <p:nvPr/>
        </p:nvSpPr>
        <p:spPr>
          <a:xfrm>
            <a:off x="2029451" y="4624636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3" name="Oval 12"/>
          <p:cNvSpPr/>
          <p:nvPr/>
        </p:nvSpPr>
        <p:spPr>
          <a:xfrm>
            <a:off x="1721156" y="4624636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4" name="Oval 13"/>
          <p:cNvSpPr/>
          <p:nvPr/>
        </p:nvSpPr>
        <p:spPr>
          <a:xfrm>
            <a:off x="1416356" y="4616183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5" name="Oval 14"/>
          <p:cNvSpPr/>
          <p:nvPr/>
        </p:nvSpPr>
        <p:spPr>
          <a:xfrm>
            <a:off x="806756" y="4615861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6" name="Oval 15"/>
          <p:cNvSpPr/>
          <p:nvPr/>
        </p:nvSpPr>
        <p:spPr>
          <a:xfrm>
            <a:off x="806756" y="4923101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7" name="Oval 16"/>
          <p:cNvSpPr/>
          <p:nvPr/>
        </p:nvSpPr>
        <p:spPr>
          <a:xfrm>
            <a:off x="1111556" y="4923101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8" name="Oval 17"/>
          <p:cNvSpPr/>
          <p:nvPr/>
        </p:nvSpPr>
        <p:spPr>
          <a:xfrm>
            <a:off x="1416356" y="4929436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9" name="Oval 18"/>
          <p:cNvSpPr/>
          <p:nvPr/>
        </p:nvSpPr>
        <p:spPr>
          <a:xfrm>
            <a:off x="1724651" y="4929436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0" name="Oval 19"/>
          <p:cNvSpPr/>
          <p:nvPr/>
        </p:nvSpPr>
        <p:spPr>
          <a:xfrm>
            <a:off x="2025956" y="4929436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1" name="Oval 20"/>
          <p:cNvSpPr/>
          <p:nvPr/>
        </p:nvSpPr>
        <p:spPr>
          <a:xfrm>
            <a:off x="499516" y="5230341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2" name="Oval 21"/>
          <p:cNvSpPr/>
          <p:nvPr/>
        </p:nvSpPr>
        <p:spPr>
          <a:xfrm>
            <a:off x="806756" y="5230341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3" name="Oval 22"/>
          <p:cNvSpPr/>
          <p:nvPr/>
        </p:nvSpPr>
        <p:spPr>
          <a:xfrm>
            <a:off x="1111556" y="5230341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4" name="Oval 23"/>
          <p:cNvSpPr/>
          <p:nvPr/>
        </p:nvSpPr>
        <p:spPr>
          <a:xfrm>
            <a:off x="1416356" y="5234236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5" name="Oval 24"/>
          <p:cNvSpPr/>
          <p:nvPr/>
        </p:nvSpPr>
        <p:spPr>
          <a:xfrm>
            <a:off x="1724651" y="5227901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6" name="Oval 25"/>
          <p:cNvSpPr/>
          <p:nvPr/>
        </p:nvSpPr>
        <p:spPr>
          <a:xfrm>
            <a:off x="2029451" y="5234236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7" name="Oval 26"/>
          <p:cNvSpPr/>
          <p:nvPr/>
        </p:nvSpPr>
        <p:spPr>
          <a:xfrm>
            <a:off x="501956" y="4308621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cxnSp>
        <p:nvCxnSpPr>
          <p:cNvPr id="52" name="Straight Arrow Connector 51"/>
          <p:cNvCxnSpPr/>
          <p:nvPr/>
        </p:nvCxnSpPr>
        <p:spPr>
          <a:xfrm flipV="1">
            <a:off x="2426043" y="4010068"/>
            <a:ext cx="772482" cy="4789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Box 158"/>
          <p:cNvSpPr txBox="1"/>
          <p:nvPr/>
        </p:nvSpPr>
        <p:spPr>
          <a:xfrm>
            <a:off x="350688" y="5579333"/>
            <a:ext cx="21253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Ask 24 people about history of smoking and follow for SCC</a:t>
            </a:r>
          </a:p>
        </p:txBody>
      </p:sp>
      <p:sp>
        <p:nvSpPr>
          <p:cNvPr id="160" name="TextBox 159"/>
          <p:cNvSpPr txBox="1"/>
          <p:nvPr/>
        </p:nvSpPr>
        <p:spPr>
          <a:xfrm>
            <a:off x="5964798" y="4542745"/>
            <a:ext cx="21325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10/14 smokers developed SCC</a:t>
            </a:r>
          </a:p>
        </p:txBody>
      </p:sp>
      <p:cxnSp>
        <p:nvCxnSpPr>
          <p:cNvPr id="186" name="Straight Arrow Connector 185"/>
          <p:cNvCxnSpPr/>
          <p:nvPr/>
        </p:nvCxnSpPr>
        <p:spPr>
          <a:xfrm>
            <a:off x="2432354" y="5325156"/>
            <a:ext cx="641851" cy="6087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" name="Oval 188"/>
          <p:cNvSpPr/>
          <p:nvPr/>
        </p:nvSpPr>
        <p:spPr>
          <a:xfrm>
            <a:off x="6270103" y="3700422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90" name="Oval 189"/>
          <p:cNvSpPr/>
          <p:nvPr/>
        </p:nvSpPr>
        <p:spPr>
          <a:xfrm>
            <a:off x="6574903" y="3700422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91" name="Oval 190"/>
          <p:cNvSpPr/>
          <p:nvPr/>
        </p:nvSpPr>
        <p:spPr>
          <a:xfrm>
            <a:off x="6878693" y="3700422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92" name="Oval 191"/>
          <p:cNvSpPr/>
          <p:nvPr/>
        </p:nvSpPr>
        <p:spPr>
          <a:xfrm>
            <a:off x="7183493" y="3700422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93" name="Oval 192"/>
          <p:cNvSpPr/>
          <p:nvPr/>
        </p:nvSpPr>
        <p:spPr>
          <a:xfrm>
            <a:off x="7496808" y="3705268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94" name="Oval 193"/>
          <p:cNvSpPr/>
          <p:nvPr/>
        </p:nvSpPr>
        <p:spPr>
          <a:xfrm>
            <a:off x="6422503" y="3977679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95" name="Oval 194"/>
          <p:cNvSpPr/>
          <p:nvPr/>
        </p:nvSpPr>
        <p:spPr>
          <a:xfrm>
            <a:off x="6727303" y="3992247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96" name="Oval 195"/>
          <p:cNvSpPr/>
          <p:nvPr/>
        </p:nvSpPr>
        <p:spPr>
          <a:xfrm>
            <a:off x="7032103" y="3979227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97" name="Oval 196"/>
          <p:cNvSpPr/>
          <p:nvPr/>
        </p:nvSpPr>
        <p:spPr>
          <a:xfrm>
            <a:off x="7335893" y="3992247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98" name="Oval 197"/>
          <p:cNvSpPr/>
          <p:nvPr/>
        </p:nvSpPr>
        <p:spPr>
          <a:xfrm>
            <a:off x="6260578" y="4259862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99" name="Oval 198"/>
          <p:cNvSpPr/>
          <p:nvPr/>
        </p:nvSpPr>
        <p:spPr>
          <a:xfrm>
            <a:off x="6565378" y="4259862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00" name="Oval 199"/>
          <p:cNvSpPr/>
          <p:nvPr/>
        </p:nvSpPr>
        <p:spPr>
          <a:xfrm>
            <a:off x="6879703" y="4259862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01" name="Oval 200"/>
          <p:cNvSpPr/>
          <p:nvPr/>
        </p:nvSpPr>
        <p:spPr>
          <a:xfrm>
            <a:off x="7180423" y="4259862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02" name="Oval 201"/>
          <p:cNvSpPr/>
          <p:nvPr/>
        </p:nvSpPr>
        <p:spPr>
          <a:xfrm>
            <a:off x="7497818" y="4259862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03" name="Oval 202"/>
          <p:cNvSpPr/>
          <p:nvPr/>
        </p:nvSpPr>
        <p:spPr>
          <a:xfrm>
            <a:off x="3200730" y="5476010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04" name="Oval 203"/>
          <p:cNvSpPr/>
          <p:nvPr/>
        </p:nvSpPr>
        <p:spPr>
          <a:xfrm>
            <a:off x="3505530" y="5476010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05" name="Oval 204"/>
          <p:cNvSpPr/>
          <p:nvPr/>
        </p:nvSpPr>
        <p:spPr>
          <a:xfrm>
            <a:off x="3810330" y="5465030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06" name="Oval 205"/>
          <p:cNvSpPr/>
          <p:nvPr/>
        </p:nvSpPr>
        <p:spPr>
          <a:xfrm>
            <a:off x="4115130" y="547673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07" name="Oval 206"/>
          <p:cNvSpPr/>
          <p:nvPr/>
        </p:nvSpPr>
        <p:spPr>
          <a:xfrm>
            <a:off x="4426240" y="5476010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08" name="Oval 207"/>
          <p:cNvSpPr/>
          <p:nvPr/>
        </p:nvSpPr>
        <p:spPr>
          <a:xfrm>
            <a:off x="3200730" y="578153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09" name="Oval 208"/>
          <p:cNvSpPr/>
          <p:nvPr/>
        </p:nvSpPr>
        <p:spPr>
          <a:xfrm>
            <a:off x="3505530" y="578153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10" name="Oval 209"/>
          <p:cNvSpPr/>
          <p:nvPr/>
        </p:nvSpPr>
        <p:spPr>
          <a:xfrm>
            <a:off x="3811290" y="578397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11" name="Oval 210"/>
          <p:cNvSpPr/>
          <p:nvPr/>
        </p:nvSpPr>
        <p:spPr>
          <a:xfrm>
            <a:off x="4121440" y="5790702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12" name="Oval 211"/>
          <p:cNvSpPr/>
          <p:nvPr/>
        </p:nvSpPr>
        <p:spPr>
          <a:xfrm>
            <a:off x="4429405" y="578153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17" name="TextBox 216"/>
          <p:cNvSpPr txBox="1"/>
          <p:nvPr/>
        </p:nvSpPr>
        <p:spPr>
          <a:xfrm>
            <a:off x="2907368" y="4556528"/>
            <a:ext cx="2125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14 are smokers</a:t>
            </a:r>
          </a:p>
        </p:txBody>
      </p:sp>
      <p:sp>
        <p:nvSpPr>
          <p:cNvPr id="218" name="TextBox 217"/>
          <p:cNvSpPr txBox="1"/>
          <p:nvPr/>
        </p:nvSpPr>
        <p:spPr>
          <a:xfrm>
            <a:off x="2901008" y="6095502"/>
            <a:ext cx="2125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10 are non-smokers</a:t>
            </a:r>
          </a:p>
        </p:txBody>
      </p:sp>
      <p:sp>
        <p:nvSpPr>
          <p:cNvPr id="220" name="Oval 219"/>
          <p:cNvSpPr/>
          <p:nvPr/>
        </p:nvSpPr>
        <p:spPr>
          <a:xfrm>
            <a:off x="3208050" y="367850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21" name="Oval 220"/>
          <p:cNvSpPr/>
          <p:nvPr/>
        </p:nvSpPr>
        <p:spPr>
          <a:xfrm>
            <a:off x="3512850" y="367850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22" name="Oval 221"/>
          <p:cNvSpPr/>
          <p:nvPr/>
        </p:nvSpPr>
        <p:spPr>
          <a:xfrm>
            <a:off x="3816640" y="367850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23" name="Oval 222"/>
          <p:cNvSpPr/>
          <p:nvPr/>
        </p:nvSpPr>
        <p:spPr>
          <a:xfrm>
            <a:off x="4121440" y="367850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24" name="Oval 223"/>
          <p:cNvSpPr/>
          <p:nvPr/>
        </p:nvSpPr>
        <p:spPr>
          <a:xfrm>
            <a:off x="4434755" y="3683351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25" name="Oval 224"/>
          <p:cNvSpPr/>
          <p:nvPr/>
        </p:nvSpPr>
        <p:spPr>
          <a:xfrm>
            <a:off x="3360450" y="3955762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26" name="Oval 225"/>
          <p:cNvSpPr/>
          <p:nvPr/>
        </p:nvSpPr>
        <p:spPr>
          <a:xfrm>
            <a:off x="3665250" y="3970330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27" name="Oval 226"/>
          <p:cNvSpPr/>
          <p:nvPr/>
        </p:nvSpPr>
        <p:spPr>
          <a:xfrm>
            <a:off x="3970050" y="3957310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28" name="Oval 227"/>
          <p:cNvSpPr/>
          <p:nvPr/>
        </p:nvSpPr>
        <p:spPr>
          <a:xfrm>
            <a:off x="4273840" y="3970330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29" name="Oval 228"/>
          <p:cNvSpPr/>
          <p:nvPr/>
        </p:nvSpPr>
        <p:spPr>
          <a:xfrm>
            <a:off x="3198525" y="423794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30" name="Oval 229"/>
          <p:cNvSpPr/>
          <p:nvPr/>
        </p:nvSpPr>
        <p:spPr>
          <a:xfrm>
            <a:off x="3503325" y="423794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31" name="Oval 230"/>
          <p:cNvSpPr/>
          <p:nvPr/>
        </p:nvSpPr>
        <p:spPr>
          <a:xfrm>
            <a:off x="3817650" y="423794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32" name="Oval 231"/>
          <p:cNvSpPr/>
          <p:nvPr/>
        </p:nvSpPr>
        <p:spPr>
          <a:xfrm>
            <a:off x="4118370" y="423794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33" name="Oval 232"/>
          <p:cNvSpPr/>
          <p:nvPr/>
        </p:nvSpPr>
        <p:spPr>
          <a:xfrm>
            <a:off x="4435765" y="423794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cxnSp>
        <p:nvCxnSpPr>
          <p:cNvPr id="234" name="Straight Arrow Connector 233"/>
          <p:cNvCxnSpPr/>
          <p:nvPr/>
        </p:nvCxnSpPr>
        <p:spPr>
          <a:xfrm flipV="1">
            <a:off x="4690494" y="4122730"/>
            <a:ext cx="1494516" cy="9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0" name="Oval 249"/>
          <p:cNvSpPr/>
          <p:nvPr/>
        </p:nvSpPr>
        <p:spPr>
          <a:xfrm>
            <a:off x="6343366" y="5473690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51" name="Oval 250"/>
          <p:cNvSpPr/>
          <p:nvPr/>
        </p:nvSpPr>
        <p:spPr>
          <a:xfrm>
            <a:off x="6648166" y="547369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52" name="Oval 251"/>
          <p:cNvSpPr/>
          <p:nvPr/>
        </p:nvSpPr>
        <p:spPr>
          <a:xfrm>
            <a:off x="6952966" y="5462710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53" name="Oval 252"/>
          <p:cNvSpPr/>
          <p:nvPr/>
        </p:nvSpPr>
        <p:spPr>
          <a:xfrm>
            <a:off x="7257766" y="547441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54" name="Oval 253"/>
          <p:cNvSpPr/>
          <p:nvPr/>
        </p:nvSpPr>
        <p:spPr>
          <a:xfrm>
            <a:off x="7568876" y="5473690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55" name="Oval 254"/>
          <p:cNvSpPr/>
          <p:nvPr/>
        </p:nvSpPr>
        <p:spPr>
          <a:xfrm>
            <a:off x="6343366" y="577921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56" name="Oval 255"/>
          <p:cNvSpPr/>
          <p:nvPr/>
        </p:nvSpPr>
        <p:spPr>
          <a:xfrm>
            <a:off x="6648166" y="577921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57" name="Oval 256"/>
          <p:cNvSpPr/>
          <p:nvPr/>
        </p:nvSpPr>
        <p:spPr>
          <a:xfrm>
            <a:off x="6953926" y="578165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58" name="Oval 257"/>
          <p:cNvSpPr/>
          <p:nvPr/>
        </p:nvSpPr>
        <p:spPr>
          <a:xfrm>
            <a:off x="7264076" y="5788382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59" name="Oval 258"/>
          <p:cNvSpPr/>
          <p:nvPr/>
        </p:nvSpPr>
        <p:spPr>
          <a:xfrm>
            <a:off x="7572041" y="577921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cxnSp>
        <p:nvCxnSpPr>
          <p:cNvPr id="260" name="Straight Arrow Connector 259"/>
          <p:cNvCxnSpPr/>
          <p:nvPr/>
        </p:nvCxnSpPr>
        <p:spPr>
          <a:xfrm flipV="1">
            <a:off x="4775587" y="5759533"/>
            <a:ext cx="1494516" cy="9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3" name="TextBox 262"/>
          <p:cNvSpPr txBox="1"/>
          <p:nvPr/>
        </p:nvSpPr>
        <p:spPr>
          <a:xfrm>
            <a:off x="5878273" y="6097650"/>
            <a:ext cx="24541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1/10 non-smokers developed SCC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5830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Prospective cohort study</a:t>
            </a:r>
          </a:p>
        </p:txBody>
      </p:sp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476880"/>
              </p:ext>
            </p:extLst>
          </p:nvPr>
        </p:nvGraphicFramePr>
        <p:xfrm>
          <a:off x="848116" y="5003605"/>
          <a:ext cx="7543800" cy="1361901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885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Cases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/>
                        <a:t>Non-Cases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Total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967">
                <a:tc>
                  <a:txBody>
                    <a:bodyPr/>
                    <a:lstStyle/>
                    <a:p>
                      <a:r>
                        <a:rPr lang="en-US" sz="1500" dirty="0"/>
                        <a:t>Smokers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967">
                <a:tc>
                  <a:txBody>
                    <a:bodyPr/>
                    <a:lstStyle/>
                    <a:p>
                      <a:r>
                        <a:rPr lang="en-US" sz="1500" dirty="0"/>
                        <a:t>Non-Smokers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967">
                <a:tc>
                  <a:txBody>
                    <a:bodyPr/>
                    <a:lstStyle/>
                    <a:p>
                      <a:r>
                        <a:rPr lang="en-US" sz="1500" i="0" dirty="0"/>
                        <a:t>Total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10" name="Oval 209"/>
          <p:cNvSpPr/>
          <p:nvPr/>
        </p:nvSpPr>
        <p:spPr>
          <a:xfrm>
            <a:off x="1618918" y="2378982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11" name="Oval 210"/>
          <p:cNvSpPr/>
          <p:nvPr/>
        </p:nvSpPr>
        <p:spPr>
          <a:xfrm>
            <a:off x="1314118" y="2376220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12" name="Oval 211"/>
          <p:cNvSpPr/>
          <p:nvPr/>
        </p:nvSpPr>
        <p:spPr>
          <a:xfrm>
            <a:off x="1923718" y="2380742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13" name="Oval 212"/>
          <p:cNvSpPr/>
          <p:nvPr/>
        </p:nvSpPr>
        <p:spPr>
          <a:xfrm>
            <a:off x="2232013" y="238743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14" name="Oval 213"/>
          <p:cNvSpPr/>
          <p:nvPr/>
        </p:nvSpPr>
        <p:spPr>
          <a:xfrm>
            <a:off x="704518" y="2683460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15" name="Oval 214"/>
          <p:cNvSpPr/>
          <p:nvPr/>
        </p:nvSpPr>
        <p:spPr>
          <a:xfrm>
            <a:off x="1314118" y="2683782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16" name="Oval 215"/>
          <p:cNvSpPr/>
          <p:nvPr/>
        </p:nvSpPr>
        <p:spPr>
          <a:xfrm>
            <a:off x="1009318" y="2376220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17" name="Oval 216"/>
          <p:cNvSpPr/>
          <p:nvPr/>
        </p:nvSpPr>
        <p:spPr>
          <a:xfrm>
            <a:off x="704518" y="2990700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18" name="Oval 217"/>
          <p:cNvSpPr/>
          <p:nvPr/>
        </p:nvSpPr>
        <p:spPr>
          <a:xfrm>
            <a:off x="2232013" y="269223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19" name="Oval 218"/>
          <p:cNvSpPr/>
          <p:nvPr/>
        </p:nvSpPr>
        <p:spPr>
          <a:xfrm>
            <a:off x="1923718" y="269223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20" name="Oval 219"/>
          <p:cNvSpPr/>
          <p:nvPr/>
        </p:nvSpPr>
        <p:spPr>
          <a:xfrm>
            <a:off x="1618918" y="2683782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21" name="Oval 220"/>
          <p:cNvSpPr/>
          <p:nvPr/>
        </p:nvSpPr>
        <p:spPr>
          <a:xfrm>
            <a:off x="1009318" y="2683460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22" name="Oval 221"/>
          <p:cNvSpPr/>
          <p:nvPr/>
        </p:nvSpPr>
        <p:spPr>
          <a:xfrm>
            <a:off x="1009318" y="2990700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23" name="Oval 222"/>
          <p:cNvSpPr/>
          <p:nvPr/>
        </p:nvSpPr>
        <p:spPr>
          <a:xfrm>
            <a:off x="1314118" y="2990700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24" name="Oval 223"/>
          <p:cNvSpPr/>
          <p:nvPr/>
        </p:nvSpPr>
        <p:spPr>
          <a:xfrm>
            <a:off x="1618918" y="299703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25" name="Oval 224"/>
          <p:cNvSpPr/>
          <p:nvPr/>
        </p:nvSpPr>
        <p:spPr>
          <a:xfrm>
            <a:off x="1927213" y="299703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26" name="Oval 225"/>
          <p:cNvSpPr/>
          <p:nvPr/>
        </p:nvSpPr>
        <p:spPr>
          <a:xfrm>
            <a:off x="2228518" y="299703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27" name="Oval 226"/>
          <p:cNvSpPr/>
          <p:nvPr/>
        </p:nvSpPr>
        <p:spPr>
          <a:xfrm>
            <a:off x="702078" y="3297940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28" name="Oval 227"/>
          <p:cNvSpPr/>
          <p:nvPr/>
        </p:nvSpPr>
        <p:spPr>
          <a:xfrm>
            <a:off x="1009318" y="3297940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29" name="Oval 228"/>
          <p:cNvSpPr/>
          <p:nvPr/>
        </p:nvSpPr>
        <p:spPr>
          <a:xfrm>
            <a:off x="1314118" y="3297940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30" name="Oval 229"/>
          <p:cNvSpPr/>
          <p:nvPr/>
        </p:nvSpPr>
        <p:spPr>
          <a:xfrm>
            <a:off x="1618918" y="330183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31" name="Oval 230"/>
          <p:cNvSpPr/>
          <p:nvPr/>
        </p:nvSpPr>
        <p:spPr>
          <a:xfrm>
            <a:off x="1927213" y="3295500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32" name="Oval 231"/>
          <p:cNvSpPr/>
          <p:nvPr/>
        </p:nvSpPr>
        <p:spPr>
          <a:xfrm>
            <a:off x="2232013" y="330183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33" name="Oval 232"/>
          <p:cNvSpPr/>
          <p:nvPr/>
        </p:nvSpPr>
        <p:spPr>
          <a:xfrm>
            <a:off x="704518" y="2376220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cxnSp>
        <p:nvCxnSpPr>
          <p:cNvPr id="234" name="Straight Arrow Connector 233"/>
          <p:cNvCxnSpPr/>
          <p:nvPr/>
        </p:nvCxnSpPr>
        <p:spPr>
          <a:xfrm flipV="1">
            <a:off x="2628605" y="2077667"/>
            <a:ext cx="772482" cy="4789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" name="TextBox 234"/>
          <p:cNvSpPr txBox="1"/>
          <p:nvPr/>
        </p:nvSpPr>
        <p:spPr>
          <a:xfrm>
            <a:off x="553250" y="3646932"/>
            <a:ext cx="21253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Ask 24 people about history of smoking and follow for SCC</a:t>
            </a:r>
          </a:p>
        </p:txBody>
      </p:sp>
      <p:sp>
        <p:nvSpPr>
          <p:cNvPr id="236" name="TextBox 235"/>
          <p:cNvSpPr txBox="1"/>
          <p:nvPr/>
        </p:nvSpPr>
        <p:spPr>
          <a:xfrm>
            <a:off x="6167360" y="2610344"/>
            <a:ext cx="21325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10/14 smokers developed SCC</a:t>
            </a:r>
          </a:p>
        </p:txBody>
      </p:sp>
      <p:cxnSp>
        <p:nvCxnSpPr>
          <p:cNvPr id="237" name="Straight Arrow Connector 236"/>
          <p:cNvCxnSpPr/>
          <p:nvPr/>
        </p:nvCxnSpPr>
        <p:spPr>
          <a:xfrm>
            <a:off x="2634916" y="3392755"/>
            <a:ext cx="641851" cy="6087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8" name="Oval 237"/>
          <p:cNvSpPr/>
          <p:nvPr/>
        </p:nvSpPr>
        <p:spPr>
          <a:xfrm>
            <a:off x="6472665" y="1768021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39" name="Oval 238"/>
          <p:cNvSpPr/>
          <p:nvPr/>
        </p:nvSpPr>
        <p:spPr>
          <a:xfrm>
            <a:off x="6777465" y="1768021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40" name="Oval 239"/>
          <p:cNvSpPr/>
          <p:nvPr/>
        </p:nvSpPr>
        <p:spPr>
          <a:xfrm>
            <a:off x="7081255" y="1768021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41" name="Oval 240"/>
          <p:cNvSpPr/>
          <p:nvPr/>
        </p:nvSpPr>
        <p:spPr>
          <a:xfrm>
            <a:off x="7386055" y="1768021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42" name="Oval 241"/>
          <p:cNvSpPr/>
          <p:nvPr/>
        </p:nvSpPr>
        <p:spPr>
          <a:xfrm>
            <a:off x="7699370" y="1772867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43" name="Oval 242"/>
          <p:cNvSpPr/>
          <p:nvPr/>
        </p:nvSpPr>
        <p:spPr>
          <a:xfrm>
            <a:off x="6625065" y="2045278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44" name="Oval 243"/>
          <p:cNvSpPr/>
          <p:nvPr/>
        </p:nvSpPr>
        <p:spPr>
          <a:xfrm>
            <a:off x="6929865" y="2059846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45" name="Oval 244"/>
          <p:cNvSpPr/>
          <p:nvPr/>
        </p:nvSpPr>
        <p:spPr>
          <a:xfrm>
            <a:off x="7234665" y="2046826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46" name="Oval 245"/>
          <p:cNvSpPr/>
          <p:nvPr/>
        </p:nvSpPr>
        <p:spPr>
          <a:xfrm>
            <a:off x="7538455" y="2059846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47" name="Oval 246"/>
          <p:cNvSpPr/>
          <p:nvPr/>
        </p:nvSpPr>
        <p:spPr>
          <a:xfrm>
            <a:off x="6463140" y="2327461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48" name="Oval 247"/>
          <p:cNvSpPr/>
          <p:nvPr/>
        </p:nvSpPr>
        <p:spPr>
          <a:xfrm>
            <a:off x="6767940" y="2327461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49" name="Oval 248"/>
          <p:cNvSpPr/>
          <p:nvPr/>
        </p:nvSpPr>
        <p:spPr>
          <a:xfrm>
            <a:off x="7082265" y="2327461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50" name="Oval 249"/>
          <p:cNvSpPr/>
          <p:nvPr/>
        </p:nvSpPr>
        <p:spPr>
          <a:xfrm>
            <a:off x="7382985" y="2327461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51" name="Oval 250"/>
          <p:cNvSpPr/>
          <p:nvPr/>
        </p:nvSpPr>
        <p:spPr>
          <a:xfrm>
            <a:off x="7700380" y="2327461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52" name="Oval 251"/>
          <p:cNvSpPr/>
          <p:nvPr/>
        </p:nvSpPr>
        <p:spPr>
          <a:xfrm>
            <a:off x="3403292" y="3543609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53" name="Oval 252"/>
          <p:cNvSpPr/>
          <p:nvPr/>
        </p:nvSpPr>
        <p:spPr>
          <a:xfrm>
            <a:off x="3708092" y="3543609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54" name="Oval 253"/>
          <p:cNvSpPr/>
          <p:nvPr/>
        </p:nvSpPr>
        <p:spPr>
          <a:xfrm>
            <a:off x="4012892" y="3532629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55" name="Oval 254"/>
          <p:cNvSpPr/>
          <p:nvPr/>
        </p:nvSpPr>
        <p:spPr>
          <a:xfrm>
            <a:off x="4317692" y="3544334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56" name="Oval 255"/>
          <p:cNvSpPr/>
          <p:nvPr/>
        </p:nvSpPr>
        <p:spPr>
          <a:xfrm>
            <a:off x="4628802" y="3543609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57" name="Oval 256"/>
          <p:cNvSpPr/>
          <p:nvPr/>
        </p:nvSpPr>
        <p:spPr>
          <a:xfrm>
            <a:off x="3403292" y="3849134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58" name="Oval 257"/>
          <p:cNvSpPr/>
          <p:nvPr/>
        </p:nvSpPr>
        <p:spPr>
          <a:xfrm>
            <a:off x="3708092" y="3849134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59" name="Oval 258"/>
          <p:cNvSpPr/>
          <p:nvPr/>
        </p:nvSpPr>
        <p:spPr>
          <a:xfrm>
            <a:off x="4013852" y="3851574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60" name="Oval 259"/>
          <p:cNvSpPr/>
          <p:nvPr/>
        </p:nvSpPr>
        <p:spPr>
          <a:xfrm>
            <a:off x="4324002" y="3858301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61" name="Oval 260"/>
          <p:cNvSpPr/>
          <p:nvPr/>
        </p:nvSpPr>
        <p:spPr>
          <a:xfrm>
            <a:off x="4631967" y="3849134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62" name="TextBox 261"/>
          <p:cNvSpPr txBox="1"/>
          <p:nvPr/>
        </p:nvSpPr>
        <p:spPr>
          <a:xfrm>
            <a:off x="3109930" y="2624127"/>
            <a:ext cx="2125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14 are smokers</a:t>
            </a:r>
          </a:p>
        </p:txBody>
      </p:sp>
      <p:sp>
        <p:nvSpPr>
          <p:cNvPr id="263" name="TextBox 262"/>
          <p:cNvSpPr txBox="1"/>
          <p:nvPr/>
        </p:nvSpPr>
        <p:spPr>
          <a:xfrm>
            <a:off x="3103570" y="4163101"/>
            <a:ext cx="2125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10 are non-smokers</a:t>
            </a:r>
          </a:p>
        </p:txBody>
      </p:sp>
      <p:sp>
        <p:nvSpPr>
          <p:cNvPr id="264" name="Oval 263"/>
          <p:cNvSpPr/>
          <p:nvPr/>
        </p:nvSpPr>
        <p:spPr>
          <a:xfrm>
            <a:off x="3410612" y="1746104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65" name="Oval 264"/>
          <p:cNvSpPr/>
          <p:nvPr/>
        </p:nvSpPr>
        <p:spPr>
          <a:xfrm>
            <a:off x="3715412" y="1746104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66" name="Oval 265"/>
          <p:cNvSpPr/>
          <p:nvPr/>
        </p:nvSpPr>
        <p:spPr>
          <a:xfrm>
            <a:off x="4019202" y="1746104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67" name="Oval 266"/>
          <p:cNvSpPr/>
          <p:nvPr/>
        </p:nvSpPr>
        <p:spPr>
          <a:xfrm>
            <a:off x="4324002" y="1746104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68" name="Oval 267"/>
          <p:cNvSpPr/>
          <p:nvPr/>
        </p:nvSpPr>
        <p:spPr>
          <a:xfrm>
            <a:off x="4637317" y="1750950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69" name="Oval 268"/>
          <p:cNvSpPr/>
          <p:nvPr/>
        </p:nvSpPr>
        <p:spPr>
          <a:xfrm>
            <a:off x="3563012" y="2023361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70" name="Oval 269"/>
          <p:cNvSpPr/>
          <p:nvPr/>
        </p:nvSpPr>
        <p:spPr>
          <a:xfrm>
            <a:off x="3867812" y="2037929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71" name="Oval 270"/>
          <p:cNvSpPr/>
          <p:nvPr/>
        </p:nvSpPr>
        <p:spPr>
          <a:xfrm>
            <a:off x="4172612" y="2024909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72" name="Oval 271"/>
          <p:cNvSpPr/>
          <p:nvPr/>
        </p:nvSpPr>
        <p:spPr>
          <a:xfrm>
            <a:off x="4476402" y="2037929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73" name="Oval 272"/>
          <p:cNvSpPr/>
          <p:nvPr/>
        </p:nvSpPr>
        <p:spPr>
          <a:xfrm>
            <a:off x="3401087" y="2305544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74" name="Oval 273"/>
          <p:cNvSpPr/>
          <p:nvPr/>
        </p:nvSpPr>
        <p:spPr>
          <a:xfrm>
            <a:off x="3705887" y="2305544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75" name="Oval 274"/>
          <p:cNvSpPr/>
          <p:nvPr/>
        </p:nvSpPr>
        <p:spPr>
          <a:xfrm>
            <a:off x="4020212" y="2305544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76" name="Oval 275"/>
          <p:cNvSpPr/>
          <p:nvPr/>
        </p:nvSpPr>
        <p:spPr>
          <a:xfrm>
            <a:off x="4320932" y="2305544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77" name="Oval 276"/>
          <p:cNvSpPr/>
          <p:nvPr/>
        </p:nvSpPr>
        <p:spPr>
          <a:xfrm>
            <a:off x="4638327" y="2305544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cxnSp>
        <p:nvCxnSpPr>
          <p:cNvPr id="278" name="Straight Arrow Connector 277"/>
          <p:cNvCxnSpPr/>
          <p:nvPr/>
        </p:nvCxnSpPr>
        <p:spPr>
          <a:xfrm flipV="1">
            <a:off x="4893056" y="2190329"/>
            <a:ext cx="1494516" cy="9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9" name="Oval 278"/>
          <p:cNvSpPr/>
          <p:nvPr/>
        </p:nvSpPr>
        <p:spPr>
          <a:xfrm>
            <a:off x="6545928" y="3541289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80" name="Oval 279"/>
          <p:cNvSpPr/>
          <p:nvPr/>
        </p:nvSpPr>
        <p:spPr>
          <a:xfrm>
            <a:off x="6850728" y="3541289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81" name="Oval 280"/>
          <p:cNvSpPr/>
          <p:nvPr/>
        </p:nvSpPr>
        <p:spPr>
          <a:xfrm>
            <a:off x="7155528" y="3530309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82" name="Oval 281"/>
          <p:cNvSpPr/>
          <p:nvPr/>
        </p:nvSpPr>
        <p:spPr>
          <a:xfrm>
            <a:off x="7460328" y="3542014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83" name="Oval 282"/>
          <p:cNvSpPr/>
          <p:nvPr/>
        </p:nvSpPr>
        <p:spPr>
          <a:xfrm>
            <a:off x="7771438" y="3541289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84" name="Oval 283"/>
          <p:cNvSpPr/>
          <p:nvPr/>
        </p:nvSpPr>
        <p:spPr>
          <a:xfrm>
            <a:off x="6545928" y="3846814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85" name="Oval 284"/>
          <p:cNvSpPr/>
          <p:nvPr/>
        </p:nvSpPr>
        <p:spPr>
          <a:xfrm>
            <a:off x="6850728" y="3846814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86" name="Oval 285"/>
          <p:cNvSpPr/>
          <p:nvPr/>
        </p:nvSpPr>
        <p:spPr>
          <a:xfrm>
            <a:off x="7156488" y="3849254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87" name="Oval 286"/>
          <p:cNvSpPr/>
          <p:nvPr/>
        </p:nvSpPr>
        <p:spPr>
          <a:xfrm>
            <a:off x="7466638" y="3855981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88" name="Oval 287"/>
          <p:cNvSpPr/>
          <p:nvPr/>
        </p:nvSpPr>
        <p:spPr>
          <a:xfrm>
            <a:off x="7774603" y="3846814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cxnSp>
        <p:nvCxnSpPr>
          <p:cNvPr id="289" name="Straight Arrow Connector 288"/>
          <p:cNvCxnSpPr/>
          <p:nvPr/>
        </p:nvCxnSpPr>
        <p:spPr>
          <a:xfrm flipV="1">
            <a:off x="4978149" y="3827132"/>
            <a:ext cx="1494516" cy="9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0" name="TextBox 289"/>
          <p:cNvSpPr txBox="1"/>
          <p:nvPr/>
        </p:nvSpPr>
        <p:spPr>
          <a:xfrm>
            <a:off x="6080835" y="4165249"/>
            <a:ext cx="24541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1/10 non-smokers developed SCC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96116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Prospective cohort study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>
              <a:spcBef>
                <a:spcPts val="2000"/>
              </a:spcBef>
              <a:buNone/>
            </a:pPr>
            <a:r>
              <a:rPr lang="en-US" dirty="0"/>
              <a:t>          Relative risk= </a:t>
            </a:r>
            <a:r>
              <a:rPr lang="en-US" u="sng" dirty="0"/>
              <a:t>a/(</a:t>
            </a:r>
            <a:r>
              <a:rPr lang="en-US" u="sng" dirty="0" err="1"/>
              <a:t>a+b</a:t>
            </a:r>
            <a:r>
              <a:rPr lang="en-US" u="sng" dirty="0"/>
              <a:t>)</a:t>
            </a:r>
            <a:r>
              <a:rPr lang="en-US" dirty="0"/>
              <a:t>   =</a:t>
            </a:r>
            <a:r>
              <a:rPr lang="en-US" u="sng" dirty="0"/>
              <a:t>10/14</a:t>
            </a:r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dirty="0"/>
              <a:t>                               c/(</a:t>
            </a:r>
            <a:r>
              <a:rPr lang="en-US" dirty="0" err="1"/>
              <a:t>c+d</a:t>
            </a:r>
            <a:r>
              <a:rPr lang="en-US" dirty="0"/>
              <a:t>)       1/10</a:t>
            </a:r>
          </a:p>
          <a:p>
            <a:pPr marL="0" indent="0">
              <a:buNone/>
            </a:pPr>
            <a:r>
              <a:rPr lang="en-US" dirty="0"/>
              <a:t>     = </a:t>
            </a:r>
            <a:r>
              <a:rPr lang="en-US" u="sng" dirty="0"/>
              <a:t>10</a:t>
            </a:r>
            <a:r>
              <a:rPr lang="en-US" dirty="0"/>
              <a:t>  ÷  </a:t>
            </a:r>
            <a:r>
              <a:rPr lang="en-US" u="sng" dirty="0"/>
              <a:t>1</a:t>
            </a:r>
            <a:r>
              <a:rPr lang="en-US" dirty="0"/>
              <a:t>    =  </a:t>
            </a:r>
            <a:r>
              <a:rPr lang="en-US" u="sng" dirty="0"/>
              <a:t>10</a:t>
            </a:r>
            <a:r>
              <a:rPr lang="en-US" dirty="0"/>
              <a:t>   ×  </a:t>
            </a:r>
            <a:r>
              <a:rPr lang="en-US" u="sng" dirty="0"/>
              <a:t>10</a:t>
            </a:r>
            <a:r>
              <a:rPr lang="en-US" dirty="0"/>
              <a:t>  =  </a:t>
            </a:r>
            <a:r>
              <a:rPr lang="en-US" u="sng" dirty="0"/>
              <a:t>100</a:t>
            </a:r>
            <a:r>
              <a:rPr lang="en-US" dirty="0"/>
              <a:t>   =  7.14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    14       10      14        1         14</a:t>
            </a:r>
          </a:p>
        </p:txBody>
      </p:sp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9679168"/>
              </p:ext>
            </p:extLst>
          </p:nvPr>
        </p:nvGraphicFramePr>
        <p:xfrm>
          <a:off x="830295" y="1892800"/>
          <a:ext cx="7543800" cy="1361901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885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dirty="0"/>
                        <a:t>Cases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dirty="0"/>
                        <a:t>Non-Cases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Total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967">
                <a:tc>
                  <a:txBody>
                    <a:bodyPr/>
                    <a:lstStyle/>
                    <a:p>
                      <a:r>
                        <a:rPr lang="en-US" sz="1500" dirty="0"/>
                        <a:t>Smokers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967">
                <a:tc>
                  <a:txBody>
                    <a:bodyPr/>
                    <a:lstStyle/>
                    <a:p>
                      <a:r>
                        <a:rPr lang="en-US" sz="1500" dirty="0"/>
                        <a:t>Non-Smokers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967">
                <a:tc>
                  <a:txBody>
                    <a:bodyPr/>
                    <a:lstStyle/>
                    <a:p>
                      <a:r>
                        <a:rPr lang="en-US" sz="1500" i="0" dirty="0"/>
                        <a:t>Total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6" name="TextBox 85"/>
          <p:cNvSpPr txBox="1"/>
          <p:nvPr/>
        </p:nvSpPr>
        <p:spPr>
          <a:xfrm>
            <a:off x="311300" y="5618085"/>
            <a:ext cx="8677275" cy="8925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chemeClr val="tx2"/>
                </a:solidFill>
              </a:rPr>
              <a:t>INTERPRETATION: </a:t>
            </a:r>
            <a:r>
              <a:rPr lang="en-US" sz="2600" dirty="0"/>
              <a:t>Smokers have </a:t>
            </a:r>
            <a:r>
              <a:rPr lang="en-US" sz="2600"/>
              <a:t>a 7.14-fold </a:t>
            </a:r>
            <a:r>
              <a:rPr lang="en-US" sz="2600" dirty="0"/>
              <a:t>higher risk of esophageal SCC than non-smokers</a:t>
            </a:r>
          </a:p>
        </p:txBody>
      </p:sp>
    </p:spTree>
    <p:extLst>
      <p:ext uri="{BB962C8B-B14F-4D97-AF65-F5344CB8AC3E}">
        <p14:creationId xmlns:p14="http://schemas.microsoft.com/office/powerpoint/2010/main" val="242002124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Note 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sz="quarter" idx="1"/>
          </p:nvPr>
        </p:nvSpPr>
        <p:spPr>
          <a:xfrm>
            <a:off x="612648" y="1600200"/>
            <a:ext cx="8153400" cy="1513235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>
                <a:solidFill>
                  <a:schemeClr val="tx1"/>
                </a:solidFill>
              </a:rPr>
              <a:t>Just like in the RCT example, we’d want to account for time to event if we can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>
                <a:solidFill>
                  <a:schemeClr val="tx1"/>
                </a:solidFill>
              </a:rPr>
              <a:t>IRRs, HRs, Kaplan-Meier survival curves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16329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 of prospective cohort studies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Potential for </a:t>
            </a:r>
            <a:r>
              <a:rPr lang="en-US" b="1" dirty="0"/>
              <a:t>confounding </a:t>
            </a:r>
          </a:p>
          <a:p>
            <a:pPr lvl="1"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True of any observational study</a:t>
            </a:r>
          </a:p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Not great if outcome is </a:t>
            </a:r>
            <a:r>
              <a:rPr lang="en-US" b="1" dirty="0"/>
              <a:t>rare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What if smoking acts early in carcinogenesis and disease develops over a long time?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Time 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Expense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25885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Could we use existing data?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199"/>
            <a:ext cx="8153400" cy="5093225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Pretend that: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a) Smoking was recorded in a registry of Swedish high    </a:t>
            </a:r>
          </a:p>
          <a:p>
            <a:pPr marL="365760" lvl="1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dirty="0"/>
              <a:t>       school students in the 1950s, and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b) Sweden is a country in which every cancer case is </a:t>
            </a:r>
          </a:p>
          <a:p>
            <a:pPr marL="365760" lvl="1" indent="0">
              <a:spcBef>
                <a:spcPts val="0"/>
              </a:spcBef>
              <a:spcAft>
                <a:spcPts val="2000"/>
              </a:spcAft>
              <a:buNone/>
            </a:pPr>
            <a:r>
              <a:rPr lang="en-US" dirty="0"/>
              <a:t>       recorded in a national cancer registry </a:t>
            </a:r>
          </a:p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We can link the two existing registries to evaluate the association between smoking and esophageal SCC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b="1" dirty="0"/>
              <a:t>Retrospective cohort study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77461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Retrospective cohort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Statistical methods the same as the prospective cohort study</a:t>
            </a:r>
          </a:p>
          <a:p>
            <a:pPr lvl="1"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It’s just a difference of where you sit</a:t>
            </a:r>
          </a:p>
          <a:p>
            <a:pPr>
              <a:spcBef>
                <a:spcPts val="0"/>
              </a:spcBef>
            </a:pPr>
            <a:r>
              <a:rPr lang="en-US" dirty="0"/>
              <a:t>Tend to be </a:t>
            </a:r>
            <a:r>
              <a:rPr lang="en-US" b="1" dirty="0"/>
              <a:t>less expensive and time-consuming</a:t>
            </a:r>
            <a:r>
              <a:rPr lang="en-US" dirty="0"/>
              <a:t> than prospective cohort studies</a:t>
            </a:r>
          </a:p>
          <a:p>
            <a:pPr lvl="1"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Why?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If the disease has a </a:t>
            </a:r>
            <a:r>
              <a:rPr lang="en-US" b="1" dirty="0"/>
              <a:t>long latency period</a:t>
            </a:r>
            <a:r>
              <a:rPr lang="en-US" dirty="0"/>
              <a:t>, this type of study can be particularly efficient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128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Exposure 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Self-report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Questionnaire </a:t>
            </a:r>
          </a:p>
          <a:p>
            <a:pPr lvl="1"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Interview</a:t>
            </a:r>
          </a:p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Administrative record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Biomarker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Any vs none</a:t>
            </a:r>
          </a:p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Current exposure vs former vs never</a:t>
            </a:r>
          </a:p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Frequency of exposure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Duration of exposure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"/>
          </p:nvPr>
        </p:nvSpPr>
        <p:spPr>
          <a:solidFill>
            <a:schemeClr val="bg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2600" dirty="0">
                <a:solidFill>
                  <a:schemeClr val="tx1"/>
                </a:solidFill>
              </a:rPr>
              <a:t>Method of ascertainment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solidFill>
            <a:schemeClr val="bg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2600" dirty="0">
                <a:solidFill>
                  <a:schemeClr val="tx1"/>
                </a:solidFill>
              </a:rPr>
              <a:t>Quantifying exposure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44510" y="5970552"/>
            <a:ext cx="4570195" cy="49244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600" b="1" dirty="0"/>
              <a:t>Example: </a:t>
            </a:r>
            <a:r>
              <a:rPr lang="en-US" sz="2600" dirty="0"/>
              <a:t>Smoking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88740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Note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If data on alcohol intake (potential confounder) was not collected in our example of Swedish teenagers, we won’t be able to account for alcohol intake in our analyses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Whereas, if we are doing a prospective cohort, we can plan to ask about alcohol intake and follow people forward in time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3062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Prospective vs retrospective</a:t>
            </a:r>
          </a:p>
        </p:txBody>
      </p:sp>
      <p:sp>
        <p:nvSpPr>
          <p:cNvPr id="116" name="Oval 115"/>
          <p:cNvSpPr/>
          <p:nvPr/>
        </p:nvSpPr>
        <p:spPr>
          <a:xfrm>
            <a:off x="1979238" y="3071286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17" name="Oval 116"/>
          <p:cNvSpPr/>
          <p:nvPr/>
        </p:nvSpPr>
        <p:spPr>
          <a:xfrm>
            <a:off x="1674438" y="3068524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18" name="Oval 117"/>
          <p:cNvSpPr/>
          <p:nvPr/>
        </p:nvSpPr>
        <p:spPr>
          <a:xfrm>
            <a:off x="2284038" y="3073046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19" name="Oval 118"/>
          <p:cNvSpPr/>
          <p:nvPr/>
        </p:nvSpPr>
        <p:spPr>
          <a:xfrm>
            <a:off x="2592333" y="3079739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20" name="Oval 119"/>
          <p:cNvSpPr/>
          <p:nvPr/>
        </p:nvSpPr>
        <p:spPr>
          <a:xfrm>
            <a:off x="1064838" y="3375764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21" name="Oval 120"/>
          <p:cNvSpPr/>
          <p:nvPr/>
        </p:nvSpPr>
        <p:spPr>
          <a:xfrm>
            <a:off x="1674438" y="3376086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22" name="Oval 121"/>
          <p:cNvSpPr/>
          <p:nvPr/>
        </p:nvSpPr>
        <p:spPr>
          <a:xfrm>
            <a:off x="1369638" y="3068524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23" name="Oval 122"/>
          <p:cNvSpPr/>
          <p:nvPr/>
        </p:nvSpPr>
        <p:spPr>
          <a:xfrm>
            <a:off x="1064838" y="3683004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24" name="Oval 123"/>
          <p:cNvSpPr/>
          <p:nvPr/>
        </p:nvSpPr>
        <p:spPr>
          <a:xfrm>
            <a:off x="2592333" y="3384539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25" name="Oval 124"/>
          <p:cNvSpPr/>
          <p:nvPr/>
        </p:nvSpPr>
        <p:spPr>
          <a:xfrm>
            <a:off x="2284038" y="3384539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26" name="Oval 125"/>
          <p:cNvSpPr/>
          <p:nvPr/>
        </p:nvSpPr>
        <p:spPr>
          <a:xfrm>
            <a:off x="1979238" y="3376086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27" name="Oval 126"/>
          <p:cNvSpPr/>
          <p:nvPr/>
        </p:nvSpPr>
        <p:spPr>
          <a:xfrm>
            <a:off x="1369638" y="3375764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28" name="Oval 127"/>
          <p:cNvSpPr/>
          <p:nvPr/>
        </p:nvSpPr>
        <p:spPr>
          <a:xfrm>
            <a:off x="1369638" y="3683004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29" name="Oval 128"/>
          <p:cNvSpPr/>
          <p:nvPr/>
        </p:nvSpPr>
        <p:spPr>
          <a:xfrm>
            <a:off x="1674438" y="3683004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30" name="Oval 129"/>
          <p:cNvSpPr/>
          <p:nvPr/>
        </p:nvSpPr>
        <p:spPr>
          <a:xfrm>
            <a:off x="1979238" y="3689339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31" name="Oval 130"/>
          <p:cNvSpPr/>
          <p:nvPr/>
        </p:nvSpPr>
        <p:spPr>
          <a:xfrm>
            <a:off x="2287533" y="3689339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32" name="Oval 131"/>
          <p:cNvSpPr/>
          <p:nvPr/>
        </p:nvSpPr>
        <p:spPr>
          <a:xfrm>
            <a:off x="2588838" y="3689339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33" name="Oval 132"/>
          <p:cNvSpPr/>
          <p:nvPr/>
        </p:nvSpPr>
        <p:spPr>
          <a:xfrm>
            <a:off x="1062398" y="3990244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34" name="Oval 133"/>
          <p:cNvSpPr/>
          <p:nvPr/>
        </p:nvSpPr>
        <p:spPr>
          <a:xfrm>
            <a:off x="1369638" y="3990244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35" name="Oval 134"/>
          <p:cNvSpPr/>
          <p:nvPr/>
        </p:nvSpPr>
        <p:spPr>
          <a:xfrm>
            <a:off x="1674438" y="3990244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36" name="Oval 135"/>
          <p:cNvSpPr/>
          <p:nvPr/>
        </p:nvSpPr>
        <p:spPr>
          <a:xfrm>
            <a:off x="1979238" y="3994139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37" name="Oval 136"/>
          <p:cNvSpPr/>
          <p:nvPr/>
        </p:nvSpPr>
        <p:spPr>
          <a:xfrm>
            <a:off x="2287533" y="3987804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38" name="Oval 137"/>
          <p:cNvSpPr/>
          <p:nvPr/>
        </p:nvSpPr>
        <p:spPr>
          <a:xfrm>
            <a:off x="2592333" y="3994139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39" name="Oval 138"/>
          <p:cNvSpPr/>
          <p:nvPr/>
        </p:nvSpPr>
        <p:spPr>
          <a:xfrm>
            <a:off x="1064838" y="3068524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cxnSp>
        <p:nvCxnSpPr>
          <p:cNvPr id="140" name="Straight Arrow Connector 139"/>
          <p:cNvCxnSpPr/>
          <p:nvPr/>
        </p:nvCxnSpPr>
        <p:spPr>
          <a:xfrm flipV="1">
            <a:off x="2988925" y="2769971"/>
            <a:ext cx="772482" cy="4789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Arrow Connector 142"/>
          <p:cNvCxnSpPr/>
          <p:nvPr/>
        </p:nvCxnSpPr>
        <p:spPr>
          <a:xfrm>
            <a:off x="2995236" y="4085059"/>
            <a:ext cx="641851" cy="6087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Oval 143"/>
          <p:cNvSpPr/>
          <p:nvPr/>
        </p:nvSpPr>
        <p:spPr>
          <a:xfrm>
            <a:off x="6832985" y="2460325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45" name="Oval 144"/>
          <p:cNvSpPr/>
          <p:nvPr/>
        </p:nvSpPr>
        <p:spPr>
          <a:xfrm>
            <a:off x="7137785" y="246032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46" name="Oval 145"/>
          <p:cNvSpPr/>
          <p:nvPr/>
        </p:nvSpPr>
        <p:spPr>
          <a:xfrm>
            <a:off x="7441575" y="2460325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47" name="Oval 146"/>
          <p:cNvSpPr/>
          <p:nvPr/>
        </p:nvSpPr>
        <p:spPr>
          <a:xfrm>
            <a:off x="7746375" y="2460325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48" name="Oval 147"/>
          <p:cNvSpPr/>
          <p:nvPr/>
        </p:nvSpPr>
        <p:spPr>
          <a:xfrm>
            <a:off x="8059690" y="2465171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49" name="Oval 148"/>
          <p:cNvSpPr/>
          <p:nvPr/>
        </p:nvSpPr>
        <p:spPr>
          <a:xfrm>
            <a:off x="6985385" y="2737582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50" name="Oval 149"/>
          <p:cNvSpPr/>
          <p:nvPr/>
        </p:nvSpPr>
        <p:spPr>
          <a:xfrm>
            <a:off x="7290185" y="275215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51" name="Oval 150"/>
          <p:cNvSpPr/>
          <p:nvPr/>
        </p:nvSpPr>
        <p:spPr>
          <a:xfrm>
            <a:off x="7594985" y="2739130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52" name="Oval 151"/>
          <p:cNvSpPr/>
          <p:nvPr/>
        </p:nvSpPr>
        <p:spPr>
          <a:xfrm>
            <a:off x="7898775" y="275215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53" name="Oval 152"/>
          <p:cNvSpPr/>
          <p:nvPr/>
        </p:nvSpPr>
        <p:spPr>
          <a:xfrm>
            <a:off x="6823460" y="3019765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54" name="Oval 153"/>
          <p:cNvSpPr/>
          <p:nvPr/>
        </p:nvSpPr>
        <p:spPr>
          <a:xfrm>
            <a:off x="7128260" y="301976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55" name="Oval 154"/>
          <p:cNvSpPr/>
          <p:nvPr/>
        </p:nvSpPr>
        <p:spPr>
          <a:xfrm>
            <a:off x="7442585" y="3019765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56" name="Oval 155"/>
          <p:cNvSpPr/>
          <p:nvPr/>
        </p:nvSpPr>
        <p:spPr>
          <a:xfrm>
            <a:off x="7743305" y="3019765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57" name="Oval 156"/>
          <p:cNvSpPr/>
          <p:nvPr/>
        </p:nvSpPr>
        <p:spPr>
          <a:xfrm>
            <a:off x="8060700" y="301976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58" name="Oval 157"/>
          <p:cNvSpPr/>
          <p:nvPr/>
        </p:nvSpPr>
        <p:spPr>
          <a:xfrm>
            <a:off x="3763612" y="4235913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59" name="Oval 158"/>
          <p:cNvSpPr/>
          <p:nvPr/>
        </p:nvSpPr>
        <p:spPr>
          <a:xfrm>
            <a:off x="4068412" y="4235913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60" name="Oval 159"/>
          <p:cNvSpPr/>
          <p:nvPr/>
        </p:nvSpPr>
        <p:spPr>
          <a:xfrm>
            <a:off x="4373212" y="4224933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61" name="Oval 160"/>
          <p:cNvSpPr/>
          <p:nvPr/>
        </p:nvSpPr>
        <p:spPr>
          <a:xfrm>
            <a:off x="4678012" y="4236638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62" name="Oval 161"/>
          <p:cNvSpPr/>
          <p:nvPr/>
        </p:nvSpPr>
        <p:spPr>
          <a:xfrm>
            <a:off x="4989122" y="4235913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63" name="Oval 162"/>
          <p:cNvSpPr/>
          <p:nvPr/>
        </p:nvSpPr>
        <p:spPr>
          <a:xfrm>
            <a:off x="3763612" y="4541438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64" name="Oval 163"/>
          <p:cNvSpPr/>
          <p:nvPr/>
        </p:nvSpPr>
        <p:spPr>
          <a:xfrm>
            <a:off x="4068412" y="4541438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65" name="Oval 164"/>
          <p:cNvSpPr/>
          <p:nvPr/>
        </p:nvSpPr>
        <p:spPr>
          <a:xfrm>
            <a:off x="4374172" y="4543878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66" name="Oval 165"/>
          <p:cNvSpPr/>
          <p:nvPr/>
        </p:nvSpPr>
        <p:spPr>
          <a:xfrm>
            <a:off x="4684322" y="455060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67" name="Oval 166"/>
          <p:cNvSpPr/>
          <p:nvPr/>
        </p:nvSpPr>
        <p:spPr>
          <a:xfrm>
            <a:off x="4992287" y="4541438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70" name="Oval 169"/>
          <p:cNvSpPr/>
          <p:nvPr/>
        </p:nvSpPr>
        <p:spPr>
          <a:xfrm>
            <a:off x="3770932" y="2438408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71" name="Oval 170"/>
          <p:cNvSpPr/>
          <p:nvPr/>
        </p:nvSpPr>
        <p:spPr>
          <a:xfrm>
            <a:off x="4075732" y="2438408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72" name="Oval 171"/>
          <p:cNvSpPr/>
          <p:nvPr/>
        </p:nvSpPr>
        <p:spPr>
          <a:xfrm>
            <a:off x="4379522" y="2438408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73" name="Oval 172"/>
          <p:cNvSpPr/>
          <p:nvPr/>
        </p:nvSpPr>
        <p:spPr>
          <a:xfrm>
            <a:off x="4684322" y="2438408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74" name="Oval 173"/>
          <p:cNvSpPr/>
          <p:nvPr/>
        </p:nvSpPr>
        <p:spPr>
          <a:xfrm>
            <a:off x="4997637" y="2443254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75" name="Oval 174"/>
          <p:cNvSpPr/>
          <p:nvPr/>
        </p:nvSpPr>
        <p:spPr>
          <a:xfrm>
            <a:off x="3923332" y="271566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76" name="Oval 175"/>
          <p:cNvSpPr/>
          <p:nvPr/>
        </p:nvSpPr>
        <p:spPr>
          <a:xfrm>
            <a:off x="4228132" y="2730233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77" name="Oval 176"/>
          <p:cNvSpPr/>
          <p:nvPr/>
        </p:nvSpPr>
        <p:spPr>
          <a:xfrm>
            <a:off x="4532932" y="2717213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78" name="Oval 177"/>
          <p:cNvSpPr/>
          <p:nvPr/>
        </p:nvSpPr>
        <p:spPr>
          <a:xfrm>
            <a:off x="4836722" y="2730233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79" name="Oval 178"/>
          <p:cNvSpPr/>
          <p:nvPr/>
        </p:nvSpPr>
        <p:spPr>
          <a:xfrm>
            <a:off x="3761407" y="2997848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80" name="Oval 179"/>
          <p:cNvSpPr/>
          <p:nvPr/>
        </p:nvSpPr>
        <p:spPr>
          <a:xfrm>
            <a:off x="4066207" y="2997848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81" name="Oval 180"/>
          <p:cNvSpPr/>
          <p:nvPr/>
        </p:nvSpPr>
        <p:spPr>
          <a:xfrm>
            <a:off x="4380532" y="2997848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82" name="Oval 181"/>
          <p:cNvSpPr/>
          <p:nvPr/>
        </p:nvSpPr>
        <p:spPr>
          <a:xfrm>
            <a:off x="4681252" y="2997848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83" name="Oval 182"/>
          <p:cNvSpPr/>
          <p:nvPr/>
        </p:nvSpPr>
        <p:spPr>
          <a:xfrm>
            <a:off x="4998647" y="2997848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cxnSp>
        <p:nvCxnSpPr>
          <p:cNvPr id="184" name="Straight Arrow Connector 183"/>
          <p:cNvCxnSpPr/>
          <p:nvPr/>
        </p:nvCxnSpPr>
        <p:spPr>
          <a:xfrm flipV="1">
            <a:off x="5253376" y="2882633"/>
            <a:ext cx="1494516" cy="9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Oval 184"/>
          <p:cNvSpPr/>
          <p:nvPr/>
        </p:nvSpPr>
        <p:spPr>
          <a:xfrm>
            <a:off x="6906248" y="4233593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86" name="Oval 185"/>
          <p:cNvSpPr/>
          <p:nvPr/>
        </p:nvSpPr>
        <p:spPr>
          <a:xfrm>
            <a:off x="7211048" y="4233593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87" name="Oval 186"/>
          <p:cNvSpPr/>
          <p:nvPr/>
        </p:nvSpPr>
        <p:spPr>
          <a:xfrm>
            <a:off x="7515848" y="4222613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88" name="Oval 187"/>
          <p:cNvSpPr/>
          <p:nvPr/>
        </p:nvSpPr>
        <p:spPr>
          <a:xfrm>
            <a:off x="7820648" y="4234318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89" name="Oval 188"/>
          <p:cNvSpPr/>
          <p:nvPr/>
        </p:nvSpPr>
        <p:spPr>
          <a:xfrm>
            <a:off x="8131758" y="4233593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90" name="Oval 189"/>
          <p:cNvSpPr/>
          <p:nvPr/>
        </p:nvSpPr>
        <p:spPr>
          <a:xfrm>
            <a:off x="6906248" y="4539118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91" name="Oval 190"/>
          <p:cNvSpPr/>
          <p:nvPr/>
        </p:nvSpPr>
        <p:spPr>
          <a:xfrm>
            <a:off x="7211048" y="4539118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92" name="Oval 191"/>
          <p:cNvSpPr/>
          <p:nvPr/>
        </p:nvSpPr>
        <p:spPr>
          <a:xfrm>
            <a:off x="7516808" y="4541558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93" name="Oval 192"/>
          <p:cNvSpPr/>
          <p:nvPr/>
        </p:nvSpPr>
        <p:spPr>
          <a:xfrm>
            <a:off x="7826958" y="454828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94" name="Oval 193"/>
          <p:cNvSpPr/>
          <p:nvPr/>
        </p:nvSpPr>
        <p:spPr>
          <a:xfrm>
            <a:off x="8134923" y="4539118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cxnSp>
        <p:nvCxnSpPr>
          <p:cNvPr id="195" name="Straight Arrow Connector 194"/>
          <p:cNvCxnSpPr/>
          <p:nvPr/>
        </p:nvCxnSpPr>
        <p:spPr>
          <a:xfrm flipV="1">
            <a:off x="5338469" y="4519436"/>
            <a:ext cx="1494516" cy="9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" name="Rectangle 197"/>
          <p:cNvSpPr/>
          <p:nvPr/>
        </p:nvSpPr>
        <p:spPr>
          <a:xfrm rot="3059069">
            <a:off x="1175136" y="5975637"/>
            <a:ext cx="2137649" cy="56411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Oval 196"/>
          <p:cNvSpPr/>
          <p:nvPr/>
        </p:nvSpPr>
        <p:spPr>
          <a:xfrm>
            <a:off x="615589" y="4550605"/>
            <a:ext cx="1947439" cy="1707091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PROSPECTIVE COHORT</a:t>
            </a:r>
          </a:p>
        </p:txBody>
      </p:sp>
      <p:cxnSp>
        <p:nvCxnSpPr>
          <p:cNvPr id="199" name="Straight Arrow Connector 198"/>
          <p:cNvCxnSpPr/>
          <p:nvPr/>
        </p:nvCxnSpPr>
        <p:spPr>
          <a:xfrm>
            <a:off x="2563028" y="5387655"/>
            <a:ext cx="601195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989122" y="6061731"/>
            <a:ext cx="1305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00155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Prospective vs retrospective</a:t>
            </a:r>
          </a:p>
        </p:txBody>
      </p:sp>
      <p:sp>
        <p:nvSpPr>
          <p:cNvPr id="116" name="Oval 115"/>
          <p:cNvSpPr/>
          <p:nvPr/>
        </p:nvSpPr>
        <p:spPr>
          <a:xfrm>
            <a:off x="1979238" y="3071286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17" name="Oval 116"/>
          <p:cNvSpPr/>
          <p:nvPr/>
        </p:nvSpPr>
        <p:spPr>
          <a:xfrm>
            <a:off x="1674438" y="3068524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18" name="Oval 117"/>
          <p:cNvSpPr/>
          <p:nvPr/>
        </p:nvSpPr>
        <p:spPr>
          <a:xfrm>
            <a:off x="2284038" y="3073046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19" name="Oval 118"/>
          <p:cNvSpPr/>
          <p:nvPr/>
        </p:nvSpPr>
        <p:spPr>
          <a:xfrm>
            <a:off x="2592333" y="3079739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20" name="Oval 119"/>
          <p:cNvSpPr/>
          <p:nvPr/>
        </p:nvSpPr>
        <p:spPr>
          <a:xfrm>
            <a:off x="1064838" y="3375764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21" name="Oval 120"/>
          <p:cNvSpPr/>
          <p:nvPr/>
        </p:nvSpPr>
        <p:spPr>
          <a:xfrm>
            <a:off x="1674438" y="3376086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22" name="Oval 121"/>
          <p:cNvSpPr/>
          <p:nvPr/>
        </p:nvSpPr>
        <p:spPr>
          <a:xfrm>
            <a:off x="1369638" y="3068524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23" name="Oval 122"/>
          <p:cNvSpPr/>
          <p:nvPr/>
        </p:nvSpPr>
        <p:spPr>
          <a:xfrm>
            <a:off x="1064838" y="3683004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24" name="Oval 123"/>
          <p:cNvSpPr/>
          <p:nvPr/>
        </p:nvSpPr>
        <p:spPr>
          <a:xfrm>
            <a:off x="2592333" y="3384539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25" name="Oval 124"/>
          <p:cNvSpPr/>
          <p:nvPr/>
        </p:nvSpPr>
        <p:spPr>
          <a:xfrm>
            <a:off x="2284038" y="3384539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26" name="Oval 125"/>
          <p:cNvSpPr/>
          <p:nvPr/>
        </p:nvSpPr>
        <p:spPr>
          <a:xfrm>
            <a:off x="1979238" y="3376086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27" name="Oval 126"/>
          <p:cNvSpPr/>
          <p:nvPr/>
        </p:nvSpPr>
        <p:spPr>
          <a:xfrm>
            <a:off x="1369638" y="3375764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28" name="Oval 127"/>
          <p:cNvSpPr/>
          <p:nvPr/>
        </p:nvSpPr>
        <p:spPr>
          <a:xfrm>
            <a:off x="1369638" y="3683004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29" name="Oval 128"/>
          <p:cNvSpPr/>
          <p:nvPr/>
        </p:nvSpPr>
        <p:spPr>
          <a:xfrm>
            <a:off x="1674438" y="3683004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30" name="Oval 129"/>
          <p:cNvSpPr/>
          <p:nvPr/>
        </p:nvSpPr>
        <p:spPr>
          <a:xfrm>
            <a:off x="1979238" y="3689339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31" name="Oval 130"/>
          <p:cNvSpPr/>
          <p:nvPr/>
        </p:nvSpPr>
        <p:spPr>
          <a:xfrm>
            <a:off x="2287533" y="3689339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32" name="Oval 131"/>
          <p:cNvSpPr/>
          <p:nvPr/>
        </p:nvSpPr>
        <p:spPr>
          <a:xfrm>
            <a:off x="2588838" y="3689339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33" name="Oval 132"/>
          <p:cNvSpPr/>
          <p:nvPr/>
        </p:nvSpPr>
        <p:spPr>
          <a:xfrm>
            <a:off x="1062398" y="3990244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34" name="Oval 133"/>
          <p:cNvSpPr/>
          <p:nvPr/>
        </p:nvSpPr>
        <p:spPr>
          <a:xfrm>
            <a:off x="1369638" y="3990244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35" name="Oval 134"/>
          <p:cNvSpPr/>
          <p:nvPr/>
        </p:nvSpPr>
        <p:spPr>
          <a:xfrm>
            <a:off x="1674438" y="3990244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36" name="Oval 135"/>
          <p:cNvSpPr/>
          <p:nvPr/>
        </p:nvSpPr>
        <p:spPr>
          <a:xfrm>
            <a:off x="1979238" y="3994139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37" name="Oval 136"/>
          <p:cNvSpPr/>
          <p:nvPr/>
        </p:nvSpPr>
        <p:spPr>
          <a:xfrm>
            <a:off x="2287533" y="3987804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38" name="Oval 137"/>
          <p:cNvSpPr/>
          <p:nvPr/>
        </p:nvSpPr>
        <p:spPr>
          <a:xfrm>
            <a:off x="2592333" y="3994139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39" name="Oval 138"/>
          <p:cNvSpPr/>
          <p:nvPr/>
        </p:nvSpPr>
        <p:spPr>
          <a:xfrm>
            <a:off x="1064838" y="3068524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cxnSp>
        <p:nvCxnSpPr>
          <p:cNvPr id="140" name="Straight Arrow Connector 139"/>
          <p:cNvCxnSpPr/>
          <p:nvPr/>
        </p:nvCxnSpPr>
        <p:spPr>
          <a:xfrm flipV="1">
            <a:off x="2988925" y="2769971"/>
            <a:ext cx="772482" cy="4789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Arrow Connector 142"/>
          <p:cNvCxnSpPr/>
          <p:nvPr/>
        </p:nvCxnSpPr>
        <p:spPr>
          <a:xfrm>
            <a:off x="2995236" y="4085059"/>
            <a:ext cx="641851" cy="6087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Oval 143"/>
          <p:cNvSpPr/>
          <p:nvPr/>
        </p:nvSpPr>
        <p:spPr>
          <a:xfrm>
            <a:off x="6832985" y="2460325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45" name="Oval 144"/>
          <p:cNvSpPr/>
          <p:nvPr/>
        </p:nvSpPr>
        <p:spPr>
          <a:xfrm>
            <a:off x="7137785" y="246032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46" name="Oval 145"/>
          <p:cNvSpPr/>
          <p:nvPr/>
        </p:nvSpPr>
        <p:spPr>
          <a:xfrm>
            <a:off x="7441575" y="2460325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47" name="Oval 146"/>
          <p:cNvSpPr/>
          <p:nvPr/>
        </p:nvSpPr>
        <p:spPr>
          <a:xfrm>
            <a:off x="7746375" y="2460325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48" name="Oval 147"/>
          <p:cNvSpPr/>
          <p:nvPr/>
        </p:nvSpPr>
        <p:spPr>
          <a:xfrm>
            <a:off x="8059690" y="2465171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49" name="Oval 148"/>
          <p:cNvSpPr/>
          <p:nvPr/>
        </p:nvSpPr>
        <p:spPr>
          <a:xfrm>
            <a:off x="6985385" y="2737582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50" name="Oval 149"/>
          <p:cNvSpPr/>
          <p:nvPr/>
        </p:nvSpPr>
        <p:spPr>
          <a:xfrm>
            <a:off x="7290185" y="275215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51" name="Oval 150"/>
          <p:cNvSpPr/>
          <p:nvPr/>
        </p:nvSpPr>
        <p:spPr>
          <a:xfrm>
            <a:off x="7594985" y="2739130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52" name="Oval 151"/>
          <p:cNvSpPr/>
          <p:nvPr/>
        </p:nvSpPr>
        <p:spPr>
          <a:xfrm>
            <a:off x="7898775" y="275215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53" name="Oval 152"/>
          <p:cNvSpPr/>
          <p:nvPr/>
        </p:nvSpPr>
        <p:spPr>
          <a:xfrm>
            <a:off x="6823460" y="3019765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54" name="Oval 153"/>
          <p:cNvSpPr/>
          <p:nvPr/>
        </p:nvSpPr>
        <p:spPr>
          <a:xfrm>
            <a:off x="7128260" y="301976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55" name="Oval 154"/>
          <p:cNvSpPr/>
          <p:nvPr/>
        </p:nvSpPr>
        <p:spPr>
          <a:xfrm>
            <a:off x="7442585" y="3019765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56" name="Oval 155"/>
          <p:cNvSpPr/>
          <p:nvPr/>
        </p:nvSpPr>
        <p:spPr>
          <a:xfrm>
            <a:off x="7743305" y="3019765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57" name="Oval 156"/>
          <p:cNvSpPr/>
          <p:nvPr/>
        </p:nvSpPr>
        <p:spPr>
          <a:xfrm>
            <a:off x="8060700" y="301976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58" name="Oval 157"/>
          <p:cNvSpPr/>
          <p:nvPr/>
        </p:nvSpPr>
        <p:spPr>
          <a:xfrm>
            <a:off x="3763612" y="4235913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59" name="Oval 158"/>
          <p:cNvSpPr/>
          <p:nvPr/>
        </p:nvSpPr>
        <p:spPr>
          <a:xfrm>
            <a:off x="4068412" y="4235913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60" name="Oval 159"/>
          <p:cNvSpPr/>
          <p:nvPr/>
        </p:nvSpPr>
        <p:spPr>
          <a:xfrm>
            <a:off x="4373212" y="4224933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61" name="Oval 160"/>
          <p:cNvSpPr/>
          <p:nvPr/>
        </p:nvSpPr>
        <p:spPr>
          <a:xfrm>
            <a:off x="4678012" y="4236638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62" name="Oval 161"/>
          <p:cNvSpPr/>
          <p:nvPr/>
        </p:nvSpPr>
        <p:spPr>
          <a:xfrm>
            <a:off x="4989122" y="4235913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63" name="Oval 162"/>
          <p:cNvSpPr/>
          <p:nvPr/>
        </p:nvSpPr>
        <p:spPr>
          <a:xfrm>
            <a:off x="3763612" y="4541438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64" name="Oval 163"/>
          <p:cNvSpPr/>
          <p:nvPr/>
        </p:nvSpPr>
        <p:spPr>
          <a:xfrm>
            <a:off x="4068412" y="4541438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65" name="Oval 164"/>
          <p:cNvSpPr/>
          <p:nvPr/>
        </p:nvSpPr>
        <p:spPr>
          <a:xfrm>
            <a:off x="4374172" y="4543878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66" name="Oval 165"/>
          <p:cNvSpPr/>
          <p:nvPr/>
        </p:nvSpPr>
        <p:spPr>
          <a:xfrm>
            <a:off x="4684322" y="455060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67" name="Oval 166"/>
          <p:cNvSpPr/>
          <p:nvPr/>
        </p:nvSpPr>
        <p:spPr>
          <a:xfrm>
            <a:off x="4992287" y="4541438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70" name="Oval 169"/>
          <p:cNvSpPr/>
          <p:nvPr/>
        </p:nvSpPr>
        <p:spPr>
          <a:xfrm>
            <a:off x="3770932" y="2438408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71" name="Oval 170"/>
          <p:cNvSpPr/>
          <p:nvPr/>
        </p:nvSpPr>
        <p:spPr>
          <a:xfrm>
            <a:off x="4075732" y="2438408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72" name="Oval 171"/>
          <p:cNvSpPr/>
          <p:nvPr/>
        </p:nvSpPr>
        <p:spPr>
          <a:xfrm>
            <a:off x="4379522" y="2438408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73" name="Oval 172"/>
          <p:cNvSpPr/>
          <p:nvPr/>
        </p:nvSpPr>
        <p:spPr>
          <a:xfrm>
            <a:off x="4684322" y="2438408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74" name="Oval 173"/>
          <p:cNvSpPr/>
          <p:nvPr/>
        </p:nvSpPr>
        <p:spPr>
          <a:xfrm>
            <a:off x="4997637" y="2443254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75" name="Oval 174"/>
          <p:cNvSpPr/>
          <p:nvPr/>
        </p:nvSpPr>
        <p:spPr>
          <a:xfrm>
            <a:off x="3923332" y="271566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76" name="Oval 175"/>
          <p:cNvSpPr/>
          <p:nvPr/>
        </p:nvSpPr>
        <p:spPr>
          <a:xfrm>
            <a:off x="4228132" y="2730233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77" name="Oval 176"/>
          <p:cNvSpPr/>
          <p:nvPr/>
        </p:nvSpPr>
        <p:spPr>
          <a:xfrm>
            <a:off x="4532932" y="2717213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78" name="Oval 177"/>
          <p:cNvSpPr/>
          <p:nvPr/>
        </p:nvSpPr>
        <p:spPr>
          <a:xfrm>
            <a:off x="4836722" y="2730233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79" name="Oval 178"/>
          <p:cNvSpPr/>
          <p:nvPr/>
        </p:nvSpPr>
        <p:spPr>
          <a:xfrm>
            <a:off x="3761407" y="2997848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80" name="Oval 179"/>
          <p:cNvSpPr/>
          <p:nvPr/>
        </p:nvSpPr>
        <p:spPr>
          <a:xfrm>
            <a:off x="4066207" y="2997848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81" name="Oval 180"/>
          <p:cNvSpPr/>
          <p:nvPr/>
        </p:nvSpPr>
        <p:spPr>
          <a:xfrm>
            <a:off x="4380532" y="2997848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82" name="Oval 181"/>
          <p:cNvSpPr/>
          <p:nvPr/>
        </p:nvSpPr>
        <p:spPr>
          <a:xfrm>
            <a:off x="4681252" y="2997848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83" name="Oval 182"/>
          <p:cNvSpPr/>
          <p:nvPr/>
        </p:nvSpPr>
        <p:spPr>
          <a:xfrm>
            <a:off x="4998647" y="2997848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</a:p>
        </p:txBody>
      </p:sp>
      <p:cxnSp>
        <p:nvCxnSpPr>
          <p:cNvPr id="184" name="Straight Arrow Connector 183"/>
          <p:cNvCxnSpPr/>
          <p:nvPr/>
        </p:nvCxnSpPr>
        <p:spPr>
          <a:xfrm flipV="1">
            <a:off x="5253376" y="2882633"/>
            <a:ext cx="1494516" cy="9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Oval 184"/>
          <p:cNvSpPr/>
          <p:nvPr/>
        </p:nvSpPr>
        <p:spPr>
          <a:xfrm>
            <a:off x="6906248" y="4233593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86" name="Oval 185"/>
          <p:cNvSpPr/>
          <p:nvPr/>
        </p:nvSpPr>
        <p:spPr>
          <a:xfrm>
            <a:off x="7211048" y="4233593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87" name="Oval 186"/>
          <p:cNvSpPr/>
          <p:nvPr/>
        </p:nvSpPr>
        <p:spPr>
          <a:xfrm>
            <a:off x="7515848" y="4222613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88" name="Oval 187"/>
          <p:cNvSpPr/>
          <p:nvPr/>
        </p:nvSpPr>
        <p:spPr>
          <a:xfrm>
            <a:off x="7820648" y="4234318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89" name="Oval 188"/>
          <p:cNvSpPr/>
          <p:nvPr/>
        </p:nvSpPr>
        <p:spPr>
          <a:xfrm>
            <a:off x="8131758" y="4233593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90" name="Oval 189"/>
          <p:cNvSpPr/>
          <p:nvPr/>
        </p:nvSpPr>
        <p:spPr>
          <a:xfrm>
            <a:off x="6906248" y="4539118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91" name="Oval 190"/>
          <p:cNvSpPr/>
          <p:nvPr/>
        </p:nvSpPr>
        <p:spPr>
          <a:xfrm>
            <a:off x="7211048" y="4539118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92" name="Oval 191"/>
          <p:cNvSpPr/>
          <p:nvPr/>
        </p:nvSpPr>
        <p:spPr>
          <a:xfrm>
            <a:off x="7516808" y="4541558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93" name="Oval 192"/>
          <p:cNvSpPr/>
          <p:nvPr/>
        </p:nvSpPr>
        <p:spPr>
          <a:xfrm>
            <a:off x="7826958" y="454828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94" name="Oval 193"/>
          <p:cNvSpPr/>
          <p:nvPr/>
        </p:nvSpPr>
        <p:spPr>
          <a:xfrm>
            <a:off x="8134923" y="4539118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cxnSp>
        <p:nvCxnSpPr>
          <p:cNvPr id="195" name="Straight Arrow Connector 194"/>
          <p:cNvCxnSpPr/>
          <p:nvPr/>
        </p:nvCxnSpPr>
        <p:spPr>
          <a:xfrm flipV="1">
            <a:off x="5338469" y="4519436"/>
            <a:ext cx="1494516" cy="9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" name="Rectangle 197"/>
          <p:cNvSpPr/>
          <p:nvPr/>
        </p:nvSpPr>
        <p:spPr>
          <a:xfrm rot="7823716">
            <a:off x="5957186" y="6002477"/>
            <a:ext cx="1952743" cy="73178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Oval 196"/>
          <p:cNvSpPr/>
          <p:nvPr/>
        </p:nvSpPr>
        <p:spPr>
          <a:xfrm>
            <a:off x="6812842" y="4295044"/>
            <a:ext cx="2015612" cy="1980737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RETROSPECTIVE COHORT</a:t>
            </a:r>
          </a:p>
        </p:txBody>
      </p:sp>
      <p:cxnSp>
        <p:nvCxnSpPr>
          <p:cNvPr id="81" name="Straight Arrow Connector 80"/>
          <p:cNvCxnSpPr/>
          <p:nvPr/>
        </p:nvCxnSpPr>
        <p:spPr>
          <a:xfrm>
            <a:off x="679114" y="5597370"/>
            <a:ext cx="601195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3227667" y="5668495"/>
            <a:ext cx="1305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00837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Pros of cohort studies (overall)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en-US" b="1" dirty="0"/>
              <a:t>Temporal sequence 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>
                <a:sym typeface="Wingdings" panose="05000000000000000000" pitchFamily="2" charset="2"/>
              </a:rPr>
              <a:t>Can be good for </a:t>
            </a:r>
            <a:r>
              <a:rPr lang="en-US" b="1" dirty="0">
                <a:sym typeface="Wingdings" panose="05000000000000000000" pitchFamily="2" charset="2"/>
              </a:rPr>
              <a:t>rapidly fatal diseases</a:t>
            </a:r>
          </a:p>
          <a:p>
            <a:pPr lvl="1">
              <a:spcBef>
                <a:spcPts val="0"/>
              </a:spcBef>
              <a:spcAft>
                <a:spcPts val="2000"/>
              </a:spcAft>
            </a:pPr>
            <a:r>
              <a:rPr lang="en-US" dirty="0">
                <a:sym typeface="Wingdings" panose="05000000000000000000" pitchFamily="2" charset="2"/>
              </a:rPr>
              <a:t>Provided that case ascertainment not dependent on self-report (instead by linkage to a cancer registry) </a:t>
            </a:r>
          </a:p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en-US" dirty="0">
                <a:sym typeface="Wingdings" panose="05000000000000000000" pitchFamily="2" charset="2"/>
              </a:rPr>
              <a:t>Can calculate incidence rates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>
                <a:sym typeface="Wingdings" panose="05000000000000000000" pitchFamily="2" charset="2"/>
              </a:rPr>
              <a:t>If not relying on recall of past exposure, less error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98502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 of cohort studies (overall)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054820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Confounding</a:t>
            </a:r>
          </a:p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en-US" b="1" dirty="0"/>
              <a:t>Cost </a:t>
            </a:r>
            <a:r>
              <a:rPr lang="en-US" dirty="0"/>
              <a:t>(prospective)</a:t>
            </a:r>
          </a:p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Potentially </a:t>
            </a:r>
            <a:r>
              <a:rPr lang="en-US" b="1" dirty="0"/>
              <a:t>long wait </a:t>
            </a:r>
            <a:r>
              <a:rPr lang="en-US" dirty="0"/>
              <a:t>for outcomes (prospective)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b="1" dirty="0"/>
              <a:t>Not great for rare outcomes </a:t>
            </a:r>
          </a:p>
          <a:p>
            <a:pPr lvl="1"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While a prospective cohort of 100,000 adults ages 50-65 might be great for common cancers (like lung cancer, breast cancer, prostate cancer, and colorectal cancer), such a cohort may not be well powered for less common cancers (like esophageal SCC)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b="1" i="1" dirty="0"/>
              <a:t>What might we do instead?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61849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Case-control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Select cases and controls; then assess prior exposure</a:t>
            </a:r>
          </a:p>
        </p:txBody>
      </p:sp>
      <p:sp>
        <p:nvSpPr>
          <p:cNvPr id="4" name="Oval 3"/>
          <p:cNvSpPr/>
          <p:nvPr/>
        </p:nvSpPr>
        <p:spPr>
          <a:xfrm>
            <a:off x="6417880" y="250972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5" name="Oval 4"/>
          <p:cNvSpPr/>
          <p:nvPr/>
        </p:nvSpPr>
        <p:spPr>
          <a:xfrm>
            <a:off x="6110640" y="250972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6" name="Oval 5"/>
          <p:cNvSpPr/>
          <p:nvPr/>
        </p:nvSpPr>
        <p:spPr>
          <a:xfrm>
            <a:off x="6725120" y="250972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7" name="Oval 6"/>
          <p:cNvSpPr/>
          <p:nvPr/>
        </p:nvSpPr>
        <p:spPr>
          <a:xfrm>
            <a:off x="7029920" y="250972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8" name="Oval 7"/>
          <p:cNvSpPr/>
          <p:nvPr/>
        </p:nvSpPr>
        <p:spPr>
          <a:xfrm>
            <a:off x="6110640" y="281696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0" name="Oval 9"/>
          <p:cNvSpPr/>
          <p:nvPr/>
        </p:nvSpPr>
        <p:spPr>
          <a:xfrm>
            <a:off x="6110640" y="342900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2" name="Oval 11"/>
          <p:cNvSpPr/>
          <p:nvPr/>
        </p:nvSpPr>
        <p:spPr>
          <a:xfrm>
            <a:off x="7036810" y="2818166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3" name="Oval 12"/>
          <p:cNvSpPr/>
          <p:nvPr/>
        </p:nvSpPr>
        <p:spPr>
          <a:xfrm>
            <a:off x="6722680" y="2818147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5" name="Oval 14"/>
          <p:cNvSpPr/>
          <p:nvPr/>
        </p:nvSpPr>
        <p:spPr>
          <a:xfrm>
            <a:off x="6417880" y="281696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7" name="Oval 16"/>
          <p:cNvSpPr/>
          <p:nvPr/>
        </p:nvSpPr>
        <p:spPr>
          <a:xfrm>
            <a:off x="6110640" y="312176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8" name="Oval 17"/>
          <p:cNvSpPr/>
          <p:nvPr/>
        </p:nvSpPr>
        <p:spPr>
          <a:xfrm>
            <a:off x="6415440" y="312176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22" name="Oval 21"/>
          <p:cNvSpPr/>
          <p:nvPr/>
        </p:nvSpPr>
        <p:spPr>
          <a:xfrm>
            <a:off x="6412859" y="342900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25" name="Oval 24"/>
          <p:cNvSpPr/>
          <p:nvPr/>
        </p:nvSpPr>
        <p:spPr>
          <a:xfrm>
            <a:off x="6722680" y="342900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26" name="Oval 25"/>
          <p:cNvSpPr/>
          <p:nvPr/>
        </p:nvSpPr>
        <p:spPr>
          <a:xfrm>
            <a:off x="7029920" y="342900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52" name="Oval 51"/>
          <p:cNvSpPr/>
          <p:nvPr/>
        </p:nvSpPr>
        <p:spPr>
          <a:xfrm>
            <a:off x="6415440" y="435316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53" name="Oval 52"/>
          <p:cNvSpPr/>
          <p:nvPr/>
        </p:nvSpPr>
        <p:spPr>
          <a:xfrm>
            <a:off x="6108200" y="435316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54" name="Oval 53"/>
          <p:cNvSpPr/>
          <p:nvPr/>
        </p:nvSpPr>
        <p:spPr>
          <a:xfrm>
            <a:off x="6722680" y="435316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55" name="Oval 54"/>
          <p:cNvSpPr/>
          <p:nvPr/>
        </p:nvSpPr>
        <p:spPr>
          <a:xfrm>
            <a:off x="7029920" y="435316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56" name="Oval 55"/>
          <p:cNvSpPr/>
          <p:nvPr/>
        </p:nvSpPr>
        <p:spPr>
          <a:xfrm>
            <a:off x="7029920" y="312176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57" name="Oval 56"/>
          <p:cNvSpPr/>
          <p:nvPr/>
        </p:nvSpPr>
        <p:spPr>
          <a:xfrm>
            <a:off x="5800960" y="466040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58" name="Oval 57"/>
          <p:cNvSpPr/>
          <p:nvPr/>
        </p:nvSpPr>
        <p:spPr>
          <a:xfrm>
            <a:off x="5800960" y="435316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59" name="Oval 58"/>
          <p:cNvSpPr/>
          <p:nvPr/>
        </p:nvSpPr>
        <p:spPr>
          <a:xfrm>
            <a:off x="5800960" y="496764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60" name="Oval 59"/>
          <p:cNvSpPr/>
          <p:nvPr/>
        </p:nvSpPr>
        <p:spPr>
          <a:xfrm>
            <a:off x="6722680" y="466040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61" name="Oval 60"/>
          <p:cNvSpPr/>
          <p:nvPr/>
        </p:nvSpPr>
        <p:spPr>
          <a:xfrm>
            <a:off x="6415440" y="466284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62" name="Oval 61"/>
          <p:cNvSpPr/>
          <p:nvPr/>
        </p:nvSpPr>
        <p:spPr>
          <a:xfrm>
            <a:off x="6108200" y="466040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63" name="Oval 62"/>
          <p:cNvSpPr/>
          <p:nvPr/>
        </p:nvSpPr>
        <p:spPr>
          <a:xfrm>
            <a:off x="5496160" y="466040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64" name="Oval 63"/>
          <p:cNvSpPr/>
          <p:nvPr/>
        </p:nvSpPr>
        <p:spPr>
          <a:xfrm>
            <a:off x="6110640" y="496764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65" name="Oval 64"/>
          <p:cNvSpPr/>
          <p:nvPr/>
        </p:nvSpPr>
        <p:spPr>
          <a:xfrm>
            <a:off x="6417880" y="496764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66" name="Oval 65"/>
          <p:cNvSpPr/>
          <p:nvPr/>
        </p:nvSpPr>
        <p:spPr>
          <a:xfrm>
            <a:off x="6725120" y="496764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67" name="Oval 66"/>
          <p:cNvSpPr/>
          <p:nvPr/>
        </p:nvSpPr>
        <p:spPr>
          <a:xfrm>
            <a:off x="7032360" y="466284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68" name="Oval 67"/>
          <p:cNvSpPr/>
          <p:nvPr/>
        </p:nvSpPr>
        <p:spPr>
          <a:xfrm>
            <a:off x="6723264" y="3133897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69" name="Oval 68"/>
          <p:cNvSpPr/>
          <p:nvPr/>
        </p:nvSpPr>
        <p:spPr>
          <a:xfrm>
            <a:off x="5493720" y="527488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70" name="Oval 69"/>
          <p:cNvSpPr/>
          <p:nvPr/>
        </p:nvSpPr>
        <p:spPr>
          <a:xfrm>
            <a:off x="5800960" y="527488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71" name="Oval 70"/>
          <p:cNvSpPr/>
          <p:nvPr/>
        </p:nvSpPr>
        <p:spPr>
          <a:xfrm>
            <a:off x="6108200" y="527488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72" name="Oval 71"/>
          <p:cNvSpPr/>
          <p:nvPr/>
        </p:nvSpPr>
        <p:spPr>
          <a:xfrm>
            <a:off x="6415440" y="527488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73" name="Oval 72"/>
          <p:cNvSpPr/>
          <p:nvPr/>
        </p:nvSpPr>
        <p:spPr>
          <a:xfrm>
            <a:off x="6722680" y="527488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74" name="Oval 73"/>
          <p:cNvSpPr/>
          <p:nvPr/>
        </p:nvSpPr>
        <p:spPr>
          <a:xfrm>
            <a:off x="7029920" y="496764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75" name="Oval 74"/>
          <p:cNvSpPr/>
          <p:nvPr/>
        </p:nvSpPr>
        <p:spPr>
          <a:xfrm>
            <a:off x="5493720" y="435560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00" name="Oval 99"/>
          <p:cNvSpPr/>
          <p:nvPr/>
        </p:nvSpPr>
        <p:spPr>
          <a:xfrm>
            <a:off x="5803400" y="250728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01" name="Oval 100"/>
          <p:cNvSpPr/>
          <p:nvPr/>
        </p:nvSpPr>
        <p:spPr>
          <a:xfrm>
            <a:off x="5803400" y="281452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02" name="Oval 101"/>
          <p:cNvSpPr/>
          <p:nvPr/>
        </p:nvSpPr>
        <p:spPr>
          <a:xfrm>
            <a:off x="5800960" y="312176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03" name="Oval 102"/>
          <p:cNvSpPr/>
          <p:nvPr/>
        </p:nvSpPr>
        <p:spPr>
          <a:xfrm>
            <a:off x="5803400" y="342900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04" name="Oval 103"/>
          <p:cNvSpPr/>
          <p:nvPr/>
        </p:nvSpPr>
        <p:spPr>
          <a:xfrm>
            <a:off x="5496160" y="250972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05" name="Oval 104"/>
          <p:cNvSpPr/>
          <p:nvPr/>
        </p:nvSpPr>
        <p:spPr>
          <a:xfrm>
            <a:off x="5496160" y="281452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06" name="Oval 105"/>
          <p:cNvSpPr/>
          <p:nvPr/>
        </p:nvSpPr>
        <p:spPr>
          <a:xfrm>
            <a:off x="5496160" y="312176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07" name="Oval 106"/>
          <p:cNvSpPr/>
          <p:nvPr/>
        </p:nvSpPr>
        <p:spPr>
          <a:xfrm>
            <a:off x="5496160" y="342900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08" name="Oval 107"/>
          <p:cNvSpPr/>
          <p:nvPr/>
        </p:nvSpPr>
        <p:spPr>
          <a:xfrm>
            <a:off x="5493720" y="496764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09" name="Oval 108"/>
          <p:cNvSpPr/>
          <p:nvPr/>
        </p:nvSpPr>
        <p:spPr>
          <a:xfrm>
            <a:off x="7029920" y="527488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cxnSp>
        <p:nvCxnSpPr>
          <p:cNvPr id="111" name="Straight Arrow Connector 110"/>
          <p:cNvCxnSpPr/>
          <p:nvPr/>
        </p:nvCxnSpPr>
        <p:spPr>
          <a:xfrm flipV="1">
            <a:off x="3573318" y="3006545"/>
            <a:ext cx="1881997" cy="4608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/>
          <p:nvPr/>
        </p:nvCxnSpPr>
        <p:spPr>
          <a:xfrm>
            <a:off x="3573318" y="4483068"/>
            <a:ext cx="1881997" cy="4821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Box 115"/>
          <p:cNvSpPr txBox="1"/>
          <p:nvPr/>
        </p:nvSpPr>
        <p:spPr>
          <a:xfrm>
            <a:off x="808311" y="3467405"/>
            <a:ext cx="2765160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000" dirty="0"/>
              <a:t>History of smoking?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75523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Where to find cases?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05482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b="1" dirty="0"/>
              <a:t>Population-based cases</a:t>
            </a:r>
          </a:p>
          <a:p>
            <a:pPr lvl="1"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Complete sampling of all cases arising within a defined population (in terms of both place and time)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b="1" dirty="0"/>
              <a:t>Hospital-based cases</a:t>
            </a:r>
          </a:p>
          <a:p>
            <a:pPr lvl="1"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Patients admitted to one (or several) hospitals within a given population or area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Other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b="1" dirty="0"/>
              <a:t>Patients of a medical group, HMO, </a:t>
            </a:r>
            <a:r>
              <a:rPr lang="en-US" dirty="0"/>
              <a:t>practice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Patients enrolled in screening program</a:t>
            </a:r>
          </a:p>
          <a:p>
            <a:pPr marL="36576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42597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to find cases?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57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Regardless…</a:t>
            </a:r>
          </a:p>
          <a:p>
            <a:pPr lvl="1"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Want to find new incident cases, not existing prevalent cases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Why? 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Representativeness of prevalent cases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Behaviors after diagnosis?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52068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Where do we find our controls?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54690" y="1585560"/>
            <a:ext cx="8153400" cy="44958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b="1" dirty="0"/>
              <a:t>Population-based</a:t>
            </a:r>
            <a:r>
              <a:rPr lang="en-US" dirty="0"/>
              <a:t> controls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b="1" dirty="0"/>
              <a:t>Random sample of disease-free population </a:t>
            </a:r>
            <a:r>
              <a:rPr lang="en-US" dirty="0"/>
              <a:t>from which cases arose</a:t>
            </a:r>
          </a:p>
          <a:p>
            <a:pPr lvl="1"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Used to see a lot of random-digit dialing 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b="1" dirty="0"/>
              <a:t>Hospital-based </a:t>
            </a:r>
            <a:r>
              <a:rPr lang="en-US" dirty="0"/>
              <a:t>controls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Need to come from same population as cases (demographically/geographically)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93324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Critical 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Are </a:t>
            </a:r>
            <a:r>
              <a:rPr lang="en-US" b="1" dirty="0"/>
              <a:t>controls representative of the population at risk from which cases arose </a:t>
            </a:r>
            <a:r>
              <a:rPr lang="en-US" dirty="0"/>
              <a:t>(base population)?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565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Case definition &amp; ascertainment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199"/>
            <a:ext cx="8153400" cy="4862795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Case ascertainment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Registry</a:t>
            </a:r>
          </a:p>
          <a:p>
            <a:pPr lvl="1"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Questionnaire</a:t>
            </a:r>
          </a:p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Validate in medical records?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Case definition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All esophageal cancer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Squamous cell carcinoma vs adenocarcinoma</a:t>
            </a:r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34551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 Section Considerations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What if we had done </a:t>
            </a:r>
            <a:r>
              <a:rPr lang="en-US" b="1" dirty="0"/>
              <a:t>a hospital-based case-control </a:t>
            </a:r>
            <a:r>
              <a:rPr lang="en-US" dirty="0"/>
              <a:t>study in which our </a:t>
            </a:r>
            <a:r>
              <a:rPr lang="en-US" b="1" dirty="0"/>
              <a:t>controls </a:t>
            </a:r>
            <a:r>
              <a:rPr lang="en-US" dirty="0"/>
              <a:t>were selected from patients treated for </a:t>
            </a:r>
            <a:r>
              <a:rPr lang="en-US" b="1" dirty="0"/>
              <a:t>CVD </a:t>
            </a:r>
            <a:r>
              <a:rPr lang="en-US" dirty="0"/>
              <a:t>at the same hospital from which cases were selected?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Why is this problematic for our study question?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13342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Hospital-based controls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If selecting hospitalized controls, need to make sure that they are </a:t>
            </a:r>
            <a:r>
              <a:rPr lang="en-US" b="1" dirty="0"/>
              <a:t>hospitalized </a:t>
            </a:r>
            <a:r>
              <a:rPr lang="en-US" dirty="0"/>
              <a:t>for reasons </a:t>
            </a:r>
            <a:r>
              <a:rPr lang="en-US" b="1" dirty="0"/>
              <a:t>unrelated </a:t>
            </a:r>
            <a:r>
              <a:rPr lang="en-US" dirty="0"/>
              <a:t>to exposure of interest.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This is hard to know.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72614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Exposure 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How far back to assess exposure?</a:t>
            </a:r>
          </a:p>
          <a:p>
            <a:pPr lvl="1"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We do not want to assess current smoking status at the time of interview---why?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Be sure to </a:t>
            </a:r>
            <a:r>
              <a:rPr lang="en-US" b="1" dirty="0"/>
              <a:t>assess history of smoking comparably </a:t>
            </a:r>
            <a:r>
              <a:rPr lang="en-US" dirty="0"/>
              <a:t>among cases and controls!</a:t>
            </a:r>
          </a:p>
          <a:p>
            <a:pPr lvl="1"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If you prod cases more about history of smoking more than controls, why does this matter?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If the disease is rapidly fatal and can’t interview all cases before they die, what can you do?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36788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Case-control study</a:t>
            </a:r>
          </a:p>
        </p:txBody>
      </p:sp>
      <p:sp>
        <p:nvSpPr>
          <p:cNvPr id="4" name="Oval 3"/>
          <p:cNvSpPr/>
          <p:nvPr/>
        </p:nvSpPr>
        <p:spPr>
          <a:xfrm>
            <a:off x="6605455" y="250972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5" name="Oval 4"/>
          <p:cNvSpPr/>
          <p:nvPr/>
        </p:nvSpPr>
        <p:spPr>
          <a:xfrm>
            <a:off x="6298215" y="250972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6" name="Oval 5"/>
          <p:cNvSpPr/>
          <p:nvPr/>
        </p:nvSpPr>
        <p:spPr>
          <a:xfrm>
            <a:off x="6912695" y="250972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7" name="Oval 6"/>
          <p:cNvSpPr/>
          <p:nvPr/>
        </p:nvSpPr>
        <p:spPr>
          <a:xfrm>
            <a:off x="7217495" y="250972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8" name="Oval 7"/>
          <p:cNvSpPr/>
          <p:nvPr/>
        </p:nvSpPr>
        <p:spPr>
          <a:xfrm>
            <a:off x="6298215" y="281696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0" name="Oval 9"/>
          <p:cNvSpPr/>
          <p:nvPr/>
        </p:nvSpPr>
        <p:spPr>
          <a:xfrm>
            <a:off x="6298215" y="342900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2" name="Oval 11"/>
          <p:cNvSpPr/>
          <p:nvPr/>
        </p:nvSpPr>
        <p:spPr>
          <a:xfrm>
            <a:off x="7224385" y="2818166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3" name="Oval 12"/>
          <p:cNvSpPr/>
          <p:nvPr/>
        </p:nvSpPr>
        <p:spPr>
          <a:xfrm>
            <a:off x="6910255" y="2818147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5" name="Oval 14"/>
          <p:cNvSpPr/>
          <p:nvPr/>
        </p:nvSpPr>
        <p:spPr>
          <a:xfrm>
            <a:off x="6605455" y="281696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7" name="Oval 16"/>
          <p:cNvSpPr/>
          <p:nvPr/>
        </p:nvSpPr>
        <p:spPr>
          <a:xfrm>
            <a:off x="6298215" y="312176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8" name="Oval 17"/>
          <p:cNvSpPr/>
          <p:nvPr/>
        </p:nvSpPr>
        <p:spPr>
          <a:xfrm>
            <a:off x="6603015" y="312176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22" name="Oval 21"/>
          <p:cNvSpPr/>
          <p:nvPr/>
        </p:nvSpPr>
        <p:spPr>
          <a:xfrm>
            <a:off x="6600434" y="342900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25" name="Oval 24"/>
          <p:cNvSpPr/>
          <p:nvPr/>
        </p:nvSpPr>
        <p:spPr>
          <a:xfrm>
            <a:off x="6910255" y="342900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26" name="Oval 25"/>
          <p:cNvSpPr/>
          <p:nvPr/>
        </p:nvSpPr>
        <p:spPr>
          <a:xfrm>
            <a:off x="7217495" y="342900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52" name="Oval 51"/>
          <p:cNvSpPr/>
          <p:nvPr/>
        </p:nvSpPr>
        <p:spPr>
          <a:xfrm>
            <a:off x="6603015" y="435072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53" name="Oval 52"/>
          <p:cNvSpPr/>
          <p:nvPr/>
        </p:nvSpPr>
        <p:spPr>
          <a:xfrm>
            <a:off x="6295775" y="435072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54" name="Oval 53"/>
          <p:cNvSpPr/>
          <p:nvPr/>
        </p:nvSpPr>
        <p:spPr>
          <a:xfrm>
            <a:off x="6910255" y="435072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55" name="Oval 54"/>
          <p:cNvSpPr/>
          <p:nvPr/>
        </p:nvSpPr>
        <p:spPr>
          <a:xfrm>
            <a:off x="7217495" y="435072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56" name="Oval 55"/>
          <p:cNvSpPr/>
          <p:nvPr/>
        </p:nvSpPr>
        <p:spPr>
          <a:xfrm>
            <a:off x="7217495" y="312176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57" name="Oval 56"/>
          <p:cNvSpPr/>
          <p:nvPr/>
        </p:nvSpPr>
        <p:spPr>
          <a:xfrm>
            <a:off x="5988535" y="465796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58" name="Oval 57"/>
          <p:cNvSpPr/>
          <p:nvPr/>
        </p:nvSpPr>
        <p:spPr>
          <a:xfrm>
            <a:off x="5988535" y="435072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59" name="Oval 58"/>
          <p:cNvSpPr/>
          <p:nvPr/>
        </p:nvSpPr>
        <p:spPr>
          <a:xfrm>
            <a:off x="5988535" y="496520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60" name="Oval 59"/>
          <p:cNvSpPr/>
          <p:nvPr/>
        </p:nvSpPr>
        <p:spPr>
          <a:xfrm>
            <a:off x="6910255" y="465796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61" name="Oval 60"/>
          <p:cNvSpPr/>
          <p:nvPr/>
        </p:nvSpPr>
        <p:spPr>
          <a:xfrm>
            <a:off x="6603015" y="466040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62" name="Oval 61"/>
          <p:cNvSpPr/>
          <p:nvPr/>
        </p:nvSpPr>
        <p:spPr>
          <a:xfrm>
            <a:off x="6295775" y="465796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63" name="Oval 62"/>
          <p:cNvSpPr/>
          <p:nvPr/>
        </p:nvSpPr>
        <p:spPr>
          <a:xfrm>
            <a:off x="5683735" y="465796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64" name="Oval 63"/>
          <p:cNvSpPr/>
          <p:nvPr/>
        </p:nvSpPr>
        <p:spPr>
          <a:xfrm>
            <a:off x="6298215" y="496520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65" name="Oval 64"/>
          <p:cNvSpPr/>
          <p:nvPr/>
        </p:nvSpPr>
        <p:spPr>
          <a:xfrm>
            <a:off x="6605455" y="496520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66" name="Oval 65"/>
          <p:cNvSpPr/>
          <p:nvPr/>
        </p:nvSpPr>
        <p:spPr>
          <a:xfrm>
            <a:off x="6912695" y="496520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67" name="Oval 66"/>
          <p:cNvSpPr/>
          <p:nvPr/>
        </p:nvSpPr>
        <p:spPr>
          <a:xfrm>
            <a:off x="7219935" y="466040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68" name="Oval 67"/>
          <p:cNvSpPr/>
          <p:nvPr/>
        </p:nvSpPr>
        <p:spPr>
          <a:xfrm>
            <a:off x="6910839" y="3133897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69" name="Oval 68"/>
          <p:cNvSpPr/>
          <p:nvPr/>
        </p:nvSpPr>
        <p:spPr>
          <a:xfrm>
            <a:off x="5681295" y="527244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70" name="Oval 69"/>
          <p:cNvSpPr/>
          <p:nvPr/>
        </p:nvSpPr>
        <p:spPr>
          <a:xfrm>
            <a:off x="5988535" y="527244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71" name="Oval 70"/>
          <p:cNvSpPr/>
          <p:nvPr/>
        </p:nvSpPr>
        <p:spPr>
          <a:xfrm>
            <a:off x="6295775" y="527244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72" name="Oval 71"/>
          <p:cNvSpPr/>
          <p:nvPr/>
        </p:nvSpPr>
        <p:spPr>
          <a:xfrm>
            <a:off x="6603015" y="527244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73" name="Oval 72"/>
          <p:cNvSpPr/>
          <p:nvPr/>
        </p:nvSpPr>
        <p:spPr>
          <a:xfrm>
            <a:off x="6910255" y="527244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74" name="Oval 73"/>
          <p:cNvSpPr/>
          <p:nvPr/>
        </p:nvSpPr>
        <p:spPr>
          <a:xfrm>
            <a:off x="7217495" y="496520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75" name="Oval 74"/>
          <p:cNvSpPr/>
          <p:nvPr/>
        </p:nvSpPr>
        <p:spPr>
          <a:xfrm>
            <a:off x="5681295" y="435316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00" name="Oval 99"/>
          <p:cNvSpPr/>
          <p:nvPr/>
        </p:nvSpPr>
        <p:spPr>
          <a:xfrm>
            <a:off x="5990975" y="250728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01" name="Oval 100"/>
          <p:cNvSpPr/>
          <p:nvPr/>
        </p:nvSpPr>
        <p:spPr>
          <a:xfrm>
            <a:off x="5990975" y="281452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02" name="Oval 101"/>
          <p:cNvSpPr/>
          <p:nvPr/>
        </p:nvSpPr>
        <p:spPr>
          <a:xfrm>
            <a:off x="5988535" y="312176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03" name="Oval 102"/>
          <p:cNvSpPr/>
          <p:nvPr/>
        </p:nvSpPr>
        <p:spPr>
          <a:xfrm>
            <a:off x="5990975" y="342900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04" name="Oval 103"/>
          <p:cNvSpPr/>
          <p:nvPr/>
        </p:nvSpPr>
        <p:spPr>
          <a:xfrm>
            <a:off x="5683735" y="250972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05" name="Oval 104"/>
          <p:cNvSpPr/>
          <p:nvPr/>
        </p:nvSpPr>
        <p:spPr>
          <a:xfrm>
            <a:off x="5683735" y="281452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06" name="Oval 105"/>
          <p:cNvSpPr/>
          <p:nvPr/>
        </p:nvSpPr>
        <p:spPr>
          <a:xfrm>
            <a:off x="5683735" y="312176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07" name="Oval 106"/>
          <p:cNvSpPr/>
          <p:nvPr/>
        </p:nvSpPr>
        <p:spPr>
          <a:xfrm>
            <a:off x="5683735" y="3429000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08" name="Oval 107"/>
          <p:cNvSpPr/>
          <p:nvPr/>
        </p:nvSpPr>
        <p:spPr>
          <a:xfrm>
            <a:off x="5681295" y="496520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09" name="Oval 108"/>
          <p:cNvSpPr/>
          <p:nvPr/>
        </p:nvSpPr>
        <p:spPr>
          <a:xfrm>
            <a:off x="7217495" y="5272440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cxnSp>
        <p:nvCxnSpPr>
          <p:cNvPr id="111" name="Straight Arrow Connector 110"/>
          <p:cNvCxnSpPr/>
          <p:nvPr/>
        </p:nvCxnSpPr>
        <p:spPr>
          <a:xfrm>
            <a:off x="2864512" y="3112036"/>
            <a:ext cx="277837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/>
          <p:nvPr/>
        </p:nvCxnSpPr>
        <p:spPr>
          <a:xfrm>
            <a:off x="2839325" y="4962760"/>
            <a:ext cx="2803565" cy="24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Oval 75"/>
          <p:cNvSpPr/>
          <p:nvPr/>
        </p:nvSpPr>
        <p:spPr>
          <a:xfrm>
            <a:off x="1940782" y="2517012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77" name="Oval 76"/>
          <p:cNvSpPr/>
          <p:nvPr/>
        </p:nvSpPr>
        <p:spPr>
          <a:xfrm>
            <a:off x="1633542" y="2517012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78" name="Oval 77"/>
          <p:cNvSpPr/>
          <p:nvPr/>
        </p:nvSpPr>
        <p:spPr>
          <a:xfrm>
            <a:off x="2248022" y="2517012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79" name="Oval 78"/>
          <p:cNvSpPr/>
          <p:nvPr/>
        </p:nvSpPr>
        <p:spPr>
          <a:xfrm>
            <a:off x="2552822" y="2517012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80" name="Oval 79"/>
          <p:cNvSpPr/>
          <p:nvPr/>
        </p:nvSpPr>
        <p:spPr>
          <a:xfrm>
            <a:off x="1633542" y="2824252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81" name="Oval 80"/>
          <p:cNvSpPr/>
          <p:nvPr/>
        </p:nvSpPr>
        <p:spPr>
          <a:xfrm>
            <a:off x="1633542" y="3436292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82" name="Oval 81"/>
          <p:cNvSpPr/>
          <p:nvPr/>
        </p:nvSpPr>
        <p:spPr>
          <a:xfrm>
            <a:off x="2559712" y="2825458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83" name="Oval 82"/>
          <p:cNvSpPr/>
          <p:nvPr/>
        </p:nvSpPr>
        <p:spPr>
          <a:xfrm>
            <a:off x="2245582" y="2825439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84" name="Oval 83"/>
          <p:cNvSpPr/>
          <p:nvPr/>
        </p:nvSpPr>
        <p:spPr>
          <a:xfrm>
            <a:off x="1940782" y="2824252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85" name="Oval 84"/>
          <p:cNvSpPr/>
          <p:nvPr/>
        </p:nvSpPr>
        <p:spPr>
          <a:xfrm>
            <a:off x="1633542" y="3129052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86" name="Oval 85"/>
          <p:cNvSpPr/>
          <p:nvPr/>
        </p:nvSpPr>
        <p:spPr>
          <a:xfrm>
            <a:off x="1938342" y="3129052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87" name="Oval 86"/>
          <p:cNvSpPr/>
          <p:nvPr/>
        </p:nvSpPr>
        <p:spPr>
          <a:xfrm>
            <a:off x="1935761" y="3436292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88" name="Oval 87"/>
          <p:cNvSpPr/>
          <p:nvPr/>
        </p:nvSpPr>
        <p:spPr>
          <a:xfrm>
            <a:off x="2245582" y="3436292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89" name="Oval 88"/>
          <p:cNvSpPr/>
          <p:nvPr/>
        </p:nvSpPr>
        <p:spPr>
          <a:xfrm>
            <a:off x="2552822" y="3436292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90" name="Oval 89"/>
          <p:cNvSpPr/>
          <p:nvPr/>
        </p:nvSpPr>
        <p:spPr>
          <a:xfrm>
            <a:off x="2552822" y="3129052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91" name="Oval 90"/>
          <p:cNvSpPr/>
          <p:nvPr/>
        </p:nvSpPr>
        <p:spPr>
          <a:xfrm>
            <a:off x="2246166" y="3141189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92" name="Oval 91"/>
          <p:cNvSpPr/>
          <p:nvPr/>
        </p:nvSpPr>
        <p:spPr>
          <a:xfrm>
            <a:off x="1326302" y="2514572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93" name="Oval 92"/>
          <p:cNvSpPr/>
          <p:nvPr/>
        </p:nvSpPr>
        <p:spPr>
          <a:xfrm>
            <a:off x="1326302" y="2821812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94" name="Oval 93"/>
          <p:cNvSpPr/>
          <p:nvPr/>
        </p:nvSpPr>
        <p:spPr>
          <a:xfrm>
            <a:off x="1323862" y="3129052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95" name="Oval 94"/>
          <p:cNvSpPr/>
          <p:nvPr/>
        </p:nvSpPr>
        <p:spPr>
          <a:xfrm>
            <a:off x="1326302" y="3436292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96" name="Oval 95"/>
          <p:cNvSpPr/>
          <p:nvPr/>
        </p:nvSpPr>
        <p:spPr>
          <a:xfrm>
            <a:off x="1019062" y="2517012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97" name="Oval 96"/>
          <p:cNvSpPr/>
          <p:nvPr/>
        </p:nvSpPr>
        <p:spPr>
          <a:xfrm>
            <a:off x="1019062" y="2821812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98" name="Oval 97"/>
          <p:cNvSpPr/>
          <p:nvPr/>
        </p:nvSpPr>
        <p:spPr>
          <a:xfrm>
            <a:off x="1019062" y="3129052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99" name="Oval 98"/>
          <p:cNvSpPr/>
          <p:nvPr/>
        </p:nvSpPr>
        <p:spPr>
          <a:xfrm>
            <a:off x="1019062" y="3436292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10" name="Oval 109"/>
          <p:cNvSpPr/>
          <p:nvPr/>
        </p:nvSpPr>
        <p:spPr>
          <a:xfrm>
            <a:off x="1935902" y="4350720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12" name="Oval 111"/>
          <p:cNvSpPr/>
          <p:nvPr/>
        </p:nvSpPr>
        <p:spPr>
          <a:xfrm>
            <a:off x="1628662" y="4350720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14" name="Oval 113"/>
          <p:cNvSpPr/>
          <p:nvPr/>
        </p:nvSpPr>
        <p:spPr>
          <a:xfrm>
            <a:off x="2243142" y="4350720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15" name="Oval 114"/>
          <p:cNvSpPr/>
          <p:nvPr/>
        </p:nvSpPr>
        <p:spPr>
          <a:xfrm>
            <a:off x="2550382" y="4350720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17" name="Oval 116"/>
          <p:cNvSpPr/>
          <p:nvPr/>
        </p:nvSpPr>
        <p:spPr>
          <a:xfrm>
            <a:off x="1321422" y="4657960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18" name="Oval 117"/>
          <p:cNvSpPr/>
          <p:nvPr/>
        </p:nvSpPr>
        <p:spPr>
          <a:xfrm>
            <a:off x="1321422" y="4350720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19" name="Oval 118"/>
          <p:cNvSpPr/>
          <p:nvPr/>
        </p:nvSpPr>
        <p:spPr>
          <a:xfrm>
            <a:off x="1321422" y="4965200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20" name="Oval 119"/>
          <p:cNvSpPr/>
          <p:nvPr/>
        </p:nvSpPr>
        <p:spPr>
          <a:xfrm>
            <a:off x="2243142" y="4657960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21" name="Oval 120"/>
          <p:cNvSpPr/>
          <p:nvPr/>
        </p:nvSpPr>
        <p:spPr>
          <a:xfrm>
            <a:off x="1935902" y="4660400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22" name="Oval 121"/>
          <p:cNvSpPr/>
          <p:nvPr/>
        </p:nvSpPr>
        <p:spPr>
          <a:xfrm>
            <a:off x="1628662" y="4657960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23" name="Oval 122"/>
          <p:cNvSpPr/>
          <p:nvPr/>
        </p:nvSpPr>
        <p:spPr>
          <a:xfrm>
            <a:off x="1016622" y="4657960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24" name="Oval 123"/>
          <p:cNvSpPr/>
          <p:nvPr/>
        </p:nvSpPr>
        <p:spPr>
          <a:xfrm>
            <a:off x="1631102" y="4965200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25" name="Oval 124"/>
          <p:cNvSpPr/>
          <p:nvPr/>
        </p:nvSpPr>
        <p:spPr>
          <a:xfrm>
            <a:off x="1938342" y="4965200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26" name="Oval 125"/>
          <p:cNvSpPr/>
          <p:nvPr/>
        </p:nvSpPr>
        <p:spPr>
          <a:xfrm>
            <a:off x="2245582" y="4965200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27" name="Oval 126"/>
          <p:cNvSpPr/>
          <p:nvPr/>
        </p:nvSpPr>
        <p:spPr>
          <a:xfrm>
            <a:off x="2552822" y="4660400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28" name="Oval 127"/>
          <p:cNvSpPr/>
          <p:nvPr/>
        </p:nvSpPr>
        <p:spPr>
          <a:xfrm>
            <a:off x="1014182" y="5272440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29" name="Oval 128"/>
          <p:cNvSpPr/>
          <p:nvPr/>
        </p:nvSpPr>
        <p:spPr>
          <a:xfrm>
            <a:off x="1321422" y="5272440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30" name="Oval 129"/>
          <p:cNvSpPr/>
          <p:nvPr/>
        </p:nvSpPr>
        <p:spPr>
          <a:xfrm>
            <a:off x="1628662" y="5272440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31" name="Oval 130"/>
          <p:cNvSpPr/>
          <p:nvPr/>
        </p:nvSpPr>
        <p:spPr>
          <a:xfrm>
            <a:off x="1935902" y="5272440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32" name="Oval 131"/>
          <p:cNvSpPr/>
          <p:nvPr/>
        </p:nvSpPr>
        <p:spPr>
          <a:xfrm>
            <a:off x="2243142" y="5272440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33" name="Oval 132"/>
          <p:cNvSpPr/>
          <p:nvPr/>
        </p:nvSpPr>
        <p:spPr>
          <a:xfrm>
            <a:off x="2550382" y="4965200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34" name="Oval 133"/>
          <p:cNvSpPr/>
          <p:nvPr/>
        </p:nvSpPr>
        <p:spPr>
          <a:xfrm>
            <a:off x="1014182" y="4353160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35" name="Oval 134"/>
          <p:cNvSpPr/>
          <p:nvPr/>
        </p:nvSpPr>
        <p:spPr>
          <a:xfrm>
            <a:off x="1014182" y="4965200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36" name="Oval 135"/>
          <p:cNvSpPr/>
          <p:nvPr/>
        </p:nvSpPr>
        <p:spPr>
          <a:xfrm>
            <a:off x="2550382" y="5272440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7529185" y="2660900"/>
            <a:ext cx="12774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12 of 24 cases smoked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7529185" y="4504340"/>
            <a:ext cx="12884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4 of 24 controls smoked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2941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Case-control study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7567590" y="1775975"/>
            <a:ext cx="12774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12 of 24 cases smoked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7567590" y="3619415"/>
            <a:ext cx="13240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4 of 24 controls smoked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526747"/>
              </p:ext>
            </p:extLst>
          </p:nvPr>
        </p:nvGraphicFramePr>
        <p:xfrm>
          <a:off x="693095" y="5003605"/>
          <a:ext cx="7543800" cy="1361901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885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Cases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/>
                        <a:t>Controls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Total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967">
                <a:tc>
                  <a:txBody>
                    <a:bodyPr/>
                    <a:lstStyle/>
                    <a:p>
                      <a:r>
                        <a:rPr lang="en-US" sz="1500" dirty="0"/>
                        <a:t>Smokers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967">
                <a:tc>
                  <a:txBody>
                    <a:bodyPr/>
                    <a:lstStyle/>
                    <a:p>
                      <a:r>
                        <a:rPr lang="en-US" sz="1500" dirty="0"/>
                        <a:t>Non-Smokers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32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967">
                <a:tc>
                  <a:txBody>
                    <a:bodyPr/>
                    <a:lstStyle/>
                    <a:p>
                      <a:r>
                        <a:rPr lang="en-US" sz="1500" i="0" dirty="0"/>
                        <a:t>Total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48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6" name="Oval 115"/>
          <p:cNvSpPr/>
          <p:nvPr/>
        </p:nvSpPr>
        <p:spPr>
          <a:xfrm>
            <a:off x="6630013" y="1613495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39" name="Oval 138"/>
          <p:cNvSpPr/>
          <p:nvPr/>
        </p:nvSpPr>
        <p:spPr>
          <a:xfrm>
            <a:off x="6322773" y="1613495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40" name="Oval 139"/>
          <p:cNvSpPr/>
          <p:nvPr/>
        </p:nvSpPr>
        <p:spPr>
          <a:xfrm>
            <a:off x="6937253" y="1613495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41" name="Oval 140"/>
          <p:cNvSpPr/>
          <p:nvPr/>
        </p:nvSpPr>
        <p:spPr>
          <a:xfrm>
            <a:off x="7242053" y="1613495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42" name="Oval 141"/>
          <p:cNvSpPr/>
          <p:nvPr/>
        </p:nvSpPr>
        <p:spPr>
          <a:xfrm>
            <a:off x="6322773" y="1920735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43" name="Oval 142"/>
          <p:cNvSpPr/>
          <p:nvPr/>
        </p:nvSpPr>
        <p:spPr>
          <a:xfrm>
            <a:off x="6322773" y="2532775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44" name="Oval 143"/>
          <p:cNvSpPr/>
          <p:nvPr/>
        </p:nvSpPr>
        <p:spPr>
          <a:xfrm>
            <a:off x="7248943" y="1921941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45" name="Oval 144"/>
          <p:cNvSpPr/>
          <p:nvPr/>
        </p:nvSpPr>
        <p:spPr>
          <a:xfrm>
            <a:off x="6934813" y="1921922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46" name="Oval 145"/>
          <p:cNvSpPr/>
          <p:nvPr/>
        </p:nvSpPr>
        <p:spPr>
          <a:xfrm>
            <a:off x="6630013" y="1920735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47" name="Oval 146"/>
          <p:cNvSpPr/>
          <p:nvPr/>
        </p:nvSpPr>
        <p:spPr>
          <a:xfrm>
            <a:off x="6322773" y="2225535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48" name="Oval 147"/>
          <p:cNvSpPr/>
          <p:nvPr/>
        </p:nvSpPr>
        <p:spPr>
          <a:xfrm>
            <a:off x="6627573" y="2225535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49" name="Oval 148"/>
          <p:cNvSpPr/>
          <p:nvPr/>
        </p:nvSpPr>
        <p:spPr>
          <a:xfrm>
            <a:off x="6624992" y="2532775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50" name="Oval 149"/>
          <p:cNvSpPr/>
          <p:nvPr/>
        </p:nvSpPr>
        <p:spPr>
          <a:xfrm>
            <a:off x="6934813" y="2532775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51" name="Oval 150"/>
          <p:cNvSpPr/>
          <p:nvPr/>
        </p:nvSpPr>
        <p:spPr>
          <a:xfrm>
            <a:off x="7242053" y="2532775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52" name="Oval 151"/>
          <p:cNvSpPr/>
          <p:nvPr/>
        </p:nvSpPr>
        <p:spPr>
          <a:xfrm>
            <a:off x="6627573" y="3454495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53" name="Oval 152"/>
          <p:cNvSpPr/>
          <p:nvPr/>
        </p:nvSpPr>
        <p:spPr>
          <a:xfrm>
            <a:off x="6320333" y="3454495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54" name="Oval 153"/>
          <p:cNvSpPr/>
          <p:nvPr/>
        </p:nvSpPr>
        <p:spPr>
          <a:xfrm>
            <a:off x="6934813" y="3454495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55" name="Oval 154"/>
          <p:cNvSpPr/>
          <p:nvPr/>
        </p:nvSpPr>
        <p:spPr>
          <a:xfrm>
            <a:off x="7242053" y="3454495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56" name="Oval 155"/>
          <p:cNvSpPr/>
          <p:nvPr/>
        </p:nvSpPr>
        <p:spPr>
          <a:xfrm>
            <a:off x="7242053" y="2225535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57" name="Oval 156"/>
          <p:cNvSpPr/>
          <p:nvPr/>
        </p:nvSpPr>
        <p:spPr>
          <a:xfrm>
            <a:off x="6013093" y="3761735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58" name="Oval 157"/>
          <p:cNvSpPr/>
          <p:nvPr/>
        </p:nvSpPr>
        <p:spPr>
          <a:xfrm>
            <a:off x="6013093" y="3454495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59" name="Oval 158"/>
          <p:cNvSpPr/>
          <p:nvPr/>
        </p:nvSpPr>
        <p:spPr>
          <a:xfrm>
            <a:off x="6013093" y="4068975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60" name="Oval 159"/>
          <p:cNvSpPr/>
          <p:nvPr/>
        </p:nvSpPr>
        <p:spPr>
          <a:xfrm>
            <a:off x="6934813" y="3761735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61" name="Oval 160"/>
          <p:cNvSpPr/>
          <p:nvPr/>
        </p:nvSpPr>
        <p:spPr>
          <a:xfrm>
            <a:off x="6627573" y="3764175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62" name="Oval 161"/>
          <p:cNvSpPr/>
          <p:nvPr/>
        </p:nvSpPr>
        <p:spPr>
          <a:xfrm>
            <a:off x="6320333" y="3761735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63" name="Oval 162"/>
          <p:cNvSpPr/>
          <p:nvPr/>
        </p:nvSpPr>
        <p:spPr>
          <a:xfrm>
            <a:off x="5708293" y="3761735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64" name="Oval 163"/>
          <p:cNvSpPr/>
          <p:nvPr/>
        </p:nvSpPr>
        <p:spPr>
          <a:xfrm>
            <a:off x="6322773" y="4068975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65" name="Oval 164"/>
          <p:cNvSpPr/>
          <p:nvPr/>
        </p:nvSpPr>
        <p:spPr>
          <a:xfrm>
            <a:off x="6630013" y="4068975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66" name="Oval 165"/>
          <p:cNvSpPr/>
          <p:nvPr/>
        </p:nvSpPr>
        <p:spPr>
          <a:xfrm>
            <a:off x="6937253" y="4068975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67" name="Oval 166"/>
          <p:cNvSpPr/>
          <p:nvPr/>
        </p:nvSpPr>
        <p:spPr>
          <a:xfrm>
            <a:off x="7244493" y="3764175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68" name="Oval 167"/>
          <p:cNvSpPr/>
          <p:nvPr/>
        </p:nvSpPr>
        <p:spPr>
          <a:xfrm>
            <a:off x="6935397" y="2237672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69" name="Oval 168"/>
          <p:cNvSpPr/>
          <p:nvPr/>
        </p:nvSpPr>
        <p:spPr>
          <a:xfrm>
            <a:off x="5705853" y="4376215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70" name="Oval 169"/>
          <p:cNvSpPr/>
          <p:nvPr/>
        </p:nvSpPr>
        <p:spPr>
          <a:xfrm>
            <a:off x="6013093" y="4376215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71" name="Oval 170"/>
          <p:cNvSpPr/>
          <p:nvPr/>
        </p:nvSpPr>
        <p:spPr>
          <a:xfrm>
            <a:off x="6320333" y="4376215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72" name="Oval 171"/>
          <p:cNvSpPr/>
          <p:nvPr/>
        </p:nvSpPr>
        <p:spPr>
          <a:xfrm>
            <a:off x="6627573" y="4376215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73" name="Oval 172"/>
          <p:cNvSpPr/>
          <p:nvPr/>
        </p:nvSpPr>
        <p:spPr>
          <a:xfrm>
            <a:off x="6934813" y="4376215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74" name="Oval 173"/>
          <p:cNvSpPr/>
          <p:nvPr/>
        </p:nvSpPr>
        <p:spPr>
          <a:xfrm>
            <a:off x="7242053" y="4068975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75" name="Oval 174"/>
          <p:cNvSpPr/>
          <p:nvPr/>
        </p:nvSpPr>
        <p:spPr>
          <a:xfrm>
            <a:off x="5705853" y="3456935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76" name="Oval 175"/>
          <p:cNvSpPr/>
          <p:nvPr/>
        </p:nvSpPr>
        <p:spPr>
          <a:xfrm>
            <a:off x="6015533" y="1918295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77" name="Oval 176"/>
          <p:cNvSpPr/>
          <p:nvPr/>
        </p:nvSpPr>
        <p:spPr>
          <a:xfrm>
            <a:off x="6013093" y="2225535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78" name="Oval 177"/>
          <p:cNvSpPr/>
          <p:nvPr/>
        </p:nvSpPr>
        <p:spPr>
          <a:xfrm>
            <a:off x="6015533" y="2532775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79" name="Oval 178"/>
          <p:cNvSpPr/>
          <p:nvPr/>
        </p:nvSpPr>
        <p:spPr>
          <a:xfrm>
            <a:off x="5708293" y="1613495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80" name="Oval 179"/>
          <p:cNvSpPr/>
          <p:nvPr/>
        </p:nvSpPr>
        <p:spPr>
          <a:xfrm>
            <a:off x="5708293" y="1918295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81" name="Oval 180"/>
          <p:cNvSpPr/>
          <p:nvPr/>
        </p:nvSpPr>
        <p:spPr>
          <a:xfrm>
            <a:off x="5708293" y="2225535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82" name="Oval 181"/>
          <p:cNvSpPr/>
          <p:nvPr/>
        </p:nvSpPr>
        <p:spPr>
          <a:xfrm>
            <a:off x="5708293" y="2532775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83" name="Oval 182"/>
          <p:cNvSpPr/>
          <p:nvPr/>
        </p:nvSpPr>
        <p:spPr>
          <a:xfrm>
            <a:off x="5705853" y="4068975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184" name="Oval 183"/>
          <p:cNvSpPr/>
          <p:nvPr/>
        </p:nvSpPr>
        <p:spPr>
          <a:xfrm>
            <a:off x="7242053" y="4376215"/>
            <a:ext cx="304800" cy="304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cxnSp>
        <p:nvCxnSpPr>
          <p:cNvPr id="185" name="Straight Arrow Connector 184"/>
          <p:cNvCxnSpPr/>
          <p:nvPr/>
        </p:nvCxnSpPr>
        <p:spPr>
          <a:xfrm>
            <a:off x="2889070" y="2215811"/>
            <a:ext cx="277837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Arrow Connector 185"/>
          <p:cNvCxnSpPr/>
          <p:nvPr/>
        </p:nvCxnSpPr>
        <p:spPr>
          <a:xfrm>
            <a:off x="2863883" y="4066535"/>
            <a:ext cx="2803565" cy="24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7" name="Oval 186"/>
          <p:cNvSpPr/>
          <p:nvPr/>
        </p:nvSpPr>
        <p:spPr>
          <a:xfrm>
            <a:off x="1965340" y="1620787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188" name="Oval 187"/>
          <p:cNvSpPr/>
          <p:nvPr/>
        </p:nvSpPr>
        <p:spPr>
          <a:xfrm>
            <a:off x="1658100" y="1620787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89" name="Oval 188"/>
          <p:cNvSpPr/>
          <p:nvPr/>
        </p:nvSpPr>
        <p:spPr>
          <a:xfrm>
            <a:off x="2272580" y="1620787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90" name="Oval 189"/>
          <p:cNvSpPr/>
          <p:nvPr/>
        </p:nvSpPr>
        <p:spPr>
          <a:xfrm>
            <a:off x="2577380" y="1620787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91" name="Oval 190"/>
          <p:cNvSpPr/>
          <p:nvPr/>
        </p:nvSpPr>
        <p:spPr>
          <a:xfrm>
            <a:off x="1658100" y="1928027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92" name="Oval 191"/>
          <p:cNvSpPr/>
          <p:nvPr/>
        </p:nvSpPr>
        <p:spPr>
          <a:xfrm>
            <a:off x="1658100" y="2540067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93" name="Oval 192"/>
          <p:cNvSpPr/>
          <p:nvPr/>
        </p:nvSpPr>
        <p:spPr>
          <a:xfrm>
            <a:off x="2584270" y="1929233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194" name="Oval 193"/>
          <p:cNvSpPr/>
          <p:nvPr/>
        </p:nvSpPr>
        <p:spPr>
          <a:xfrm>
            <a:off x="2270140" y="1929214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195" name="Oval 194"/>
          <p:cNvSpPr/>
          <p:nvPr/>
        </p:nvSpPr>
        <p:spPr>
          <a:xfrm>
            <a:off x="1965340" y="1928027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196" name="Oval 195"/>
          <p:cNvSpPr/>
          <p:nvPr/>
        </p:nvSpPr>
        <p:spPr>
          <a:xfrm>
            <a:off x="1658100" y="2232827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197" name="Oval 196"/>
          <p:cNvSpPr/>
          <p:nvPr/>
        </p:nvSpPr>
        <p:spPr>
          <a:xfrm>
            <a:off x="1962900" y="2232827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198" name="Oval 197"/>
          <p:cNvSpPr/>
          <p:nvPr/>
        </p:nvSpPr>
        <p:spPr>
          <a:xfrm>
            <a:off x="1960319" y="2540067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199" name="Oval 198"/>
          <p:cNvSpPr/>
          <p:nvPr/>
        </p:nvSpPr>
        <p:spPr>
          <a:xfrm>
            <a:off x="2270140" y="2540067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200" name="Oval 199"/>
          <p:cNvSpPr/>
          <p:nvPr/>
        </p:nvSpPr>
        <p:spPr>
          <a:xfrm>
            <a:off x="2577380" y="2540067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201" name="Oval 200"/>
          <p:cNvSpPr/>
          <p:nvPr/>
        </p:nvSpPr>
        <p:spPr>
          <a:xfrm>
            <a:off x="2577380" y="2232827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202" name="Oval 201"/>
          <p:cNvSpPr/>
          <p:nvPr/>
        </p:nvSpPr>
        <p:spPr>
          <a:xfrm>
            <a:off x="2270724" y="2244964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203" name="Oval 202"/>
          <p:cNvSpPr/>
          <p:nvPr/>
        </p:nvSpPr>
        <p:spPr>
          <a:xfrm>
            <a:off x="1350860" y="1618347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204" name="Oval 203"/>
          <p:cNvSpPr/>
          <p:nvPr/>
        </p:nvSpPr>
        <p:spPr>
          <a:xfrm>
            <a:off x="1350860" y="1925587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205" name="Oval 204"/>
          <p:cNvSpPr/>
          <p:nvPr/>
        </p:nvSpPr>
        <p:spPr>
          <a:xfrm>
            <a:off x="1348420" y="2232827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206" name="Oval 205"/>
          <p:cNvSpPr/>
          <p:nvPr/>
        </p:nvSpPr>
        <p:spPr>
          <a:xfrm>
            <a:off x="1350860" y="2540067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207" name="Oval 206"/>
          <p:cNvSpPr/>
          <p:nvPr/>
        </p:nvSpPr>
        <p:spPr>
          <a:xfrm>
            <a:off x="1043620" y="1620787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208" name="Oval 207"/>
          <p:cNvSpPr/>
          <p:nvPr/>
        </p:nvSpPr>
        <p:spPr>
          <a:xfrm>
            <a:off x="1043620" y="1925587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209" name="Oval 208"/>
          <p:cNvSpPr/>
          <p:nvPr/>
        </p:nvSpPr>
        <p:spPr>
          <a:xfrm>
            <a:off x="1043620" y="2232827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210" name="Oval 209"/>
          <p:cNvSpPr/>
          <p:nvPr/>
        </p:nvSpPr>
        <p:spPr>
          <a:xfrm>
            <a:off x="1043620" y="2540067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211" name="Oval 210"/>
          <p:cNvSpPr/>
          <p:nvPr/>
        </p:nvSpPr>
        <p:spPr>
          <a:xfrm>
            <a:off x="1960460" y="345449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12" name="Oval 211"/>
          <p:cNvSpPr/>
          <p:nvPr/>
        </p:nvSpPr>
        <p:spPr>
          <a:xfrm>
            <a:off x="1653220" y="345449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13" name="Oval 212"/>
          <p:cNvSpPr/>
          <p:nvPr/>
        </p:nvSpPr>
        <p:spPr>
          <a:xfrm>
            <a:off x="2267700" y="345449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14" name="Oval 213"/>
          <p:cNvSpPr/>
          <p:nvPr/>
        </p:nvSpPr>
        <p:spPr>
          <a:xfrm>
            <a:off x="2574940" y="345449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15" name="Oval 214"/>
          <p:cNvSpPr/>
          <p:nvPr/>
        </p:nvSpPr>
        <p:spPr>
          <a:xfrm>
            <a:off x="1345980" y="376173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16" name="Oval 215"/>
          <p:cNvSpPr/>
          <p:nvPr/>
        </p:nvSpPr>
        <p:spPr>
          <a:xfrm>
            <a:off x="1345980" y="345449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17" name="Oval 216"/>
          <p:cNvSpPr/>
          <p:nvPr/>
        </p:nvSpPr>
        <p:spPr>
          <a:xfrm>
            <a:off x="1345980" y="406897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18" name="Oval 217"/>
          <p:cNvSpPr/>
          <p:nvPr/>
        </p:nvSpPr>
        <p:spPr>
          <a:xfrm>
            <a:off x="2267700" y="376173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19" name="Oval 218"/>
          <p:cNvSpPr/>
          <p:nvPr/>
        </p:nvSpPr>
        <p:spPr>
          <a:xfrm>
            <a:off x="1960460" y="376417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20" name="Oval 219"/>
          <p:cNvSpPr/>
          <p:nvPr/>
        </p:nvSpPr>
        <p:spPr>
          <a:xfrm>
            <a:off x="1653220" y="376173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21" name="Oval 220"/>
          <p:cNvSpPr/>
          <p:nvPr/>
        </p:nvSpPr>
        <p:spPr>
          <a:xfrm>
            <a:off x="1041180" y="376173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22" name="Oval 221"/>
          <p:cNvSpPr/>
          <p:nvPr/>
        </p:nvSpPr>
        <p:spPr>
          <a:xfrm>
            <a:off x="1655660" y="406897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23" name="Oval 222"/>
          <p:cNvSpPr/>
          <p:nvPr/>
        </p:nvSpPr>
        <p:spPr>
          <a:xfrm>
            <a:off x="1962900" y="406897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24" name="Oval 223"/>
          <p:cNvSpPr/>
          <p:nvPr/>
        </p:nvSpPr>
        <p:spPr>
          <a:xfrm>
            <a:off x="2270140" y="406897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25" name="Oval 224"/>
          <p:cNvSpPr/>
          <p:nvPr/>
        </p:nvSpPr>
        <p:spPr>
          <a:xfrm>
            <a:off x="2577380" y="376417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26" name="Oval 225"/>
          <p:cNvSpPr/>
          <p:nvPr/>
        </p:nvSpPr>
        <p:spPr>
          <a:xfrm>
            <a:off x="1038740" y="437621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27" name="Oval 226"/>
          <p:cNvSpPr/>
          <p:nvPr/>
        </p:nvSpPr>
        <p:spPr>
          <a:xfrm>
            <a:off x="1345980" y="437621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28" name="Oval 227"/>
          <p:cNvSpPr/>
          <p:nvPr/>
        </p:nvSpPr>
        <p:spPr>
          <a:xfrm>
            <a:off x="1653220" y="437621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29" name="Oval 228"/>
          <p:cNvSpPr/>
          <p:nvPr/>
        </p:nvSpPr>
        <p:spPr>
          <a:xfrm>
            <a:off x="1960460" y="437621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30" name="Oval 229"/>
          <p:cNvSpPr/>
          <p:nvPr/>
        </p:nvSpPr>
        <p:spPr>
          <a:xfrm>
            <a:off x="2267700" y="437621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31" name="Oval 230"/>
          <p:cNvSpPr/>
          <p:nvPr/>
        </p:nvSpPr>
        <p:spPr>
          <a:xfrm>
            <a:off x="2574940" y="4068975"/>
            <a:ext cx="3048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32" name="Oval 231"/>
          <p:cNvSpPr/>
          <p:nvPr/>
        </p:nvSpPr>
        <p:spPr>
          <a:xfrm>
            <a:off x="1038740" y="345693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33" name="Oval 232"/>
          <p:cNvSpPr/>
          <p:nvPr/>
        </p:nvSpPr>
        <p:spPr>
          <a:xfrm>
            <a:off x="1038740" y="406897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34" name="Oval 233"/>
          <p:cNvSpPr/>
          <p:nvPr/>
        </p:nvSpPr>
        <p:spPr>
          <a:xfrm>
            <a:off x="2574940" y="4376215"/>
            <a:ext cx="304800" cy="304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35" name="Oval 234"/>
          <p:cNvSpPr/>
          <p:nvPr/>
        </p:nvSpPr>
        <p:spPr>
          <a:xfrm>
            <a:off x="6010653" y="1613495"/>
            <a:ext cx="304800" cy="304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66888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Measure of association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5300618"/>
              </p:ext>
            </p:extLst>
          </p:nvPr>
        </p:nvGraphicFramePr>
        <p:xfrm>
          <a:off x="808310" y="3044950"/>
          <a:ext cx="7543800" cy="1361901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885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Cases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/>
                        <a:t>Controls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Total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967">
                <a:tc>
                  <a:txBody>
                    <a:bodyPr/>
                    <a:lstStyle/>
                    <a:p>
                      <a:r>
                        <a:rPr lang="en-US" sz="1500" dirty="0"/>
                        <a:t>Smokers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967">
                <a:tc>
                  <a:txBody>
                    <a:bodyPr/>
                    <a:lstStyle/>
                    <a:p>
                      <a:r>
                        <a:rPr lang="en-US" sz="1500" dirty="0"/>
                        <a:t>Non-Smokers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32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967">
                <a:tc>
                  <a:txBody>
                    <a:bodyPr/>
                    <a:lstStyle/>
                    <a:p>
                      <a:r>
                        <a:rPr lang="en-US" sz="1500" i="0" dirty="0"/>
                        <a:t>Total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48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6253436"/>
              </p:ext>
            </p:extLst>
          </p:nvPr>
        </p:nvGraphicFramePr>
        <p:xfrm>
          <a:off x="1691625" y="1777585"/>
          <a:ext cx="5657850" cy="1034934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885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Cases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/>
                        <a:t>Controls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967">
                <a:tc>
                  <a:txBody>
                    <a:bodyPr/>
                    <a:lstStyle/>
                    <a:p>
                      <a:r>
                        <a:rPr lang="en-US" sz="1500" dirty="0"/>
                        <a:t>Smokers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dirty="0"/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dirty="0"/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967">
                <a:tc>
                  <a:txBody>
                    <a:bodyPr/>
                    <a:lstStyle/>
                    <a:p>
                      <a:r>
                        <a:rPr lang="en-US" sz="1500" dirty="0"/>
                        <a:t>Non-Smokers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dirty="0"/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dirty="0"/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65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Odds Ratio= </a:t>
            </a:r>
            <a:r>
              <a:rPr lang="en-US" u="sng" dirty="0"/>
              <a:t>a × d</a:t>
            </a:r>
            <a:r>
              <a:rPr lang="en-US" dirty="0"/>
              <a:t> = </a:t>
            </a:r>
            <a:r>
              <a:rPr lang="en-US" u="sng" dirty="0"/>
              <a:t>12 × 20</a:t>
            </a:r>
            <a:r>
              <a:rPr lang="en-US" dirty="0"/>
              <a:t> = </a:t>
            </a:r>
            <a:r>
              <a:rPr lang="en-US" u="sng" dirty="0"/>
              <a:t>240</a:t>
            </a:r>
            <a:r>
              <a:rPr lang="en-US" dirty="0"/>
              <a:t> = 5</a:t>
            </a:r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dirty="0"/>
              <a:t>                    b × c      12 x 4       48</a:t>
            </a:r>
          </a:p>
        </p:txBody>
      </p:sp>
    </p:spTree>
    <p:extLst>
      <p:ext uri="{BB962C8B-B14F-4D97-AF65-F5344CB8AC3E}">
        <p14:creationId xmlns:p14="http://schemas.microsoft.com/office/powerpoint/2010/main" val="141494559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Measure of association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9908311"/>
              </p:ext>
            </p:extLst>
          </p:nvPr>
        </p:nvGraphicFramePr>
        <p:xfrm>
          <a:off x="808310" y="3044950"/>
          <a:ext cx="7543800" cy="1361901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885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Cases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/>
                        <a:t>Controls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Total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967">
                <a:tc>
                  <a:txBody>
                    <a:bodyPr/>
                    <a:lstStyle/>
                    <a:p>
                      <a:r>
                        <a:rPr lang="en-US" sz="1500" dirty="0"/>
                        <a:t>Smokers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967">
                <a:tc>
                  <a:txBody>
                    <a:bodyPr/>
                    <a:lstStyle/>
                    <a:p>
                      <a:r>
                        <a:rPr lang="en-US" sz="1500" dirty="0"/>
                        <a:t>Non-Smokers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32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967">
                <a:tc>
                  <a:txBody>
                    <a:bodyPr/>
                    <a:lstStyle/>
                    <a:p>
                      <a:r>
                        <a:rPr lang="en-US" sz="1500" i="0" dirty="0"/>
                        <a:t>Total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48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8169383"/>
              </p:ext>
            </p:extLst>
          </p:nvPr>
        </p:nvGraphicFramePr>
        <p:xfrm>
          <a:off x="1691625" y="1777585"/>
          <a:ext cx="5657850" cy="1034934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885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Cases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/>
                        <a:t>Controls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967">
                <a:tc>
                  <a:txBody>
                    <a:bodyPr/>
                    <a:lstStyle/>
                    <a:p>
                      <a:r>
                        <a:rPr lang="en-US" sz="1500" dirty="0"/>
                        <a:t>Smokers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dirty="0"/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dirty="0"/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967">
                <a:tc>
                  <a:txBody>
                    <a:bodyPr/>
                    <a:lstStyle/>
                    <a:p>
                      <a:r>
                        <a:rPr lang="en-US" sz="1500" dirty="0"/>
                        <a:t>Non-Smokers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dirty="0"/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dirty="0"/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66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Odds Ratio= </a:t>
            </a:r>
            <a:r>
              <a:rPr lang="en-US" u="sng" dirty="0"/>
              <a:t>a × d</a:t>
            </a:r>
            <a:r>
              <a:rPr lang="en-US" dirty="0"/>
              <a:t> = </a:t>
            </a:r>
            <a:r>
              <a:rPr lang="en-US" u="sng" dirty="0"/>
              <a:t>12 × 20</a:t>
            </a:r>
            <a:r>
              <a:rPr lang="en-US" dirty="0"/>
              <a:t> = </a:t>
            </a:r>
            <a:r>
              <a:rPr lang="en-US" u="sng" dirty="0"/>
              <a:t>240</a:t>
            </a:r>
            <a:r>
              <a:rPr lang="en-US" dirty="0"/>
              <a:t> = 5</a:t>
            </a:r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dirty="0"/>
              <a:t>                    b × c      12 x 4       48</a:t>
            </a:r>
          </a:p>
        </p:txBody>
      </p:sp>
    </p:spTree>
    <p:extLst>
      <p:ext uri="{BB962C8B-B14F-4D97-AF65-F5344CB8AC3E}">
        <p14:creationId xmlns:p14="http://schemas.microsoft.com/office/powerpoint/2010/main" val="191842321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Measure of association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67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r>
              <a:rPr lang="en-US" dirty="0"/>
              <a:t>Odds Ratio=5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8377279"/>
              </p:ext>
            </p:extLst>
          </p:nvPr>
        </p:nvGraphicFramePr>
        <p:xfrm>
          <a:off x="846715" y="1913479"/>
          <a:ext cx="7543800" cy="1361901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885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Cases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/>
                        <a:t>Controls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Total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967">
                <a:tc>
                  <a:txBody>
                    <a:bodyPr/>
                    <a:lstStyle/>
                    <a:p>
                      <a:r>
                        <a:rPr lang="en-US" sz="1500" b="1" dirty="0"/>
                        <a:t>Smokers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967">
                <a:tc>
                  <a:txBody>
                    <a:bodyPr/>
                    <a:lstStyle/>
                    <a:p>
                      <a:r>
                        <a:rPr lang="en-US" sz="1500" b="1" dirty="0"/>
                        <a:t>Non-Smokers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dirty="0"/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32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967">
                <a:tc>
                  <a:txBody>
                    <a:bodyPr/>
                    <a:lstStyle/>
                    <a:p>
                      <a:r>
                        <a:rPr lang="en-US" sz="1500" i="0" dirty="0"/>
                        <a:t>Total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i="0" dirty="0"/>
                        <a:t>48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20204" y="4581150"/>
            <a:ext cx="8677275" cy="209288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chemeClr val="tx2"/>
                </a:solidFill>
              </a:rPr>
              <a:t>INTERPRETATION: </a:t>
            </a:r>
            <a:r>
              <a:rPr lang="en-US" sz="2600" dirty="0"/>
              <a:t>The odds of esophageal SCC is 5 times greater among smokers than non-smokers.</a:t>
            </a:r>
          </a:p>
          <a:p>
            <a:pPr algn="ctr"/>
            <a:endParaRPr lang="en-US" sz="2600" dirty="0"/>
          </a:p>
          <a:p>
            <a:pPr algn="ctr"/>
            <a:r>
              <a:rPr lang="en-US" sz="2600" i="1" dirty="0"/>
              <a:t>Since the outcome is sufficiently rare in the population, we could interpret this OR in terms of a RR.</a:t>
            </a:r>
          </a:p>
        </p:txBody>
      </p:sp>
    </p:spTree>
    <p:extLst>
      <p:ext uri="{BB962C8B-B14F-4D97-AF65-F5344CB8AC3E}">
        <p14:creationId xmlns:p14="http://schemas.microsoft.com/office/powerpoint/2010/main" val="133237938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Notes on case-control studies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sz="quarter" idx="1"/>
          </p:nvPr>
        </p:nvSpPr>
        <p:spPr>
          <a:xfrm>
            <a:off x="612648" y="1637642"/>
            <a:ext cx="8153400" cy="3893373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When people publish on case-control studies, you’ll most often see </a:t>
            </a:r>
            <a:r>
              <a:rPr lang="en-US" b="1" i="1" dirty="0"/>
              <a:t>logistic regression </a:t>
            </a:r>
            <a:r>
              <a:rPr lang="en-US" dirty="0"/>
              <a:t>used to calculate the OR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Sometimes controls are </a:t>
            </a:r>
            <a:r>
              <a:rPr lang="en-US" b="1" dirty="0"/>
              <a:t>matched</a:t>
            </a:r>
            <a:r>
              <a:rPr lang="en-US" dirty="0"/>
              <a:t> to cases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Often matched on age &amp; sex</a:t>
            </a:r>
          </a:p>
          <a:p>
            <a:pPr lvl="1"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This can be done </a:t>
            </a:r>
            <a:r>
              <a:rPr lang="en-US" b="1" dirty="0"/>
              <a:t>individually</a:t>
            </a:r>
            <a:r>
              <a:rPr lang="en-US" dirty="0"/>
              <a:t> or based on </a:t>
            </a:r>
            <a:r>
              <a:rPr lang="en-US" b="1" dirty="0"/>
              <a:t>frequencies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Often will see multiple controls per case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29112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Pros of case-control studies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Good (efficient) for </a:t>
            </a:r>
            <a:r>
              <a:rPr lang="en-US" b="1" dirty="0"/>
              <a:t>rare diseases</a:t>
            </a:r>
          </a:p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Often </a:t>
            </a:r>
            <a:r>
              <a:rPr lang="en-US" b="1" dirty="0"/>
              <a:t>less costly</a:t>
            </a:r>
            <a:r>
              <a:rPr lang="en-US" dirty="0"/>
              <a:t>/time-consuming than cohort studies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Good design if there’s </a:t>
            </a:r>
            <a:r>
              <a:rPr lang="en-US" b="1" dirty="0"/>
              <a:t>a long latency </a:t>
            </a:r>
            <a:r>
              <a:rPr lang="en-US" dirty="0"/>
              <a:t>period between exposure and outcome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862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Critical window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We want to be sure to assess exposure during the </a:t>
            </a:r>
            <a:r>
              <a:rPr lang="en-US" b="1" dirty="0"/>
              <a:t>critical window </a:t>
            </a:r>
            <a:r>
              <a:rPr lang="en-US" dirty="0"/>
              <a:t>(or etiologically-relevant period)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And not after the cancer has developed!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30459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 of case-control studies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Can’t directly calculate incidence rates</a:t>
            </a:r>
          </a:p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en-US" b="1" dirty="0"/>
              <a:t>Temporality?</a:t>
            </a:r>
          </a:p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Not suited for multiple outcomes</a:t>
            </a:r>
          </a:p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Not good for </a:t>
            </a:r>
            <a:r>
              <a:rPr lang="en-US" b="1" dirty="0"/>
              <a:t>rare exposures</a:t>
            </a:r>
          </a:p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Difficult with </a:t>
            </a:r>
            <a:r>
              <a:rPr lang="en-US" b="1" dirty="0"/>
              <a:t>rapidly fatal disease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85000" lnSpcReduction="10000"/>
          </a:bodyPr>
          <a:lstStyle/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Relying on recollection of historical exposure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Potential for </a:t>
            </a:r>
            <a:r>
              <a:rPr lang="en-US" b="1" dirty="0"/>
              <a:t>recall bias</a:t>
            </a:r>
            <a:r>
              <a:rPr lang="en-US" dirty="0"/>
              <a:t>? </a:t>
            </a:r>
          </a:p>
          <a:p>
            <a:pPr lvl="1"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Are our cases going to recall history of smoking more/less accurately than our controls?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b="1" dirty="0"/>
              <a:t>OR is not a good measure </a:t>
            </a:r>
            <a:r>
              <a:rPr lang="en-US" dirty="0"/>
              <a:t>of association if the outcome is </a:t>
            </a:r>
            <a:r>
              <a:rPr lang="en-US" b="1" dirty="0"/>
              <a:t>common</a:t>
            </a:r>
            <a:r>
              <a:rPr lang="en-US" dirty="0"/>
              <a:t> in the population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09432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Snap-shot of the population?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Take 100,000 people and ask who is a current smoker and who has esophageal SCC right now? 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This would be a </a:t>
            </a:r>
            <a:r>
              <a:rPr lang="en-US" b="1" dirty="0"/>
              <a:t>cross-sectional study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Why is this study design inappropriate for our study question?</a:t>
            </a:r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69280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Cross-sectional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en-US" dirty="0"/>
              <a:t>What might happen when someone is diagnosed with esophageal cancer?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b="1" dirty="0"/>
              <a:t>Reverse causality</a:t>
            </a:r>
          </a:p>
          <a:p>
            <a:pPr marL="0" indent="0">
              <a:buNone/>
            </a:pP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7289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7518" y="1697499"/>
            <a:ext cx="4623677" cy="2402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94455" y="1920320"/>
            <a:ext cx="4034840" cy="1931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7207" y="4170166"/>
            <a:ext cx="4160861" cy="2446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640" y="4206977"/>
            <a:ext cx="4331457" cy="2448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4559" y="1570116"/>
            <a:ext cx="4507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RANDOMIZED CONTROLLED TRIAL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43717" y="1570116"/>
            <a:ext cx="4507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CASE-CONTROL STUDY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162" y="4049221"/>
            <a:ext cx="4507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PROSPECTIVE COHORT STUDY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02097" y="4058198"/>
            <a:ext cx="4507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RETROSPECTIVE COHORT STUDY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3966670"/>
            <a:ext cx="9144000" cy="0"/>
          </a:xfrm>
          <a:prstGeom prst="line">
            <a:avLst/>
          </a:prstGeom>
          <a:ln w="1905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749608" y="1393535"/>
            <a:ext cx="1" cy="546446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3694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7453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Critical Window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Think about the following: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b="1" dirty="0"/>
              <a:t>When does exposure act in carcinogenesis</a:t>
            </a:r>
            <a:r>
              <a:rPr lang="en-US" dirty="0"/>
              <a:t>? </a:t>
            </a:r>
          </a:p>
          <a:p>
            <a:pPr lvl="2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Early (at initiation) </a:t>
            </a:r>
            <a:r>
              <a:rPr lang="en-US" dirty="0" err="1"/>
              <a:t>vs</a:t>
            </a:r>
            <a:r>
              <a:rPr lang="en-US" dirty="0"/>
              <a:t> late (as a promoter)?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b="1" dirty="0"/>
              <a:t>How long </a:t>
            </a:r>
            <a:r>
              <a:rPr lang="en-US" dirty="0"/>
              <a:t>is the period of </a:t>
            </a:r>
            <a:r>
              <a:rPr lang="en-US" b="1" dirty="0"/>
              <a:t>carcinogenesis</a:t>
            </a:r>
            <a:r>
              <a:rPr lang="en-US" dirty="0"/>
              <a:t>?</a:t>
            </a:r>
          </a:p>
          <a:p>
            <a:pPr lvl="2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Does it develop over a 10-year period? 20 years?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50725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3019355"/>
          </a:xfrm>
        </p:spPr>
        <p:txBody>
          <a:bodyPr/>
          <a:lstStyle/>
          <a:p>
            <a:r>
              <a:rPr lang="en-US" dirty="0"/>
              <a:t>Anti-inflammatory and risk of colorectal cancer, which we think develops over 10 years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938360" y="5618085"/>
            <a:ext cx="718173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631120" y="5656490"/>
            <a:ext cx="1228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Year 0: </a:t>
            </a:r>
          </a:p>
          <a:p>
            <a:r>
              <a:rPr lang="en-US" sz="2000" dirty="0"/>
              <a:t>Normal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91515" y="5656490"/>
            <a:ext cx="13677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Year 10:  Cancer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7450" y="4487744"/>
            <a:ext cx="2174250" cy="70788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Anti-inflammatory </a:t>
            </a:r>
          </a:p>
          <a:p>
            <a:pPr algn="ctr"/>
            <a:r>
              <a:rPr lang="en-US" sz="2000" dirty="0"/>
              <a:t>at initiation?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31390" y="4504340"/>
            <a:ext cx="2090950" cy="70788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Anti-inflammatory </a:t>
            </a:r>
          </a:p>
          <a:p>
            <a:pPr algn="ctr"/>
            <a:r>
              <a:rPr lang="en-US" sz="2000" dirty="0"/>
              <a:t>at promotion?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923525" y="5219317"/>
            <a:ext cx="0" cy="2451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7068325" y="5272440"/>
            <a:ext cx="0" cy="2451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ight Brace 11"/>
          <p:cNvSpPr/>
          <p:nvPr/>
        </p:nvSpPr>
        <p:spPr>
          <a:xfrm rot="16200000">
            <a:off x="4456786" y="87764"/>
            <a:ext cx="192025" cy="702811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3" name="TextBox 12"/>
          <p:cNvSpPr txBox="1"/>
          <p:nvPr/>
        </p:nvSpPr>
        <p:spPr>
          <a:xfrm>
            <a:off x="3842305" y="3028890"/>
            <a:ext cx="14593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Long latency</a:t>
            </a:r>
          </a:p>
        </p:txBody>
      </p:sp>
      <p:sp>
        <p:nvSpPr>
          <p:cNvPr id="14" name="Right Brace 13"/>
          <p:cNvSpPr/>
          <p:nvPr/>
        </p:nvSpPr>
        <p:spPr>
          <a:xfrm rot="16200000">
            <a:off x="7487334" y="3771200"/>
            <a:ext cx="192025" cy="104382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5" name="TextBox 14"/>
          <p:cNvSpPr txBox="1"/>
          <p:nvPr/>
        </p:nvSpPr>
        <p:spPr>
          <a:xfrm>
            <a:off x="6722680" y="3851455"/>
            <a:ext cx="17133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Short latency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F959D86-306A-4E14-92A5-6C332FA4084C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4089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16354</TotalTime>
  <Words>3749</Words>
  <Application>Microsoft Macintosh PowerPoint</Application>
  <PresentationFormat>On-screen Show (4:3)</PresentationFormat>
  <Paragraphs>1569</Paragraphs>
  <Slides>74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74</vt:i4>
      </vt:variant>
    </vt:vector>
  </HeadingPairs>
  <TitlesOfParts>
    <vt:vector size="80" baseType="lpstr">
      <vt:lpstr>Calibri</vt:lpstr>
      <vt:lpstr>Cambria Math</vt:lpstr>
      <vt:lpstr>Tw Cen MT</vt:lpstr>
      <vt:lpstr>Wingdings</vt:lpstr>
      <vt:lpstr>Wingdings 2</vt:lpstr>
      <vt:lpstr>Median</vt:lpstr>
      <vt:lpstr>Study Design in Epidemiology</vt:lpstr>
      <vt:lpstr>Overview</vt:lpstr>
      <vt:lpstr>Logistics</vt:lpstr>
      <vt:lpstr>Who’s at risk?</vt:lpstr>
      <vt:lpstr>Exposure assessment</vt:lpstr>
      <vt:lpstr>Case definition &amp; ascertainment</vt:lpstr>
      <vt:lpstr>Critical window</vt:lpstr>
      <vt:lpstr>Critical Window</vt:lpstr>
      <vt:lpstr>Example Study</vt:lpstr>
      <vt:lpstr>Example Study</vt:lpstr>
      <vt:lpstr>Hypothetical Study Question</vt:lpstr>
      <vt:lpstr>Note</vt:lpstr>
      <vt:lpstr>Background evidence</vt:lpstr>
      <vt:lpstr>Hypothesis</vt:lpstr>
      <vt:lpstr>Hypothesis</vt:lpstr>
      <vt:lpstr>How to address question?</vt:lpstr>
      <vt:lpstr>Randomized Controlled Trial</vt:lpstr>
      <vt:lpstr> Randomized controlled trial (RCT) </vt:lpstr>
      <vt:lpstr>Why randomization?</vt:lpstr>
      <vt:lpstr>Why randomization?</vt:lpstr>
      <vt:lpstr>Control group</vt:lpstr>
      <vt:lpstr>RCT</vt:lpstr>
      <vt:lpstr>RCT</vt:lpstr>
      <vt:lpstr>Measure of association</vt:lpstr>
      <vt:lpstr>Relative risk</vt:lpstr>
      <vt:lpstr>Relative risk</vt:lpstr>
      <vt:lpstr>Relative risk</vt:lpstr>
      <vt:lpstr>Relative risk</vt:lpstr>
      <vt:lpstr>Time at risk?</vt:lpstr>
      <vt:lpstr>Time at risk?</vt:lpstr>
      <vt:lpstr>Time at risk?</vt:lpstr>
      <vt:lpstr>What about time?</vt:lpstr>
      <vt:lpstr>Incidence rate ratio</vt:lpstr>
      <vt:lpstr>Incidence rate ratio</vt:lpstr>
      <vt:lpstr>Incidence rate ratio</vt:lpstr>
      <vt:lpstr>Accounting for time at risk</vt:lpstr>
      <vt:lpstr>How presented in the literature?</vt:lpstr>
      <vt:lpstr>Kaplan-Meier curve</vt:lpstr>
      <vt:lpstr>Pros of RCTs</vt:lpstr>
      <vt:lpstr>Cons of RCTs</vt:lpstr>
      <vt:lpstr>RCTs in a variety of settings</vt:lpstr>
      <vt:lpstr>So what can we do?</vt:lpstr>
      <vt:lpstr>Prospective cohort study</vt:lpstr>
      <vt:lpstr>Prospective cohort study</vt:lpstr>
      <vt:lpstr>Prospective cohort study</vt:lpstr>
      <vt:lpstr>Note </vt:lpstr>
      <vt:lpstr>Cons of prospective cohort studies</vt:lpstr>
      <vt:lpstr>Could we use existing data?</vt:lpstr>
      <vt:lpstr>Retrospective cohort study</vt:lpstr>
      <vt:lpstr>Note</vt:lpstr>
      <vt:lpstr>Prospective vs retrospective</vt:lpstr>
      <vt:lpstr>Prospective vs retrospective</vt:lpstr>
      <vt:lpstr>Pros of cohort studies (overall)</vt:lpstr>
      <vt:lpstr>Cons of cohort studies (overall)</vt:lpstr>
      <vt:lpstr>Case-control study</vt:lpstr>
      <vt:lpstr>Where to find cases?</vt:lpstr>
      <vt:lpstr>Where to find cases?</vt:lpstr>
      <vt:lpstr>Where do we find our controls?</vt:lpstr>
      <vt:lpstr>Critical question</vt:lpstr>
      <vt:lpstr>Control Section Considerations</vt:lpstr>
      <vt:lpstr>Hospital-based controls</vt:lpstr>
      <vt:lpstr>Exposure assessment</vt:lpstr>
      <vt:lpstr>Case-control study</vt:lpstr>
      <vt:lpstr>Case-control study</vt:lpstr>
      <vt:lpstr>Measure of association</vt:lpstr>
      <vt:lpstr>Measure of association</vt:lpstr>
      <vt:lpstr>Measure of association</vt:lpstr>
      <vt:lpstr>Notes on case-control studies</vt:lpstr>
      <vt:lpstr>Pros of case-control studies</vt:lpstr>
      <vt:lpstr>Cons of case-control studies</vt:lpstr>
      <vt:lpstr>Snap-shot of the population?</vt:lpstr>
      <vt:lpstr>Cross-sectional study</vt:lpstr>
      <vt:lpstr>Review</vt:lpstr>
      <vt:lpstr>Questions?</vt:lpstr>
    </vt:vector>
  </TitlesOfParts>
  <Company>HSPH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Study Design</dc:title>
  <dc:creator>Administrator</dc:creator>
  <cp:lastModifiedBy>Teysir, Jimmitti</cp:lastModifiedBy>
  <cp:revision>336</cp:revision>
  <cp:lastPrinted>2015-07-02T15:39:59Z</cp:lastPrinted>
  <dcterms:created xsi:type="dcterms:W3CDTF">2015-06-26T16:13:31Z</dcterms:created>
  <dcterms:modified xsi:type="dcterms:W3CDTF">2026-07-09T12:50:18Z</dcterms:modified>
</cp:coreProperties>
</file>