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5"/>
    <p:sldMasterId id="2147483748" r:id="rId6"/>
    <p:sldMasterId id="2147483779" r:id="rId7"/>
    <p:sldMasterId id="2147483840" r:id="rId8"/>
    <p:sldMasterId id="2147483851" r:id="rId9"/>
    <p:sldMasterId id="2147483857" r:id="rId10"/>
    <p:sldMasterId id="2147483865" r:id="rId11"/>
  </p:sldMasterIdLst>
  <p:notesMasterIdLst>
    <p:notesMasterId r:id="rId44"/>
  </p:notesMasterIdLst>
  <p:handoutMasterIdLst>
    <p:handoutMasterId r:id="rId45"/>
  </p:handoutMasterIdLst>
  <p:sldIdLst>
    <p:sldId id="471" r:id="rId12"/>
    <p:sldId id="2218" r:id="rId13"/>
    <p:sldId id="2219" r:id="rId14"/>
    <p:sldId id="11118" r:id="rId15"/>
    <p:sldId id="11119" r:id="rId16"/>
    <p:sldId id="11120" r:id="rId17"/>
    <p:sldId id="11121" r:id="rId18"/>
    <p:sldId id="11122" r:id="rId19"/>
    <p:sldId id="5773" r:id="rId20"/>
    <p:sldId id="11123" r:id="rId21"/>
    <p:sldId id="11145" r:id="rId22"/>
    <p:sldId id="11125" r:id="rId23"/>
    <p:sldId id="11126" r:id="rId24"/>
    <p:sldId id="11127" r:id="rId25"/>
    <p:sldId id="11128" r:id="rId26"/>
    <p:sldId id="11129" r:id="rId27"/>
    <p:sldId id="11130" r:id="rId28"/>
    <p:sldId id="11131" r:id="rId29"/>
    <p:sldId id="11143" r:id="rId30"/>
    <p:sldId id="11132" r:id="rId31"/>
    <p:sldId id="11133" r:id="rId32"/>
    <p:sldId id="11134" r:id="rId33"/>
    <p:sldId id="11135" r:id="rId34"/>
    <p:sldId id="11136" r:id="rId35"/>
    <p:sldId id="11137" r:id="rId36"/>
    <p:sldId id="11138" r:id="rId37"/>
    <p:sldId id="11139" r:id="rId38"/>
    <p:sldId id="11140" r:id="rId39"/>
    <p:sldId id="11141" r:id="rId40"/>
    <p:sldId id="11142" r:id="rId41"/>
    <p:sldId id="2138" r:id="rId42"/>
    <p:sldId id="11144" r:id="rId43"/>
  </p:sldIdLst>
  <p:sldSz cx="9144000" cy="5143500" type="screen16x9"/>
  <p:notesSz cx="7010400" cy="9296400"/>
  <p:defaultTextStyle>
    <a:defPPr>
      <a:defRPr lang="en-US"/>
    </a:defPPr>
    <a:lvl1pPr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189"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378"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566"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754" algn="l" defTabSz="457189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5943" algn="l" defTabSz="914378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132" algn="l" defTabSz="914378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320" algn="l" defTabSz="914378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509" algn="l" defTabSz="914378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6" userDrawn="1">
          <p15:clr>
            <a:srgbClr val="A4A3A4"/>
          </p15:clr>
        </p15:guide>
        <p15:guide id="2" pos="5040" userDrawn="1">
          <p15:clr>
            <a:srgbClr val="A4A3A4"/>
          </p15:clr>
        </p15:guide>
        <p15:guide id="3" orient="horz" pos="156" userDrawn="1">
          <p15:clr>
            <a:srgbClr val="A4A3A4"/>
          </p15:clr>
        </p15:guide>
        <p15:guide id="4" orient="horz" pos="1332" userDrawn="1">
          <p15:clr>
            <a:srgbClr val="A4A3A4"/>
          </p15:clr>
        </p15:guide>
        <p15:guide id="5" pos="1200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2136" userDrawn="1">
          <p15:clr>
            <a:srgbClr val="A4A3A4"/>
          </p15:clr>
        </p15:guide>
        <p15:guide id="8" pos="3384" userDrawn="1">
          <p15:clr>
            <a:srgbClr val="A4A3A4"/>
          </p15:clr>
        </p15:guide>
        <p15:guide id="9" pos="2808" userDrawn="1">
          <p15:clr>
            <a:srgbClr val="A4A3A4"/>
          </p15:clr>
        </p15:guide>
        <p15:guide id="10" orient="horz" pos="1020" userDrawn="1">
          <p15:clr>
            <a:srgbClr val="A4A3A4"/>
          </p15:clr>
        </p15:guide>
        <p15:guide id="12" pos="312" userDrawn="1">
          <p15:clr>
            <a:srgbClr val="A4A3A4"/>
          </p15:clr>
        </p15:guide>
        <p15:guide id="13" pos="1728" userDrawn="1">
          <p15:clr>
            <a:srgbClr val="A4A3A4"/>
          </p15:clr>
        </p15:guide>
        <p15:guide id="14" orient="horz" pos="372" userDrawn="1">
          <p15:clr>
            <a:srgbClr val="A4A3A4"/>
          </p15:clr>
        </p15:guide>
        <p15:guide id="15" orient="horz" pos="2508" userDrawn="1">
          <p15:clr>
            <a:srgbClr val="A4A3A4"/>
          </p15:clr>
        </p15:guide>
        <p15:guide id="16" pos="4224" userDrawn="1">
          <p15:clr>
            <a:srgbClr val="A4A3A4"/>
          </p15:clr>
        </p15:guide>
        <p15:guide id="17" pos="4896" userDrawn="1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orient="horz" pos="5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5FC"/>
    <a:srgbClr val="EAEAE3"/>
    <a:srgbClr val="1D79D5"/>
    <a:srgbClr val="2986E2"/>
    <a:srgbClr val="0080BE"/>
    <a:srgbClr val="336699"/>
    <a:srgbClr val="019490"/>
    <a:srgbClr val="008BD0"/>
    <a:srgbClr val="0099E6"/>
    <a:srgbClr val="A2A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5068" autoAdjust="0"/>
  </p:normalViewPr>
  <p:slideViewPr>
    <p:cSldViewPr snapToGrid="0">
      <p:cViewPr varScale="1">
        <p:scale>
          <a:sx n="143" d="100"/>
          <a:sy n="143" d="100"/>
        </p:scale>
        <p:origin x="1256" y="184"/>
      </p:cViewPr>
      <p:guideLst>
        <p:guide orient="horz" pos="3156"/>
        <p:guide pos="5040"/>
        <p:guide orient="horz" pos="156"/>
        <p:guide orient="horz" pos="1332"/>
        <p:guide pos="1200"/>
        <p:guide orient="horz"/>
        <p:guide pos="2136"/>
        <p:guide pos="3384"/>
        <p:guide pos="2808"/>
        <p:guide orient="horz" pos="1020"/>
        <p:guide pos="312"/>
        <p:guide pos="1728"/>
        <p:guide orient="horz" pos="372"/>
        <p:guide orient="horz" pos="2508"/>
        <p:guide pos="4224"/>
        <p:guide pos="4896"/>
        <p:guide pos="4344"/>
        <p:guide orient="horz" pos="51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o, Jun" userId="9649725c-4421-4183-bf12-97da84898793" providerId="ADAL" clId="{320B89D9-7728-584A-8F54-17A551FD063C}"/>
    <pc:docChg chg="modSld">
      <pc:chgData name="Mao, Jun" userId="9649725c-4421-4183-bf12-97da84898793" providerId="ADAL" clId="{320B89D9-7728-584A-8F54-17A551FD063C}" dt="2026-05-25T23:23:45.223" v="13" actId="20577"/>
      <pc:docMkLst>
        <pc:docMk/>
      </pc:docMkLst>
      <pc:sldChg chg="modSp mod">
        <pc:chgData name="Mao, Jun" userId="9649725c-4421-4183-bf12-97da84898793" providerId="ADAL" clId="{320B89D9-7728-584A-8F54-17A551FD063C}" dt="2026-05-25T23:23:45.223" v="13" actId="20577"/>
        <pc:sldMkLst>
          <pc:docMk/>
          <pc:sldMk cId="0" sldId="471"/>
        </pc:sldMkLst>
        <pc:spChg chg="mod">
          <ac:chgData name="Mao, Jun" userId="9649725c-4421-4183-bf12-97da84898793" providerId="ADAL" clId="{320B89D9-7728-584A-8F54-17A551FD063C}" dt="2026-05-25T23:23:45.223" v="13" actId="20577"/>
          <ac:spMkLst>
            <pc:docMk/>
            <pc:sldMk cId="0" sldId="471"/>
            <ac:spMk id="5" creationId="{B26B7AE4-B361-4DE4-8367-63065A3DF13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spPr>
            <a:ln>
              <a:solidFill>
                <a:srgbClr val="5ACC04"/>
              </a:solidFill>
            </a:ln>
          </c:spPr>
          <c:dLbls>
            <c:dLbl>
              <c:idx val="0"/>
              <c:layout>
                <c:manualLayout>
                  <c:x val="-0.17663166678224199"/>
                  <c:y val="0.21328847699331399"/>
                </c:manualLayout>
              </c:layout>
              <c:tx>
                <c:rich>
                  <a:bodyPr/>
                  <a:lstStyle/>
                  <a:p>
                    <a:r>
                      <a:rPr lang="en-US" sz="1600" spc="0" baseline="0" dirty="0"/>
                      <a:t>≤</a:t>
                    </a:r>
                    <a:r>
                      <a:rPr lang="en-US" sz="1600" dirty="0"/>
                      <a:t>55 y </a:t>
                    </a:r>
                    <a:r>
                      <a:rPr lang="en-US" dirty="0"/>
                      <a:t>26%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AEC-46FF-8863-43D964ED0F95}"/>
                </c:ext>
              </c:extLst>
            </c:dLbl>
            <c:dLbl>
              <c:idx val="1"/>
              <c:layout>
                <c:manualLayout>
                  <c:x val="-0.18369314530426764"/>
                  <c:y val="-0.144863705736096"/>
                </c:manualLayout>
              </c:layout>
              <c:tx>
                <c:rich>
                  <a:bodyPr/>
                  <a:lstStyle/>
                  <a:p>
                    <a:pPr>
                      <a:defRPr sz="1800" b="1" spc="-130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600" spc="-130" baseline="0" dirty="0"/>
                      <a:t>55–65  y</a:t>
                    </a:r>
                    <a:br>
                      <a:rPr lang="en-US" sz="1600" spc="-130" baseline="0" dirty="0"/>
                    </a:br>
                    <a:r>
                      <a:rPr lang="en-US" spc="-130" baseline="0" dirty="0"/>
                      <a:t>30%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29175040478075"/>
                      <c:h val="0.339990100125524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AEC-46FF-8863-43D964ED0F95}"/>
                </c:ext>
              </c:extLst>
            </c:dLbl>
            <c:dLbl>
              <c:idx val="2"/>
              <c:layout>
                <c:manualLayout>
                  <c:x val="0.21755405137905201"/>
                  <c:y val="1.9635928111543501E-2"/>
                </c:manualLayout>
              </c:layout>
              <c:tx>
                <c:rich>
                  <a:bodyPr/>
                  <a:lstStyle/>
                  <a:p>
                    <a:r>
                      <a:rPr lang="en-US" sz="1600" spc="0" baseline="0" dirty="0"/>
                      <a:t>≥</a:t>
                    </a:r>
                    <a:r>
                      <a:rPr lang="en-US" sz="1600" dirty="0"/>
                      <a:t>65 y </a:t>
                    </a:r>
                    <a:r>
                      <a:rPr lang="en-US" dirty="0"/>
                      <a:t>44%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AEC-46FF-8863-43D964ED0F9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spc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≤55 y</c:v>
                </c:pt>
                <c:pt idx="1">
                  <c:v>55–65 y</c:v>
                </c:pt>
                <c:pt idx="2">
                  <c:v>≥65 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0.26</c:v>
                </c:pt>
                <c:pt idx="1">
                  <c:v>0.3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EC-46FF-8863-43D964ED0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prstDash val="solid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Cancer Type</c:v>
                </c:pt>
              </c:strCache>
            </c:strRef>
          </c:tx>
          <c:spPr>
            <a:ln>
              <a:solidFill>
                <a:srgbClr val="5ACC04"/>
              </a:solidFill>
            </a:ln>
          </c:spPr>
          <c:dPt>
            <c:idx val="3"/>
            <c:bubble3D val="0"/>
            <c:spPr>
              <a:solidFill>
                <a:srgbClr val="3378DD"/>
              </a:solidFill>
              <a:ln>
                <a:solidFill>
                  <a:srgbClr val="5ACC0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F2A-4654-A4DB-3B4CD08A1A4F}"/>
              </c:ext>
            </c:extLst>
          </c:dPt>
          <c:dPt>
            <c:idx val="5"/>
            <c:bubble3D val="0"/>
            <c:spPr>
              <a:solidFill>
                <a:srgbClr val="0F8595"/>
              </a:solidFill>
              <a:ln>
                <a:solidFill>
                  <a:srgbClr val="5ACC0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F2A-4654-A4DB-3B4CD08A1A4F}"/>
              </c:ext>
            </c:extLst>
          </c:dPt>
          <c:dPt>
            <c:idx val="6"/>
            <c:bubble3D val="0"/>
            <c:spPr>
              <a:solidFill>
                <a:srgbClr val="419303"/>
              </a:solidFill>
              <a:ln>
                <a:solidFill>
                  <a:srgbClr val="5ACC0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F2A-4654-A4DB-3B4CD08A1A4F}"/>
              </c:ext>
            </c:extLst>
          </c:dPt>
          <c:dPt>
            <c:idx val="7"/>
            <c:bubble3D val="0"/>
            <c:spPr>
              <a:solidFill>
                <a:srgbClr val="194C97"/>
              </a:solidFill>
              <a:ln>
                <a:solidFill>
                  <a:srgbClr val="5ACC0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F2A-4654-A4DB-3B4CD08A1A4F}"/>
              </c:ext>
            </c:extLst>
          </c:dPt>
          <c:dLbls>
            <c:dLbl>
              <c:idx val="0"/>
              <c:layout>
                <c:manualLayout>
                  <c:x val="-0.19335874160619601"/>
                  <c:y val="0.18135579175539501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2A-4654-A4DB-3B4CD08A1A4F}"/>
                </c:ext>
              </c:extLst>
            </c:dLbl>
            <c:dLbl>
              <c:idx val="1"/>
              <c:layout>
                <c:manualLayout>
                  <c:x val="-0.16874310743521218"/>
                  <c:y val="-0.1872944011343204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/>
                      <a:t>Prostate</a:t>
                    </a:r>
                    <a:r>
                      <a:rPr lang="en-US" sz="1400" dirty="0"/>
                      <a:t>
23%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69847992818002"/>
                      <c:h val="0.2753164737331076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3F2A-4654-A4DB-3B4CD08A1A4F}"/>
                </c:ext>
              </c:extLst>
            </c:dLbl>
            <c:dLbl>
              <c:idx val="2"/>
              <c:layout>
                <c:manualLayout>
                  <c:x val="9.1189051723453901E-2"/>
                  <c:y val="-0.141374854932641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2A-4654-A4DB-3B4CD08A1A4F}"/>
                </c:ext>
              </c:extLst>
            </c:dLbl>
            <c:dLbl>
              <c:idx val="3"/>
              <c:layout>
                <c:manualLayout>
                  <c:x val="0.10596133999698516"/>
                  <c:y val="-0.13230362362588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2A-4654-A4DB-3B4CD08A1A4F}"/>
                </c:ext>
              </c:extLst>
            </c:dLbl>
            <c:dLbl>
              <c:idx val="4"/>
              <c:layout>
                <c:manualLayout>
                  <c:x val="0.19580468233629797"/>
                  <c:y val="-4.45090990719634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2A-4654-A4DB-3B4CD08A1A4F}"/>
                </c:ext>
              </c:extLst>
            </c:dLbl>
            <c:dLbl>
              <c:idx val="5"/>
              <c:layout>
                <c:manualLayout>
                  <c:x val="0.18174369759438425"/>
                  <c:y val="1.18846721620177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2A-4654-A4DB-3B4CD08A1A4F}"/>
                </c:ext>
              </c:extLst>
            </c:dLbl>
            <c:dLbl>
              <c:idx val="7"/>
              <c:layout>
                <c:manualLayout>
                  <c:x val="3.9950858725013701E-2"/>
                  <c:y val="0.13168882739099699"/>
                </c:manualLayout>
              </c:layout>
              <c:tx>
                <c:rich>
                  <a:bodyPr/>
                  <a:lstStyle/>
                  <a:p>
                    <a:r>
                      <a:rPr lang="en-US" spc="-100" baseline="0" dirty="0"/>
                      <a:t>&gt;1 CA
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F2A-4654-A4DB-3B4CD08A1A4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19050"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Breast</c:v>
                </c:pt>
                <c:pt idx="1">
                  <c:v>Prostate</c:v>
                </c:pt>
                <c:pt idx="2">
                  <c:v>CRC</c:v>
                </c:pt>
                <c:pt idx="3">
                  <c:v>H&amp;N</c:v>
                </c:pt>
                <c:pt idx="4">
                  <c:v>Hem</c:v>
                </c:pt>
                <c:pt idx="5">
                  <c:v>Gyn</c:v>
                </c:pt>
                <c:pt idx="6">
                  <c:v>Other</c:v>
                </c:pt>
                <c:pt idx="7">
                  <c:v>&gt;1 CA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0.312000000000001</c:v>
                </c:pt>
                <c:pt idx="1">
                  <c:v>0.22500000000000001</c:v>
                </c:pt>
                <c:pt idx="2">
                  <c:v>6.2000000000000201E-2</c:v>
                </c:pt>
                <c:pt idx="3">
                  <c:v>6.9000000000000297E-2</c:v>
                </c:pt>
                <c:pt idx="4">
                  <c:v>8.1000000000000003E-2</c:v>
                </c:pt>
                <c:pt idx="5">
                  <c:v>4.4000000000000199E-2</c:v>
                </c:pt>
                <c:pt idx="6">
                  <c:v>0.14399999999999999</c:v>
                </c:pt>
                <c:pt idx="7">
                  <c:v>6.2000000000000201E-2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2A-4654-A4DB-3B4CD08A1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prstDash val="solid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ln>
              <a:solidFill>
                <a:srgbClr val="5ACC04"/>
              </a:solidFill>
            </a:ln>
          </c:spPr>
          <c:dLbls>
            <c:dLbl>
              <c:idx val="0"/>
              <c:layout>
                <c:manualLayout>
                  <c:x val="-0.21970153521312599"/>
                  <c:y val="8.784361096616150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Male</a:t>
                    </a:r>
                    <a:r>
                      <a:rPr lang="en-US" dirty="0"/>
                      <a:t>
43%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EB7-4E37-9BE8-FF03B3C9B1C7}"/>
                </c:ext>
              </c:extLst>
            </c:dLbl>
            <c:dLbl>
              <c:idx val="1"/>
              <c:layout>
                <c:manualLayout>
                  <c:x val="0.24779913063355158"/>
                  <c:y val="-0.15594621914863499"/>
                </c:manualLayout>
              </c:layout>
              <c:tx>
                <c:rich>
                  <a:bodyPr/>
                  <a:lstStyle/>
                  <a:p>
                    <a:r>
                      <a:rPr lang="en-US" sz="1600" spc="-100" baseline="0" dirty="0"/>
                      <a:t>Female </a:t>
                    </a:r>
                    <a:r>
                      <a:rPr lang="en-US" dirty="0"/>
                      <a:t>57%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77460740988477"/>
                      <c:h val="0.2365342196746194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EB7-4E37-9BE8-FF03B3C9B1C7}"/>
                </c:ext>
              </c:extLst>
            </c:dLbl>
            <c:dLbl>
              <c:idx val="2"/>
              <c:layout>
                <c:manualLayout>
                  <c:x val="0.21755405137905201"/>
                  <c:y val="1.96359281115435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B7-4E37-9BE8-FF03B3C9B1C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B7-4E37-9BE8-FF03B3C9B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prstDash val="solid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ISI</c:v>
                </c:pt>
              </c:strCache>
            </c:strRef>
          </c:tx>
          <c:spPr>
            <a:ln>
              <a:solidFill>
                <a:srgbClr val="5ACC04"/>
              </a:solidFill>
            </a:ln>
          </c:spPr>
          <c:dLbls>
            <c:dLbl>
              <c:idx val="0"/>
              <c:layout>
                <c:manualLayout>
                  <c:x val="-0.14664804469273801"/>
                  <c:y val="0.1755853074006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22-4901-8DBE-A70C6B5DF5F9}"/>
                </c:ext>
              </c:extLst>
            </c:dLbl>
            <c:dLbl>
              <c:idx val="1"/>
              <c:layout>
                <c:manualLayout>
                  <c:x val="0.22695530726256999"/>
                  <c:y val="-8.52842921660511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79%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622-4901-8DBE-A70C6B5DF5F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Mild</c:v>
                </c:pt>
                <c:pt idx="1">
                  <c:v>Moderate–Severe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22-4901-8DBE-A70C6B5DF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ln>
          <a:prstDash val="solid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spPr>
            <a:ln>
              <a:solidFill>
                <a:srgbClr val="5ACC04"/>
              </a:solidFill>
            </a:ln>
          </c:spPr>
          <c:dLbls>
            <c:dLbl>
              <c:idx val="0"/>
              <c:layout>
                <c:manualLayout>
                  <c:x val="-0.19526019443100401"/>
                  <c:y val="-0.27336044997240999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/>
                      <a:t>W</a:t>
                    </a:r>
                    <a:r>
                      <a:rPr lang="en-US" sz="1600" dirty="0"/>
                      <a:t>hite</a:t>
                    </a:r>
                    <a:r>
                      <a:rPr lang="en-US" dirty="0"/>
                      <a:t>
70%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512-4BBF-B78D-A15E743BAD57}"/>
                </c:ext>
              </c:extLst>
            </c:dLbl>
            <c:dLbl>
              <c:idx val="1"/>
              <c:layout>
                <c:manualLayout>
                  <c:x val="0.198148891479347"/>
                  <c:y val="0.17014117532736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/>
                      <a:t>B</a:t>
                    </a:r>
                    <a:r>
                      <a:rPr lang="en-US" sz="1600" dirty="0"/>
                      <a:t>lack</a:t>
                    </a:r>
                    <a:r>
                      <a:rPr lang="en-US" dirty="0"/>
                      <a:t>
28%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512-4BBF-B78D-A15E743BAD57}"/>
                </c:ext>
              </c:extLst>
            </c:dLbl>
            <c:dLbl>
              <c:idx val="2"/>
              <c:layout>
                <c:manualLayout>
                  <c:x val="0.10233058769190199"/>
                  <c:y val="0.14505400482632599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400" baseline="0" dirty="0"/>
                      <a:t>O</a:t>
                    </a:r>
                    <a:r>
                      <a:rPr lang="en-US" sz="1400" dirty="0"/>
                      <a:t>ther</a:t>
                    </a:r>
                    <a:r>
                      <a:rPr lang="en-US" sz="1600" dirty="0"/>
                      <a:t>
2%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512-4BBF-B78D-A15E743BAD5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28575"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0.70000000000000095</c:v>
                </c:pt>
                <c:pt idx="1">
                  <c:v>0.28000000000000003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12-4BBF-B78D-A15E743BA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prstDash val="solid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Acupunture</c:v>
                </c:pt>
              </c:strCache>
            </c:strRef>
          </c:tx>
          <c:spPr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2028272913731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6B-43F4-90DF-5683E7BB96C5}"/>
                </c:ext>
              </c:extLst>
            </c:dLbl>
            <c:dLbl>
              <c:idx val="1"/>
              <c:layout>
                <c:manualLayout>
                  <c:x val="2.1853146853146998E-3"/>
                  <c:y val="0.14150942082255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6B-43F4-90DF-5683E7BB96C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Mild Insomnia
(n=33)</c:v>
                </c:pt>
                <c:pt idx="1">
                  <c:v>Moderate to
Severe Insomnia
(n=127)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0.18</c:v>
                </c:pt>
                <c:pt idx="1">
                  <c:v>0.66000000000000103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6B-43F4-90DF-5683E7BB96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CBT-I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156939537415401E-3"/>
                  <c:y val="0.128691780353075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6B-43F4-90DF-5683E7BB96C5}"/>
                </c:ext>
              </c:extLst>
            </c:dLbl>
            <c:dLbl>
              <c:idx val="1"/>
              <c:layout>
                <c:manualLayout>
                  <c:x val="-1.95052486013047E-3"/>
                  <c:y val="0.134646075744262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6B-43F4-90DF-5683E7BB96C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Mild Insomnia
(n=33)</c:v>
                </c:pt>
                <c:pt idx="1">
                  <c:v>Moderate to
Severe Insomnia
(n=127)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0.85000000000000098</c:v>
                </c:pt>
                <c:pt idx="1">
                  <c:v>0.750000000000001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6B-43F4-90DF-5683E7BB9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881880"/>
        <c:axId val="2106380504"/>
      </c:barChart>
      <c:catAx>
        <c:axId val="-2137881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106380504"/>
        <c:crosses val="autoZero"/>
        <c:auto val="1"/>
        <c:lblAlgn val="ctr"/>
        <c:lblOffset val="100"/>
        <c:noMultiLvlLbl val="0"/>
      </c:catAx>
      <c:valAx>
        <c:axId val="2106380504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37881880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E9555-CE8F-4800-8E99-D9ECE42E56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51BBC-4041-43A2-AB7F-E8D36CABA9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32AF4F-BD6E-4A70-8F9E-ACE535A90D97}" type="datetimeFigureOut">
              <a:rPr lang="en-US" altLang="en-US"/>
              <a:pPr/>
              <a:t>5/25/26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A8E64-96A2-4650-89EF-07FB3EE5DF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AE856-A504-4060-A522-C8EDBDC30C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1A0811-D579-4F66-BF7A-2B98AA6BA4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3E2EB1-5EEE-4249-A14B-233914EEF0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85D31-A166-4EDE-85BB-8C7937BD87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C09C16-9DBB-4AEA-A6B5-12375A96FBCF}" type="datetimeFigureOut">
              <a:rPr lang="en-US" altLang="en-US"/>
              <a:pPr/>
              <a:t>5/25/26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3795F3-BC82-4B55-BDBF-E0D8FBC38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0FE6740-10B4-457C-8CF3-49ED035B7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1A7D9-ACE9-4D91-94E7-BD7339D4F8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E5E50-CB7A-4862-B6D4-7818D1782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3C2748-BF66-463C-805A-B8DAA103C8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4809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C2748-BF66-463C-805A-B8DAA103C8BD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1282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3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52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9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6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7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977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726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607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288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3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50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747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925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33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877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552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80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726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564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08BD6-F467-4438-9907-3E57F364D4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pPr marL="0" marR="0" lvl="0" indent="0" algn="r" defTabSz="4658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607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5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https://www.nap.edu/catalog/12648/initial-national-priorities-for-comparative-effectiveness-research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5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5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5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2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36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7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C2748-BF66-463C-805A-B8DAA103C8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10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5" y="331790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SK_logo_simp_hor_s_pos_d188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642100" y="4622800"/>
            <a:ext cx="2209800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MSKCC_super_pos_rgb.pd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1" b="29889"/>
          <a:stretch/>
        </p:blipFill>
        <p:spPr>
          <a:xfrm>
            <a:off x="4457702" y="459289"/>
            <a:ext cx="4686299" cy="4684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675" y="1667512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675" y="3518875"/>
            <a:ext cx="6400800" cy="98024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427675" y="4767265"/>
            <a:ext cx="2895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7C2A99E-9202-1749-9AC0-5F83E8974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9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710427" y="2161803"/>
            <a:ext cx="5723699" cy="819899"/>
          </a:xfrm>
          <a:prstGeom prst="rect">
            <a:avLst/>
          </a:prstGeom>
        </p:spPr>
        <p:txBody>
          <a:bodyPr lIns="91423" tIns="91423" rIns="91423" bIns="91423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 dirty="0"/>
          </a:p>
        </p:txBody>
      </p:sp>
      <p:sp>
        <p:nvSpPr>
          <p:cNvPr id="23" name="Shape 23"/>
          <p:cNvSpPr txBox="1"/>
          <p:nvPr/>
        </p:nvSpPr>
        <p:spPr>
          <a:xfrm>
            <a:off x="3593400" y="876619"/>
            <a:ext cx="1957200" cy="653624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4" name="Shape 24"/>
          <p:cNvSpPr/>
          <p:nvPr/>
        </p:nvSpPr>
        <p:spPr>
          <a:xfrm>
            <a:off x="5723283" y="1494901"/>
            <a:ext cx="1710300" cy="77174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3" tIns="91423" rIns="91423" bIns="9142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25" name="Shape 25"/>
          <p:cNvSpPr/>
          <p:nvPr/>
        </p:nvSpPr>
        <p:spPr>
          <a:xfrm>
            <a:off x="7434176" y="1494901"/>
            <a:ext cx="1710300" cy="77174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3" tIns="91423" rIns="91423" bIns="9142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26" name="Shape 26"/>
          <p:cNvSpPr/>
          <p:nvPr/>
        </p:nvSpPr>
        <p:spPr>
          <a:xfrm>
            <a:off x="0" y="1494901"/>
            <a:ext cx="1710300" cy="77174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3" tIns="91423" rIns="91423" bIns="9142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27" name="Shape 27"/>
          <p:cNvSpPr/>
          <p:nvPr/>
        </p:nvSpPr>
        <p:spPr>
          <a:xfrm>
            <a:off x="1710424" y="1494901"/>
            <a:ext cx="1710300" cy="77174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3" tIns="91423" rIns="91423" bIns="9142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83344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5" y="331790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SK_logo_simp_hor_s_pos_d1884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642100" y="4622800"/>
            <a:ext cx="2209800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MSKCC_super_pos_rgb.pd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1" b="29889"/>
          <a:stretch/>
        </p:blipFill>
        <p:spPr>
          <a:xfrm>
            <a:off x="4457702" y="459289"/>
            <a:ext cx="4686299" cy="4684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675" y="1667512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675" y="3518875"/>
            <a:ext cx="6400800" cy="98024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427675" y="4767265"/>
            <a:ext cx="2895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7C2A99E-9202-1749-9AC0-5F83E8974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4" y="221457"/>
            <a:ext cx="8468519" cy="402431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4" y="807244"/>
            <a:ext cx="8492466" cy="3812281"/>
          </a:xfrm>
          <a:prstGeom prst="rect">
            <a:avLst/>
          </a:prstGeom>
        </p:spPr>
        <p:txBody>
          <a:bodyPr lIns="91438" tIns="45719" rIns="91438" bIns="45719"/>
          <a:lstStyle>
            <a:lvl1pPr marL="215498" indent="-215498">
              <a:spcBef>
                <a:spcPts val="1500"/>
              </a:spcBef>
              <a:defRPr/>
            </a:lvl1pPr>
            <a:lvl2pPr marL="515528" indent="-260741">
              <a:spcBef>
                <a:spcPts val="1500"/>
              </a:spcBef>
              <a:defRPr/>
            </a:lvl2pPr>
            <a:lvl3pPr marL="685783" indent="-170256">
              <a:spcBef>
                <a:spcPts val="15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2077" y="4767265"/>
            <a:ext cx="2847536" cy="274637"/>
          </a:xfrm>
          <a:prstGeom prst="rect">
            <a:avLst/>
          </a:prstGeom>
        </p:spPr>
        <p:txBody>
          <a:bodyPr lIns="91438" tIns="45719" rIns="91438" bIns="45719" anchor="b" anchorCtr="0"/>
          <a:lstStyle>
            <a:lvl1pPr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52893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4516"/>
            <a:ext cx="4038600" cy="3394472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4516"/>
            <a:ext cx="4038600" cy="3394472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54013" y="4765675"/>
            <a:ext cx="2895600" cy="273050"/>
          </a:xfrm>
          <a:prstGeom prst="rect">
            <a:avLst/>
          </a:prstGeom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fld id="{39687AC7-CD01-6144-93C8-B89C47364A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44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4979"/>
            <a:ext cx="4040188" cy="47982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4801"/>
            <a:ext cx="4040188" cy="296346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79988"/>
            <a:ext cx="4041775" cy="47982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9809"/>
            <a:ext cx="4041775" cy="296346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54013" y="4767265"/>
            <a:ext cx="2895600" cy="274637"/>
          </a:xfrm>
          <a:prstGeom prst="rect">
            <a:avLst/>
          </a:prstGeom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fld id="{10C11D5A-4478-E544-8CA8-5D768321F7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3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5" y="331790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SK_logo_simp_hor_s_pos_d1884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42100" y="4622801"/>
            <a:ext cx="2209800" cy="520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2" y="459288"/>
            <a:ext cx="6054725" cy="66810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7677" y="2289810"/>
            <a:ext cx="6316025" cy="21297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447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954" y="66823"/>
            <a:ext cx="8545707" cy="513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4013" y="4767265"/>
            <a:ext cx="2895600" cy="274637"/>
          </a:xfrm>
          <a:prstGeom prst="rect">
            <a:avLst/>
          </a:prstGeom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fld id="{F837A89B-64C8-494D-94D8-51B302132E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1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013" y="66675"/>
            <a:ext cx="8545512" cy="514350"/>
          </a:xfrm>
          <a:prstGeom prst="rect">
            <a:avLst/>
          </a:prstGeom>
        </p:spPr>
        <p:txBody>
          <a:bodyPr lIns="91438" tIns="45719" rIns="91438" bIns="45719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9404"/>
            <a:ext cx="5486400" cy="3086100"/>
          </a:xfrm>
          <a:prstGeom prst="rect">
            <a:avLst/>
          </a:prstGeom>
        </p:spPr>
        <p:txBody>
          <a:bodyPr lIns="91438" tIns="45719" rIns="91438" bIns="45719"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1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88990" y="4767265"/>
            <a:ext cx="2460625" cy="274637"/>
          </a:xfrm>
          <a:prstGeom prst="rect">
            <a:avLst/>
          </a:prstGeom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fld id="{2A698E2A-56AA-9440-957A-DAF693FB25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6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O_Branded PPT Slide De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 descr="SIO_Branded PPT Slide Deck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82669" b="7342"/>
          <a:stretch/>
        </p:blipFill>
        <p:spPr>
          <a:xfrm>
            <a:off x="6509658" y="4114801"/>
            <a:ext cx="2634343" cy="6510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125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 dirty="0">
              <a:solidFill>
                <a:srgbClr val="15572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55720">
                    <a:tint val="75000"/>
                  </a:srgbClr>
                </a:solidFill>
              </a:rPr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43425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8BEECA4E-2AC5-704D-87D0-7F388F335116}" type="slidenum">
              <a:rPr lang="en-US">
                <a:solidFill>
                  <a:srgbClr val="15572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572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906913"/>
            <a:ext cx="7647214" cy="1394837"/>
          </a:xfrm>
        </p:spPr>
        <p:txBody>
          <a:bodyPr anchor="t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23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91438" tIns="45719" rIns="91438" bIns="45719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75796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4" y="221457"/>
            <a:ext cx="8468519" cy="402431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4" y="807244"/>
            <a:ext cx="8492466" cy="3812281"/>
          </a:xfrm>
          <a:prstGeom prst="rect">
            <a:avLst/>
          </a:prstGeom>
        </p:spPr>
        <p:txBody>
          <a:bodyPr lIns="91438" tIns="45719" rIns="91438" bIns="45719"/>
          <a:lstStyle>
            <a:lvl1pPr marL="215498" indent="-215498">
              <a:spcBef>
                <a:spcPts val="1500"/>
              </a:spcBef>
              <a:defRPr/>
            </a:lvl1pPr>
            <a:lvl2pPr marL="515528" indent="-260741">
              <a:spcBef>
                <a:spcPts val="1500"/>
              </a:spcBef>
              <a:defRPr/>
            </a:lvl2pPr>
            <a:lvl3pPr marL="685783" indent="-170256">
              <a:spcBef>
                <a:spcPts val="15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4013" y="4767265"/>
            <a:ext cx="2895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fld id="{22C0F19A-D418-1D41-93E2-13CBF43BF1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4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3840">
          <p15:clr>
            <a:srgbClr val="FBAE40"/>
          </p15:clr>
        </p15:guide>
        <p15:guide id="3" pos="3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710427" y="2161803"/>
            <a:ext cx="5723699" cy="819899"/>
          </a:xfrm>
          <a:prstGeom prst="rect">
            <a:avLst/>
          </a:prstGeom>
        </p:spPr>
        <p:txBody>
          <a:bodyPr lIns="91423" tIns="91423" rIns="91423" bIns="91423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 dirty="0"/>
          </a:p>
        </p:txBody>
      </p:sp>
      <p:sp>
        <p:nvSpPr>
          <p:cNvPr id="23" name="Shape 23"/>
          <p:cNvSpPr txBox="1"/>
          <p:nvPr/>
        </p:nvSpPr>
        <p:spPr>
          <a:xfrm>
            <a:off x="3593400" y="876619"/>
            <a:ext cx="1957200" cy="653624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4" name="Shape 24"/>
          <p:cNvSpPr/>
          <p:nvPr/>
        </p:nvSpPr>
        <p:spPr>
          <a:xfrm>
            <a:off x="5723283" y="1494901"/>
            <a:ext cx="1710300" cy="77174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3" tIns="91423" rIns="91423" bIns="9142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25" name="Shape 25"/>
          <p:cNvSpPr/>
          <p:nvPr/>
        </p:nvSpPr>
        <p:spPr>
          <a:xfrm>
            <a:off x="7434176" y="1494901"/>
            <a:ext cx="1710300" cy="77174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3" tIns="91423" rIns="91423" bIns="9142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26" name="Shape 26"/>
          <p:cNvSpPr/>
          <p:nvPr/>
        </p:nvSpPr>
        <p:spPr>
          <a:xfrm>
            <a:off x="0" y="1494901"/>
            <a:ext cx="1710300" cy="77174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3" tIns="91423" rIns="91423" bIns="9142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27" name="Shape 27"/>
          <p:cNvSpPr/>
          <p:nvPr/>
        </p:nvSpPr>
        <p:spPr>
          <a:xfrm>
            <a:off x="1710424" y="1494901"/>
            <a:ext cx="1710300" cy="77174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3" tIns="91423" rIns="91423" bIns="9142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240851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0688" y="4585855"/>
            <a:ext cx="8705024" cy="525194"/>
            <a:chOff x="420688" y="6114474"/>
            <a:chExt cx="8705024" cy="700258"/>
          </a:xfrm>
        </p:grpSpPr>
        <p:pic>
          <p:nvPicPr>
            <p:cNvPr id="8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13850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2"/>
            <a:ext cx="287616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88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2"/>
            <a:ext cx="287616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93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29711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2971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2"/>
            <a:ext cx="287616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31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2"/>
            <a:ext cx="287616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84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2"/>
            <a:ext cx="287616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84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A6A7-D14B-420F-93B4-5E5AE2C51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313" y="647678"/>
            <a:ext cx="7069347" cy="1790700"/>
          </a:xfrm>
        </p:spPr>
        <p:txBody>
          <a:bodyPr anchor="b">
            <a:normAutofit/>
          </a:bodyPr>
          <a:lstStyle>
            <a:lvl1pPr algn="l">
              <a:defRPr sz="3000"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9C410-5829-48D9-BE16-8E9578B92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313" y="2927973"/>
            <a:ext cx="7069347" cy="124182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latin typeface="Abadi" panose="020B06040201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871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1CF9-16BD-46BD-8703-51C5237B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5E0C3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E6851-C958-4554-AEC2-E49F16F6B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5E0C3"/>
                </a:solidFill>
                <a:latin typeface="Abadi" panose="020B0604020104020204" pitchFamily="34" charset="0"/>
              </a:defRPr>
            </a:lvl1pPr>
            <a:lvl2pPr>
              <a:defRPr>
                <a:solidFill>
                  <a:srgbClr val="E5E0C3"/>
                </a:solidFill>
                <a:latin typeface="Abadi" panose="020B0604020104020204" pitchFamily="34" charset="0"/>
              </a:defRPr>
            </a:lvl2pPr>
            <a:lvl3pPr>
              <a:defRPr>
                <a:solidFill>
                  <a:srgbClr val="E5E0C3"/>
                </a:solidFill>
                <a:latin typeface="Abadi" panose="020B0604020104020204" pitchFamily="34" charset="0"/>
              </a:defRPr>
            </a:lvl3pPr>
            <a:lvl4pPr>
              <a:defRPr>
                <a:solidFill>
                  <a:srgbClr val="E5E0C3"/>
                </a:solidFill>
                <a:latin typeface="Abadi" panose="020B0604020104020204" pitchFamily="34" charset="0"/>
              </a:defRPr>
            </a:lvl4pPr>
            <a:lvl5pPr>
              <a:defRPr>
                <a:solidFill>
                  <a:srgbClr val="E5E0C3"/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7F71-449D-421C-96C3-B3616501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72024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9248-1096-421E-B734-7FCA2F6B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282305"/>
            <a:ext cx="7886700" cy="1896665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7F616-11CF-48F7-9BD1-ADC691A6E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75" y="3221833"/>
            <a:ext cx="7886700" cy="892969"/>
          </a:xfrm>
        </p:spPr>
        <p:txBody>
          <a:bodyPr/>
          <a:lstStyle>
            <a:lvl1pPr marL="0" indent="0">
              <a:buNone/>
              <a:defRPr sz="1800">
                <a:solidFill>
                  <a:srgbClr val="E5E0C3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180CA-2D8F-45C1-820E-BC4D0FD3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E0C3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12091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4516"/>
            <a:ext cx="4038600" cy="3394472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4516"/>
            <a:ext cx="4038600" cy="3394472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54013" y="4765675"/>
            <a:ext cx="2895600" cy="273050"/>
          </a:xfrm>
          <a:prstGeom prst="rect">
            <a:avLst/>
          </a:prstGeom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fld id="{39687AC7-CD01-6144-93C8-B89C47364A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65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B359-CD2C-43A4-8048-C709CC32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6212D-7E6A-4C6F-BABA-3DA0EC724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85851"/>
            <a:ext cx="3886200" cy="3028950"/>
          </a:xfrm>
        </p:spPr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5B4C2-493B-4633-A9F7-E9BFB29C3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85851"/>
            <a:ext cx="3886200" cy="3028950"/>
          </a:xfrm>
        </p:spPr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 marL="685783" indent="0">
              <a:buNone/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6921A-3947-45DD-A72F-F24DF4EE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181" y="4205738"/>
            <a:ext cx="5724705" cy="273844"/>
          </a:xfrm>
        </p:spPr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78872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99B2-305E-44BD-97D4-CF86A66A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DB3EC-6039-4FBA-A491-0E2A4CA91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badi" panose="020B0604020104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35726-8DC0-4613-82F8-16FA3FDD7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235994"/>
          </a:xfrm>
        </p:spPr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5526E-D765-4BEF-9AED-699223CC5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badi" panose="020B0604020104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49FEE-4356-4A1C-945E-72CC98C46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235994"/>
          </a:xfrm>
        </p:spPr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EC1EF-D2AF-44B6-93D0-1BF9660E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88141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A1EC-2C02-4D3A-9A2B-1B44300F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87225-5865-446E-98C6-F66EE889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32635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BF21D-4592-4E45-9B10-A7BC77CC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36886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56EB-73A6-4BAE-A6F3-C54E2575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2900"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F83C-2B6B-46E9-92D2-68C71D049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374231"/>
          </a:xfrm>
        </p:spPr>
        <p:txBody>
          <a:bodyPr>
            <a:normAutofit/>
          </a:bodyPr>
          <a:lstStyle>
            <a:lvl1pPr>
              <a:defRPr sz="2000">
                <a:latin typeface="Abadi" panose="020B0604020104020204" pitchFamily="34" charset="0"/>
              </a:defRPr>
            </a:lvl1pPr>
            <a:lvl2pPr>
              <a:defRPr sz="2000">
                <a:latin typeface="Abadi" panose="020B0604020104020204" pitchFamily="34" charset="0"/>
              </a:defRPr>
            </a:lvl2pPr>
            <a:lvl3pPr>
              <a:defRPr sz="1800">
                <a:latin typeface="Abadi" panose="020B0604020104020204" pitchFamily="34" charset="0"/>
              </a:defRPr>
            </a:lvl3pPr>
            <a:lvl4pPr>
              <a:defRPr sz="1500">
                <a:latin typeface="Abadi" panose="020B0604020104020204" pitchFamily="34" charset="0"/>
              </a:defRPr>
            </a:lvl4pPr>
            <a:lvl5pPr>
              <a:defRPr sz="1500">
                <a:latin typeface="Abadi" panose="020B0604020104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0694C-1826-4251-ADFB-F22247189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35920"/>
            <a:ext cx="2949178" cy="247888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badi" panose="020B0604020104020204" pitchFamily="34" charset="0"/>
              </a:defRPr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BFD70-A8BB-480C-8C8D-4D454B50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34789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FA25-C296-4395-97BB-6844D7F4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2900"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1BF5C-76AE-404E-8FC1-97AEEA007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342902"/>
            <a:ext cx="4629150" cy="3771899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000">
                <a:latin typeface="Abadi" panose="020B0604020104020204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CC686-122A-441E-9915-999E657C3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35919"/>
            <a:ext cx="2949178" cy="24717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badi" panose="020B0604020104020204" pitchFamily="34" charset="0"/>
              </a:defRPr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F88A7-74C1-4D80-BA88-0F7187BC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98640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1"/>
            <a:ext cx="287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91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1"/>
            <a:ext cx="287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65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71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71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1"/>
            <a:ext cx="287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69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1"/>
            <a:ext cx="287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9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4979"/>
            <a:ext cx="4040188" cy="47982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4801"/>
            <a:ext cx="4040188" cy="296346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79988"/>
            <a:ext cx="4041775" cy="47982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9809"/>
            <a:ext cx="4041775" cy="296346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54013" y="4767265"/>
            <a:ext cx="2895600" cy="274637"/>
          </a:xfrm>
          <a:prstGeom prst="rect">
            <a:avLst/>
          </a:prstGeom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fld id="{10C11D5A-4478-E544-8CA8-5D768321F7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81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1"/>
            <a:ext cx="287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49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1"/>
            <a:ext cx="287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>
                <a:solidFill>
                  <a:srgbClr val="113468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1346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29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1"/>
            <a:ext cx="287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>
                <a:solidFill>
                  <a:srgbClr val="113468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13468">
                  <a:tint val="75000"/>
                </a:srgbClr>
              </a:solidFill>
            </a:endParaRPr>
          </a:p>
        </p:txBody>
      </p:sp>
      <p:pic>
        <p:nvPicPr>
          <p:cNvPr id="5" name="Picture 4" descr="Sleepless 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" y="-6142"/>
            <a:ext cx="9142858" cy="460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43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1"/>
            <a:ext cx="287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>
                <a:solidFill>
                  <a:srgbClr val="113468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1346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40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71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71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1"/>
            <a:ext cx="287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>
                <a:solidFill>
                  <a:srgbClr val="113468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1346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84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1"/>
            <a:ext cx="287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>
                <a:solidFill>
                  <a:srgbClr val="113468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1346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35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CHEMA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1"/>
            <a:ext cx="287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>
                <a:solidFill>
                  <a:srgbClr val="113468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13468">
                  <a:tint val="75000"/>
                </a:srgbClr>
              </a:solidFill>
            </a:endParaRPr>
          </a:p>
        </p:txBody>
      </p:sp>
      <p:pic>
        <p:nvPicPr>
          <p:cNvPr id="5" name="Picture 4" descr="Acupuncture Intervention2.png"/>
          <p:cNvPicPr>
            <a:picLocks noChangeAspect="1"/>
          </p:cNvPicPr>
          <p:nvPr userDrawn="1"/>
        </p:nvPicPr>
        <p:blipFill>
          <a:blip r:embed="rId2"/>
          <a:srcRect b="10134"/>
          <a:stretch>
            <a:fillRect/>
          </a:stretch>
        </p:blipFill>
        <p:spPr>
          <a:xfrm>
            <a:off x="571" y="322"/>
            <a:ext cx="9142858" cy="462168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54466" y="409402"/>
            <a:ext cx="1773806" cy="3416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Standardized points for</a:t>
            </a:r>
            <a:br>
              <a:rPr lang="en-US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sleep</a:t>
            </a:r>
            <a:r>
              <a:rPr lang="en-US" sz="37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7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comorbid symptoms</a:t>
            </a:r>
          </a:p>
        </p:txBody>
      </p:sp>
      <p:grpSp>
        <p:nvGrpSpPr>
          <p:cNvPr id="3" name="Group 5"/>
          <p:cNvGrpSpPr/>
          <p:nvPr userDrawn="1"/>
        </p:nvGrpSpPr>
        <p:grpSpPr>
          <a:xfrm>
            <a:off x="941494" y="3208020"/>
            <a:ext cx="1578727" cy="1074420"/>
            <a:chOff x="1255325" y="4277360"/>
            <a:chExt cx="2104969" cy="1432560"/>
          </a:xfrm>
        </p:grpSpPr>
        <p:grpSp>
          <p:nvGrpSpPr>
            <p:cNvPr id="6" name="Group 162"/>
            <p:cNvGrpSpPr/>
            <p:nvPr/>
          </p:nvGrpSpPr>
          <p:grpSpPr>
            <a:xfrm>
              <a:off x="1255325" y="4277360"/>
              <a:ext cx="2104969" cy="1432560"/>
              <a:chOff x="-249533" y="3613095"/>
              <a:chExt cx="3260660" cy="2164080"/>
            </a:xfrm>
          </p:grpSpPr>
          <p:grpSp>
            <p:nvGrpSpPr>
              <p:cNvPr id="7" name="Group 148"/>
              <p:cNvGrpSpPr/>
              <p:nvPr/>
            </p:nvGrpSpPr>
            <p:grpSpPr>
              <a:xfrm>
                <a:off x="-249533" y="3613095"/>
                <a:ext cx="3260660" cy="2164080"/>
                <a:chOff x="79590" y="3382645"/>
                <a:chExt cx="3260660" cy="216408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580390" y="3624873"/>
                  <a:ext cx="1453184" cy="1429092"/>
                </a:xfrm>
                <a:prstGeom prst="ellipse">
                  <a:avLst/>
                </a:prstGeom>
                <a:solidFill>
                  <a:srgbClr val="195BA3">
                    <a:alpha val="43922"/>
                  </a:srgb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br>
                    <a:rPr lang="en-US" sz="750" dirty="0">
                      <a:solidFill>
                        <a:prstClr val="white"/>
                      </a:solidFill>
                    </a:rPr>
                  </a:br>
                  <a:endParaRPr lang="en-US" sz="7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700736" y="4117633"/>
                  <a:ext cx="1453184" cy="1429092"/>
                </a:xfrm>
                <a:prstGeom prst="ellipse">
                  <a:avLst/>
                </a:prstGeom>
                <a:solidFill>
                  <a:srgbClr val="7030A0">
                    <a:alpha val="43922"/>
                  </a:srgb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r"/>
                  <a:endParaRPr lang="en-US" sz="7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026643" y="3382645"/>
                  <a:ext cx="1453184" cy="1429092"/>
                </a:xfrm>
                <a:prstGeom prst="ellipse">
                  <a:avLst/>
                </a:prstGeom>
                <a:solidFill>
                  <a:srgbClr val="002060">
                    <a:alpha val="43922"/>
                  </a:srgb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sz="7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392403" y="3616325"/>
                  <a:ext cx="1453184" cy="1429092"/>
                </a:xfrm>
                <a:prstGeom prst="ellipse">
                  <a:avLst/>
                </a:prstGeom>
                <a:solidFill>
                  <a:srgbClr val="D37D3D">
                    <a:alpha val="43922"/>
                  </a:srgb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sz="75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280643" y="4088765"/>
                  <a:ext cx="1453184" cy="1429092"/>
                </a:xfrm>
                <a:prstGeom prst="ellipse">
                  <a:avLst/>
                </a:prstGeom>
                <a:solidFill>
                  <a:srgbClr val="567B41">
                    <a:alpha val="43922"/>
                  </a:srgb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sz="75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9590" y="3886199"/>
                  <a:ext cx="1589583" cy="65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50" b="1" spc="-23" dirty="0">
                      <a:solidFill>
                        <a:prstClr val="white"/>
                      </a:solidFill>
                    </a:rPr>
                    <a:t>Relaxation Training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38556" y="4821244"/>
                  <a:ext cx="1814455" cy="65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50" b="1" spc="-23" dirty="0">
                      <a:solidFill>
                        <a:prstClr val="white"/>
                      </a:solidFill>
                    </a:rPr>
                    <a:t>Cognitive </a:t>
                  </a:r>
                  <a:br>
                    <a:rPr lang="en-US" sz="750" b="1" spc="-23" dirty="0">
                      <a:solidFill>
                        <a:prstClr val="white"/>
                      </a:solidFill>
                    </a:rPr>
                  </a:br>
                  <a:r>
                    <a:rPr lang="en-US" sz="750" b="1" spc="-23" dirty="0">
                      <a:solidFill>
                        <a:prstClr val="white"/>
                      </a:solidFill>
                    </a:rPr>
                    <a:t>Restructuring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28207" y="3830320"/>
                  <a:ext cx="1512043" cy="65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750" b="1" spc="-23" dirty="0">
                      <a:solidFill>
                        <a:prstClr val="white"/>
                      </a:solidFill>
                    </a:rPr>
                    <a:t>Sleep </a:t>
                  </a:r>
                  <a:br>
                    <a:rPr lang="en-US" sz="750" b="1" spc="-23" dirty="0">
                      <a:solidFill>
                        <a:prstClr val="white"/>
                      </a:solidFill>
                    </a:rPr>
                  </a:br>
                  <a:r>
                    <a:rPr lang="en-US" sz="750" b="1" spc="-23" dirty="0">
                      <a:solidFill>
                        <a:prstClr val="white"/>
                      </a:solidFill>
                    </a:rPr>
                    <a:t>Restriction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839860" y="4805896"/>
                  <a:ext cx="1488781" cy="65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750" b="1" spc="-23" dirty="0">
                      <a:solidFill>
                        <a:prstClr val="white"/>
                      </a:solidFill>
                    </a:rPr>
                    <a:t>Stimulus </a:t>
                  </a:r>
                  <a:br>
                    <a:rPr lang="en-US" sz="750" b="1" spc="-23" dirty="0">
                      <a:solidFill>
                        <a:prstClr val="white"/>
                      </a:solidFill>
                    </a:rPr>
                  </a:br>
                  <a:r>
                    <a:rPr lang="en-US" sz="750" b="1" spc="-23" dirty="0">
                      <a:solidFill>
                        <a:prstClr val="white"/>
                      </a:solidFill>
                    </a:rPr>
                    <a:t>Control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987710" y="3485421"/>
                  <a:ext cx="1512047" cy="4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50" b="1" spc="-23" dirty="0">
                      <a:solidFill>
                        <a:prstClr val="white"/>
                      </a:solidFill>
                    </a:rPr>
                    <a:t>Education</a:t>
                  </a:r>
                </a:p>
              </p:txBody>
            </p:sp>
          </p:grpSp>
          <p:sp>
            <p:nvSpPr>
              <p:cNvPr id="10" name="Freeform 9"/>
              <p:cNvSpPr/>
              <p:nvPr/>
            </p:nvSpPr>
            <p:spPr>
              <a:xfrm>
                <a:off x="1093560" y="4393038"/>
                <a:ext cx="536740" cy="623165"/>
              </a:xfrm>
              <a:custGeom>
                <a:avLst/>
                <a:gdLst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321945 w 674370"/>
                  <a:gd name="connsiteY0" fmla="*/ 0 h 775335"/>
                  <a:gd name="connsiteX1" fmla="*/ 674370 w 674370"/>
                  <a:gd name="connsiteY1" fmla="*/ 283845 h 775335"/>
                  <a:gd name="connsiteX2" fmla="*/ 361950 w 674370"/>
                  <a:gd name="connsiteY2" fmla="*/ 775335 h 775335"/>
                  <a:gd name="connsiteX3" fmla="*/ 0 w 674370"/>
                  <a:gd name="connsiteY3" fmla="*/ 285750 h 775335"/>
                  <a:gd name="connsiteX4" fmla="*/ 321945 w 674370"/>
                  <a:gd name="connsiteY4" fmla="*/ 0 h 775335"/>
                  <a:gd name="connsiteX0" fmla="*/ 337185 w 674370"/>
                  <a:gd name="connsiteY0" fmla="*/ 0 h 782955"/>
                  <a:gd name="connsiteX1" fmla="*/ 674370 w 674370"/>
                  <a:gd name="connsiteY1" fmla="*/ 291465 h 782955"/>
                  <a:gd name="connsiteX2" fmla="*/ 361950 w 674370"/>
                  <a:gd name="connsiteY2" fmla="*/ 782955 h 782955"/>
                  <a:gd name="connsiteX3" fmla="*/ 0 w 674370"/>
                  <a:gd name="connsiteY3" fmla="*/ 293370 h 782955"/>
                  <a:gd name="connsiteX4" fmla="*/ 337185 w 674370"/>
                  <a:gd name="connsiteY4" fmla="*/ 0 h 782955"/>
                  <a:gd name="connsiteX0" fmla="*/ 337185 w 674370"/>
                  <a:gd name="connsiteY0" fmla="*/ 0 h 782955"/>
                  <a:gd name="connsiteX1" fmla="*/ 674370 w 674370"/>
                  <a:gd name="connsiteY1" fmla="*/ 291465 h 782955"/>
                  <a:gd name="connsiteX2" fmla="*/ 361950 w 674370"/>
                  <a:gd name="connsiteY2" fmla="*/ 782955 h 782955"/>
                  <a:gd name="connsiteX3" fmla="*/ 0 w 674370"/>
                  <a:gd name="connsiteY3" fmla="*/ 293370 h 782955"/>
                  <a:gd name="connsiteX4" fmla="*/ 337185 w 674370"/>
                  <a:gd name="connsiteY4" fmla="*/ 0 h 782955"/>
                  <a:gd name="connsiteX0" fmla="*/ 337185 w 674370"/>
                  <a:gd name="connsiteY0" fmla="*/ 0 h 782955"/>
                  <a:gd name="connsiteX1" fmla="*/ 674370 w 674370"/>
                  <a:gd name="connsiteY1" fmla="*/ 291465 h 782955"/>
                  <a:gd name="connsiteX2" fmla="*/ 361950 w 674370"/>
                  <a:gd name="connsiteY2" fmla="*/ 782955 h 782955"/>
                  <a:gd name="connsiteX3" fmla="*/ 0 w 674370"/>
                  <a:gd name="connsiteY3" fmla="*/ 293370 h 782955"/>
                  <a:gd name="connsiteX4" fmla="*/ 337185 w 674370"/>
                  <a:gd name="connsiteY4" fmla="*/ 0 h 782955"/>
                  <a:gd name="connsiteX0" fmla="*/ 337185 w 674370"/>
                  <a:gd name="connsiteY0" fmla="*/ 0 h 782955"/>
                  <a:gd name="connsiteX1" fmla="*/ 674370 w 674370"/>
                  <a:gd name="connsiteY1" fmla="*/ 291465 h 782955"/>
                  <a:gd name="connsiteX2" fmla="*/ 361950 w 674370"/>
                  <a:gd name="connsiteY2" fmla="*/ 782955 h 782955"/>
                  <a:gd name="connsiteX3" fmla="*/ 0 w 674370"/>
                  <a:gd name="connsiteY3" fmla="*/ 293370 h 782955"/>
                  <a:gd name="connsiteX4" fmla="*/ 337185 w 674370"/>
                  <a:gd name="connsiteY4" fmla="*/ 0 h 782955"/>
                  <a:gd name="connsiteX0" fmla="*/ 337185 w 674370"/>
                  <a:gd name="connsiteY0" fmla="*/ 0 h 782955"/>
                  <a:gd name="connsiteX1" fmla="*/ 674370 w 674370"/>
                  <a:gd name="connsiteY1" fmla="*/ 291465 h 782955"/>
                  <a:gd name="connsiteX2" fmla="*/ 361950 w 674370"/>
                  <a:gd name="connsiteY2" fmla="*/ 782955 h 782955"/>
                  <a:gd name="connsiteX3" fmla="*/ 0 w 674370"/>
                  <a:gd name="connsiteY3" fmla="*/ 293370 h 782955"/>
                  <a:gd name="connsiteX4" fmla="*/ 337185 w 674370"/>
                  <a:gd name="connsiteY4" fmla="*/ 0 h 782955"/>
                  <a:gd name="connsiteX0" fmla="*/ 337185 w 674370"/>
                  <a:gd name="connsiteY0" fmla="*/ 0 h 782955"/>
                  <a:gd name="connsiteX1" fmla="*/ 674370 w 674370"/>
                  <a:gd name="connsiteY1" fmla="*/ 291465 h 782955"/>
                  <a:gd name="connsiteX2" fmla="*/ 361950 w 674370"/>
                  <a:gd name="connsiteY2" fmla="*/ 782955 h 782955"/>
                  <a:gd name="connsiteX3" fmla="*/ 0 w 674370"/>
                  <a:gd name="connsiteY3" fmla="*/ 293370 h 782955"/>
                  <a:gd name="connsiteX4" fmla="*/ 337185 w 674370"/>
                  <a:gd name="connsiteY4" fmla="*/ 0 h 78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370" h="782955">
                    <a:moveTo>
                      <a:pt x="337185" y="0"/>
                    </a:moveTo>
                    <a:cubicBezTo>
                      <a:pt x="559435" y="100330"/>
                      <a:pt x="610235" y="204470"/>
                      <a:pt x="674370" y="291465"/>
                    </a:cubicBezTo>
                    <a:cubicBezTo>
                      <a:pt x="619760" y="527685"/>
                      <a:pt x="563245" y="601980"/>
                      <a:pt x="361950" y="782955"/>
                    </a:cubicBezTo>
                    <a:cubicBezTo>
                      <a:pt x="123190" y="634365"/>
                      <a:pt x="27305" y="430530"/>
                      <a:pt x="0" y="293370"/>
                    </a:cubicBezTo>
                    <a:cubicBezTo>
                      <a:pt x="63500" y="217805"/>
                      <a:pt x="121285" y="94615"/>
                      <a:pt x="337185" y="0"/>
                    </a:cubicBezTo>
                    <a:close/>
                  </a:path>
                </a:pathLst>
              </a:custGeom>
              <a:solidFill>
                <a:srgbClr val="13457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88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879600" y="4846696"/>
              <a:ext cx="863600" cy="344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CBT-I </a:t>
              </a:r>
              <a:endParaRPr lang="en-US" sz="105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558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139" y="4709341"/>
            <a:ext cx="287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>
                <a:solidFill>
                  <a:srgbClr val="113468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1346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74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5" y="331802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SK_logo_simp_hor_s_pos_d188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642100" y="4622800"/>
            <a:ext cx="2209800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9" name="Picture 8" descr="MSKCC_super_pos_rgb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01" b="29889"/>
          <a:stretch/>
        </p:blipFill>
        <p:spPr>
          <a:xfrm>
            <a:off x="4457714" y="459301"/>
            <a:ext cx="4686299" cy="4684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675" y="1667524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675" y="3518875"/>
            <a:ext cx="6400800" cy="980240"/>
          </a:xfrm>
          <a:prstGeom prst="rect">
            <a:avLst/>
          </a:prstGeom>
        </p:spPr>
        <p:txBody>
          <a:bodyPr lIns="91414" tIns="45707" rIns="91414" bIns="45707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6290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8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5" y="331802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86A4F1-8E8F-4F4D-9035-FB06474EB139}"/>
              </a:ext>
            </a:extLst>
          </p:cNvPr>
          <p:cNvSpPr/>
          <p:nvPr userDrawn="1"/>
        </p:nvSpPr>
        <p:spPr>
          <a:xfrm>
            <a:off x="6536531" y="3864769"/>
            <a:ext cx="2278857" cy="1278731"/>
          </a:xfrm>
          <a:prstGeom prst="rect">
            <a:avLst/>
          </a:prstGeom>
          <a:solidFill>
            <a:srgbClr val="008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 descr="MSKCC_super_pos_rgb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01" b="29889"/>
          <a:stretch/>
        </p:blipFill>
        <p:spPr>
          <a:xfrm>
            <a:off x="4457714" y="459301"/>
            <a:ext cx="4686299" cy="46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5" y="331790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SK_logo_simp_hor_s_pos_d188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42100" y="4622801"/>
            <a:ext cx="2209800" cy="520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2" y="459288"/>
            <a:ext cx="6054725" cy="66810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7677" y="2289810"/>
            <a:ext cx="6316025" cy="21297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916017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76" y="221469"/>
            <a:ext cx="8468519" cy="402431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4" y="807256"/>
            <a:ext cx="8492466" cy="3812281"/>
          </a:xfrm>
          <a:prstGeom prst="rect">
            <a:avLst/>
          </a:prstGeom>
        </p:spPr>
        <p:txBody>
          <a:bodyPr lIns="91414" tIns="45707" rIns="91414" bIns="45707"/>
          <a:lstStyle>
            <a:lvl1pPr marL="215426" indent="-215426">
              <a:spcBef>
                <a:spcPts val="1500"/>
              </a:spcBef>
              <a:defRPr/>
            </a:lvl1pPr>
            <a:lvl2pPr marL="515372" indent="-260669">
              <a:spcBef>
                <a:spcPts val="1500"/>
              </a:spcBef>
              <a:defRPr/>
            </a:lvl2pPr>
            <a:lvl3pPr marL="685579" indent="-170208">
              <a:spcBef>
                <a:spcPts val="15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3761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3840">
          <p15:clr>
            <a:srgbClr val="FBAE40"/>
          </p15:clr>
        </p15:guide>
        <p15:guide id="3" pos="3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954" y="66823"/>
            <a:ext cx="8545707" cy="513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4013" y="4767277"/>
            <a:ext cx="2895600" cy="274637"/>
          </a:xfrm>
          <a:prstGeom prst="rect">
            <a:avLst/>
          </a:prstGeom>
        </p:spPr>
        <p:txBody>
          <a:bodyPr wrap="square" lIns="91414" tIns="45707" rIns="91414" bIns="45707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675063" y="4767277"/>
            <a:ext cx="2133600" cy="274637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837A89B-64C8-494D-94D8-51B302132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83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5" y="331790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SK_logo_simp_hor_s_pos_d188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42100" y="4622801"/>
            <a:ext cx="2209800" cy="520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2" y="459288"/>
            <a:ext cx="6054725" cy="66810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7677" y="2289810"/>
            <a:ext cx="6316025" cy="21297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03297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954" y="66823"/>
            <a:ext cx="8545707" cy="513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4013" y="4767265"/>
            <a:ext cx="2895600" cy="274637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837A89B-64C8-494D-94D8-51B302132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76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013" y="66675"/>
            <a:ext cx="8545512" cy="5143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9404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1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88990" y="4767265"/>
            <a:ext cx="2460625" cy="274637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A698E2A-56AA-9440-957A-DAF693FB2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96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954" y="66823"/>
            <a:ext cx="8545707" cy="513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62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5" y="331790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SK_logo_simp_hor_s_pos_d188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42100" y="4622801"/>
            <a:ext cx="2209800" cy="520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2" y="459288"/>
            <a:ext cx="6054725" cy="66810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7677" y="2289810"/>
            <a:ext cx="6316025" cy="21297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631729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954" y="66823"/>
            <a:ext cx="8545707" cy="513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4013" y="4767265"/>
            <a:ext cx="2895600" cy="274637"/>
          </a:xfrm>
          <a:prstGeom prst="rect">
            <a:avLst/>
          </a:prstGeom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837A89B-64C8-494D-94D8-51B302132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19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013" y="66675"/>
            <a:ext cx="8545512" cy="514350"/>
          </a:xfrm>
          <a:prstGeom prst="rect">
            <a:avLst/>
          </a:prstGeom>
        </p:spPr>
        <p:txBody>
          <a:bodyPr lIns="91438" tIns="45719" rIns="91438" bIns="45719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9404"/>
            <a:ext cx="5486400" cy="3086100"/>
          </a:xfrm>
          <a:prstGeom prst="rect">
            <a:avLst/>
          </a:prstGeom>
        </p:spPr>
        <p:txBody>
          <a:bodyPr lIns="91438" tIns="45719" rIns="91438" bIns="45719"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1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88990" y="4767265"/>
            <a:ext cx="2460625" cy="274637"/>
          </a:xfrm>
          <a:prstGeom prst="rect">
            <a:avLst/>
          </a:prstGeom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A698E2A-56AA-9440-957A-DAF693FB2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22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5" y="331790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SK_logo_simp_hor_s_pos_d188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42100" y="4622801"/>
            <a:ext cx="2209800" cy="520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2" y="459288"/>
            <a:ext cx="6054725" cy="66810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7677" y="2289810"/>
            <a:ext cx="6316025" cy="21297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71379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954" y="66823"/>
            <a:ext cx="8545707" cy="513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4013" y="4767265"/>
            <a:ext cx="2895600" cy="274637"/>
          </a:xfrm>
          <a:prstGeom prst="rect">
            <a:avLst/>
          </a:prstGeom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fld id="{F837A89B-64C8-494D-94D8-51B302132E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92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8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5" y="331802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86A4F1-8E8F-4F4D-9035-FB06474EB139}"/>
              </a:ext>
            </a:extLst>
          </p:cNvPr>
          <p:cNvSpPr/>
          <p:nvPr userDrawn="1"/>
        </p:nvSpPr>
        <p:spPr>
          <a:xfrm>
            <a:off x="6536531" y="3864771"/>
            <a:ext cx="2278857" cy="1278731"/>
          </a:xfrm>
          <a:prstGeom prst="rect">
            <a:avLst/>
          </a:prstGeom>
          <a:solidFill>
            <a:srgbClr val="008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9" name="Picture 8" descr="MSKCC_super_pos_rgb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01" b="29889"/>
          <a:stretch/>
        </p:blipFill>
        <p:spPr>
          <a:xfrm>
            <a:off x="4457716" y="459303"/>
            <a:ext cx="4686299" cy="46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74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5" y="331802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SK_logo_simp_hor_s_pos_d188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42100" y="4622801"/>
            <a:ext cx="2209800" cy="520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16" y="459288"/>
            <a:ext cx="6054725" cy="66810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7691" y="2289810"/>
            <a:ext cx="6316025" cy="21297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252218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5" y="331802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SK_logo_simp_hor_s_pos_d188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42100" y="4622801"/>
            <a:ext cx="2209800" cy="520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16" y="459288"/>
            <a:ext cx="6054725" cy="66810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7691" y="2289810"/>
            <a:ext cx="6316025" cy="21297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57887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5" y="331792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SK_logo_simp_hor_s_pos_d188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42100" y="4622801"/>
            <a:ext cx="2209800" cy="520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4" y="459288"/>
            <a:ext cx="6054725" cy="66810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7679" y="2289810"/>
            <a:ext cx="6316025" cy="21297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91852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5" y="331791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SK_logo_simp_hor_s_pos_d188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42100" y="4622801"/>
            <a:ext cx="2209800" cy="520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3" y="459288"/>
            <a:ext cx="6054725" cy="66810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7678" y="2289810"/>
            <a:ext cx="6316025" cy="21297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0527812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013" y="66675"/>
            <a:ext cx="8545512" cy="514350"/>
          </a:xfrm>
          <a:prstGeom prst="rect">
            <a:avLst/>
          </a:prstGeom>
        </p:spPr>
        <p:txBody>
          <a:bodyPr lIns="91438" tIns="45719" rIns="91438" bIns="45719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9404"/>
            <a:ext cx="5486400" cy="3086100"/>
          </a:xfrm>
          <a:prstGeom prst="rect">
            <a:avLst/>
          </a:prstGeom>
        </p:spPr>
        <p:txBody>
          <a:bodyPr lIns="91438" tIns="45719" rIns="91438" bIns="45719"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88991" y="4767266"/>
            <a:ext cx="2460625" cy="274637"/>
          </a:xfrm>
          <a:prstGeom prst="rect">
            <a:avLst/>
          </a:prstGeom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675063" y="4767266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A698E2A-56AA-9440-957A-DAF693FB2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799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5" y="331790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SK_logo_simp_hor_s_pos_d188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6" y="368608"/>
            <a:ext cx="2882559" cy="6011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42100" y="4622801"/>
            <a:ext cx="2209800" cy="520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2" y="459288"/>
            <a:ext cx="6054725" cy="66810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7677" y="2289810"/>
            <a:ext cx="6316025" cy="21297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10306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013" y="66675"/>
            <a:ext cx="8545512" cy="514350"/>
          </a:xfrm>
          <a:prstGeom prst="rect">
            <a:avLst/>
          </a:prstGeom>
        </p:spPr>
        <p:txBody>
          <a:bodyPr lIns="91438" tIns="45719" rIns="91438" bIns="45719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9404"/>
            <a:ext cx="5486400" cy="3086100"/>
          </a:xfrm>
          <a:prstGeom prst="rect">
            <a:avLst/>
          </a:prstGeom>
        </p:spPr>
        <p:txBody>
          <a:bodyPr lIns="91438" tIns="45719" rIns="91438" bIns="45719"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1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88990" y="4767265"/>
            <a:ext cx="2460625" cy="274637"/>
          </a:xfrm>
          <a:prstGeom prst="rect">
            <a:avLst/>
          </a:prstGeom>
        </p:spPr>
        <p:txBody>
          <a:bodyPr wrap="square" lIns="91438" tIns="45719" rIns="91438" bIns="45719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675063" y="4767265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fld id="{2A698E2A-56AA-9440-957A-DAF693FB25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5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O_Branded PPT Slide De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 descr="SIO_Branded PPT Slide Deck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82669" b="7342"/>
          <a:stretch/>
        </p:blipFill>
        <p:spPr>
          <a:xfrm>
            <a:off x="6509658" y="4114801"/>
            <a:ext cx="2634343" cy="6510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125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 dirty="0">
              <a:solidFill>
                <a:srgbClr val="15572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55720">
                    <a:tint val="75000"/>
                  </a:srgbClr>
                </a:solidFill>
              </a:rPr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43425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8BEECA4E-2AC5-704D-87D0-7F388F335116}" type="slidenum">
              <a:rPr lang="en-US">
                <a:solidFill>
                  <a:srgbClr val="15572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572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906913"/>
            <a:ext cx="7647214" cy="1394837"/>
          </a:xfrm>
        </p:spPr>
        <p:txBody>
          <a:bodyPr anchor="t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9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 lIns="91438" tIns="45719" rIns="91438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 lIns="91438" tIns="45719" rIns="91438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11429" y="4934873"/>
            <a:ext cx="609600" cy="151209"/>
          </a:xfrm>
          <a:prstGeom prst="rect">
            <a:avLst/>
          </a:prstGeom>
          <a:ln/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fld id="{4C16B376-4C73-420A-BF2F-E82096762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54013" y="66675"/>
            <a:ext cx="85455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9" y="4483102"/>
            <a:ext cx="20208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46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</p:sldLayoutIdLst>
  <p:hf sldNum="0" hdr="0" dt="0"/>
  <p:txStyles>
    <p:titleStyle>
      <a:lvl1pPr algn="l" defTabSz="455591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2986E2"/>
          </a:solidFill>
          <a:latin typeface="Arial"/>
          <a:ea typeface="ＭＳ Ｐゴシック" charset="-128"/>
          <a:cs typeface="Arial"/>
        </a:defRPr>
      </a:lvl1pPr>
      <a:lvl2pPr algn="l" defTabSz="455591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2pPr>
      <a:lvl3pPr algn="l" defTabSz="455591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3pPr>
      <a:lvl4pPr algn="l" defTabSz="455591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4pPr>
      <a:lvl5pPr algn="l" defTabSz="455591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5pPr>
      <a:lvl6pPr marL="457166"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331"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498"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664"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1297" indent="-341297" algn="l" defTabSz="4555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1326" indent="-284149" algn="l" defTabSz="4555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1357" indent="-227001" algn="l" defTabSz="4555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598533" indent="-227001" algn="l" defTabSz="4555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5710" indent="-227001" algn="l" defTabSz="45559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411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2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54013" y="66675"/>
            <a:ext cx="85455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9" y="4483102"/>
            <a:ext cx="20208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5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850" r:id="rId11"/>
  </p:sldLayoutIdLst>
  <p:hf sldNum="0" hdr="0" dt="0"/>
  <p:txStyles>
    <p:titleStyle>
      <a:lvl1pPr algn="l" defTabSz="455591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2986E2"/>
          </a:solidFill>
          <a:latin typeface="Arial"/>
          <a:ea typeface="ＭＳ Ｐゴシック" charset="-128"/>
          <a:cs typeface="Arial"/>
        </a:defRPr>
      </a:lvl1pPr>
      <a:lvl2pPr algn="l" defTabSz="455591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2pPr>
      <a:lvl3pPr algn="l" defTabSz="455591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3pPr>
      <a:lvl4pPr algn="l" defTabSz="455591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4pPr>
      <a:lvl5pPr algn="l" defTabSz="455591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5pPr>
      <a:lvl6pPr marL="457166"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331"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498"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664" algn="l" defTabSz="457166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1297" indent="-341297" algn="l" defTabSz="4555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1326" indent="-284149" algn="l" defTabSz="4555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1357" indent="-227001" algn="l" defTabSz="4555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598533" indent="-227001" algn="l" defTabSz="4555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5710" indent="-227001" algn="l" defTabSz="45559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411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2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0"/>
            <a:ext cx="7886700" cy="297117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22408" y="4886325"/>
            <a:ext cx="184662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</p:sldLayoutIdLst>
  <p:hf sldNum="0"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900" b="1" i="0" kern="1200" baseline="0">
          <a:solidFill>
            <a:srgbClr val="113468"/>
          </a:solidFill>
          <a:latin typeface="Calibri"/>
          <a:ea typeface="+mj-ea"/>
          <a:cs typeface="Calibri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Calibri"/>
          <a:ea typeface="+mn-ea"/>
          <a:cs typeface="Calibri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Calibri"/>
          <a:ea typeface="+mn-ea"/>
          <a:cs typeface="Calibri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Calibri"/>
          <a:ea typeface="+mn-ea"/>
          <a:cs typeface="Calibri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Calibri"/>
          <a:ea typeface="+mn-ea"/>
          <a:cs typeface="Calibri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22D470-B74C-49B5-A633-FE8C0D431205}"/>
              </a:ext>
            </a:extLst>
          </p:cNvPr>
          <p:cNvSpPr/>
          <p:nvPr userDrawn="1"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2A71A5"/>
          </a:solidFill>
          <a:ln w="9525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342892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1EEC72-1EEE-41D4-8528-2C115358B88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36653" y="4629147"/>
            <a:ext cx="3428246" cy="3497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D39901-0EAC-46E6-A22F-71CCB284409F}"/>
              </a:ext>
            </a:extLst>
          </p:cNvPr>
          <p:cNvSpPr/>
          <p:nvPr userDrawn="1"/>
        </p:nvSpPr>
        <p:spPr>
          <a:xfrm>
            <a:off x="845820" y="4914900"/>
            <a:ext cx="8298180" cy="236220"/>
          </a:xfrm>
          <a:prstGeom prst="rect">
            <a:avLst/>
          </a:prstGeom>
          <a:solidFill>
            <a:srgbClr val="0471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DBDCD-CB1D-4F41-9D42-0F96FD84482B}"/>
              </a:ext>
            </a:extLst>
          </p:cNvPr>
          <p:cNvSpPr txBox="1"/>
          <p:nvPr userDrawn="1"/>
        </p:nvSpPr>
        <p:spPr>
          <a:xfrm flipH="1">
            <a:off x="5745480" y="4735955"/>
            <a:ext cx="3398520" cy="338554"/>
          </a:xfrm>
          <a:custGeom>
            <a:avLst/>
            <a:gdLst>
              <a:gd name="connsiteX0" fmla="*/ 0 w 4938884"/>
              <a:gd name="connsiteY0" fmla="*/ 0 h 461665"/>
              <a:gd name="connsiteX1" fmla="*/ 4938884 w 4938884"/>
              <a:gd name="connsiteY1" fmla="*/ 0 h 461665"/>
              <a:gd name="connsiteX2" fmla="*/ 4938884 w 4938884"/>
              <a:gd name="connsiteY2" fmla="*/ 461665 h 461665"/>
              <a:gd name="connsiteX3" fmla="*/ 0 w 4938884"/>
              <a:gd name="connsiteY3" fmla="*/ 461665 h 461665"/>
              <a:gd name="connsiteX4" fmla="*/ 0 w 4938884"/>
              <a:gd name="connsiteY4" fmla="*/ 0 h 461665"/>
              <a:gd name="connsiteX0" fmla="*/ 0 w 4938884"/>
              <a:gd name="connsiteY0" fmla="*/ 0 h 461665"/>
              <a:gd name="connsiteX1" fmla="*/ 4938884 w 4938884"/>
              <a:gd name="connsiteY1" fmla="*/ 0 h 461665"/>
              <a:gd name="connsiteX2" fmla="*/ 4932401 w 4938884"/>
              <a:gd name="connsiteY2" fmla="*/ 233556 h 461665"/>
              <a:gd name="connsiteX3" fmla="*/ 4938884 w 4938884"/>
              <a:gd name="connsiteY3" fmla="*/ 461665 h 461665"/>
              <a:gd name="connsiteX4" fmla="*/ 0 w 4938884"/>
              <a:gd name="connsiteY4" fmla="*/ 461665 h 461665"/>
              <a:gd name="connsiteX5" fmla="*/ 0 w 4938884"/>
              <a:gd name="connsiteY5" fmla="*/ 0 h 461665"/>
              <a:gd name="connsiteX0" fmla="*/ 0 w 4938884"/>
              <a:gd name="connsiteY0" fmla="*/ 0 h 461665"/>
              <a:gd name="connsiteX1" fmla="*/ 4938884 w 4938884"/>
              <a:gd name="connsiteY1" fmla="*/ 0 h 461665"/>
              <a:gd name="connsiteX2" fmla="*/ 4767301 w 4938884"/>
              <a:gd name="connsiteY2" fmla="*/ 246256 h 461665"/>
              <a:gd name="connsiteX3" fmla="*/ 4938884 w 4938884"/>
              <a:gd name="connsiteY3" fmla="*/ 461665 h 461665"/>
              <a:gd name="connsiteX4" fmla="*/ 0 w 4938884"/>
              <a:gd name="connsiteY4" fmla="*/ 461665 h 461665"/>
              <a:gd name="connsiteX5" fmla="*/ 0 w 4938884"/>
              <a:gd name="connsiteY5" fmla="*/ 0 h 461665"/>
              <a:gd name="connsiteX0" fmla="*/ 0 w 4938884"/>
              <a:gd name="connsiteY0" fmla="*/ 0 h 461665"/>
              <a:gd name="connsiteX1" fmla="*/ 4938884 w 4938884"/>
              <a:gd name="connsiteY1" fmla="*/ 0 h 461665"/>
              <a:gd name="connsiteX2" fmla="*/ 4767301 w 4938884"/>
              <a:gd name="connsiteY2" fmla="*/ 227416 h 461665"/>
              <a:gd name="connsiteX3" fmla="*/ 4938884 w 4938884"/>
              <a:gd name="connsiteY3" fmla="*/ 461665 h 461665"/>
              <a:gd name="connsiteX4" fmla="*/ 0 w 4938884"/>
              <a:gd name="connsiteY4" fmla="*/ 461665 h 461665"/>
              <a:gd name="connsiteX5" fmla="*/ 0 w 4938884"/>
              <a:gd name="connsiteY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8884" h="461665">
                <a:moveTo>
                  <a:pt x="0" y="0"/>
                </a:moveTo>
                <a:lnTo>
                  <a:pt x="4938884" y="0"/>
                </a:lnTo>
                <a:lnTo>
                  <a:pt x="4767301" y="227416"/>
                </a:lnTo>
                <a:lnTo>
                  <a:pt x="4938884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solidFill>
            <a:srgbClr val="BA0F3C"/>
          </a:solidFill>
        </p:spPr>
        <p:txBody>
          <a:bodyPr wrap="square" lIns="0" tIns="45719" rIns="0" bIns="45719" rtlCol="0">
            <a:spAutoFit/>
          </a:bodyPr>
          <a:lstStyle/>
          <a:p>
            <a:pPr marL="285736"/>
            <a:r>
              <a:rPr lang="en-US" sz="1600" spc="40" dirty="0">
                <a:solidFill>
                  <a:srgbClr val="E5E0C3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2020 Trans-NCI-NIH Conference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6D164-0254-4F8D-8211-9DB17971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67" y="273845"/>
            <a:ext cx="7886700" cy="657809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4FCE6-225E-4E5E-AB5D-43D0C9FC4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67" y="1086929"/>
            <a:ext cx="7886700" cy="3034341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47321-FA14-4D61-89D9-C9A47762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467" y="4184307"/>
            <a:ext cx="5724705" cy="273844"/>
          </a:xfrm>
          <a:prstGeom prst="rect">
            <a:avLst/>
          </a:prstGeom>
        </p:spPr>
        <p:txBody>
          <a:bodyPr vert="horz" lIns="91438" tIns="45719" rIns="91438" bIns="45719" rtlCol="0" anchor="b" anchorCtr="0"/>
          <a:lstStyle>
            <a:lvl1pPr algn="l">
              <a:defRPr sz="800">
                <a:solidFill>
                  <a:schemeClr val="bg1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1DBFCE-0F70-415F-862F-F70CADB8D206}"/>
              </a:ext>
            </a:extLst>
          </p:cNvPr>
          <p:cNvSpPr txBox="1"/>
          <p:nvPr userDrawn="1"/>
        </p:nvSpPr>
        <p:spPr>
          <a:xfrm>
            <a:off x="2040790" y="4887172"/>
            <a:ext cx="1683695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100" spc="40" dirty="0">
                <a:solidFill>
                  <a:schemeClr val="bg1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Center</a:t>
            </a:r>
            <a:r>
              <a:rPr lang="en-US" sz="1000" spc="40" dirty="0">
                <a:solidFill>
                  <a:schemeClr val="bg1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 for </a:t>
            </a:r>
            <a:r>
              <a:rPr lang="en-US" sz="1100" spc="40" dirty="0">
                <a:solidFill>
                  <a:schemeClr val="bg1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Global Health</a:t>
            </a:r>
          </a:p>
        </p:txBody>
      </p:sp>
    </p:spTree>
    <p:extLst>
      <p:ext uri="{BB962C8B-B14F-4D97-AF65-F5344CB8AC3E}">
        <p14:creationId xmlns:p14="http://schemas.microsoft.com/office/powerpoint/2010/main" val="226068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hf sldNum="0"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bg1"/>
          </a:solidFill>
          <a:latin typeface="Abadi" panose="020B0604020104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badi" panose="020B0604020104020204" pitchFamily="34" charset="0"/>
          <a:ea typeface="+mn-ea"/>
          <a:cs typeface="+mn-cs"/>
        </a:defRPr>
      </a:lvl1pPr>
      <a:lvl2pPr marL="428615" indent="-214308" algn="l" defTabSz="685783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–"/>
        <a:defRPr sz="2000" kern="1200">
          <a:solidFill>
            <a:schemeClr val="bg1"/>
          </a:solidFill>
          <a:latin typeface="Abadi" panose="020B060402010402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04">
          <p15:clr>
            <a:srgbClr val="F26B43"/>
          </p15:clr>
        </p15:guide>
        <p15:guide id="2" pos="528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345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3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C_1007 AM18 FacultySpeakerSlides_V5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71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22407" y="4886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1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113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C_1007 AM18 FacultySpeakerSlides_V5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71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22407" y="4886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11346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BFB08-6716-46E5-AE02-99537B12A3CA}"/>
              </a:ext>
            </a:extLst>
          </p:cNvPr>
          <p:cNvSpPr txBox="1"/>
          <p:nvPr userDrawn="1"/>
        </p:nvSpPr>
        <p:spPr>
          <a:xfrm>
            <a:off x="2303060" y="4858431"/>
            <a:ext cx="1166883" cy="242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113468"/>
                </a:solidFill>
              </a:rPr>
              <a:t>Press briefing presentation</a:t>
            </a:r>
          </a:p>
          <a:p>
            <a:endParaRPr lang="en-US" sz="375" b="1" i="1" dirty="0">
              <a:solidFill>
                <a:srgbClr val="1134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5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54013" y="66675"/>
            <a:ext cx="85455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39" y="4483114"/>
            <a:ext cx="20208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12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</p:sldLayoutIdLst>
  <p:hf sldNum="0" hdr="0" dt="0"/>
  <p:txStyles>
    <p:titleStyle>
      <a:lvl1pPr algn="l" defTabSz="455447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l" defTabSz="45544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2pPr>
      <a:lvl3pPr algn="l" defTabSz="45544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3pPr>
      <a:lvl4pPr algn="l" defTabSz="45544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4pPr>
      <a:lvl5pPr algn="l" defTabSz="45544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5pPr>
      <a:lvl6pPr marL="457022" algn="l" defTabSz="457022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061" algn="l" defTabSz="457022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090" algn="l" defTabSz="457022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124" algn="l" defTabSz="457022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1189" indent="-341189" algn="l" defTabSz="45544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1110" indent="-284065" algn="l" defTabSz="45544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1015" indent="-226929" algn="l" defTabSz="45544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598053" indent="-226929" algn="l" defTabSz="45544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5098" indent="-226929" algn="l" defTabSz="45544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3655" indent="-228510" algn="l" defTabSz="4570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4570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6" indent="-228510" algn="l" defTabSz="4570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4570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1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457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D1F0DE-480C-46B8-8C3E-B30CABA30FB9}"/>
              </a:ext>
            </a:extLst>
          </p:cNvPr>
          <p:cNvSpPr txBox="1">
            <a:spLocks/>
          </p:cNvSpPr>
          <p:nvPr/>
        </p:nvSpPr>
        <p:spPr bwMode="auto">
          <a:xfrm>
            <a:off x="644858" y="2046295"/>
            <a:ext cx="7958815" cy="58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8" tIns="45719" rIns="91438" bIns="45719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5591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2986E2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5591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defTabSz="455591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defTabSz="455591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defTabSz="455591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166" algn="l" defTabSz="457166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331" algn="l" defTabSz="457166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498" algn="l" defTabSz="457166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664" algn="l" defTabSz="457166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1D79D5"/>
                </a:solidFill>
              </a:rPr>
              <a:t>Comparative Effectiveness Research (CER) &amp;</a:t>
            </a:r>
            <a:br>
              <a:rPr lang="en-US" sz="2800" dirty="0">
                <a:solidFill>
                  <a:srgbClr val="1D79D5"/>
                </a:solidFill>
              </a:rPr>
            </a:br>
            <a:r>
              <a:rPr lang="en-US" sz="2800" dirty="0">
                <a:solidFill>
                  <a:srgbClr val="1D79D5"/>
                </a:solidFill>
              </a:rPr>
              <a:t>Patient Centered Outcomes Research (PCOR)</a:t>
            </a:r>
            <a:endParaRPr lang="en-US" sz="2800" spc="15" dirty="0">
              <a:solidFill>
                <a:srgbClr val="1D79D5"/>
              </a:solidFill>
              <a:latin typeface="Cambria" pitchFamily="18" charset="0"/>
              <a:ea typeface="+mj-ea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6B7AE4-B361-4DE4-8367-63065A3DF137}"/>
              </a:ext>
            </a:extLst>
          </p:cNvPr>
          <p:cNvSpPr txBox="1">
            <a:spLocks/>
          </p:cNvSpPr>
          <p:nvPr/>
        </p:nvSpPr>
        <p:spPr>
          <a:xfrm>
            <a:off x="644857" y="3055238"/>
            <a:ext cx="5579486" cy="90927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marL="0" indent="0" algn="l" defTabSz="45559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457166" indent="0" algn="ctr" defTabSz="45559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914331" indent="0" algn="ctr" defTabSz="45559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371498" indent="0" algn="ctr" defTabSz="45559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1828664" indent="0" algn="ctr" defTabSz="45559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285829" indent="0" algn="ctr" defTabSz="45716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95" indent="0" algn="ctr" defTabSz="45716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60" indent="0" algn="ctr" defTabSz="45716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326" indent="0" algn="ctr" defTabSz="45716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019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 J. Mao, MD, MSCE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Chief, Integrative Medicine Service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Laurance S. Rockefeller Chair in Integrative Medicine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Professor of Medicine &amp;  Population Health Sciences</a:t>
            </a:r>
          </a:p>
          <a:p>
            <a:pPr>
              <a:spcBef>
                <a:spcPts val="0"/>
              </a:spcBef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26</a:t>
            </a:r>
            <a:r>
              <a:rPr lang="en-US" sz="15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</a:p>
          <a:p>
            <a:pPr>
              <a:spcBef>
                <a:spcPts val="0"/>
              </a:spcBef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44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What is Patient Centered Outcomes Research?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7419A-8DCB-B030-6BF2-55FC97DE7C2E}"/>
              </a:ext>
            </a:extLst>
          </p:cNvPr>
          <p:cNvSpPr txBox="1"/>
          <p:nvPr/>
        </p:nvSpPr>
        <p:spPr>
          <a:xfrm>
            <a:off x="175463" y="4733913"/>
            <a:ext cx="87930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Witt CM. </a:t>
            </a:r>
            <a:r>
              <a:rPr lang="en-US" sz="800" i="1" dirty="0"/>
              <a:t>J </a:t>
            </a:r>
            <a:r>
              <a:rPr lang="en-US" sz="800" i="1" dirty="0" err="1"/>
              <a:t>Ethnopharmacol</a:t>
            </a:r>
            <a:r>
              <a:rPr lang="en-US" sz="800" i="1" dirty="0"/>
              <a:t> </a:t>
            </a:r>
            <a:r>
              <a:rPr lang="en-US" sz="800" dirty="0"/>
              <a:t>2013;147:254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0A0C8-D0D4-95E7-AB4E-8CB8BB008459}"/>
              </a:ext>
            </a:extLst>
          </p:cNvPr>
          <p:cNvSpPr/>
          <p:nvPr/>
        </p:nvSpPr>
        <p:spPr>
          <a:xfrm>
            <a:off x="670560" y="1092147"/>
            <a:ext cx="7719060" cy="3322320"/>
          </a:xfrm>
          <a:prstGeom prst="rect">
            <a:avLst/>
          </a:prstGeom>
          <a:solidFill>
            <a:srgbClr val="EAEAE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2B16B18-F9A1-AD60-BE0E-633C9B11B103}"/>
              </a:ext>
            </a:extLst>
          </p:cNvPr>
          <p:cNvSpPr txBox="1">
            <a:spLocks/>
          </p:cNvSpPr>
          <p:nvPr/>
        </p:nvSpPr>
        <p:spPr>
          <a:xfrm>
            <a:off x="353854" y="884026"/>
            <a:ext cx="8492466" cy="1921669"/>
          </a:xfrm>
          <a:prstGeom prst="rect">
            <a:avLst/>
          </a:prstGeom>
        </p:spPr>
        <p:txBody>
          <a:bodyPr/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 algn="ctr">
              <a:buFont typeface="Arial" charset="0"/>
              <a:buNone/>
            </a:pPr>
            <a:r>
              <a:rPr lang="en-US" dirty="0"/>
              <a:t>Patient-Centered Outcomes Research Institute (PCORI) </a:t>
            </a:r>
            <a:br>
              <a:rPr lang="en-US" dirty="0"/>
            </a:br>
            <a:r>
              <a:rPr lang="en-US" dirty="0"/>
              <a:t>was authorized by the </a:t>
            </a:r>
            <a:br>
              <a:rPr lang="en-US" dirty="0"/>
            </a:br>
            <a:r>
              <a:rPr lang="en-US" dirty="0"/>
              <a:t>Patient Protection and Affordable Care Act (PPACA) of 2010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33266C-9924-3ABF-6A63-D01FAECFBC74}"/>
              </a:ext>
            </a:extLst>
          </p:cNvPr>
          <p:cNvGrpSpPr/>
          <p:nvPr/>
        </p:nvGrpSpPr>
        <p:grpSpPr>
          <a:xfrm>
            <a:off x="2945044" y="2268516"/>
            <a:ext cx="3111038" cy="1952486"/>
            <a:chOff x="2945044" y="2060289"/>
            <a:chExt cx="3111038" cy="1952486"/>
          </a:xfrm>
        </p:grpSpPr>
        <p:pic>
          <p:nvPicPr>
            <p:cNvPr id="10" name="Picture 2" descr="http://thefenwayinstitute.org/wp-content/uploads/PCORI-LOGO-1000x550-1412598100.jpg">
              <a:extLst>
                <a:ext uri="{FF2B5EF4-FFF2-40B4-BE49-F238E27FC236}">
                  <a16:creationId xmlns:a16="http://schemas.microsoft.com/office/drawing/2014/main" id="{210A0EE5-CC72-BDA0-301D-02AEA6291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7519"/>
            <a:stretch>
              <a:fillRect/>
            </a:stretch>
          </p:blipFill>
          <p:spPr bwMode="auto">
            <a:xfrm>
              <a:off x="3508779" y="2060289"/>
              <a:ext cx="2263371" cy="1717496"/>
            </a:xfrm>
            <a:prstGeom prst="rect">
              <a:avLst/>
            </a:prstGeom>
            <a:no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1654FD-F585-9780-18BD-3C2FB78EB6D1}"/>
                </a:ext>
              </a:extLst>
            </p:cNvPr>
            <p:cNvSpPr txBox="1"/>
            <p:nvPr/>
          </p:nvSpPr>
          <p:spPr>
            <a:xfrm>
              <a:off x="2945044" y="3643443"/>
              <a:ext cx="3111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www.pcori.org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35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115614" y="409588"/>
            <a:ext cx="889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PCOTS (Formulating Research Question &amp; Trial Design)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3F2-4FBD-C314-2534-E35FFEF66A1E}"/>
              </a:ext>
            </a:extLst>
          </p:cNvPr>
          <p:cNvSpPr txBox="1">
            <a:spLocks/>
          </p:cNvSpPr>
          <p:nvPr/>
        </p:nvSpPr>
        <p:spPr>
          <a:xfrm>
            <a:off x="606583" y="1023847"/>
            <a:ext cx="7527131" cy="2334308"/>
          </a:xfrm>
          <a:prstGeom prst="rect">
            <a:avLst/>
          </a:prstGeom>
        </p:spPr>
        <p:txBody>
          <a:bodyPr/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opulation of patients / research participants and relevant subgroups of patients</a:t>
            </a:r>
          </a:p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ntervention(s) relevant to patients in the target population</a:t>
            </a:r>
          </a:p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omparator(s) relevant to patients in the target population</a:t>
            </a:r>
          </a:p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utcomes that are meaningful to patients in the target population</a:t>
            </a:r>
          </a:p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iming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of intervention, outcomes and length of follow-up</a:t>
            </a:r>
          </a:p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ettings in which the intervention is delivered, including the healthcare providers</a:t>
            </a:r>
          </a:p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8BA01E7-04B3-6808-92E8-0552CAB0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0367" y="2350687"/>
            <a:ext cx="1131165" cy="80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83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Formulating Research Questions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3F2-4FBD-C314-2534-E35FFEF66A1E}"/>
              </a:ext>
            </a:extLst>
          </p:cNvPr>
          <p:cNvSpPr txBox="1">
            <a:spLocks/>
          </p:cNvSpPr>
          <p:nvPr/>
        </p:nvSpPr>
        <p:spPr>
          <a:xfrm>
            <a:off x="606583" y="1023847"/>
            <a:ext cx="7527131" cy="2334308"/>
          </a:xfrm>
          <a:prstGeom prst="rect">
            <a:avLst/>
          </a:prstGeom>
        </p:spPr>
        <p:txBody>
          <a:bodyPr/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800" dirty="0"/>
              <a:t>Frame from patient’s perspective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Identify gaps in evidence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What are the evidence base of proposed intervention and comparator?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Are the intervention/comparator already available in the real world?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Emerging technological adaptation of </a:t>
            </a:r>
            <a:r>
              <a:rPr lang="en-US" sz="1800"/>
              <a:t>existing interventions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547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Data Integrity and Rigorous Analyses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3F2-4FBD-C314-2534-E35FFEF66A1E}"/>
              </a:ext>
            </a:extLst>
          </p:cNvPr>
          <p:cNvSpPr txBox="1">
            <a:spLocks/>
          </p:cNvSpPr>
          <p:nvPr/>
        </p:nvSpPr>
        <p:spPr>
          <a:xfrm>
            <a:off x="606583" y="1023847"/>
            <a:ext cx="7527131" cy="2334308"/>
          </a:xfrm>
          <a:prstGeom prst="rect">
            <a:avLst/>
          </a:prstGeom>
        </p:spPr>
        <p:txBody>
          <a:bodyPr/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800" dirty="0"/>
              <a:t>Assess data source adequacy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Describe data linkage plans, if applicable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A priori, specify plans for data analysis that correspond to major aims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Document validated scales and tests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Use sensitivity analyses to determine the impact of key assumptions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Provide sufficient information in reports to allow for assessments of the study’s internal and external validity</a:t>
            </a:r>
          </a:p>
        </p:txBody>
      </p:sp>
    </p:spTree>
    <p:extLst>
      <p:ext uri="{BB962C8B-B14F-4D97-AF65-F5344CB8AC3E}">
        <p14:creationId xmlns:p14="http://schemas.microsoft.com/office/powerpoint/2010/main" val="176255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Preventing and Handling Missing Data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3F2-4FBD-C314-2534-E35FFEF66A1E}"/>
              </a:ext>
            </a:extLst>
          </p:cNvPr>
          <p:cNvSpPr txBox="1">
            <a:spLocks/>
          </p:cNvSpPr>
          <p:nvPr/>
        </p:nvSpPr>
        <p:spPr>
          <a:xfrm>
            <a:off x="606583" y="1023847"/>
            <a:ext cx="7527131" cy="2334308"/>
          </a:xfrm>
          <a:prstGeom prst="rect">
            <a:avLst/>
          </a:prstGeom>
        </p:spPr>
        <p:txBody>
          <a:bodyPr/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800" dirty="0"/>
              <a:t>Describe methods to prevent and monitor missing data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Describe statistical methods to handle missing data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Use validated methods to deal with missing data that properly account for statistical uncertainty due to missingness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Record and report all reasons for dropout and missing data, and account for all patients in reports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Examine sensitivity of inferences to missing data methods and assumptions, and incorporate into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18543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Heterogeneity of Treatment Effects 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3F2-4FBD-C314-2534-E35FFEF66A1E}"/>
              </a:ext>
            </a:extLst>
          </p:cNvPr>
          <p:cNvSpPr txBox="1">
            <a:spLocks/>
          </p:cNvSpPr>
          <p:nvPr/>
        </p:nvSpPr>
        <p:spPr>
          <a:xfrm>
            <a:off x="606583" y="1023847"/>
            <a:ext cx="7527131" cy="2334308"/>
          </a:xfrm>
          <a:prstGeom prst="rect">
            <a:avLst/>
          </a:prstGeom>
        </p:spPr>
        <p:txBody>
          <a:bodyPr/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800" dirty="0"/>
              <a:t>State the goals of HTE analyses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For all HTE analyses, pre-specify the analysis plan; for hypothesis-driven HTE analyses, pre-specify hypotheses and supporting evidence base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All HTE claims must be based on appropriate statistical contrasts among groups being compared, such as interaction tests or estimates of differences </a:t>
            </a:r>
            <a:br>
              <a:rPr lang="en-US" sz="1800" dirty="0"/>
            </a:br>
            <a:r>
              <a:rPr lang="en-US" sz="1800" dirty="0"/>
              <a:t>in treatment effect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For any HTE analysis, report all pre-specified analyses and, at a minimum, the number of post hoc analyses, including all subgroups and outcomes analyzed</a:t>
            </a:r>
          </a:p>
        </p:txBody>
      </p:sp>
    </p:spTree>
    <p:extLst>
      <p:ext uri="{BB962C8B-B14F-4D97-AF65-F5344CB8AC3E}">
        <p14:creationId xmlns:p14="http://schemas.microsoft.com/office/powerpoint/2010/main" val="410551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on Trade-offs during Design Phase 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1E47BB-6A02-D7B1-E151-D7F480FDABF1}"/>
              </a:ext>
            </a:extLst>
          </p:cNvPr>
          <p:cNvGrpSpPr/>
          <p:nvPr/>
        </p:nvGrpSpPr>
        <p:grpSpPr>
          <a:xfrm>
            <a:off x="156210" y="1366093"/>
            <a:ext cx="8831580" cy="2834640"/>
            <a:chOff x="167640" y="967740"/>
            <a:chExt cx="8831580" cy="28346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022D0E3-3CA4-5915-447C-BF4ADC172C07}"/>
                </a:ext>
              </a:extLst>
            </p:cNvPr>
            <p:cNvGrpSpPr/>
            <p:nvPr/>
          </p:nvGrpSpPr>
          <p:grpSpPr>
            <a:xfrm>
              <a:off x="480060" y="967740"/>
              <a:ext cx="8519160" cy="1850911"/>
              <a:chOff x="480060" y="967740"/>
              <a:chExt cx="8519160" cy="1850911"/>
            </a:xfrm>
          </p:grpSpPr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0498C527-CC64-E493-6628-ABFFDA73ED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9824" t="71328" r="6851"/>
              <a:stretch/>
            </p:blipFill>
            <p:spPr>
              <a:xfrm>
                <a:off x="4907279" y="1287780"/>
                <a:ext cx="4091941" cy="1530871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B4473-721A-818B-BC03-3B270ADCF62D}"/>
                  </a:ext>
                </a:extLst>
              </p:cNvPr>
              <p:cNvSpPr txBox="1"/>
              <p:nvPr/>
            </p:nvSpPr>
            <p:spPr>
              <a:xfrm>
                <a:off x="4823460" y="967740"/>
                <a:ext cx="3211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Extrinsic study characteristics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38E07D-D9A3-8CF6-FF19-62432C6C25F2}"/>
                  </a:ext>
                </a:extLst>
              </p:cNvPr>
              <p:cNvSpPr txBox="1"/>
              <p:nvPr/>
            </p:nvSpPr>
            <p:spPr>
              <a:xfrm>
                <a:off x="480060" y="967740"/>
                <a:ext cx="3134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Intrinsic study characteristics</a:t>
                </a:r>
              </a:p>
            </p:txBody>
          </p:sp>
        </p:grp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99CC75E-BF3C-5FE2-B76B-69B8BBCF2C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0599" t="17523" r="4058" b="40233"/>
            <a:stretch/>
          </p:blipFill>
          <p:spPr>
            <a:xfrm>
              <a:off x="167640" y="1287780"/>
              <a:ext cx="4672399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65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the “Patient” into PCOR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3F2-4FBD-C314-2534-E35FFEF66A1E}"/>
              </a:ext>
            </a:extLst>
          </p:cNvPr>
          <p:cNvSpPr txBox="1">
            <a:spLocks/>
          </p:cNvSpPr>
          <p:nvPr/>
        </p:nvSpPr>
        <p:spPr>
          <a:xfrm>
            <a:off x="606583" y="1023847"/>
            <a:ext cx="7527131" cy="2334308"/>
          </a:xfrm>
          <a:prstGeom prst="rect">
            <a:avLst/>
          </a:prstGeom>
        </p:spPr>
        <p:txBody>
          <a:bodyPr/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800" dirty="0"/>
              <a:t>Engage people representing the population of interest and other relevant stakeholders in appropriate / necessary ways within the research context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Identify, select, recruit, and retain study participants representative of the spectrum of the population of interest and ensure that data are collected thoroughly and systematically from all study participants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Use patient-reported outcomes when patients or people at risk of a condition are the best source of information</a:t>
            </a:r>
          </a:p>
          <a:p>
            <a:pPr>
              <a:spcBef>
                <a:spcPts val="2000"/>
              </a:spcBef>
            </a:pPr>
            <a:r>
              <a:rPr lang="en-US" sz="1800" dirty="0"/>
              <a:t>Support dissemination and implementation of study results</a:t>
            </a:r>
          </a:p>
        </p:txBody>
      </p:sp>
    </p:spTree>
    <p:extLst>
      <p:ext uri="{BB962C8B-B14F-4D97-AF65-F5344CB8AC3E}">
        <p14:creationId xmlns:p14="http://schemas.microsoft.com/office/powerpoint/2010/main" val="3463146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Engagement Throughout the Study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2D5F98-06DD-E3ED-63AC-A7CBA20488FC}"/>
              </a:ext>
            </a:extLst>
          </p:cNvPr>
          <p:cNvSpPr txBox="1">
            <a:spLocks/>
          </p:cNvSpPr>
          <p:nvPr/>
        </p:nvSpPr>
        <p:spPr>
          <a:xfrm>
            <a:off x="416248" y="1264267"/>
            <a:ext cx="8492466" cy="2614966"/>
          </a:xfrm>
          <a:prstGeom prst="rect">
            <a:avLst/>
          </a:prstGeom>
        </p:spPr>
        <p:txBody>
          <a:bodyPr/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</a:pPr>
            <a:r>
              <a:rPr lang="en-US" sz="1800" dirty="0"/>
              <a:t>Define topics and formulate study questions</a:t>
            </a:r>
          </a:p>
          <a:p>
            <a:pPr>
              <a:spcAft>
                <a:spcPts val="2000"/>
              </a:spcAft>
            </a:pPr>
            <a:r>
              <a:rPr lang="en-US" sz="1800" dirty="0"/>
              <a:t>Identify a study population and choose interventions, comparators, </a:t>
            </a:r>
            <a:br>
              <a:rPr lang="en-US" sz="1800" dirty="0"/>
            </a:br>
            <a:r>
              <a:rPr lang="en-US" sz="1800" dirty="0"/>
              <a:t>and outcomes</a:t>
            </a:r>
          </a:p>
          <a:p>
            <a:pPr>
              <a:spcAft>
                <a:spcPts val="2000"/>
              </a:spcAft>
            </a:pPr>
            <a:r>
              <a:rPr lang="en-US" sz="1800" dirty="0"/>
              <a:t>Develop optimal strategies for recruitment and retention of </a:t>
            </a:r>
            <a:br>
              <a:rPr lang="en-US" sz="1800" dirty="0"/>
            </a:br>
            <a:r>
              <a:rPr lang="en-US" sz="1800" dirty="0"/>
              <a:t>study participants</a:t>
            </a:r>
          </a:p>
          <a:p>
            <a:pPr>
              <a:spcAft>
                <a:spcPts val="2000"/>
              </a:spcAft>
            </a:pPr>
            <a:r>
              <a:rPr lang="en-US" sz="1800" dirty="0"/>
              <a:t>Conduct a study and analyze results</a:t>
            </a:r>
          </a:p>
          <a:p>
            <a:pPr>
              <a:spcAft>
                <a:spcPts val="2000"/>
              </a:spcAft>
            </a:pPr>
            <a:r>
              <a:rPr lang="en-US" sz="1800" dirty="0"/>
              <a:t>Disseminate research findings into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292612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4799-77C9-0F1E-8D75-140F7284B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52" y="1394460"/>
            <a:ext cx="6316025" cy="2129790"/>
          </a:xfrm>
        </p:spPr>
        <p:txBody>
          <a:bodyPr>
            <a:normAutofit/>
          </a:bodyPr>
          <a:lstStyle/>
          <a:p>
            <a:r>
              <a:rPr lang="en-US" sz="2400" dirty="0"/>
              <a:t>The effect of acupuncture vs cognitive behavior therapy on insomnia in cancer survivors: A randomized clinical trial</a:t>
            </a:r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CCD577EB-33F4-8AEC-2047-AC1BD2DC9EB3}"/>
              </a:ext>
            </a:extLst>
          </p:cNvPr>
          <p:cNvSpPr txBox="1">
            <a:spLocks/>
          </p:cNvSpPr>
          <p:nvPr/>
        </p:nvSpPr>
        <p:spPr>
          <a:xfrm>
            <a:off x="232410" y="2975968"/>
            <a:ext cx="8816340" cy="2167532"/>
          </a:xfrm>
          <a:prstGeom prst="rect">
            <a:avLst/>
          </a:prstGeom>
        </p:spPr>
        <p:txBody>
          <a:bodyPr>
            <a:noAutofit/>
          </a:bodyPr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750"/>
              </a:spcAft>
              <a:buNone/>
              <a:tabLst>
                <a:tab pos="4114800" algn="ctr"/>
              </a:tabLst>
            </a:pPr>
            <a:r>
              <a:rPr lang="en-US" sz="1650" dirty="0"/>
              <a:t>	Jun J. Mao, MD, MSCE</a:t>
            </a:r>
            <a:r>
              <a:rPr lang="en-US" sz="1500" baseline="30000" dirty="0"/>
              <a:t>4</a:t>
            </a:r>
            <a:br>
              <a:rPr lang="en-US" sz="1650" dirty="0"/>
            </a:br>
            <a:endParaRPr lang="en-US" sz="375" dirty="0"/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350" spc="23" baseline="30000" dirty="0"/>
              <a:t>1</a:t>
            </a:r>
            <a:r>
              <a:rPr lang="en-US" sz="1350" spc="23" dirty="0"/>
              <a:t>Sheila N. Garland, PhD; </a:t>
            </a:r>
            <a:r>
              <a:rPr lang="en-US" sz="1350" spc="23" baseline="30000" dirty="0"/>
              <a:t>2</a:t>
            </a:r>
            <a:r>
              <a:rPr lang="en-US" sz="1350" spc="23" dirty="0"/>
              <a:t>Sharon X. </a:t>
            </a:r>
            <a:r>
              <a:rPr lang="en-US" sz="1350" spc="23" dirty="0" err="1"/>
              <a:t>Xie</a:t>
            </a:r>
            <a:r>
              <a:rPr lang="en-US" sz="1350" spc="23" dirty="0"/>
              <a:t>, PhD; </a:t>
            </a:r>
            <a:r>
              <a:rPr lang="en-US" sz="1350" spc="23" baseline="30000" dirty="0"/>
              <a:t>3</a:t>
            </a:r>
            <a:r>
              <a:rPr lang="en-US" sz="1350" spc="23" dirty="0"/>
              <a:t>Kate </a:t>
            </a:r>
            <a:r>
              <a:rPr lang="en-US" sz="1350" spc="23" dirty="0" err="1"/>
              <a:t>DuHamel</a:t>
            </a:r>
            <a:r>
              <a:rPr lang="en-US" sz="1350" spc="23" dirty="0"/>
              <a:t>, PhD; </a:t>
            </a:r>
            <a:r>
              <a:rPr lang="en-US" sz="1350" spc="23" baseline="30000" dirty="0"/>
              <a:t>4</a:t>
            </a:r>
            <a:r>
              <a:rPr lang="en-US" sz="1350" spc="23" dirty="0"/>
              <a:t>Ting Bao, MD; </a:t>
            </a:r>
            <a:r>
              <a:rPr lang="en-US" sz="1350" spc="23" baseline="30000" dirty="0"/>
              <a:t>4</a:t>
            </a:r>
            <a:r>
              <a:rPr lang="en-US" sz="1350" spc="23" dirty="0"/>
              <a:t>Qing Li, MSc; Frances </a:t>
            </a:r>
            <a:br>
              <a:rPr lang="en-US" sz="1350" spc="23" dirty="0"/>
            </a:br>
            <a:r>
              <a:rPr lang="en-US" sz="1350" spc="23" dirty="0"/>
              <a:t>K. </a:t>
            </a:r>
            <a:r>
              <a:rPr lang="en-US" sz="1350" spc="23" dirty="0" err="1"/>
              <a:t>Barg</a:t>
            </a:r>
            <a:r>
              <a:rPr lang="en-US" sz="1350" spc="23" dirty="0"/>
              <a:t>, PhD, MEd; </a:t>
            </a:r>
            <a:r>
              <a:rPr lang="en-US" sz="1350" spc="23" baseline="30000" dirty="0"/>
              <a:t>5</a:t>
            </a:r>
            <a:r>
              <a:rPr lang="en-US" sz="1350" spc="23" dirty="0"/>
              <a:t>Sarah Song, BA; </a:t>
            </a:r>
            <a:r>
              <a:rPr lang="en-US" sz="1350" spc="23" baseline="30000" dirty="0"/>
              <a:t>4</a:t>
            </a:r>
            <a:r>
              <a:rPr lang="en-US" sz="1350" spc="23" dirty="0"/>
              <a:t>Philip Kantoff, MD; </a:t>
            </a:r>
            <a:r>
              <a:rPr lang="en-US" sz="1350" spc="23" baseline="30000" dirty="0"/>
              <a:t> 6</a:t>
            </a:r>
            <a:r>
              <a:rPr lang="en-US" sz="1350" spc="23" dirty="0"/>
              <a:t>Philip Gehrman, PhD; Jun J. Mao, MD, MSCE</a:t>
            </a:r>
            <a:r>
              <a:rPr lang="en-US" sz="1200" spc="23" baseline="30000" dirty="0"/>
              <a:t>4</a:t>
            </a:r>
            <a:endParaRPr lang="en-US" sz="1350" spc="23" dirty="0"/>
          </a:p>
          <a:p>
            <a:pPr marL="0" indent="0">
              <a:spcBef>
                <a:spcPts val="0"/>
              </a:spcBef>
              <a:buNone/>
            </a:pPr>
            <a:endParaRPr lang="en-US" sz="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050" baseline="30000" dirty="0"/>
              <a:t>1 </a:t>
            </a:r>
            <a:r>
              <a:rPr lang="en-US" sz="1050" dirty="0"/>
              <a:t>Departments of Psychology and Oncology, Memorial University of Newfoundland, St. John’s, NL, Canada;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aseline="30000" dirty="0"/>
              <a:t>2 </a:t>
            </a:r>
            <a:r>
              <a:rPr lang="en-US" sz="1050" dirty="0"/>
              <a:t>Department of Biostatistics, Epidemiology, and Informatics,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aseline="30000" dirty="0"/>
              <a:t>5 </a:t>
            </a:r>
            <a:r>
              <a:rPr lang="en-US" sz="1050" dirty="0"/>
              <a:t>Department of Family Medicine and Community Health, </a:t>
            </a:r>
            <a:r>
              <a:rPr lang="en-US" sz="975" dirty="0"/>
              <a:t>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aseline="30000" dirty="0"/>
              <a:t>6 </a:t>
            </a:r>
            <a:r>
              <a:rPr lang="en-US" sz="1050" dirty="0"/>
              <a:t>Department of Psychiatry,</a:t>
            </a:r>
            <a:r>
              <a:rPr lang="en-US" sz="1050" baseline="30000" dirty="0"/>
              <a:t> </a:t>
            </a:r>
            <a:r>
              <a:rPr lang="en-US" sz="1050" dirty="0"/>
              <a:t>Perelman School of Medicine at the University of Pennsylvania, Philadelphia, PA;</a:t>
            </a:r>
            <a:br>
              <a:rPr lang="en-US" sz="1050" dirty="0"/>
            </a:br>
            <a:r>
              <a:rPr lang="en-US" sz="1050" baseline="30000" dirty="0"/>
              <a:t>3 </a:t>
            </a:r>
            <a:r>
              <a:rPr lang="en-US" sz="1050" dirty="0"/>
              <a:t>Department of Psychiatry and Behavioral Sciences, </a:t>
            </a:r>
            <a:r>
              <a:rPr lang="en-US" sz="975" dirty="0"/>
              <a:t>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aseline="30000" dirty="0"/>
              <a:t>4 </a:t>
            </a:r>
            <a:r>
              <a:rPr lang="en-US" sz="1050" dirty="0"/>
              <a:t>Department of Medicine, Memorial Sloan Kettering Cancer Center, New York, NY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endParaRPr lang="en-US" sz="1500" dirty="0"/>
          </a:p>
          <a:p>
            <a:endParaRPr lang="en-US" sz="1500" dirty="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DBA4CD8F-569C-8CC7-D693-ADF36582D567}"/>
              </a:ext>
            </a:extLst>
          </p:cNvPr>
          <p:cNvGrpSpPr/>
          <p:nvPr/>
        </p:nvGrpSpPr>
        <p:grpSpPr>
          <a:xfrm>
            <a:off x="7294162" y="273159"/>
            <a:ext cx="1509617" cy="620581"/>
            <a:chOff x="839346" y="622091"/>
            <a:chExt cx="2929141" cy="12041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486ED5-B8B4-F4C3-DA8C-C589752B1C6E}"/>
                </a:ext>
              </a:extLst>
            </p:cNvPr>
            <p:cNvSpPr txBox="1"/>
            <p:nvPr/>
          </p:nvSpPr>
          <p:spPr>
            <a:xfrm>
              <a:off x="839346" y="1176530"/>
              <a:ext cx="2929141" cy="6496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41672" indent="301229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788" b="1" dirty="0">
                  <a:latin typeface="Trebuchet MS"/>
                  <a:ea typeface="+mn-ea"/>
                </a:rPr>
                <a:t>CHoosing Options </a:t>
              </a:r>
              <a:r>
                <a:rPr lang="en-US" sz="675" b="1" dirty="0">
                  <a:latin typeface="Trebuchet MS"/>
                  <a:ea typeface="+mn-ea"/>
                </a:rPr>
                <a:t>for </a:t>
              </a:r>
              <a:br>
                <a:rPr lang="en-US" sz="675" b="1" dirty="0">
                  <a:latin typeface="Trebuchet MS"/>
                  <a:ea typeface="+mn-ea"/>
                </a:rPr>
              </a:br>
              <a:r>
                <a:rPr lang="en-US" sz="788" b="1" dirty="0">
                  <a:latin typeface="Trebuchet MS"/>
                  <a:ea typeface="+mn-ea"/>
                </a:rPr>
                <a:t>Insomnia </a:t>
              </a:r>
              <a:r>
                <a:rPr lang="en-US" sz="675" b="1" dirty="0">
                  <a:latin typeface="Trebuchet MS"/>
                  <a:ea typeface="+mn-ea"/>
                </a:rPr>
                <a:t>in </a:t>
              </a:r>
              <a:r>
                <a:rPr lang="en-US" sz="788" b="1" dirty="0">
                  <a:latin typeface="Trebuchet MS"/>
                  <a:ea typeface="+mn-ea"/>
                </a:rPr>
                <a:t>Cancer </a:t>
              </a:r>
              <a:r>
                <a:rPr lang="en-US" sz="750" b="1" dirty="0">
                  <a:latin typeface="Trebuchet MS"/>
                  <a:ea typeface="+mn-ea"/>
                </a:rPr>
                <a:t>Effectively</a:t>
              </a:r>
              <a:endParaRPr lang="en-US" sz="788" b="1" dirty="0">
                <a:latin typeface="Trebuchet MS"/>
                <a:ea typeface="+mn-ea"/>
              </a:endParaRPr>
            </a:p>
          </p:txBody>
        </p:sp>
        <p:pic>
          <p:nvPicPr>
            <p:cNvPr id="6" name="Picture 5" descr="CHOICE LOGO WHITE.png">
              <a:extLst>
                <a:ext uri="{FF2B5EF4-FFF2-40B4-BE49-F238E27FC236}">
                  <a16:creationId xmlns:a16="http://schemas.microsoft.com/office/drawing/2014/main" id="{7767D00E-ACD6-1790-6956-C9F7C7CE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544" y="622091"/>
              <a:ext cx="2624443" cy="854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075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DD3CBF-C2F6-468B-A4C9-D3905D290711}"/>
              </a:ext>
            </a:extLst>
          </p:cNvPr>
          <p:cNvGrpSpPr/>
          <p:nvPr/>
        </p:nvGrpSpPr>
        <p:grpSpPr>
          <a:xfrm>
            <a:off x="-7620" y="0"/>
            <a:ext cx="9151620" cy="4533900"/>
            <a:chOff x="-27136" y="1"/>
            <a:chExt cx="12221559" cy="61413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6BC712-DD55-4CD0-855A-1CF678D6A844}"/>
                </a:ext>
              </a:extLst>
            </p:cNvPr>
            <p:cNvSpPr/>
            <p:nvPr/>
          </p:nvSpPr>
          <p:spPr>
            <a:xfrm>
              <a:off x="-16960" y="1"/>
              <a:ext cx="12211383" cy="6128950"/>
            </a:xfrm>
            <a:prstGeom prst="rect">
              <a:avLst/>
            </a:prstGeom>
            <a:solidFill>
              <a:srgbClr val="F4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C716C4-8ECC-402D-923F-5E93CCF6963B}"/>
                </a:ext>
              </a:extLst>
            </p:cNvPr>
            <p:cNvCxnSpPr>
              <a:cxnSpLocks/>
            </p:cNvCxnSpPr>
            <p:nvPr/>
          </p:nvCxnSpPr>
          <p:spPr>
            <a:xfrm>
              <a:off x="-27136" y="6141308"/>
              <a:ext cx="12221559" cy="0"/>
            </a:xfrm>
            <a:prstGeom prst="line">
              <a:avLst/>
            </a:prstGeom>
            <a:ln w="28575">
              <a:solidFill>
                <a:srgbClr val="0080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1A4700B-0B9E-41DB-B2E5-4CE99020CFDC}"/>
              </a:ext>
            </a:extLst>
          </p:cNvPr>
          <p:cNvSpPr txBox="1">
            <a:spLocks/>
          </p:cNvSpPr>
          <p:nvPr/>
        </p:nvSpPr>
        <p:spPr bwMode="auto">
          <a:xfrm>
            <a:off x="866775" y="592944"/>
            <a:ext cx="3463562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l" defTabSz="455447" rtl="0" eaLnBrk="1" fontAlgn="base" hangingPunct="1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5447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defTabSz="455447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defTabSz="455447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defTabSz="455447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022" algn="l" defTabSz="457022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061" algn="l" defTabSz="457022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090" algn="l" defTabSz="457022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124" algn="l" defTabSz="457022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54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Objectives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B7961E3-24ED-46F0-9875-9EE2B807BAA5}"/>
              </a:ext>
            </a:extLst>
          </p:cNvPr>
          <p:cNvSpPr txBox="1">
            <a:spLocks/>
          </p:cNvSpPr>
          <p:nvPr/>
        </p:nvSpPr>
        <p:spPr>
          <a:xfrm>
            <a:off x="923924" y="1197782"/>
            <a:ext cx="7439025" cy="2621744"/>
          </a:xfrm>
          <a:prstGeom prst="rect">
            <a:avLst/>
          </a:prstGeom>
        </p:spPr>
        <p:txBody>
          <a:bodyPr lIns="91414" tIns="45707" rIns="91414" bIns="45707"/>
          <a:lstStyle>
            <a:lvl1pPr marL="215426" indent="-215426" algn="l" defTabSz="455447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15372" indent="-260669" algn="l" defTabSz="455447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5579" indent="-170208" algn="l" defTabSz="455447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/>
              <a:t>What are the characteristics of comparative effectiveness research (CER)?</a:t>
            </a:r>
          </a:p>
          <a:p>
            <a:pPr lvl="0"/>
            <a:r>
              <a:rPr lang="en-US" sz="1800" dirty="0"/>
              <a:t>What is patient-centered outcomes research (PCOR)?</a:t>
            </a:r>
          </a:p>
          <a:p>
            <a:pPr lvl="0"/>
            <a:r>
              <a:rPr lang="en-US" sz="1800" dirty="0"/>
              <a:t>How do patients and stakeholders become engaged with PCOR and CER?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B017-8E02-3135-C184-54885A8FBD44}"/>
              </a:ext>
            </a:extLst>
          </p:cNvPr>
          <p:cNvSpPr txBox="1">
            <a:spLocks/>
          </p:cNvSpPr>
          <p:nvPr/>
        </p:nvSpPr>
        <p:spPr>
          <a:xfrm>
            <a:off x="342900" y="1149612"/>
            <a:ext cx="8525290" cy="461665"/>
          </a:xfrm>
          <a:prstGeom prst="rect">
            <a:avLst/>
          </a:prstGeom>
        </p:spPr>
        <p:txBody>
          <a:bodyPr>
            <a:noAutofit/>
          </a:bodyPr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950"/>
              </a:spcAft>
            </a:pPr>
            <a:r>
              <a:rPr lang="en-US" sz="1800" dirty="0"/>
              <a:t>Insomnia has deleterious effects and occurs in up to 60% of cancer survivors</a:t>
            </a:r>
            <a:r>
              <a:rPr lang="en-US" sz="1800" spc="-113" baseline="30000" dirty="0"/>
              <a:t> </a:t>
            </a:r>
            <a:r>
              <a:rPr lang="en-US" sz="1800" baseline="30000" dirty="0"/>
              <a:t>1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DACFD-E5B7-0424-2916-E693E4932F85}"/>
              </a:ext>
            </a:extLst>
          </p:cNvPr>
          <p:cNvSpPr txBox="1"/>
          <p:nvPr/>
        </p:nvSpPr>
        <p:spPr>
          <a:xfrm>
            <a:off x="342900" y="1737421"/>
            <a:ext cx="3893467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 eaLnBrk="1" fontAlgn="auto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Cognitive behavior therapy for </a:t>
            </a:r>
            <a:b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insomnia (CBT-I)</a:t>
            </a:r>
            <a:r>
              <a:rPr lang="en-US" spc="-30" baseline="30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2,3</a:t>
            </a:r>
            <a:endParaRPr lang="en-US" spc="-15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88144" lvl="1" indent="-216694" defTabSz="685800" eaLnBrk="1" fontAlgn="auto" hangingPunct="1"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buFont typeface="Trebuchet MS" pitchFamily="34" charset="0"/>
              <a:buChar char="—"/>
            </a:pPr>
            <a: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Effective but not widely accessible </a:t>
            </a:r>
            <a:endParaRPr lang="en-US" spc="-30" baseline="30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88144" lvl="1" indent="-216694" defTabSz="685800" eaLnBrk="1" fontAlgn="auto" hangingPunct="1"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buFont typeface="Trebuchet MS" pitchFamily="34" charset="0"/>
              <a:buChar char="—"/>
            </a:pPr>
            <a: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Potential for poor adherence </a:t>
            </a:r>
            <a:endParaRPr lang="en-US" spc="-3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88144" lvl="1" indent="-216694" defTabSz="685800" eaLnBrk="1" fontAlgn="auto" hangingPunct="1">
              <a:spcBef>
                <a:spcPts val="0"/>
              </a:spcBef>
              <a:spcAft>
                <a:spcPts val="450"/>
              </a:spcAft>
              <a:buClr>
                <a:prstClr val="white"/>
              </a:buClr>
              <a:buFont typeface="Trebuchet MS" pitchFamily="34" charset="0"/>
              <a:buChar char="—"/>
            </a:pPr>
            <a: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don’t experience response </a:t>
            </a:r>
            <a:b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remission </a:t>
            </a: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50072-F933-E216-2D69-7BDA6FC3EFD3}"/>
              </a:ext>
            </a:extLst>
          </p:cNvPr>
          <p:cNvSpPr txBox="1"/>
          <p:nvPr/>
        </p:nvSpPr>
        <p:spPr>
          <a:xfrm>
            <a:off x="4418757" y="1737421"/>
            <a:ext cx="4449433" cy="214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 eaLnBrk="1" fontAlgn="auto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</a:pPr>
            <a:r>
              <a:rPr lang="en-US" spc="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Acupuncture</a:t>
            </a:r>
            <a:r>
              <a:rPr lang="en-US" spc="-30" baseline="30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4,5</a:t>
            </a:r>
            <a:endParaRPr lang="en-US" spc="15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88144" lvl="1" indent="-216694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Trebuchet MS" pitchFamily="34" charset="0"/>
              <a:buChar char="—"/>
            </a:pPr>
            <a: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 increase in use at cancer centers</a:t>
            </a:r>
            <a:r>
              <a:rPr lang="en-US" spc="-2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spc="-2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pc="-23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US</a:t>
            </a:r>
          </a:p>
          <a:p>
            <a:pPr marL="388144" lvl="1" indent="-216694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Trebuchet MS" pitchFamily="34" charset="0"/>
              <a:buChar char="—"/>
            </a:pPr>
            <a: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 to 1/3 of cancer patients use it to manage symptoms, including insomnia</a:t>
            </a: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pc="-23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88144" lvl="1" indent="-216694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Trebuchet MS" pitchFamily="34" charset="0"/>
              <a:buChar char="—"/>
            </a:pPr>
            <a: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Possible efficacy,</a:t>
            </a:r>
            <a:r>
              <a:rPr lang="en-US" spc="-15" baseline="30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studies had </a:t>
            </a:r>
            <a:b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poor research methods</a:t>
            </a:r>
            <a:r>
              <a:rPr lang="en-US" sz="2100" spc="-1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spc="-15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31265-54F8-4C86-0D23-E62533E17B3E}"/>
              </a:ext>
            </a:extLst>
          </p:cNvPr>
          <p:cNvSpPr txBox="1"/>
          <p:nvPr/>
        </p:nvSpPr>
        <p:spPr>
          <a:xfrm>
            <a:off x="566528" y="4078790"/>
            <a:ext cx="2770837" cy="4385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Savard J et al: </a:t>
            </a:r>
            <a:r>
              <a:rPr lang="en-US" sz="750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 Clin Oncol </a:t>
            </a:r>
            <a:r>
              <a:rPr lang="en-US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29:3580-6, 2011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Johnson JA et al: </a:t>
            </a:r>
            <a:r>
              <a:rPr lang="en-US" sz="750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Sleep Med Rev </a:t>
            </a:r>
            <a:r>
              <a:rPr lang="en-US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27:20-8, 2016 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43200" algn="l"/>
                <a:tab pos="5743575" algn="l"/>
              </a:tabLst>
            </a:pPr>
            <a:r>
              <a:rPr lang="en-US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Matthews EE et al: </a:t>
            </a:r>
            <a:r>
              <a:rPr lang="en-US" sz="750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 Sleep Med </a:t>
            </a:r>
            <a:r>
              <a:rPr lang="en-US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10:217-29, 2012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AF86B-D769-4F87-32AE-123815672A42}"/>
              </a:ext>
            </a:extLst>
          </p:cNvPr>
          <p:cNvSpPr txBox="1"/>
          <p:nvPr/>
        </p:nvSpPr>
        <p:spPr>
          <a:xfrm>
            <a:off x="4664747" y="4088733"/>
            <a:ext cx="2770837" cy="4385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30969" indent="-130969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2743200" algn="l"/>
                <a:tab pos="5743575" algn="l"/>
              </a:tabLst>
            </a:pPr>
            <a:r>
              <a:rPr lang="en-US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Yun H et al: </a:t>
            </a:r>
            <a:r>
              <a:rPr lang="en-US" sz="750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 Natl Cancer Inst Monogr</a:t>
            </a:r>
            <a:r>
              <a:rPr lang="en-US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2017, 2017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2743200" algn="l"/>
                <a:tab pos="5743575" algn="l"/>
              </a:tabLst>
            </a:pPr>
            <a:r>
              <a:rPr lang="en-US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Cheuk DK et al: </a:t>
            </a:r>
            <a:r>
              <a:rPr lang="en-US" sz="750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Cochrane Database Syst Rev</a:t>
            </a:r>
            <a:r>
              <a:rPr lang="en-US" sz="75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CD005472, 2012</a:t>
            </a:r>
          </a:p>
        </p:txBody>
      </p:sp>
    </p:spTree>
    <p:extLst>
      <p:ext uri="{BB962C8B-B14F-4D97-AF65-F5344CB8AC3E}">
        <p14:creationId xmlns:p14="http://schemas.microsoft.com/office/powerpoint/2010/main" val="2010448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Patient-Centered Research Question 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C1D08B-C127-09F7-5476-12BFCA995D98}"/>
              </a:ext>
            </a:extLst>
          </p:cNvPr>
          <p:cNvSpPr/>
          <p:nvPr/>
        </p:nvSpPr>
        <p:spPr>
          <a:xfrm>
            <a:off x="492919" y="2110740"/>
            <a:ext cx="8222456" cy="186563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rgbClr val="0087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ound Same Side Corner Rectangle 7">
            <a:extLst>
              <a:ext uri="{FF2B5EF4-FFF2-40B4-BE49-F238E27FC236}">
                <a16:creationId xmlns:a16="http://schemas.microsoft.com/office/drawing/2014/main" id="{A1B98885-50BB-6AF2-00E1-AA6F7210BA6F}"/>
              </a:ext>
            </a:extLst>
          </p:cNvPr>
          <p:cNvSpPr/>
          <p:nvPr/>
        </p:nvSpPr>
        <p:spPr>
          <a:xfrm>
            <a:off x="492919" y="1205746"/>
            <a:ext cx="8222456" cy="1043940"/>
          </a:xfrm>
          <a:prstGeom prst="round2SameRect">
            <a:avLst/>
          </a:prstGeom>
          <a:solidFill>
            <a:srgbClr val="008764"/>
          </a:solidFill>
          <a:ln w="12700" cap="flat" cmpd="sng" algn="ctr">
            <a:solidFill>
              <a:srgbClr val="0087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B8DFD9-497E-9B6F-C0E5-4F9FF6B141B3}"/>
              </a:ext>
            </a:extLst>
          </p:cNvPr>
          <p:cNvSpPr txBox="1">
            <a:spLocks/>
          </p:cNvSpPr>
          <p:nvPr/>
        </p:nvSpPr>
        <p:spPr>
          <a:xfrm>
            <a:off x="330200" y="1410653"/>
            <a:ext cx="8597900" cy="2385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15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50" b="1" i="0" u="none" strike="noStrike" kern="120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Which of the treatments, acupuncture or cognitive behavioral therapy (CBT), is more effective for insomnia in individuals with cancer?</a:t>
            </a:r>
          </a:p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450"/>
              </a:spcBef>
              <a:spcAft>
                <a:spcPts val="1500"/>
              </a:spcAft>
              <a:buClrTx/>
              <a:buSzTx/>
              <a:buFont typeface="Arial"/>
              <a:buNone/>
              <a:tabLst/>
              <a:defRPr/>
            </a:pP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Primary Hypothesis: Between acupuncture and CBT-I, 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one treatment will result in greater overall reduction 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 insomnia as measured by the insomnia severity index (ISI).   </a:t>
            </a:r>
          </a:p>
        </p:txBody>
      </p:sp>
    </p:spTree>
    <p:extLst>
      <p:ext uri="{BB962C8B-B14F-4D97-AF65-F5344CB8AC3E}">
        <p14:creationId xmlns:p14="http://schemas.microsoft.com/office/powerpoint/2010/main" val="804122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Contributions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D73BA18-3FD0-546A-0E85-AAFA047F39A9}"/>
              </a:ext>
            </a:extLst>
          </p:cNvPr>
          <p:cNvSpPr txBox="1">
            <a:spLocks/>
          </p:cNvSpPr>
          <p:nvPr/>
        </p:nvSpPr>
        <p:spPr>
          <a:xfrm>
            <a:off x="628650" y="1240631"/>
            <a:ext cx="7886700" cy="2971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Design of PCOR application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Patient Advisory Committees</a:t>
            </a:r>
          </a:p>
        </p:txBody>
      </p:sp>
      <p:grpSp>
        <p:nvGrpSpPr>
          <p:cNvPr id="35" name="Group 8">
            <a:extLst>
              <a:ext uri="{FF2B5EF4-FFF2-40B4-BE49-F238E27FC236}">
                <a16:creationId xmlns:a16="http://schemas.microsoft.com/office/drawing/2014/main" id="{2FB11187-A7BF-6DDB-0D6D-7916367FE4A3}"/>
              </a:ext>
            </a:extLst>
          </p:cNvPr>
          <p:cNvGrpSpPr/>
          <p:nvPr/>
        </p:nvGrpSpPr>
        <p:grpSpPr>
          <a:xfrm>
            <a:off x="1135857" y="1657796"/>
            <a:ext cx="1993106" cy="720626"/>
            <a:chOff x="5357" y="173632"/>
            <a:chExt cx="1601390" cy="960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Rounded Rectangle 9">
              <a:extLst>
                <a:ext uri="{FF2B5EF4-FFF2-40B4-BE49-F238E27FC236}">
                  <a16:creationId xmlns:a16="http://schemas.microsoft.com/office/drawing/2014/main" id="{9E60A98C-77CA-B67B-77B6-4A4D4457631C}"/>
                </a:ext>
              </a:extLst>
            </p:cNvPr>
            <p:cNvSpPr/>
            <p:nvPr/>
          </p:nvSpPr>
          <p:spPr>
            <a:xfrm>
              <a:off x="5357" y="173632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00876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ounded Rectangle 4">
              <a:extLst>
                <a:ext uri="{FF2B5EF4-FFF2-40B4-BE49-F238E27FC236}">
                  <a16:creationId xmlns:a16="http://schemas.microsoft.com/office/drawing/2014/main" id="{4369498A-B0F6-3D14-8A4F-B20794251016}"/>
                </a:ext>
              </a:extLst>
            </p:cNvPr>
            <p:cNvSpPr/>
            <p:nvPr/>
          </p:nvSpPr>
          <p:spPr>
            <a:xfrm>
              <a:off x="33499" y="201774"/>
              <a:ext cx="1545106" cy="904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Selection of </a:t>
              </a:r>
              <a:b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</a:b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research topic</a:t>
              </a:r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13895984-E99C-7BF4-E76D-6AAF35A50726}"/>
              </a:ext>
            </a:extLst>
          </p:cNvPr>
          <p:cNvGrpSpPr/>
          <p:nvPr/>
        </p:nvGrpSpPr>
        <p:grpSpPr>
          <a:xfrm>
            <a:off x="3698230" y="1657796"/>
            <a:ext cx="1818532" cy="720626"/>
            <a:chOff x="5357" y="173632"/>
            <a:chExt cx="1601390" cy="960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Rounded Rectangle 12">
              <a:extLst>
                <a:ext uri="{FF2B5EF4-FFF2-40B4-BE49-F238E27FC236}">
                  <a16:creationId xmlns:a16="http://schemas.microsoft.com/office/drawing/2014/main" id="{A7506A13-B80B-961A-B8CC-6832A31B170B}"/>
                </a:ext>
              </a:extLst>
            </p:cNvPr>
            <p:cNvSpPr/>
            <p:nvPr/>
          </p:nvSpPr>
          <p:spPr>
            <a:xfrm>
              <a:off x="5357" y="173632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00876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ounded Rectangle 4">
              <a:extLst>
                <a:ext uri="{FF2B5EF4-FFF2-40B4-BE49-F238E27FC236}">
                  <a16:creationId xmlns:a16="http://schemas.microsoft.com/office/drawing/2014/main" id="{EB0EE833-D051-B2A3-8715-43B79674940A}"/>
                </a:ext>
              </a:extLst>
            </p:cNvPr>
            <p:cNvSpPr/>
            <p:nvPr/>
          </p:nvSpPr>
          <p:spPr>
            <a:xfrm>
              <a:off x="33499" y="201774"/>
              <a:ext cx="1545106" cy="904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Selection of </a:t>
              </a:r>
              <a:b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</a:b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study outcomes</a:t>
              </a:r>
            </a:p>
          </p:txBody>
        </p:sp>
      </p:grpSp>
      <p:grpSp>
        <p:nvGrpSpPr>
          <p:cNvPr id="41" name="Group 14">
            <a:extLst>
              <a:ext uri="{FF2B5EF4-FFF2-40B4-BE49-F238E27FC236}">
                <a16:creationId xmlns:a16="http://schemas.microsoft.com/office/drawing/2014/main" id="{01E7956F-7F9A-EE20-6200-13EA313C979A}"/>
              </a:ext>
            </a:extLst>
          </p:cNvPr>
          <p:cNvGrpSpPr/>
          <p:nvPr/>
        </p:nvGrpSpPr>
        <p:grpSpPr>
          <a:xfrm>
            <a:off x="6086028" y="1657796"/>
            <a:ext cx="1872110" cy="720626"/>
            <a:chOff x="5357" y="173632"/>
            <a:chExt cx="1601390" cy="960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Rounded Rectangle 15">
              <a:extLst>
                <a:ext uri="{FF2B5EF4-FFF2-40B4-BE49-F238E27FC236}">
                  <a16:creationId xmlns:a16="http://schemas.microsoft.com/office/drawing/2014/main" id="{8ED20E87-A41C-2B1E-89E3-B39EFCBA347C}"/>
                </a:ext>
              </a:extLst>
            </p:cNvPr>
            <p:cNvSpPr/>
            <p:nvPr/>
          </p:nvSpPr>
          <p:spPr>
            <a:xfrm>
              <a:off x="5357" y="173632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00876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ounded Rectangle 4">
              <a:extLst>
                <a:ext uri="{FF2B5EF4-FFF2-40B4-BE49-F238E27FC236}">
                  <a16:creationId xmlns:a16="http://schemas.microsoft.com/office/drawing/2014/main" id="{28A82F51-2DD7-2432-68AC-43B4F2843E9C}"/>
                </a:ext>
              </a:extLst>
            </p:cNvPr>
            <p:cNvSpPr/>
            <p:nvPr/>
          </p:nvSpPr>
          <p:spPr>
            <a:xfrm>
              <a:off x="33499" y="201774"/>
              <a:ext cx="1545106" cy="904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Set inclusion/</a:t>
              </a:r>
              <a:b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</a:b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exclusion criteria</a:t>
              </a:r>
            </a:p>
          </p:txBody>
        </p:sp>
      </p:grpSp>
      <p:grpSp>
        <p:nvGrpSpPr>
          <p:cNvPr id="44" name="Group 19">
            <a:extLst>
              <a:ext uri="{FF2B5EF4-FFF2-40B4-BE49-F238E27FC236}">
                <a16:creationId xmlns:a16="http://schemas.microsoft.com/office/drawing/2014/main" id="{09042075-6141-980F-3C4D-FD1D63E73B2E}"/>
              </a:ext>
            </a:extLst>
          </p:cNvPr>
          <p:cNvGrpSpPr/>
          <p:nvPr/>
        </p:nvGrpSpPr>
        <p:grpSpPr>
          <a:xfrm>
            <a:off x="606549" y="3284666"/>
            <a:ext cx="1493713" cy="720626"/>
            <a:chOff x="5357" y="173632"/>
            <a:chExt cx="1601390" cy="960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Rounded Rectangle 20">
              <a:extLst>
                <a:ext uri="{FF2B5EF4-FFF2-40B4-BE49-F238E27FC236}">
                  <a16:creationId xmlns:a16="http://schemas.microsoft.com/office/drawing/2014/main" id="{CABEE571-DC7B-781F-71C8-34397C1FB392}"/>
                </a:ext>
              </a:extLst>
            </p:cNvPr>
            <p:cNvSpPr/>
            <p:nvPr/>
          </p:nvSpPr>
          <p:spPr>
            <a:xfrm>
              <a:off x="5357" y="173632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00876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ounded Rectangle 4">
              <a:extLst>
                <a:ext uri="{FF2B5EF4-FFF2-40B4-BE49-F238E27FC236}">
                  <a16:creationId xmlns:a16="http://schemas.microsoft.com/office/drawing/2014/main" id="{411FCC23-ED9A-46CA-B952-B14AE366D761}"/>
                </a:ext>
              </a:extLst>
            </p:cNvPr>
            <p:cNvSpPr/>
            <p:nvPr/>
          </p:nvSpPr>
          <p:spPr>
            <a:xfrm>
              <a:off x="33499" y="201774"/>
              <a:ext cx="1545106" cy="904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Outcomes</a:t>
              </a:r>
            </a:p>
          </p:txBody>
        </p:sp>
      </p:grpSp>
      <p:grpSp>
        <p:nvGrpSpPr>
          <p:cNvPr id="47" name="Group 22">
            <a:extLst>
              <a:ext uri="{FF2B5EF4-FFF2-40B4-BE49-F238E27FC236}">
                <a16:creationId xmlns:a16="http://schemas.microsoft.com/office/drawing/2014/main" id="{729370E0-CB56-B09C-7D15-5EC63903BA50}"/>
              </a:ext>
            </a:extLst>
          </p:cNvPr>
          <p:cNvGrpSpPr/>
          <p:nvPr/>
        </p:nvGrpSpPr>
        <p:grpSpPr>
          <a:xfrm>
            <a:off x="2783310" y="3284666"/>
            <a:ext cx="1510084" cy="720626"/>
            <a:chOff x="5357" y="173632"/>
            <a:chExt cx="1650683" cy="960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Rounded Rectangle 23">
              <a:extLst>
                <a:ext uri="{FF2B5EF4-FFF2-40B4-BE49-F238E27FC236}">
                  <a16:creationId xmlns:a16="http://schemas.microsoft.com/office/drawing/2014/main" id="{1C08981E-091A-3754-19C4-A6D9DEB3C1ED}"/>
                </a:ext>
              </a:extLst>
            </p:cNvPr>
            <p:cNvSpPr/>
            <p:nvPr/>
          </p:nvSpPr>
          <p:spPr>
            <a:xfrm>
              <a:off x="5357" y="173632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00876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ounded Rectangle 4">
              <a:extLst>
                <a:ext uri="{FF2B5EF4-FFF2-40B4-BE49-F238E27FC236}">
                  <a16:creationId xmlns:a16="http://schemas.microsoft.com/office/drawing/2014/main" id="{9DF9777F-DBCB-DB09-C928-4F3472AA951E}"/>
                </a:ext>
              </a:extLst>
            </p:cNvPr>
            <p:cNvSpPr/>
            <p:nvPr/>
          </p:nvSpPr>
          <p:spPr>
            <a:xfrm>
              <a:off x="33498" y="201774"/>
              <a:ext cx="1622542" cy="904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Recruitment</a:t>
              </a:r>
            </a:p>
          </p:txBody>
        </p:sp>
      </p:grpSp>
      <p:grpSp>
        <p:nvGrpSpPr>
          <p:cNvPr id="50" name="Group 25">
            <a:extLst>
              <a:ext uri="{FF2B5EF4-FFF2-40B4-BE49-F238E27FC236}">
                <a16:creationId xmlns:a16="http://schemas.microsoft.com/office/drawing/2014/main" id="{A1FE6F00-8E5E-5EF3-89BB-B3CF6E8110C7}"/>
              </a:ext>
            </a:extLst>
          </p:cNvPr>
          <p:cNvGrpSpPr/>
          <p:nvPr/>
        </p:nvGrpSpPr>
        <p:grpSpPr>
          <a:xfrm>
            <a:off x="4931346" y="3284666"/>
            <a:ext cx="1400547" cy="720626"/>
            <a:chOff x="5357" y="173632"/>
            <a:chExt cx="1601390" cy="960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Rounded Rectangle 26">
              <a:extLst>
                <a:ext uri="{FF2B5EF4-FFF2-40B4-BE49-F238E27FC236}">
                  <a16:creationId xmlns:a16="http://schemas.microsoft.com/office/drawing/2014/main" id="{0E13CD56-D792-75CE-9F3D-BB382667ECD8}"/>
                </a:ext>
              </a:extLst>
            </p:cNvPr>
            <p:cNvSpPr/>
            <p:nvPr/>
          </p:nvSpPr>
          <p:spPr>
            <a:xfrm>
              <a:off x="5357" y="173632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00876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ounded Rectangle 4">
              <a:extLst>
                <a:ext uri="{FF2B5EF4-FFF2-40B4-BE49-F238E27FC236}">
                  <a16:creationId xmlns:a16="http://schemas.microsoft.com/office/drawing/2014/main" id="{4B40CA50-215B-16F0-36E4-4E0B478AE80C}"/>
                </a:ext>
              </a:extLst>
            </p:cNvPr>
            <p:cNvSpPr/>
            <p:nvPr/>
          </p:nvSpPr>
          <p:spPr>
            <a:xfrm>
              <a:off x="33499" y="201774"/>
              <a:ext cx="1545106" cy="904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Interpretation</a:t>
              </a:r>
            </a:p>
          </p:txBody>
        </p:sp>
      </p:grpSp>
      <p:grpSp>
        <p:nvGrpSpPr>
          <p:cNvPr id="53" name="Group 28">
            <a:extLst>
              <a:ext uri="{FF2B5EF4-FFF2-40B4-BE49-F238E27FC236}">
                <a16:creationId xmlns:a16="http://schemas.microsoft.com/office/drawing/2014/main" id="{E8075F9D-FAF6-79B2-1B08-76C170A1EA00}"/>
              </a:ext>
            </a:extLst>
          </p:cNvPr>
          <p:cNvGrpSpPr/>
          <p:nvPr/>
        </p:nvGrpSpPr>
        <p:grpSpPr>
          <a:xfrm>
            <a:off x="7014940" y="3284666"/>
            <a:ext cx="1407542" cy="720626"/>
            <a:chOff x="5357" y="173632"/>
            <a:chExt cx="1601390" cy="960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Rounded Rectangle 29">
              <a:extLst>
                <a:ext uri="{FF2B5EF4-FFF2-40B4-BE49-F238E27FC236}">
                  <a16:creationId xmlns:a16="http://schemas.microsoft.com/office/drawing/2014/main" id="{DE7A6434-114A-8FED-18BA-EA6509AA5614}"/>
                </a:ext>
              </a:extLst>
            </p:cNvPr>
            <p:cNvSpPr/>
            <p:nvPr/>
          </p:nvSpPr>
          <p:spPr>
            <a:xfrm>
              <a:off x="5357" y="173632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00876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ounded Rectangle 4">
              <a:extLst>
                <a:ext uri="{FF2B5EF4-FFF2-40B4-BE49-F238E27FC236}">
                  <a16:creationId xmlns:a16="http://schemas.microsoft.com/office/drawing/2014/main" id="{CC0940A3-42A6-3D30-C344-CB8EAA9DF409}"/>
                </a:ext>
              </a:extLst>
            </p:cNvPr>
            <p:cNvSpPr/>
            <p:nvPr/>
          </p:nvSpPr>
          <p:spPr>
            <a:xfrm>
              <a:off x="33499" y="201774"/>
              <a:ext cx="1545106" cy="904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Dissemination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F26048BD-D727-BFD8-188B-DB879B0A3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6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5" y="3191899"/>
            <a:ext cx="769937" cy="72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EA8A95E-09E8-56BF-1607-8E295D500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76A9">
                <a:tint val="45000"/>
                <a:satMod val="400000"/>
              </a:srgbClr>
            </a:duotone>
            <a:lum bright="68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4" y="1550194"/>
            <a:ext cx="769937" cy="72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9598D3-6A78-9950-3D04-72533F725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76A9">
                <a:tint val="45000"/>
                <a:satMod val="400000"/>
              </a:srgbClr>
            </a:duotone>
            <a:lum bright="68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4" y="1550194"/>
            <a:ext cx="769937" cy="72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A6E4D26-366D-5623-7AA1-9445500F1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76A9">
                <a:tint val="45000"/>
                <a:satMod val="400000"/>
              </a:srgbClr>
            </a:duotone>
            <a:lum bright="68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83" y="1550194"/>
            <a:ext cx="769937" cy="72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AB16E18-9642-30CA-3D88-F77E0579C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6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9" y="3191899"/>
            <a:ext cx="769937" cy="72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6526643-A5A8-AF10-3E06-0E610ED93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6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78" y="3191899"/>
            <a:ext cx="769937" cy="72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3" name="Group 37">
            <a:extLst>
              <a:ext uri="{FF2B5EF4-FFF2-40B4-BE49-F238E27FC236}">
                <a16:creationId xmlns:a16="http://schemas.microsoft.com/office/drawing/2014/main" id="{F3ED11ED-8AAB-503E-C60A-4A126E5BF64D}"/>
              </a:ext>
            </a:extLst>
          </p:cNvPr>
          <p:cNvGrpSpPr/>
          <p:nvPr/>
        </p:nvGrpSpPr>
        <p:grpSpPr>
          <a:xfrm>
            <a:off x="6827551" y="111333"/>
            <a:ext cx="1782317" cy="714242"/>
            <a:chOff x="797516" y="545330"/>
            <a:chExt cx="2917411" cy="109286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B244040-7EE3-84DE-B9B4-0DC1A1EBD549}"/>
                </a:ext>
              </a:extLst>
            </p:cNvPr>
            <p:cNvSpPr txBox="1"/>
            <p:nvPr/>
          </p:nvSpPr>
          <p:spPr>
            <a:xfrm>
              <a:off x="1446784" y="1176528"/>
              <a:ext cx="2268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825" b="1" dirty="0">
                  <a:solidFill>
                    <a:prstClr val="white"/>
                  </a:solidFill>
                  <a:latin typeface="Trebuchet MS"/>
                  <a:ea typeface="+mn-ea"/>
                </a:rPr>
                <a:t>CHoosing Options </a:t>
              </a:r>
              <a:r>
                <a:rPr lang="en-US" sz="750" b="1" dirty="0">
                  <a:solidFill>
                    <a:prstClr val="white"/>
                  </a:solidFill>
                  <a:latin typeface="Trebuchet MS"/>
                  <a:ea typeface="+mn-ea"/>
                </a:rPr>
                <a:t>for </a:t>
              </a:r>
              <a:r>
                <a:rPr lang="en-US" sz="825" b="1" dirty="0">
                  <a:solidFill>
                    <a:prstClr val="white"/>
                  </a:solidFill>
                  <a:latin typeface="Trebuchet MS"/>
                  <a:ea typeface="+mn-ea"/>
                </a:rPr>
                <a:t>Insomnia </a:t>
              </a:r>
              <a:br>
                <a:rPr lang="en-US" sz="825" b="1" dirty="0">
                  <a:solidFill>
                    <a:prstClr val="white"/>
                  </a:solidFill>
                  <a:latin typeface="Trebuchet MS"/>
                  <a:ea typeface="+mn-ea"/>
                </a:rPr>
              </a:br>
              <a:r>
                <a:rPr lang="en-US" sz="750" b="1" dirty="0">
                  <a:solidFill>
                    <a:prstClr val="white"/>
                  </a:solidFill>
                  <a:latin typeface="Trebuchet MS"/>
                  <a:ea typeface="+mn-ea"/>
                </a:rPr>
                <a:t>in </a:t>
              </a:r>
              <a:r>
                <a:rPr lang="en-US" sz="825" b="1" dirty="0">
                  <a:solidFill>
                    <a:prstClr val="white"/>
                  </a:solidFill>
                  <a:latin typeface="Trebuchet MS"/>
                  <a:ea typeface="+mn-ea"/>
                </a:rPr>
                <a:t>Cancer </a:t>
              </a:r>
              <a:r>
                <a:rPr lang="en-US" sz="788" b="1" dirty="0">
                  <a:solidFill>
                    <a:prstClr val="white"/>
                  </a:solidFill>
                  <a:latin typeface="Trebuchet MS"/>
                  <a:ea typeface="+mn-ea"/>
                </a:rPr>
                <a:t>Effectively</a:t>
              </a:r>
              <a:endParaRPr lang="en-US" sz="825" b="1" dirty="0">
                <a:solidFill>
                  <a:prstClr val="white"/>
                </a:solidFill>
                <a:latin typeface="Trebuchet MS"/>
                <a:ea typeface="+mn-ea"/>
              </a:endParaRPr>
            </a:p>
          </p:txBody>
        </p:sp>
        <p:pic>
          <p:nvPicPr>
            <p:cNvPr id="65" name="Picture 64" descr="CHOICE LOGO WHITE.png">
              <a:extLst>
                <a:ext uri="{FF2B5EF4-FFF2-40B4-BE49-F238E27FC236}">
                  <a16:creationId xmlns:a16="http://schemas.microsoft.com/office/drawing/2014/main" id="{8F6E742F-E384-BCDE-107D-4AA34BD60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7516" y="545330"/>
              <a:ext cx="2860083" cy="93169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BC0753-8B85-42BE-3E9A-6C8E733CD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6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81" y="3127446"/>
            <a:ext cx="769937" cy="72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609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BA340672-82BC-B9C3-42B4-6CE88D412264}"/>
              </a:ext>
            </a:extLst>
          </p:cNvPr>
          <p:cNvSpPr/>
          <p:nvPr/>
        </p:nvSpPr>
        <p:spPr>
          <a:xfrm>
            <a:off x="6827551" y="4610594"/>
            <a:ext cx="2072005" cy="523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63" name="Group 37">
            <a:extLst>
              <a:ext uri="{FF2B5EF4-FFF2-40B4-BE49-F238E27FC236}">
                <a16:creationId xmlns:a16="http://schemas.microsoft.com/office/drawing/2014/main" id="{F3ED11ED-8AAB-503E-C60A-4A126E5BF64D}"/>
              </a:ext>
            </a:extLst>
          </p:cNvPr>
          <p:cNvGrpSpPr/>
          <p:nvPr/>
        </p:nvGrpSpPr>
        <p:grpSpPr>
          <a:xfrm>
            <a:off x="6827551" y="111333"/>
            <a:ext cx="1782317" cy="714242"/>
            <a:chOff x="797516" y="545330"/>
            <a:chExt cx="2917411" cy="109286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B244040-7EE3-84DE-B9B4-0DC1A1EBD549}"/>
                </a:ext>
              </a:extLst>
            </p:cNvPr>
            <p:cNvSpPr txBox="1"/>
            <p:nvPr/>
          </p:nvSpPr>
          <p:spPr>
            <a:xfrm>
              <a:off x="1446784" y="1176528"/>
              <a:ext cx="2268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825" b="1" dirty="0">
                  <a:solidFill>
                    <a:prstClr val="white"/>
                  </a:solidFill>
                  <a:latin typeface="Trebuchet MS"/>
                  <a:ea typeface="+mn-ea"/>
                </a:rPr>
                <a:t>CHoosing Options </a:t>
              </a:r>
              <a:r>
                <a:rPr lang="en-US" sz="750" b="1" dirty="0">
                  <a:solidFill>
                    <a:prstClr val="white"/>
                  </a:solidFill>
                  <a:latin typeface="Trebuchet MS"/>
                  <a:ea typeface="+mn-ea"/>
                </a:rPr>
                <a:t>for </a:t>
              </a:r>
              <a:r>
                <a:rPr lang="en-US" sz="825" b="1" dirty="0">
                  <a:solidFill>
                    <a:prstClr val="white"/>
                  </a:solidFill>
                  <a:latin typeface="Trebuchet MS"/>
                  <a:ea typeface="+mn-ea"/>
                </a:rPr>
                <a:t>Insomnia </a:t>
              </a:r>
              <a:br>
                <a:rPr lang="en-US" sz="825" b="1" dirty="0">
                  <a:solidFill>
                    <a:prstClr val="white"/>
                  </a:solidFill>
                  <a:latin typeface="Trebuchet MS"/>
                  <a:ea typeface="+mn-ea"/>
                </a:rPr>
              </a:br>
              <a:r>
                <a:rPr lang="en-US" sz="750" b="1" dirty="0">
                  <a:solidFill>
                    <a:prstClr val="white"/>
                  </a:solidFill>
                  <a:latin typeface="Trebuchet MS"/>
                  <a:ea typeface="+mn-ea"/>
                </a:rPr>
                <a:t>in </a:t>
              </a:r>
              <a:r>
                <a:rPr lang="en-US" sz="825" b="1" dirty="0">
                  <a:solidFill>
                    <a:prstClr val="white"/>
                  </a:solidFill>
                  <a:latin typeface="Trebuchet MS"/>
                  <a:ea typeface="+mn-ea"/>
                </a:rPr>
                <a:t>Cancer </a:t>
              </a:r>
              <a:r>
                <a:rPr lang="en-US" sz="788" b="1" dirty="0">
                  <a:solidFill>
                    <a:prstClr val="white"/>
                  </a:solidFill>
                  <a:latin typeface="Trebuchet MS"/>
                  <a:ea typeface="+mn-ea"/>
                </a:rPr>
                <a:t>Effectively</a:t>
              </a:r>
              <a:endParaRPr lang="en-US" sz="825" b="1" dirty="0">
                <a:solidFill>
                  <a:prstClr val="white"/>
                </a:solidFill>
                <a:latin typeface="Trebuchet MS"/>
                <a:ea typeface="+mn-ea"/>
              </a:endParaRPr>
            </a:p>
          </p:txBody>
        </p:sp>
        <p:pic>
          <p:nvPicPr>
            <p:cNvPr id="65" name="Picture 64" descr="CHOICE LOGO WHITE.png">
              <a:extLst>
                <a:ext uri="{FF2B5EF4-FFF2-40B4-BE49-F238E27FC236}">
                  <a16:creationId xmlns:a16="http://schemas.microsoft.com/office/drawing/2014/main" id="{8F6E742F-E384-BCDE-107D-4AA34BD60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516" y="545330"/>
              <a:ext cx="2860083" cy="93169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037047-5088-B890-C37F-6FA73ADF0A85}"/>
              </a:ext>
            </a:extLst>
          </p:cNvPr>
          <p:cNvGrpSpPr/>
          <p:nvPr/>
        </p:nvGrpSpPr>
        <p:grpSpPr>
          <a:xfrm>
            <a:off x="791093" y="907342"/>
            <a:ext cx="1773806" cy="1178321"/>
            <a:chOff x="1139288" y="545869"/>
            <a:chExt cx="2365074" cy="1571095"/>
          </a:xfrm>
        </p:grpSpPr>
        <p:pic>
          <p:nvPicPr>
            <p:cNvPr id="3" name="Picture 2" descr="Acupuncture Intervention2.png">
              <a:extLst>
                <a:ext uri="{FF2B5EF4-FFF2-40B4-BE49-F238E27FC236}">
                  <a16:creationId xmlns:a16="http://schemas.microsoft.com/office/drawing/2014/main" id="{70C76067-41F2-169D-CF52-EEF67E6DA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612" t="7954" r="71354" b="69134"/>
            <a:stretch>
              <a:fillRect/>
            </a:stretch>
          </p:blipFill>
          <p:spPr>
            <a:xfrm>
              <a:off x="1172496" y="545869"/>
              <a:ext cx="2320315" cy="15710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46BD38-8345-035F-5380-60E35374D2B4}"/>
                </a:ext>
              </a:extLst>
            </p:cNvPr>
            <p:cNvSpPr txBox="1"/>
            <p:nvPr/>
          </p:nvSpPr>
          <p:spPr>
            <a:xfrm>
              <a:off x="1139288" y="545869"/>
              <a:ext cx="2365074" cy="4555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Standardized points for</a:t>
              </a:r>
              <a:br>
                <a:rPr lang="en-US" sz="9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</a:br>
              <a:r>
                <a:rPr lang="en-US" sz="9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 sleep</a:t>
              </a:r>
              <a:r>
                <a:rPr lang="en-US" sz="37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 </a:t>
              </a:r>
              <a:r>
                <a:rPr lang="en-US" sz="9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/</a:t>
              </a:r>
              <a:r>
                <a:rPr lang="en-US" sz="37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 </a:t>
              </a:r>
              <a:r>
                <a:rPr lang="en-US" sz="9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comorbid symptoms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55BC9-3700-5F2A-4C80-3BFD64F3A3CA}"/>
              </a:ext>
            </a:extLst>
          </p:cNvPr>
          <p:cNvGrpSpPr/>
          <p:nvPr/>
        </p:nvGrpSpPr>
        <p:grpSpPr>
          <a:xfrm>
            <a:off x="427644" y="1902347"/>
            <a:ext cx="7837643" cy="2099281"/>
            <a:chOff x="1153288" y="1760836"/>
            <a:chExt cx="9227062" cy="27990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CC0BB5-780C-8063-1A18-A0B16EA242D7}"/>
                </a:ext>
              </a:extLst>
            </p:cNvPr>
            <p:cNvSpPr/>
            <p:nvPr/>
          </p:nvSpPr>
          <p:spPr>
            <a:xfrm>
              <a:off x="1153288" y="2637136"/>
              <a:ext cx="457200" cy="457200"/>
            </a:xfrm>
            <a:prstGeom prst="rect">
              <a:avLst/>
            </a:prstGeom>
            <a:solidFill>
              <a:srgbClr val="5ACC0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4E5DE3">
                  <a:shade val="30000"/>
                </a:srgbClr>
              </a:contourClr>
            </a:sp3d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-75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DC50C9-ED97-20DB-368E-2CDBE4EA13CD}"/>
                </a:ext>
              </a:extLst>
            </p:cNvPr>
            <p:cNvSpPr/>
            <p:nvPr/>
          </p:nvSpPr>
          <p:spPr>
            <a:xfrm>
              <a:off x="7179950" y="1760836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A2B080">
                    <a:tint val="75000"/>
                    <a:shade val="95000"/>
                    <a:satMod val="175000"/>
                  </a:srgbClr>
                </a:gs>
                <a:gs pos="12000">
                  <a:srgbClr val="A2B080">
                    <a:tint val="90000"/>
                    <a:shade val="90000"/>
                    <a:satMod val="150000"/>
                  </a:srgbClr>
                </a:gs>
                <a:gs pos="100000">
                  <a:srgbClr val="A2B080">
                    <a:tint val="100000"/>
                    <a:shade val="75000"/>
                    <a:satMod val="15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A2B080">
                  <a:shade val="30000"/>
                </a:srgbClr>
              </a:contourClr>
            </a:sp3d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-75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E09852-E53B-4A8F-31EB-4DBFA9C421D5}"/>
                </a:ext>
              </a:extLst>
            </p:cNvPr>
            <p:cNvSpPr/>
            <p:nvPr/>
          </p:nvSpPr>
          <p:spPr>
            <a:xfrm>
              <a:off x="5230067" y="1760836"/>
              <a:ext cx="457200" cy="457200"/>
            </a:xfrm>
            <a:prstGeom prst="rect">
              <a:avLst/>
            </a:prstGeom>
            <a:solidFill>
              <a:srgbClr val="5ACC0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7887B2">
                  <a:shade val="30000"/>
                </a:srgbClr>
              </a:contourClr>
            </a:sp3d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-75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916A79-D044-527E-3C13-B72EC1590F9F}"/>
                </a:ext>
              </a:extLst>
            </p:cNvPr>
            <p:cNvSpPr/>
            <p:nvPr/>
          </p:nvSpPr>
          <p:spPr>
            <a:xfrm>
              <a:off x="8094350" y="1760836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A8A42D">
                    <a:tint val="75000"/>
                    <a:shade val="95000"/>
                    <a:satMod val="175000"/>
                  </a:srgbClr>
                </a:gs>
                <a:gs pos="12000">
                  <a:srgbClr val="A8A42D">
                    <a:tint val="90000"/>
                    <a:shade val="90000"/>
                    <a:satMod val="150000"/>
                  </a:srgbClr>
                </a:gs>
                <a:gs pos="100000">
                  <a:srgbClr val="A8A42D">
                    <a:tint val="100000"/>
                    <a:shade val="75000"/>
                    <a:satMod val="15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A8A42D">
                  <a:shade val="30000"/>
                </a:srgbClr>
              </a:contourClr>
            </a:sp3d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-75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8C5B90-3DDB-7EA8-6135-F195F58425EC}"/>
                </a:ext>
              </a:extLst>
            </p:cNvPr>
            <p:cNvSpPr/>
            <p:nvPr/>
          </p:nvSpPr>
          <p:spPr>
            <a:xfrm>
              <a:off x="9008750" y="1760836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A8A42D">
                    <a:tint val="75000"/>
                    <a:shade val="95000"/>
                    <a:satMod val="175000"/>
                  </a:srgbClr>
                </a:gs>
                <a:gs pos="12000">
                  <a:srgbClr val="A8A42D">
                    <a:tint val="90000"/>
                    <a:shade val="90000"/>
                    <a:satMod val="150000"/>
                  </a:srgbClr>
                </a:gs>
                <a:gs pos="100000">
                  <a:srgbClr val="A8A42D">
                    <a:tint val="100000"/>
                    <a:shade val="75000"/>
                    <a:satMod val="15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A8A42D">
                  <a:shade val="30000"/>
                </a:srgbClr>
              </a:contourClr>
            </a:sp3d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-75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CD0C95-1939-185D-253D-3CB79F755F0E}"/>
                </a:ext>
              </a:extLst>
            </p:cNvPr>
            <p:cNvSpPr/>
            <p:nvPr/>
          </p:nvSpPr>
          <p:spPr>
            <a:xfrm>
              <a:off x="9923150" y="1760836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E3CB19">
                    <a:tint val="75000"/>
                    <a:shade val="95000"/>
                    <a:satMod val="175000"/>
                  </a:srgbClr>
                </a:gs>
                <a:gs pos="12000">
                  <a:srgbClr val="E3CB19">
                    <a:tint val="90000"/>
                    <a:shade val="90000"/>
                    <a:satMod val="150000"/>
                  </a:srgbClr>
                </a:gs>
                <a:gs pos="100000">
                  <a:srgbClr val="E3CB19">
                    <a:tint val="100000"/>
                    <a:shade val="75000"/>
                    <a:satMod val="15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E3CB19">
                  <a:shade val="30000"/>
                </a:srgbClr>
              </a:contourClr>
            </a:sp3d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-75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0773BA-D0C3-1CB2-B20A-9B2C9B39A7E3}"/>
                </a:ext>
              </a:extLst>
            </p:cNvPr>
            <p:cNvSpPr/>
            <p:nvPr/>
          </p:nvSpPr>
          <p:spPr>
            <a:xfrm>
              <a:off x="7170425" y="3513436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A2B080">
                    <a:tint val="75000"/>
                    <a:shade val="95000"/>
                    <a:satMod val="175000"/>
                  </a:srgbClr>
                </a:gs>
                <a:gs pos="12000">
                  <a:srgbClr val="A2B080">
                    <a:tint val="90000"/>
                    <a:shade val="90000"/>
                    <a:satMod val="150000"/>
                  </a:srgbClr>
                </a:gs>
                <a:gs pos="100000">
                  <a:srgbClr val="A2B080">
                    <a:tint val="100000"/>
                    <a:shade val="75000"/>
                    <a:satMod val="15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A2B080">
                  <a:shade val="30000"/>
                </a:srgbClr>
              </a:contourClr>
            </a:sp3d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-75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ABD0E7-F26F-BA61-560A-F3CCED1C0A45}"/>
                </a:ext>
              </a:extLst>
            </p:cNvPr>
            <p:cNvSpPr/>
            <p:nvPr/>
          </p:nvSpPr>
          <p:spPr>
            <a:xfrm>
              <a:off x="8084825" y="3513436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A8A42D">
                    <a:tint val="75000"/>
                    <a:shade val="95000"/>
                    <a:satMod val="175000"/>
                  </a:srgbClr>
                </a:gs>
                <a:gs pos="12000">
                  <a:srgbClr val="A8A42D">
                    <a:tint val="90000"/>
                    <a:shade val="90000"/>
                    <a:satMod val="150000"/>
                  </a:srgbClr>
                </a:gs>
                <a:gs pos="100000">
                  <a:srgbClr val="A8A42D">
                    <a:tint val="100000"/>
                    <a:shade val="75000"/>
                    <a:satMod val="15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A8A42D">
                  <a:shade val="30000"/>
                </a:srgbClr>
              </a:contourClr>
            </a:sp3d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-75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553184-65F6-21DA-0B71-B1D9B115775C}"/>
                </a:ext>
              </a:extLst>
            </p:cNvPr>
            <p:cNvSpPr/>
            <p:nvPr/>
          </p:nvSpPr>
          <p:spPr>
            <a:xfrm>
              <a:off x="8999225" y="3513436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A8A42D">
                    <a:tint val="75000"/>
                    <a:shade val="95000"/>
                    <a:satMod val="175000"/>
                  </a:srgbClr>
                </a:gs>
                <a:gs pos="12000">
                  <a:srgbClr val="A8A42D">
                    <a:tint val="90000"/>
                    <a:shade val="90000"/>
                    <a:satMod val="150000"/>
                  </a:srgbClr>
                </a:gs>
                <a:gs pos="100000">
                  <a:srgbClr val="A8A42D">
                    <a:tint val="100000"/>
                    <a:shade val="75000"/>
                    <a:satMod val="15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A8A42D">
                  <a:shade val="30000"/>
                </a:srgbClr>
              </a:contourClr>
            </a:sp3d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-75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E9012A-CC18-4CE6-27A7-BF90B30D59F4}"/>
                </a:ext>
              </a:extLst>
            </p:cNvPr>
            <p:cNvSpPr/>
            <p:nvPr/>
          </p:nvSpPr>
          <p:spPr>
            <a:xfrm>
              <a:off x="9913625" y="3513436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E3CB19">
                    <a:tint val="75000"/>
                    <a:shade val="95000"/>
                    <a:satMod val="175000"/>
                  </a:srgbClr>
                </a:gs>
                <a:gs pos="12000">
                  <a:srgbClr val="E3CB19">
                    <a:tint val="90000"/>
                    <a:shade val="90000"/>
                    <a:satMod val="150000"/>
                  </a:srgbClr>
                </a:gs>
                <a:gs pos="100000">
                  <a:srgbClr val="E3CB19">
                    <a:tint val="100000"/>
                    <a:shade val="75000"/>
                    <a:satMod val="15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E3CB19">
                  <a:shade val="30000"/>
                </a:srgbClr>
              </a:contourClr>
            </a:sp3d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-75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T5</a:t>
              </a:r>
            </a:p>
          </p:txBody>
        </p:sp>
        <p:grpSp>
          <p:nvGrpSpPr>
            <p:cNvPr id="17" name="Group 133">
              <a:extLst>
                <a:ext uri="{FF2B5EF4-FFF2-40B4-BE49-F238E27FC236}">
                  <a16:creationId xmlns:a16="http://schemas.microsoft.com/office/drawing/2014/main" id="{5DB18BD5-0975-FBA1-F8F8-45AB6769C278}"/>
                </a:ext>
              </a:extLst>
            </p:cNvPr>
            <p:cNvGrpSpPr/>
            <p:nvPr/>
          </p:nvGrpSpPr>
          <p:grpSpPr>
            <a:xfrm>
              <a:off x="2341250" y="2259008"/>
              <a:ext cx="1372553" cy="1261436"/>
              <a:chOff x="1447800" y="2687283"/>
              <a:chExt cx="1372553" cy="1261436"/>
            </a:xfrm>
            <a:solidFill>
              <a:srgbClr val="6599E5"/>
            </a:solidFill>
          </p:grpSpPr>
          <p:sp>
            <p:nvSpPr>
              <p:cNvPr id="85" name="Right Arrow 54">
                <a:extLst>
                  <a:ext uri="{FF2B5EF4-FFF2-40B4-BE49-F238E27FC236}">
                    <a16:creationId xmlns:a16="http://schemas.microsoft.com/office/drawing/2014/main" id="{8B732159-7D58-84AE-6889-DA755C015A8A}"/>
                  </a:ext>
                </a:extLst>
              </p:cNvPr>
              <p:cNvSpPr/>
              <p:nvPr/>
            </p:nvSpPr>
            <p:spPr>
              <a:xfrm rot="19620000">
                <a:off x="1652320" y="2687283"/>
                <a:ext cx="1168033" cy="272534"/>
              </a:xfrm>
              <a:prstGeom prst="rightArrow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freezing" dir="t">
                  <a:rot lat="0" lon="0" rev="6000000"/>
                </a:lightRig>
              </a:scene3d>
              <a:sp3d contourW="12700" prstMaterial="dkEdge">
                <a:bevelT w="44450" h="25400"/>
                <a:contourClr>
                  <a:srgbClr val="4E5DE3">
                    <a:shade val="3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86" name="Right Arrow 55">
                <a:extLst>
                  <a:ext uri="{FF2B5EF4-FFF2-40B4-BE49-F238E27FC236}">
                    <a16:creationId xmlns:a16="http://schemas.microsoft.com/office/drawing/2014/main" id="{B8F971AB-9275-6828-88D3-7A6E3322BD38}"/>
                  </a:ext>
                </a:extLst>
              </p:cNvPr>
              <p:cNvSpPr/>
              <p:nvPr/>
            </p:nvSpPr>
            <p:spPr>
              <a:xfrm rot="2220000">
                <a:off x="1635948" y="3676185"/>
                <a:ext cx="1175799" cy="272534"/>
              </a:xfrm>
              <a:prstGeom prst="rightArrow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freezing" dir="t">
                  <a:rot lat="0" lon="0" rev="6000000"/>
                </a:lightRig>
              </a:scene3d>
              <a:sp3d contourW="12700" prstMaterial="dkEdge">
                <a:bevelT w="44450" h="25400"/>
                <a:contourClr>
                  <a:srgbClr val="4E5DE3">
                    <a:shade val="3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D3431BB-C194-51A5-D7BA-DE36EB921357}"/>
                  </a:ext>
                </a:extLst>
              </p:cNvPr>
              <p:cNvSpPr/>
              <p:nvPr/>
            </p:nvSpPr>
            <p:spPr>
              <a:xfrm>
                <a:off x="1447800" y="3026060"/>
                <a:ext cx="457200" cy="496551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freezing" dir="t">
                  <a:rot lat="0" lon="0" rev="6000000"/>
                </a:lightRig>
              </a:scene3d>
              <a:sp3d contourW="12700" prstMaterial="dkEdge">
                <a:bevelT w="44450" h="25400"/>
                <a:contourClr>
                  <a:srgbClr val="4E5DE3">
                    <a:shade val="30000"/>
                  </a:srgb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R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6200D1-E67B-457D-79BC-A65851EA478B}"/>
                </a:ext>
              </a:extLst>
            </p:cNvPr>
            <p:cNvSpPr txBox="1"/>
            <p:nvPr/>
          </p:nvSpPr>
          <p:spPr>
            <a:xfrm>
              <a:off x="1722571" y="2565500"/>
              <a:ext cx="46273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Q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DEE879-01A9-F529-90D7-17CBE476F588}"/>
                </a:ext>
              </a:extLst>
            </p:cNvPr>
            <p:cNvSpPr txBox="1"/>
            <p:nvPr/>
          </p:nvSpPr>
          <p:spPr>
            <a:xfrm>
              <a:off x="7219420" y="2585820"/>
              <a:ext cx="43254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Q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17C394-2109-C477-B2DA-BCB5B988937E}"/>
                </a:ext>
              </a:extLst>
            </p:cNvPr>
            <p:cNvSpPr/>
            <p:nvPr/>
          </p:nvSpPr>
          <p:spPr>
            <a:xfrm>
              <a:off x="3733801" y="1760836"/>
              <a:ext cx="1466850" cy="457200"/>
            </a:xfrm>
            <a:prstGeom prst="rect">
              <a:avLst/>
            </a:prstGeom>
            <a:solidFill>
              <a:srgbClr val="5ACC0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7887B2">
                  <a:shade val="3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Treatment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311AA5-F6BA-379C-F1E9-180EB17BF92E}"/>
                </a:ext>
              </a:extLst>
            </p:cNvPr>
            <p:cNvSpPr/>
            <p:nvPr/>
          </p:nvSpPr>
          <p:spPr>
            <a:xfrm>
              <a:off x="5700832" y="1760836"/>
              <a:ext cx="1461967" cy="457200"/>
            </a:xfrm>
            <a:prstGeom prst="rect">
              <a:avLst/>
            </a:prstGeom>
            <a:solidFill>
              <a:srgbClr val="5ACC0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7887B2">
                  <a:shade val="3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Treatment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3AA368-5DD2-70D4-34D1-CD28D212EE1B}"/>
                </a:ext>
              </a:extLst>
            </p:cNvPr>
            <p:cNvSpPr/>
            <p:nvPr/>
          </p:nvSpPr>
          <p:spPr>
            <a:xfrm>
              <a:off x="5230067" y="3513436"/>
              <a:ext cx="457200" cy="457200"/>
            </a:xfrm>
            <a:prstGeom prst="rect">
              <a:avLst/>
            </a:prstGeom>
            <a:solidFill>
              <a:srgbClr val="5ACC0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7887B2">
                  <a:shade val="30000"/>
                </a:srgbClr>
              </a:contourClr>
            </a:sp3d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-75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35F330-C322-2309-B18A-7456D2FC4F68}"/>
                </a:ext>
              </a:extLst>
            </p:cNvPr>
            <p:cNvSpPr/>
            <p:nvPr/>
          </p:nvSpPr>
          <p:spPr>
            <a:xfrm>
              <a:off x="3733801" y="3513436"/>
              <a:ext cx="1466850" cy="457200"/>
            </a:xfrm>
            <a:prstGeom prst="rect">
              <a:avLst/>
            </a:prstGeom>
            <a:solidFill>
              <a:srgbClr val="5ACC0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7887B2">
                  <a:shade val="3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Treatment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73871E-7BD6-17D5-BC26-82852629FBAF}"/>
                </a:ext>
              </a:extLst>
            </p:cNvPr>
            <p:cNvSpPr/>
            <p:nvPr/>
          </p:nvSpPr>
          <p:spPr>
            <a:xfrm>
              <a:off x="5700832" y="3513436"/>
              <a:ext cx="1461967" cy="457200"/>
            </a:xfrm>
            <a:prstGeom prst="rect">
              <a:avLst/>
            </a:prstGeom>
            <a:solidFill>
              <a:srgbClr val="5ACC0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freezing" dir="t">
                <a:rot lat="0" lon="0" rev="6000000"/>
              </a:lightRig>
            </a:scene3d>
            <a:sp3d contourW="12700" prstMaterial="dkEdge">
              <a:bevelT w="44450" h="25400"/>
              <a:contourClr>
                <a:srgbClr val="7887B2">
                  <a:shade val="3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Treatment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B80B8A5-38AD-446C-AEEE-4F3292D82190}"/>
                </a:ext>
              </a:extLst>
            </p:cNvPr>
            <p:cNvSpPr/>
            <p:nvPr/>
          </p:nvSpPr>
          <p:spPr>
            <a:xfrm>
              <a:off x="7637150" y="1760836"/>
              <a:ext cx="457200" cy="457200"/>
            </a:xfrm>
            <a:prstGeom prst="rect">
              <a:avLst/>
            </a:prstGeom>
            <a:solidFill>
              <a:srgbClr val="13457B"/>
            </a:solidFill>
            <a:ln w="15875" cap="flat" cmpd="sng" algn="ctr">
              <a:solidFill>
                <a:srgbClr val="A8A42D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-75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7331EB-8C7F-BE60-33A0-097C4157032F}"/>
                </a:ext>
              </a:extLst>
            </p:cNvPr>
            <p:cNvSpPr/>
            <p:nvPr/>
          </p:nvSpPr>
          <p:spPr>
            <a:xfrm>
              <a:off x="8542025" y="1760836"/>
              <a:ext cx="457200" cy="457200"/>
            </a:xfrm>
            <a:prstGeom prst="rect">
              <a:avLst/>
            </a:prstGeom>
            <a:solidFill>
              <a:srgbClr val="13457B"/>
            </a:solidFill>
            <a:ln w="15875" cap="flat" cmpd="sng" algn="ctr">
              <a:solidFill>
                <a:srgbClr val="A8A42D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-75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F9ADC4-9B24-C028-83DB-8E4BAA61D244}"/>
                </a:ext>
              </a:extLst>
            </p:cNvPr>
            <p:cNvSpPr/>
            <p:nvPr/>
          </p:nvSpPr>
          <p:spPr>
            <a:xfrm>
              <a:off x="7627625" y="3513436"/>
              <a:ext cx="457200" cy="457200"/>
            </a:xfrm>
            <a:prstGeom prst="rect">
              <a:avLst/>
            </a:prstGeom>
            <a:solidFill>
              <a:srgbClr val="13457B"/>
            </a:solidFill>
            <a:ln w="15875" cap="flat" cmpd="sng" algn="ctr">
              <a:solidFill>
                <a:srgbClr val="A8A42D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-75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35F7BC1-33C4-27E9-3B30-21C273160B65}"/>
                </a:ext>
              </a:extLst>
            </p:cNvPr>
            <p:cNvSpPr/>
            <p:nvPr/>
          </p:nvSpPr>
          <p:spPr>
            <a:xfrm>
              <a:off x="9465950" y="1760836"/>
              <a:ext cx="457200" cy="457200"/>
            </a:xfrm>
            <a:prstGeom prst="rect">
              <a:avLst/>
            </a:prstGeom>
            <a:solidFill>
              <a:srgbClr val="13457B"/>
            </a:solidFill>
            <a:ln w="15875" cap="flat" cmpd="sng" algn="ctr">
              <a:solidFill>
                <a:srgbClr val="A8A42D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-75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7B89CC-4B2F-02BE-ED6B-3471AB170A91}"/>
                </a:ext>
              </a:extLst>
            </p:cNvPr>
            <p:cNvSpPr/>
            <p:nvPr/>
          </p:nvSpPr>
          <p:spPr>
            <a:xfrm>
              <a:off x="9456425" y="3513436"/>
              <a:ext cx="457200" cy="457200"/>
            </a:xfrm>
            <a:prstGeom prst="rect">
              <a:avLst/>
            </a:prstGeom>
            <a:solidFill>
              <a:srgbClr val="13457B"/>
            </a:solidFill>
            <a:ln w="15875" cap="flat" cmpd="sng" algn="ctr">
              <a:solidFill>
                <a:srgbClr val="A8A42D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-75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FC8D47-62A4-378B-2B09-855AD808B0E8}"/>
                </a:ext>
              </a:extLst>
            </p:cNvPr>
            <p:cNvSpPr/>
            <p:nvPr/>
          </p:nvSpPr>
          <p:spPr>
            <a:xfrm>
              <a:off x="8542025" y="3513436"/>
              <a:ext cx="457200" cy="457200"/>
            </a:xfrm>
            <a:prstGeom prst="rect">
              <a:avLst/>
            </a:prstGeom>
            <a:solidFill>
              <a:srgbClr val="13457B"/>
            </a:solidFill>
            <a:ln w="15875" cap="flat" cmpd="sng" algn="ctr">
              <a:solidFill>
                <a:srgbClr val="A8A42D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-75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</a:endParaRPr>
            </a:p>
          </p:txBody>
        </p:sp>
        <p:grpSp>
          <p:nvGrpSpPr>
            <p:cNvPr id="32" name="Group 150">
              <a:extLst>
                <a:ext uri="{FF2B5EF4-FFF2-40B4-BE49-F238E27FC236}">
                  <a16:creationId xmlns:a16="http://schemas.microsoft.com/office/drawing/2014/main" id="{7C385146-C906-3242-3A35-A9890750AC60}"/>
                </a:ext>
              </a:extLst>
            </p:cNvPr>
            <p:cNvGrpSpPr/>
            <p:nvPr/>
          </p:nvGrpSpPr>
          <p:grpSpPr>
            <a:xfrm>
              <a:off x="3769360" y="2637136"/>
              <a:ext cx="1420495" cy="457200"/>
              <a:chOff x="2800350" y="3543300"/>
              <a:chExt cx="1183842" cy="457200"/>
            </a:xfrm>
          </p:grpSpPr>
          <p:cxnSp>
            <p:nvCxnSpPr>
              <p:cNvPr id="80" name="Straight Connector 36">
                <a:extLst>
                  <a:ext uri="{FF2B5EF4-FFF2-40B4-BE49-F238E27FC236}">
                    <a16:creationId xmlns:a16="http://schemas.microsoft.com/office/drawing/2014/main" id="{B6A86584-2CA9-7AA6-4957-4958FABC62F5}"/>
                  </a:ext>
                </a:extLst>
              </p:cNvPr>
              <p:cNvCxnSpPr/>
              <p:nvPr/>
            </p:nvCxnSpPr>
            <p:spPr>
              <a:xfrm>
                <a:off x="2800351" y="3543300"/>
                <a:ext cx="0" cy="4572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55FBCA-ABAA-54AA-8F97-902426348D53}"/>
                  </a:ext>
                </a:extLst>
              </p:cNvPr>
              <p:cNvCxnSpPr/>
              <p:nvPr/>
            </p:nvCxnSpPr>
            <p:spPr>
              <a:xfrm>
                <a:off x="3984192" y="3543300"/>
                <a:ext cx="0" cy="4572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82490E2-210E-2811-8CEB-D3BB2EDF99DB}"/>
                  </a:ext>
                </a:extLst>
              </p:cNvPr>
              <p:cNvCxnSpPr/>
              <p:nvPr/>
            </p:nvCxnSpPr>
            <p:spPr>
              <a:xfrm>
                <a:off x="3200400" y="3543300"/>
                <a:ext cx="0" cy="4572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8C60EF2-1609-9D48-FEB2-7367F36D5903}"/>
                  </a:ext>
                </a:extLst>
              </p:cNvPr>
              <p:cNvCxnSpPr/>
              <p:nvPr/>
            </p:nvCxnSpPr>
            <p:spPr>
              <a:xfrm>
                <a:off x="3584142" y="3543300"/>
                <a:ext cx="0" cy="4572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37C4B0E-E08C-E602-BB50-207072515E99}"/>
                  </a:ext>
                </a:extLst>
              </p:cNvPr>
              <p:cNvCxnSpPr/>
              <p:nvPr/>
            </p:nvCxnSpPr>
            <p:spPr>
              <a:xfrm>
                <a:off x="2800350" y="3771900"/>
                <a:ext cx="118384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grpSp>
          <p:nvGrpSpPr>
            <p:cNvPr id="33" name="Group 156">
              <a:extLst>
                <a:ext uri="{FF2B5EF4-FFF2-40B4-BE49-F238E27FC236}">
                  <a16:creationId xmlns:a16="http://schemas.microsoft.com/office/drawing/2014/main" id="{27AD5B0E-3DDA-B5F7-F012-6CDB716B84C0}"/>
                </a:ext>
              </a:extLst>
            </p:cNvPr>
            <p:cNvGrpSpPr/>
            <p:nvPr/>
          </p:nvGrpSpPr>
          <p:grpSpPr>
            <a:xfrm>
              <a:off x="5704841" y="2637136"/>
              <a:ext cx="1429384" cy="457200"/>
              <a:chOff x="2800350" y="3543300"/>
              <a:chExt cx="1183842" cy="45720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CA4EC8D2-BBEA-49BF-EB56-93FEF02EF4A3}"/>
                  </a:ext>
                </a:extLst>
              </p:cNvPr>
              <p:cNvCxnSpPr/>
              <p:nvPr/>
            </p:nvCxnSpPr>
            <p:spPr>
              <a:xfrm>
                <a:off x="2800351" y="3543300"/>
                <a:ext cx="0" cy="4572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0C3CCD0-30BE-7631-9C06-69D0F85833F9}"/>
                  </a:ext>
                </a:extLst>
              </p:cNvPr>
              <p:cNvCxnSpPr/>
              <p:nvPr/>
            </p:nvCxnSpPr>
            <p:spPr>
              <a:xfrm>
                <a:off x="3984192" y="3543300"/>
                <a:ext cx="0" cy="4572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6A29B74-F282-90E2-2B8B-2E7583D33704}"/>
                  </a:ext>
                </a:extLst>
              </p:cNvPr>
              <p:cNvCxnSpPr/>
              <p:nvPr/>
            </p:nvCxnSpPr>
            <p:spPr>
              <a:xfrm>
                <a:off x="3200400" y="3543300"/>
                <a:ext cx="0" cy="4572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DCEEA93-9BD1-8C1E-D464-D2C981A7DB30}"/>
                  </a:ext>
                </a:extLst>
              </p:cNvPr>
              <p:cNvCxnSpPr/>
              <p:nvPr/>
            </p:nvCxnSpPr>
            <p:spPr>
              <a:xfrm>
                <a:off x="3584142" y="3543300"/>
                <a:ext cx="0" cy="45720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C7AAAA7-251C-D033-F512-9C537DB789C6}"/>
                  </a:ext>
                </a:extLst>
              </p:cNvPr>
              <p:cNvCxnSpPr/>
              <p:nvPr/>
            </p:nvCxnSpPr>
            <p:spPr>
              <a:xfrm>
                <a:off x="2800350" y="3771900"/>
                <a:ext cx="118384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35647E-5146-0477-DE76-50B3F42BFC6D}"/>
                </a:ext>
              </a:extLst>
            </p:cNvPr>
            <p:cNvSpPr txBox="1"/>
            <p:nvPr/>
          </p:nvSpPr>
          <p:spPr>
            <a:xfrm>
              <a:off x="8151500" y="2681070"/>
              <a:ext cx="1809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Follow Up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49C9F71-B0AE-698B-5C69-3AA20DF7AE57}"/>
                </a:ext>
              </a:extLst>
            </p:cNvPr>
            <p:cNvSpPr txBox="1"/>
            <p:nvPr/>
          </p:nvSpPr>
          <p:spPr>
            <a:xfrm>
              <a:off x="3281692" y="2359423"/>
              <a:ext cx="537625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1672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88144" algn="ctr"/>
                  <a:tab pos="769144" algn="ctr"/>
                  <a:tab pos="1158479" algn="ctr"/>
                  <a:tab pos="1546622" algn="ctr"/>
                  <a:tab pos="1974056" algn="ctr"/>
                  <a:tab pos="2400300" algn="ctr"/>
                  <a:tab pos="2788444" algn="ctr"/>
                  <a:tab pos="3215879" algn="ctr"/>
                </a:tabLst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Sn	1,2 	 3,4 	5	6	7	8 	9 	10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5560E79-A426-D02B-E99E-C18526ED226B}"/>
                </a:ext>
              </a:extLst>
            </p:cNvPr>
            <p:cNvSpPr txBox="1"/>
            <p:nvPr/>
          </p:nvSpPr>
          <p:spPr>
            <a:xfrm>
              <a:off x="4372818" y="4128989"/>
              <a:ext cx="1809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8 weeks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15BB39-292D-C840-2426-8BC7FE74E31A}"/>
                </a:ext>
              </a:extLst>
            </p:cNvPr>
            <p:cNvSpPr txBox="1"/>
            <p:nvPr/>
          </p:nvSpPr>
          <p:spPr>
            <a:xfrm>
              <a:off x="8056250" y="4128990"/>
              <a:ext cx="1809750" cy="430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12 weeks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31B2C72-98BE-7AEB-08B8-4AA8DF5D5E8F}"/>
                </a:ext>
              </a:extLst>
            </p:cNvPr>
            <p:cNvCxnSpPr/>
            <p:nvPr/>
          </p:nvCxnSpPr>
          <p:spPr>
            <a:xfrm>
              <a:off x="3733800" y="4128989"/>
              <a:ext cx="338328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4C2C360-DD86-5FC5-5D83-07522BA28E06}"/>
                </a:ext>
              </a:extLst>
            </p:cNvPr>
            <p:cNvCxnSpPr/>
            <p:nvPr/>
          </p:nvCxnSpPr>
          <p:spPr>
            <a:xfrm>
              <a:off x="7627625" y="4128989"/>
              <a:ext cx="27432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1ACBCBB-4588-15EB-390D-E9DD5CBDD31E}"/>
                </a:ext>
              </a:extLst>
            </p:cNvPr>
            <p:cNvCxnSpPr/>
            <p:nvPr/>
          </p:nvCxnSpPr>
          <p:spPr>
            <a:xfrm>
              <a:off x="7694300" y="2865736"/>
              <a:ext cx="70294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52016B2-C064-D91B-C5FE-AC2DE7209C85}"/>
                </a:ext>
              </a:extLst>
            </p:cNvPr>
            <p:cNvCxnSpPr/>
            <p:nvPr/>
          </p:nvCxnSpPr>
          <p:spPr>
            <a:xfrm>
              <a:off x="9677400" y="2865736"/>
              <a:ext cx="70104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E42C753-7110-CF36-F200-1D46EF323610}"/>
                </a:ext>
              </a:extLst>
            </p:cNvPr>
            <p:cNvSpPr txBox="1"/>
            <p:nvPr/>
          </p:nvSpPr>
          <p:spPr>
            <a:xfrm>
              <a:off x="3269500" y="3048270"/>
              <a:ext cx="504583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1672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2900" algn="ctr"/>
                  <a:tab pos="769144" algn="ctr"/>
                  <a:tab pos="1158479" algn="ctr"/>
                  <a:tab pos="1546622" algn="ctr"/>
                  <a:tab pos="1974056" algn="ctr"/>
                  <a:tab pos="2400300" algn="ctr"/>
                  <a:tab pos="3215879" algn="ctr"/>
                </a:tabLst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rPr>
                <a:t>Sn	1	2 	 3	4 	5	6	7	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</a:endParaRPr>
            </a:p>
          </p:txBody>
        </p:sp>
      </p:grpSp>
      <p:grpSp>
        <p:nvGrpSpPr>
          <p:cNvPr id="91" name="Group 147">
            <a:extLst>
              <a:ext uri="{FF2B5EF4-FFF2-40B4-BE49-F238E27FC236}">
                <a16:creationId xmlns:a16="http://schemas.microsoft.com/office/drawing/2014/main" id="{4CCEFF6F-9629-087E-73E3-A9C37D1DD29A}"/>
              </a:ext>
            </a:extLst>
          </p:cNvPr>
          <p:cNvGrpSpPr/>
          <p:nvPr/>
        </p:nvGrpSpPr>
        <p:grpSpPr>
          <a:xfrm>
            <a:off x="2626487" y="4217233"/>
            <a:ext cx="5655363" cy="671924"/>
            <a:chOff x="3571906" y="5129255"/>
            <a:chExt cx="7540484" cy="89589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93A81A5-5D55-D963-0F2C-F9916B8C298D}"/>
                </a:ext>
              </a:extLst>
            </p:cNvPr>
            <p:cNvSpPr/>
            <p:nvPr/>
          </p:nvSpPr>
          <p:spPr>
            <a:xfrm>
              <a:off x="3571906" y="5129255"/>
              <a:ext cx="7540484" cy="717160"/>
            </a:xfrm>
            <a:prstGeom prst="rect">
              <a:avLst/>
            </a:prstGeom>
            <a:solidFill>
              <a:srgbClr val="0F3865">
                <a:alpha val="70588"/>
              </a:srgbClr>
            </a:solidFill>
            <a:ln w="12700" cap="flat" cmpd="sng" algn="ctr">
              <a:solidFill>
                <a:srgbClr val="00876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3" name="Group 145">
              <a:extLst>
                <a:ext uri="{FF2B5EF4-FFF2-40B4-BE49-F238E27FC236}">
                  <a16:creationId xmlns:a16="http://schemas.microsoft.com/office/drawing/2014/main" id="{4EFA7A0F-0101-3B22-DD6F-874B8674BE44}"/>
                </a:ext>
              </a:extLst>
            </p:cNvPr>
            <p:cNvGrpSpPr/>
            <p:nvPr/>
          </p:nvGrpSpPr>
          <p:grpSpPr>
            <a:xfrm>
              <a:off x="3645504" y="5163378"/>
              <a:ext cx="7365061" cy="861775"/>
              <a:chOff x="3387090" y="5163378"/>
              <a:chExt cx="7365061" cy="861775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6BD6F2F-474A-9852-01BE-2C4D151DDD41}"/>
                  </a:ext>
                </a:extLst>
              </p:cNvPr>
              <p:cNvSpPr txBox="1"/>
              <p:nvPr/>
            </p:nvSpPr>
            <p:spPr>
              <a:xfrm>
                <a:off x="3387090" y="5163378"/>
                <a:ext cx="217196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4313" algn="ctr"/>
                    <a:tab pos="342900" algn="l"/>
                  </a:tabLst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	Q	Qualitative Interview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4313" algn="ctr"/>
                    <a:tab pos="342900" algn="l"/>
                  </a:tabLst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	R	Randomization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4313" algn="ctr"/>
                    <a:tab pos="342900" algn="l"/>
                  </a:tabLst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	Sn 	Session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4CAD32F-FC09-D159-F858-9994D125BDE3}"/>
                  </a:ext>
                </a:extLst>
              </p:cNvPr>
              <p:cNvSpPr txBox="1"/>
              <p:nvPr/>
            </p:nvSpPr>
            <p:spPr>
              <a:xfrm>
                <a:off x="6287731" y="5163378"/>
                <a:ext cx="1789379" cy="861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4313" algn="ctr"/>
                    <a:tab pos="342900" algn="l"/>
                  </a:tabLst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	T0	Baseline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4313" algn="ctr"/>
                    <a:tab pos="342900" algn="l"/>
                  </a:tabLst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	T1	Mid-Treatment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4313" algn="ctr"/>
                    <a:tab pos="342900" algn="l"/>
                  </a:tabLst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	T2	Post-Treatment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4313" algn="ctr"/>
                    <a:tab pos="471488" algn="l"/>
                  </a:tabLst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0DDC781-EE98-B440-0614-F1C5982365F3}"/>
                  </a:ext>
                </a:extLst>
              </p:cNvPr>
              <p:cNvSpPr txBox="1"/>
              <p:nvPr/>
            </p:nvSpPr>
            <p:spPr>
              <a:xfrm>
                <a:off x="8750687" y="5163378"/>
                <a:ext cx="2001464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88144" algn="l"/>
                  </a:tabLst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T3-T5 	Monthly 	Follow-up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88144" algn="l"/>
                  </a:tabLst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	Assessments</a:t>
                </a:r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8EB750F-6C89-8755-7520-E1196C6CD7B0}"/>
              </a:ext>
            </a:extLst>
          </p:cNvPr>
          <p:cNvSpPr txBox="1"/>
          <p:nvPr/>
        </p:nvSpPr>
        <p:spPr>
          <a:xfrm>
            <a:off x="1209167" y="1766585"/>
            <a:ext cx="8686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Trebuchet MS"/>
              </a:rPr>
              <a:t>ACU </a:t>
            </a:r>
            <a:r>
              <a:rPr lang="en-US" sz="1500" kern="0" dirty="0">
                <a:latin typeface="Trebuchet MS"/>
              </a:rPr>
              <a:t>(n=80)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8AEBD42-74CA-B0BA-F274-EECEE1F25A0D}"/>
              </a:ext>
            </a:extLst>
          </p:cNvPr>
          <p:cNvSpPr txBox="1"/>
          <p:nvPr/>
        </p:nvSpPr>
        <p:spPr>
          <a:xfrm>
            <a:off x="995807" y="3056121"/>
            <a:ext cx="12954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CBT-I </a:t>
            </a:r>
            <a:b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</a:br>
            <a:r>
              <a:rPr lang="en-US" sz="15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(n=80)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75275F2-06D8-4BF0-3821-FCE34A38FA9F}"/>
              </a:ext>
            </a:extLst>
          </p:cNvPr>
          <p:cNvGrpSpPr/>
          <p:nvPr/>
        </p:nvGrpSpPr>
        <p:grpSpPr>
          <a:xfrm>
            <a:off x="878121" y="3642579"/>
            <a:ext cx="1578727" cy="1074420"/>
            <a:chOff x="1255325" y="4277360"/>
            <a:chExt cx="2104969" cy="1432560"/>
          </a:xfrm>
        </p:grpSpPr>
        <p:grpSp>
          <p:nvGrpSpPr>
            <p:cNvPr id="100" name="Group 162">
              <a:extLst>
                <a:ext uri="{FF2B5EF4-FFF2-40B4-BE49-F238E27FC236}">
                  <a16:creationId xmlns:a16="http://schemas.microsoft.com/office/drawing/2014/main" id="{59196CA8-5739-629A-5DED-F4A4068EF2E5}"/>
                </a:ext>
              </a:extLst>
            </p:cNvPr>
            <p:cNvGrpSpPr/>
            <p:nvPr/>
          </p:nvGrpSpPr>
          <p:grpSpPr>
            <a:xfrm>
              <a:off x="1255325" y="4277360"/>
              <a:ext cx="2104969" cy="1432560"/>
              <a:chOff x="-249533" y="3613095"/>
              <a:chExt cx="3260660" cy="2164080"/>
            </a:xfrm>
          </p:grpSpPr>
          <p:grpSp>
            <p:nvGrpSpPr>
              <p:cNvPr id="102" name="Group 148">
                <a:extLst>
                  <a:ext uri="{FF2B5EF4-FFF2-40B4-BE49-F238E27FC236}">
                    <a16:creationId xmlns:a16="http://schemas.microsoft.com/office/drawing/2014/main" id="{AAD35753-CE32-FA0B-5965-6E5496C0C828}"/>
                  </a:ext>
                </a:extLst>
              </p:cNvPr>
              <p:cNvGrpSpPr/>
              <p:nvPr/>
            </p:nvGrpSpPr>
            <p:grpSpPr>
              <a:xfrm>
                <a:off x="-249533" y="3613095"/>
                <a:ext cx="3260660" cy="2164080"/>
                <a:chOff x="79590" y="3382645"/>
                <a:chExt cx="3260660" cy="2164080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D6EBACDB-D05B-3F7D-D4D1-58F14F0E9700}"/>
                    </a:ext>
                  </a:extLst>
                </p:cNvPr>
                <p:cNvSpPr/>
                <p:nvPr/>
              </p:nvSpPr>
              <p:spPr>
                <a:xfrm>
                  <a:off x="580390" y="3624873"/>
                  <a:ext cx="1453184" cy="1429092"/>
                </a:xfrm>
                <a:prstGeom prst="ellipse">
                  <a:avLst/>
                </a:prstGeom>
                <a:solidFill>
                  <a:srgbClr val="195BA3">
                    <a:alpha val="43922"/>
                  </a:srgbClr>
                </a:solidFill>
                <a:ln w="12700" cap="flat" cmpd="sng" algn="ctr">
                  <a:solidFill>
                    <a:srgbClr val="008764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br>
                    <a:rPr kumimoji="0" lang="en-US" sz="75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rPr>
                  </a:br>
                  <a:endParaRPr kumimoji="0" lang="en-US" sz="7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8EF69-E23A-8830-C28A-F680E18E3509}"/>
                    </a:ext>
                  </a:extLst>
                </p:cNvPr>
                <p:cNvSpPr/>
                <p:nvPr/>
              </p:nvSpPr>
              <p:spPr>
                <a:xfrm>
                  <a:off x="700736" y="4117633"/>
                  <a:ext cx="1453184" cy="1429092"/>
                </a:xfrm>
                <a:prstGeom prst="ellipse">
                  <a:avLst/>
                </a:prstGeom>
                <a:solidFill>
                  <a:srgbClr val="7030A0">
                    <a:alpha val="43922"/>
                  </a:srgbClr>
                </a:solidFill>
                <a:ln w="12700" cap="flat" cmpd="sng" algn="ctr">
                  <a:solidFill>
                    <a:srgbClr val="008764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E47B082F-A03E-5921-58F9-47097D14DE54}"/>
                    </a:ext>
                  </a:extLst>
                </p:cNvPr>
                <p:cNvSpPr/>
                <p:nvPr/>
              </p:nvSpPr>
              <p:spPr>
                <a:xfrm>
                  <a:off x="1026643" y="3382645"/>
                  <a:ext cx="1453184" cy="1429092"/>
                </a:xfrm>
                <a:prstGeom prst="ellipse">
                  <a:avLst/>
                </a:prstGeom>
                <a:solidFill>
                  <a:srgbClr val="002060">
                    <a:alpha val="43922"/>
                  </a:srgbClr>
                </a:solidFill>
                <a:ln w="12700" cap="flat" cmpd="sng" algn="ctr">
                  <a:solidFill>
                    <a:srgbClr val="008764"/>
                  </a:solidFill>
                  <a:prstDash val="solid"/>
                  <a:miter lim="800000"/>
                </a:ln>
                <a:effectLst/>
              </p:spPr>
              <p:txBody>
                <a:bodyPr rtlCol="0" anchor="t" anchorCtr="0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0AB1A74E-A8E1-FAF3-0061-65F7493BA254}"/>
                    </a:ext>
                  </a:extLst>
                </p:cNvPr>
                <p:cNvSpPr/>
                <p:nvPr/>
              </p:nvSpPr>
              <p:spPr>
                <a:xfrm>
                  <a:off x="1392403" y="3616325"/>
                  <a:ext cx="1453184" cy="1429092"/>
                </a:xfrm>
                <a:prstGeom prst="ellipse">
                  <a:avLst/>
                </a:prstGeom>
                <a:solidFill>
                  <a:srgbClr val="D37D3D">
                    <a:alpha val="43922"/>
                  </a:srgbClr>
                </a:solidFill>
                <a:ln w="12700" cap="flat" cmpd="sng" algn="ctr">
                  <a:solidFill>
                    <a:srgbClr val="008764"/>
                  </a:solidFill>
                  <a:prstDash val="solid"/>
                  <a:miter lim="800000"/>
                </a:ln>
                <a:effectLst/>
              </p:spPr>
              <p:txBody>
                <a:bodyPr rtlCol="0" anchor="t" anchorCtr="0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B2DA6ACE-731A-3AB5-11C4-B5E67F630C3C}"/>
                    </a:ext>
                  </a:extLst>
                </p:cNvPr>
                <p:cNvSpPr/>
                <p:nvPr/>
              </p:nvSpPr>
              <p:spPr>
                <a:xfrm>
                  <a:off x="1280643" y="4088765"/>
                  <a:ext cx="1453184" cy="1429092"/>
                </a:xfrm>
                <a:prstGeom prst="ellipse">
                  <a:avLst/>
                </a:prstGeom>
                <a:solidFill>
                  <a:srgbClr val="567B41">
                    <a:alpha val="43922"/>
                  </a:srgbClr>
                </a:solidFill>
                <a:ln w="12700" cap="flat" cmpd="sng" algn="ctr">
                  <a:solidFill>
                    <a:srgbClr val="008764"/>
                  </a:solidFill>
                  <a:prstDash val="solid"/>
                  <a:miter lim="800000"/>
                </a:ln>
                <a:effectLst/>
              </p:spPr>
              <p:txBody>
                <a:bodyPr rtlCol="0" anchor="t" anchorCtr="0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BD94190E-334B-32AC-C315-409A5A76EAE7}"/>
                    </a:ext>
                  </a:extLst>
                </p:cNvPr>
                <p:cNvSpPr txBox="1"/>
                <p:nvPr/>
              </p:nvSpPr>
              <p:spPr>
                <a:xfrm>
                  <a:off x="79590" y="3886199"/>
                  <a:ext cx="1589583" cy="65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0" cap="none" spc="-23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</a:rPr>
                    <a:t>Relaxation Training</a:t>
                  </a: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15D8E10C-8948-12C3-D224-2572760B27AF}"/>
                    </a:ext>
                  </a:extLst>
                </p:cNvPr>
                <p:cNvSpPr txBox="1"/>
                <p:nvPr/>
              </p:nvSpPr>
              <p:spPr>
                <a:xfrm>
                  <a:off x="138556" y="4821244"/>
                  <a:ext cx="1814455" cy="65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0" cap="none" spc="-23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</a:rPr>
                    <a:t>Cognitive </a:t>
                  </a:r>
                  <a:br>
                    <a:rPr kumimoji="0" lang="en-US" sz="750" b="1" i="0" u="none" strike="noStrike" kern="0" cap="none" spc="-23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</a:rPr>
                  </a:br>
                  <a:r>
                    <a:rPr kumimoji="0" lang="en-US" sz="750" b="1" i="0" u="none" strike="noStrike" kern="0" cap="none" spc="-23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</a:rPr>
                    <a:t>Restructuring</a:t>
                  </a: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862201E-DD37-43FF-5805-1C1A5558D8C8}"/>
                    </a:ext>
                  </a:extLst>
                </p:cNvPr>
                <p:cNvSpPr txBox="1"/>
                <p:nvPr/>
              </p:nvSpPr>
              <p:spPr>
                <a:xfrm>
                  <a:off x="1828207" y="3830320"/>
                  <a:ext cx="1512043" cy="65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0" cap="none" spc="-23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</a:rPr>
                    <a:t>Sleep </a:t>
                  </a:r>
                  <a:br>
                    <a:rPr kumimoji="0" lang="en-US" sz="750" b="1" i="0" u="none" strike="noStrike" kern="0" cap="none" spc="-23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</a:rPr>
                  </a:br>
                  <a:r>
                    <a:rPr kumimoji="0" lang="en-US" sz="750" b="1" i="0" u="none" strike="noStrike" kern="0" cap="none" spc="-23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</a:rPr>
                    <a:t>Restriction</a:t>
                  </a: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CEAC44F-0FFC-5C95-B526-52CBE1817D85}"/>
                    </a:ext>
                  </a:extLst>
                </p:cNvPr>
                <p:cNvSpPr txBox="1"/>
                <p:nvPr/>
              </p:nvSpPr>
              <p:spPr>
                <a:xfrm>
                  <a:off x="1839860" y="4805896"/>
                  <a:ext cx="1488781" cy="65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0" cap="none" spc="-23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</a:rPr>
                    <a:t>Stimulus </a:t>
                  </a:r>
                  <a:br>
                    <a:rPr kumimoji="0" lang="en-US" sz="750" b="1" i="0" u="none" strike="noStrike" kern="0" cap="none" spc="-23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</a:rPr>
                  </a:br>
                  <a:r>
                    <a:rPr kumimoji="0" lang="en-US" sz="750" b="1" i="0" u="none" strike="noStrike" kern="0" cap="none" spc="-23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</a:rPr>
                    <a:t>Control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722F7555-17AF-6F19-1753-793003106092}"/>
                    </a:ext>
                  </a:extLst>
                </p:cNvPr>
                <p:cNvSpPr txBox="1"/>
                <p:nvPr/>
              </p:nvSpPr>
              <p:spPr>
                <a:xfrm>
                  <a:off x="987710" y="3485421"/>
                  <a:ext cx="1512047" cy="4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0" cap="none" spc="-23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</a:rPr>
                    <a:t>Education</a:t>
                  </a:r>
                </a:p>
              </p:txBody>
            </p:sp>
          </p:grpSp>
          <p:sp>
            <p:nvSpPr>
              <p:cNvPr id="103" name="Freeform 75">
                <a:extLst>
                  <a:ext uri="{FF2B5EF4-FFF2-40B4-BE49-F238E27FC236}">
                    <a16:creationId xmlns:a16="http://schemas.microsoft.com/office/drawing/2014/main" id="{93591C6D-1345-C02A-7991-099B75AB2CD3}"/>
                  </a:ext>
                </a:extLst>
              </p:cNvPr>
              <p:cNvSpPr/>
              <p:nvPr/>
            </p:nvSpPr>
            <p:spPr>
              <a:xfrm>
                <a:off x="1093560" y="4393038"/>
                <a:ext cx="536740" cy="623165"/>
              </a:xfrm>
              <a:custGeom>
                <a:avLst/>
                <a:gdLst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287655 w 640080"/>
                  <a:gd name="connsiteY0" fmla="*/ 0 h 775335"/>
                  <a:gd name="connsiteX1" fmla="*/ 640080 w 640080"/>
                  <a:gd name="connsiteY1" fmla="*/ 283845 h 775335"/>
                  <a:gd name="connsiteX2" fmla="*/ 327660 w 640080"/>
                  <a:gd name="connsiteY2" fmla="*/ 775335 h 775335"/>
                  <a:gd name="connsiteX3" fmla="*/ 0 w 640080"/>
                  <a:gd name="connsiteY3" fmla="*/ 260985 h 775335"/>
                  <a:gd name="connsiteX4" fmla="*/ 287655 w 640080"/>
                  <a:gd name="connsiteY4" fmla="*/ 0 h 775335"/>
                  <a:gd name="connsiteX0" fmla="*/ 321945 w 674370"/>
                  <a:gd name="connsiteY0" fmla="*/ 0 h 775335"/>
                  <a:gd name="connsiteX1" fmla="*/ 674370 w 674370"/>
                  <a:gd name="connsiteY1" fmla="*/ 283845 h 775335"/>
                  <a:gd name="connsiteX2" fmla="*/ 361950 w 674370"/>
                  <a:gd name="connsiteY2" fmla="*/ 775335 h 775335"/>
                  <a:gd name="connsiteX3" fmla="*/ 0 w 674370"/>
                  <a:gd name="connsiteY3" fmla="*/ 285750 h 775335"/>
                  <a:gd name="connsiteX4" fmla="*/ 321945 w 674370"/>
                  <a:gd name="connsiteY4" fmla="*/ 0 h 775335"/>
                  <a:gd name="connsiteX0" fmla="*/ 337185 w 674370"/>
                  <a:gd name="connsiteY0" fmla="*/ 0 h 782955"/>
                  <a:gd name="connsiteX1" fmla="*/ 674370 w 674370"/>
                  <a:gd name="connsiteY1" fmla="*/ 291465 h 782955"/>
                  <a:gd name="connsiteX2" fmla="*/ 361950 w 674370"/>
                  <a:gd name="connsiteY2" fmla="*/ 782955 h 782955"/>
                  <a:gd name="connsiteX3" fmla="*/ 0 w 674370"/>
                  <a:gd name="connsiteY3" fmla="*/ 293370 h 782955"/>
                  <a:gd name="connsiteX4" fmla="*/ 337185 w 674370"/>
                  <a:gd name="connsiteY4" fmla="*/ 0 h 782955"/>
                  <a:gd name="connsiteX0" fmla="*/ 337185 w 674370"/>
                  <a:gd name="connsiteY0" fmla="*/ 0 h 782955"/>
                  <a:gd name="connsiteX1" fmla="*/ 674370 w 674370"/>
                  <a:gd name="connsiteY1" fmla="*/ 291465 h 782955"/>
                  <a:gd name="connsiteX2" fmla="*/ 361950 w 674370"/>
                  <a:gd name="connsiteY2" fmla="*/ 782955 h 782955"/>
                  <a:gd name="connsiteX3" fmla="*/ 0 w 674370"/>
                  <a:gd name="connsiteY3" fmla="*/ 293370 h 782955"/>
                  <a:gd name="connsiteX4" fmla="*/ 337185 w 674370"/>
                  <a:gd name="connsiteY4" fmla="*/ 0 h 782955"/>
                  <a:gd name="connsiteX0" fmla="*/ 337185 w 674370"/>
                  <a:gd name="connsiteY0" fmla="*/ 0 h 782955"/>
                  <a:gd name="connsiteX1" fmla="*/ 674370 w 674370"/>
                  <a:gd name="connsiteY1" fmla="*/ 291465 h 782955"/>
                  <a:gd name="connsiteX2" fmla="*/ 361950 w 674370"/>
                  <a:gd name="connsiteY2" fmla="*/ 782955 h 782955"/>
                  <a:gd name="connsiteX3" fmla="*/ 0 w 674370"/>
                  <a:gd name="connsiteY3" fmla="*/ 293370 h 782955"/>
                  <a:gd name="connsiteX4" fmla="*/ 337185 w 674370"/>
                  <a:gd name="connsiteY4" fmla="*/ 0 h 782955"/>
                  <a:gd name="connsiteX0" fmla="*/ 337185 w 674370"/>
                  <a:gd name="connsiteY0" fmla="*/ 0 h 782955"/>
                  <a:gd name="connsiteX1" fmla="*/ 674370 w 674370"/>
                  <a:gd name="connsiteY1" fmla="*/ 291465 h 782955"/>
                  <a:gd name="connsiteX2" fmla="*/ 361950 w 674370"/>
                  <a:gd name="connsiteY2" fmla="*/ 782955 h 782955"/>
                  <a:gd name="connsiteX3" fmla="*/ 0 w 674370"/>
                  <a:gd name="connsiteY3" fmla="*/ 293370 h 782955"/>
                  <a:gd name="connsiteX4" fmla="*/ 337185 w 674370"/>
                  <a:gd name="connsiteY4" fmla="*/ 0 h 782955"/>
                  <a:gd name="connsiteX0" fmla="*/ 337185 w 674370"/>
                  <a:gd name="connsiteY0" fmla="*/ 0 h 782955"/>
                  <a:gd name="connsiteX1" fmla="*/ 674370 w 674370"/>
                  <a:gd name="connsiteY1" fmla="*/ 291465 h 782955"/>
                  <a:gd name="connsiteX2" fmla="*/ 361950 w 674370"/>
                  <a:gd name="connsiteY2" fmla="*/ 782955 h 782955"/>
                  <a:gd name="connsiteX3" fmla="*/ 0 w 674370"/>
                  <a:gd name="connsiteY3" fmla="*/ 293370 h 782955"/>
                  <a:gd name="connsiteX4" fmla="*/ 337185 w 674370"/>
                  <a:gd name="connsiteY4" fmla="*/ 0 h 782955"/>
                  <a:gd name="connsiteX0" fmla="*/ 337185 w 674370"/>
                  <a:gd name="connsiteY0" fmla="*/ 0 h 782955"/>
                  <a:gd name="connsiteX1" fmla="*/ 674370 w 674370"/>
                  <a:gd name="connsiteY1" fmla="*/ 291465 h 782955"/>
                  <a:gd name="connsiteX2" fmla="*/ 361950 w 674370"/>
                  <a:gd name="connsiteY2" fmla="*/ 782955 h 782955"/>
                  <a:gd name="connsiteX3" fmla="*/ 0 w 674370"/>
                  <a:gd name="connsiteY3" fmla="*/ 293370 h 782955"/>
                  <a:gd name="connsiteX4" fmla="*/ 337185 w 674370"/>
                  <a:gd name="connsiteY4" fmla="*/ 0 h 78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370" h="782955">
                    <a:moveTo>
                      <a:pt x="337185" y="0"/>
                    </a:moveTo>
                    <a:cubicBezTo>
                      <a:pt x="559435" y="100330"/>
                      <a:pt x="610235" y="204470"/>
                      <a:pt x="674370" y="291465"/>
                    </a:cubicBezTo>
                    <a:cubicBezTo>
                      <a:pt x="619760" y="527685"/>
                      <a:pt x="563245" y="601980"/>
                      <a:pt x="361950" y="782955"/>
                    </a:cubicBezTo>
                    <a:cubicBezTo>
                      <a:pt x="123190" y="634365"/>
                      <a:pt x="27305" y="430530"/>
                      <a:pt x="0" y="293370"/>
                    </a:cubicBezTo>
                    <a:cubicBezTo>
                      <a:pt x="63500" y="217805"/>
                      <a:pt x="121285" y="94615"/>
                      <a:pt x="337185" y="0"/>
                    </a:cubicBezTo>
                    <a:close/>
                  </a:path>
                </a:pathLst>
              </a:custGeom>
              <a:solidFill>
                <a:srgbClr val="13457B"/>
              </a:solidFill>
              <a:ln w="12700" cap="flat" cmpd="sng" algn="ctr">
                <a:solidFill>
                  <a:srgbClr val="00876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8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2806F36-AE1F-239E-48F4-7EBEACAEE18D}"/>
                </a:ext>
              </a:extLst>
            </p:cNvPr>
            <p:cNvSpPr txBox="1"/>
            <p:nvPr/>
          </p:nvSpPr>
          <p:spPr>
            <a:xfrm>
              <a:off x="1879600" y="4846696"/>
              <a:ext cx="863600" cy="344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</a:rPr>
                <a:t>CBT-I 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73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Methods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9CF5888F-958B-CF9C-14F4-11F4C72ED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076993"/>
              </p:ext>
            </p:extLst>
          </p:nvPr>
        </p:nvGraphicFramePr>
        <p:xfrm>
          <a:off x="4551759" y="1032267"/>
          <a:ext cx="4321969" cy="9864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21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022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061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09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124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5145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2167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19920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6228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168275" indent="0"/>
                      <a:r>
                        <a:rPr lang="en-US" sz="1400" dirty="0"/>
                        <a:t>Primary Outcome</a:t>
                      </a:r>
                      <a:endParaRPr lang="en-US" sz="15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92">
                <a:tc>
                  <a:txBody>
                    <a:bodyPr/>
                    <a:lstStyle>
                      <a:lvl1pPr marL="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022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061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09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124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5145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2167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19920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6228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344488" indent="-168275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Insomnia severity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ISI)</a:t>
                      </a:r>
                    </a:p>
                    <a:p>
                      <a:pPr marL="571500" indent="-228600">
                        <a:buFont typeface="Trebuchet MS" pitchFamily="34" charset="0"/>
                        <a:buChar char="—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Difference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at Wk 8 (Primary end point)</a:t>
                      </a:r>
                    </a:p>
                    <a:p>
                      <a:pPr marL="5715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rebuchet MS" pitchFamily="34" charset="0"/>
                        <a:buChar char="—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8-pt reduction deemed clinically meaningful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Content Placeholder 8">
            <a:extLst>
              <a:ext uri="{FF2B5EF4-FFF2-40B4-BE49-F238E27FC236}">
                <a16:creationId xmlns:a16="http://schemas.microsoft.com/office/drawing/2014/main" id="{80867E0E-80F7-561E-D8D0-05CECE31C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92502"/>
              </p:ext>
            </p:extLst>
          </p:nvPr>
        </p:nvGraphicFramePr>
        <p:xfrm>
          <a:off x="4551758" y="2266377"/>
          <a:ext cx="4305300" cy="7543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>
                      <a:lvl1pPr marL="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022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061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09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124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5145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2167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19920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6228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168275" indent="0"/>
                      <a:r>
                        <a:rPr lang="en-US" sz="1400" dirty="0"/>
                        <a:t>Secondary </a:t>
                      </a:r>
                      <a:r>
                        <a:rPr lang="en-US" sz="1500" dirty="0"/>
                        <a:t>Outcomes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1">
                <a:tc>
                  <a:txBody>
                    <a:bodyPr/>
                    <a:lstStyle>
                      <a:lvl1pPr marL="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022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061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09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124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5145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2167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19920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6228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344488" indent="-168275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Patient-Reported Outcomes Measurement Information System–Global Health Scale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(PROMIS-GHS)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204A98DC-15FA-8B0F-8516-15A363BD0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222538"/>
              </p:ext>
            </p:extLst>
          </p:nvPr>
        </p:nvGraphicFramePr>
        <p:xfrm>
          <a:off x="714375" y="1032267"/>
          <a:ext cx="3571875" cy="1447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022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061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09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124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5145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2167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19920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6228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lvl="0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Inclusion criteria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860">
                <a:tc>
                  <a:txBody>
                    <a:bodyPr/>
                    <a:lstStyle>
                      <a:lvl1pPr marL="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022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061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09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124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5145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2167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19920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6228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346075" lvl="0" indent="-1730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346075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 &gt;18 y, English-speaking</a:t>
                      </a:r>
                    </a:p>
                    <a:p>
                      <a:pPr marL="346075" lvl="0" indent="-1730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346075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Completed treatment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</a:rPr>
                        <a:t>≥1 month pri</a:t>
                      </a:r>
                      <a:r>
                        <a:rPr lang="en-US" sz="1200" kern="1200" dirty="0">
                          <a:solidFill>
                            <a:srgbClr val="113468"/>
                          </a:solidFill>
                          <a:latin typeface="Trebuchet MS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1200" kern="1200" spc="-300" dirty="0">
                          <a:solidFill>
                            <a:srgbClr val="113468"/>
                          </a:solidFill>
                          <a:latin typeface="Trebuchet M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30000" dirty="0">
                          <a:solidFill>
                            <a:srgbClr val="113468"/>
                          </a:solidFill>
                          <a:latin typeface="Trebuchet MS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200" kern="1200" dirty="0">
                          <a:solidFill>
                            <a:srgbClr val="113468"/>
                          </a:solidFill>
                          <a:latin typeface="Trebuchet MS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>
                        <a:solidFill>
                          <a:srgbClr val="11346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6075" lvl="0" indent="-1730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346075" algn="l"/>
                        </a:tabLst>
                      </a:pPr>
                      <a:r>
                        <a:rPr lang="en-US" sz="1200" b="0" dirty="0">
                          <a:solidFill>
                            <a:srgbClr val="113468"/>
                          </a:solidFill>
                        </a:rPr>
                        <a:t>ISI score &gt;7 </a:t>
                      </a:r>
                    </a:p>
                    <a:p>
                      <a:pPr marL="346075" indent="-1730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346075" algn="l"/>
                        </a:tabLst>
                      </a:pPr>
                      <a:r>
                        <a:rPr lang="en-US" sz="1200" b="0" dirty="0">
                          <a:solidFill>
                            <a:srgbClr val="113468"/>
                          </a:solidFill>
                        </a:rPr>
                        <a:t>DSM-5 Insomnia Dx</a:t>
                      </a:r>
                    </a:p>
                    <a:p>
                      <a:pPr marL="346075" indent="-1730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/>
                      </a:pPr>
                      <a:r>
                        <a:rPr lang="en-US" sz="1200" b="0" dirty="0">
                          <a:solidFill>
                            <a:srgbClr val="113468"/>
                          </a:solidFill>
                        </a:rPr>
                        <a:t>Sleep medications allowed if dose stable </a:t>
                      </a:r>
                      <a:br>
                        <a:rPr lang="en-US" sz="1200" b="0" dirty="0">
                          <a:solidFill>
                            <a:srgbClr val="113468"/>
                          </a:solidFill>
                        </a:rPr>
                      </a:br>
                      <a:r>
                        <a:rPr lang="en-US" sz="1200" b="0" dirty="0">
                          <a:solidFill>
                            <a:srgbClr val="113468"/>
                          </a:solidFill>
                        </a:rPr>
                        <a:t>over past 6 wk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3EE7368C-2F98-B5CC-685F-00FD3D7D2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402213"/>
              </p:ext>
            </p:extLst>
          </p:nvPr>
        </p:nvGraphicFramePr>
        <p:xfrm>
          <a:off x="714375" y="2681023"/>
          <a:ext cx="3571875" cy="149419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022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061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09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124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5145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2167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19920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6228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lvl="0">
                        <a:lnSpc>
                          <a:spcPct val="10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Exclusion criteria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253">
                <a:tc>
                  <a:txBody>
                    <a:bodyPr/>
                    <a:lstStyle>
                      <a:lvl1pPr marL="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022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061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09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124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5145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2167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19920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6228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346075" lvl="0" indent="-1730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346075" algn="l"/>
                        </a:tabLst>
                      </a:pPr>
                      <a:r>
                        <a:rPr lang="en-US" sz="1200" b="0" dirty="0">
                          <a:solidFill>
                            <a:srgbClr val="113468"/>
                          </a:solidFill>
                        </a:rPr>
                        <a:t>Other sleep disorders not adequately treated</a:t>
                      </a:r>
                    </a:p>
                    <a:p>
                      <a:pPr marL="346075" lvl="0" indent="-1730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346075" algn="l"/>
                        </a:tabLst>
                      </a:pPr>
                      <a:r>
                        <a:rPr lang="en-US" sz="1200" b="0" spc="-30" baseline="0" dirty="0">
                          <a:solidFill>
                            <a:srgbClr val="113468"/>
                          </a:solidFill>
                        </a:rPr>
                        <a:t>Prior experience with ACU or CBT for insomnia</a:t>
                      </a:r>
                    </a:p>
                    <a:p>
                      <a:pPr marL="346075" lvl="0" indent="-1730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346075" algn="l"/>
                        </a:tabLst>
                      </a:pPr>
                      <a:r>
                        <a:rPr lang="en-US" sz="1200" b="0" dirty="0">
                          <a:solidFill>
                            <a:srgbClr val="113468"/>
                          </a:solidFill>
                        </a:rPr>
                        <a:t>Other psychiatric disorders not in remission </a:t>
                      </a:r>
                      <a:br>
                        <a:rPr lang="en-US" sz="1200" b="0" dirty="0">
                          <a:solidFill>
                            <a:srgbClr val="113468"/>
                          </a:solidFill>
                        </a:rPr>
                      </a:br>
                      <a:r>
                        <a:rPr lang="en-US" sz="1200" b="0" dirty="0">
                          <a:solidFill>
                            <a:srgbClr val="113468"/>
                          </a:solidFill>
                        </a:rPr>
                        <a:t>or adequately treated</a:t>
                      </a:r>
                    </a:p>
                    <a:p>
                      <a:pPr marL="346075" lvl="0" indent="-17303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>
                          <a:tab pos="346075" algn="l"/>
                        </a:tabLst>
                      </a:pPr>
                      <a:r>
                        <a:rPr lang="en-US" sz="1200" b="0" dirty="0">
                          <a:solidFill>
                            <a:srgbClr val="113468"/>
                          </a:solidFill>
                        </a:rPr>
                        <a:t>Shift work that could impair a regular </a:t>
                      </a:r>
                      <a:br>
                        <a:rPr lang="en-US" sz="1200" b="0" dirty="0">
                          <a:solidFill>
                            <a:srgbClr val="113468"/>
                          </a:solidFill>
                        </a:rPr>
                      </a:br>
                      <a:r>
                        <a:rPr lang="en-US" sz="1200" b="0" dirty="0">
                          <a:solidFill>
                            <a:srgbClr val="113468"/>
                          </a:solidFill>
                        </a:rPr>
                        <a:t>sleep schedule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Content Placeholder 8">
            <a:extLst>
              <a:ext uri="{FF2B5EF4-FFF2-40B4-BE49-F238E27FC236}">
                <a16:creationId xmlns:a16="http://schemas.microsoft.com/office/drawing/2014/main" id="{C860F756-05EB-F9AA-FB0D-507071466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401622"/>
              </p:ext>
            </p:extLst>
          </p:nvPr>
        </p:nvGraphicFramePr>
        <p:xfrm>
          <a:off x="4551759" y="3276056"/>
          <a:ext cx="4321969" cy="899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21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022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061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09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124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5145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2167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199200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6228" algn="l" defTabSz="45702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1682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Statistical Analyses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>
                      <a:lvl1pPr marL="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022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061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09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124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5145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2167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199200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6228" algn="l" defTabSz="45702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346075" indent="-173038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Sample size estimate: 160 enrollees </a:t>
                      </a:r>
                    </a:p>
                    <a:p>
                      <a:pPr marL="346075" indent="-173038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 mixed-effects model</a:t>
                      </a:r>
                    </a:p>
                    <a:p>
                      <a:pPr marL="346075" indent="-173038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Adjusted for baseline expectancy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051606B-BCB4-1DF4-620E-C42BDCC8EF00}"/>
              </a:ext>
            </a:extLst>
          </p:cNvPr>
          <p:cNvSpPr txBox="1"/>
          <p:nvPr/>
        </p:nvSpPr>
        <p:spPr>
          <a:xfrm>
            <a:off x="653416" y="4465129"/>
            <a:ext cx="392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4" indent="-45244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aseline="30000" dirty="0">
                <a:latin typeface="Trebuchet MS"/>
                <a:ea typeface="+mn-ea"/>
              </a:rPr>
              <a:t>a</a:t>
            </a:r>
            <a:r>
              <a:rPr lang="en-US" sz="900" dirty="0">
                <a:latin typeface="Trebuchet MS"/>
                <a:ea typeface="+mn-ea"/>
              </a:rPr>
              <a:t>	Allowed those receiving maintenance hormone or targeted therapies.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latin typeface="Trebuchet MS"/>
                <a:ea typeface="+mn-ea"/>
              </a:rPr>
              <a:t>DSM-5, </a:t>
            </a:r>
            <a:r>
              <a:rPr lang="en-US" sz="900" i="1" dirty="0">
                <a:latin typeface="Trebuchet MS"/>
                <a:ea typeface="+mn-ea"/>
              </a:rPr>
              <a:t>Diagnostic and Statistical Manual of Mental Disorders</a:t>
            </a:r>
            <a:r>
              <a:rPr lang="en-US" sz="900" dirty="0">
                <a:latin typeface="Trebuchet MS"/>
                <a:ea typeface="+mn-ea"/>
              </a:rPr>
              <a:t>, 5th Ed</a:t>
            </a:r>
          </a:p>
        </p:txBody>
      </p:sp>
    </p:spTree>
    <p:extLst>
      <p:ext uri="{BB962C8B-B14F-4D97-AF65-F5344CB8AC3E}">
        <p14:creationId xmlns:p14="http://schemas.microsoft.com/office/powerpoint/2010/main" val="3475905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 (N=160)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E4F9E4D-A8AF-AB2D-72AF-ECF58FEF6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80803"/>
              </p:ext>
            </p:extLst>
          </p:nvPr>
        </p:nvGraphicFramePr>
        <p:xfrm>
          <a:off x="-91440" y="837161"/>
          <a:ext cx="3277082" cy="228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6FE1636-B35F-B165-4D44-0EFB5E7CE153}"/>
              </a:ext>
            </a:extLst>
          </p:cNvPr>
          <p:cNvSpPr txBox="1"/>
          <p:nvPr/>
        </p:nvSpPr>
        <p:spPr>
          <a:xfrm>
            <a:off x="889870" y="2254836"/>
            <a:ext cx="545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FD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</a:rPr>
              <a:t>Age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BC243035-E719-A672-4D88-7EE1AB151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409384"/>
              </p:ext>
            </p:extLst>
          </p:nvPr>
        </p:nvGraphicFramePr>
        <p:xfrm>
          <a:off x="1471504" y="2360149"/>
          <a:ext cx="3277082" cy="228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A6CF0CA2-88E8-B729-7886-2095548987AB}"/>
              </a:ext>
            </a:extLst>
          </p:cNvPr>
          <p:cNvSpPr txBox="1"/>
          <p:nvPr/>
        </p:nvSpPr>
        <p:spPr>
          <a:xfrm>
            <a:off x="3036202" y="2811418"/>
            <a:ext cx="85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D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</a:rPr>
              <a:t>CA type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B4B7E6BF-F55D-68C1-A66D-FAAB2F05E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300230"/>
              </p:ext>
            </p:extLst>
          </p:nvPr>
        </p:nvGraphicFramePr>
        <p:xfrm>
          <a:off x="2978793" y="837161"/>
          <a:ext cx="3277082" cy="228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4B2D7E98-A456-EA26-17CB-C583A672BC9F}"/>
              </a:ext>
            </a:extLst>
          </p:cNvPr>
          <p:cNvSpPr txBox="1"/>
          <p:nvPr/>
        </p:nvSpPr>
        <p:spPr>
          <a:xfrm>
            <a:off x="4047825" y="2290555"/>
            <a:ext cx="10023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FD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</a:rPr>
              <a:t>Gender</a:t>
            </a: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1A20872C-AAE1-015C-78E7-0807C97CE9F0}"/>
              </a:ext>
            </a:extLst>
          </p:cNvPr>
          <p:cNvGraphicFramePr/>
          <p:nvPr/>
        </p:nvGraphicFramePr>
        <p:xfrm>
          <a:off x="4501105" y="2360149"/>
          <a:ext cx="3277082" cy="228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120C64C0-768D-0318-5F97-EF538A1380D7}"/>
              </a:ext>
            </a:extLst>
          </p:cNvPr>
          <p:cNvSpPr txBox="1"/>
          <p:nvPr/>
        </p:nvSpPr>
        <p:spPr>
          <a:xfrm>
            <a:off x="5567421" y="3585465"/>
            <a:ext cx="1160362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Trebuchet MS"/>
                <a:ea typeface="+mn-ea"/>
              </a:rPr>
              <a:t>Moderate –</a:t>
            </a:r>
          </a:p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Trebuchet MS"/>
                <a:ea typeface="+mn-ea"/>
              </a:rPr>
              <a:t> Severe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5BDF36-309B-C69E-6A57-D73658C4CE5E}"/>
              </a:ext>
            </a:extLst>
          </p:cNvPr>
          <p:cNvSpPr txBox="1"/>
          <p:nvPr/>
        </p:nvSpPr>
        <p:spPr>
          <a:xfrm>
            <a:off x="5396760" y="3028436"/>
            <a:ext cx="1345297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FD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</a:rPr>
              <a:t>Sleep </a:t>
            </a:r>
            <a:br>
              <a:rPr lang="en-US" sz="1350" dirty="0">
                <a:solidFill>
                  <a:srgbClr val="FFD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</a:rPr>
            </a:br>
            <a:r>
              <a:rPr lang="en-US" sz="1350" dirty="0">
                <a:solidFill>
                  <a:srgbClr val="FFD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</a:rPr>
              <a:t>severity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6B9AB237-E0DF-C655-5233-D44443FC0316}"/>
              </a:ext>
            </a:extLst>
          </p:cNvPr>
          <p:cNvGraphicFramePr/>
          <p:nvPr/>
        </p:nvGraphicFramePr>
        <p:xfrm>
          <a:off x="6049026" y="837161"/>
          <a:ext cx="3277082" cy="228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2337FFF4-573E-9139-10E5-8927675F8AB1}"/>
              </a:ext>
            </a:extLst>
          </p:cNvPr>
          <p:cNvSpPr txBox="1"/>
          <p:nvPr/>
        </p:nvSpPr>
        <p:spPr>
          <a:xfrm>
            <a:off x="7378446" y="2290555"/>
            <a:ext cx="6899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FD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</a:rPr>
              <a:t>Race</a:t>
            </a:r>
          </a:p>
        </p:txBody>
      </p:sp>
    </p:spTree>
    <p:extLst>
      <p:ext uri="{BB962C8B-B14F-4D97-AF65-F5344CB8AC3E}">
        <p14:creationId xmlns:p14="http://schemas.microsoft.com/office/powerpoint/2010/main" val="1713997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Primary Results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1606B-BCB4-1DF4-620E-C42BDCC8EF00}"/>
              </a:ext>
            </a:extLst>
          </p:cNvPr>
          <p:cNvSpPr txBox="1"/>
          <p:nvPr/>
        </p:nvSpPr>
        <p:spPr>
          <a:xfrm>
            <a:off x="653416" y="4465129"/>
            <a:ext cx="3926918" cy="22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3000"/>
              </a:lnSpc>
              <a:spcAft>
                <a:spcPts val="0"/>
              </a:spcAft>
              <a:defRPr/>
            </a:pPr>
            <a:r>
              <a:rPr lang="en-US" sz="900" dirty="0">
                <a:latin typeface="Trebuchet MS"/>
                <a:ea typeface="+mn-ea"/>
                <a:cs typeface="Arial" pitchFamily="34" charset="0"/>
              </a:rPr>
              <a:t>ISI, Insomnia Severity Index. </a:t>
            </a:r>
            <a:r>
              <a:rPr lang="en-US" sz="900" dirty="0">
                <a:latin typeface="Trebuchet MS"/>
                <a:ea typeface="+mn-ea"/>
              </a:rPr>
              <a:t>Bars denote mean SE</a:t>
            </a:r>
            <a:r>
              <a:rPr lang="en-US" sz="900" dirty="0">
                <a:solidFill>
                  <a:prstClr val="white"/>
                </a:solidFill>
                <a:latin typeface="Trebuchet MS"/>
                <a:ea typeface="+mn-ea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1A45A1-4171-6407-706F-5DF8DBDCCF0D}"/>
              </a:ext>
            </a:extLst>
          </p:cNvPr>
          <p:cNvGrpSpPr/>
          <p:nvPr/>
        </p:nvGrpSpPr>
        <p:grpSpPr>
          <a:xfrm>
            <a:off x="1345012" y="921516"/>
            <a:ext cx="7442923" cy="3206717"/>
            <a:chOff x="1928099" y="1363437"/>
            <a:chExt cx="9923897" cy="42756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D893BC-3EDA-309D-8CA5-4EB9FBFB4B07}"/>
                </a:ext>
              </a:extLst>
            </p:cNvPr>
            <p:cNvGrpSpPr/>
            <p:nvPr/>
          </p:nvGrpSpPr>
          <p:grpSpPr>
            <a:xfrm>
              <a:off x="1928099" y="1363437"/>
              <a:ext cx="9923897" cy="4275622"/>
              <a:chOff x="4401169" y="604467"/>
              <a:chExt cx="8827092" cy="33254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194658E-0B60-318B-ADF7-1BFB64DF05E5}"/>
                  </a:ext>
                </a:extLst>
              </p:cNvPr>
              <p:cNvGrpSpPr/>
              <p:nvPr/>
            </p:nvGrpSpPr>
            <p:grpSpPr>
              <a:xfrm>
                <a:off x="5745480" y="3690552"/>
                <a:ext cx="5687767" cy="239380"/>
                <a:chOff x="5745480" y="3690552"/>
                <a:chExt cx="5687767" cy="239380"/>
              </a:xfrm>
            </p:grpSpPr>
            <p:grpSp>
              <p:nvGrpSpPr>
                <p:cNvPr id="126" name="Group 147">
                  <a:extLst>
                    <a:ext uri="{FF2B5EF4-FFF2-40B4-BE49-F238E27FC236}">
                      <a16:creationId xmlns:a16="http://schemas.microsoft.com/office/drawing/2014/main" id="{14E4DF5A-8AC7-E504-5DC6-F236EEE8933F}"/>
                    </a:ext>
                  </a:extLst>
                </p:cNvPr>
                <p:cNvGrpSpPr/>
                <p:nvPr/>
              </p:nvGrpSpPr>
              <p:grpSpPr>
                <a:xfrm>
                  <a:off x="5745480" y="3739496"/>
                  <a:ext cx="5687767" cy="127168"/>
                  <a:chOff x="5745480" y="2952573"/>
                  <a:chExt cx="5687767" cy="127168"/>
                </a:xfrm>
              </p:grpSpPr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4C538BE5-C418-FAEB-32EA-02F6292ABA1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88503" y="3015976"/>
                    <a:ext cx="3238919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75DDEDEB-3EA2-A21A-5153-BA558064A709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5691342" y="3019639"/>
                    <a:ext cx="12020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403D362C-739E-6472-8837-1A4E2480AA2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745480" y="3017237"/>
                    <a:ext cx="225552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D9AFB46F-F115-081A-C743-109B68F66ED0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7952508" y="3014612"/>
                    <a:ext cx="12020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EBDB0208-B33E-1CDA-D2C5-4D45CAE017A5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128401" y="3012674"/>
                    <a:ext cx="120202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E5CC9DBC-E595-632F-850C-7CAA9EC8715C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1373146" y="3012713"/>
                    <a:ext cx="12020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B6137F5A-245A-45CD-E885-F2CBD9640058}"/>
                    </a:ext>
                  </a:extLst>
                </p:cNvPr>
                <p:cNvSpPr txBox="1"/>
                <p:nvPr/>
              </p:nvSpPr>
              <p:spPr>
                <a:xfrm>
                  <a:off x="8565810" y="3690552"/>
                  <a:ext cx="2225118" cy="2393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 anchor="ctr" anchorCtr="1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2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  <a:cs typeface="Arial" pitchFamily="34" charset="0"/>
                    </a:rPr>
                    <a:t>Weeks Post Treatment</a:t>
                  </a:r>
                  <a:endParaRPr kumimoji="0" lang="en-US" sz="112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endParaRPr>
                </a:p>
              </p:txBody>
            </p:sp>
            <p:sp>
              <p:nvSpPr>
                <p:cNvPr id="128" name="TextBox 14">
                  <a:extLst>
                    <a:ext uri="{FF2B5EF4-FFF2-40B4-BE49-F238E27FC236}">
                      <a16:creationId xmlns:a16="http://schemas.microsoft.com/office/drawing/2014/main" id="{D01035BA-B1F9-2CDD-F57E-5C79456C7A68}"/>
                    </a:ext>
                  </a:extLst>
                </p:cNvPr>
                <p:cNvSpPr txBox="1"/>
                <p:nvPr/>
              </p:nvSpPr>
              <p:spPr>
                <a:xfrm>
                  <a:off x="5954228" y="3690552"/>
                  <a:ext cx="1912720" cy="2393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 anchor="ctr" anchorCtr="1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2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  <a:cs typeface="Arial" pitchFamily="34" charset="0"/>
                    </a:rPr>
                    <a:t>Treatment Weeks</a:t>
                  </a:r>
                  <a:endParaRPr kumimoji="0" lang="en-US" sz="112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endParaRPr>
                </a:p>
              </p:txBody>
            </p:sp>
          </p:grpSp>
          <p:grpSp>
            <p:nvGrpSpPr>
              <p:cNvPr id="8" name="Group 142">
                <a:extLst>
                  <a:ext uri="{FF2B5EF4-FFF2-40B4-BE49-F238E27FC236}">
                    <a16:creationId xmlns:a16="http://schemas.microsoft.com/office/drawing/2014/main" id="{54993E44-DA93-8B5A-0306-F07523FAF87D}"/>
                  </a:ext>
                </a:extLst>
              </p:cNvPr>
              <p:cNvGrpSpPr/>
              <p:nvPr/>
            </p:nvGrpSpPr>
            <p:grpSpPr>
              <a:xfrm>
                <a:off x="4401169" y="604467"/>
                <a:ext cx="8827092" cy="3062699"/>
                <a:chOff x="3883499" y="535376"/>
                <a:chExt cx="9245674" cy="3062699"/>
              </a:xfrm>
            </p:grpSpPr>
            <p:grpSp>
              <p:nvGrpSpPr>
                <p:cNvPr id="9" name="Group 236">
                  <a:extLst>
                    <a:ext uri="{FF2B5EF4-FFF2-40B4-BE49-F238E27FC236}">
                      <a16:creationId xmlns:a16="http://schemas.microsoft.com/office/drawing/2014/main" id="{10128DC6-87F8-3967-BA35-BBD8FFB6A522}"/>
                    </a:ext>
                  </a:extLst>
                </p:cNvPr>
                <p:cNvGrpSpPr/>
                <p:nvPr/>
              </p:nvGrpSpPr>
              <p:grpSpPr>
                <a:xfrm>
                  <a:off x="6430646" y="1743283"/>
                  <a:ext cx="116840" cy="158795"/>
                  <a:chOff x="3830320" y="2087880"/>
                  <a:chExt cx="146304" cy="208280"/>
                </a:xfrm>
              </p:grpSpPr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8F567A9E-718A-D5C6-547D-D08AD144B4AB}"/>
                      </a:ext>
                    </a:extLst>
                  </p:cNvPr>
                  <p:cNvCxnSpPr/>
                  <p:nvPr/>
                </p:nvCxnSpPr>
                <p:spPr>
                  <a:xfrm>
                    <a:off x="3903472" y="2087880"/>
                    <a:ext cx="0" cy="2032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385097DE-D449-BEC6-DB6B-D44929D2F0E2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22300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5C307C92-814C-9DC7-6BF9-B980A4FF0D83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01472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0" name="Group 204">
                  <a:extLst>
                    <a:ext uri="{FF2B5EF4-FFF2-40B4-BE49-F238E27FC236}">
                      <a16:creationId xmlns:a16="http://schemas.microsoft.com/office/drawing/2014/main" id="{2B85EA3C-53D8-291F-5645-2D41B4E6D3F6}"/>
                    </a:ext>
                  </a:extLst>
                </p:cNvPr>
                <p:cNvGrpSpPr/>
                <p:nvPr/>
              </p:nvGrpSpPr>
              <p:grpSpPr>
                <a:xfrm>
                  <a:off x="6435726" y="1788565"/>
                  <a:ext cx="116840" cy="133983"/>
                  <a:chOff x="3830320" y="2087880"/>
                  <a:chExt cx="146304" cy="208280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7CEFC15-AF4F-3409-03D3-528A29D8468B}"/>
                      </a:ext>
                    </a:extLst>
                  </p:cNvPr>
                  <p:cNvCxnSpPr/>
                  <p:nvPr/>
                </p:nvCxnSpPr>
                <p:spPr>
                  <a:xfrm>
                    <a:off x="3903472" y="2087880"/>
                    <a:ext cx="0" cy="2032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5E8BE4E1-AEAD-E28D-0721-5F6B56713F35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22300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F44571E1-28CC-A3F0-0506-88393B5A8F4E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01472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1" name="Freeform 19">
                  <a:extLst>
                    <a:ext uri="{FF2B5EF4-FFF2-40B4-BE49-F238E27FC236}">
                      <a16:creationId xmlns:a16="http://schemas.microsoft.com/office/drawing/2014/main" id="{2FEB6F2D-2CD4-6B5B-281D-E6B9DBB84C20}"/>
                    </a:ext>
                  </a:extLst>
                </p:cNvPr>
                <p:cNvSpPr/>
                <p:nvPr/>
              </p:nvSpPr>
              <p:spPr>
                <a:xfrm>
                  <a:off x="5306567" y="882780"/>
                  <a:ext cx="5835137" cy="1539220"/>
                </a:xfrm>
                <a:custGeom>
                  <a:avLst/>
                  <a:gdLst>
                    <a:gd name="connsiteX0" fmla="*/ 0 w 6903720"/>
                    <a:gd name="connsiteY0" fmla="*/ 0 h 2799080"/>
                    <a:gd name="connsiteX1" fmla="*/ 1407160 w 6903720"/>
                    <a:gd name="connsiteY1" fmla="*/ 1757680 h 2799080"/>
                    <a:gd name="connsiteX2" fmla="*/ 2773680 w 6903720"/>
                    <a:gd name="connsiteY2" fmla="*/ 2656840 h 2799080"/>
                    <a:gd name="connsiteX3" fmla="*/ 4130040 w 6903720"/>
                    <a:gd name="connsiteY3" fmla="*/ 2722880 h 2799080"/>
                    <a:gd name="connsiteX4" fmla="*/ 5527040 w 6903720"/>
                    <a:gd name="connsiteY4" fmla="*/ 2799080 h 2799080"/>
                    <a:gd name="connsiteX5" fmla="*/ 6903720 w 6903720"/>
                    <a:gd name="connsiteY5" fmla="*/ 2702560 h 2799080"/>
                    <a:gd name="connsiteX6" fmla="*/ 6903720 w 6903720"/>
                    <a:gd name="connsiteY6" fmla="*/ 2702560 h 2799080"/>
                    <a:gd name="connsiteX7" fmla="*/ 6903720 w 6903720"/>
                    <a:gd name="connsiteY7" fmla="*/ 2702560 h 2799080"/>
                    <a:gd name="connsiteX0" fmla="*/ 0 w 6903720"/>
                    <a:gd name="connsiteY0" fmla="*/ 0 h 2799080"/>
                    <a:gd name="connsiteX1" fmla="*/ 1402080 w 6903720"/>
                    <a:gd name="connsiteY1" fmla="*/ 1737360 h 2799080"/>
                    <a:gd name="connsiteX2" fmla="*/ 2773680 w 6903720"/>
                    <a:gd name="connsiteY2" fmla="*/ 2656840 h 2799080"/>
                    <a:gd name="connsiteX3" fmla="*/ 4130040 w 6903720"/>
                    <a:gd name="connsiteY3" fmla="*/ 2722880 h 2799080"/>
                    <a:gd name="connsiteX4" fmla="*/ 5527040 w 6903720"/>
                    <a:gd name="connsiteY4" fmla="*/ 2799080 h 2799080"/>
                    <a:gd name="connsiteX5" fmla="*/ 6903720 w 6903720"/>
                    <a:gd name="connsiteY5" fmla="*/ 2702560 h 2799080"/>
                    <a:gd name="connsiteX6" fmla="*/ 6903720 w 6903720"/>
                    <a:gd name="connsiteY6" fmla="*/ 2702560 h 2799080"/>
                    <a:gd name="connsiteX7" fmla="*/ 6903720 w 6903720"/>
                    <a:gd name="connsiteY7" fmla="*/ 2702560 h 2799080"/>
                    <a:gd name="connsiteX0" fmla="*/ 0 w 6903720"/>
                    <a:gd name="connsiteY0" fmla="*/ 0 h 2799080"/>
                    <a:gd name="connsiteX1" fmla="*/ 1402080 w 6903720"/>
                    <a:gd name="connsiteY1" fmla="*/ 1737360 h 2799080"/>
                    <a:gd name="connsiteX2" fmla="*/ 2763520 w 6903720"/>
                    <a:gd name="connsiteY2" fmla="*/ 2661920 h 2799080"/>
                    <a:gd name="connsiteX3" fmla="*/ 4130040 w 6903720"/>
                    <a:gd name="connsiteY3" fmla="*/ 2722880 h 2799080"/>
                    <a:gd name="connsiteX4" fmla="*/ 5527040 w 6903720"/>
                    <a:gd name="connsiteY4" fmla="*/ 2799080 h 2799080"/>
                    <a:gd name="connsiteX5" fmla="*/ 6903720 w 6903720"/>
                    <a:gd name="connsiteY5" fmla="*/ 2702560 h 2799080"/>
                    <a:gd name="connsiteX6" fmla="*/ 6903720 w 6903720"/>
                    <a:gd name="connsiteY6" fmla="*/ 2702560 h 2799080"/>
                    <a:gd name="connsiteX7" fmla="*/ 6903720 w 6903720"/>
                    <a:gd name="connsiteY7" fmla="*/ 2702560 h 2799080"/>
                    <a:gd name="connsiteX0" fmla="*/ 0 w 6903720"/>
                    <a:gd name="connsiteY0" fmla="*/ 0 h 2799080"/>
                    <a:gd name="connsiteX1" fmla="*/ 1402080 w 6903720"/>
                    <a:gd name="connsiteY1" fmla="*/ 1737360 h 2799080"/>
                    <a:gd name="connsiteX2" fmla="*/ 2748280 w 6903720"/>
                    <a:gd name="connsiteY2" fmla="*/ 2641600 h 2799080"/>
                    <a:gd name="connsiteX3" fmla="*/ 4130040 w 6903720"/>
                    <a:gd name="connsiteY3" fmla="*/ 2722880 h 2799080"/>
                    <a:gd name="connsiteX4" fmla="*/ 5527040 w 6903720"/>
                    <a:gd name="connsiteY4" fmla="*/ 2799080 h 2799080"/>
                    <a:gd name="connsiteX5" fmla="*/ 6903720 w 6903720"/>
                    <a:gd name="connsiteY5" fmla="*/ 2702560 h 2799080"/>
                    <a:gd name="connsiteX6" fmla="*/ 6903720 w 6903720"/>
                    <a:gd name="connsiteY6" fmla="*/ 2702560 h 2799080"/>
                    <a:gd name="connsiteX7" fmla="*/ 6903720 w 6903720"/>
                    <a:gd name="connsiteY7" fmla="*/ 2702560 h 2799080"/>
                    <a:gd name="connsiteX0" fmla="*/ 0 w 6903720"/>
                    <a:gd name="connsiteY0" fmla="*/ 0 h 2799080"/>
                    <a:gd name="connsiteX1" fmla="*/ 1402080 w 6903720"/>
                    <a:gd name="connsiteY1" fmla="*/ 1737360 h 2799080"/>
                    <a:gd name="connsiteX2" fmla="*/ 2748280 w 6903720"/>
                    <a:gd name="connsiteY2" fmla="*/ 2641600 h 2799080"/>
                    <a:gd name="connsiteX3" fmla="*/ 4150360 w 6903720"/>
                    <a:gd name="connsiteY3" fmla="*/ 2748280 h 2799080"/>
                    <a:gd name="connsiteX4" fmla="*/ 5527040 w 6903720"/>
                    <a:gd name="connsiteY4" fmla="*/ 2799080 h 2799080"/>
                    <a:gd name="connsiteX5" fmla="*/ 6903720 w 6903720"/>
                    <a:gd name="connsiteY5" fmla="*/ 2702560 h 2799080"/>
                    <a:gd name="connsiteX6" fmla="*/ 6903720 w 6903720"/>
                    <a:gd name="connsiteY6" fmla="*/ 2702560 h 2799080"/>
                    <a:gd name="connsiteX7" fmla="*/ 6903720 w 6903720"/>
                    <a:gd name="connsiteY7" fmla="*/ 2702560 h 2799080"/>
                    <a:gd name="connsiteX0" fmla="*/ 0 w 6903720"/>
                    <a:gd name="connsiteY0" fmla="*/ 0 h 2799080"/>
                    <a:gd name="connsiteX1" fmla="*/ 1402080 w 6903720"/>
                    <a:gd name="connsiteY1" fmla="*/ 1737360 h 2799080"/>
                    <a:gd name="connsiteX2" fmla="*/ 2748280 w 6903720"/>
                    <a:gd name="connsiteY2" fmla="*/ 2641600 h 2799080"/>
                    <a:gd name="connsiteX3" fmla="*/ 4140200 w 6903720"/>
                    <a:gd name="connsiteY3" fmla="*/ 2738120 h 2799080"/>
                    <a:gd name="connsiteX4" fmla="*/ 5527040 w 6903720"/>
                    <a:gd name="connsiteY4" fmla="*/ 2799080 h 2799080"/>
                    <a:gd name="connsiteX5" fmla="*/ 6903720 w 6903720"/>
                    <a:gd name="connsiteY5" fmla="*/ 2702560 h 2799080"/>
                    <a:gd name="connsiteX6" fmla="*/ 6903720 w 6903720"/>
                    <a:gd name="connsiteY6" fmla="*/ 2702560 h 2799080"/>
                    <a:gd name="connsiteX7" fmla="*/ 6903720 w 6903720"/>
                    <a:gd name="connsiteY7" fmla="*/ 2702560 h 2799080"/>
                    <a:gd name="connsiteX0" fmla="*/ 0 w 6903720"/>
                    <a:gd name="connsiteY0" fmla="*/ 0 h 2804160"/>
                    <a:gd name="connsiteX1" fmla="*/ 1402080 w 6903720"/>
                    <a:gd name="connsiteY1" fmla="*/ 1737360 h 2804160"/>
                    <a:gd name="connsiteX2" fmla="*/ 2748280 w 6903720"/>
                    <a:gd name="connsiteY2" fmla="*/ 2641600 h 2804160"/>
                    <a:gd name="connsiteX3" fmla="*/ 4140200 w 6903720"/>
                    <a:gd name="connsiteY3" fmla="*/ 2738120 h 2804160"/>
                    <a:gd name="connsiteX4" fmla="*/ 5501640 w 6903720"/>
                    <a:gd name="connsiteY4" fmla="*/ 2804160 h 2804160"/>
                    <a:gd name="connsiteX5" fmla="*/ 6903720 w 6903720"/>
                    <a:gd name="connsiteY5" fmla="*/ 2702560 h 2804160"/>
                    <a:gd name="connsiteX6" fmla="*/ 6903720 w 6903720"/>
                    <a:gd name="connsiteY6" fmla="*/ 2702560 h 2804160"/>
                    <a:gd name="connsiteX7" fmla="*/ 6903720 w 6903720"/>
                    <a:gd name="connsiteY7" fmla="*/ 2702560 h 2804160"/>
                    <a:gd name="connsiteX0" fmla="*/ 0 w 6903720"/>
                    <a:gd name="connsiteY0" fmla="*/ 0 h 2804160"/>
                    <a:gd name="connsiteX1" fmla="*/ 1402080 w 6903720"/>
                    <a:gd name="connsiteY1" fmla="*/ 1737360 h 2804160"/>
                    <a:gd name="connsiteX2" fmla="*/ 2799080 w 6903720"/>
                    <a:gd name="connsiteY2" fmla="*/ 2651760 h 2804160"/>
                    <a:gd name="connsiteX3" fmla="*/ 4140200 w 6903720"/>
                    <a:gd name="connsiteY3" fmla="*/ 2738120 h 2804160"/>
                    <a:gd name="connsiteX4" fmla="*/ 5501640 w 6903720"/>
                    <a:gd name="connsiteY4" fmla="*/ 2804160 h 2804160"/>
                    <a:gd name="connsiteX5" fmla="*/ 6903720 w 6903720"/>
                    <a:gd name="connsiteY5" fmla="*/ 2702560 h 2804160"/>
                    <a:gd name="connsiteX6" fmla="*/ 6903720 w 6903720"/>
                    <a:gd name="connsiteY6" fmla="*/ 2702560 h 2804160"/>
                    <a:gd name="connsiteX7" fmla="*/ 6903720 w 6903720"/>
                    <a:gd name="connsiteY7" fmla="*/ 2702560 h 2804160"/>
                    <a:gd name="connsiteX0" fmla="*/ 0 w 6903720"/>
                    <a:gd name="connsiteY0" fmla="*/ 0 h 2804160"/>
                    <a:gd name="connsiteX1" fmla="*/ 1402080 w 6903720"/>
                    <a:gd name="connsiteY1" fmla="*/ 1737360 h 2804160"/>
                    <a:gd name="connsiteX2" fmla="*/ 2743200 w 6903720"/>
                    <a:gd name="connsiteY2" fmla="*/ 2641600 h 2804160"/>
                    <a:gd name="connsiteX3" fmla="*/ 4140200 w 6903720"/>
                    <a:gd name="connsiteY3" fmla="*/ 2738120 h 2804160"/>
                    <a:gd name="connsiteX4" fmla="*/ 5501640 w 6903720"/>
                    <a:gd name="connsiteY4" fmla="*/ 2804160 h 2804160"/>
                    <a:gd name="connsiteX5" fmla="*/ 6903720 w 6903720"/>
                    <a:gd name="connsiteY5" fmla="*/ 2702560 h 2804160"/>
                    <a:gd name="connsiteX6" fmla="*/ 6903720 w 6903720"/>
                    <a:gd name="connsiteY6" fmla="*/ 2702560 h 2804160"/>
                    <a:gd name="connsiteX7" fmla="*/ 6903720 w 6903720"/>
                    <a:gd name="connsiteY7" fmla="*/ 2702560 h 2804160"/>
                    <a:gd name="connsiteX0" fmla="*/ 0 w 6903720"/>
                    <a:gd name="connsiteY0" fmla="*/ 0 h 2804160"/>
                    <a:gd name="connsiteX1" fmla="*/ 1402080 w 6903720"/>
                    <a:gd name="connsiteY1" fmla="*/ 1737360 h 2804160"/>
                    <a:gd name="connsiteX2" fmla="*/ 2743200 w 6903720"/>
                    <a:gd name="connsiteY2" fmla="*/ 2641600 h 2804160"/>
                    <a:gd name="connsiteX3" fmla="*/ 4175760 w 6903720"/>
                    <a:gd name="connsiteY3" fmla="*/ 2727960 h 2804160"/>
                    <a:gd name="connsiteX4" fmla="*/ 5501640 w 6903720"/>
                    <a:gd name="connsiteY4" fmla="*/ 2804160 h 2804160"/>
                    <a:gd name="connsiteX5" fmla="*/ 6903720 w 6903720"/>
                    <a:gd name="connsiteY5" fmla="*/ 2702560 h 2804160"/>
                    <a:gd name="connsiteX6" fmla="*/ 6903720 w 6903720"/>
                    <a:gd name="connsiteY6" fmla="*/ 2702560 h 2804160"/>
                    <a:gd name="connsiteX7" fmla="*/ 6903720 w 6903720"/>
                    <a:gd name="connsiteY7" fmla="*/ 2702560 h 2804160"/>
                    <a:gd name="connsiteX0" fmla="*/ 0 w 6903720"/>
                    <a:gd name="connsiteY0" fmla="*/ 0 h 2804160"/>
                    <a:gd name="connsiteX1" fmla="*/ 1402080 w 6903720"/>
                    <a:gd name="connsiteY1" fmla="*/ 1737360 h 2804160"/>
                    <a:gd name="connsiteX2" fmla="*/ 2802624 w 6903720"/>
                    <a:gd name="connsiteY2" fmla="*/ 2641600 h 2804160"/>
                    <a:gd name="connsiteX3" fmla="*/ 4175760 w 6903720"/>
                    <a:gd name="connsiteY3" fmla="*/ 2727960 h 2804160"/>
                    <a:gd name="connsiteX4" fmla="*/ 5501640 w 6903720"/>
                    <a:gd name="connsiteY4" fmla="*/ 2804160 h 2804160"/>
                    <a:gd name="connsiteX5" fmla="*/ 6903720 w 6903720"/>
                    <a:gd name="connsiteY5" fmla="*/ 2702560 h 2804160"/>
                    <a:gd name="connsiteX6" fmla="*/ 6903720 w 6903720"/>
                    <a:gd name="connsiteY6" fmla="*/ 2702560 h 2804160"/>
                    <a:gd name="connsiteX7" fmla="*/ 6903720 w 6903720"/>
                    <a:gd name="connsiteY7" fmla="*/ 2702560 h 2804160"/>
                    <a:gd name="connsiteX0" fmla="*/ 0 w 6903720"/>
                    <a:gd name="connsiteY0" fmla="*/ 0 h 2804160"/>
                    <a:gd name="connsiteX1" fmla="*/ 1466704 w 6903720"/>
                    <a:gd name="connsiteY1" fmla="*/ 1782271 h 2804160"/>
                    <a:gd name="connsiteX2" fmla="*/ 2802624 w 6903720"/>
                    <a:gd name="connsiteY2" fmla="*/ 2641600 h 2804160"/>
                    <a:gd name="connsiteX3" fmla="*/ 4175760 w 6903720"/>
                    <a:gd name="connsiteY3" fmla="*/ 2727960 h 2804160"/>
                    <a:gd name="connsiteX4" fmla="*/ 5501640 w 6903720"/>
                    <a:gd name="connsiteY4" fmla="*/ 2804160 h 2804160"/>
                    <a:gd name="connsiteX5" fmla="*/ 6903720 w 6903720"/>
                    <a:gd name="connsiteY5" fmla="*/ 2702560 h 2804160"/>
                    <a:gd name="connsiteX6" fmla="*/ 6903720 w 6903720"/>
                    <a:gd name="connsiteY6" fmla="*/ 2702560 h 2804160"/>
                    <a:gd name="connsiteX7" fmla="*/ 6903720 w 6903720"/>
                    <a:gd name="connsiteY7" fmla="*/ 2702560 h 2804160"/>
                    <a:gd name="connsiteX0" fmla="*/ 0 w 6861380"/>
                    <a:gd name="connsiteY0" fmla="*/ 0 h 2749626"/>
                    <a:gd name="connsiteX1" fmla="*/ 1424364 w 6861380"/>
                    <a:gd name="connsiteY1" fmla="*/ 1727737 h 2749626"/>
                    <a:gd name="connsiteX2" fmla="*/ 2760284 w 6861380"/>
                    <a:gd name="connsiteY2" fmla="*/ 2587066 h 2749626"/>
                    <a:gd name="connsiteX3" fmla="*/ 4133420 w 6861380"/>
                    <a:gd name="connsiteY3" fmla="*/ 2673426 h 2749626"/>
                    <a:gd name="connsiteX4" fmla="*/ 5459300 w 6861380"/>
                    <a:gd name="connsiteY4" fmla="*/ 2749626 h 2749626"/>
                    <a:gd name="connsiteX5" fmla="*/ 6861380 w 6861380"/>
                    <a:gd name="connsiteY5" fmla="*/ 2648026 h 2749626"/>
                    <a:gd name="connsiteX6" fmla="*/ 6861380 w 6861380"/>
                    <a:gd name="connsiteY6" fmla="*/ 2648026 h 2749626"/>
                    <a:gd name="connsiteX7" fmla="*/ 6861380 w 6861380"/>
                    <a:gd name="connsiteY7" fmla="*/ 2648026 h 2749626"/>
                    <a:gd name="connsiteX0" fmla="*/ 0 w 6823497"/>
                    <a:gd name="connsiteY0" fmla="*/ 0 h 2711131"/>
                    <a:gd name="connsiteX1" fmla="*/ 1386481 w 6823497"/>
                    <a:gd name="connsiteY1" fmla="*/ 1689242 h 2711131"/>
                    <a:gd name="connsiteX2" fmla="*/ 2722401 w 6823497"/>
                    <a:gd name="connsiteY2" fmla="*/ 2548571 h 2711131"/>
                    <a:gd name="connsiteX3" fmla="*/ 4095537 w 6823497"/>
                    <a:gd name="connsiteY3" fmla="*/ 2634931 h 2711131"/>
                    <a:gd name="connsiteX4" fmla="*/ 5421417 w 6823497"/>
                    <a:gd name="connsiteY4" fmla="*/ 2711131 h 2711131"/>
                    <a:gd name="connsiteX5" fmla="*/ 6823497 w 6823497"/>
                    <a:gd name="connsiteY5" fmla="*/ 2609531 h 2711131"/>
                    <a:gd name="connsiteX6" fmla="*/ 6823497 w 6823497"/>
                    <a:gd name="connsiteY6" fmla="*/ 2609531 h 2711131"/>
                    <a:gd name="connsiteX7" fmla="*/ 6823497 w 6823497"/>
                    <a:gd name="connsiteY7" fmla="*/ 2609531 h 2711131"/>
                    <a:gd name="connsiteX0" fmla="*/ 0 w 6825725"/>
                    <a:gd name="connsiteY0" fmla="*/ 0 h 2653389"/>
                    <a:gd name="connsiteX1" fmla="*/ 1388709 w 6825725"/>
                    <a:gd name="connsiteY1" fmla="*/ 1631500 h 2653389"/>
                    <a:gd name="connsiteX2" fmla="*/ 2724629 w 6825725"/>
                    <a:gd name="connsiteY2" fmla="*/ 2490829 h 2653389"/>
                    <a:gd name="connsiteX3" fmla="*/ 4097765 w 6825725"/>
                    <a:gd name="connsiteY3" fmla="*/ 2577189 h 2653389"/>
                    <a:gd name="connsiteX4" fmla="*/ 5423645 w 6825725"/>
                    <a:gd name="connsiteY4" fmla="*/ 2653389 h 2653389"/>
                    <a:gd name="connsiteX5" fmla="*/ 6825725 w 6825725"/>
                    <a:gd name="connsiteY5" fmla="*/ 2551789 h 2653389"/>
                    <a:gd name="connsiteX6" fmla="*/ 6825725 w 6825725"/>
                    <a:gd name="connsiteY6" fmla="*/ 2551789 h 2653389"/>
                    <a:gd name="connsiteX7" fmla="*/ 6825725 w 6825725"/>
                    <a:gd name="connsiteY7" fmla="*/ 2551789 h 2653389"/>
                    <a:gd name="connsiteX0" fmla="*/ 0 w 6825725"/>
                    <a:gd name="connsiteY0" fmla="*/ 0 h 2653389"/>
                    <a:gd name="connsiteX1" fmla="*/ 1388709 w 6825725"/>
                    <a:gd name="connsiteY1" fmla="*/ 1631500 h 2653389"/>
                    <a:gd name="connsiteX2" fmla="*/ 2744684 w 6825725"/>
                    <a:gd name="connsiteY2" fmla="*/ 2490830 h 2653389"/>
                    <a:gd name="connsiteX3" fmla="*/ 4097765 w 6825725"/>
                    <a:gd name="connsiteY3" fmla="*/ 2577189 h 2653389"/>
                    <a:gd name="connsiteX4" fmla="*/ 5423645 w 6825725"/>
                    <a:gd name="connsiteY4" fmla="*/ 2653389 h 2653389"/>
                    <a:gd name="connsiteX5" fmla="*/ 6825725 w 6825725"/>
                    <a:gd name="connsiteY5" fmla="*/ 2551789 h 2653389"/>
                    <a:gd name="connsiteX6" fmla="*/ 6825725 w 6825725"/>
                    <a:gd name="connsiteY6" fmla="*/ 2551789 h 2653389"/>
                    <a:gd name="connsiteX7" fmla="*/ 6825725 w 6825725"/>
                    <a:gd name="connsiteY7" fmla="*/ 2551789 h 2653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25725" h="2653389">
                      <a:moveTo>
                        <a:pt x="0" y="0"/>
                      </a:moveTo>
                      <a:lnTo>
                        <a:pt x="1388709" y="1631500"/>
                      </a:lnTo>
                      <a:lnTo>
                        <a:pt x="2744684" y="2490830"/>
                      </a:lnTo>
                      <a:lnTo>
                        <a:pt x="4097765" y="2577189"/>
                      </a:lnTo>
                      <a:lnTo>
                        <a:pt x="5423645" y="2653389"/>
                      </a:lnTo>
                      <a:lnTo>
                        <a:pt x="6825725" y="2551789"/>
                      </a:lnTo>
                      <a:lnTo>
                        <a:pt x="6825725" y="2551789"/>
                      </a:lnTo>
                      <a:lnTo>
                        <a:pt x="6825725" y="2551789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5ACC0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 8">
                  <a:extLst>
                    <a:ext uri="{FF2B5EF4-FFF2-40B4-BE49-F238E27FC236}">
                      <a16:creationId xmlns:a16="http://schemas.microsoft.com/office/drawing/2014/main" id="{C8B92C05-2A9A-1B1E-304D-DB43CDF03814}"/>
                    </a:ext>
                  </a:extLst>
                </p:cNvPr>
                <p:cNvSpPr/>
                <p:nvPr/>
              </p:nvSpPr>
              <p:spPr>
                <a:xfrm>
                  <a:off x="5324945" y="1003508"/>
                  <a:ext cx="5821102" cy="1141483"/>
                </a:xfrm>
                <a:custGeom>
                  <a:avLst/>
                  <a:gdLst>
                    <a:gd name="connsiteX0" fmla="*/ 0 w 6900672"/>
                    <a:gd name="connsiteY0" fmla="*/ 0 h 2115312"/>
                    <a:gd name="connsiteX1" fmla="*/ 1371600 w 6900672"/>
                    <a:gd name="connsiteY1" fmla="*/ 1578864 h 2115312"/>
                    <a:gd name="connsiteX2" fmla="*/ 2767584 w 6900672"/>
                    <a:gd name="connsiteY2" fmla="*/ 2036064 h 2115312"/>
                    <a:gd name="connsiteX3" fmla="*/ 4139184 w 6900672"/>
                    <a:gd name="connsiteY3" fmla="*/ 2060448 h 2115312"/>
                    <a:gd name="connsiteX4" fmla="*/ 5504688 w 6900672"/>
                    <a:gd name="connsiteY4" fmla="*/ 2036064 h 2115312"/>
                    <a:gd name="connsiteX5" fmla="*/ 6900672 w 6900672"/>
                    <a:gd name="connsiteY5" fmla="*/ 2115312 h 2115312"/>
                    <a:gd name="connsiteX6" fmla="*/ 6900672 w 6900672"/>
                    <a:gd name="connsiteY6" fmla="*/ 2115312 h 2115312"/>
                    <a:gd name="connsiteX0" fmla="*/ 0 w 6900672"/>
                    <a:gd name="connsiteY0" fmla="*/ 0 h 2115312"/>
                    <a:gd name="connsiteX1" fmla="*/ 1440681 w 6900672"/>
                    <a:gd name="connsiteY1" fmla="*/ 1607735 h 2115312"/>
                    <a:gd name="connsiteX2" fmla="*/ 2767584 w 6900672"/>
                    <a:gd name="connsiteY2" fmla="*/ 2036064 h 2115312"/>
                    <a:gd name="connsiteX3" fmla="*/ 4139184 w 6900672"/>
                    <a:gd name="connsiteY3" fmla="*/ 2060448 h 2115312"/>
                    <a:gd name="connsiteX4" fmla="*/ 5504688 w 6900672"/>
                    <a:gd name="connsiteY4" fmla="*/ 2036064 h 2115312"/>
                    <a:gd name="connsiteX5" fmla="*/ 6900672 w 6900672"/>
                    <a:gd name="connsiteY5" fmla="*/ 2115312 h 2115312"/>
                    <a:gd name="connsiteX6" fmla="*/ 6900672 w 6900672"/>
                    <a:gd name="connsiteY6" fmla="*/ 2115312 h 2115312"/>
                    <a:gd name="connsiteX0" fmla="*/ 0 w 6809308"/>
                    <a:gd name="connsiteY0" fmla="*/ 0 h 1967750"/>
                    <a:gd name="connsiteX1" fmla="*/ 1349317 w 6809308"/>
                    <a:gd name="connsiteY1" fmla="*/ 1460173 h 1967750"/>
                    <a:gd name="connsiteX2" fmla="*/ 2676220 w 6809308"/>
                    <a:gd name="connsiteY2" fmla="*/ 1888502 h 1967750"/>
                    <a:gd name="connsiteX3" fmla="*/ 4047820 w 6809308"/>
                    <a:gd name="connsiteY3" fmla="*/ 1912886 h 1967750"/>
                    <a:gd name="connsiteX4" fmla="*/ 5413324 w 6809308"/>
                    <a:gd name="connsiteY4" fmla="*/ 1888502 h 1967750"/>
                    <a:gd name="connsiteX5" fmla="*/ 6809308 w 6809308"/>
                    <a:gd name="connsiteY5" fmla="*/ 1967750 h 1967750"/>
                    <a:gd name="connsiteX6" fmla="*/ 6809308 w 6809308"/>
                    <a:gd name="connsiteY6" fmla="*/ 1967750 h 1967750"/>
                    <a:gd name="connsiteX0" fmla="*/ 0 w 6809308"/>
                    <a:gd name="connsiteY0" fmla="*/ 0 h 1967750"/>
                    <a:gd name="connsiteX1" fmla="*/ 1364916 w 6809308"/>
                    <a:gd name="connsiteY1" fmla="*/ 1479420 h 1967750"/>
                    <a:gd name="connsiteX2" fmla="*/ 2676220 w 6809308"/>
                    <a:gd name="connsiteY2" fmla="*/ 1888502 h 1967750"/>
                    <a:gd name="connsiteX3" fmla="*/ 4047820 w 6809308"/>
                    <a:gd name="connsiteY3" fmla="*/ 1912886 h 1967750"/>
                    <a:gd name="connsiteX4" fmla="*/ 5413324 w 6809308"/>
                    <a:gd name="connsiteY4" fmla="*/ 1888502 h 1967750"/>
                    <a:gd name="connsiteX5" fmla="*/ 6809308 w 6809308"/>
                    <a:gd name="connsiteY5" fmla="*/ 1967750 h 1967750"/>
                    <a:gd name="connsiteX6" fmla="*/ 6809308 w 6809308"/>
                    <a:gd name="connsiteY6" fmla="*/ 1967750 h 1967750"/>
                    <a:gd name="connsiteX0" fmla="*/ 0 w 6809308"/>
                    <a:gd name="connsiteY0" fmla="*/ 0 h 1967750"/>
                    <a:gd name="connsiteX1" fmla="*/ 1364916 w 6809308"/>
                    <a:gd name="connsiteY1" fmla="*/ 1479420 h 1967750"/>
                    <a:gd name="connsiteX2" fmla="*/ 2729702 w 6809308"/>
                    <a:gd name="connsiteY2" fmla="*/ 1914166 h 1967750"/>
                    <a:gd name="connsiteX3" fmla="*/ 4047820 w 6809308"/>
                    <a:gd name="connsiteY3" fmla="*/ 1912886 h 1967750"/>
                    <a:gd name="connsiteX4" fmla="*/ 5413324 w 6809308"/>
                    <a:gd name="connsiteY4" fmla="*/ 1888502 h 1967750"/>
                    <a:gd name="connsiteX5" fmla="*/ 6809308 w 6809308"/>
                    <a:gd name="connsiteY5" fmla="*/ 1967750 h 1967750"/>
                    <a:gd name="connsiteX6" fmla="*/ 6809308 w 6809308"/>
                    <a:gd name="connsiteY6" fmla="*/ 1967750 h 196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09308" h="1967750">
                      <a:moveTo>
                        <a:pt x="0" y="0"/>
                      </a:moveTo>
                      <a:lnTo>
                        <a:pt x="1364916" y="1479420"/>
                      </a:lnTo>
                      <a:lnTo>
                        <a:pt x="2729702" y="1914166"/>
                      </a:lnTo>
                      <a:lnTo>
                        <a:pt x="4047820" y="1912886"/>
                      </a:lnTo>
                      <a:lnTo>
                        <a:pt x="5413324" y="1888502"/>
                      </a:lnTo>
                      <a:lnTo>
                        <a:pt x="6809308" y="1967750"/>
                      </a:lnTo>
                      <a:lnTo>
                        <a:pt x="6809308" y="196775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FFD33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4242B65-3B6E-946B-FFD2-9CE7D1FCAAE5}"/>
                    </a:ext>
                  </a:extLst>
                </p:cNvPr>
                <p:cNvSpPr txBox="1"/>
                <p:nvPr/>
              </p:nvSpPr>
              <p:spPr>
                <a:xfrm rot="16200000">
                  <a:off x="3179283" y="1836199"/>
                  <a:ext cx="1752524" cy="344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  <a:cs typeface="Arial" pitchFamily="34" charset="0"/>
                    </a:rPr>
                    <a:t>Mean ISI Score</a:t>
                  </a: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endParaRPr>
                </a:p>
              </p:txBody>
            </p:sp>
            <p:grpSp>
              <p:nvGrpSpPr>
                <p:cNvPr id="21" name="Group 175">
                  <a:extLst>
                    <a:ext uri="{FF2B5EF4-FFF2-40B4-BE49-F238E27FC236}">
                      <a16:creationId xmlns:a16="http://schemas.microsoft.com/office/drawing/2014/main" id="{8ECF607F-372D-1341-C3A9-5A9BEFDA76E3}"/>
                    </a:ext>
                  </a:extLst>
                </p:cNvPr>
                <p:cNvGrpSpPr/>
                <p:nvPr/>
              </p:nvGrpSpPr>
              <p:grpSpPr>
                <a:xfrm>
                  <a:off x="4168140" y="535376"/>
                  <a:ext cx="7559039" cy="3062699"/>
                  <a:chOff x="4168140" y="176327"/>
                  <a:chExt cx="7395697" cy="3135319"/>
                </a:xfrm>
              </p:grpSpPr>
              <p:grpSp>
                <p:nvGrpSpPr>
                  <p:cNvPr id="80" name="Group 121">
                    <a:extLst>
                      <a:ext uri="{FF2B5EF4-FFF2-40B4-BE49-F238E27FC236}">
                        <a16:creationId xmlns:a16="http://schemas.microsoft.com/office/drawing/2014/main" id="{4DF7C6CD-7A7C-D917-F1BF-1D396C999601}"/>
                      </a:ext>
                    </a:extLst>
                  </p:cNvPr>
                  <p:cNvGrpSpPr/>
                  <p:nvPr/>
                </p:nvGrpSpPr>
                <p:grpSpPr>
                  <a:xfrm>
                    <a:off x="4653027" y="350168"/>
                    <a:ext cx="6910810" cy="2755681"/>
                    <a:chOff x="4653027" y="350168"/>
                    <a:chExt cx="6910810" cy="2755681"/>
                  </a:xfrm>
                </p:grpSpPr>
                <p:cxnSp>
                  <p:nvCxn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38041775-A250-4016-0DB7-F8E5410B4FD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400" y="350168"/>
                      <a:ext cx="0" cy="2755681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19" name="Straight Connector 118">
                      <a:extLst>
                        <a:ext uri="{FF2B5EF4-FFF2-40B4-BE49-F238E27FC236}">
                          <a16:creationId xmlns:a16="http://schemas.microsoft.com/office/drawing/2014/main" id="{B705594B-3CD0-D9EE-2D2F-29D7487C963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653027" y="3031172"/>
                      <a:ext cx="6910810" cy="1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81" name="Group 133">
                    <a:extLst>
                      <a:ext uri="{FF2B5EF4-FFF2-40B4-BE49-F238E27FC236}">
                        <a16:creationId xmlns:a16="http://schemas.microsoft.com/office/drawing/2014/main" id="{F2040283-263C-F590-25B6-CDEE8F82B85E}"/>
                      </a:ext>
                    </a:extLst>
                  </p:cNvPr>
                  <p:cNvGrpSpPr/>
                  <p:nvPr/>
                </p:nvGrpSpPr>
                <p:grpSpPr>
                  <a:xfrm>
                    <a:off x="4640580" y="354330"/>
                    <a:ext cx="82296" cy="2404110"/>
                    <a:chOff x="4629150" y="354330"/>
                    <a:chExt cx="82296" cy="2404110"/>
                  </a:xfrm>
                </p:grpSpPr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54ADC7E7-FACF-7C4F-0559-59864D0614D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29150" y="2758440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320C5580-A25F-53E4-99EB-3A7A36F40A3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29150" y="2491314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10" name="Straight Connector 109">
                      <a:extLst>
                        <a:ext uri="{FF2B5EF4-FFF2-40B4-BE49-F238E27FC236}">
                          <a16:creationId xmlns:a16="http://schemas.microsoft.com/office/drawing/2014/main" id="{D5BE54D3-7C25-B75F-4653-2F94DD6BB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29150" y="2224191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11" name="Straight Connector 110">
                      <a:extLst>
                        <a:ext uri="{FF2B5EF4-FFF2-40B4-BE49-F238E27FC236}">
                          <a16:creationId xmlns:a16="http://schemas.microsoft.com/office/drawing/2014/main" id="{D7D50DF9-3C2A-A501-3DD6-767F4A4942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29150" y="1957068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12" name="Straight Connector 111">
                      <a:extLst>
                        <a:ext uri="{FF2B5EF4-FFF2-40B4-BE49-F238E27FC236}">
                          <a16:creationId xmlns:a16="http://schemas.microsoft.com/office/drawing/2014/main" id="{CE91BA7E-E3CA-D427-9328-E786020BC0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29150" y="1689945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13" name="Straight Connector 112">
                      <a:extLst>
                        <a:ext uri="{FF2B5EF4-FFF2-40B4-BE49-F238E27FC236}">
                          <a16:creationId xmlns:a16="http://schemas.microsoft.com/office/drawing/2014/main" id="{9A80EC3A-F5C9-C37B-50B7-70251E642E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29150" y="1422822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14" name="Straight Connector 113">
                      <a:extLst>
                        <a:ext uri="{FF2B5EF4-FFF2-40B4-BE49-F238E27FC236}">
                          <a16:creationId xmlns:a16="http://schemas.microsoft.com/office/drawing/2014/main" id="{F1B1B4AD-7542-7C56-9A1A-F33BB0E6CA7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29150" y="1155699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35D129BF-7BDF-EB0F-5B00-CE9FE345792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29150" y="888576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16" name="Straight Connector 115">
                      <a:extLst>
                        <a:ext uri="{FF2B5EF4-FFF2-40B4-BE49-F238E27FC236}">
                          <a16:creationId xmlns:a16="http://schemas.microsoft.com/office/drawing/2014/main" id="{C0DE17E3-5469-6886-D2A8-21C9DE6903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29150" y="621453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17" name="Straight Connector 116">
                      <a:extLst>
                        <a:ext uri="{FF2B5EF4-FFF2-40B4-BE49-F238E27FC236}">
                          <a16:creationId xmlns:a16="http://schemas.microsoft.com/office/drawing/2014/main" id="{E98E84B0-C0DB-2D8B-4DFA-43C496BDD7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29150" y="354330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82" name="Group 148">
                    <a:extLst>
                      <a:ext uri="{FF2B5EF4-FFF2-40B4-BE49-F238E27FC236}">
                        <a16:creationId xmlns:a16="http://schemas.microsoft.com/office/drawing/2014/main" id="{3AE63256-73CE-37FD-BE4B-9392E452A595}"/>
                      </a:ext>
                    </a:extLst>
                  </p:cNvPr>
                  <p:cNvGrpSpPr/>
                  <p:nvPr/>
                </p:nvGrpSpPr>
                <p:grpSpPr>
                  <a:xfrm>
                    <a:off x="5880471" y="3023552"/>
                    <a:ext cx="5679556" cy="82297"/>
                    <a:chOff x="5880471" y="3023552"/>
                    <a:chExt cx="5679556" cy="82297"/>
                  </a:xfrm>
                </p:grpSpPr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3C8D50C8-CAD7-EA40-786F-6EC95996D5EC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10379997" y="3064700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2D708D8B-DF8A-C7A2-D47B-55C6A7298E94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9250823" y="3064700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B8085F3D-6E4D-3EAD-374F-0CA2A7B2AD34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8106060" y="3064701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CBD1EFA7-1A9E-B1A9-2B0D-6D5F7C24D6FF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6994928" y="3064701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6" name="Straight Connector 105">
                      <a:extLst>
                        <a:ext uri="{FF2B5EF4-FFF2-40B4-BE49-F238E27FC236}">
                          <a16:creationId xmlns:a16="http://schemas.microsoft.com/office/drawing/2014/main" id="{0FA0B2A6-ADF9-6A9D-15B4-665EA016CDAD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5839323" y="3064701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797D824A-2D2C-3CA2-747A-3C5F3A97F462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11518879" y="3064700"/>
                      <a:ext cx="82296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83" name="Group 161">
                    <a:extLst>
                      <a:ext uri="{FF2B5EF4-FFF2-40B4-BE49-F238E27FC236}">
                        <a16:creationId xmlns:a16="http://schemas.microsoft.com/office/drawing/2014/main" id="{445AD0BA-4783-4DD6-5CB9-FABBE48CADE8}"/>
                      </a:ext>
                    </a:extLst>
                  </p:cNvPr>
                  <p:cNvGrpSpPr/>
                  <p:nvPr/>
                </p:nvGrpSpPr>
                <p:grpSpPr>
                  <a:xfrm>
                    <a:off x="4168140" y="176327"/>
                    <a:ext cx="461010" cy="2968058"/>
                    <a:chOff x="4168140" y="176327"/>
                    <a:chExt cx="461010" cy="2968058"/>
                  </a:xfrm>
                </p:grpSpPr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9219F5C6-2247-CDA4-9122-E412C3A644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7792" y="2850317"/>
                      <a:ext cx="281358" cy="2940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7A580E3D-0D6E-61D5-85E6-1314E234C6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7792" y="2582918"/>
                      <a:ext cx="281358" cy="2940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636CE9FF-09F1-25F4-AC91-A8AAE8845F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7792" y="2315519"/>
                      <a:ext cx="281358" cy="2940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4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3D22B9B-9E9A-CB00-6FAF-ACFED245E8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7792" y="2048120"/>
                      <a:ext cx="281358" cy="2940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6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970B4389-8F00-9F59-09C6-73ACAC93F4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7792" y="1780721"/>
                      <a:ext cx="281358" cy="2940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8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FDDEA8DA-F908-8EB8-5B53-B5F7B9E4FD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68140" y="1513322"/>
                      <a:ext cx="461010" cy="2940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10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0A3FE399-5747-D262-10B8-82A2463686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68140" y="1245923"/>
                      <a:ext cx="461010" cy="2940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12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DAF39DE3-4607-9B9E-2B41-D59EDBA875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68140" y="978524"/>
                      <a:ext cx="461010" cy="2940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14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4B30F5E8-19B8-B568-5CC8-AE22514DD4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68140" y="711125"/>
                      <a:ext cx="461010" cy="2940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16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045ED460-2838-5E29-95DC-0550847294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68140" y="443726"/>
                      <a:ext cx="461010" cy="2940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18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555B4B64-E8D2-D513-5B03-6B52C83A62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68140" y="176327"/>
                      <a:ext cx="461010" cy="2940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20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</p:grpSp>
              <p:grpSp>
                <p:nvGrpSpPr>
                  <p:cNvPr id="84" name="Group 174">
                    <a:extLst>
                      <a:ext uri="{FF2B5EF4-FFF2-40B4-BE49-F238E27FC236}">
                        <a16:creationId xmlns:a16="http://schemas.microsoft.com/office/drawing/2014/main" id="{5696FC42-001A-D696-D662-CA4E7F13CE03}"/>
                      </a:ext>
                    </a:extLst>
                  </p:cNvPr>
                  <p:cNvGrpSpPr/>
                  <p:nvPr/>
                </p:nvGrpSpPr>
                <p:grpSpPr>
                  <a:xfrm>
                    <a:off x="5168609" y="2993073"/>
                    <a:ext cx="6054807" cy="318573"/>
                    <a:chOff x="5168609" y="3427413"/>
                    <a:chExt cx="6054807" cy="318573"/>
                  </a:xfrm>
                </p:grpSpPr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D93C635C-5FE1-2C13-CC12-59577A9BE1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68609" y="3427413"/>
                      <a:ext cx="281358" cy="3185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0</a:t>
                      </a:r>
                      <a:endParaRPr kumimoji="0" lang="en-US" sz="135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26EE1677-5189-5D18-D07F-D40815770F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12266" y="3427413"/>
                      <a:ext cx="281358" cy="3185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4</a:t>
                      </a:r>
                      <a:endParaRPr kumimoji="0" lang="en-US" sz="135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4D412627-3BE7-A530-2D69-0A83E63A1D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2155" y="3427413"/>
                      <a:ext cx="281358" cy="3185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8</a:t>
                      </a:r>
                      <a:endParaRPr kumimoji="0" lang="en-US" sz="135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AA3448E5-68BF-06DD-04AC-BEE107BD01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84729" y="3427413"/>
                      <a:ext cx="461009" cy="3185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12</a:t>
                      </a:r>
                      <a:endParaRPr kumimoji="0" lang="en-US" sz="135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D1C32DE5-751F-24CE-9596-68E03C40E2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12715" y="3427413"/>
                      <a:ext cx="461009" cy="3185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16</a:t>
                      </a:r>
                      <a:endParaRPr kumimoji="0" lang="en-US" sz="135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A4FAB38A-32D4-58C7-8D50-345DBC459A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2407" y="3427413"/>
                      <a:ext cx="461009" cy="3185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rebuchet MS"/>
                          <a:cs typeface="Arial" pitchFamily="34" charset="0"/>
                        </a:rPr>
                        <a:t>20</a:t>
                      </a:r>
                      <a:endParaRPr kumimoji="0" lang="en-US" sz="135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</a:endParaRPr>
                    </a:p>
                  </p:txBody>
                </p:sp>
              </p:grpSp>
            </p:grpSp>
            <p:grpSp>
              <p:nvGrpSpPr>
                <p:cNvPr id="22" name="Group 187">
                  <a:extLst>
                    <a:ext uri="{FF2B5EF4-FFF2-40B4-BE49-F238E27FC236}">
                      <a16:creationId xmlns:a16="http://schemas.microsoft.com/office/drawing/2014/main" id="{E494770B-26B0-EBE6-4D4B-52C618E11AF7}"/>
                    </a:ext>
                  </a:extLst>
                </p:cNvPr>
                <p:cNvGrpSpPr/>
                <p:nvPr/>
              </p:nvGrpSpPr>
              <p:grpSpPr>
                <a:xfrm>
                  <a:off x="5275581" y="964196"/>
                  <a:ext cx="116840" cy="107930"/>
                  <a:chOff x="3830320" y="2087880"/>
                  <a:chExt cx="146304" cy="208280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7C767F13-1470-D6E5-4B4A-4DA9D04131E9}"/>
                      </a:ext>
                    </a:extLst>
                  </p:cNvPr>
                  <p:cNvCxnSpPr/>
                  <p:nvPr/>
                </p:nvCxnSpPr>
                <p:spPr>
                  <a:xfrm>
                    <a:off x="3903472" y="2087880"/>
                    <a:ext cx="0" cy="2032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CBE263A1-5190-C515-FEF6-A505E97B9677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22300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914F7C24-A95B-F078-9862-DE0DDB74F4F2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01472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23" name="Group 188">
                  <a:extLst>
                    <a:ext uri="{FF2B5EF4-FFF2-40B4-BE49-F238E27FC236}">
                      <a16:creationId xmlns:a16="http://schemas.microsoft.com/office/drawing/2014/main" id="{F40090B7-35B6-C6AC-5418-F14654582508}"/>
                    </a:ext>
                  </a:extLst>
                </p:cNvPr>
                <p:cNvGrpSpPr/>
                <p:nvPr/>
              </p:nvGrpSpPr>
              <p:grpSpPr>
                <a:xfrm>
                  <a:off x="8756015" y="2048467"/>
                  <a:ext cx="116840" cy="149490"/>
                  <a:chOff x="3830320" y="2087880"/>
                  <a:chExt cx="146304" cy="208280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269967F9-C96F-D4CA-95E5-A45447C80CCB}"/>
                      </a:ext>
                    </a:extLst>
                  </p:cNvPr>
                  <p:cNvCxnSpPr/>
                  <p:nvPr/>
                </p:nvCxnSpPr>
                <p:spPr>
                  <a:xfrm>
                    <a:off x="3903472" y="2087880"/>
                    <a:ext cx="0" cy="2032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1025B39-CAED-E132-9B44-55243F067D4D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22300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C638A7BA-7373-2022-DA67-C13DC911F2FA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01472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24" name="Group 192">
                  <a:extLst>
                    <a:ext uri="{FF2B5EF4-FFF2-40B4-BE49-F238E27FC236}">
                      <a16:creationId xmlns:a16="http://schemas.microsoft.com/office/drawing/2014/main" id="{2ABF1C44-6BD2-CFF4-85E5-2DFCA482D265}"/>
                    </a:ext>
                  </a:extLst>
                </p:cNvPr>
                <p:cNvGrpSpPr/>
                <p:nvPr/>
              </p:nvGrpSpPr>
              <p:grpSpPr>
                <a:xfrm>
                  <a:off x="7593965" y="2045365"/>
                  <a:ext cx="116840" cy="132122"/>
                  <a:chOff x="3830320" y="2087880"/>
                  <a:chExt cx="146304" cy="208280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E0F0199C-07C9-9BCC-FD81-16C4D6754AAF}"/>
                      </a:ext>
                    </a:extLst>
                  </p:cNvPr>
                  <p:cNvCxnSpPr/>
                  <p:nvPr/>
                </p:nvCxnSpPr>
                <p:spPr>
                  <a:xfrm>
                    <a:off x="3903472" y="2087880"/>
                    <a:ext cx="0" cy="2032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828A4BD5-FB66-C7FB-2345-AF1145AB5750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22300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896497D2-98CF-C597-7563-688E2D93E1FB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01472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25" name="Group 196">
                  <a:extLst>
                    <a:ext uri="{FF2B5EF4-FFF2-40B4-BE49-F238E27FC236}">
                      <a16:creationId xmlns:a16="http://schemas.microsoft.com/office/drawing/2014/main" id="{28C6C833-65B1-5EAF-F81D-6EED71676896}"/>
                    </a:ext>
                  </a:extLst>
                </p:cNvPr>
                <p:cNvGrpSpPr/>
                <p:nvPr/>
              </p:nvGrpSpPr>
              <p:grpSpPr>
                <a:xfrm>
                  <a:off x="9916160" y="2026137"/>
                  <a:ext cx="116840" cy="158795"/>
                  <a:chOff x="3830320" y="2087880"/>
                  <a:chExt cx="146304" cy="208280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3D028195-B2E0-F5B6-39C7-CE0A0DC4A228}"/>
                      </a:ext>
                    </a:extLst>
                  </p:cNvPr>
                  <p:cNvCxnSpPr/>
                  <p:nvPr/>
                </p:nvCxnSpPr>
                <p:spPr>
                  <a:xfrm>
                    <a:off x="3903472" y="2087880"/>
                    <a:ext cx="0" cy="2032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12FD8B42-60B9-305E-CE3D-669DFE72ACCB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22300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EA25A7A4-EB1C-D9DC-5F0C-515D053AAFDD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01472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26" name="Group 200">
                  <a:extLst>
                    <a:ext uri="{FF2B5EF4-FFF2-40B4-BE49-F238E27FC236}">
                      <a16:creationId xmlns:a16="http://schemas.microsoft.com/office/drawing/2014/main" id="{0B75A210-CC32-5A6B-8881-F4219951BEA5}"/>
                    </a:ext>
                  </a:extLst>
                </p:cNvPr>
                <p:cNvGrpSpPr/>
                <p:nvPr/>
              </p:nvGrpSpPr>
              <p:grpSpPr>
                <a:xfrm>
                  <a:off x="11082020" y="2077000"/>
                  <a:ext cx="116840" cy="147009"/>
                  <a:chOff x="3830320" y="2087880"/>
                  <a:chExt cx="146304" cy="208280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E6CB381A-1361-6285-C4DB-3153E2B3F018}"/>
                      </a:ext>
                    </a:extLst>
                  </p:cNvPr>
                  <p:cNvCxnSpPr/>
                  <p:nvPr/>
                </p:nvCxnSpPr>
                <p:spPr>
                  <a:xfrm>
                    <a:off x="3903472" y="2087880"/>
                    <a:ext cx="0" cy="2032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5DF5B581-7DAC-C0F0-0EE7-7EDB0D82332B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22300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812E6860-4CED-98FC-D291-5B4F3359A82D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01472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27" name="Group 232">
                  <a:extLst>
                    <a:ext uri="{FF2B5EF4-FFF2-40B4-BE49-F238E27FC236}">
                      <a16:creationId xmlns:a16="http://schemas.microsoft.com/office/drawing/2014/main" id="{F1998358-62A1-B351-3636-E0C358DAA231}"/>
                    </a:ext>
                  </a:extLst>
                </p:cNvPr>
                <p:cNvGrpSpPr/>
                <p:nvPr/>
              </p:nvGrpSpPr>
              <p:grpSpPr>
                <a:xfrm>
                  <a:off x="5274309" y="832074"/>
                  <a:ext cx="116840" cy="129021"/>
                  <a:chOff x="3830320" y="2087880"/>
                  <a:chExt cx="146304" cy="208280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5150E843-7467-BF81-6F38-9F2B4BFD87C1}"/>
                      </a:ext>
                    </a:extLst>
                  </p:cNvPr>
                  <p:cNvCxnSpPr/>
                  <p:nvPr/>
                </p:nvCxnSpPr>
                <p:spPr>
                  <a:xfrm>
                    <a:off x="3903472" y="2087880"/>
                    <a:ext cx="0" cy="2032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15A4DC38-8CE4-1A48-5AB5-5A5F9879EDAF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22300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2E93BC97-C2C9-D841-8303-7C2489BF0042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01472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28" name="Group 240">
                  <a:extLst>
                    <a:ext uri="{FF2B5EF4-FFF2-40B4-BE49-F238E27FC236}">
                      <a16:creationId xmlns:a16="http://schemas.microsoft.com/office/drawing/2014/main" id="{D7340F27-9B98-68FD-2F90-EB02CC9DC5E8}"/>
                    </a:ext>
                  </a:extLst>
                </p:cNvPr>
                <p:cNvGrpSpPr/>
                <p:nvPr/>
              </p:nvGrpSpPr>
              <p:grpSpPr>
                <a:xfrm>
                  <a:off x="7579359" y="2238897"/>
                  <a:ext cx="137160" cy="183607"/>
                  <a:chOff x="3830320" y="2087880"/>
                  <a:chExt cx="146304" cy="208280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AFF790FB-4C2E-DEE2-4ADF-8DCDFECE53A0}"/>
                      </a:ext>
                    </a:extLst>
                  </p:cNvPr>
                  <p:cNvCxnSpPr/>
                  <p:nvPr/>
                </p:nvCxnSpPr>
                <p:spPr>
                  <a:xfrm>
                    <a:off x="3903472" y="2087880"/>
                    <a:ext cx="0" cy="2032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A0A34F2C-1759-19AA-3337-B4699820D5B9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22300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12367F2E-EAC1-A81F-B96D-7BE614452086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01472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29" name="Group 244">
                  <a:extLst>
                    <a:ext uri="{FF2B5EF4-FFF2-40B4-BE49-F238E27FC236}">
                      <a16:creationId xmlns:a16="http://schemas.microsoft.com/office/drawing/2014/main" id="{ACEAEED8-7A01-C773-1622-7B945F04A32F}"/>
                    </a:ext>
                  </a:extLst>
                </p:cNvPr>
                <p:cNvGrpSpPr/>
                <p:nvPr/>
              </p:nvGrpSpPr>
              <p:grpSpPr>
                <a:xfrm>
                  <a:off x="11082654" y="2268671"/>
                  <a:ext cx="116840" cy="180505"/>
                  <a:chOff x="3830320" y="2087880"/>
                  <a:chExt cx="146304" cy="208280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8FFC7476-2EF2-FA00-908D-B13C197D08B1}"/>
                      </a:ext>
                    </a:extLst>
                  </p:cNvPr>
                  <p:cNvCxnSpPr/>
                  <p:nvPr/>
                </p:nvCxnSpPr>
                <p:spPr>
                  <a:xfrm>
                    <a:off x="3903472" y="2087880"/>
                    <a:ext cx="0" cy="2032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ED82BA83-2CD9-4F32-7E0B-84F3D19259B9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22300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11EB2958-F2DA-E2ED-8FF2-9FBFECBEE939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01472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0" name="Group 248">
                  <a:extLst>
                    <a:ext uri="{FF2B5EF4-FFF2-40B4-BE49-F238E27FC236}">
                      <a16:creationId xmlns:a16="http://schemas.microsoft.com/office/drawing/2014/main" id="{66898740-6765-3946-5DEC-84AF89BBE02E}"/>
                    </a:ext>
                  </a:extLst>
                </p:cNvPr>
                <p:cNvGrpSpPr/>
                <p:nvPr/>
              </p:nvGrpSpPr>
              <p:grpSpPr>
                <a:xfrm>
                  <a:off x="9915524" y="2331941"/>
                  <a:ext cx="116840" cy="158795"/>
                  <a:chOff x="3830320" y="2087880"/>
                  <a:chExt cx="146304" cy="208280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BF1585E7-A237-6B5A-B123-E6117A9C1D62}"/>
                      </a:ext>
                    </a:extLst>
                  </p:cNvPr>
                  <p:cNvCxnSpPr/>
                  <p:nvPr/>
                </p:nvCxnSpPr>
                <p:spPr>
                  <a:xfrm>
                    <a:off x="3903472" y="2087880"/>
                    <a:ext cx="0" cy="2032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7AEEB9FC-811C-4218-7179-D166C10F7FE4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22300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E2028A43-FFD1-5AEC-30F1-E1348195BD20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01472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1" name="Group 252">
                  <a:extLst>
                    <a:ext uri="{FF2B5EF4-FFF2-40B4-BE49-F238E27FC236}">
                      <a16:creationId xmlns:a16="http://schemas.microsoft.com/office/drawing/2014/main" id="{3CE3C358-447D-57DB-EFE6-D5FE3B6150AB}"/>
                    </a:ext>
                  </a:extLst>
                </p:cNvPr>
                <p:cNvGrpSpPr/>
                <p:nvPr/>
              </p:nvGrpSpPr>
              <p:grpSpPr>
                <a:xfrm>
                  <a:off x="8756649" y="2293483"/>
                  <a:ext cx="116840" cy="158795"/>
                  <a:chOff x="3830320" y="2087880"/>
                  <a:chExt cx="146304" cy="208280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E2F8864F-9683-B996-9737-0CD06FC2CB34}"/>
                      </a:ext>
                    </a:extLst>
                  </p:cNvPr>
                  <p:cNvCxnSpPr/>
                  <p:nvPr/>
                </p:nvCxnSpPr>
                <p:spPr>
                  <a:xfrm>
                    <a:off x="3903472" y="2087880"/>
                    <a:ext cx="0" cy="2032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B0AE61C2-8E6D-BE5F-D8A7-C997746819C6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22300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71C80FB2-C7B9-F44E-FD49-12E74A27972A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3903472" y="2014728"/>
                    <a:ext cx="0" cy="14630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731B855-4909-1FF8-A4D9-1F8B07B786BE}"/>
                    </a:ext>
                  </a:extLst>
                </p:cNvPr>
                <p:cNvSpPr/>
                <p:nvPr/>
              </p:nvSpPr>
              <p:spPr>
                <a:xfrm>
                  <a:off x="5293350" y="859571"/>
                  <a:ext cx="71129" cy="69482"/>
                </a:xfrm>
                <a:prstGeom prst="ellipse">
                  <a:avLst/>
                </a:prstGeom>
                <a:solidFill>
                  <a:srgbClr val="5ACC04"/>
                </a:solidFill>
                <a:ln w="12700" cap="flat" cmpd="sng" algn="ctr">
                  <a:solidFill>
                    <a:srgbClr val="5ACC04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15">
                  <a:extLst>
                    <a:ext uri="{FF2B5EF4-FFF2-40B4-BE49-F238E27FC236}">
                      <a16:creationId xmlns:a16="http://schemas.microsoft.com/office/drawing/2014/main" id="{A74DECCB-15DB-0261-835E-8B8ABFA64175}"/>
                    </a:ext>
                  </a:extLst>
                </p:cNvPr>
                <p:cNvSpPr/>
                <p:nvPr/>
              </p:nvSpPr>
              <p:spPr>
                <a:xfrm>
                  <a:off x="5290184" y="993969"/>
                  <a:ext cx="80354" cy="51525"/>
                </a:xfrm>
                <a:prstGeom prst="rect">
                  <a:avLst/>
                </a:prstGeom>
                <a:solidFill>
                  <a:srgbClr val="FFD338"/>
                </a:solidFill>
                <a:ln w="12700" cap="flat" cmpd="sng" algn="ctr">
                  <a:solidFill>
                    <a:srgbClr val="FFD338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BCCDFDDE-298B-69F6-55D9-2003125C37D2}"/>
                    </a:ext>
                  </a:extLst>
                </p:cNvPr>
                <p:cNvSpPr/>
                <p:nvPr/>
              </p:nvSpPr>
              <p:spPr>
                <a:xfrm>
                  <a:off x="6455399" y="1763957"/>
                  <a:ext cx="71129" cy="69482"/>
                </a:xfrm>
                <a:prstGeom prst="ellipse">
                  <a:avLst/>
                </a:prstGeom>
                <a:solidFill>
                  <a:srgbClr val="5ACC04"/>
                </a:solidFill>
                <a:ln w="12700" cap="flat" cmpd="sng" algn="ctr">
                  <a:solidFill>
                    <a:srgbClr val="5ACC04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15">
                  <a:extLst>
                    <a:ext uri="{FF2B5EF4-FFF2-40B4-BE49-F238E27FC236}">
                      <a16:creationId xmlns:a16="http://schemas.microsoft.com/office/drawing/2014/main" id="{93378CAD-656C-7E5A-6091-A89896978778}"/>
                    </a:ext>
                  </a:extLst>
                </p:cNvPr>
                <p:cNvSpPr/>
                <p:nvPr/>
              </p:nvSpPr>
              <p:spPr>
                <a:xfrm>
                  <a:off x="6452234" y="1829503"/>
                  <a:ext cx="80354" cy="51525"/>
                </a:xfrm>
                <a:prstGeom prst="rect">
                  <a:avLst/>
                </a:prstGeom>
                <a:solidFill>
                  <a:srgbClr val="FFD338"/>
                </a:solidFill>
                <a:ln w="12700" cap="flat" cmpd="sng" algn="ctr">
                  <a:solidFill>
                    <a:srgbClr val="FFD338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C8110FC-C414-8EF8-CBE5-607A6E2ED7E2}"/>
                    </a:ext>
                  </a:extLst>
                </p:cNvPr>
                <p:cNvSpPr/>
                <p:nvPr/>
              </p:nvSpPr>
              <p:spPr>
                <a:xfrm>
                  <a:off x="7615545" y="2296168"/>
                  <a:ext cx="71129" cy="69482"/>
                </a:xfrm>
                <a:prstGeom prst="ellipse">
                  <a:avLst/>
                </a:prstGeom>
                <a:solidFill>
                  <a:srgbClr val="5ACC04"/>
                </a:solidFill>
                <a:ln w="12700" cap="flat" cmpd="sng" algn="ctr">
                  <a:solidFill>
                    <a:srgbClr val="5ACC04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5">
                  <a:extLst>
                    <a:ext uri="{FF2B5EF4-FFF2-40B4-BE49-F238E27FC236}">
                      <a16:creationId xmlns:a16="http://schemas.microsoft.com/office/drawing/2014/main" id="{3CE612F9-34A5-2DDC-EDEA-18A6E8B4C1D3}"/>
                    </a:ext>
                  </a:extLst>
                </p:cNvPr>
                <p:cNvSpPr/>
                <p:nvPr/>
              </p:nvSpPr>
              <p:spPr>
                <a:xfrm>
                  <a:off x="7608569" y="2084443"/>
                  <a:ext cx="80354" cy="51525"/>
                </a:xfrm>
                <a:prstGeom prst="rect">
                  <a:avLst/>
                </a:prstGeom>
                <a:solidFill>
                  <a:srgbClr val="FFD338"/>
                </a:solidFill>
                <a:ln w="12700" cap="flat" cmpd="sng" algn="ctr">
                  <a:solidFill>
                    <a:srgbClr val="FFD338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5">
                  <a:extLst>
                    <a:ext uri="{FF2B5EF4-FFF2-40B4-BE49-F238E27FC236}">
                      <a16:creationId xmlns:a16="http://schemas.microsoft.com/office/drawing/2014/main" id="{FEFB12D1-047F-1FDD-E33F-CA45266914EC}"/>
                    </a:ext>
                  </a:extLst>
                </p:cNvPr>
                <p:cNvSpPr/>
                <p:nvPr/>
              </p:nvSpPr>
              <p:spPr>
                <a:xfrm>
                  <a:off x="8774430" y="2095608"/>
                  <a:ext cx="80354" cy="51525"/>
                </a:xfrm>
                <a:prstGeom prst="rect">
                  <a:avLst/>
                </a:prstGeom>
                <a:solidFill>
                  <a:srgbClr val="FFD338"/>
                </a:solidFill>
                <a:ln w="12700" cap="flat" cmpd="sng" algn="ctr">
                  <a:solidFill>
                    <a:srgbClr val="FFD338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5">
                  <a:extLst>
                    <a:ext uri="{FF2B5EF4-FFF2-40B4-BE49-F238E27FC236}">
                      <a16:creationId xmlns:a16="http://schemas.microsoft.com/office/drawing/2014/main" id="{3D883ED2-AA98-E311-360E-09BAF64F3AC9}"/>
                    </a:ext>
                  </a:extLst>
                </p:cNvPr>
                <p:cNvSpPr/>
                <p:nvPr/>
              </p:nvSpPr>
              <p:spPr>
                <a:xfrm>
                  <a:off x="9934574" y="2077000"/>
                  <a:ext cx="80354" cy="51525"/>
                </a:xfrm>
                <a:prstGeom prst="rect">
                  <a:avLst/>
                </a:prstGeom>
                <a:solidFill>
                  <a:srgbClr val="FFD338"/>
                </a:solidFill>
                <a:ln w="12700" cap="flat" cmpd="sng" algn="ctr">
                  <a:solidFill>
                    <a:srgbClr val="FFD338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85CA213-12ED-2ABD-5CA2-268AB4A709CC}"/>
                    </a:ext>
                  </a:extLst>
                </p:cNvPr>
                <p:cNvSpPr/>
                <p:nvPr/>
              </p:nvSpPr>
              <p:spPr>
                <a:xfrm>
                  <a:off x="8777594" y="2337107"/>
                  <a:ext cx="71129" cy="69482"/>
                </a:xfrm>
                <a:prstGeom prst="ellipse">
                  <a:avLst/>
                </a:prstGeom>
                <a:solidFill>
                  <a:srgbClr val="5ACC04"/>
                </a:solidFill>
                <a:ln w="12700" cap="flat" cmpd="sng" algn="ctr">
                  <a:solidFill>
                    <a:srgbClr val="5ACC04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46BAADC-9000-08F4-88F3-E11F698513D0}"/>
                    </a:ext>
                  </a:extLst>
                </p:cNvPr>
                <p:cNvSpPr/>
                <p:nvPr/>
              </p:nvSpPr>
              <p:spPr>
                <a:xfrm>
                  <a:off x="9939644" y="2378047"/>
                  <a:ext cx="71129" cy="69482"/>
                </a:xfrm>
                <a:prstGeom prst="ellipse">
                  <a:avLst/>
                </a:prstGeom>
                <a:solidFill>
                  <a:srgbClr val="5ACC04"/>
                </a:solidFill>
                <a:ln w="12700" cap="flat" cmpd="sng" algn="ctr">
                  <a:solidFill>
                    <a:srgbClr val="5ACC04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15">
                  <a:extLst>
                    <a:ext uri="{FF2B5EF4-FFF2-40B4-BE49-F238E27FC236}">
                      <a16:creationId xmlns:a16="http://schemas.microsoft.com/office/drawing/2014/main" id="{CB1151A8-E8D2-062C-3AA2-7FD35971AC7C}"/>
                    </a:ext>
                  </a:extLst>
                </p:cNvPr>
                <p:cNvSpPr/>
                <p:nvPr/>
              </p:nvSpPr>
              <p:spPr>
                <a:xfrm>
                  <a:off x="11098527" y="2125383"/>
                  <a:ext cx="80354" cy="51525"/>
                </a:xfrm>
                <a:prstGeom prst="rect">
                  <a:avLst/>
                </a:prstGeom>
                <a:solidFill>
                  <a:srgbClr val="FFD338"/>
                </a:solidFill>
                <a:ln w="12700" cap="flat" cmpd="sng" algn="ctr">
                  <a:solidFill>
                    <a:srgbClr val="FFD338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ABD710C-B0AE-4340-4E6A-B36C5D9E7C10}"/>
                    </a:ext>
                  </a:extLst>
                </p:cNvPr>
                <p:cNvSpPr/>
                <p:nvPr/>
              </p:nvSpPr>
              <p:spPr>
                <a:xfrm>
                  <a:off x="11103599" y="2325942"/>
                  <a:ext cx="71129" cy="69482"/>
                </a:xfrm>
                <a:prstGeom prst="ellipse">
                  <a:avLst/>
                </a:prstGeom>
                <a:solidFill>
                  <a:srgbClr val="5ACC04"/>
                </a:solidFill>
                <a:ln w="12700" cap="flat" cmpd="sng" algn="ctr">
                  <a:solidFill>
                    <a:srgbClr val="5ACC04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oup 141">
                  <a:extLst>
                    <a:ext uri="{FF2B5EF4-FFF2-40B4-BE49-F238E27FC236}">
                      <a16:creationId xmlns:a16="http://schemas.microsoft.com/office/drawing/2014/main" id="{3D06AB7A-C750-1B3C-A969-E2B102C88EA3}"/>
                    </a:ext>
                  </a:extLst>
                </p:cNvPr>
                <p:cNvGrpSpPr/>
                <p:nvPr/>
              </p:nvGrpSpPr>
              <p:grpSpPr>
                <a:xfrm>
                  <a:off x="10836848" y="749533"/>
                  <a:ext cx="2292325" cy="483548"/>
                  <a:chOff x="15220004" y="-617314"/>
                  <a:chExt cx="2292325" cy="483548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6966FF35-85B0-80D7-4DD1-11A0C3FEF50E}"/>
                      </a:ext>
                    </a:extLst>
                  </p:cNvPr>
                  <p:cNvCxnSpPr/>
                  <p:nvPr/>
                </p:nvCxnSpPr>
                <p:spPr>
                  <a:xfrm>
                    <a:off x="15220004" y="-518936"/>
                    <a:ext cx="45164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A5EB9481-8D22-A94A-2C4B-5E8E51CC549F}"/>
                      </a:ext>
                    </a:extLst>
                  </p:cNvPr>
                  <p:cNvCxnSpPr/>
                  <p:nvPr/>
                </p:nvCxnSpPr>
                <p:spPr>
                  <a:xfrm>
                    <a:off x="15220004" y="-286535"/>
                    <a:ext cx="45164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1380814-A026-5698-C9BD-BEC15B75DFE2}"/>
                      </a:ext>
                    </a:extLst>
                  </p:cNvPr>
                  <p:cNvSpPr txBox="1"/>
                  <p:nvPr/>
                </p:nvSpPr>
                <p:spPr>
                  <a:xfrm>
                    <a:off x="15713878" y="-617314"/>
                    <a:ext cx="1798451" cy="4835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  <a:cs typeface="Arial" pitchFamily="34" charset="0"/>
                      </a:rPr>
                      <a:t>CBT-I</a:t>
                    </a:r>
                  </a:p>
                  <a:p>
                    <a:pPr marL="0" marR="0" lvl="0" indent="0" defTabSz="6858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rebuchet MS"/>
                        <a:cs typeface="Arial" pitchFamily="34" charset="0"/>
                      </a:rPr>
                      <a:t>Acupuncture</a:t>
                    </a:r>
                    <a:endParaRPr kumimoji="0" lang="en-US" sz="135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</a:endParaRP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EDD85414-A8AD-5D12-495A-7D137EE989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382084" y="-586697"/>
                    <a:ext cx="99581" cy="97275"/>
                  </a:xfrm>
                  <a:prstGeom prst="ellipse">
                    <a:avLst/>
                  </a:prstGeom>
                  <a:solidFill>
                    <a:srgbClr val="5ACC04"/>
                  </a:solidFill>
                  <a:ln w="12700" cap="flat" cmpd="sng" algn="ctr">
                    <a:solidFill>
                      <a:srgbClr val="5ACC04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Rectangle 15">
                    <a:extLst>
                      <a:ext uri="{FF2B5EF4-FFF2-40B4-BE49-F238E27FC236}">
                        <a16:creationId xmlns:a16="http://schemas.microsoft.com/office/drawing/2014/main" id="{51700F4A-AB73-BB39-2250-51BF78019F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375625" y="-332006"/>
                    <a:ext cx="125369" cy="80390"/>
                  </a:xfrm>
                  <a:prstGeom prst="rect">
                    <a:avLst/>
                  </a:prstGeom>
                  <a:solidFill>
                    <a:srgbClr val="FFD338"/>
                  </a:solidFill>
                  <a:ln w="12700" cap="flat" cmpd="sng" algn="ctr">
                    <a:solidFill>
                      <a:srgbClr val="FFD338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2E61C2-2DAB-DD05-9E2D-027936187BCB}"/>
                </a:ext>
              </a:extLst>
            </p:cNvPr>
            <p:cNvSpPr txBox="1"/>
            <p:nvPr/>
          </p:nvSpPr>
          <p:spPr>
            <a:xfrm>
              <a:off x="5559063" y="3828450"/>
              <a:ext cx="84467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-3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Times New Roman"/>
                </a:rPr>
                <a:t>−10.9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1EA342-26DF-BBA2-487C-F05522F8A259}"/>
                </a:ext>
              </a:extLst>
            </p:cNvPr>
            <p:cNvSpPr txBox="1"/>
            <p:nvPr/>
          </p:nvSpPr>
          <p:spPr>
            <a:xfrm>
              <a:off x="5484634" y="2464869"/>
              <a:ext cx="11605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1" u="none" strike="noStrike" kern="0" cap="none" spc="-3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Times New Roman"/>
                </a:rPr>
                <a:t>P </a:t>
              </a:r>
              <a:r>
                <a:rPr kumimoji="0" lang="en-US" sz="1350" b="1" i="0" u="none" strike="noStrike" kern="0" cap="none" spc="-3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Times New Roman"/>
                </a:rPr>
                <a:t>=.0007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B311A7-E1C3-3261-9D77-6F8DB194ACCE}"/>
                </a:ext>
              </a:extLst>
            </p:cNvPr>
            <p:cNvSpPr txBox="1"/>
            <p:nvPr/>
          </p:nvSpPr>
          <p:spPr>
            <a:xfrm>
              <a:off x="5623824" y="2864317"/>
              <a:ext cx="71515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-3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Times New Roman"/>
                </a:rPr>
                <a:t>−8.3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9267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Response Rates at End of Treatment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1BA1FCE-C2FF-4422-D4F1-65DBA47E4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973767"/>
              </p:ext>
            </p:extLst>
          </p:nvPr>
        </p:nvGraphicFramePr>
        <p:xfrm>
          <a:off x="2025833" y="1018547"/>
          <a:ext cx="4883301" cy="319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35861C-3F56-4358-019A-873EAEE61129}"/>
              </a:ext>
            </a:extLst>
          </p:cNvPr>
          <p:cNvSpPr txBox="1"/>
          <p:nvPr/>
        </p:nvSpPr>
        <p:spPr>
          <a:xfrm>
            <a:off x="3246733" y="1322899"/>
            <a:ext cx="10169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>
                <a:latin typeface="Trebuchet MS"/>
              </a:rPr>
              <a:t>P</a:t>
            </a:r>
            <a:r>
              <a:rPr lang="en-US" sz="1350" b="1" dirty="0">
                <a:latin typeface="Trebuchet MS"/>
              </a:rPr>
              <a:t>&lt;.0001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25049-7065-F8C4-BD8B-3EB557972C1C}"/>
              </a:ext>
            </a:extLst>
          </p:cNvPr>
          <p:cNvSpPr txBox="1"/>
          <p:nvPr/>
        </p:nvSpPr>
        <p:spPr>
          <a:xfrm>
            <a:off x="5220738" y="1602820"/>
            <a:ext cx="10169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>
                <a:latin typeface="Trebuchet MS"/>
              </a:rPr>
              <a:t>P</a:t>
            </a:r>
            <a:r>
              <a:rPr lang="en-US" sz="1350" b="1" dirty="0">
                <a:latin typeface="Trebuchet MS"/>
              </a:rPr>
              <a:t>=.26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54F69F-E7C1-91E4-CF66-5C0E7A03D98B}"/>
              </a:ext>
            </a:extLst>
          </p:cNvPr>
          <p:cNvGrpSpPr/>
          <p:nvPr/>
        </p:nvGrpSpPr>
        <p:grpSpPr>
          <a:xfrm>
            <a:off x="3186838" y="2602594"/>
            <a:ext cx="3663765" cy="334643"/>
            <a:chOff x="1576092" y="3906716"/>
            <a:chExt cx="4110943" cy="3754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5F2F45-E2C6-9259-F2EC-2547AC716BB9}"/>
                </a:ext>
              </a:extLst>
            </p:cNvPr>
            <p:cNvSpPr txBox="1"/>
            <p:nvPr/>
          </p:nvSpPr>
          <p:spPr>
            <a:xfrm>
              <a:off x="1576092" y="3906716"/>
              <a:ext cx="1828801" cy="37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ACU    CBT-I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040C8F-1DD0-06A9-8BC8-3EF9D762C1E1}"/>
                </a:ext>
              </a:extLst>
            </p:cNvPr>
            <p:cNvSpPr txBox="1"/>
            <p:nvPr/>
          </p:nvSpPr>
          <p:spPr>
            <a:xfrm>
              <a:off x="3858234" y="3906716"/>
              <a:ext cx="1828801" cy="37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ACU     CBT-I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F645415-410B-13C1-FA56-9E8DB2B8C36C}"/>
              </a:ext>
            </a:extLst>
          </p:cNvPr>
          <p:cNvSpPr txBox="1"/>
          <p:nvPr/>
        </p:nvSpPr>
        <p:spPr>
          <a:xfrm>
            <a:off x="4749680" y="4142981"/>
            <a:ext cx="20826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rebuchet MS"/>
              </a:rPr>
              <a:t>Moderate to </a:t>
            </a:r>
            <a:br>
              <a:rPr lang="en-US" sz="1200" dirty="0">
                <a:latin typeface="Trebuchet MS"/>
              </a:rPr>
            </a:br>
            <a:r>
              <a:rPr lang="en-US" sz="1200" dirty="0">
                <a:latin typeface="Trebuchet MS"/>
              </a:rPr>
              <a:t>Severe Insomnia</a:t>
            </a:r>
            <a:br>
              <a:rPr lang="en-US" sz="1200" dirty="0">
                <a:latin typeface="Trebuchet MS"/>
              </a:rPr>
            </a:br>
            <a:r>
              <a:rPr lang="en-US" sz="1200" dirty="0">
                <a:latin typeface="Trebuchet MS"/>
              </a:rPr>
              <a:t>(ISI ≥15, n=127)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B3208-BE7B-82D0-6043-27E08F738C1D}"/>
              </a:ext>
            </a:extLst>
          </p:cNvPr>
          <p:cNvSpPr txBox="1"/>
          <p:nvPr/>
        </p:nvSpPr>
        <p:spPr>
          <a:xfrm>
            <a:off x="2973376" y="4154790"/>
            <a:ext cx="141034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rebuchet MS"/>
              </a:rPr>
              <a:t>Mild Insomnia </a:t>
            </a:r>
            <a:br>
              <a:rPr lang="en-US" sz="1200" dirty="0">
                <a:latin typeface="Trebuchet MS"/>
              </a:rPr>
            </a:br>
            <a:r>
              <a:rPr lang="en-US" sz="1200" dirty="0">
                <a:latin typeface="Trebuchet MS"/>
              </a:rPr>
              <a:t>(ISI 8–14, n=33)</a:t>
            </a:r>
          </a:p>
        </p:txBody>
      </p:sp>
    </p:spTree>
    <p:extLst>
      <p:ext uri="{BB962C8B-B14F-4D97-AF65-F5344CB8AC3E}">
        <p14:creationId xmlns:p14="http://schemas.microsoft.com/office/powerpoint/2010/main" val="2120815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Life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BE03C6-B0DD-85B9-B90D-534ABCB76CD5}"/>
              </a:ext>
            </a:extLst>
          </p:cNvPr>
          <p:cNvGrpSpPr/>
          <p:nvPr/>
        </p:nvGrpSpPr>
        <p:grpSpPr>
          <a:xfrm>
            <a:off x="211817" y="1190954"/>
            <a:ext cx="4053351" cy="2664061"/>
            <a:chOff x="282423" y="1208804"/>
            <a:chExt cx="5404467" cy="3552082"/>
          </a:xfrm>
        </p:grpSpPr>
        <p:grpSp>
          <p:nvGrpSpPr>
            <p:cNvPr id="3" name="Group 192">
              <a:extLst>
                <a:ext uri="{FF2B5EF4-FFF2-40B4-BE49-F238E27FC236}">
                  <a16:creationId xmlns:a16="http://schemas.microsoft.com/office/drawing/2014/main" id="{FAA55B65-4CC2-9D0A-C356-EAF52624F919}"/>
                </a:ext>
              </a:extLst>
            </p:cNvPr>
            <p:cNvGrpSpPr/>
            <p:nvPr/>
          </p:nvGrpSpPr>
          <p:grpSpPr>
            <a:xfrm>
              <a:off x="2036186" y="2771140"/>
              <a:ext cx="92334" cy="270512"/>
              <a:chOff x="3830320" y="2087880"/>
              <a:chExt cx="146304" cy="208280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410BC91-D21F-377E-EE3D-DD7CC9E08095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84BA049-EC24-664C-08C1-8FE0B6CD4C0E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91ACD22-5A53-A741-3B45-EFDF2E7BF420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240">
              <a:extLst>
                <a:ext uri="{FF2B5EF4-FFF2-40B4-BE49-F238E27FC236}">
                  <a16:creationId xmlns:a16="http://schemas.microsoft.com/office/drawing/2014/main" id="{98E0B887-0CEB-EBC1-FC13-5C6A7945D7DF}"/>
                </a:ext>
              </a:extLst>
            </p:cNvPr>
            <p:cNvGrpSpPr/>
            <p:nvPr/>
          </p:nvGrpSpPr>
          <p:grpSpPr>
            <a:xfrm>
              <a:off x="2039022" y="2900680"/>
              <a:ext cx="94422" cy="304800"/>
              <a:chOff x="3830320" y="2087880"/>
              <a:chExt cx="146304" cy="208280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59E3EB6-659B-AB33-299B-CEA169938D3F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1AC6BBC-B024-D86E-E356-D7AB0C88869F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7ACEACE-A3E5-A4B0-8D13-591D98F20AC2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92">
              <a:extLst>
                <a:ext uri="{FF2B5EF4-FFF2-40B4-BE49-F238E27FC236}">
                  <a16:creationId xmlns:a16="http://schemas.microsoft.com/office/drawing/2014/main" id="{1208E621-AD3E-88C5-A44A-686669AB9D04}"/>
                </a:ext>
              </a:extLst>
            </p:cNvPr>
            <p:cNvGrpSpPr/>
            <p:nvPr/>
          </p:nvGrpSpPr>
          <p:grpSpPr>
            <a:xfrm>
              <a:off x="2854066" y="2672079"/>
              <a:ext cx="80903" cy="254001"/>
              <a:chOff x="3830320" y="2087880"/>
              <a:chExt cx="146304" cy="208280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427F74C1-C95D-4248-649C-BC40E2AFB9F3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4BD1D1A-CF63-94B6-DCA2-9AD4FC91AD34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62975DDA-DA3B-DCC6-9FFD-4A7279A78F62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40">
              <a:extLst>
                <a:ext uri="{FF2B5EF4-FFF2-40B4-BE49-F238E27FC236}">
                  <a16:creationId xmlns:a16="http://schemas.microsoft.com/office/drawing/2014/main" id="{BC3F1F4F-A938-9B91-48A8-25E48805196A}"/>
                </a:ext>
              </a:extLst>
            </p:cNvPr>
            <p:cNvGrpSpPr/>
            <p:nvPr/>
          </p:nvGrpSpPr>
          <p:grpSpPr>
            <a:xfrm>
              <a:off x="2846742" y="2768600"/>
              <a:ext cx="94422" cy="246379"/>
              <a:chOff x="3830320" y="2087880"/>
              <a:chExt cx="146304" cy="20828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1238DF9-91CA-3348-36DB-67E71B4A218A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4346B43-BAC6-3245-C5C4-3CFF47BFCC28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95FD5787-6440-3379-C8EF-B3D5AEDA48B8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92">
              <a:extLst>
                <a:ext uri="{FF2B5EF4-FFF2-40B4-BE49-F238E27FC236}">
                  <a16:creationId xmlns:a16="http://schemas.microsoft.com/office/drawing/2014/main" id="{92618F58-D6E4-B8F9-E897-8A29E1A33346}"/>
                </a:ext>
              </a:extLst>
            </p:cNvPr>
            <p:cNvGrpSpPr/>
            <p:nvPr/>
          </p:nvGrpSpPr>
          <p:grpSpPr>
            <a:xfrm>
              <a:off x="4460764" y="2543810"/>
              <a:ext cx="92334" cy="295910"/>
              <a:chOff x="3830320" y="2087880"/>
              <a:chExt cx="146304" cy="208280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E174A1F-92CB-63A9-C155-84BFABAC17B5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9BB64AF-AAE9-D302-D08C-40301B18972B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CD12ED7-5BC0-9FC8-5AB5-68C2883CD0BB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240">
              <a:extLst>
                <a:ext uri="{FF2B5EF4-FFF2-40B4-BE49-F238E27FC236}">
                  <a16:creationId xmlns:a16="http://schemas.microsoft.com/office/drawing/2014/main" id="{687333C5-457B-0810-9B5B-766B9799093A}"/>
                </a:ext>
              </a:extLst>
            </p:cNvPr>
            <p:cNvGrpSpPr/>
            <p:nvPr/>
          </p:nvGrpSpPr>
          <p:grpSpPr>
            <a:xfrm>
              <a:off x="4454562" y="2583180"/>
              <a:ext cx="104738" cy="289560"/>
              <a:chOff x="3830320" y="2087880"/>
              <a:chExt cx="146304" cy="208280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89730F0-FB45-30E3-AACC-C95CA6932DF4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B0D5D96-08D3-CBFF-B679-EA5B5ACCCC18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ECF81402-8029-8EE5-DDD8-DE23E62E7B83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92">
              <a:extLst>
                <a:ext uri="{FF2B5EF4-FFF2-40B4-BE49-F238E27FC236}">
                  <a16:creationId xmlns:a16="http://schemas.microsoft.com/office/drawing/2014/main" id="{CC7ABACD-AD6D-F8F2-5816-47FFDD1695A1}"/>
                </a:ext>
              </a:extLst>
            </p:cNvPr>
            <p:cNvGrpSpPr/>
            <p:nvPr/>
          </p:nvGrpSpPr>
          <p:grpSpPr>
            <a:xfrm>
              <a:off x="3649869" y="2547620"/>
              <a:ext cx="88524" cy="255270"/>
              <a:chOff x="3830320" y="2087880"/>
              <a:chExt cx="146304" cy="208280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3BD3D60-CAC4-96EC-C987-2519A00D78CF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6CCCD2F4-7580-0AD4-AAD8-4675186AEB7B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E09C8CA-D158-3DBB-5AC2-DC46DE2A22BC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40">
              <a:extLst>
                <a:ext uri="{FF2B5EF4-FFF2-40B4-BE49-F238E27FC236}">
                  <a16:creationId xmlns:a16="http://schemas.microsoft.com/office/drawing/2014/main" id="{3136756D-117D-FC01-705C-9DD260DDD61C}"/>
                </a:ext>
              </a:extLst>
            </p:cNvPr>
            <p:cNvGrpSpPr/>
            <p:nvPr/>
          </p:nvGrpSpPr>
          <p:grpSpPr>
            <a:xfrm>
              <a:off x="3641762" y="2576902"/>
              <a:ext cx="104738" cy="313618"/>
              <a:chOff x="3830320" y="2087880"/>
              <a:chExt cx="146304" cy="208280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618B28C-05C7-3AF5-63AE-CBD13EB2F9EA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D2B3C48-196A-D7AA-362D-588AAFC7C9AA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D4F6BE8-EA88-0006-A180-9518D7CFBD90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92">
              <a:extLst>
                <a:ext uri="{FF2B5EF4-FFF2-40B4-BE49-F238E27FC236}">
                  <a16:creationId xmlns:a16="http://schemas.microsoft.com/office/drawing/2014/main" id="{DD664C9C-7C1F-AC42-CF56-E5AE9407816D}"/>
                </a:ext>
              </a:extLst>
            </p:cNvPr>
            <p:cNvGrpSpPr/>
            <p:nvPr/>
          </p:nvGrpSpPr>
          <p:grpSpPr>
            <a:xfrm>
              <a:off x="5263404" y="2506981"/>
              <a:ext cx="92334" cy="300990"/>
              <a:chOff x="3830320" y="2087880"/>
              <a:chExt cx="146304" cy="20828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DE01DC4-445C-ECFC-F1A5-5D71634E96EB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16FBB5F-F958-F7E2-F675-9329E27AD8F0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E236854-43DA-6153-3CDF-34C0384EB1E8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40">
              <a:extLst>
                <a:ext uri="{FF2B5EF4-FFF2-40B4-BE49-F238E27FC236}">
                  <a16:creationId xmlns:a16="http://schemas.microsoft.com/office/drawing/2014/main" id="{E7494CC9-4F76-5D55-2684-7B63AF1B811C}"/>
                </a:ext>
              </a:extLst>
            </p:cNvPr>
            <p:cNvGrpSpPr/>
            <p:nvPr/>
          </p:nvGrpSpPr>
          <p:grpSpPr>
            <a:xfrm>
              <a:off x="5257202" y="2547620"/>
              <a:ext cx="104738" cy="312420"/>
              <a:chOff x="3830320" y="2087880"/>
              <a:chExt cx="146304" cy="20828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5AE4DCE-BA34-7F85-5A46-3227BD8B1ABC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23F8AF1-1ABA-87EC-2D05-4D2D6234E044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F1BC68C-F04B-350B-9887-643E6269D95B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0D51F562-2C53-2B5E-38ED-F531D1E2061D}"/>
                </a:ext>
              </a:extLst>
            </p:cNvPr>
            <p:cNvSpPr/>
            <p:nvPr/>
          </p:nvSpPr>
          <p:spPr>
            <a:xfrm>
              <a:off x="1272540" y="2664460"/>
              <a:ext cx="4038600" cy="515620"/>
            </a:xfrm>
            <a:custGeom>
              <a:avLst/>
              <a:gdLst>
                <a:gd name="connsiteX0" fmla="*/ 0 w 4038600"/>
                <a:gd name="connsiteY0" fmla="*/ 515620 h 515620"/>
                <a:gd name="connsiteX1" fmla="*/ 815340 w 4038600"/>
                <a:gd name="connsiteY1" fmla="*/ 241300 h 515620"/>
                <a:gd name="connsiteX2" fmla="*/ 1625600 w 4038600"/>
                <a:gd name="connsiteY2" fmla="*/ 129540 h 515620"/>
                <a:gd name="connsiteX3" fmla="*/ 2425700 w 4038600"/>
                <a:gd name="connsiteY3" fmla="*/ 10160 h 515620"/>
                <a:gd name="connsiteX4" fmla="*/ 3235960 w 4038600"/>
                <a:gd name="connsiteY4" fmla="*/ 43180 h 515620"/>
                <a:gd name="connsiteX5" fmla="*/ 4038600 w 4038600"/>
                <a:gd name="connsiteY5" fmla="*/ 0 h 515620"/>
                <a:gd name="connsiteX6" fmla="*/ 4038600 w 4038600"/>
                <a:gd name="connsiteY6" fmla="*/ 0 h 5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8600" h="515620">
                  <a:moveTo>
                    <a:pt x="0" y="515620"/>
                  </a:moveTo>
                  <a:lnTo>
                    <a:pt x="815340" y="241300"/>
                  </a:lnTo>
                  <a:lnTo>
                    <a:pt x="1625600" y="129540"/>
                  </a:lnTo>
                  <a:lnTo>
                    <a:pt x="2425700" y="10160"/>
                  </a:lnTo>
                  <a:lnTo>
                    <a:pt x="3235960" y="43180"/>
                  </a:lnTo>
                  <a:lnTo>
                    <a:pt x="4038600" y="0"/>
                  </a:lnTo>
                  <a:lnTo>
                    <a:pt x="4038600" y="0"/>
                  </a:lnTo>
                </a:path>
              </a:pathLst>
            </a:custGeom>
            <a:ln w="38100">
              <a:solidFill>
                <a:srgbClr val="FFD3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latin typeface="Trebuchet M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9D5C6A-A50E-5D83-AD16-1486C81CAA26}"/>
                </a:ext>
              </a:extLst>
            </p:cNvPr>
            <p:cNvSpPr txBox="1"/>
            <p:nvPr/>
          </p:nvSpPr>
          <p:spPr>
            <a:xfrm>
              <a:off x="1295400" y="1208804"/>
              <a:ext cx="400812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>
                  <a:latin typeface="Trebuchet MS"/>
                  <a:ea typeface="+mn-ea"/>
                  <a:cs typeface="Arial" pitchFamily="34" charset="0"/>
                </a:rPr>
                <a:t>PROMIS 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>
                  <a:latin typeface="Trebuchet MS"/>
                  <a:ea typeface="+mn-ea"/>
                  <a:cs typeface="Arial" pitchFamily="34" charset="0"/>
                </a:rPr>
                <a:t>Physical Health (</a:t>
              </a:r>
              <a:r>
                <a:rPr lang="en-US" sz="1500" i="1" dirty="0">
                  <a:latin typeface="Trebuchet MS"/>
                  <a:ea typeface="+mn-ea"/>
                </a:rPr>
                <a:t>P </a:t>
              </a:r>
              <a:r>
                <a:rPr lang="en-US" sz="1500" dirty="0">
                  <a:latin typeface="Trebuchet MS"/>
                  <a:ea typeface="+mn-ea"/>
                </a:rPr>
                <a:t>=.4)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00" b="1" dirty="0">
                <a:latin typeface="Trebuchet MS"/>
                <a:ea typeface="+mn-ea"/>
              </a:endParaRPr>
            </a:p>
          </p:txBody>
        </p:sp>
        <p:grpSp>
          <p:nvGrpSpPr>
            <p:cNvPr id="19" name="Group 192">
              <a:extLst>
                <a:ext uri="{FF2B5EF4-FFF2-40B4-BE49-F238E27FC236}">
                  <a16:creationId xmlns:a16="http://schemas.microsoft.com/office/drawing/2014/main" id="{448BA5FE-05EE-DFD4-D8DB-DA3DD0B36E83}"/>
                </a:ext>
              </a:extLst>
            </p:cNvPr>
            <p:cNvGrpSpPr/>
            <p:nvPr/>
          </p:nvGrpSpPr>
          <p:grpSpPr>
            <a:xfrm>
              <a:off x="1225926" y="3040381"/>
              <a:ext cx="103764" cy="281940"/>
              <a:chOff x="3830320" y="2087880"/>
              <a:chExt cx="146304" cy="208280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996A828-8626-25F2-FBB8-FCB980FC1341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72417C3-5B2E-C627-B25B-5A5AF515394C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54666DE-EB47-3A6C-6C44-738F0FB97A4A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DEEB73-435D-E4FF-6AFC-0805C691418D}"/>
                </a:ext>
              </a:extLst>
            </p:cNvPr>
            <p:cNvSpPr txBox="1"/>
            <p:nvPr/>
          </p:nvSpPr>
          <p:spPr>
            <a:xfrm rot="16200000">
              <a:off x="-472772" y="3035326"/>
              <a:ext cx="17873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750" b="1" spc="23" dirty="0">
                  <a:latin typeface="Trebuchet MS"/>
                  <a:ea typeface="+mn-ea"/>
                  <a:cs typeface="Arial" pitchFamily="34" charset="0"/>
                </a:rPr>
                <a:t>PROMIS Physical T Score</a:t>
              </a:r>
              <a:endParaRPr lang="en-US" sz="750" b="1" spc="23" dirty="0">
                <a:latin typeface="Trebuchet MS"/>
                <a:ea typeface="+mn-ea"/>
              </a:endParaRPr>
            </a:p>
          </p:txBody>
        </p:sp>
        <p:grpSp>
          <p:nvGrpSpPr>
            <p:cNvPr id="21" name="Group 175">
              <a:extLst>
                <a:ext uri="{FF2B5EF4-FFF2-40B4-BE49-F238E27FC236}">
                  <a16:creationId xmlns:a16="http://schemas.microsoft.com/office/drawing/2014/main" id="{510B802C-32CC-9A20-1487-97D3BCE846A7}"/>
                </a:ext>
              </a:extLst>
            </p:cNvPr>
            <p:cNvGrpSpPr/>
            <p:nvPr/>
          </p:nvGrpSpPr>
          <p:grpSpPr>
            <a:xfrm>
              <a:off x="483195" y="1992473"/>
              <a:ext cx="5203695" cy="2707340"/>
              <a:chOff x="4168140" y="176327"/>
              <a:chExt cx="7395697" cy="3372955"/>
            </a:xfrm>
          </p:grpSpPr>
          <p:grpSp>
            <p:nvGrpSpPr>
              <p:cNvPr id="47" name="Group 121">
                <a:extLst>
                  <a:ext uri="{FF2B5EF4-FFF2-40B4-BE49-F238E27FC236}">
                    <a16:creationId xmlns:a16="http://schemas.microsoft.com/office/drawing/2014/main" id="{C47EDECB-D960-B268-4C87-72C00905FFC8}"/>
                  </a:ext>
                </a:extLst>
              </p:cNvPr>
              <p:cNvGrpSpPr/>
              <p:nvPr/>
            </p:nvGrpSpPr>
            <p:grpSpPr>
              <a:xfrm>
                <a:off x="4653027" y="350168"/>
                <a:ext cx="6910810" cy="2755681"/>
                <a:chOff x="4653027" y="350168"/>
                <a:chExt cx="6910810" cy="2755681"/>
              </a:xfrm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27173DD-38D5-E112-A572-DB9E06A2EF47}"/>
                    </a:ext>
                  </a:extLst>
                </p:cNvPr>
                <p:cNvCxnSpPr/>
                <p:nvPr/>
              </p:nvCxnSpPr>
              <p:spPr>
                <a:xfrm>
                  <a:off x="4724400" y="350168"/>
                  <a:ext cx="0" cy="27556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3C0841D-B348-5BCC-BB63-C713FBCB79BF}"/>
                    </a:ext>
                  </a:extLst>
                </p:cNvPr>
                <p:cNvCxnSpPr/>
                <p:nvPr/>
              </p:nvCxnSpPr>
              <p:spPr>
                <a:xfrm flipV="1">
                  <a:off x="4653027" y="3031172"/>
                  <a:ext cx="6910810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133">
                <a:extLst>
                  <a:ext uri="{FF2B5EF4-FFF2-40B4-BE49-F238E27FC236}">
                    <a16:creationId xmlns:a16="http://schemas.microsoft.com/office/drawing/2014/main" id="{418CEF3D-144A-F117-6A11-4D676D9BCD5E}"/>
                  </a:ext>
                </a:extLst>
              </p:cNvPr>
              <p:cNvGrpSpPr/>
              <p:nvPr/>
            </p:nvGrpSpPr>
            <p:grpSpPr>
              <a:xfrm>
                <a:off x="4640580" y="357494"/>
                <a:ext cx="82296" cy="2302848"/>
                <a:chOff x="4629150" y="357494"/>
                <a:chExt cx="82296" cy="2302848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4CB1F153-A7A8-C637-5C6A-2D4A9864DA18}"/>
                    </a:ext>
                  </a:extLst>
                </p:cNvPr>
                <p:cNvCxnSpPr/>
                <p:nvPr/>
              </p:nvCxnSpPr>
              <p:spPr>
                <a:xfrm>
                  <a:off x="4629150" y="2660342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7EBD7727-E457-6F57-7EED-A2FE8CEB87E7}"/>
                    </a:ext>
                  </a:extLst>
                </p:cNvPr>
                <p:cNvCxnSpPr/>
                <p:nvPr/>
              </p:nvCxnSpPr>
              <p:spPr>
                <a:xfrm>
                  <a:off x="4629150" y="2258999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58E72D6B-0B34-CD7F-8A54-731E8CFBF9B9}"/>
                    </a:ext>
                  </a:extLst>
                </p:cNvPr>
                <p:cNvCxnSpPr/>
                <p:nvPr/>
              </p:nvCxnSpPr>
              <p:spPr>
                <a:xfrm>
                  <a:off x="4629150" y="1884285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F1268BD-3A84-02C1-C8EF-D61F0761A6D8}"/>
                    </a:ext>
                  </a:extLst>
                </p:cNvPr>
                <p:cNvCxnSpPr/>
                <p:nvPr/>
              </p:nvCxnSpPr>
              <p:spPr>
                <a:xfrm>
                  <a:off x="4629150" y="1509570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7CE0694B-DAE9-D396-618E-DE02E730A115}"/>
                    </a:ext>
                  </a:extLst>
                </p:cNvPr>
                <p:cNvCxnSpPr/>
                <p:nvPr/>
              </p:nvCxnSpPr>
              <p:spPr>
                <a:xfrm>
                  <a:off x="4629150" y="1124055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0F84C40-8BD4-565E-47A6-8E866CD73BCA}"/>
                    </a:ext>
                  </a:extLst>
                </p:cNvPr>
                <p:cNvCxnSpPr/>
                <p:nvPr/>
              </p:nvCxnSpPr>
              <p:spPr>
                <a:xfrm>
                  <a:off x="4629150" y="732209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4427E210-B180-3592-2BA6-7A6D140DE4C3}"/>
                    </a:ext>
                  </a:extLst>
                </p:cNvPr>
                <p:cNvCxnSpPr/>
                <p:nvPr/>
              </p:nvCxnSpPr>
              <p:spPr>
                <a:xfrm>
                  <a:off x="4629150" y="357494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148">
                <a:extLst>
                  <a:ext uri="{FF2B5EF4-FFF2-40B4-BE49-F238E27FC236}">
                    <a16:creationId xmlns:a16="http://schemas.microsoft.com/office/drawing/2014/main" id="{0C27EBF8-393E-982E-E6D9-15D079643A26}"/>
                  </a:ext>
                </a:extLst>
              </p:cNvPr>
              <p:cNvGrpSpPr/>
              <p:nvPr/>
            </p:nvGrpSpPr>
            <p:grpSpPr>
              <a:xfrm>
                <a:off x="5880471" y="3023552"/>
                <a:ext cx="5679556" cy="82297"/>
                <a:chOff x="5880471" y="3023552"/>
                <a:chExt cx="5679556" cy="8229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49D8A1F2-BD97-C50B-CEE8-0473E0D83FE6}"/>
                    </a:ext>
                  </a:extLst>
                </p:cNvPr>
                <p:cNvCxnSpPr/>
                <p:nvPr/>
              </p:nvCxnSpPr>
              <p:spPr>
                <a:xfrm rot="16200000">
                  <a:off x="10379997" y="3064700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EA57B2A5-D4F2-1D55-5748-C498E031C5C0}"/>
                    </a:ext>
                  </a:extLst>
                </p:cNvPr>
                <p:cNvCxnSpPr/>
                <p:nvPr/>
              </p:nvCxnSpPr>
              <p:spPr>
                <a:xfrm rot="16200000">
                  <a:off x="9250823" y="3064700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9E538C59-5B5C-5747-2E4E-F5188C53E6DC}"/>
                    </a:ext>
                  </a:extLst>
                </p:cNvPr>
                <p:cNvCxnSpPr/>
                <p:nvPr/>
              </p:nvCxnSpPr>
              <p:spPr>
                <a:xfrm rot="16200000">
                  <a:off x="8106060" y="3064701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D9972E21-B33C-8B5C-9EA5-C712561A7FA5}"/>
                    </a:ext>
                  </a:extLst>
                </p:cNvPr>
                <p:cNvCxnSpPr/>
                <p:nvPr/>
              </p:nvCxnSpPr>
              <p:spPr>
                <a:xfrm rot="16200000">
                  <a:off x="6994928" y="3064701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AFFB8C6-66EC-9F72-416C-53B5526D6103}"/>
                    </a:ext>
                  </a:extLst>
                </p:cNvPr>
                <p:cNvCxnSpPr/>
                <p:nvPr/>
              </p:nvCxnSpPr>
              <p:spPr>
                <a:xfrm rot="16200000">
                  <a:off x="5839323" y="3064701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F56259DF-9094-6293-BD8C-FE05572EAD18}"/>
                    </a:ext>
                  </a:extLst>
                </p:cNvPr>
                <p:cNvCxnSpPr/>
                <p:nvPr/>
              </p:nvCxnSpPr>
              <p:spPr>
                <a:xfrm rot="16200000">
                  <a:off x="11518879" y="3064700"/>
                  <a:ext cx="82296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161">
                <a:extLst>
                  <a:ext uri="{FF2B5EF4-FFF2-40B4-BE49-F238E27FC236}">
                    <a16:creationId xmlns:a16="http://schemas.microsoft.com/office/drawing/2014/main" id="{3D777117-C57A-7768-2367-BEB726CE1034}"/>
                  </a:ext>
                </a:extLst>
              </p:cNvPr>
              <p:cNvGrpSpPr/>
              <p:nvPr/>
            </p:nvGrpSpPr>
            <p:grpSpPr>
              <a:xfrm>
                <a:off x="4168140" y="176327"/>
                <a:ext cx="461012" cy="3019086"/>
                <a:chOff x="4168140" y="176327"/>
                <a:chExt cx="461012" cy="3019086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2C06916-FDB1-6860-79C4-3255D6A5BBB4}"/>
                    </a:ext>
                  </a:extLst>
                </p:cNvPr>
                <p:cNvSpPr txBox="1"/>
                <p:nvPr/>
              </p:nvSpPr>
              <p:spPr>
                <a:xfrm>
                  <a:off x="4254606" y="2850313"/>
                  <a:ext cx="374546" cy="345100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38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1B773DF-6AAF-4A75-090F-30918D7CBD21}"/>
                    </a:ext>
                  </a:extLst>
                </p:cNvPr>
                <p:cNvSpPr txBox="1"/>
                <p:nvPr/>
              </p:nvSpPr>
              <p:spPr>
                <a:xfrm>
                  <a:off x="4168142" y="2473738"/>
                  <a:ext cx="461010" cy="345100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40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7597445-6D07-419B-A229-B2DB53A826D2}"/>
                    </a:ext>
                  </a:extLst>
                </p:cNvPr>
                <p:cNvSpPr txBox="1"/>
                <p:nvPr/>
              </p:nvSpPr>
              <p:spPr>
                <a:xfrm>
                  <a:off x="4168140" y="2098749"/>
                  <a:ext cx="461010" cy="345100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42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C7269B4-7D0F-11FD-9472-3C2A1230DAC2}"/>
                    </a:ext>
                  </a:extLst>
                </p:cNvPr>
                <p:cNvSpPr txBox="1"/>
                <p:nvPr/>
              </p:nvSpPr>
              <p:spPr>
                <a:xfrm>
                  <a:off x="4168140" y="1704771"/>
                  <a:ext cx="461010" cy="345100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44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53DC0E3-7274-8604-5CF6-109121F8D4A8}"/>
                    </a:ext>
                  </a:extLst>
                </p:cNvPr>
                <p:cNvSpPr txBox="1"/>
                <p:nvPr/>
              </p:nvSpPr>
              <p:spPr>
                <a:xfrm>
                  <a:off x="4168140" y="1323451"/>
                  <a:ext cx="461010" cy="345100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46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87AB079-F273-B8A7-63E4-647B9AF6CF65}"/>
                    </a:ext>
                  </a:extLst>
                </p:cNvPr>
                <p:cNvSpPr txBox="1"/>
                <p:nvPr/>
              </p:nvSpPr>
              <p:spPr>
                <a:xfrm>
                  <a:off x="4168140" y="961118"/>
                  <a:ext cx="461010" cy="345100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48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8A11DFA-B66E-9643-50CE-5B6A808094FD}"/>
                    </a:ext>
                  </a:extLst>
                </p:cNvPr>
                <p:cNvSpPr txBox="1"/>
                <p:nvPr/>
              </p:nvSpPr>
              <p:spPr>
                <a:xfrm>
                  <a:off x="4168140" y="567140"/>
                  <a:ext cx="461010" cy="345100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50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7D7BD66-3D76-7001-2347-6229D7F77C4F}"/>
                    </a:ext>
                  </a:extLst>
                </p:cNvPr>
                <p:cNvSpPr txBox="1"/>
                <p:nvPr/>
              </p:nvSpPr>
              <p:spPr>
                <a:xfrm>
                  <a:off x="4168140" y="176327"/>
                  <a:ext cx="461010" cy="345100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</a:rPr>
                    <a:t>52</a:t>
                  </a:r>
                </a:p>
              </p:txBody>
            </p:sp>
          </p:grpSp>
          <p:grpSp>
            <p:nvGrpSpPr>
              <p:cNvPr id="51" name="Group 174">
                <a:extLst>
                  <a:ext uri="{FF2B5EF4-FFF2-40B4-BE49-F238E27FC236}">
                    <a16:creationId xmlns:a16="http://schemas.microsoft.com/office/drawing/2014/main" id="{E8C41C87-2648-311F-3345-27CECD3E2480}"/>
                  </a:ext>
                </a:extLst>
              </p:cNvPr>
              <p:cNvGrpSpPr/>
              <p:nvPr/>
            </p:nvGrpSpPr>
            <p:grpSpPr>
              <a:xfrm>
                <a:off x="5168609" y="2993073"/>
                <a:ext cx="6054807" cy="556209"/>
                <a:chOff x="5168609" y="3427413"/>
                <a:chExt cx="6054807" cy="556209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9EF7824-3B92-488F-DBCE-8957EA73B30E}"/>
                    </a:ext>
                  </a:extLst>
                </p:cNvPr>
                <p:cNvSpPr txBox="1"/>
                <p:nvPr/>
              </p:nvSpPr>
              <p:spPr>
                <a:xfrm>
                  <a:off x="5168609" y="3427413"/>
                  <a:ext cx="281360" cy="354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88" dirty="0">
                      <a:latin typeface="Trebuchet MS"/>
                      <a:ea typeface="+mn-ea"/>
                      <a:cs typeface="Arial" pitchFamily="34" charset="0"/>
                    </a:rPr>
                    <a:t>0</a:t>
                  </a:r>
                  <a:endParaRPr lang="en-US" sz="788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430ACA8-C7F6-7B3A-F650-8093DFB48504}"/>
                    </a:ext>
                  </a:extLst>
                </p:cNvPr>
                <p:cNvSpPr txBox="1"/>
                <p:nvPr/>
              </p:nvSpPr>
              <p:spPr>
                <a:xfrm>
                  <a:off x="6312269" y="3427413"/>
                  <a:ext cx="281360" cy="354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88" dirty="0">
                      <a:latin typeface="Trebuchet MS"/>
                      <a:ea typeface="+mn-ea"/>
                      <a:cs typeface="Arial" pitchFamily="34" charset="0"/>
                    </a:rPr>
                    <a:t>4</a:t>
                  </a:r>
                  <a:endParaRPr lang="en-US" sz="788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38DB7E4-3DC5-7506-3044-8822200050D2}"/>
                    </a:ext>
                  </a:extLst>
                </p:cNvPr>
                <p:cNvSpPr txBox="1"/>
                <p:nvPr/>
              </p:nvSpPr>
              <p:spPr>
                <a:xfrm>
                  <a:off x="7462156" y="3427413"/>
                  <a:ext cx="281360" cy="354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88" dirty="0">
                      <a:latin typeface="Trebuchet MS"/>
                      <a:ea typeface="+mn-ea"/>
                      <a:cs typeface="Arial" pitchFamily="34" charset="0"/>
                    </a:rPr>
                    <a:t>8</a:t>
                  </a:r>
                  <a:endParaRPr lang="en-US" sz="788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083253C-7241-3715-CD03-51E966566CD8}"/>
                    </a:ext>
                  </a:extLst>
                </p:cNvPr>
                <p:cNvSpPr txBox="1"/>
                <p:nvPr/>
              </p:nvSpPr>
              <p:spPr>
                <a:xfrm>
                  <a:off x="8484730" y="3427413"/>
                  <a:ext cx="461010" cy="556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88" dirty="0">
                      <a:latin typeface="Trebuchet MS"/>
                      <a:ea typeface="+mn-ea"/>
                      <a:cs typeface="Arial" pitchFamily="34" charset="0"/>
                    </a:rPr>
                    <a:t>12</a:t>
                  </a:r>
                  <a:endParaRPr lang="en-US" sz="788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157B143-AC68-81AE-3F88-8EE178647761}"/>
                    </a:ext>
                  </a:extLst>
                </p:cNvPr>
                <p:cNvSpPr txBox="1"/>
                <p:nvPr/>
              </p:nvSpPr>
              <p:spPr>
                <a:xfrm>
                  <a:off x="9612714" y="3427413"/>
                  <a:ext cx="461010" cy="556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88" dirty="0">
                      <a:latin typeface="Trebuchet MS"/>
                      <a:ea typeface="+mn-ea"/>
                      <a:cs typeface="Arial" pitchFamily="34" charset="0"/>
                    </a:rPr>
                    <a:t>16</a:t>
                  </a:r>
                  <a:endParaRPr lang="en-US" sz="788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B2DF2A9-E025-BFD2-DC99-657292340FCE}"/>
                    </a:ext>
                  </a:extLst>
                </p:cNvPr>
                <p:cNvSpPr txBox="1"/>
                <p:nvPr/>
              </p:nvSpPr>
              <p:spPr>
                <a:xfrm>
                  <a:off x="10762406" y="3427413"/>
                  <a:ext cx="461010" cy="556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88" dirty="0">
                      <a:latin typeface="Trebuchet MS"/>
                      <a:ea typeface="+mn-ea"/>
                      <a:cs typeface="Arial" pitchFamily="34" charset="0"/>
                    </a:rPr>
                    <a:t>20</a:t>
                  </a:r>
                  <a:endParaRPr lang="en-US" sz="788" dirty="0">
                    <a:latin typeface="Trebuchet MS"/>
                    <a:ea typeface="+mn-ea"/>
                  </a:endParaRPr>
                </a:p>
              </p:txBody>
            </p:sp>
          </p:grpSp>
        </p:grp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8688AC70-3423-9B1A-B36C-1A69AAEE5CBB}"/>
                </a:ext>
              </a:extLst>
            </p:cNvPr>
            <p:cNvSpPr/>
            <p:nvPr/>
          </p:nvSpPr>
          <p:spPr>
            <a:xfrm>
              <a:off x="2046755" y="2873347"/>
              <a:ext cx="76937" cy="58886"/>
            </a:xfrm>
            <a:prstGeom prst="rect">
              <a:avLst/>
            </a:prstGeom>
            <a:solidFill>
              <a:srgbClr val="FFD338"/>
            </a:solidFill>
            <a:ln>
              <a:solidFill>
                <a:srgbClr val="FFD33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2ACD02-6A78-ED90-509E-37ADB77F04CE}"/>
                </a:ext>
              </a:extLst>
            </p:cNvPr>
            <p:cNvCxnSpPr/>
            <p:nvPr/>
          </p:nvCxnSpPr>
          <p:spPr>
            <a:xfrm flipH="1">
              <a:off x="3068122" y="4616119"/>
              <a:ext cx="25782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00781D-C08F-7CAF-85F2-13AAA0D3CA09}"/>
                </a:ext>
              </a:extLst>
            </p:cNvPr>
            <p:cNvCxnSpPr/>
            <p:nvPr/>
          </p:nvCxnSpPr>
          <p:spPr>
            <a:xfrm rot="16200000">
              <a:off x="897911" y="4619781"/>
              <a:ext cx="1202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643673B-906B-3582-F690-874F09FCABB9}"/>
                </a:ext>
              </a:extLst>
            </p:cNvPr>
            <p:cNvCxnSpPr/>
            <p:nvPr/>
          </p:nvCxnSpPr>
          <p:spPr>
            <a:xfrm flipH="1">
              <a:off x="952849" y="4617379"/>
              <a:ext cx="19529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441B944-09C8-9999-FFD9-4C5A63F352DD}"/>
                </a:ext>
              </a:extLst>
            </p:cNvPr>
            <p:cNvCxnSpPr/>
            <p:nvPr/>
          </p:nvCxnSpPr>
          <p:spPr>
            <a:xfrm rot="16200000">
              <a:off x="2855724" y="4614754"/>
              <a:ext cx="1202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DF11F1-280B-EA25-3D3C-EF9EFC4F8AC6}"/>
                </a:ext>
              </a:extLst>
            </p:cNvPr>
            <p:cNvCxnSpPr/>
            <p:nvPr/>
          </p:nvCxnSpPr>
          <p:spPr>
            <a:xfrm rot="16200000">
              <a:off x="3008020" y="4612816"/>
              <a:ext cx="1202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1397A5-E1E8-08C9-9B2A-9539D89D2D6E}"/>
                </a:ext>
              </a:extLst>
            </p:cNvPr>
            <p:cNvCxnSpPr/>
            <p:nvPr/>
          </p:nvCxnSpPr>
          <p:spPr>
            <a:xfrm rot="16200000">
              <a:off x="5593939" y="4612855"/>
              <a:ext cx="1202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8EB7CE-6BE1-4A32-32FB-22DC7F5FEACD}"/>
                </a:ext>
              </a:extLst>
            </p:cNvPr>
            <p:cNvSpPr txBox="1"/>
            <p:nvPr/>
          </p:nvSpPr>
          <p:spPr>
            <a:xfrm>
              <a:off x="3384598" y="4490042"/>
              <a:ext cx="1926602" cy="27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latin typeface="Trebuchet MS"/>
                  <a:ea typeface="+mn-ea"/>
                  <a:cs typeface="Arial" pitchFamily="34" charset="0"/>
                </a:rPr>
                <a:t>Weeks Post Treatment</a:t>
              </a:r>
              <a:endParaRPr lang="en-US" sz="900" b="1" dirty="0">
                <a:latin typeface="Trebuchet MS"/>
                <a:ea typeface="+mn-ea"/>
              </a:endParaRPr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D4075D88-7493-2068-21EE-E9664BC1153F}"/>
                </a:ext>
              </a:extLst>
            </p:cNvPr>
            <p:cNvSpPr txBox="1"/>
            <p:nvPr/>
          </p:nvSpPr>
          <p:spPr>
            <a:xfrm>
              <a:off x="1138671" y="4490042"/>
              <a:ext cx="1656114" cy="27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latin typeface="Trebuchet MS"/>
                  <a:ea typeface="+mn-ea"/>
                  <a:cs typeface="Arial" pitchFamily="34" charset="0"/>
                </a:rPr>
                <a:t>Treatment Weeks</a:t>
              </a:r>
              <a:endParaRPr lang="en-US" sz="900" b="1" dirty="0">
                <a:latin typeface="Trebuchet MS"/>
                <a:ea typeface="+mn-ea"/>
              </a:endParaRPr>
            </a:p>
          </p:txBody>
        </p:sp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07A2F92C-8A04-2053-1FE8-B08195CDA561}"/>
                </a:ext>
              </a:extLst>
            </p:cNvPr>
            <p:cNvSpPr/>
            <p:nvPr/>
          </p:nvSpPr>
          <p:spPr>
            <a:xfrm>
              <a:off x="1233997" y="3154447"/>
              <a:ext cx="76937" cy="58886"/>
            </a:xfrm>
            <a:prstGeom prst="rect">
              <a:avLst/>
            </a:prstGeom>
            <a:solidFill>
              <a:srgbClr val="FFD338"/>
            </a:solidFill>
            <a:ln>
              <a:solidFill>
                <a:srgbClr val="FFD33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8D118EC6-B698-2CCF-D86E-A119352DD5C4}"/>
                </a:ext>
              </a:extLst>
            </p:cNvPr>
            <p:cNvSpPr/>
            <p:nvPr/>
          </p:nvSpPr>
          <p:spPr>
            <a:xfrm>
              <a:off x="2859147" y="2769002"/>
              <a:ext cx="76937" cy="58886"/>
            </a:xfrm>
            <a:prstGeom prst="rect">
              <a:avLst/>
            </a:prstGeom>
            <a:solidFill>
              <a:srgbClr val="FFD338"/>
            </a:solidFill>
            <a:ln>
              <a:solidFill>
                <a:srgbClr val="FFD33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F6A30235-C6DF-B1C9-611C-199A58B1D001}"/>
                </a:ext>
              </a:extLst>
            </p:cNvPr>
            <p:cNvSpPr/>
            <p:nvPr/>
          </p:nvSpPr>
          <p:spPr>
            <a:xfrm>
              <a:off x="3654197" y="2641367"/>
              <a:ext cx="76937" cy="58886"/>
            </a:xfrm>
            <a:prstGeom prst="rect">
              <a:avLst/>
            </a:prstGeom>
            <a:solidFill>
              <a:srgbClr val="FFD338"/>
            </a:solidFill>
            <a:ln>
              <a:solidFill>
                <a:srgbClr val="FFD33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981AA526-A1ED-6B59-AFDA-0E9B5F65CC2D}"/>
                </a:ext>
              </a:extLst>
            </p:cNvPr>
            <p:cNvSpPr/>
            <p:nvPr/>
          </p:nvSpPr>
          <p:spPr>
            <a:xfrm>
              <a:off x="4465757" y="2678832"/>
              <a:ext cx="76937" cy="58886"/>
            </a:xfrm>
            <a:prstGeom prst="rect">
              <a:avLst/>
            </a:prstGeom>
            <a:solidFill>
              <a:srgbClr val="FFD338"/>
            </a:solidFill>
            <a:ln>
              <a:solidFill>
                <a:srgbClr val="FFD33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5ECD1186-2687-EDCA-7BA8-76647E3C752C}"/>
                </a:ext>
              </a:extLst>
            </p:cNvPr>
            <p:cNvSpPr/>
            <p:nvPr/>
          </p:nvSpPr>
          <p:spPr>
            <a:xfrm>
              <a:off x="5269697" y="2628667"/>
              <a:ext cx="76937" cy="58886"/>
            </a:xfrm>
            <a:prstGeom prst="rect">
              <a:avLst/>
            </a:prstGeom>
            <a:solidFill>
              <a:srgbClr val="FFD338"/>
            </a:solidFill>
            <a:ln>
              <a:solidFill>
                <a:srgbClr val="FFD33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grpSp>
          <p:nvGrpSpPr>
            <p:cNvPr id="36" name="Group 240">
              <a:extLst>
                <a:ext uri="{FF2B5EF4-FFF2-40B4-BE49-F238E27FC236}">
                  <a16:creationId xmlns:a16="http://schemas.microsoft.com/office/drawing/2014/main" id="{C7A5C4AA-2945-8498-74E6-0DA13EF67631}"/>
                </a:ext>
              </a:extLst>
            </p:cNvPr>
            <p:cNvGrpSpPr/>
            <p:nvPr/>
          </p:nvGrpSpPr>
          <p:grpSpPr>
            <a:xfrm>
              <a:off x="1226222" y="3352799"/>
              <a:ext cx="94422" cy="213959"/>
              <a:chOff x="3830320" y="2087880"/>
              <a:chExt cx="146304" cy="208280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26F49B6-B229-F297-9BF7-55BE331E7FEF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41A0FA5-37CB-5F80-F59A-E51F41E94775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B687259-65B0-DD2C-5A5C-56C78716B3EF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4E9157E-0D12-5A84-42DE-3D6C85F560BD}"/>
                </a:ext>
              </a:extLst>
            </p:cNvPr>
            <p:cNvSpPr/>
            <p:nvPr/>
          </p:nvSpPr>
          <p:spPr>
            <a:xfrm>
              <a:off x="1226821" y="3423920"/>
              <a:ext cx="91296" cy="82636"/>
            </a:xfrm>
            <a:prstGeom prst="ellipse">
              <a:avLst/>
            </a:prstGeom>
            <a:solidFill>
              <a:srgbClr val="5ACC04"/>
            </a:solidFill>
            <a:ln>
              <a:solidFill>
                <a:srgbClr val="5ACC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8402FDE-F82B-897B-6487-1A35D471585A}"/>
                </a:ext>
              </a:extLst>
            </p:cNvPr>
            <p:cNvSpPr/>
            <p:nvPr/>
          </p:nvSpPr>
          <p:spPr>
            <a:xfrm>
              <a:off x="2039621" y="3017520"/>
              <a:ext cx="91296" cy="82636"/>
            </a:xfrm>
            <a:prstGeom prst="ellipse">
              <a:avLst/>
            </a:prstGeom>
            <a:solidFill>
              <a:srgbClr val="5ACC04"/>
            </a:solidFill>
            <a:ln>
              <a:solidFill>
                <a:srgbClr val="5ACC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7162EBB-1A5E-8465-05C3-6692ADD4ED81}"/>
                </a:ext>
              </a:extLst>
            </p:cNvPr>
            <p:cNvSpPr/>
            <p:nvPr/>
          </p:nvSpPr>
          <p:spPr>
            <a:xfrm>
              <a:off x="2852421" y="2801620"/>
              <a:ext cx="91296" cy="82636"/>
            </a:xfrm>
            <a:prstGeom prst="ellipse">
              <a:avLst/>
            </a:prstGeom>
            <a:solidFill>
              <a:srgbClr val="5ACC04"/>
            </a:solidFill>
            <a:ln>
              <a:solidFill>
                <a:srgbClr val="5ACC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BE85354-68F6-F5EE-104D-99F46787D696}"/>
                </a:ext>
              </a:extLst>
            </p:cNvPr>
            <p:cNvSpPr/>
            <p:nvPr/>
          </p:nvSpPr>
          <p:spPr>
            <a:xfrm>
              <a:off x="3649981" y="2689860"/>
              <a:ext cx="91296" cy="82636"/>
            </a:xfrm>
            <a:prstGeom prst="ellipse">
              <a:avLst/>
            </a:prstGeom>
            <a:solidFill>
              <a:srgbClr val="5ACC04"/>
            </a:solidFill>
            <a:ln>
              <a:solidFill>
                <a:srgbClr val="5ACC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9BDB5DD-49EA-B341-C902-201C1B47CF32}"/>
                </a:ext>
              </a:extLst>
            </p:cNvPr>
            <p:cNvSpPr/>
            <p:nvPr/>
          </p:nvSpPr>
          <p:spPr>
            <a:xfrm>
              <a:off x="5260341" y="2654300"/>
              <a:ext cx="91296" cy="82636"/>
            </a:xfrm>
            <a:prstGeom prst="ellipse">
              <a:avLst/>
            </a:prstGeom>
            <a:solidFill>
              <a:srgbClr val="5ACC04"/>
            </a:solidFill>
            <a:ln>
              <a:solidFill>
                <a:srgbClr val="5ACC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21EB1D-572A-8883-5C55-92394392D75E}"/>
                </a:ext>
              </a:extLst>
            </p:cNvPr>
            <p:cNvSpPr/>
            <p:nvPr/>
          </p:nvSpPr>
          <p:spPr>
            <a:xfrm>
              <a:off x="4457701" y="2667000"/>
              <a:ext cx="91296" cy="82636"/>
            </a:xfrm>
            <a:prstGeom prst="ellipse">
              <a:avLst/>
            </a:prstGeom>
            <a:solidFill>
              <a:srgbClr val="5ACC04"/>
            </a:solidFill>
            <a:ln>
              <a:solidFill>
                <a:srgbClr val="5ACC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2B85626F-540C-5E25-E317-50ADEB07A4E0}"/>
                </a:ext>
              </a:extLst>
            </p:cNvPr>
            <p:cNvSpPr/>
            <p:nvPr/>
          </p:nvSpPr>
          <p:spPr>
            <a:xfrm>
              <a:off x="1272540" y="2700020"/>
              <a:ext cx="4038600" cy="762000"/>
            </a:xfrm>
            <a:custGeom>
              <a:avLst/>
              <a:gdLst>
                <a:gd name="connsiteX0" fmla="*/ 0 w 4038600"/>
                <a:gd name="connsiteY0" fmla="*/ 762000 h 762000"/>
                <a:gd name="connsiteX1" fmla="*/ 812800 w 4038600"/>
                <a:gd name="connsiteY1" fmla="*/ 358140 h 762000"/>
                <a:gd name="connsiteX2" fmla="*/ 1625600 w 4038600"/>
                <a:gd name="connsiteY2" fmla="*/ 142240 h 762000"/>
                <a:gd name="connsiteX3" fmla="*/ 2425700 w 4038600"/>
                <a:gd name="connsiteY3" fmla="*/ 33020 h 762000"/>
                <a:gd name="connsiteX4" fmla="*/ 3233420 w 4038600"/>
                <a:gd name="connsiteY4" fmla="*/ 5080 h 762000"/>
                <a:gd name="connsiteX5" fmla="*/ 4038600 w 4038600"/>
                <a:gd name="connsiteY5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600" h="762000">
                  <a:moveTo>
                    <a:pt x="0" y="762000"/>
                  </a:moveTo>
                  <a:lnTo>
                    <a:pt x="812800" y="358140"/>
                  </a:lnTo>
                  <a:lnTo>
                    <a:pt x="1625600" y="142240"/>
                  </a:lnTo>
                  <a:lnTo>
                    <a:pt x="2425700" y="33020"/>
                  </a:lnTo>
                  <a:lnTo>
                    <a:pt x="3233420" y="5080"/>
                  </a:lnTo>
                  <a:lnTo>
                    <a:pt x="4038600" y="0"/>
                  </a:lnTo>
                </a:path>
              </a:pathLst>
            </a:custGeom>
            <a:ln w="38100">
              <a:solidFill>
                <a:srgbClr val="5ACC0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latin typeface="Trebuchet M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0098450-400F-CD6A-2EF2-B4DDE3D90818}"/>
              </a:ext>
            </a:extLst>
          </p:cNvPr>
          <p:cNvGrpSpPr/>
          <p:nvPr/>
        </p:nvGrpSpPr>
        <p:grpSpPr>
          <a:xfrm>
            <a:off x="4723322" y="1198084"/>
            <a:ext cx="4053352" cy="2645589"/>
            <a:chOff x="6119342" y="1207162"/>
            <a:chExt cx="5404468" cy="3533899"/>
          </a:xfrm>
        </p:grpSpPr>
        <p:grpSp>
          <p:nvGrpSpPr>
            <p:cNvPr id="115" name="Group 192">
              <a:extLst>
                <a:ext uri="{FF2B5EF4-FFF2-40B4-BE49-F238E27FC236}">
                  <a16:creationId xmlns:a16="http://schemas.microsoft.com/office/drawing/2014/main" id="{4DB439AB-A033-4EE7-B759-66AB0A769CEC}"/>
                </a:ext>
              </a:extLst>
            </p:cNvPr>
            <p:cNvGrpSpPr/>
            <p:nvPr/>
          </p:nvGrpSpPr>
          <p:grpSpPr>
            <a:xfrm>
              <a:off x="7062846" y="3044193"/>
              <a:ext cx="103764" cy="278127"/>
              <a:chOff x="3830320" y="2087880"/>
              <a:chExt cx="146304" cy="208280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EFE1E1BB-FA53-24BA-066F-015AD27CB6E9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FADB1478-411D-276D-EF31-A0A79D1DA6AD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499BDBFB-7B94-78A1-85D6-88895F5A6EED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240">
              <a:extLst>
                <a:ext uri="{FF2B5EF4-FFF2-40B4-BE49-F238E27FC236}">
                  <a16:creationId xmlns:a16="http://schemas.microsoft.com/office/drawing/2014/main" id="{3ACE6331-AC3F-DAC1-544C-A9B4C24BABD6}"/>
                </a:ext>
              </a:extLst>
            </p:cNvPr>
            <p:cNvGrpSpPr/>
            <p:nvPr/>
          </p:nvGrpSpPr>
          <p:grpSpPr>
            <a:xfrm>
              <a:off x="7063142" y="3181422"/>
              <a:ext cx="94422" cy="280598"/>
              <a:chOff x="3830320" y="2087880"/>
              <a:chExt cx="146304" cy="208280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FC444B53-77FD-D739-13FD-85647D5F783F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79CF3F5F-E08E-A1DA-D0D7-C98E92ECA679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32A18D1-5971-935D-D56E-4DFEB77A696C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Freeform 125">
              <a:extLst>
                <a:ext uri="{FF2B5EF4-FFF2-40B4-BE49-F238E27FC236}">
                  <a16:creationId xmlns:a16="http://schemas.microsoft.com/office/drawing/2014/main" id="{D69958B3-1FFE-0556-9AF6-072C0D66F1BC}"/>
                </a:ext>
              </a:extLst>
            </p:cNvPr>
            <p:cNvSpPr/>
            <p:nvPr/>
          </p:nvSpPr>
          <p:spPr>
            <a:xfrm>
              <a:off x="7101840" y="2487930"/>
              <a:ext cx="4038600" cy="701040"/>
            </a:xfrm>
            <a:custGeom>
              <a:avLst/>
              <a:gdLst>
                <a:gd name="connsiteX0" fmla="*/ 0 w 4038600"/>
                <a:gd name="connsiteY0" fmla="*/ 701040 h 701040"/>
                <a:gd name="connsiteX1" fmla="*/ 819150 w 4038600"/>
                <a:gd name="connsiteY1" fmla="*/ 571500 h 701040"/>
                <a:gd name="connsiteX2" fmla="*/ 1626870 w 4038600"/>
                <a:gd name="connsiteY2" fmla="*/ 129540 h 701040"/>
                <a:gd name="connsiteX3" fmla="*/ 2434590 w 4038600"/>
                <a:gd name="connsiteY3" fmla="*/ 0 h 701040"/>
                <a:gd name="connsiteX4" fmla="*/ 3238500 w 4038600"/>
                <a:gd name="connsiteY4" fmla="*/ 76200 h 701040"/>
                <a:gd name="connsiteX5" fmla="*/ 4038600 w 4038600"/>
                <a:gd name="connsiteY5" fmla="*/ 7620 h 701040"/>
                <a:gd name="connsiteX6" fmla="*/ 4038600 w 4038600"/>
                <a:gd name="connsiteY6" fmla="*/ 762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8600" h="701040">
                  <a:moveTo>
                    <a:pt x="0" y="701040"/>
                  </a:moveTo>
                  <a:lnTo>
                    <a:pt x="819150" y="571500"/>
                  </a:lnTo>
                  <a:lnTo>
                    <a:pt x="1626870" y="129540"/>
                  </a:lnTo>
                  <a:lnTo>
                    <a:pt x="2434590" y="0"/>
                  </a:lnTo>
                  <a:lnTo>
                    <a:pt x="3238500" y="76200"/>
                  </a:lnTo>
                  <a:lnTo>
                    <a:pt x="4038600" y="7620"/>
                  </a:lnTo>
                  <a:lnTo>
                    <a:pt x="4038600" y="7620"/>
                  </a:lnTo>
                </a:path>
              </a:pathLst>
            </a:custGeom>
            <a:ln w="38100">
              <a:solidFill>
                <a:srgbClr val="FFD3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latin typeface="Trebuchet MS"/>
              </a:endParaRPr>
            </a:p>
          </p:txBody>
        </p:sp>
        <p:sp>
          <p:nvSpPr>
            <p:cNvPr id="118" name="Freeform 126">
              <a:extLst>
                <a:ext uri="{FF2B5EF4-FFF2-40B4-BE49-F238E27FC236}">
                  <a16:creationId xmlns:a16="http://schemas.microsoft.com/office/drawing/2014/main" id="{A9D172AF-726C-2BA6-C65A-2DFA1ED051C9}"/>
                </a:ext>
              </a:extLst>
            </p:cNvPr>
            <p:cNvSpPr/>
            <p:nvPr/>
          </p:nvSpPr>
          <p:spPr>
            <a:xfrm>
              <a:off x="7112000" y="2809240"/>
              <a:ext cx="4028440" cy="513080"/>
            </a:xfrm>
            <a:custGeom>
              <a:avLst/>
              <a:gdLst>
                <a:gd name="connsiteX0" fmla="*/ 0 w 4028440"/>
                <a:gd name="connsiteY0" fmla="*/ 513080 h 513080"/>
                <a:gd name="connsiteX1" fmla="*/ 797560 w 4028440"/>
                <a:gd name="connsiteY1" fmla="*/ 241300 h 513080"/>
                <a:gd name="connsiteX2" fmla="*/ 1617980 w 4028440"/>
                <a:gd name="connsiteY2" fmla="*/ 55880 h 513080"/>
                <a:gd name="connsiteX3" fmla="*/ 2415540 w 4028440"/>
                <a:gd name="connsiteY3" fmla="*/ 15240 h 513080"/>
                <a:gd name="connsiteX4" fmla="*/ 3230880 w 4028440"/>
                <a:gd name="connsiteY4" fmla="*/ 0 h 513080"/>
                <a:gd name="connsiteX5" fmla="*/ 4028440 w 4028440"/>
                <a:gd name="connsiteY5" fmla="*/ 66040 h 5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8440" h="513080">
                  <a:moveTo>
                    <a:pt x="0" y="513080"/>
                  </a:moveTo>
                  <a:lnTo>
                    <a:pt x="797560" y="241300"/>
                  </a:lnTo>
                  <a:lnTo>
                    <a:pt x="1617980" y="55880"/>
                  </a:lnTo>
                  <a:lnTo>
                    <a:pt x="2415540" y="15240"/>
                  </a:lnTo>
                  <a:lnTo>
                    <a:pt x="3230880" y="0"/>
                  </a:lnTo>
                  <a:lnTo>
                    <a:pt x="4028440" y="66040"/>
                  </a:lnTo>
                </a:path>
              </a:pathLst>
            </a:custGeom>
            <a:ln w="38100">
              <a:solidFill>
                <a:srgbClr val="5ACC0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latin typeface="Trebuchet MS"/>
              </a:endParaRPr>
            </a:p>
          </p:txBody>
        </p:sp>
        <p:grpSp>
          <p:nvGrpSpPr>
            <p:cNvPr id="119" name="Group 192">
              <a:extLst>
                <a:ext uri="{FF2B5EF4-FFF2-40B4-BE49-F238E27FC236}">
                  <a16:creationId xmlns:a16="http://schemas.microsoft.com/office/drawing/2014/main" id="{DEAC7423-6559-39B8-BD0E-0C5D51B28792}"/>
                </a:ext>
              </a:extLst>
            </p:cNvPr>
            <p:cNvGrpSpPr/>
            <p:nvPr/>
          </p:nvGrpSpPr>
          <p:grpSpPr>
            <a:xfrm>
              <a:off x="8685906" y="2484119"/>
              <a:ext cx="80903" cy="228601"/>
              <a:chOff x="3830320" y="2087880"/>
              <a:chExt cx="146304" cy="208280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4565A167-78FA-E6A0-9850-FA794DC781CB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741D37A3-E0AE-FE5D-4C20-AA6831142688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E080AC1E-5EA3-A69E-3094-FE4BB6A9391F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92">
              <a:extLst>
                <a:ext uri="{FF2B5EF4-FFF2-40B4-BE49-F238E27FC236}">
                  <a16:creationId xmlns:a16="http://schemas.microsoft.com/office/drawing/2014/main" id="{96491A7D-E217-426C-87BA-F1E5796B158F}"/>
                </a:ext>
              </a:extLst>
            </p:cNvPr>
            <p:cNvGrpSpPr/>
            <p:nvPr/>
          </p:nvGrpSpPr>
          <p:grpSpPr>
            <a:xfrm>
              <a:off x="9486006" y="2320289"/>
              <a:ext cx="88524" cy="312421"/>
              <a:chOff x="3830320" y="2087880"/>
              <a:chExt cx="146304" cy="208280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A719843-FA78-E07C-9F33-3C2A25BCC5E2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27637EDE-8F16-9F05-4E09-B2693026B58D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82AEAA2D-91E8-6AC8-F55D-FA953A48AAF0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92">
              <a:extLst>
                <a:ext uri="{FF2B5EF4-FFF2-40B4-BE49-F238E27FC236}">
                  <a16:creationId xmlns:a16="http://schemas.microsoft.com/office/drawing/2014/main" id="{F808EB09-5184-EC65-F688-012708E2684E}"/>
                </a:ext>
              </a:extLst>
            </p:cNvPr>
            <p:cNvGrpSpPr/>
            <p:nvPr/>
          </p:nvGrpSpPr>
          <p:grpSpPr>
            <a:xfrm>
              <a:off x="10293726" y="2419350"/>
              <a:ext cx="92334" cy="300990"/>
              <a:chOff x="3830320" y="2087880"/>
              <a:chExt cx="146304" cy="208280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B3E50EBB-4C37-45BF-E587-EE91F7516D0C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E0743D91-61BA-381F-B115-AB241D5D1E98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CABC814C-E354-2CE4-D9EA-8D682B444FCF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92">
              <a:extLst>
                <a:ext uri="{FF2B5EF4-FFF2-40B4-BE49-F238E27FC236}">
                  <a16:creationId xmlns:a16="http://schemas.microsoft.com/office/drawing/2014/main" id="{6E77DB57-03A6-F163-2EB0-A7C9A01C2648}"/>
                </a:ext>
              </a:extLst>
            </p:cNvPr>
            <p:cNvGrpSpPr/>
            <p:nvPr/>
          </p:nvGrpSpPr>
          <p:grpSpPr>
            <a:xfrm>
              <a:off x="11090016" y="2339341"/>
              <a:ext cx="92334" cy="300990"/>
              <a:chOff x="3830320" y="2087880"/>
              <a:chExt cx="146304" cy="208280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1057CA4C-112F-6544-2D86-8B3ECFE4E987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84363926-4817-2CCF-950F-F6899895B4B7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F76D947B-B0AE-D105-2BF1-38EDDD5CFEB1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92">
              <a:extLst>
                <a:ext uri="{FF2B5EF4-FFF2-40B4-BE49-F238E27FC236}">
                  <a16:creationId xmlns:a16="http://schemas.microsoft.com/office/drawing/2014/main" id="{41E822AE-D60E-F75B-00DE-F6F7ECCC45FB}"/>
                </a:ext>
              </a:extLst>
            </p:cNvPr>
            <p:cNvGrpSpPr/>
            <p:nvPr/>
          </p:nvGrpSpPr>
          <p:grpSpPr>
            <a:xfrm>
              <a:off x="7862946" y="2895602"/>
              <a:ext cx="92334" cy="300990"/>
              <a:chOff x="3830320" y="2087880"/>
              <a:chExt cx="146304" cy="208280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B13F2BD3-1E88-6B43-3643-232375AA0336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60E89E0B-4272-BA26-E366-CF28A7299E45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F6113573-EE17-F206-0A15-887EE2BDDADC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FFD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3">
              <a:extLst>
                <a:ext uri="{FF2B5EF4-FFF2-40B4-BE49-F238E27FC236}">
                  <a16:creationId xmlns:a16="http://schemas.microsoft.com/office/drawing/2014/main" id="{535EF994-AE67-37A5-B876-35A456165C39}"/>
                </a:ext>
              </a:extLst>
            </p:cNvPr>
            <p:cNvSpPr txBox="1"/>
            <p:nvPr/>
          </p:nvSpPr>
          <p:spPr>
            <a:xfrm rot="16200000">
              <a:off x="5364148" y="3012465"/>
              <a:ext cx="1787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750" b="1" spc="23" dirty="0">
                  <a:latin typeface="Trebuchet MS"/>
                  <a:ea typeface="+mn-ea"/>
                  <a:cs typeface="Arial" pitchFamily="34" charset="0"/>
                </a:rPr>
                <a:t>PROMIS Mental T Score</a:t>
              </a:r>
              <a:endParaRPr lang="en-US" sz="750" b="1" spc="23" dirty="0">
                <a:latin typeface="Trebuchet MS"/>
                <a:ea typeface="+mn-ea"/>
              </a:endParaRPr>
            </a:p>
          </p:txBody>
        </p:sp>
        <p:grpSp>
          <p:nvGrpSpPr>
            <p:cNvPr id="125" name="Group 175">
              <a:extLst>
                <a:ext uri="{FF2B5EF4-FFF2-40B4-BE49-F238E27FC236}">
                  <a16:creationId xmlns:a16="http://schemas.microsoft.com/office/drawing/2014/main" id="{0D3E2A0F-2D6C-F190-D246-CD0A5A963E3F}"/>
                </a:ext>
              </a:extLst>
            </p:cNvPr>
            <p:cNvGrpSpPr/>
            <p:nvPr/>
          </p:nvGrpSpPr>
          <p:grpSpPr>
            <a:xfrm>
              <a:off x="6320115" y="1969613"/>
              <a:ext cx="5203695" cy="2708155"/>
              <a:chOff x="4168140" y="176327"/>
              <a:chExt cx="7395697" cy="3373972"/>
            </a:xfrm>
          </p:grpSpPr>
          <p:grpSp>
            <p:nvGrpSpPr>
              <p:cNvPr id="169" name="Group 121">
                <a:extLst>
                  <a:ext uri="{FF2B5EF4-FFF2-40B4-BE49-F238E27FC236}">
                    <a16:creationId xmlns:a16="http://schemas.microsoft.com/office/drawing/2014/main" id="{33970320-7BBE-D4E8-8B23-B93A9967606B}"/>
                  </a:ext>
                </a:extLst>
              </p:cNvPr>
              <p:cNvGrpSpPr/>
              <p:nvPr/>
            </p:nvGrpSpPr>
            <p:grpSpPr>
              <a:xfrm>
                <a:off x="4653027" y="350168"/>
                <a:ext cx="6910810" cy="2755681"/>
                <a:chOff x="4653027" y="350168"/>
                <a:chExt cx="6910810" cy="2755681"/>
              </a:xfrm>
            </p:grpSpPr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B0B7AB06-BD3F-1E87-A514-C6854E7703BF}"/>
                    </a:ext>
                  </a:extLst>
                </p:cNvPr>
                <p:cNvCxnSpPr/>
                <p:nvPr/>
              </p:nvCxnSpPr>
              <p:spPr>
                <a:xfrm>
                  <a:off x="4724400" y="350168"/>
                  <a:ext cx="0" cy="27556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5700F8A4-CF0B-1FA3-2C23-AC0618AA01D2}"/>
                    </a:ext>
                  </a:extLst>
                </p:cNvPr>
                <p:cNvCxnSpPr/>
                <p:nvPr/>
              </p:nvCxnSpPr>
              <p:spPr>
                <a:xfrm flipV="1">
                  <a:off x="4653027" y="3031172"/>
                  <a:ext cx="6910810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33">
                <a:extLst>
                  <a:ext uri="{FF2B5EF4-FFF2-40B4-BE49-F238E27FC236}">
                    <a16:creationId xmlns:a16="http://schemas.microsoft.com/office/drawing/2014/main" id="{3852A0BB-8975-30AE-58DD-0386083D2EDF}"/>
                  </a:ext>
                </a:extLst>
              </p:cNvPr>
              <p:cNvGrpSpPr/>
              <p:nvPr/>
            </p:nvGrpSpPr>
            <p:grpSpPr>
              <a:xfrm>
                <a:off x="4640580" y="357494"/>
                <a:ext cx="82296" cy="2302848"/>
                <a:chOff x="4629150" y="357494"/>
                <a:chExt cx="82296" cy="2302848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9B19D787-76DC-3EC8-7147-D36DE0BE456D}"/>
                    </a:ext>
                  </a:extLst>
                </p:cNvPr>
                <p:cNvCxnSpPr/>
                <p:nvPr/>
              </p:nvCxnSpPr>
              <p:spPr>
                <a:xfrm>
                  <a:off x="4629150" y="2660342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A0FB1B40-1FBE-9584-2498-63861A55CFAB}"/>
                    </a:ext>
                  </a:extLst>
                </p:cNvPr>
                <p:cNvCxnSpPr/>
                <p:nvPr/>
              </p:nvCxnSpPr>
              <p:spPr>
                <a:xfrm>
                  <a:off x="4629150" y="2258999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BA368575-CC9F-D05D-0052-AD1F9345E75F}"/>
                    </a:ext>
                  </a:extLst>
                </p:cNvPr>
                <p:cNvCxnSpPr/>
                <p:nvPr/>
              </p:nvCxnSpPr>
              <p:spPr>
                <a:xfrm>
                  <a:off x="4629150" y="1884285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D923708F-26BC-2F1C-2C82-F6903D79B1A9}"/>
                    </a:ext>
                  </a:extLst>
                </p:cNvPr>
                <p:cNvCxnSpPr/>
                <p:nvPr/>
              </p:nvCxnSpPr>
              <p:spPr>
                <a:xfrm>
                  <a:off x="4629150" y="1509570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0CCC1950-C316-63EF-F32E-FE5B67707A30}"/>
                    </a:ext>
                  </a:extLst>
                </p:cNvPr>
                <p:cNvCxnSpPr/>
                <p:nvPr/>
              </p:nvCxnSpPr>
              <p:spPr>
                <a:xfrm>
                  <a:off x="4629150" y="1124055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355B2C2E-885A-5E98-7A0D-F5E2613D8D39}"/>
                    </a:ext>
                  </a:extLst>
                </p:cNvPr>
                <p:cNvCxnSpPr/>
                <p:nvPr/>
              </p:nvCxnSpPr>
              <p:spPr>
                <a:xfrm>
                  <a:off x="4629150" y="732209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87D80B7E-D3EC-A848-F1CE-DF5C9D80A487}"/>
                    </a:ext>
                  </a:extLst>
                </p:cNvPr>
                <p:cNvCxnSpPr/>
                <p:nvPr/>
              </p:nvCxnSpPr>
              <p:spPr>
                <a:xfrm>
                  <a:off x="4629150" y="357494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48">
                <a:extLst>
                  <a:ext uri="{FF2B5EF4-FFF2-40B4-BE49-F238E27FC236}">
                    <a16:creationId xmlns:a16="http://schemas.microsoft.com/office/drawing/2014/main" id="{46F29415-BAB8-82AC-90A9-14894CFEB809}"/>
                  </a:ext>
                </a:extLst>
              </p:cNvPr>
              <p:cNvGrpSpPr/>
              <p:nvPr/>
            </p:nvGrpSpPr>
            <p:grpSpPr>
              <a:xfrm>
                <a:off x="5880471" y="3023552"/>
                <a:ext cx="5679556" cy="82297"/>
                <a:chOff x="5880471" y="3023552"/>
                <a:chExt cx="5679556" cy="82297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A1F4F7CC-D703-72ED-4954-3FA5A06A1323}"/>
                    </a:ext>
                  </a:extLst>
                </p:cNvPr>
                <p:cNvCxnSpPr/>
                <p:nvPr/>
              </p:nvCxnSpPr>
              <p:spPr>
                <a:xfrm rot="16200000">
                  <a:off x="10379997" y="3064700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7FD9AEAC-F755-9BD2-5552-13F0B7C0153A}"/>
                    </a:ext>
                  </a:extLst>
                </p:cNvPr>
                <p:cNvCxnSpPr/>
                <p:nvPr/>
              </p:nvCxnSpPr>
              <p:spPr>
                <a:xfrm rot="16200000">
                  <a:off x="9250823" y="3064700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A15959E7-CFA9-F989-D0B6-F054EEB45D36}"/>
                    </a:ext>
                  </a:extLst>
                </p:cNvPr>
                <p:cNvCxnSpPr/>
                <p:nvPr/>
              </p:nvCxnSpPr>
              <p:spPr>
                <a:xfrm rot="16200000">
                  <a:off x="8106060" y="3064701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A7D33497-F993-4980-17E5-0A902F4EE58E}"/>
                    </a:ext>
                  </a:extLst>
                </p:cNvPr>
                <p:cNvCxnSpPr/>
                <p:nvPr/>
              </p:nvCxnSpPr>
              <p:spPr>
                <a:xfrm rot="16200000">
                  <a:off x="6994928" y="3064701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30E975E3-661D-A587-DBEA-327D3E020BE3}"/>
                    </a:ext>
                  </a:extLst>
                </p:cNvPr>
                <p:cNvCxnSpPr/>
                <p:nvPr/>
              </p:nvCxnSpPr>
              <p:spPr>
                <a:xfrm rot="16200000">
                  <a:off x="5839323" y="3064701"/>
                  <a:ext cx="822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F8277C2F-D631-CB3A-9FF9-3BFB5DFB3B69}"/>
                    </a:ext>
                  </a:extLst>
                </p:cNvPr>
                <p:cNvCxnSpPr/>
                <p:nvPr/>
              </p:nvCxnSpPr>
              <p:spPr>
                <a:xfrm rot="16200000">
                  <a:off x="11518879" y="3064700"/>
                  <a:ext cx="82296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61">
                <a:extLst>
                  <a:ext uri="{FF2B5EF4-FFF2-40B4-BE49-F238E27FC236}">
                    <a16:creationId xmlns:a16="http://schemas.microsoft.com/office/drawing/2014/main" id="{56DBAEEE-567A-2B1A-8012-BF0452F0FDBF}"/>
                  </a:ext>
                </a:extLst>
              </p:cNvPr>
              <p:cNvGrpSpPr/>
              <p:nvPr/>
            </p:nvGrpSpPr>
            <p:grpSpPr>
              <a:xfrm>
                <a:off x="4168140" y="176327"/>
                <a:ext cx="461012" cy="3019719"/>
                <a:chOff x="4168140" y="176327"/>
                <a:chExt cx="461012" cy="3019719"/>
              </a:xfrm>
            </p:grpSpPr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84FE5AC5-2395-B7DA-03FA-C2186D675AD1}"/>
                    </a:ext>
                  </a:extLst>
                </p:cNvPr>
                <p:cNvSpPr txBox="1"/>
                <p:nvPr/>
              </p:nvSpPr>
              <p:spPr>
                <a:xfrm>
                  <a:off x="4254606" y="2850315"/>
                  <a:ext cx="374546" cy="345731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38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9D3503B4-8496-D204-D29C-D09208873135}"/>
                    </a:ext>
                  </a:extLst>
                </p:cNvPr>
                <p:cNvSpPr txBox="1"/>
                <p:nvPr/>
              </p:nvSpPr>
              <p:spPr>
                <a:xfrm>
                  <a:off x="4168142" y="2473740"/>
                  <a:ext cx="461010" cy="345731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40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66B54959-8451-10A4-2B67-9BD3B47E6EF9}"/>
                    </a:ext>
                  </a:extLst>
                </p:cNvPr>
                <p:cNvSpPr txBox="1"/>
                <p:nvPr/>
              </p:nvSpPr>
              <p:spPr>
                <a:xfrm>
                  <a:off x="4168140" y="2098749"/>
                  <a:ext cx="461010" cy="345731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42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8598BBD3-A7B7-2A75-7BD0-04357B58CE8B}"/>
                    </a:ext>
                  </a:extLst>
                </p:cNvPr>
                <p:cNvSpPr txBox="1"/>
                <p:nvPr/>
              </p:nvSpPr>
              <p:spPr>
                <a:xfrm>
                  <a:off x="4168140" y="1704771"/>
                  <a:ext cx="461010" cy="345731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44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3CA3F1CD-4175-4DC0-633E-192D2323C81F}"/>
                    </a:ext>
                  </a:extLst>
                </p:cNvPr>
                <p:cNvSpPr txBox="1"/>
                <p:nvPr/>
              </p:nvSpPr>
              <p:spPr>
                <a:xfrm>
                  <a:off x="4168140" y="1323450"/>
                  <a:ext cx="461010" cy="345731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46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6F2D15D2-7243-A924-61AB-4EBA9DA22A62}"/>
                    </a:ext>
                  </a:extLst>
                </p:cNvPr>
                <p:cNvSpPr txBox="1"/>
                <p:nvPr/>
              </p:nvSpPr>
              <p:spPr>
                <a:xfrm>
                  <a:off x="4168140" y="961118"/>
                  <a:ext cx="461010" cy="345731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48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32E15D46-49E8-5485-CCB7-0B1155A27674}"/>
                    </a:ext>
                  </a:extLst>
                </p:cNvPr>
                <p:cNvSpPr txBox="1"/>
                <p:nvPr/>
              </p:nvSpPr>
              <p:spPr>
                <a:xfrm>
                  <a:off x="4168140" y="567139"/>
                  <a:ext cx="461010" cy="345731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  <a:cs typeface="Arial" pitchFamily="34" charset="0"/>
                    </a:rPr>
                    <a:t>50</a:t>
                  </a:r>
                  <a:endParaRPr lang="en-US" sz="750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8D1C3E08-8DA0-5092-A258-7B316B72B685}"/>
                    </a:ext>
                  </a:extLst>
                </p:cNvPr>
                <p:cNvSpPr txBox="1"/>
                <p:nvPr/>
              </p:nvSpPr>
              <p:spPr>
                <a:xfrm>
                  <a:off x="4168140" y="176327"/>
                  <a:ext cx="461010" cy="345731"/>
                </a:xfrm>
                <a:prstGeom prst="rect">
                  <a:avLst/>
                </a:prstGeom>
                <a:noFill/>
              </p:spPr>
              <p:txBody>
                <a:bodyPr wrap="square" lIns="0" rIns="34290" rtlCol="0">
                  <a:spAutoFit/>
                </a:bodyPr>
                <a:lstStyle/>
                <a:p>
                  <a:pPr algn="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50" dirty="0">
                      <a:latin typeface="Trebuchet MS"/>
                      <a:ea typeface="+mn-ea"/>
                    </a:rPr>
                    <a:t>52</a:t>
                  </a: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582F8B80-A9CD-9816-8A97-5E87DC3A0873}"/>
                  </a:ext>
                </a:extLst>
              </p:cNvPr>
              <p:cNvGrpSpPr/>
              <p:nvPr/>
            </p:nvGrpSpPr>
            <p:grpSpPr>
              <a:xfrm>
                <a:off x="5168609" y="2993073"/>
                <a:ext cx="6054807" cy="557226"/>
                <a:chOff x="5168609" y="3427413"/>
                <a:chExt cx="6054807" cy="557226"/>
              </a:xfrm>
            </p:grpSpPr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C00E75A6-CE1F-C343-E185-F563A3F7D82E}"/>
                    </a:ext>
                  </a:extLst>
                </p:cNvPr>
                <p:cNvSpPr txBox="1"/>
                <p:nvPr/>
              </p:nvSpPr>
              <p:spPr>
                <a:xfrm>
                  <a:off x="5168609" y="3427413"/>
                  <a:ext cx="281360" cy="355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88" dirty="0">
                      <a:latin typeface="Trebuchet MS"/>
                      <a:ea typeface="+mn-ea"/>
                      <a:cs typeface="Arial" pitchFamily="34" charset="0"/>
                    </a:rPr>
                    <a:t>0</a:t>
                  </a:r>
                  <a:endParaRPr lang="en-US" sz="788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3239D477-BE64-780C-8BEE-E1A5883E01B9}"/>
                    </a:ext>
                  </a:extLst>
                </p:cNvPr>
                <p:cNvSpPr txBox="1"/>
                <p:nvPr/>
              </p:nvSpPr>
              <p:spPr>
                <a:xfrm>
                  <a:off x="6312269" y="3427413"/>
                  <a:ext cx="281360" cy="355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88" dirty="0">
                      <a:latin typeface="Trebuchet MS"/>
                      <a:ea typeface="+mn-ea"/>
                      <a:cs typeface="Arial" pitchFamily="34" charset="0"/>
                    </a:rPr>
                    <a:t>4</a:t>
                  </a:r>
                  <a:endParaRPr lang="en-US" sz="788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7480CA4B-9B44-DB6F-80D6-28D662566EDE}"/>
                    </a:ext>
                  </a:extLst>
                </p:cNvPr>
                <p:cNvSpPr txBox="1"/>
                <p:nvPr/>
              </p:nvSpPr>
              <p:spPr>
                <a:xfrm>
                  <a:off x="7462156" y="3427413"/>
                  <a:ext cx="281360" cy="355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88" dirty="0">
                      <a:latin typeface="Trebuchet MS"/>
                      <a:ea typeface="+mn-ea"/>
                      <a:cs typeface="Arial" pitchFamily="34" charset="0"/>
                    </a:rPr>
                    <a:t>8</a:t>
                  </a:r>
                  <a:endParaRPr lang="en-US" sz="788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5DA40A26-7881-EB07-FE99-41C960E266E2}"/>
                    </a:ext>
                  </a:extLst>
                </p:cNvPr>
                <p:cNvSpPr txBox="1"/>
                <p:nvPr/>
              </p:nvSpPr>
              <p:spPr>
                <a:xfrm>
                  <a:off x="8484730" y="3427413"/>
                  <a:ext cx="461010" cy="5572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88" dirty="0">
                      <a:latin typeface="Trebuchet MS"/>
                      <a:ea typeface="+mn-ea"/>
                      <a:cs typeface="Arial" pitchFamily="34" charset="0"/>
                    </a:rPr>
                    <a:t>12</a:t>
                  </a:r>
                  <a:endParaRPr lang="en-US" sz="788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E0F020F0-A983-4B7A-EA4E-28A763482802}"/>
                    </a:ext>
                  </a:extLst>
                </p:cNvPr>
                <p:cNvSpPr txBox="1"/>
                <p:nvPr/>
              </p:nvSpPr>
              <p:spPr>
                <a:xfrm>
                  <a:off x="9612714" y="3427413"/>
                  <a:ext cx="461010" cy="557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88" dirty="0">
                      <a:latin typeface="Trebuchet MS"/>
                      <a:ea typeface="+mn-ea"/>
                      <a:cs typeface="Arial" pitchFamily="34" charset="0"/>
                    </a:rPr>
                    <a:t>16</a:t>
                  </a:r>
                  <a:endParaRPr lang="en-US" sz="788" dirty="0">
                    <a:latin typeface="Trebuchet MS"/>
                    <a:ea typeface="+mn-ea"/>
                  </a:endParaRPr>
                </a:p>
              </p:txBody>
            </p:sp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0A30E871-0BE7-69EC-D103-7D851E889CC1}"/>
                    </a:ext>
                  </a:extLst>
                </p:cNvPr>
                <p:cNvSpPr txBox="1"/>
                <p:nvPr/>
              </p:nvSpPr>
              <p:spPr>
                <a:xfrm>
                  <a:off x="10762406" y="3427413"/>
                  <a:ext cx="461010" cy="5572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88" dirty="0">
                      <a:latin typeface="Trebuchet MS"/>
                      <a:ea typeface="+mn-ea"/>
                      <a:cs typeface="Arial" pitchFamily="34" charset="0"/>
                    </a:rPr>
                    <a:t>20</a:t>
                  </a:r>
                  <a:endParaRPr lang="en-US" sz="788" dirty="0">
                    <a:latin typeface="Trebuchet MS"/>
                    <a:ea typeface="+mn-ea"/>
                  </a:endParaRPr>
                </a:p>
              </p:txBody>
            </p:sp>
          </p:grpSp>
        </p:grpSp>
        <p:grpSp>
          <p:nvGrpSpPr>
            <p:cNvPr id="126" name="Group 240">
              <a:extLst>
                <a:ext uri="{FF2B5EF4-FFF2-40B4-BE49-F238E27FC236}">
                  <a16:creationId xmlns:a16="http://schemas.microsoft.com/office/drawing/2014/main" id="{E3FDE3B7-3238-73F5-7E2B-2813C93013BF}"/>
                </a:ext>
              </a:extLst>
            </p:cNvPr>
            <p:cNvGrpSpPr/>
            <p:nvPr/>
          </p:nvGrpSpPr>
          <p:grpSpPr>
            <a:xfrm>
              <a:off x="8681122" y="2757242"/>
              <a:ext cx="94422" cy="265357"/>
              <a:chOff x="3830320" y="2087880"/>
              <a:chExt cx="146304" cy="208280"/>
            </a:xfrm>
          </p:grpSpPr>
          <p:cxnSp>
            <p:nvCxnSpPr>
              <p:cNvPr id="166" name="Straight Connector 52">
                <a:extLst>
                  <a:ext uri="{FF2B5EF4-FFF2-40B4-BE49-F238E27FC236}">
                    <a16:creationId xmlns:a16="http://schemas.microsoft.com/office/drawing/2014/main" id="{CD698900-7FB6-3CEE-60C4-0D267DF215C2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728D4B0A-8420-D461-436D-FC5A36B81DDF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716CAD1-A761-D56C-13B9-4A83A34FD1FD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3">
              <a:extLst>
                <a:ext uri="{FF2B5EF4-FFF2-40B4-BE49-F238E27FC236}">
                  <a16:creationId xmlns:a16="http://schemas.microsoft.com/office/drawing/2014/main" id="{D6B6CDF7-8A8E-917E-6F62-D8B10FF054B4}"/>
                </a:ext>
              </a:extLst>
            </p:cNvPr>
            <p:cNvCxnSpPr/>
            <p:nvPr/>
          </p:nvCxnSpPr>
          <p:spPr>
            <a:xfrm flipH="1">
              <a:off x="8905042" y="4593259"/>
              <a:ext cx="259353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4">
              <a:extLst>
                <a:ext uri="{FF2B5EF4-FFF2-40B4-BE49-F238E27FC236}">
                  <a16:creationId xmlns:a16="http://schemas.microsoft.com/office/drawing/2014/main" id="{09E00249-AA90-8193-F390-64803E2759C7}"/>
                </a:ext>
              </a:extLst>
            </p:cNvPr>
            <p:cNvCxnSpPr/>
            <p:nvPr/>
          </p:nvCxnSpPr>
          <p:spPr>
            <a:xfrm rot="16200000">
              <a:off x="6734831" y="4596921"/>
              <a:ext cx="1202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F7AA490-CB5B-AEF8-2FDB-8E93F9A02B09}"/>
                </a:ext>
              </a:extLst>
            </p:cNvPr>
            <p:cNvCxnSpPr/>
            <p:nvPr/>
          </p:nvCxnSpPr>
          <p:spPr>
            <a:xfrm flipH="1">
              <a:off x="6789769" y="4594519"/>
              <a:ext cx="19529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6">
              <a:extLst>
                <a:ext uri="{FF2B5EF4-FFF2-40B4-BE49-F238E27FC236}">
                  <a16:creationId xmlns:a16="http://schemas.microsoft.com/office/drawing/2014/main" id="{D13A1F3E-9B8B-D92D-0974-3B5D9F6F495B}"/>
                </a:ext>
              </a:extLst>
            </p:cNvPr>
            <p:cNvCxnSpPr/>
            <p:nvPr/>
          </p:nvCxnSpPr>
          <p:spPr>
            <a:xfrm rot="16200000">
              <a:off x="8692644" y="4591894"/>
              <a:ext cx="1202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27">
              <a:extLst>
                <a:ext uri="{FF2B5EF4-FFF2-40B4-BE49-F238E27FC236}">
                  <a16:creationId xmlns:a16="http://schemas.microsoft.com/office/drawing/2014/main" id="{10414FB1-EC05-69F7-F65E-EA0552CDDAA2}"/>
                </a:ext>
              </a:extLst>
            </p:cNvPr>
            <p:cNvCxnSpPr/>
            <p:nvPr/>
          </p:nvCxnSpPr>
          <p:spPr>
            <a:xfrm rot="16200000">
              <a:off x="8844940" y="4589956"/>
              <a:ext cx="1202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42C0EEB-6D5F-3062-8B08-A0FEBC387EA8}"/>
                </a:ext>
              </a:extLst>
            </p:cNvPr>
            <p:cNvCxnSpPr/>
            <p:nvPr/>
          </p:nvCxnSpPr>
          <p:spPr>
            <a:xfrm rot="16200000">
              <a:off x="11446099" y="4589995"/>
              <a:ext cx="1202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21">
              <a:extLst>
                <a:ext uri="{FF2B5EF4-FFF2-40B4-BE49-F238E27FC236}">
                  <a16:creationId xmlns:a16="http://schemas.microsoft.com/office/drawing/2014/main" id="{01553F45-11C0-11A2-7442-B856A6CAD0DB}"/>
                </a:ext>
              </a:extLst>
            </p:cNvPr>
            <p:cNvSpPr txBox="1"/>
            <p:nvPr/>
          </p:nvSpPr>
          <p:spPr>
            <a:xfrm>
              <a:off x="9226599" y="4469722"/>
              <a:ext cx="1926602" cy="271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latin typeface="Trebuchet MS"/>
                  <a:ea typeface="+mn-ea"/>
                  <a:cs typeface="Arial" pitchFamily="34" charset="0"/>
                </a:rPr>
                <a:t>Weeks Post Treatment</a:t>
              </a:r>
              <a:endParaRPr lang="en-US" sz="900" b="1" dirty="0">
                <a:latin typeface="Trebuchet MS"/>
                <a:ea typeface="+mn-ea"/>
              </a:endParaRPr>
            </a:p>
          </p:txBody>
        </p:sp>
        <p:sp>
          <p:nvSpPr>
            <p:cNvPr id="134" name="TextBox 14">
              <a:extLst>
                <a:ext uri="{FF2B5EF4-FFF2-40B4-BE49-F238E27FC236}">
                  <a16:creationId xmlns:a16="http://schemas.microsoft.com/office/drawing/2014/main" id="{D69BF12A-8457-CFAF-BC1C-C5EEBDAE5872}"/>
                </a:ext>
              </a:extLst>
            </p:cNvPr>
            <p:cNvSpPr txBox="1"/>
            <p:nvPr/>
          </p:nvSpPr>
          <p:spPr>
            <a:xfrm>
              <a:off x="6965431" y="4469722"/>
              <a:ext cx="1656114" cy="271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latin typeface="Trebuchet MS"/>
                  <a:ea typeface="+mn-ea"/>
                  <a:cs typeface="Arial" pitchFamily="34" charset="0"/>
                </a:rPr>
                <a:t>Treatment Weeks</a:t>
              </a:r>
              <a:endParaRPr lang="en-US" sz="900" b="1" dirty="0">
                <a:latin typeface="Trebuchet MS"/>
                <a:ea typeface="+mn-ea"/>
              </a:endParaRPr>
            </a:p>
          </p:txBody>
        </p:sp>
        <p:grpSp>
          <p:nvGrpSpPr>
            <p:cNvPr id="135" name="Group 432">
              <a:extLst>
                <a:ext uri="{FF2B5EF4-FFF2-40B4-BE49-F238E27FC236}">
                  <a16:creationId xmlns:a16="http://schemas.microsoft.com/office/drawing/2014/main" id="{C7D7C8AC-CBC3-F534-1307-A5F79393CE1D}"/>
                </a:ext>
              </a:extLst>
            </p:cNvPr>
            <p:cNvGrpSpPr/>
            <p:nvPr/>
          </p:nvGrpSpPr>
          <p:grpSpPr>
            <a:xfrm>
              <a:off x="7070917" y="2458487"/>
              <a:ext cx="4107557" cy="759926"/>
              <a:chOff x="7070917" y="2458487"/>
              <a:chExt cx="4107557" cy="759926"/>
            </a:xfrm>
          </p:grpSpPr>
          <p:sp>
            <p:nvSpPr>
              <p:cNvPr id="160" name="Rectangle 15">
                <a:extLst>
                  <a:ext uri="{FF2B5EF4-FFF2-40B4-BE49-F238E27FC236}">
                    <a16:creationId xmlns:a16="http://schemas.microsoft.com/office/drawing/2014/main" id="{83DC7995-4AD2-CE3E-1864-DC6F50E67FA0}"/>
                  </a:ext>
                </a:extLst>
              </p:cNvPr>
              <p:cNvSpPr/>
              <p:nvPr/>
            </p:nvSpPr>
            <p:spPr>
              <a:xfrm>
                <a:off x="7873515" y="3023207"/>
                <a:ext cx="76937" cy="58886"/>
              </a:xfrm>
              <a:prstGeom prst="rect">
                <a:avLst/>
              </a:prstGeom>
              <a:solidFill>
                <a:srgbClr val="FFD338"/>
              </a:solidFill>
              <a:ln>
                <a:solidFill>
                  <a:srgbClr val="FFD33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788" dirty="0">
                  <a:solidFill>
                    <a:schemeClr val="tx1"/>
                  </a:solidFill>
                  <a:latin typeface="Trebuchet MS"/>
                </a:endParaRPr>
              </a:p>
            </p:txBody>
          </p:sp>
          <p:sp>
            <p:nvSpPr>
              <p:cNvPr id="161" name="Rectangle 15">
                <a:extLst>
                  <a:ext uri="{FF2B5EF4-FFF2-40B4-BE49-F238E27FC236}">
                    <a16:creationId xmlns:a16="http://schemas.microsoft.com/office/drawing/2014/main" id="{FFFA0EAF-2454-820E-831A-D7152B129216}"/>
                  </a:ext>
                </a:extLst>
              </p:cNvPr>
              <p:cNvSpPr/>
              <p:nvPr/>
            </p:nvSpPr>
            <p:spPr>
              <a:xfrm>
                <a:off x="7070917" y="3159527"/>
                <a:ext cx="76937" cy="58886"/>
              </a:xfrm>
              <a:prstGeom prst="rect">
                <a:avLst/>
              </a:prstGeom>
              <a:solidFill>
                <a:srgbClr val="FFD338"/>
              </a:solidFill>
              <a:ln>
                <a:solidFill>
                  <a:srgbClr val="FFD33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788" dirty="0">
                  <a:solidFill>
                    <a:schemeClr val="tx1"/>
                  </a:solidFill>
                  <a:latin typeface="Trebuchet MS"/>
                </a:endParaRPr>
              </a:p>
            </p:txBody>
          </p:sp>
          <p:sp>
            <p:nvSpPr>
              <p:cNvPr id="162" name="Rectangle 15">
                <a:extLst>
                  <a:ext uri="{FF2B5EF4-FFF2-40B4-BE49-F238E27FC236}">
                    <a16:creationId xmlns:a16="http://schemas.microsoft.com/office/drawing/2014/main" id="{F90A22F2-2E58-54CE-306D-29EFD10A83E2}"/>
                  </a:ext>
                </a:extLst>
              </p:cNvPr>
              <p:cNvSpPr/>
              <p:nvPr/>
            </p:nvSpPr>
            <p:spPr>
              <a:xfrm>
                <a:off x="8690987" y="2581042"/>
                <a:ext cx="76937" cy="58886"/>
              </a:xfrm>
              <a:prstGeom prst="rect">
                <a:avLst/>
              </a:prstGeom>
              <a:solidFill>
                <a:srgbClr val="FFD338"/>
              </a:solidFill>
              <a:ln>
                <a:solidFill>
                  <a:srgbClr val="FFD33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788" dirty="0">
                  <a:solidFill>
                    <a:schemeClr val="tx1"/>
                  </a:solidFill>
                  <a:latin typeface="Trebuchet MS"/>
                </a:endParaRPr>
              </a:p>
            </p:txBody>
          </p:sp>
          <p:sp>
            <p:nvSpPr>
              <p:cNvPr id="163" name="Rectangle 15">
                <a:extLst>
                  <a:ext uri="{FF2B5EF4-FFF2-40B4-BE49-F238E27FC236}">
                    <a16:creationId xmlns:a16="http://schemas.microsoft.com/office/drawing/2014/main" id="{6CD498F0-3F0B-84F0-7A47-C3A3BEADF2EF}"/>
                  </a:ext>
                </a:extLst>
              </p:cNvPr>
              <p:cNvSpPr/>
              <p:nvPr/>
            </p:nvSpPr>
            <p:spPr>
              <a:xfrm>
                <a:off x="9491117" y="2458487"/>
                <a:ext cx="76937" cy="58886"/>
              </a:xfrm>
              <a:prstGeom prst="rect">
                <a:avLst/>
              </a:prstGeom>
              <a:solidFill>
                <a:srgbClr val="FFD338"/>
              </a:solidFill>
              <a:ln>
                <a:solidFill>
                  <a:srgbClr val="FFD33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788" dirty="0">
                  <a:solidFill>
                    <a:schemeClr val="tx1"/>
                  </a:solidFill>
                  <a:latin typeface="Trebuchet MS"/>
                </a:endParaRPr>
              </a:p>
            </p:txBody>
          </p:sp>
          <p:sp>
            <p:nvSpPr>
              <p:cNvPr id="164" name="Rectangle 15">
                <a:extLst>
                  <a:ext uri="{FF2B5EF4-FFF2-40B4-BE49-F238E27FC236}">
                    <a16:creationId xmlns:a16="http://schemas.microsoft.com/office/drawing/2014/main" id="{D70E3784-CDC8-C50C-FD8F-B8BE06752A31}"/>
                  </a:ext>
                </a:extLst>
              </p:cNvPr>
              <p:cNvSpPr/>
              <p:nvPr/>
            </p:nvSpPr>
            <p:spPr>
              <a:xfrm>
                <a:off x="10302677" y="2534052"/>
                <a:ext cx="76937" cy="58886"/>
              </a:xfrm>
              <a:prstGeom prst="rect">
                <a:avLst/>
              </a:prstGeom>
              <a:solidFill>
                <a:srgbClr val="FFD338"/>
              </a:solidFill>
              <a:ln>
                <a:solidFill>
                  <a:srgbClr val="FFD33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788" dirty="0">
                  <a:solidFill>
                    <a:schemeClr val="tx1"/>
                  </a:solidFill>
                  <a:latin typeface="Trebuchet MS"/>
                </a:endParaRPr>
              </a:p>
            </p:txBody>
          </p:sp>
          <p:sp>
            <p:nvSpPr>
              <p:cNvPr id="165" name="Rectangle 15">
                <a:extLst>
                  <a:ext uri="{FF2B5EF4-FFF2-40B4-BE49-F238E27FC236}">
                    <a16:creationId xmlns:a16="http://schemas.microsoft.com/office/drawing/2014/main" id="{1B5C95CC-3D5C-4665-20F2-C0C4AADE96C0}"/>
                  </a:ext>
                </a:extLst>
              </p:cNvPr>
              <p:cNvSpPr/>
              <p:nvPr/>
            </p:nvSpPr>
            <p:spPr>
              <a:xfrm>
                <a:off x="11101537" y="2461027"/>
                <a:ext cx="76937" cy="58886"/>
              </a:xfrm>
              <a:prstGeom prst="rect">
                <a:avLst/>
              </a:prstGeom>
              <a:solidFill>
                <a:srgbClr val="FFD338"/>
              </a:solidFill>
              <a:ln>
                <a:solidFill>
                  <a:srgbClr val="FFD33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788" dirty="0">
                  <a:solidFill>
                    <a:schemeClr val="tx1"/>
                  </a:solidFill>
                  <a:latin typeface="Trebuchet MS"/>
                </a:endParaRPr>
              </a:p>
            </p:txBody>
          </p:sp>
        </p:grpSp>
        <p:grpSp>
          <p:nvGrpSpPr>
            <p:cNvPr id="136" name="Group 240">
              <a:extLst>
                <a:ext uri="{FF2B5EF4-FFF2-40B4-BE49-F238E27FC236}">
                  <a16:creationId xmlns:a16="http://schemas.microsoft.com/office/drawing/2014/main" id="{F9A5B96E-2262-FFC2-DD37-F2C00CCE0D6E}"/>
                </a:ext>
              </a:extLst>
            </p:cNvPr>
            <p:cNvGrpSpPr/>
            <p:nvPr/>
          </p:nvGrpSpPr>
          <p:grpSpPr>
            <a:xfrm>
              <a:off x="9481222" y="2675962"/>
              <a:ext cx="104738" cy="313618"/>
              <a:chOff x="3830320" y="2087880"/>
              <a:chExt cx="146304" cy="208280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AC37904A-6AF4-8B39-1F74-D12311E77856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2B4C588-51F3-4390-C9C9-63D06CF4CFA9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E358B7D-9B8C-F4C9-AFE8-0615A149D6C6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240">
              <a:extLst>
                <a:ext uri="{FF2B5EF4-FFF2-40B4-BE49-F238E27FC236}">
                  <a16:creationId xmlns:a16="http://schemas.microsoft.com/office/drawing/2014/main" id="{9BC150C9-F450-A282-B6F7-13F31C28054B}"/>
                </a:ext>
              </a:extLst>
            </p:cNvPr>
            <p:cNvGrpSpPr/>
            <p:nvPr/>
          </p:nvGrpSpPr>
          <p:grpSpPr>
            <a:xfrm>
              <a:off x="10288942" y="2635322"/>
              <a:ext cx="104738" cy="364418"/>
              <a:chOff x="3830320" y="2087880"/>
              <a:chExt cx="146304" cy="208280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A9ECF604-217D-5944-5721-453C4D4D8582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4BDE008-CDFA-CE14-4878-142491BF4568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ED764379-9C0A-8205-A106-3638EA12D82F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240">
              <a:extLst>
                <a:ext uri="{FF2B5EF4-FFF2-40B4-BE49-F238E27FC236}">
                  <a16:creationId xmlns:a16="http://schemas.microsoft.com/office/drawing/2014/main" id="{3461C6C8-1A11-4093-2B5B-4DE1E14CCEC6}"/>
                </a:ext>
              </a:extLst>
            </p:cNvPr>
            <p:cNvGrpSpPr/>
            <p:nvPr/>
          </p:nvGrpSpPr>
          <p:grpSpPr>
            <a:xfrm>
              <a:off x="11089042" y="2710180"/>
              <a:ext cx="104738" cy="312420"/>
              <a:chOff x="3830320" y="2087880"/>
              <a:chExt cx="146304" cy="208280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5D258F24-4E63-A9C5-1035-9BEF64F077F0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69CC59A4-F21F-913A-B61A-1B586E82119A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DE6A1A41-2225-C5BC-0161-B6564E0D1151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240">
              <a:extLst>
                <a:ext uri="{FF2B5EF4-FFF2-40B4-BE49-F238E27FC236}">
                  <a16:creationId xmlns:a16="http://schemas.microsoft.com/office/drawing/2014/main" id="{30E57CE0-8970-478E-3FAC-5488FD07983B}"/>
                </a:ext>
              </a:extLst>
            </p:cNvPr>
            <p:cNvGrpSpPr/>
            <p:nvPr/>
          </p:nvGrpSpPr>
          <p:grpSpPr>
            <a:xfrm>
              <a:off x="7863242" y="2922342"/>
              <a:ext cx="94422" cy="280598"/>
              <a:chOff x="3830320" y="2087880"/>
              <a:chExt cx="146304" cy="208280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BE53A-462A-BB90-E1FF-8427EF736FCC}"/>
                  </a:ext>
                </a:extLst>
              </p:cNvPr>
              <p:cNvCxnSpPr/>
              <p:nvPr/>
            </p:nvCxnSpPr>
            <p:spPr>
              <a:xfrm>
                <a:off x="3903472" y="2087880"/>
                <a:ext cx="0" cy="203200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4A29F2EB-58A3-A83A-8E54-CF03CE114E24}"/>
                  </a:ext>
                </a:extLst>
              </p:cNvPr>
              <p:cNvCxnSpPr/>
              <p:nvPr/>
            </p:nvCxnSpPr>
            <p:spPr>
              <a:xfrm rot="16200000">
                <a:off x="3903472" y="222300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87E7B62-04E0-B5B8-3D3A-0962C444DBB2}"/>
                  </a:ext>
                </a:extLst>
              </p:cNvPr>
              <p:cNvCxnSpPr/>
              <p:nvPr/>
            </p:nvCxnSpPr>
            <p:spPr>
              <a:xfrm rot="16200000">
                <a:off x="3903472" y="2014728"/>
                <a:ext cx="0" cy="146304"/>
              </a:xfrm>
              <a:prstGeom prst="line">
                <a:avLst/>
              </a:prstGeom>
              <a:ln w="12700">
                <a:solidFill>
                  <a:srgbClr val="5ACC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2556C04-02FD-111A-D2EB-D7CC56D146C9}"/>
                </a:ext>
              </a:extLst>
            </p:cNvPr>
            <p:cNvSpPr txBox="1"/>
            <p:nvPr/>
          </p:nvSpPr>
          <p:spPr>
            <a:xfrm>
              <a:off x="7242891" y="1207162"/>
              <a:ext cx="3886532" cy="740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>
                  <a:latin typeface="Trebuchet MS"/>
                  <a:ea typeface="+mn-ea"/>
                  <a:cs typeface="Arial" pitchFamily="34" charset="0"/>
                </a:rPr>
                <a:t>PROMIS 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>
                  <a:latin typeface="Trebuchet MS"/>
                  <a:ea typeface="+mn-ea"/>
                  <a:cs typeface="Arial" pitchFamily="34" charset="0"/>
                </a:rPr>
                <a:t>Mental Health (</a:t>
              </a:r>
              <a:r>
                <a:rPr lang="en-US" sz="1500" i="1" dirty="0">
                  <a:latin typeface="Trebuchet MS"/>
                  <a:ea typeface="+mn-ea"/>
                </a:rPr>
                <a:t>P </a:t>
              </a:r>
              <a:r>
                <a:rPr lang="en-US" sz="1500" dirty="0">
                  <a:latin typeface="Trebuchet MS"/>
                  <a:ea typeface="+mn-ea"/>
                </a:rPr>
                <a:t>=.36)</a:t>
              </a:r>
              <a:endParaRPr lang="en-US" sz="1500" b="1" dirty="0">
                <a:latin typeface="Trebuchet MS"/>
                <a:ea typeface="+mn-ea"/>
              </a:endParaRPr>
            </a:p>
          </p:txBody>
        </p:sp>
        <p:grpSp>
          <p:nvGrpSpPr>
            <p:cNvPr id="141" name="Group 431">
              <a:extLst>
                <a:ext uri="{FF2B5EF4-FFF2-40B4-BE49-F238E27FC236}">
                  <a16:creationId xmlns:a16="http://schemas.microsoft.com/office/drawing/2014/main" id="{16961928-D321-980C-DF0F-80DA13470BB4}"/>
                </a:ext>
              </a:extLst>
            </p:cNvPr>
            <p:cNvGrpSpPr/>
            <p:nvPr/>
          </p:nvGrpSpPr>
          <p:grpSpPr>
            <a:xfrm>
              <a:off x="7071361" y="2766060"/>
              <a:ext cx="4122276" cy="590636"/>
              <a:chOff x="7071361" y="2766060"/>
              <a:chExt cx="4122276" cy="590636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CE151459-B9E9-C761-BA1F-8E383587E45B}"/>
                  </a:ext>
                </a:extLst>
              </p:cNvPr>
              <p:cNvSpPr/>
              <p:nvPr/>
            </p:nvSpPr>
            <p:spPr>
              <a:xfrm>
                <a:off x="7861301" y="3014980"/>
                <a:ext cx="91296" cy="82636"/>
              </a:xfrm>
              <a:prstGeom prst="ellipse">
                <a:avLst/>
              </a:prstGeom>
              <a:solidFill>
                <a:srgbClr val="5ACC04"/>
              </a:solidFill>
              <a:ln>
                <a:solidFill>
                  <a:srgbClr val="5ACC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788" dirty="0">
                  <a:solidFill>
                    <a:schemeClr val="tx1"/>
                  </a:solidFill>
                  <a:latin typeface="Trebuchet M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6247004-AE9D-4613-C003-4AC53D866CF4}"/>
                  </a:ext>
                </a:extLst>
              </p:cNvPr>
              <p:cNvSpPr/>
              <p:nvPr/>
            </p:nvSpPr>
            <p:spPr>
              <a:xfrm>
                <a:off x="9486901" y="2766060"/>
                <a:ext cx="91296" cy="82636"/>
              </a:xfrm>
              <a:prstGeom prst="ellipse">
                <a:avLst/>
              </a:prstGeom>
              <a:solidFill>
                <a:srgbClr val="5ACC04"/>
              </a:solidFill>
              <a:ln>
                <a:solidFill>
                  <a:srgbClr val="5ACC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788" dirty="0">
                  <a:solidFill>
                    <a:schemeClr val="tx1"/>
                  </a:solidFill>
                  <a:latin typeface="Trebuchet M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0E793645-97AD-E2C8-ADCA-19019D5AE988}"/>
                  </a:ext>
                </a:extLst>
              </p:cNvPr>
              <p:cNvSpPr/>
              <p:nvPr/>
            </p:nvSpPr>
            <p:spPr>
              <a:xfrm>
                <a:off x="7071361" y="3274060"/>
                <a:ext cx="91296" cy="82636"/>
              </a:xfrm>
              <a:prstGeom prst="ellipse">
                <a:avLst/>
              </a:prstGeom>
              <a:solidFill>
                <a:srgbClr val="5ACC04"/>
              </a:solidFill>
              <a:ln>
                <a:solidFill>
                  <a:srgbClr val="5ACC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788" dirty="0">
                  <a:solidFill>
                    <a:schemeClr val="tx1"/>
                  </a:solidFill>
                  <a:latin typeface="Trebuchet MS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6244CD24-2580-5143-26CA-A328EEFD8171}"/>
                  </a:ext>
                </a:extLst>
              </p:cNvPr>
              <p:cNvSpPr/>
              <p:nvPr/>
            </p:nvSpPr>
            <p:spPr>
              <a:xfrm>
                <a:off x="8684261" y="2816860"/>
                <a:ext cx="91296" cy="82636"/>
              </a:xfrm>
              <a:prstGeom prst="ellipse">
                <a:avLst/>
              </a:prstGeom>
              <a:solidFill>
                <a:srgbClr val="5ACC04"/>
              </a:solidFill>
              <a:ln>
                <a:solidFill>
                  <a:srgbClr val="5ACC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788" dirty="0">
                  <a:solidFill>
                    <a:schemeClr val="tx1"/>
                  </a:solidFill>
                  <a:latin typeface="Trebuchet M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4EFF62A-6E5A-339D-8F61-EAE45BB59339}"/>
                  </a:ext>
                </a:extLst>
              </p:cNvPr>
              <p:cNvSpPr/>
              <p:nvPr/>
            </p:nvSpPr>
            <p:spPr>
              <a:xfrm>
                <a:off x="10297161" y="2771140"/>
                <a:ext cx="91296" cy="82636"/>
              </a:xfrm>
              <a:prstGeom prst="ellipse">
                <a:avLst/>
              </a:prstGeom>
              <a:solidFill>
                <a:srgbClr val="5ACC04"/>
              </a:solidFill>
              <a:ln>
                <a:solidFill>
                  <a:srgbClr val="5ACC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788" dirty="0">
                  <a:solidFill>
                    <a:schemeClr val="tx1"/>
                  </a:solidFill>
                  <a:latin typeface="Trebuchet M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FE88CB39-9E97-16AD-D6B6-F8DF11C0C5EA}"/>
                  </a:ext>
                </a:extLst>
              </p:cNvPr>
              <p:cNvSpPr/>
              <p:nvPr/>
            </p:nvSpPr>
            <p:spPr>
              <a:xfrm>
                <a:off x="11102341" y="2837180"/>
                <a:ext cx="91296" cy="82636"/>
              </a:xfrm>
              <a:prstGeom prst="ellipse">
                <a:avLst/>
              </a:prstGeom>
              <a:solidFill>
                <a:srgbClr val="5ACC04"/>
              </a:solidFill>
              <a:ln>
                <a:solidFill>
                  <a:srgbClr val="5ACC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788" dirty="0">
                  <a:solidFill>
                    <a:schemeClr val="tx1"/>
                  </a:solidFill>
                  <a:latin typeface="Trebuchet MS"/>
                </a:endParaRPr>
              </a:p>
            </p:txBody>
          </p:sp>
        </p:grpSp>
      </p:grpSp>
      <p:grpSp>
        <p:nvGrpSpPr>
          <p:cNvPr id="224" name="Group 141">
            <a:extLst>
              <a:ext uri="{FF2B5EF4-FFF2-40B4-BE49-F238E27FC236}">
                <a16:creationId xmlns:a16="http://schemas.microsoft.com/office/drawing/2014/main" id="{EE4D8B75-CC66-431E-2648-0BFD2AFE013B}"/>
              </a:ext>
            </a:extLst>
          </p:cNvPr>
          <p:cNvGrpSpPr/>
          <p:nvPr/>
        </p:nvGrpSpPr>
        <p:grpSpPr>
          <a:xfrm>
            <a:off x="7571889" y="3035968"/>
            <a:ext cx="1463389" cy="434350"/>
            <a:chOff x="13659667" y="-664170"/>
            <a:chExt cx="2256457" cy="704806"/>
          </a:xfrm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51803FF6-2F17-7FA4-84EB-4D1B415B3799}"/>
                </a:ext>
              </a:extLst>
            </p:cNvPr>
            <p:cNvCxnSpPr/>
            <p:nvPr/>
          </p:nvCxnSpPr>
          <p:spPr>
            <a:xfrm>
              <a:off x="13659667" y="-182147"/>
              <a:ext cx="451648" cy="0"/>
            </a:xfrm>
            <a:prstGeom prst="line">
              <a:avLst/>
            </a:prstGeom>
            <a:ln w="38100">
              <a:solidFill>
                <a:srgbClr val="5ACC04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207AC151-DA12-73D0-7DDE-623AED6A4BA3}"/>
                </a:ext>
              </a:extLst>
            </p:cNvPr>
            <p:cNvCxnSpPr/>
            <p:nvPr/>
          </p:nvCxnSpPr>
          <p:spPr>
            <a:xfrm>
              <a:off x="13659667" y="-465146"/>
              <a:ext cx="451648" cy="0"/>
            </a:xfrm>
            <a:prstGeom prst="line">
              <a:avLst/>
            </a:prstGeom>
            <a:ln w="38100">
              <a:solidFill>
                <a:srgbClr val="FFD33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A0768F79-2EB8-7BDA-4BA0-2943CE2C521C}"/>
                </a:ext>
              </a:extLst>
            </p:cNvPr>
            <p:cNvSpPr txBox="1"/>
            <p:nvPr/>
          </p:nvSpPr>
          <p:spPr>
            <a:xfrm>
              <a:off x="14117674" y="-664170"/>
              <a:ext cx="1798450" cy="704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latin typeface="Trebuchet MS"/>
                  <a:ea typeface="+mn-ea"/>
                  <a:cs typeface="Arial" pitchFamily="34" charset="0"/>
                </a:rPr>
                <a:t>Acupuncture</a:t>
              </a:r>
              <a:endParaRPr lang="en-US" sz="1050" dirty="0">
                <a:latin typeface="Trebuchet MS"/>
                <a:ea typeface="+mn-ea"/>
              </a:endParaRPr>
            </a:p>
            <a:p>
              <a:pPr defTabSz="685800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latin typeface="Trebuchet MS"/>
                  <a:ea typeface="+mn-ea"/>
                  <a:cs typeface="Arial" pitchFamily="34" charset="0"/>
                </a:rPr>
                <a:t>CBT-I</a:t>
              </a: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7EE27A23-0846-8379-2A17-4520FE0E6A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21746" y="-249908"/>
              <a:ext cx="113921" cy="111283"/>
            </a:xfrm>
            <a:prstGeom prst="ellipse">
              <a:avLst/>
            </a:prstGeom>
            <a:solidFill>
              <a:srgbClr val="5ACC04"/>
            </a:solidFill>
            <a:ln>
              <a:solidFill>
                <a:srgbClr val="5ACC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  <p:sp>
          <p:nvSpPr>
            <p:cNvPr id="229" name="Rectangle 15">
              <a:extLst>
                <a:ext uri="{FF2B5EF4-FFF2-40B4-BE49-F238E27FC236}">
                  <a16:creationId xmlns:a16="http://schemas.microsoft.com/office/drawing/2014/main" id="{E9E63ABD-F050-1C1F-D07C-29098AECE9FC}"/>
                </a:ext>
              </a:extLst>
            </p:cNvPr>
            <p:cNvSpPr>
              <a:spLocks/>
            </p:cNvSpPr>
            <p:nvPr/>
          </p:nvSpPr>
          <p:spPr>
            <a:xfrm>
              <a:off x="13815288" y="-525888"/>
              <a:ext cx="126895" cy="122411"/>
            </a:xfrm>
            <a:prstGeom prst="rect">
              <a:avLst/>
            </a:prstGeom>
            <a:solidFill>
              <a:srgbClr val="FFD338"/>
            </a:solidFill>
            <a:ln>
              <a:solidFill>
                <a:srgbClr val="FFD33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788" dirty="0">
                <a:solidFill>
                  <a:schemeClr val="tx1"/>
                </a:solidFill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63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Limitations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2D5F98-06DD-E3ED-63AC-A7CBA20488FC}"/>
              </a:ext>
            </a:extLst>
          </p:cNvPr>
          <p:cNvSpPr txBox="1">
            <a:spLocks/>
          </p:cNvSpPr>
          <p:nvPr/>
        </p:nvSpPr>
        <p:spPr>
          <a:xfrm>
            <a:off x="416248" y="1264267"/>
            <a:ext cx="8492466" cy="2614966"/>
          </a:xfrm>
          <a:prstGeom prst="rect">
            <a:avLst/>
          </a:prstGeom>
        </p:spPr>
        <p:txBody>
          <a:bodyPr/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900"/>
              </a:spcBef>
            </a:pPr>
            <a:r>
              <a:rPr lang="en-US" sz="1800" dirty="0"/>
              <a:t>No usual care or waitlist control group</a:t>
            </a:r>
          </a:p>
          <a:p>
            <a:pPr marL="388144" lvl="1" indent="-213122">
              <a:lnSpc>
                <a:spcPct val="95000"/>
              </a:lnSpc>
              <a:spcBef>
                <a:spcPts val="600"/>
              </a:spcBef>
              <a:buFont typeface="Trebuchet MS" pitchFamily="34" charset="0"/>
              <a:buChar char="—"/>
            </a:pPr>
            <a:r>
              <a:rPr lang="en-US" sz="1800" spc="-15" dirty="0"/>
              <a:t>But CBT-I and ACU have already demonstrated superiority over </a:t>
            </a:r>
            <a:br>
              <a:rPr lang="en-US" sz="1800" spc="-15" dirty="0"/>
            </a:br>
            <a:r>
              <a:rPr lang="en-US" sz="1800" spc="-15" dirty="0"/>
              <a:t>no-treatment control groups </a:t>
            </a:r>
            <a:r>
              <a:rPr lang="en-US" sz="1800" b="1" spc="-15" baseline="30000" dirty="0"/>
              <a:t>1,2</a:t>
            </a:r>
            <a:r>
              <a:rPr lang="en-US" sz="1800" spc="-15" dirty="0"/>
              <a:t> </a:t>
            </a:r>
          </a:p>
          <a:p>
            <a:pPr marL="388144" lvl="1" indent="-213122">
              <a:lnSpc>
                <a:spcPct val="95000"/>
              </a:lnSpc>
              <a:spcBef>
                <a:spcPts val="600"/>
              </a:spcBef>
              <a:buFont typeface="Trebuchet MS" pitchFamily="34" charset="0"/>
              <a:buChar char="—"/>
            </a:pPr>
            <a:r>
              <a:rPr lang="en-US" sz="1800" dirty="0"/>
              <a:t>And research shows that insomnia is relatively stable once developed, </a:t>
            </a:r>
            <a:br>
              <a:rPr lang="en-US" sz="1800" dirty="0"/>
            </a:br>
            <a:r>
              <a:rPr lang="en-US" sz="1800" dirty="0"/>
              <a:t>reducing the potential for changes due to passage of time or </a:t>
            </a:r>
            <a:br>
              <a:rPr lang="en-US" sz="1800" dirty="0"/>
            </a:br>
            <a:r>
              <a:rPr lang="en-US" sz="1800" dirty="0"/>
              <a:t>statistical regression towards the mean </a:t>
            </a:r>
            <a:r>
              <a:rPr lang="en-US" sz="1800" b="1" baseline="30000" dirty="0"/>
              <a:t>3</a:t>
            </a:r>
            <a:endParaRPr lang="en-US" sz="1800" b="1" dirty="0"/>
          </a:p>
          <a:p>
            <a:pPr>
              <a:lnSpc>
                <a:spcPct val="95000"/>
              </a:lnSpc>
              <a:spcBef>
                <a:spcPts val="1800"/>
              </a:spcBef>
            </a:pPr>
            <a:r>
              <a:rPr lang="en-US" sz="1800" dirty="0"/>
              <a:t>Interventions not blinded to patients or treatment providers</a:t>
            </a:r>
          </a:p>
          <a:p>
            <a:pPr marL="388144" lvl="1" indent="-213122">
              <a:lnSpc>
                <a:spcPct val="95000"/>
              </a:lnSpc>
              <a:spcBef>
                <a:spcPts val="600"/>
              </a:spcBef>
              <a:buFont typeface="Trebuchet MS" pitchFamily="34" charset="0"/>
              <a:buChar char="—"/>
            </a:pPr>
            <a:r>
              <a:rPr lang="en-US" sz="1800" dirty="0"/>
              <a:t>Data should be interpreted as proof of effectiveness rather than efficacy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A1D14-239E-94A6-4117-083E3BD7E688}"/>
              </a:ext>
            </a:extLst>
          </p:cNvPr>
          <p:cNvSpPr txBox="1"/>
          <p:nvPr/>
        </p:nvSpPr>
        <p:spPr>
          <a:xfrm>
            <a:off x="521004" y="4065815"/>
            <a:ext cx="8083501" cy="4560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788" dirty="0">
                <a:latin typeface="Trebuchet MS"/>
                <a:ea typeface="+mn-ea"/>
              </a:rPr>
              <a:t>Choi TY et al: </a:t>
            </a:r>
            <a:r>
              <a:rPr lang="en-US" sz="788" i="1" dirty="0">
                <a:latin typeface="Trebuchet MS"/>
                <a:ea typeface="+mn-ea"/>
              </a:rPr>
              <a:t>Integr Cancer Ther</a:t>
            </a:r>
            <a:r>
              <a:rPr lang="en-US" sz="788" dirty="0">
                <a:latin typeface="Trebuchet MS"/>
                <a:ea typeface="+mn-ea"/>
              </a:rPr>
              <a:t> 16:135-146, 2017	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788" dirty="0">
                <a:latin typeface="Trebuchet MS"/>
                <a:ea typeface="+mn-ea"/>
              </a:rPr>
              <a:t>Wu JQ et al: </a:t>
            </a:r>
            <a:r>
              <a:rPr lang="en-US" sz="788" i="1" dirty="0">
                <a:latin typeface="Trebuchet MS"/>
                <a:ea typeface="+mn-ea"/>
              </a:rPr>
              <a:t>JAMA Intern Med</a:t>
            </a:r>
            <a:r>
              <a:rPr lang="en-US" sz="788" dirty="0">
                <a:latin typeface="Trebuchet MS"/>
                <a:ea typeface="+mn-ea"/>
              </a:rPr>
              <a:t> 175:1461-72, 2015	</a:t>
            </a:r>
          </a:p>
          <a:p>
            <a:pPr marL="128588" indent="-128588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788" dirty="0">
                <a:latin typeface="Trebuchet MS"/>
                <a:ea typeface="+mn-ea"/>
              </a:rPr>
              <a:t>Savard J et al: </a:t>
            </a:r>
            <a:r>
              <a:rPr lang="en-US" sz="788" i="1" dirty="0">
                <a:latin typeface="Trebuchet MS"/>
                <a:ea typeface="+mn-ea"/>
              </a:rPr>
              <a:t>J Clin Oncol</a:t>
            </a:r>
            <a:r>
              <a:rPr lang="en-US" sz="788" dirty="0">
                <a:latin typeface="Trebuchet MS"/>
                <a:ea typeface="+mn-ea"/>
              </a:rPr>
              <a:t> 29:3580-6, 2011</a:t>
            </a:r>
          </a:p>
        </p:txBody>
      </p:sp>
    </p:spTree>
    <p:extLst>
      <p:ext uri="{BB962C8B-B14F-4D97-AF65-F5344CB8AC3E}">
        <p14:creationId xmlns:p14="http://schemas.microsoft.com/office/powerpoint/2010/main" val="219410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DD3CBF-C2F6-468B-A4C9-D3905D290711}"/>
              </a:ext>
            </a:extLst>
          </p:cNvPr>
          <p:cNvGrpSpPr/>
          <p:nvPr/>
        </p:nvGrpSpPr>
        <p:grpSpPr>
          <a:xfrm>
            <a:off x="-7620" y="94593"/>
            <a:ext cx="9151620" cy="4533900"/>
            <a:chOff x="-27136" y="1"/>
            <a:chExt cx="12221559" cy="61413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6BC712-DD55-4CD0-855A-1CF678D6A844}"/>
                </a:ext>
              </a:extLst>
            </p:cNvPr>
            <p:cNvSpPr/>
            <p:nvPr/>
          </p:nvSpPr>
          <p:spPr>
            <a:xfrm>
              <a:off x="-16960" y="1"/>
              <a:ext cx="12211383" cy="6128950"/>
            </a:xfrm>
            <a:prstGeom prst="rect">
              <a:avLst/>
            </a:prstGeom>
            <a:solidFill>
              <a:srgbClr val="F4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C716C4-8ECC-402D-923F-5E93CCF6963B}"/>
                </a:ext>
              </a:extLst>
            </p:cNvPr>
            <p:cNvCxnSpPr>
              <a:cxnSpLocks/>
            </p:cNvCxnSpPr>
            <p:nvPr/>
          </p:nvCxnSpPr>
          <p:spPr>
            <a:xfrm>
              <a:off x="-27136" y="6141308"/>
              <a:ext cx="12221559" cy="0"/>
            </a:xfrm>
            <a:prstGeom prst="line">
              <a:avLst/>
            </a:prstGeom>
            <a:ln w="28575">
              <a:solidFill>
                <a:srgbClr val="0080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1A4700B-0B9E-41DB-B2E5-4CE99020CFDC}"/>
              </a:ext>
            </a:extLst>
          </p:cNvPr>
          <p:cNvSpPr txBox="1">
            <a:spLocks/>
          </p:cNvSpPr>
          <p:nvPr/>
        </p:nvSpPr>
        <p:spPr bwMode="auto">
          <a:xfrm>
            <a:off x="866775" y="592944"/>
            <a:ext cx="3463562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l" defTabSz="455447" rtl="0" eaLnBrk="1" fontAlgn="base" hangingPunct="1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5447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defTabSz="455447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defTabSz="455447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defTabSz="455447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022" algn="l" defTabSz="457022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061" algn="l" defTabSz="457022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090" algn="l" defTabSz="457022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124" algn="l" defTabSz="457022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54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Format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B7961E3-24ED-46F0-9875-9EE2B807BAA5}"/>
              </a:ext>
            </a:extLst>
          </p:cNvPr>
          <p:cNvSpPr txBox="1">
            <a:spLocks/>
          </p:cNvSpPr>
          <p:nvPr/>
        </p:nvSpPr>
        <p:spPr>
          <a:xfrm>
            <a:off x="923924" y="1197782"/>
            <a:ext cx="7439025" cy="2621744"/>
          </a:xfrm>
          <a:prstGeom prst="rect">
            <a:avLst/>
          </a:prstGeom>
        </p:spPr>
        <p:txBody>
          <a:bodyPr lIns="91414" tIns="45707" rIns="91414" bIns="45707"/>
          <a:lstStyle>
            <a:lvl1pPr marL="215426" indent="-215426" algn="l" defTabSz="455447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15372" indent="-260669" algn="l" defTabSz="455447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685579" indent="-170208" algn="l" defTabSz="455447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Presentation (30 min)</a:t>
            </a:r>
          </a:p>
          <a:p>
            <a:r>
              <a:rPr lang="en-US" dirty="0"/>
              <a:t>Design a PCOR study together (30 min)</a:t>
            </a:r>
          </a:p>
          <a:p>
            <a:pPr lvl="1"/>
            <a:r>
              <a:rPr lang="en-US" dirty="0"/>
              <a:t>Patient-centered Research Question</a:t>
            </a:r>
          </a:p>
          <a:p>
            <a:pPr lvl="1"/>
            <a:r>
              <a:rPr lang="en-US" dirty="0"/>
              <a:t>PCOTS framework</a:t>
            </a:r>
          </a:p>
        </p:txBody>
      </p:sp>
    </p:spTree>
    <p:extLst>
      <p:ext uri="{BB962C8B-B14F-4D97-AF65-F5344CB8AC3E}">
        <p14:creationId xmlns:p14="http://schemas.microsoft.com/office/powerpoint/2010/main" val="3815649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Informing Patient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87B5BE03-A45C-AFDC-AA77-E4363781D789}"/>
              </a:ext>
            </a:extLst>
          </p:cNvPr>
          <p:cNvGrpSpPr/>
          <p:nvPr/>
        </p:nvGrpSpPr>
        <p:grpSpPr>
          <a:xfrm>
            <a:off x="6453655" y="217155"/>
            <a:ext cx="1821212" cy="567070"/>
            <a:chOff x="797516" y="545330"/>
            <a:chExt cx="2917411" cy="10928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3B232F-D70A-68D3-1339-85C60DA68404}"/>
                </a:ext>
              </a:extLst>
            </p:cNvPr>
            <p:cNvSpPr txBox="1"/>
            <p:nvPr/>
          </p:nvSpPr>
          <p:spPr>
            <a:xfrm>
              <a:off x="1446784" y="1176528"/>
              <a:ext cx="2268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825" b="1" dirty="0">
                  <a:solidFill>
                    <a:prstClr val="white"/>
                  </a:solidFill>
                  <a:latin typeface="Trebuchet MS"/>
                  <a:ea typeface="+mn-ea"/>
                </a:rPr>
                <a:t>CHoosing Options </a:t>
              </a:r>
              <a:r>
                <a:rPr lang="en-US" sz="750" b="1" dirty="0">
                  <a:solidFill>
                    <a:prstClr val="white"/>
                  </a:solidFill>
                  <a:latin typeface="Trebuchet MS"/>
                  <a:ea typeface="+mn-ea"/>
                </a:rPr>
                <a:t>for </a:t>
              </a:r>
              <a:r>
                <a:rPr lang="en-US" sz="825" b="1" dirty="0">
                  <a:solidFill>
                    <a:prstClr val="white"/>
                  </a:solidFill>
                  <a:latin typeface="Trebuchet MS"/>
                  <a:ea typeface="+mn-ea"/>
                </a:rPr>
                <a:t>Insomnia </a:t>
              </a:r>
              <a:br>
                <a:rPr lang="en-US" sz="825" b="1" dirty="0">
                  <a:solidFill>
                    <a:prstClr val="white"/>
                  </a:solidFill>
                  <a:latin typeface="Trebuchet MS"/>
                  <a:ea typeface="+mn-ea"/>
                </a:rPr>
              </a:br>
              <a:r>
                <a:rPr lang="en-US" sz="750" b="1" dirty="0">
                  <a:solidFill>
                    <a:prstClr val="white"/>
                  </a:solidFill>
                  <a:latin typeface="Trebuchet MS"/>
                  <a:ea typeface="+mn-ea"/>
                </a:rPr>
                <a:t>in </a:t>
              </a:r>
              <a:r>
                <a:rPr lang="en-US" sz="825" b="1" dirty="0">
                  <a:solidFill>
                    <a:prstClr val="white"/>
                  </a:solidFill>
                  <a:latin typeface="Trebuchet MS"/>
                  <a:ea typeface="+mn-ea"/>
                </a:rPr>
                <a:t>Cancer </a:t>
              </a:r>
              <a:r>
                <a:rPr lang="en-US" sz="788" b="1" dirty="0">
                  <a:solidFill>
                    <a:prstClr val="white"/>
                  </a:solidFill>
                  <a:latin typeface="Trebuchet MS"/>
                  <a:ea typeface="+mn-ea"/>
                </a:rPr>
                <a:t>Effectively</a:t>
              </a:r>
              <a:endParaRPr lang="en-US" sz="825" b="1" dirty="0">
                <a:solidFill>
                  <a:prstClr val="white"/>
                </a:solidFill>
                <a:latin typeface="Trebuchet MS"/>
                <a:ea typeface="+mn-ea"/>
              </a:endParaRPr>
            </a:p>
          </p:txBody>
        </p:sp>
        <p:pic>
          <p:nvPicPr>
            <p:cNvPr id="6" name="Picture 5" descr="CHOICE LOGO WHITE.png">
              <a:extLst>
                <a:ext uri="{FF2B5EF4-FFF2-40B4-BE49-F238E27FC236}">
                  <a16:creationId xmlns:a16="http://schemas.microsoft.com/office/drawing/2014/main" id="{ACD0447C-BD20-343C-59A1-A43DB26CE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516" y="545330"/>
              <a:ext cx="2860083" cy="931694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CF31AAB-8E28-BF9E-7875-E3A15306AD82}"/>
              </a:ext>
            </a:extLst>
          </p:cNvPr>
          <p:cNvSpPr/>
          <p:nvPr/>
        </p:nvSpPr>
        <p:spPr>
          <a:xfrm>
            <a:off x="385763" y="1189654"/>
            <a:ext cx="8336756" cy="33061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87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24FDB9-C884-797E-A7F0-18ED9E68D810}"/>
              </a:ext>
            </a:extLst>
          </p:cNvPr>
          <p:cNvSpPr txBox="1">
            <a:spLocks/>
          </p:cNvSpPr>
          <p:nvPr/>
        </p:nvSpPr>
        <p:spPr>
          <a:xfrm>
            <a:off x="514351" y="1820423"/>
            <a:ext cx="8222456" cy="2336364"/>
          </a:xfrm>
          <a:prstGeom prst="rect">
            <a:avLst/>
          </a:prstGeom>
        </p:spPr>
        <p:txBody>
          <a:bodyPr>
            <a:noAutofit/>
          </a:bodyPr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en-US" sz="1800" dirty="0"/>
              <a:t>Both acupuncture and CBT-I produced clinically meaningful and durable benefits; but overall, CBT-I is more effective in reducing insomnia severity</a:t>
            </a:r>
          </a:p>
          <a:p>
            <a:pPr marL="342900" lvl="1">
              <a:spcBef>
                <a:spcPts val="900"/>
              </a:spcBef>
              <a:buFont typeface="Arial" pitchFamily="34" charset="0"/>
              <a:buChar char="–"/>
              <a:defRPr/>
            </a:pPr>
            <a:r>
              <a:rPr lang="en-US" sz="1800" dirty="0"/>
              <a:t>Mild insomnia: CBT-I clearly has better responses than acupuncture</a:t>
            </a:r>
          </a:p>
          <a:p>
            <a:pPr marL="342900" lvl="1">
              <a:spcBef>
                <a:spcPts val="900"/>
              </a:spcBef>
              <a:buFont typeface="Arial" pitchFamily="34" charset="0"/>
              <a:buChar char="–"/>
              <a:defRPr/>
            </a:pPr>
            <a:r>
              <a:rPr lang="en-US" sz="1800" dirty="0"/>
              <a:t>Moderate to severe insomnia: Similar responses between CBT-I and acupuncture</a:t>
            </a:r>
          </a:p>
          <a:p>
            <a:pPr>
              <a:spcBef>
                <a:spcPts val="1800"/>
              </a:spcBef>
              <a:defRPr/>
            </a:pPr>
            <a:r>
              <a:rPr lang="en-US" sz="1800" dirty="0"/>
              <a:t>Both treatments produced similar improvements in mental and physical health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D26670-C7C5-2F32-97B8-50D7247A492C}"/>
              </a:ext>
            </a:extLst>
          </p:cNvPr>
          <p:cNvSpPr txBox="1">
            <a:spLocks/>
          </p:cNvSpPr>
          <p:nvPr/>
        </p:nvSpPr>
        <p:spPr bwMode="auto">
          <a:xfrm>
            <a:off x="380809" y="1160843"/>
            <a:ext cx="8346614" cy="504671"/>
          </a:xfrm>
          <a:prstGeom prst="rect">
            <a:avLst/>
          </a:prstGeom>
          <a:solidFill>
            <a:srgbClr val="00876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algn="ctr" defTabSz="68580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986E2"/>
              </a:buClr>
            </a:pPr>
            <a:r>
              <a:rPr lang="en-US" sz="2100" b="1" dirty="0">
                <a:solidFill>
                  <a:prstClr val="white"/>
                </a:solidFill>
                <a:latin typeface="Corbel" pitchFamily="34" charset="0"/>
                <a:ea typeface="+mn-ea"/>
                <a:cs typeface="Corbel"/>
              </a:rPr>
              <a:t>Among cancer patients with insomnia </a:t>
            </a:r>
            <a:r>
              <a:rPr lang="en-US" sz="2100" dirty="0">
                <a:solidFill>
                  <a:prstClr val="white"/>
                </a:solidFill>
                <a:latin typeface="Corbel" pitchFamily="34" charset="0"/>
                <a:ea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7498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7490" y="1991975"/>
            <a:ext cx="2586504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342892" eaLnBrk="1" hangingPunct="1">
              <a:defRPr/>
            </a:pPr>
            <a:r>
              <a:rPr lang="en-US" sz="2800" b="1" dirty="0">
                <a:solidFill>
                  <a:srgbClr val="0080B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Thank you</a:t>
            </a:r>
            <a:endParaRPr lang="en-US" sz="2400" b="1" dirty="0">
              <a:solidFill>
                <a:srgbClr val="0080BE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3974" defTabSz="342892" eaLnBrk="1" hangingPunct="1">
              <a:defRPr/>
            </a:pP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maoj@mskcc.org</a:t>
            </a:r>
          </a:p>
          <a:p>
            <a:pPr defTabSz="342892" eaLnBrk="1" hangingPunct="1">
              <a:defRPr/>
            </a:pPr>
            <a:endParaRPr lang="en-US" sz="28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6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PCOTS (Trial Design)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3F2-4FBD-C314-2534-E35FFEF66A1E}"/>
              </a:ext>
            </a:extLst>
          </p:cNvPr>
          <p:cNvSpPr txBox="1">
            <a:spLocks/>
          </p:cNvSpPr>
          <p:nvPr/>
        </p:nvSpPr>
        <p:spPr>
          <a:xfrm>
            <a:off x="606583" y="1023847"/>
            <a:ext cx="7527131" cy="2334308"/>
          </a:xfrm>
          <a:prstGeom prst="rect">
            <a:avLst/>
          </a:prstGeom>
        </p:spPr>
        <p:txBody>
          <a:bodyPr/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opulation of patients / research participants and relevant subgroups of patients</a:t>
            </a:r>
          </a:p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ntervention(s) relevant to patients in the target population</a:t>
            </a:r>
          </a:p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omparator(s) relevant to patients in the target population</a:t>
            </a:r>
          </a:p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utcomes that are meaningful to patients in the target population</a:t>
            </a:r>
            <a:endParaRPr lang="en-US" sz="1800" dirty="0">
              <a:solidFill>
                <a:prstClr val="black"/>
              </a:solidFill>
            </a:endParaRPr>
          </a:p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C00000"/>
                </a:solidFill>
              </a:rPr>
              <a:t>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iming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of </a:t>
            </a:r>
            <a:r>
              <a:rPr lang="en-US" sz="1800" dirty="0">
                <a:solidFill>
                  <a:prstClr val="black"/>
                </a:solidFill>
              </a:rPr>
              <a:t>intervention,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outcomes and length of follow-up</a:t>
            </a:r>
          </a:p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ettings in which the intervention is delivered, including the healthcare providers</a:t>
            </a:r>
          </a:p>
          <a:p>
            <a:pPr marL="341189" marR="0" lvl="0" indent="-341189" algn="l" defTabSz="45544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8BA01E7-04B3-6808-92E8-0552CAB0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0367" y="2350687"/>
            <a:ext cx="1131165" cy="80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08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791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Comparative Effectiveness Research? </a:t>
            </a:r>
            <a:endParaRPr kumimoji="0" lang="en-US" sz="2400" b="1" i="0" u="none" strike="noStrike" kern="1200" cap="none" spc="3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AD48C58-95B2-7F8A-B0F7-51F78FDCADE1}"/>
              </a:ext>
            </a:extLst>
          </p:cNvPr>
          <p:cNvSpPr txBox="1">
            <a:spLocks/>
          </p:cNvSpPr>
          <p:nvPr/>
        </p:nvSpPr>
        <p:spPr>
          <a:xfrm>
            <a:off x="480061" y="1371599"/>
            <a:ext cx="8488478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CER is the generation and synthesis of evidence that compares the benefits and harms of alternative methods to prevent, diagnose, treat, and monitor a clinical condition or to improve the delivery of care. </a:t>
            </a:r>
          </a:p>
          <a:p>
            <a:pPr>
              <a:spcBef>
                <a:spcPts val="3000"/>
              </a:spcBef>
            </a:pPr>
            <a:r>
              <a:rPr lang="en-US" sz="1800" dirty="0"/>
              <a:t>The purpose of CER is to assist consumers, clinicians, purchasers, and policy makers to make informed decisions that will improve health care at both the individual and population levels.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7419A-8DCB-B030-6BF2-55FC97DE7C2E}"/>
              </a:ext>
            </a:extLst>
          </p:cNvPr>
          <p:cNvSpPr txBox="1"/>
          <p:nvPr/>
        </p:nvSpPr>
        <p:spPr>
          <a:xfrm>
            <a:off x="175463" y="4733913"/>
            <a:ext cx="87930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Institute of Medicine (IOM) 2009, USA</a:t>
            </a:r>
          </a:p>
        </p:txBody>
      </p:sp>
    </p:spTree>
    <p:extLst>
      <p:ext uri="{BB962C8B-B14F-4D97-AF65-F5344CB8AC3E}">
        <p14:creationId xmlns:p14="http://schemas.microsoft.com/office/powerpoint/2010/main" val="50143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673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IOM Criteria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AD48C58-95B2-7F8A-B0F7-51F78FDCADE1}"/>
              </a:ext>
            </a:extLst>
          </p:cNvPr>
          <p:cNvSpPr txBox="1">
            <a:spLocks/>
          </p:cNvSpPr>
          <p:nvPr/>
        </p:nvSpPr>
        <p:spPr>
          <a:xfrm>
            <a:off x="480060" y="1099175"/>
            <a:ext cx="8488478" cy="3017520"/>
          </a:xfrm>
          <a:prstGeom prst="rect">
            <a:avLst/>
          </a:prstGeom>
        </p:spPr>
        <p:txBody>
          <a:bodyPr>
            <a:noAutofit/>
          </a:bodyPr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800" dirty="0"/>
              <a:t>Directly informing a specific clinical decision from the </a:t>
            </a:r>
            <a:br>
              <a:rPr lang="en-US" sz="1800" dirty="0"/>
            </a:br>
            <a:r>
              <a:rPr lang="en-US" sz="1800" dirty="0"/>
              <a:t>patient perspective or a health policy decision from the </a:t>
            </a:r>
            <a:br>
              <a:rPr lang="en-US" sz="1800" dirty="0"/>
            </a:br>
            <a:r>
              <a:rPr lang="en-US" sz="1800" dirty="0"/>
              <a:t>population perspective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Comparing at least two alternative interventions, </a:t>
            </a:r>
            <a:br>
              <a:rPr lang="en-US" sz="1800" dirty="0"/>
            </a:br>
            <a:r>
              <a:rPr lang="en-US" sz="1800" dirty="0"/>
              <a:t>each with the potential to be </a:t>
            </a:r>
            <a:r>
              <a:rPr lang="en-US" altLang="en-US" sz="1800" dirty="0"/>
              <a:t>“</a:t>
            </a:r>
            <a:r>
              <a:rPr lang="en-US" sz="1800" dirty="0"/>
              <a:t>best practice</a:t>
            </a:r>
            <a:r>
              <a:rPr lang="en-US" altLang="en-US" sz="1800" dirty="0"/>
              <a:t>”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Describing results at population and subgroup levels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Measuring outcomes—both benefits and harms—important to patients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Employing methods/data sources appropriate for the decision of interest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Conducted in settings similar to how the intervention will be used in practice</a:t>
            </a:r>
            <a:endParaRPr lang="de-DE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7419A-8DCB-B030-6BF2-55FC97DE7C2E}"/>
              </a:ext>
            </a:extLst>
          </p:cNvPr>
          <p:cNvSpPr txBox="1"/>
          <p:nvPr/>
        </p:nvSpPr>
        <p:spPr>
          <a:xfrm>
            <a:off x="175463" y="4733913"/>
            <a:ext cx="87930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/>
              <a:t>Institute of Medicine (IOM) 2009, USA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2FB762A-0078-6486-5D78-97DACD7F5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744" y="1026805"/>
            <a:ext cx="1368128" cy="20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673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Definition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AD48C58-95B2-7F8A-B0F7-51F78FDCADE1}"/>
              </a:ext>
            </a:extLst>
          </p:cNvPr>
          <p:cNvSpPr txBox="1">
            <a:spLocks/>
          </p:cNvSpPr>
          <p:nvPr/>
        </p:nvSpPr>
        <p:spPr>
          <a:xfrm>
            <a:off x="480061" y="1371599"/>
            <a:ext cx="8488478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Efficacy</a:t>
            </a:r>
            <a:r>
              <a:rPr lang="en-GB" altLang="en-US" sz="1800" b="1" dirty="0"/>
              <a:t> (Explanatory)</a:t>
            </a:r>
            <a:r>
              <a:rPr lang="en-GB" sz="1800" b="1" dirty="0"/>
              <a:t> </a:t>
            </a:r>
            <a:br>
              <a:rPr lang="en-GB" sz="1800" dirty="0"/>
            </a:br>
            <a:r>
              <a:rPr lang="en-GB" sz="1800" dirty="0"/>
              <a:t>Refers to the extent to which a specific intervention is beneficial under ideal conditions</a:t>
            </a:r>
          </a:p>
          <a:p>
            <a:pPr>
              <a:spcBef>
                <a:spcPts val="3000"/>
              </a:spcBef>
            </a:pPr>
            <a:r>
              <a:rPr lang="en-GB" sz="1800" b="1" dirty="0"/>
              <a:t>Effectiveness</a:t>
            </a:r>
            <a:r>
              <a:rPr lang="en-GB" altLang="en-US" sz="1800" b="1" dirty="0"/>
              <a:t> (Pragmatic)</a:t>
            </a:r>
            <a:r>
              <a:rPr lang="en-GB" altLang="ja-JP" sz="1800" b="1" dirty="0"/>
              <a:t> </a:t>
            </a:r>
            <a:br>
              <a:rPr lang="en-GB" altLang="ja-JP" sz="1800" dirty="0"/>
            </a:br>
            <a:r>
              <a:rPr lang="en-GB" altLang="ja-JP" sz="1800" dirty="0"/>
              <a:t>A measure of the extent to which a specific intervention, when deployed in the field in routine care, does what it is intended to do </a:t>
            </a:r>
            <a:br>
              <a:rPr lang="en-GB" altLang="ja-JP" sz="1800" dirty="0"/>
            </a:br>
            <a:r>
              <a:rPr lang="en-GB" altLang="ja-JP" sz="1800" dirty="0"/>
              <a:t>for a specific population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7419A-8DCB-B030-6BF2-55FC97DE7C2E}"/>
              </a:ext>
            </a:extLst>
          </p:cNvPr>
          <p:cNvSpPr txBox="1"/>
          <p:nvPr/>
        </p:nvSpPr>
        <p:spPr>
          <a:xfrm>
            <a:off x="175463" y="4733913"/>
            <a:ext cx="87930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Last J, </a:t>
            </a:r>
            <a:r>
              <a:rPr lang="en-US" sz="800" dirty="0" err="1"/>
              <a:t>Spasoff</a:t>
            </a:r>
            <a:r>
              <a:rPr lang="en-US" sz="800" dirty="0"/>
              <a:t>, RA, Harris S:  A dictionary of epidemiology. Oxford University Press, 2001</a:t>
            </a:r>
          </a:p>
        </p:txBody>
      </p:sp>
    </p:spTree>
    <p:extLst>
      <p:ext uri="{BB962C8B-B14F-4D97-AF65-F5344CB8AC3E}">
        <p14:creationId xmlns:p14="http://schemas.microsoft.com/office/powerpoint/2010/main" val="17498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673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Efficacy-Effectiveness Continuum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7419A-8DCB-B030-6BF2-55FC97DE7C2E}"/>
              </a:ext>
            </a:extLst>
          </p:cNvPr>
          <p:cNvSpPr txBox="1"/>
          <p:nvPr/>
        </p:nvSpPr>
        <p:spPr>
          <a:xfrm>
            <a:off x="175463" y="4733913"/>
            <a:ext cx="87930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Witt CM. </a:t>
            </a:r>
            <a:r>
              <a:rPr lang="en-US" sz="800" i="1" dirty="0"/>
              <a:t>J </a:t>
            </a:r>
            <a:r>
              <a:rPr lang="en-US" sz="800" i="1" dirty="0" err="1"/>
              <a:t>Ethnopharmacol</a:t>
            </a:r>
            <a:r>
              <a:rPr lang="en-US" sz="800" i="1" dirty="0"/>
              <a:t> </a:t>
            </a:r>
            <a:r>
              <a:rPr lang="en-US" sz="800" dirty="0"/>
              <a:t>2013;147:254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/>
              <a:t>8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3FD32FB-9A32-21E4-B3A9-16AB87292B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133475"/>
            <a:ext cx="6858000" cy="311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32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6F5BF9-534F-32AF-C885-C887F1DA7F50}"/>
              </a:ext>
            </a:extLst>
          </p:cNvPr>
          <p:cNvSpPr txBox="1"/>
          <p:nvPr/>
        </p:nvSpPr>
        <p:spPr>
          <a:xfrm>
            <a:off x="606583" y="409588"/>
            <a:ext cx="673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Efficacy-Effectiveness Continuum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7419A-8DCB-B030-6BF2-55FC97DE7C2E}"/>
              </a:ext>
            </a:extLst>
          </p:cNvPr>
          <p:cNvSpPr txBox="1"/>
          <p:nvPr/>
        </p:nvSpPr>
        <p:spPr>
          <a:xfrm>
            <a:off x="175463" y="4733913"/>
            <a:ext cx="87930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Witt CM. </a:t>
            </a:r>
            <a:r>
              <a:rPr lang="en-US" sz="800" i="1" dirty="0"/>
              <a:t>J </a:t>
            </a:r>
            <a:r>
              <a:rPr lang="en-US" sz="800" i="1" dirty="0" err="1"/>
              <a:t>Ethnopharmacol</a:t>
            </a:r>
            <a:r>
              <a:rPr lang="en-US" sz="800" i="1" dirty="0"/>
              <a:t> </a:t>
            </a:r>
            <a:r>
              <a:rPr lang="en-US" sz="800" dirty="0"/>
              <a:t>2013;147:254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/>
              <a:t>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3F2-4FBD-C314-2534-E35FFEF66A1E}"/>
              </a:ext>
            </a:extLst>
          </p:cNvPr>
          <p:cNvSpPr txBox="1">
            <a:spLocks/>
          </p:cNvSpPr>
          <p:nvPr/>
        </p:nvSpPr>
        <p:spPr>
          <a:xfrm>
            <a:off x="524889" y="1512734"/>
            <a:ext cx="7527131" cy="2334308"/>
          </a:xfrm>
          <a:prstGeom prst="rect">
            <a:avLst/>
          </a:prstGeom>
        </p:spPr>
        <p:txBody>
          <a:bodyPr/>
          <a:lstStyle>
            <a:lvl1pPr marL="341189" indent="-34118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110" indent="-284065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015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053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098" indent="-226929" algn="l" defTabSz="45544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365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90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16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45" indent="-228510" algn="l" defTabSz="45702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Conscious decision to sacrifice internal validity in order to increase generalizability, relevance, feasibility, and timeliness of research results</a:t>
            </a:r>
          </a:p>
          <a:p>
            <a:pPr>
              <a:spcBef>
                <a:spcPts val="3000"/>
              </a:spcBef>
            </a:pPr>
            <a:r>
              <a:rPr lang="en-US" sz="1800" dirty="0"/>
              <a:t>Finding the right balance, which is not a scientific issue, </a:t>
            </a:r>
            <a:br>
              <a:rPr lang="en-US" sz="1800" dirty="0"/>
            </a:br>
            <a:r>
              <a:rPr lang="en-US" sz="1800" dirty="0"/>
              <a:t>by involving multiple stakeholders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8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CE3959-7A5E-272A-9952-17EDE6C78613}"/>
              </a:ext>
            </a:extLst>
          </p:cNvPr>
          <p:cNvSpPr txBox="1"/>
          <p:nvPr/>
        </p:nvSpPr>
        <p:spPr>
          <a:xfrm>
            <a:off x="393856" y="4836108"/>
            <a:ext cx="4261712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/>
              <a:t>Thorpe KE. </a:t>
            </a:r>
            <a:r>
              <a:rPr lang="en-US" sz="800" i="1" dirty="0"/>
              <a:t>J Clin Epidemiol </a:t>
            </a:r>
            <a:r>
              <a:rPr lang="en-US" sz="800" dirty="0"/>
              <a:t>2009;62:464–75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8F9043-1B10-7162-C1D1-7263210BDA68}"/>
              </a:ext>
            </a:extLst>
          </p:cNvPr>
          <p:cNvSpPr txBox="1"/>
          <p:nvPr/>
        </p:nvSpPr>
        <p:spPr>
          <a:xfrm>
            <a:off x="406399" y="496042"/>
            <a:ext cx="751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small" spc="60" normalizeH="0" baseline="0" noProof="0" dirty="0">
                <a:ln>
                  <a:noFill/>
                </a:ln>
                <a:solidFill>
                  <a:srgbClr val="9EE5FC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Efficacy (Can it work?) </a:t>
            </a:r>
            <a:r>
              <a:rPr lang="en-US" altLang="en-US" sz="1800" dirty="0">
                <a:solidFill>
                  <a:srgbClr val="9EE5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small" spc="60" normalizeH="0" baseline="0" noProof="0" dirty="0">
                <a:ln>
                  <a:noFill/>
                </a:ln>
                <a:solidFill>
                  <a:srgbClr val="9EE5FC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Effectiveness (Does it work in the real world?)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80FC33-A563-D132-668A-CFE83395A4AC}"/>
              </a:ext>
            </a:extLst>
          </p:cNvPr>
          <p:cNvSpPr txBox="1"/>
          <p:nvPr/>
        </p:nvSpPr>
        <p:spPr>
          <a:xfrm>
            <a:off x="406399" y="113948"/>
            <a:ext cx="820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Effectiveness Trials Are on a Continuum</a:t>
            </a:r>
            <a:endParaRPr kumimoji="0" lang="en-US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E1F7B48E-53FE-8AD5-DA06-EA52457A2B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812134"/>
              </p:ext>
            </p:extLst>
          </p:nvPr>
        </p:nvGraphicFramePr>
        <p:xfrm>
          <a:off x="1135380" y="1120140"/>
          <a:ext cx="6713220" cy="342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3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84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Efficacy–Effectiveness (Pragmatic–Explanatory) 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Continuum Indicator Summary (PRECIS)</a:t>
                      </a:r>
                    </a:p>
                  </a:txBody>
                  <a:tcPr marL="61732" marR="61732" marT="36218" marB="36218">
                    <a:solidFill>
                      <a:srgbClr val="298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500">
                <a:tc>
                  <a:txBody>
                    <a:bodyPr/>
                    <a:lstStyle/>
                    <a:p>
                      <a:pPr marL="1600200" indent="-168275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 eligibility</a:t>
                      </a:r>
                    </a:p>
                    <a:p>
                      <a:pPr marL="1600200" indent="-168275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 intervention flexibility</a:t>
                      </a:r>
                    </a:p>
                    <a:p>
                      <a:pPr marL="1600200" indent="-168275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 intervention practitioner experience</a:t>
                      </a:r>
                    </a:p>
                    <a:p>
                      <a:pPr marL="1600200" indent="-168275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intervention</a:t>
                      </a:r>
                    </a:p>
                    <a:p>
                      <a:pPr marL="1600200" indent="-168275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intervention practitioner experience</a:t>
                      </a:r>
                    </a:p>
                    <a:p>
                      <a:pPr marL="1600200" indent="-168275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 intensity</a:t>
                      </a:r>
                    </a:p>
                    <a:p>
                      <a:pPr marL="1600200" indent="-168275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trial outcome</a:t>
                      </a:r>
                    </a:p>
                    <a:p>
                      <a:pPr marL="1600200" indent="-168275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 adherence</a:t>
                      </a:r>
                    </a:p>
                    <a:p>
                      <a:pPr marL="1600200" indent="-168275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Practitioner adherence</a:t>
                      </a:r>
                    </a:p>
                    <a:p>
                      <a:pPr marL="1600200" indent="-168275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</a:p>
                  </a:txBody>
                  <a:tcPr marL="61732" marR="61732" marT="36218" marB="362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659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2 (16-9)">
  <a:themeElements>
    <a:clrScheme name="MSK Color Palet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2" id="{CE53601A-9A18-4343-9C3C-158F48627168}" vid="{4F29B9F6-27F2-3543-8042-C736BB657886}"/>
    </a:ext>
  </a:extLst>
</a:theme>
</file>

<file path=ppt/theme/theme2.xml><?xml version="1.0" encoding="utf-8"?>
<a:theme xmlns:a="http://schemas.openxmlformats.org/drawingml/2006/main" name="1_Template 2 (16-9)">
  <a:themeElements>
    <a:clrScheme name="MSK Color Palet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2" id="{CE53601A-9A18-4343-9C3C-158F48627168}" vid="{4F29B9F6-27F2-3543-8042-C736BB657886}"/>
    </a:ext>
  </a:extLst>
</a:theme>
</file>

<file path=ppt/theme/theme3.xml><?xml version="1.0" encoding="utf-8"?>
<a:theme xmlns:a="http://schemas.openxmlformats.org/drawingml/2006/main" name="Custom Design">
  <a:themeElements>
    <a:clrScheme name="Annual Meeting 18">
      <a:dk1>
        <a:srgbClr val="113468"/>
      </a:dk1>
      <a:lt1>
        <a:sysClr val="window" lastClr="FFFFFF"/>
      </a:lt1>
      <a:dk2>
        <a:srgbClr val="0076A9"/>
      </a:dk2>
      <a:lt2>
        <a:srgbClr val="E7E6E6"/>
      </a:lt2>
      <a:accent1>
        <a:srgbClr val="008764"/>
      </a:accent1>
      <a:accent2>
        <a:srgbClr val="0076A9"/>
      </a:accent2>
      <a:accent3>
        <a:srgbClr val="00457C"/>
      </a:accent3>
      <a:accent4>
        <a:srgbClr val="39B0FF"/>
      </a:accent4>
      <a:accent5>
        <a:srgbClr val="096F76"/>
      </a:accent5>
      <a:accent6>
        <a:srgbClr val="F2CE47"/>
      </a:accent6>
      <a:hlink>
        <a:srgbClr val="F2CE47"/>
      </a:hlink>
      <a:folHlink>
        <a:srgbClr val="39B0FF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alibri Fo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ONL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H Conference Template" id="{DDB154F7-2906-4C75-9AE2-8BF87AD23475}" vid="{6BE726CA-AC42-484C-8C6E-E6FE3851A8CD}"/>
    </a:ext>
  </a:extLst>
</a:theme>
</file>

<file path=ppt/theme/theme5.xml><?xml version="1.0" encoding="utf-8"?>
<a:theme xmlns:a="http://schemas.openxmlformats.org/drawingml/2006/main" name="1_Custom Design">
  <a:themeElements>
    <a:clrScheme name="Annual Meeting 18">
      <a:dk1>
        <a:srgbClr val="113468"/>
      </a:dk1>
      <a:lt1>
        <a:sysClr val="window" lastClr="FFFFFF"/>
      </a:lt1>
      <a:dk2>
        <a:srgbClr val="0076A9"/>
      </a:dk2>
      <a:lt2>
        <a:srgbClr val="E7E6E6"/>
      </a:lt2>
      <a:accent1>
        <a:srgbClr val="008764"/>
      </a:accent1>
      <a:accent2>
        <a:srgbClr val="0076A9"/>
      </a:accent2>
      <a:accent3>
        <a:srgbClr val="00457C"/>
      </a:accent3>
      <a:accent4>
        <a:srgbClr val="39B0FF"/>
      </a:accent4>
      <a:accent5>
        <a:srgbClr val="096F76"/>
      </a:accent5>
      <a:accent6>
        <a:srgbClr val="F2CE47"/>
      </a:accent6>
      <a:hlink>
        <a:srgbClr val="F2CE47"/>
      </a:hlink>
      <a:folHlink>
        <a:srgbClr val="39B0FF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Annual Meeting 18">
      <a:dk1>
        <a:srgbClr val="113468"/>
      </a:dk1>
      <a:lt1>
        <a:sysClr val="window" lastClr="FFFFFF"/>
      </a:lt1>
      <a:dk2>
        <a:srgbClr val="0076A9"/>
      </a:dk2>
      <a:lt2>
        <a:srgbClr val="E7E6E6"/>
      </a:lt2>
      <a:accent1>
        <a:srgbClr val="008764"/>
      </a:accent1>
      <a:accent2>
        <a:srgbClr val="0076A9"/>
      </a:accent2>
      <a:accent3>
        <a:srgbClr val="00457C"/>
      </a:accent3>
      <a:accent4>
        <a:srgbClr val="39B0FF"/>
      </a:accent4>
      <a:accent5>
        <a:srgbClr val="096F76"/>
      </a:accent5>
      <a:accent6>
        <a:srgbClr val="F2CE47"/>
      </a:accent6>
      <a:hlink>
        <a:srgbClr val="F2CE47"/>
      </a:hlink>
      <a:folHlink>
        <a:srgbClr val="39B0FF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emplate 2 (16-9)">
  <a:themeElements>
    <a:clrScheme name="MSK Color Palet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5E7C93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699E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2" id="{CE53601A-9A18-4343-9C3C-158F48627168}" vid="{4F29B9F6-27F2-3543-8042-C736BB65788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nual Meeting 18">
    <a:dk1>
      <a:srgbClr val="113468"/>
    </a:dk1>
    <a:lt1>
      <a:sysClr val="window" lastClr="FFFFFF"/>
    </a:lt1>
    <a:dk2>
      <a:srgbClr val="0076A9"/>
    </a:dk2>
    <a:lt2>
      <a:srgbClr val="E7E6E6"/>
    </a:lt2>
    <a:accent1>
      <a:srgbClr val="008764"/>
    </a:accent1>
    <a:accent2>
      <a:srgbClr val="0076A9"/>
    </a:accent2>
    <a:accent3>
      <a:srgbClr val="00457C"/>
    </a:accent3>
    <a:accent4>
      <a:srgbClr val="39B0FF"/>
    </a:accent4>
    <a:accent5>
      <a:srgbClr val="096F76"/>
    </a:accent5>
    <a:accent6>
      <a:srgbClr val="F2CE47"/>
    </a:accent6>
    <a:hlink>
      <a:srgbClr val="F2CE47"/>
    </a:hlink>
    <a:folHlink>
      <a:srgbClr val="39B0FF"/>
    </a:folHlink>
  </a:clrScheme>
  <a:fontScheme name="Trebuchet MS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nnual Meeting 18">
    <a:dk1>
      <a:srgbClr val="113468"/>
    </a:dk1>
    <a:lt1>
      <a:sysClr val="window" lastClr="FFFFFF"/>
    </a:lt1>
    <a:dk2>
      <a:srgbClr val="0076A9"/>
    </a:dk2>
    <a:lt2>
      <a:srgbClr val="E7E6E6"/>
    </a:lt2>
    <a:accent1>
      <a:srgbClr val="008764"/>
    </a:accent1>
    <a:accent2>
      <a:srgbClr val="0076A9"/>
    </a:accent2>
    <a:accent3>
      <a:srgbClr val="00457C"/>
    </a:accent3>
    <a:accent4>
      <a:srgbClr val="39B0FF"/>
    </a:accent4>
    <a:accent5>
      <a:srgbClr val="096F76"/>
    </a:accent5>
    <a:accent6>
      <a:srgbClr val="F2CE47"/>
    </a:accent6>
    <a:hlink>
      <a:srgbClr val="F2CE47"/>
    </a:hlink>
    <a:folHlink>
      <a:srgbClr val="39B0FF"/>
    </a:folHlink>
  </a:clrScheme>
  <a:fontScheme name="Trebuchet MS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nnual Meeting 18">
    <a:dk1>
      <a:srgbClr val="113468"/>
    </a:dk1>
    <a:lt1>
      <a:sysClr val="window" lastClr="FFFFFF"/>
    </a:lt1>
    <a:dk2>
      <a:srgbClr val="0076A9"/>
    </a:dk2>
    <a:lt2>
      <a:srgbClr val="E7E6E6"/>
    </a:lt2>
    <a:accent1>
      <a:srgbClr val="008764"/>
    </a:accent1>
    <a:accent2>
      <a:srgbClr val="0076A9"/>
    </a:accent2>
    <a:accent3>
      <a:srgbClr val="00457C"/>
    </a:accent3>
    <a:accent4>
      <a:srgbClr val="39B0FF"/>
    </a:accent4>
    <a:accent5>
      <a:srgbClr val="096F76"/>
    </a:accent5>
    <a:accent6>
      <a:srgbClr val="F2CE47"/>
    </a:accent6>
    <a:hlink>
      <a:srgbClr val="F2CE47"/>
    </a:hlink>
    <a:folHlink>
      <a:srgbClr val="39B0FF"/>
    </a:folHlink>
  </a:clrScheme>
  <a:fontScheme name="Trebuchet MS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nnual Meeting 18">
    <a:dk1>
      <a:srgbClr val="113468"/>
    </a:dk1>
    <a:lt1>
      <a:sysClr val="window" lastClr="FFFFFF"/>
    </a:lt1>
    <a:dk2>
      <a:srgbClr val="0076A9"/>
    </a:dk2>
    <a:lt2>
      <a:srgbClr val="E7E6E6"/>
    </a:lt2>
    <a:accent1>
      <a:srgbClr val="008764"/>
    </a:accent1>
    <a:accent2>
      <a:srgbClr val="0076A9"/>
    </a:accent2>
    <a:accent3>
      <a:srgbClr val="00457C"/>
    </a:accent3>
    <a:accent4>
      <a:srgbClr val="39B0FF"/>
    </a:accent4>
    <a:accent5>
      <a:srgbClr val="096F76"/>
    </a:accent5>
    <a:accent6>
      <a:srgbClr val="F2CE47"/>
    </a:accent6>
    <a:hlink>
      <a:srgbClr val="F2CE47"/>
    </a:hlink>
    <a:folHlink>
      <a:srgbClr val="39B0FF"/>
    </a:folHlink>
  </a:clrScheme>
  <a:fontScheme name="Trebuchet MS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nnual Meeting 18">
    <a:dk1>
      <a:srgbClr val="113468"/>
    </a:dk1>
    <a:lt1>
      <a:sysClr val="window" lastClr="FFFFFF"/>
    </a:lt1>
    <a:dk2>
      <a:srgbClr val="0076A9"/>
    </a:dk2>
    <a:lt2>
      <a:srgbClr val="E7E6E6"/>
    </a:lt2>
    <a:accent1>
      <a:srgbClr val="008764"/>
    </a:accent1>
    <a:accent2>
      <a:srgbClr val="0076A9"/>
    </a:accent2>
    <a:accent3>
      <a:srgbClr val="00457C"/>
    </a:accent3>
    <a:accent4>
      <a:srgbClr val="39B0FF"/>
    </a:accent4>
    <a:accent5>
      <a:srgbClr val="096F76"/>
    </a:accent5>
    <a:accent6>
      <a:srgbClr val="F2CE47"/>
    </a:accent6>
    <a:hlink>
      <a:srgbClr val="F2CE47"/>
    </a:hlink>
    <a:folHlink>
      <a:srgbClr val="39B0FF"/>
    </a:folHlink>
  </a:clrScheme>
  <a:fontScheme name="Trebuchet MS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nnual Meeting 18">
    <a:dk1>
      <a:srgbClr val="113468"/>
    </a:dk1>
    <a:lt1>
      <a:sysClr val="window" lastClr="FFFFFF"/>
    </a:lt1>
    <a:dk2>
      <a:srgbClr val="0076A9"/>
    </a:dk2>
    <a:lt2>
      <a:srgbClr val="E7E6E6"/>
    </a:lt2>
    <a:accent1>
      <a:srgbClr val="008764"/>
    </a:accent1>
    <a:accent2>
      <a:srgbClr val="0076A9"/>
    </a:accent2>
    <a:accent3>
      <a:srgbClr val="00457C"/>
    </a:accent3>
    <a:accent4>
      <a:srgbClr val="39B0FF"/>
    </a:accent4>
    <a:accent5>
      <a:srgbClr val="096F76"/>
    </a:accent5>
    <a:accent6>
      <a:srgbClr val="F2CE47"/>
    </a:accent6>
    <a:hlink>
      <a:srgbClr val="F2CE47"/>
    </a:hlink>
    <a:folHlink>
      <a:srgbClr val="39B0FF"/>
    </a:folHlink>
  </a:clrScheme>
  <a:fontScheme name="Trebuchet MS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E64CF27C-2ECC-48E8-947E-CA63274FB2E8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8DA1A4150FB2B848A3EB7B452BFA7AC5" ma:contentTypeVersion="1" ma:contentTypeDescription="Upload an image." ma:contentTypeScope="" ma:versionID="c5dd4a19140d82efd42bf2e2156fee3e">
  <xsd:schema xmlns:xsd="http://www.w3.org/2001/XMLSchema" xmlns:xs="http://www.w3.org/2001/XMLSchema" xmlns:p="http://schemas.microsoft.com/office/2006/metadata/properties" xmlns:ns1="http://schemas.microsoft.com/sharepoint/v3" xmlns:ns2="E64CF27C-2ECC-48E8-947E-CA63274FB2E8" xmlns:ns3="http://schemas.microsoft.com/sharepoint/v3/fields" targetNamespace="http://schemas.microsoft.com/office/2006/metadata/properties" ma:root="true" ma:fieldsID="8669bc30feb5185623fa09da941496e2" ns1:_="" ns2:_="" ns3:_="">
    <xsd:import namespace="http://schemas.microsoft.com/sharepoint/v3"/>
    <xsd:import namespace="E64CF27C-2ECC-48E8-947E-CA63274FB2E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CF27C-2ECC-48E8-947E-CA63274FB2E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0D35C72-C60E-4B08-B161-6F3EEA319C9C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sharepoint/v3/fields"/>
    <ds:schemaRef ds:uri="E64CF27C-2ECC-48E8-947E-CA63274FB2E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F2F4C5-9A7E-4A5A-9FE9-90F621D089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4CF27C-2ECC-48E8-947E-CA63274FB2E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37099-4C66-4484-834A-0D397A0FD7B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F436EEE-1F8F-40BA-94D1-2AEBB5A659C6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2196</Words>
  <Application>Microsoft Macintosh PowerPoint</Application>
  <PresentationFormat>On-screen Show (16:9)</PresentationFormat>
  <Paragraphs>364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Abadi</vt:lpstr>
      <vt:lpstr>Arial</vt:lpstr>
      <vt:lpstr>Calibri</vt:lpstr>
      <vt:lpstr>Cambria</vt:lpstr>
      <vt:lpstr>Corbel</vt:lpstr>
      <vt:lpstr>Trebuchet MS</vt:lpstr>
      <vt:lpstr>Template 2 (16-9)</vt:lpstr>
      <vt:lpstr>1_Template 2 (16-9)</vt:lpstr>
      <vt:lpstr>Custom Design</vt:lpstr>
      <vt:lpstr>2_Calibri Font</vt:lpstr>
      <vt:lpstr>1_Custom Design</vt:lpstr>
      <vt:lpstr>2_Custom Design</vt:lpstr>
      <vt:lpstr>2_Template 2 (16-9)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effect of acupuncture vs cognitive behavior therapy on insomnia in cancer survivors: A randomized clinical 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 Here (Arial Bold 30 pt)</dc:title>
  <dc:creator>Sue WeilKazzaz</dc:creator>
  <cp:lastModifiedBy>Mao, Jun</cp:lastModifiedBy>
  <cp:revision>1822</cp:revision>
  <cp:lastPrinted>2019-08-13T19:16:54Z</cp:lastPrinted>
  <dcterms:created xsi:type="dcterms:W3CDTF">2017-01-13T18:00:18Z</dcterms:created>
  <dcterms:modified xsi:type="dcterms:W3CDTF">2026-05-25T23:23:54Z</dcterms:modified>
</cp:coreProperties>
</file>