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11044" r:id="rId2"/>
    <p:sldId id="10985" r:id="rId3"/>
    <p:sldId id="11104" r:id="rId4"/>
    <p:sldId id="11089" r:id="rId5"/>
    <p:sldId id="11090" r:id="rId6"/>
    <p:sldId id="11091" r:id="rId7"/>
    <p:sldId id="11121" r:id="rId8"/>
    <p:sldId id="11103" r:id="rId9"/>
    <p:sldId id="11066" r:id="rId10"/>
    <p:sldId id="11045" r:id="rId11"/>
    <p:sldId id="11108" r:id="rId12"/>
    <p:sldId id="2820" r:id="rId13"/>
    <p:sldId id="2821" r:id="rId14"/>
    <p:sldId id="11109" r:id="rId15"/>
    <p:sldId id="11110" r:id="rId16"/>
    <p:sldId id="745" r:id="rId17"/>
    <p:sldId id="11113" r:id="rId18"/>
    <p:sldId id="11049" r:id="rId19"/>
    <p:sldId id="11123" r:id="rId20"/>
    <p:sldId id="11119" r:id="rId21"/>
    <p:sldId id="11092" r:id="rId22"/>
    <p:sldId id="11101" r:id="rId23"/>
    <p:sldId id="11122" r:id="rId24"/>
    <p:sldId id="11102" r:id="rId25"/>
    <p:sldId id="11060" r:id="rId26"/>
    <p:sldId id="11087" r:id="rId27"/>
    <p:sldId id="11131" r:id="rId28"/>
    <p:sldId id="11132" r:id="rId29"/>
    <p:sldId id="11133" r:id="rId30"/>
    <p:sldId id="11134" r:id="rId31"/>
    <p:sldId id="11135" r:id="rId32"/>
    <p:sldId id="11136" r:id="rId33"/>
    <p:sldId id="11138" r:id="rId34"/>
    <p:sldId id="11140" r:id="rId35"/>
    <p:sldId id="11139" r:id="rId36"/>
    <p:sldId id="322" r:id="rId37"/>
    <p:sldId id="1102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27"/>
  </p:normalViewPr>
  <p:slideViewPr>
    <p:cSldViewPr snapToGrid="0" snapToObjects="1">
      <p:cViewPr varScale="1">
        <p:scale>
          <a:sx n="109" d="100"/>
          <a:sy n="109" d="100"/>
        </p:scale>
        <p:origin x="108" y="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A81FEC-8341-4B1B-8EE9-4FE4F12B848C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DE0286D-4552-4CCB-88F3-8E1FB5BCC682}">
      <dgm:prSet phldrT="[Text]" custT="1"/>
      <dgm:spPr/>
      <dgm:t>
        <a:bodyPr/>
        <a:lstStyle/>
        <a:p>
          <a:r>
            <a:rPr lang="en-US" sz="3200" dirty="0"/>
            <a:t>Practice</a:t>
          </a:r>
        </a:p>
      </dgm:t>
    </dgm:pt>
    <dgm:pt modelId="{2F188DAF-47DA-471A-88AB-3A5845CB3D07}" type="parTrans" cxnId="{BF39AC14-93B5-4289-953C-68B38071BB2C}">
      <dgm:prSet/>
      <dgm:spPr/>
      <dgm:t>
        <a:bodyPr/>
        <a:lstStyle/>
        <a:p>
          <a:endParaRPr lang="en-US"/>
        </a:p>
      </dgm:t>
    </dgm:pt>
    <dgm:pt modelId="{7463E7F8-73B9-49BC-9131-36714AD48455}" type="sibTrans" cxnId="{BF39AC14-93B5-4289-953C-68B38071BB2C}">
      <dgm:prSet/>
      <dgm:spPr/>
      <dgm:t>
        <a:bodyPr/>
        <a:lstStyle/>
        <a:p>
          <a:endParaRPr lang="en-US"/>
        </a:p>
      </dgm:t>
    </dgm:pt>
    <dgm:pt modelId="{A976E6F2-B050-4156-91B5-EEFF14CFE43B}">
      <dgm:prSet phldrT="[Text]" custT="1"/>
      <dgm:spPr/>
      <dgm:t>
        <a:bodyPr anchor="ctr"/>
        <a:lstStyle/>
        <a:p>
          <a:r>
            <a:rPr lang="en-US" sz="2000" dirty="0"/>
            <a:t>The use of accepted (standard) therapy for the benefit of an </a:t>
          </a:r>
          <a:r>
            <a:rPr lang="en-US" sz="2000" u="sng" dirty="0"/>
            <a:t>individual</a:t>
          </a:r>
        </a:p>
      </dgm:t>
    </dgm:pt>
    <dgm:pt modelId="{60992E0E-207C-4E24-828A-401E64A38722}" type="parTrans" cxnId="{AE1EF0D8-D7A7-49FF-97BE-06096363E1C9}">
      <dgm:prSet/>
      <dgm:spPr/>
      <dgm:t>
        <a:bodyPr/>
        <a:lstStyle/>
        <a:p>
          <a:endParaRPr lang="en-US"/>
        </a:p>
      </dgm:t>
    </dgm:pt>
    <dgm:pt modelId="{4F776BEC-04BD-4733-A4B1-6BC82A81284F}" type="sibTrans" cxnId="{AE1EF0D8-D7A7-49FF-97BE-06096363E1C9}">
      <dgm:prSet/>
      <dgm:spPr/>
      <dgm:t>
        <a:bodyPr/>
        <a:lstStyle/>
        <a:p>
          <a:endParaRPr lang="en-US"/>
        </a:p>
      </dgm:t>
    </dgm:pt>
    <dgm:pt modelId="{72CADD17-C548-4109-A745-7CBDBB2CBB09}">
      <dgm:prSet phldrT="[Text]" custT="1"/>
      <dgm:spPr/>
      <dgm:t>
        <a:bodyPr/>
        <a:lstStyle/>
        <a:p>
          <a:r>
            <a:rPr lang="en-US" sz="3200" dirty="0"/>
            <a:t>Research </a:t>
          </a:r>
          <a:r>
            <a:rPr lang="en-US" sz="2800" dirty="0"/>
            <a:t>‘45 CFR 46’</a:t>
          </a:r>
        </a:p>
      </dgm:t>
    </dgm:pt>
    <dgm:pt modelId="{8115B7DF-A141-46EA-A05F-44CDD10E8324}" type="parTrans" cxnId="{96097835-F30C-4DF9-B767-ADD069C0215D}">
      <dgm:prSet/>
      <dgm:spPr/>
      <dgm:t>
        <a:bodyPr/>
        <a:lstStyle/>
        <a:p>
          <a:endParaRPr lang="en-US"/>
        </a:p>
      </dgm:t>
    </dgm:pt>
    <dgm:pt modelId="{1AE9B8A3-1C63-4C9A-925E-0347AB6110D4}" type="sibTrans" cxnId="{96097835-F30C-4DF9-B767-ADD069C0215D}">
      <dgm:prSet/>
      <dgm:spPr/>
      <dgm:t>
        <a:bodyPr/>
        <a:lstStyle/>
        <a:p>
          <a:endParaRPr lang="en-US"/>
        </a:p>
      </dgm:t>
    </dgm:pt>
    <dgm:pt modelId="{E17C3C54-006D-47B8-B794-E57CE09B3BEC}">
      <dgm:prSet phldrT="[Text]" custT="1"/>
      <dgm:spPr/>
      <dgm:t>
        <a:bodyPr anchor="ctr"/>
        <a:lstStyle/>
        <a:p>
          <a:r>
            <a:rPr lang="en-US" sz="2000" dirty="0"/>
            <a:t>An activity designed to test a hypothesis to permit conclusions that will lead or contribute to </a:t>
          </a:r>
          <a:r>
            <a:rPr lang="en-US" sz="2000" u="sng" dirty="0"/>
            <a:t>generalizable knowledge</a:t>
          </a:r>
          <a:endParaRPr lang="en-US" sz="2000" dirty="0"/>
        </a:p>
      </dgm:t>
    </dgm:pt>
    <dgm:pt modelId="{1B78ED2E-734F-4ED6-9A0A-389325EAB4A1}" type="parTrans" cxnId="{B3A954C1-BAA6-4F54-8564-A795B15011B8}">
      <dgm:prSet/>
      <dgm:spPr/>
      <dgm:t>
        <a:bodyPr/>
        <a:lstStyle/>
        <a:p>
          <a:endParaRPr lang="en-US"/>
        </a:p>
      </dgm:t>
    </dgm:pt>
    <dgm:pt modelId="{3A1BC78B-05D8-4CA0-8974-279BCC024A46}" type="sibTrans" cxnId="{B3A954C1-BAA6-4F54-8564-A795B15011B8}">
      <dgm:prSet/>
      <dgm:spPr/>
      <dgm:t>
        <a:bodyPr/>
        <a:lstStyle/>
        <a:p>
          <a:endParaRPr lang="en-US"/>
        </a:p>
      </dgm:t>
    </dgm:pt>
    <dgm:pt modelId="{C97D404D-FB3C-4079-96EA-49190CF06198}" type="pres">
      <dgm:prSet presAssocID="{C7A81FEC-8341-4B1B-8EE9-4FE4F12B848C}" presName="Name0" presStyleCnt="0">
        <dgm:presLayoutVars>
          <dgm:dir/>
          <dgm:animLvl val="lvl"/>
          <dgm:resizeHandles/>
        </dgm:presLayoutVars>
      </dgm:prSet>
      <dgm:spPr/>
    </dgm:pt>
    <dgm:pt modelId="{C66614F7-01E6-41BB-8DF6-1FEBDD5FB3FA}" type="pres">
      <dgm:prSet presAssocID="{0DE0286D-4552-4CCB-88F3-8E1FB5BCC682}" presName="linNode" presStyleCnt="0"/>
      <dgm:spPr/>
    </dgm:pt>
    <dgm:pt modelId="{E87C27AD-0ABD-4477-80AE-823714E8530F}" type="pres">
      <dgm:prSet presAssocID="{0DE0286D-4552-4CCB-88F3-8E1FB5BCC682}" presName="parentShp" presStyleLbl="node1" presStyleIdx="0" presStyleCnt="2">
        <dgm:presLayoutVars>
          <dgm:bulletEnabled val="1"/>
        </dgm:presLayoutVars>
      </dgm:prSet>
      <dgm:spPr/>
    </dgm:pt>
    <dgm:pt modelId="{55601527-E2FB-449C-9128-AEBB03CE4FED}" type="pres">
      <dgm:prSet presAssocID="{0DE0286D-4552-4CCB-88F3-8E1FB5BCC682}" presName="childShp" presStyleLbl="bgAccFollowNode1" presStyleIdx="0" presStyleCnt="2">
        <dgm:presLayoutVars>
          <dgm:bulletEnabled val="1"/>
        </dgm:presLayoutVars>
      </dgm:prSet>
      <dgm:spPr/>
    </dgm:pt>
    <dgm:pt modelId="{F31017D4-71AB-4E64-9D07-CC474104F2E9}" type="pres">
      <dgm:prSet presAssocID="{7463E7F8-73B9-49BC-9131-36714AD48455}" presName="spacing" presStyleCnt="0"/>
      <dgm:spPr/>
    </dgm:pt>
    <dgm:pt modelId="{F570507E-5C58-44BA-98EC-6ED9A670C03D}" type="pres">
      <dgm:prSet presAssocID="{72CADD17-C548-4109-A745-7CBDBB2CBB09}" presName="linNode" presStyleCnt="0"/>
      <dgm:spPr/>
    </dgm:pt>
    <dgm:pt modelId="{3B744DAA-63BC-4AEA-A52E-05E1E203BB81}" type="pres">
      <dgm:prSet presAssocID="{72CADD17-C548-4109-A745-7CBDBB2CBB09}" presName="parentShp" presStyleLbl="node1" presStyleIdx="1" presStyleCnt="2">
        <dgm:presLayoutVars>
          <dgm:bulletEnabled val="1"/>
        </dgm:presLayoutVars>
      </dgm:prSet>
      <dgm:spPr/>
    </dgm:pt>
    <dgm:pt modelId="{64C90E2F-1C75-4380-B283-12EF400D472A}" type="pres">
      <dgm:prSet presAssocID="{72CADD17-C548-4109-A745-7CBDBB2CBB09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BF39AC14-93B5-4289-953C-68B38071BB2C}" srcId="{C7A81FEC-8341-4B1B-8EE9-4FE4F12B848C}" destId="{0DE0286D-4552-4CCB-88F3-8E1FB5BCC682}" srcOrd="0" destOrd="0" parTransId="{2F188DAF-47DA-471A-88AB-3A5845CB3D07}" sibTransId="{7463E7F8-73B9-49BC-9131-36714AD48455}"/>
    <dgm:cxn modelId="{5FDDAC2A-F571-4C9B-8D65-9F992286105C}" type="presOf" srcId="{0DE0286D-4552-4CCB-88F3-8E1FB5BCC682}" destId="{E87C27AD-0ABD-4477-80AE-823714E8530F}" srcOrd="0" destOrd="0" presId="urn:microsoft.com/office/officeart/2005/8/layout/vList6"/>
    <dgm:cxn modelId="{96097835-F30C-4DF9-B767-ADD069C0215D}" srcId="{C7A81FEC-8341-4B1B-8EE9-4FE4F12B848C}" destId="{72CADD17-C548-4109-A745-7CBDBB2CBB09}" srcOrd="1" destOrd="0" parTransId="{8115B7DF-A141-46EA-A05F-44CDD10E8324}" sibTransId="{1AE9B8A3-1C63-4C9A-925E-0347AB6110D4}"/>
    <dgm:cxn modelId="{99008842-7377-4959-8AEA-7565B47349FC}" type="presOf" srcId="{E17C3C54-006D-47B8-B794-E57CE09B3BEC}" destId="{64C90E2F-1C75-4380-B283-12EF400D472A}" srcOrd="0" destOrd="0" presId="urn:microsoft.com/office/officeart/2005/8/layout/vList6"/>
    <dgm:cxn modelId="{EAD32BAC-EB58-45DA-83C4-E56734B16683}" type="presOf" srcId="{72CADD17-C548-4109-A745-7CBDBB2CBB09}" destId="{3B744DAA-63BC-4AEA-A52E-05E1E203BB81}" srcOrd="0" destOrd="0" presId="urn:microsoft.com/office/officeart/2005/8/layout/vList6"/>
    <dgm:cxn modelId="{3F4919BA-12C6-4D97-A579-D4322CACF715}" type="presOf" srcId="{A976E6F2-B050-4156-91B5-EEFF14CFE43B}" destId="{55601527-E2FB-449C-9128-AEBB03CE4FED}" srcOrd="0" destOrd="0" presId="urn:microsoft.com/office/officeart/2005/8/layout/vList6"/>
    <dgm:cxn modelId="{B3A954C1-BAA6-4F54-8564-A795B15011B8}" srcId="{72CADD17-C548-4109-A745-7CBDBB2CBB09}" destId="{E17C3C54-006D-47B8-B794-E57CE09B3BEC}" srcOrd="0" destOrd="0" parTransId="{1B78ED2E-734F-4ED6-9A0A-389325EAB4A1}" sibTransId="{3A1BC78B-05D8-4CA0-8974-279BCC024A46}"/>
    <dgm:cxn modelId="{DDC7D2CF-CE2C-4351-8462-E111AC498681}" type="presOf" srcId="{C7A81FEC-8341-4B1B-8EE9-4FE4F12B848C}" destId="{C97D404D-FB3C-4079-96EA-49190CF06198}" srcOrd="0" destOrd="0" presId="urn:microsoft.com/office/officeart/2005/8/layout/vList6"/>
    <dgm:cxn modelId="{AE1EF0D8-D7A7-49FF-97BE-06096363E1C9}" srcId="{0DE0286D-4552-4CCB-88F3-8E1FB5BCC682}" destId="{A976E6F2-B050-4156-91B5-EEFF14CFE43B}" srcOrd="0" destOrd="0" parTransId="{60992E0E-207C-4E24-828A-401E64A38722}" sibTransId="{4F776BEC-04BD-4733-A4B1-6BC82A81284F}"/>
    <dgm:cxn modelId="{34A2ADFC-1DF6-43CA-86B9-08E1A0F2BAEB}" type="presParOf" srcId="{C97D404D-FB3C-4079-96EA-49190CF06198}" destId="{C66614F7-01E6-41BB-8DF6-1FEBDD5FB3FA}" srcOrd="0" destOrd="0" presId="urn:microsoft.com/office/officeart/2005/8/layout/vList6"/>
    <dgm:cxn modelId="{3D02C794-B928-48E4-9D75-3F89535ACDB5}" type="presParOf" srcId="{C66614F7-01E6-41BB-8DF6-1FEBDD5FB3FA}" destId="{E87C27AD-0ABD-4477-80AE-823714E8530F}" srcOrd="0" destOrd="0" presId="urn:microsoft.com/office/officeart/2005/8/layout/vList6"/>
    <dgm:cxn modelId="{6AED1DE9-59AD-4667-A0FB-C4DAF08F7897}" type="presParOf" srcId="{C66614F7-01E6-41BB-8DF6-1FEBDD5FB3FA}" destId="{55601527-E2FB-449C-9128-AEBB03CE4FED}" srcOrd="1" destOrd="0" presId="urn:microsoft.com/office/officeart/2005/8/layout/vList6"/>
    <dgm:cxn modelId="{6FC28AA3-9097-4DC4-AA50-0BFAEAAAE2B4}" type="presParOf" srcId="{C97D404D-FB3C-4079-96EA-49190CF06198}" destId="{F31017D4-71AB-4E64-9D07-CC474104F2E9}" srcOrd="1" destOrd="0" presId="urn:microsoft.com/office/officeart/2005/8/layout/vList6"/>
    <dgm:cxn modelId="{B54D68FF-116A-4EC2-8866-ECE5DB7FC98E}" type="presParOf" srcId="{C97D404D-FB3C-4079-96EA-49190CF06198}" destId="{F570507E-5C58-44BA-98EC-6ED9A670C03D}" srcOrd="2" destOrd="0" presId="urn:microsoft.com/office/officeart/2005/8/layout/vList6"/>
    <dgm:cxn modelId="{B99F753E-197E-46CD-82E5-EE90228972F0}" type="presParOf" srcId="{F570507E-5C58-44BA-98EC-6ED9A670C03D}" destId="{3B744DAA-63BC-4AEA-A52E-05E1E203BB81}" srcOrd="0" destOrd="0" presId="urn:microsoft.com/office/officeart/2005/8/layout/vList6"/>
    <dgm:cxn modelId="{98C13885-5FAF-4F92-A216-0C6D0707AD0D}" type="presParOf" srcId="{F570507E-5C58-44BA-98EC-6ED9A670C03D}" destId="{64C90E2F-1C75-4380-B283-12EF400D47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703A16-54B2-4A92-90F0-6D996AAB46B2}" type="doc">
      <dgm:prSet loTypeId="urn:microsoft.com/office/officeart/2005/8/layout/vList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73E6847-0455-43AE-B143-A01CDFC45B0E}">
      <dgm:prSet phldrT="[Text]" custT="1"/>
      <dgm:spPr/>
      <dgm:t>
        <a:bodyPr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Respect for Persons</a:t>
          </a:r>
        </a:p>
      </dgm:t>
    </dgm:pt>
    <dgm:pt modelId="{D8F1A3D7-A688-4D28-9FAC-3FCBABE55A04}" type="parTrans" cxnId="{96C72033-13E5-4951-B2C0-542CC9000A03}">
      <dgm:prSet/>
      <dgm:spPr/>
      <dgm:t>
        <a:bodyPr/>
        <a:lstStyle/>
        <a:p>
          <a:endParaRPr lang="en-US"/>
        </a:p>
      </dgm:t>
    </dgm:pt>
    <dgm:pt modelId="{2C8C4660-367D-48C8-B3D6-376DAA745688}" type="sibTrans" cxnId="{96C72033-13E5-4951-B2C0-542CC9000A03}">
      <dgm:prSet/>
      <dgm:spPr/>
      <dgm:t>
        <a:bodyPr/>
        <a:lstStyle/>
        <a:p>
          <a:endParaRPr lang="en-US"/>
        </a:p>
      </dgm:t>
    </dgm:pt>
    <dgm:pt modelId="{8186CBA9-F5E7-4A10-A790-DEBC4F0D15CD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Confidentiality</a:t>
          </a:r>
        </a:p>
      </dgm:t>
    </dgm:pt>
    <dgm:pt modelId="{45E459CF-0250-407B-B46E-FAE90A7EC330}" type="parTrans" cxnId="{3232A7CC-9FD1-4444-9AC8-102E084AF4E9}">
      <dgm:prSet/>
      <dgm:spPr/>
      <dgm:t>
        <a:bodyPr/>
        <a:lstStyle/>
        <a:p>
          <a:endParaRPr lang="en-US"/>
        </a:p>
      </dgm:t>
    </dgm:pt>
    <dgm:pt modelId="{07073BC1-0290-42C5-88AA-027CE8C71CA3}" type="sibTrans" cxnId="{3232A7CC-9FD1-4444-9AC8-102E084AF4E9}">
      <dgm:prSet/>
      <dgm:spPr/>
      <dgm:t>
        <a:bodyPr/>
        <a:lstStyle/>
        <a:p>
          <a:endParaRPr lang="en-US"/>
        </a:p>
      </dgm:t>
    </dgm:pt>
    <dgm:pt modelId="{1B3AF00C-6A0A-4FF4-822B-9638041DC133}">
      <dgm:prSet phldrT="[Text]" custT="1"/>
      <dgm:spPr/>
      <dgm:t>
        <a:bodyPr/>
        <a:lstStyle/>
        <a:p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Beneficence</a:t>
          </a:r>
        </a:p>
      </dgm:t>
    </dgm:pt>
    <dgm:pt modelId="{BAA60AE1-0930-46F4-9692-27F26D986863}" type="parTrans" cxnId="{BD268CBD-6227-4BA1-B503-B2A9AA7C0A2A}">
      <dgm:prSet/>
      <dgm:spPr/>
      <dgm:t>
        <a:bodyPr/>
        <a:lstStyle/>
        <a:p>
          <a:endParaRPr lang="en-US"/>
        </a:p>
      </dgm:t>
    </dgm:pt>
    <dgm:pt modelId="{6003835B-6542-48B3-BFA3-4CF741DCF577}" type="sibTrans" cxnId="{BD268CBD-6227-4BA1-B503-B2A9AA7C0A2A}">
      <dgm:prSet/>
      <dgm:spPr/>
      <dgm:t>
        <a:bodyPr/>
        <a:lstStyle/>
        <a:p>
          <a:endParaRPr lang="en-US"/>
        </a:p>
      </dgm:t>
    </dgm:pt>
    <dgm:pt modelId="{E72B0D69-1D3F-4D2E-81BD-557A016B0818}">
      <dgm:prSet phldrT="[Text]"/>
      <dgm:spPr/>
      <dgm:t>
        <a:bodyPr/>
        <a:lstStyle/>
        <a:p>
          <a:pPr rtl="0"/>
          <a:r>
            <a:rPr kumimoji="0" lang="en-US" b="0" i="0" u="none" strike="noStrike" cap="none" spc="0" normalizeH="0" baseline="0" noProof="0">
              <a:ln/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Risk/Benefit Assessment: Minimize harm, maximize benefit (individual, society)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FD9A19-AB42-4C6A-B55D-EE4F42DFE229}" type="parTrans" cxnId="{566DAF42-12F0-463A-BC59-A7B8E750C212}">
      <dgm:prSet/>
      <dgm:spPr/>
      <dgm:t>
        <a:bodyPr/>
        <a:lstStyle/>
        <a:p>
          <a:endParaRPr lang="en-US"/>
        </a:p>
      </dgm:t>
    </dgm:pt>
    <dgm:pt modelId="{44668D72-52B0-4553-8257-4F451FB0FFC8}" type="sibTrans" cxnId="{566DAF42-12F0-463A-BC59-A7B8E750C212}">
      <dgm:prSet/>
      <dgm:spPr/>
      <dgm:t>
        <a:bodyPr/>
        <a:lstStyle/>
        <a:p>
          <a:endParaRPr lang="en-US"/>
        </a:p>
      </dgm:t>
    </dgm:pt>
    <dgm:pt modelId="{E01F1432-2B9C-40FB-93BD-4C7D38B82C1D}">
      <dgm:prSet phldrT="[Text]" custT="1"/>
      <dgm:spPr/>
      <dgm:t>
        <a:bodyPr/>
        <a:lstStyle/>
        <a:p>
          <a:pPr rtl="0"/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Justice</a:t>
          </a:r>
        </a:p>
      </dgm:t>
    </dgm:pt>
    <dgm:pt modelId="{B0471889-2C0A-4171-95C4-59F09133F56A}" type="parTrans" cxnId="{5C62B2A8-2718-478B-8FAE-1F7D4D743A89}">
      <dgm:prSet/>
      <dgm:spPr/>
      <dgm:t>
        <a:bodyPr/>
        <a:lstStyle/>
        <a:p>
          <a:endParaRPr lang="en-US"/>
        </a:p>
      </dgm:t>
    </dgm:pt>
    <dgm:pt modelId="{EFA131FE-870F-473B-B2DD-3BA9A584BB1B}" type="sibTrans" cxnId="{5C62B2A8-2718-478B-8FAE-1F7D4D743A89}">
      <dgm:prSet/>
      <dgm:spPr/>
      <dgm:t>
        <a:bodyPr/>
        <a:lstStyle/>
        <a:p>
          <a:endParaRPr lang="en-US"/>
        </a:p>
      </dgm:t>
    </dgm:pt>
    <dgm:pt modelId="{CEDC0500-50DF-4495-98FD-490419D5661E}">
      <dgm:prSet phldrT="[Text]"/>
      <dgm:spPr/>
      <dgm:t>
        <a:bodyPr anchor="ctr"/>
        <a:lstStyle/>
        <a:p>
          <a:pPr rtl="0"/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Selection of participants without bias</a:t>
          </a:r>
        </a:p>
      </dgm:t>
    </dgm:pt>
    <dgm:pt modelId="{AFDC1FC2-CC8F-45AC-B252-81383CBC764A}" type="parTrans" cxnId="{C587C7E2-38CA-476F-9558-459E5AB252CC}">
      <dgm:prSet/>
      <dgm:spPr/>
      <dgm:t>
        <a:bodyPr/>
        <a:lstStyle/>
        <a:p>
          <a:endParaRPr lang="en-US"/>
        </a:p>
      </dgm:t>
    </dgm:pt>
    <dgm:pt modelId="{CE855CA9-03BF-45CC-850B-D7E4E582CC2C}" type="sibTrans" cxnId="{C587C7E2-38CA-476F-9558-459E5AB252CC}">
      <dgm:prSet/>
      <dgm:spPr/>
      <dgm:t>
        <a:bodyPr/>
        <a:lstStyle/>
        <a:p>
          <a:endParaRPr lang="en-US"/>
        </a:p>
      </dgm:t>
    </dgm:pt>
    <dgm:pt modelId="{84FD410D-B5D1-4C1A-8F73-EE5FE37700D4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Informed Consent</a:t>
          </a:r>
        </a:p>
      </dgm:t>
    </dgm:pt>
    <dgm:pt modelId="{B7F4672D-2284-4BDF-85F7-9CCFC6FAAF33}" type="sibTrans" cxnId="{BB7CE7E6-02AB-4CF5-9F90-E9D62F0BD57C}">
      <dgm:prSet/>
      <dgm:spPr/>
      <dgm:t>
        <a:bodyPr/>
        <a:lstStyle/>
        <a:p>
          <a:endParaRPr lang="en-US"/>
        </a:p>
      </dgm:t>
    </dgm:pt>
    <dgm:pt modelId="{498DFCF4-7CFA-4700-A6A1-18D5487B930D}" type="parTrans" cxnId="{BB7CE7E6-02AB-4CF5-9F90-E9D62F0BD57C}">
      <dgm:prSet/>
      <dgm:spPr/>
      <dgm:t>
        <a:bodyPr/>
        <a:lstStyle/>
        <a:p>
          <a:endParaRPr lang="en-US"/>
        </a:p>
      </dgm:t>
    </dgm:pt>
    <dgm:pt modelId="{486C4971-1D7E-4962-A2B2-578BACC5DA66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Voluntariness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843CCF-6D73-49F9-B04A-32E735962421}" type="parTrans" cxnId="{3FBA4A9B-2999-4D59-AC17-EC97C2772EC1}">
      <dgm:prSet/>
      <dgm:spPr/>
      <dgm:t>
        <a:bodyPr/>
        <a:lstStyle/>
        <a:p>
          <a:endParaRPr lang="en-US"/>
        </a:p>
      </dgm:t>
    </dgm:pt>
    <dgm:pt modelId="{3E7037DB-386A-4D86-B64A-7EA5D1BF2DAC}" type="sibTrans" cxnId="{3FBA4A9B-2999-4D59-AC17-EC97C2772EC1}">
      <dgm:prSet/>
      <dgm:spPr/>
      <dgm:t>
        <a:bodyPr/>
        <a:lstStyle/>
        <a:p>
          <a:endParaRPr lang="en-US"/>
        </a:p>
      </dgm:t>
    </dgm:pt>
    <dgm:pt modelId="{0567F61E-C7C9-44D8-AC28-4FD164743ED7}">
      <dgm:prSet phldrT="[Text]"/>
      <dgm:spPr/>
      <dgm:t>
        <a:bodyPr/>
        <a:lstStyle/>
        <a:p>
          <a:pPr rtl="0"/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Procedures – least risky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CD9BE4-D9C3-49D0-A353-4F68218768A3}" type="parTrans" cxnId="{56C961C8-14BB-4E39-B724-67086D33EB0E}">
      <dgm:prSet/>
      <dgm:spPr/>
      <dgm:t>
        <a:bodyPr/>
        <a:lstStyle/>
        <a:p>
          <a:endParaRPr lang="en-US"/>
        </a:p>
      </dgm:t>
    </dgm:pt>
    <dgm:pt modelId="{0477CCA9-6123-44FD-A5C5-5264EC594E74}" type="sibTrans" cxnId="{56C961C8-14BB-4E39-B724-67086D33EB0E}">
      <dgm:prSet/>
      <dgm:spPr/>
      <dgm:t>
        <a:bodyPr/>
        <a:lstStyle/>
        <a:p>
          <a:endParaRPr lang="en-US"/>
        </a:p>
      </dgm:t>
    </dgm:pt>
    <dgm:pt modelId="{8BA9F8E3-10FE-49FA-9A5A-8E59760D4C71}">
      <dgm:prSet phldrT="[Text]"/>
      <dgm:spPr/>
      <dgm:t>
        <a:bodyPr anchor="ctr"/>
        <a:lstStyle/>
        <a:p>
          <a:pPr rtl="0"/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Burden and benefits shared</a:t>
          </a:r>
        </a:p>
      </dgm:t>
    </dgm:pt>
    <dgm:pt modelId="{61237CEE-C454-4D85-A9D3-5AF166A4084D}" type="parTrans" cxnId="{E3953508-6488-48B8-8F71-F71A6CCB17A0}">
      <dgm:prSet/>
      <dgm:spPr/>
      <dgm:t>
        <a:bodyPr/>
        <a:lstStyle/>
        <a:p>
          <a:endParaRPr lang="en-US"/>
        </a:p>
      </dgm:t>
    </dgm:pt>
    <dgm:pt modelId="{5F875AD1-1A24-4DFA-A3DA-55431FE06746}" type="sibTrans" cxnId="{E3953508-6488-48B8-8F71-F71A6CCB17A0}">
      <dgm:prSet/>
      <dgm:spPr/>
      <dgm:t>
        <a:bodyPr/>
        <a:lstStyle/>
        <a:p>
          <a:endParaRPr lang="en-US"/>
        </a:p>
      </dgm:t>
    </dgm:pt>
    <dgm:pt modelId="{B651E419-C9DD-4B8D-93BF-416E40668A04}" type="pres">
      <dgm:prSet presAssocID="{01703A16-54B2-4A92-90F0-6D996AAB46B2}" presName="Name0" presStyleCnt="0">
        <dgm:presLayoutVars>
          <dgm:dir/>
          <dgm:animLvl val="lvl"/>
          <dgm:resizeHandles/>
        </dgm:presLayoutVars>
      </dgm:prSet>
      <dgm:spPr/>
    </dgm:pt>
    <dgm:pt modelId="{2DF8A656-97F2-4593-9068-3E111703F950}" type="pres">
      <dgm:prSet presAssocID="{A73E6847-0455-43AE-B143-A01CDFC45B0E}" presName="linNode" presStyleCnt="0"/>
      <dgm:spPr/>
    </dgm:pt>
    <dgm:pt modelId="{01AE7968-827A-4720-96EF-F33646854A70}" type="pres">
      <dgm:prSet presAssocID="{A73E6847-0455-43AE-B143-A01CDFC45B0E}" presName="parentShp" presStyleLbl="node1" presStyleIdx="0" presStyleCnt="3">
        <dgm:presLayoutVars>
          <dgm:bulletEnabled val="1"/>
        </dgm:presLayoutVars>
      </dgm:prSet>
      <dgm:spPr/>
    </dgm:pt>
    <dgm:pt modelId="{768E4469-4F3F-4681-8EED-940B0D5A4322}" type="pres">
      <dgm:prSet presAssocID="{A73E6847-0455-43AE-B143-A01CDFC45B0E}" presName="childShp" presStyleLbl="bgAccFollowNode1" presStyleIdx="0" presStyleCnt="3">
        <dgm:presLayoutVars>
          <dgm:bulletEnabled val="1"/>
        </dgm:presLayoutVars>
      </dgm:prSet>
      <dgm:spPr/>
    </dgm:pt>
    <dgm:pt modelId="{FD757415-BEE5-4F3D-954A-9BFD1907B81D}" type="pres">
      <dgm:prSet presAssocID="{2C8C4660-367D-48C8-B3D6-376DAA745688}" presName="spacing" presStyleCnt="0"/>
      <dgm:spPr/>
    </dgm:pt>
    <dgm:pt modelId="{7F57B1F5-FF04-4BF4-B20C-F3A8A38527AA}" type="pres">
      <dgm:prSet presAssocID="{1B3AF00C-6A0A-4FF4-822B-9638041DC133}" presName="linNode" presStyleCnt="0"/>
      <dgm:spPr/>
    </dgm:pt>
    <dgm:pt modelId="{4FCDECDF-5B45-43F6-8E5F-08E370BF55B1}" type="pres">
      <dgm:prSet presAssocID="{1B3AF00C-6A0A-4FF4-822B-9638041DC133}" presName="parentShp" presStyleLbl="node1" presStyleIdx="1" presStyleCnt="3">
        <dgm:presLayoutVars>
          <dgm:bulletEnabled val="1"/>
        </dgm:presLayoutVars>
      </dgm:prSet>
      <dgm:spPr/>
    </dgm:pt>
    <dgm:pt modelId="{2CC91EAB-0FEB-4F83-8074-686E5A135CBE}" type="pres">
      <dgm:prSet presAssocID="{1B3AF00C-6A0A-4FF4-822B-9638041DC133}" presName="childShp" presStyleLbl="bgAccFollowNode1" presStyleIdx="1" presStyleCnt="3">
        <dgm:presLayoutVars>
          <dgm:bulletEnabled val="1"/>
        </dgm:presLayoutVars>
      </dgm:prSet>
      <dgm:spPr/>
    </dgm:pt>
    <dgm:pt modelId="{E7EB1C45-65F3-4C05-960E-2972A6779F90}" type="pres">
      <dgm:prSet presAssocID="{6003835B-6542-48B3-BFA3-4CF741DCF577}" presName="spacing" presStyleCnt="0"/>
      <dgm:spPr/>
    </dgm:pt>
    <dgm:pt modelId="{4EB62F00-B1E6-42DD-B28B-DE56F05B7EE5}" type="pres">
      <dgm:prSet presAssocID="{E01F1432-2B9C-40FB-93BD-4C7D38B82C1D}" presName="linNode" presStyleCnt="0"/>
      <dgm:spPr/>
    </dgm:pt>
    <dgm:pt modelId="{B63139AC-4313-4528-9659-F55BD91CCB3C}" type="pres">
      <dgm:prSet presAssocID="{E01F1432-2B9C-40FB-93BD-4C7D38B82C1D}" presName="parentShp" presStyleLbl="node1" presStyleIdx="2" presStyleCnt="3">
        <dgm:presLayoutVars>
          <dgm:bulletEnabled val="1"/>
        </dgm:presLayoutVars>
      </dgm:prSet>
      <dgm:spPr/>
    </dgm:pt>
    <dgm:pt modelId="{BC3E2876-930C-4CA6-81B8-F1086D96E487}" type="pres">
      <dgm:prSet presAssocID="{E01F1432-2B9C-40FB-93BD-4C7D38B82C1D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E3953508-6488-48B8-8F71-F71A6CCB17A0}" srcId="{E01F1432-2B9C-40FB-93BD-4C7D38B82C1D}" destId="{8BA9F8E3-10FE-49FA-9A5A-8E59760D4C71}" srcOrd="1" destOrd="0" parTransId="{61237CEE-C454-4D85-A9D3-5AF166A4084D}" sibTransId="{5F875AD1-1A24-4DFA-A3DA-55431FE06746}"/>
    <dgm:cxn modelId="{755F0816-8F8C-4CAC-A3B9-B5223C0C9F57}" type="presOf" srcId="{CEDC0500-50DF-4495-98FD-490419D5661E}" destId="{BC3E2876-930C-4CA6-81B8-F1086D96E487}" srcOrd="0" destOrd="0" presId="urn:microsoft.com/office/officeart/2005/8/layout/vList6"/>
    <dgm:cxn modelId="{0563E31F-DECC-48B4-8437-8D656F7CE6B2}" type="presOf" srcId="{E72B0D69-1D3F-4D2E-81BD-557A016B0818}" destId="{2CC91EAB-0FEB-4F83-8074-686E5A135CBE}" srcOrd="0" destOrd="0" presId="urn:microsoft.com/office/officeart/2005/8/layout/vList6"/>
    <dgm:cxn modelId="{132D0525-D8B7-42ED-9F08-724834BFF3F0}" type="presOf" srcId="{8186CBA9-F5E7-4A10-A790-DEBC4F0D15CD}" destId="{768E4469-4F3F-4681-8EED-940B0D5A4322}" srcOrd="0" destOrd="2" presId="urn:microsoft.com/office/officeart/2005/8/layout/vList6"/>
    <dgm:cxn modelId="{B241E12B-E076-40B1-83F0-E5D714E3CF20}" type="presOf" srcId="{A73E6847-0455-43AE-B143-A01CDFC45B0E}" destId="{01AE7968-827A-4720-96EF-F33646854A70}" srcOrd="0" destOrd="0" presId="urn:microsoft.com/office/officeart/2005/8/layout/vList6"/>
    <dgm:cxn modelId="{96C72033-13E5-4951-B2C0-542CC9000A03}" srcId="{01703A16-54B2-4A92-90F0-6D996AAB46B2}" destId="{A73E6847-0455-43AE-B143-A01CDFC45B0E}" srcOrd="0" destOrd="0" parTransId="{D8F1A3D7-A688-4D28-9FAC-3FCBABE55A04}" sibTransId="{2C8C4660-367D-48C8-B3D6-376DAA745688}"/>
    <dgm:cxn modelId="{4154CA34-86E3-457E-859E-DEEAE69AE6D3}" type="presOf" srcId="{E01F1432-2B9C-40FB-93BD-4C7D38B82C1D}" destId="{B63139AC-4313-4528-9659-F55BD91CCB3C}" srcOrd="0" destOrd="0" presId="urn:microsoft.com/office/officeart/2005/8/layout/vList6"/>
    <dgm:cxn modelId="{223E5D3B-F846-47A2-907A-1B364B438226}" type="presOf" srcId="{0567F61E-C7C9-44D8-AC28-4FD164743ED7}" destId="{2CC91EAB-0FEB-4F83-8074-686E5A135CBE}" srcOrd="0" destOrd="1" presId="urn:microsoft.com/office/officeart/2005/8/layout/vList6"/>
    <dgm:cxn modelId="{566DAF42-12F0-463A-BC59-A7B8E750C212}" srcId="{1B3AF00C-6A0A-4FF4-822B-9638041DC133}" destId="{E72B0D69-1D3F-4D2E-81BD-557A016B0818}" srcOrd="0" destOrd="0" parTransId="{00FD9A19-AB42-4C6A-B55D-EE4F42DFE229}" sibTransId="{44668D72-52B0-4553-8257-4F451FB0FFC8}"/>
    <dgm:cxn modelId="{2FD42C66-250F-42C1-A432-7D5B2D55FF49}" type="presOf" srcId="{486C4971-1D7E-4962-A2B2-578BACC5DA66}" destId="{768E4469-4F3F-4681-8EED-940B0D5A4322}" srcOrd="0" destOrd="1" presId="urn:microsoft.com/office/officeart/2005/8/layout/vList6"/>
    <dgm:cxn modelId="{153BBE4E-139E-49C0-B36D-5B5FD2A4E7EE}" type="presOf" srcId="{8BA9F8E3-10FE-49FA-9A5A-8E59760D4C71}" destId="{BC3E2876-930C-4CA6-81B8-F1086D96E487}" srcOrd="0" destOrd="1" presId="urn:microsoft.com/office/officeart/2005/8/layout/vList6"/>
    <dgm:cxn modelId="{3FBA4A9B-2999-4D59-AC17-EC97C2772EC1}" srcId="{A73E6847-0455-43AE-B143-A01CDFC45B0E}" destId="{486C4971-1D7E-4962-A2B2-578BACC5DA66}" srcOrd="1" destOrd="0" parTransId="{0D843CCF-6D73-49F9-B04A-32E735962421}" sibTransId="{3E7037DB-386A-4D86-B64A-7EA5D1BF2DAC}"/>
    <dgm:cxn modelId="{5C62B2A8-2718-478B-8FAE-1F7D4D743A89}" srcId="{01703A16-54B2-4A92-90F0-6D996AAB46B2}" destId="{E01F1432-2B9C-40FB-93BD-4C7D38B82C1D}" srcOrd="2" destOrd="0" parTransId="{B0471889-2C0A-4171-95C4-59F09133F56A}" sibTransId="{EFA131FE-870F-473B-B2DD-3BA9A584BB1B}"/>
    <dgm:cxn modelId="{418482B2-D60F-4C01-B3A3-D5EA37305CBB}" type="presOf" srcId="{1B3AF00C-6A0A-4FF4-822B-9638041DC133}" destId="{4FCDECDF-5B45-43F6-8E5F-08E370BF55B1}" srcOrd="0" destOrd="0" presId="urn:microsoft.com/office/officeart/2005/8/layout/vList6"/>
    <dgm:cxn modelId="{F971D3BA-1748-4677-AA06-541AD1A4E851}" type="presOf" srcId="{01703A16-54B2-4A92-90F0-6D996AAB46B2}" destId="{B651E419-C9DD-4B8D-93BF-416E40668A04}" srcOrd="0" destOrd="0" presId="urn:microsoft.com/office/officeart/2005/8/layout/vList6"/>
    <dgm:cxn modelId="{495277BB-CD63-46A7-81EE-1C026DF7332F}" type="presOf" srcId="{84FD410D-B5D1-4C1A-8F73-EE5FE37700D4}" destId="{768E4469-4F3F-4681-8EED-940B0D5A4322}" srcOrd="0" destOrd="0" presId="urn:microsoft.com/office/officeart/2005/8/layout/vList6"/>
    <dgm:cxn modelId="{BD268CBD-6227-4BA1-B503-B2A9AA7C0A2A}" srcId="{01703A16-54B2-4A92-90F0-6D996AAB46B2}" destId="{1B3AF00C-6A0A-4FF4-822B-9638041DC133}" srcOrd="1" destOrd="0" parTransId="{BAA60AE1-0930-46F4-9692-27F26D986863}" sibTransId="{6003835B-6542-48B3-BFA3-4CF741DCF577}"/>
    <dgm:cxn modelId="{56C961C8-14BB-4E39-B724-67086D33EB0E}" srcId="{1B3AF00C-6A0A-4FF4-822B-9638041DC133}" destId="{0567F61E-C7C9-44D8-AC28-4FD164743ED7}" srcOrd="1" destOrd="0" parTransId="{1DCD9BE4-D9C3-49D0-A353-4F68218768A3}" sibTransId="{0477CCA9-6123-44FD-A5C5-5264EC594E74}"/>
    <dgm:cxn modelId="{3232A7CC-9FD1-4444-9AC8-102E084AF4E9}" srcId="{A73E6847-0455-43AE-B143-A01CDFC45B0E}" destId="{8186CBA9-F5E7-4A10-A790-DEBC4F0D15CD}" srcOrd="2" destOrd="0" parTransId="{45E459CF-0250-407B-B46E-FAE90A7EC330}" sibTransId="{07073BC1-0290-42C5-88AA-027CE8C71CA3}"/>
    <dgm:cxn modelId="{C587C7E2-38CA-476F-9558-459E5AB252CC}" srcId="{E01F1432-2B9C-40FB-93BD-4C7D38B82C1D}" destId="{CEDC0500-50DF-4495-98FD-490419D5661E}" srcOrd="0" destOrd="0" parTransId="{AFDC1FC2-CC8F-45AC-B252-81383CBC764A}" sibTransId="{CE855CA9-03BF-45CC-850B-D7E4E582CC2C}"/>
    <dgm:cxn modelId="{BB7CE7E6-02AB-4CF5-9F90-E9D62F0BD57C}" srcId="{A73E6847-0455-43AE-B143-A01CDFC45B0E}" destId="{84FD410D-B5D1-4C1A-8F73-EE5FE37700D4}" srcOrd="0" destOrd="0" parTransId="{498DFCF4-7CFA-4700-A6A1-18D5487B930D}" sibTransId="{B7F4672D-2284-4BDF-85F7-9CCFC6FAAF33}"/>
    <dgm:cxn modelId="{C68BF555-01A4-4628-8C22-A396FFE05EDD}" type="presParOf" srcId="{B651E419-C9DD-4B8D-93BF-416E40668A04}" destId="{2DF8A656-97F2-4593-9068-3E111703F950}" srcOrd="0" destOrd="0" presId="urn:microsoft.com/office/officeart/2005/8/layout/vList6"/>
    <dgm:cxn modelId="{D0F4D2C3-1926-4B51-806E-9A60C039D6B3}" type="presParOf" srcId="{2DF8A656-97F2-4593-9068-3E111703F950}" destId="{01AE7968-827A-4720-96EF-F33646854A70}" srcOrd="0" destOrd="0" presId="urn:microsoft.com/office/officeart/2005/8/layout/vList6"/>
    <dgm:cxn modelId="{D5A09138-D361-4B68-9359-3C49C6882B7F}" type="presParOf" srcId="{2DF8A656-97F2-4593-9068-3E111703F950}" destId="{768E4469-4F3F-4681-8EED-940B0D5A4322}" srcOrd="1" destOrd="0" presId="urn:microsoft.com/office/officeart/2005/8/layout/vList6"/>
    <dgm:cxn modelId="{D5803E4E-907E-4CD5-98F0-5D370B2E8258}" type="presParOf" srcId="{B651E419-C9DD-4B8D-93BF-416E40668A04}" destId="{FD757415-BEE5-4F3D-954A-9BFD1907B81D}" srcOrd="1" destOrd="0" presId="urn:microsoft.com/office/officeart/2005/8/layout/vList6"/>
    <dgm:cxn modelId="{1D66D014-746B-423D-AA97-0832E7538A0B}" type="presParOf" srcId="{B651E419-C9DD-4B8D-93BF-416E40668A04}" destId="{7F57B1F5-FF04-4BF4-B20C-F3A8A38527AA}" srcOrd="2" destOrd="0" presId="urn:microsoft.com/office/officeart/2005/8/layout/vList6"/>
    <dgm:cxn modelId="{D28255FC-0B36-45DC-9803-6E40CFAE40C5}" type="presParOf" srcId="{7F57B1F5-FF04-4BF4-B20C-F3A8A38527AA}" destId="{4FCDECDF-5B45-43F6-8E5F-08E370BF55B1}" srcOrd="0" destOrd="0" presId="urn:microsoft.com/office/officeart/2005/8/layout/vList6"/>
    <dgm:cxn modelId="{DE3B370A-D41B-4292-A7D8-366437D06E35}" type="presParOf" srcId="{7F57B1F5-FF04-4BF4-B20C-F3A8A38527AA}" destId="{2CC91EAB-0FEB-4F83-8074-686E5A135CBE}" srcOrd="1" destOrd="0" presId="urn:microsoft.com/office/officeart/2005/8/layout/vList6"/>
    <dgm:cxn modelId="{1B4048D5-709A-4844-BF1A-73AA4F06F274}" type="presParOf" srcId="{B651E419-C9DD-4B8D-93BF-416E40668A04}" destId="{E7EB1C45-65F3-4C05-960E-2972A6779F90}" srcOrd="3" destOrd="0" presId="urn:microsoft.com/office/officeart/2005/8/layout/vList6"/>
    <dgm:cxn modelId="{348A4779-E155-4CE2-A519-44B4B726C787}" type="presParOf" srcId="{B651E419-C9DD-4B8D-93BF-416E40668A04}" destId="{4EB62F00-B1E6-42DD-B28B-DE56F05B7EE5}" srcOrd="4" destOrd="0" presId="urn:microsoft.com/office/officeart/2005/8/layout/vList6"/>
    <dgm:cxn modelId="{A7F83579-0573-4696-8918-F3BF5F99DD35}" type="presParOf" srcId="{4EB62F00-B1E6-42DD-B28B-DE56F05B7EE5}" destId="{B63139AC-4313-4528-9659-F55BD91CCB3C}" srcOrd="0" destOrd="0" presId="urn:microsoft.com/office/officeart/2005/8/layout/vList6"/>
    <dgm:cxn modelId="{11C857BF-20B1-4DC5-8930-E73666E05521}" type="presParOf" srcId="{4EB62F00-B1E6-42DD-B28B-DE56F05B7EE5}" destId="{BC3E2876-930C-4CA6-81B8-F1086D96E48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561CAD-6801-4B3C-A747-EA8455053A08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030EB72-B461-4224-899D-22B508749A62}">
      <dgm:prSet phldrT="[Text]" custT="1"/>
      <dgm:spPr/>
      <dgm:t>
        <a:bodyPr/>
        <a:lstStyle/>
        <a:p>
          <a:r>
            <a:rPr lang="en-US" sz="3200" dirty="0"/>
            <a:t>Informed Consent</a:t>
          </a:r>
        </a:p>
      </dgm:t>
    </dgm:pt>
    <dgm:pt modelId="{62409820-994F-43AB-8107-6E7D80AAE77A}" type="parTrans" cxnId="{24145950-5BB8-4D0F-A007-3EEEA458B30E}">
      <dgm:prSet/>
      <dgm:spPr/>
      <dgm:t>
        <a:bodyPr/>
        <a:lstStyle/>
        <a:p>
          <a:endParaRPr lang="en-US"/>
        </a:p>
      </dgm:t>
    </dgm:pt>
    <dgm:pt modelId="{5C68C64C-16F8-4E55-B7DA-27919325AE86}" type="sibTrans" cxnId="{24145950-5BB8-4D0F-A007-3EEEA458B30E}">
      <dgm:prSet/>
      <dgm:spPr/>
      <dgm:t>
        <a:bodyPr/>
        <a:lstStyle/>
        <a:p>
          <a:endParaRPr lang="en-US"/>
        </a:p>
      </dgm:t>
    </dgm:pt>
    <dgm:pt modelId="{C52348A9-B164-4315-A911-73828E01C296}">
      <dgm:prSet phldrT="[Text]"/>
      <dgm:spPr/>
      <dgm:t>
        <a:bodyPr/>
        <a:lstStyle/>
        <a:p>
          <a:r>
            <a:rPr lang="en-US" dirty="0"/>
            <a:t>Description of study and what to expect</a:t>
          </a:r>
        </a:p>
      </dgm:t>
    </dgm:pt>
    <dgm:pt modelId="{579EDA1C-A097-48E0-B463-F77A84273D0D}" type="parTrans" cxnId="{A554AE65-857A-4EC1-88C0-CB4BE91AFC02}">
      <dgm:prSet/>
      <dgm:spPr/>
      <dgm:t>
        <a:bodyPr/>
        <a:lstStyle/>
        <a:p>
          <a:endParaRPr lang="en-US"/>
        </a:p>
      </dgm:t>
    </dgm:pt>
    <dgm:pt modelId="{8B9FCAE8-2D42-4FEF-A221-117AA7AEB1A2}" type="sibTrans" cxnId="{A554AE65-857A-4EC1-88C0-CB4BE91AFC02}">
      <dgm:prSet/>
      <dgm:spPr/>
      <dgm:t>
        <a:bodyPr/>
        <a:lstStyle/>
        <a:p>
          <a:endParaRPr lang="en-US"/>
        </a:p>
      </dgm:t>
    </dgm:pt>
    <dgm:pt modelId="{6F511015-DD6E-4E0E-ADBD-D22E5D761022}">
      <dgm:prSet phldrT="[Text]"/>
      <dgm:spPr/>
      <dgm:t>
        <a:bodyPr/>
        <a:lstStyle/>
        <a:p>
          <a:r>
            <a:rPr lang="en-US" dirty="0"/>
            <a:t>Voluntary participation</a:t>
          </a:r>
        </a:p>
      </dgm:t>
    </dgm:pt>
    <dgm:pt modelId="{52E75DE6-67AA-4A56-B764-9CB009AF74EA}" type="parTrans" cxnId="{CB4AC490-9928-4DF6-8BC3-DD53B8361F13}">
      <dgm:prSet/>
      <dgm:spPr/>
      <dgm:t>
        <a:bodyPr/>
        <a:lstStyle/>
        <a:p>
          <a:endParaRPr lang="en-US"/>
        </a:p>
      </dgm:t>
    </dgm:pt>
    <dgm:pt modelId="{A49CCA4F-D97E-4D30-9AC9-BFB3AA0D2DD5}" type="sibTrans" cxnId="{CB4AC490-9928-4DF6-8BC3-DD53B8361F13}">
      <dgm:prSet/>
      <dgm:spPr/>
      <dgm:t>
        <a:bodyPr/>
        <a:lstStyle/>
        <a:p>
          <a:endParaRPr lang="en-US"/>
        </a:p>
      </dgm:t>
    </dgm:pt>
    <dgm:pt modelId="{775CB2E1-8D24-4713-B903-D88E7DEBE9B0}">
      <dgm:prSet phldrT="[Text]" custT="1"/>
      <dgm:spPr/>
      <dgm:t>
        <a:bodyPr/>
        <a:lstStyle/>
        <a:p>
          <a:r>
            <a:rPr lang="en-US" sz="3200" dirty="0"/>
            <a:t>Independent Review</a:t>
          </a:r>
        </a:p>
      </dgm:t>
    </dgm:pt>
    <dgm:pt modelId="{18707F50-A470-4666-9F97-69E0B628B3DC}" type="parTrans" cxnId="{EEDC8D6E-15DE-42D3-9E7B-230F094B5659}">
      <dgm:prSet/>
      <dgm:spPr/>
      <dgm:t>
        <a:bodyPr/>
        <a:lstStyle/>
        <a:p>
          <a:endParaRPr lang="en-US"/>
        </a:p>
      </dgm:t>
    </dgm:pt>
    <dgm:pt modelId="{55D63FD0-89DE-42BB-9179-757760764907}" type="sibTrans" cxnId="{EEDC8D6E-15DE-42D3-9E7B-230F094B5659}">
      <dgm:prSet/>
      <dgm:spPr/>
      <dgm:t>
        <a:bodyPr/>
        <a:lstStyle/>
        <a:p>
          <a:endParaRPr lang="en-US"/>
        </a:p>
      </dgm:t>
    </dgm:pt>
    <dgm:pt modelId="{582D0504-37E5-4B6D-8BF4-8545A93EDD3C}">
      <dgm:prSet phldrT="[Text]"/>
      <dgm:spPr/>
      <dgm:t>
        <a:bodyPr/>
        <a:lstStyle/>
        <a:p>
          <a:r>
            <a:rPr lang="en-US" dirty="0"/>
            <a:t>Manage potential conflicts of interest</a:t>
          </a:r>
        </a:p>
      </dgm:t>
    </dgm:pt>
    <dgm:pt modelId="{1120F6E6-D6FF-431A-B92C-7EF28B076949}" type="parTrans" cxnId="{983ACBF5-7E3E-42E0-B854-B6AFAEB99BE5}">
      <dgm:prSet/>
      <dgm:spPr/>
      <dgm:t>
        <a:bodyPr/>
        <a:lstStyle/>
        <a:p>
          <a:endParaRPr lang="en-US"/>
        </a:p>
      </dgm:t>
    </dgm:pt>
    <dgm:pt modelId="{B137A9AA-B243-4889-AE44-F0E21A133FC9}" type="sibTrans" cxnId="{983ACBF5-7E3E-42E0-B854-B6AFAEB99BE5}">
      <dgm:prSet/>
      <dgm:spPr/>
      <dgm:t>
        <a:bodyPr/>
        <a:lstStyle/>
        <a:p>
          <a:endParaRPr lang="en-US"/>
        </a:p>
      </dgm:t>
    </dgm:pt>
    <dgm:pt modelId="{BA30CD9D-5FE8-4390-B328-6FF43EDA9033}">
      <dgm:prSet phldrT="[Text]"/>
      <dgm:spPr/>
      <dgm:t>
        <a:bodyPr/>
        <a:lstStyle/>
        <a:p>
          <a:r>
            <a:rPr lang="en-US" dirty="0"/>
            <a:t>Disclosure</a:t>
          </a:r>
        </a:p>
      </dgm:t>
    </dgm:pt>
    <dgm:pt modelId="{EEAA45AA-4625-4329-B7CA-56CDDC5C090F}" type="parTrans" cxnId="{16D99CB2-B481-4143-AF7B-B1F38BDC1227}">
      <dgm:prSet/>
      <dgm:spPr/>
      <dgm:t>
        <a:bodyPr/>
        <a:lstStyle/>
        <a:p>
          <a:endParaRPr lang="en-US"/>
        </a:p>
      </dgm:t>
    </dgm:pt>
    <dgm:pt modelId="{AF1A8F18-CACB-4C91-A585-50CCFFF3F2E4}" type="sibTrans" cxnId="{16D99CB2-B481-4143-AF7B-B1F38BDC1227}">
      <dgm:prSet/>
      <dgm:spPr/>
      <dgm:t>
        <a:bodyPr/>
        <a:lstStyle/>
        <a:p>
          <a:endParaRPr lang="en-US"/>
        </a:p>
      </dgm:t>
    </dgm:pt>
    <dgm:pt modelId="{668F4901-9376-4030-89EC-53477F4C8973}">
      <dgm:prSet phldrT="[Text]" custT="1"/>
      <dgm:spPr/>
      <dgm:t>
        <a:bodyPr/>
        <a:lstStyle/>
        <a:p>
          <a:r>
            <a:rPr lang="en-US" sz="3200" dirty="0"/>
            <a:t>Respect</a:t>
          </a:r>
        </a:p>
      </dgm:t>
    </dgm:pt>
    <dgm:pt modelId="{02396DD6-591D-4B47-A827-7A09F8A92763}" type="parTrans" cxnId="{61B23463-C063-44E0-B6FC-0562B64C558A}">
      <dgm:prSet/>
      <dgm:spPr/>
      <dgm:t>
        <a:bodyPr/>
        <a:lstStyle/>
        <a:p>
          <a:endParaRPr lang="en-US"/>
        </a:p>
      </dgm:t>
    </dgm:pt>
    <dgm:pt modelId="{F35394A6-E453-4CED-B4FC-CE30F2141784}" type="sibTrans" cxnId="{61B23463-C063-44E0-B6FC-0562B64C558A}">
      <dgm:prSet/>
      <dgm:spPr/>
      <dgm:t>
        <a:bodyPr/>
        <a:lstStyle/>
        <a:p>
          <a:endParaRPr lang="en-US"/>
        </a:p>
      </dgm:t>
    </dgm:pt>
    <dgm:pt modelId="{4C8E3519-7A27-42D1-8D9F-3A05DA4ADBE0}">
      <dgm:prSet phldrT="[Text]"/>
      <dgm:spPr/>
      <dgm:t>
        <a:bodyPr/>
        <a:lstStyle/>
        <a:p>
          <a:r>
            <a:rPr lang="en-US" dirty="0"/>
            <a:t>Respect autonomy, right to make own decision on participating</a:t>
          </a:r>
        </a:p>
      </dgm:t>
    </dgm:pt>
    <dgm:pt modelId="{E42F3EF0-1D0B-4C16-AB16-84F2A03B6421}" type="parTrans" cxnId="{81C3AE47-DFBF-4CF9-87C9-73D12237FE53}">
      <dgm:prSet/>
      <dgm:spPr/>
      <dgm:t>
        <a:bodyPr/>
        <a:lstStyle/>
        <a:p>
          <a:endParaRPr lang="en-US"/>
        </a:p>
      </dgm:t>
    </dgm:pt>
    <dgm:pt modelId="{C7FE8C5C-3829-4CBC-B931-449ECE02DC0C}" type="sibTrans" cxnId="{81C3AE47-DFBF-4CF9-87C9-73D12237FE53}">
      <dgm:prSet/>
      <dgm:spPr/>
      <dgm:t>
        <a:bodyPr/>
        <a:lstStyle/>
        <a:p>
          <a:endParaRPr lang="en-US"/>
        </a:p>
      </dgm:t>
    </dgm:pt>
    <dgm:pt modelId="{AE3588FF-46E1-4794-8B7A-C703B8E9C528}">
      <dgm:prSet phldrT="[Text]"/>
      <dgm:spPr/>
      <dgm:t>
        <a:bodyPr/>
        <a:lstStyle/>
        <a:p>
          <a:r>
            <a:rPr lang="en-US" dirty="0"/>
            <a:t>Privacy</a:t>
          </a:r>
        </a:p>
      </dgm:t>
    </dgm:pt>
    <dgm:pt modelId="{99E58708-C533-4625-BDBF-46A047FAEDF6}" type="parTrans" cxnId="{44B243FE-221C-40CC-AD84-EEA560603C67}">
      <dgm:prSet/>
      <dgm:spPr/>
      <dgm:t>
        <a:bodyPr/>
        <a:lstStyle/>
        <a:p>
          <a:endParaRPr lang="en-US"/>
        </a:p>
      </dgm:t>
    </dgm:pt>
    <dgm:pt modelId="{F975C3ED-4F22-4C81-A0C3-7DB11E5F7813}" type="sibTrans" cxnId="{44B243FE-221C-40CC-AD84-EEA560603C67}">
      <dgm:prSet/>
      <dgm:spPr/>
      <dgm:t>
        <a:bodyPr/>
        <a:lstStyle/>
        <a:p>
          <a:endParaRPr lang="en-US"/>
        </a:p>
      </dgm:t>
    </dgm:pt>
    <dgm:pt modelId="{B422B14F-63C4-4D6B-B866-6588F3AB72A0}">
      <dgm:prSet phldrT="[Text]"/>
      <dgm:spPr/>
      <dgm:t>
        <a:bodyPr/>
        <a:lstStyle/>
        <a:p>
          <a:r>
            <a:rPr lang="en-US" dirty="0"/>
            <a:t>Identification of risks, benefits, alternatives</a:t>
          </a:r>
        </a:p>
      </dgm:t>
    </dgm:pt>
    <dgm:pt modelId="{858872D7-6527-408D-8FB1-77ED0C87B930}" type="parTrans" cxnId="{A874D175-04AE-49A2-8C9C-40FD7DE91499}">
      <dgm:prSet/>
      <dgm:spPr/>
      <dgm:t>
        <a:bodyPr/>
        <a:lstStyle/>
        <a:p>
          <a:endParaRPr lang="en-US"/>
        </a:p>
      </dgm:t>
    </dgm:pt>
    <dgm:pt modelId="{DDAEBFBE-5118-4C7A-8069-778771CA0832}" type="sibTrans" cxnId="{A874D175-04AE-49A2-8C9C-40FD7DE91499}">
      <dgm:prSet/>
      <dgm:spPr/>
      <dgm:t>
        <a:bodyPr/>
        <a:lstStyle/>
        <a:p>
          <a:endParaRPr lang="en-US"/>
        </a:p>
      </dgm:t>
    </dgm:pt>
    <dgm:pt modelId="{B3D6ACD1-5F22-48F7-8B0E-F287BF2D3F1E}">
      <dgm:prSet phldrT="[Text]"/>
      <dgm:spPr/>
      <dgm:t>
        <a:bodyPr/>
        <a:lstStyle/>
        <a:p>
          <a:r>
            <a:rPr lang="en-US" dirty="0"/>
            <a:t>Scientific integrity</a:t>
          </a:r>
        </a:p>
      </dgm:t>
    </dgm:pt>
    <dgm:pt modelId="{F0793AC9-F9BD-423C-8508-F44F4B786671}" type="parTrans" cxnId="{C051177F-C64B-4EFA-94E4-C3188D309A60}">
      <dgm:prSet/>
      <dgm:spPr/>
      <dgm:t>
        <a:bodyPr/>
        <a:lstStyle/>
        <a:p>
          <a:endParaRPr lang="en-US"/>
        </a:p>
      </dgm:t>
    </dgm:pt>
    <dgm:pt modelId="{6D3776AA-3C9F-4DF1-AA21-430986AF1EC6}" type="sibTrans" cxnId="{C051177F-C64B-4EFA-94E4-C3188D309A60}">
      <dgm:prSet/>
      <dgm:spPr/>
      <dgm:t>
        <a:bodyPr/>
        <a:lstStyle/>
        <a:p>
          <a:endParaRPr lang="en-US"/>
        </a:p>
      </dgm:t>
    </dgm:pt>
    <dgm:pt modelId="{A42B6E92-B7D5-48AA-BD9C-281431D613FA}" type="pres">
      <dgm:prSet presAssocID="{39561CAD-6801-4B3C-A747-EA8455053A08}" presName="Name0" presStyleCnt="0">
        <dgm:presLayoutVars>
          <dgm:dir/>
          <dgm:animLvl val="lvl"/>
          <dgm:resizeHandles val="exact"/>
        </dgm:presLayoutVars>
      </dgm:prSet>
      <dgm:spPr/>
    </dgm:pt>
    <dgm:pt modelId="{CE6B8C0D-BA05-4EBB-A521-E69D3AC2F197}" type="pres">
      <dgm:prSet presAssocID="{5030EB72-B461-4224-899D-22B508749A62}" presName="linNode" presStyleCnt="0"/>
      <dgm:spPr/>
    </dgm:pt>
    <dgm:pt modelId="{5C886DAA-4C46-429C-A616-9A9631D05B4A}" type="pres">
      <dgm:prSet presAssocID="{5030EB72-B461-4224-899D-22B508749A6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A73B4A1-2A0F-48D7-AE10-0AAD08F10B1F}" type="pres">
      <dgm:prSet presAssocID="{5030EB72-B461-4224-899D-22B508749A62}" presName="descendantText" presStyleLbl="alignAccFollowNode1" presStyleIdx="0" presStyleCnt="3">
        <dgm:presLayoutVars>
          <dgm:bulletEnabled val="1"/>
        </dgm:presLayoutVars>
      </dgm:prSet>
      <dgm:spPr/>
    </dgm:pt>
    <dgm:pt modelId="{792BB81A-9FDA-43A0-BD23-C994E5CA0593}" type="pres">
      <dgm:prSet presAssocID="{5C68C64C-16F8-4E55-B7DA-27919325AE86}" presName="sp" presStyleCnt="0"/>
      <dgm:spPr/>
    </dgm:pt>
    <dgm:pt modelId="{A84A0F4F-72BD-4AB0-B0BC-EC9D9EEC8700}" type="pres">
      <dgm:prSet presAssocID="{775CB2E1-8D24-4713-B903-D88E7DEBE9B0}" presName="linNode" presStyleCnt="0"/>
      <dgm:spPr/>
    </dgm:pt>
    <dgm:pt modelId="{BB39D68B-5681-4629-9DF8-AAC479E0A4EE}" type="pres">
      <dgm:prSet presAssocID="{775CB2E1-8D24-4713-B903-D88E7DEBE9B0}" presName="parentText" presStyleLbl="node1" presStyleIdx="1" presStyleCnt="3" custScaleY="93224">
        <dgm:presLayoutVars>
          <dgm:chMax val="1"/>
          <dgm:bulletEnabled val="1"/>
        </dgm:presLayoutVars>
      </dgm:prSet>
      <dgm:spPr/>
    </dgm:pt>
    <dgm:pt modelId="{40BD1FD9-1086-4FCE-9FA5-7B7903B56746}" type="pres">
      <dgm:prSet presAssocID="{775CB2E1-8D24-4713-B903-D88E7DEBE9B0}" presName="descendantText" presStyleLbl="alignAccFollowNode1" presStyleIdx="1" presStyleCnt="3">
        <dgm:presLayoutVars>
          <dgm:bulletEnabled val="1"/>
        </dgm:presLayoutVars>
      </dgm:prSet>
      <dgm:spPr/>
    </dgm:pt>
    <dgm:pt modelId="{09DFC69D-B5E7-4C59-8961-0B9F142F66CD}" type="pres">
      <dgm:prSet presAssocID="{55D63FD0-89DE-42BB-9179-757760764907}" presName="sp" presStyleCnt="0"/>
      <dgm:spPr/>
    </dgm:pt>
    <dgm:pt modelId="{AB7D8323-9494-4E10-883D-930E54F81E34}" type="pres">
      <dgm:prSet presAssocID="{668F4901-9376-4030-89EC-53477F4C8973}" presName="linNode" presStyleCnt="0"/>
      <dgm:spPr/>
    </dgm:pt>
    <dgm:pt modelId="{5C15B6CC-0CE4-4CE1-8415-BFC707CCFBFD}" type="pres">
      <dgm:prSet presAssocID="{668F4901-9376-4030-89EC-53477F4C8973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C46C395-39C7-4E0C-A843-75F4B9447129}" type="pres">
      <dgm:prSet presAssocID="{668F4901-9376-4030-89EC-53477F4C8973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E6B5C18-69BF-4247-8EC6-54289AC13E06}" type="presOf" srcId="{668F4901-9376-4030-89EC-53477F4C8973}" destId="{5C15B6CC-0CE4-4CE1-8415-BFC707CCFBFD}" srcOrd="0" destOrd="0" presId="urn:microsoft.com/office/officeart/2005/8/layout/vList5"/>
    <dgm:cxn modelId="{90C44819-9B5B-4AF4-99C4-05F7D46FDBCD}" type="presOf" srcId="{5030EB72-B461-4224-899D-22B508749A62}" destId="{5C886DAA-4C46-429C-A616-9A9631D05B4A}" srcOrd="0" destOrd="0" presId="urn:microsoft.com/office/officeart/2005/8/layout/vList5"/>
    <dgm:cxn modelId="{1FEC9936-38F4-496C-B7FF-B106BD738CF0}" type="presOf" srcId="{AE3588FF-46E1-4794-8B7A-C703B8E9C528}" destId="{6C46C395-39C7-4E0C-A843-75F4B9447129}" srcOrd="0" destOrd="1" presId="urn:microsoft.com/office/officeart/2005/8/layout/vList5"/>
    <dgm:cxn modelId="{4096293C-A145-4151-B632-C9AEFEE37877}" type="presOf" srcId="{B3D6ACD1-5F22-48F7-8B0E-F287BF2D3F1E}" destId="{40BD1FD9-1086-4FCE-9FA5-7B7903B56746}" srcOrd="0" destOrd="0" presId="urn:microsoft.com/office/officeart/2005/8/layout/vList5"/>
    <dgm:cxn modelId="{61B23463-C063-44E0-B6FC-0562B64C558A}" srcId="{39561CAD-6801-4B3C-A747-EA8455053A08}" destId="{668F4901-9376-4030-89EC-53477F4C8973}" srcOrd="2" destOrd="0" parTransId="{02396DD6-591D-4B47-A827-7A09F8A92763}" sibTransId="{F35394A6-E453-4CED-B4FC-CE30F2141784}"/>
    <dgm:cxn modelId="{A554AE65-857A-4EC1-88C0-CB4BE91AFC02}" srcId="{5030EB72-B461-4224-899D-22B508749A62}" destId="{C52348A9-B164-4315-A911-73828E01C296}" srcOrd="0" destOrd="0" parTransId="{579EDA1C-A097-48E0-B463-F77A84273D0D}" sibTransId="{8B9FCAE8-2D42-4FEF-A221-117AA7AEB1A2}"/>
    <dgm:cxn modelId="{81C3AE47-DFBF-4CF9-87C9-73D12237FE53}" srcId="{668F4901-9376-4030-89EC-53477F4C8973}" destId="{4C8E3519-7A27-42D1-8D9F-3A05DA4ADBE0}" srcOrd="0" destOrd="0" parTransId="{E42F3EF0-1D0B-4C16-AB16-84F2A03B6421}" sibTransId="{C7FE8C5C-3829-4CBC-B931-449ECE02DC0C}"/>
    <dgm:cxn modelId="{EEDC8D6E-15DE-42D3-9E7B-230F094B5659}" srcId="{39561CAD-6801-4B3C-A747-EA8455053A08}" destId="{775CB2E1-8D24-4713-B903-D88E7DEBE9B0}" srcOrd="1" destOrd="0" parTransId="{18707F50-A470-4666-9F97-69E0B628B3DC}" sibTransId="{55D63FD0-89DE-42BB-9179-757760764907}"/>
    <dgm:cxn modelId="{24145950-5BB8-4D0F-A007-3EEEA458B30E}" srcId="{39561CAD-6801-4B3C-A747-EA8455053A08}" destId="{5030EB72-B461-4224-899D-22B508749A62}" srcOrd="0" destOrd="0" parTransId="{62409820-994F-43AB-8107-6E7D80AAE77A}" sibTransId="{5C68C64C-16F8-4E55-B7DA-27919325AE86}"/>
    <dgm:cxn modelId="{3BA0A672-A225-4DC2-9514-224B953A6440}" type="presOf" srcId="{6F511015-DD6E-4E0E-ADBD-D22E5D761022}" destId="{BA73B4A1-2A0F-48D7-AE10-0AAD08F10B1F}" srcOrd="0" destOrd="1" presId="urn:microsoft.com/office/officeart/2005/8/layout/vList5"/>
    <dgm:cxn modelId="{A874D175-04AE-49A2-8C9C-40FD7DE91499}" srcId="{5030EB72-B461-4224-899D-22B508749A62}" destId="{B422B14F-63C4-4D6B-B866-6588F3AB72A0}" srcOrd="2" destOrd="0" parTransId="{858872D7-6527-408D-8FB1-77ED0C87B930}" sibTransId="{DDAEBFBE-5118-4C7A-8069-778771CA0832}"/>
    <dgm:cxn modelId="{6D067757-406E-4273-B9DA-E33D4A3F2909}" type="presOf" srcId="{B422B14F-63C4-4D6B-B866-6588F3AB72A0}" destId="{BA73B4A1-2A0F-48D7-AE10-0AAD08F10B1F}" srcOrd="0" destOrd="2" presId="urn:microsoft.com/office/officeart/2005/8/layout/vList5"/>
    <dgm:cxn modelId="{C051177F-C64B-4EFA-94E4-C3188D309A60}" srcId="{775CB2E1-8D24-4713-B903-D88E7DEBE9B0}" destId="{B3D6ACD1-5F22-48F7-8B0E-F287BF2D3F1E}" srcOrd="0" destOrd="0" parTransId="{F0793AC9-F9BD-423C-8508-F44F4B786671}" sibTransId="{6D3776AA-3C9F-4DF1-AA21-430986AF1EC6}"/>
    <dgm:cxn modelId="{931C5588-4BD7-445D-B318-C0AA2310EE80}" type="presOf" srcId="{4C8E3519-7A27-42D1-8D9F-3A05DA4ADBE0}" destId="{6C46C395-39C7-4E0C-A843-75F4B9447129}" srcOrd="0" destOrd="0" presId="urn:microsoft.com/office/officeart/2005/8/layout/vList5"/>
    <dgm:cxn modelId="{CB4AC490-9928-4DF6-8BC3-DD53B8361F13}" srcId="{5030EB72-B461-4224-899D-22B508749A62}" destId="{6F511015-DD6E-4E0E-ADBD-D22E5D761022}" srcOrd="1" destOrd="0" parTransId="{52E75DE6-67AA-4A56-B764-9CB009AF74EA}" sibTransId="{A49CCA4F-D97E-4D30-9AC9-BFB3AA0D2DD5}"/>
    <dgm:cxn modelId="{2F960BA2-2EFE-4081-97BE-DEB5BC72F30B}" type="presOf" srcId="{775CB2E1-8D24-4713-B903-D88E7DEBE9B0}" destId="{BB39D68B-5681-4629-9DF8-AAC479E0A4EE}" srcOrd="0" destOrd="0" presId="urn:microsoft.com/office/officeart/2005/8/layout/vList5"/>
    <dgm:cxn modelId="{16D99CB2-B481-4143-AF7B-B1F38BDC1227}" srcId="{775CB2E1-8D24-4713-B903-D88E7DEBE9B0}" destId="{BA30CD9D-5FE8-4390-B328-6FF43EDA9033}" srcOrd="2" destOrd="0" parTransId="{EEAA45AA-4625-4329-B7CA-56CDDC5C090F}" sibTransId="{AF1A8F18-CACB-4C91-A585-50CCFFF3F2E4}"/>
    <dgm:cxn modelId="{8266F3B3-6C38-4EE2-92EF-45DF73F72DFB}" type="presOf" srcId="{39561CAD-6801-4B3C-A747-EA8455053A08}" destId="{A42B6E92-B7D5-48AA-BD9C-281431D613FA}" srcOrd="0" destOrd="0" presId="urn:microsoft.com/office/officeart/2005/8/layout/vList5"/>
    <dgm:cxn modelId="{949C1EB9-0CDB-4E5A-A26F-5416283D5996}" type="presOf" srcId="{C52348A9-B164-4315-A911-73828E01C296}" destId="{BA73B4A1-2A0F-48D7-AE10-0AAD08F10B1F}" srcOrd="0" destOrd="0" presId="urn:microsoft.com/office/officeart/2005/8/layout/vList5"/>
    <dgm:cxn modelId="{D2760EDC-BD18-4377-BD5C-1DFBCF37A959}" type="presOf" srcId="{582D0504-37E5-4B6D-8BF4-8545A93EDD3C}" destId="{40BD1FD9-1086-4FCE-9FA5-7B7903B56746}" srcOrd="0" destOrd="1" presId="urn:microsoft.com/office/officeart/2005/8/layout/vList5"/>
    <dgm:cxn modelId="{322413F3-DEB8-4F6A-8927-DB448982623F}" type="presOf" srcId="{BA30CD9D-5FE8-4390-B328-6FF43EDA9033}" destId="{40BD1FD9-1086-4FCE-9FA5-7B7903B56746}" srcOrd="0" destOrd="2" presId="urn:microsoft.com/office/officeart/2005/8/layout/vList5"/>
    <dgm:cxn modelId="{983ACBF5-7E3E-42E0-B854-B6AFAEB99BE5}" srcId="{775CB2E1-8D24-4713-B903-D88E7DEBE9B0}" destId="{582D0504-37E5-4B6D-8BF4-8545A93EDD3C}" srcOrd="1" destOrd="0" parTransId="{1120F6E6-D6FF-431A-B92C-7EF28B076949}" sibTransId="{B137A9AA-B243-4889-AE44-F0E21A133FC9}"/>
    <dgm:cxn modelId="{44B243FE-221C-40CC-AD84-EEA560603C67}" srcId="{668F4901-9376-4030-89EC-53477F4C8973}" destId="{AE3588FF-46E1-4794-8B7A-C703B8E9C528}" srcOrd="1" destOrd="0" parTransId="{99E58708-C533-4625-BDBF-46A047FAEDF6}" sibTransId="{F975C3ED-4F22-4C81-A0C3-7DB11E5F7813}"/>
    <dgm:cxn modelId="{1F9862B9-534A-44CD-948A-288235B91E45}" type="presParOf" srcId="{A42B6E92-B7D5-48AA-BD9C-281431D613FA}" destId="{CE6B8C0D-BA05-4EBB-A521-E69D3AC2F197}" srcOrd="0" destOrd="0" presId="urn:microsoft.com/office/officeart/2005/8/layout/vList5"/>
    <dgm:cxn modelId="{0D5B7BB7-C126-4B8E-B95A-AFD32FAF0FF7}" type="presParOf" srcId="{CE6B8C0D-BA05-4EBB-A521-E69D3AC2F197}" destId="{5C886DAA-4C46-429C-A616-9A9631D05B4A}" srcOrd="0" destOrd="0" presId="urn:microsoft.com/office/officeart/2005/8/layout/vList5"/>
    <dgm:cxn modelId="{EEB4638E-E6AE-430B-BA79-BFDD956B22E4}" type="presParOf" srcId="{CE6B8C0D-BA05-4EBB-A521-E69D3AC2F197}" destId="{BA73B4A1-2A0F-48D7-AE10-0AAD08F10B1F}" srcOrd="1" destOrd="0" presId="urn:microsoft.com/office/officeart/2005/8/layout/vList5"/>
    <dgm:cxn modelId="{C285F010-B2D8-4B90-8AB3-E7DF3E2452C0}" type="presParOf" srcId="{A42B6E92-B7D5-48AA-BD9C-281431D613FA}" destId="{792BB81A-9FDA-43A0-BD23-C994E5CA0593}" srcOrd="1" destOrd="0" presId="urn:microsoft.com/office/officeart/2005/8/layout/vList5"/>
    <dgm:cxn modelId="{912D185D-3E8A-4B24-9936-DBB85EC98CCE}" type="presParOf" srcId="{A42B6E92-B7D5-48AA-BD9C-281431D613FA}" destId="{A84A0F4F-72BD-4AB0-B0BC-EC9D9EEC8700}" srcOrd="2" destOrd="0" presId="urn:microsoft.com/office/officeart/2005/8/layout/vList5"/>
    <dgm:cxn modelId="{E7D17138-D515-47EA-9837-5383CBA41ED4}" type="presParOf" srcId="{A84A0F4F-72BD-4AB0-B0BC-EC9D9EEC8700}" destId="{BB39D68B-5681-4629-9DF8-AAC479E0A4EE}" srcOrd="0" destOrd="0" presId="urn:microsoft.com/office/officeart/2005/8/layout/vList5"/>
    <dgm:cxn modelId="{22F171E8-DF24-4C21-BC40-6FDBA8B57693}" type="presParOf" srcId="{A84A0F4F-72BD-4AB0-B0BC-EC9D9EEC8700}" destId="{40BD1FD9-1086-4FCE-9FA5-7B7903B56746}" srcOrd="1" destOrd="0" presId="urn:microsoft.com/office/officeart/2005/8/layout/vList5"/>
    <dgm:cxn modelId="{DDF42E2B-575F-451E-AFE2-F0960BCA3960}" type="presParOf" srcId="{A42B6E92-B7D5-48AA-BD9C-281431D613FA}" destId="{09DFC69D-B5E7-4C59-8961-0B9F142F66CD}" srcOrd="3" destOrd="0" presId="urn:microsoft.com/office/officeart/2005/8/layout/vList5"/>
    <dgm:cxn modelId="{71429C49-8245-4069-9EA4-BF145688A056}" type="presParOf" srcId="{A42B6E92-B7D5-48AA-BD9C-281431D613FA}" destId="{AB7D8323-9494-4E10-883D-930E54F81E34}" srcOrd="4" destOrd="0" presId="urn:microsoft.com/office/officeart/2005/8/layout/vList5"/>
    <dgm:cxn modelId="{818286CA-451C-459D-89DA-974ADB31CB76}" type="presParOf" srcId="{AB7D8323-9494-4E10-883D-930E54F81E34}" destId="{5C15B6CC-0CE4-4CE1-8415-BFC707CCFBFD}" srcOrd="0" destOrd="0" presId="urn:microsoft.com/office/officeart/2005/8/layout/vList5"/>
    <dgm:cxn modelId="{0AC63265-74A0-4973-A987-59EBB459CEA6}" type="presParOf" srcId="{AB7D8323-9494-4E10-883D-930E54F81E34}" destId="{6C46C395-39C7-4E0C-A843-75F4B944712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06E928-282F-4137-A5BC-76F436166B6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19A8623-24A7-4548-847C-2A0C8F497ECF}">
      <dgm:prSet phldrT="[Text]"/>
      <dgm:spPr/>
      <dgm:t>
        <a:bodyPr/>
        <a:lstStyle/>
        <a:p>
          <a:r>
            <a:rPr lang="en-US" dirty="0"/>
            <a:t>Statement about research, purposes, duration, alternatives</a:t>
          </a:r>
        </a:p>
      </dgm:t>
    </dgm:pt>
    <dgm:pt modelId="{C514169C-4089-4166-98B7-271E400C666F}" type="parTrans" cxnId="{751EF8C2-FE83-4851-9A0C-9E914704D052}">
      <dgm:prSet/>
      <dgm:spPr/>
      <dgm:t>
        <a:bodyPr/>
        <a:lstStyle/>
        <a:p>
          <a:endParaRPr lang="en-US"/>
        </a:p>
      </dgm:t>
    </dgm:pt>
    <dgm:pt modelId="{32A5939A-4BEC-45C0-B882-03053D9C0148}" type="sibTrans" cxnId="{751EF8C2-FE83-4851-9A0C-9E914704D052}">
      <dgm:prSet/>
      <dgm:spPr/>
      <dgm:t>
        <a:bodyPr/>
        <a:lstStyle/>
        <a:p>
          <a:endParaRPr lang="en-US"/>
        </a:p>
      </dgm:t>
    </dgm:pt>
    <dgm:pt modelId="{0BADD6F6-DB25-4585-AD74-98A5094F7F89}">
      <dgm:prSet phldrT="[Text]"/>
      <dgm:spPr/>
      <dgm:t>
        <a:bodyPr/>
        <a:lstStyle/>
        <a:p>
          <a:r>
            <a:rPr lang="en-US" dirty="0"/>
            <a:t>Risk benefit considerations, voluntariness, costs</a:t>
          </a:r>
        </a:p>
      </dgm:t>
    </dgm:pt>
    <dgm:pt modelId="{FC803D54-8B17-42FF-9D43-C51C9B2063E8}" type="parTrans" cxnId="{562135F2-29A4-48A9-8671-6C6A98701CA8}">
      <dgm:prSet/>
      <dgm:spPr/>
      <dgm:t>
        <a:bodyPr/>
        <a:lstStyle/>
        <a:p>
          <a:endParaRPr lang="en-US"/>
        </a:p>
      </dgm:t>
    </dgm:pt>
    <dgm:pt modelId="{CC5FCF03-C7BD-4849-9C8A-F3EF0B934584}" type="sibTrans" cxnId="{562135F2-29A4-48A9-8671-6C6A98701CA8}">
      <dgm:prSet/>
      <dgm:spPr/>
      <dgm:t>
        <a:bodyPr/>
        <a:lstStyle/>
        <a:p>
          <a:endParaRPr lang="en-US"/>
        </a:p>
      </dgm:t>
    </dgm:pt>
    <dgm:pt modelId="{83A1853B-15BD-4691-BD45-214527C69749}">
      <dgm:prSet phldrT="[Text]"/>
      <dgm:spPr/>
      <dgm:t>
        <a:bodyPr/>
        <a:lstStyle/>
        <a:p>
          <a:r>
            <a:rPr lang="en-US" dirty="0"/>
            <a:t>Equitable selection</a:t>
          </a:r>
        </a:p>
      </dgm:t>
    </dgm:pt>
    <dgm:pt modelId="{48C7A2C6-5283-4520-998C-DDFB5FE523B5}" type="parTrans" cxnId="{5610AD90-0133-43F7-9010-1CF20BB6BEE2}">
      <dgm:prSet/>
      <dgm:spPr/>
      <dgm:t>
        <a:bodyPr/>
        <a:lstStyle/>
        <a:p>
          <a:endParaRPr lang="en-US"/>
        </a:p>
      </dgm:t>
    </dgm:pt>
    <dgm:pt modelId="{8EE37C77-ED04-4796-80B9-045EAC46BB5F}" type="sibTrans" cxnId="{5610AD90-0133-43F7-9010-1CF20BB6BEE2}">
      <dgm:prSet/>
      <dgm:spPr/>
      <dgm:t>
        <a:bodyPr/>
        <a:lstStyle/>
        <a:p>
          <a:endParaRPr lang="en-US"/>
        </a:p>
      </dgm:t>
    </dgm:pt>
    <dgm:pt modelId="{71E5BD81-FEA9-47E3-8DEF-53D0B04E4751}">
      <dgm:prSet/>
      <dgm:spPr/>
      <dgm:t>
        <a:bodyPr/>
        <a:lstStyle/>
        <a:p>
          <a:r>
            <a:rPr lang="en-US" dirty="0"/>
            <a:t>Informed consent process, and documentation</a:t>
          </a:r>
        </a:p>
      </dgm:t>
    </dgm:pt>
    <dgm:pt modelId="{162F5512-1880-4E6E-913D-8AC9AA9A3E76}" type="parTrans" cxnId="{EC50E8D2-93CD-4E49-B1CF-B92A0931B10C}">
      <dgm:prSet/>
      <dgm:spPr/>
      <dgm:t>
        <a:bodyPr/>
        <a:lstStyle/>
        <a:p>
          <a:endParaRPr lang="en-US"/>
        </a:p>
      </dgm:t>
    </dgm:pt>
    <dgm:pt modelId="{08F34946-B94E-46F5-9C61-416FEE42DE02}" type="sibTrans" cxnId="{EC50E8D2-93CD-4E49-B1CF-B92A0931B10C}">
      <dgm:prSet/>
      <dgm:spPr/>
      <dgm:t>
        <a:bodyPr/>
        <a:lstStyle/>
        <a:p>
          <a:endParaRPr lang="en-US"/>
        </a:p>
      </dgm:t>
    </dgm:pt>
    <dgm:pt modelId="{38254E22-EDDB-447D-B913-75F8A38E57D8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Data monitoring processes, biospecimen plans</a:t>
          </a:r>
        </a:p>
      </dgm:t>
    </dgm:pt>
    <dgm:pt modelId="{72E65F0C-18F0-4AB3-B5C9-CF0B7EB86A43}" type="parTrans" cxnId="{C3B5415E-C3A1-43E4-B667-7CDD2F816F76}">
      <dgm:prSet/>
      <dgm:spPr/>
      <dgm:t>
        <a:bodyPr/>
        <a:lstStyle/>
        <a:p>
          <a:endParaRPr lang="en-US"/>
        </a:p>
      </dgm:t>
    </dgm:pt>
    <dgm:pt modelId="{8745584C-2CBB-4CC5-B4CD-F74316FB2A97}" type="sibTrans" cxnId="{C3B5415E-C3A1-43E4-B667-7CDD2F816F76}">
      <dgm:prSet/>
      <dgm:spPr/>
      <dgm:t>
        <a:bodyPr/>
        <a:lstStyle/>
        <a:p>
          <a:endParaRPr lang="en-US"/>
        </a:p>
      </dgm:t>
    </dgm:pt>
    <dgm:pt modelId="{C6BDAC6F-F0DD-4C0F-A738-F6A978810C4C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Privacy, confidentiality, contact for Q’s</a:t>
          </a:r>
        </a:p>
      </dgm:t>
    </dgm:pt>
    <dgm:pt modelId="{1C3E176C-BB7A-4DB2-965D-D652ADCB807C}" type="parTrans" cxnId="{AA04BE08-B307-4357-BE51-1AC9EB045BCF}">
      <dgm:prSet/>
      <dgm:spPr/>
      <dgm:t>
        <a:bodyPr/>
        <a:lstStyle/>
        <a:p>
          <a:endParaRPr lang="en-US"/>
        </a:p>
      </dgm:t>
    </dgm:pt>
    <dgm:pt modelId="{16ACF9B8-F9B2-436D-90DE-5B25A758B005}" type="sibTrans" cxnId="{AA04BE08-B307-4357-BE51-1AC9EB045BCF}">
      <dgm:prSet/>
      <dgm:spPr/>
      <dgm:t>
        <a:bodyPr/>
        <a:lstStyle/>
        <a:p>
          <a:endParaRPr lang="en-US"/>
        </a:p>
      </dgm:t>
    </dgm:pt>
    <dgm:pt modelId="{62903B7E-1BB4-44F6-85B8-30AA417A5CD6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Additional safeguards for vulnerable populations</a:t>
          </a:r>
        </a:p>
      </dgm:t>
    </dgm:pt>
    <dgm:pt modelId="{68C8D773-FA92-42B2-BA4C-9717A5946E91}" type="parTrans" cxnId="{427EE193-F9CD-4080-82FC-FDC3E6EF3F19}">
      <dgm:prSet/>
      <dgm:spPr/>
      <dgm:t>
        <a:bodyPr/>
        <a:lstStyle/>
        <a:p>
          <a:endParaRPr lang="en-US"/>
        </a:p>
      </dgm:t>
    </dgm:pt>
    <dgm:pt modelId="{EB6E8555-40EB-467C-BEE7-C5E401ED6B6A}" type="sibTrans" cxnId="{427EE193-F9CD-4080-82FC-FDC3E6EF3F19}">
      <dgm:prSet/>
      <dgm:spPr/>
      <dgm:t>
        <a:bodyPr/>
        <a:lstStyle/>
        <a:p>
          <a:endParaRPr lang="en-US"/>
        </a:p>
      </dgm:t>
    </dgm:pt>
    <dgm:pt modelId="{888BD0E9-3988-467B-90F1-791B121F7FB6}" type="pres">
      <dgm:prSet presAssocID="{7206E928-282F-4137-A5BC-76F436166B69}" presName="Name0" presStyleCnt="0">
        <dgm:presLayoutVars>
          <dgm:chMax val="7"/>
          <dgm:chPref val="7"/>
          <dgm:dir/>
        </dgm:presLayoutVars>
      </dgm:prSet>
      <dgm:spPr/>
    </dgm:pt>
    <dgm:pt modelId="{1B07FE55-0911-4F79-AC1C-B689C99A957D}" type="pres">
      <dgm:prSet presAssocID="{7206E928-282F-4137-A5BC-76F436166B69}" presName="Name1" presStyleCnt="0"/>
      <dgm:spPr/>
    </dgm:pt>
    <dgm:pt modelId="{A8DB4C93-44CC-40C5-8F6B-9FDB537A5A4B}" type="pres">
      <dgm:prSet presAssocID="{7206E928-282F-4137-A5BC-76F436166B69}" presName="cycle" presStyleCnt="0"/>
      <dgm:spPr/>
    </dgm:pt>
    <dgm:pt modelId="{771DEB82-A924-4E29-98E9-1B27CA253530}" type="pres">
      <dgm:prSet presAssocID="{7206E928-282F-4137-A5BC-76F436166B69}" presName="srcNode" presStyleLbl="node1" presStyleIdx="0" presStyleCnt="7"/>
      <dgm:spPr/>
    </dgm:pt>
    <dgm:pt modelId="{4BA16E9F-807D-42B1-BBC8-7FBAEB799193}" type="pres">
      <dgm:prSet presAssocID="{7206E928-282F-4137-A5BC-76F436166B69}" presName="conn" presStyleLbl="parChTrans1D2" presStyleIdx="0" presStyleCnt="1"/>
      <dgm:spPr/>
    </dgm:pt>
    <dgm:pt modelId="{8A35F49A-2C66-4E47-825B-2AF038573533}" type="pres">
      <dgm:prSet presAssocID="{7206E928-282F-4137-A5BC-76F436166B69}" presName="extraNode" presStyleLbl="node1" presStyleIdx="0" presStyleCnt="7"/>
      <dgm:spPr/>
    </dgm:pt>
    <dgm:pt modelId="{FCB36F9B-A7CB-4478-84CF-B43D32AEACD5}" type="pres">
      <dgm:prSet presAssocID="{7206E928-282F-4137-A5BC-76F436166B69}" presName="dstNode" presStyleLbl="node1" presStyleIdx="0" presStyleCnt="7"/>
      <dgm:spPr/>
    </dgm:pt>
    <dgm:pt modelId="{7C9AA309-E067-45B9-98E6-DC894572C1E9}" type="pres">
      <dgm:prSet presAssocID="{E19A8623-24A7-4548-847C-2A0C8F497ECF}" presName="text_1" presStyleLbl="node1" presStyleIdx="0" presStyleCnt="7">
        <dgm:presLayoutVars>
          <dgm:bulletEnabled val="1"/>
        </dgm:presLayoutVars>
      </dgm:prSet>
      <dgm:spPr/>
    </dgm:pt>
    <dgm:pt modelId="{0D0924F2-0348-4206-8020-9719DE8CC519}" type="pres">
      <dgm:prSet presAssocID="{E19A8623-24A7-4548-847C-2A0C8F497ECF}" presName="accent_1" presStyleCnt="0"/>
      <dgm:spPr/>
    </dgm:pt>
    <dgm:pt modelId="{0C6D3EA9-50CE-4239-BE8A-7FFCEE114E4F}" type="pres">
      <dgm:prSet presAssocID="{E19A8623-24A7-4548-847C-2A0C8F497ECF}" presName="accentRepeatNode" presStyleLbl="solidFgAcc1" presStyleIdx="0" presStyleCnt="7"/>
      <dgm:spPr/>
    </dgm:pt>
    <dgm:pt modelId="{A0C35606-ACBD-4C6E-BE5C-521315128C16}" type="pres">
      <dgm:prSet presAssocID="{0BADD6F6-DB25-4585-AD74-98A5094F7F89}" presName="text_2" presStyleLbl="node1" presStyleIdx="1" presStyleCnt="7">
        <dgm:presLayoutVars>
          <dgm:bulletEnabled val="1"/>
        </dgm:presLayoutVars>
      </dgm:prSet>
      <dgm:spPr/>
    </dgm:pt>
    <dgm:pt modelId="{F9B4BB04-7A70-4BE1-B1A1-525BABF08803}" type="pres">
      <dgm:prSet presAssocID="{0BADD6F6-DB25-4585-AD74-98A5094F7F89}" presName="accent_2" presStyleCnt="0"/>
      <dgm:spPr/>
    </dgm:pt>
    <dgm:pt modelId="{FE2937B2-F44B-422C-875F-3866BE881603}" type="pres">
      <dgm:prSet presAssocID="{0BADD6F6-DB25-4585-AD74-98A5094F7F89}" presName="accentRepeatNode" presStyleLbl="solidFgAcc1" presStyleIdx="1" presStyleCnt="7"/>
      <dgm:spPr/>
    </dgm:pt>
    <dgm:pt modelId="{F70E1B0C-5A5E-49A8-8FAF-750F4AD0DDEB}" type="pres">
      <dgm:prSet presAssocID="{83A1853B-15BD-4691-BD45-214527C69749}" presName="text_3" presStyleLbl="node1" presStyleIdx="2" presStyleCnt="7">
        <dgm:presLayoutVars>
          <dgm:bulletEnabled val="1"/>
        </dgm:presLayoutVars>
      </dgm:prSet>
      <dgm:spPr/>
    </dgm:pt>
    <dgm:pt modelId="{3B9127FB-7AA4-464C-BABB-662A87DEA6BB}" type="pres">
      <dgm:prSet presAssocID="{83A1853B-15BD-4691-BD45-214527C69749}" presName="accent_3" presStyleCnt="0"/>
      <dgm:spPr/>
    </dgm:pt>
    <dgm:pt modelId="{9EF2AC7B-4875-4AE4-8077-05C3BCDD63D6}" type="pres">
      <dgm:prSet presAssocID="{83A1853B-15BD-4691-BD45-214527C69749}" presName="accentRepeatNode" presStyleLbl="solidFgAcc1" presStyleIdx="2" presStyleCnt="7"/>
      <dgm:spPr/>
    </dgm:pt>
    <dgm:pt modelId="{950CFF16-5A31-4825-BC18-E00B83849C7F}" type="pres">
      <dgm:prSet presAssocID="{71E5BD81-FEA9-47E3-8DEF-53D0B04E4751}" presName="text_4" presStyleLbl="node1" presStyleIdx="3" presStyleCnt="7">
        <dgm:presLayoutVars>
          <dgm:bulletEnabled val="1"/>
        </dgm:presLayoutVars>
      </dgm:prSet>
      <dgm:spPr/>
    </dgm:pt>
    <dgm:pt modelId="{77212F90-EF51-4E0B-97E5-AAEA9BA5C651}" type="pres">
      <dgm:prSet presAssocID="{71E5BD81-FEA9-47E3-8DEF-53D0B04E4751}" presName="accent_4" presStyleCnt="0"/>
      <dgm:spPr/>
    </dgm:pt>
    <dgm:pt modelId="{B55953CB-DEBA-471D-8690-D3000F50178B}" type="pres">
      <dgm:prSet presAssocID="{71E5BD81-FEA9-47E3-8DEF-53D0B04E4751}" presName="accentRepeatNode" presStyleLbl="solidFgAcc1" presStyleIdx="3" presStyleCnt="7"/>
      <dgm:spPr/>
    </dgm:pt>
    <dgm:pt modelId="{98E285E6-678F-4F9D-84FA-117863BAEC26}" type="pres">
      <dgm:prSet presAssocID="{38254E22-EDDB-447D-B913-75F8A38E57D8}" presName="text_5" presStyleLbl="node1" presStyleIdx="4" presStyleCnt="7">
        <dgm:presLayoutVars>
          <dgm:bulletEnabled val="1"/>
        </dgm:presLayoutVars>
      </dgm:prSet>
      <dgm:spPr/>
    </dgm:pt>
    <dgm:pt modelId="{9A4FB94B-E884-4894-9EE1-63CA217C8E3B}" type="pres">
      <dgm:prSet presAssocID="{38254E22-EDDB-447D-B913-75F8A38E57D8}" presName="accent_5" presStyleCnt="0"/>
      <dgm:spPr/>
    </dgm:pt>
    <dgm:pt modelId="{BECFE9C1-0A8C-40EE-8E0B-1B96AA0BFB88}" type="pres">
      <dgm:prSet presAssocID="{38254E22-EDDB-447D-B913-75F8A38E57D8}" presName="accentRepeatNode" presStyleLbl="solidFgAcc1" presStyleIdx="4" presStyleCnt="7"/>
      <dgm:spPr/>
    </dgm:pt>
    <dgm:pt modelId="{B11B257A-8915-4D22-BE7D-CC4E0A0DF63D}" type="pres">
      <dgm:prSet presAssocID="{C6BDAC6F-F0DD-4C0F-A738-F6A978810C4C}" presName="text_6" presStyleLbl="node1" presStyleIdx="5" presStyleCnt="7">
        <dgm:presLayoutVars>
          <dgm:bulletEnabled val="1"/>
        </dgm:presLayoutVars>
      </dgm:prSet>
      <dgm:spPr/>
    </dgm:pt>
    <dgm:pt modelId="{326E87F8-6EE7-4265-A46B-8A52256CC070}" type="pres">
      <dgm:prSet presAssocID="{C6BDAC6F-F0DD-4C0F-A738-F6A978810C4C}" presName="accent_6" presStyleCnt="0"/>
      <dgm:spPr/>
    </dgm:pt>
    <dgm:pt modelId="{95D3E87F-0F73-41F3-8653-5A2B8F2A7E20}" type="pres">
      <dgm:prSet presAssocID="{C6BDAC6F-F0DD-4C0F-A738-F6A978810C4C}" presName="accentRepeatNode" presStyleLbl="solidFgAcc1" presStyleIdx="5" presStyleCnt="7"/>
      <dgm:spPr/>
    </dgm:pt>
    <dgm:pt modelId="{4D36F215-84BC-4DB3-B2F0-2B2B9DA3ABFC}" type="pres">
      <dgm:prSet presAssocID="{62903B7E-1BB4-44F6-85B8-30AA417A5CD6}" presName="text_7" presStyleLbl="node1" presStyleIdx="6" presStyleCnt="7">
        <dgm:presLayoutVars>
          <dgm:bulletEnabled val="1"/>
        </dgm:presLayoutVars>
      </dgm:prSet>
      <dgm:spPr/>
    </dgm:pt>
    <dgm:pt modelId="{BF408641-27B1-45FD-891F-B736C9F725CE}" type="pres">
      <dgm:prSet presAssocID="{62903B7E-1BB4-44F6-85B8-30AA417A5CD6}" presName="accent_7" presStyleCnt="0"/>
      <dgm:spPr/>
    </dgm:pt>
    <dgm:pt modelId="{A4E7D17B-C9B7-4A1B-BFDD-B5AC4F23A056}" type="pres">
      <dgm:prSet presAssocID="{62903B7E-1BB4-44F6-85B8-30AA417A5CD6}" presName="accentRepeatNode" presStyleLbl="solidFgAcc1" presStyleIdx="6" presStyleCnt="7"/>
      <dgm:spPr/>
    </dgm:pt>
  </dgm:ptLst>
  <dgm:cxnLst>
    <dgm:cxn modelId="{AA04BE08-B307-4357-BE51-1AC9EB045BCF}" srcId="{7206E928-282F-4137-A5BC-76F436166B69}" destId="{C6BDAC6F-F0DD-4C0F-A738-F6A978810C4C}" srcOrd="5" destOrd="0" parTransId="{1C3E176C-BB7A-4DB2-965D-D652ADCB807C}" sibTransId="{16ACF9B8-F9B2-436D-90DE-5B25A758B005}"/>
    <dgm:cxn modelId="{232E2525-25A9-4AE8-8E99-ED5626638047}" type="presOf" srcId="{38254E22-EDDB-447D-B913-75F8A38E57D8}" destId="{98E285E6-678F-4F9D-84FA-117863BAEC26}" srcOrd="0" destOrd="0" presId="urn:microsoft.com/office/officeart/2008/layout/VerticalCurvedList"/>
    <dgm:cxn modelId="{C3B5415E-C3A1-43E4-B667-7CDD2F816F76}" srcId="{7206E928-282F-4137-A5BC-76F436166B69}" destId="{38254E22-EDDB-447D-B913-75F8A38E57D8}" srcOrd="4" destOrd="0" parTransId="{72E65F0C-18F0-4AB3-B5C9-CF0B7EB86A43}" sibTransId="{8745584C-2CBB-4CC5-B4CD-F74316FB2A97}"/>
    <dgm:cxn modelId="{00EFBB67-297A-401D-BBCC-4DD9D72E44C5}" type="presOf" srcId="{71E5BD81-FEA9-47E3-8DEF-53D0B04E4751}" destId="{950CFF16-5A31-4825-BC18-E00B83849C7F}" srcOrd="0" destOrd="0" presId="urn:microsoft.com/office/officeart/2008/layout/VerticalCurvedList"/>
    <dgm:cxn modelId="{46B5984D-8CE7-421F-8FB8-1FABAFA18270}" type="presOf" srcId="{62903B7E-1BB4-44F6-85B8-30AA417A5CD6}" destId="{4D36F215-84BC-4DB3-B2F0-2B2B9DA3ABFC}" srcOrd="0" destOrd="0" presId="urn:microsoft.com/office/officeart/2008/layout/VerticalCurvedList"/>
    <dgm:cxn modelId="{19265B74-4F23-4C1A-B741-1775EF10303B}" type="presOf" srcId="{0BADD6F6-DB25-4585-AD74-98A5094F7F89}" destId="{A0C35606-ACBD-4C6E-BE5C-521315128C16}" srcOrd="0" destOrd="0" presId="urn:microsoft.com/office/officeart/2008/layout/VerticalCurvedList"/>
    <dgm:cxn modelId="{692BDC7F-9139-4F8F-8144-87CC7E77778C}" type="presOf" srcId="{7206E928-282F-4137-A5BC-76F436166B69}" destId="{888BD0E9-3988-467B-90F1-791B121F7FB6}" srcOrd="0" destOrd="0" presId="urn:microsoft.com/office/officeart/2008/layout/VerticalCurvedList"/>
    <dgm:cxn modelId="{5610AD90-0133-43F7-9010-1CF20BB6BEE2}" srcId="{7206E928-282F-4137-A5BC-76F436166B69}" destId="{83A1853B-15BD-4691-BD45-214527C69749}" srcOrd="2" destOrd="0" parTransId="{48C7A2C6-5283-4520-998C-DDFB5FE523B5}" sibTransId="{8EE37C77-ED04-4796-80B9-045EAC46BB5F}"/>
    <dgm:cxn modelId="{427EE193-F9CD-4080-82FC-FDC3E6EF3F19}" srcId="{7206E928-282F-4137-A5BC-76F436166B69}" destId="{62903B7E-1BB4-44F6-85B8-30AA417A5CD6}" srcOrd="6" destOrd="0" parTransId="{68C8D773-FA92-42B2-BA4C-9717A5946E91}" sibTransId="{EB6E8555-40EB-467C-BEE7-C5E401ED6B6A}"/>
    <dgm:cxn modelId="{E77108B8-3546-4AAF-A8F9-0A2B369E9C62}" type="presOf" srcId="{E19A8623-24A7-4548-847C-2A0C8F497ECF}" destId="{7C9AA309-E067-45B9-98E6-DC894572C1E9}" srcOrd="0" destOrd="0" presId="urn:microsoft.com/office/officeart/2008/layout/VerticalCurvedList"/>
    <dgm:cxn modelId="{731FF6BE-3F52-49A8-8083-4399BF90A069}" type="presOf" srcId="{32A5939A-4BEC-45C0-B882-03053D9C0148}" destId="{4BA16E9F-807D-42B1-BBC8-7FBAEB799193}" srcOrd="0" destOrd="0" presId="urn:microsoft.com/office/officeart/2008/layout/VerticalCurvedList"/>
    <dgm:cxn modelId="{751EF8C2-FE83-4851-9A0C-9E914704D052}" srcId="{7206E928-282F-4137-A5BC-76F436166B69}" destId="{E19A8623-24A7-4548-847C-2A0C8F497ECF}" srcOrd="0" destOrd="0" parTransId="{C514169C-4089-4166-98B7-271E400C666F}" sibTransId="{32A5939A-4BEC-45C0-B882-03053D9C0148}"/>
    <dgm:cxn modelId="{69A03EC6-417A-4AF9-9A6E-2339E202593F}" type="presOf" srcId="{83A1853B-15BD-4691-BD45-214527C69749}" destId="{F70E1B0C-5A5E-49A8-8FAF-750F4AD0DDEB}" srcOrd="0" destOrd="0" presId="urn:microsoft.com/office/officeart/2008/layout/VerticalCurvedList"/>
    <dgm:cxn modelId="{EC145ECE-0E7F-4A7E-9D74-49F3A15CA099}" type="presOf" srcId="{C6BDAC6F-F0DD-4C0F-A738-F6A978810C4C}" destId="{B11B257A-8915-4D22-BE7D-CC4E0A0DF63D}" srcOrd="0" destOrd="0" presId="urn:microsoft.com/office/officeart/2008/layout/VerticalCurvedList"/>
    <dgm:cxn modelId="{EC50E8D2-93CD-4E49-B1CF-B92A0931B10C}" srcId="{7206E928-282F-4137-A5BC-76F436166B69}" destId="{71E5BD81-FEA9-47E3-8DEF-53D0B04E4751}" srcOrd="3" destOrd="0" parTransId="{162F5512-1880-4E6E-913D-8AC9AA9A3E76}" sibTransId="{08F34946-B94E-46F5-9C61-416FEE42DE02}"/>
    <dgm:cxn modelId="{562135F2-29A4-48A9-8671-6C6A98701CA8}" srcId="{7206E928-282F-4137-A5BC-76F436166B69}" destId="{0BADD6F6-DB25-4585-AD74-98A5094F7F89}" srcOrd="1" destOrd="0" parTransId="{FC803D54-8B17-42FF-9D43-C51C9B2063E8}" sibTransId="{CC5FCF03-C7BD-4849-9C8A-F3EF0B934584}"/>
    <dgm:cxn modelId="{9AB69845-02BE-4BE8-A18F-3CDD25E31544}" type="presParOf" srcId="{888BD0E9-3988-467B-90F1-791B121F7FB6}" destId="{1B07FE55-0911-4F79-AC1C-B689C99A957D}" srcOrd="0" destOrd="0" presId="urn:microsoft.com/office/officeart/2008/layout/VerticalCurvedList"/>
    <dgm:cxn modelId="{7B3E1E7F-2652-4A52-981E-42234A7FF96E}" type="presParOf" srcId="{1B07FE55-0911-4F79-AC1C-B689C99A957D}" destId="{A8DB4C93-44CC-40C5-8F6B-9FDB537A5A4B}" srcOrd="0" destOrd="0" presId="urn:microsoft.com/office/officeart/2008/layout/VerticalCurvedList"/>
    <dgm:cxn modelId="{3E1C4235-3E51-44D2-88B3-62B5EB10A6C0}" type="presParOf" srcId="{A8DB4C93-44CC-40C5-8F6B-9FDB537A5A4B}" destId="{771DEB82-A924-4E29-98E9-1B27CA253530}" srcOrd="0" destOrd="0" presId="urn:microsoft.com/office/officeart/2008/layout/VerticalCurvedList"/>
    <dgm:cxn modelId="{89BDB4D1-500B-431B-B0AA-A142B3108221}" type="presParOf" srcId="{A8DB4C93-44CC-40C5-8F6B-9FDB537A5A4B}" destId="{4BA16E9F-807D-42B1-BBC8-7FBAEB799193}" srcOrd="1" destOrd="0" presId="urn:microsoft.com/office/officeart/2008/layout/VerticalCurvedList"/>
    <dgm:cxn modelId="{B7F3E9B9-59F6-44DE-9B7E-DA021DB28299}" type="presParOf" srcId="{A8DB4C93-44CC-40C5-8F6B-9FDB537A5A4B}" destId="{8A35F49A-2C66-4E47-825B-2AF038573533}" srcOrd="2" destOrd="0" presId="urn:microsoft.com/office/officeart/2008/layout/VerticalCurvedList"/>
    <dgm:cxn modelId="{D5F9BD13-7479-4381-A716-0B41729CBABA}" type="presParOf" srcId="{A8DB4C93-44CC-40C5-8F6B-9FDB537A5A4B}" destId="{FCB36F9B-A7CB-4478-84CF-B43D32AEACD5}" srcOrd="3" destOrd="0" presId="urn:microsoft.com/office/officeart/2008/layout/VerticalCurvedList"/>
    <dgm:cxn modelId="{B2F700D7-FC68-4DFF-9A36-63CA8DA48E1E}" type="presParOf" srcId="{1B07FE55-0911-4F79-AC1C-B689C99A957D}" destId="{7C9AA309-E067-45B9-98E6-DC894572C1E9}" srcOrd="1" destOrd="0" presId="urn:microsoft.com/office/officeart/2008/layout/VerticalCurvedList"/>
    <dgm:cxn modelId="{C7B9B90E-98C3-473D-99B6-A03C45D06264}" type="presParOf" srcId="{1B07FE55-0911-4F79-AC1C-B689C99A957D}" destId="{0D0924F2-0348-4206-8020-9719DE8CC519}" srcOrd="2" destOrd="0" presId="urn:microsoft.com/office/officeart/2008/layout/VerticalCurvedList"/>
    <dgm:cxn modelId="{C2893FAC-1B34-4746-B6EA-CE886755622D}" type="presParOf" srcId="{0D0924F2-0348-4206-8020-9719DE8CC519}" destId="{0C6D3EA9-50CE-4239-BE8A-7FFCEE114E4F}" srcOrd="0" destOrd="0" presId="urn:microsoft.com/office/officeart/2008/layout/VerticalCurvedList"/>
    <dgm:cxn modelId="{ECB6AAC6-FD90-41FD-8E91-D9A7BA49D005}" type="presParOf" srcId="{1B07FE55-0911-4F79-AC1C-B689C99A957D}" destId="{A0C35606-ACBD-4C6E-BE5C-521315128C16}" srcOrd="3" destOrd="0" presId="urn:microsoft.com/office/officeart/2008/layout/VerticalCurvedList"/>
    <dgm:cxn modelId="{186D2B10-976C-4889-B308-B9B5B7430FD1}" type="presParOf" srcId="{1B07FE55-0911-4F79-AC1C-B689C99A957D}" destId="{F9B4BB04-7A70-4BE1-B1A1-525BABF08803}" srcOrd="4" destOrd="0" presId="urn:microsoft.com/office/officeart/2008/layout/VerticalCurvedList"/>
    <dgm:cxn modelId="{818B6067-E325-47DB-844D-2A384BC83F79}" type="presParOf" srcId="{F9B4BB04-7A70-4BE1-B1A1-525BABF08803}" destId="{FE2937B2-F44B-422C-875F-3866BE881603}" srcOrd="0" destOrd="0" presId="urn:microsoft.com/office/officeart/2008/layout/VerticalCurvedList"/>
    <dgm:cxn modelId="{2CB668F0-A5EC-4545-952A-8BAC79173E1F}" type="presParOf" srcId="{1B07FE55-0911-4F79-AC1C-B689C99A957D}" destId="{F70E1B0C-5A5E-49A8-8FAF-750F4AD0DDEB}" srcOrd="5" destOrd="0" presId="urn:microsoft.com/office/officeart/2008/layout/VerticalCurvedList"/>
    <dgm:cxn modelId="{7E39C885-E804-498C-81AA-E875A0AACB9A}" type="presParOf" srcId="{1B07FE55-0911-4F79-AC1C-B689C99A957D}" destId="{3B9127FB-7AA4-464C-BABB-662A87DEA6BB}" srcOrd="6" destOrd="0" presId="urn:microsoft.com/office/officeart/2008/layout/VerticalCurvedList"/>
    <dgm:cxn modelId="{F10903FE-93BA-4D00-A614-296167170D94}" type="presParOf" srcId="{3B9127FB-7AA4-464C-BABB-662A87DEA6BB}" destId="{9EF2AC7B-4875-4AE4-8077-05C3BCDD63D6}" srcOrd="0" destOrd="0" presId="urn:microsoft.com/office/officeart/2008/layout/VerticalCurvedList"/>
    <dgm:cxn modelId="{BD5B1029-1787-480D-9C26-9E7A3D152505}" type="presParOf" srcId="{1B07FE55-0911-4F79-AC1C-B689C99A957D}" destId="{950CFF16-5A31-4825-BC18-E00B83849C7F}" srcOrd="7" destOrd="0" presId="urn:microsoft.com/office/officeart/2008/layout/VerticalCurvedList"/>
    <dgm:cxn modelId="{9DBD6140-C3A2-4999-A31D-B30EC83929AF}" type="presParOf" srcId="{1B07FE55-0911-4F79-AC1C-B689C99A957D}" destId="{77212F90-EF51-4E0B-97E5-AAEA9BA5C651}" srcOrd="8" destOrd="0" presId="urn:microsoft.com/office/officeart/2008/layout/VerticalCurvedList"/>
    <dgm:cxn modelId="{D9964695-009E-4A2F-B130-ECF74431C287}" type="presParOf" srcId="{77212F90-EF51-4E0B-97E5-AAEA9BA5C651}" destId="{B55953CB-DEBA-471D-8690-D3000F50178B}" srcOrd="0" destOrd="0" presId="urn:microsoft.com/office/officeart/2008/layout/VerticalCurvedList"/>
    <dgm:cxn modelId="{6CF513DC-FFE1-45A1-8A4F-1D249FC3B43E}" type="presParOf" srcId="{1B07FE55-0911-4F79-AC1C-B689C99A957D}" destId="{98E285E6-678F-4F9D-84FA-117863BAEC26}" srcOrd="9" destOrd="0" presId="urn:microsoft.com/office/officeart/2008/layout/VerticalCurvedList"/>
    <dgm:cxn modelId="{BE1FC1A6-0E45-46C6-BD75-D452699C9661}" type="presParOf" srcId="{1B07FE55-0911-4F79-AC1C-B689C99A957D}" destId="{9A4FB94B-E884-4894-9EE1-63CA217C8E3B}" srcOrd="10" destOrd="0" presId="urn:microsoft.com/office/officeart/2008/layout/VerticalCurvedList"/>
    <dgm:cxn modelId="{F5AB3D33-220D-43A7-AF33-42EF2AE74305}" type="presParOf" srcId="{9A4FB94B-E884-4894-9EE1-63CA217C8E3B}" destId="{BECFE9C1-0A8C-40EE-8E0B-1B96AA0BFB88}" srcOrd="0" destOrd="0" presId="urn:microsoft.com/office/officeart/2008/layout/VerticalCurvedList"/>
    <dgm:cxn modelId="{51C9128B-126E-48D1-B497-815BC07F0CC2}" type="presParOf" srcId="{1B07FE55-0911-4F79-AC1C-B689C99A957D}" destId="{B11B257A-8915-4D22-BE7D-CC4E0A0DF63D}" srcOrd="11" destOrd="0" presId="urn:microsoft.com/office/officeart/2008/layout/VerticalCurvedList"/>
    <dgm:cxn modelId="{30D313B9-2C28-4989-BEA6-19A2B9DD76B6}" type="presParOf" srcId="{1B07FE55-0911-4F79-AC1C-B689C99A957D}" destId="{326E87F8-6EE7-4265-A46B-8A52256CC070}" srcOrd="12" destOrd="0" presId="urn:microsoft.com/office/officeart/2008/layout/VerticalCurvedList"/>
    <dgm:cxn modelId="{F457D49F-EF0E-4119-AAAA-9A7E3020DA38}" type="presParOf" srcId="{326E87F8-6EE7-4265-A46B-8A52256CC070}" destId="{95D3E87F-0F73-41F3-8653-5A2B8F2A7E20}" srcOrd="0" destOrd="0" presId="urn:microsoft.com/office/officeart/2008/layout/VerticalCurvedList"/>
    <dgm:cxn modelId="{CD2A0BA6-A5D4-4250-8C08-CFEC470571E9}" type="presParOf" srcId="{1B07FE55-0911-4F79-AC1C-B689C99A957D}" destId="{4D36F215-84BC-4DB3-B2F0-2B2B9DA3ABFC}" srcOrd="13" destOrd="0" presId="urn:microsoft.com/office/officeart/2008/layout/VerticalCurvedList"/>
    <dgm:cxn modelId="{11E4EB22-E4A1-4557-9523-0F84DCB2AD74}" type="presParOf" srcId="{1B07FE55-0911-4F79-AC1C-B689C99A957D}" destId="{BF408641-27B1-45FD-891F-B736C9F725CE}" srcOrd="14" destOrd="0" presId="urn:microsoft.com/office/officeart/2008/layout/VerticalCurvedList"/>
    <dgm:cxn modelId="{163697EA-71F4-40E9-82DB-CE0424137FA6}" type="presParOf" srcId="{BF408641-27B1-45FD-891F-B736C9F725CE}" destId="{A4E7D17B-C9B7-4A1B-BFDD-B5AC4F23A05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5CD712E-51AC-43EF-9AC5-A74137F83B1A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6DD3689-85E3-469E-A1E7-9347DDB0DBE1}">
      <dgm:prSet phldrT="[Text]" custT="1"/>
      <dgm:spPr/>
      <dgm:t>
        <a:bodyPr/>
        <a:lstStyle/>
        <a:p>
          <a:r>
            <a:rPr lang="en-US" sz="2000" dirty="0">
              <a:solidFill>
                <a:srgbClr val="272524"/>
              </a:solidFill>
            </a:rPr>
            <a:t>Institutional Review Board: Committee established to review and approve research regarding human subjects</a:t>
          </a:r>
        </a:p>
        <a:p>
          <a:br>
            <a:rPr lang="en-US" sz="2000" dirty="0">
              <a:solidFill>
                <a:srgbClr val="272524"/>
              </a:solidFill>
            </a:rPr>
          </a:br>
          <a:r>
            <a:rPr lang="en-US" sz="2000" dirty="0">
              <a:solidFill>
                <a:srgbClr val="272524"/>
              </a:solidFill>
            </a:rPr>
            <a:t>Purpose of IRB: Ensure that human subjects research is conducted in accordance with federal, institutional, ethical and other regulatory guidelines</a:t>
          </a:r>
        </a:p>
      </dgm:t>
    </dgm:pt>
    <dgm:pt modelId="{EBBFBB0C-7247-4AC5-9298-DDCAFA51306D}" type="parTrans" cxnId="{697F779F-92DC-4D02-B964-CCB7461A2EC3}">
      <dgm:prSet/>
      <dgm:spPr/>
      <dgm:t>
        <a:bodyPr/>
        <a:lstStyle/>
        <a:p>
          <a:endParaRPr lang="en-US"/>
        </a:p>
      </dgm:t>
    </dgm:pt>
    <dgm:pt modelId="{6AA493B0-6B11-4361-9931-B181228E46EB}" type="sibTrans" cxnId="{697F779F-92DC-4D02-B964-CCB7461A2EC3}">
      <dgm:prSet/>
      <dgm:spPr/>
      <dgm:t>
        <a:bodyPr/>
        <a:lstStyle/>
        <a:p>
          <a:endParaRPr lang="en-US"/>
        </a:p>
      </dgm:t>
    </dgm:pt>
    <dgm:pt modelId="{247C3EDF-1C3C-459B-919D-82E5C24BAFE8}">
      <dgm:prSet phldrT="[Text]" custT="1"/>
      <dgm:spPr/>
      <dgm:t>
        <a:bodyPr/>
        <a:lstStyle/>
        <a:p>
          <a:r>
            <a:rPr lang="en-US" sz="2800" dirty="0"/>
            <a:t>Commercial</a:t>
          </a:r>
        </a:p>
      </dgm:t>
    </dgm:pt>
    <dgm:pt modelId="{E663DAAC-4025-419D-95B5-42028DE065CD}" type="parTrans" cxnId="{F610C4EB-1D14-4B97-9B1C-4CF98E0EA611}">
      <dgm:prSet/>
      <dgm:spPr/>
      <dgm:t>
        <a:bodyPr/>
        <a:lstStyle/>
        <a:p>
          <a:endParaRPr lang="en-US"/>
        </a:p>
      </dgm:t>
    </dgm:pt>
    <dgm:pt modelId="{458707AB-A530-4CEF-8AF1-49123E42FF19}" type="sibTrans" cxnId="{F610C4EB-1D14-4B97-9B1C-4CF98E0EA611}">
      <dgm:prSet/>
      <dgm:spPr/>
      <dgm:t>
        <a:bodyPr/>
        <a:lstStyle/>
        <a:p>
          <a:endParaRPr lang="en-US"/>
        </a:p>
      </dgm:t>
    </dgm:pt>
    <dgm:pt modelId="{376EEEF1-FC9A-4D03-BFCA-E8031A94A855}">
      <dgm:prSet phldrT="[Text]" custT="1"/>
      <dgm:spPr/>
      <dgm:t>
        <a:bodyPr/>
        <a:lstStyle/>
        <a:p>
          <a:r>
            <a:rPr lang="en-US" sz="2800" dirty="0"/>
            <a:t>Institutional</a:t>
          </a:r>
        </a:p>
      </dgm:t>
    </dgm:pt>
    <dgm:pt modelId="{32EF2284-B538-4904-939D-300A45749CDD}" type="parTrans" cxnId="{A50F0112-B8C4-4308-942B-664DA3C1C586}">
      <dgm:prSet/>
      <dgm:spPr/>
      <dgm:t>
        <a:bodyPr/>
        <a:lstStyle/>
        <a:p>
          <a:endParaRPr lang="en-US"/>
        </a:p>
      </dgm:t>
    </dgm:pt>
    <dgm:pt modelId="{FD0555D5-990C-4B64-B6A1-C511FBFD37A1}" type="sibTrans" cxnId="{A50F0112-B8C4-4308-942B-664DA3C1C586}">
      <dgm:prSet/>
      <dgm:spPr/>
      <dgm:t>
        <a:bodyPr/>
        <a:lstStyle/>
        <a:p>
          <a:endParaRPr lang="en-US"/>
        </a:p>
      </dgm:t>
    </dgm:pt>
    <dgm:pt modelId="{C5DE5722-A175-4EB5-8E8A-ADA5266BE9E1}" type="pres">
      <dgm:prSet presAssocID="{D5CD712E-51AC-43EF-9AC5-A74137F83B1A}" presName="vert0" presStyleCnt="0">
        <dgm:presLayoutVars>
          <dgm:dir/>
          <dgm:animOne val="branch"/>
          <dgm:animLvl val="lvl"/>
        </dgm:presLayoutVars>
      </dgm:prSet>
      <dgm:spPr/>
    </dgm:pt>
    <dgm:pt modelId="{DEF33C13-562D-4CCE-8B78-FEBAC1D2A85C}" type="pres">
      <dgm:prSet presAssocID="{86DD3689-85E3-469E-A1E7-9347DDB0DBE1}" presName="thickLine" presStyleLbl="alignNode1" presStyleIdx="0" presStyleCnt="1"/>
      <dgm:spPr/>
    </dgm:pt>
    <dgm:pt modelId="{CCF0AEB9-39EA-4C20-B158-387B1E42FC2E}" type="pres">
      <dgm:prSet presAssocID="{86DD3689-85E3-469E-A1E7-9347DDB0DBE1}" presName="horz1" presStyleCnt="0"/>
      <dgm:spPr/>
    </dgm:pt>
    <dgm:pt modelId="{E18EC740-604D-433B-9E3C-2B3626AA0B79}" type="pres">
      <dgm:prSet presAssocID="{86DD3689-85E3-469E-A1E7-9347DDB0DBE1}" presName="tx1" presStyleLbl="revTx" presStyleIdx="0" presStyleCnt="3" custScaleX="390310"/>
      <dgm:spPr/>
    </dgm:pt>
    <dgm:pt modelId="{104A0041-9D8A-4ED8-9076-9132C9A5A290}" type="pres">
      <dgm:prSet presAssocID="{86DD3689-85E3-469E-A1E7-9347DDB0DBE1}" presName="vert1" presStyleCnt="0"/>
      <dgm:spPr/>
    </dgm:pt>
    <dgm:pt modelId="{57434CAE-2404-4079-B364-94E6AC043ED6}" type="pres">
      <dgm:prSet presAssocID="{247C3EDF-1C3C-459B-919D-82E5C24BAFE8}" presName="vertSpace2a" presStyleCnt="0"/>
      <dgm:spPr/>
    </dgm:pt>
    <dgm:pt modelId="{EB34B5FB-2566-409E-9FD8-129025B34333}" type="pres">
      <dgm:prSet presAssocID="{247C3EDF-1C3C-459B-919D-82E5C24BAFE8}" presName="horz2" presStyleCnt="0"/>
      <dgm:spPr/>
    </dgm:pt>
    <dgm:pt modelId="{00AB71DC-C78B-4212-BD27-F58DBD103524}" type="pres">
      <dgm:prSet presAssocID="{247C3EDF-1C3C-459B-919D-82E5C24BAFE8}" presName="horzSpace2" presStyleCnt="0"/>
      <dgm:spPr/>
    </dgm:pt>
    <dgm:pt modelId="{50C8FB60-B823-4316-B79D-35C09915AEAC}" type="pres">
      <dgm:prSet presAssocID="{247C3EDF-1C3C-459B-919D-82E5C24BAFE8}" presName="tx2" presStyleLbl="revTx" presStyleIdx="1" presStyleCnt="3" custScaleX="101105"/>
      <dgm:spPr/>
    </dgm:pt>
    <dgm:pt modelId="{27752ADF-C862-479B-867B-FD4AD6289133}" type="pres">
      <dgm:prSet presAssocID="{247C3EDF-1C3C-459B-919D-82E5C24BAFE8}" presName="vert2" presStyleCnt="0"/>
      <dgm:spPr/>
    </dgm:pt>
    <dgm:pt modelId="{27B0C9D8-AD40-4C23-ADF0-14CD410BC0FE}" type="pres">
      <dgm:prSet presAssocID="{247C3EDF-1C3C-459B-919D-82E5C24BAFE8}" presName="thinLine2b" presStyleLbl="callout" presStyleIdx="0" presStyleCnt="2"/>
      <dgm:spPr/>
    </dgm:pt>
    <dgm:pt modelId="{A85F3D7F-ECE7-441F-BE9E-00408CBBFAA4}" type="pres">
      <dgm:prSet presAssocID="{247C3EDF-1C3C-459B-919D-82E5C24BAFE8}" presName="vertSpace2b" presStyleCnt="0"/>
      <dgm:spPr/>
    </dgm:pt>
    <dgm:pt modelId="{8DF64E5F-AC7C-42B7-A0C1-A6338F1E4C0B}" type="pres">
      <dgm:prSet presAssocID="{376EEEF1-FC9A-4D03-BFCA-E8031A94A855}" presName="horz2" presStyleCnt="0"/>
      <dgm:spPr/>
    </dgm:pt>
    <dgm:pt modelId="{E810CC40-8BDC-4F7B-BCC5-F1ED5D869A95}" type="pres">
      <dgm:prSet presAssocID="{376EEEF1-FC9A-4D03-BFCA-E8031A94A855}" presName="horzSpace2" presStyleCnt="0"/>
      <dgm:spPr/>
    </dgm:pt>
    <dgm:pt modelId="{7E161FE7-C381-4C81-AA94-F1D4E5C0B2BB}" type="pres">
      <dgm:prSet presAssocID="{376EEEF1-FC9A-4D03-BFCA-E8031A94A855}" presName="tx2" presStyleLbl="revTx" presStyleIdx="2" presStyleCnt="3"/>
      <dgm:spPr/>
    </dgm:pt>
    <dgm:pt modelId="{2C5E5BC4-775D-407B-9CF7-00824A337900}" type="pres">
      <dgm:prSet presAssocID="{376EEEF1-FC9A-4D03-BFCA-E8031A94A855}" presName="vert2" presStyleCnt="0"/>
      <dgm:spPr/>
    </dgm:pt>
    <dgm:pt modelId="{086D44CD-1850-4B88-B44A-050E88EF74B2}" type="pres">
      <dgm:prSet presAssocID="{376EEEF1-FC9A-4D03-BFCA-E8031A94A855}" presName="thinLine2b" presStyleLbl="callout" presStyleIdx="1" presStyleCnt="2"/>
      <dgm:spPr/>
    </dgm:pt>
    <dgm:pt modelId="{42A114C7-1E64-48C4-8D71-4E138E68FB3E}" type="pres">
      <dgm:prSet presAssocID="{376EEEF1-FC9A-4D03-BFCA-E8031A94A855}" presName="vertSpace2b" presStyleCnt="0"/>
      <dgm:spPr/>
    </dgm:pt>
  </dgm:ptLst>
  <dgm:cxnLst>
    <dgm:cxn modelId="{503C700F-88A7-4D0C-AC65-2E56819C1AEA}" type="presOf" srcId="{247C3EDF-1C3C-459B-919D-82E5C24BAFE8}" destId="{50C8FB60-B823-4316-B79D-35C09915AEAC}" srcOrd="0" destOrd="0" presId="urn:microsoft.com/office/officeart/2008/layout/LinedList"/>
    <dgm:cxn modelId="{A50F0112-B8C4-4308-942B-664DA3C1C586}" srcId="{86DD3689-85E3-469E-A1E7-9347DDB0DBE1}" destId="{376EEEF1-FC9A-4D03-BFCA-E8031A94A855}" srcOrd="1" destOrd="0" parTransId="{32EF2284-B538-4904-939D-300A45749CDD}" sibTransId="{FD0555D5-990C-4B64-B6A1-C511FBFD37A1}"/>
    <dgm:cxn modelId="{CF2C7420-446B-457A-9A73-2CF163B1E931}" type="presOf" srcId="{D5CD712E-51AC-43EF-9AC5-A74137F83B1A}" destId="{C5DE5722-A175-4EB5-8E8A-ADA5266BE9E1}" srcOrd="0" destOrd="0" presId="urn:microsoft.com/office/officeart/2008/layout/LinedList"/>
    <dgm:cxn modelId="{9EDE8C71-4974-406C-BCBA-571DD2187EDE}" type="presOf" srcId="{376EEEF1-FC9A-4D03-BFCA-E8031A94A855}" destId="{7E161FE7-C381-4C81-AA94-F1D4E5C0B2BB}" srcOrd="0" destOrd="0" presId="urn:microsoft.com/office/officeart/2008/layout/LinedList"/>
    <dgm:cxn modelId="{697F779F-92DC-4D02-B964-CCB7461A2EC3}" srcId="{D5CD712E-51AC-43EF-9AC5-A74137F83B1A}" destId="{86DD3689-85E3-469E-A1E7-9347DDB0DBE1}" srcOrd="0" destOrd="0" parTransId="{EBBFBB0C-7247-4AC5-9298-DDCAFA51306D}" sibTransId="{6AA493B0-6B11-4361-9931-B181228E46EB}"/>
    <dgm:cxn modelId="{44BDB7B1-D94D-4AEC-A206-8D0BC83A1651}" type="presOf" srcId="{86DD3689-85E3-469E-A1E7-9347DDB0DBE1}" destId="{E18EC740-604D-433B-9E3C-2B3626AA0B79}" srcOrd="0" destOrd="0" presId="urn:microsoft.com/office/officeart/2008/layout/LinedList"/>
    <dgm:cxn modelId="{F610C4EB-1D14-4B97-9B1C-4CF98E0EA611}" srcId="{86DD3689-85E3-469E-A1E7-9347DDB0DBE1}" destId="{247C3EDF-1C3C-459B-919D-82E5C24BAFE8}" srcOrd="0" destOrd="0" parTransId="{E663DAAC-4025-419D-95B5-42028DE065CD}" sibTransId="{458707AB-A530-4CEF-8AF1-49123E42FF19}"/>
    <dgm:cxn modelId="{E98C8408-7DC1-4C06-AC61-9C166E09A4C9}" type="presParOf" srcId="{C5DE5722-A175-4EB5-8E8A-ADA5266BE9E1}" destId="{DEF33C13-562D-4CCE-8B78-FEBAC1D2A85C}" srcOrd="0" destOrd="0" presId="urn:microsoft.com/office/officeart/2008/layout/LinedList"/>
    <dgm:cxn modelId="{8CB7E2E4-4276-4F62-9DD5-E904FDDE8474}" type="presParOf" srcId="{C5DE5722-A175-4EB5-8E8A-ADA5266BE9E1}" destId="{CCF0AEB9-39EA-4C20-B158-387B1E42FC2E}" srcOrd="1" destOrd="0" presId="urn:microsoft.com/office/officeart/2008/layout/LinedList"/>
    <dgm:cxn modelId="{ED361300-BE90-4650-87FD-CA82988763CD}" type="presParOf" srcId="{CCF0AEB9-39EA-4C20-B158-387B1E42FC2E}" destId="{E18EC740-604D-433B-9E3C-2B3626AA0B79}" srcOrd="0" destOrd="0" presId="urn:microsoft.com/office/officeart/2008/layout/LinedList"/>
    <dgm:cxn modelId="{CF66F122-33F3-4A5F-9D64-EE62EC3BB305}" type="presParOf" srcId="{CCF0AEB9-39EA-4C20-B158-387B1E42FC2E}" destId="{104A0041-9D8A-4ED8-9076-9132C9A5A290}" srcOrd="1" destOrd="0" presId="urn:microsoft.com/office/officeart/2008/layout/LinedList"/>
    <dgm:cxn modelId="{3B90CE20-9084-47DA-B12C-0ACB82A3D5C4}" type="presParOf" srcId="{104A0041-9D8A-4ED8-9076-9132C9A5A290}" destId="{57434CAE-2404-4079-B364-94E6AC043ED6}" srcOrd="0" destOrd="0" presId="urn:microsoft.com/office/officeart/2008/layout/LinedList"/>
    <dgm:cxn modelId="{46F581F1-E605-4210-824D-6FF453835B8E}" type="presParOf" srcId="{104A0041-9D8A-4ED8-9076-9132C9A5A290}" destId="{EB34B5FB-2566-409E-9FD8-129025B34333}" srcOrd="1" destOrd="0" presId="urn:microsoft.com/office/officeart/2008/layout/LinedList"/>
    <dgm:cxn modelId="{1EF5527A-5FD7-4A8C-A423-7F839D2D33C0}" type="presParOf" srcId="{EB34B5FB-2566-409E-9FD8-129025B34333}" destId="{00AB71DC-C78B-4212-BD27-F58DBD103524}" srcOrd="0" destOrd="0" presId="urn:microsoft.com/office/officeart/2008/layout/LinedList"/>
    <dgm:cxn modelId="{86F5F5EF-1835-4F80-8C62-31DF8667C120}" type="presParOf" srcId="{EB34B5FB-2566-409E-9FD8-129025B34333}" destId="{50C8FB60-B823-4316-B79D-35C09915AEAC}" srcOrd="1" destOrd="0" presId="urn:microsoft.com/office/officeart/2008/layout/LinedList"/>
    <dgm:cxn modelId="{EEF16602-94AC-40E2-AAD4-92CD10C74C10}" type="presParOf" srcId="{EB34B5FB-2566-409E-9FD8-129025B34333}" destId="{27752ADF-C862-479B-867B-FD4AD6289133}" srcOrd="2" destOrd="0" presId="urn:microsoft.com/office/officeart/2008/layout/LinedList"/>
    <dgm:cxn modelId="{A237DCF6-62BD-4305-8F01-CA516E38DD2E}" type="presParOf" srcId="{104A0041-9D8A-4ED8-9076-9132C9A5A290}" destId="{27B0C9D8-AD40-4C23-ADF0-14CD410BC0FE}" srcOrd="2" destOrd="0" presId="urn:microsoft.com/office/officeart/2008/layout/LinedList"/>
    <dgm:cxn modelId="{D13D6D3F-9305-4823-BDF3-868E67CEA77B}" type="presParOf" srcId="{104A0041-9D8A-4ED8-9076-9132C9A5A290}" destId="{A85F3D7F-ECE7-441F-BE9E-00408CBBFAA4}" srcOrd="3" destOrd="0" presId="urn:microsoft.com/office/officeart/2008/layout/LinedList"/>
    <dgm:cxn modelId="{82135362-84B5-426A-8449-A687831E92F3}" type="presParOf" srcId="{104A0041-9D8A-4ED8-9076-9132C9A5A290}" destId="{8DF64E5F-AC7C-42B7-A0C1-A6338F1E4C0B}" srcOrd="4" destOrd="0" presId="urn:microsoft.com/office/officeart/2008/layout/LinedList"/>
    <dgm:cxn modelId="{8760DB33-308C-43DB-9806-A13D9629AED2}" type="presParOf" srcId="{8DF64E5F-AC7C-42B7-A0C1-A6338F1E4C0B}" destId="{E810CC40-8BDC-4F7B-BCC5-F1ED5D869A95}" srcOrd="0" destOrd="0" presId="urn:microsoft.com/office/officeart/2008/layout/LinedList"/>
    <dgm:cxn modelId="{13ADB9F2-E657-4CDA-ACA1-347FB67FD49B}" type="presParOf" srcId="{8DF64E5F-AC7C-42B7-A0C1-A6338F1E4C0B}" destId="{7E161FE7-C381-4C81-AA94-F1D4E5C0B2BB}" srcOrd="1" destOrd="0" presId="urn:microsoft.com/office/officeart/2008/layout/LinedList"/>
    <dgm:cxn modelId="{22B36788-36A4-425A-9639-6ACE9624DB4C}" type="presParOf" srcId="{8DF64E5F-AC7C-42B7-A0C1-A6338F1E4C0B}" destId="{2C5E5BC4-775D-407B-9CF7-00824A337900}" srcOrd="2" destOrd="0" presId="urn:microsoft.com/office/officeart/2008/layout/LinedList"/>
    <dgm:cxn modelId="{8C6FA823-94C2-44B6-9EA0-7532B08205BB}" type="presParOf" srcId="{104A0041-9D8A-4ED8-9076-9132C9A5A290}" destId="{086D44CD-1850-4B88-B44A-050E88EF74B2}" srcOrd="5" destOrd="0" presId="urn:microsoft.com/office/officeart/2008/layout/LinedList"/>
    <dgm:cxn modelId="{471FB9AD-C8D9-4D6D-BE78-7C11BED9E14F}" type="presParOf" srcId="{104A0041-9D8A-4ED8-9076-9132C9A5A290}" destId="{42A114C7-1E64-48C4-8D71-4E138E68FB3E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1105FB-B5B6-479E-B34A-B8CBAFAD0FC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B4A60D6-C09F-4BD7-8E29-09A620FFD906}">
      <dgm:prSet phldrT="[Text]" custT="1"/>
      <dgm:spPr/>
      <dgm:t>
        <a:bodyPr/>
        <a:lstStyle/>
        <a:p>
          <a:r>
            <a:rPr lang="en-US" sz="2800" dirty="0"/>
            <a:t>Privacy Board (PB)</a:t>
          </a:r>
        </a:p>
      </dgm:t>
    </dgm:pt>
    <dgm:pt modelId="{055CB41A-F32B-4A1A-9B98-8A09F3229E38}" type="parTrans" cxnId="{229533F1-E681-4D42-A8A6-E684EB5F23A4}">
      <dgm:prSet/>
      <dgm:spPr/>
      <dgm:t>
        <a:bodyPr/>
        <a:lstStyle/>
        <a:p>
          <a:endParaRPr lang="en-US"/>
        </a:p>
      </dgm:t>
    </dgm:pt>
    <dgm:pt modelId="{8746883D-DBCE-4B1F-812D-738F7C09C178}" type="sibTrans" cxnId="{229533F1-E681-4D42-A8A6-E684EB5F23A4}">
      <dgm:prSet/>
      <dgm:spPr/>
      <dgm:t>
        <a:bodyPr/>
        <a:lstStyle/>
        <a:p>
          <a:endParaRPr lang="en-US"/>
        </a:p>
      </dgm:t>
    </dgm:pt>
    <dgm:pt modelId="{9330F5B6-2B81-458F-A716-4E83E21129F0}">
      <dgm:prSet phldrT="[Text]" custT="1"/>
      <dgm:spPr/>
      <dgm:t>
        <a:bodyPr/>
        <a:lstStyle/>
        <a:p>
          <a:r>
            <a:rPr lang="en-US" sz="2400" dirty="0"/>
            <a:t>Governed by privacy regulations (i.e., HIPAA), set forth by Office of Civil Rights</a:t>
          </a:r>
        </a:p>
      </dgm:t>
    </dgm:pt>
    <dgm:pt modelId="{128BED4B-0FB3-426C-8C92-DC8430D44718}" type="parTrans" cxnId="{85E6FC36-459E-45FE-A182-DE47966CC842}">
      <dgm:prSet/>
      <dgm:spPr/>
      <dgm:t>
        <a:bodyPr/>
        <a:lstStyle/>
        <a:p>
          <a:endParaRPr lang="en-US"/>
        </a:p>
      </dgm:t>
    </dgm:pt>
    <dgm:pt modelId="{6D1F7A32-32E9-4FA9-A071-D678B8619214}" type="sibTrans" cxnId="{85E6FC36-459E-45FE-A182-DE47966CC842}">
      <dgm:prSet/>
      <dgm:spPr/>
      <dgm:t>
        <a:bodyPr/>
        <a:lstStyle/>
        <a:p>
          <a:endParaRPr lang="en-US"/>
        </a:p>
      </dgm:t>
    </dgm:pt>
    <dgm:pt modelId="{7142422C-B489-49DD-B599-49AAB2AB4B6F}">
      <dgm:prSet phldrT="[Text]" custT="1"/>
      <dgm:spPr/>
      <dgm:t>
        <a:bodyPr/>
        <a:lstStyle/>
        <a:p>
          <a:r>
            <a:rPr lang="en-US" sz="2800" dirty="0"/>
            <a:t>Purpose of PB</a:t>
          </a:r>
        </a:p>
      </dgm:t>
    </dgm:pt>
    <dgm:pt modelId="{38C94EF7-48DA-40B6-A0F2-184D9A7F6E8F}" type="parTrans" cxnId="{150D3BFE-1ABD-4DEC-AE28-ADCEDD197BF6}">
      <dgm:prSet/>
      <dgm:spPr/>
      <dgm:t>
        <a:bodyPr/>
        <a:lstStyle/>
        <a:p>
          <a:endParaRPr lang="en-US"/>
        </a:p>
      </dgm:t>
    </dgm:pt>
    <dgm:pt modelId="{FFFEDEAF-16EF-49A1-A9CA-D45F00AA9090}" type="sibTrans" cxnId="{150D3BFE-1ABD-4DEC-AE28-ADCEDD197BF6}">
      <dgm:prSet/>
      <dgm:spPr/>
      <dgm:t>
        <a:bodyPr/>
        <a:lstStyle/>
        <a:p>
          <a:endParaRPr lang="en-US"/>
        </a:p>
      </dgm:t>
    </dgm:pt>
    <dgm:pt modelId="{3E797ABA-520D-4174-89D2-EF88DCBD9A72}">
      <dgm:prSet phldrT="[Text]" custT="1"/>
      <dgm:spPr/>
      <dgm:t>
        <a:bodyPr/>
        <a:lstStyle/>
        <a:p>
          <a:r>
            <a:rPr lang="en-US" sz="2400" dirty="0"/>
            <a:t>Ensure research meets requirements for proper oversight of participant data (PHI)</a:t>
          </a:r>
        </a:p>
      </dgm:t>
    </dgm:pt>
    <dgm:pt modelId="{7F0EB0B1-3F71-4146-8591-57FFF1B69335}" type="parTrans" cxnId="{37EC4283-B510-4DA4-8AB4-48270C4933C5}">
      <dgm:prSet/>
      <dgm:spPr/>
      <dgm:t>
        <a:bodyPr/>
        <a:lstStyle/>
        <a:p>
          <a:endParaRPr lang="en-US"/>
        </a:p>
      </dgm:t>
    </dgm:pt>
    <dgm:pt modelId="{1FFCAEE5-75D8-4678-B5BF-D3ACD6AEA562}" type="sibTrans" cxnId="{37EC4283-B510-4DA4-8AB4-48270C4933C5}">
      <dgm:prSet/>
      <dgm:spPr/>
      <dgm:t>
        <a:bodyPr/>
        <a:lstStyle/>
        <a:p>
          <a:endParaRPr lang="en-US"/>
        </a:p>
      </dgm:t>
    </dgm:pt>
    <dgm:pt modelId="{0C816E3E-20EF-488A-A0B2-6102FC1A489B}" type="pres">
      <dgm:prSet presAssocID="{4C1105FB-B5B6-479E-B34A-B8CBAFAD0FC4}" presName="linear" presStyleCnt="0">
        <dgm:presLayoutVars>
          <dgm:animLvl val="lvl"/>
          <dgm:resizeHandles val="exact"/>
        </dgm:presLayoutVars>
      </dgm:prSet>
      <dgm:spPr/>
    </dgm:pt>
    <dgm:pt modelId="{B32E8551-A2BD-48A3-ACED-3E71DA54075E}" type="pres">
      <dgm:prSet presAssocID="{7B4A60D6-C09F-4BD7-8E29-09A620FFD90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CBC14F1-730C-44FC-AB75-72D8DDE5BAD1}" type="pres">
      <dgm:prSet presAssocID="{7B4A60D6-C09F-4BD7-8E29-09A620FFD906}" presName="childText" presStyleLbl="revTx" presStyleIdx="0" presStyleCnt="2">
        <dgm:presLayoutVars>
          <dgm:bulletEnabled val="1"/>
        </dgm:presLayoutVars>
      </dgm:prSet>
      <dgm:spPr/>
    </dgm:pt>
    <dgm:pt modelId="{C9523611-B2AF-4D85-80AA-5649BDF22446}" type="pres">
      <dgm:prSet presAssocID="{7142422C-B489-49DD-B599-49AAB2AB4B6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BF46D9C-310D-4DB9-917D-D03C9D402F3E}" type="pres">
      <dgm:prSet presAssocID="{7142422C-B489-49DD-B599-49AAB2AB4B6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5E6FC36-459E-45FE-A182-DE47966CC842}" srcId="{7B4A60D6-C09F-4BD7-8E29-09A620FFD906}" destId="{9330F5B6-2B81-458F-A716-4E83E21129F0}" srcOrd="0" destOrd="0" parTransId="{128BED4B-0FB3-426C-8C92-DC8430D44718}" sibTransId="{6D1F7A32-32E9-4FA9-A071-D678B8619214}"/>
    <dgm:cxn modelId="{63C7864A-6AAA-4D88-978F-E32A0596488B}" type="presOf" srcId="{4C1105FB-B5B6-479E-B34A-B8CBAFAD0FC4}" destId="{0C816E3E-20EF-488A-A0B2-6102FC1A489B}" srcOrd="0" destOrd="0" presId="urn:microsoft.com/office/officeart/2005/8/layout/vList2"/>
    <dgm:cxn modelId="{37EC4283-B510-4DA4-8AB4-48270C4933C5}" srcId="{7142422C-B489-49DD-B599-49AAB2AB4B6F}" destId="{3E797ABA-520D-4174-89D2-EF88DCBD9A72}" srcOrd="0" destOrd="0" parTransId="{7F0EB0B1-3F71-4146-8591-57FFF1B69335}" sibTransId="{1FFCAEE5-75D8-4678-B5BF-D3ACD6AEA562}"/>
    <dgm:cxn modelId="{DA082F97-B679-4DB8-8E77-28F7F6DE0A1E}" type="presOf" srcId="{7B4A60D6-C09F-4BD7-8E29-09A620FFD906}" destId="{B32E8551-A2BD-48A3-ACED-3E71DA54075E}" srcOrd="0" destOrd="0" presId="urn:microsoft.com/office/officeart/2005/8/layout/vList2"/>
    <dgm:cxn modelId="{0034B9E0-ED7B-4848-894E-5CCBA2B0CA6D}" type="presOf" srcId="{9330F5B6-2B81-458F-A716-4E83E21129F0}" destId="{8CBC14F1-730C-44FC-AB75-72D8DDE5BAD1}" srcOrd="0" destOrd="0" presId="urn:microsoft.com/office/officeart/2005/8/layout/vList2"/>
    <dgm:cxn modelId="{DA575DEB-D671-4799-B73C-DC4D1C03E6FE}" type="presOf" srcId="{7142422C-B489-49DD-B599-49AAB2AB4B6F}" destId="{C9523611-B2AF-4D85-80AA-5649BDF22446}" srcOrd="0" destOrd="0" presId="urn:microsoft.com/office/officeart/2005/8/layout/vList2"/>
    <dgm:cxn modelId="{229533F1-E681-4D42-A8A6-E684EB5F23A4}" srcId="{4C1105FB-B5B6-479E-B34A-B8CBAFAD0FC4}" destId="{7B4A60D6-C09F-4BD7-8E29-09A620FFD906}" srcOrd="0" destOrd="0" parTransId="{055CB41A-F32B-4A1A-9B98-8A09F3229E38}" sibTransId="{8746883D-DBCE-4B1F-812D-738F7C09C178}"/>
    <dgm:cxn modelId="{2ACB28F7-B961-4289-8A14-8DBEEA9DCF6D}" type="presOf" srcId="{3E797ABA-520D-4174-89D2-EF88DCBD9A72}" destId="{DBF46D9C-310D-4DB9-917D-D03C9D402F3E}" srcOrd="0" destOrd="0" presId="urn:microsoft.com/office/officeart/2005/8/layout/vList2"/>
    <dgm:cxn modelId="{150D3BFE-1ABD-4DEC-AE28-ADCEDD197BF6}" srcId="{4C1105FB-B5B6-479E-B34A-B8CBAFAD0FC4}" destId="{7142422C-B489-49DD-B599-49AAB2AB4B6F}" srcOrd="1" destOrd="0" parTransId="{38C94EF7-48DA-40B6-A0F2-184D9A7F6E8F}" sibTransId="{FFFEDEAF-16EF-49A1-A9CA-D45F00AA9090}"/>
    <dgm:cxn modelId="{6F051C49-F287-421C-A11C-58CA7328E5BA}" type="presParOf" srcId="{0C816E3E-20EF-488A-A0B2-6102FC1A489B}" destId="{B32E8551-A2BD-48A3-ACED-3E71DA54075E}" srcOrd="0" destOrd="0" presId="urn:microsoft.com/office/officeart/2005/8/layout/vList2"/>
    <dgm:cxn modelId="{60C71085-21E7-4399-BEA8-92A38F78BE5C}" type="presParOf" srcId="{0C816E3E-20EF-488A-A0B2-6102FC1A489B}" destId="{8CBC14F1-730C-44FC-AB75-72D8DDE5BAD1}" srcOrd="1" destOrd="0" presId="urn:microsoft.com/office/officeart/2005/8/layout/vList2"/>
    <dgm:cxn modelId="{DC663BD0-C6FE-40C9-9100-EB7F25E0759E}" type="presParOf" srcId="{0C816E3E-20EF-488A-A0B2-6102FC1A489B}" destId="{C9523611-B2AF-4D85-80AA-5649BDF22446}" srcOrd="2" destOrd="0" presId="urn:microsoft.com/office/officeart/2005/8/layout/vList2"/>
    <dgm:cxn modelId="{D8DC5DC6-91FD-4BAA-8F7A-2CA0D01D9389}" type="presParOf" srcId="{0C816E3E-20EF-488A-A0B2-6102FC1A489B}" destId="{DBF46D9C-310D-4DB9-917D-D03C9D402F3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9B3D996-5D85-4761-9170-28D8C4B41EB3}" type="doc">
      <dgm:prSet loTypeId="urn:diagrams.loki3.com/Bracke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455C21C-2250-4C4B-A0AA-A202CE0EB065}">
      <dgm:prSet phldrT="[Text]" custT="1"/>
      <dgm:spPr/>
      <dgm:t>
        <a:bodyPr/>
        <a:lstStyle/>
        <a:p>
          <a:r>
            <a:rPr lang="en-US" sz="3600" dirty="0"/>
            <a:t>Promote</a:t>
          </a:r>
        </a:p>
      </dgm:t>
    </dgm:pt>
    <dgm:pt modelId="{FC6CE52E-257D-4DD1-A918-2A12C997C55E}" type="parTrans" cxnId="{0727084F-8907-422B-ADAB-AB2C385E2303}">
      <dgm:prSet/>
      <dgm:spPr/>
      <dgm:t>
        <a:bodyPr/>
        <a:lstStyle/>
        <a:p>
          <a:endParaRPr lang="en-US"/>
        </a:p>
      </dgm:t>
    </dgm:pt>
    <dgm:pt modelId="{70050135-564A-41F5-9FFE-BEDC38C3F544}" type="sibTrans" cxnId="{0727084F-8907-422B-ADAB-AB2C385E2303}">
      <dgm:prSet/>
      <dgm:spPr/>
      <dgm:t>
        <a:bodyPr/>
        <a:lstStyle/>
        <a:p>
          <a:endParaRPr lang="en-US"/>
        </a:p>
      </dgm:t>
    </dgm:pt>
    <dgm:pt modelId="{B96663C4-4D69-4679-AB70-4706399F8DEC}">
      <dgm:prSet phldrT="[Text]" custT="1"/>
      <dgm:spPr/>
      <dgm:t>
        <a:bodyPr/>
        <a:lstStyle/>
        <a:p>
          <a:r>
            <a:rPr lang="en-US" sz="2400" dirty="0"/>
            <a:t>Rights and welfare of human</a:t>
          </a:r>
          <a:r>
            <a:rPr lang="en-US" sz="2400" u="none" dirty="0"/>
            <a:t> subject </a:t>
          </a:r>
          <a:r>
            <a:rPr lang="en-US" sz="2400" dirty="0"/>
            <a:t>participants</a:t>
          </a:r>
        </a:p>
      </dgm:t>
    </dgm:pt>
    <dgm:pt modelId="{05D84117-8D62-40E5-B26E-7792425BDD68}" type="parTrans" cxnId="{15374330-D708-4724-9729-B40E81C8E939}">
      <dgm:prSet/>
      <dgm:spPr/>
      <dgm:t>
        <a:bodyPr/>
        <a:lstStyle/>
        <a:p>
          <a:endParaRPr lang="en-US"/>
        </a:p>
      </dgm:t>
    </dgm:pt>
    <dgm:pt modelId="{3DB923C6-9C00-4BD2-8B1A-1B390224A0FF}" type="sibTrans" cxnId="{15374330-D708-4724-9729-B40E81C8E939}">
      <dgm:prSet/>
      <dgm:spPr/>
      <dgm:t>
        <a:bodyPr/>
        <a:lstStyle/>
        <a:p>
          <a:endParaRPr lang="en-US"/>
        </a:p>
      </dgm:t>
    </dgm:pt>
    <dgm:pt modelId="{0B14589C-83E9-4BBB-9FC9-747C68D0E068}">
      <dgm:prSet phldrT="[Text]" custT="1"/>
      <dgm:spPr/>
      <dgm:t>
        <a:bodyPr/>
        <a:lstStyle/>
        <a:p>
          <a:r>
            <a:rPr lang="en-US" sz="3600" dirty="0"/>
            <a:t>Facilitate</a:t>
          </a:r>
        </a:p>
      </dgm:t>
    </dgm:pt>
    <dgm:pt modelId="{F25CF531-9409-4972-8DE6-DB10988E2D8D}" type="parTrans" cxnId="{B07AB37E-84A6-477A-B4FD-3EDC56919C07}">
      <dgm:prSet/>
      <dgm:spPr/>
      <dgm:t>
        <a:bodyPr/>
        <a:lstStyle/>
        <a:p>
          <a:endParaRPr lang="en-US"/>
        </a:p>
      </dgm:t>
    </dgm:pt>
    <dgm:pt modelId="{CC1EB66F-8D96-4639-A61B-3C647496B008}" type="sibTrans" cxnId="{B07AB37E-84A6-477A-B4FD-3EDC56919C07}">
      <dgm:prSet/>
      <dgm:spPr/>
      <dgm:t>
        <a:bodyPr/>
        <a:lstStyle/>
        <a:p>
          <a:endParaRPr lang="en-US"/>
        </a:p>
      </dgm:t>
    </dgm:pt>
    <dgm:pt modelId="{DEED7782-2EF1-4EEA-AB62-3FE7EFF6E7ED}">
      <dgm:prSet phldrT="[Text]" custT="1"/>
      <dgm:spPr/>
      <dgm:t>
        <a:bodyPr/>
        <a:lstStyle/>
        <a:p>
          <a:r>
            <a:rPr lang="en-US" sz="3600" dirty="0"/>
            <a:t>Provide</a:t>
          </a:r>
        </a:p>
      </dgm:t>
    </dgm:pt>
    <dgm:pt modelId="{DA0D3D90-1768-4D29-8F80-6FFB0DE4885C}" type="parTrans" cxnId="{55570F48-13F8-4023-B7D1-57A4144FCE7E}">
      <dgm:prSet/>
      <dgm:spPr/>
      <dgm:t>
        <a:bodyPr/>
        <a:lstStyle/>
        <a:p>
          <a:endParaRPr lang="en-US"/>
        </a:p>
      </dgm:t>
    </dgm:pt>
    <dgm:pt modelId="{3CE71496-A2C8-43C6-BB82-DB4EB9F0A47F}" type="sibTrans" cxnId="{55570F48-13F8-4023-B7D1-57A4144FCE7E}">
      <dgm:prSet/>
      <dgm:spPr/>
      <dgm:t>
        <a:bodyPr/>
        <a:lstStyle/>
        <a:p>
          <a:endParaRPr lang="en-US"/>
        </a:p>
      </dgm:t>
    </dgm:pt>
    <dgm:pt modelId="{54656D87-C811-4AD4-83A4-3ABBDDA00587}">
      <dgm:prSet phldrT="[Text]" custT="1"/>
      <dgm:spPr/>
      <dgm:t>
        <a:bodyPr/>
        <a:lstStyle/>
        <a:p>
          <a:r>
            <a:rPr lang="en-US" sz="2400" dirty="0"/>
            <a:t>Excellence in human research by providing timely and high- quality review of human research</a:t>
          </a:r>
        </a:p>
      </dgm:t>
    </dgm:pt>
    <dgm:pt modelId="{F98E6D9E-F56D-4F6C-9127-CFF4B357A28F}" type="parTrans" cxnId="{C4C7791A-F209-404C-AB0C-ADF90E9DB5EA}">
      <dgm:prSet/>
      <dgm:spPr/>
      <dgm:t>
        <a:bodyPr/>
        <a:lstStyle/>
        <a:p>
          <a:endParaRPr lang="en-US"/>
        </a:p>
      </dgm:t>
    </dgm:pt>
    <dgm:pt modelId="{1FD66A16-952D-4B77-9B99-E57F7BF3687B}" type="sibTrans" cxnId="{C4C7791A-F209-404C-AB0C-ADF90E9DB5EA}">
      <dgm:prSet/>
      <dgm:spPr/>
      <dgm:t>
        <a:bodyPr/>
        <a:lstStyle/>
        <a:p>
          <a:endParaRPr lang="en-US"/>
        </a:p>
      </dgm:t>
    </dgm:pt>
    <dgm:pt modelId="{D4478A69-E5D7-49E9-A58A-F1430B786A90}">
      <dgm:prSet phldrT="[Text]" custT="1"/>
      <dgm:spPr/>
      <dgm:t>
        <a:bodyPr/>
        <a:lstStyle/>
        <a:p>
          <a:r>
            <a:rPr lang="en-US" sz="2400" dirty="0"/>
            <a:t>Professional guidance and support to the research community</a:t>
          </a:r>
        </a:p>
      </dgm:t>
    </dgm:pt>
    <dgm:pt modelId="{462FC475-8612-4253-9849-19D51A4A5ECC}" type="parTrans" cxnId="{63274DF5-EC8B-4233-8169-2157D78D957F}">
      <dgm:prSet/>
      <dgm:spPr/>
      <dgm:t>
        <a:bodyPr/>
        <a:lstStyle/>
        <a:p>
          <a:endParaRPr lang="en-US"/>
        </a:p>
      </dgm:t>
    </dgm:pt>
    <dgm:pt modelId="{0CE48EB9-630F-4010-9648-ADC2D3673785}" type="sibTrans" cxnId="{63274DF5-EC8B-4233-8169-2157D78D957F}">
      <dgm:prSet/>
      <dgm:spPr/>
      <dgm:t>
        <a:bodyPr/>
        <a:lstStyle/>
        <a:p>
          <a:endParaRPr lang="en-US"/>
        </a:p>
      </dgm:t>
    </dgm:pt>
    <dgm:pt modelId="{038A9A85-F1A1-4531-93E0-38962B52CF77}" type="pres">
      <dgm:prSet presAssocID="{19B3D996-5D85-4761-9170-28D8C4B41EB3}" presName="Name0" presStyleCnt="0">
        <dgm:presLayoutVars>
          <dgm:dir/>
          <dgm:animLvl val="lvl"/>
          <dgm:resizeHandles val="exact"/>
        </dgm:presLayoutVars>
      </dgm:prSet>
      <dgm:spPr/>
    </dgm:pt>
    <dgm:pt modelId="{0F1419AD-343D-463D-87DF-C09BAE3BC5A8}" type="pres">
      <dgm:prSet presAssocID="{D455C21C-2250-4C4B-A0AA-A202CE0EB065}" presName="linNode" presStyleCnt="0"/>
      <dgm:spPr/>
    </dgm:pt>
    <dgm:pt modelId="{B0B2F9AE-1B5C-4810-B4EC-3AAAE3F6D0E1}" type="pres">
      <dgm:prSet presAssocID="{D455C21C-2250-4C4B-A0AA-A202CE0EB065}" presName="parTx" presStyleLbl="revTx" presStyleIdx="0" presStyleCnt="3">
        <dgm:presLayoutVars>
          <dgm:chMax val="1"/>
          <dgm:bulletEnabled val="1"/>
        </dgm:presLayoutVars>
      </dgm:prSet>
      <dgm:spPr/>
    </dgm:pt>
    <dgm:pt modelId="{BDA8D540-1288-4049-B84D-B0BE63113CCB}" type="pres">
      <dgm:prSet presAssocID="{D455C21C-2250-4C4B-A0AA-A202CE0EB065}" presName="bracket" presStyleLbl="parChTrans1D1" presStyleIdx="0" presStyleCnt="3"/>
      <dgm:spPr/>
    </dgm:pt>
    <dgm:pt modelId="{FB157B3C-59A3-485F-80CF-3DF8FB790883}" type="pres">
      <dgm:prSet presAssocID="{D455C21C-2250-4C4B-A0AA-A202CE0EB065}" presName="spH" presStyleCnt="0"/>
      <dgm:spPr/>
    </dgm:pt>
    <dgm:pt modelId="{B60055C9-EF71-4540-AFC4-7E285234CE55}" type="pres">
      <dgm:prSet presAssocID="{D455C21C-2250-4C4B-A0AA-A202CE0EB065}" presName="desTx" presStyleLbl="node1" presStyleIdx="0" presStyleCnt="3">
        <dgm:presLayoutVars>
          <dgm:bulletEnabled val="1"/>
        </dgm:presLayoutVars>
      </dgm:prSet>
      <dgm:spPr/>
    </dgm:pt>
    <dgm:pt modelId="{F9F76E46-3EF6-40D2-A12F-6EFF09590A7D}" type="pres">
      <dgm:prSet presAssocID="{70050135-564A-41F5-9FFE-BEDC38C3F544}" presName="spV" presStyleCnt="0"/>
      <dgm:spPr/>
    </dgm:pt>
    <dgm:pt modelId="{914D3ECA-A889-4DCD-9B81-7091E615EC3D}" type="pres">
      <dgm:prSet presAssocID="{0B14589C-83E9-4BBB-9FC9-747C68D0E068}" presName="linNode" presStyleCnt="0"/>
      <dgm:spPr/>
    </dgm:pt>
    <dgm:pt modelId="{18245F21-FB53-4390-9101-EAE14E071C10}" type="pres">
      <dgm:prSet presAssocID="{0B14589C-83E9-4BBB-9FC9-747C68D0E068}" presName="parTx" presStyleLbl="revTx" presStyleIdx="1" presStyleCnt="3">
        <dgm:presLayoutVars>
          <dgm:chMax val="1"/>
          <dgm:bulletEnabled val="1"/>
        </dgm:presLayoutVars>
      </dgm:prSet>
      <dgm:spPr/>
    </dgm:pt>
    <dgm:pt modelId="{C008BE37-3491-43D2-BEE3-388AE87BCBAA}" type="pres">
      <dgm:prSet presAssocID="{0B14589C-83E9-4BBB-9FC9-747C68D0E068}" presName="bracket" presStyleLbl="parChTrans1D1" presStyleIdx="1" presStyleCnt="3"/>
      <dgm:spPr/>
    </dgm:pt>
    <dgm:pt modelId="{794BC98C-89E4-4DE0-B8CA-12153D9D749F}" type="pres">
      <dgm:prSet presAssocID="{0B14589C-83E9-4BBB-9FC9-747C68D0E068}" presName="spH" presStyleCnt="0"/>
      <dgm:spPr/>
    </dgm:pt>
    <dgm:pt modelId="{B87A1E2E-0EDF-421F-BA45-8251C36F8CAA}" type="pres">
      <dgm:prSet presAssocID="{0B14589C-83E9-4BBB-9FC9-747C68D0E068}" presName="desTx" presStyleLbl="node1" presStyleIdx="1" presStyleCnt="3">
        <dgm:presLayoutVars>
          <dgm:bulletEnabled val="1"/>
        </dgm:presLayoutVars>
      </dgm:prSet>
      <dgm:spPr/>
    </dgm:pt>
    <dgm:pt modelId="{92D764CC-46A6-40AC-A9B7-5D3E284F0B27}" type="pres">
      <dgm:prSet presAssocID="{CC1EB66F-8D96-4639-A61B-3C647496B008}" presName="spV" presStyleCnt="0"/>
      <dgm:spPr/>
    </dgm:pt>
    <dgm:pt modelId="{73FF4E6F-4177-4D79-BD8C-6AFF86F8E9E4}" type="pres">
      <dgm:prSet presAssocID="{DEED7782-2EF1-4EEA-AB62-3FE7EFF6E7ED}" presName="linNode" presStyleCnt="0"/>
      <dgm:spPr/>
    </dgm:pt>
    <dgm:pt modelId="{0B1C98AD-4D68-4176-9D59-8002F6334AF3}" type="pres">
      <dgm:prSet presAssocID="{DEED7782-2EF1-4EEA-AB62-3FE7EFF6E7ED}" presName="parTx" presStyleLbl="revTx" presStyleIdx="2" presStyleCnt="3">
        <dgm:presLayoutVars>
          <dgm:chMax val="1"/>
          <dgm:bulletEnabled val="1"/>
        </dgm:presLayoutVars>
      </dgm:prSet>
      <dgm:spPr/>
    </dgm:pt>
    <dgm:pt modelId="{B4C5F1DA-F38E-4A40-B6CB-C89CA14B01F8}" type="pres">
      <dgm:prSet presAssocID="{DEED7782-2EF1-4EEA-AB62-3FE7EFF6E7ED}" presName="bracket" presStyleLbl="parChTrans1D1" presStyleIdx="2" presStyleCnt="3"/>
      <dgm:spPr/>
    </dgm:pt>
    <dgm:pt modelId="{BF684BE9-D764-45FF-B997-4B72B9386204}" type="pres">
      <dgm:prSet presAssocID="{DEED7782-2EF1-4EEA-AB62-3FE7EFF6E7ED}" presName="spH" presStyleCnt="0"/>
      <dgm:spPr/>
    </dgm:pt>
    <dgm:pt modelId="{809A0CB5-2202-4765-AE69-93B5F4878427}" type="pres">
      <dgm:prSet presAssocID="{DEED7782-2EF1-4EEA-AB62-3FE7EFF6E7ED}" presName="desTx" presStyleLbl="node1" presStyleIdx="2" presStyleCnt="3">
        <dgm:presLayoutVars>
          <dgm:bulletEnabled val="1"/>
        </dgm:presLayoutVars>
      </dgm:prSet>
      <dgm:spPr/>
    </dgm:pt>
  </dgm:ptLst>
  <dgm:cxnLst>
    <dgm:cxn modelId="{5CC47615-6105-41BE-B4BA-0AECC94EAEC4}" type="presOf" srcId="{0B14589C-83E9-4BBB-9FC9-747C68D0E068}" destId="{18245F21-FB53-4390-9101-EAE14E071C10}" srcOrd="0" destOrd="0" presId="urn:diagrams.loki3.com/BracketList"/>
    <dgm:cxn modelId="{C4C7791A-F209-404C-AB0C-ADF90E9DB5EA}" srcId="{0B14589C-83E9-4BBB-9FC9-747C68D0E068}" destId="{54656D87-C811-4AD4-83A4-3ABBDDA00587}" srcOrd="0" destOrd="0" parTransId="{F98E6D9E-F56D-4F6C-9127-CFF4B357A28F}" sibTransId="{1FD66A16-952D-4B77-9B99-E57F7BF3687B}"/>
    <dgm:cxn modelId="{16743E2F-3135-41C7-AB69-54193940BF62}" type="presOf" srcId="{D455C21C-2250-4C4B-A0AA-A202CE0EB065}" destId="{B0B2F9AE-1B5C-4810-B4EC-3AAAE3F6D0E1}" srcOrd="0" destOrd="0" presId="urn:diagrams.loki3.com/BracketList"/>
    <dgm:cxn modelId="{15374330-D708-4724-9729-B40E81C8E939}" srcId="{D455C21C-2250-4C4B-A0AA-A202CE0EB065}" destId="{B96663C4-4D69-4679-AB70-4706399F8DEC}" srcOrd="0" destOrd="0" parTransId="{05D84117-8D62-40E5-B26E-7792425BDD68}" sibTransId="{3DB923C6-9C00-4BD2-8B1A-1B390224A0FF}"/>
    <dgm:cxn modelId="{55570F48-13F8-4023-B7D1-57A4144FCE7E}" srcId="{19B3D996-5D85-4761-9170-28D8C4B41EB3}" destId="{DEED7782-2EF1-4EEA-AB62-3FE7EFF6E7ED}" srcOrd="2" destOrd="0" parTransId="{DA0D3D90-1768-4D29-8F80-6FFB0DE4885C}" sibTransId="{3CE71496-A2C8-43C6-BB82-DB4EB9F0A47F}"/>
    <dgm:cxn modelId="{276DC76A-22B3-4F85-80B6-3E4588FE78A5}" type="presOf" srcId="{B96663C4-4D69-4679-AB70-4706399F8DEC}" destId="{B60055C9-EF71-4540-AFC4-7E285234CE55}" srcOrd="0" destOrd="0" presId="urn:diagrams.loki3.com/BracketList"/>
    <dgm:cxn modelId="{0727084F-8907-422B-ADAB-AB2C385E2303}" srcId="{19B3D996-5D85-4761-9170-28D8C4B41EB3}" destId="{D455C21C-2250-4C4B-A0AA-A202CE0EB065}" srcOrd="0" destOrd="0" parTransId="{FC6CE52E-257D-4DD1-A918-2A12C997C55E}" sibTransId="{70050135-564A-41F5-9FFE-BEDC38C3F544}"/>
    <dgm:cxn modelId="{495C4452-0F78-4683-9EB2-29E894E48D1E}" type="presOf" srcId="{19B3D996-5D85-4761-9170-28D8C4B41EB3}" destId="{038A9A85-F1A1-4531-93E0-38962B52CF77}" srcOrd="0" destOrd="0" presId="urn:diagrams.loki3.com/BracketList"/>
    <dgm:cxn modelId="{B07AB37E-84A6-477A-B4FD-3EDC56919C07}" srcId="{19B3D996-5D85-4761-9170-28D8C4B41EB3}" destId="{0B14589C-83E9-4BBB-9FC9-747C68D0E068}" srcOrd="1" destOrd="0" parTransId="{F25CF531-9409-4972-8DE6-DB10988E2D8D}" sibTransId="{CC1EB66F-8D96-4639-A61B-3C647496B008}"/>
    <dgm:cxn modelId="{2B8310A8-5936-40C3-9AD4-3B22BDA7042B}" type="presOf" srcId="{54656D87-C811-4AD4-83A4-3ABBDDA00587}" destId="{B87A1E2E-0EDF-421F-BA45-8251C36F8CAA}" srcOrd="0" destOrd="0" presId="urn:diagrams.loki3.com/BracketList"/>
    <dgm:cxn modelId="{66B4BDDC-1FC7-4866-B945-CFC657AFC7ED}" type="presOf" srcId="{DEED7782-2EF1-4EEA-AB62-3FE7EFF6E7ED}" destId="{0B1C98AD-4D68-4176-9D59-8002F6334AF3}" srcOrd="0" destOrd="0" presId="urn:diagrams.loki3.com/BracketList"/>
    <dgm:cxn modelId="{63274DF5-EC8B-4233-8169-2157D78D957F}" srcId="{DEED7782-2EF1-4EEA-AB62-3FE7EFF6E7ED}" destId="{D4478A69-E5D7-49E9-A58A-F1430B786A90}" srcOrd="0" destOrd="0" parTransId="{462FC475-8612-4253-9849-19D51A4A5ECC}" sibTransId="{0CE48EB9-630F-4010-9648-ADC2D3673785}"/>
    <dgm:cxn modelId="{582913F8-7F83-4C29-9A37-5D29B837AF44}" type="presOf" srcId="{D4478A69-E5D7-49E9-A58A-F1430B786A90}" destId="{809A0CB5-2202-4765-AE69-93B5F4878427}" srcOrd="0" destOrd="0" presId="urn:diagrams.loki3.com/BracketList"/>
    <dgm:cxn modelId="{B4C56D84-C721-4E8D-A2BA-1B95F98F5193}" type="presParOf" srcId="{038A9A85-F1A1-4531-93E0-38962B52CF77}" destId="{0F1419AD-343D-463D-87DF-C09BAE3BC5A8}" srcOrd="0" destOrd="0" presId="urn:diagrams.loki3.com/BracketList"/>
    <dgm:cxn modelId="{06F8FB45-D9B9-45BF-8FAF-00ECAD204FC3}" type="presParOf" srcId="{0F1419AD-343D-463D-87DF-C09BAE3BC5A8}" destId="{B0B2F9AE-1B5C-4810-B4EC-3AAAE3F6D0E1}" srcOrd="0" destOrd="0" presId="urn:diagrams.loki3.com/BracketList"/>
    <dgm:cxn modelId="{7A93252B-E5CF-40CF-B7E8-8C630BA9C904}" type="presParOf" srcId="{0F1419AD-343D-463D-87DF-C09BAE3BC5A8}" destId="{BDA8D540-1288-4049-B84D-B0BE63113CCB}" srcOrd="1" destOrd="0" presId="urn:diagrams.loki3.com/BracketList"/>
    <dgm:cxn modelId="{F4C8CFE6-CF29-4182-BF97-E497D1AD20EE}" type="presParOf" srcId="{0F1419AD-343D-463D-87DF-C09BAE3BC5A8}" destId="{FB157B3C-59A3-485F-80CF-3DF8FB790883}" srcOrd="2" destOrd="0" presId="urn:diagrams.loki3.com/BracketList"/>
    <dgm:cxn modelId="{CEEC0DB6-9870-4264-A475-FF5BDFB34A63}" type="presParOf" srcId="{0F1419AD-343D-463D-87DF-C09BAE3BC5A8}" destId="{B60055C9-EF71-4540-AFC4-7E285234CE55}" srcOrd="3" destOrd="0" presId="urn:diagrams.loki3.com/BracketList"/>
    <dgm:cxn modelId="{670EE16D-AB19-4A8B-A55F-08A2D9C02037}" type="presParOf" srcId="{038A9A85-F1A1-4531-93E0-38962B52CF77}" destId="{F9F76E46-3EF6-40D2-A12F-6EFF09590A7D}" srcOrd="1" destOrd="0" presId="urn:diagrams.loki3.com/BracketList"/>
    <dgm:cxn modelId="{DCC2DCFB-0251-44D1-8BF8-BC8FBF699918}" type="presParOf" srcId="{038A9A85-F1A1-4531-93E0-38962B52CF77}" destId="{914D3ECA-A889-4DCD-9B81-7091E615EC3D}" srcOrd="2" destOrd="0" presId="urn:diagrams.loki3.com/BracketList"/>
    <dgm:cxn modelId="{ED780E1B-7A56-43D2-A095-CE399F26A42A}" type="presParOf" srcId="{914D3ECA-A889-4DCD-9B81-7091E615EC3D}" destId="{18245F21-FB53-4390-9101-EAE14E071C10}" srcOrd="0" destOrd="0" presId="urn:diagrams.loki3.com/BracketList"/>
    <dgm:cxn modelId="{205DA2FA-4DDE-4C4E-A36A-EBD0387A5C68}" type="presParOf" srcId="{914D3ECA-A889-4DCD-9B81-7091E615EC3D}" destId="{C008BE37-3491-43D2-BEE3-388AE87BCBAA}" srcOrd="1" destOrd="0" presId="urn:diagrams.loki3.com/BracketList"/>
    <dgm:cxn modelId="{3BDC2F8C-D916-4F12-959A-0D4F9D2962E9}" type="presParOf" srcId="{914D3ECA-A889-4DCD-9B81-7091E615EC3D}" destId="{794BC98C-89E4-4DE0-B8CA-12153D9D749F}" srcOrd="2" destOrd="0" presId="urn:diagrams.loki3.com/BracketList"/>
    <dgm:cxn modelId="{7B547CE3-D1E2-4136-9318-D4ECEAE6D81D}" type="presParOf" srcId="{914D3ECA-A889-4DCD-9B81-7091E615EC3D}" destId="{B87A1E2E-0EDF-421F-BA45-8251C36F8CAA}" srcOrd="3" destOrd="0" presId="urn:diagrams.loki3.com/BracketList"/>
    <dgm:cxn modelId="{AD186DC3-C621-444E-860A-B540E2150AD2}" type="presParOf" srcId="{038A9A85-F1A1-4531-93E0-38962B52CF77}" destId="{92D764CC-46A6-40AC-A9B7-5D3E284F0B27}" srcOrd="3" destOrd="0" presId="urn:diagrams.loki3.com/BracketList"/>
    <dgm:cxn modelId="{E943006B-972C-4F38-A0B4-2F1C608A1DB5}" type="presParOf" srcId="{038A9A85-F1A1-4531-93E0-38962B52CF77}" destId="{73FF4E6F-4177-4D79-BD8C-6AFF86F8E9E4}" srcOrd="4" destOrd="0" presId="urn:diagrams.loki3.com/BracketList"/>
    <dgm:cxn modelId="{8C7B893A-D284-46B8-8E9E-5FE2E45F9661}" type="presParOf" srcId="{73FF4E6F-4177-4D79-BD8C-6AFF86F8E9E4}" destId="{0B1C98AD-4D68-4176-9D59-8002F6334AF3}" srcOrd="0" destOrd="0" presId="urn:diagrams.loki3.com/BracketList"/>
    <dgm:cxn modelId="{9B1ED872-6AC3-438E-90D1-9F34FC08F379}" type="presParOf" srcId="{73FF4E6F-4177-4D79-BD8C-6AFF86F8E9E4}" destId="{B4C5F1DA-F38E-4A40-B6CB-C89CA14B01F8}" srcOrd="1" destOrd="0" presId="urn:diagrams.loki3.com/BracketList"/>
    <dgm:cxn modelId="{8B217700-FB0C-4444-801E-33767CF13197}" type="presParOf" srcId="{73FF4E6F-4177-4D79-BD8C-6AFF86F8E9E4}" destId="{BF684BE9-D764-45FF-B997-4B72B9386204}" srcOrd="2" destOrd="0" presId="urn:diagrams.loki3.com/BracketList"/>
    <dgm:cxn modelId="{62E27422-F063-4794-BBEA-FF6F811819D2}" type="presParOf" srcId="{73FF4E6F-4177-4D79-BD8C-6AFF86F8E9E4}" destId="{809A0CB5-2202-4765-AE69-93B5F4878427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601527-E2FB-449C-9128-AEBB03CE4FED}">
      <dsp:nvSpPr>
        <dsp:cNvPr id="0" name=""/>
        <dsp:cNvSpPr/>
      </dsp:nvSpPr>
      <dsp:spPr>
        <a:xfrm>
          <a:off x="4309867" y="326"/>
          <a:ext cx="6464800" cy="12734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The use of accepted (standard) therapy for the benefit of an </a:t>
          </a:r>
          <a:r>
            <a:rPr lang="en-US" sz="2000" u="sng" kern="1200" dirty="0"/>
            <a:t>individual</a:t>
          </a:r>
        </a:p>
      </dsp:txBody>
      <dsp:txXfrm>
        <a:off x="4309867" y="159504"/>
        <a:ext cx="5987266" cy="955069"/>
      </dsp:txXfrm>
    </dsp:sp>
    <dsp:sp modelId="{E87C27AD-0ABD-4477-80AE-823714E8530F}">
      <dsp:nvSpPr>
        <dsp:cNvPr id="0" name=""/>
        <dsp:cNvSpPr/>
      </dsp:nvSpPr>
      <dsp:spPr>
        <a:xfrm>
          <a:off x="0" y="326"/>
          <a:ext cx="4309867" cy="12734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Practice</a:t>
          </a:r>
        </a:p>
      </dsp:txBody>
      <dsp:txXfrm>
        <a:off x="62163" y="62489"/>
        <a:ext cx="4185541" cy="1149099"/>
      </dsp:txXfrm>
    </dsp:sp>
    <dsp:sp modelId="{64C90E2F-1C75-4380-B283-12EF400D472A}">
      <dsp:nvSpPr>
        <dsp:cNvPr id="0" name=""/>
        <dsp:cNvSpPr/>
      </dsp:nvSpPr>
      <dsp:spPr>
        <a:xfrm>
          <a:off x="4309867" y="1401094"/>
          <a:ext cx="6464800" cy="12734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554729"/>
            <a:satOff val="36242"/>
            <a:lumOff val="657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1554729"/>
              <a:satOff val="36242"/>
              <a:lumOff val="65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An activity designed to test a hypothesis to permit conclusions that will lead or contribute to </a:t>
          </a:r>
          <a:r>
            <a:rPr lang="en-US" sz="2000" u="sng" kern="1200" dirty="0"/>
            <a:t>generalizable knowledge</a:t>
          </a:r>
          <a:endParaRPr lang="en-US" sz="2000" kern="1200" dirty="0"/>
        </a:p>
      </dsp:txBody>
      <dsp:txXfrm>
        <a:off x="4309867" y="1560272"/>
        <a:ext cx="5987266" cy="955069"/>
      </dsp:txXfrm>
    </dsp:sp>
    <dsp:sp modelId="{3B744DAA-63BC-4AEA-A52E-05E1E203BB81}">
      <dsp:nvSpPr>
        <dsp:cNvPr id="0" name=""/>
        <dsp:cNvSpPr/>
      </dsp:nvSpPr>
      <dsp:spPr>
        <a:xfrm>
          <a:off x="0" y="1401094"/>
          <a:ext cx="4309867" cy="1273425"/>
        </a:xfrm>
        <a:prstGeom prst="roundRect">
          <a:avLst/>
        </a:prstGeom>
        <a:solidFill>
          <a:schemeClr val="accent4">
            <a:hueOff val="-924026"/>
            <a:satOff val="-31497"/>
            <a:lumOff val="3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Research </a:t>
          </a:r>
          <a:r>
            <a:rPr lang="en-US" sz="2800" kern="1200" dirty="0"/>
            <a:t>‘45 CFR 46’</a:t>
          </a:r>
        </a:p>
      </dsp:txBody>
      <dsp:txXfrm>
        <a:off x="62163" y="1463257"/>
        <a:ext cx="4185541" cy="1149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E4469-4F3F-4681-8EED-940B0D5A4322}">
      <dsp:nvSpPr>
        <dsp:cNvPr id="0" name=""/>
        <dsp:cNvSpPr/>
      </dsp:nvSpPr>
      <dsp:spPr>
        <a:xfrm>
          <a:off x="3522071" y="0"/>
          <a:ext cx="5283107" cy="13147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Informed Consent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latin typeface="Arial" panose="020B0604020202020204" pitchFamily="34" charset="0"/>
              <a:cs typeface="Arial" panose="020B0604020202020204" pitchFamily="34" charset="0"/>
            </a:rPr>
            <a:t>Voluntariness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Confidentiality</a:t>
          </a:r>
        </a:p>
      </dsp:txBody>
      <dsp:txXfrm>
        <a:off x="3522071" y="164342"/>
        <a:ext cx="4790080" cy="986054"/>
      </dsp:txXfrm>
    </dsp:sp>
    <dsp:sp modelId="{01AE7968-827A-4720-96EF-F33646854A70}">
      <dsp:nvSpPr>
        <dsp:cNvPr id="0" name=""/>
        <dsp:cNvSpPr/>
      </dsp:nvSpPr>
      <dsp:spPr>
        <a:xfrm>
          <a:off x="0" y="0"/>
          <a:ext cx="3522071" cy="131473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Respect for Persons</a:t>
          </a:r>
        </a:p>
      </dsp:txBody>
      <dsp:txXfrm>
        <a:off x="64180" y="64180"/>
        <a:ext cx="3393711" cy="1186378"/>
      </dsp:txXfrm>
    </dsp:sp>
    <dsp:sp modelId="{2CC91EAB-0FEB-4F83-8074-686E5A135CBE}">
      <dsp:nvSpPr>
        <dsp:cNvPr id="0" name=""/>
        <dsp:cNvSpPr/>
      </dsp:nvSpPr>
      <dsp:spPr>
        <a:xfrm>
          <a:off x="3522071" y="1446212"/>
          <a:ext cx="5283107" cy="13147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777365"/>
            <a:satOff val="18121"/>
            <a:lumOff val="328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777365"/>
              <a:satOff val="18121"/>
              <a:lumOff val="32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n-US" sz="1900" b="0" i="0" u="none" strike="noStrike" kern="1200" cap="none" spc="0" normalizeH="0" baseline="0" noProof="0">
              <a:ln/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Risk/Benefit Assessment: Minimize harm, maximize benefit (individual, society)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latin typeface="Arial" panose="020B0604020202020204" pitchFamily="34" charset="0"/>
              <a:cs typeface="Arial" panose="020B0604020202020204" pitchFamily="34" charset="0"/>
            </a:rPr>
            <a:t>Procedures – least risky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2071" y="1610554"/>
        <a:ext cx="4790080" cy="986054"/>
      </dsp:txXfrm>
    </dsp:sp>
    <dsp:sp modelId="{4FCDECDF-5B45-43F6-8E5F-08E370BF55B1}">
      <dsp:nvSpPr>
        <dsp:cNvPr id="0" name=""/>
        <dsp:cNvSpPr/>
      </dsp:nvSpPr>
      <dsp:spPr>
        <a:xfrm>
          <a:off x="0" y="1446212"/>
          <a:ext cx="3522071" cy="1314738"/>
        </a:xfrm>
        <a:prstGeom prst="roundRect">
          <a:avLst/>
        </a:prstGeom>
        <a:solidFill>
          <a:schemeClr val="accent4">
            <a:hueOff val="-462013"/>
            <a:satOff val="-15749"/>
            <a:lumOff val="18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Beneficence</a:t>
          </a:r>
        </a:p>
      </dsp:txBody>
      <dsp:txXfrm>
        <a:off x="64180" y="1510392"/>
        <a:ext cx="3393711" cy="1186378"/>
      </dsp:txXfrm>
    </dsp:sp>
    <dsp:sp modelId="{BC3E2876-930C-4CA6-81B8-F1086D96E487}">
      <dsp:nvSpPr>
        <dsp:cNvPr id="0" name=""/>
        <dsp:cNvSpPr/>
      </dsp:nvSpPr>
      <dsp:spPr>
        <a:xfrm>
          <a:off x="3522071" y="2892424"/>
          <a:ext cx="5283107" cy="13147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554729"/>
            <a:satOff val="36242"/>
            <a:lumOff val="657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1554729"/>
              <a:satOff val="36242"/>
              <a:lumOff val="65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Selection of participants without bias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>
              <a:latin typeface="Arial" panose="020B0604020202020204" pitchFamily="34" charset="0"/>
              <a:cs typeface="Arial" panose="020B0604020202020204" pitchFamily="34" charset="0"/>
            </a:rPr>
            <a:t>Burden and benefits shared</a:t>
          </a:r>
        </a:p>
      </dsp:txBody>
      <dsp:txXfrm>
        <a:off x="3522071" y="3056766"/>
        <a:ext cx="4790080" cy="986054"/>
      </dsp:txXfrm>
    </dsp:sp>
    <dsp:sp modelId="{B63139AC-4313-4528-9659-F55BD91CCB3C}">
      <dsp:nvSpPr>
        <dsp:cNvPr id="0" name=""/>
        <dsp:cNvSpPr/>
      </dsp:nvSpPr>
      <dsp:spPr>
        <a:xfrm>
          <a:off x="0" y="2892424"/>
          <a:ext cx="3522071" cy="1314738"/>
        </a:xfrm>
        <a:prstGeom prst="roundRect">
          <a:avLst/>
        </a:prstGeom>
        <a:solidFill>
          <a:schemeClr val="accent4">
            <a:hueOff val="-924026"/>
            <a:satOff val="-31497"/>
            <a:lumOff val="3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Justice</a:t>
          </a:r>
        </a:p>
      </dsp:txBody>
      <dsp:txXfrm>
        <a:off x="64180" y="2956604"/>
        <a:ext cx="3393711" cy="11863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3B4A1-2A0F-48D7-AE10-0AAD08F10B1F}">
      <dsp:nvSpPr>
        <dsp:cNvPr id="0" name=""/>
        <dsp:cNvSpPr/>
      </dsp:nvSpPr>
      <dsp:spPr>
        <a:xfrm rot="5400000">
          <a:off x="6231203" y="-2478334"/>
          <a:ext cx="1161556" cy="641127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Description of study and what to expect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Voluntary participation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Identification of risks, benefits, alternatives</a:t>
          </a:r>
        </a:p>
      </dsp:txBody>
      <dsp:txXfrm rot="-5400000">
        <a:off x="3606343" y="203228"/>
        <a:ext cx="6354575" cy="1048152"/>
      </dsp:txXfrm>
    </dsp:sp>
    <dsp:sp modelId="{5C886DAA-4C46-429C-A616-9A9631D05B4A}">
      <dsp:nvSpPr>
        <dsp:cNvPr id="0" name=""/>
        <dsp:cNvSpPr/>
      </dsp:nvSpPr>
      <dsp:spPr>
        <a:xfrm>
          <a:off x="0" y="1331"/>
          <a:ext cx="3606343" cy="14519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Informed Consent</a:t>
          </a:r>
        </a:p>
      </dsp:txBody>
      <dsp:txXfrm>
        <a:off x="70878" y="72209"/>
        <a:ext cx="3464587" cy="1310190"/>
      </dsp:txXfrm>
    </dsp:sp>
    <dsp:sp modelId="{40BD1FD9-1086-4FCE-9FA5-7B7903B56746}">
      <dsp:nvSpPr>
        <dsp:cNvPr id="0" name=""/>
        <dsp:cNvSpPr/>
      </dsp:nvSpPr>
      <dsp:spPr>
        <a:xfrm rot="5400000">
          <a:off x="6231203" y="-1002982"/>
          <a:ext cx="1161556" cy="6411277"/>
        </a:xfrm>
        <a:prstGeom prst="round2SameRect">
          <a:avLst/>
        </a:prstGeom>
        <a:solidFill>
          <a:schemeClr val="accent4">
            <a:tint val="40000"/>
            <a:alpha val="90000"/>
            <a:hueOff val="-777365"/>
            <a:satOff val="18121"/>
            <a:lumOff val="328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777365"/>
              <a:satOff val="18121"/>
              <a:lumOff val="32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Scientific integrity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Manage potential conflicts of interest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Disclosure</a:t>
          </a:r>
        </a:p>
      </dsp:txBody>
      <dsp:txXfrm rot="-5400000">
        <a:off x="3606343" y="1678580"/>
        <a:ext cx="6354575" cy="1048152"/>
      </dsp:txXfrm>
    </dsp:sp>
    <dsp:sp modelId="{BB39D68B-5681-4629-9DF8-AAC479E0A4EE}">
      <dsp:nvSpPr>
        <dsp:cNvPr id="0" name=""/>
        <dsp:cNvSpPr/>
      </dsp:nvSpPr>
      <dsp:spPr>
        <a:xfrm>
          <a:off x="0" y="1525874"/>
          <a:ext cx="3606343" cy="1353562"/>
        </a:xfrm>
        <a:prstGeom prst="roundRect">
          <a:avLst/>
        </a:prstGeom>
        <a:solidFill>
          <a:schemeClr val="accent4">
            <a:hueOff val="-462013"/>
            <a:satOff val="-15749"/>
            <a:lumOff val="18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Independent Review</a:t>
          </a:r>
        </a:p>
      </dsp:txBody>
      <dsp:txXfrm>
        <a:off x="66075" y="1591949"/>
        <a:ext cx="3474193" cy="1221412"/>
      </dsp:txXfrm>
    </dsp:sp>
    <dsp:sp modelId="{6C46C395-39C7-4E0C-A843-75F4B9447129}">
      <dsp:nvSpPr>
        <dsp:cNvPr id="0" name=""/>
        <dsp:cNvSpPr/>
      </dsp:nvSpPr>
      <dsp:spPr>
        <a:xfrm rot="5400000">
          <a:off x="6231203" y="472368"/>
          <a:ext cx="1161556" cy="6411277"/>
        </a:xfrm>
        <a:prstGeom prst="round2SameRect">
          <a:avLst/>
        </a:prstGeom>
        <a:solidFill>
          <a:schemeClr val="accent4">
            <a:tint val="40000"/>
            <a:alpha val="90000"/>
            <a:hueOff val="-1554729"/>
            <a:satOff val="36242"/>
            <a:lumOff val="657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1554729"/>
              <a:satOff val="36242"/>
              <a:lumOff val="65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Respect autonomy, right to make own decision on participating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Privacy</a:t>
          </a:r>
        </a:p>
      </dsp:txBody>
      <dsp:txXfrm rot="-5400000">
        <a:off x="3606343" y="3153930"/>
        <a:ext cx="6354575" cy="1048152"/>
      </dsp:txXfrm>
    </dsp:sp>
    <dsp:sp modelId="{5C15B6CC-0CE4-4CE1-8415-BFC707CCFBFD}">
      <dsp:nvSpPr>
        <dsp:cNvPr id="0" name=""/>
        <dsp:cNvSpPr/>
      </dsp:nvSpPr>
      <dsp:spPr>
        <a:xfrm>
          <a:off x="0" y="2952034"/>
          <a:ext cx="3606343" cy="1451946"/>
        </a:xfrm>
        <a:prstGeom prst="roundRect">
          <a:avLst/>
        </a:prstGeom>
        <a:solidFill>
          <a:schemeClr val="accent4">
            <a:hueOff val="-924026"/>
            <a:satOff val="-31497"/>
            <a:lumOff val="3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Respect</a:t>
          </a:r>
        </a:p>
      </dsp:txBody>
      <dsp:txXfrm>
        <a:off x="70878" y="3022912"/>
        <a:ext cx="3464587" cy="13101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A16E9F-807D-42B1-BBC8-7FBAEB799193}">
      <dsp:nvSpPr>
        <dsp:cNvPr id="0" name=""/>
        <dsp:cNvSpPr/>
      </dsp:nvSpPr>
      <dsp:spPr>
        <a:xfrm>
          <a:off x="-4978723" y="-763113"/>
          <a:ext cx="5931539" cy="5931539"/>
        </a:xfrm>
        <a:prstGeom prst="blockArc">
          <a:avLst>
            <a:gd name="adj1" fmla="val 18900000"/>
            <a:gd name="adj2" fmla="val 2700000"/>
            <a:gd name="adj3" fmla="val 364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9AA309-E067-45B9-98E6-DC894572C1E9}">
      <dsp:nvSpPr>
        <dsp:cNvPr id="0" name=""/>
        <dsp:cNvSpPr/>
      </dsp:nvSpPr>
      <dsp:spPr>
        <a:xfrm>
          <a:off x="309032" y="200265"/>
          <a:ext cx="7759959" cy="4003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Statement about research, purposes, duration, alternatives</a:t>
          </a:r>
        </a:p>
      </dsp:txBody>
      <dsp:txXfrm>
        <a:off x="309032" y="200265"/>
        <a:ext cx="7759959" cy="400354"/>
      </dsp:txXfrm>
    </dsp:sp>
    <dsp:sp modelId="{0C6D3EA9-50CE-4239-BE8A-7FFCEE114E4F}">
      <dsp:nvSpPr>
        <dsp:cNvPr id="0" name=""/>
        <dsp:cNvSpPr/>
      </dsp:nvSpPr>
      <dsp:spPr>
        <a:xfrm>
          <a:off x="58810" y="150221"/>
          <a:ext cx="500443" cy="500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C35606-ACBD-4C6E-BE5C-521315128C16}">
      <dsp:nvSpPr>
        <dsp:cNvPr id="0" name=""/>
        <dsp:cNvSpPr/>
      </dsp:nvSpPr>
      <dsp:spPr>
        <a:xfrm>
          <a:off x="671589" y="801150"/>
          <a:ext cx="7397402" cy="400354"/>
        </a:xfrm>
        <a:prstGeom prst="rect">
          <a:avLst/>
        </a:prstGeom>
        <a:solidFill>
          <a:schemeClr val="accent4">
            <a:hueOff val="-154004"/>
            <a:satOff val="-5250"/>
            <a:lumOff val="62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Risk benefit considerations, voluntariness, costs</a:t>
          </a:r>
        </a:p>
      </dsp:txBody>
      <dsp:txXfrm>
        <a:off x="671589" y="801150"/>
        <a:ext cx="7397402" cy="400354"/>
      </dsp:txXfrm>
    </dsp:sp>
    <dsp:sp modelId="{FE2937B2-F44B-422C-875F-3866BE881603}">
      <dsp:nvSpPr>
        <dsp:cNvPr id="0" name=""/>
        <dsp:cNvSpPr/>
      </dsp:nvSpPr>
      <dsp:spPr>
        <a:xfrm>
          <a:off x="421368" y="751105"/>
          <a:ext cx="500443" cy="500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154004"/>
              <a:satOff val="-5250"/>
              <a:lumOff val="62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0E1B0C-5A5E-49A8-8FAF-750F4AD0DDEB}">
      <dsp:nvSpPr>
        <dsp:cNvPr id="0" name=""/>
        <dsp:cNvSpPr/>
      </dsp:nvSpPr>
      <dsp:spPr>
        <a:xfrm>
          <a:off x="870269" y="1401594"/>
          <a:ext cx="7198722" cy="400354"/>
        </a:xfrm>
        <a:prstGeom prst="rect">
          <a:avLst/>
        </a:prstGeom>
        <a:solidFill>
          <a:schemeClr val="accent4">
            <a:hueOff val="-308009"/>
            <a:satOff val="-10499"/>
            <a:lumOff val="124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Equitable selection</a:t>
          </a:r>
        </a:p>
      </dsp:txBody>
      <dsp:txXfrm>
        <a:off x="870269" y="1401594"/>
        <a:ext cx="7198722" cy="400354"/>
      </dsp:txXfrm>
    </dsp:sp>
    <dsp:sp modelId="{9EF2AC7B-4875-4AE4-8077-05C3BCDD63D6}">
      <dsp:nvSpPr>
        <dsp:cNvPr id="0" name=""/>
        <dsp:cNvSpPr/>
      </dsp:nvSpPr>
      <dsp:spPr>
        <a:xfrm>
          <a:off x="620047" y="1351549"/>
          <a:ext cx="500443" cy="500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308009"/>
              <a:satOff val="-10499"/>
              <a:lumOff val="124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CFF16-5A31-4825-BC18-E00B83849C7F}">
      <dsp:nvSpPr>
        <dsp:cNvPr id="0" name=""/>
        <dsp:cNvSpPr/>
      </dsp:nvSpPr>
      <dsp:spPr>
        <a:xfrm>
          <a:off x="933705" y="2002478"/>
          <a:ext cx="7135286" cy="400354"/>
        </a:xfrm>
        <a:prstGeom prst="rect">
          <a:avLst/>
        </a:prstGeom>
        <a:solidFill>
          <a:schemeClr val="accent4">
            <a:hueOff val="-462013"/>
            <a:satOff val="-15749"/>
            <a:lumOff val="18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Informed consent process, and documentation</a:t>
          </a:r>
        </a:p>
      </dsp:txBody>
      <dsp:txXfrm>
        <a:off x="933705" y="2002478"/>
        <a:ext cx="7135286" cy="400354"/>
      </dsp:txXfrm>
    </dsp:sp>
    <dsp:sp modelId="{B55953CB-DEBA-471D-8690-D3000F50178B}">
      <dsp:nvSpPr>
        <dsp:cNvPr id="0" name=""/>
        <dsp:cNvSpPr/>
      </dsp:nvSpPr>
      <dsp:spPr>
        <a:xfrm>
          <a:off x="683484" y="1952434"/>
          <a:ext cx="500443" cy="500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462013"/>
              <a:satOff val="-15749"/>
              <a:lumOff val="18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285E6-678F-4F9D-84FA-117863BAEC26}">
      <dsp:nvSpPr>
        <dsp:cNvPr id="0" name=""/>
        <dsp:cNvSpPr/>
      </dsp:nvSpPr>
      <dsp:spPr>
        <a:xfrm>
          <a:off x="870269" y="2603363"/>
          <a:ext cx="7198722" cy="400354"/>
        </a:xfrm>
        <a:prstGeom prst="rect">
          <a:avLst/>
        </a:prstGeom>
        <a:solidFill>
          <a:schemeClr val="accent4">
            <a:hueOff val="-616017"/>
            <a:satOff val="-20998"/>
            <a:lumOff val="249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Data monitoring processes, biospecimen plans</a:t>
          </a:r>
        </a:p>
      </dsp:txBody>
      <dsp:txXfrm>
        <a:off x="870269" y="2603363"/>
        <a:ext cx="7198722" cy="400354"/>
      </dsp:txXfrm>
    </dsp:sp>
    <dsp:sp modelId="{BECFE9C1-0A8C-40EE-8E0B-1B96AA0BFB88}">
      <dsp:nvSpPr>
        <dsp:cNvPr id="0" name=""/>
        <dsp:cNvSpPr/>
      </dsp:nvSpPr>
      <dsp:spPr>
        <a:xfrm>
          <a:off x="620047" y="2553318"/>
          <a:ext cx="500443" cy="500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616017"/>
              <a:satOff val="-20998"/>
              <a:lumOff val="249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1B257A-8915-4D22-BE7D-CC4E0A0DF63D}">
      <dsp:nvSpPr>
        <dsp:cNvPr id="0" name=""/>
        <dsp:cNvSpPr/>
      </dsp:nvSpPr>
      <dsp:spPr>
        <a:xfrm>
          <a:off x="671589" y="3203807"/>
          <a:ext cx="7397402" cy="400354"/>
        </a:xfrm>
        <a:prstGeom prst="rect">
          <a:avLst/>
        </a:prstGeom>
        <a:solidFill>
          <a:schemeClr val="accent4">
            <a:hueOff val="-770022"/>
            <a:satOff val="-26248"/>
            <a:lumOff val="312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Privacy, confidentiality, contact for Q’s</a:t>
          </a:r>
        </a:p>
      </dsp:txBody>
      <dsp:txXfrm>
        <a:off x="671589" y="3203807"/>
        <a:ext cx="7397402" cy="400354"/>
      </dsp:txXfrm>
    </dsp:sp>
    <dsp:sp modelId="{95D3E87F-0F73-41F3-8653-5A2B8F2A7E20}">
      <dsp:nvSpPr>
        <dsp:cNvPr id="0" name=""/>
        <dsp:cNvSpPr/>
      </dsp:nvSpPr>
      <dsp:spPr>
        <a:xfrm>
          <a:off x="421368" y="3153762"/>
          <a:ext cx="500443" cy="500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770022"/>
              <a:satOff val="-26248"/>
              <a:lumOff val="31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36F215-84BC-4DB3-B2F0-2B2B9DA3ABFC}">
      <dsp:nvSpPr>
        <dsp:cNvPr id="0" name=""/>
        <dsp:cNvSpPr/>
      </dsp:nvSpPr>
      <dsp:spPr>
        <a:xfrm>
          <a:off x="309032" y="3804691"/>
          <a:ext cx="7759959" cy="400354"/>
        </a:xfrm>
        <a:prstGeom prst="rect">
          <a:avLst/>
        </a:prstGeom>
        <a:solidFill>
          <a:schemeClr val="accent4">
            <a:hueOff val="-924026"/>
            <a:satOff val="-31497"/>
            <a:lumOff val="3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78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1"/>
              </a:solidFill>
            </a:rPr>
            <a:t>Additional safeguards for vulnerable populations</a:t>
          </a:r>
        </a:p>
      </dsp:txBody>
      <dsp:txXfrm>
        <a:off x="309032" y="3804691"/>
        <a:ext cx="7759959" cy="400354"/>
      </dsp:txXfrm>
    </dsp:sp>
    <dsp:sp modelId="{A4E7D17B-C9B7-4A1B-BFDD-B5AC4F23A056}">
      <dsp:nvSpPr>
        <dsp:cNvPr id="0" name=""/>
        <dsp:cNvSpPr/>
      </dsp:nvSpPr>
      <dsp:spPr>
        <a:xfrm>
          <a:off x="58810" y="3754647"/>
          <a:ext cx="500443" cy="5004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924026"/>
              <a:satOff val="-31497"/>
              <a:lumOff val="37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33C13-562D-4CCE-8B78-FEBAC1D2A85C}">
      <dsp:nvSpPr>
        <dsp:cNvPr id="0" name=""/>
        <dsp:cNvSpPr/>
      </dsp:nvSpPr>
      <dsp:spPr>
        <a:xfrm>
          <a:off x="0" y="1123"/>
          <a:ext cx="1105791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EC740-604D-433B-9E3C-2B3626AA0B79}">
      <dsp:nvSpPr>
        <dsp:cNvPr id="0" name=""/>
        <dsp:cNvSpPr/>
      </dsp:nvSpPr>
      <dsp:spPr>
        <a:xfrm>
          <a:off x="0" y="1123"/>
          <a:ext cx="5428736" cy="2298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272524"/>
              </a:solidFill>
            </a:rPr>
            <a:t>Institutional Review Board: Committee established to review and approve research regarding human subjects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2000" kern="1200" dirty="0">
              <a:solidFill>
                <a:srgbClr val="272524"/>
              </a:solidFill>
            </a:rPr>
          </a:br>
          <a:r>
            <a:rPr lang="en-US" sz="2000" kern="1200" dirty="0">
              <a:solidFill>
                <a:srgbClr val="272524"/>
              </a:solidFill>
            </a:rPr>
            <a:t>Purpose of IRB: Ensure that human subjects research is conducted in accordance with federal, institutional, ethical and other regulatory guidelines</a:t>
          </a:r>
        </a:p>
      </dsp:txBody>
      <dsp:txXfrm>
        <a:off x="0" y="1123"/>
        <a:ext cx="5428736" cy="2298039"/>
      </dsp:txXfrm>
    </dsp:sp>
    <dsp:sp modelId="{50C8FB60-B823-4316-B79D-35C09915AEAC}">
      <dsp:nvSpPr>
        <dsp:cNvPr id="0" name=""/>
        <dsp:cNvSpPr/>
      </dsp:nvSpPr>
      <dsp:spPr>
        <a:xfrm>
          <a:off x="5533052" y="54534"/>
          <a:ext cx="5519520" cy="1068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Commercial</a:t>
          </a:r>
        </a:p>
      </dsp:txBody>
      <dsp:txXfrm>
        <a:off x="5533052" y="54534"/>
        <a:ext cx="5519520" cy="1068229"/>
      </dsp:txXfrm>
    </dsp:sp>
    <dsp:sp modelId="{27B0C9D8-AD40-4C23-ADF0-14CD410BC0FE}">
      <dsp:nvSpPr>
        <dsp:cNvPr id="0" name=""/>
        <dsp:cNvSpPr/>
      </dsp:nvSpPr>
      <dsp:spPr>
        <a:xfrm>
          <a:off x="5428736" y="1122764"/>
          <a:ext cx="5563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161FE7-C381-4C81-AA94-F1D4E5C0B2BB}">
      <dsp:nvSpPr>
        <dsp:cNvPr id="0" name=""/>
        <dsp:cNvSpPr/>
      </dsp:nvSpPr>
      <dsp:spPr>
        <a:xfrm>
          <a:off x="5533052" y="1176175"/>
          <a:ext cx="5459196" cy="1068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Institutional</a:t>
          </a:r>
        </a:p>
      </dsp:txBody>
      <dsp:txXfrm>
        <a:off x="5533052" y="1176175"/>
        <a:ext cx="5459196" cy="1068229"/>
      </dsp:txXfrm>
    </dsp:sp>
    <dsp:sp modelId="{086D44CD-1850-4B88-B44A-050E88EF74B2}">
      <dsp:nvSpPr>
        <dsp:cNvPr id="0" name=""/>
        <dsp:cNvSpPr/>
      </dsp:nvSpPr>
      <dsp:spPr>
        <a:xfrm>
          <a:off x="5428736" y="2244404"/>
          <a:ext cx="5563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E8551-A2BD-48A3-ACED-3E71DA54075E}">
      <dsp:nvSpPr>
        <dsp:cNvPr id="0" name=""/>
        <dsp:cNvSpPr/>
      </dsp:nvSpPr>
      <dsp:spPr>
        <a:xfrm>
          <a:off x="0" y="7676"/>
          <a:ext cx="9391524" cy="9360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Privacy Board (PB)</a:t>
          </a:r>
        </a:p>
      </dsp:txBody>
      <dsp:txXfrm>
        <a:off x="45692" y="53368"/>
        <a:ext cx="9300140" cy="844616"/>
      </dsp:txXfrm>
    </dsp:sp>
    <dsp:sp modelId="{8CBC14F1-730C-44FC-AB75-72D8DDE5BAD1}">
      <dsp:nvSpPr>
        <dsp:cNvPr id="0" name=""/>
        <dsp:cNvSpPr/>
      </dsp:nvSpPr>
      <dsp:spPr>
        <a:xfrm>
          <a:off x="0" y="943676"/>
          <a:ext cx="9391524" cy="8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181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Governed by privacy regulations (i.e., HIPAA), set forth by Office of Civil Rights</a:t>
          </a:r>
        </a:p>
      </dsp:txBody>
      <dsp:txXfrm>
        <a:off x="0" y="943676"/>
        <a:ext cx="9391524" cy="828000"/>
      </dsp:txXfrm>
    </dsp:sp>
    <dsp:sp modelId="{C9523611-B2AF-4D85-80AA-5649BDF22446}">
      <dsp:nvSpPr>
        <dsp:cNvPr id="0" name=""/>
        <dsp:cNvSpPr/>
      </dsp:nvSpPr>
      <dsp:spPr>
        <a:xfrm>
          <a:off x="0" y="1771676"/>
          <a:ext cx="9391524" cy="936000"/>
        </a:xfrm>
        <a:prstGeom prst="roundRect">
          <a:avLst/>
        </a:prstGeom>
        <a:solidFill>
          <a:schemeClr val="accent4">
            <a:hueOff val="-924026"/>
            <a:satOff val="-31497"/>
            <a:lumOff val="3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Purpose of PB</a:t>
          </a:r>
        </a:p>
      </dsp:txBody>
      <dsp:txXfrm>
        <a:off x="45692" y="1817368"/>
        <a:ext cx="9300140" cy="844616"/>
      </dsp:txXfrm>
    </dsp:sp>
    <dsp:sp modelId="{DBF46D9C-310D-4DB9-917D-D03C9D402F3E}">
      <dsp:nvSpPr>
        <dsp:cNvPr id="0" name=""/>
        <dsp:cNvSpPr/>
      </dsp:nvSpPr>
      <dsp:spPr>
        <a:xfrm>
          <a:off x="0" y="2707676"/>
          <a:ext cx="9391524" cy="8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181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Ensure research meets requirements for proper oversight of participant data (PHI)</a:t>
          </a:r>
        </a:p>
      </dsp:txBody>
      <dsp:txXfrm>
        <a:off x="0" y="2707676"/>
        <a:ext cx="9391524" cy="828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2F9AE-1B5C-4810-B4EC-3AAAE3F6D0E1}">
      <dsp:nvSpPr>
        <dsp:cNvPr id="0" name=""/>
        <dsp:cNvSpPr/>
      </dsp:nvSpPr>
      <dsp:spPr>
        <a:xfrm>
          <a:off x="0" y="19744"/>
          <a:ext cx="2746893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91440" rIns="256032" bIns="9144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Promote</a:t>
          </a:r>
        </a:p>
      </dsp:txBody>
      <dsp:txXfrm>
        <a:off x="0" y="19744"/>
        <a:ext cx="2746893" cy="1069200"/>
      </dsp:txXfrm>
    </dsp:sp>
    <dsp:sp modelId="{BDA8D540-1288-4049-B84D-B0BE63113CCB}">
      <dsp:nvSpPr>
        <dsp:cNvPr id="0" name=""/>
        <dsp:cNvSpPr/>
      </dsp:nvSpPr>
      <dsp:spPr>
        <a:xfrm>
          <a:off x="2746893" y="19744"/>
          <a:ext cx="549378" cy="10692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0055C9-EF71-4540-AFC4-7E285234CE55}">
      <dsp:nvSpPr>
        <dsp:cNvPr id="0" name=""/>
        <dsp:cNvSpPr/>
      </dsp:nvSpPr>
      <dsp:spPr>
        <a:xfrm>
          <a:off x="3516023" y="19744"/>
          <a:ext cx="7471550" cy="10692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Rights and welfare of human</a:t>
          </a:r>
          <a:r>
            <a:rPr lang="en-US" sz="2400" u="none" kern="1200" dirty="0"/>
            <a:t> subject </a:t>
          </a:r>
          <a:r>
            <a:rPr lang="en-US" sz="2400" kern="1200" dirty="0"/>
            <a:t>participants</a:t>
          </a:r>
        </a:p>
      </dsp:txBody>
      <dsp:txXfrm>
        <a:off x="3516023" y="19744"/>
        <a:ext cx="7471550" cy="1069200"/>
      </dsp:txXfrm>
    </dsp:sp>
    <dsp:sp modelId="{18245F21-FB53-4390-9101-EAE14E071C10}">
      <dsp:nvSpPr>
        <dsp:cNvPr id="0" name=""/>
        <dsp:cNvSpPr/>
      </dsp:nvSpPr>
      <dsp:spPr>
        <a:xfrm>
          <a:off x="0" y="1283344"/>
          <a:ext cx="2746893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91440" rIns="256032" bIns="9144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Facilitate</a:t>
          </a:r>
        </a:p>
      </dsp:txBody>
      <dsp:txXfrm>
        <a:off x="0" y="1283344"/>
        <a:ext cx="2746893" cy="1069200"/>
      </dsp:txXfrm>
    </dsp:sp>
    <dsp:sp modelId="{C008BE37-3491-43D2-BEE3-388AE87BCBAA}">
      <dsp:nvSpPr>
        <dsp:cNvPr id="0" name=""/>
        <dsp:cNvSpPr/>
      </dsp:nvSpPr>
      <dsp:spPr>
        <a:xfrm>
          <a:off x="2746893" y="1283344"/>
          <a:ext cx="549378" cy="10692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7A1E2E-0EDF-421F-BA45-8251C36F8CAA}">
      <dsp:nvSpPr>
        <dsp:cNvPr id="0" name=""/>
        <dsp:cNvSpPr/>
      </dsp:nvSpPr>
      <dsp:spPr>
        <a:xfrm>
          <a:off x="3516023" y="1283344"/>
          <a:ext cx="7471550" cy="1069200"/>
        </a:xfrm>
        <a:prstGeom prst="rect">
          <a:avLst/>
        </a:prstGeom>
        <a:solidFill>
          <a:schemeClr val="accent4">
            <a:hueOff val="-462013"/>
            <a:satOff val="-15749"/>
            <a:lumOff val="18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Excellence in human research by providing timely and high- quality review of human research</a:t>
          </a:r>
        </a:p>
      </dsp:txBody>
      <dsp:txXfrm>
        <a:off x="3516023" y="1283344"/>
        <a:ext cx="7471550" cy="1069200"/>
      </dsp:txXfrm>
    </dsp:sp>
    <dsp:sp modelId="{0B1C98AD-4D68-4176-9D59-8002F6334AF3}">
      <dsp:nvSpPr>
        <dsp:cNvPr id="0" name=""/>
        <dsp:cNvSpPr/>
      </dsp:nvSpPr>
      <dsp:spPr>
        <a:xfrm>
          <a:off x="0" y="2546945"/>
          <a:ext cx="2746893" cy="106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91440" rIns="256032" bIns="9144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Provide</a:t>
          </a:r>
        </a:p>
      </dsp:txBody>
      <dsp:txXfrm>
        <a:off x="0" y="2546945"/>
        <a:ext cx="2746893" cy="1069200"/>
      </dsp:txXfrm>
    </dsp:sp>
    <dsp:sp modelId="{B4C5F1DA-F38E-4A40-B6CB-C89CA14B01F8}">
      <dsp:nvSpPr>
        <dsp:cNvPr id="0" name=""/>
        <dsp:cNvSpPr/>
      </dsp:nvSpPr>
      <dsp:spPr>
        <a:xfrm>
          <a:off x="2746893" y="2546945"/>
          <a:ext cx="549378" cy="10692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9A0CB5-2202-4765-AE69-93B5F4878427}">
      <dsp:nvSpPr>
        <dsp:cNvPr id="0" name=""/>
        <dsp:cNvSpPr/>
      </dsp:nvSpPr>
      <dsp:spPr>
        <a:xfrm>
          <a:off x="3516023" y="2546945"/>
          <a:ext cx="7471550" cy="1069200"/>
        </a:xfrm>
        <a:prstGeom prst="rect">
          <a:avLst/>
        </a:prstGeom>
        <a:solidFill>
          <a:schemeClr val="accent4">
            <a:hueOff val="-924026"/>
            <a:satOff val="-31497"/>
            <a:lumOff val="3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Professional guidance and support to the research community</a:t>
          </a:r>
        </a:p>
      </dsp:txBody>
      <dsp:txXfrm>
        <a:off x="3516023" y="2546945"/>
        <a:ext cx="7471550" cy="1069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C371D-5DA9-6C42-8A12-4A27D2753739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35306-B3B1-A944-A64E-0A77BF937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49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Thinking about the value, how to approach, who to approach, what we are approaching them w/, and who will benefit. And the themes here you will also see helped shape the federal regulations (alignment)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8816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are we thinking about when reviewing? Ask class – what aspects are we thinking about? – Belmont Report (Ethical Principles), Federal Regulations – Common Rule, FDA, HIPAA, good clinical practice/ich, </a:t>
            </a:r>
            <a:r>
              <a:rPr lang="en-US" dirty="0" err="1"/>
              <a:t>aahrpp</a:t>
            </a:r>
            <a:r>
              <a:rPr lang="en-US" dirty="0"/>
              <a:t> standards.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764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approval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39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examples of waiver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40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Concise and intro into study / flavor of the research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122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Pause: ask room what they think would be required elements; what would they want to know about participating in a study.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79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of this was updated in 2019 common rule changes due to where we are w/ scientific research (e.g., </a:t>
            </a:r>
            <a:r>
              <a:rPr lang="en-US" dirty="0" err="1"/>
              <a:t>wgs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425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62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Foundational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23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WMA – 1964- Declaration of Helsinki – 32 + principles on ethical research.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4B0B4-A253-EF44-9AD7-A19C8401525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20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4B0B4-A253-EF44-9AD7-A19C8401525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687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1974 national research written post this event; </a:t>
            </a:r>
            <a:r>
              <a:rPr lang="en-US" sz="1200" dirty="0"/>
              <a:t>On July 12, 1974, the National Research Act (Pub. L 93-348) was signed into law, thereby creating  the National Commission for the Protection of Human Subjects of Biomedical and Behavioral Research.</a:t>
            </a:r>
          </a:p>
          <a:p>
            <a:pPr eaLnBrk="1" hangingPunct="1">
              <a:defRPr/>
            </a:pPr>
            <a:endParaRPr lang="en-US" sz="1200" dirty="0"/>
          </a:p>
          <a:p>
            <a:pPr eaLnBrk="1" hangingPunct="1">
              <a:defRPr/>
            </a:pPr>
            <a:r>
              <a:rPr lang="en-US" sz="1200" dirty="0"/>
              <a:t>One charge: to identify the basic ethical principles that should underlie the conduct of biomedical and </a:t>
            </a:r>
            <a:r>
              <a:rPr lang="en-US" sz="1200" dirty="0" err="1"/>
              <a:t>behavorial</a:t>
            </a:r>
            <a:r>
              <a:rPr lang="en-US" sz="1200" dirty="0"/>
              <a:t> research involving human subjects and to develop </a:t>
            </a:r>
            <a:r>
              <a:rPr lang="en-US" sz="1200" i="1" u="sng" dirty="0"/>
              <a:t>guidelines</a:t>
            </a:r>
            <a:r>
              <a:rPr lang="en-US" sz="1200" dirty="0"/>
              <a:t> which should be followed to assure that such research is conducted in accordance with those principles.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81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Themes – taken from WMA </a:t>
            </a:r>
            <a:r>
              <a:rPr lang="en-US" dirty="0" err="1"/>
              <a:t>DoH</a:t>
            </a:r>
            <a:r>
              <a:rPr lang="en-US" dirty="0"/>
              <a:t> and Nuremberg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68A74-5123-4BB5-BEF1-20A9F325F3D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42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812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Themes from </a:t>
            </a:r>
            <a:r>
              <a:rPr lang="en-US" dirty="0" err="1"/>
              <a:t>DoH</a:t>
            </a:r>
            <a:r>
              <a:rPr lang="en-US" dirty="0"/>
              <a:t>, Belmont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635306-B3B1-A944-A64E-0A77BF93790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33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E47407-2EC8-524C-85CD-E0BC1A1C8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9AB803-A532-384B-A53A-B6D4C36E50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1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A9A0FEB-2318-1E41-A04B-A70249763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04170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ue 1/2 Imag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76EC07-7590-9014-296C-172578C5C0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6" y="1371600"/>
            <a:ext cx="5131970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8ECE2AD-E262-0244-A779-32BC5B97C6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725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Layou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5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Divider layouts</a:t>
            </a:r>
          </a:p>
        </p:txBody>
      </p:sp>
    </p:spTree>
    <p:extLst>
      <p:ext uri="{BB962C8B-B14F-4D97-AF65-F5344CB8AC3E}">
        <p14:creationId xmlns:p14="http://schemas.microsoft.com/office/powerpoint/2010/main" val="1695282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6D86FA2C-F8A6-90E8-5782-DF29638FC6C0}"/>
              </a:ext>
            </a:extLst>
          </p:cNvPr>
          <p:cNvSpPr/>
          <p:nvPr/>
        </p:nvSpPr>
        <p:spPr>
          <a:xfrm>
            <a:off x="6428802" y="483936"/>
            <a:ext cx="5763198" cy="6374064"/>
          </a:xfrm>
          <a:custGeom>
            <a:avLst/>
            <a:gdLst>
              <a:gd name="connsiteX0" fmla="*/ 3554522 w 5763198"/>
              <a:gd name="connsiteY0" fmla="*/ 1277148 h 6374064"/>
              <a:gd name="connsiteX1" fmla="*/ 4965198 w 5763198"/>
              <a:gd name="connsiteY1" fmla="*/ 2685220 h 6374064"/>
              <a:gd name="connsiteX2" fmla="*/ 4638987 w 5763198"/>
              <a:gd name="connsiteY2" fmla="*/ 3010816 h 6374064"/>
              <a:gd name="connsiteX3" fmla="*/ 3785164 w 5763198"/>
              <a:gd name="connsiteY3" fmla="*/ 2158571 h 6374064"/>
              <a:gd name="connsiteX4" fmla="*/ 3785164 w 5763198"/>
              <a:gd name="connsiteY4" fmla="*/ 3610576 h 6374064"/>
              <a:gd name="connsiteX5" fmla="*/ 4797652 w 5763198"/>
              <a:gd name="connsiteY5" fmla="*/ 3610576 h 6374064"/>
              <a:gd name="connsiteX6" fmla="*/ 4797652 w 5763198"/>
              <a:gd name="connsiteY6" fmla="*/ 4071018 h 6374064"/>
              <a:gd name="connsiteX7" fmla="*/ 3785164 w 5763198"/>
              <a:gd name="connsiteY7" fmla="*/ 4071018 h 6374064"/>
              <a:gd name="connsiteX8" fmla="*/ 3785164 w 5763198"/>
              <a:gd name="connsiteY8" fmla="*/ 4427325 h 6374064"/>
              <a:gd name="connsiteX9" fmla="*/ 4797652 w 5763198"/>
              <a:gd name="connsiteY9" fmla="*/ 4427325 h 6374064"/>
              <a:gd name="connsiteX10" fmla="*/ 4797652 w 5763198"/>
              <a:gd name="connsiteY10" fmla="*/ 4887800 h 6374064"/>
              <a:gd name="connsiteX11" fmla="*/ 3785164 w 5763198"/>
              <a:gd name="connsiteY11" fmla="*/ 4887800 h 6374064"/>
              <a:gd name="connsiteX12" fmla="*/ 3785164 w 5763198"/>
              <a:gd name="connsiteY12" fmla="*/ 5244106 h 6374064"/>
              <a:gd name="connsiteX13" fmla="*/ 4797652 w 5763198"/>
              <a:gd name="connsiteY13" fmla="*/ 5244106 h 6374064"/>
              <a:gd name="connsiteX14" fmla="*/ 4797652 w 5763198"/>
              <a:gd name="connsiteY14" fmla="*/ 5704548 h 6374064"/>
              <a:gd name="connsiteX15" fmla="*/ 3785164 w 5763198"/>
              <a:gd name="connsiteY15" fmla="*/ 5704548 h 6374064"/>
              <a:gd name="connsiteX16" fmla="*/ 3785164 w 5763198"/>
              <a:gd name="connsiteY16" fmla="*/ 6374064 h 6374064"/>
              <a:gd name="connsiteX17" fmla="*/ 3323858 w 5763198"/>
              <a:gd name="connsiteY17" fmla="*/ 6374064 h 6374064"/>
              <a:gd name="connsiteX18" fmla="*/ 3323858 w 5763198"/>
              <a:gd name="connsiteY18" fmla="*/ 5704548 h 6374064"/>
              <a:gd name="connsiteX19" fmla="*/ 2311348 w 5763198"/>
              <a:gd name="connsiteY19" fmla="*/ 5704548 h 6374064"/>
              <a:gd name="connsiteX20" fmla="*/ 2311348 w 5763198"/>
              <a:gd name="connsiteY20" fmla="*/ 5244106 h 6374064"/>
              <a:gd name="connsiteX21" fmla="*/ 3323858 w 5763198"/>
              <a:gd name="connsiteY21" fmla="*/ 5244106 h 6374064"/>
              <a:gd name="connsiteX22" fmla="*/ 3323858 w 5763198"/>
              <a:gd name="connsiteY22" fmla="*/ 4887800 h 6374064"/>
              <a:gd name="connsiteX23" fmla="*/ 2311348 w 5763198"/>
              <a:gd name="connsiteY23" fmla="*/ 4887800 h 6374064"/>
              <a:gd name="connsiteX24" fmla="*/ 2311348 w 5763198"/>
              <a:gd name="connsiteY24" fmla="*/ 4427325 h 6374064"/>
              <a:gd name="connsiteX25" fmla="*/ 3323858 w 5763198"/>
              <a:gd name="connsiteY25" fmla="*/ 4427325 h 6374064"/>
              <a:gd name="connsiteX26" fmla="*/ 3323858 w 5763198"/>
              <a:gd name="connsiteY26" fmla="*/ 4071018 h 6374064"/>
              <a:gd name="connsiteX27" fmla="*/ 2311348 w 5763198"/>
              <a:gd name="connsiteY27" fmla="*/ 4071018 h 6374064"/>
              <a:gd name="connsiteX28" fmla="*/ 2311348 w 5763198"/>
              <a:gd name="connsiteY28" fmla="*/ 3610576 h 6374064"/>
              <a:gd name="connsiteX29" fmla="*/ 3323858 w 5763198"/>
              <a:gd name="connsiteY29" fmla="*/ 3610576 h 6374064"/>
              <a:gd name="connsiteX30" fmla="*/ 3323858 w 5763198"/>
              <a:gd name="connsiteY30" fmla="*/ 2158603 h 6374064"/>
              <a:gd name="connsiteX31" fmla="*/ 2470036 w 5763198"/>
              <a:gd name="connsiteY31" fmla="*/ 3010816 h 6374064"/>
              <a:gd name="connsiteX32" fmla="*/ 2143825 w 5763198"/>
              <a:gd name="connsiteY32" fmla="*/ 2685220 h 6374064"/>
              <a:gd name="connsiteX33" fmla="*/ 3554490 w 5763198"/>
              <a:gd name="connsiteY33" fmla="*/ 0 h 6374064"/>
              <a:gd name="connsiteX34" fmla="*/ 5714575 w 5763198"/>
              <a:gd name="connsiteY34" fmla="*/ 582998 h 6374064"/>
              <a:gd name="connsiteX35" fmla="*/ 5763198 w 5763198"/>
              <a:gd name="connsiteY35" fmla="*/ 618804 h 6374064"/>
              <a:gd name="connsiteX36" fmla="*/ 5763198 w 5763198"/>
              <a:gd name="connsiteY36" fmla="*/ 1232611 h 6374064"/>
              <a:gd name="connsiteX37" fmla="*/ 5668108 w 5763198"/>
              <a:gd name="connsiteY37" fmla="*/ 1136723 h 6374064"/>
              <a:gd name="connsiteX38" fmla="*/ 3554490 w 5763198"/>
              <a:gd name="connsiteY38" fmla="*/ 460367 h 6374064"/>
              <a:gd name="connsiteX39" fmla="*/ 462581 w 5763198"/>
              <a:gd name="connsiteY39" fmla="*/ 3993976 h 6374064"/>
              <a:gd name="connsiteX40" fmla="*/ 897378 w 5763198"/>
              <a:gd name="connsiteY40" fmla="*/ 6147274 h 6374064"/>
              <a:gd name="connsiteX41" fmla="*/ 1033153 w 5763198"/>
              <a:gd name="connsiteY41" fmla="*/ 6374064 h 6374064"/>
              <a:gd name="connsiteX42" fmla="*/ 493028 w 5763198"/>
              <a:gd name="connsiteY42" fmla="*/ 6374064 h 6374064"/>
              <a:gd name="connsiteX43" fmla="*/ 348006 w 5763198"/>
              <a:gd name="connsiteY43" fmla="*/ 6063412 h 6374064"/>
              <a:gd name="connsiteX44" fmla="*/ 0 w 5763198"/>
              <a:gd name="connsiteY44" fmla="*/ 3993976 h 6374064"/>
              <a:gd name="connsiteX45" fmla="*/ 887775 w 5763198"/>
              <a:gd name="connsiteY45" fmla="*/ 1034018 h 6374064"/>
              <a:gd name="connsiteX46" fmla="*/ 3554490 w 5763198"/>
              <a:gd name="connsiteY46" fmla="*/ 0 h 637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63198" h="6374064">
                <a:moveTo>
                  <a:pt x="3554522" y="1277148"/>
                </a:moveTo>
                <a:lnTo>
                  <a:pt x="4965198" y="2685220"/>
                </a:lnTo>
                <a:lnTo>
                  <a:pt x="4638987" y="3010816"/>
                </a:lnTo>
                <a:lnTo>
                  <a:pt x="3785164" y="2158571"/>
                </a:lnTo>
                <a:lnTo>
                  <a:pt x="3785164" y="3610576"/>
                </a:lnTo>
                <a:lnTo>
                  <a:pt x="4797652" y="3610576"/>
                </a:lnTo>
                <a:lnTo>
                  <a:pt x="4797652" y="4071018"/>
                </a:lnTo>
                <a:lnTo>
                  <a:pt x="3785164" y="4071018"/>
                </a:lnTo>
                <a:lnTo>
                  <a:pt x="3785164" y="4427325"/>
                </a:lnTo>
                <a:lnTo>
                  <a:pt x="4797652" y="4427325"/>
                </a:lnTo>
                <a:lnTo>
                  <a:pt x="4797652" y="4887800"/>
                </a:lnTo>
                <a:lnTo>
                  <a:pt x="3785164" y="4887800"/>
                </a:lnTo>
                <a:lnTo>
                  <a:pt x="3785164" y="5244106"/>
                </a:lnTo>
                <a:lnTo>
                  <a:pt x="4797652" y="5244106"/>
                </a:lnTo>
                <a:lnTo>
                  <a:pt x="4797652" y="5704548"/>
                </a:lnTo>
                <a:lnTo>
                  <a:pt x="3785164" y="5704548"/>
                </a:lnTo>
                <a:lnTo>
                  <a:pt x="3785164" y="6374064"/>
                </a:lnTo>
                <a:lnTo>
                  <a:pt x="3323858" y="6374064"/>
                </a:lnTo>
                <a:lnTo>
                  <a:pt x="3323858" y="5704548"/>
                </a:lnTo>
                <a:lnTo>
                  <a:pt x="2311348" y="5704548"/>
                </a:lnTo>
                <a:lnTo>
                  <a:pt x="2311348" y="5244106"/>
                </a:lnTo>
                <a:lnTo>
                  <a:pt x="3323858" y="5244106"/>
                </a:lnTo>
                <a:lnTo>
                  <a:pt x="3323858" y="4887800"/>
                </a:lnTo>
                <a:lnTo>
                  <a:pt x="2311348" y="4887800"/>
                </a:lnTo>
                <a:lnTo>
                  <a:pt x="2311348" y="4427325"/>
                </a:lnTo>
                <a:lnTo>
                  <a:pt x="3323858" y="4427325"/>
                </a:lnTo>
                <a:lnTo>
                  <a:pt x="3323858" y="4071018"/>
                </a:lnTo>
                <a:lnTo>
                  <a:pt x="2311348" y="4071018"/>
                </a:lnTo>
                <a:lnTo>
                  <a:pt x="2311348" y="3610576"/>
                </a:lnTo>
                <a:lnTo>
                  <a:pt x="3323858" y="3610576"/>
                </a:lnTo>
                <a:lnTo>
                  <a:pt x="3323858" y="2158603"/>
                </a:lnTo>
                <a:lnTo>
                  <a:pt x="2470036" y="3010816"/>
                </a:lnTo>
                <a:lnTo>
                  <a:pt x="2143825" y="2685220"/>
                </a:lnTo>
                <a:close/>
                <a:moveTo>
                  <a:pt x="3554490" y="0"/>
                </a:moveTo>
                <a:cubicBezTo>
                  <a:pt x="4429874" y="0"/>
                  <a:pt x="5153422" y="195695"/>
                  <a:pt x="5714575" y="582998"/>
                </a:cubicBezTo>
                <a:lnTo>
                  <a:pt x="5763198" y="618804"/>
                </a:lnTo>
                <a:lnTo>
                  <a:pt x="5763198" y="1232611"/>
                </a:lnTo>
                <a:lnTo>
                  <a:pt x="5668108" y="1136723"/>
                </a:lnTo>
                <a:cubicBezTo>
                  <a:pt x="5160837" y="685819"/>
                  <a:pt x="4456297" y="460367"/>
                  <a:pt x="3554490" y="460367"/>
                </a:cubicBezTo>
                <a:cubicBezTo>
                  <a:pt x="1493207" y="460367"/>
                  <a:pt x="462581" y="1638240"/>
                  <a:pt x="462581" y="3993976"/>
                </a:cubicBezTo>
                <a:cubicBezTo>
                  <a:pt x="462581" y="4877377"/>
                  <a:pt x="607513" y="5595144"/>
                  <a:pt x="897378" y="6147274"/>
                </a:cubicBezTo>
                <a:lnTo>
                  <a:pt x="1033153" y="6374064"/>
                </a:lnTo>
                <a:lnTo>
                  <a:pt x="493028" y="6374064"/>
                </a:lnTo>
                <a:lnTo>
                  <a:pt x="348006" y="6063412"/>
                </a:lnTo>
                <a:cubicBezTo>
                  <a:pt x="116679" y="5494171"/>
                  <a:pt x="0" y="4802111"/>
                  <a:pt x="0" y="3993976"/>
                </a:cubicBezTo>
                <a:cubicBezTo>
                  <a:pt x="0" y="2700970"/>
                  <a:pt x="298698" y="1705096"/>
                  <a:pt x="887775" y="1034018"/>
                </a:cubicBezTo>
                <a:cubicBezTo>
                  <a:pt x="1490095" y="347903"/>
                  <a:pt x="2387300" y="0"/>
                  <a:pt x="3554490" y="0"/>
                </a:cubicBezTo>
                <a:close/>
              </a:path>
            </a:pathLst>
          </a:custGeom>
          <a:solidFill>
            <a:schemeClr val="accent2">
              <a:alpha val="25000"/>
            </a:schemeClr>
          </a:solidFill>
          <a:ln w="30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CE4FF-62C5-5C44-AE4A-3D38634F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8743C-5E55-7D4C-9CFF-3A25EB7EE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5" y="1371600"/>
            <a:ext cx="7419975" cy="4718050"/>
          </a:xfrm>
        </p:spPr>
        <p:txBody>
          <a:bodyPr vert="horz" anchor="ctr"/>
          <a:lstStyle>
            <a:lvl1pPr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This slide is for a divider, statement or takeaway.</a:t>
            </a:r>
          </a:p>
        </p:txBody>
      </p:sp>
    </p:spTree>
    <p:extLst>
      <p:ext uri="{BB962C8B-B14F-4D97-AF65-F5344CB8AC3E}">
        <p14:creationId xmlns:p14="http://schemas.microsoft.com/office/powerpoint/2010/main" val="4039597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666FADEA-3B1D-38EC-A06D-527B0A9E3ADB}"/>
              </a:ext>
            </a:extLst>
          </p:cNvPr>
          <p:cNvSpPr/>
          <p:nvPr/>
        </p:nvSpPr>
        <p:spPr>
          <a:xfrm>
            <a:off x="6428802" y="483936"/>
            <a:ext cx="5763198" cy="6374064"/>
          </a:xfrm>
          <a:custGeom>
            <a:avLst/>
            <a:gdLst>
              <a:gd name="connsiteX0" fmla="*/ 3554522 w 5763198"/>
              <a:gd name="connsiteY0" fmla="*/ 1277148 h 6374064"/>
              <a:gd name="connsiteX1" fmla="*/ 4965198 w 5763198"/>
              <a:gd name="connsiteY1" fmla="*/ 2685220 h 6374064"/>
              <a:gd name="connsiteX2" fmla="*/ 4638987 w 5763198"/>
              <a:gd name="connsiteY2" fmla="*/ 3010816 h 6374064"/>
              <a:gd name="connsiteX3" fmla="*/ 3785164 w 5763198"/>
              <a:gd name="connsiteY3" fmla="*/ 2158571 h 6374064"/>
              <a:gd name="connsiteX4" fmla="*/ 3785164 w 5763198"/>
              <a:gd name="connsiteY4" fmla="*/ 3610576 h 6374064"/>
              <a:gd name="connsiteX5" fmla="*/ 4797652 w 5763198"/>
              <a:gd name="connsiteY5" fmla="*/ 3610576 h 6374064"/>
              <a:gd name="connsiteX6" fmla="*/ 4797652 w 5763198"/>
              <a:gd name="connsiteY6" fmla="*/ 4071018 h 6374064"/>
              <a:gd name="connsiteX7" fmla="*/ 3785164 w 5763198"/>
              <a:gd name="connsiteY7" fmla="*/ 4071018 h 6374064"/>
              <a:gd name="connsiteX8" fmla="*/ 3785164 w 5763198"/>
              <a:gd name="connsiteY8" fmla="*/ 4427325 h 6374064"/>
              <a:gd name="connsiteX9" fmla="*/ 4797652 w 5763198"/>
              <a:gd name="connsiteY9" fmla="*/ 4427325 h 6374064"/>
              <a:gd name="connsiteX10" fmla="*/ 4797652 w 5763198"/>
              <a:gd name="connsiteY10" fmla="*/ 4887800 h 6374064"/>
              <a:gd name="connsiteX11" fmla="*/ 3785164 w 5763198"/>
              <a:gd name="connsiteY11" fmla="*/ 4887800 h 6374064"/>
              <a:gd name="connsiteX12" fmla="*/ 3785164 w 5763198"/>
              <a:gd name="connsiteY12" fmla="*/ 5244106 h 6374064"/>
              <a:gd name="connsiteX13" fmla="*/ 4797652 w 5763198"/>
              <a:gd name="connsiteY13" fmla="*/ 5244106 h 6374064"/>
              <a:gd name="connsiteX14" fmla="*/ 4797652 w 5763198"/>
              <a:gd name="connsiteY14" fmla="*/ 5704548 h 6374064"/>
              <a:gd name="connsiteX15" fmla="*/ 3785164 w 5763198"/>
              <a:gd name="connsiteY15" fmla="*/ 5704548 h 6374064"/>
              <a:gd name="connsiteX16" fmla="*/ 3785164 w 5763198"/>
              <a:gd name="connsiteY16" fmla="*/ 6374064 h 6374064"/>
              <a:gd name="connsiteX17" fmla="*/ 3323858 w 5763198"/>
              <a:gd name="connsiteY17" fmla="*/ 6374064 h 6374064"/>
              <a:gd name="connsiteX18" fmla="*/ 3323858 w 5763198"/>
              <a:gd name="connsiteY18" fmla="*/ 5704548 h 6374064"/>
              <a:gd name="connsiteX19" fmla="*/ 2311348 w 5763198"/>
              <a:gd name="connsiteY19" fmla="*/ 5704548 h 6374064"/>
              <a:gd name="connsiteX20" fmla="*/ 2311348 w 5763198"/>
              <a:gd name="connsiteY20" fmla="*/ 5244106 h 6374064"/>
              <a:gd name="connsiteX21" fmla="*/ 3323858 w 5763198"/>
              <a:gd name="connsiteY21" fmla="*/ 5244106 h 6374064"/>
              <a:gd name="connsiteX22" fmla="*/ 3323858 w 5763198"/>
              <a:gd name="connsiteY22" fmla="*/ 4887800 h 6374064"/>
              <a:gd name="connsiteX23" fmla="*/ 2311348 w 5763198"/>
              <a:gd name="connsiteY23" fmla="*/ 4887800 h 6374064"/>
              <a:gd name="connsiteX24" fmla="*/ 2311348 w 5763198"/>
              <a:gd name="connsiteY24" fmla="*/ 4427325 h 6374064"/>
              <a:gd name="connsiteX25" fmla="*/ 3323858 w 5763198"/>
              <a:gd name="connsiteY25" fmla="*/ 4427325 h 6374064"/>
              <a:gd name="connsiteX26" fmla="*/ 3323858 w 5763198"/>
              <a:gd name="connsiteY26" fmla="*/ 4071018 h 6374064"/>
              <a:gd name="connsiteX27" fmla="*/ 2311348 w 5763198"/>
              <a:gd name="connsiteY27" fmla="*/ 4071018 h 6374064"/>
              <a:gd name="connsiteX28" fmla="*/ 2311348 w 5763198"/>
              <a:gd name="connsiteY28" fmla="*/ 3610576 h 6374064"/>
              <a:gd name="connsiteX29" fmla="*/ 3323858 w 5763198"/>
              <a:gd name="connsiteY29" fmla="*/ 3610576 h 6374064"/>
              <a:gd name="connsiteX30" fmla="*/ 3323858 w 5763198"/>
              <a:gd name="connsiteY30" fmla="*/ 2158603 h 6374064"/>
              <a:gd name="connsiteX31" fmla="*/ 2470036 w 5763198"/>
              <a:gd name="connsiteY31" fmla="*/ 3010816 h 6374064"/>
              <a:gd name="connsiteX32" fmla="*/ 2143825 w 5763198"/>
              <a:gd name="connsiteY32" fmla="*/ 2685220 h 6374064"/>
              <a:gd name="connsiteX33" fmla="*/ 3554490 w 5763198"/>
              <a:gd name="connsiteY33" fmla="*/ 0 h 6374064"/>
              <a:gd name="connsiteX34" fmla="*/ 5714575 w 5763198"/>
              <a:gd name="connsiteY34" fmla="*/ 582998 h 6374064"/>
              <a:gd name="connsiteX35" fmla="*/ 5763198 w 5763198"/>
              <a:gd name="connsiteY35" fmla="*/ 618804 h 6374064"/>
              <a:gd name="connsiteX36" fmla="*/ 5763198 w 5763198"/>
              <a:gd name="connsiteY36" fmla="*/ 1232611 h 6374064"/>
              <a:gd name="connsiteX37" fmla="*/ 5668108 w 5763198"/>
              <a:gd name="connsiteY37" fmla="*/ 1136723 h 6374064"/>
              <a:gd name="connsiteX38" fmla="*/ 3554490 w 5763198"/>
              <a:gd name="connsiteY38" fmla="*/ 460367 h 6374064"/>
              <a:gd name="connsiteX39" fmla="*/ 462581 w 5763198"/>
              <a:gd name="connsiteY39" fmla="*/ 3993976 h 6374064"/>
              <a:gd name="connsiteX40" fmla="*/ 897378 w 5763198"/>
              <a:gd name="connsiteY40" fmla="*/ 6147274 h 6374064"/>
              <a:gd name="connsiteX41" fmla="*/ 1033153 w 5763198"/>
              <a:gd name="connsiteY41" fmla="*/ 6374064 h 6374064"/>
              <a:gd name="connsiteX42" fmla="*/ 493028 w 5763198"/>
              <a:gd name="connsiteY42" fmla="*/ 6374064 h 6374064"/>
              <a:gd name="connsiteX43" fmla="*/ 348006 w 5763198"/>
              <a:gd name="connsiteY43" fmla="*/ 6063412 h 6374064"/>
              <a:gd name="connsiteX44" fmla="*/ 0 w 5763198"/>
              <a:gd name="connsiteY44" fmla="*/ 3993976 h 6374064"/>
              <a:gd name="connsiteX45" fmla="*/ 887775 w 5763198"/>
              <a:gd name="connsiteY45" fmla="*/ 1034018 h 6374064"/>
              <a:gd name="connsiteX46" fmla="*/ 3554490 w 5763198"/>
              <a:gd name="connsiteY46" fmla="*/ 0 h 637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763198" h="6374064">
                <a:moveTo>
                  <a:pt x="3554522" y="1277148"/>
                </a:moveTo>
                <a:lnTo>
                  <a:pt x="4965198" y="2685220"/>
                </a:lnTo>
                <a:lnTo>
                  <a:pt x="4638987" y="3010816"/>
                </a:lnTo>
                <a:lnTo>
                  <a:pt x="3785164" y="2158571"/>
                </a:lnTo>
                <a:lnTo>
                  <a:pt x="3785164" y="3610576"/>
                </a:lnTo>
                <a:lnTo>
                  <a:pt x="4797652" y="3610576"/>
                </a:lnTo>
                <a:lnTo>
                  <a:pt x="4797652" y="4071018"/>
                </a:lnTo>
                <a:lnTo>
                  <a:pt x="3785164" y="4071018"/>
                </a:lnTo>
                <a:lnTo>
                  <a:pt x="3785164" y="4427325"/>
                </a:lnTo>
                <a:lnTo>
                  <a:pt x="4797652" y="4427325"/>
                </a:lnTo>
                <a:lnTo>
                  <a:pt x="4797652" y="4887800"/>
                </a:lnTo>
                <a:lnTo>
                  <a:pt x="3785164" y="4887800"/>
                </a:lnTo>
                <a:lnTo>
                  <a:pt x="3785164" y="5244106"/>
                </a:lnTo>
                <a:lnTo>
                  <a:pt x="4797652" y="5244106"/>
                </a:lnTo>
                <a:lnTo>
                  <a:pt x="4797652" y="5704548"/>
                </a:lnTo>
                <a:lnTo>
                  <a:pt x="3785164" y="5704548"/>
                </a:lnTo>
                <a:lnTo>
                  <a:pt x="3785164" y="6374064"/>
                </a:lnTo>
                <a:lnTo>
                  <a:pt x="3323858" y="6374064"/>
                </a:lnTo>
                <a:lnTo>
                  <a:pt x="3323858" y="5704548"/>
                </a:lnTo>
                <a:lnTo>
                  <a:pt x="2311348" y="5704548"/>
                </a:lnTo>
                <a:lnTo>
                  <a:pt x="2311348" y="5244106"/>
                </a:lnTo>
                <a:lnTo>
                  <a:pt x="3323858" y="5244106"/>
                </a:lnTo>
                <a:lnTo>
                  <a:pt x="3323858" y="4887800"/>
                </a:lnTo>
                <a:lnTo>
                  <a:pt x="2311348" y="4887800"/>
                </a:lnTo>
                <a:lnTo>
                  <a:pt x="2311348" y="4427325"/>
                </a:lnTo>
                <a:lnTo>
                  <a:pt x="3323858" y="4427325"/>
                </a:lnTo>
                <a:lnTo>
                  <a:pt x="3323858" y="4071018"/>
                </a:lnTo>
                <a:lnTo>
                  <a:pt x="2311348" y="4071018"/>
                </a:lnTo>
                <a:lnTo>
                  <a:pt x="2311348" y="3610576"/>
                </a:lnTo>
                <a:lnTo>
                  <a:pt x="3323858" y="3610576"/>
                </a:lnTo>
                <a:lnTo>
                  <a:pt x="3323858" y="2158603"/>
                </a:lnTo>
                <a:lnTo>
                  <a:pt x="2470036" y="3010816"/>
                </a:lnTo>
                <a:lnTo>
                  <a:pt x="2143825" y="2685220"/>
                </a:lnTo>
                <a:close/>
                <a:moveTo>
                  <a:pt x="3554490" y="0"/>
                </a:moveTo>
                <a:cubicBezTo>
                  <a:pt x="4429874" y="0"/>
                  <a:pt x="5153422" y="195695"/>
                  <a:pt x="5714575" y="582998"/>
                </a:cubicBezTo>
                <a:lnTo>
                  <a:pt x="5763198" y="618804"/>
                </a:lnTo>
                <a:lnTo>
                  <a:pt x="5763198" y="1232611"/>
                </a:lnTo>
                <a:lnTo>
                  <a:pt x="5668108" y="1136723"/>
                </a:lnTo>
                <a:cubicBezTo>
                  <a:pt x="5160837" y="685819"/>
                  <a:pt x="4456297" y="460367"/>
                  <a:pt x="3554490" y="460367"/>
                </a:cubicBezTo>
                <a:cubicBezTo>
                  <a:pt x="1493207" y="460367"/>
                  <a:pt x="462581" y="1638240"/>
                  <a:pt x="462581" y="3993976"/>
                </a:cubicBezTo>
                <a:cubicBezTo>
                  <a:pt x="462581" y="4877377"/>
                  <a:pt x="607513" y="5595144"/>
                  <a:pt x="897378" y="6147274"/>
                </a:cubicBezTo>
                <a:lnTo>
                  <a:pt x="1033153" y="6374064"/>
                </a:lnTo>
                <a:lnTo>
                  <a:pt x="493028" y="6374064"/>
                </a:lnTo>
                <a:lnTo>
                  <a:pt x="348006" y="6063412"/>
                </a:lnTo>
                <a:cubicBezTo>
                  <a:pt x="116679" y="5494171"/>
                  <a:pt x="0" y="4802111"/>
                  <a:pt x="0" y="3993976"/>
                </a:cubicBezTo>
                <a:cubicBezTo>
                  <a:pt x="0" y="2700970"/>
                  <a:pt x="298698" y="1705096"/>
                  <a:pt x="887775" y="1034018"/>
                </a:cubicBezTo>
                <a:cubicBezTo>
                  <a:pt x="1490095" y="347903"/>
                  <a:pt x="2387300" y="0"/>
                  <a:pt x="3554490" y="0"/>
                </a:cubicBezTo>
                <a:close/>
              </a:path>
            </a:pathLst>
          </a:custGeom>
          <a:solidFill>
            <a:schemeClr val="accent1">
              <a:alpha val="25000"/>
            </a:schemeClr>
          </a:solidFill>
          <a:ln w="30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0CE4FF-62C5-5C44-AE4A-3D38634FF8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278743C-5E55-7D4C-9CFF-3A25EB7EE3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4825" y="1371600"/>
            <a:ext cx="7419975" cy="4718050"/>
          </a:xfrm>
        </p:spPr>
        <p:txBody>
          <a:bodyPr vert="horz" anchor="ctr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This slide is for a divider, statement or takeaway.</a:t>
            </a:r>
          </a:p>
        </p:txBody>
      </p:sp>
    </p:spTree>
    <p:extLst>
      <p:ext uri="{BB962C8B-B14F-4D97-AF65-F5344CB8AC3E}">
        <p14:creationId xmlns:p14="http://schemas.microsoft.com/office/powerpoint/2010/main" val="746957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 +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Only + Content layouts</a:t>
            </a:r>
          </a:p>
        </p:txBody>
      </p:sp>
    </p:spTree>
    <p:extLst>
      <p:ext uri="{BB962C8B-B14F-4D97-AF65-F5344CB8AC3E}">
        <p14:creationId xmlns:p14="http://schemas.microsoft.com/office/powerpoint/2010/main" val="4166939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8550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747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2726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5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45670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F89A7-422D-6E43-B01B-1C31D8C92DF7}"/>
              </a:ext>
            </a:extLst>
          </p:cNvPr>
          <p:cNvCxnSpPr>
            <a:cxnSpLocks/>
          </p:cNvCxnSpPr>
          <p:nvPr/>
        </p:nvCxnSpPr>
        <p:spPr>
          <a:xfrm>
            <a:off x="6096000" y="1245991"/>
            <a:ext cx="0" cy="50372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854DB1-6F60-374F-85D1-2078301A4756}"/>
              </a:ext>
            </a:extLst>
          </p:cNvPr>
          <p:cNvCxnSpPr>
            <a:cxnSpLocks/>
          </p:cNvCxnSpPr>
          <p:nvPr/>
        </p:nvCxnSpPr>
        <p:spPr>
          <a:xfrm>
            <a:off x="514662" y="3672114"/>
            <a:ext cx="111626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EECEB55-4129-C142-B378-69A5542D932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965882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A2C02F-6913-2B43-A60C-B20E91E2B8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063" y="1246188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9" name="Chart Placeholder 5">
            <a:extLst>
              <a:ext uri="{FF2B5EF4-FFF2-40B4-BE49-F238E27FC236}">
                <a16:creationId xmlns:a16="http://schemas.microsoft.com/office/drawing/2014/main" id="{FBED512D-1416-8241-B26E-2C62760A33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900534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A19A0ED-BA56-C641-9FF8-E82F9484C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715" y="1246188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411CA850-8503-9541-BEA4-672B310F9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965882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DAD6729-5DDE-B249-8CA6-D07213AF42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063" y="3997016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CE4A6E97-2092-E146-9440-ACDFA4D9DC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900534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8573F34-F275-3047-800C-0AE4F271C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715" y="3997016"/>
            <a:ext cx="1103106" cy="10739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2065409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/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8A9BD9-B4C1-F761-F29D-1A29B1DDD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1B503BD-4158-2C40-9E38-005D18DF3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1023836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</p:spTree>
    <p:extLst>
      <p:ext uri="{BB962C8B-B14F-4D97-AF65-F5344CB8AC3E}">
        <p14:creationId xmlns:p14="http://schemas.microsoft.com/office/powerpoint/2010/main" val="1288333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BF1AE-67E6-D446-9A89-2B8C3A990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E978-662F-C447-A394-0BFDCC3348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7" name="Footnote Placeholder">
            <a:extLst>
              <a:ext uri="{FF2B5EF4-FFF2-40B4-BE49-F238E27FC236}">
                <a16:creationId xmlns:a16="http://schemas.microsoft.com/office/drawing/2014/main" id="{900719BC-444F-1F41-A58F-CF38F86497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</p:spTree>
    <p:extLst>
      <p:ext uri="{BB962C8B-B14F-4D97-AF65-F5344CB8AC3E}">
        <p14:creationId xmlns:p14="http://schemas.microsoft.com/office/powerpoint/2010/main" val="648396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397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3314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2398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722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hart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4567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69F89A7-422D-6E43-B01B-1C31D8C92DF7}"/>
              </a:ext>
            </a:extLst>
          </p:cNvPr>
          <p:cNvCxnSpPr>
            <a:cxnSpLocks/>
          </p:cNvCxnSpPr>
          <p:nvPr/>
        </p:nvCxnSpPr>
        <p:spPr>
          <a:xfrm>
            <a:off x="6096000" y="1245991"/>
            <a:ext cx="0" cy="503722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854DB1-6F60-374F-85D1-2078301A4756}"/>
              </a:ext>
            </a:extLst>
          </p:cNvPr>
          <p:cNvCxnSpPr>
            <a:cxnSpLocks/>
          </p:cNvCxnSpPr>
          <p:nvPr/>
        </p:nvCxnSpPr>
        <p:spPr>
          <a:xfrm>
            <a:off x="514662" y="3672114"/>
            <a:ext cx="111626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EECEB55-4129-C142-B378-69A5542D932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965882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8A2C02F-6913-2B43-A60C-B20E91E2B8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063" y="1246188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9" name="Chart Placeholder 5">
            <a:extLst>
              <a:ext uri="{FF2B5EF4-FFF2-40B4-BE49-F238E27FC236}">
                <a16:creationId xmlns:a16="http://schemas.microsoft.com/office/drawing/2014/main" id="{FBED512D-1416-8241-B26E-2C62760A3337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900534" y="1245991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A19A0ED-BA56-C641-9FF8-E82F9484C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46715" y="1246188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1" name="Chart Placeholder 5">
            <a:extLst>
              <a:ext uri="{FF2B5EF4-FFF2-40B4-BE49-F238E27FC236}">
                <a16:creationId xmlns:a16="http://schemas.microsoft.com/office/drawing/2014/main" id="{411CA850-8503-9541-BEA4-672B310F90A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965882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9DAD6729-5DDE-B249-8CA6-D07213AF42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063" y="3997016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23" name="Chart Placeholder 5">
            <a:extLst>
              <a:ext uri="{FF2B5EF4-FFF2-40B4-BE49-F238E27FC236}">
                <a16:creationId xmlns:a16="http://schemas.microsoft.com/office/drawing/2014/main" id="{CE4A6E97-2092-E146-9440-ACDFA4D9DC5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900534" y="3996819"/>
            <a:ext cx="3772813" cy="2286388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D8573F34-F275-3047-800C-0AE4F271C6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6715" y="3997016"/>
            <a:ext cx="1103106" cy="107392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4239586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case. This layout accommodates a title that extends downward to a 2nd line.</a:t>
            </a:r>
          </a:p>
        </p:txBody>
      </p:sp>
    </p:spTree>
    <p:extLst>
      <p:ext uri="{BB962C8B-B14F-4D97-AF65-F5344CB8AC3E}">
        <p14:creationId xmlns:p14="http://schemas.microsoft.com/office/powerpoint/2010/main" val="29838077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E978-662F-C447-A394-0BFDCC3348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BF1AE-67E6-D446-9A89-2B8C3A9901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note Placeholder">
            <a:extLst>
              <a:ext uri="{FF2B5EF4-FFF2-40B4-BE49-F238E27FC236}">
                <a16:creationId xmlns:a16="http://schemas.microsoft.com/office/drawing/2014/main" id="{900719BC-444F-1F41-A58F-CF38F86497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</p:spTree>
    <p:extLst>
      <p:ext uri="{BB962C8B-B14F-4D97-AF65-F5344CB8AC3E}">
        <p14:creationId xmlns:p14="http://schemas.microsoft.com/office/powerpoint/2010/main" val="2837257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Eyebrow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and Subtitle-Above layouts</a:t>
            </a:r>
          </a:p>
        </p:txBody>
      </p:sp>
    </p:spTree>
    <p:extLst>
      <p:ext uri="{BB962C8B-B14F-4D97-AF65-F5344CB8AC3E}">
        <p14:creationId xmlns:p14="http://schemas.microsoft.com/office/powerpoint/2010/main" val="176074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8551368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6C7144E-2BC5-BB49-A627-9076B48806A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89571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7753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title-A + Content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256062-B5BB-6048-9E24-6C230ACEACFF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CD4D23E9-F985-964A-8260-25166ABD836C}"/>
              </a:ext>
            </a:extLst>
          </p:cNvPr>
          <p:cNvSpPr/>
          <p:nvPr/>
        </p:nvSpPr>
        <p:spPr>
          <a:xfrm rot="5400000">
            <a:off x="5899286" y="3271798"/>
            <a:ext cx="685800" cy="3144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5143286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7"/>
            <a:ext cx="5126736" cy="555813"/>
          </a:xfrm>
        </p:spPr>
        <p:txBody>
          <a:bodyPr vert="horz"/>
          <a:lstStyle/>
          <a:p>
            <a:r>
              <a:rPr lang="en-US" dirty="0"/>
              <a:t>Slide title; short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51267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short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4" y="1698625"/>
            <a:ext cx="5126736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2660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pos="427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615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05DDA7-2CBD-E44C-A62E-E1C57509DCA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4481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32092329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 Light Blue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175053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 on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-8965" y="0"/>
            <a:ext cx="43828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6"/>
            <a:ext cx="3412236" cy="1429677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Short slide title; Arial 32pt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4A34C6-AA67-B74C-9387-5C2077CE6A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9113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Content on Blu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4381500" y="0"/>
            <a:ext cx="78105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815786"/>
            <a:ext cx="3412236" cy="1429677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slide title; Arial 32pt bold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subtitle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63F2128-9DD7-7445-8E1E-1AA47BED6A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BA47CF-4C75-114D-925E-3DEE36B0B1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171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9F3FD6-A58A-E748-A11A-7D0F672AD0A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833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787998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F286C39-0E82-734F-AB13-0063DC613DC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5479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74099B-156D-7348-B7A4-5FB85DB309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4852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4B53DC-1086-544D-9442-160B5564CE8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1650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A + 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3BD865-48DE-664B-B59C-69BE9486EDE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3100787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Title and Sub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1997839"/>
            <a:ext cx="12191999" cy="2862322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Title and Subtitle-Below layouts</a:t>
            </a:r>
          </a:p>
        </p:txBody>
      </p:sp>
    </p:spTree>
    <p:extLst>
      <p:ext uri="{BB962C8B-B14F-4D97-AF65-F5344CB8AC3E}">
        <p14:creationId xmlns:p14="http://schemas.microsoft.com/office/powerpoint/2010/main" val="4931743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313C93-2B4C-9844-9284-03EC104B1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2063" y="457201"/>
            <a:ext cx="11184423" cy="557784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6C7144E-2BC5-BB49-A627-9076B48806A8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06467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2582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ubtitle-B + Content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256062-B5BB-6048-9E24-6C230ACEACFF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CD4D23E9-F985-964A-8260-25166ABD836C}"/>
              </a:ext>
            </a:extLst>
          </p:cNvPr>
          <p:cNvSpPr/>
          <p:nvPr/>
        </p:nvSpPr>
        <p:spPr>
          <a:xfrm rot="5400000">
            <a:off x="5899286" y="3271798"/>
            <a:ext cx="685800" cy="3144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5143286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0"/>
            <a:ext cx="5126736" cy="555813"/>
          </a:xfrm>
        </p:spPr>
        <p:txBody>
          <a:bodyPr vert="horz"/>
          <a:lstStyle/>
          <a:p>
            <a:r>
              <a:rPr lang="en-US" dirty="0"/>
              <a:t>Slide title; short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75F0135-B47D-BE40-8017-A3CF8C838B5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51267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short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4" y="1698625"/>
            <a:ext cx="5126736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1739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pos="4272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0558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F05DDA7-2CBD-E44C-A62E-E1C57509DCA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8535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ue 1/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76EC07-7590-9014-296C-172578C5C0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8ECE2AD-E262-0244-A779-32BC5B97C6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7173928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42512222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 Light Blue">
    <p:bg>
      <p:bgPr>
        <a:solidFill>
          <a:srgbClr val="F0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/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693262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 on 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0" y="0"/>
            <a:ext cx="43828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2236" cy="59436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Short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slide subtitle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4A34C6-AA67-B74C-9387-5C2077CE6A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8289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Content on Blu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3B866B-F8DF-9344-BC29-1D15C9490777}"/>
              </a:ext>
            </a:extLst>
          </p:cNvPr>
          <p:cNvSpPr/>
          <p:nvPr/>
        </p:nvSpPr>
        <p:spPr>
          <a:xfrm>
            <a:off x="4381500" y="0"/>
            <a:ext cx="78105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4838700" y="6374651"/>
            <a:ext cx="3839134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2236" cy="59436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Short slide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9B89761-8DE0-C74E-8229-82DCFB7CCA0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3412236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Short slide subtitle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63F2128-9DD7-7445-8E1E-1AA47BED6A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064" y="2514590"/>
            <a:ext cx="3411537" cy="3590935"/>
          </a:xfrm>
        </p:spPr>
        <p:txBody>
          <a:bodyPr/>
          <a:lstStyle>
            <a:lvl1pPr>
              <a:defRPr>
                <a:solidFill>
                  <a:srgbClr val="272524"/>
                </a:solidFill>
              </a:defRPr>
            </a:lvl1pPr>
            <a:lvl2pPr>
              <a:defRPr>
                <a:solidFill>
                  <a:srgbClr val="272524"/>
                </a:solidFill>
              </a:defRPr>
            </a:lvl2pPr>
            <a:lvl3pPr>
              <a:defRPr>
                <a:solidFill>
                  <a:srgbClr val="272524"/>
                </a:solidFill>
              </a:defRPr>
            </a:lvl3pPr>
            <a:lvl4pPr>
              <a:defRPr>
                <a:solidFill>
                  <a:srgbClr val="272524"/>
                </a:solidFill>
              </a:defRPr>
            </a:lvl4pPr>
            <a:lvl5pPr>
              <a:defRPr>
                <a:solidFill>
                  <a:srgbClr val="272524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5BA47CF-4C75-114D-925E-3DEE36B0B1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838700" y="470636"/>
            <a:ext cx="6861175" cy="56348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4259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4" pos="3048">
          <p15:clr>
            <a:srgbClr val="FBAE40"/>
          </p15:clr>
        </p15:guide>
        <p15:guide id="5" orient="horz" pos="1576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0755A1-263A-3047-860B-B811081C9C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8D8092-2468-D648-A089-3B1A952729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Footnote Placeholder">
            <a:extLst>
              <a:ext uri="{FF2B5EF4-FFF2-40B4-BE49-F238E27FC236}">
                <a16:creationId xmlns:a16="http://schemas.microsoft.com/office/drawing/2014/main" id="{5157959E-651B-B14F-BA5B-24DA1DB0858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29F3FD6-A58A-E748-A11A-7D0F672AD0A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2705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wo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F286C39-0E82-734F-AB13-0063DC613DC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49019" y="1698625"/>
            <a:ext cx="5350855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8693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96">
          <p15:clr>
            <a:srgbClr val="FBAE40"/>
          </p15:clr>
        </p15:guide>
        <p15:guide id="2" pos="399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hree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474099B-156D-7348-B7A4-5FB85DB309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3411513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390247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278396" y="1698625"/>
            <a:ext cx="3421479" cy="4406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6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72">
          <p15:clr>
            <a:srgbClr val="FBAE40"/>
          </p15:clr>
        </p15:guide>
        <p15:guide id="2" pos="2760">
          <p15:clr>
            <a:srgbClr val="FBAE40"/>
          </p15:clr>
        </p15:guide>
        <p15:guide id="3" pos="4920">
          <p15:clr>
            <a:srgbClr val="FBAE40"/>
          </p15:clr>
        </p15:guide>
        <p15:guide id="4" pos="5208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Four Content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2" name="Footnote Placeholder">
            <a:extLst>
              <a:ext uri="{FF2B5EF4-FFF2-40B4-BE49-F238E27FC236}">
                <a16:creationId xmlns:a16="http://schemas.microsoft.com/office/drawing/2014/main" id="{C2251F80-6554-A742-BC8C-483CBBFD6C91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04B53DC-1086-544D-9442-160B5564CE8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2063" y="1698625"/>
            <a:ext cx="2512665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394922" y="1698625"/>
            <a:ext cx="2522219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0497FFB-B6FA-9D4E-B0A9-2B64230540B2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87335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723D646-D659-4940-866D-282EF0E20D7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173716" y="1698625"/>
            <a:ext cx="2516188" cy="44069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9534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2136">
          <p15:clr>
            <a:srgbClr val="FBAE40"/>
          </p15:clr>
        </p15:guide>
        <p15:guide id="3" pos="5545">
          <p15:clr>
            <a:srgbClr val="FBAE40"/>
          </p15:clr>
        </p15:guide>
        <p15:guide id="4" pos="5777">
          <p15:clr>
            <a:srgbClr val="FBAE40"/>
          </p15:clr>
        </p15:guide>
        <p15:guide id="5" pos="3720">
          <p15:clr>
            <a:srgbClr val="FBAE40"/>
          </p15:clr>
        </p15:guide>
        <p15:guide id="6" pos="396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-B + Title Only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57200"/>
            <a:ext cx="11184423" cy="55581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title; Arial 32pt bold, sentence case (1 line)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3BD865-48DE-664B-B59C-69BE9486EDE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105156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4414612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pecial layou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7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Special layouts</a:t>
            </a:r>
          </a:p>
        </p:txBody>
      </p:sp>
    </p:spTree>
    <p:extLst>
      <p:ext uri="{BB962C8B-B14F-4D97-AF65-F5344CB8AC3E}">
        <p14:creationId xmlns:p14="http://schemas.microsoft.com/office/powerpoint/2010/main" val="95783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O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C5E47407-2EC8-524C-85CD-E0BC1A1C8F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39AB803-A532-384B-A53A-B6D4C36E506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1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A9A0FEB-2318-1E41-A04B-A702497639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2350115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 2 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AEAF8F1-C826-6F47-BE7A-44717A37D861}"/>
              </a:ext>
            </a:extLst>
          </p:cNvPr>
          <p:cNvSpPr/>
          <p:nvPr/>
        </p:nvSpPr>
        <p:spPr>
          <a:xfrm>
            <a:off x="0" y="3666565"/>
            <a:ext cx="12192000" cy="319143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11184422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520AB0-B15D-4644-8232-A1DA7A34C6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49141" y="1909334"/>
            <a:ext cx="2740035" cy="1102154"/>
          </a:xfrm>
        </p:spPr>
        <p:txBody>
          <a:bodyPr/>
          <a:lstStyle>
            <a:lvl1pPr>
              <a:defRPr sz="2400" b="1"/>
            </a:lvl1pPr>
            <a:lvl2pPr marL="0" indent="0">
              <a:buNone/>
              <a:defRPr sz="14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Add title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A186D89A-9D30-6C4F-925D-4091D0F3D9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01706" y="1909334"/>
            <a:ext cx="2740035" cy="1102154"/>
          </a:xfrm>
        </p:spPr>
        <p:txBody>
          <a:bodyPr/>
          <a:lstStyle>
            <a:lvl1pPr>
              <a:defRPr sz="2400" b="1"/>
            </a:lvl1pPr>
            <a:lvl2pPr marL="0" indent="0">
              <a:buNone/>
              <a:defRPr sz="14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Add title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68A2CBF-6F30-2D4C-BD65-7D6157EA8B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1702" y="1255958"/>
            <a:ext cx="1793168" cy="2014784"/>
          </a:xfrm>
          <a:custGeom>
            <a:avLst/>
            <a:gdLst>
              <a:gd name="connsiteX0" fmla="*/ 896584 w 1793168"/>
              <a:gd name="connsiteY0" fmla="*/ 0 h 2014784"/>
              <a:gd name="connsiteX1" fmla="*/ 1569239 w 1793168"/>
              <a:gd name="connsiteY1" fmla="*/ 261487 h 2014784"/>
              <a:gd name="connsiteX2" fmla="*/ 1793168 w 1793168"/>
              <a:gd name="connsiteY2" fmla="*/ 1007392 h 2014784"/>
              <a:gd name="connsiteX3" fmla="*/ 1569239 w 1793168"/>
              <a:gd name="connsiteY3" fmla="*/ 1753297 h 2014784"/>
              <a:gd name="connsiteX4" fmla="*/ 896584 w 1793168"/>
              <a:gd name="connsiteY4" fmla="*/ 2014784 h 2014784"/>
              <a:gd name="connsiteX5" fmla="*/ 223928 w 1793168"/>
              <a:gd name="connsiteY5" fmla="*/ 1753297 h 2014784"/>
              <a:gd name="connsiteX6" fmla="*/ 0 w 1793168"/>
              <a:gd name="connsiteY6" fmla="*/ 1007392 h 2014784"/>
              <a:gd name="connsiteX7" fmla="*/ 223928 w 1793168"/>
              <a:gd name="connsiteY7" fmla="*/ 261487 h 2014784"/>
              <a:gd name="connsiteX8" fmla="*/ 896584 w 1793168"/>
              <a:gd name="connsiteY8" fmla="*/ 0 h 201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168" h="2014784">
                <a:moveTo>
                  <a:pt x="896584" y="0"/>
                </a:moveTo>
                <a:cubicBezTo>
                  <a:pt x="1190802" y="0"/>
                  <a:pt x="1417125" y="87983"/>
                  <a:pt x="1569239" y="261487"/>
                </a:cubicBezTo>
                <a:cubicBezTo>
                  <a:pt x="1717872" y="430859"/>
                  <a:pt x="1793168" y="681837"/>
                  <a:pt x="1793168" y="1007392"/>
                </a:cubicBezTo>
                <a:cubicBezTo>
                  <a:pt x="1793168" y="1332946"/>
                  <a:pt x="1717799" y="1583925"/>
                  <a:pt x="1569239" y="1753297"/>
                </a:cubicBezTo>
                <a:cubicBezTo>
                  <a:pt x="1417052" y="1926800"/>
                  <a:pt x="1191093" y="2014784"/>
                  <a:pt x="896584" y="2014784"/>
                </a:cubicBezTo>
                <a:cubicBezTo>
                  <a:pt x="602075" y="2014784"/>
                  <a:pt x="376043" y="1926800"/>
                  <a:pt x="223928" y="1753297"/>
                </a:cubicBezTo>
                <a:cubicBezTo>
                  <a:pt x="75295" y="1583852"/>
                  <a:pt x="0" y="1332946"/>
                  <a:pt x="0" y="1007392"/>
                </a:cubicBezTo>
                <a:cubicBezTo>
                  <a:pt x="0" y="681837"/>
                  <a:pt x="75368" y="430859"/>
                  <a:pt x="223928" y="261487"/>
                </a:cubicBezTo>
                <a:cubicBezTo>
                  <a:pt x="376115" y="87983"/>
                  <a:pt x="602365" y="0"/>
                  <a:pt x="8965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457200" anchor="t">
            <a:noAutofit/>
          </a:bodyPr>
          <a:lstStyle>
            <a:lvl1pPr algn="ctr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Insert person’s photo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AA6058B-210D-DD48-8898-100F31B78D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47798" y="1255958"/>
            <a:ext cx="1793168" cy="2014784"/>
          </a:xfrm>
          <a:custGeom>
            <a:avLst/>
            <a:gdLst>
              <a:gd name="connsiteX0" fmla="*/ 896584 w 1793168"/>
              <a:gd name="connsiteY0" fmla="*/ 0 h 2014784"/>
              <a:gd name="connsiteX1" fmla="*/ 1569239 w 1793168"/>
              <a:gd name="connsiteY1" fmla="*/ 261487 h 2014784"/>
              <a:gd name="connsiteX2" fmla="*/ 1793168 w 1793168"/>
              <a:gd name="connsiteY2" fmla="*/ 1007392 h 2014784"/>
              <a:gd name="connsiteX3" fmla="*/ 1569239 w 1793168"/>
              <a:gd name="connsiteY3" fmla="*/ 1753297 h 2014784"/>
              <a:gd name="connsiteX4" fmla="*/ 896584 w 1793168"/>
              <a:gd name="connsiteY4" fmla="*/ 2014784 h 2014784"/>
              <a:gd name="connsiteX5" fmla="*/ 223928 w 1793168"/>
              <a:gd name="connsiteY5" fmla="*/ 1753297 h 2014784"/>
              <a:gd name="connsiteX6" fmla="*/ 0 w 1793168"/>
              <a:gd name="connsiteY6" fmla="*/ 1007392 h 2014784"/>
              <a:gd name="connsiteX7" fmla="*/ 223928 w 1793168"/>
              <a:gd name="connsiteY7" fmla="*/ 261487 h 2014784"/>
              <a:gd name="connsiteX8" fmla="*/ 896584 w 1793168"/>
              <a:gd name="connsiteY8" fmla="*/ 0 h 201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168" h="2014784">
                <a:moveTo>
                  <a:pt x="896584" y="0"/>
                </a:moveTo>
                <a:cubicBezTo>
                  <a:pt x="1190802" y="0"/>
                  <a:pt x="1417125" y="87983"/>
                  <a:pt x="1569239" y="261487"/>
                </a:cubicBezTo>
                <a:cubicBezTo>
                  <a:pt x="1717872" y="430859"/>
                  <a:pt x="1793168" y="681837"/>
                  <a:pt x="1793168" y="1007392"/>
                </a:cubicBezTo>
                <a:cubicBezTo>
                  <a:pt x="1793168" y="1332946"/>
                  <a:pt x="1717799" y="1583925"/>
                  <a:pt x="1569239" y="1753297"/>
                </a:cubicBezTo>
                <a:cubicBezTo>
                  <a:pt x="1417052" y="1926800"/>
                  <a:pt x="1191093" y="2014784"/>
                  <a:pt x="896584" y="2014784"/>
                </a:cubicBezTo>
                <a:cubicBezTo>
                  <a:pt x="602075" y="2014784"/>
                  <a:pt x="376043" y="1926800"/>
                  <a:pt x="223928" y="1753297"/>
                </a:cubicBezTo>
                <a:cubicBezTo>
                  <a:pt x="75295" y="1583852"/>
                  <a:pt x="0" y="1332946"/>
                  <a:pt x="0" y="1007392"/>
                </a:cubicBezTo>
                <a:cubicBezTo>
                  <a:pt x="0" y="681837"/>
                  <a:pt x="75368" y="430859"/>
                  <a:pt x="223928" y="261487"/>
                </a:cubicBezTo>
                <a:cubicBezTo>
                  <a:pt x="376115" y="87983"/>
                  <a:pt x="602365" y="0"/>
                  <a:pt x="8965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457200" anchor="t">
            <a:noAutofit/>
          </a:bodyPr>
          <a:lstStyle>
            <a:lvl1pPr algn="ctr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Insert person’s photo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7ECDB41-474A-6442-AFDC-C46B467A134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2763" y="4016187"/>
            <a:ext cx="11187112" cy="2089337"/>
          </a:xfrm>
        </p:spPr>
        <p:txBody>
          <a:bodyPr/>
          <a:lstStyle>
            <a:lvl1pPr marL="231775" indent="-231775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bullet points</a:t>
            </a:r>
          </a:p>
        </p:txBody>
      </p:sp>
    </p:spTree>
    <p:extLst>
      <p:ext uri="{BB962C8B-B14F-4D97-AF65-F5344CB8AC3E}">
        <p14:creationId xmlns:p14="http://schemas.microsoft.com/office/powerpoint/2010/main" val="25374408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B008058-B9DB-5E41-ADFA-69BE956800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Bring placeholder to front. Drag picture to placeholder or click icon to add. Send placeholder to back. </a:t>
            </a:r>
            <a:br>
              <a:rPr lang="en-US" dirty="0"/>
            </a:br>
            <a:r>
              <a:rPr lang="en-US" dirty="0"/>
              <a:t>Note that the overlay sits on top of the slide; it will need to be pasted onto any new slide using this layout.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9" name="Footnote Placeholder">
            <a:extLst>
              <a:ext uri="{FF2B5EF4-FFF2-40B4-BE49-F238E27FC236}">
                <a16:creationId xmlns:a16="http://schemas.microsoft.com/office/drawing/2014/main" id="{180F6E86-A27A-FE40-B016-EB59307BF3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815787"/>
            <a:ext cx="6961399" cy="2519084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Large statement; Arial 32pt bold, sentence case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96AF473-C2CF-6B47-84F7-6E0E41A10BC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12064" y="421340"/>
            <a:ext cx="6961398" cy="295276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Slide subtitle; Arial 20pt bold, sentence case (1 line)</a:t>
            </a:r>
          </a:p>
        </p:txBody>
      </p:sp>
    </p:spTree>
    <p:extLst>
      <p:ext uri="{BB962C8B-B14F-4D97-AF65-F5344CB8AC3E}">
        <p14:creationId xmlns:p14="http://schemas.microsoft.com/office/powerpoint/2010/main" val="26112492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64D66BA-EC5A-D945-99FE-DA74D720C6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add. Send placeholder to back.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4F558-9BFF-B14B-8BE9-C6BBD38658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BBCD08-FF08-374A-9A06-80B6823687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4CC9F91-EFE4-A54B-B9C5-6BBAE3D75C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039089"/>
            <a:ext cx="5029200" cy="5029200"/>
          </a:xfrm>
          <a:solidFill>
            <a:schemeClr val="bg1"/>
          </a:solidFill>
        </p:spPr>
        <p:txBody>
          <a:bodyPr lIns="457200" tIns="1097280" rIns="457200"/>
          <a:lstStyle>
            <a:lvl1pPr>
              <a:defRPr sz="2400"/>
            </a:lvl1pPr>
            <a:lvl2pPr marL="0" indent="0">
              <a:buNone/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dirty="0"/>
              <a:t>Use this box to include quote. To activate sub-level formatting of attribution, place cursor at beginning of text/line and hit tab or shift tab. Do not modify size or placement of textbox.</a:t>
            </a:r>
          </a:p>
          <a:p>
            <a:pPr lvl="1"/>
            <a:r>
              <a:rPr lang="en-US" dirty="0"/>
              <a:t>Attribution name</a:t>
            </a:r>
          </a:p>
        </p:txBody>
      </p:sp>
    </p:spTree>
    <p:extLst>
      <p:ext uri="{BB962C8B-B14F-4D97-AF65-F5344CB8AC3E}">
        <p14:creationId xmlns:p14="http://schemas.microsoft.com/office/powerpoint/2010/main" val="10761001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Larg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389133-8F79-AF42-B505-8A150931C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69DCA-0308-5E4B-8136-84AD580937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2A7B38F7-2661-CE4A-817E-73C2E2DCC1FB}"/>
              </a:ext>
            </a:extLst>
          </p:cNvPr>
          <p:cNvSpPr/>
          <p:nvPr/>
        </p:nvSpPr>
        <p:spPr>
          <a:xfrm>
            <a:off x="502080" y="1067823"/>
            <a:ext cx="553045" cy="409575"/>
          </a:xfrm>
          <a:custGeom>
            <a:avLst/>
            <a:gdLst/>
            <a:ahLst/>
            <a:cxnLst/>
            <a:rect l="l" t="t" r="r" b="b"/>
            <a:pathLst>
              <a:path w="553045" h="409575">
                <a:moveTo>
                  <a:pt x="530423" y="0"/>
                </a:moveTo>
                <a:lnTo>
                  <a:pt x="544711" y="26789"/>
                </a:lnTo>
                <a:cubicBezTo>
                  <a:pt x="508992" y="51792"/>
                  <a:pt x="481607" y="73819"/>
                  <a:pt x="462557" y="92869"/>
                </a:cubicBezTo>
                <a:cubicBezTo>
                  <a:pt x="428823" y="126603"/>
                  <a:pt x="411956" y="157956"/>
                  <a:pt x="411956" y="186928"/>
                </a:cubicBezTo>
                <a:cubicBezTo>
                  <a:pt x="411956" y="195262"/>
                  <a:pt x="414139" y="202009"/>
                  <a:pt x="418504" y="207169"/>
                </a:cubicBezTo>
                <a:cubicBezTo>
                  <a:pt x="422870" y="212328"/>
                  <a:pt x="428823" y="214908"/>
                  <a:pt x="436364" y="214908"/>
                </a:cubicBezTo>
                <a:cubicBezTo>
                  <a:pt x="451445" y="212923"/>
                  <a:pt x="461367" y="211931"/>
                  <a:pt x="466129" y="211931"/>
                </a:cubicBezTo>
                <a:cubicBezTo>
                  <a:pt x="491132" y="211931"/>
                  <a:pt x="511869" y="221059"/>
                  <a:pt x="528339" y="239316"/>
                </a:cubicBezTo>
                <a:cubicBezTo>
                  <a:pt x="544810" y="257572"/>
                  <a:pt x="553045" y="279995"/>
                  <a:pt x="553045" y="306586"/>
                </a:cubicBezTo>
                <a:cubicBezTo>
                  <a:pt x="553045" y="337542"/>
                  <a:pt x="543917" y="362446"/>
                  <a:pt x="525661" y="381298"/>
                </a:cubicBezTo>
                <a:cubicBezTo>
                  <a:pt x="507404" y="400149"/>
                  <a:pt x="482600" y="409575"/>
                  <a:pt x="451247" y="409575"/>
                </a:cubicBezTo>
                <a:cubicBezTo>
                  <a:pt x="415528" y="409575"/>
                  <a:pt x="386159" y="396379"/>
                  <a:pt x="363140" y="369987"/>
                </a:cubicBezTo>
                <a:cubicBezTo>
                  <a:pt x="340122" y="343594"/>
                  <a:pt x="328612" y="308372"/>
                  <a:pt x="328612" y="264319"/>
                </a:cubicBezTo>
                <a:cubicBezTo>
                  <a:pt x="328612" y="219869"/>
                  <a:pt x="344090" y="174030"/>
                  <a:pt x="375047" y="126801"/>
                </a:cubicBezTo>
                <a:cubicBezTo>
                  <a:pt x="406003" y="79573"/>
                  <a:pt x="457795" y="37306"/>
                  <a:pt x="530423" y="0"/>
                </a:cubicBezTo>
                <a:close/>
                <a:moveTo>
                  <a:pt x="201811" y="0"/>
                </a:moveTo>
                <a:lnTo>
                  <a:pt x="216098" y="26789"/>
                </a:lnTo>
                <a:cubicBezTo>
                  <a:pt x="177998" y="53776"/>
                  <a:pt x="149820" y="76398"/>
                  <a:pt x="131564" y="94655"/>
                </a:cubicBezTo>
                <a:cubicBezTo>
                  <a:pt x="99417" y="127595"/>
                  <a:pt x="83343" y="159147"/>
                  <a:pt x="83343" y="189309"/>
                </a:cubicBezTo>
                <a:cubicBezTo>
                  <a:pt x="83343" y="199628"/>
                  <a:pt x="86320" y="206375"/>
                  <a:pt x="92273" y="209550"/>
                </a:cubicBezTo>
                <a:cubicBezTo>
                  <a:pt x="98226" y="213122"/>
                  <a:pt x="103386" y="214908"/>
                  <a:pt x="107751" y="214908"/>
                </a:cubicBezTo>
                <a:cubicBezTo>
                  <a:pt x="122832" y="212923"/>
                  <a:pt x="132754" y="211931"/>
                  <a:pt x="137517" y="211931"/>
                </a:cubicBezTo>
                <a:cubicBezTo>
                  <a:pt x="162917" y="211931"/>
                  <a:pt x="183753" y="221158"/>
                  <a:pt x="200025" y="239613"/>
                </a:cubicBezTo>
                <a:cubicBezTo>
                  <a:pt x="216297" y="258068"/>
                  <a:pt x="224433" y="280392"/>
                  <a:pt x="224433" y="306586"/>
                </a:cubicBezTo>
                <a:cubicBezTo>
                  <a:pt x="224433" y="335955"/>
                  <a:pt x="215503" y="360462"/>
                  <a:pt x="197643" y="380107"/>
                </a:cubicBezTo>
                <a:cubicBezTo>
                  <a:pt x="179784" y="399752"/>
                  <a:pt x="155178" y="409575"/>
                  <a:pt x="123825" y="409575"/>
                </a:cubicBezTo>
                <a:cubicBezTo>
                  <a:pt x="86915" y="409575"/>
                  <a:pt x="57050" y="396379"/>
                  <a:pt x="34230" y="369987"/>
                </a:cubicBezTo>
                <a:cubicBezTo>
                  <a:pt x="11410" y="343594"/>
                  <a:pt x="0" y="308372"/>
                  <a:pt x="0" y="264319"/>
                </a:cubicBezTo>
                <a:cubicBezTo>
                  <a:pt x="0" y="222250"/>
                  <a:pt x="14585" y="177502"/>
                  <a:pt x="43755" y="130076"/>
                </a:cubicBezTo>
                <a:cubicBezTo>
                  <a:pt x="72925" y="82649"/>
                  <a:pt x="125611" y="39291"/>
                  <a:pt x="2018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2E5FF4"/>
              </a:solidFill>
              <a:effectLst/>
              <a:uLnTx/>
              <a:uFillTx/>
              <a:latin typeface="Time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3" y="405743"/>
            <a:ext cx="11184423" cy="307226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2000" b="1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CEC1C1C-7C15-B146-89D1-4673F35999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2863" y="1175491"/>
            <a:ext cx="8928100" cy="3870325"/>
          </a:xfrm>
        </p:spPr>
        <p:txBody>
          <a:bodyPr/>
          <a:lstStyle>
            <a:lvl1pPr>
              <a:defRPr sz="2800" b="1"/>
            </a:lvl1pPr>
            <a:lvl2pPr marL="285750" indent="-285750">
              <a:buFont typeface="System Font Regular"/>
              <a:buChar char="–"/>
              <a:defRPr i="1"/>
            </a:lvl2pPr>
          </a:lstStyle>
          <a:p>
            <a:pPr lvl="0"/>
            <a:r>
              <a:rPr lang="en-US" dirty="0"/>
              <a:t>Use this box to include quote. To activate sub-level formatting of attribution, place cursor at beginning of text/line and hit tab or shift tab. Do not modify size or placement of textbox.</a:t>
            </a:r>
          </a:p>
          <a:p>
            <a:pPr lvl="1"/>
            <a:r>
              <a:rPr lang="en-US" dirty="0"/>
              <a:t>Attribution name</a:t>
            </a:r>
          </a:p>
        </p:txBody>
      </p:sp>
    </p:spTree>
    <p:extLst>
      <p:ext uri="{BB962C8B-B14F-4D97-AF65-F5344CB8AC3E}">
        <p14:creationId xmlns:p14="http://schemas.microsoft.com/office/powerpoint/2010/main" val="29458957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1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381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761" y="457201"/>
            <a:ext cx="6848725" cy="324444"/>
          </a:xfrm>
          <a:noFill/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846638" y="1011250"/>
            <a:ext cx="6853236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2234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3">
          <p15:clr>
            <a:srgbClr val="FBAE40"/>
          </p15:clr>
        </p15:guide>
        <p15:guide id="2" pos="3053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+ 1/2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53200" y="457201"/>
            <a:ext cx="5143286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53200" y="1011250"/>
            <a:ext cx="5146674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9097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128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2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810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84948" y="457201"/>
            <a:ext cx="3411538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284948" y="1011250"/>
            <a:ext cx="341153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2875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09">
          <p15:clr>
            <a:srgbClr val="FBAE40"/>
          </p15:clr>
        </p15:guide>
        <p15:guide id="2" pos="492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1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D5400A53-EBCB-4C45-958D-0060F4E1C0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10500" y="0"/>
            <a:ext cx="4381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4434840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6829689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sentence case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683418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9587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14">
          <p15:clr>
            <a:srgbClr val="FBAE40"/>
          </p15:clr>
        </p15:guide>
        <p15:guide id="2" pos="4623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+ 1/2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5152597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5143286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Arial 20pt bold,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5146674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4022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552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2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5636C5-BFB6-2342-91CC-8DC10C4A16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81500" y="0"/>
            <a:ext cx="78105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A3A9BC-C48A-B640-9981-56B68FE2E2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F9A46-99FC-774E-98CA-CB47B58C9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11" name="Footnote Placeholder">
            <a:extLst>
              <a:ext uri="{FF2B5EF4-FFF2-40B4-BE49-F238E27FC236}">
                <a16:creationId xmlns:a16="http://schemas.microsoft.com/office/drawing/2014/main" id="{F20ACA8E-6072-8043-8EC3-B4E2FDB9B091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512064" y="6374651"/>
            <a:ext cx="3411539" cy="245223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a footnote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2064" y="457201"/>
            <a:ext cx="3411538" cy="324444"/>
          </a:xfrm>
        </p:spPr>
        <p:txBody>
          <a:bodyPr vert="horz"/>
          <a:lstStyle>
            <a:lvl1pPr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Slide title; short (1 line)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12064" y="1011250"/>
            <a:ext cx="3411538" cy="5094275"/>
          </a:xfrm>
        </p:spPr>
        <p:txBody>
          <a:bodyPr/>
          <a:lstStyle/>
          <a:p>
            <a:pPr lvl="0"/>
            <a:r>
              <a:rPr lang="en-US" dirty="0"/>
              <a:t>Click to type text. To activate sub-level formatting, place cursor at beginning of text/line and hit tab or shift tab. Click icon for chart or table.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979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67">
          <p15:clr>
            <a:srgbClr val="FBAE40"/>
          </p15:clr>
        </p15:guide>
        <p15:guide id="2" pos="275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/2 Image OD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08A9BD9-B4C1-F761-F29D-1A29B1DDDC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6" y="1920240"/>
            <a:ext cx="5131970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6" y="1371600"/>
            <a:ext cx="5131970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31B503BD-4158-2C40-9E38-005D18DF3C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5131971" cy="549249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0351237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>
            <a:extLst>
              <a:ext uri="{FF2B5EF4-FFF2-40B4-BE49-F238E27FC236}">
                <a16:creationId xmlns:a16="http://schemas.microsoft.com/office/drawing/2014/main" id="{9187A733-2828-FF4D-A1DC-7E7D7BF66120}"/>
              </a:ext>
            </a:extLst>
          </p:cNvPr>
          <p:cNvSpPr txBox="1"/>
          <p:nvPr/>
        </p:nvSpPr>
        <p:spPr>
          <a:xfrm>
            <a:off x="2" y="2690337"/>
            <a:ext cx="12191999" cy="1477328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9000" i="0" noProof="0" dirty="0">
                <a:solidFill>
                  <a:schemeClr val="tx2"/>
                </a:solidFill>
                <a:latin typeface="+mn-lt"/>
              </a:rPr>
              <a:t>End Page layouts</a:t>
            </a:r>
          </a:p>
        </p:txBody>
      </p:sp>
    </p:spTree>
    <p:extLst>
      <p:ext uri="{BB962C8B-B14F-4D97-AF65-F5344CB8AC3E}">
        <p14:creationId xmlns:p14="http://schemas.microsoft.com/office/powerpoint/2010/main" val="32070677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EF54C89-1860-6542-AE68-06CDC85D9D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81346" y="2628924"/>
            <a:ext cx="3229307" cy="16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389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EF54C89-1860-6542-AE68-06CDC85D9D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481346" y="2628924"/>
            <a:ext cx="3229307" cy="160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2117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arning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B7B9861-91E9-C742-B7A7-F218EA9C1F1A}"/>
              </a:ext>
            </a:extLst>
          </p:cNvPr>
          <p:cNvSpPr txBox="1"/>
          <p:nvPr/>
        </p:nvSpPr>
        <p:spPr>
          <a:xfrm>
            <a:off x="2" y="1651589"/>
            <a:ext cx="12191999" cy="3554819"/>
          </a:xfrm>
          <a:prstGeom prst="rect">
            <a:avLst/>
          </a:prstGeom>
          <a:noFill/>
        </p:spPr>
        <p:txBody>
          <a:bodyPr wrap="square" lIns="337500" rIns="337500" rtlCol="0" anchor="ctr" anchorCtr="0">
            <a:spAutoFit/>
          </a:bodyPr>
          <a:lstStyle/>
          <a:p>
            <a:pPr algn="ctr"/>
            <a:r>
              <a:rPr lang="en-CA" sz="7500" noProof="0" dirty="0">
                <a:solidFill>
                  <a:schemeClr val="tx2"/>
                </a:solidFill>
                <a:latin typeface="+mj-lt"/>
              </a:rPr>
              <a:t>Do not use any of the layouts that may appear after this one</a:t>
            </a:r>
          </a:p>
        </p:txBody>
      </p:sp>
    </p:spTree>
    <p:extLst>
      <p:ext uri="{BB962C8B-B14F-4D97-AF65-F5344CB8AC3E}">
        <p14:creationId xmlns:p14="http://schemas.microsoft.com/office/powerpoint/2010/main" val="26020598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4718" y="0"/>
            <a:ext cx="205316" cy="971550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484718" y="971550"/>
            <a:ext cx="205316" cy="401638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>
            <a:off x="484718" y="1373188"/>
            <a:ext cx="205316" cy="70326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839" y="297658"/>
            <a:ext cx="10239828" cy="78266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0839" y="1202967"/>
            <a:ext cx="10239828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623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1641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 OD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A598385-0BD4-9F42-BC78-15B2A6F6CFA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62EA3A-E7C3-1643-B148-AADECEDF26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797639-85AF-C0C6-DA9C-14EA9296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825" y="5580496"/>
            <a:ext cx="3514129" cy="74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4825" y="1920240"/>
            <a:ext cx="7419975" cy="1508760"/>
          </a:xfrm>
        </p:spPr>
        <p:txBody>
          <a:bodyPr vert="horz" anchor="t"/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4825" y="1371600"/>
            <a:ext cx="7419975" cy="530693"/>
          </a:xfrm>
        </p:spPr>
        <p:txBody>
          <a:bodyPr anchor="t"/>
          <a:lstStyle>
            <a:lvl1pPr marL="0" indent="0" algn="l">
              <a:buNone/>
              <a:defRPr sz="32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Org/Dept/Lab name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2E778-C602-5B40-8E0C-1BAE808E36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825" y="4389120"/>
            <a:ext cx="3505201" cy="457200"/>
          </a:xfrm>
        </p:spPr>
        <p:txBody>
          <a:bodyPr/>
          <a:lstStyle>
            <a:lvl1pPr>
              <a:defRPr sz="14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Month 00, 20XX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99B368D-17E0-1440-9448-41A42D5E64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823" y="3566160"/>
            <a:ext cx="7419975" cy="549249"/>
          </a:xfr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  <a:lvl2pPr marL="0" indent="0">
              <a:buNone/>
              <a:defRPr sz="1800">
                <a:solidFill>
                  <a:schemeClr val="accent2"/>
                </a:solidFill>
              </a:defRPr>
            </a:lvl2pPr>
            <a:lvl3pPr>
              <a:defRPr sz="18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54995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41741" y="6378130"/>
            <a:ext cx="454745" cy="245223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lang="en-US" sz="1000" smtClean="0">
                <a:solidFill>
                  <a:schemeClr val="bg1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23A240F-EAFE-E84F-B44C-6D7A08E0E4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39199" y="6378130"/>
            <a:ext cx="2241177" cy="245223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lang="en-US" sz="1000" smtClean="0">
                <a:solidFill>
                  <a:schemeClr val="bg1">
                    <a:lumMod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MSK Confidential — do not distribute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2063" y="457201"/>
            <a:ext cx="11184423" cy="914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64" y="1700783"/>
            <a:ext cx="11184422" cy="44047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1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rgbClr val="272524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800" kern="1200">
          <a:solidFill>
            <a:srgbClr val="27252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318">
          <p15:clr>
            <a:srgbClr val="F26B43"/>
          </p15:clr>
        </p15:guide>
        <p15:guide id="3" pos="7370">
          <p15:clr>
            <a:srgbClr val="F26B43"/>
          </p15:clr>
        </p15:guide>
        <p15:guide id="4" orient="horz" pos="4170">
          <p15:clr>
            <a:srgbClr val="F26B43"/>
          </p15:clr>
        </p15:guide>
        <p15:guide id="5" orient="horz" pos="864">
          <p15:clr>
            <a:srgbClr val="F26B43"/>
          </p15:clr>
        </p15:guide>
        <p15:guide id="6" orient="horz" pos="1070">
          <p15:clr>
            <a:srgbClr val="F26B43"/>
          </p15:clr>
        </p15:guide>
        <p15:guide id="7" orient="horz" pos="384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owl.excelsior.edu/educator-resources/owl-across-disciplines/owl-across-the-disciplines-grammar-and-usage/" TargetMode="External"/><Relationship Id="rId5" Type="http://schemas.openxmlformats.org/officeDocument/2006/relationships/image" Target="../media/image13.jpg"/><Relationship Id="rId4" Type="http://schemas.openxmlformats.org/officeDocument/2006/relationships/hyperlink" Target="https://commons.wikimedia.org/wiki/File:Unbalanced_scales_simpler.sv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5.jpeg"/><Relationship Id="rId4" Type="http://schemas.openxmlformats.org/officeDocument/2006/relationships/hyperlink" Target="https://commons.wikimedia.org/wiki/File:Selection.sv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8.tm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s://www.hhs.gov/ohrp/regulations-and-policy/belmont-report/read-the-belmont-report/index.html" TargetMode="External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iem.com/2016/01/team-based-learning-2016-jgme-aliem-hot-topics-in-medical-education/group_session_800_clr_5156/" TargetMode="External"/><Relationship Id="rId3" Type="http://schemas.openxmlformats.org/officeDocument/2006/relationships/diagramLayout" Target="../diagrams/layout5.xml"/><Relationship Id="rId7" Type="http://schemas.openxmlformats.org/officeDocument/2006/relationships/image" Target="../media/image2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C7C720CE-2FB2-9E60-6802-481708C72CB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DCC095-E0E9-608B-FBAA-54FF611EC3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825" y="1593669"/>
            <a:ext cx="10048100" cy="1508760"/>
          </a:xfrm>
        </p:spPr>
        <p:txBody>
          <a:bodyPr/>
          <a:lstStyle/>
          <a:p>
            <a:r>
              <a:rPr lang="en-US" dirty="0"/>
              <a:t>Research Ethics, Regulatory Requirements, and the IRB/PB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BA89DD-E552-BDD1-1FA8-0619D966E2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June 3, 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9A073E-63B7-E418-FBA9-B6FBB23781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000" dirty="0"/>
              <a:t>Roy Cambria</a:t>
            </a:r>
          </a:p>
          <a:p>
            <a:r>
              <a:rPr lang="en-US" sz="2000" dirty="0"/>
              <a:t>HRPP Director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49F8E5C-1791-A0E5-F3A6-3B4C88967C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825" y="5582378"/>
            <a:ext cx="3505199" cy="7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35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3E5ED6-4614-1ACC-0760-6ACC715CCE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4EAD24-8508-F3F4-D2CD-7B1A10D12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788" y="-321749"/>
            <a:ext cx="11184423" cy="2161306"/>
          </a:xfrm>
        </p:spPr>
        <p:txBody>
          <a:bodyPr/>
          <a:lstStyle/>
          <a:p>
            <a:br>
              <a:rPr lang="en-US" dirty="0"/>
            </a:b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Why we have rules and regulations…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Events in Clinical Research History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009072-FD7C-BC0A-B17F-45930ECB2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271" t="25370" r="29062" b="21204"/>
          <a:stretch/>
        </p:blipFill>
        <p:spPr bwMode="auto">
          <a:xfrm>
            <a:off x="1143000" y="1678192"/>
            <a:ext cx="9470571" cy="48096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477C573-7AE9-EBC3-CC2D-6E2EE6E3ED69}"/>
              </a:ext>
            </a:extLst>
          </p:cNvPr>
          <p:cNvSpPr/>
          <p:nvPr/>
        </p:nvSpPr>
        <p:spPr>
          <a:xfrm>
            <a:off x="10331865" y="2424418"/>
            <a:ext cx="1398876" cy="1207545"/>
          </a:xfrm>
          <a:prstGeom prst="ellipse">
            <a:avLst/>
          </a:prstGeom>
          <a:noFill/>
          <a:ln>
            <a:solidFill>
              <a:srgbClr val="3082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FD37CB-4BE7-FBED-4B06-4481E75C2A08}"/>
              </a:ext>
            </a:extLst>
          </p:cNvPr>
          <p:cNvSpPr txBox="1"/>
          <p:nvPr/>
        </p:nvSpPr>
        <p:spPr>
          <a:xfrm>
            <a:off x="10470630" y="2542053"/>
            <a:ext cx="11567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08229"/>
                </a:solidFill>
              </a:rPr>
              <a:t>Revised Regulations (Common Rule)</a:t>
            </a:r>
          </a:p>
          <a:p>
            <a:pPr algn="ctr"/>
            <a:r>
              <a:rPr lang="en-US" sz="1200" dirty="0">
                <a:solidFill>
                  <a:srgbClr val="308229"/>
                </a:solidFill>
              </a:rPr>
              <a:t>1/2019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B39F781-CA0F-2C9F-4E6F-357439B17F3A}"/>
              </a:ext>
            </a:extLst>
          </p:cNvPr>
          <p:cNvSpPr txBox="1">
            <a:spLocks/>
          </p:cNvSpPr>
          <p:nvPr/>
        </p:nvSpPr>
        <p:spPr>
          <a:xfrm>
            <a:off x="442948" y="136936"/>
            <a:ext cx="11184422" cy="2952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tabLst/>
              <a:defRPr sz="1800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accent1"/>
                </a:solidFill>
              </a:rPr>
              <a:t>Ethics, Requirements &amp; the IRB/PB</a:t>
            </a:r>
          </a:p>
        </p:txBody>
      </p:sp>
    </p:spTree>
    <p:extLst>
      <p:ext uri="{BB962C8B-B14F-4D97-AF65-F5344CB8AC3E}">
        <p14:creationId xmlns:p14="http://schemas.microsoft.com/office/powerpoint/2010/main" val="3358091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C397A1D-6C17-8938-F1D2-EB235927F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815786"/>
            <a:ext cx="3412236" cy="1429677"/>
          </a:xfrm>
        </p:spPr>
        <p:txBody>
          <a:bodyPr anchor="t">
            <a:normAutofit/>
          </a:bodyPr>
          <a:lstStyle/>
          <a:p>
            <a:r>
              <a:rPr lang="en-US" dirty="0"/>
              <a:t>Nuremberg Code Established 1948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EA3B78-2591-3AA2-6372-55BA74B7EBD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12064" y="421340"/>
            <a:ext cx="3412236" cy="295276"/>
          </a:xfrm>
        </p:spPr>
        <p:txBody>
          <a:bodyPr anchor="b">
            <a:noAutofit/>
          </a:bodyPr>
          <a:lstStyle/>
          <a:p>
            <a:r>
              <a:rPr lang="en-US" dirty="0"/>
              <a:t>Ethics, Requirements &amp; the IRB/PB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F6ED9D-C9DF-90F3-A34B-69C46B4372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2063" y="1881964"/>
            <a:ext cx="3733365" cy="4223562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The Code became prototype of many later codes intended to assure that research involving human subjects would be carried out in ethical manner: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Voluntary consent required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Research necessary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Reduce risk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Qualified individuals</a:t>
            </a:r>
          </a:p>
          <a:p>
            <a:pPr lvl="1">
              <a:lnSpc>
                <a:spcPct val="90000"/>
              </a:lnSpc>
            </a:pPr>
            <a:endParaRPr lang="en-US" sz="1600" dirty="0"/>
          </a:p>
          <a:p>
            <a:pPr marL="0" lvl="1" indent="0">
              <a:lnSpc>
                <a:spcPct val="90000"/>
              </a:lnSpc>
              <a:buNone/>
            </a:pPr>
            <a:br>
              <a:rPr lang="en-US" sz="1400" dirty="0"/>
            </a:br>
            <a:endParaRPr lang="en-US" sz="1400" dirty="0"/>
          </a:p>
        </p:txBody>
      </p:sp>
      <p:pic>
        <p:nvPicPr>
          <p:cNvPr id="8" name="Picture 7" descr="http://www.thetimes.co.uk/tto/multimedia/archive/00422/130223996_Klee2_422279c.jpg">
            <a:extLst>
              <a:ext uri="{FF2B5EF4-FFF2-40B4-BE49-F238E27FC236}">
                <a16:creationId xmlns:a16="http://schemas.microsoft.com/office/drawing/2014/main" id="{ABC2AFC6-EC75-82A7-7B6E-E534C693B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8" r="10231" b="1"/>
          <a:stretch/>
        </p:blipFill>
        <p:spPr bwMode="auto">
          <a:xfrm>
            <a:off x="4838700" y="470636"/>
            <a:ext cx="6861175" cy="56348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4386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8FF1A-EC08-43AE-84B1-FA55BB9E7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3" y="1602769"/>
            <a:ext cx="5148997" cy="5017106"/>
          </a:xfrm>
        </p:spPr>
        <p:txBody>
          <a:bodyPr anchor="t"/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1. Social and clinical value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pPr marL="0" indent="0">
              <a:buNone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2. Scientific validity</a:t>
            </a:r>
          </a:p>
          <a:p>
            <a:pPr marL="0" indent="0"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8423EC-37C0-4317-B70E-7B937394E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+mn-lt"/>
              </a:rPr>
              <a:t>Guiding Principles for Ethical Research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1A9580-1405-955D-69D3-AEB761E630C9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0AD734-1D02-4DDE-8950-E2D1F42D6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49962" y="1881564"/>
            <a:ext cx="1697164" cy="15020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4675C2-F5B0-4610-8763-3A3D6562EEBF}"/>
              </a:ext>
            </a:extLst>
          </p:cNvPr>
          <p:cNvSpPr txBox="1"/>
          <p:nvPr/>
        </p:nvSpPr>
        <p:spPr>
          <a:xfrm>
            <a:off x="7672930" y="1936766"/>
            <a:ext cx="40070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US" sz="2000" i="1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 </a:t>
            </a:r>
          </a:p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improvement of health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842B61-E6B8-454E-8D89-78A23FD4C2B0}"/>
              </a:ext>
            </a:extLst>
          </p:cNvPr>
          <p:cNvSpPr txBox="1"/>
          <p:nvPr/>
        </p:nvSpPr>
        <p:spPr>
          <a:xfrm>
            <a:off x="1101365" y="2466736"/>
            <a:ext cx="3970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Minimize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risk and burden to research participants</a:t>
            </a:r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FA70D56A-70FE-4653-8C24-DD116AC86A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36305" y="4585125"/>
            <a:ext cx="1547418" cy="154741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1B1DE64-A412-492C-9C0D-9F1149CDF53D}"/>
              </a:ext>
            </a:extLst>
          </p:cNvPr>
          <p:cNvSpPr txBox="1"/>
          <p:nvPr/>
        </p:nvSpPr>
        <p:spPr>
          <a:xfrm>
            <a:off x="3470802" y="5128001"/>
            <a:ext cx="77313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research designed to answer the question?</a:t>
            </a:r>
          </a:p>
        </p:txBody>
      </p:sp>
    </p:spTree>
    <p:extLst>
      <p:ext uri="{BB962C8B-B14F-4D97-AF65-F5344CB8AC3E}">
        <p14:creationId xmlns:p14="http://schemas.microsoft.com/office/powerpoint/2010/main" val="5904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8FF1A-EC08-43AE-84B1-FA55BB9E7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1654139"/>
            <a:ext cx="4553096" cy="4965736"/>
          </a:xfrm>
        </p:spPr>
        <p:txBody>
          <a:bodyPr anchor="t"/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3. Fair subject selection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4. Favorable risk-benefit ratio</a:t>
            </a:r>
          </a:p>
          <a:p>
            <a:pPr marL="0" indent="0"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8423EC-37C0-4317-B70E-7B937394E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Guiding Principles for Ethical Research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32C46-2D18-96EA-2354-32E3D4A493AE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5A808B21-E508-40C0-83E3-659E7E462F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002775" y="2061423"/>
            <a:ext cx="1685647" cy="18125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5C1AF5-A004-414D-8C00-3C5AD3771CA3}"/>
              </a:ext>
            </a:extLst>
          </p:cNvPr>
          <p:cNvSpPr txBox="1"/>
          <p:nvPr/>
        </p:nvSpPr>
        <p:spPr>
          <a:xfrm>
            <a:off x="4644910" y="1771402"/>
            <a:ext cx="66928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criteria for recruiting participants should be scientific goals of study</a:t>
            </a:r>
          </a:p>
          <a:p>
            <a:pPr marL="688975" lvl="1" indent="-231775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Inclusive</a:t>
            </a:r>
            <a:r>
              <a:rPr lang="en-US" i="1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all who meet criteria</a:t>
            </a:r>
          </a:p>
          <a:p>
            <a:pPr marL="688975" lvl="1" indent="-231775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Protects</a:t>
            </a:r>
            <a:r>
              <a:rPr lang="en-US" i="1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vulnerable populations or those who may be subject to undue coercion or influence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E9EA596-FB30-B431-23FB-8A24E3A591E7}"/>
              </a:ext>
            </a:extLst>
          </p:cNvPr>
          <p:cNvGrpSpPr/>
          <p:nvPr/>
        </p:nvGrpSpPr>
        <p:grpSpPr>
          <a:xfrm>
            <a:off x="7365906" y="3429000"/>
            <a:ext cx="2906896" cy="1754326"/>
            <a:chOff x="7514353" y="4229750"/>
            <a:chExt cx="2906896" cy="1754326"/>
          </a:xfrm>
        </p:grpSpPr>
        <p:pic>
          <p:nvPicPr>
            <p:cNvPr id="19" name="Picture 4" descr="balance balance seesaw stock pictures, royalty-free photos &amp; images">
              <a:extLst>
                <a:ext uri="{FF2B5EF4-FFF2-40B4-BE49-F238E27FC236}">
                  <a16:creationId xmlns:a16="http://schemas.microsoft.com/office/drawing/2014/main" id="{98016978-422B-4AD2-9365-5A6FA0C889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1111" y="4229750"/>
              <a:ext cx="2339102" cy="1754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9ADF9D-335B-4727-BD23-209F8C6B919F}"/>
                </a:ext>
              </a:extLst>
            </p:cNvPr>
            <p:cNvSpPr txBox="1"/>
            <p:nvPr/>
          </p:nvSpPr>
          <p:spPr>
            <a:xfrm>
              <a:off x="7514353" y="5604716"/>
              <a:ext cx="67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Risk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68D58F-3C3F-4A07-AE18-07D6B5763889}"/>
                </a:ext>
              </a:extLst>
            </p:cNvPr>
            <p:cNvSpPr txBox="1"/>
            <p:nvPr/>
          </p:nvSpPr>
          <p:spPr>
            <a:xfrm>
              <a:off x="9454318" y="4503193"/>
              <a:ext cx="9669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4"/>
                  </a:solidFill>
                </a:rPr>
                <a:t>Benefit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F729090-67C7-41A8-8BEF-FAFC58A27E88}"/>
              </a:ext>
            </a:extLst>
          </p:cNvPr>
          <p:cNvSpPr txBox="1"/>
          <p:nvPr/>
        </p:nvSpPr>
        <p:spPr>
          <a:xfrm>
            <a:off x="751128" y="4608274"/>
            <a:ext cx="637571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3336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 physical, psychological, economic, social</a:t>
            </a:r>
          </a:p>
          <a:p>
            <a:pPr marL="342900" indent="-23336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 to </a:t>
            </a:r>
            <a:r>
              <a:rPr lang="en-US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minimize the risks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inconvenience to participants and </a:t>
            </a:r>
            <a:r>
              <a:rPr lang="en-US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maximize the potential benefits</a:t>
            </a:r>
          </a:p>
        </p:txBody>
      </p:sp>
    </p:spTree>
    <p:extLst>
      <p:ext uri="{BB962C8B-B14F-4D97-AF65-F5344CB8AC3E}">
        <p14:creationId xmlns:p14="http://schemas.microsoft.com/office/powerpoint/2010/main" val="80951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62FA12-8998-FBE1-E54A-3C7772E2B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815786"/>
            <a:ext cx="3496410" cy="1429677"/>
          </a:xfrm>
        </p:spPr>
        <p:txBody>
          <a:bodyPr anchor="t">
            <a:normAutofit/>
          </a:bodyPr>
          <a:lstStyle/>
          <a:p>
            <a:r>
              <a:rPr lang="en-US" dirty="0"/>
              <a:t>Tuskegee Syphilis Study (1932- 1972)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6374E5-EDF7-9702-95D7-8AC32429925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12064" y="421340"/>
            <a:ext cx="3412236" cy="295276"/>
          </a:xfrm>
        </p:spPr>
        <p:txBody>
          <a:bodyPr anchor="b">
            <a:noAutofit/>
          </a:bodyPr>
          <a:lstStyle/>
          <a:p>
            <a:r>
              <a:rPr lang="en-US" dirty="0"/>
              <a:t>Ethics, Requirements &amp; the IRB/PB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F1AB616A-9235-90FC-D9F7-D0FAFFD985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2125" y="2093350"/>
            <a:ext cx="3876675" cy="3590935"/>
          </a:xfrm>
        </p:spPr>
        <p:txBody>
          <a:bodyPr/>
          <a:lstStyle/>
          <a:p>
            <a:r>
              <a:rPr lang="en-US" dirty="0"/>
              <a:t>1932 United States PHS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Macon County, Alabama</a:t>
            </a:r>
          </a:p>
          <a:p>
            <a:r>
              <a:rPr lang="en-US" dirty="0"/>
              <a:t>Evaluate untreated syphilis in black men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N= 400 infected</a:t>
            </a:r>
          </a:p>
          <a:p>
            <a:r>
              <a:rPr lang="en-US" dirty="0"/>
              <a:t>N= 200 uninfected controls</a:t>
            </a:r>
          </a:p>
          <a:p>
            <a:r>
              <a:rPr lang="en-US" dirty="0"/>
              <a:t>Followed x 40 years</a:t>
            </a:r>
          </a:p>
          <a:p>
            <a:endParaRPr lang="en-US" dirty="0"/>
          </a:p>
          <a:p>
            <a:r>
              <a:rPr lang="en-US" dirty="0"/>
              <a:t>Publications 1936 → 1960’s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7" name="Picture 6" descr="Several people standing in a field&#10;&#10;Description automatically generated">
            <a:extLst>
              <a:ext uri="{FF2B5EF4-FFF2-40B4-BE49-F238E27FC236}">
                <a16:creationId xmlns:a16="http://schemas.microsoft.com/office/drawing/2014/main" id="{4F3F3DE5-42D1-BE10-AB0B-18FDC1096E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39" r="18241"/>
          <a:stretch/>
        </p:blipFill>
        <p:spPr>
          <a:xfrm>
            <a:off x="4752940" y="611555"/>
            <a:ext cx="6861175" cy="56348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8136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B4ED914E-972F-F6CF-2BDB-B5EE3A9366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1633357"/>
            <a:ext cx="5363796" cy="4986518"/>
          </a:xfrm>
        </p:spPr>
        <p:txBody>
          <a:bodyPr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Participants were not informed about their disease or participation</a:t>
            </a:r>
            <a:br>
              <a:rPr lang="en-US" sz="2000" dirty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No consent</a:t>
            </a:r>
            <a:br>
              <a:rPr lang="en-US" sz="2000" dirty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Penicillin identified as curative therapy in 1943, widely available in 1950’s; not utilized</a:t>
            </a:r>
            <a:br>
              <a:rPr lang="en-US" sz="2000" dirty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July 26</a:t>
            </a:r>
            <a:r>
              <a:rPr lang="en-US" sz="2000" baseline="30000" dirty="0">
                <a:solidFill>
                  <a:schemeClr val="tx1"/>
                </a:solidFill>
              </a:rPr>
              <a:t>th</a:t>
            </a:r>
            <a:r>
              <a:rPr lang="en-US" sz="2000" dirty="0">
                <a:solidFill>
                  <a:schemeClr val="tx1"/>
                </a:solidFill>
              </a:rPr>
              <a:t>,1972, Jean Heller investigative reporter: New York Times, Washington Star</a:t>
            </a:r>
            <a:br>
              <a:rPr lang="en-US" sz="2000" dirty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President Clinton – formal apology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49496D7-99AF-2BC0-695A-253D03D9A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Tuskegee Syphilis Study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7D195D-EC7D-2EB7-82BE-1EA330D288B1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 anchor="b">
            <a:normAutofit lnSpcReduction="10000"/>
          </a:bodyPr>
          <a:lstStyle/>
          <a:p>
            <a:r>
              <a:rPr lang="en-US" dirty="0"/>
              <a:t>Ethics, Requirements &amp; the IRB/PB</a:t>
            </a:r>
          </a:p>
        </p:txBody>
      </p:sp>
      <p:pic>
        <p:nvPicPr>
          <p:cNvPr id="11" name="Picture 10" descr="A screenshot of a newspaper&#10;&#10;Description automatically generated">
            <a:extLst>
              <a:ext uri="{FF2B5EF4-FFF2-40B4-BE49-F238E27FC236}">
                <a16:creationId xmlns:a16="http://schemas.microsoft.com/office/drawing/2014/main" id="{2910868B-5347-8AB3-260F-3705CFA1E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5661" y="905388"/>
            <a:ext cx="4254459" cy="42944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7A01873-701D-D9BA-893C-D9B44A35DFBD}"/>
              </a:ext>
            </a:extLst>
          </p:cNvPr>
          <p:cNvSpPr txBox="1"/>
          <p:nvPr/>
        </p:nvSpPr>
        <p:spPr>
          <a:xfrm>
            <a:off x="8210574" y="2051956"/>
            <a:ext cx="2049224" cy="37002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en-US" dirty="0">
              <a:solidFill>
                <a:srgbClr val="27252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10FFBF-E3A7-9414-09DA-83C7C8CE16D9}"/>
              </a:ext>
            </a:extLst>
          </p:cNvPr>
          <p:cNvSpPr txBox="1"/>
          <p:nvPr/>
        </p:nvSpPr>
        <p:spPr>
          <a:xfrm>
            <a:off x="6657654" y="1416206"/>
            <a:ext cx="3472665" cy="4931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en-US" dirty="0">
              <a:solidFill>
                <a:srgbClr val="272524"/>
              </a:solidFill>
            </a:endParaRPr>
          </a:p>
        </p:txBody>
      </p:sp>
      <p:pic>
        <p:nvPicPr>
          <p:cNvPr id="21" name="Picture 20" descr="A person checking a person's arm&#10;&#10;Description automatically generated">
            <a:extLst>
              <a:ext uri="{FF2B5EF4-FFF2-40B4-BE49-F238E27FC236}">
                <a16:creationId xmlns:a16="http://schemas.microsoft.com/office/drawing/2014/main" id="{9DFB4AD5-D6FD-448E-542B-659CE6F68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890" y="1297409"/>
            <a:ext cx="3793861" cy="323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86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9031E-B3B4-0A86-C3A4-7F46B75790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064" y="6374651"/>
            <a:ext cx="9093754" cy="245223"/>
          </a:xfrm>
        </p:spPr>
        <p:txBody>
          <a:bodyPr/>
          <a:lstStyle/>
          <a:p>
            <a:r>
              <a:rPr lang="en-US" sz="1050">
                <a:solidFill>
                  <a:schemeClr val="tx1"/>
                </a:solidFill>
                <a:hlinkClick r:id="rId3"/>
              </a:rPr>
              <a:t>https://www.hhs.gov/ohrp/regulations-and-policy/belmont-report/read-the-belmont-report/index.html</a:t>
            </a:r>
            <a:endParaRPr lang="en-US" sz="105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cap="none">
                <a:cs typeface="Arial" panose="020B0604020202020204" pitchFamily="34" charset="0"/>
              </a:rPr>
              <a:t>The Belmont Report: Basis of ‘111 Criteria’</a:t>
            </a:r>
            <a:endParaRPr lang="en-US" cap="none" dirty="0"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E4B65C-7C65-D659-35D3-F8898236C4AA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43571007"/>
              </p:ext>
            </p:extLst>
          </p:nvPr>
        </p:nvGraphicFramePr>
        <p:xfrm>
          <a:off x="1410238" y="1662545"/>
          <a:ext cx="8805179" cy="4207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1406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6702A8-83C0-8FAD-EB60-78B05AE69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accomplish?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1CD31B-08BC-3B7C-8F95-023BB22E208B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D6BD18D-3CE3-42E8-168B-1F7996F32F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2088156"/>
              </p:ext>
            </p:extLst>
          </p:nvPr>
        </p:nvGraphicFramePr>
        <p:xfrm>
          <a:off x="1077842" y="1631604"/>
          <a:ext cx="10017621" cy="4405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5548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375140-7425-64E7-3457-325E2D46DE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18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4E13AF-EF66-9117-FB29-79BFDC469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3" y="547598"/>
            <a:ext cx="11184423" cy="557784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Regulations and Guidance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A6F9F9-4DB8-BFB0-0B34-26F8B2625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231641"/>
            <a:ext cx="11184422" cy="487388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Ethics: The Belmont Report</a:t>
            </a:r>
          </a:p>
          <a:p>
            <a:pPr>
              <a:defRPr/>
            </a:pP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Regulatory Requirements:</a:t>
            </a:r>
          </a:p>
          <a:p>
            <a:pPr marL="800100" lvl="2" indent="-342900">
              <a:defRPr/>
            </a:pPr>
            <a:r>
              <a:rPr lang="en-US" sz="2400" dirty="0"/>
              <a:t>The Common Rule </a:t>
            </a:r>
            <a:r>
              <a:rPr lang="en-US" sz="2000" dirty="0"/>
              <a:t>(DHHS-Office for Human Research Protections; 45 CFR 46)</a:t>
            </a:r>
          </a:p>
          <a:p>
            <a:pPr marL="800100" lvl="2" indent="-342900">
              <a:defRPr/>
            </a:pPr>
            <a:r>
              <a:rPr lang="en-US" sz="2400" dirty="0"/>
              <a:t>Food &amp; Drug Administration </a:t>
            </a:r>
            <a:r>
              <a:rPr lang="en-US" sz="2000" dirty="0"/>
              <a:t>(21 CFR 50, 56, 312, 812)</a:t>
            </a:r>
          </a:p>
          <a:p>
            <a:pPr marL="800100" lvl="2" indent="-342900">
              <a:defRPr/>
            </a:pPr>
            <a:r>
              <a:rPr lang="en-US" sz="2400" dirty="0"/>
              <a:t>Office of Civil Rights </a:t>
            </a:r>
            <a:r>
              <a:rPr lang="en-US" sz="2000" dirty="0"/>
              <a:t>(Privacy-HIPAA)</a:t>
            </a:r>
          </a:p>
          <a:p>
            <a:pPr>
              <a:defRPr/>
            </a:pP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International Conference on Harmonization (ICH): Good Clinical Practice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1400" b="1" dirty="0">
              <a:solidFill>
                <a:srgbClr val="272524"/>
              </a:solidFill>
              <a:effectLst/>
              <a:latin typeface="Segoe UI" panose="020B0502040204020203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effectLst/>
                <a:latin typeface="+mj-lt"/>
                <a:ea typeface="Calibri" panose="020F0502020204030204" pitchFamily="34" charset="0"/>
              </a:rPr>
              <a:t>Association for the Accreditation of Human Research Protection Programs (AAHRPP) </a:t>
            </a:r>
            <a:endParaRPr lang="en-US" sz="2400" dirty="0">
              <a:latin typeface="+mj-lt"/>
            </a:endParaRPr>
          </a:p>
          <a:p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B5AC605-2BF0-4826-5C2A-886580ABFB0F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95514" y="126064"/>
            <a:ext cx="11184422" cy="295276"/>
          </a:xfrm>
        </p:spPr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</p:spTree>
    <p:extLst>
      <p:ext uri="{BB962C8B-B14F-4D97-AF65-F5344CB8AC3E}">
        <p14:creationId xmlns:p14="http://schemas.microsoft.com/office/powerpoint/2010/main" val="2176482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C522F-685F-68C2-37DA-876F7C535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D2C4D3-184C-A52F-DABE-4CF0870648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41741" y="6378130"/>
            <a:ext cx="454745" cy="245223"/>
          </a:xfrm>
        </p:spPr>
        <p:txBody>
          <a:bodyPr lIns="0" tIns="0" rIns="0" bIns="0" anchor="b">
            <a:normAutofit/>
          </a:bodyPr>
          <a:lstStyle/>
          <a:p>
            <a:pPr>
              <a:spcAft>
                <a:spcPts val="600"/>
              </a:spcAft>
            </a:pPr>
            <a:fld id="{523A240F-EAFE-E84F-B44C-6D7A08E0E409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31190331-5544-D743-A780-FB98000C3D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39199" y="6378130"/>
            <a:ext cx="2241177" cy="24522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MSK Confidential — do not distribute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D92216A2-A650-C267-16D5-3ACCDE8D2FB4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4838700" y="6374651"/>
            <a:ext cx="3839134" cy="24522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65967E-E5C9-77A4-8902-10C5FA90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815786"/>
            <a:ext cx="3412236" cy="1429677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b="1" kern="1200" spc="-50" baseline="0">
                <a:latin typeface="+mj-lt"/>
                <a:ea typeface="+mj-ea"/>
                <a:cs typeface="+mj-cs"/>
              </a:rPr>
              <a:t>Regulations and Guidance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E469A1B-4446-317B-92B3-D9A6AD78ECF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12064" y="421340"/>
            <a:ext cx="3412236" cy="295276"/>
          </a:xfrm>
        </p:spPr>
        <p:txBody>
          <a:bodyPr vert="horz" lIns="0" tIns="0" rIns="0" bIns="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600" b="1" kern="1200">
                <a:latin typeface="+mn-lt"/>
                <a:ea typeface="+mn-ea"/>
                <a:cs typeface="+mn-cs"/>
              </a:rPr>
              <a:t>Ethics, Requirements &amp; the IRB/PB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97929B-E784-7FE9-A15D-E3BAE54E79B1}"/>
              </a:ext>
            </a:extLst>
          </p:cNvPr>
          <p:cNvSpPr txBox="1"/>
          <p:nvPr/>
        </p:nvSpPr>
        <p:spPr>
          <a:xfrm>
            <a:off x="512064" y="2013145"/>
            <a:ext cx="3411537" cy="35909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>
                <a:solidFill>
                  <a:schemeClr val="bg1"/>
                </a:solidFill>
              </a:rPr>
              <a:t> 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>
                <a:solidFill>
                  <a:schemeClr val="bg1"/>
                </a:solidFill>
              </a:rPr>
              <a:t>Subpart A: </a:t>
            </a:r>
            <a:r>
              <a:rPr lang="en-US" sz="1400">
                <a:solidFill>
                  <a:schemeClr val="bg1"/>
                </a:solidFill>
              </a:rPr>
              <a:t>Basic HHS Policy for Protection of Human Research Subjects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>
                <a:solidFill>
                  <a:schemeClr val="bg1"/>
                </a:solidFill>
              </a:rPr>
              <a:t>Subpart B:  </a:t>
            </a:r>
            <a:r>
              <a:rPr lang="en-US" sz="1400">
                <a:solidFill>
                  <a:schemeClr val="bg1"/>
                </a:solidFill>
              </a:rPr>
              <a:t>Additional Protections for Pregnant Women, Human Fetuses and Neonates Involved in Research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>
                <a:solidFill>
                  <a:schemeClr val="bg1"/>
                </a:solidFill>
              </a:rPr>
              <a:t>Subpart C: </a:t>
            </a:r>
            <a:r>
              <a:rPr lang="en-US" sz="1400">
                <a:solidFill>
                  <a:schemeClr val="bg1"/>
                </a:solidFill>
              </a:rPr>
              <a:t>Additional Protections Pertaining to Biomedical and Behavioral Research Involving Prisoners as Subjects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>
                <a:solidFill>
                  <a:schemeClr val="bg1"/>
                </a:solidFill>
              </a:rPr>
              <a:t>Subpart D: </a:t>
            </a:r>
            <a:r>
              <a:rPr lang="en-US" sz="1400">
                <a:solidFill>
                  <a:schemeClr val="bg1"/>
                </a:solidFill>
              </a:rPr>
              <a:t>Additional Protections for Children Involved as Subjects in Research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>
                <a:solidFill>
                  <a:schemeClr val="bg1"/>
                </a:solidFill>
              </a:rPr>
              <a:t>Subpart E: </a:t>
            </a:r>
            <a:r>
              <a:rPr lang="en-US" sz="1400">
                <a:solidFill>
                  <a:schemeClr val="bg1"/>
                </a:solidFill>
              </a:rPr>
              <a:t>Registration of Institutional Review Boards</a:t>
            </a:r>
          </a:p>
        </p:txBody>
      </p:sp>
      <p:pic>
        <p:nvPicPr>
          <p:cNvPr id="3" name="Content Placeholder 2" descr="A close-up of a document&#10;&#10;AI-generated content may be incorrect.">
            <a:extLst>
              <a:ext uri="{FF2B5EF4-FFF2-40B4-BE49-F238E27FC236}">
                <a16:creationId xmlns:a16="http://schemas.microsoft.com/office/drawing/2014/main" id="{4DBA07D3-ED1C-1742-474B-DAB9055D60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12" y="470636"/>
            <a:ext cx="4352951" cy="563488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86111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DD2DA4-B4A9-4953-9957-A7FE03E768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897807-4613-6141-8872-9CD0F14238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ED53289-1065-0D3E-C359-DB4A1EACC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7A580B4-D1F0-AB17-66B7-6675DAF12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C29EFC-CE73-54E9-9679-C336195EF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What is research?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Historical Background in Clinical Research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Ethics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Federal Regulations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Institutional Review Board/Privacy Board (IRB/PB)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966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EC36071-09FB-01C9-42A1-F30A1C0EC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IRB Criteria for Research Approval ‘111 Criteria’</a:t>
            </a:r>
            <a:br>
              <a:rPr lang="en-US" dirty="0"/>
            </a:br>
            <a:r>
              <a:rPr lang="en-US" sz="2400" dirty="0"/>
              <a:t>45 CFR 46.111, 21 CFR 56.111 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ABE824-AE14-4213-4782-D94819689D83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3CB2AE1-9BF4-830E-D06D-3A306CAC13B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24422" y="1636901"/>
          <a:ext cx="8127803" cy="4405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9322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FA0546C-2D5C-EEF8-B2EA-6F51D21309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41741" y="6378130"/>
            <a:ext cx="454745" cy="245223"/>
          </a:xfrm>
        </p:spPr>
        <p:txBody>
          <a:bodyPr/>
          <a:lstStyle/>
          <a:p>
            <a:pPr>
              <a:spcAft>
                <a:spcPts val="600"/>
              </a:spcAft>
            </a:pPr>
            <a:fld id="{523A240F-EAFE-E84F-B44C-6D7A08E0E409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B291947-06BA-5257-5E2A-3C8C641365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39199" y="6378130"/>
            <a:ext cx="2241177" cy="24522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MSK Confidential — do not distribute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926D5A-98DF-FE72-584F-E333866E9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" y="1371600"/>
            <a:ext cx="7419975" cy="4718050"/>
          </a:xfrm>
        </p:spPr>
        <p:txBody>
          <a:bodyPr anchor="ctr">
            <a:normAutofit/>
          </a:bodyPr>
          <a:lstStyle/>
          <a:p>
            <a:r>
              <a:rPr lang="en-US" dirty="0"/>
              <a:t>What is an IRB/PB?</a:t>
            </a:r>
          </a:p>
        </p:txBody>
      </p:sp>
    </p:spTree>
    <p:extLst>
      <p:ext uri="{BB962C8B-B14F-4D97-AF65-F5344CB8AC3E}">
        <p14:creationId xmlns:p14="http://schemas.microsoft.com/office/powerpoint/2010/main" val="3134471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2916CF-503D-A511-8D6F-AEE989083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Institutional Review Board (IRB), Types, Membership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2A9157-7F18-0D6C-C117-12DC710ABD7F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C87058A-F3B0-4890-3DBB-89779BE186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3335175"/>
              </p:ext>
            </p:extLst>
          </p:nvPr>
        </p:nvGraphicFramePr>
        <p:xfrm>
          <a:off x="512764" y="1700214"/>
          <a:ext cx="11057913" cy="2300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6E5F70A2-E79A-BBD7-B461-8FA711DFD0C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505845" y="4329114"/>
            <a:ext cx="3058000" cy="1911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71236C6-450F-0F17-673E-B06D4864BC0A}"/>
              </a:ext>
            </a:extLst>
          </p:cNvPr>
          <p:cNvSpPr txBox="1"/>
          <p:nvPr/>
        </p:nvSpPr>
        <p:spPr>
          <a:xfrm>
            <a:off x="512764" y="4564885"/>
            <a:ext cx="61370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u="sng" dirty="0">
                <a:solidFill>
                  <a:srgbClr val="272524"/>
                </a:solidFill>
              </a:rPr>
              <a:t>IRB composition ≥ 5 members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At least 1 scientist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At least 1 non-scientist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At least 1 lay-member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Sufficient qualification: experience, expertise</a:t>
            </a:r>
          </a:p>
        </p:txBody>
      </p:sp>
    </p:spTree>
    <p:extLst>
      <p:ext uri="{BB962C8B-B14F-4D97-AF65-F5344CB8AC3E}">
        <p14:creationId xmlns:p14="http://schemas.microsoft.com/office/powerpoint/2010/main" val="297331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C67E09B-9B5D-9881-5CEC-8C90860C2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IRB, Privacy Board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2DC0E4-307F-F6D1-CFA3-C6D9785F8C4A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F86A8A0-D797-FF98-3BF7-9F611D881F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072754"/>
              </p:ext>
            </p:extLst>
          </p:nvPr>
        </p:nvGraphicFramePr>
        <p:xfrm>
          <a:off x="512765" y="1511658"/>
          <a:ext cx="9391524" cy="3543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26162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1C5443A-7C3D-5FD3-5DB0-A962759D5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IRB/ Independent Ethics Committee Mission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0834C6-CC02-166E-F95D-0506251DC4D7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9172698-8D27-B0E7-BA5E-2DF0BC62D54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1072" y="1847346"/>
          <a:ext cx="10987574" cy="3635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8107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02C72E-F4CA-DB95-DE1A-52996C9357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25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B613D-CB1D-EECC-9384-0A8B27E8CDF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F7C732-35C3-31E5-D377-63DA74E9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18193"/>
            <a:ext cx="11184423" cy="557784"/>
          </a:xfrm>
        </p:spPr>
        <p:txBody>
          <a:bodyPr/>
          <a:lstStyle/>
          <a:p>
            <a:r>
              <a:rPr lang="en-US" dirty="0"/>
              <a:t>Institutional Review Board / Privacy Board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6F6E6A-FF3B-FFF1-B498-C7BB360694AF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12064" y="1262246"/>
            <a:ext cx="11184422" cy="295276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IRB/PB Process</a:t>
            </a:r>
            <a:endParaRPr lang="en-US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B073A4-18D4-9040-3F61-1CD12933A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What is reviewed to ensure protection?</a:t>
            </a:r>
          </a:p>
          <a:p>
            <a:pPr marL="0" indent="0">
              <a:buNone/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Protocol &amp; Consent Form/Research Authorization(s)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Continuing Review Reports (progress to date / re-approval of research)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Protocol and Consent Amendments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Serious Adverse Events/Non-Compliance/Unanticipated Problems</a:t>
            </a:r>
          </a:p>
          <a:p>
            <a:pPr lvl="1"/>
            <a:endParaRPr lang="en-US" sz="2400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192BCE4A-756A-24C1-7360-DAC18F89FCFD}"/>
              </a:ext>
            </a:extLst>
          </p:cNvPr>
          <p:cNvSpPr txBox="1">
            <a:spLocks/>
          </p:cNvSpPr>
          <p:nvPr/>
        </p:nvSpPr>
        <p:spPr>
          <a:xfrm>
            <a:off x="503789" y="179656"/>
            <a:ext cx="11184422" cy="2952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8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Ethics, Requirements &amp; the IRB/PB</a:t>
            </a:r>
          </a:p>
        </p:txBody>
      </p:sp>
    </p:spTree>
    <p:extLst>
      <p:ext uri="{BB962C8B-B14F-4D97-AF65-F5344CB8AC3E}">
        <p14:creationId xmlns:p14="http://schemas.microsoft.com/office/powerpoint/2010/main" val="1745992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02C72E-F4CA-DB95-DE1A-52996C9357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B613D-CB1D-EECC-9384-0A8B27E8CDF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45 CFR 46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F7C732-35C3-31E5-D377-63DA74E9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59538"/>
            <a:ext cx="11184423" cy="557784"/>
          </a:xfrm>
        </p:spPr>
        <p:txBody>
          <a:bodyPr/>
          <a:lstStyle/>
          <a:p>
            <a:r>
              <a:rPr lang="en-US" dirty="0"/>
              <a:t>Institutional Review Board / Privacy Board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B073A4-18D4-9040-3F61-1CD12933A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733717"/>
            <a:ext cx="11184422" cy="4640934"/>
          </a:xfrm>
        </p:spPr>
        <p:txBody>
          <a:bodyPr/>
          <a:lstStyle/>
          <a:p>
            <a:pPr>
              <a:defRPr/>
            </a:pPr>
            <a:r>
              <a:rPr lang="en-US" sz="2000" dirty="0">
                <a:cs typeface="Arial" panose="020B0604020202020204" pitchFamily="34" charset="0"/>
              </a:rPr>
              <a:t>Consent / Research Authorization: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Voluntary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Must be signed by the subject prior to the participation in a research protocol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Consenting is an </a:t>
            </a:r>
            <a:r>
              <a:rPr lang="en-US" sz="2000" b="1" u="sng" dirty="0"/>
              <a:t>ongoing process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Regulations require the Informed Consent to have ‘required elements’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The Research Authorization (RA) obtains approval from the subject, that “we” can access, use or disclose their PHI for research purposes.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IRB/PB has regulatory authority to grant a waiver of consent and research authorization (HIPAA)</a:t>
            </a:r>
          </a:p>
          <a:p>
            <a:pPr>
              <a:defRPr/>
            </a:pPr>
            <a:endParaRPr lang="en-US" sz="2800" dirty="0"/>
          </a:p>
          <a:p>
            <a:pPr lvl="1"/>
            <a:endParaRPr lang="en-US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746EF9-CB01-F211-3869-2F1B64CAFD13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12064" y="1199198"/>
            <a:ext cx="11184422" cy="295276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Informed Consent Process</a:t>
            </a:r>
            <a:endParaRPr lang="en-US" sz="2400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0A2B410-F393-50DA-F962-70EBD74C2A92}"/>
              </a:ext>
            </a:extLst>
          </p:cNvPr>
          <p:cNvSpPr txBox="1">
            <a:spLocks/>
          </p:cNvSpPr>
          <p:nvPr/>
        </p:nvSpPr>
        <p:spPr>
          <a:xfrm>
            <a:off x="503789" y="179656"/>
            <a:ext cx="11184422" cy="2952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8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Ethics, Requirements &amp; the IRB/PB</a:t>
            </a:r>
          </a:p>
        </p:txBody>
      </p:sp>
    </p:spTree>
    <p:extLst>
      <p:ext uri="{BB962C8B-B14F-4D97-AF65-F5344CB8AC3E}">
        <p14:creationId xmlns:p14="http://schemas.microsoft.com/office/powerpoint/2010/main" val="9409533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D3E7F-0FD6-52F0-B3A9-CFA2ACE42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C75E66-BCB2-FC50-E0B6-E2DCF217E3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F54C4D-2190-2474-2166-53EF94475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59538"/>
            <a:ext cx="11184423" cy="557784"/>
          </a:xfrm>
        </p:spPr>
        <p:txBody>
          <a:bodyPr/>
          <a:lstStyle/>
          <a:p>
            <a:r>
              <a:rPr lang="en-US" dirty="0"/>
              <a:t>Informed Consent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9FFB4F-808C-389C-0ECB-9862FCD7960B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12064" y="1199198"/>
            <a:ext cx="11184422" cy="295276"/>
          </a:xfrm>
        </p:spPr>
        <p:txBody>
          <a:bodyPr/>
          <a:lstStyle/>
          <a:p>
            <a:r>
              <a:rPr lang="en-US" sz="2400" dirty="0"/>
              <a:t>Key Information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A49B7A52-268B-7BE2-044C-026A0E9CAD65}"/>
              </a:ext>
            </a:extLst>
          </p:cNvPr>
          <p:cNvSpPr txBox="1">
            <a:spLocks/>
          </p:cNvSpPr>
          <p:nvPr/>
        </p:nvSpPr>
        <p:spPr>
          <a:xfrm>
            <a:off x="503789" y="179656"/>
            <a:ext cx="11184422" cy="2952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8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Ethics, Requirements &amp; the IRB/PB</a:t>
            </a:r>
          </a:p>
        </p:txBody>
      </p:sp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5369EF33-DE2C-B126-F9F0-512915D40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76866" y="1494474"/>
            <a:ext cx="6129208" cy="4611051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B563C4-C610-0061-70F5-13528086E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763" y="6465987"/>
            <a:ext cx="3504345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45 CFR 46.116 (a)(5)(i)(ii)</a:t>
            </a:r>
          </a:p>
        </p:txBody>
      </p:sp>
    </p:spTree>
    <p:extLst>
      <p:ext uri="{BB962C8B-B14F-4D97-AF65-F5344CB8AC3E}">
        <p14:creationId xmlns:p14="http://schemas.microsoft.com/office/powerpoint/2010/main" val="2905944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A6FA9-41F0-FEE1-6930-707D6806F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DEF573-77C4-5C68-80E0-61508E52C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BD02F2-FD41-DB58-0C18-85847AF0F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59538"/>
            <a:ext cx="11184423" cy="557784"/>
          </a:xfrm>
        </p:spPr>
        <p:txBody>
          <a:bodyPr/>
          <a:lstStyle/>
          <a:p>
            <a:r>
              <a:rPr lang="en-US" dirty="0"/>
              <a:t>Informed Consent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135D00-832F-C360-48EA-5B3C2B9E7947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12064" y="1199198"/>
            <a:ext cx="11184422" cy="295276"/>
          </a:xfrm>
        </p:spPr>
        <p:txBody>
          <a:bodyPr/>
          <a:lstStyle/>
          <a:p>
            <a:r>
              <a:rPr lang="en-US" sz="2400" dirty="0"/>
              <a:t>Required Elements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C9EF21A2-F9DA-655D-0645-F6558A760C55}"/>
              </a:ext>
            </a:extLst>
          </p:cNvPr>
          <p:cNvSpPr txBox="1">
            <a:spLocks/>
          </p:cNvSpPr>
          <p:nvPr/>
        </p:nvSpPr>
        <p:spPr>
          <a:xfrm>
            <a:off x="503789" y="179656"/>
            <a:ext cx="11184422" cy="2952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8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Ethics, Requirements &amp; the IRB/PB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38A49D7-82E5-AF42-AC04-A46210CE5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514" y="6381995"/>
            <a:ext cx="4433887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45 CFR 46.116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D71452E-4AB7-98C5-78C2-A52BB521BA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2764" y="1700213"/>
            <a:ext cx="5372222" cy="4405312"/>
          </a:xfrm>
        </p:spPr>
        <p:txBody>
          <a:bodyPr>
            <a:noAutofit/>
          </a:bodyPr>
          <a:lstStyle/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Statement that the study involves research</a:t>
            </a:r>
          </a:p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Risks or discomforts</a:t>
            </a:r>
          </a:p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Benefits to subject or others</a:t>
            </a:r>
          </a:p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Appropriate alternative procedures</a:t>
            </a:r>
          </a:p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Confidentiality</a:t>
            </a:r>
          </a:p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287338" indent="-341313">
              <a:lnSpc>
                <a:spcPct val="110000"/>
              </a:lnSpc>
              <a:buSzPct val="100000"/>
              <a:buFontTx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Compensation in case of injury</a:t>
            </a:r>
          </a:p>
          <a:p>
            <a:pPr marL="457200" indent="-457200">
              <a:lnSpc>
                <a:spcPct val="80000"/>
              </a:lnSpc>
              <a:buClr>
                <a:schemeClr val="tx1">
                  <a:lumMod val="85000"/>
                  <a:lumOff val="15000"/>
                </a:schemeClr>
              </a:buClr>
              <a:buSzPct val="85000"/>
              <a:buFontTx/>
              <a:buAutoNum type="arabicPeriod"/>
            </a:pPr>
            <a:endParaRPr lang="en-US" sz="2000" dirty="0">
              <a:latin typeface="Corbe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B5471E-96DA-0F08-9B67-C274F358F67A}"/>
              </a:ext>
            </a:extLst>
          </p:cNvPr>
          <p:cNvSpPr txBox="1"/>
          <p:nvPr/>
        </p:nvSpPr>
        <p:spPr>
          <a:xfrm>
            <a:off x="6549885" y="2569862"/>
            <a:ext cx="5506279" cy="2876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SzPct val="100000"/>
            </a:pPr>
            <a:endParaRPr lang="en-US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sz="2000" dirty="0">
                <a:solidFill>
                  <a:srgbClr val="272524"/>
                </a:solidFill>
                <a:latin typeface="Arial" pitchFamily="34" charset="0"/>
                <a:cs typeface="Arial" pitchFamily="34" charset="0"/>
              </a:rPr>
              <a:t>7. Who to contact with questions </a:t>
            </a:r>
          </a:p>
          <a:p>
            <a:pPr>
              <a:lnSpc>
                <a:spcPct val="110000"/>
              </a:lnSpc>
              <a:buSzPct val="100000"/>
            </a:pPr>
            <a:endParaRPr lang="en-US" sz="2000" dirty="0">
              <a:solidFill>
                <a:srgbClr val="272524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SzPct val="100000"/>
            </a:pPr>
            <a:endParaRPr lang="en-US" sz="2000" dirty="0">
              <a:solidFill>
                <a:srgbClr val="272524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SzPct val="100000"/>
            </a:pPr>
            <a:r>
              <a:rPr lang="en-US" sz="2000" dirty="0">
                <a:solidFill>
                  <a:srgbClr val="272524"/>
                </a:solidFill>
                <a:latin typeface="Arial" pitchFamily="34" charset="0"/>
                <a:cs typeface="Arial" pitchFamily="34" charset="0"/>
              </a:rPr>
              <a:t>8. Participation is voluntary</a:t>
            </a:r>
          </a:p>
          <a:p>
            <a:pPr>
              <a:lnSpc>
                <a:spcPct val="110000"/>
              </a:lnSpc>
              <a:buSzPct val="100000"/>
            </a:pPr>
            <a:endParaRPr lang="en-US" sz="2000" dirty="0">
              <a:solidFill>
                <a:srgbClr val="272524"/>
              </a:solidFill>
              <a:latin typeface="Arial" pitchFamily="34" charset="0"/>
              <a:cs typeface="Arial" pitchFamily="34" charset="0"/>
            </a:endParaRPr>
          </a:p>
          <a:p>
            <a:pPr indent="-457200">
              <a:lnSpc>
                <a:spcPct val="110000"/>
              </a:lnSpc>
              <a:buSzPct val="100000"/>
            </a:pPr>
            <a:endParaRPr lang="en-US" sz="2000" dirty="0">
              <a:solidFill>
                <a:srgbClr val="272524"/>
              </a:solidFill>
              <a:latin typeface="Arial" pitchFamily="34" charset="0"/>
              <a:cs typeface="Arial" pitchFamily="34" charset="0"/>
            </a:endParaRPr>
          </a:p>
          <a:p>
            <a:pPr indent="-457200">
              <a:lnSpc>
                <a:spcPct val="110000"/>
              </a:lnSpc>
              <a:buSzPct val="100000"/>
            </a:pPr>
            <a:r>
              <a:rPr lang="en-US" sz="2000" dirty="0">
                <a:solidFill>
                  <a:srgbClr val="272524"/>
                </a:solidFill>
                <a:latin typeface="Arial" pitchFamily="34" charset="0"/>
                <a:cs typeface="Arial" pitchFamily="34" charset="0"/>
              </a:rPr>
              <a:t>9. Statement related to collecting identifiable information and/or biospecimens</a:t>
            </a:r>
          </a:p>
        </p:txBody>
      </p:sp>
    </p:spTree>
    <p:extLst>
      <p:ext uri="{BB962C8B-B14F-4D97-AF65-F5344CB8AC3E}">
        <p14:creationId xmlns:p14="http://schemas.microsoft.com/office/powerpoint/2010/main" val="106169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36363-B3C3-093F-A82D-4B3B49DA5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C54C04-5673-87B1-F6AD-B9FEA2C864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29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D9AF64B-6B2B-D72B-F5B1-0E30568B4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59538"/>
            <a:ext cx="11184423" cy="557784"/>
          </a:xfrm>
        </p:spPr>
        <p:txBody>
          <a:bodyPr/>
          <a:lstStyle/>
          <a:p>
            <a:r>
              <a:rPr lang="en-US" dirty="0"/>
              <a:t>Informed Consent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5AE11-35BB-A597-E5DF-B496E7EB7A34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12064" y="1199198"/>
            <a:ext cx="11184422" cy="295276"/>
          </a:xfrm>
        </p:spPr>
        <p:txBody>
          <a:bodyPr/>
          <a:lstStyle/>
          <a:p>
            <a:r>
              <a:rPr lang="en-US" sz="2400" dirty="0"/>
              <a:t>Additional Elements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005B8D9-9F8B-47EC-57FD-B2B9FEC92CDB}"/>
              </a:ext>
            </a:extLst>
          </p:cNvPr>
          <p:cNvSpPr txBox="1">
            <a:spLocks/>
          </p:cNvSpPr>
          <p:nvPr/>
        </p:nvSpPr>
        <p:spPr>
          <a:xfrm>
            <a:off x="503789" y="179656"/>
            <a:ext cx="11184422" cy="2952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8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Ethics, Requirements &amp; the IRB/PB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B5A981E-2D41-8942-C0C0-626E7E1DE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514" y="6381995"/>
            <a:ext cx="4433887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45 CFR 46.116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EB1CA67-D199-3259-432F-D34252FAE3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2763" y="1700213"/>
            <a:ext cx="11183937" cy="44053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000" i="1" dirty="0">
                <a:latin typeface="Arial" pitchFamily="34" charset="0"/>
                <a:cs typeface="Arial" pitchFamily="34" charset="0"/>
              </a:rPr>
              <a:t>When appropriate, additional elements of consent must be included: </a:t>
            </a:r>
          </a:p>
          <a:p>
            <a:pPr marL="457200" indent="-457200">
              <a:lnSpc>
                <a:spcPct val="11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Statement that the treatment may involve risks to the participant or to an embryo or fetus</a:t>
            </a:r>
          </a:p>
          <a:p>
            <a:pPr marL="403225" indent="-457200">
              <a:lnSpc>
                <a:spcPct val="11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Circumstances under which participation may be terminated</a:t>
            </a:r>
          </a:p>
          <a:p>
            <a:pPr marL="457200" indent="-457200">
              <a:lnSpc>
                <a:spcPct val="11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Any additional costs to the participant that may result from participation</a:t>
            </a:r>
          </a:p>
          <a:p>
            <a:pPr marL="403225" indent="-457200">
              <a:lnSpc>
                <a:spcPct val="11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Any consequences if the participant withdraws from the study</a:t>
            </a:r>
          </a:p>
          <a:p>
            <a:pPr marL="457200" indent="-457200">
              <a:lnSpc>
                <a:spcPct val="11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Statement that the participant will be provided with significant new findings</a:t>
            </a:r>
          </a:p>
          <a:p>
            <a:pPr marL="403225" indent="-457200">
              <a:lnSpc>
                <a:spcPct val="11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Anticipated number of participants involved in the study</a:t>
            </a:r>
          </a:p>
          <a:p>
            <a:pPr marL="403225" indent="-457200">
              <a:lnSpc>
                <a:spcPct val="11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Commercial profit of biospecimens </a:t>
            </a:r>
          </a:p>
          <a:p>
            <a:pPr marL="403225" indent="-457200">
              <a:lnSpc>
                <a:spcPct val="11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Clinically relevant results be returned</a:t>
            </a:r>
          </a:p>
          <a:p>
            <a:pPr marL="403225" indent="-457200">
              <a:lnSpc>
                <a:spcPct val="110000"/>
              </a:lnSpc>
              <a:buSzPct val="100000"/>
              <a:buFont typeface="+mj-lt"/>
              <a:buAutoNum type="arabicPeriod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If whole genome sequencing is done on biospecimens</a:t>
            </a:r>
          </a:p>
          <a:p>
            <a:pPr marL="457200" indent="-457200">
              <a:lnSpc>
                <a:spcPct val="80000"/>
              </a:lnSpc>
              <a:buClr>
                <a:schemeClr val="tx1">
                  <a:lumMod val="85000"/>
                  <a:lumOff val="15000"/>
                </a:schemeClr>
              </a:buClr>
              <a:buSzPct val="85000"/>
              <a:buFontTx/>
              <a:buAutoNum type="arabicPeriod"/>
            </a:pPr>
            <a:endParaRPr lang="en-US" sz="20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586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104A43-93EC-92F6-4706-451B99B34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" y="1371600"/>
            <a:ext cx="7419975" cy="4718050"/>
          </a:xfrm>
        </p:spPr>
        <p:txBody>
          <a:bodyPr anchor="ctr">
            <a:normAutofit/>
          </a:bodyPr>
          <a:lstStyle/>
          <a:p>
            <a:r>
              <a:rPr lang="en-US" dirty="0"/>
              <a:t>What is Research?</a:t>
            </a:r>
          </a:p>
        </p:txBody>
      </p:sp>
    </p:spTree>
    <p:extLst>
      <p:ext uri="{BB962C8B-B14F-4D97-AF65-F5344CB8AC3E}">
        <p14:creationId xmlns:p14="http://schemas.microsoft.com/office/powerpoint/2010/main" val="6260306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0143-E9D2-930A-CE4A-119A9457A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90F2B6-F30D-3C85-3D1D-E7DE600A8A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B23FD3-5A96-31B5-2859-97261C2E4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59538"/>
            <a:ext cx="11184423" cy="557784"/>
          </a:xfrm>
        </p:spPr>
        <p:txBody>
          <a:bodyPr/>
          <a:lstStyle/>
          <a:p>
            <a:r>
              <a:rPr lang="en-US" dirty="0"/>
              <a:t>Informed Consent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4D326D-E70B-6E8A-22C3-4554C7F6633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12064" y="1199198"/>
            <a:ext cx="11184422" cy="295276"/>
          </a:xfrm>
        </p:spPr>
        <p:txBody>
          <a:bodyPr/>
          <a:lstStyle/>
          <a:p>
            <a:r>
              <a:rPr lang="en-US" sz="2400" dirty="0"/>
              <a:t>Participant Rights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13AB8E4-00A7-DE9E-A873-F63E9024E02C}"/>
              </a:ext>
            </a:extLst>
          </p:cNvPr>
          <p:cNvSpPr txBox="1">
            <a:spLocks/>
          </p:cNvSpPr>
          <p:nvPr/>
        </p:nvSpPr>
        <p:spPr>
          <a:xfrm>
            <a:off x="503789" y="179656"/>
            <a:ext cx="11184422" cy="2952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8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Ethics, Requirements &amp; the IRB/PB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5C0501D-20A8-D08C-0E1F-E689906FA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514" y="6381995"/>
            <a:ext cx="4433887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45 CFR 46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440758C-E289-7BBC-3D6E-61C16BA240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2763" y="1700213"/>
            <a:ext cx="11183937" cy="4405312"/>
          </a:xfrm>
        </p:spPr>
        <p:txBody>
          <a:bodyPr>
            <a:noAutofit/>
          </a:bodyPr>
          <a:lstStyle/>
          <a:p>
            <a:pPr marL="457200" indent="-457200">
              <a:buAutoNum type="arabicParenR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Participants have a right to decline to sign the Consent/RA</a:t>
            </a:r>
          </a:p>
          <a:p>
            <a:pPr marL="457200" indent="-457200">
              <a:buAutoNum type="arabicParenR"/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R"/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Participants have the right to revoke the Consent/RA</a:t>
            </a:r>
          </a:p>
          <a:p>
            <a:pPr marL="914400" lvl="2" indent="-457200"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OHRP regulations allow a participant to withdraw from a study at any time; it’s their right and privilege</a:t>
            </a:r>
          </a:p>
          <a:p>
            <a:pPr marL="914400" lvl="2" indent="-457200"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Privacy regulations require a participant to withdraw in </a:t>
            </a:r>
            <a:r>
              <a:rPr lang="en-US" sz="2000" i="1" u="sng" dirty="0"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to revoke subsequent use or disclosure of their PHI</a:t>
            </a:r>
          </a:p>
          <a:p>
            <a:pPr marL="914400" lvl="2" indent="-457200"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data has already been submitted, used or disclosed it cannot be revoked</a:t>
            </a:r>
          </a:p>
          <a:p>
            <a:pPr marL="457200" indent="-457200">
              <a:lnSpc>
                <a:spcPct val="80000"/>
              </a:lnSpc>
              <a:buClr>
                <a:schemeClr val="tx1">
                  <a:lumMod val="85000"/>
                  <a:lumOff val="15000"/>
                </a:schemeClr>
              </a:buClr>
              <a:buSzPct val="85000"/>
              <a:buFontTx/>
              <a:buAutoNum type="arabicPeriod"/>
            </a:pPr>
            <a:endParaRPr lang="en-US" sz="20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067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646B-0B58-8775-05D0-38E83EAD1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E927B2-0F66-1060-3893-45859FF6DF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765FDE-DC61-3497-5C74-AF9D82BED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59538"/>
            <a:ext cx="11184423" cy="557784"/>
          </a:xfrm>
        </p:spPr>
        <p:txBody>
          <a:bodyPr/>
          <a:lstStyle/>
          <a:p>
            <a:r>
              <a:rPr lang="en-US" dirty="0"/>
              <a:t>Informed Consent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1C7A2A-72F3-F5FB-07C3-2018193B8363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12064" y="1199198"/>
            <a:ext cx="11184422" cy="295276"/>
          </a:xfrm>
        </p:spPr>
        <p:txBody>
          <a:bodyPr/>
          <a:lstStyle/>
          <a:p>
            <a:r>
              <a:rPr lang="en-US" sz="2400" dirty="0"/>
              <a:t>Participant Rights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0698D35B-B7DE-20FA-FDC6-0C22A5981E9D}"/>
              </a:ext>
            </a:extLst>
          </p:cNvPr>
          <p:cNvSpPr txBox="1">
            <a:spLocks/>
          </p:cNvSpPr>
          <p:nvPr/>
        </p:nvSpPr>
        <p:spPr>
          <a:xfrm>
            <a:off x="503789" y="179656"/>
            <a:ext cx="11184422" cy="2952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8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Ethics, Requirements &amp; the IRB/PB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4B40ED3-6C87-1C51-7BBA-98823DEEF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514" y="6320440"/>
            <a:ext cx="443388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2B00952-B4CA-A8B5-8987-A33903660D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12763" y="1700213"/>
            <a:ext cx="11183937" cy="4405312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ICH Guidelines 4.8.7: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“Before the informed consent may be obtained, the investigator or a person designated by the investigator, should provide the subject…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ample time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 opportunity to inquire about the details of the trial and to decide whether to participate… </a:t>
            </a: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All questions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about the trial should be answered to the satisfaction of the subject…”</a:t>
            </a:r>
          </a:p>
          <a:p>
            <a:pPr marL="457200" indent="-457200">
              <a:lnSpc>
                <a:spcPct val="80000"/>
              </a:lnSpc>
              <a:buClr>
                <a:schemeClr val="tx1">
                  <a:lumMod val="85000"/>
                  <a:lumOff val="15000"/>
                </a:schemeClr>
              </a:buClr>
              <a:buSzPct val="85000"/>
              <a:buFontTx/>
              <a:buAutoNum type="arabicPeriod"/>
            </a:pPr>
            <a:endParaRPr lang="en-US" sz="20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7036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3F6F9-D23E-9F11-F017-5B517CDD8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4C7F21-AD45-8C36-61EE-FEB538F32F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69736F-5C7D-F871-38BA-268FEEA86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59538"/>
            <a:ext cx="11184423" cy="557784"/>
          </a:xfrm>
        </p:spPr>
        <p:txBody>
          <a:bodyPr/>
          <a:lstStyle/>
          <a:p>
            <a:r>
              <a:rPr lang="en-US" dirty="0"/>
              <a:t>Informed Consent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35F356-D112-DCCB-051F-D69D4CB44732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12064" y="1199198"/>
            <a:ext cx="11184422" cy="295276"/>
          </a:xfrm>
        </p:spPr>
        <p:txBody>
          <a:bodyPr/>
          <a:lstStyle/>
          <a:p>
            <a:r>
              <a:rPr lang="en-US" sz="2400" dirty="0"/>
              <a:t>Consent Discussion is key!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78337ED-A7FA-2EC0-0CC1-8D4D5BA017EF}"/>
              </a:ext>
            </a:extLst>
          </p:cNvPr>
          <p:cNvSpPr txBox="1">
            <a:spLocks/>
          </p:cNvSpPr>
          <p:nvPr/>
        </p:nvSpPr>
        <p:spPr>
          <a:xfrm>
            <a:off x="503789" y="179656"/>
            <a:ext cx="11184422" cy="2952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8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Ethics, Requirements &amp; the IRB/PB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385A992-5839-C6C7-8288-B2833116F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5514" y="6320440"/>
            <a:ext cx="443388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1E6D360-C720-EC95-6344-64F94086E7FD}"/>
              </a:ext>
            </a:extLst>
          </p:cNvPr>
          <p:cNvSpPr/>
          <p:nvPr/>
        </p:nvSpPr>
        <p:spPr>
          <a:xfrm>
            <a:off x="2667000" y="1905000"/>
            <a:ext cx="2590800" cy="25146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entury Gothic" pitchFamily="34" charset="0"/>
              </a:rPr>
              <a:t>Consenting Professional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6D4DFF6-E6A1-0584-ABD4-30ABC30422E3}"/>
              </a:ext>
            </a:extLst>
          </p:cNvPr>
          <p:cNvSpPr/>
          <p:nvPr/>
        </p:nvSpPr>
        <p:spPr>
          <a:xfrm>
            <a:off x="7162800" y="1905000"/>
            <a:ext cx="2590800" cy="25146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entury Gothic" pitchFamily="34" charset="0"/>
              </a:rPr>
              <a:t>Participant</a:t>
            </a:r>
          </a:p>
        </p:txBody>
      </p:sp>
      <p:sp>
        <p:nvSpPr>
          <p:cNvPr id="9" name="Left-Right Arrow 8">
            <a:extLst>
              <a:ext uri="{FF2B5EF4-FFF2-40B4-BE49-F238E27FC236}">
                <a16:creationId xmlns:a16="http://schemas.microsoft.com/office/drawing/2014/main" id="{C2D9C276-D1CD-C701-156C-5607C82F59B0}"/>
              </a:ext>
            </a:extLst>
          </p:cNvPr>
          <p:cNvSpPr/>
          <p:nvPr/>
        </p:nvSpPr>
        <p:spPr>
          <a:xfrm>
            <a:off x="5562600" y="2971800"/>
            <a:ext cx="1216152" cy="484632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35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3FA66-BA21-84CE-CABE-F9CED82B9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9BC1B3-9168-5419-1328-7EF3BB4AB8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51CD17-6ADF-B2EA-61EE-F5A84B5B9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59538"/>
            <a:ext cx="11184423" cy="557784"/>
          </a:xfrm>
        </p:spPr>
        <p:txBody>
          <a:bodyPr/>
          <a:lstStyle/>
          <a:p>
            <a:r>
              <a:rPr lang="en-US" dirty="0"/>
              <a:t>MSK IRB/PB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434BCE1-2A17-CFFE-B297-BABCB8B382AB}"/>
              </a:ext>
            </a:extLst>
          </p:cNvPr>
          <p:cNvSpPr txBox="1">
            <a:spLocks/>
          </p:cNvSpPr>
          <p:nvPr/>
        </p:nvSpPr>
        <p:spPr>
          <a:xfrm>
            <a:off x="503789" y="179656"/>
            <a:ext cx="11184422" cy="2952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8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Ethics, Requirements &amp; the IRB/PB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78C2A30-ACE2-2B71-2FBB-C5A0A9A6D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202966"/>
            <a:ext cx="10878179" cy="525682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3 IRB/PBs comprised of multi-disease discipline scientists, non-scientists and community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Meet weekly to assure time to activation for our clinical trials is reasonable allowing our patient populations access to our protocols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Human Research Protection Program (~20 HRPP office staff) to support a protocol portfolio of ~3,100 studies, the 3 Boards and the Clinical Research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156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E6A4C0-E443-E094-95D6-7645AA4189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A63023-BDEA-78AD-9FCD-D3A8015348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MSK Confidential — do not distribute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43FB30-EF4F-6332-B396-286137908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4800" b="1" dirty="0"/>
          </a:p>
          <a:p>
            <a:pPr algn="ctr"/>
            <a:r>
              <a:rPr lang="en-US" sz="4800" b="1" dirty="0"/>
              <a:t>Questions </a:t>
            </a:r>
          </a:p>
        </p:txBody>
      </p:sp>
    </p:spTree>
    <p:extLst>
      <p:ext uri="{BB962C8B-B14F-4D97-AF65-F5344CB8AC3E}">
        <p14:creationId xmlns:p14="http://schemas.microsoft.com/office/powerpoint/2010/main" val="8487217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E51FAD2-CED4-2B02-1BE7-E85E75DC0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DDFCE2-DEE0-0E74-60DC-FE9F4AF4E2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3A240F-EAFE-E84F-B44C-6D7A08E0E409}" type="slidenum">
              <a:rPr lang="en-US" smtClean="0"/>
              <a:t>35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0BEA40-9A0D-A4A0-C1CD-AFB7810C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659538"/>
            <a:ext cx="11184423" cy="557784"/>
          </a:xfrm>
        </p:spPr>
        <p:txBody>
          <a:bodyPr/>
          <a:lstStyle/>
          <a:p>
            <a:r>
              <a:rPr lang="en-US" dirty="0"/>
              <a:t>MSK IRB/PB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EE73549-5AFB-0AA0-8FB3-1F3E461D9019}"/>
              </a:ext>
            </a:extLst>
          </p:cNvPr>
          <p:cNvSpPr txBox="1">
            <a:spLocks/>
          </p:cNvSpPr>
          <p:nvPr/>
        </p:nvSpPr>
        <p:spPr>
          <a:xfrm>
            <a:off x="503789" y="179656"/>
            <a:ext cx="11184422" cy="29527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0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8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600" b="1" kern="1200">
                <a:solidFill>
                  <a:srgbClr val="272524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Ethics, Requirements &amp; the IRB/PB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D77EEDB-102D-5561-B35E-91F1FD344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202966"/>
            <a:ext cx="10878179" cy="5256828"/>
          </a:xfrm>
        </p:spPr>
        <p:txBody>
          <a:bodyPr/>
          <a:lstStyle/>
          <a:p>
            <a:r>
              <a:rPr lang="en-US" sz="2000" dirty="0"/>
              <a:t>Upcoming Observations: </a:t>
            </a:r>
          </a:p>
          <a:p>
            <a:pPr lvl="1"/>
            <a:r>
              <a:rPr lang="en-US" sz="2000" dirty="0"/>
              <a:t>Virtual; be on time. IRB-A starts at 3:00. </a:t>
            </a:r>
          </a:p>
          <a:p>
            <a:pPr lvl="1"/>
            <a:r>
              <a:rPr lang="en-US" sz="2000" dirty="0"/>
              <a:t>Everything discussed at the meeting is </a:t>
            </a:r>
            <a:r>
              <a:rPr lang="en-US" sz="2000" u="sng" dirty="0"/>
              <a:t>confidential.</a:t>
            </a:r>
            <a:r>
              <a:rPr lang="en-US" sz="2000" dirty="0"/>
              <a:t> </a:t>
            </a:r>
          </a:p>
          <a:p>
            <a:pPr lvl="1"/>
            <a:r>
              <a:rPr lang="en-US" sz="2000" dirty="0"/>
              <a:t>Do not interrupt; any questions can be saved to the end and our IRB Administrator will meet with you. </a:t>
            </a:r>
          </a:p>
          <a:p>
            <a:pPr lvl="1"/>
            <a:r>
              <a:rPr lang="en-US" sz="2000" dirty="0"/>
              <a:t>Meeting Structure:</a:t>
            </a:r>
          </a:p>
          <a:p>
            <a:pPr lvl="2"/>
            <a:r>
              <a:rPr lang="en-US" sz="2000" dirty="0"/>
              <a:t>Discussion topics (education, announcements, etc.)</a:t>
            </a:r>
          </a:p>
          <a:p>
            <a:pPr lvl="2"/>
            <a:r>
              <a:rPr lang="en-US" sz="2000" dirty="0"/>
              <a:t>New Protocols: 3 reviewers present their review/comments; Board discussion and vote</a:t>
            </a:r>
          </a:p>
          <a:p>
            <a:pPr lvl="2"/>
            <a:r>
              <a:rPr lang="en-US" sz="2000" dirty="0"/>
              <a:t>Amendments: 2 reviewers/presentation of changes and any concerns, etc., vote. </a:t>
            </a:r>
          </a:p>
          <a:p>
            <a:pPr lvl="2"/>
            <a:r>
              <a:rPr lang="en-US" sz="2000" dirty="0"/>
              <a:t>Continuing Reviews : 2 reviewers/presentation of status to date and any concerns, etc., vote.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8510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latin typeface="Georgia" pitchFamily="18" charset="0"/>
              </a:rPr>
              <a:t>References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1400" dirty="0"/>
              <a:t>“Ethical and Regulatory Aspects of Clinical Research”; Ezekiel J. Emanuel, et al.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1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400" dirty="0"/>
              <a:t>“Ethics and Regulation of Clinical Research”; Robert J. Levine.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1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400" dirty="0"/>
              <a:t>“Institutional Review Board Management and Function”; Robert Amdur &amp; Elizabeth Bankert.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1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400" dirty="0"/>
              <a:t>“Protecting Study Volunteers in Research – A Manual for Investigative Sites”; Cynthia Dunn &amp; Gary L. Chadwick.</a:t>
            </a:r>
          </a:p>
          <a:p>
            <a:pPr>
              <a:lnSpc>
                <a:spcPct val="90000"/>
              </a:lnSpc>
              <a:defRPr/>
            </a:pPr>
            <a:endParaRPr lang="en-US" sz="1400" dirty="0"/>
          </a:p>
          <a:p>
            <a:pPr>
              <a:lnSpc>
                <a:spcPct val="90000"/>
              </a:lnSpc>
              <a:defRPr/>
            </a:pPr>
            <a:r>
              <a:rPr lang="en-US" sz="1400" dirty="0"/>
              <a:t>WMA Declaration of Helsinki- Ethical Principles for Medical Research Involving Human Subjects – 19 March 2018 (https://www.wma.net/policies-post/wma-declaration-of-helsinki-ethical-principles-for-medical-research-involving-human-subjects/)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674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1F27C6-132F-7A24-562E-3F667BF24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Research or Not?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2E66F7-3C2D-C185-98DE-B9703D3B81F8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1DD857-2CE6-6371-2FED-47163537E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1800" dirty="0"/>
              <a:t>Retrospective record review to prepare case report?</a:t>
            </a:r>
            <a:br>
              <a:rPr lang="en-US" sz="1800" dirty="0"/>
            </a:b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Testing on de-identified specimen?</a:t>
            </a:r>
            <a:br>
              <a:rPr lang="en-US" sz="1800" dirty="0"/>
            </a:b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Retrospective record review to determine patterns of drug resistance?</a:t>
            </a:r>
            <a:br>
              <a:rPr lang="en-US" sz="1800" dirty="0"/>
            </a:b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Quality of life questionnaire in cancer patients?</a:t>
            </a:r>
            <a:br>
              <a:rPr lang="en-US" sz="1800" dirty="0"/>
            </a:b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dirty="0"/>
              <a:t>Post-market survey on safety of contact lenses?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819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47D563-6BA2-A843-7DF8-AE27F564B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vs Research Definitions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9C94ED-82B3-79B4-F1AC-6BE67B94C052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10E0961-9B99-4D9B-0519-E4D456D1B21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2764" y="1976284"/>
          <a:ext cx="10774668" cy="267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4C3BF24-E78A-EFFF-4583-C5DF31E48D3D}"/>
              </a:ext>
            </a:extLst>
          </p:cNvPr>
          <p:cNvSpPr txBox="1"/>
          <p:nvPr/>
        </p:nvSpPr>
        <p:spPr>
          <a:xfrm>
            <a:off x="914400" y="5081954"/>
            <a:ext cx="9900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solidFill>
                  <a:srgbClr val="272524"/>
                </a:solidFill>
              </a:rPr>
              <a:t>Characteristics that </a:t>
            </a:r>
            <a:r>
              <a:rPr lang="en-US" u="sng" dirty="0">
                <a:solidFill>
                  <a:srgbClr val="272524"/>
                </a:solidFill>
              </a:rPr>
              <a:t>always</a:t>
            </a:r>
            <a:r>
              <a:rPr lang="en-US" dirty="0">
                <a:solidFill>
                  <a:srgbClr val="272524"/>
                </a:solidFill>
              </a:rPr>
              <a:t> require IRB review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Use of FDA test articles: drugs, devices, biologics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72524"/>
                </a:solidFill>
              </a:rPr>
              <a:t>Randomization</a:t>
            </a:r>
          </a:p>
        </p:txBody>
      </p:sp>
    </p:spTree>
    <p:extLst>
      <p:ext uri="{BB962C8B-B14F-4D97-AF65-F5344CB8AC3E}">
        <p14:creationId xmlns:p14="http://schemas.microsoft.com/office/powerpoint/2010/main" val="3784083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F5D09E-7726-BB10-16EE-9B2F30792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Research: Ask These Questions?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7CF025-2F4B-9701-5187-A3BE8A9D87CB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9B5FD0-2F8C-3E62-18D2-E163BF7CD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" y="1371600"/>
            <a:ext cx="11679936" cy="4404741"/>
          </a:xfrm>
        </p:spPr>
        <p:txBody>
          <a:bodyPr/>
          <a:lstStyle/>
          <a:p>
            <a:pPr marL="514350" lvl="1" indent="-514350">
              <a:spcBef>
                <a:spcPts val="1200"/>
              </a:spcBef>
              <a:spcAft>
                <a:spcPts val="200"/>
              </a:spcAft>
              <a:buClrTx/>
              <a:buSzPct val="100000"/>
              <a:buFont typeface="+mj-lt"/>
              <a:buAutoNum type="arabicPeriod"/>
              <a:defRPr/>
            </a:pPr>
            <a:r>
              <a:rPr lang="en-US" sz="1600" i="1" dirty="0">
                <a:latin typeface="+mj-lt"/>
              </a:rPr>
              <a:t>Does activity involve </a:t>
            </a:r>
            <a:r>
              <a:rPr lang="en-US" sz="1600" b="1" i="1" u="sng" dirty="0">
                <a:latin typeface="+mj-lt"/>
              </a:rPr>
              <a:t>Research</a:t>
            </a:r>
            <a:r>
              <a:rPr lang="en-US" sz="1600" i="1" dirty="0">
                <a:latin typeface="+mj-lt"/>
              </a:rPr>
              <a:t>?</a:t>
            </a: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ClrTx/>
              <a:buSzPct val="100000"/>
              <a:buFont typeface="+mj-lt"/>
              <a:buAutoNum type="arabicPeriod"/>
              <a:defRPr/>
            </a:pPr>
            <a:endParaRPr lang="en-US" sz="200" dirty="0">
              <a:latin typeface="+mj-lt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ClrTx/>
              <a:buSzPct val="100000"/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Does research involve </a:t>
            </a:r>
            <a:r>
              <a:rPr lang="en-US" sz="1600" b="1" u="sng" dirty="0">
                <a:latin typeface="+mj-lt"/>
              </a:rPr>
              <a:t>Human Subjects</a:t>
            </a:r>
            <a:r>
              <a:rPr lang="en-US" sz="1600" dirty="0">
                <a:latin typeface="+mj-lt"/>
              </a:rPr>
              <a:t>?</a:t>
            </a:r>
          </a:p>
          <a:p>
            <a:pPr marL="914389" lvl="2" indent="-514350">
              <a:spcBef>
                <a:spcPts val="1200"/>
              </a:spcBef>
              <a:spcAft>
                <a:spcPts val="200"/>
              </a:spcAft>
              <a:buSzPct val="100000"/>
              <a:defRPr/>
            </a:pPr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Living individual or identifiable specimens and/or data about whom an investigator is conducting research </a:t>
            </a:r>
            <a:r>
              <a:rPr lang="en-US" sz="900" i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(45 CFR 46.102(f))</a:t>
            </a:r>
          </a:p>
          <a:p>
            <a:pPr marL="914389" lvl="2" indent="-514350">
              <a:spcBef>
                <a:spcPts val="1200"/>
              </a:spcBef>
              <a:spcAft>
                <a:spcPts val="200"/>
              </a:spcAft>
              <a:buClrTx/>
              <a:buSzPct val="100000"/>
              <a:defRPr/>
            </a:pPr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Deceased individuals covered by HIPAA</a:t>
            </a: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ClrTx/>
              <a:buSzPct val="100000"/>
              <a:buFont typeface="+mj-lt"/>
              <a:buAutoNum type="arabicPeriod"/>
              <a:defRPr/>
            </a:pPr>
            <a:endParaRPr lang="en-US" sz="200" dirty="0">
              <a:latin typeface="+mj-lt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ClrTx/>
              <a:buSzPct val="100000"/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Is the Institution </a:t>
            </a:r>
            <a:r>
              <a:rPr lang="en-US" sz="1600" b="1" u="sng" dirty="0">
                <a:latin typeface="+mj-lt"/>
              </a:rPr>
              <a:t>Engaged</a:t>
            </a:r>
            <a:r>
              <a:rPr lang="en-US" sz="1600" dirty="0">
                <a:latin typeface="+mj-lt"/>
              </a:rPr>
              <a:t>?</a:t>
            </a:r>
          </a:p>
          <a:p>
            <a:pPr marL="914389" lvl="2" indent="-514350">
              <a:spcBef>
                <a:spcPts val="1200"/>
              </a:spcBef>
              <a:spcAft>
                <a:spcPts val="200"/>
              </a:spcAft>
              <a:buClrTx/>
              <a:buSzPct val="100000"/>
              <a:defRPr/>
            </a:pPr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One whose agent (faculty) recruit and secure consent from subjects, conduct research or receive/share private, identifiable information</a:t>
            </a: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ClrTx/>
              <a:buSzPct val="100000"/>
              <a:buFont typeface="+mj-lt"/>
              <a:buAutoNum type="arabicPeriod"/>
              <a:defRPr/>
            </a:pPr>
            <a:endParaRPr lang="en-US" sz="200" dirty="0">
              <a:latin typeface="+mj-lt"/>
            </a:endParaRPr>
          </a:p>
          <a:p>
            <a:pPr marL="514350" lvl="1" indent="-514350">
              <a:spcBef>
                <a:spcPts val="1200"/>
              </a:spcBef>
              <a:spcAft>
                <a:spcPts val="200"/>
              </a:spcAft>
              <a:buClrTx/>
              <a:buSzPct val="100000"/>
              <a:buFont typeface="+mj-lt"/>
              <a:buAutoNum type="arabicPeriod"/>
              <a:defRPr/>
            </a:pPr>
            <a:r>
              <a:rPr lang="en-US" sz="1600" dirty="0">
                <a:latin typeface="+mj-lt"/>
              </a:rPr>
              <a:t>Is the human subjects research </a:t>
            </a:r>
            <a:r>
              <a:rPr lang="en-US" sz="1600" b="1" u="sng" dirty="0">
                <a:latin typeface="+mj-lt"/>
              </a:rPr>
              <a:t>Exempt</a:t>
            </a:r>
            <a:r>
              <a:rPr lang="en-US" sz="1600" b="1" dirty="0">
                <a:latin typeface="+mj-lt"/>
              </a:rPr>
              <a:t>?</a:t>
            </a:r>
          </a:p>
          <a:p>
            <a:pPr marL="914389" lvl="2" indent="-514350">
              <a:spcBef>
                <a:spcPts val="1200"/>
              </a:spcBef>
              <a:spcAft>
                <a:spcPts val="200"/>
              </a:spcAft>
              <a:buClrTx/>
              <a:buSzPct val="100000"/>
              <a:defRPr/>
            </a:pPr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Subset of minimal risk involving human subjects does not require approval/oversight by IRB</a:t>
            </a:r>
          </a:p>
          <a:p>
            <a:pPr marL="1142989" lvl="3" indent="-514350">
              <a:spcBef>
                <a:spcPts val="1200"/>
              </a:spcBef>
              <a:spcAft>
                <a:spcPts val="200"/>
              </a:spcAft>
              <a:buSzPct val="100000"/>
              <a:defRPr/>
            </a:pPr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Non-exempt, minimal risk research = expedited review</a:t>
            </a:r>
          </a:p>
          <a:p>
            <a:pPr marL="1142989" lvl="3" indent="-514350">
              <a:spcBef>
                <a:spcPts val="1200"/>
              </a:spcBef>
              <a:spcAft>
                <a:spcPts val="200"/>
              </a:spcAft>
              <a:buSzPct val="100000"/>
              <a:defRPr/>
            </a:pPr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rPr>
              <a:t>Non-exempt, greater than minimal risk research = full Board review</a:t>
            </a:r>
          </a:p>
          <a:p>
            <a:pPr marL="400039" lvl="2" indent="0">
              <a:spcBef>
                <a:spcPts val="1200"/>
              </a:spcBef>
              <a:spcAft>
                <a:spcPts val="200"/>
              </a:spcAft>
              <a:buClrTx/>
              <a:buSzPct val="100000"/>
              <a:buNone/>
              <a:defRPr/>
            </a:pPr>
            <a:endParaRPr lang="en-US" dirty="0">
              <a:solidFill>
                <a:schemeClr val="accent4"/>
              </a:solidFill>
              <a:latin typeface="Arial" pitchFamily="34" charset="0"/>
            </a:endParaRPr>
          </a:p>
          <a:p>
            <a:pPr marL="400039" lvl="2" indent="0">
              <a:spcBef>
                <a:spcPts val="1200"/>
              </a:spcBef>
              <a:spcAft>
                <a:spcPts val="200"/>
              </a:spcAft>
              <a:buClrTx/>
              <a:buSzPct val="100000"/>
              <a:buNone/>
              <a:defRPr/>
            </a:pPr>
            <a:endParaRPr lang="en-US" dirty="0">
              <a:solidFill>
                <a:schemeClr val="accent4"/>
              </a:solidFill>
              <a:latin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8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4A97F70B-69C8-CD99-6325-CAAB33A5BF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241741" y="6378130"/>
            <a:ext cx="454745" cy="245223"/>
          </a:xfrm>
        </p:spPr>
        <p:txBody>
          <a:bodyPr/>
          <a:lstStyle/>
          <a:p>
            <a:pPr>
              <a:spcAft>
                <a:spcPts val="600"/>
              </a:spcAft>
            </a:pPr>
            <a:fld id="{523A240F-EAFE-E84F-B44C-6D7A08E0E409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CC2F734-5A89-DD67-1582-7542055F86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839199" y="6378130"/>
            <a:ext cx="2241177" cy="24522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MSK Confidential — do not distribute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926D5A-98DF-FE72-584F-E333866E9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" y="1371600"/>
            <a:ext cx="7419975" cy="4718050"/>
          </a:xfrm>
        </p:spPr>
        <p:txBody>
          <a:bodyPr anchor="ctr">
            <a:normAutofit/>
          </a:bodyPr>
          <a:lstStyle/>
          <a:p>
            <a:r>
              <a:rPr lang="en-US" dirty="0"/>
              <a:t>Ethical Oversight of Research</a:t>
            </a:r>
          </a:p>
        </p:txBody>
      </p:sp>
    </p:spTree>
    <p:extLst>
      <p:ext uri="{BB962C8B-B14F-4D97-AF65-F5344CB8AC3E}">
        <p14:creationId xmlns:p14="http://schemas.microsoft.com/office/powerpoint/2010/main" val="778649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3095DF-D5DD-C017-34E1-8802EFCEC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050" dirty="0">
                <a:solidFill>
                  <a:schemeClr val="tx2"/>
                </a:solidFill>
              </a:rPr>
              <a:t>Ezekiel Emanuel, MD, PhD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B3DBEA-7226-5572-1AD3-FE98E53AF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 and Clinical Research: Quote Bioethicist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D14E07-7D9B-F863-2E3B-F765C7E8ED5D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7886C30A-B9B9-EE98-1B4D-A10968283D99}"/>
              </a:ext>
            </a:extLst>
          </p:cNvPr>
          <p:cNvSpPr/>
          <p:nvPr/>
        </p:nvSpPr>
        <p:spPr>
          <a:xfrm>
            <a:off x="1518541" y="1841507"/>
            <a:ext cx="8197831" cy="2753268"/>
          </a:xfrm>
          <a:prstGeom prst="wedgeRectCallout">
            <a:avLst/>
          </a:prstGeom>
          <a:solidFill>
            <a:schemeClr val="bg1"/>
          </a:solidFill>
          <a:ln w="571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The ethical issues raised by medical experimentation with human’s hinge on one question: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How can the rights of the individual person be reconciled with the demands of the scientific enterprise?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0238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BF8F64-13A7-36D5-FB09-F1B0DCD48E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050">
                <a:solidFill>
                  <a:schemeClr val="tx1"/>
                </a:solidFill>
              </a:rPr>
              <a:t>Emanuel, EJ. JAMA, 2000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D83639B-12CA-2A35-35FF-3E1AD8D75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Makes Clinical Research Ethical?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07ACE6-4D28-33B8-5603-E8456B11CB96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en-US" dirty="0"/>
              <a:t>Ethics, Requirements &amp; the IRB/PB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5C267412-0A59-F923-A753-6C9B85698F5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2763" y="1700213"/>
          <a:ext cx="11088110" cy="377444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997055">
                  <a:extLst>
                    <a:ext uri="{9D8B030D-6E8A-4147-A177-3AD203B41FA5}">
                      <a16:colId xmlns:a16="http://schemas.microsoft.com/office/drawing/2014/main" val="981109923"/>
                    </a:ext>
                  </a:extLst>
                </a:gridCol>
                <a:gridCol w="5763491">
                  <a:extLst>
                    <a:ext uri="{9D8B030D-6E8A-4147-A177-3AD203B41FA5}">
                      <a16:colId xmlns:a16="http://schemas.microsoft.com/office/drawing/2014/main" val="2001501256"/>
                    </a:ext>
                  </a:extLst>
                </a:gridCol>
                <a:gridCol w="2327564">
                  <a:extLst>
                    <a:ext uri="{9D8B030D-6E8A-4147-A177-3AD203B41FA5}">
                      <a16:colId xmlns:a16="http://schemas.microsoft.com/office/drawing/2014/main" val="28195329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Justification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Ethical Principle(s)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56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Social, scientific value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Improves health, well-being, knowledge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Justice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34668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Scientific validity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Use of rigorous science, statistics – reliable, valid 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Respect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1780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Equitable selection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Vulnerable individuals not selected for risky study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Respect</a:t>
                      </a:r>
                    </a:p>
                    <a:p>
                      <a:r>
                        <a:rPr lang="en-US"/>
                        <a:t>Justice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8015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Favorable risk/benefit ratio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Minimization of risks, maximization of benefit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Beneficience</a:t>
                      </a:r>
                    </a:p>
                    <a:p>
                      <a:r>
                        <a:rPr lang="en-US"/>
                        <a:t>Non-malefience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3906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Independent 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Public accountability, conflict, disclosure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Respect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47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Informed consent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Education about aims, risk, benefit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Autonomy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8905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Respect for person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Permit withdrawal, privacy, confidentiality, update risks, results, maintaining welfare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Autonmy</a:t>
                      </a:r>
                      <a:endParaRPr lang="en-US" dirty="0"/>
                    </a:p>
                    <a:p>
                      <a:r>
                        <a:rPr lang="en-US" dirty="0"/>
                        <a:t>Justice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0734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113979"/>
      </p:ext>
    </p:extLst>
  </p:cSld>
  <p:clrMapOvr>
    <a:masterClrMapping/>
  </p:clrMapOvr>
</p:sld>
</file>

<file path=ppt/theme/theme1.xml><?xml version="1.0" encoding="utf-8"?>
<a:theme xmlns:a="http://schemas.openxmlformats.org/drawingml/2006/main" name="MSK Internal Template">
  <a:themeElements>
    <a:clrScheme name="MSK Direct">
      <a:dk1>
        <a:srgbClr val="002569"/>
      </a:dk1>
      <a:lt1>
        <a:srgbClr val="FFFFFF"/>
      </a:lt1>
      <a:dk2>
        <a:srgbClr val="272524"/>
      </a:dk2>
      <a:lt2>
        <a:srgbClr val="FBF9F7"/>
      </a:lt2>
      <a:accent1>
        <a:srgbClr val="0073E0"/>
      </a:accent1>
      <a:accent2>
        <a:srgbClr val="70BCFF"/>
      </a:accent2>
      <a:accent3>
        <a:srgbClr val="C3DEFF"/>
      </a:accent3>
      <a:accent4>
        <a:srgbClr val="037D98"/>
      </a:accent4>
      <a:accent5>
        <a:srgbClr val="78E2DA"/>
      </a:accent5>
      <a:accent6>
        <a:srgbClr val="B1FFF9"/>
      </a:accent6>
      <a:hlink>
        <a:srgbClr val="3259E7"/>
      </a:hlink>
      <a:folHlink>
        <a:srgbClr val="863E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smtClean="0">
            <a:solidFill>
              <a:srgbClr val="272524"/>
            </a:solidFill>
          </a:defRPr>
        </a:defPPr>
      </a:lstStyle>
    </a:txDef>
  </a:objectDefaults>
  <a:extraClrSchemeLst/>
  <a:custClrLst>
    <a:custClr name="Dark Warm Gray">
      <a:srgbClr val="272524"/>
    </a:custClr>
    <a:custClr name="Blue">
      <a:srgbClr val="0073E0"/>
    </a:custClr>
    <a:custClr name="Dark Teal">
      <a:srgbClr val="037D98"/>
    </a:custClr>
    <a:custClr name="Dark Green">
      <a:srgbClr val="308229"/>
    </a:custClr>
    <a:custClr name="Dark Orange">
      <a:srgbClr val="E65722"/>
    </a:custClr>
    <a:custClr name="Dark Gold">
      <a:srgbClr val="C28110"/>
    </a:custClr>
    <a:custClr name="Dark Pink">
      <a:srgbClr val="D71D77"/>
    </a:custClr>
    <a:custClr name="Dark Purple">
      <a:srgbClr val="863ECC"/>
    </a:custClr>
    <a:custClr name="White01">
      <a:srgbClr val="FFFFFF"/>
    </a:custClr>
    <a:custClr name="Utility Red">
      <a:srgbClr val="E40D00"/>
    </a:custClr>
    <a:custClr name="Medium Warm Gray">
      <a:srgbClr val="B5B2AD"/>
    </a:custClr>
    <a:custClr name="Medium Blue">
      <a:srgbClr val="70BCFF"/>
    </a:custClr>
    <a:custClr name="Teal">
      <a:srgbClr val="78E2DA"/>
    </a:custClr>
    <a:custClr name="Green">
      <a:srgbClr val="5DCC6F"/>
    </a:custClr>
    <a:custClr name="Orange">
      <a:srgbClr val="FF8834"/>
    </a:custClr>
    <a:custClr name="Gold">
      <a:srgbClr val="FFBE02"/>
    </a:custClr>
    <a:custClr name="Pink">
      <a:srgbClr val="FF85BF"/>
    </a:custClr>
    <a:custClr name="Purple">
      <a:srgbClr val="BD8AEF"/>
    </a:custClr>
    <a:custClr name="White02">
      <a:srgbClr val="FFFFFF"/>
    </a:custClr>
    <a:custClr name="Utility Light Red">
      <a:srgbClr val="FFEDE8"/>
    </a:custClr>
    <a:custClr name="White03">
      <a:srgbClr val="FFFFFF"/>
    </a:custClr>
    <a:custClr name="Light Blue">
      <a:srgbClr val="C3DEFF"/>
    </a:custClr>
    <a:custClr name="Light Teal">
      <a:srgbClr val="B1FFF9"/>
    </a:custClr>
    <a:custClr name="Light Green">
      <a:srgbClr val="C7FCC6"/>
    </a:custClr>
    <a:custClr name="Light Orange">
      <a:srgbClr val="FCD2B4"/>
    </a:custClr>
    <a:custClr name="Light Gold">
      <a:srgbClr val="FFEDBA"/>
    </a:custClr>
    <a:custClr name="Light Pink">
      <a:srgbClr val="FFBBEC"/>
    </a:custClr>
    <a:custClr name="Light Purple">
      <a:srgbClr val="F4BDFF"/>
    </a:custClr>
    <a:custClr name="White04">
      <a:srgbClr val="FFFFFF"/>
    </a:custClr>
    <a:custClr name="Utility Dark Green">
      <a:srgbClr val="008937"/>
    </a:custClr>
    <a:custClr name="Pale Warm Gray">
      <a:srgbClr val="FBF9F7"/>
    </a:custClr>
    <a:custClr name="Pale Blue">
      <a:srgbClr val="F0F7FF"/>
    </a:custClr>
    <a:custClr name="Pale Teal">
      <a:srgbClr val="EBFCFA"/>
    </a:custClr>
    <a:custClr name="White05">
      <a:srgbClr val="FFFFFF"/>
    </a:custClr>
    <a:custClr name="White06">
      <a:srgbClr val="FFFFFF"/>
    </a:custClr>
    <a:custClr name="White07">
      <a:srgbClr val="FFFFFF"/>
    </a:custClr>
    <a:custClr name="White08">
      <a:srgbClr val="FFFFFF"/>
    </a:custClr>
    <a:custClr name="White09">
      <a:srgbClr val="FFFFFF"/>
    </a:custClr>
    <a:custClr name="White10">
      <a:srgbClr val="FFFFFF"/>
    </a:custClr>
    <a:custClr name="Utility Light Green">
      <a:srgbClr val="E4FFE3"/>
    </a:custClr>
  </a:custClrLst>
  <a:extLst>
    <a:ext uri="{05A4C25C-085E-4340-85A3-A5531E510DB2}">
      <thm15:themeFamily xmlns:thm15="http://schemas.microsoft.com/office/thememl/2012/main" name="MSK_Internal_Template" id="{59C23CD5-9955-5D4B-8670-B804478838D9}" vid="{943BE80A-EBCC-7E4F-9C4C-522D1ECDE1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337</TotalTime>
  <Words>2472</Words>
  <Application>Microsoft Office PowerPoint</Application>
  <PresentationFormat>Widescreen</PresentationFormat>
  <Paragraphs>401</Paragraphs>
  <Slides>37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Calibri</vt:lpstr>
      <vt:lpstr>Century Gothic</vt:lpstr>
      <vt:lpstr>Corbel</vt:lpstr>
      <vt:lpstr>Georgia</vt:lpstr>
      <vt:lpstr>Segoe UI</vt:lpstr>
      <vt:lpstr>System Font Regular</vt:lpstr>
      <vt:lpstr>Times</vt:lpstr>
      <vt:lpstr>MSK Internal Template</vt:lpstr>
      <vt:lpstr>Research Ethics, Regulatory Requirements, and the IRB/PB</vt:lpstr>
      <vt:lpstr>Objectives</vt:lpstr>
      <vt:lpstr>What is Research?</vt:lpstr>
      <vt:lpstr>What is Research or Not?</vt:lpstr>
      <vt:lpstr>Practice vs Research Definitions</vt:lpstr>
      <vt:lpstr>Research: Ask These Questions?</vt:lpstr>
      <vt:lpstr>Ethical Oversight of Research</vt:lpstr>
      <vt:lpstr>Ethics and Clinical Research: Quote Bioethicist</vt:lpstr>
      <vt:lpstr>What Makes Clinical Research Ethical?</vt:lpstr>
      <vt:lpstr>  Why we have rules and regulations… Major Events in Clinical Research History</vt:lpstr>
      <vt:lpstr>Nuremberg Code Established 1948</vt:lpstr>
      <vt:lpstr>Guiding Principles for Ethical Research</vt:lpstr>
      <vt:lpstr>Guiding Principles for Ethical Research</vt:lpstr>
      <vt:lpstr>Tuskegee Syphilis Study (1932- 1972)</vt:lpstr>
      <vt:lpstr>Tuskegee Syphilis Study</vt:lpstr>
      <vt:lpstr>The Belmont Report: Basis of ‘111 Criteria’</vt:lpstr>
      <vt:lpstr>How to accomplish?</vt:lpstr>
      <vt:lpstr>Regulations and Guidance</vt:lpstr>
      <vt:lpstr>Regulations and Guidance</vt:lpstr>
      <vt:lpstr>IRB Criteria for Research Approval ‘111 Criteria’ 45 CFR 46.111, 21 CFR 56.111 </vt:lpstr>
      <vt:lpstr>What is an IRB/PB?</vt:lpstr>
      <vt:lpstr>Institutional Review Board (IRB), Types, Membership</vt:lpstr>
      <vt:lpstr>IRB, Privacy Board</vt:lpstr>
      <vt:lpstr>IRB/ Independent Ethics Committee Mission</vt:lpstr>
      <vt:lpstr>Institutional Review Board / Privacy Board</vt:lpstr>
      <vt:lpstr>Institutional Review Board / Privacy Board</vt:lpstr>
      <vt:lpstr>Informed Consent</vt:lpstr>
      <vt:lpstr>Informed Consent</vt:lpstr>
      <vt:lpstr>Informed Consent</vt:lpstr>
      <vt:lpstr>Informed Consent</vt:lpstr>
      <vt:lpstr>Informed Consent</vt:lpstr>
      <vt:lpstr>Informed Consent</vt:lpstr>
      <vt:lpstr>MSK IRB/PB</vt:lpstr>
      <vt:lpstr>PowerPoint Presentation</vt:lpstr>
      <vt:lpstr>MSK IRB/PB</vt:lpstr>
      <vt:lpstr>References</vt:lpstr>
      <vt:lpstr>PowerPoint Presentation</vt:lpstr>
    </vt:vector>
  </TitlesOfParts>
  <Company>MSK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Cambria, Roy</dc:creator>
  <cp:lastModifiedBy>Cambria, Roy</cp:lastModifiedBy>
  <cp:revision>26</cp:revision>
  <dcterms:created xsi:type="dcterms:W3CDTF">2026-06-01T00:04:30Z</dcterms:created>
  <dcterms:modified xsi:type="dcterms:W3CDTF">2026-06-03T17:11:49Z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f1469a-2c2a-4aee-b92b-090d4c5468ff_Enabled">
    <vt:lpwstr>true</vt:lpwstr>
  </property>
  <property fmtid="{D5CDD505-2E9C-101B-9397-08002B2CF9AE}" pid="3" name="MSIP_Label_38f1469a-2c2a-4aee-b92b-090d4c5468ff_SetDate">
    <vt:lpwstr>2022-09-12T14:33:51Z</vt:lpwstr>
  </property>
  <property fmtid="{D5CDD505-2E9C-101B-9397-08002B2CF9AE}" pid="4" name="MSIP_Label_38f1469a-2c2a-4aee-b92b-090d4c5468ff_Method">
    <vt:lpwstr>Standard</vt:lpwstr>
  </property>
  <property fmtid="{D5CDD505-2E9C-101B-9397-08002B2CF9AE}" pid="5" name="MSIP_Label_38f1469a-2c2a-4aee-b92b-090d4c5468ff_Name">
    <vt:lpwstr>Confidential - Unmarked</vt:lpwstr>
  </property>
  <property fmtid="{D5CDD505-2E9C-101B-9397-08002B2CF9AE}" pid="6" name="MSIP_Label_38f1469a-2c2a-4aee-b92b-090d4c5468ff_SiteId">
    <vt:lpwstr>2a6e6092-73e4-4752-b1a5-477a17f5056d</vt:lpwstr>
  </property>
  <property fmtid="{D5CDD505-2E9C-101B-9397-08002B2CF9AE}" pid="7" name="MSIP_Label_38f1469a-2c2a-4aee-b92b-090d4c5468ff_ActionId">
    <vt:lpwstr>e87d08fb-4b2a-4502-ad1f-5afae1f7f999</vt:lpwstr>
  </property>
  <property fmtid="{D5CDD505-2E9C-101B-9397-08002B2CF9AE}" pid="8" name="MSIP_Label_38f1469a-2c2a-4aee-b92b-090d4c5468ff_ContentBits">
    <vt:lpwstr>0</vt:lpwstr>
  </property>
</Properties>
</file>