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1"/>
  </p:notesMasterIdLst>
  <p:sldIdLst>
    <p:sldId id="256" r:id="rId5"/>
    <p:sldId id="257" r:id="rId6"/>
    <p:sldId id="325" r:id="rId7"/>
    <p:sldId id="269" r:id="rId8"/>
    <p:sldId id="271" r:id="rId9"/>
    <p:sldId id="326" r:id="rId10"/>
    <p:sldId id="329" r:id="rId11"/>
    <p:sldId id="337" r:id="rId12"/>
    <p:sldId id="274" r:id="rId13"/>
    <p:sldId id="275" r:id="rId14"/>
    <p:sldId id="333" r:id="rId15"/>
    <p:sldId id="277" r:id="rId16"/>
    <p:sldId id="343" r:id="rId17"/>
    <p:sldId id="327" r:id="rId18"/>
    <p:sldId id="334" r:id="rId19"/>
    <p:sldId id="335" r:id="rId20"/>
    <p:sldId id="265" r:id="rId21"/>
    <p:sldId id="330" r:id="rId22"/>
    <p:sldId id="331" r:id="rId23"/>
    <p:sldId id="332" r:id="rId24"/>
    <p:sldId id="306" r:id="rId25"/>
    <p:sldId id="307" r:id="rId26"/>
    <p:sldId id="308" r:id="rId27"/>
    <p:sldId id="309" r:id="rId28"/>
    <p:sldId id="284" r:id="rId29"/>
    <p:sldId id="311" r:id="rId30"/>
    <p:sldId id="315" r:id="rId31"/>
    <p:sldId id="318" r:id="rId32"/>
    <p:sldId id="313" r:id="rId33"/>
    <p:sldId id="304" r:id="rId34"/>
    <p:sldId id="336" r:id="rId35"/>
    <p:sldId id="287" r:id="rId36"/>
    <p:sldId id="314" r:id="rId37"/>
    <p:sldId id="290" r:id="rId38"/>
    <p:sldId id="294" r:id="rId39"/>
    <p:sldId id="396" r:id="rId40"/>
    <p:sldId id="320" r:id="rId41"/>
    <p:sldId id="338" r:id="rId42"/>
    <p:sldId id="321" r:id="rId43"/>
    <p:sldId id="339" r:id="rId44"/>
    <p:sldId id="295" r:id="rId45"/>
    <p:sldId id="341" r:id="rId46"/>
    <p:sldId id="342" r:id="rId47"/>
    <p:sldId id="323" r:id="rId48"/>
    <p:sldId id="322" r:id="rId49"/>
    <p:sldId id="319" r:id="rId50"/>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3340">
          <p15:clr>
            <a:srgbClr val="A4A3A4"/>
          </p15:clr>
        </p15:guide>
        <p15:guide id="2" pos="30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86E2"/>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howGuides="1">
      <p:cViewPr varScale="1">
        <p:scale>
          <a:sx n="90" d="100"/>
          <a:sy n="90" d="100"/>
        </p:scale>
        <p:origin x="1234" y="53"/>
      </p:cViewPr>
      <p:guideLst>
        <p:guide orient="horz" pos="3340"/>
        <p:guide pos="30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A4FF35D-1D24-4290-8FE7-6BE76110D521}" type="datetimeFigureOut">
              <a:rPr lang="en-US" smtClean="0"/>
              <a:pPr/>
              <a:t>4/1/2025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4C0F183-B093-4D80-980C-960949CB922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body" idx="1"/>
          </p:nvPr>
        </p:nvSpPr>
        <p:spPr>
          <a:xfrm>
            <a:off x="934720" y="4415790"/>
            <a:ext cx="5140960" cy="4183380"/>
          </a:xfrm>
          <a:noFill/>
          <a:ln/>
        </p:spPr>
        <p:txBody>
          <a:bodyPr lIns="93810" tIns="46907" rIns="93810" bIns="46907"/>
          <a:lstStyle/>
          <a:p>
            <a:pPr eaLnBrk="1" hangingPunct="1"/>
            <a:endParaRPr lang="en-US" dirty="0"/>
          </a:p>
        </p:txBody>
      </p:sp>
      <p:sp>
        <p:nvSpPr>
          <p:cNvPr id="51203" name="Rectangle 3"/>
          <p:cNvSpPr>
            <a:spLocks noGrp="1" noRot="1" noChangeAspect="1" noChangeArrowheads="1" noTextEdit="1"/>
          </p:cNvSpPr>
          <p:nvPr>
            <p:ph type="sldImg"/>
          </p:nvPr>
        </p:nvSpPr>
        <p:spPr>
          <a:xfrm>
            <a:off x="1179513" y="695325"/>
            <a:ext cx="4652962" cy="3489325"/>
          </a:xfrm>
          <a:ln w="12700" cap="flat">
            <a:solidFill>
              <a:schemeClr val="tx1"/>
            </a:solid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dirty="0"/>
          </a:p>
        </p:txBody>
      </p:sp>
      <p:sp>
        <p:nvSpPr>
          <p:cNvPr id="52228" name="Slide Number Placeholder 3"/>
          <p:cNvSpPr>
            <a:spLocks noGrp="1"/>
          </p:cNvSpPr>
          <p:nvPr>
            <p:ph type="sldNum" sz="quarter" idx="5"/>
          </p:nvPr>
        </p:nvSpPr>
        <p:spPr>
          <a:noFill/>
        </p:spPr>
        <p:txBody>
          <a:bodyPr/>
          <a:lstStyle/>
          <a:p>
            <a:fld id="{4BC5A246-D560-45C5-B411-40993C90E56D}" type="slidenum">
              <a:rPr lang="en-US" smtClean="0"/>
              <a:pPr/>
              <a:t>21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idx="1"/>
          </p:nvPr>
        </p:nvSpPr>
        <p:spPr>
          <a:xfrm>
            <a:off x="934720" y="4415790"/>
            <a:ext cx="5140960" cy="4183380"/>
          </a:xfrm>
          <a:noFill/>
          <a:ln/>
        </p:spPr>
        <p:txBody>
          <a:bodyPr lIns="93810" tIns="46907" rIns="93810" bIns="46907"/>
          <a:lstStyle/>
          <a:p>
            <a:pPr eaLnBrk="1" hangingPunct="1"/>
            <a:endParaRPr lang="en-US" dirty="0"/>
          </a:p>
        </p:txBody>
      </p:sp>
      <p:sp>
        <p:nvSpPr>
          <p:cNvPr id="54275" name="Rectangle 3"/>
          <p:cNvSpPr>
            <a:spLocks noGrp="1" noRot="1" noChangeAspect="1" noChangeArrowheads="1" noTextEdit="1"/>
          </p:cNvSpPr>
          <p:nvPr>
            <p:ph type="sldImg"/>
          </p:nvPr>
        </p:nvSpPr>
        <p:spPr>
          <a:xfrm>
            <a:off x="1179513" y="695325"/>
            <a:ext cx="4652962" cy="3489325"/>
          </a:xfrm>
          <a:ln w="12700" cap="flat">
            <a:solidFill>
              <a:schemeClr val="tx1"/>
            </a:solid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179513" y="695325"/>
            <a:ext cx="4652962" cy="3489325"/>
          </a:xfrm>
          <a:ln w="12700" cap="flat">
            <a:solidFill>
              <a:schemeClr val="tx1"/>
            </a:solidFill>
          </a:ln>
        </p:spPr>
      </p:sp>
      <p:sp>
        <p:nvSpPr>
          <p:cNvPr id="58371" name="Rectangle 3"/>
          <p:cNvSpPr>
            <a:spLocks noGrp="1" noChangeArrowheads="1"/>
          </p:cNvSpPr>
          <p:nvPr>
            <p:ph type="body" idx="1"/>
          </p:nvPr>
        </p:nvSpPr>
        <p:spPr>
          <a:xfrm>
            <a:off x="934720" y="4415790"/>
            <a:ext cx="5140960" cy="4183380"/>
          </a:xfrm>
          <a:noFill/>
          <a:ln/>
        </p:spPr>
        <p:txBody>
          <a:bodyPr lIns="93810" tIns="46907" rIns="93810" bIns="46907"/>
          <a:lstStyle/>
          <a:p>
            <a:pPr eaLnBrk="1" hangingPunct="1"/>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Information section should be like the back of book.  A glimpse of what the study is about. </a:t>
            </a:r>
          </a:p>
          <a:p>
            <a:endParaRPr lang="en-US" dirty="0"/>
          </a:p>
          <a:p>
            <a:r>
              <a:rPr lang="en-US" dirty="0"/>
              <a:t>(1) consent is being sought for research and is voluntary</a:t>
            </a:r>
          </a:p>
          <a:p>
            <a:r>
              <a:rPr lang="en-US" dirty="0"/>
              <a:t>(2) the purposes, duration, procedures to be followed </a:t>
            </a:r>
          </a:p>
          <a:p>
            <a:r>
              <a:rPr lang="en-US" dirty="0"/>
              <a:t>(3) Risks (what’s most crucial for the patient to know) </a:t>
            </a:r>
          </a:p>
          <a:p>
            <a:r>
              <a:rPr lang="en-US" dirty="0"/>
              <a:t>(4) the benefits</a:t>
            </a:r>
          </a:p>
          <a:p>
            <a:r>
              <a:rPr lang="en-US" dirty="0"/>
              <a:t>(5) alternative procedures, if any</a:t>
            </a:r>
          </a:p>
        </p:txBody>
      </p:sp>
      <p:sp>
        <p:nvSpPr>
          <p:cNvPr id="4" name="Slide Number Placeholder 3"/>
          <p:cNvSpPr>
            <a:spLocks noGrp="1"/>
          </p:cNvSpPr>
          <p:nvPr>
            <p:ph type="sldNum" sz="quarter" idx="10"/>
          </p:nvPr>
        </p:nvSpPr>
        <p:spPr/>
        <p:txBody>
          <a:bodyPr/>
          <a:lstStyle/>
          <a:p>
            <a:fld id="{F8F83D2A-6536-4D8F-86B9-EBAC543A24DC}" type="slidenum">
              <a:rPr lang="en-US" smtClean="0"/>
              <a:pPr/>
              <a:t>36</a:t>
            </a:fld>
            <a:endParaRPr lang="en-US"/>
          </a:p>
        </p:txBody>
      </p:sp>
    </p:spTree>
    <p:extLst>
      <p:ext uri="{BB962C8B-B14F-4D97-AF65-F5344CB8AC3E}">
        <p14:creationId xmlns:p14="http://schemas.microsoft.com/office/powerpoint/2010/main" val="3216439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a:p>
        </p:txBody>
      </p:sp>
      <p:sp>
        <p:nvSpPr>
          <p:cNvPr id="60420" name="Slide Number Placeholder 3"/>
          <p:cNvSpPr>
            <a:spLocks noGrp="1"/>
          </p:cNvSpPr>
          <p:nvPr>
            <p:ph type="sldNum" sz="quarter" idx="5"/>
          </p:nvPr>
        </p:nvSpPr>
        <p:spPr>
          <a:noFill/>
        </p:spPr>
        <p:txBody>
          <a:bodyPr/>
          <a:lstStyle/>
          <a:p>
            <a:fld id="{E70A7047-D45A-452B-85E4-002AE7512117}" type="slidenum">
              <a:rPr lang="en-US" smtClean="0"/>
              <a:pPr/>
              <a:t>41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Rectangle 4"/>
          <p:cNvSpPr/>
          <p:nvPr/>
        </p:nvSpPr>
        <p:spPr>
          <a:xfrm>
            <a:off x="363538" y="0"/>
            <a:ext cx="153987" cy="1690688"/>
          </a:xfrm>
          <a:prstGeom prst="rect">
            <a:avLst/>
          </a:prstGeom>
          <a:solidFill>
            <a:srgbClr val="2986E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363538" y="1690688"/>
            <a:ext cx="153987" cy="1804987"/>
          </a:xfrm>
          <a:prstGeom prst="rect">
            <a:avLst/>
          </a:prstGeom>
          <a:solidFill>
            <a:srgbClr val="F265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363538" y="3495675"/>
            <a:ext cx="153987" cy="2549525"/>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ctrTitle"/>
          </p:nvPr>
        </p:nvSpPr>
        <p:spPr>
          <a:xfrm>
            <a:off x="1459420" y="2194895"/>
            <a:ext cx="6949679" cy="1470025"/>
          </a:xfrm>
        </p:spPr>
        <p:txBody>
          <a:bodyPr>
            <a:normAutofit/>
          </a:bodyPr>
          <a:lstStyle>
            <a:lvl1pPr algn="l">
              <a:defRPr sz="4000" b="1" i="0">
                <a:latin typeface="Arial" charset="0"/>
                <a:ea typeface="Arial" charset="0"/>
                <a:cs typeface="Arial" charset="0"/>
              </a:defRPr>
            </a:lvl1pPr>
          </a:lstStyle>
          <a:p>
            <a:r>
              <a:rPr lang="en-US"/>
              <a:t>Click to edit Master title style</a:t>
            </a:r>
            <a:endParaRPr lang="en-US" dirty="0"/>
          </a:p>
        </p:txBody>
      </p:sp>
      <p:sp>
        <p:nvSpPr>
          <p:cNvPr id="3" name="Subtitle 2"/>
          <p:cNvSpPr>
            <a:spLocks noGrp="1"/>
          </p:cNvSpPr>
          <p:nvPr>
            <p:ph type="subTitle" idx="1"/>
          </p:nvPr>
        </p:nvSpPr>
        <p:spPr>
          <a:xfrm>
            <a:off x="1459420" y="4292600"/>
            <a:ext cx="6949679" cy="1752600"/>
          </a:xfrm>
        </p:spPr>
        <p:txBody>
          <a:bodyPr>
            <a:normAutofit/>
          </a:bodyPr>
          <a:lstStyle>
            <a:lvl1pPr marL="0" indent="0" algn="l">
              <a:buNone/>
              <a:defRPr sz="1800" b="0" i="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9" name="Rectangle 8"/>
          <p:cNvSpPr/>
          <p:nvPr userDrawn="1"/>
        </p:nvSpPr>
        <p:spPr>
          <a:xfrm>
            <a:off x="6391854" y="6251928"/>
            <a:ext cx="2315381" cy="60607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7475" y="508289"/>
            <a:ext cx="4428683" cy="1622072"/>
          </a:xfrm>
          <a:prstGeom prst="rect">
            <a:avLst/>
          </a:prstGeom>
        </p:spPr>
      </p:pic>
    </p:spTree>
    <p:extLst>
      <p:ext uri="{BB962C8B-B14F-4D97-AF65-F5344CB8AC3E}">
        <p14:creationId xmlns:p14="http://schemas.microsoft.com/office/powerpoint/2010/main" val="3582718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363538" y="0"/>
            <a:ext cx="153987" cy="971550"/>
          </a:xfrm>
          <a:prstGeom prst="rect">
            <a:avLst/>
          </a:prstGeom>
          <a:solidFill>
            <a:srgbClr val="2986E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363538" y="971550"/>
            <a:ext cx="153987" cy="401638"/>
          </a:xfrm>
          <a:prstGeom prst="rect">
            <a:avLst/>
          </a:prstGeom>
          <a:solidFill>
            <a:srgbClr val="F265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363538" y="1373188"/>
            <a:ext cx="153987" cy="70326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765629" y="297658"/>
            <a:ext cx="7679871" cy="782662"/>
          </a:xfrm>
        </p:spPr>
        <p:txBody>
          <a:bodyPr/>
          <a:lstStyle>
            <a:lvl1pPr algn="l">
              <a:defRPr/>
            </a:lvl1pPr>
          </a:lstStyle>
          <a:p>
            <a:r>
              <a:rPr lang="en-US"/>
              <a:t>Click to edit Master title style</a:t>
            </a:r>
            <a:endParaRPr lang="en-US" dirty="0"/>
          </a:p>
        </p:txBody>
      </p:sp>
      <p:sp>
        <p:nvSpPr>
          <p:cNvPr id="3" name="Content Placeholder 2"/>
          <p:cNvSpPr>
            <a:spLocks noGrp="1"/>
          </p:cNvSpPr>
          <p:nvPr>
            <p:ph idx="1"/>
          </p:nvPr>
        </p:nvSpPr>
        <p:spPr>
          <a:xfrm>
            <a:off x="765629" y="1202966"/>
            <a:ext cx="7679871"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3850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363538" y="0"/>
            <a:ext cx="153987" cy="971550"/>
          </a:xfrm>
          <a:prstGeom prst="rect">
            <a:avLst/>
          </a:prstGeom>
          <a:solidFill>
            <a:srgbClr val="2986E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363538" y="971550"/>
            <a:ext cx="153987" cy="401638"/>
          </a:xfrm>
          <a:prstGeom prst="rect">
            <a:avLst/>
          </a:prstGeom>
          <a:solidFill>
            <a:srgbClr val="F265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363538" y="1373188"/>
            <a:ext cx="153987" cy="70326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760184" y="330699"/>
            <a:ext cx="7649030" cy="75193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0184" y="1223450"/>
            <a:ext cx="371203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223450"/>
            <a:ext cx="376101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5284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52930" y="256040"/>
            <a:ext cx="7647214" cy="811232"/>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752930" y="1429007"/>
            <a:ext cx="374445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52930" y="2068769"/>
            <a:ext cx="374445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6" y="1429007"/>
            <a:ext cx="37551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068769"/>
            <a:ext cx="37551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9721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0" y="143380"/>
            <a:ext cx="7647214" cy="948410"/>
          </a:xfrm>
        </p:spPr>
        <p:txBody>
          <a:bodyPr/>
          <a:lstStyle/>
          <a:p>
            <a:r>
              <a:rPr lang="en-US"/>
              <a:t>Click to edit Master title style</a:t>
            </a:r>
          </a:p>
        </p:txBody>
      </p:sp>
    </p:spTree>
    <p:extLst>
      <p:ext uri="{BB962C8B-B14F-4D97-AF65-F5344CB8AC3E}">
        <p14:creationId xmlns:p14="http://schemas.microsoft.com/office/powerpoint/2010/main" val="3410730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0" y="1209214"/>
            <a:ext cx="7647214" cy="1859783"/>
          </a:xfrm>
        </p:spPr>
        <p:txBody>
          <a:bodyPr anchor="t">
            <a:noAutofit/>
          </a:bodyPr>
          <a:lstStyle>
            <a:lvl1pPr>
              <a:defRPr sz="4000"/>
            </a:lvl1pPr>
          </a:lstStyle>
          <a:p>
            <a:r>
              <a:rPr lang="en-US"/>
              <a:t>Click to edit Master title style</a:t>
            </a:r>
            <a:endParaRPr lang="en-US" dirty="0"/>
          </a:p>
        </p:txBody>
      </p:sp>
    </p:spTree>
    <p:extLst>
      <p:ext uri="{BB962C8B-B14F-4D97-AF65-F5344CB8AC3E}">
        <p14:creationId xmlns:p14="http://schemas.microsoft.com/office/powerpoint/2010/main" val="3935312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2881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1" y="1215512"/>
            <a:ext cx="3118990" cy="747621"/>
          </a:xfrm>
        </p:spPr>
        <p:txBody>
          <a:bodyPr/>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163786" y="1215512"/>
            <a:ext cx="4245428" cy="491065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1" y="1963134"/>
            <a:ext cx="3118990" cy="41630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6909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7" y="4800600"/>
            <a:ext cx="6616697"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7" y="968375"/>
            <a:ext cx="6616697" cy="37592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7" y="5367338"/>
            <a:ext cx="661669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825645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115888"/>
            <a:ext cx="7494588" cy="974725"/>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t>Click to edit Master title style</a:t>
            </a:r>
            <a:endParaRPr lang="en-US" dirty="0"/>
          </a:p>
        </p:txBody>
      </p:sp>
      <p:sp>
        <p:nvSpPr>
          <p:cNvPr id="1027" name="Text Placeholder 2"/>
          <p:cNvSpPr>
            <a:spLocks noGrp="1"/>
          </p:cNvSpPr>
          <p:nvPr>
            <p:ph type="body" idx="1"/>
          </p:nvPr>
        </p:nvSpPr>
        <p:spPr bwMode="auto">
          <a:xfrm>
            <a:off x="914400" y="1223963"/>
            <a:ext cx="7494588" cy="4525962"/>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363538" y="0"/>
            <a:ext cx="153987" cy="971550"/>
          </a:xfrm>
          <a:prstGeom prst="rect">
            <a:avLst/>
          </a:prstGeom>
          <a:solidFill>
            <a:srgbClr val="2986E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363538" y="971550"/>
            <a:ext cx="153987" cy="401638"/>
          </a:xfrm>
          <a:prstGeom prst="rect">
            <a:avLst/>
          </a:prstGeom>
          <a:solidFill>
            <a:srgbClr val="F265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363538" y="1373188"/>
            <a:ext cx="153987" cy="70326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2" name="Picture 11" descr="MSK_logo_simp_hor_s_pos_d1884.ai"/>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237497" y="6087548"/>
            <a:ext cx="2427642" cy="895010"/>
          </a:xfrm>
          <a:prstGeom prst="rect">
            <a:avLst/>
          </a:prstGeom>
        </p:spPr>
      </p:pic>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Lst>
  <p:hf sldNum="0" hdr="0" ftr="0" dt="0"/>
  <p:txStyles>
    <p:titleStyle>
      <a:lvl1pPr algn="l" defTabSz="457200" rtl="0" eaLnBrk="1" fontAlgn="base" hangingPunct="1">
        <a:spcBef>
          <a:spcPct val="0"/>
        </a:spcBef>
        <a:spcAft>
          <a:spcPct val="0"/>
        </a:spcAft>
        <a:defRPr sz="3000" b="1" kern="1200">
          <a:solidFill>
            <a:schemeClr val="tx1"/>
          </a:solidFill>
          <a:latin typeface="Arial" charset="0"/>
          <a:ea typeface="Arial" charset="0"/>
          <a:cs typeface="Arial" charset="0"/>
        </a:defRPr>
      </a:lvl1pPr>
      <a:lvl2pPr algn="l" defTabSz="457200" rtl="0" eaLnBrk="1" fontAlgn="base" hangingPunct="1">
        <a:spcBef>
          <a:spcPct val="0"/>
        </a:spcBef>
        <a:spcAft>
          <a:spcPct val="0"/>
        </a:spcAft>
        <a:defRPr sz="3000" b="1">
          <a:solidFill>
            <a:schemeClr val="tx1"/>
          </a:solidFill>
          <a:latin typeface="Georgia" charset="0"/>
          <a:ea typeface="ＭＳ Ｐゴシック" charset="0"/>
        </a:defRPr>
      </a:lvl2pPr>
      <a:lvl3pPr algn="l" defTabSz="457200" rtl="0" eaLnBrk="1" fontAlgn="base" hangingPunct="1">
        <a:spcBef>
          <a:spcPct val="0"/>
        </a:spcBef>
        <a:spcAft>
          <a:spcPct val="0"/>
        </a:spcAft>
        <a:defRPr sz="3000" b="1">
          <a:solidFill>
            <a:schemeClr val="tx1"/>
          </a:solidFill>
          <a:latin typeface="Georgia" charset="0"/>
          <a:ea typeface="ＭＳ Ｐゴシック" charset="0"/>
        </a:defRPr>
      </a:lvl3pPr>
      <a:lvl4pPr algn="l" defTabSz="457200" rtl="0" eaLnBrk="1" fontAlgn="base" hangingPunct="1">
        <a:spcBef>
          <a:spcPct val="0"/>
        </a:spcBef>
        <a:spcAft>
          <a:spcPct val="0"/>
        </a:spcAft>
        <a:defRPr sz="3000" b="1">
          <a:solidFill>
            <a:schemeClr val="tx1"/>
          </a:solidFill>
          <a:latin typeface="Georgia" charset="0"/>
          <a:ea typeface="ＭＳ Ｐゴシック" charset="0"/>
        </a:defRPr>
      </a:lvl4pPr>
      <a:lvl5pPr algn="l" defTabSz="457200" rtl="0" eaLnBrk="1" fontAlgn="base" hangingPunct="1">
        <a:spcBef>
          <a:spcPct val="0"/>
        </a:spcBef>
        <a:spcAft>
          <a:spcPct val="0"/>
        </a:spcAft>
        <a:defRPr sz="3000" b="1">
          <a:solidFill>
            <a:schemeClr val="tx1"/>
          </a:solidFill>
          <a:latin typeface="Georgia" charset="0"/>
          <a:ea typeface="ＭＳ Ｐゴシック" charset="0"/>
        </a:defRPr>
      </a:lvl5pPr>
      <a:lvl6pPr marL="457200" algn="l" defTabSz="457200" rtl="0" eaLnBrk="1" fontAlgn="base" hangingPunct="1">
        <a:spcBef>
          <a:spcPct val="0"/>
        </a:spcBef>
        <a:spcAft>
          <a:spcPct val="0"/>
        </a:spcAft>
        <a:defRPr sz="3000" b="1">
          <a:solidFill>
            <a:schemeClr val="tx1"/>
          </a:solidFill>
          <a:latin typeface="Georgia" charset="0"/>
          <a:ea typeface="ＭＳ Ｐゴシック" charset="0"/>
        </a:defRPr>
      </a:lvl6pPr>
      <a:lvl7pPr marL="914400" algn="l" defTabSz="457200" rtl="0" eaLnBrk="1" fontAlgn="base" hangingPunct="1">
        <a:spcBef>
          <a:spcPct val="0"/>
        </a:spcBef>
        <a:spcAft>
          <a:spcPct val="0"/>
        </a:spcAft>
        <a:defRPr sz="3000" b="1">
          <a:solidFill>
            <a:schemeClr val="tx1"/>
          </a:solidFill>
          <a:latin typeface="Georgia" charset="0"/>
          <a:ea typeface="ＭＳ Ｐゴシック" charset="0"/>
        </a:defRPr>
      </a:lvl7pPr>
      <a:lvl8pPr marL="1371600" algn="l" defTabSz="457200" rtl="0" eaLnBrk="1" fontAlgn="base" hangingPunct="1">
        <a:spcBef>
          <a:spcPct val="0"/>
        </a:spcBef>
        <a:spcAft>
          <a:spcPct val="0"/>
        </a:spcAft>
        <a:defRPr sz="3000" b="1">
          <a:solidFill>
            <a:schemeClr val="tx1"/>
          </a:solidFill>
          <a:latin typeface="Georgia" charset="0"/>
          <a:ea typeface="ＭＳ Ｐゴシック" charset="0"/>
        </a:defRPr>
      </a:lvl8pPr>
      <a:lvl9pPr marL="1828800" algn="l" defTabSz="457200" rtl="0" eaLnBrk="1" fontAlgn="base" hangingPunct="1">
        <a:spcBef>
          <a:spcPct val="0"/>
        </a:spcBef>
        <a:spcAft>
          <a:spcPct val="0"/>
        </a:spcAft>
        <a:defRPr sz="3000" b="1">
          <a:solidFill>
            <a:schemeClr val="tx1"/>
          </a:solidFill>
          <a:latin typeface="Georgia" charset="0"/>
          <a:ea typeface="ＭＳ Ｐゴシック" charset="0"/>
        </a:defRPr>
      </a:lvl9pPr>
    </p:titleStyle>
    <p:bodyStyle>
      <a:lvl1pPr marL="227013" indent="-227013" algn="l" defTabSz="457200" rtl="0" eaLnBrk="1" fontAlgn="base" hangingPunct="1">
        <a:spcBef>
          <a:spcPct val="20000"/>
        </a:spcBef>
        <a:spcAft>
          <a:spcPct val="0"/>
        </a:spcAft>
        <a:buClr>
          <a:srgbClr val="2986E2"/>
        </a:buClr>
        <a:buFont typeface="Arial" charset="0"/>
        <a:buChar char="•"/>
        <a:defRPr sz="3200" b="0" i="0" kern="1200">
          <a:solidFill>
            <a:schemeClr val="tx1"/>
          </a:solidFill>
          <a:latin typeface="Arial"/>
          <a:ea typeface="ＭＳ Ｐゴシック" charset="0"/>
          <a:cs typeface="Arial"/>
        </a:defRPr>
      </a:lvl1pPr>
      <a:lvl2pPr marL="742950" indent="-285750" algn="l" defTabSz="457200" rtl="0" eaLnBrk="1" fontAlgn="base" hangingPunct="1">
        <a:spcBef>
          <a:spcPct val="20000"/>
        </a:spcBef>
        <a:spcAft>
          <a:spcPct val="0"/>
        </a:spcAft>
        <a:buClr>
          <a:srgbClr val="2986E2"/>
        </a:buClr>
        <a:buFont typeface="Arial" charset="0"/>
        <a:buChar char="–"/>
        <a:defRPr sz="2800" b="0" i="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Clr>
          <a:srgbClr val="2986E2"/>
        </a:buClr>
        <a:buFont typeface="Arial" charset="0"/>
        <a:buChar char="•"/>
        <a:defRPr sz="2400" b="0" i="0" kern="1200">
          <a:solidFill>
            <a:schemeClr val="tx1"/>
          </a:solidFill>
          <a:latin typeface="Arial"/>
          <a:ea typeface="ＭＳ Ｐゴシック" charset="0"/>
          <a:cs typeface="Arial"/>
        </a:defRPr>
      </a:lvl3pPr>
      <a:lvl4pPr marL="1600200" indent="-228600" algn="l" defTabSz="457200" rtl="0" eaLnBrk="1" fontAlgn="base" hangingPunct="1">
        <a:spcBef>
          <a:spcPct val="20000"/>
        </a:spcBef>
        <a:spcAft>
          <a:spcPct val="0"/>
        </a:spcAft>
        <a:buClr>
          <a:srgbClr val="2986E2"/>
        </a:buClr>
        <a:buFont typeface="Arial" charset="0"/>
        <a:buChar char="–"/>
        <a:defRPr sz="2000" b="0" i="0" kern="1200">
          <a:solidFill>
            <a:schemeClr val="tx1"/>
          </a:solidFill>
          <a:latin typeface="Arial"/>
          <a:ea typeface="ＭＳ Ｐゴシック" charset="0"/>
          <a:cs typeface="Arial"/>
        </a:defRPr>
      </a:lvl4pPr>
      <a:lvl5pPr marL="2057400" indent="-228600" algn="l" defTabSz="457200" rtl="0" eaLnBrk="1" fontAlgn="base" hangingPunct="1">
        <a:spcBef>
          <a:spcPct val="20000"/>
        </a:spcBef>
        <a:spcAft>
          <a:spcPct val="0"/>
        </a:spcAft>
        <a:buClr>
          <a:srgbClr val="2986E2"/>
        </a:buClr>
        <a:buFont typeface="Arial" charset="0"/>
        <a:buChar char="»"/>
        <a:defRPr sz="2000" b="0" i="0" kern="1200">
          <a:solidFill>
            <a:schemeClr val="tx1"/>
          </a:solidFill>
          <a:latin typeface="Arial"/>
          <a:ea typeface="ＭＳ Ｐゴシック"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gif"/><Relationship Id="rId4" Type="http://schemas.openxmlformats.org/officeDocument/2006/relationships/image" Target="../media/image5.gi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8913" y="2195513"/>
            <a:ext cx="6950075" cy="1470025"/>
          </a:xfrm>
        </p:spPr>
        <p:txBody>
          <a:bodyPr rtlCol="0">
            <a:normAutofit fontScale="90000"/>
          </a:bodyPr>
          <a:lstStyle/>
          <a:p>
            <a:pPr fontAlgn="auto">
              <a:spcAft>
                <a:spcPts val="0"/>
              </a:spcAft>
              <a:defRPr/>
            </a:pPr>
            <a:r>
              <a:rPr lang="en-US" dirty="0"/>
              <a:t>Research Ethics, Regulatory Requirements, and the IRB/PB</a:t>
            </a:r>
            <a:endParaRPr lang="en-US" dirty="0">
              <a:latin typeface="Arial" charset="0"/>
              <a:ea typeface="Arial" charset="0"/>
              <a:cs typeface="Arial" charset="0"/>
            </a:endParaRPr>
          </a:p>
        </p:txBody>
      </p:sp>
      <p:sp>
        <p:nvSpPr>
          <p:cNvPr id="11266" name="Subtitle 2"/>
          <p:cNvSpPr>
            <a:spLocks noGrp="1"/>
          </p:cNvSpPr>
          <p:nvPr>
            <p:ph type="subTitle" idx="1"/>
          </p:nvPr>
        </p:nvSpPr>
        <p:spPr>
          <a:xfrm>
            <a:off x="676805" y="4292600"/>
            <a:ext cx="7683500" cy="1752600"/>
          </a:xfrm>
        </p:spPr>
        <p:txBody>
          <a:bodyPr/>
          <a:lstStyle/>
          <a:p>
            <a:r>
              <a:rPr lang="en-US" dirty="0"/>
              <a:t>Vicky Baudin, MPH</a:t>
            </a:r>
          </a:p>
          <a:p>
            <a:r>
              <a:rPr lang="en-US" dirty="0"/>
              <a:t>Sr Project Manager</a:t>
            </a:r>
          </a:p>
          <a:p>
            <a:r>
              <a:rPr lang="en-US" dirty="0"/>
              <a:t>April 2, 2025</a:t>
            </a:r>
          </a:p>
        </p:txBody>
      </p:sp>
      <p:sp>
        <p:nvSpPr>
          <p:cNvPr id="3" name="Rectangle 2"/>
          <p:cNvSpPr/>
          <p:nvPr/>
        </p:nvSpPr>
        <p:spPr>
          <a:xfrm>
            <a:off x="5894039" y="6045200"/>
            <a:ext cx="3053655" cy="74129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rrowheads="1"/>
          </p:cNvSpPr>
          <p:nvPr>
            <p:ph type="title"/>
          </p:nvPr>
        </p:nvSpPr>
        <p:spPr/>
        <p:txBody>
          <a:bodyPr/>
          <a:lstStyle/>
          <a:p>
            <a:pPr>
              <a:defRPr/>
            </a:pPr>
            <a:r>
              <a:rPr lang="en-US" dirty="0">
                <a:latin typeface="Georgia" pitchFamily="18" charset="0"/>
              </a:rPr>
              <a:t>Historical Events</a:t>
            </a:r>
            <a:endParaRPr lang="en-US" dirty="0">
              <a:solidFill>
                <a:schemeClr val="hlink"/>
              </a:solidFill>
            </a:endParaRPr>
          </a:p>
        </p:txBody>
      </p:sp>
      <p:sp>
        <p:nvSpPr>
          <p:cNvPr id="53251" name="Rectangle 3"/>
          <p:cNvSpPr>
            <a:spLocks noGrp="1" noChangeArrowheads="1"/>
          </p:cNvSpPr>
          <p:nvPr>
            <p:ph idx="1"/>
          </p:nvPr>
        </p:nvSpPr>
        <p:spPr>
          <a:xfrm>
            <a:off x="765629" y="1202966"/>
            <a:ext cx="7679871" cy="4917418"/>
          </a:xfrm>
        </p:spPr>
        <p:txBody>
          <a:bodyPr/>
          <a:lstStyle/>
          <a:p>
            <a:pPr eaLnBrk="1" hangingPunct="1">
              <a:lnSpc>
                <a:spcPct val="80000"/>
              </a:lnSpc>
              <a:defRPr/>
            </a:pPr>
            <a:r>
              <a:rPr lang="en-US" sz="2600" dirty="0"/>
              <a:t>Subjects were not informed about their disease or non-therapeutic procedures.</a:t>
            </a:r>
          </a:p>
          <a:p>
            <a:pPr eaLnBrk="1" hangingPunct="1">
              <a:lnSpc>
                <a:spcPct val="80000"/>
              </a:lnSpc>
              <a:defRPr/>
            </a:pPr>
            <a:endParaRPr lang="en-US" sz="2600" dirty="0"/>
          </a:p>
          <a:p>
            <a:pPr eaLnBrk="1" hangingPunct="1">
              <a:lnSpc>
                <a:spcPct val="80000"/>
              </a:lnSpc>
              <a:defRPr/>
            </a:pPr>
            <a:r>
              <a:rPr lang="en-US" sz="2600" dirty="0"/>
              <a:t>Consent was not obtained.</a:t>
            </a:r>
          </a:p>
          <a:p>
            <a:pPr eaLnBrk="1" hangingPunct="1">
              <a:lnSpc>
                <a:spcPct val="80000"/>
              </a:lnSpc>
              <a:defRPr/>
            </a:pPr>
            <a:endParaRPr lang="en-US" sz="2600" dirty="0"/>
          </a:p>
          <a:p>
            <a:pPr eaLnBrk="1" hangingPunct="1">
              <a:lnSpc>
                <a:spcPct val="80000"/>
              </a:lnSpc>
              <a:defRPr/>
            </a:pPr>
            <a:r>
              <a:rPr lang="en-US" sz="2600" dirty="0"/>
              <a:t>Penicillin was accepted as a curative treatment in 1943 and widely available by the early 50s…subjects did not receive this therapy.</a:t>
            </a:r>
          </a:p>
          <a:p>
            <a:pPr>
              <a:lnSpc>
                <a:spcPct val="80000"/>
              </a:lnSpc>
              <a:defRPr/>
            </a:pPr>
            <a:endParaRPr lang="en-US" sz="2600" dirty="0"/>
          </a:p>
          <a:p>
            <a:pPr>
              <a:lnSpc>
                <a:spcPct val="80000"/>
              </a:lnSpc>
              <a:defRPr/>
            </a:pPr>
            <a:r>
              <a:rPr lang="en-US" sz="2600" dirty="0"/>
              <a:t>July 25, 1972, an investigative reporter for the AP publishes a story in the </a:t>
            </a:r>
            <a:r>
              <a:rPr lang="en-US" sz="2600" i="1" dirty="0"/>
              <a:t>New York Times</a:t>
            </a:r>
            <a:r>
              <a:rPr lang="en-US" sz="2600" dirty="0"/>
              <a:t> and the </a:t>
            </a:r>
            <a:r>
              <a:rPr lang="en-US" sz="2600" i="1" dirty="0"/>
              <a:t>Washington Star.</a:t>
            </a:r>
          </a:p>
          <a:p>
            <a:pPr eaLnBrk="1" hangingPunct="1">
              <a:lnSpc>
                <a:spcPct val="80000"/>
              </a:lnSpc>
              <a:defRPr/>
            </a:pPr>
            <a:endParaRPr lang="en-US" sz="2800" dirty="0"/>
          </a:p>
          <a:p>
            <a:pPr eaLnBrk="1" hangingPunct="1">
              <a:lnSpc>
                <a:spcPct val="80000"/>
              </a:lnSpc>
              <a:buFont typeface="Wingdings" pitchFamily="2" charset="2"/>
              <a:buNone/>
              <a:defRPr/>
            </a:pPr>
            <a:endParaRPr lang="en-US" sz="2800"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31282-A2A1-4858-B803-C5C05207FD26}"/>
              </a:ext>
            </a:extLst>
          </p:cNvPr>
          <p:cNvSpPr>
            <a:spLocks noGrp="1"/>
          </p:cNvSpPr>
          <p:nvPr>
            <p:ph type="title"/>
          </p:nvPr>
        </p:nvSpPr>
        <p:spPr/>
        <p:txBody>
          <a:bodyPr/>
          <a:lstStyle/>
          <a:p>
            <a:r>
              <a:rPr lang="en-US" dirty="0">
                <a:latin typeface="Georgia" pitchFamily="18" charset="0"/>
              </a:rPr>
              <a:t>Historical Events</a:t>
            </a:r>
            <a:endParaRPr lang="en-US" dirty="0"/>
          </a:p>
        </p:txBody>
      </p:sp>
      <p:sp>
        <p:nvSpPr>
          <p:cNvPr id="3" name="Content Placeholder 2">
            <a:extLst>
              <a:ext uri="{FF2B5EF4-FFF2-40B4-BE49-F238E27FC236}">
                <a16:creationId xmlns:a16="http://schemas.microsoft.com/office/drawing/2014/main" id="{790BAC34-914A-4949-8833-527B7885CA87}"/>
              </a:ext>
            </a:extLst>
          </p:cNvPr>
          <p:cNvSpPr>
            <a:spLocks noGrp="1"/>
          </p:cNvSpPr>
          <p:nvPr>
            <p:ph idx="1"/>
          </p:nvPr>
        </p:nvSpPr>
        <p:spPr/>
        <p:txBody>
          <a:bodyPr/>
          <a:lstStyle/>
          <a:p>
            <a:pPr>
              <a:defRPr/>
            </a:pPr>
            <a:r>
              <a:rPr lang="en-US" sz="2600" dirty="0"/>
              <a:t>August 28, 1972, HEW forms the “Tuskegee Study Ad Hoc Advisory Panel”</a:t>
            </a:r>
          </a:p>
          <a:p>
            <a:pPr>
              <a:defRPr/>
            </a:pPr>
            <a:endParaRPr lang="en-US" sz="2600" dirty="0"/>
          </a:p>
          <a:p>
            <a:pPr>
              <a:defRPr/>
            </a:pPr>
            <a:r>
              <a:rPr lang="en-US" sz="2600" dirty="0"/>
              <a:t>Two Issues:</a:t>
            </a:r>
          </a:p>
          <a:p>
            <a:pPr lvl="1">
              <a:defRPr/>
            </a:pPr>
            <a:r>
              <a:rPr lang="en-US" sz="2600" dirty="0"/>
              <a:t>Was the study justified and had the subjects given consent?</a:t>
            </a:r>
          </a:p>
          <a:p>
            <a:pPr lvl="1">
              <a:defRPr/>
            </a:pPr>
            <a:r>
              <a:rPr lang="en-US" sz="2600" dirty="0"/>
              <a:t>Should penicillin have been provided when available in early 1950?</a:t>
            </a:r>
          </a:p>
          <a:p>
            <a:endParaRPr lang="en-US" dirty="0"/>
          </a:p>
        </p:txBody>
      </p:sp>
    </p:spTree>
    <p:extLst>
      <p:ext uri="{BB962C8B-B14F-4D97-AF65-F5344CB8AC3E}">
        <p14:creationId xmlns:p14="http://schemas.microsoft.com/office/powerpoint/2010/main" val="3944756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rrowheads="1"/>
          </p:cNvSpPr>
          <p:nvPr>
            <p:ph type="title"/>
          </p:nvPr>
        </p:nvSpPr>
        <p:spPr/>
        <p:txBody>
          <a:bodyPr/>
          <a:lstStyle/>
          <a:p>
            <a:pPr>
              <a:defRPr/>
            </a:pPr>
            <a:r>
              <a:rPr lang="en-US" dirty="0">
                <a:latin typeface="Georgia" pitchFamily="18" charset="0"/>
              </a:rPr>
              <a:t>Historical Events</a:t>
            </a:r>
            <a:endParaRPr lang="en-US" dirty="0">
              <a:solidFill>
                <a:schemeClr val="hlink"/>
              </a:solidFill>
            </a:endParaRPr>
          </a:p>
        </p:txBody>
      </p:sp>
      <p:sp>
        <p:nvSpPr>
          <p:cNvPr id="56323" name="Rectangle 3"/>
          <p:cNvSpPr>
            <a:spLocks noGrp="1" noChangeArrowheads="1"/>
          </p:cNvSpPr>
          <p:nvPr>
            <p:ph idx="1"/>
          </p:nvPr>
        </p:nvSpPr>
        <p:spPr/>
        <p:txBody>
          <a:bodyPr/>
          <a:lstStyle/>
          <a:p>
            <a:pPr eaLnBrk="1" hangingPunct="1">
              <a:buNone/>
              <a:defRPr/>
            </a:pPr>
            <a:r>
              <a:rPr lang="en-US" sz="2900" dirty="0"/>
              <a:t>National Research Act:</a:t>
            </a:r>
          </a:p>
          <a:p>
            <a:pPr>
              <a:defRPr/>
            </a:pPr>
            <a:r>
              <a:rPr lang="en-US" sz="2500" dirty="0"/>
              <a:t>On July 12, 1974, the National Research Act (Pub. L 93-348) was signed into law, thereby creating  the National Commission for the Protection of Human Subjects of Biomedical and Behavioral Research.</a:t>
            </a:r>
          </a:p>
          <a:p>
            <a:pPr eaLnBrk="1" hangingPunct="1">
              <a:defRPr/>
            </a:pPr>
            <a:endParaRPr lang="en-US" sz="2500" dirty="0"/>
          </a:p>
          <a:p>
            <a:pPr eaLnBrk="1" hangingPunct="1">
              <a:defRPr/>
            </a:pPr>
            <a:r>
              <a:rPr lang="en-US" sz="2500" dirty="0"/>
              <a:t>One charge: to identify the basic ethical principles that should underlie the conduct of biomedical and behavorial research involving human subjects and to develop </a:t>
            </a:r>
            <a:r>
              <a:rPr lang="en-US" sz="2500" i="1" u="sng" dirty="0"/>
              <a:t>guidelines</a:t>
            </a:r>
            <a:r>
              <a:rPr lang="en-US" sz="2500" dirty="0"/>
              <a:t> which should be followed to assure that such research is conducted in accordance with those principles.</a:t>
            </a:r>
          </a:p>
          <a:p>
            <a:pPr lvl="1" eaLnBrk="1" hangingPunct="1">
              <a:defRPr/>
            </a:pPr>
            <a:endParaRPr lang="en-US" sz="2400"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D44E6-E393-43FB-8A89-5AC3CF8C2BC2}"/>
              </a:ext>
            </a:extLst>
          </p:cNvPr>
          <p:cNvSpPr>
            <a:spLocks noGrp="1"/>
          </p:cNvSpPr>
          <p:nvPr>
            <p:ph type="title"/>
          </p:nvPr>
        </p:nvSpPr>
        <p:spPr/>
        <p:txBody>
          <a:bodyPr/>
          <a:lstStyle/>
          <a:p>
            <a:r>
              <a:rPr lang="en-US" dirty="0">
                <a:latin typeface="Georgia" pitchFamily="18" charset="0"/>
              </a:rPr>
              <a:t>Historical Events</a:t>
            </a:r>
            <a:endParaRPr lang="en-US" dirty="0"/>
          </a:p>
        </p:txBody>
      </p:sp>
      <p:sp>
        <p:nvSpPr>
          <p:cNvPr id="3" name="Content Placeholder 2">
            <a:extLst>
              <a:ext uri="{FF2B5EF4-FFF2-40B4-BE49-F238E27FC236}">
                <a16:creationId xmlns:a16="http://schemas.microsoft.com/office/drawing/2014/main" id="{F0DC448D-DA7B-4AC2-BF96-FC4833B506FF}"/>
              </a:ext>
            </a:extLst>
          </p:cNvPr>
          <p:cNvSpPr>
            <a:spLocks noGrp="1"/>
          </p:cNvSpPr>
          <p:nvPr>
            <p:ph idx="1"/>
          </p:nvPr>
        </p:nvSpPr>
        <p:spPr>
          <a:xfrm>
            <a:off x="550417" y="1080320"/>
            <a:ext cx="7895084" cy="4525962"/>
          </a:xfrm>
        </p:spPr>
        <p:txBody>
          <a:bodyPr/>
          <a:lstStyle/>
          <a:p>
            <a:pPr marL="0" indent="0">
              <a:buNone/>
            </a:pPr>
            <a:r>
              <a:rPr lang="en-US" sz="2600" b="1" dirty="0"/>
              <a:t>Event 1: Jesse </a:t>
            </a:r>
            <a:r>
              <a:rPr lang="en-US" sz="2600" b="1" dirty="0" err="1"/>
              <a:t>Gelsinger</a:t>
            </a:r>
            <a:r>
              <a:rPr lang="en-US" sz="2600" b="1" dirty="0"/>
              <a:t> Case @ UPenn (1999)</a:t>
            </a:r>
          </a:p>
          <a:p>
            <a:pPr marL="0" indent="0">
              <a:buNone/>
            </a:pPr>
            <a:r>
              <a:rPr lang="en-US" altLang="en-US" sz="2000" dirty="0">
                <a:latin typeface="Arial" panose="020B0604020202020204" pitchFamily="34" charset="0"/>
                <a:ea typeface="Times New Roman" panose="02020603050405020304" pitchFamily="18" charset="0"/>
                <a:cs typeface="Arial" panose="020B0604020202020204" pitchFamily="34" charset="0"/>
              </a:rPr>
              <a:t>Study Facts:</a:t>
            </a:r>
          </a:p>
          <a:p>
            <a:r>
              <a:rPr lang="en-US" altLang="en-US" sz="2000" dirty="0">
                <a:latin typeface="Arial" panose="020B0604020202020204" pitchFamily="34" charset="0"/>
                <a:cs typeface="Arial" panose="020B0604020202020204" pitchFamily="34" charset="0"/>
              </a:rPr>
              <a:t>Gene therapy clinical trial for a genetic disorder of the liver; trial was for development of treatment for infants born with disorder</a:t>
            </a:r>
            <a:endParaRPr lang="en-US" altLang="en-US" sz="2000" dirty="0"/>
          </a:p>
          <a:p>
            <a:endParaRPr lang="en-US" altLang="en-US" sz="2000" dirty="0">
              <a:latin typeface="Arial" panose="020B0604020202020204" pitchFamily="34" charset="0"/>
              <a:ea typeface="Times New Roman" panose="02020603050405020304" pitchFamily="18" charset="0"/>
              <a:cs typeface="Arial" panose="020B0604020202020204" pitchFamily="34" charset="0"/>
            </a:endParaRPr>
          </a:p>
          <a:p>
            <a:r>
              <a:rPr lang="en-US" altLang="en-US" sz="2000" dirty="0">
                <a:latin typeface="Arial" panose="020B0604020202020204" pitchFamily="34" charset="0"/>
                <a:ea typeface="Times New Roman" panose="02020603050405020304" pitchFamily="18" charset="0"/>
                <a:cs typeface="Arial" panose="020B0604020202020204" pitchFamily="34" charset="0"/>
              </a:rPr>
              <a:t>Died four days after being injected with an adenoviral vector</a:t>
            </a:r>
            <a:endParaRPr lang="en-US" altLang="en-US" sz="2500" b="1" dirty="0">
              <a:latin typeface="Arial" panose="020B0604020202020204" pitchFamily="34" charset="0"/>
              <a:ea typeface="Times New Roman" panose="02020603050405020304" pitchFamily="18" charset="0"/>
              <a:cs typeface="Arial" panose="020B0604020202020204" pitchFamily="34" charset="0"/>
            </a:endParaRPr>
          </a:p>
          <a:p>
            <a:endParaRPr lang="en-US" altLang="en-US" sz="1500" b="1" dirty="0">
              <a:latin typeface="Arial" panose="020B0604020202020204" pitchFamily="34" charset="0"/>
              <a:cs typeface="Arial" panose="020B0604020202020204" pitchFamily="34" charset="0"/>
            </a:endParaRPr>
          </a:p>
          <a:p>
            <a:pPr marL="0" indent="0">
              <a:buNone/>
            </a:pPr>
            <a:r>
              <a:rPr lang="en-US" altLang="en-US" sz="2000" dirty="0">
                <a:latin typeface="Arial" panose="020B0604020202020204" pitchFamily="34" charset="0"/>
                <a:cs typeface="Arial" panose="020B0604020202020204" pitchFamily="34" charset="0"/>
              </a:rPr>
              <a:t>FDA Investigation Uncovered:</a:t>
            </a:r>
          </a:p>
          <a:p>
            <a:r>
              <a:rPr lang="en-US" altLang="en-US" sz="2000" dirty="0">
                <a:latin typeface="Arial" panose="020B0604020202020204" pitchFamily="34" charset="0"/>
                <a:cs typeface="Arial" panose="020B0604020202020204" pitchFamily="34" charset="0"/>
              </a:rPr>
              <a:t>Exclusion criteria not followed</a:t>
            </a:r>
          </a:p>
          <a:p>
            <a:endParaRPr lang="en-US" altLang="en-US" sz="2000" dirty="0">
              <a:latin typeface="Arial" panose="020B0604020202020204" pitchFamily="34" charset="0"/>
              <a:cs typeface="Arial" panose="020B0604020202020204" pitchFamily="34" charset="0"/>
            </a:endParaRPr>
          </a:p>
          <a:p>
            <a:r>
              <a:rPr lang="en-US" altLang="en-US" sz="2000" dirty="0">
                <a:latin typeface="Arial" panose="020B0604020202020204" pitchFamily="34" charset="0"/>
                <a:cs typeface="Arial" panose="020B0604020202020204" pitchFamily="34" charset="0"/>
              </a:rPr>
              <a:t>SAEs not reported</a:t>
            </a:r>
          </a:p>
          <a:p>
            <a:endParaRPr lang="en-US" altLang="en-US" sz="2000" dirty="0">
              <a:latin typeface="Arial" panose="020B0604020202020204" pitchFamily="34" charset="0"/>
              <a:cs typeface="Arial" panose="020B0604020202020204" pitchFamily="34" charset="0"/>
            </a:endParaRPr>
          </a:p>
          <a:p>
            <a:r>
              <a:rPr lang="en-US" altLang="en-US" sz="2000" dirty="0">
                <a:latin typeface="Arial" panose="020B0604020202020204" pitchFamily="34" charset="0"/>
                <a:cs typeface="Arial" panose="020B0604020202020204" pitchFamily="34" charset="0"/>
              </a:rPr>
              <a:t>Informed consent missing side effects from animal studies</a:t>
            </a:r>
            <a:endParaRPr lang="en-US" altLang="en-US" sz="2000" dirty="0"/>
          </a:p>
        </p:txBody>
      </p:sp>
      <p:sp>
        <p:nvSpPr>
          <p:cNvPr id="4" name="Rectangle 1">
            <a:extLst>
              <a:ext uri="{FF2B5EF4-FFF2-40B4-BE49-F238E27FC236}">
                <a16:creationId xmlns:a16="http://schemas.microsoft.com/office/drawing/2014/main" id="{D8347206-4221-4822-8651-718BD4353368}"/>
              </a:ext>
            </a:extLst>
          </p:cNvPr>
          <p:cNvSpPr>
            <a:spLocks noChangeArrowheads="1"/>
          </p:cNvSpPr>
          <p:nvPr/>
        </p:nvSpPr>
        <p:spPr bwMode="auto">
          <a:xfrm>
            <a:off x="247650" y="957209"/>
            <a:ext cx="21993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hangingPunct="0">
              <a:tabLst>
                <a:tab pos="914400" algn="l"/>
              </a:tabLst>
              <a:defRPr>
                <a:solidFill>
                  <a:schemeClr val="tx1"/>
                </a:solidFill>
                <a:latin typeface="Arial" panose="020B0604020202020204" pitchFamily="34" charset="0"/>
              </a:defRPr>
            </a:lvl1pPr>
            <a:lvl2pPr eaLnBrk="0" hangingPunct="0">
              <a:tabLst>
                <a:tab pos="914400" algn="l"/>
              </a:tabLst>
              <a:defRPr>
                <a:solidFill>
                  <a:schemeClr val="tx1"/>
                </a:solidFill>
                <a:latin typeface="Arial" panose="020B0604020202020204" pitchFamily="34" charset="0"/>
              </a:defRPr>
            </a:lvl2pPr>
            <a:lvl3pPr eaLnBrk="0" hangingPunct="0">
              <a:tabLst>
                <a:tab pos="914400" algn="l"/>
              </a:tabLst>
              <a:defRPr>
                <a:solidFill>
                  <a:schemeClr val="tx1"/>
                </a:solidFill>
                <a:latin typeface="Arial" panose="020B0604020202020204" pitchFamily="34" charset="0"/>
              </a:defRPr>
            </a:lvl3pPr>
            <a:lvl4pPr eaLnBrk="0" hangingPunct="0">
              <a:tabLst>
                <a:tab pos="914400" algn="l"/>
              </a:tabLst>
              <a:defRPr>
                <a:solidFill>
                  <a:schemeClr val="tx1"/>
                </a:solidFill>
                <a:latin typeface="Arial" panose="020B0604020202020204" pitchFamily="34" charset="0"/>
              </a:defRPr>
            </a:lvl4pPr>
            <a:lvl5pPr eaLnBrk="0" hangingPunct="0">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07951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D44E6-E393-43FB-8A89-5AC3CF8C2BC2}"/>
              </a:ext>
            </a:extLst>
          </p:cNvPr>
          <p:cNvSpPr>
            <a:spLocks noGrp="1"/>
          </p:cNvSpPr>
          <p:nvPr>
            <p:ph type="title"/>
          </p:nvPr>
        </p:nvSpPr>
        <p:spPr/>
        <p:txBody>
          <a:bodyPr/>
          <a:lstStyle/>
          <a:p>
            <a:r>
              <a:rPr lang="en-US" dirty="0">
                <a:latin typeface="Georgia" pitchFamily="18" charset="0"/>
              </a:rPr>
              <a:t>Historical Events</a:t>
            </a:r>
            <a:endParaRPr lang="en-US" dirty="0"/>
          </a:p>
        </p:txBody>
      </p:sp>
      <p:sp>
        <p:nvSpPr>
          <p:cNvPr id="3" name="Content Placeholder 2">
            <a:extLst>
              <a:ext uri="{FF2B5EF4-FFF2-40B4-BE49-F238E27FC236}">
                <a16:creationId xmlns:a16="http://schemas.microsoft.com/office/drawing/2014/main" id="{F0DC448D-DA7B-4AC2-BF96-FC4833B506FF}"/>
              </a:ext>
            </a:extLst>
          </p:cNvPr>
          <p:cNvSpPr>
            <a:spLocks noGrp="1"/>
          </p:cNvSpPr>
          <p:nvPr>
            <p:ph idx="1"/>
          </p:nvPr>
        </p:nvSpPr>
        <p:spPr>
          <a:xfrm>
            <a:off x="765629" y="1080319"/>
            <a:ext cx="7679871" cy="4525963"/>
          </a:xfrm>
        </p:spPr>
        <p:txBody>
          <a:bodyPr/>
          <a:lstStyle/>
          <a:p>
            <a:pPr marL="0" indent="0">
              <a:buNone/>
            </a:pPr>
            <a:r>
              <a:rPr lang="en-US" sz="2600" b="1" dirty="0"/>
              <a:t>Event 2 : Ellen Roche Case at JHU (2001)</a:t>
            </a:r>
          </a:p>
          <a:p>
            <a:pPr marL="0" indent="0">
              <a:buNone/>
            </a:pPr>
            <a:r>
              <a:rPr lang="en-US" altLang="en-US" sz="2000" dirty="0">
                <a:latin typeface="Arial" panose="020B0604020202020204" pitchFamily="34" charset="0"/>
                <a:ea typeface="Times New Roman" panose="02020603050405020304" pitchFamily="18" charset="0"/>
                <a:cs typeface="Arial" panose="020B0604020202020204" pitchFamily="34" charset="0"/>
              </a:rPr>
              <a:t>Study Facts:</a:t>
            </a:r>
          </a:p>
          <a:p>
            <a:r>
              <a:rPr lang="en-US" altLang="en-US" sz="2000" dirty="0">
                <a:latin typeface="Arial" panose="020B0604020202020204" pitchFamily="34" charset="0"/>
                <a:ea typeface="Times New Roman" panose="02020603050405020304" pitchFamily="18" charset="0"/>
                <a:cs typeface="Arial" panose="020B0604020202020204" pitchFamily="34" charset="0"/>
              </a:rPr>
              <a:t>NIH asthma study looked at effects of an inhalant (hexamethonium) </a:t>
            </a:r>
            <a:endParaRPr lang="en-US" altLang="en-US" sz="2000" dirty="0"/>
          </a:p>
          <a:p>
            <a:endParaRPr lang="en-US" altLang="en-US" sz="2000" dirty="0">
              <a:latin typeface="Arial" panose="020B0604020202020204" pitchFamily="34" charset="0"/>
              <a:ea typeface="Times New Roman" panose="02020603050405020304" pitchFamily="18" charset="0"/>
              <a:cs typeface="Arial" panose="020B0604020202020204" pitchFamily="34" charset="0"/>
            </a:endParaRPr>
          </a:p>
          <a:p>
            <a:r>
              <a:rPr lang="en-US" altLang="en-US" sz="2000" dirty="0">
                <a:latin typeface="Arial" panose="020B0604020202020204" pitchFamily="34" charset="0"/>
                <a:ea typeface="Times New Roman" panose="02020603050405020304" pitchFamily="18" charset="0"/>
                <a:cs typeface="Arial" panose="020B0604020202020204" pitchFamily="34" charset="0"/>
              </a:rPr>
              <a:t>Healthy volunteers were used; 3 had been enrolled</a:t>
            </a:r>
            <a:endParaRPr lang="en-US" altLang="en-US" sz="2000" dirty="0"/>
          </a:p>
          <a:p>
            <a:endParaRPr lang="en-US" altLang="en-US" sz="2000" dirty="0">
              <a:latin typeface="Arial" panose="020B0604020202020204" pitchFamily="34" charset="0"/>
              <a:ea typeface="Times New Roman" panose="02020603050405020304" pitchFamily="18" charset="0"/>
              <a:cs typeface="Arial" panose="020B0604020202020204" pitchFamily="34" charset="0"/>
            </a:endParaRPr>
          </a:p>
          <a:p>
            <a:r>
              <a:rPr lang="en-US" altLang="en-US" sz="2000" dirty="0">
                <a:latin typeface="Arial" panose="020B0604020202020204" pitchFamily="34" charset="0"/>
                <a:ea typeface="Times New Roman" panose="02020603050405020304" pitchFamily="18" charset="0"/>
                <a:cs typeface="Arial" panose="020B0604020202020204" pitchFamily="34" charset="0"/>
              </a:rPr>
              <a:t>First volunteer developed a cough, but abated after a week so not reported; second volunteer was fine</a:t>
            </a:r>
          </a:p>
          <a:p>
            <a:endParaRPr lang="en-US" altLang="en-US" sz="2000" dirty="0">
              <a:latin typeface="Arial" panose="020B0604020202020204" pitchFamily="34" charset="0"/>
              <a:ea typeface="Times New Roman" panose="02020603050405020304" pitchFamily="18" charset="0"/>
              <a:cs typeface="Arial" panose="020B0604020202020204" pitchFamily="34" charset="0"/>
            </a:endParaRPr>
          </a:p>
          <a:p>
            <a:r>
              <a:rPr lang="en-US" altLang="en-US" sz="2000" dirty="0">
                <a:latin typeface="Arial" panose="020B0604020202020204" pitchFamily="34" charset="0"/>
                <a:ea typeface="Times New Roman" panose="02020603050405020304" pitchFamily="18" charset="0"/>
                <a:cs typeface="Arial" panose="020B0604020202020204" pitchFamily="34" charset="0"/>
              </a:rPr>
              <a:t>Third volunteer (Ellen Roche, an employee of the Asthma Center) developed problems and died within a month.</a:t>
            </a:r>
            <a:endParaRPr lang="en-US" altLang="en-US" sz="2000" dirty="0"/>
          </a:p>
          <a:p>
            <a:pPr lvl="1"/>
            <a:endParaRPr lang="en-US" sz="2500" b="1" dirty="0"/>
          </a:p>
          <a:p>
            <a:pPr lvl="2"/>
            <a:endParaRPr lang="en-US" sz="2100" b="1" dirty="0"/>
          </a:p>
        </p:txBody>
      </p:sp>
      <p:sp>
        <p:nvSpPr>
          <p:cNvPr id="4" name="Rectangle 1">
            <a:extLst>
              <a:ext uri="{FF2B5EF4-FFF2-40B4-BE49-F238E27FC236}">
                <a16:creationId xmlns:a16="http://schemas.microsoft.com/office/drawing/2014/main" id="{D8347206-4221-4822-8651-718BD4353368}"/>
              </a:ext>
            </a:extLst>
          </p:cNvPr>
          <p:cNvSpPr>
            <a:spLocks noChangeArrowheads="1"/>
          </p:cNvSpPr>
          <p:nvPr/>
        </p:nvSpPr>
        <p:spPr bwMode="auto">
          <a:xfrm>
            <a:off x="247650" y="957209"/>
            <a:ext cx="21993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hangingPunct="0">
              <a:tabLst>
                <a:tab pos="914400" algn="l"/>
              </a:tabLst>
              <a:defRPr>
                <a:solidFill>
                  <a:schemeClr val="tx1"/>
                </a:solidFill>
                <a:latin typeface="Arial" panose="020B0604020202020204" pitchFamily="34" charset="0"/>
              </a:defRPr>
            </a:lvl1pPr>
            <a:lvl2pPr eaLnBrk="0" hangingPunct="0">
              <a:tabLst>
                <a:tab pos="914400" algn="l"/>
              </a:tabLst>
              <a:defRPr>
                <a:solidFill>
                  <a:schemeClr val="tx1"/>
                </a:solidFill>
                <a:latin typeface="Arial" panose="020B0604020202020204" pitchFamily="34" charset="0"/>
              </a:defRPr>
            </a:lvl2pPr>
            <a:lvl3pPr eaLnBrk="0" hangingPunct="0">
              <a:tabLst>
                <a:tab pos="914400" algn="l"/>
              </a:tabLst>
              <a:defRPr>
                <a:solidFill>
                  <a:schemeClr val="tx1"/>
                </a:solidFill>
                <a:latin typeface="Arial" panose="020B0604020202020204" pitchFamily="34" charset="0"/>
              </a:defRPr>
            </a:lvl3pPr>
            <a:lvl4pPr eaLnBrk="0" hangingPunct="0">
              <a:tabLst>
                <a:tab pos="914400" algn="l"/>
              </a:tabLst>
              <a:defRPr>
                <a:solidFill>
                  <a:schemeClr val="tx1"/>
                </a:solidFill>
                <a:latin typeface="Arial" panose="020B0604020202020204" pitchFamily="34" charset="0"/>
              </a:defRPr>
            </a:lvl4pPr>
            <a:lvl5pPr eaLnBrk="0" hangingPunct="0">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06354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5C1FB-6AFA-4EC3-98C5-6C5DB3085D89}"/>
              </a:ext>
            </a:extLst>
          </p:cNvPr>
          <p:cNvSpPr>
            <a:spLocks noGrp="1"/>
          </p:cNvSpPr>
          <p:nvPr>
            <p:ph type="title"/>
          </p:nvPr>
        </p:nvSpPr>
        <p:spPr/>
        <p:txBody>
          <a:bodyPr/>
          <a:lstStyle/>
          <a:p>
            <a:r>
              <a:rPr lang="en-US" dirty="0">
                <a:latin typeface="Georgia" pitchFamily="18" charset="0"/>
              </a:rPr>
              <a:t>Historical Events</a:t>
            </a:r>
            <a:endParaRPr lang="en-US" dirty="0"/>
          </a:p>
        </p:txBody>
      </p:sp>
      <p:sp>
        <p:nvSpPr>
          <p:cNvPr id="4" name="Rectangle 1">
            <a:extLst>
              <a:ext uri="{FF2B5EF4-FFF2-40B4-BE49-F238E27FC236}">
                <a16:creationId xmlns:a16="http://schemas.microsoft.com/office/drawing/2014/main" id="{27E6FB02-F24B-4B20-AA3E-F04E0729DC6D}"/>
              </a:ext>
            </a:extLst>
          </p:cNvPr>
          <p:cNvSpPr>
            <a:spLocks noGrp="1" noChangeArrowheads="1"/>
          </p:cNvSpPr>
          <p:nvPr>
            <p:ph idx="1"/>
          </p:nvPr>
        </p:nvSpPr>
        <p:spPr bwMode="auto">
          <a:xfrm>
            <a:off x="765629" y="1234208"/>
            <a:ext cx="7964485"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tabLst>
                <a:tab pos="914400" algn="l"/>
              </a:tabLst>
              <a:defRPr>
                <a:solidFill>
                  <a:schemeClr val="tx1"/>
                </a:solidFill>
                <a:latin typeface="Arial" panose="020B0604020202020204" pitchFamily="34" charset="0"/>
              </a:defRPr>
            </a:lvl1pPr>
            <a:lvl2pPr eaLnBrk="0" hangingPunct="0">
              <a:tabLst>
                <a:tab pos="914400" algn="l"/>
              </a:tabLst>
              <a:defRPr>
                <a:solidFill>
                  <a:schemeClr val="tx1"/>
                </a:solidFill>
                <a:latin typeface="Arial" panose="020B0604020202020204" pitchFamily="34" charset="0"/>
              </a:defRPr>
            </a:lvl2pPr>
            <a:lvl3pPr eaLnBrk="0" hangingPunct="0">
              <a:tabLst>
                <a:tab pos="914400" algn="l"/>
              </a:tabLst>
              <a:defRPr>
                <a:solidFill>
                  <a:schemeClr val="tx1"/>
                </a:solidFill>
                <a:latin typeface="Arial" panose="020B0604020202020204" pitchFamily="34" charset="0"/>
              </a:defRPr>
            </a:lvl3pPr>
            <a:lvl4pPr eaLnBrk="0" hangingPunct="0">
              <a:tabLst>
                <a:tab pos="914400" algn="l"/>
              </a:tabLst>
              <a:defRPr>
                <a:solidFill>
                  <a:schemeClr val="tx1"/>
                </a:solidFill>
                <a:latin typeface="Arial" panose="020B0604020202020204" pitchFamily="34" charset="0"/>
              </a:defRPr>
            </a:lvl4pPr>
            <a:lvl5pPr eaLnBrk="0" hangingPunct="0">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en-US" sz="2000" i="0" u="none" strike="noStrike" cap="none" normalizeH="0" baseline="0" dirty="0">
                <a:ln>
                  <a:noFill/>
                </a:ln>
                <a:effectLst/>
                <a:ea typeface="Times New Roman" panose="02020603050405020304" pitchFamily="18" charset="0"/>
                <a:cs typeface="Arial" panose="020B0604020202020204" pitchFamily="34" charset="0"/>
              </a:rPr>
              <a:t>OHRP Investigation Uncovered:</a:t>
            </a:r>
            <a:endParaRPr lang="en-US" altLang="en-US" sz="2000" dirty="0"/>
          </a:p>
          <a:p>
            <a:pPr defTabSz="914400">
              <a:spcBef>
                <a:spcPct val="0"/>
              </a:spcBef>
              <a:buFont typeface="Arial" panose="020B0604020202020204" pitchFamily="34" charset="0"/>
              <a:buChar char="•"/>
            </a:pPr>
            <a:r>
              <a:rPr kumimoji="0" lang="en-US" altLang="en-US" sz="2000" b="0" i="0" u="none" strike="noStrike" cap="none" normalizeH="0" baseline="0" dirty="0">
                <a:ln>
                  <a:noFill/>
                </a:ln>
                <a:effectLst/>
                <a:ea typeface="Times New Roman" panose="02020603050405020304" pitchFamily="18" charset="0"/>
                <a:cs typeface="Arial" panose="020B0604020202020204" pitchFamily="34" charset="0"/>
              </a:rPr>
              <a:t>IRB was overloaded</a:t>
            </a:r>
            <a:r>
              <a:rPr lang="en-US" altLang="en-US" sz="2000" dirty="0">
                <a:ea typeface="Times New Roman" panose="02020603050405020304" pitchFamily="18" charset="0"/>
                <a:cs typeface="Arial" panose="020B0604020202020204" pitchFamily="34" charset="0"/>
              </a:rPr>
              <a:t> and </a:t>
            </a:r>
            <a:r>
              <a:rPr kumimoji="0" lang="en-US" altLang="en-US" sz="2000" b="0" i="0" u="none" strike="noStrike" cap="none" normalizeH="0" baseline="0" dirty="0">
                <a:ln>
                  <a:noFill/>
                </a:ln>
                <a:effectLst/>
                <a:ea typeface="Times New Roman" panose="02020603050405020304" pitchFamily="18" charset="0"/>
                <a:cs typeface="Arial" panose="020B0604020202020204" pitchFamily="34" charset="0"/>
              </a:rPr>
              <a:t>members were not experts and not all members heard a full review. </a:t>
            </a:r>
            <a:endParaRPr lang="en-US" altLang="en-US" sz="2000" dirty="0"/>
          </a:p>
          <a:p>
            <a:pPr defTabSz="914400">
              <a:spcBef>
                <a:spcPct val="0"/>
              </a:spcBef>
              <a:buFont typeface="Arial" panose="020B0604020202020204" pitchFamily="34" charset="0"/>
              <a:buChar char="•"/>
            </a:pPr>
            <a:endPar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endParaRPr>
          </a:p>
          <a:p>
            <a:pPr defTabSz="914400">
              <a:spcBef>
                <a:spcPct val="0"/>
              </a:spcBef>
              <a:buFont typeface="Arial" panose="020B0604020202020204" pitchFamily="34" charset="0"/>
              <a:buChar char="•"/>
            </a:pPr>
            <a:r>
              <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SAE not reported</a:t>
            </a:r>
            <a:r>
              <a:rPr kumimoji="0" lang="en-US" altLang="en-US" sz="2000" b="0" i="0" u="none" strike="noStrike" cap="none" normalizeH="0" baseline="0" dirty="0">
                <a:ln>
                  <a:noFill/>
                </a:ln>
                <a:effectLst/>
                <a:ea typeface="Times New Roman" panose="02020603050405020304" pitchFamily="18" charset="0"/>
                <a:cs typeface="Arial" panose="020B0604020202020204" pitchFamily="34" charset="0"/>
              </a:rPr>
              <a:t> (first volunteer’s cough)</a:t>
            </a:r>
            <a:endParaRPr lang="en-US" altLang="en-US" sz="2000" dirty="0"/>
          </a:p>
          <a:p>
            <a:pPr defTabSz="914400">
              <a:spcBef>
                <a:spcPct val="0"/>
              </a:spcBef>
              <a:buFont typeface="Arial" panose="020B0604020202020204" pitchFamily="34" charset="0"/>
              <a:buChar char="•"/>
            </a:pPr>
            <a:endPar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endParaRPr>
          </a:p>
          <a:p>
            <a:pPr defTabSz="914400">
              <a:spcBef>
                <a:spcPct val="0"/>
              </a:spcBef>
              <a:buFont typeface="Arial" panose="020B0604020202020204" pitchFamily="34" charset="0"/>
              <a:buChar char="•"/>
            </a:pPr>
            <a:r>
              <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Informed consent did not include all of the risks, also did not state that hexamethonium</a:t>
            </a:r>
            <a:r>
              <a:rPr kumimoji="0" lang="en-US" altLang="en-US" sz="2000" b="0" i="0" u="none" strike="noStrike" cap="none" normalizeH="0" baseline="0" dirty="0">
                <a:ln>
                  <a:noFill/>
                </a:ln>
                <a:effectLst/>
                <a:ea typeface="Times New Roman" panose="02020603050405020304" pitchFamily="18" charset="0"/>
                <a:cs typeface="Arial" panose="020B0604020202020204" pitchFamily="34" charset="0"/>
              </a:rPr>
              <a:t> was an investigational new drug</a:t>
            </a:r>
            <a:endParaRPr lang="en-US" altLang="en-US" sz="2000" dirty="0"/>
          </a:p>
          <a:p>
            <a:pPr defTabSz="914400">
              <a:spcBef>
                <a:spcPct val="0"/>
              </a:spcBef>
              <a:buFont typeface="Arial" panose="020B0604020202020204" pitchFamily="34" charset="0"/>
              <a:buChar char="•"/>
            </a:pPr>
            <a:endPar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endParaRPr>
          </a:p>
          <a:p>
            <a:pPr defTabSz="914400">
              <a:spcBef>
                <a:spcPct val="0"/>
              </a:spcBef>
              <a:buFont typeface="Arial" panose="020B0604020202020204" pitchFamily="34" charset="0"/>
              <a:buChar char="•"/>
            </a:pPr>
            <a:r>
              <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IRB wasn’t informed that there were changes to the drug formulation</a:t>
            </a:r>
            <a:r>
              <a:rPr kumimoji="0" lang="en-US" altLang="en-US" sz="2000" b="0" i="0" u="none" strike="noStrike" cap="none" normalizeH="0" baseline="0" dirty="0">
                <a:ln>
                  <a:noFill/>
                </a:ln>
                <a:effectLst/>
                <a:ea typeface="Times New Roman" panose="02020603050405020304" pitchFamily="18" charset="0"/>
                <a:cs typeface="Arial" panose="020B0604020202020204" pitchFamily="34" charset="0"/>
              </a:rPr>
              <a:t>, changes to the administration of the drug (from inhaler to nebulizer), etc. </a:t>
            </a:r>
            <a:endParaRPr lang="en-US" altLang="en-US" sz="2000" dirty="0"/>
          </a:p>
          <a:p>
            <a:pPr defTabSz="914400">
              <a:spcBef>
                <a:spcPct val="0"/>
              </a:spcBef>
              <a:buFont typeface="Arial" panose="020B0604020202020204" pitchFamily="34" charset="0"/>
              <a:buChar char="•"/>
            </a:pPr>
            <a:endPar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endParaRPr>
          </a:p>
          <a:p>
            <a:pPr defTabSz="914400">
              <a:spcBef>
                <a:spcPct val="0"/>
              </a:spcBef>
              <a:buFont typeface="Arial" panose="020B0604020202020204" pitchFamily="34" charset="0"/>
              <a:buChar char="•"/>
            </a:pPr>
            <a:r>
              <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Question- Was there a conflict of interest since Ellen Roche was an employee of the Asthma Center?</a:t>
            </a:r>
            <a:endParaRPr kumimoji="0" lang="en-US" altLang="en-US" sz="20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2248300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B07E9-243D-4294-9D8B-3EC35AD4783D}"/>
              </a:ext>
            </a:extLst>
          </p:cNvPr>
          <p:cNvSpPr>
            <a:spLocks noGrp="1"/>
          </p:cNvSpPr>
          <p:nvPr>
            <p:ph type="title"/>
          </p:nvPr>
        </p:nvSpPr>
        <p:spPr/>
        <p:txBody>
          <a:bodyPr/>
          <a:lstStyle/>
          <a:p>
            <a:r>
              <a:rPr lang="en-US" dirty="0">
                <a:latin typeface="Georgia" pitchFamily="18" charset="0"/>
              </a:rPr>
              <a:t>Historical Events</a:t>
            </a:r>
            <a:endParaRPr lang="en-US" dirty="0"/>
          </a:p>
        </p:txBody>
      </p:sp>
      <p:sp>
        <p:nvSpPr>
          <p:cNvPr id="3" name="Content Placeholder 2">
            <a:extLst>
              <a:ext uri="{FF2B5EF4-FFF2-40B4-BE49-F238E27FC236}">
                <a16:creationId xmlns:a16="http://schemas.microsoft.com/office/drawing/2014/main" id="{632AEE8D-6A1E-4779-B4E4-3E93220632A9}"/>
              </a:ext>
            </a:extLst>
          </p:cNvPr>
          <p:cNvSpPr>
            <a:spLocks noGrp="1"/>
          </p:cNvSpPr>
          <p:nvPr>
            <p:ph idx="1"/>
          </p:nvPr>
        </p:nvSpPr>
        <p:spPr/>
        <p:txBody>
          <a:bodyPr/>
          <a:lstStyle/>
          <a:p>
            <a:pPr marL="0" indent="0">
              <a:buNone/>
            </a:pPr>
            <a:r>
              <a:rPr lang="en-US" sz="2000" dirty="0"/>
              <a:t>JHU Response:</a:t>
            </a:r>
          </a:p>
          <a:p>
            <a:r>
              <a:rPr lang="en-US" sz="2000" dirty="0"/>
              <a:t>More IRBs were created to handle the volume</a:t>
            </a:r>
          </a:p>
          <a:p>
            <a:pPr lvl="0"/>
            <a:endParaRPr lang="en-US" sz="2000" dirty="0"/>
          </a:p>
          <a:p>
            <a:pPr lvl="0"/>
            <a:r>
              <a:rPr lang="en-US" sz="2000" dirty="0"/>
              <a:t>More incentives &amp; acknowledgment for IRB members</a:t>
            </a:r>
          </a:p>
          <a:p>
            <a:pPr lvl="0"/>
            <a:endParaRPr lang="en-US" sz="2000" dirty="0"/>
          </a:p>
          <a:p>
            <a:pPr lvl="0"/>
            <a:r>
              <a:rPr lang="en-US" sz="2000" dirty="0"/>
              <a:t>Education of research staff: how to enroll healthy participants</a:t>
            </a:r>
          </a:p>
          <a:p>
            <a:pPr marL="0" indent="0">
              <a:buNone/>
            </a:pPr>
            <a:endParaRPr lang="en-US" sz="1800" dirty="0"/>
          </a:p>
          <a:p>
            <a:pPr marL="0" indent="0">
              <a:buNone/>
            </a:pPr>
            <a:r>
              <a:rPr lang="en-US" sz="2000" dirty="0"/>
              <a:t>MSK Thoughts:</a:t>
            </a:r>
          </a:p>
          <a:p>
            <a:r>
              <a:rPr lang="en-US" sz="2000" dirty="0"/>
              <a:t>Can this happen at my institution? </a:t>
            </a:r>
          </a:p>
          <a:p>
            <a:endParaRPr lang="en-US" sz="2000" dirty="0"/>
          </a:p>
          <a:p>
            <a:r>
              <a:rPr lang="en-US" sz="2000" dirty="0"/>
              <a:t>Even with our regulations and ethical principles that guide review, IRBs need to continuously evaluate themselves to ensure protection of human subjects </a:t>
            </a:r>
          </a:p>
        </p:txBody>
      </p:sp>
    </p:spTree>
    <p:extLst>
      <p:ext uri="{BB962C8B-B14F-4D97-AF65-F5344CB8AC3E}">
        <p14:creationId xmlns:p14="http://schemas.microsoft.com/office/powerpoint/2010/main" val="99523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036" y="230983"/>
            <a:ext cx="7411027" cy="782662"/>
          </a:xfrm>
        </p:spPr>
        <p:txBody>
          <a:bodyPr/>
          <a:lstStyle/>
          <a:p>
            <a:pPr>
              <a:defRPr/>
            </a:pPr>
            <a:r>
              <a:rPr lang="en-US" dirty="0">
                <a:latin typeface="Georgia" pitchFamily="18" charset="0"/>
              </a:rPr>
              <a:t>Ethics, Regulations and Guidance</a:t>
            </a:r>
          </a:p>
        </p:txBody>
      </p:sp>
      <p:sp>
        <p:nvSpPr>
          <p:cNvPr id="3" name="Content Placeholder 2"/>
          <p:cNvSpPr>
            <a:spLocks noGrp="1"/>
          </p:cNvSpPr>
          <p:nvPr>
            <p:ph idx="1"/>
          </p:nvPr>
        </p:nvSpPr>
        <p:spPr>
          <a:xfrm>
            <a:off x="822036" y="1295400"/>
            <a:ext cx="7864763" cy="4830763"/>
          </a:xfrm>
        </p:spPr>
        <p:txBody>
          <a:bodyPr/>
          <a:lstStyle/>
          <a:p>
            <a:pPr>
              <a:defRPr/>
            </a:pPr>
            <a:r>
              <a:rPr lang="en-US" sz="2600" dirty="0"/>
              <a:t>Ethics: The Belmont Report</a:t>
            </a:r>
          </a:p>
          <a:p>
            <a:pPr>
              <a:defRPr/>
            </a:pPr>
            <a:endParaRPr lang="en-US" sz="2600" dirty="0"/>
          </a:p>
          <a:p>
            <a:pPr>
              <a:defRPr/>
            </a:pPr>
            <a:r>
              <a:rPr lang="en-US" sz="2600" dirty="0"/>
              <a:t>Regulatory Requirements:</a:t>
            </a:r>
          </a:p>
          <a:p>
            <a:pPr lvl="1">
              <a:defRPr/>
            </a:pPr>
            <a:r>
              <a:rPr lang="en-US" sz="2600" dirty="0"/>
              <a:t>The Common Rule (45 CFR 46)</a:t>
            </a:r>
          </a:p>
          <a:p>
            <a:pPr lvl="1">
              <a:defRPr/>
            </a:pPr>
            <a:r>
              <a:rPr lang="en-US" sz="2600" dirty="0"/>
              <a:t>Food &amp; Drug Administration (21 CFR 50, 56, 312, 812)</a:t>
            </a:r>
          </a:p>
          <a:p>
            <a:pPr lvl="1">
              <a:defRPr/>
            </a:pPr>
            <a:r>
              <a:rPr lang="en-US" sz="2600" dirty="0"/>
              <a:t>Office of Civil Rights (Privacy-HIPAA)</a:t>
            </a:r>
          </a:p>
          <a:p>
            <a:pPr>
              <a:defRPr/>
            </a:pPr>
            <a:endParaRPr lang="en-US" sz="2600" dirty="0"/>
          </a:p>
          <a:p>
            <a:pPr>
              <a:defRPr/>
            </a:pPr>
            <a:r>
              <a:rPr lang="en-US" sz="2600" dirty="0"/>
              <a:t>International Conference on Harmonization (ICH): Good Clinical Practice</a:t>
            </a:r>
          </a:p>
          <a:p>
            <a:pPr>
              <a:defRPr/>
            </a:pPr>
            <a:endParaRPr lang="en-US" dirty="0"/>
          </a:p>
          <a:p>
            <a:pPr>
              <a:defRPr/>
            </a:pPr>
            <a:endParaRPr lang="en-US" dirty="0"/>
          </a:p>
          <a:p>
            <a:pPr>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FCF35A-EAA5-4440-8164-0C54CD338390}"/>
              </a:ext>
            </a:extLst>
          </p:cNvPr>
          <p:cNvSpPr>
            <a:spLocks noGrp="1"/>
          </p:cNvSpPr>
          <p:nvPr>
            <p:ph idx="1"/>
          </p:nvPr>
        </p:nvSpPr>
        <p:spPr>
          <a:xfrm>
            <a:off x="781050" y="1304925"/>
            <a:ext cx="8020050" cy="4102100"/>
          </a:xfrm>
        </p:spPr>
        <p:txBody>
          <a:bodyPr/>
          <a:lstStyle/>
          <a:p>
            <a:pPr>
              <a:buFont typeface="Wingdings" panose="05000000000000000000" pitchFamily="2" charset="2"/>
              <a:buNone/>
              <a:defRPr/>
            </a:pPr>
            <a:r>
              <a:rPr lang="en-US" sz="2600" dirty="0">
                <a:latin typeface="Arial" panose="020B0604020202020204" pitchFamily="34" charset="0"/>
                <a:cs typeface="Arial" panose="020B0604020202020204" pitchFamily="34" charset="0"/>
              </a:rPr>
              <a:t>The ethical issues raised by medical </a:t>
            </a:r>
          </a:p>
          <a:p>
            <a:pPr>
              <a:buFont typeface="Wingdings" panose="05000000000000000000" pitchFamily="2" charset="2"/>
              <a:buNone/>
              <a:defRPr/>
            </a:pPr>
            <a:r>
              <a:rPr lang="en-US" sz="2600" dirty="0">
                <a:latin typeface="Arial" panose="020B0604020202020204" pitchFamily="34" charset="0"/>
                <a:cs typeface="Arial" panose="020B0604020202020204" pitchFamily="34" charset="0"/>
              </a:rPr>
              <a:t>experimentation with humans hinge on one</a:t>
            </a:r>
          </a:p>
          <a:p>
            <a:pPr>
              <a:buFont typeface="Wingdings" panose="05000000000000000000" pitchFamily="2" charset="2"/>
              <a:buNone/>
              <a:defRPr/>
            </a:pPr>
            <a:r>
              <a:rPr lang="en-US" sz="2600" dirty="0">
                <a:latin typeface="Arial" panose="020B0604020202020204" pitchFamily="34" charset="0"/>
                <a:cs typeface="Arial" panose="020B0604020202020204" pitchFamily="34" charset="0"/>
              </a:rPr>
              <a:t>question:</a:t>
            </a:r>
          </a:p>
          <a:p>
            <a:pPr>
              <a:buFont typeface="Wingdings" panose="05000000000000000000" pitchFamily="2" charset="2"/>
              <a:buNone/>
              <a:defRPr/>
            </a:pPr>
            <a:endParaRPr lang="en-US" sz="2600" dirty="0">
              <a:latin typeface="Arial" panose="020B0604020202020204" pitchFamily="34" charset="0"/>
              <a:cs typeface="Arial" panose="020B0604020202020204" pitchFamily="34" charset="0"/>
            </a:endParaRPr>
          </a:p>
          <a:p>
            <a:pPr>
              <a:buFont typeface="Wingdings" panose="05000000000000000000" pitchFamily="2" charset="2"/>
              <a:buNone/>
              <a:defRPr/>
            </a:pPr>
            <a:r>
              <a:rPr lang="en-US" sz="2600" u="sng" dirty="0">
                <a:latin typeface="Arial" panose="020B0604020202020204" pitchFamily="34" charset="0"/>
                <a:cs typeface="Arial" panose="020B0604020202020204" pitchFamily="34" charset="0"/>
              </a:rPr>
              <a:t>How can the rights of individual persons be</a:t>
            </a:r>
          </a:p>
          <a:p>
            <a:pPr>
              <a:buFont typeface="Wingdings" panose="05000000000000000000" pitchFamily="2" charset="2"/>
              <a:buNone/>
              <a:defRPr/>
            </a:pPr>
            <a:r>
              <a:rPr lang="en-US" sz="2600" u="sng" dirty="0">
                <a:latin typeface="Arial" panose="020B0604020202020204" pitchFamily="34" charset="0"/>
                <a:cs typeface="Arial" panose="020B0604020202020204" pitchFamily="34" charset="0"/>
              </a:rPr>
              <a:t>reconciled with the demands of the scientific</a:t>
            </a:r>
          </a:p>
          <a:p>
            <a:pPr>
              <a:buFont typeface="Wingdings" panose="05000000000000000000" pitchFamily="2" charset="2"/>
              <a:buNone/>
              <a:defRPr/>
            </a:pPr>
            <a:r>
              <a:rPr lang="en-US" sz="2600" u="sng" dirty="0">
                <a:latin typeface="Arial" panose="020B0604020202020204" pitchFamily="34" charset="0"/>
                <a:cs typeface="Arial" panose="020B0604020202020204" pitchFamily="34" charset="0"/>
              </a:rPr>
              <a:t>enterprise?</a:t>
            </a:r>
          </a:p>
        </p:txBody>
      </p:sp>
      <p:sp>
        <p:nvSpPr>
          <p:cNvPr id="2" name="Title 1">
            <a:extLst>
              <a:ext uri="{FF2B5EF4-FFF2-40B4-BE49-F238E27FC236}">
                <a16:creationId xmlns:a16="http://schemas.microsoft.com/office/drawing/2014/main" id="{A0F81FB9-1FD6-43F6-9C91-6B7B255DE35D}"/>
              </a:ext>
            </a:extLst>
          </p:cNvPr>
          <p:cNvSpPr>
            <a:spLocks noGrp="1"/>
          </p:cNvSpPr>
          <p:nvPr>
            <p:ph type="title"/>
          </p:nvPr>
        </p:nvSpPr>
        <p:spPr>
          <a:xfrm>
            <a:off x="781050" y="76200"/>
            <a:ext cx="8020050" cy="762000"/>
          </a:xfrm>
        </p:spPr>
        <p:txBody>
          <a:bodyPr/>
          <a:lstStyle/>
          <a:p>
            <a:pPr>
              <a:defRPr/>
            </a:pPr>
            <a:r>
              <a:rPr lang="en-US" dirty="0">
                <a:latin typeface="Georgia" panose="02040502050405020303" pitchFamily="18" charset="0"/>
              </a:rPr>
              <a:t>Ethics and Clinical Research</a:t>
            </a:r>
          </a:p>
        </p:txBody>
      </p:sp>
    </p:spTree>
    <p:extLst>
      <p:ext uri="{BB962C8B-B14F-4D97-AF65-F5344CB8AC3E}">
        <p14:creationId xmlns:p14="http://schemas.microsoft.com/office/powerpoint/2010/main" val="554346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58D517-D82D-4226-BA48-391AA44AD35B}"/>
              </a:ext>
            </a:extLst>
          </p:cNvPr>
          <p:cNvSpPr>
            <a:spLocks noGrp="1"/>
          </p:cNvSpPr>
          <p:nvPr>
            <p:ph idx="1"/>
          </p:nvPr>
        </p:nvSpPr>
        <p:spPr>
          <a:xfrm>
            <a:off x="765629" y="1279166"/>
            <a:ext cx="7578725" cy="4525963"/>
          </a:xfrm>
        </p:spPr>
        <p:txBody>
          <a:bodyPr/>
          <a:lstStyle/>
          <a:p>
            <a:pPr>
              <a:buFont typeface="Wingdings" panose="05000000000000000000" pitchFamily="2" charset="2"/>
              <a:buNone/>
              <a:defRPr/>
            </a:pPr>
            <a:endParaRPr lang="en-US" dirty="0"/>
          </a:p>
          <a:p>
            <a:pPr>
              <a:buNone/>
              <a:defRPr/>
            </a:pPr>
            <a:r>
              <a:rPr lang="en-US" sz="2900" dirty="0">
                <a:latin typeface="Arial" panose="020B0604020202020204" pitchFamily="34" charset="0"/>
                <a:cs typeface="Arial" panose="020B0604020202020204" pitchFamily="34" charset="0"/>
              </a:rPr>
              <a:t>“Medical research with humans is justifiable because it seeks knowledge that not only is of theoretical interest but also will benefit many people and society as a whole.”</a:t>
            </a:r>
          </a:p>
          <a:p>
            <a:pPr>
              <a:defRPr/>
            </a:pPr>
            <a:endParaRPr lang="en-US" dirty="0"/>
          </a:p>
        </p:txBody>
      </p:sp>
      <p:sp>
        <p:nvSpPr>
          <p:cNvPr id="2" name="Title 1">
            <a:extLst>
              <a:ext uri="{FF2B5EF4-FFF2-40B4-BE49-F238E27FC236}">
                <a16:creationId xmlns:a16="http://schemas.microsoft.com/office/drawing/2014/main" id="{D3F5B774-DAC4-42C3-8F58-62FB9E5AFD10}"/>
              </a:ext>
            </a:extLst>
          </p:cNvPr>
          <p:cNvSpPr>
            <a:spLocks noGrp="1"/>
          </p:cNvSpPr>
          <p:nvPr>
            <p:ph type="title"/>
          </p:nvPr>
        </p:nvSpPr>
        <p:spPr>
          <a:xfrm>
            <a:off x="765629" y="297658"/>
            <a:ext cx="7679871" cy="782662"/>
          </a:xfrm>
        </p:spPr>
        <p:txBody>
          <a:bodyPr/>
          <a:lstStyle/>
          <a:p>
            <a:pPr>
              <a:defRPr/>
            </a:pPr>
            <a:r>
              <a:rPr lang="en-US" dirty="0">
                <a:latin typeface="Georgia" panose="02040502050405020303" pitchFamily="18" charset="0"/>
              </a:rPr>
              <a:t>Ethics and Clinical Research</a:t>
            </a:r>
          </a:p>
        </p:txBody>
      </p:sp>
    </p:spTree>
    <p:extLst>
      <p:ext uri="{BB962C8B-B14F-4D97-AF65-F5344CB8AC3E}">
        <p14:creationId xmlns:p14="http://schemas.microsoft.com/office/powerpoint/2010/main" val="3266816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765175" y="298450"/>
            <a:ext cx="7680325" cy="782638"/>
          </a:xfrm>
        </p:spPr>
        <p:txBody>
          <a:bodyPr/>
          <a:lstStyle/>
          <a:p>
            <a:r>
              <a:rPr lang="en-US" dirty="0">
                <a:latin typeface="Georgia" charset="0"/>
              </a:rPr>
              <a:t>Agenda</a:t>
            </a:r>
          </a:p>
        </p:txBody>
      </p:sp>
      <p:sp>
        <p:nvSpPr>
          <p:cNvPr id="3" name="Content Placeholder 2"/>
          <p:cNvSpPr>
            <a:spLocks noGrp="1"/>
          </p:cNvSpPr>
          <p:nvPr>
            <p:ph idx="1"/>
          </p:nvPr>
        </p:nvSpPr>
        <p:spPr>
          <a:xfrm>
            <a:off x="765175" y="1203325"/>
            <a:ext cx="7680325" cy="4107584"/>
          </a:xfrm>
        </p:spPr>
        <p:txBody>
          <a:bodyPr rtlCol="0">
            <a:normAutofit/>
          </a:bodyPr>
          <a:lstStyle/>
          <a:p>
            <a:pPr>
              <a:defRPr/>
            </a:pPr>
            <a:r>
              <a:rPr lang="en-US" sz="3000" dirty="0"/>
              <a:t>Historical Background in Clinical Research</a:t>
            </a:r>
          </a:p>
          <a:p>
            <a:pPr>
              <a:defRPr/>
            </a:pPr>
            <a:r>
              <a:rPr lang="en-US" sz="3000" dirty="0"/>
              <a:t>Ethics</a:t>
            </a:r>
          </a:p>
          <a:p>
            <a:pPr>
              <a:defRPr/>
            </a:pPr>
            <a:r>
              <a:rPr lang="en-US" sz="3000" dirty="0"/>
              <a:t>Federal Regulations</a:t>
            </a:r>
          </a:p>
          <a:p>
            <a:pPr>
              <a:defRPr/>
            </a:pPr>
            <a:r>
              <a:rPr lang="en-US" sz="3000" dirty="0"/>
              <a:t>IRB/PB Process</a:t>
            </a:r>
          </a:p>
          <a:p>
            <a:pPr lvl="4" fontAlgn="auto">
              <a:spcAft>
                <a:spcPts val="0"/>
              </a:spcAft>
              <a:buFont typeface="Arial"/>
              <a:buChar char="»"/>
              <a:defRPr/>
            </a:pPr>
            <a:endParaRPr lang="en-US" dirty="0">
              <a:ea typeface="+mn-ea"/>
            </a:endParaRPr>
          </a:p>
          <a:p>
            <a:pPr marL="1828800" lvl="4" indent="0" fontAlgn="auto">
              <a:spcAft>
                <a:spcPts val="0"/>
              </a:spcAft>
              <a:buFont typeface="Arial"/>
              <a:buNone/>
              <a:defRPr/>
            </a:pPr>
            <a:endParaRPr lang="en-US" dirty="0">
              <a:ea typeface="+mn-e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79FB305D-8C53-4700-83E3-872CFF40349E}"/>
              </a:ext>
            </a:extLst>
          </p:cNvPr>
          <p:cNvSpPr>
            <a:spLocks noGrp="1" noRot="1" noChangeArrowheads="1"/>
          </p:cNvSpPr>
          <p:nvPr>
            <p:ph type="title"/>
          </p:nvPr>
        </p:nvSpPr>
        <p:spPr/>
        <p:txBody>
          <a:bodyPr/>
          <a:lstStyle/>
          <a:p>
            <a:pPr>
              <a:defRPr/>
            </a:pPr>
            <a:r>
              <a:rPr lang="en-US" dirty="0">
                <a:latin typeface="Georgia" panose="02040502050405020303" pitchFamily="18" charset="0"/>
              </a:rPr>
              <a:t>Ethics and Clinical Research</a:t>
            </a:r>
            <a:endParaRPr lang="en-US" dirty="0">
              <a:solidFill>
                <a:schemeClr val="hlink"/>
              </a:solidFill>
            </a:endParaRPr>
          </a:p>
        </p:txBody>
      </p:sp>
      <p:sp>
        <p:nvSpPr>
          <p:cNvPr id="24579" name="Rectangle 3">
            <a:extLst>
              <a:ext uri="{FF2B5EF4-FFF2-40B4-BE49-F238E27FC236}">
                <a16:creationId xmlns:a16="http://schemas.microsoft.com/office/drawing/2014/main" id="{19A462D6-A9A1-4415-95FD-C477E80303CA}"/>
              </a:ext>
            </a:extLst>
          </p:cNvPr>
          <p:cNvSpPr>
            <a:spLocks noGrp="1" noChangeArrowheads="1"/>
          </p:cNvSpPr>
          <p:nvPr>
            <p:ph type="body" idx="1"/>
          </p:nvPr>
        </p:nvSpPr>
        <p:spPr/>
        <p:txBody>
          <a:bodyPr/>
          <a:lstStyle/>
          <a:p>
            <a:pPr>
              <a:defRPr/>
            </a:pPr>
            <a:r>
              <a:rPr lang="en-US" sz="2600" dirty="0"/>
              <a:t>The relationship between the means of protection in CFR and </a:t>
            </a:r>
            <a:r>
              <a:rPr lang="en-US" sz="2600" i="1" dirty="0"/>
              <a:t>Belmont</a:t>
            </a:r>
            <a:r>
              <a:rPr lang="en-US" sz="2600" dirty="0"/>
              <a:t> is not mentioned or specified in either document.</a:t>
            </a:r>
          </a:p>
          <a:p>
            <a:pPr>
              <a:defRPr/>
            </a:pPr>
            <a:endParaRPr lang="en-US" sz="2600" dirty="0"/>
          </a:p>
          <a:p>
            <a:pPr>
              <a:defRPr/>
            </a:pPr>
            <a:r>
              <a:rPr lang="en-US" sz="2600" dirty="0"/>
              <a:t>The CFR hardly mentions ethics or the function of ethics in protecting human research subjects.</a:t>
            </a:r>
          </a:p>
          <a:p>
            <a:pPr>
              <a:defRPr/>
            </a:pPr>
            <a:endParaRPr lang="en-US" sz="2600" dirty="0"/>
          </a:p>
          <a:p>
            <a:pPr>
              <a:defRPr/>
            </a:pPr>
            <a:r>
              <a:rPr lang="en-US" sz="2600" i="1" dirty="0"/>
              <a:t>Belmont </a:t>
            </a:r>
            <a:r>
              <a:rPr lang="en-US" sz="2600" dirty="0"/>
              <a:t>details ethical principles and applications without specifying how they relate to interpreting and applying federal rules.</a:t>
            </a:r>
          </a:p>
          <a:p>
            <a:pPr>
              <a:defRPr/>
            </a:pPr>
            <a:endParaRPr lang="en-US" dirty="0"/>
          </a:p>
        </p:txBody>
      </p:sp>
    </p:spTree>
    <p:extLst>
      <p:ext uri="{BB962C8B-B14F-4D97-AF65-F5344CB8AC3E}">
        <p14:creationId xmlns:p14="http://schemas.microsoft.com/office/powerpoint/2010/main" val="309343401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4672" y="1158240"/>
            <a:ext cx="7882128" cy="5415598"/>
          </a:xfrm>
        </p:spPr>
        <p:txBody>
          <a:bodyPr>
            <a:normAutofit fontScale="92500" lnSpcReduction="20000"/>
          </a:bodyPr>
          <a:lstStyle/>
          <a:p>
            <a:pPr>
              <a:buNone/>
              <a:defRPr/>
            </a:pPr>
            <a:r>
              <a:rPr lang="en-US" sz="3100" b="1" dirty="0">
                <a:latin typeface="Arial" pitchFamily="34" charset="0"/>
                <a:cs typeface="Arial" pitchFamily="34" charset="0"/>
              </a:rPr>
              <a:t>The Belmont Report: </a:t>
            </a:r>
          </a:p>
          <a:p>
            <a:pPr>
              <a:defRPr/>
            </a:pPr>
            <a:r>
              <a:rPr lang="en-US" sz="3100" dirty="0">
                <a:latin typeface="Arial" pitchFamily="34" charset="0"/>
              </a:rPr>
              <a:t>Published in April 1979</a:t>
            </a:r>
          </a:p>
          <a:p>
            <a:pPr>
              <a:defRPr/>
            </a:pPr>
            <a:endParaRPr lang="en-US" sz="3100" dirty="0">
              <a:latin typeface="Arial" pitchFamily="34" charset="0"/>
            </a:endParaRPr>
          </a:p>
          <a:p>
            <a:pPr>
              <a:defRPr/>
            </a:pPr>
            <a:r>
              <a:rPr lang="en-US" sz="3100" dirty="0">
                <a:latin typeface="Arial" pitchFamily="34" charset="0"/>
              </a:rPr>
              <a:t>Attempts to summarize the basic ethical principles identified by the National Commission (National Research Act) in the course of its deliberations</a:t>
            </a:r>
          </a:p>
          <a:p>
            <a:pPr>
              <a:defRPr/>
            </a:pPr>
            <a:endParaRPr lang="en-US" sz="3100" dirty="0">
              <a:latin typeface="Arial" pitchFamily="34" charset="0"/>
            </a:endParaRPr>
          </a:p>
          <a:p>
            <a:pPr>
              <a:defRPr/>
            </a:pPr>
            <a:r>
              <a:rPr lang="en-US" sz="3100" dirty="0">
                <a:latin typeface="Arial" pitchFamily="34" charset="0"/>
              </a:rPr>
              <a:t>Basic Ethical Principles:</a:t>
            </a:r>
          </a:p>
          <a:p>
            <a:pPr lvl="1">
              <a:defRPr/>
            </a:pPr>
            <a:r>
              <a:rPr lang="en-US" sz="3100" dirty="0">
                <a:latin typeface="Arial" pitchFamily="34" charset="0"/>
              </a:rPr>
              <a:t>Respect for Persons</a:t>
            </a:r>
          </a:p>
          <a:p>
            <a:pPr lvl="1">
              <a:defRPr/>
            </a:pPr>
            <a:r>
              <a:rPr lang="en-US" sz="3100" dirty="0">
                <a:latin typeface="Arial" pitchFamily="34" charset="0"/>
              </a:rPr>
              <a:t>Beneficence</a:t>
            </a:r>
          </a:p>
          <a:p>
            <a:pPr lvl="1">
              <a:defRPr/>
            </a:pPr>
            <a:r>
              <a:rPr lang="en-US" sz="3100" dirty="0">
                <a:latin typeface="Arial" pitchFamily="34" charset="0"/>
              </a:rPr>
              <a:t>Justice</a:t>
            </a:r>
          </a:p>
          <a:p>
            <a:pPr>
              <a:defRPr/>
            </a:pPr>
            <a:endParaRPr lang="en-US" dirty="0">
              <a:latin typeface="Arial" pitchFamily="34" charset="0"/>
            </a:endParaRPr>
          </a:p>
          <a:p>
            <a:pPr>
              <a:defRPr/>
            </a:pPr>
            <a:endParaRPr lang="en-US" dirty="0">
              <a:latin typeface="Arial" pitchFamily="34" charset="0"/>
            </a:endParaRPr>
          </a:p>
          <a:p>
            <a:pPr>
              <a:defRPr/>
            </a:pPr>
            <a:endParaRPr lang="en-US" dirty="0"/>
          </a:p>
          <a:p>
            <a:pPr>
              <a:defRPr/>
            </a:pPr>
            <a:endParaRPr lang="en-US" dirty="0"/>
          </a:p>
        </p:txBody>
      </p:sp>
      <p:sp>
        <p:nvSpPr>
          <p:cNvPr id="2" name="Title 1"/>
          <p:cNvSpPr>
            <a:spLocks noGrp="1"/>
          </p:cNvSpPr>
          <p:nvPr>
            <p:ph type="title"/>
          </p:nvPr>
        </p:nvSpPr>
        <p:spPr>
          <a:xfrm>
            <a:off x="803564" y="203200"/>
            <a:ext cx="7929418" cy="682625"/>
          </a:xfrm>
        </p:spPr>
        <p:txBody>
          <a:bodyPr/>
          <a:lstStyle/>
          <a:p>
            <a:pPr>
              <a:defRPr/>
            </a:pPr>
            <a:r>
              <a:rPr lang="en-US" dirty="0">
                <a:latin typeface="Georgia" pitchFamily="18" charset="0"/>
              </a:rPr>
              <a:t>Ethics and Clinical Research</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rrowheads="1"/>
          </p:cNvSpPr>
          <p:nvPr>
            <p:ph type="title"/>
          </p:nvPr>
        </p:nvSpPr>
        <p:spPr/>
        <p:txBody>
          <a:bodyPr/>
          <a:lstStyle/>
          <a:p>
            <a:pPr eaLnBrk="1" hangingPunct="1">
              <a:defRPr/>
            </a:pPr>
            <a:r>
              <a:rPr lang="en-US" dirty="0">
                <a:latin typeface="Georgia" pitchFamily="18" charset="0"/>
              </a:rPr>
              <a:t>Respect for Persons</a:t>
            </a:r>
          </a:p>
        </p:txBody>
      </p:sp>
      <p:sp>
        <p:nvSpPr>
          <p:cNvPr id="59395" name="Rectangle 3"/>
          <p:cNvSpPr>
            <a:spLocks noGrp="1" noChangeArrowheads="1"/>
          </p:cNvSpPr>
          <p:nvPr>
            <p:ph idx="1"/>
          </p:nvPr>
        </p:nvSpPr>
        <p:spPr/>
        <p:txBody>
          <a:bodyPr/>
          <a:lstStyle/>
          <a:p>
            <a:pPr eaLnBrk="1" hangingPunct="1">
              <a:defRPr/>
            </a:pPr>
            <a:r>
              <a:rPr lang="en-US" sz="3000" dirty="0"/>
              <a:t>Respect for persons incorporates at least two ethical convictions:</a:t>
            </a:r>
          </a:p>
          <a:p>
            <a:pPr lvl="1">
              <a:defRPr/>
            </a:pPr>
            <a:r>
              <a:rPr lang="en-US" sz="3000" dirty="0"/>
              <a:t>First, that individuals should be treated as autonomous beings;</a:t>
            </a:r>
          </a:p>
          <a:p>
            <a:pPr lvl="1">
              <a:defRPr/>
            </a:pPr>
            <a:endParaRPr lang="en-US" sz="3000" dirty="0"/>
          </a:p>
          <a:p>
            <a:pPr lvl="1">
              <a:defRPr/>
            </a:pPr>
            <a:r>
              <a:rPr lang="en-US" sz="3000" dirty="0"/>
              <a:t>Second, that persons with diminished autonomy are entitled to protection.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p:txBody>
          <a:bodyPr/>
          <a:lstStyle/>
          <a:p>
            <a:pPr eaLnBrk="1" hangingPunct="1">
              <a:defRPr/>
            </a:pPr>
            <a:r>
              <a:rPr lang="en-US" dirty="0">
                <a:latin typeface="Georgia" pitchFamily="18" charset="0"/>
              </a:rPr>
              <a:t>Beneficence</a:t>
            </a:r>
          </a:p>
        </p:txBody>
      </p:sp>
      <p:sp>
        <p:nvSpPr>
          <p:cNvPr id="60419" name="Rectangle 3"/>
          <p:cNvSpPr>
            <a:spLocks noGrp="1" noChangeArrowheads="1"/>
          </p:cNvSpPr>
          <p:nvPr>
            <p:ph idx="1"/>
          </p:nvPr>
        </p:nvSpPr>
        <p:spPr/>
        <p:txBody>
          <a:bodyPr/>
          <a:lstStyle/>
          <a:p>
            <a:pPr eaLnBrk="1" hangingPunct="1">
              <a:lnSpc>
                <a:spcPct val="90000"/>
              </a:lnSpc>
              <a:defRPr/>
            </a:pPr>
            <a:r>
              <a:rPr lang="en-US" sz="3000" dirty="0"/>
              <a:t>Persons are treated in an ethical manner not only by respecting their decisions and protecting them from harm, but also making efforts to secure their well-being</a:t>
            </a:r>
          </a:p>
          <a:p>
            <a:pPr eaLnBrk="1" hangingPunct="1">
              <a:lnSpc>
                <a:spcPct val="90000"/>
              </a:lnSpc>
              <a:defRPr/>
            </a:pPr>
            <a:endParaRPr lang="en-US" sz="3000" dirty="0"/>
          </a:p>
          <a:p>
            <a:pPr eaLnBrk="1" hangingPunct="1">
              <a:lnSpc>
                <a:spcPct val="90000"/>
              </a:lnSpc>
              <a:defRPr/>
            </a:pPr>
            <a:r>
              <a:rPr lang="en-US" sz="3000" dirty="0"/>
              <a:t>Do no harm</a:t>
            </a:r>
          </a:p>
          <a:p>
            <a:pPr eaLnBrk="1" hangingPunct="1">
              <a:lnSpc>
                <a:spcPct val="90000"/>
              </a:lnSpc>
              <a:defRPr/>
            </a:pPr>
            <a:endParaRPr lang="en-US" sz="3000" dirty="0"/>
          </a:p>
          <a:p>
            <a:pPr eaLnBrk="1" hangingPunct="1">
              <a:lnSpc>
                <a:spcPct val="90000"/>
              </a:lnSpc>
              <a:defRPr/>
            </a:pPr>
            <a:r>
              <a:rPr lang="en-US" sz="3000" dirty="0"/>
              <a:t>Maximize possible benefits and minimize possible harms</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rrowheads="1"/>
          </p:cNvSpPr>
          <p:nvPr>
            <p:ph type="title"/>
          </p:nvPr>
        </p:nvSpPr>
        <p:spPr/>
        <p:txBody>
          <a:bodyPr/>
          <a:lstStyle/>
          <a:p>
            <a:pPr eaLnBrk="1" hangingPunct="1">
              <a:defRPr/>
            </a:pPr>
            <a:r>
              <a:rPr lang="en-US" dirty="0">
                <a:latin typeface="Georgia" pitchFamily="18" charset="0"/>
              </a:rPr>
              <a:t>Justice</a:t>
            </a:r>
          </a:p>
        </p:txBody>
      </p:sp>
      <p:sp>
        <p:nvSpPr>
          <p:cNvPr id="61443" name="Rectangle 3"/>
          <p:cNvSpPr>
            <a:spLocks noGrp="1" noChangeArrowheads="1"/>
          </p:cNvSpPr>
          <p:nvPr>
            <p:ph idx="1"/>
          </p:nvPr>
        </p:nvSpPr>
        <p:spPr/>
        <p:txBody>
          <a:bodyPr/>
          <a:lstStyle/>
          <a:p>
            <a:pPr eaLnBrk="1" hangingPunct="1">
              <a:defRPr/>
            </a:pPr>
            <a:r>
              <a:rPr lang="en-US" sz="3000" dirty="0"/>
              <a:t>Who ought to receive the benefits of research and bear its burdens?</a:t>
            </a:r>
          </a:p>
          <a:p>
            <a:pPr eaLnBrk="1" hangingPunct="1">
              <a:defRPr/>
            </a:pPr>
            <a:endParaRPr lang="en-US" sz="3000" dirty="0"/>
          </a:p>
          <a:p>
            <a:pPr eaLnBrk="1" hangingPunct="1">
              <a:defRPr/>
            </a:pPr>
            <a:r>
              <a:rPr lang="en-US" sz="3000" dirty="0"/>
              <a:t>“Fairness in distribution” vs “what is deserved”…equitable selection</a:t>
            </a:r>
          </a:p>
          <a:p>
            <a:pPr eaLnBrk="1" hangingPunct="1">
              <a:defRPr/>
            </a:pPr>
            <a:endParaRPr lang="en-US" sz="3000" dirty="0"/>
          </a:p>
          <a:p>
            <a:pPr eaLnBrk="1" hangingPunct="1">
              <a:defRPr/>
            </a:pPr>
            <a:r>
              <a:rPr lang="en-US" sz="3000" dirty="0"/>
              <a:t>Who is equal and who is unequal?</a:t>
            </a:r>
          </a:p>
          <a:p>
            <a:pPr eaLnBrk="1" hangingPunct="1">
              <a:defRPr/>
            </a:pPr>
            <a:endParaRPr lang="en-US" sz="3000" dirty="0"/>
          </a:p>
          <a:p>
            <a:pPr eaLnBrk="1" hangingPunct="1">
              <a:defRPr/>
            </a:pPr>
            <a:r>
              <a:rPr lang="en-US" sz="3000" dirty="0"/>
              <a:t>What considerations justify departure from equal distribution?</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rrowheads="1"/>
          </p:cNvSpPr>
          <p:nvPr>
            <p:ph type="title"/>
          </p:nvPr>
        </p:nvSpPr>
        <p:spPr/>
        <p:txBody>
          <a:bodyPr lIns="92075" tIns="46038" rIns="92075" bIns="46038" anchor="b"/>
          <a:lstStyle/>
          <a:p>
            <a:pPr eaLnBrk="1" hangingPunct="1">
              <a:defRPr/>
            </a:pPr>
            <a:r>
              <a:rPr lang="en-US" dirty="0"/>
              <a:t>Federal Regulations and Guidance</a:t>
            </a:r>
          </a:p>
        </p:txBody>
      </p:sp>
      <p:sp>
        <p:nvSpPr>
          <p:cNvPr id="99331" name="Rectangle 3"/>
          <p:cNvSpPr>
            <a:spLocks noGrp="1" noChangeArrowheads="1"/>
          </p:cNvSpPr>
          <p:nvPr>
            <p:ph idx="1"/>
          </p:nvPr>
        </p:nvSpPr>
        <p:spPr>
          <a:xfrm>
            <a:off x="816864" y="1194816"/>
            <a:ext cx="7515924" cy="4185052"/>
          </a:xfrm>
        </p:spPr>
        <p:txBody>
          <a:bodyPr lIns="92075" tIns="46038" rIns="92075" bIns="46038"/>
          <a:lstStyle/>
          <a:p>
            <a:pPr eaLnBrk="1" hangingPunct="1">
              <a:defRPr/>
            </a:pPr>
            <a:r>
              <a:rPr lang="en-US" sz="2800" dirty="0"/>
              <a:t>DHHS (Office for Human Research Protections – OHRP) </a:t>
            </a:r>
          </a:p>
          <a:p>
            <a:pPr lvl="1">
              <a:defRPr/>
            </a:pPr>
            <a:r>
              <a:rPr lang="en-US" sz="2400" dirty="0"/>
              <a:t>	</a:t>
            </a:r>
            <a:r>
              <a:rPr lang="en-US" sz="2200" u="sng" dirty="0"/>
              <a:t>45 CFR 46</a:t>
            </a:r>
            <a:r>
              <a:rPr lang="en-US" sz="2200" dirty="0"/>
              <a:t>   Common Rule (FWA)</a:t>
            </a:r>
            <a:endParaRPr lang="en-US" sz="2200" u="sng" dirty="0"/>
          </a:p>
          <a:p>
            <a:pPr eaLnBrk="1" hangingPunct="1">
              <a:buFont typeface="Wingdings" pitchFamily="2" charset="2"/>
              <a:buNone/>
              <a:defRPr/>
            </a:pPr>
            <a:r>
              <a:rPr lang="en-US" sz="2800" dirty="0"/>
              <a:t>			</a:t>
            </a:r>
          </a:p>
          <a:p>
            <a:pPr eaLnBrk="1" hangingPunct="1">
              <a:defRPr/>
            </a:pPr>
            <a:r>
              <a:rPr lang="en-US" sz="2800" dirty="0"/>
              <a:t>FDA	</a:t>
            </a:r>
            <a:r>
              <a:rPr lang="en-US" sz="2600" u="sng" dirty="0"/>
              <a:t>21 CFR 50</a:t>
            </a:r>
            <a:r>
              <a:rPr lang="en-US" sz="2600" dirty="0"/>
              <a:t>   Informed Consent</a:t>
            </a:r>
          </a:p>
          <a:p>
            <a:pPr eaLnBrk="1" hangingPunct="1">
              <a:buFont typeface="Wingdings" pitchFamily="2" charset="2"/>
              <a:buNone/>
              <a:defRPr/>
            </a:pPr>
            <a:r>
              <a:rPr lang="en-US" sz="2600" dirty="0"/>
              <a:t>				</a:t>
            </a:r>
            <a:r>
              <a:rPr lang="en-US" sz="2600" u="sng" dirty="0"/>
              <a:t>21 CFR 56</a:t>
            </a:r>
            <a:r>
              <a:rPr lang="en-US" sz="2600" dirty="0"/>
              <a:t>   IRB Standards</a:t>
            </a:r>
          </a:p>
          <a:p>
            <a:pPr eaLnBrk="1" hangingPunct="1">
              <a:buFont typeface="Wingdings" pitchFamily="2" charset="2"/>
              <a:buNone/>
              <a:defRPr/>
            </a:pPr>
            <a:r>
              <a:rPr lang="en-US" sz="2600" dirty="0"/>
              <a:t>				</a:t>
            </a:r>
            <a:r>
              <a:rPr lang="en-US" sz="2600" u="sng" dirty="0"/>
              <a:t>21 CFR 312</a:t>
            </a:r>
            <a:r>
              <a:rPr lang="en-US" sz="2600" dirty="0"/>
              <a:t> Investigational New Drugs</a:t>
            </a:r>
          </a:p>
          <a:p>
            <a:pPr eaLnBrk="1" hangingPunct="1">
              <a:buFont typeface="Wingdings" pitchFamily="2" charset="2"/>
              <a:buNone/>
              <a:defRPr/>
            </a:pPr>
            <a:r>
              <a:rPr lang="en-US" sz="2600" dirty="0"/>
              <a:t>				</a:t>
            </a:r>
            <a:r>
              <a:rPr lang="en-US" sz="2600" u="sng" dirty="0"/>
              <a:t>21 CFR 812</a:t>
            </a:r>
            <a:r>
              <a:rPr lang="en-US" sz="2600" dirty="0"/>
              <a:t> Investigational Devices</a:t>
            </a:r>
          </a:p>
          <a:p>
            <a:pPr eaLnBrk="1" hangingPunct="1">
              <a:defRPr/>
            </a:pPr>
            <a:r>
              <a:rPr lang="en-US" sz="2800" dirty="0"/>
              <a:t>OCR  	</a:t>
            </a:r>
            <a:r>
              <a:rPr lang="en-US" sz="2600" u="sng" dirty="0"/>
              <a:t>45 CFR 160 &amp; 164 </a:t>
            </a:r>
            <a:r>
              <a:rPr lang="en-US" sz="2600" dirty="0"/>
              <a:t>(HIPAA)</a:t>
            </a:r>
          </a:p>
          <a:p>
            <a:pPr eaLnBrk="1" hangingPunct="1">
              <a:defRPr/>
            </a:pPr>
            <a:endParaRPr lang="en-US" sz="2800" dirty="0"/>
          </a:p>
          <a:p>
            <a:pPr eaLnBrk="1" hangingPunct="1">
              <a:defRPr/>
            </a:pPr>
            <a:r>
              <a:rPr lang="en-US" sz="2800" dirty="0"/>
              <a:t>ICH 	</a:t>
            </a:r>
            <a:r>
              <a:rPr lang="en-US" sz="2600" u="sng" dirty="0"/>
              <a:t>Good Clinical Practice</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8586" y="1413024"/>
            <a:ext cx="3899324" cy="4505897"/>
          </a:xfrm>
          <a:prstGeom prst="rect">
            <a:avLst/>
          </a:prstGeom>
          <a:ln>
            <a:solidFill>
              <a:schemeClr val="accent1"/>
            </a:solidFill>
          </a:ln>
        </p:spPr>
      </p:pic>
      <p:sp>
        <p:nvSpPr>
          <p:cNvPr id="3" name="TextBox 2"/>
          <p:cNvSpPr txBox="1"/>
          <p:nvPr/>
        </p:nvSpPr>
        <p:spPr>
          <a:xfrm>
            <a:off x="4434288" y="1413024"/>
            <a:ext cx="4343400" cy="4501450"/>
          </a:xfrm>
          <a:prstGeom prst="rect">
            <a:avLst/>
          </a:prstGeom>
          <a:noFill/>
        </p:spPr>
        <p:txBody>
          <a:bodyPr wrap="square" lIns="99276" tIns="49638" rIns="99276" bIns="49638" rtlCol="0">
            <a:spAutoFit/>
          </a:bodyPr>
          <a:lstStyle/>
          <a:p>
            <a:r>
              <a:rPr lang="en-US" sz="1400" dirty="0">
                <a:latin typeface="Arial" panose="020B0604020202020204" pitchFamily="34" charset="0"/>
                <a:cs typeface="Arial" panose="020B0604020202020204" pitchFamily="34" charset="0"/>
              </a:rPr>
              <a:t> </a:t>
            </a:r>
          </a:p>
          <a:p>
            <a:r>
              <a:rPr lang="en-US" sz="1700" b="1" dirty="0">
                <a:latin typeface="Arial" pitchFamily="34" charset="0"/>
                <a:cs typeface="Arial" pitchFamily="34" charset="0"/>
              </a:rPr>
              <a:t>Subpart A: </a:t>
            </a:r>
            <a:r>
              <a:rPr lang="en-US" sz="1700" dirty="0">
                <a:latin typeface="Arial" pitchFamily="34" charset="0"/>
                <a:cs typeface="Arial" pitchFamily="34" charset="0"/>
              </a:rPr>
              <a:t>Basic HHS Policy for Protection of Human Research Subjects </a:t>
            </a:r>
          </a:p>
          <a:p>
            <a:endParaRPr lang="en-US" sz="1700" dirty="0">
              <a:latin typeface="Arial" pitchFamily="34" charset="0"/>
              <a:cs typeface="Arial" pitchFamily="34" charset="0"/>
            </a:endParaRPr>
          </a:p>
          <a:p>
            <a:r>
              <a:rPr lang="en-US" sz="1700" b="1" dirty="0">
                <a:latin typeface="Arial" pitchFamily="34" charset="0"/>
                <a:cs typeface="Arial" pitchFamily="34" charset="0"/>
              </a:rPr>
              <a:t>Subpart B:  </a:t>
            </a:r>
            <a:r>
              <a:rPr lang="en-US" sz="1700" dirty="0">
                <a:latin typeface="Arial" pitchFamily="34" charset="0"/>
                <a:cs typeface="Arial" pitchFamily="34" charset="0"/>
              </a:rPr>
              <a:t>Additional Protections for Pregnant Women, Human Fetuses and Neonates Involved in Research</a:t>
            </a:r>
          </a:p>
          <a:p>
            <a:endParaRPr lang="en-US" sz="1700" dirty="0">
              <a:latin typeface="Arial" pitchFamily="34" charset="0"/>
              <a:cs typeface="Arial" pitchFamily="34" charset="0"/>
            </a:endParaRPr>
          </a:p>
          <a:p>
            <a:r>
              <a:rPr lang="en-US" sz="1700" b="1" dirty="0">
                <a:latin typeface="Arial" pitchFamily="34" charset="0"/>
                <a:cs typeface="Arial" pitchFamily="34" charset="0"/>
              </a:rPr>
              <a:t>Subpart C: </a:t>
            </a:r>
            <a:r>
              <a:rPr lang="en-US" sz="1700" dirty="0">
                <a:latin typeface="Arial" pitchFamily="34" charset="0"/>
                <a:cs typeface="Arial" pitchFamily="34" charset="0"/>
              </a:rPr>
              <a:t>Additional Protections Pertaining to Biomedical and Behavioral Research Involving Prisoners as Subjects</a:t>
            </a:r>
          </a:p>
          <a:p>
            <a:endParaRPr lang="en-US" sz="1700" dirty="0">
              <a:latin typeface="Arial" pitchFamily="34" charset="0"/>
              <a:cs typeface="Arial" pitchFamily="34" charset="0"/>
            </a:endParaRPr>
          </a:p>
          <a:p>
            <a:r>
              <a:rPr lang="en-US" sz="1700" b="1" dirty="0">
                <a:latin typeface="Arial" pitchFamily="34" charset="0"/>
                <a:cs typeface="Arial" pitchFamily="34" charset="0"/>
              </a:rPr>
              <a:t>Subpart D: </a:t>
            </a:r>
            <a:r>
              <a:rPr lang="en-US" sz="1700" dirty="0">
                <a:latin typeface="Arial" pitchFamily="34" charset="0"/>
                <a:cs typeface="Arial" pitchFamily="34" charset="0"/>
              </a:rPr>
              <a:t>Additional Protections for Children Involved as Subjects in Research</a:t>
            </a:r>
          </a:p>
          <a:p>
            <a:endParaRPr lang="en-US" sz="1700" dirty="0">
              <a:latin typeface="Arial" pitchFamily="34" charset="0"/>
              <a:cs typeface="Arial" pitchFamily="34" charset="0"/>
            </a:endParaRPr>
          </a:p>
          <a:p>
            <a:r>
              <a:rPr lang="en-US" sz="1700" b="1" dirty="0">
                <a:latin typeface="Arial" pitchFamily="34" charset="0"/>
                <a:cs typeface="Arial" pitchFamily="34" charset="0"/>
              </a:rPr>
              <a:t>Subpart E: </a:t>
            </a:r>
            <a:r>
              <a:rPr lang="en-US" sz="1700" dirty="0">
                <a:latin typeface="Arial" pitchFamily="34" charset="0"/>
                <a:cs typeface="Arial" pitchFamily="34" charset="0"/>
              </a:rPr>
              <a:t>Registration of Institutional Review Boards</a:t>
            </a:r>
          </a:p>
        </p:txBody>
      </p:sp>
      <p:sp>
        <p:nvSpPr>
          <p:cNvPr id="7" name="Title 6"/>
          <p:cNvSpPr>
            <a:spLocks noGrp="1"/>
          </p:cNvSpPr>
          <p:nvPr>
            <p:ph type="title"/>
          </p:nvPr>
        </p:nvSpPr>
        <p:spPr>
          <a:xfrm>
            <a:off x="670560" y="143380"/>
            <a:ext cx="7738654" cy="948410"/>
          </a:xfrm>
        </p:spPr>
        <p:txBody>
          <a:bodyPr/>
          <a:lstStyle/>
          <a:p>
            <a:r>
              <a:rPr lang="en-US" dirty="0">
                <a:latin typeface="Georgia" pitchFamily="18" charset="0"/>
              </a:rPr>
              <a:t>Common Rule Regulations</a:t>
            </a:r>
          </a:p>
        </p:txBody>
      </p:sp>
    </p:spTree>
    <p:extLst>
      <p:ext uri="{BB962C8B-B14F-4D97-AF65-F5344CB8AC3E}">
        <p14:creationId xmlns:p14="http://schemas.microsoft.com/office/powerpoint/2010/main" val="634788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eorgia" pitchFamily="18" charset="0"/>
              </a:rPr>
              <a:t>DHHS Definition of Research</a:t>
            </a:r>
          </a:p>
        </p:txBody>
      </p:sp>
      <p:sp>
        <p:nvSpPr>
          <p:cNvPr id="6" name="Rectangle 5"/>
          <p:cNvSpPr>
            <a:spLocks noGrp="1" noChangeArrowheads="1"/>
          </p:cNvSpPr>
          <p:nvPr/>
        </p:nvSpPr>
        <p:spPr bwMode="auto">
          <a:xfrm>
            <a:off x="426720" y="1136989"/>
            <a:ext cx="7535922" cy="2118276"/>
          </a:xfrm>
          <a:prstGeom prst="rect">
            <a:avLst/>
          </a:prstGeom>
          <a:noFill/>
          <a:ln w="9525">
            <a:noFill/>
            <a:miter lim="800000"/>
            <a:headEnd/>
            <a:tailEnd/>
          </a:ln>
          <a:effectLst>
            <a:outerShdw dist="17961" dir="2700000" algn="ctr" rotWithShape="0">
              <a:schemeClr val="bg1"/>
            </a:outerShdw>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D48A1D"/>
              </a:buClr>
              <a:buSzPct val="80000"/>
              <a:buFont typeface="Arial" charset="0"/>
              <a:buChar char="■"/>
              <a:defRPr sz="3200">
                <a:solidFill>
                  <a:schemeClr val="tx1"/>
                </a:solidFill>
                <a:latin typeface="+mn-lt"/>
                <a:ea typeface="+mn-ea"/>
                <a:cs typeface="+mn-cs"/>
              </a:defRPr>
            </a:lvl1pPr>
            <a:lvl2pPr marL="857250" indent="-285750" algn="l" rtl="0" eaLnBrk="0" fontAlgn="base" hangingPunct="0">
              <a:spcBef>
                <a:spcPct val="20000"/>
              </a:spcBef>
              <a:spcAft>
                <a:spcPct val="0"/>
              </a:spcAft>
              <a:buClr>
                <a:srgbClr val="007C85"/>
              </a:buClr>
              <a:buFont typeface="Arial" charset="0"/>
              <a:buChar char="–"/>
              <a:defRPr sz="2800">
                <a:solidFill>
                  <a:srgbClr val="00529B"/>
                </a:solidFill>
                <a:latin typeface="+mn-lt"/>
                <a:ea typeface="+mn-ea"/>
              </a:defRPr>
            </a:lvl2pPr>
            <a:lvl3pPr marL="1257300" indent="-171450" algn="l" rtl="0" eaLnBrk="0" fontAlgn="base" hangingPunct="0">
              <a:spcBef>
                <a:spcPct val="20000"/>
              </a:spcBef>
              <a:spcAft>
                <a:spcPct val="0"/>
              </a:spcAft>
              <a:buChar char="•"/>
              <a:defRPr sz="2400">
                <a:solidFill>
                  <a:schemeClr val="tx1"/>
                </a:solidFill>
                <a:latin typeface="+mn-lt"/>
                <a:ea typeface="+mn-ea"/>
              </a:defRPr>
            </a:lvl3pPr>
            <a:lvl4pPr marL="165735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eaLnBrk="1" hangingPunct="1">
              <a:buFont typeface="Arial" charset="0"/>
              <a:buNone/>
              <a:defRPr/>
            </a:pPr>
            <a:r>
              <a:rPr lang="en-US" sz="2800" dirty="0">
                <a:latin typeface="Calibri" pitchFamily="34" charset="0"/>
              </a:rPr>
              <a:t>    </a:t>
            </a:r>
            <a:r>
              <a:rPr lang="en-US" sz="2400" b="1" i="1" dirty="0">
                <a:latin typeface="Arial" pitchFamily="34" charset="0"/>
                <a:cs typeface="Arial" pitchFamily="34" charset="0"/>
              </a:rPr>
              <a:t>Research</a:t>
            </a:r>
            <a:r>
              <a:rPr lang="en-US" sz="2400" dirty="0">
                <a:latin typeface="Arial" pitchFamily="34" charset="0"/>
                <a:cs typeface="Arial" pitchFamily="34" charset="0"/>
              </a:rPr>
              <a:t> is a systematic investigation, including research development, testing, and evaluation, designed to develop or contribute to generalizable knowledge.</a:t>
            </a:r>
          </a:p>
          <a:p>
            <a:pPr eaLnBrk="1" hangingPunct="1">
              <a:buFont typeface="Arial" charset="0"/>
              <a:buNone/>
              <a:defRPr/>
            </a:pPr>
            <a:endParaRPr lang="en-US" sz="1200" dirty="0">
              <a:latin typeface="Arial" pitchFamily="34" charset="0"/>
              <a:cs typeface="Arial" pitchFamily="34" charset="0"/>
            </a:endParaRPr>
          </a:p>
          <a:p>
            <a:pPr algn="r" eaLnBrk="1" hangingPunct="1">
              <a:buFont typeface="Arial" charset="0"/>
              <a:buNone/>
              <a:defRPr/>
            </a:pPr>
            <a:r>
              <a:rPr lang="en-US" sz="1800" i="1" dirty="0">
                <a:latin typeface="Arial" pitchFamily="34" charset="0"/>
                <a:cs typeface="Arial" pitchFamily="34" charset="0"/>
              </a:rPr>
              <a:t>45 CFR 46.102(d)</a:t>
            </a:r>
          </a:p>
          <a:p>
            <a:pPr eaLnBrk="1" hangingPunct="1">
              <a:defRPr/>
            </a:pPr>
            <a:endParaRPr lang="en-US" dirty="0">
              <a:latin typeface="Arial" pitchFamily="34" charset="0"/>
              <a:cs typeface="Arial" pitchFamily="34" charset="0"/>
            </a:endParaRPr>
          </a:p>
        </p:txBody>
      </p:sp>
      <p:sp>
        <p:nvSpPr>
          <p:cNvPr id="8" name="Rectangle 7"/>
          <p:cNvSpPr/>
          <p:nvPr/>
        </p:nvSpPr>
        <p:spPr>
          <a:xfrm>
            <a:off x="146304" y="3267456"/>
            <a:ext cx="8046720" cy="2862322"/>
          </a:xfrm>
          <a:prstGeom prst="rect">
            <a:avLst/>
          </a:prstGeom>
          <a:ln>
            <a:noFill/>
          </a:ln>
        </p:spPr>
        <p:txBody>
          <a:bodyPr wrap="square">
            <a:spAutoFit/>
          </a:bodyPr>
          <a:lstStyle/>
          <a:p>
            <a:pPr marL="609600" indent="-609600">
              <a:defRPr/>
            </a:pPr>
            <a:r>
              <a:rPr lang="en-US" sz="1800" dirty="0">
                <a:latin typeface="Calibri" pitchFamily="34" charset="0"/>
              </a:rPr>
              <a:t>	</a:t>
            </a:r>
            <a:r>
              <a:rPr lang="en-US" sz="1800" dirty="0">
                <a:latin typeface="Arial" pitchFamily="34" charset="0"/>
                <a:cs typeface="Arial" pitchFamily="34" charset="0"/>
              </a:rPr>
              <a:t>When evaluating a project it is useful to think of the research  definition as a requirement for two key elements:</a:t>
            </a:r>
          </a:p>
          <a:p>
            <a:pPr marL="1156716" lvl="2" indent="-457200">
              <a:buClr>
                <a:schemeClr val="tx1"/>
              </a:buClr>
              <a:buSzPct val="85000"/>
              <a:buFont typeface="+mj-lt"/>
              <a:buAutoNum type="arabicPeriod"/>
              <a:defRPr/>
            </a:pPr>
            <a:r>
              <a:rPr lang="en-US" sz="1800" dirty="0">
                <a:latin typeface="Arial" pitchFamily="34" charset="0"/>
                <a:cs typeface="Arial" pitchFamily="34" charset="0"/>
              </a:rPr>
              <a:t>The project involves a </a:t>
            </a:r>
            <a:r>
              <a:rPr lang="en-US" sz="1800" b="1" i="1" dirty="0">
                <a:latin typeface="Arial" pitchFamily="34" charset="0"/>
                <a:cs typeface="Arial" pitchFamily="34" charset="0"/>
              </a:rPr>
              <a:t>systematic investigation </a:t>
            </a:r>
            <a:r>
              <a:rPr lang="en-US" sz="1800" i="1" dirty="0">
                <a:latin typeface="Arial" pitchFamily="34" charset="0"/>
                <a:cs typeface="Arial" pitchFamily="34" charset="0"/>
              </a:rPr>
              <a:t>(</a:t>
            </a:r>
            <a:r>
              <a:rPr lang="en-US" i="1" dirty="0">
                <a:latin typeface="Calibri" pitchFamily="34" charset="0"/>
              </a:rPr>
              <a:t>Typically a predetermined method for studying a specific topic, answering a specific question(s), testing a specific hypothesis(es), or developing theory.)</a:t>
            </a:r>
          </a:p>
          <a:p>
            <a:pPr marL="1156716" lvl="2" indent="-457200">
              <a:buClr>
                <a:schemeClr val="tx1"/>
              </a:buClr>
              <a:buSzPct val="85000"/>
              <a:buFont typeface="+mj-lt"/>
              <a:buAutoNum type="arabicPeriod"/>
              <a:defRPr/>
            </a:pPr>
            <a:endParaRPr lang="en-US" sz="1800" b="1" i="1" dirty="0">
              <a:latin typeface="Arial" pitchFamily="34" charset="0"/>
              <a:cs typeface="Arial" pitchFamily="34" charset="0"/>
            </a:endParaRPr>
          </a:p>
          <a:p>
            <a:pPr marL="1156716" lvl="2" indent="-457200">
              <a:buClr>
                <a:schemeClr val="tx1"/>
              </a:buClr>
              <a:buSzPct val="85000"/>
              <a:buFont typeface="+mj-lt"/>
              <a:buAutoNum type="arabicPeriod"/>
              <a:defRPr/>
            </a:pPr>
            <a:r>
              <a:rPr lang="en-US" sz="1800" dirty="0">
                <a:latin typeface="Arial" pitchFamily="34" charset="0"/>
                <a:cs typeface="Arial" pitchFamily="34" charset="0"/>
              </a:rPr>
              <a:t>The </a:t>
            </a:r>
            <a:r>
              <a:rPr lang="en-US" sz="1800" b="1" i="1" dirty="0">
                <a:latin typeface="Arial" pitchFamily="34" charset="0"/>
                <a:cs typeface="Arial" pitchFamily="34" charset="0"/>
              </a:rPr>
              <a:t>design</a:t>
            </a:r>
            <a:r>
              <a:rPr lang="en-US" sz="1800" dirty="0">
                <a:latin typeface="Arial" pitchFamily="34" charset="0"/>
                <a:cs typeface="Arial" pitchFamily="34" charset="0"/>
              </a:rPr>
              <a:t>—meaning goal, purpose, or intent—of the investigation is to develop or contribute to </a:t>
            </a:r>
            <a:r>
              <a:rPr lang="en-US" sz="1800" b="1" i="1" dirty="0">
                <a:latin typeface="Arial" pitchFamily="34" charset="0"/>
                <a:cs typeface="Arial" pitchFamily="34" charset="0"/>
              </a:rPr>
              <a:t>generalizable knowledge </a:t>
            </a:r>
            <a:r>
              <a:rPr lang="en-US" sz="1800" i="1" dirty="0">
                <a:latin typeface="Arial" pitchFamily="34" charset="0"/>
                <a:cs typeface="Arial" pitchFamily="34" charset="0"/>
              </a:rPr>
              <a:t>(D</a:t>
            </a:r>
            <a:r>
              <a:rPr lang="en-US" i="1" dirty="0">
                <a:latin typeface="Calibri" panose="020F0502020204030204" pitchFamily="34" charset="0"/>
              </a:rPr>
              <a:t>raw general conclusions, inform policy, or generalize findings beyond a single individual or an internal program)</a:t>
            </a:r>
            <a:endParaRPr lang="en-US" sz="1800" i="1" dirty="0">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629" y="195072"/>
            <a:ext cx="7679871" cy="719328"/>
          </a:xfrm>
        </p:spPr>
        <p:txBody>
          <a:bodyPr/>
          <a:lstStyle/>
          <a:p>
            <a:r>
              <a:rPr lang="en-US" dirty="0">
                <a:latin typeface="Georgia" pitchFamily="18" charset="0"/>
              </a:rPr>
              <a:t>DHHS Definition of a Human Subject</a:t>
            </a:r>
            <a:endParaRPr lang="en-US" dirty="0"/>
          </a:p>
        </p:txBody>
      </p:sp>
      <p:sp>
        <p:nvSpPr>
          <p:cNvPr id="4" name="Content Placeholder 3"/>
          <p:cNvSpPr txBox="1">
            <a:spLocks noGrp="1"/>
          </p:cNvSpPr>
          <p:nvPr>
            <p:ph idx="1"/>
          </p:nvPr>
        </p:nvSpPr>
        <p:spPr>
          <a:xfrm>
            <a:off x="536448" y="707136"/>
            <a:ext cx="7843013" cy="6888039"/>
          </a:xfrm>
          <a:prstGeom prst="rect">
            <a:avLst/>
          </a:prstGeom>
          <a:noFill/>
        </p:spPr>
        <p:txBody>
          <a:bodyPr wrap="square" rtlCol="0">
            <a:spAutoFit/>
          </a:bodyPr>
          <a:lstStyle/>
          <a:p>
            <a:endParaRPr lang="en-US" sz="1600" b="1" dirty="0">
              <a:latin typeface="Arial" panose="020B0604020202020204" pitchFamily="34" charset="0"/>
              <a:cs typeface="Arial" panose="020B0604020202020204" pitchFamily="34" charset="0"/>
            </a:endParaRPr>
          </a:p>
          <a:p>
            <a:pPr marL="228600" lvl="1" indent="-28575">
              <a:buNone/>
            </a:pPr>
            <a:r>
              <a:rPr lang="en-US" dirty="0">
                <a:cs typeface="Times New Roman" pitchFamily="18" charset="0"/>
              </a:rPr>
              <a:t>A </a:t>
            </a:r>
            <a:r>
              <a:rPr lang="en-US" u="sng" dirty="0">
                <a:cs typeface="Times New Roman" pitchFamily="18" charset="0"/>
              </a:rPr>
              <a:t>living</a:t>
            </a:r>
            <a:r>
              <a:rPr lang="en-US" dirty="0">
                <a:cs typeface="Times New Roman" pitchFamily="18" charset="0"/>
              </a:rPr>
              <a:t> </a:t>
            </a:r>
            <a:r>
              <a:rPr lang="en-US" u="sng" dirty="0">
                <a:cs typeface="Times New Roman" pitchFamily="18" charset="0"/>
              </a:rPr>
              <a:t>individual</a:t>
            </a:r>
            <a:r>
              <a:rPr lang="en-US" dirty="0">
                <a:cs typeface="Times New Roman" pitchFamily="18" charset="0"/>
              </a:rPr>
              <a:t> about whom an investigator conducting research obtains:</a:t>
            </a:r>
          </a:p>
          <a:p>
            <a:pPr marL="739775" lvl="1" indent="-539750">
              <a:buFont typeface="Arial" pitchFamily="34" charset="0"/>
              <a:buChar char="•"/>
            </a:pPr>
            <a:r>
              <a:rPr lang="en-US" dirty="0">
                <a:cs typeface="Times New Roman" pitchFamily="18" charset="0"/>
              </a:rPr>
              <a:t>Information or biospecimens through intervention or interaction with the individual and uses, studies or analyzes the information or biospecimens; or</a:t>
            </a:r>
          </a:p>
          <a:p>
            <a:pPr marL="739775" lvl="1" indent="-539750">
              <a:buFont typeface="Arial" pitchFamily="34" charset="0"/>
              <a:buChar char="•"/>
            </a:pPr>
            <a:r>
              <a:rPr lang="en-US" dirty="0">
                <a:cs typeface="Times New Roman" pitchFamily="18" charset="0"/>
              </a:rPr>
              <a:t>Obtains, uses, studies, analyzes or generates identifiable private information or identifiable biospecimens.</a:t>
            </a:r>
          </a:p>
          <a:p>
            <a:pPr marL="274320" lvl="1" indent="0">
              <a:buNone/>
              <a:defRPr/>
            </a:pPr>
            <a:endParaRPr lang="en-US" sz="2200" i="1" dirty="0"/>
          </a:p>
          <a:p>
            <a:pPr marL="274320" lvl="1" indent="0">
              <a:buNone/>
              <a:defRPr/>
            </a:pPr>
            <a:r>
              <a:rPr lang="en-US" sz="2200" i="1" dirty="0"/>
              <a:t>HIPAA Research covers all human beings, living or deceased, </a:t>
            </a:r>
            <a:r>
              <a:rPr lang="en-US" sz="2200" i="1" u="sng" dirty="0"/>
              <a:t>regardless</a:t>
            </a:r>
            <a:r>
              <a:rPr lang="en-US" sz="2200" i="1" dirty="0"/>
              <a:t> of whether the research is supported by federal funding or not.</a:t>
            </a:r>
          </a:p>
          <a:p>
            <a:pPr marL="228600" lvl="1" indent="-28575">
              <a:buNone/>
            </a:pPr>
            <a:endParaRPr lang="en-US" sz="3600" dirty="0">
              <a:cs typeface="Times New Roman" pitchFamily="18" charset="0"/>
            </a:endParaRPr>
          </a:p>
          <a:p>
            <a:endParaRPr lang="en-US" sz="1400" dirty="0">
              <a:latin typeface="Arial" panose="020B0604020202020204" pitchFamily="34" charset="0"/>
              <a:cs typeface="Arial" panose="020B0604020202020204" pitchFamily="34" charset="0"/>
            </a:endParaRPr>
          </a:p>
        </p:txBody>
      </p:sp>
      <p:sp>
        <p:nvSpPr>
          <p:cNvPr id="5" name="Rectangle 4"/>
          <p:cNvSpPr/>
          <p:nvPr/>
        </p:nvSpPr>
        <p:spPr>
          <a:xfrm>
            <a:off x="6105525" y="4752241"/>
            <a:ext cx="1962754" cy="677108"/>
          </a:xfrm>
          <a:prstGeom prst="rect">
            <a:avLst/>
          </a:prstGeom>
        </p:spPr>
        <p:txBody>
          <a:bodyPr wrap="square">
            <a:spAutoFit/>
          </a:bodyPr>
          <a:lstStyle/>
          <a:p>
            <a:pPr marL="571500" lvl="1">
              <a:buSzPct val="75000"/>
              <a:defRPr/>
            </a:pPr>
            <a:endParaRPr lang="en-US" dirty="0"/>
          </a:p>
          <a:p>
            <a:pPr algn="r">
              <a:defRPr/>
            </a:pPr>
            <a:r>
              <a:rPr lang="en-US" i="1" dirty="0">
                <a:latin typeface="Calibri" pitchFamily="34" charset="0"/>
              </a:rPr>
              <a:t>45 CFR 46.102(f)</a:t>
            </a:r>
            <a:endParaRPr lang="en-US" sz="2000" i="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eorgia" pitchFamily="18" charset="0"/>
              </a:rPr>
              <a:t>Research: Where do we start? </a:t>
            </a:r>
          </a:p>
        </p:txBody>
      </p:sp>
      <p:sp>
        <p:nvSpPr>
          <p:cNvPr id="4" name="Content Placeholder 3"/>
          <p:cNvSpPr txBox="1">
            <a:spLocks noGrp="1"/>
          </p:cNvSpPr>
          <p:nvPr>
            <p:ph idx="1"/>
          </p:nvPr>
        </p:nvSpPr>
        <p:spPr>
          <a:xfrm>
            <a:off x="822960" y="1169108"/>
            <a:ext cx="7543800" cy="3888244"/>
          </a:xfrm>
          <a:prstGeom prst="rect">
            <a:avLst/>
          </a:prstGeom>
          <a:noFill/>
        </p:spPr>
        <p:txBody>
          <a:bodyPr wrap="square" rtlCol="0">
            <a:spAutoFit/>
          </a:bodyPr>
          <a:lstStyle/>
          <a:p>
            <a:pPr>
              <a:buNone/>
            </a:pPr>
            <a:r>
              <a:rPr lang="en-US" sz="2600" dirty="0">
                <a:latin typeface="Arial" pitchFamily="34" charset="0"/>
                <a:cs typeface="Arial" pitchFamily="34" charset="0"/>
              </a:rPr>
              <a:t>Ask These Questions in this Order (</a:t>
            </a:r>
            <a:r>
              <a:rPr lang="en-US" sz="2600" b="1" dirty="0">
                <a:solidFill>
                  <a:schemeClr val="accent1"/>
                </a:solidFill>
                <a:latin typeface="Arial" pitchFamily="34" charset="0"/>
                <a:cs typeface="Arial" pitchFamily="34" charset="0"/>
              </a:rPr>
              <a:t>45 CFR 46.102)</a:t>
            </a:r>
          </a:p>
          <a:p>
            <a:endParaRPr lang="en-US" sz="1600" b="1" dirty="0">
              <a:latin typeface="Arial" pitchFamily="34" charset="0"/>
              <a:cs typeface="Arial" pitchFamily="34" charset="0"/>
            </a:endParaRPr>
          </a:p>
          <a:p>
            <a:pPr marL="514350" lvl="1" indent="-514350">
              <a:spcBef>
                <a:spcPts val="1200"/>
              </a:spcBef>
              <a:spcAft>
                <a:spcPts val="200"/>
              </a:spcAft>
              <a:buClrTx/>
              <a:buSzPct val="100000"/>
              <a:buFont typeface="+mj-lt"/>
              <a:buAutoNum type="arabicPeriod"/>
            </a:pPr>
            <a:r>
              <a:rPr lang="en-US" dirty="0">
                <a:latin typeface="Arial" pitchFamily="34" charset="0"/>
                <a:cs typeface="Arial" pitchFamily="34" charset="0"/>
              </a:rPr>
              <a:t>Does activity involve </a:t>
            </a:r>
            <a:r>
              <a:rPr lang="en-US" b="1" u="sng" dirty="0">
                <a:latin typeface="Arial" pitchFamily="34" charset="0"/>
                <a:cs typeface="Arial" pitchFamily="34" charset="0"/>
              </a:rPr>
              <a:t>Research</a:t>
            </a:r>
            <a:r>
              <a:rPr lang="en-US" dirty="0">
                <a:latin typeface="Arial" pitchFamily="34" charset="0"/>
                <a:cs typeface="Arial" pitchFamily="34" charset="0"/>
              </a:rPr>
              <a:t>?</a:t>
            </a:r>
          </a:p>
          <a:p>
            <a:pPr marL="514350" lvl="1" indent="-514350">
              <a:spcBef>
                <a:spcPts val="1200"/>
              </a:spcBef>
              <a:spcAft>
                <a:spcPts val="200"/>
              </a:spcAft>
              <a:buClrTx/>
              <a:buSzPct val="100000"/>
              <a:buFont typeface="+mj-lt"/>
              <a:buAutoNum type="arabicPeriod"/>
            </a:pPr>
            <a:r>
              <a:rPr lang="en-US" dirty="0">
                <a:latin typeface="Arial" pitchFamily="34" charset="0"/>
                <a:cs typeface="Arial" pitchFamily="34" charset="0"/>
              </a:rPr>
              <a:t>Does research involve </a:t>
            </a:r>
            <a:r>
              <a:rPr lang="en-US" b="1" u="sng" dirty="0">
                <a:latin typeface="Arial" pitchFamily="34" charset="0"/>
                <a:cs typeface="Arial" pitchFamily="34" charset="0"/>
              </a:rPr>
              <a:t>Human Subjects</a:t>
            </a:r>
            <a:r>
              <a:rPr lang="en-US" dirty="0">
                <a:latin typeface="Arial" pitchFamily="34" charset="0"/>
                <a:cs typeface="Arial" pitchFamily="34" charset="0"/>
              </a:rPr>
              <a:t>?</a:t>
            </a:r>
          </a:p>
          <a:p>
            <a:pPr marL="514350" lvl="1" indent="-514350">
              <a:spcBef>
                <a:spcPts val="1200"/>
              </a:spcBef>
              <a:spcAft>
                <a:spcPts val="200"/>
              </a:spcAft>
              <a:buClrTx/>
              <a:buSzPct val="100000"/>
              <a:buFont typeface="+mj-lt"/>
              <a:buAutoNum type="arabicPeriod"/>
            </a:pPr>
            <a:r>
              <a:rPr lang="en-US" dirty="0">
                <a:latin typeface="Arial" pitchFamily="34" charset="0"/>
                <a:cs typeface="Arial" pitchFamily="34" charset="0"/>
              </a:rPr>
              <a:t>Is Institution </a:t>
            </a:r>
            <a:r>
              <a:rPr lang="en-US" b="1" u="sng" dirty="0">
                <a:latin typeface="Arial" pitchFamily="34" charset="0"/>
                <a:cs typeface="Arial" pitchFamily="34" charset="0"/>
              </a:rPr>
              <a:t>Engaged</a:t>
            </a:r>
            <a:r>
              <a:rPr lang="en-US" dirty="0">
                <a:latin typeface="Arial" pitchFamily="34" charset="0"/>
                <a:cs typeface="Arial" pitchFamily="34" charset="0"/>
              </a:rPr>
              <a:t>?</a:t>
            </a:r>
          </a:p>
          <a:p>
            <a:pPr marL="514350" lvl="1" indent="-514350">
              <a:spcBef>
                <a:spcPts val="1200"/>
              </a:spcBef>
              <a:spcAft>
                <a:spcPts val="200"/>
              </a:spcAft>
              <a:buClrTx/>
              <a:buSzPct val="100000"/>
              <a:buFont typeface="+mj-lt"/>
              <a:buAutoNum type="arabicPeriod"/>
            </a:pPr>
            <a:r>
              <a:rPr lang="en-US" dirty="0">
                <a:latin typeface="Arial" pitchFamily="34" charset="0"/>
                <a:cs typeface="Arial" pitchFamily="34" charset="0"/>
              </a:rPr>
              <a:t>Is the human subjects research </a:t>
            </a:r>
            <a:r>
              <a:rPr lang="en-US" b="1" u="sng" dirty="0">
                <a:latin typeface="Arial" pitchFamily="34" charset="0"/>
                <a:cs typeface="Arial" pitchFamily="34" charset="0"/>
              </a:rPr>
              <a:t>Exempt?</a:t>
            </a:r>
          </a:p>
          <a:p>
            <a:endParaRPr lang="en-US" sz="14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4" y="228600"/>
            <a:ext cx="8696325" cy="762000"/>
          </a:xfrm>
        </p:spPr>
        <p:txBody>
          <a:bodyPr>
            <a:normAutofit/>
          </a:bodyPr>
          <a:lstStyle/>
          <a:p>
            <a:pPr algn="ctr"/>
            <a:r>
              <a:rPr lang="en-US" b="1" u="sng" dirty="0">
                <a:latin typeface="Georgia" panose="02040502050405020303" pitchFamily="18" charset="0"/>
              </a:rPr>
              <a:t>Major Events in Informed Consent History</a:t>
            </a:r>
            <a:endParaRPr lang="en-US" dirty="0">
              <a:latin typeface="Georgia" panose="02040502050405020303" pitchFamily="18" charset="0"/>
            </a:endParaRPr>
          </a:p>
        </p:txBody>
      </p:sp>
      <p:sp>
        <p:nvSpPr>
          <p:cNvPr id="6" name="Right Arrow 5"/>
          <p:cNvSpPr/>
          <p:nvPr/>
        </p:nvSpPr>
        <p:spPr>
          <a:xfrm>
            <a:off x="304800" y="3810000"/>
            <a:ext cx="8686800" cy="484632"/>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0" y="2971800"/>
            <a:ext cx="1371600" cy="615553"/>
          </a:xfrm>
          <a:prstGeom prst="rect">
            <a:avLst/>
          </a:prstGeom>
          <a:noFill/>
        </p:spPr>
        <p:txBody>
          <a:bodyPr wrap="square" rtlCol="0">
            <a:spAutoFit/>
          </a:bodyPr>
          <a:lstStyle/>
          <a:p>
            <a:pPr algn="ctr"/>
            <a:r>
              <a:rPr lang="en-US" sz="1700" dirty="0">
                <a:latin typeface="Calibri" pitchFamily="34" charset="0"/>
              </a:rPr>
              <a:t>Yellow Fever Commission</a:t>
            </a:r>
          </a:p>
        </p:txBody>
      </p:sp>
      <p:sp>
        <p:nvSpPr>
          <p:cNvPr id="14" name="TextBox 13"/>
          <p:cNvSpPr txBox="1"/>
          <p:nvPr/>
        </p:nvSpPr>
        <p:spPr>
          <a:xfrm>
            <a:off x="1143000" y="1295400"/>
            <a:ext cx="1524000" cy="877163"/>
          </a:xfrm>
          <a:prstGeom prst="rect">
            <a:avLst/>
          </a:prstGeom>
          <a:noFill/>
        </p:spPr>
        <p:txBody>
          <a:bodyPr wrap="square" rtlCol="0">
            <a:spAutoFit/>
          </a:bodyPr>
          <a:lstStyle/>
          <a:p>
            <a:pPr algn="ctr"/>
            <a:r>
              <a:rPr lang="en-US" sz="1700" dirty="0">
                <a:latin typeface="Calibri" pitchFamily="34" charset="0"/>
              </a:rPr>
              <a:t>Tuskegee Syphilis Study Begins</a:t>
            </a:r>
          </a:p>
        </p:txBody>
      </p:sp>
      <p:sp>
        <p:nvSpPr>
          <p:cNvPr id="15" name="TextBox 14"/>
          <p:cNvSpPr txBox="1"/>
          <p:nvPr/>
        </p:nvSpPr>
        <p:spPr>
          <a:xfrm>
            <a:off x="381000" y="4495800"/>
            <a:ext cx="652743" cy="369332"/>
          </a:xfrm>
          <a:prstGeom prst="rect">
            <a:avLst/>
          </a:prstGeom>
          <a:noFill/>
        </p:spPr>
        <p:txBody>
          <a:bodyPr wrap="none" rtlCol="0">
            <a:spAutoFit/>
          </a:bodyPr>
          <a:lstStyle/>
          <a:p>
            <a:r>
              <a:rPr lang="en-US" dirty="0">
                <a:latin typeface="Calibri" pitchFamily="34" charset="0"/>
              </a:rPr>
              <a:t>1900</a:t>
            </a:r>
          </a:p>
        </p:txBody>
      </p:sp>
      <p:sp>
        <p:nvSpPr>
          <p:cNvPr id="16" name="TextBox 15"/>
          <p:cNvSpPr txBox="1"/>
          <p:nvPr/>
        </p:nvSpPr>
        <p:spPr>
          <a:xfrm>
            <a:off x="1600200" y="4495801"/>
            <a:ext cx="762000" cy="369332"/>
          </a:xfrm>
          <a:prstGeom prst="rect">
            <a:avLst/>
          </a:prstGeom>
          <a:noFill/>
        </p:spPr>
        <p:txBody>
          <a:bodyPr wrap="square" rtlCol="0">
            <a:spAutoFit/>
          </a:bodyPr>
          <a:lstStyle/>
          <a:p>
            <a:r>
              <a:rPr lang="en-US" dirty="0">
                <a:latin typeface="Calibri" pitchFamily="34" charset="0"/>
              </a:rPr>
              <a:t>1932</a:t>
            </a:r>
          </a:p>
        </p:txBody>
      </p:sp>
      <p:sp>
        <p:nvSpPr>
          <p:cNvPr id="17" name="TextBox 16"/>
          <p:cNvSpPr txBox="1"/>
          <p:nvPr/>
        </p:nvSpPr>
        <p:spPr>
          <a:xfrm>
            <a:off x="2438400" y="4419600"/>
            <a:ext cx="762000" cy="646331"/>
          </a:xfrm>
          <a:prstGeom prst="rect">
            <a:avLst/>
          </a:prstGeom>
          <a:noFill/>
        </p:spPr>
        <p:txBody>
          <a:bodyPr wrap="square" rtlCol="0">
            <a:spAutoFit/>
          </a:bodyPr>
          <a:lstStyle/>
          <a:p>
            <a:r>
              <a:rPr lang="en-US" dirty="0">
                <a:latin typeface="Calibri" pitchFamily="34" charset="0"/>
              </a:rPr>
              <a:t>1945-</a:t>
            </a:r>
          </a:p>
          <a:p>
            <a:r>
              <a:rPr lang="en-US" dirty="0">
                <a:latin typeface="Calibri" pitchFamily="34" charset="0"/>
              </a:rPr>
              <a:t>1946</a:t>
            </a:r>
          </a:p>
        </p:txBody>
      </p:sp>
      <p:sp>
        <p:nvSpPr>
          <p:cNvPr id="22" name="TextBox 21"/>
          <p:cNvSpPr txBox="1"/>
          <p:nvPr/>
        </p:nvSpPr>
        <p:spPr>
          <a:xfrm>
            <a:off x="1981200" y="3276600"/>
            <a:ext cx="1295400" cy="615553"/>
          </a:xfrm>
          <a:prstGeom prst="rect">
            <a:avLst/>
          </a:prstGeom>
          <a:noFill/>
        </p:spPr>
        <p:txBody>
          <a:bodyPr wrap="square" rtlCol="0">
            <a:spAutoFit/>
          </a:bodyPr>
          <a:lstStyle/>
          <a:p>
            <a:pPr algn="ctr"/>
            <a:r>
              <a:rPr lang="en-US" sz="1700" dirty="0">
                <a:latin typeface="Calibri" pitchFamily="34" charset="0"/>
              </a:rPr>
              <a:t>Nuremberg Trials</a:t>
            </a:r>
          </a:p>
        </p:txBody>
      </p:sp>
      <p:sp>
        <p:nvSpPr>
          <p:cNvPr id="23" name="TextBox 22"/>
          <p:cNvSpPr txBox="1"/>
          <p:nvPr/>
        </p:nvSpPr>
        <p:spPr>
          <a:xfrm>
            <a:off x="5029200" y="4495800"/>
            <a:ext cx="673582" cy="369332"/>
          </a:xfrm>
          <a:prstGeom prst="rect">
            <a:avLst/>
          </a:prstGeom>
          <a:noFill/>
        </p:spPr>
        <p:txBody>
          <a:bodyPr wrap="square" rtlCol="0">
            <a:spAutoFit/>
          </a:bodyPr>
          <a:lstStyle/>
          <a:p>
            <a:r>
              <a:rPr lang="en-US" dirty="0">
                <a:latin typeface="Calibri" pitchFamily="34" charset="0"/>
              </a:rPr>
              <a:t>1964</a:t>
            </a:r>
          </a:p>
        </p:txBody>
      </p:sp>
      <p:sp>
        <p:nvSpPr>
          <p:cNvPr id="26" name="TextBox 25"/>
          <p:cNvSpPr txBox="1"/>
          <p:nvPr/>
        </p:nvSpPr>
        <p:spPr>
          <a:xfrm>
            <a:off x="4648200" y="1981200"/>
            <a:ext cx="1371600" cy="877163"/>
          </a:xfrm>
          <a:prstGeom prst="rect">
            <a:avLst/>
          </a:prstGeom>
          <a:noFill/>
        </p:spPr>
        <p:txBody>
          <a:bodyPr wrap="square" rtlCol="0">
            <a:spAutoFit/>
          </a:bodyPr>
          <a:lstStyle/>
          <a:p>
            <a:pPr algn="ctr"/>
            <a:r>
              <a:rPr lang="en-US" sz="1700" dirty="0">
                <a:latin typeface="Calibri" pitchFamily="34" charset="0"/>
              </a:rPr>
              <a:t>WMA: Declaration of Helsinki</a:t>
            </a:r>
          </a:p>
        </p:txBody>
      </p:sp>
      <p:sp>
        <p:nvSpPr>
          <p:cNvPr id="29" name="TextBox 28"/>
          <p:cNvSpPr txBox="1"/>
          <p:nvPr/>
        </p:nvSpPr>
        <p:spPr>
          <a:xfrm>
            <a:off x="5410200" y="1295400"/>
            <a:ext cx="1524000" cy="877163"/>
          </a:xfrm>
          <a:prstGeom prst="rect">
            <a:avLst/>
          </a:prstGeom>
          <a:noFill/>
        </p:spPr>
        <p:txBody>
          <a:bodyPr wrap="square" rtlCol="0">
            <a:spAutoFit/>
          </a:bodyPr>
          <a:lstStyle/>
          <a:p>
            <a:pPr algn="ctr"/>
            <a:r>
              <a:rPr lang="en-US" sz="1700" dirty="0">
                <a:latin typeface="Calibri" pitchFamily="34" charset="0"/>
              </a:rPr>
              <a:t>Tuskegee Syphilis Study Ends</a:t>
            </a:r>
          </a:p>
        </p:txBody>
      </p:sp>
      <p:sp>
        <p:nvSpPr>
          <p:cNvPr id="30" name="TextBox 29"/>
          <p:cNvSpPr txBox="1"/>
          <p:nvPr/>
        </p:nvSpPr>
        <p:spPr>
          <a:xfrm>
            <a:off x="5791200" y="4495800"/>
            <a:ext cx="685800" cy="369332"/>
          </a:xfrm>
          <a:prstGeom prst="rect">
            <a:avLst/>
          </a:prstGeom>
          <a:noFill/>
        </p:spPr>
        <p:txBody>
          <a:bodyPr wrap="square" rtlCol="0">
            <a:spAutoFit/>
          </a:bodyPr>
          <a:lstStyle/>
          <a:p>
            <a:r>
              <a:rPr lang="en-US" dirty="0">
                <a:latin typeface="Calibri" pitchFamily="34" charset="0"/>
              </a:rPr>
              <a:t>1972</a:t>
            </a:r>
          </a:p>
        </p:txBody>
      </p:sp>
      <p:cxnSp>
        <p:nvCxnSpPr>
          <p:cNvPr id="41" name="Straight Connector 40"/>
          <p:cNvCxnSpPr>
            <a:stCxn id="29" idx="2"/>
          </p:cNvCxnSpPr>
          <p:nvPr/>
        </p:nvCxnSpPr>
        <p:spPr>
          <a:xfrm rot="5400000">
            <a:off x="5010583" y="3334180"/>
            <a:ext cx="232323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16200000" flipH="1">
            <a:off x="6292228" y="4070972"/>
            <a:ext cx="838200" cy="114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6172200" y="2819400"/>
            <a:ext cx="1143000" cy="877163"/>
          </a:xfrm>
          <a:prstGeom prst="rect">
            <a:avLst/>
          </a:prstGeom>
          <a:noFill/>
        </p:spPr>
        <p:txBody>
          <a:bodyPr wrap="square" rtlCol="0">
            <a:spAutoFit/>
          </a:bodyPr>
          <a:lstStyle/>
          <a:p>
            <a:pPr algn="ctr"/>
            <a:r>
              <a:rPr lang="en-US" sz="1700" dirty="0">
                <a:latin typeface="Calibri" pitchFamily="34" charset="0"/>
              </a:rPr>
              <a:t>National Research Act</a:t>
            </a:r>
          </a:p>
        </p:txBody>
      </p:sp>
      <p:sp>
        <p:nvSpPr>
          <p:cNvPr id="44" name="TextBox 43"/>
          <p:cNvSpPr txBox="1"/>
          <p:nvPr/>
        </p:nvSpPr>
        <p:spPr>
          <a:xfrm>
            <a:off x="6400800" y="4495800"/>
            <a:ext cx="659155" cy="369332"/>
          </a:xfrm>
          <a:prstGeom prst="rect">
            <a:avLst/>
          </a:prstGeom>
          <a:noFill/>
        </p:spPr>
        <p:txBody>
          <a:bodyPr wrap="none" rtlCol="0">
            <a:spAutoFit/>
          </a:bodyPr>
          <a:lstStyle/>
          <a:p>
            <a:r>
              <a:rPr lang="en-US" dirty="0">
                <a:latin typeface="Calibri" pitchFamily="34" charset="0"/>
              </a:rPr>
              <a:t>1974</a:t>
            </a:r>
          </a:p>
        </p:txBody>
      </p:sp>
      <p:cxnSp>
        <p:nvCxnSpPr>
          <p:cNvPr id="48" name="Straight Connector 47"/>
          <p:cNvCxnSpPr/>
          <p:nvPr/>
        </p:nvCxnSpPr>
        <p:spPr>
          <a:xfrm rot="5400000">
            <a:off x="152400" y="4038600"/>
            <a:ext cx="914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14" idx="2"/>
          </p:cNvCxnSpPr>
          <p:nvPr/>
        </p:nvCxnSpPr>
        <p:spPr>
          <a:xfrm rot="5400000">
            <a:off x="781483" y="3296080"/>
            <a:ext cx="224703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16200000" flipV="1">
            <a:off x="2400301" y="3695699"/>
            <a:ext cx="1600200" cy="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endCxn id="26" idx="2"/>
          </p:cNvCxnSpPr>
          <p:nvPr/>
        </p:nvCxnSpPr>
        <p:spPr>
          <a:xfrm rot="5400000" flipH="1" flipV="1">
            <a:off x="4515282" y="3677082"/>
            <a:ext cx="163743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68" name="Picture 67" descr="yellow fever.jpg"/>
          <p:cNvPicPr>
            <a:picLocks noChangeAspect="1"/>
          </p:cNvPicPr>
          <p:nvPr/>
        </p:nvPicPr>
        <p:blipFill>
          <a:blip r:embed="rId2" cstate="print"/>
          <a:srcRect r="25333"/>
          <a:stretch>
            <a:fillRect/>
          </a:stretch>
        </p:blipFill>
        <p:spPr>
          <a:xfrm>
            <a:off x="304800" y="5029200"/>
            <a:ext cx="2032000" cy="1524000"/>
          </a:xfrm>
          <a:prstGeom prst="rect">
            <a:avLst/>
          </a:prstGeom>
        </p:spPr>
      </p:pic>
      <p:pic>
        <p:nvPicPr>
          <p:cNvPr id="69" name="Picture 68" descr="tuskegee.jpg"/>
          <p:cNvPicPr>
            <a:picLocks noChangeAspect="1"/>
          </p:cNvPicPr>
          <p:nvPr/>
        </p:nvPicPr>
        <p:blipFill>
          <a:blip r:embed="rId3" cstate="print"/>
          <a:stretch>
            <a:fillRect/>
          </a:stretch>
        </p:blipFill>
        <p:spPr>
          <a:xfrm>
            <a:off x="4495800" y="5029200"/>
            <a:ext cx="2095500" cy="1524000"/>
          </a:xfrm>
          <a:prstGeom prst="rect">
            <a:avLst/>
          </a:prstGeom>
        </p:spPr>
      </p:pic>
      <p:pic>
        <p:nvPicPr>
          <p:cNvPr id="70" name="Picture 69" descr="nuremberg.gif"/>
          <p:cNvPicPr>
            <a:picLocks noChangeAspect="1"/>
          </p:cNvPicPr>
          <p:nvPr/>
        </p:nvPicPr>
        <p:blipFill>
          <a:blip r:embed="rId4" cstate="print"/>
          <a:srcRect t="15907"/>
          <a:stretch>
            <a:fillRect/>
          </a:stretch>
        </p:blipFill>
        <p:spPr>
          <a:xfrm>
            <a:off x="2362200" y="5029200"/>
            <a:ext cx="2137229" cy="1524000"/>
          </a:xfrm>
          <a:prstGeom prst="rect">
            <a:avLst/>
          </a:prstGeom>
        </p:spPr>
      </p:pic>
      <p:pic>
        <p:nvPicPr>
          <p:cNvPr id="72" name="Picture 71" descr="belmont.gif"/>
          <p:cNvPicPr>
            <a:picLocks noChangeAspect="1"/>
          </p:cNvPicPr>
          <p:nvPr/>
        </p:nvPicPr>
        <p:blipFill>
          <a:blip r:embed="rId5" cstate="print"/>
          <a:srcRect l="6667" t="4762"/>
          <a:stretch>
            <a:fillRect/>
          </a:stretch>
        </p:blipFill>
        <p:spPr>
          <a:xfrm>
            <a:off x="6629400" y="5029200"/>
            <a:ext cx="2133600" cy="1524000"/>
          </a:xfrm>
          <a:prstGeom prst="rect">
            <a:avLst/>
          </a:prstGeom>
        </p:spPr>
      </p:pic>
      <p:cxnSp>
        <p:nvCxnSpPr>
          <p:cNvPr id="73" name="Straight Connector 72"/>
          <p:cNvCxnSpPr/>
          <p:nvPr/>
        </p:nvCxnSpPr>
        <p:spPr>
          <a:xfrm rot="16200000" flipH="1">
            <a:off x="6286500" y="3543300"/>
            <a:ext cx="1905002"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6934200" y="4495800"/>
            <a:ext cx="652743" cy="369332"/>
          </a:xfrm>
          <a:prstGeom prst="rect">
            <a:avLst/>
          </a:prstGeom>
          <a:noFill/>
        </p:spPr>
        <p:txBody>
          <a:bodyPr wrap="square" rtlCol="0">
            <a:spAutoFit/>
          </a:bodyPr>
          <a:lstStyle/>
          <a:p>
            <a:r>
              <a:rPr lang="en-US" dirty="0">
                <a:latin typeface="Calibri" pitchFamily="34" charset="0"/>
              </a:rPr>
              <a:t>1979</a:t>
            </a:r>
          </a:p>
        </p:txBody>
      </p:sp>
      <p:sp>
        <p:nvSpPr>
          <p:cNvPr id="76" name="TextBox 75"/>
          <p:cNvSpPr txBox="1"/>
          <p:nvPr/>
        </p:nvSpPr>
        <p:spPr>
          <a:xfrm>
            <a:off x="6629400" y="1981200"/>
            <a:ext cx="1142999" cy="615553"/>
          </a:xfrm>
          <a:prstGeom prst="rect">
            <a:avLst/>
          </a:prstGeom>
          <a:noFill/>
        </p:spPr>
        <p:txBody>
          <a:bodyPr wrap="square" rtlCol="0">
            <a:spAutoFit/>
          </a:bodyPr>
          <a:lstStyle/>
          <a:p>
            <a:pPr algn="ctr"/>
            <a:r>
              <a:rPr lang="en-US" sz="1700" dirty="0">
                <a:latin typeface="Calibri" pitchFamily="34" charset="0"/>
              </a:rPr>
              <a:t>Belmont Report</a:t>
            </a:r>
          </a:p>
        </p:txBody>
      </p:sp>
      <p:sp>
        <p:nvSpPr>
          <p:cNvPr id="80" name="TextBox 79"/>
          <p:cNvSpPr txBox="1"/>
          <p:nvPr/>
        </p:nvSpPr>
        <p:spPr>
          <a:xfrm>
            <a:off x="7543800" y="2819400"/>
            <a:ext cx="1066800" cy="615553"/>
          </a:xfrm>
          <a:prstGeom prst="rect">
            <a:avLst/>
          </a:prstGeom>
          <a:noFill/>
        </p:spPr>
        <p:txBody>
          <a:bodyPr wrap="square" rtlCol="0">
            <a:spAutoFit/>
          </a:bodyPr>
          <a:lstStyle/>
          <a:p>
            <a:pPr algn="ctr"/>
            <a:r>
              <a:rPr lang="en-US" sz="1700" dirty="0">
                <a:latin typeface="Calibri" pitchFamily="34" charset="0"/>
              </a:rPr>
              <a:t>Common Rule</a:t>
            </a:r>
          </a:p>
        </p:txBody>
      </p:sp>
      <p:sp>
        <p:nvSpPr>
          <p:cNvPr id="82" name="TextBox 81"/>
          <p:cNvSpPr txBox="1"/>
          <p:nvPr/>
        </p:nvSpPr>
        <p:spPr>
          <a:xfrm>
            <a:off x="7772400" y="4495800"/>
            <a:ext cx="652743" cy="369332"/>
          </a:xfrm>
          <a:prstGeom prst="rect">
            <a:avLst/>
          </a:prstGeom>
          <a:noFill/>
        </p:spPr>
        <p:txBody>
          <a:bodyPr wrap="none" rtlCol="0">
            <a:spAutoFit/>
          </a:bodyPr>
          <a:lstStyle/>
          <a:p>
            <a:r>
              <a:rPr lang="en-US" dirty="0">
                <a:latin typeface="Calibri" pitchFamily="34" charset="0"/>
              </a:rPr>
              <a:t>1991</a:t>
            </a:r>
          </a:p>
        </p:txBody>
      </p:sp>
      <p:cxnSp>
        <p:nvCxnSpPr>
          <p:cNvPr id="85" name="Straight Connector 84"/>
          <p:cNvCxnSpPr/>
          <p:nvPr/>
        </p:nvCxnSpPr>
        <p:spPr>
          <a:xfrm rot="16200000" flipH="1">
            <a:off x="7543800" y="3962401"/>
            <a:ext cx="1066802"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16200000" flipV="1">
            <a:off x="2628900" y="4076699"/>
            <a:ext cx="838200"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2438400" y="1981200"/>
            <a:ext cx="1447800" cy="877163"/>
          </a:xfrm>
          <a:prstGeom prst="rect">
            <a:avLst/>
          </a:prstGeom>
          <a:noFill/>
        </p:spPr>
        <p:txBody>
          <a:bodyPr wrap="square" rtlCol="0">
            <a:spAutoFit/>
          </a:bodyPr>
          <a:lstStyle/>
          <a:p>
            <a:pPr algn="ctr"/>
            <a:r>
              <a:rPr lang="en-US" sz="1700" dirty="0">
                <a:latin typeface="Calibri" pitchFamily="34" charset="0"/>
              </a:rPr>
              <a:t>Guatemala Syphilis Experiments</a:t>
            </a:r>
          </a:p>
        </p:txBody>
      </p:sp>
      <p:sp>
        <p:nvSpPr>
          <p:cNvPr id="61" name="TextBox 60"/>
          <p:cNvSpPr txBox="1"/>
          <p:nvPr/>
        </p:nvSpPr>
        <p:spPr>
          <a:xfrm>
            <a:off x="3048000" y="4419600"/>
            <a:ext cx="762000" cy="646331"/>
          </a:xfrm>
          <a:prstGeom prst="rect">
            <a:avLst/>
          </a:prstGeom>
          <a:noFill/>
        </p:spPr>
        <p:txBody>
          <a:bodyPr wrap="square" rtlCol="0">
            <a:spAutoFit/>
          </a:bodyPr>
          <a:lstStyle/>
          <a:p>
            <a:r>
              <a:rPr lang="en-US" dirty="0">
                <a:latin typeface="Calibri" pitchFamily="34" charset="0"/>
              </a:rPr>
              <a:t>1946-</a:t>
            </a:r>
          </a:p>
          <a:p>
            <a:r>
              <a:rPr lang="en-US" dirty="0">
                <a:latin typeface="Calibri" pitchFamily="34" charset="0"/>
              </a:rPr>
              <a:t>1948</a:t>
            </a:r>
          </a:p>
        </p:txBody>
      </p:sp>
      <p:cxnSp>
        <p:nvCxnSpPr>
          <p:cNvPr id="64" name="Straight Connector 63"/>
          <p:cNvCxnSpPr/>
          <p:nvPr/>
        </p:nvCxnSpPr>
        <p:spPr>
          <a:xfrm rot="5400000" flipH="1" flipV="1">
            <a:off x="3884087" y="4116913"/>
            <a:ext cx="766228" cy="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3962400" y="4495800"/>
            <a:ext cx="673582" cy="369332"/>
          </a:xfrm>
          <a:prstGeom prst="rect">
            <a:avLst/>
          </a:prstGeom>
          <a:noFill/>
        </p:spPr>
        <p:txBody>
          <a:bodyPr wrap="square" rtlCol="0">
            <a:spAutoFit/>
          </a:bodyPr>
          <a:lstStyle/>
          <a:p>
            <a:r>
              <a:rPr lang="en-US" dirty="0">
                <a:latin typeface="Calibri" pitchFamily="34" charset="0"/>
              </a:rPr>
              <a:t>1951</a:t>
            </a:r>
          </a:p>
        </p:txBody>
      </p:sp>
      <p:sp>
        <p:nvSpPr>
          <p:cNvPr id="66" name="TextBox 65"/>
          <p:cNvSpPr txBox="1"/>
          <p:nvPr/>
        </p:nvSpPr>
        <p:spPr>
          <a:xfrm>
            <a:off x="3581400" y="2590800"/>
            <a:ext cx="1447800" cy="1138773"/>
          </a:xfrm>
          <a:prstGeom prst="rect">
            <a:avLst/>
          </a:prstGeom>
          <a:noFill/>
        </p:spPr>
        <p:txBody>
          <a:bodyPr wrap="square" rtlCol="0">
            <a:spAutoFit/>
          </a:bodyPr>
          <a:lstStyle/>
          <a:p>
            <a:pPr algn="ctr"/>
            <a:r>
              <a:rPr lang="en-US" sz="1700" dirty="0">
                <a:latin typeface="Calibri" pitchFamily="34" charset="0"/>
              </a:rPr>
              <a:t>Henrietta Lacks treated at Johns Hopkins</a:t>
            </a:r>
          </a:p>
        </p:txBody>
      </p:sp>
      <p:cxnSp>
        <p:nvCxnSpPr>
          <p:cNvPr id="46" name="Straight Connector 45"/>
          <p:cNvCxnSpPr/>
          <p:nvPr/>
        </p:nvCxnSpPr>
        <p:spPr>
          <a:xfrm rot="5400000">
            <a:off x="7372782" y="3371418"/>
            <a:ext cx="232323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8305800" y="4495800"/>
            <a:ext cx="652743" cy="369332"/>
          </a:xfrm>
          <a:prstGeom prst="rect">
            <a:avLst/>
          </a:prstGeom>
          <a:noFill/>
        </p:spPr>
        <p:txBody>
          <a:bodyPr wrap="none" rtlCol="0">
            <a:spAutoFit/>
          </a:bodyPr>
          <a:lstStyle/>
          <a:p>
            <a:r>
              <a:rPr lang="en-US" dirty="0">
                <a:latin typeface="Calibri" pitchFamily="34" charset="0"/>
              </a:rPr>
              <a:t>2001</a:t>
            </a:r>
          </a:p>
        </p:txBody>
      </p:sp>
      <p:sp>
        <p:nvSpPr>
          <p:cNvPr id="51" name="TextBox 50"/>
          <p:cNvSpPr txBox="1"/>
          <p:nvPr/>
        </p:nvSpPr>
        <p:spPr>
          <a:xfrm>
            <a:off x="7620000" y="1295400"/>
            <a:ext cx="1524000" cy="877163"/>
          </a:xfrm>
          <a:prstGeom prst="rect">
            <a:avLst/>
          </a:prstGeom>
          <a:noFill/>
        </p:spPr>
        <p:txBody>
          <a:bodyPr wrap="square" rtlCol="0">
            <a:spAutoFit/>
          </a:bodyPr>
          <a:lstStyle/>
          <a:p>
            <a:pPr algn="ctr"/>
            <a:r>
              <a:rPr lang="en-US" sz="1700" dirty="0">
                <a:latin typeface="Calibri" pitchFamily="34" charset="0"/>
              </a:rPr>
              <a:t>Johns Hopkins: </a:t>
            </a:r>
          </a:p>
          <a:p>
            <a:pPr algn="ctr"/>
            <a:r>
              <a:rPr lang="en-US" sz="1700" dirty="0">
                <a:latin typeface="Calibri" pitchFamily="34" charset="0"/>
              </a:rPr>
              <a:t>Ellen Roche dies on study  </a:t>
            </a:r>
          </a:p>
        </p:txBody>
      </p:sp>
    </p:spTree>
    <p:extLst>
      <p:ext uri="{BB962C8B-B14F-4D97-AF65-F5344CB8AC3E}">
        <p14:creationId xmlns:p14="http://schemas.microsoft.com/office/powerpoint/2010/main" val="3373799766"/>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defRPr/>
            </a:pPr>
            <a:r>
              <a:rPr lang="en-US" sz="2400" dirty="0"/>
              <a:t>An </a:t>
            </a:r>
            <a:r>
              <a:rPr lang="en-US" sz="2400" b="1" dirty="0"/>
              <a:t>Institutional Review Board</a:t>
            </a:r>
            <a:r>
              <a:rPr lang="en-US" sz="2400" dirty="0"/>
              <a:t> (</a:t>
            </a:r>
            <a:r>
              <a:rPr lang="en-US" sz="2400" b="1" dirty="0"/>
              <a:t>IRB</a:t>
            </a:r>
            <a:r>
              <a:rPr lang="en-US" sz="2400" dirty="0"/>
              <a:t>) is a committee established to review and approve research involving human subjects. </a:t>
            </a:r>
          </a:p>
          <a:p>
            <a:pPr>
              <a:defRPr/>
            </a:pPr>
            <a:endParaRPr lang="en-US" sz="2400" dirty="0"/>
          </a:p>
          <a:p>
            <a:pPr>
              <a:defRPr/>
            </a:pPr>
            <a:r>
              <a:rPr lang="en-US" sz="2400" dirty="0"/>
              <a:t>The purpose of the </a:t>
            </a:r>
            <a:r>
              <a:rPr lang="en-US" sz="2400" b="1" dirty="0"/>
              <a:t>IRB</a:t>
            </a:r>
            <a:r>
              <a:rPr lang="en-US" sz="2400" dirty="0"/>
              <a:t> is to ensure that all human subject research be conducted in accordance with all federal, institutional, and ethical guidelines and regulations ensuring the </a:t>
            </a:r>
            <a:r>
              <a:rPr lang="en-US" sz="2400" b="1" u="sng" dirty="0"/>
              <a:t>protection</a:t>
            </a:r>
            <a:r>
              <a:rPr lang="en-US" sz="2400" dirty="0"/>
              <a:t> of human subjects.  </a:t>
            </a:r>
          </a:p>
        </p:txBody>
      </p:sp>
      <p:sp>
        <p:nvSpPr>
          <p:cNvPr id="3" name="Title 2"/>
          <p:cNvSpPr>
            <a:spLocks noGrp="1"/>
          </p:cNvSpPr>
          <p:nvPr>
            <p:ph type="title"/>
          </p:nvPr>
        </p:nvSpPr>
        <p:spPr>
          <a:xfrm>
            <a:off x="750208" y="316708"/>
            <a:ext cx="7679871" cy="782662"/>
          </a:xfrm>
        </p:spPr>
        <p:txBody>
          <a:bodyPr/>
          <a:lstStyle/>
          <a:p>
            <a:pPr>
              <a:defRPr/>
            </a:pPr>
            <a:r>
              <a:rPr lang="en-US" dirty="0">
                <a:latin typeface="Georgia" pitchFamily="18" charset="0"/>
              </a:rPr>
              <a:t>IRB/PB Process</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B49F2-CF56-45D7-AA02-89BE6A7A55E5}"/>
              </a:ext>
            </a:extLst>
          </p:cNvPr>
          <p:cNvSpPr>
            <a:spLocks noGrp="1"/>
          </p:cNvSpPr>
          <p:nvPr>
            <p:ph type="title"/>
          </p:nvPr>
        </p:nvSpPr>
        <p:spPr/>
        <p:txBody>
          <a:bodyPr/>
          <a:lstStyle/>
          <a:p>
            <a:r>
              <a:rPr lang="en-US" dirty="0">
                <a:latin typeface="Georgia" pitchFamily="18" charset="0"/>
              </a:rPr>
              <a:t>IRB/PB Process</a:t>
            </a:r>
            <a:endParaRPr lang="en-US" dirty="0"/>
          </a:p>
        </p:txBody>
      </p:sp>
      <p:sp>
        <p:nvSpPr>
          <p:cNvPr id="3" name="Content Placeholder 2">
            <a:extLst>
              <a:ext uri="{FF2B5EF4-FFF2-40B4-BE49-F238E27FC236}">
                <a16:creationId xmlns:a16="http://schemas.microsoft.com/office/drawing/2014/main" id="{F5461054-A072-4F77-8E98-2A64A44D4E33}"/>
              </a:ext>
            </a:extLst>
          </p:cNvPr>
          <p:cNvSpPr>
            <a:spLocks noGrp="1"/>
          </p:cNvSpPr>
          <p:nvPr>
            <p:ph idx="1"/>
          </p:nvPr>
        </p:nvSpPr>
        <p:spPr/>
        <p:txBody>
          <a:bodyPr/>
          <a:lstStyle/>
          <a:p>
            <a:r>
              <a:rPr lang="en-US" sz="2400" dirty="0"/>
              <a:t>A </a:t>
            </a:r>
            <a:r>
              <a:rPr lang="en-US" sz="2400" b="1" dirty="0"/>
              <a:t>Privacy Board (PB)</a:t>
            </a:r>
            <a:r>
              <a:rPr lang="en-US" sz="2400" dirty="0"/>
              <a:t> is governed by the privacy regulations (i.e. HIPAA) set forth by the Office of Civil Rights. </a:t>
            </a:r>
          </a:p>
          <a:p>
            <a:endParaRPr lang="en-US" sz="2400" dirty="0"/>
          </a:p>
          <a:p>
            <a:r>
              <a:rPr lang="en-US" sz="2400" dirty="0"/>
              <a:t>The purpose is to ensure research meets these requirements and proper review for authorization is in place for </a:t>
            </a:r>
            <a:r>
              <a:rPr lang="en-US" sz="2400" b="1" u="sng" dirty="0"/>
              <a:t>protection</a:t>
            </a:r>
            <a:r>
              <a:rPr lang="en-US" sz="2400" dirty="0"/>
              <a:t> of participant data. </a:t>
            </a:r>
          </a:p>
          <a:p>
            <a:endParaRPr lang="en-US" dirty="0"/>
          </a:p>
        </p:txBody>
      </p:sp>
    </p:spTree>
    <p:extLst>
      <p:ext uri="{BB962C8B-B14F-4D97-AF65-F5344CB8AC3E}">
        <p14:creationId xmlns:p14="http://schemas.microsoft.com/office/powerpoint/2010/main" val="2915206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945" y="297658"/>
            <a:ext cx="7750556" cy="782662"/>
          </a:xfrm>
        </p:spPr>
        <p:txBody>
          <a:bodyPr/>
          <a:lstStyle/>
          <a:p>
            <a:pPr>
              <a:defRPr/>
            </a:pPr>
            <a:r>
              <a:rPr lang="en-US" dirty="0">
                <a:latin typeface="Georgia" pitchFamily="18" charset="0"/>
              </a:rPr>
              <a:t>IRB/PB Process</a:t>
            </a:r>
          </a:p>
        </p:txBody>
      </p:sp>
      <p:sp>
        <p:nvSpPr>
          <p:cNvPr id="3" name="Content Placeholder 2"/>
          <p:cNvSpPr>
            <a:spLocks noGrp="1"/>
          </p:cNvSpPr>
          <p:nvPr>
            <p:ph idx="1"/>
          </p:nvPr>
        </p:nvSpPr>
        <p:spPr>
          <a:xfrm>
            <a:off x="768096" y="1371600"/>
            <a:ext cx="7918704" cy="4754563"/>
          </a:xfrm>
        </p:spPr>
        <p:txBody>
          <a:bodyPr/>
          <a:lstStyle/>
          <a:p>
            <a:pPr>
              <a:defRPr/>
            </a:pPr>
            <a:r>
              <a:rPr lang="en-US" sz="2600" dirty="0"/>
              <a:t>IRBs are required by federal law to review human research that is either federally funded or subject to FDA oversight. </a:t>
            </a:r>
          </a:p>
          <a:p>
            <a:pPr>
              <a:defRPr/>
            </a:pPr>
            <a:endParaRPr lang="en-US" sz="2600" dirty="0"/>
          </a:p>
          <a:p>
            <a:pPr>
              <a:defRPr/>
            </a:pPr>
            <a:r>
              <a:rPr lang="en-US" sz="2600" dirty="0"/>
              <a:t>Required minimum of 5 members which must include at least: 1 scientist, 1 nonscientist and one person who is not affiliated with the institution.</a:t>
            </a:r>
          </a:p>
          <a:p>
            <a:pPr>
              <a:defRPr/>
            </a:pPr>
            <a:endParaRPr lang="en-US" sz="2600" dirty="0"/>
          </a:p>
          <a:p>
            <a:pPr>
              <a:defRPr/>
            </a:pPr>
            <a:r>
              <a:rPr lang="en-US" sz="2600" dirty="0"/>
              <a:t>At MSK, we had and took the option to apply these requirements to any and all research we do at the Center.</a:t>
            </a:r>
          </a:p>
          <a:p>
            <a:pPr>
              <a:defRPr/>
            </a:pPr>
            <a:endParaRPr lang="en-US" dirty="0"/>
          </a:p>
          <a:p>
            <a:pPr>
              <a:defRPr/>
            </a:pP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629" y="154783"/>
            <a:ext cx="7679871" cy="782662"/>
          </a:xfrm>
        </p:spPr>
        <p:txBody>
          <a:bodyPr/>
          <a:lstStyle/>
          <a:p>
            <a:r>
              <a:rPr lang="en-US" dirty="0">
                <a:latin typeface="Georgia" pitchFamily="18" charset="0"/>
              </a:rPr>
              <a:t>IRB/PB Process</a:t>
            </a:r>
          </a:p>
        </p:txBody>
      </p:sp>
      <p:sp>
        <p:nvSpPr>
          <p:cNvPr id="4" name="Content Placeholder 3"/>
          <p:cNvSpPr txBox="1">
            <a:spLocks noGrp="1"/>
          </p:cNvSpPr>
          <p:nvPr>
            <p:ph idx="1"/>
          </p:nvPr>
        </p:nvSpPr>
        <p:spPr>
          <a:xfrm>
            <a:off x="765629" y="1202966"/>
            <a:ext cx="7679871" cy="5373779"/>
          </a:xfrm>
          <a:prstGeom prst="rect">
            <a:avLst/>
          </a:prstGeom>
          <a:noFill/>
        </p:spPr>
        <p:txBody>
          <a:bodyPr wrap="square" rtlCol="0">
            <a:spAutoFit/>
          </a:bodyPr>
          <a:lstStyle/>
          <a:p>
            <a:pPr marL="0" indent="0">
              <a:buNone/>
            </a:pPr>
            <a:r>
              <a:rPr lang="en-US" sz="2000" dirty="0">
                <a:latin typeface="Arial" panose="020B0604020202020204" pitchFamily="34" charset="0"/>
                <a:cs typeface="Arial" panose="020B0604020202020204" pitchFamily="34" charset="0"/>
              </a:rPr>
              <a:t>Criteria for Research Approval:</a:t>
            </a:r>
            <a:endParaRPr lang="en-US" sz="2000" b="1" dirty="0">
              <a:solidFill>
                <a:schemeClr val="accent1"/>
              </a:solidFill>
              <a:latin typeface="Arial" panose="020B0604020202020204" pitchFamily="34" charset="0"/>
              <a:cs typeface="Arial" panose="020B0604020202020204" pitchFamily="34" charset="0"/>
            </a:endParaRPr>
          </a:p>
          <a:p>
            <a:pPr marL="0" indent="0" algn="ctr">
              <a:buNone/>
            </a:pPr>
            <a:r>
              <a:rPr lang="en-US" sz="2000" b="1" dirty="0">
                <a:solidFill>
                  <a:schemeClr val="accent1"/>
                </a:solidFill>
                <a:latin typeface="Arial" panose="020B0604020202020204" pitchFamily="34" charset="0"/>
                <a:cs typeface="Arial" panose="020B0604020202020204" pitchFamily="34" charset="0"/>
              </a:rPr>
              <a:t>45 CFR 46.111 / 21 CFR 56.111</a:t>
            </a:r>
          </a:p>
          <a:p>
            <a:endParaRPr lang="en-US" sz="1600" b="1"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(a) In order to approve research the IRB shall determine that all of the following requirements are satisfied:</a:t>
            </a:r>
          </a:p>
          <a:p>
            <a:pPr lvl="1">
              <a:spcBef>
                <a:spcPts val="600"/>
              </a:spcBef>
            </a:pPr>
            <a:r>
              <a:rPr lang="en-US" sz="2000" dirty="0">
                <a:latin typeface="Arial" panose="020B0604020202020204" pitchFamily="34" charset="0"/>
                <a:cs typeface="Arial" panose="020B0604020202020204" pitchFamily="34" charset="0"/>
              </a:rPr>
              <a:t>  (1) – Minimization of risks </a:t>
            </a:r>
          </a:p>
          <a:p>
            <a:pPr lvl="1">
              <a:spcBef>
                <a:spcPts val="600"/>
              </a:spcBef>
            </a:pPr>
            <a:r>
              <a:rPr lang="en-US" sz="2000" dirty="0">
                <a:latin typeface="Arial" panose="020B0604020202020204" pitchFamily="34" charset="0"/>
                <a:cs typeface="Arial" panose="020B0604020202020204" pitchFamily="34" charset="0"/>
              </a:rPr>
              <a:t>  (2) – Risk-benefit relationship</a:t>
            </a:r>
          </a:p>
          <a:p>
            <a:pPr lvl="1">
              <a:spcBef>
                <a:spcPts val="600"/>
              </a:spcBef>
            </a:pPr>
            <a:r>
              <a:rPr lang="en-US" sz="2000" dirty="0">
                <a:latin typeface="Arial" panose="020B0604020202020204" pitchFamily="34" charset="0"/>
                <a:cs typeface="Arial" panose="020B0604020202020204" pitchFamily="34" charset="0"/>
              </a:rPr>
              <a:t>  (3) – Equitable selection</a:t>
            </a:r>
          </a:p>
          <a:p>
            <a:pPr lvl="1">
              <a:spcBef>
                <a:spcPts val="600"/>
              </a:spcBef>
            </a:pPr>
            <a:r>
              <a:rPr lang="en-US" sz="2000" dirty="0">
                <a:latin typeface="Arial" panose="020B0604020202020204" pitchFamily="34" charset="0"/>
                <a:cs typeface="Arial" panose="020B0604020202020204" pitchFamily="34" charset="0"/>
              </a:rPr>
              <a:t>  (4) – Informed consent process</a:t>
            </a:r>
          </a:p>
          <a:p>
            <a:pPr lvl="1">
              <a:spcBef>
                <a:spcPts val="600"/>
              </a:spcBef>
            </a:pPr>
            <a:r>
              <a:rPr lang="en-US" sz="2000" dirty="0">
                <a:latin typeface="Arial" panose="020B0604020202020204" pitchFamily="34" charset="0"/>
                <a:cs typeface="Arial" panose="020B0604020202020204" pitchFamily="34" charset="0"/>
              </a:rPr>
              <a:t>  (5) – Informed consent documentation</a:t>
            </a:r>
          </a:p>
          <a:p>
            <a:pPr lvl="1">
              <a:spcBef>
                <a:spcPts val="600"/>
              </a:spcBef>
            </a:pPr>
            <a:r>
              <a:rPr lang="en-US" sz="2000" dirty="0">
                <a:latin typeface="Arial" panose="020B0604020202020204" pitchFamily="34" charset="0"/>
                <a:cs typeface="Arial" panose="020B0604020202020204" pitchFamily="34" charset="0"/>
              </a:rPr>
              <a:t>  (6) – Data monitoring</a:t>
            </a:r>
          </a:p>
          <a:p>
            <a:pPr lvl="1">
              <a:spcBef>
                <a:spcPts val="600"/>
              </a:spcBef>
            </a:pPr>
            <a:r>
              <a:rPr lang="en-US" sz="2000" dirty="0">
                <a:latin typeface="Arial" panose="020B0604020202020204" pitchFamily="34" charset="0"/>
                <a:cs typeface="Arial" panose="020B0604020202020204" pitchFamily="34" charset="0"/>
              </a:rPr>
              <a:t>  (7) – Privacy/confidentiality </a:t>
            </a:r>
          </a:p>
          <a:p>
            <a:pPr marL="457200" lvl="1" indent="0">
              <a:spcBef>
                <a:spcPts val="600"/>
              </a:spcBef>
              <a:buNone/>
            </a:pP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(b) Additional safeguards for vulnerable populations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p:txBody>
          <a:bodyPr lIns="92075" tIns="46038" rIns="92075" bIns="46038" anchor="b"/>
          <a:lstStyle/>
          <a:p>
            <a:pPr>
              <a:defRPr/>
            </a:pPr>
            <a:r>
              <a:rPr lang="en-US" dirty="0">
                <a:latin typeface="Georgia" pitchFamily="18" charset="0"/>
              </a:rPr>
              <a:t>IRB/PB Process</a:t>
            </a:r>
          </a:p>
        </p:txBody>
      </p:sp>
      <p:sp>
        <p:nvSpPr>
          <p:cNvPr id="111619" name="Rectangle 3"/>
          <p:cNvSpPr>
            <a:spLocks noGrp="1" noChangeArrowheads="1"/>
          </p:cNvSpPr>
          <p:nvPr>
            <p:ph idx="1"/>
          </p:nvPr>
        </p:nvSpPr>
        <p:spPr>
          <a:xfrm>
            <a:off x="765628" y="1182624"/>
            <a:ext cx="8073571" cy="4837176"/>
          </a:xfrm>
        </p:spPr>
        <p:txBody>
          <a:bodyPr lIns="92075" tIns="46038" rIns="92075" bIns="46038"/>
          <a:lstStyle/>
          <a:p>
            <a:pPr marL="0" indent="0">
              <a:buNone/>
              <a:defRPr/>
            </a:pPr>
            <a:r>
              <a:rPr lang="en-US" sz="2600" dirty="0">
                <a:latin typeface="Arial" panose="020B0604020202020204" pitchFamily="34" charset="0"/>
                <a:cs typeface="Arial" panose="020B0604020202020204" pitchFamily="34" charset="0"/>
              </a:rPr>
              <a:t>What is Reviewed to ensure protection?</a:t>
            </a:r>
          </a:p>
          <a:p>
            <a:pPr eaLnBrk="1" hangingPunct="1">
              <a:defRPr/>
            </a:pPr>
            <a:r>
              <a:rPr lang="en-US" sz="2600" dirty="0"/>
              <a:t>Protocol &amp; Consent Form/Research Authorization(s) </a:t>
            </a:r>
          </a:p>
          <a:p>
            <a:pPr eaLnBrk="1" hangingPunct="1">
              <a:defRPr/>
            </a:pPr>
            <a:endParaRPr lang="en-US" sz="2600" dirty="0"/>
          </a:p>
          <a:p>
            <a:pPr eaLnBrk="1" hangingPunct="1">
              <a:defRPr/>
            </a:pPr>
            <a:r>
              <a:rPr lang="en-US" sz="2600" dirty="0"/>
              <a:t>Continuing Review Reports</a:t>
            </a:r>
          </a:p>
          <a:p>
            <a:pPr eaLnBrk="1" hangingPunct="1">
              <a:defRPr/>
            </a:pPr>
            <a:endParaRPr lang="en-US" sz="2600" dirty="0"/>
          </a:p>
          <a:p>
            <a:pPr eaLnBrk="1" hangingPunct="1">
              <a:defRPr/>
            </a:pPr>
            <a:r>
              <a:rPr lang="en-US" sz="2600" dirty="0"/>
              <a:t>Protocol and Consent Amendments</a:t>
            </a:r>
          </a:p>
          <a:p>
            <a:pPr eaLnBrk="1" hangingPunct="1">
              <a:defRPr/>
            </a:pPr>
            <a:endParaRPr lang="en-US" sz="2600" dirty="0"/>
          </a:p>
          <a:p>
            <a:pPr eaLnBrk="1" hangingPunct="1">
              <a:defRPr/>
            </a:pPr>
            <a:r>
              <a:rPr lang="en-US" sz="2600" dirty="0"/>
              <a:t>Serious Adverse Events/Non Compliance/Unanticipated Problems</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944" y="196596"/>
            <a:ext cx="7679871" cy="690176"/>
          </a:xfrm>
        </p:spPr>
        <p:txBody>
          <a:bodyPr/>
          <a:lstStyle/>
          <a:p>
            <a:pPr>
              <a:defRPr/>
            </a:pPr>
            <a:r>
              <a:rPr lang="en-US" dirty="0">
                <a:latin typeface="Georgia" pitchFamily="18" charset="0"/>
              </a:rPr>
              <a:t>IRB/PB Process</a:t>
            </a:r>
          </a:p>
        </p:txBody>
      </p:sp>
      <p:sp>
        <p:nvSpPr>
          <p:cNvPr id="3" name="Content Placeholder 2"/>
          <p:cNvSpPr>
            <a:spLocks noGrp="1"/>
          </p:cNvSpPr>
          <p:nvPr>
            <p:ph idx="1"/>
          </p:nvPr>
        </p:nvSpPr>
        <p:spPr>
          <a:xfrm>
            <a:off x="694944" y="886772"/>
            <a:ext cx="7915656" cy="5010791"/>
          </a:xfrm>
        </p:spPr>
        <p:txBody>
          <a:bodyPr/>
          <a:lstStyle/>
          <a:p>
            <a:pPr marL="0" indent="0">
              <a:buNone/>
              <a:defRPr/>
            </a:pPr>
            <a:r>
              <a:rPr lang="en-US" sz="2400" dirty="0">
                <a:latin typeface="Arial" panose="020B0604020202020204" pitchFamily="34" charset="0"/>
                <a:cs typeface="Arial" panose="020B0604020202020204" pitchFamily="34" charset="0"/>
              </a:rPr>
              <a:t>Consent / Research Authorization:</a:t>
            </a:r>
          </a:p>
          <a:p>
            <a:pPr>
              <a:defRPr/>
            </a:pPr>
            <a:r>
              <a:rPr lang="en-US" sz="2000" dirty="0"/>
              <a:t>A protocol specific document that must be signed by the subject prior to the participation in a research protocol. </a:t>
            </a:r>
          </a:p>
          <a:p>
            <a:pPr lvl="1">
              <a:defRPr/>
            </a:pPr>
            <a:r>
              <a:rPr lang="en-US" sz="2000" dirty="0"/>
              <a:t>Consenting is an </a:t>
            </a:r>
            <a:r>
              <a:rPr lang="en-US" sz="2000" b="1" u="sng" dirty="0"/>
              <a:t>ongoing process </a:t>
            </a:r>
            <a:r>
              <a:rPr lang="en-US" sz="2000" dirty="0"/>
              <a:t>and subjects should be told of any new information related to either their participation and/or the entire study.</a:t>
            </a:r>
          </a:p>
          <a:p>
            <a:pPr>
              <a:defRPr/>
            </a:pPr>
            <a:endParaRPr lang="en-US" sz="2000" dirty="0"/>
          </a:p>
          <a:p>
            <a:pPr>
              <a:defRPr/>
            </a:pPr>
            <a:r>
              <a:rPr lang="en-US" sz="2000" dirty="0"/>
              <a:t>Regulations require the Informed Consent </a:t>
            </a:r>
            <a:r>
              <a:rPr lang="en-US" sz="2000" u="sng" dirty="0"/>
              <a:t>Document and Discussion </a:t>
            </a:r>
            <a:r>
              <a:rPr lang="en-US" sz="2000" dirty="0"/>
              <a:t>between the Consenting Professional and Subject to have federal required elements. </a:t>
            </a:r>
          </a:p>
          <a:p>
            <a:pPr>
              <a:defRPr/>
            </a:pPr>
            <a:endParaRPr lang="en-US" sz="2000" dirty="0"/>
          </a:p>
          <a:p>
            <a:pPr>
              <a:defRPr/>
            </a:pPr>
            <a:r>
              <a:rPr lang="en-US" sz="2000" dirty="0"/>
              <a:t>The Research Authorization (RA) obtains approval from the subject, that “we” can access, use or disclose their PHI for research purposes.</a:t>
            </a:r>
          </a:p>
          <a:p>
            <a:pPr>
              <a:defRPr/>
            </a:pPr>
            <a:endParaRPr lang="en-US" sz="2800" dirty="0"/>
          </a:p>
          <a:p>
            <a:pPr>
              <a:defRPr/>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98A90-0C05-47FD-89B1-B97AD99C7010}"/>
              </a:ext>
            </a:extLst>
          </p:cNvPr>
          <p:cNvSpPr>
            <a:spLocks noGrp="1"/>
          </p:cNvSpPr>
          <p:nvPr>
            <p:ph type="title"/>
          </p:nvPr>
        </p:nvSpPr>
        <p:spPr>
          <a:xfrm>
            <a:off x="767369" y="1090293"/>
            <a:ext cx="7609262" cy="323166"/>
          </a:xfrm>
        </p:spPr>
        <p:txBody>
          <a:bodyPr>
            <a:noAutofit/>
          </a:bodyPr>
          <a:lstStyle/>
          <a:p>
            <a:r>
              <a:rPr lang="en-US" sz="2400" dirty="0">
                <a:solidFill>
                  <a:schemeClr val="tx1"/>
                </a:solidFill>
                <a:latin typeface="Georgia" panose="02040502050405020303" pitchFamily="18" charset="0"/>
              </a:rPr>
              <a:t>Key Information</a:t>
            </a:r>
          </a:p>
        </p:txBody>
      </p:sp>
      <p:pic>
        <p:nvPicPr>
          <p:cNvPr id="5" name="Content Placeholder 4">
            <a:extLst>
              <a:ext uri="{FF2B5EF4-FFF2-40B4-BE49-F238E27FC236}">
                <a16:creationId xmlns:a16="http://schemas.microsoft.com/office/drawing/2014/main" id="{643CBC41-A1CD-49BD-B90F-4E7C273BA414}"/>
              </a:ext>
            </a:extLst>
          </p:cNvPr>
          <p:cNvPicPr>
            <a:picLocks noGrp="1" noChangeAspect="1"/>
          </p:cNvPicPr>
          <p:nvPr>
            <p:ph idx="1"/>
          </p:nvPr>
        </p:nvPicPr>
        <p:blipFill>
          <a:blip r:embed="rId3"/>
          <a:stretch>
            <a:fillRect/>
          </a:stretch>
        </p:blipFill>
        <p:spPr>
          <a:xfrm>
            <a:off x="800100" y="1572445"/>
            <a:ext cx="4714875" cy="4041903"/>
          </a:xfrm>
          <a:prstGeom prst="rect">
            <a:avLst/>
          </a:prstGeom>
        </p:spPr>
      </p:pic>
      <p:sp>
        <p:nvSpPr>
          <p:cNvPr id="4" name="Slide Number Placeholder 3">
            <a:extLst>
              <a:ext uri="{FF2B5EF4-FFF2-40B4-BE49-F238E27FC236}">
                <a16:creationId xmlns:a16="http://schemas.microsoft.com/office/drawing/2014/main" id="{638BA35F-63CC-4A66-AC5D-212A131EC468}"/>
              </a:ext>
            </a:extLst>
          </p:cNvPr>
          <p:cNvSpPr>
            <a:spLocks noGrp="1"/>
          </p:cNvSpPr>
          <p:nvPr>
            <p:ph type="sldNum" sz="quarter" idx="12"/>
          </p:nvPr>
        </p:nvSpPr>
        <p:spPr/>
        <p:txBody>
          <a:bodyPr/>
          <a:lstStyle/>
          <a:p>
            <a:endParaRPr lang="en-US" dirty="0"/>
          </a:p>
        </p:txBody>
      </p:sp>
      <p:sp>
        <p:nvSpPr>
          <p:cNvPr id="6" name="Rectangle 5">
            <a:extLst>
              <a:ext uri="{FF2B5EF4-FFF2-40B4-BE49-F238E27FC236}">
                <a16:creationId xmlns:a16="http://schemas.microsoft.com/office/drawing/2014/main" id="{8398B0E5-BCD5-4BBD-8BBE-0DD074701867}"/>
              </a:ext>
            </a:extLst>
          </p:cNvPr>
          <p:cNvSpPr/>
          <p:nvPr/>
        </p:nvSpPr>
        <p:spPr>
          <a:xfrm>
            <a:off x="5981498" y="1831981"/>
            <a:ext cx="2329063" cy="2492990"/>
          </a:xfrm>
          <a:prstGeom prst="rect">
            <a:avLst/>
          </a:prstGeom>
        </p:spPr>
        <p:txBody>
          <a:bodyPr wrap="square">
            <a:spAutoFit/>
          </a:bodyPr>
          <a:lstStyle/>
          <a:p>
            <a:pPr algn="ctr"/>
            <a:r>
              <a:rPr lang="en-US" sz="1950" dirty="0">
                <a:latin typeface="Arial" panose="020B0604020202020204" pitchFamily="34" charset="0"/>
                <a:cs typeface="Arial" panose="020B0604020202020204" pitchFamily="34" charset="0"/>
              </a:rPr>
              <a:t>Informed consent must begin with concise and focused presentation of key information…a snapshot of the story </a:t>
            </a:r>
          </a:p>
        </p:txBody>
      </p:sp>
      <p:sp>
        <p:nvSpPr>
          <p:cNvPr id="7" name="Rectangle 6">
            <a:extLst>
              <a:ext uri="{FF2B5EF4-FFF2-40B4-BE49-F238E27FC236}">
                <a16:creationId xmlns:a16="http://schemas.microsoft.com/office/drawing/2014/main" id="{AA20B162-E4AD-47D0-A238-ABEC0750AABB}"/>
              </a:ext>
            </a:extLst>
          </p:cNvPr>
          <p:cNvSpPr/>
          <p:nvPr/>
        </p:nvSpPr>
        <p:spPr>
          <a:xfrm>
            <a:off x="5643361" y="5126156"/>
            <a:ext cx="3005339" cy="323165"/>
          </a:xfrm>
          <a:prstGeom prst="rect">
            <a:avLst/>
          </a:prstGeom>
        </p:spPr>
        <p:txBody>
          <a:bodyPr wrap="square">
            <a:spAutoFit/>
          </a:bodyPr>
          <a:lstStyle/>
          <a:p>
            <a:pPr algn="ctr"/>
            <a:r>
              <a:rPr lang="en-US" sz="1500" dirty="0">
                <a:latin typeface="Arial" panose="020B0604020202020204" pitchFamily="34" charset="0"/>
                <a:cs typeface="Arial" panose="020B0604020202020204" pitchFamily="34" charset="0"/>
              </a:rPr>
              <a:t>45 CFR 46.116 (a)(5)(i)(ii)</a:t>
            </a:r>
          </a:p>
        </p:txBody>
      </p:sp>
      <p:sp>
        <p:nvSpPr>
          <p:cNvPr id="3" name="Rectangle 2">
            <a:extLst>
              <a:ext uri="{FF2B5EF4-FFF2-40B4-BE49-F238E27FC236}">
                <a16:creationId xmlns:a16="http://schemas.microsoft.com/office/drawing/2014/main" id="{19EDF555-5925-49E3-9A9B-D186D30F0083}"/>
              </a:ext>
            </a:extLst>
          </p:cNvPr>
          <p:cNvSpPr/>
          <p:nvPr/>
        </p:nvSpPr>
        <p:spPr>
          <a:xfrm>
            <a:off x="800100" y="377309"/>
            <a:ext cx="4714875" cy="553998"/>
          </a:xfrm>
          <a:prstGeom prst="rect">
            <a:avLst/>
          </a:prstGeom>
        </p:spPr>
        <p:txBody>
          <a:bodyPr wrap="square">
            <a:spAutoFit/>
          </a:bodyPr>
          <a:lstStyle/>
          <a:p>
            <a:r>
              <a:rPr lang="en-US" sz="3000" b="1" dirty="0">
                <a:latin typeface="Georgia" pitchFamily="18" charset="0"/>
              </a:rPr>
              <a:t>IRB/PB Process</a:t>
            </a:r>
            <a:endParaRPr lang="en-US" sz="3000" b="1" dirty="0"/>
          </a:p>
        </p:txBody>
      </p:sp>
    </p:spTree>
    <p:extLst>
      <p:ext uri="{BB962C8B-B14F-4D97-AF65-F5344CB8AC3E}">
        <p14:creationId xmlns:p14="http://schemas.microsoft.com/office/powerpoint/2010/main" val="3420307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idx="1"/>
          </p:nvPr>
        </p:nvSpPr>
        <p:spPr>
          <a:xfrm>
            <a:off x="694944" y="931862"/>
            <a:ext cx="8268186" cy="5639760"/>
          </a:xfrm>
        </p:spPr>
        <p:txBody>
          <a:bodyPr>
            <a:noAutofit/>
          </a:bodyPr>
          <a:lstStyle/>
          <a:p>
            <a:pPr marL="0" indent="0">
              <a:buNone/>
            </a:pPr>
            <a:r>
              <a:rPr lang="en-US" sz="2400" b="1" dirty="0">
                <a:latin typeface="Georgia" pitchFamily="18" charset="0"/>
              </a:rPr>
              <a:t>Required Elements of Consent (45 CFR 46.116)</a:t>
            </a:r>
            <a:endParaRPr lang="en-US" sz="2400" b="1" cap="small" dirty="0">
              <a:latin typeface="Georgia" pitchFamily="18" charset="0"/>
            </a:endParaRPr>
          </a:p>
          <a:p>
            <a:pPr marL="287338" indent="-341313">
              <a:lnSpc>
                <a:spcPct val="110000"/>
              </a:lnSpc>
              <a:spcBef>
                <a:spcPts val="0"/>
              </a:spcBef>
              <a:spcAft>
                <a:spcPts val="600"/>
              </a:spcAft>
              <a:buSzPct val="100000"/>
              <a:buFontTx/>
              <a:buAutoNum type="arabicPeriod"/>
            </a:pPr>
            <a:endParaRPr lang="en-US" sz="2000" dirty="0">
              <a:latin typeface="Arial" pitchFamily="34" charset="0"/>
              <a:cs typeface="Arial" pitchFamily="34" charset="0"/>
            </a:endParaRPr>
          </a:p>
          <a:p>
            <a:pPr marL="287338" indent="-341313">
              <a:lnSpc>
                <a:spcPct val="110000"/>
              </a:lnSpc>
              <a:spcBef>
                <a:spcPts val="0"/>
              </a:spcBef>
              <a:spcAft>
                <a:spcPts val="600"/>
              </a:spcAft>
              <a:buSzPct val="100000"/>
              <a:buFontTx/>
              <a:buAutoNum type="arabicPeriod"/>
            </a:pPr>
            <a:r>
              <a:rPr lang="en-US" sz="2400" dirty="0">
                <a:latin typeface="Arial" pitchFamily="34" charset="0"/>
                <a:cs typeface="Arial" pitchFamily="34" charset="0"/>
              </a:rPr>
              <a:t>Statement that the study involves research</a:t>
            </a:r>
          </a:p>
          <a:p>
            <a:pPr marL="803275" lvl="2" indent="-341313">
              <a:lnSpc>
                <a:spcPct val="110000"/>
              </a:lnSpc>
              <a:spcBef>
                <a:spcPts val="0"/>
              </a:spcBef>
              <a:buSzPct val="100000"/>
              <a:buFont typeface="Arial" pitchFamily="34" charset="0"/>
              <a:buChar char="•"/>
            </a:pPr>
            <a:r>
              <a:rPr lang="en-US" dirty="0">
                <a:latin typeface="Arial" pitchFamily="34" charset="0"/>
                <a:cs typeface="Arial" pitchFamily="34" charset="0"/>
              </a:rPr>
              <a:t>Explanation of the purpose</a:t>
            </a:r>
          </a:p>
          <a:p>
            <a:pPr marL="803275" lvl="2" indent="-341313">
              <a:lnSpc>
                <a:spcPct val="110000"/>
              </a:lnSpc>
              <a:spcBef>
                <a:spcPts val="0"/>
              </a:spcBef>
              <a:buSzPct val="100000"/>
              <a:buFont typeface="Arial" pitchFamily="34" charset="0"/>
              <a:buChar char="•"/>
            </a:pPr>
            <a:r>
              <a:rPr lang="en-US" dirty="0">
                <a:latin typeface="Arial" pitchFamily="34" charset="0"/>
                <a:cs typeface="Arial" pitchFamily="34" charset="0"/>
              </a:rPr>
              <a:t>Expected duration</a:t>
            </a:r>
          </a:p>
          <a:p>
            <a:pPr marL="803275" lvl="2" indent="-341313">
              <a:lnSpc>
                <a:spcPct val="110000"/>
              </a:lnSpc>
              <a:spcBef>
                <a:spcPts val="0"/>
              </a:spcBef>
              <a:buSzPct val="100000"/>
              <a:buFont typeface="Arial" pitchFamily="34" charset="0"/>
              <a:buChar char="•"/>
            </a:pPr>
            <a:r>
              <a:rPr lang="en-US" dirty="0">
                <a:latin typeface="Arial" pitchFamily="34" charset="0"/>
                <a:cs typeface="Arial" pitchFamily="34" charset="0"/>
              </a:rPr>
              <a:t>Description of what will happen </a:t>
            </a:r>
          </a:p>
          <a:p>
            <a:pPr marL="803275" lvl="2" indent="-341313">
              <a:lnSpc>
                <a:spcPct val="110000"/>
              </a:lnSpc>
              <a:spcBef>
                <a:spcPts val="0"/>
              </a:spcBef>
              <a:spcAft>
                <a:spcPts val="600"/>
              </a:spcAft>
              <a:buSzPct val="100000"/>
              <a:buFont typeface="Arial" pitchFamily="34" charset="0"/>
              <a:buChar char="•"/>
            </a:pPr>
            <a:r>
              <a:rPr lang="en-US" dirty="0">
                <a:latin typeface="Arial" pitchFamily="34" charset="0"/>
                <a:cs typeface="Arial" pitchFamily="34" charset="0"/>
              </a:rPr>
              <a:t>Identification of experimental procedures </a:t>
            </a:r>
          </a:p>
          <a:p>
            <a:pPr marL="287338" indent="-341313">
              <a:lnSpc>
                <a:spcPct val="110000"/>
              </a:lnSpc>
              <a:spcBef>
                <a:spcPts val="0"/>
              </a:spcBef>
              <a:spcAft>
                <a:spcPts val="600"/>
              </a:spcAft>
              <a:buSzPct val="100000"/>
              <a:buFontTx/>
              <a:buAutoNum type="arabicPeriod"/>
            </a:pPr>
            <a:endParaRPr lang="en-US" sz="2400" dirty="0">
              <a:latin typeface="Arial" pitchFamily="34" charset="0"/>
              <a:cs typeface="Arial" pitchFamily="34" charset="0"/>
            </a:endParaRPr>
          </a:p>
          <a:p>
            <a:pPr marL="287338" indent="-341313">
              <a:lnSpc>
                <a:spcPct val="110000"/>
              </a:lnSpc>
              <a:spcBef>
                <a:spcPts val="0"/>
              </a:spcBef>
              <a:spcAft>
                <a:spcPts val="600"/>
              </a:spcAft>
              <a:buSzPct val="100000"/>
              <a:buFontTx/>
              <a:buAutoNum type="arabicPeriod"/>
            </a:pPr>
            <a:r>
              <a:rPr lang="en-US" sz="2400" dirty="0">
                <a:latin typeface="Arial" pitchFamily="34" charset="0"/>
                <a:cs typeface="Arial" pitchFamily="34" charset="0"/>
              </a:rPr>
              <a:t>Risks or discomforts</a:t>
            </a:r>
          </a:p>
          <a:p>
            <a:pPr marL="287338" indent="-341313">
              <a:lnSpc>
                <a:spcPct val="110000"/>
              </a:lnSpc>
              <a:spcBef>
                <a:spcPts val="0"/>
              </a:spcBef>
              <a:spcAft>
                <a:spcPts val="600"/>
              </a:spcAft>
              <a:buSzPct val="100000"/>
              <a:buFontTx/>
              <a:buAutoNum type="arabicPeriod"/>
            </a:pPr>
            <a:endParaRPr lang="en-US" sz="2400" dirty="0">
              <a:latin typeface="Arial" pitchFamily="34" charset="0"/>
              <a:cs typeface="Arial" pitchFamily="34" charset="0"/>
            </a:endParaRPr>
          </a:p>
          <a:p>
            <a:pPr marL="287338" indent="-341313">
              <a:lnSpc>
                <a:spcPct val="110000"/>
              </a:lnSpc>
              <a:spcBef>
                <a:spcPts val="0"/>
              </a:spcBef>
              <a:spcAft>
                <a:spcPts val="600"/>
              </a:spcAft>
              <a:buSzPct val="100000"/>
              <a:buFontTx/>
              <a:buAutoNum type="arabicPeriod"/>
            </a:pPr>
            <a:r>
              <a:rPr lang="en-US" sz="2400" dirty="0">
                <a:latin typeface="Arial" pitchFamily="34" charset="0"/>
                <a:cs typeface="Arial" pitchFamily="34" charset="0"/>
              </a:rPr>
              <a:t>Benefits to subject or others</a:t>
            </a:r>
          </a:p>
          <a:p>
            <a:pPr marL="457200" indent="-457200" eaLnBrk="1" hangingPunct="1">
              <a:lnSpc>
                <a:spcPct val="80000"/>
              </a:lnSpc>
              <a:buClr>
                <a:schemeClr val="tx1">
                  <a:lumMod val="85000"/>
                  <a:lumOff val="15000"/>
                </a:schemeClr>
              </a:buClr>
              <a:buSzPct val="85000"/>
              <a:buFontTx/>
              <a:buAutoNum type="arabicPeriod"/>
            </a:pPr>
            <a:endParaRPr lang="en-US" sz="2000" dirty="0">
              <a:latin typeface="Corbel" pitchFamily="34" charset="0"/>
            </a:endParaRPr>
          </a:p>
        </p:txBody>
      </p:sp>
      <p:sp>
        <p:nvSpPr>
          <p:cNvPr id="4" name="Rectangle 4"/>
          <p:cNvSpPr>
            <a:spLocks noChangeArrowheads="1"/>
          </p:cNvSpPr>
          <p:nvPr/>
        </p:nvSpPr>
        <p:spPr bwMode="auto">
          <a:xfrm>
            <a:off x="694944" y="211137"/>
            <a:ext cx="8053769" cy="931863"/>
          </a:xfrm>
          <a:prstGeom prst="rect">
            <a:avLst/>
          </a:prstGeom>
          <a:noFill/>
          <a:ln w="9525">
            <a:noFill/>
            <a:miter lim="800000"/>
            <a:headEnd/>
            <a:tailEnd/>
          </a:ln>
        </p:spPr>
        <p:txBody>
          <a:bodyPr anchor="ctr"/>
          <a:lstStyle/>
          <a:p>
            <a:r>
              <a:rPr lang="en-US" sz="3000" b="1" dirty="0">
                <a:latin typeface="Georgia" pitchFamily="18" charset="0"/>
              </a:rPr>
              <a:t>IRB/PB Process</a:t>
            </a:r>
          </a:p>
        </p:txBody>
      </p:sp>
    </p:spTree>
  </p:cSld>
  <p:clrMapOvr>
    <a:masterClrMapping/>
  </p:clrMapOvr>
  <p:transition advClick="0"/>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6CDDA-9901-4B7A-A1F4-3606E05A76EC}"/>
              </a:ext>
            </a:extLst>
          </p:cNvPr>
          <p:cNvSpPr>
            <a:spLocks noGrp="1"/>
          </p:cNvSpPr>
          <p:nvPr>
            <p:ph type="title"/>
          </p:nvPr>
        </p:nvSpPr>
        <p:spPr>
          <a:xfrm>
            <a:off x="765628" y="526258"/>
            <a:ext cx="7679871" cy="782662"/>
          </a:xfrm>
        </p:spPr>
        <p:txBody>
          <a:bodyPr/>
          <a:lstStyle/>
          <a:p>
            <a:r>
              <a:rPr lang="en-US" dirty="0">
                <a:latin typeface="Georgia" pitchFamily="18" charset="0"/>
              </a:rPr>
              <a:t>IRB/PB Process</a:t>
            </a:r>
            <a:br>
              <a:rPr lang="en-US" sz="2800" dirty="0">
                <a:latin typeface="Georgia" pitchFamily="18" charset="0"/>
              </a:rPr>
            </a:br>
            <a:endParaRPr lang="en-US" dirty="0"/>
          </a:p>
        </p:txBody>
      </p:sp>
      <p:sp>
        <p:nvSpPr>
          <p:cNvPr id="3" name="Content Placeholder 2">
            <a:extLst>
              <a:ext uri="{FF2B5EF4-FFF2-40B4-BE49-F238E27FC236}">
                <a16:creationId xmlns:a16="http://schemas.microsoft.com/office/drawing/2014/main" id="{668636D8-C24D-4CC7-AC61-CE483738B607}"/>
              </a:ext>
            </a:extLst>
          </p:cNvPr>
          <p:cNvSpPr>
            <a:spLocks noGrp="1"/>
          </p:cNvSpPr>
          <p:nvPr>
            <p:ph idx="1"/>
          </p:nvPr>
        </p:nvSpPr>
        <p:spPr>
          <a:xfrm>
            <a:off x="765628" y="1183916"/>
            <a:ext cx="8274677" cy="5254984"/>
          </a:xfrm>
        </p:spPr>
        <p:txBody>
          <a:bodyPr/>
          <a:lstStyle/>
          <a:p>
            <a:pPr marL="0" indent="0">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4. </a:t>
            </a:r>
            <a:r>
              <a:rPr lang="en-US" sz="2400" dirty="0">
                <a:latin typeface="Arial" pitchFamily="34" charset="0"/>
                <a:cs typeface="Arial" pitchFamily="34" charset="0"/>
              </a:rPr>
              <a:t>Appropriate alternative procedures</a:t>
            </a:r>
          </a:p>
          <a:p>
            <a:pPr marL="0" indent="0">
              <a:lnSpc>
                <a:spcPct val="110000"/>
              </a:lnSpc>
              <a:spcBef>
                <a:spcPts val="0"/>
              </a:spcBef>
              <a:spcAft>
                <a:spcPts val="600"/>
              </a:spcAft>
              <a:buSzPct val="100000"/>
              <a:buNone/>
            </a:pPr>
            <a:endParaRPr lang="en-US" sz="800" dirty="0">
              <a:latin typeface="Arial" pitchFamily="34" charset="0"/>
              <a:cs typeface="Arial" pitchFamily="34" charset="0"/>
            </a:endParaRPr>
          </a:p>
          <a:p>
            <a:pPr marL="0" indent="0">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5. </a:t>
            </a:r>
            <a:r>
              <a:rPr lang="en-US" sz="2400" dirty="0">
                <a:latin typeface="Arial" pitchFamily="34" charset="0"/>
                <a:cs typeface="Arial" pitchFamily="34" charset="0"/>
              </a:rPr>
              <a:t>Confidentiality</a:t>
            </a:r>
          </a:p>
          <a:p>
            <a:pPr marL="0" indent="0">
              <a:lnSpc>
                <a:spcPct val="110000"/>
              </a:lnSpc>
              <a:spcBef>
                <a:spcPts val="0"/>
              </a:spcBef>
              <a:spcAft>
                <a:spcPts val="600"/>
              </a:spcAft>
              <a:buSzPct val="100000"/>
              <a:buNone/>
            </a:pPr>
            <a:endParaRPr lang="en-US" sz="800" dirty="0">
              <a:latin typeface="Arial" pitchFamily="34" charset="0"/>
              <a:cs typeface="Arial" pitchFamily="34" charset="0"/>
            </a:endParaRPr>
          </a:p>
          <a:p>
            <a:pPr marL="0" indent="0">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6. </a:t>
            </a:r>
            <a:r>
              <a:rPr lang="en-US" sz="2400" dirty="0">
                <a:latin typeface="Arial" pitchFamily="34" charset="0"/>
                <a:cs typeface="Arial" pitchFamily="34" charset="0"/>
              </a:rPr>
              <a:t>Compensation in case of injury</a:t>
            </a:r>
          </a:p>
          <a:p>
            <a:pPr marL="0" indent="0">
              <a:lnSpc>
                <a:spcPct val="110000"/>
              </a:lnSpc>
              <a:spcBef>
                <a:spcPts val="0"/>
              </a:spcBef>
              <a:spcAft>
                <a:spcPts val="600"/>
              </a:spcAft>
              <a:buSzPct val="100000"/>
              <a:buNone/>
            </a:pPr>
            <a:endParaRPr lang="en-US" sz="800" dirty="0">
              <a:latin typeface="Arial" pitchFamily="34" charset="0"/>
              <a:cs typeface="Arial" pitchFamily="34" charset="0"/>
            </a:endParaRPr>
          </a:p>
          <a:p>
            <a:pPr marL="0" indent="0">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7. </a:t>
            </a:r>
            <a:r>
              <a:rPr lang="en-US" sz="2400" dirty="0">
                <a:latin typeface="Arial" pitchFamily="34" charset="0"/>
                <a:cs typeface="Arial" pitchFamily="34" charset="0"/>
              </a:rPr>
              <a:t>Who to contact with questions </a:t>
            </a:r>
          </a:p>
          <a:p>
            <a:pPr marL="0" indent="0">
              <a:lnSpc>
                <a:spcPct val="110000"/>
              </a:lnSpc>
              <a:spcBef>
                <a:spcPts val="0"/>
              </a:spcBef>
              <a:spcAft>
                <a:spcPts val="600"/>
              </a:spcAft>
              <a:buSzPct val="100000"/>
              <a:buNone/>
            </a:pPr>
            <a:endParaRPr lang="en-US" sz="800" dirty="0">
              <a:latin typeface="Arial" pitchFamily="34" charset="0"/>
              <a:cs typeface="Arial" pitchFamily="34" charset="0"/>
            </a:endParaRPr>
          </a:p>
          <a:p>
            <a:pPr marL="0" indent="0">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8. </a:t>
            </a:r>
            <a:r>
              <a:rPr lang="en-US" sz="2400" dirty="0">
                <a:latin typeface="Arial" pitchFamily="34" charset="0"/>
                <a:cs typeface="Arial" pitchFamily="34" charset="0"/>
              </a:rPr>
              <a:t>Participation is voluntary</a:t>
            </a:r>
          </a:p>
          <a:p>
            <a:pPr marL="0" indent="0">
              <a:lnSpc>
                <a:spcPct val="110000"/>
              </a:lnSpc>
              <a:spcBef>
                <a:spcPts val="0"/>
              </a:spcBef>
              <a:spcAft>
                <a:spcPts val="600"/>
              </a:spcAft>
              <a:buSzPct val="100000"/>
              <a:buNone/>
            </a:pPr>
            <a:endParaRPr lang="en-US" sz="800" dirty="0">
              <a:latin typeface="Arial" pitchFamily="34" charset="0"/>
              <a:cs typeface="Arial" pitchFamily="34" charset="0"/>
            </a:endParaRPr>
          </a:p>
          <a:p>
            <a:pPr marL="0" indent="-457200">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9</a:t>
            </a:r>
            <a:r>
              <a:rPr lang="en-US" sz="2400" dirty="0">
                <a:latin typeface="Arial" pitchFamily="34" charset="0"/>
                <a:cs typeface="Arial" pitchFamily="34" charset="0"/>
              </a:rPr>
              <a:t>. Statement related to collecting identifiable information and/or biospecimens</a:t>
            </a:r>
          </a:p>
          <a:p>
            <a:endParaRPr lang="en-US" dirty="0"/>
          </a:p>
        </p:txBody>
      </p:sp>
    </p:spTree>
    <p:extLst>
      <p:ext uri="{BB962C8B-B14F-4D97-AF65-F5344CB8AC3E}">
        <p14:creationId xmlns:p14="http://schemas.microsoft.com/office/powerpoint/2010/main" val="20619719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idx="1"/>
          </p:nvPr>
        </p:nvSpPr>
        <p:spPr>
          <a:xfrm>
            <a:off x="670560" y="1066800"/>
            <a:ext cx="8368770" cy="5215094"/>
          </a:xfrm>
        </p:spPr>
        <p:txBody>
          <a:bodyPr>
            <a:noAutofit/>
          </a:bodyPr>
          <a:lstStyle/>
          <a:p>
            <a:pPr marL="0" indent="0" eaLnBrk="1" hangingPunct="1">
              <a:lnSpc>
                <a:spcPct val="120000"/>
              </a:lnSpc>
              <a:spcBef>
                <a:spcPts val="0"/>
              </a:spcBef>
              <a:buFontTx/>
              <a:buNone/>
            </a:pPr>
            <a:r>
              <a:rPr lang="en-US" sz="2400" dirty="0">
                <a:latin typeface="Arial" pitchFamily="34" charset="0"/>
                <a:cs typeface="Arial" pitchFamily="34" charset="0"/>
              </a:rPr>
              <a:t>When appropriate, additional elements of consent must be included: </a:t>
            </a:r>
          </a:p>
          <a:p>
            <a:pPr marL="403225" indent="-457200">
              <a:lnSpc>
                <a:spcPct val="110000"/>
              </a:lnSpc>
              <a:spcBef>
                <a:spcPts val="0"/>
              </a:spcBef>
              <a:spcAft>
                <a:spcPts val="600"/>
              </a:spcAft>
              <a:buSzPct val="100000"/>
              <a:buFont typeface="+mj-lt"/>
              <a:buAutoNum type="arabicPeriod"/>
            </a:pPr>
            <a:r>
              <a:rPr lang="en-US" sz="2400" dirty="0">
                <a:latin typeface="Arial" pitchFamily="34" charset="0"/>
                <a:cs typeface="Arial" pitchFamily="34" charset="0"/>
              </a:rPr>
              <a:t>Statement that the treatment may involve risks to the participant or to an embryo or fetus</a:t>
            </a:r>
          </a:p>
          <a:p>
            <a:pPr marL="403225" indent="-457200">
              <a:lnSpc>
                <a:spcPct val="110000"/>
              </a:lnSpc>
              <a:spcBef>
                <a:spcPts val="0"/>
              </a:spcBef>
              <a:spcAft>
                <a:spcPts val="600"/>
              </a:spcAft>
              <a:buSzPct val="100000"/>
              <a:buFont typeface="+mj-lt"/>
              <a:buAutoNum type="arabicPeriod"/>
            </a:pPr>
            <a:endParaRPr lang="en-US" sz="800" dirty="0">
              <a:latin typeface="Arial" pitchFamily="34" charset="0"/>
              <a:cs typeface="Arial" pitchFamily="34" charset="0"/>
            </a:endParaRPr>
          </a:p>
          <a:p>
            <a:pPr marL="403225" indent="-457200">
              <a:lnSpc>
                <a:spcPct val="110000"/>
              </a:lnSpc>
              <a:spcBef>
                <a:spcPts val="0"/>
              </a:spcBef>
              <a:spcAft>
                <a:spcPts val="600"/>
              </a:spcAft>
              <a:buSzPct val="100000"/>
              <a:buFont typeface="+mj-lt"/>
              <a:buAutoNum type="arabicPeriod"/>
            </a:pPr>
            <a:r>
              <a:rPr lang="en-US" sz="2400" dirty="0">
                <a:latin typeface="Arial" pitchFamily="34" charset="0"/>
                <a:cs typeface="Arial" pitchFamily="34" charset="0"/>
              </a:rPr>
              <a:t>Circumstances under which participation may be terminated</a:t>
            </a:r>
          </a:p>
          <a:p>
            <a:pPr marL="403225" indent="-457200">
              <a:lnSpc>
                <a:spcPct val="110000"/>
              </a:lnSpc>
              <a:spcBef>
                <a:spcPts val="0"/>
              </a:spcBef>
              <a:spcAft>
                <a:spcPts val="600"/>
              </a:spcAft>
              <a:buSzPct val="100000"/>
              <a:buFont typeface="+mj-lt"/>
              <a:buAutoNum type="arabicPeriod"/>
            </a:pPr>
            <a:endParaRPr lang="en-US" sz="800" dirty="0">
              <a:latin typeface="Arial" pitchFamily="34" charset="0"/>
              <a:cs typeface="Arial" pitchFamily="34" charset="0"/>
            </a:endParaRPr>
          </a:p>
          <a:p>
            <a:pPr marL="403225" indent="-457200">
              <a:lnSpc>
                <a:spcPct val="110000"/>
              </a:lnSpc>
              <a:spcBef>
                <a:spcPts val="0"/>
              </a:spcBef>
              <a:spcAft>
                <a:spcPts val="600"/>
              </a:spcAft>
              <a:buSzPct val="100000"/>
              <a:buFont typeface="+mj-lt"/>
              <a:buAutoNum type="arabicPeriod"/>
            </a:pPr>
            <a:r>
              <a:rPr lang="en-US" sz="2400" dirty="0">
                <a:latin typeface="Arial" pitchFamily="34" charset="0"/>
                <a:cs typeface="Arial" pitchFamily="34" charset="0"/>
              </a:rPr>
              <a:t>Any additional costs to the participant that may result from participation</a:t>
            </a:r>
          </a:p>
          <a:p>
            <a:pPr marL="0" indent="0">
              <a:lnSpc>
                <a:spcPct val="110000"/>
              </a:lnSpc>
              <a:spcBef>
                <a:spcPts val="0"/>
              </a:spcBef>
              <a:spcAft>
                <a:spcPts val="600"/>
              </a:spcAft>
              <a:buSzPct val="100000"/>
              <a:buNone/>
            </a:pPr>
            <a:endParaRPr lang="en-US" sz="800" dirty="0">
              <a:latin typeface="Arial" pitchFamily="34" charset="0"/>
              <a:cs typeface="Arial" pitchFamily="34" charset="0"/>
            </a:endParaRPr>
          </a:p>
          <a:p>
            <a:pPr marL="0" indent="-53975">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4. </a:t>
            </a:r>
            <a:r>
              <a:rPr lang="en-US" sz="2400" dirty="0">
                <a:latin typeface="Arial" pitchFamily="34" charset="0"/>
                <a:cs typeface="Arial" pitchFamily="34" charset="0"/>
              </a:rPr>
              <a:t>Any consequences if the participant withdraws from the study</a:t>
            </a:r>
          </a:p>
          <a:p>
            <a:pPr marL="287338" indent="-341313">
              <a:lnSpc>
                <a:spcPct val="110000"/>
              </a:lnSpc>
              <a:spcBef>
                <a:spcPts val="0"/>
              </a:spcBef>
              <a:spcAft>
                <a:spcPts val="600"/>
              </a:spcAft>
              <a:buSzPct val="100000"/>
              <a:buFont typeface="Arial" pitchFamily="34" charset="0"/>
              <a:buChar char="•"/>
            </a:pPr>
            <a:endParaRPr lang="en-US" sz="2400" dirty="0">
              <a:latin typeface="Arial" pitchFamily="34" charset="0"/>
              <a:cs typeface="Arial" pitchFamily="34" charset="0"/>
            </a:endParaRPr>
          </a:p>
          <a:p>
            <a:pPr marL="803275" lvl="1" indent="-341313">
              <a:lnSpc>
                <a:spcPct val="110000"/>
              </a:lnSpc>
              <a:spcBef>
                <a:spcPts val="0"/>
              </a:spcBef>
              <a:spcAft>
                <a:spcPts val="600"/>
              </a:spcAft>
              <a:buSzPct val="100000"/>
              <a:buFont typeface="Arial" pitchFamily="34" charset="0"/>
              <a:buChar char="•"/>
            </a:pPr>
            <a:endParaRPr lang="en-US" sz="800" dirty="0">
              <a:latin typeface="Arial" pitchFamily="34" charset="0"/>
              <a:cs typeface="Arial" pitchFamily="34" charset="0"/>
            </a:endParaRPr>
          </a:p>
          <a:p>
            <a:pPr marL="457200" indent="-457200" eaLnBrk="1" hangingPunct="1">
              <a:lnSpc>
                <a:spcPct val="80000"/>
              </a:lnSpc>
              <a:buClr>
                <a:schemeClr val="tx1">
                  <a:lumMod val="85000"/>
                  <a:lumOff val="15000"/>
                </a:schemeClr>
              </a:buClr>
              <a:buSzPct val="85000"/>
              <a:buFontTx/>
              <a:buAutoNum type="arabicPeriod"/>
            </a:pPr>
            <a:endParaRPr lang="en-US" sz="2000" dirty="0">
              <a:latin typeface="Corbel" pitchFamily="34" charset="0"/>
            </a:endParaRPr>
          </a:p>
        </p:txBody>
      </p:sp>
      <p:sp>
        <p:nvSpPr>
          <p:cNvPr id="4" name="Rectangle 4"/>
          <p:cNvSpPr>
            <a:spLocks noChangeArrowheads="1"/>
          </p:cNvSpPr>
          <p:nvPr/>
        </p:nvSpPr>
        <p:spPr bwMode="auto">
          <a:xfrm>
            <a:off x="633984" y="381000"/>
            <a:ext cx="8114729" cy="720725"/>
          </a:xfrm>
          <a:prstGeom prst="rect">
            <a:avLst/>
          </a:prstGeom>
          <a:noFill/>
          <a:ln w="9525">
            <a:noFill/>
            <a:miter lim="800000"/>
            <a:headEnd/>
            <a:tailEnd/>
          </a:ln>
        </p:spPr>
        <p:txBody>
          <a:bodyPr anchor="ctr"/>
          <a:lstStyle/>
          <a:p>
            <a:r>
              <a:rPr lang="en-US" sz="3000" b="1" dirty="0">
                <a:latin typeface="Georgia" pitchFamily="18" charset="0"/>
              </a:rPr>
              <a:t>IRB/PB Process</a:t>
            </a:r>
            <a:endParaRPr lang="en-US" sz="3000" b="1" cap="small" dirty="0">
              <a:latin typeface="Georgia" pitchFamily="18" charset="0"/>
            </a:endParaRP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Rot="1" noChangeArrowheads="1"/>
          </p:cNvSpPr>
          <p:nvPr>
            <p:ph type="title"/>
          </p:nvPr>
        </p:nvSpPr>
        <p:spPr>
          <a:xfrm>
            <a:off x="839788" y="381000"/>
            <a:ext cx="6908800" cy="667512"/>
          </a:xfrm>
        </p:spPr>
        <p:txBody>
          <a:bodyPr lIns="92075" tIns="46038" rIns="92075" bIns="46038" anchor="b"/>
          <a:lstStyle/>
          <a:p>
            <a:pPr eaLnBrk="1" hangingPunct="1">
              <a:defRPr/>
            </a:pPr>
            <a:r>
              <a:rPr lang="en-US" dirty="0">
                <a:latin typeface="Georgia" pitchFamily="18" charset="0"/>
              </a:rPr>
              <a:t>Historical Events</a:t>
            </a:r>
          </a:p>
        </p:txBody>
      </p:sp>
      <p:sp>
        <p:nvSpPr>
          <p:cNvPr id="79875" name="Rectangle 3"/>
          <p:cNvSpPr>
            <a:spLocks noGrp="1" noChangeArrowheads="1"/>
          </p:cNvSpPr>
          <p:nvPr>
            <p:ph idx="1"/>
          </p:nvPr>
        </p:nvSpPr>
        <p:spPr>
          <a:xfrm>
            <a:off x="990600" y="1365504"/>
            <a:ext cx="7408863" cy="4273296"/>
          </a:xfrm>
        </p:spPr>
        <p:txBody>
          <a:bodyPr lIns="92075" tIns="46038" rIns="92075" bIns="46038"/>
          <a:lstStyle/>
          <a:p>
            <a:pPr eaLnBrk="1" hangingPunct="1">
              <a:lnSpc>
                <a:spcPct val="90000"/>
              </a:lnSpc>
              <a:defRPr/>
            </a:pPr>
            <a:r>
              <a:rPr lang="en-US" sz="3000" u="sng" dirty="0"/>
              <a:t>Nuremberg Trials</a:t>
            </a:r>
            <a:r>
              <a:rPr lang="en-US" sz="3000" dirty="0"/>
              <a:t> (Informed Consent)</a:t>
            </a:r>
          </a:p>
          <a:p>
            <a:pPr lvl="1" eaLnBrk="1" hangingPunct="1">
              <a:lnSpc>
                <a:spcPct val="90000"/>
              </a:lnSpc>
              <a:defRPr/>
            </a:pPr>
            <a:r>
              <a:rPr lang="en-US" sz="3000" dirty="0"/>
              <a:t>Nuremberg Code (1947)</a:t>
            </a:r>
          </a:p>
          <a:p>
            <a:pPr eaLnBrk="1" hangingPunct="1">
              <a:lnSpc>
                <a:spcPct val="90000"/>
              </a:lnSpc>
              <a:buNone/>
              <a:defRPr/>
            </a:pPr>
            <a:endParaRPr lang="en-US" sz="3000" u="sng" dirty="0"/>
          </a:p>
          <a:p>
            <a:pPr eaLnBrk="1" hangingPunct="1">
              <a:lnSpc>
                <a:spcPct val="90000"/>
              </a:lnSpc>
              <a:defRPr/>
            </a:pPr>
            <a:r>
              <a:rPr lang="en-US" sz="3000" u="sng" dirty="0"/>
              <a:t>Tuskegee Study</a:t>
            </a:r>
            <a:r>
              <a:rPr lang="en-US" sz="3000" dirty="0"/>
              <a:t> (IRBs)</a:t>
            </a:r>
          </a:p>
          <a:p>
            <a:pPr lvl="1" eaLnBrk="1" hangingPunct="1">
              <a:lnSpc>
                <a:spcPct val="90000"/>
              </a:lnSpc>
              <a:defRPr/>
            </a:pPr>
            <a:r>
              <a:rPr lang="en-US" sz="3000" dirty="0"/>
              <a:t>National Research Act (1974)</a:t>
            </a:r>
          </a:p>
          <a:p>
            <a:pPr>
              <a:lnSpc>
                <a:spcPct val="90000"/>
              </a:lnSpc>
              <a:defRPr/>
            </a:pPr>
            <a:endParaRPr lang="en-US" sz="3400" dirty="0"/>
          </a:p>
          <a:p>
            <a:pPr>
              <a:lnSpc>
                <a:spcPct val="90000"/>
              </a:lnSpc>
              <a:defRPr/>
            </a:pPr>
            <a:r>
              <a:rPr lang="en-US" sz="3000" u="sng" dirty="0"/>
              <a:t>Recent Events</a:t>
            </a:r>
            <a:r>
              <a:rPr lang="en-US" sz="3000" dirty="0"/>
              <a:t>: </a:t>
            </a:r>
          </a:p>
          <a:p>
            <a:pPr lvl="1">
              <a:lnSpc>
                <a:spcPct val="90000"/>
              </a:lnSpc>
              <a:defRPr/>
            </a:pPr>
            <a:r>
              <a:rPr lang="en-US" sz="2600" dirty="0"/>
              <a:t>Jesse </a:t>
            </a:r>
            <a:r>
              <a:rPr lang="en-US" sz="2600" dirty="0" err="1"/>
              <a:t>Gelsinger</a:t>
            </a:r>
            <a:endParaRPr lang="en-US" sz="2600" dirty="0"/>
          </a:p>
          <a:p>
            <a:pPr lvl="1">
              <a:lnSpc>
                <a:spcPct val="90000"/>
              </a:lnSpc>
              <a:defRPr/>
            </a:pPr>
            <a:r>
              <a:rPr lang="en-US" sz="2600" dirty="0"/>
              <a:t>Ellen Roche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987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987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987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987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9875">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987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0B27B-1E5A-4EDF-B420-C3F263881295}"/>
              </a:ext>
            </a:extLst>
          </p:cNvPr>
          <p:cNvSpPr>
            <a:spLocks noGrp="1"/>
          </p:cNvSpPr>
          <p:nvPr>
            <p:ph type="title"/>
          </p:nvPr>
        </p:nvSpPr>
        <p:spPr/>
        <p:txBody>
          <a:bodyPr/>
          <a:lstStyle/>
          <a:p>
            <a:br>
              <a:rPr lang="en-US" dirty="0">
                <a:latin typeface="Georgia" pitchFamily="18" charset="0"/>
              </a:rPr>
            </a:br>
            <a:br>
              <a:rPr lang="en-US" dirty="0">
                <a:latin typeface="Georgia" pitchFamily="18" charset="0"/>
              </a:rPr>
            </a:br>
            <a:r>
              <a:rPr lang="en-US" dirty="0">
                <a:latin typeface="Georgia" pitchFamily="18" charset="0"/>
              </a:rPr>
              <a:t>IRB/PB Process</a:t>
            </a:r>
            <a:endParaRPr lang="en-US" dirty="0"/>
          </a:p>
        </p:txBody>
      </p:sp>
      <p:sp>
        <p:nvSpPr>
          <p:cNvPr id="3" name="Content Placeholder 2">
            <a:extLst>
              <a:ext uri="{FF2B5EF4-FFF2-40B4-BE49-F238E27FC236}">
                <a16:creationId xmlns:a16="http://schemas.microsoft.com/office/drawing/2014/main" id="{4E197AFC-F43C-4140-843F-00850053F818}"/>
              </a:ext>
            </a:extLst>
          </p:cNvPr>
          <p:cNvSpPr>
            <a:spLocks noGrp="1"/>
          </p:cNvSpPr>
          <p:nvPr>
            <p:ph idx="1"/>
          </p:nvPr>
        </p:nvSpPr>
        <p:spPr/>
        <p:txBody>
          <a:bodyPr/>
          <a:lstStyle/>
          <a:p>
            <a:pPr marL="0" indent="0">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5. </a:t>
            </a:r>
            <a:r>
              <a:rPr lang="en-US" sz="2400" dirty="0">
                <a:latin typeface="Arial" pitchFamily="34" charset="0"/>
                <a:cs typeface="Arial" pitchFamily="34" charset="0"/>
              </a:rPr>
              <a:t>Statement that the participant will be provided with significant new findings</a:t>
            </a:r>
          </a:p>
          <a:p>
            <a:pPr marL="287338" indent="-341313">
              <a:lnSpc>
                <a:spcPct val="110000"/>
              </a:lnSpc>
              <a:spcBef>
                <a:spcPts val="0"/>
              </a:spcBef>
              <a:spcAft>
                <a:spcPts val="600"/>
              </a:spcAft>
              <a:buSzPct val="100000"/>
              <a:buFont typeface="Arial" pitchFamily="34" charset="0"/>
              <a:buChar char="•"/>
            </a:pPr>
            <a:endParaRPr lang="en-US" sz="800" dirty="0">
              <a:latin typeface="Arial" pitchFamily="34" charset="0"/>
              <a:cs typeface="Arial" pitchFamily="34" charset="0"/>
            </a:endParaRPr>
          </a:p>
          <a:p>
            <a:pPr marL="0" indent="-53975">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6. </a:t>
            </a:r>
            <a:r>
              <a:rPr lang="en-US" sz="2400" dirty="0">
                <a:latin typeface="Arial" pitchFamily="34" charset="0"/>
                <a:cs typeface="Arial" pitchFamily="34" charset="0"/>
              </a:rPr>
              <a:t>Anticipated number of participants involved in the study</a:t>
            </a:r>
          </a:p>
          <a:p>
            <a:pPr marL="0" indent="-53975">
              <a:lnSpc>
                <a:spcPct val="110000"/>
              </a:lnSpc>
              <a:spcBef>
                <a:spcPts val="0"/>
              </a:spcBef>
              <a:spcAft>
                <a:spcPts val="600"/>
              </a:spcAft>
              <a:buSzPct val="100000"/>
              <a:buNone/>
            </a:pPr>
            <a:endParaRPr lang="en-US" sz="800" dirty="0">
              <a:latin typeface="Arial" pitchFamily="34" charset="0"/>
              <a:cs typeface="Arial" pitchFamily="34" charset="0"/>
            </a:endParaRPr>
          </a:p>
          <a:p>
            <a:pPr marL="0" indent="-53975">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7. </a:t>
            </a:r>
            <a:r>
              <a:rPr lang="en-US" sz="2400" dirty="0">
                <a:latin typeface="Arial" pitchFamily="34" charset="0"/>
                <a:cs typeface="Arial" pitchFamily="34" charset="0"/>
              </a:rPr>
              <a:t>Commercial profit of biospecimens </a:t>
            </a:r>
          </a:p>
          <a:p>
            <a:pPr marL="0" indent="-53975">
              <a:lnSpc>
                <a:spcPct val="110000"/>
              </a:lnSpc>
              <a:spcBef>
                <a:spcPts val="0"/>
              </a:spcBef>
              <a:spcAft>
                <a:spcPts val="600"/>
              </a:spcAft>
              <a:buSzPct val="100000"/>
              <a:buNone/>
            </a:pPr>
            <a:endParaRPr lang="en-US" sz="800" dirty="0">
              <a:latin typeface="Arial" pitchFamily="34" charset="0"/>
              <a:cs typeface="Arial" pitchFamily="34" charset="0"/>
            </a:endParaRPr>
          </a:p>
          <a:p>
            <a:pPr marL="0" indent="-53975">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8. </a:t>
            </a:r>
            <a:r>
              <a:rPr lang="en-US" sz="2400" dirty="0">
                <a:latin typeface="Arial" pitchFamily="34" charset="0"/>
                <a:cs typeface="Arial" pitchFamily="34" charset="0"/>
              </a:rPr>
              <a:t>Clinically relevant results be returned</a:t>
            </a:r>
          </a:p>
          <a:p>
            <a:pPr marL="0" indent="-53975">
              <a:lnSpc>
                <a:spcPct val="110000"/>
              </a:lnSpc>
              <a:spcBef>
                <a:spcPts val="0"/>
              </a:spcBef>
              <a:spcAft>
                <a:spcPts val="600"/>
              </a:spcAft>
              <a:buSzPct val="100000"/>
              <a:buNone/>
            </a:pPr>
            <a:endParaRPr lang="en-US" sz="800" dirty="0">
              <a:latin typeface="Arial" pitchFamily="34" charset="0"/>
              <a:cs typeface="Arial" pitchFamily="34" charset="0"/>
            </a:endParaRPr>
          </a:p>
          <a:p>
            <a:pPr marL="0" indent="-53975">
              <a:lnSpc>
                <a:spcPct val="110000"/>
              </a:lnSpc>
              <a:spcBef>
                <a:spcPts val="0"/>
              </a:spcBef>
              <a:spcAft>
                <a:spcPts val="600"/>
              </a:spcAft>
              <a:buSzPct val="100000"/>
              <a:buNone/>
            </a:pPr>
            <a:r>
              <a:rPr lang="en-US" sz="2400" dirty="0">
                <a:solidFill>
                  <a:srgbClr val="2986E2"/>
                </a:solidFill>
                <a:latin typeface="Arial" pitchFamily="34" charset="0"/>
                <a:cs typeface="Arial" pitchFamily="34" charset="0"/>
              </a:rPr>
              <a:t>9. </a:t>
            </a:r>
            <a:r>
              <a:rPr lang="en-US" sz="2400" dirty="0">
                <a:latin typeface="Arial" pitchFamily="34" charset="0"/>
                <a:cs typeface="Arial" pitchFamily="34" charset="0"/>
              </a:rPr>
              <a:t>If whole genome sequencing is done on biospecimens</a:t>
            </a:r>
          </a:p>
          <a:p>
            <a:endParaRPr lang="en-US" dirty="0"/>
          </a:p>
        </p:txBody>
      </p:sp>
    </p:spTree>
    <p:extLst>
      <p:ext uri="{BB962C8B-B14F-4D97-AF65-F5344CB8AC3E}">
        <p14:creationId xmlns:p14="http://schemas.microsoft.com/office/powerpoint/2010/main" val="22208473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671" y="107158"/>
            <a:ext cx="7679871" cy="782662"/>
          </a:xfrm>
        </p:spPr>
        <p:txBody>
          <a:bodyPr/>
          <a:lstStyle/>
          <a:p>
            <a:pPr>
              <a:defRPr/>
            </a:pPr>
            <a:r>
              <a:rPr lang="en-US" dirty="0">
                <a:latin typeface="Georgia" pitchFamily="18" charset="0"/>
              </a:rPr>
              <a:t>IRB/PB Process</a:t>
            </a:r>
            <a:endParaRPr lang="en-US" dirty="0"/>
          </a:p>
        </p:txBody>
      </p:sp>
      <p:sp>
        <p:nvSpPr>
          <p:cNvPr id="3" name="Content Placeholder 2"/>
          <p:cNvSpPr>
            <a:spLocks noGrp="1"/>
          </p:cNvSpPr>
          <p:nvPr>
            <p:ph idx="1"/>
          </p:nvPr>
        </p:nvSpPr>
        <p:spPr>
          <a:xfrm>
            <a:off x="804671" y="1080320"/>
            <a:ext cx="8120253" cy="5045843"/>
          </a:xfrm>
        </p:spPr>
        <p:txBody>
          <a:bodyPr/>
          <a:lstStyle/>
          <a:p>
            <a:pPr>
              <a:defRPr/>
            </a:pPr>
            <a:r>
              <a:rPr lang="en-US" sz="2400" dirty="0">
                <a:latin typeface="Arial" panose="020B0604020202020204" pitchFamily="34" charset="0"/>
                <a:cs typeface="Arial" panose="020B0604020202020204" pitchFamily="34" charset="0"/>
              </a:rPr>
              <a:t>Participants have a right to refuse to sign the Consent/RA</a:t>
            </a:r>
          </a:p>
          <a:p>
            <a:pPr>
              <a:defRPr/>
            </a:pPr>
            <a:endParaRPr lang="en-US" sz="2400" dirty="0">
              <a:latin typeface="Arial" panose="020B0604020202020204" pitchFamily="34" charset="0"/>
              <a:cs typeface="Arial" panose="020B0604020202020204" pitchFamily="34" charset="0"/>
            </a:endParaRPr>
          </a:p>
          <a:p>
            <a:pPr>
              <a:defRPr/>
            </a:pPr>
            <a:r>
              <a:rPr lang="en-US" sz="2400" dirty="0">
                <a:latin typeface="Arial" panose="020B0604020202020204" pitchFamily="34" charset="0"/>
                <a:cs typeface="Arial" panose="020B0604020202020204" pitchFamily="34" charset="0"/>
              </a:rPr>
              <a:t>Participants have the right to revoke the Consent/RA</a:t>
            </a:r>
          </a:p>
          <a:p>
            <a:pPr lvl="1">
              <a:defRPr/>
            </a:pPr>
            <a:r>
              <a:rPr lang="en-US" sz="2400" dirty="0">
                <a:latin typeface="Arial" panose="020B0604020202020204" pitchFamily="34" charset="0"/>
                <a:cs typeface="Arial" panose="020B0604020202020204" pitchFamily="34" charset="0"/>
              </a:rPr>
              <a:t>OHRP regulations allow a participant to withdraw from a study at any time; it’s their right and privilege</a:t>
            </a:r>
          </a:p>
          <a:p>
            <a:pPr lvl="1">
              <a:defRPr/>
            </a:pPr>
            <a:r>
              <a:rPr lang="en-US" sz="2400" dirty="0">
                <a:latin typeface="Arial" panose="020B0604020202020204" pitchFamily="34" charset="0"/>
                <a:cs typeface="Arial" panose="020B0604020202020204" pitchFamily="34" charset="0"/>
              </a:rPr>
              <a:t>Privacy regulations require a participant to withdraw in </a:t>
            </a:r>
            <a:r>
              <a:rPr lang="en-US" sz="2400" i="1" u="sng" dirty="0">
                <a:latin typeface="Arial" panose="020B0604020202020204" pitchFamily="34" charset="0"/>
                <a:cs typeface="Arial" panose="020B0604020202020204" pitchFamily="34" charset="0"/>
              </a:rPr>
              <a:t>writing</a:t>
            </a:r>
            <a:r>
              <a:rPr lang="en-US" sz="2400" dirty="0">
                <a:latin typeface="Arial" panose="020B0604020202020204" pitchFamily="34" charset="0"/>
                <a:cs typeface="Arial" panose="020B0604020202020204" pitchFamily="34" charset="0"/>
              </a:rPr>
              <a:t> to revoke subsequent use or disclosure of their PHI</a:t>
            </a:r>
          </a:p>
          <a:p>
            <a:pPr lvl="1">
              <a:defRPr/>
            </a:pPr>
            <a:r>
              <a:rPr lang="en-US" sz="2400" dirty="0">
                <a:latin typeface="Arial" panose="020B0604020202020204" pitchFamily="34" charset="0"/>
                <a:cs typeface="Arial" panose="020B0604020202020204" pitchFamily="34" charset="0"/>
              </a:rPr>
              <a:t>If data has already been submitted, used or disclosed it cannot be revoked</a:t>
            </a:r>
          </a:p>
          <a:p>
            <a:pPr>
              <a:defRPr/>
            </a:pPr>
            <a:endParaRPr lang="en-US" sz="22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p:cNvSpPr>
            <a:spLocks noGrp="1" noChangeArrowheads="1"/>
          </p:cNvSpPr>
          <p:nvPr>
            <p:ph idx="1"/>
          </p:nvPr>
        </p:nvSpPr>
        <p:spPr>
          <a:xfrm>
            <a:off x="790574" y="1101725"/>
            <a:ext cx="7972425" cy="5222875"/>
          </a:xfrm>
        </p:spPr>
        <p:txBody>
          <a:bodyPr/>
          <a:lstStyle/>
          <a:p>
            <a:pPr marL="0" indent="0">
              <a:buNone/>
            </a:pPr>
            <a:r>
              <a:rPr lang="en-US" sz="2400" b="1" dirty="0">
                <a:latin typeface="Arial" panose="020B0604020202020204" pitchFamily="34" charset="0"/>
                <a:cs typeface="Arial" panose="020B0604020202020204" pitchFamily="34" charset="0"/>
              </a:rPr>
              <a:t>ICH Guidelines 4.8.7:</a:t>
            </a:r>
          </a:p>
          <a:p>
            <a:pPr marL="0" indent="0">
              <a:buNone/>
            </a:pPr>
            <a:endParaRPr lang="en-US" sz="2400" dirty="0">
              <a:latin typeface="Arial" panose="020B0604020202020204" pitchFamily="34" charset="0"/>
              <a:cs typeface="Arial" panose="020B0604020202020204" pitchFamily="34" charset="0"/>
            </a:endParaRPr>
          </a:p>
          <a:p>
            <a:pPr marL="0" indent="0" eaLnBrk="1" hangingPunct="1">
              <a:buFontTx/>
              <a:buNone/>
            </a:pPr>
            <a:r>
              <a:rPr lang="en-US" sz="2400" dirty="0">
                <a:latin typeface="Arial" panose="020B0604020202020204" pitchFamily="34" charset="0"/>
                <a:cs typeface="Arial" panose="020B0604020202020204" pitchFamily="34" charset="0"/>
              </a:rPr>
              <a:t>“Before the informed consent may be obtained, the investigator or a person designated by the investigator, should provide the subject… </a:t>
            </a:r>
            <a:r>
              <a:rPr lang="en-US" sz="2400" u="sng" dirty="0">
                <a:latin typeface="Arial" panose="020B0604020202020204" pitchFamily="34" charset="0"/>
                <a:cs typeface="Arial" panose="020B0604020202020204" pitchFamily="34" charset="0"/>
              </a:rPr>
              <a:t>ample time</a:t>
            </a:r>
            <a:r>
              <a:rPr lang="en-US" sz="2400" dirty="0">
                <a:latin typeface="Arial" panose="020B0604020202020204" pitchFamily="34" charset="0"/>
                <a:cs typeface="Arial" panose="020B0604020202020204" pitchFamily="34" charset="0"/>
              </a:rPr>
              <a:t> and opportunity to inquire about the details of the trial and to decide whether or not to participate… </a:t>
            </a:r>
            <a:r>
              <a:rPr lang="en-US" sz="2400" u="sng" dirty="0">
                <a:latin typeface="Arial" panose="020B0604020202020204" pitchFamily="34" charset="0"/>
                <a:cs typeface="Arial" panose="020B0604020202020204" pitchFamily="34" charset="0"/>
              </a:rPr>
              <a:t>All questions</a:t>
            </a:r>
            <a:r>
              <a:rPr lang="en-US" sz="2400" dirty="0">
                <a:latin typeface="Arial" panose="020B0604020202020204" pitchFamily="34" charset="0"/>
                <a:cs typeface="Arial" panose="020B0604020202020204" pitchFamily="34" charset="0"/>
              </a:rPr>
              <a:t> about the trial should be answered to the satisfaction of the subject…”</a:t>
            </a:r>
          </a:p>
        </p:txBody>
      </p:sp>
      <p:sp>
        <p:nvSpPr>
          <p:cNvPr id="8" name="Rectangle 4"/>
          <p:cNvSpPr>
            <a:spLocks noChangeArrowheads="1"/>
          </p:cNvSpPr>
          <p:nvPr/>
        </p:nvSpPr>
        <p:spPr bwMode="auto">
          <a:xfrm>
            <a:off x="790575" y="381000"/>
            <a:ext cx="7958138" cy="720725"/>
          </a:xfrm>
          <a:prstGeom prst="rect">
            <a:avLst/>
          </a:prstGeom>
          <a:noFill/>
          <a:ln w="9525">
            <a:noFill/>
            <a:miter lim="800000"/>
            <a:headEnd/>
            <a:tailEnd/>
          </a:ln>
        </p:spPr>
        <p:txBody>
          <a:bodyPr anchor="ctr"/>
          <a:lstStyle/>
          <a:p>
            <a:r>
              <a:rPr lang="en-US" sz="3000" b="1" dirty="0">
                <a:latin typeface="Georgia" pitchFamily="18" charset="0"/>
              </a:rPr>
              <a:t>IRB/PB Process</a:t>
            </a:r>
            <a:endParaRPr lang="en-US" sz="3000" b="1" cap="small" dirty="0">
              <a:solidFill>
                <a:srgbClr val="C00000"/>
              </a:solidFill>
              <a:latin typeface="Corbel" pitchFamily="34" charset="0"/>
            </a:endParaRPr>
          </a:p>
        </p:txBody>
      </p:sp>
    </p:spTree>
    <p:extLst>
      <p:ext uri="{BB962C8B-B14F-4D97-AF65-F5344CB8AC3E}">
        <p14:creationId xmlns:p14="http://schemas.microsoft.com/office/powerpoint/2010/main" val="3584094712"/>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8562" y="838200"/>
            <a:ext cx="7159563" cy="5153025"/>
          </a:xfrm>
        </p:spPr>
        <p:txBody>
          <a:bodyPr>
            <a:normAutofit/>
          </a:bodyPr>
          <a:lstStyle/>
          <a:p>
            <a:pPr lvl="2" algn="ctr">
              <a:buNone/>
            </a:pPr>
            <a:r>
              <a:rPr lang="en-US" sz="3000" b="1" dirty="0">
                <a:latin typeface="Arial" panose="020B0604020202020204" pitchFamily="34" charset="0"/>
                <a:cs typeface="Arial" panose="020B0604020202020204" pitchFamily="34" charset="0"/>
              </a:rPr>
              <a:t>Consent Discussion is Key!</a:t>
            </a:r>
          </a:p>
          <a:p>
            <a:pPr lvl="3">
              <a:buNone/>
            </a:pPr>
            <a:endParaRPr lang="en-US" sz="2600" dirty="0">
              <a:latin typeface="Arial" panose="020B0604020202020204" pitchFamily="34" charset="0"/>
              <a:cs typeface="Arial" panose="020B0604020202020204" pitchFamily="34" charset="0"/>
            </a:endParaRPr>
          </a:p>
          <a:p>
            <a:pPr lvl="3">
              <a:buNone/>
            </a:pPr>
            <a:endParaRPr lang="en-US" sz="2600" dirty="0">
              <a:latin typeface="Arial" panose="020B0604020202020204" pitchFamily="34" charset="0"/>
              <a:cs typeface="Arial" panose="020B0604020202020204" pitchFamily="34" charset="0"/>
            </a:endParaRPr>
          </a:p>
          <a:p>
            <a:pPr lvl="3">
              <a:buNone/>
            </a:pPr>
            <a:endParaRPr lang="en-US" sz="2600" dirty="0">
              <a:latin typeface="Arial" panose="020B0604020202020204" pitchFamily="34" charset="0"/>
              <a:cs typeface="Arial" panose="020B0604020202020204" pitchFamily="34" charset="0"/>
            </a:endParaRPr>
          </a:p>
          <a:p>
            <a:pPr lvl="3">
              <a:buNone/>
            </a:pPr>
            <a:endParaRPr lang="en-US" sz="2600" dirty="0">
              <a:latin typeface="Arial" panose="020B0604020202020204" pitchFamily="34" charset="0"/>
              <a:cs typeface="Arial" panose="020B0604020202020204" pitchFamily="34" charset="0"/>
            </a:endParaRPr>
          </a:p>
          <a:p>
            <a:pPr lvl="3">
              <a:buNone/>
            </a:pPr>
            <a:endParaRPr lang="en-US" sz="2600" dirty="0">
              <a:latin typeface="Arial" panose="020B0604020202020204" pitchFamily="34" charset="0"/>
              <a:cs typeface="Arial" panose="020B0604020202020204" pitchFamily="34" charset="0"/>
            </a:endParaRPr>
          </a:p>
          <a:p>
            <a:pPr lvl="3">
              <a:buNone/>
            </a:pPr>
            <a:endParaRPr lang="en-US" sz="2600" dirty="0">
              <a:solidFill>
                <a:schemeClr val="tx1">
                  <a:lumMod val="85000"/>
                  <a:lumOff val="15000"/>
                </a:schemeClr>
              </a:solidFill>
              <a:latin typeface="Arial" panose="020B0604020202020204" pitchFamily="34" charset="0"/>
              <a:cs typeface="Arial" panose="020B0604020202020204" pitchFamily="34" charset="0"/>
            </a:endParaRPr>
          </a:p>
          <a:p>
            <a:pPr lvl="3">
              <a:buNone/>
            </a:pPr>
            <a:endParaRPr lang="en-US" sz="2600" dirty="0">
              <a:solidFill>
                <a:schemeClr val="tx1">
                  <a:lumMod val="85000"/>
                  <a:lumOff val="15000"/>
                </a:schemeClr>
              </a:solidFill>
              <a:latin typeface="Arial" panose="020B0604020202020204" pitchFamily="34" charset="0"/>
              <a:cs typeface="Arial" panose="020B0604020202020204" pitchFamily="34" charset="0"/>
            </a:endParaRPr>
          </a:p>
          <a:p>
            <a:pPr lvl="3">
              <a:buNone/>
            </a:pPr>
            <a:endParaRPr lang="en-US" sz="2600" dirty="0">
              <a:latin typeface="Arial" panose="020B0604020202020204" pitchFamily="34" charset="0"/>
              <a:cs typeface="Arial" panose="020B0604020202020204" pitchFamily="34" charset="0"/>
            </a:endParaRPr>
          </a:p>
          <a:p>
            <a:pPr lvl="3">
              <a:buNone/>
            </a:pPr>
            <a:endParaRPr lang="en-US" sz="26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6" name="Oval 5"/>
          <p:cNvSpPr/>
          <p:nvPr/>
        </p:nvSpPr>
        <p:spPr>
          <a:xfrm>
            <a:off x="1143000" y="1905000"/>
            <a:ext cx="2590800" cy="25146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latin typeface="Century Gothic" pitchFamily="34" charset="0"/>
              </a:rPr>
              <a:t>Consenting Professional </a:t>
            </a:r>
          </a:p>
        </p:txBody>
      </p:sp>
      <p:sp>
        <p:nvSpPr>
          <p:cNvPr id="7" name="Oval 6"/>
          <p:cNvSpPr/>
          <p:nvPr/>
        </p:nvSpPr>
        <p:spPr>
          <a:xfrm>
            <a:off x="5638800" y="1905000"/>
            <a:ext cx="2590800" cy="25146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latin typeface="Century Gothic" pitchFamily="34" charset="0"/>
              </a:rPr>
              <a:t>Participant</a:t>
            </a:r>
          </a:p>
        </p:txBody>
      </p:sp>
      <p:sp>
        <p:nvSpPr>
          <p:cNvPr id="9" name="Left-Right Arrow 8"/>
          <p:cNvSpPr/>
          <p:nvPr/>
        </p:nvSpPr>
        <p:spPr>
          <a:xfrm>
            <a:off x="4038600" y="2971800"/>
            <a:ext cx="1216152" cy="484632"/>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B85EA0F-67CF-4A2D-9A7D-E2E34969E137}"/>
              </a:ext>
            </a:extLst>
          </p:cNvPr>
          <p:cNvSpPr txBox="1"/>
          <p:nvPr/>
        </p:nvSpPr>
        <p:spPr>
          <a:xfrm>
            <a:off x="698563" y="284202"/>
            <a:ext cx="7896225" cy="553998"/>
          </a:xfrm>
          <a:prstGeom prst="rect">
            <a:avLst/>
          </a:prstGeom>
          <a:noFill/>
        </p:spPr>
        <p:txBody>
          <a:bodyPr wrap="square" rtlCol="0">
            <a:spAutoFit/>
          </a:bodyPr>
          <a:lstStyle/>
          <a:p>
            <a:r>
              <a:rPr lang="en-US" sz="3000" b="1" dirty="0">
                <a:latin typeface="Georgia" pitchFamily="18" charset="0"/>
              </a:rPr>
              <a:t>IRB/PB Process</a:t>
            </a:r>
            <a:endParaRPr lang="en-US" sz="3000" b="1" cap="small" dirty="0">
              <a:solidFill>
                <a:srgbClr val="C00000"/>
              </a:solidFill>
              <a:latin typeface="Corbel" pitchFamily="34" charset="0"/>
            </a:endParaRPr>
          </a:p>
        </p:txBody>
      </p:sp>
    </p:spTree>
    <p:extLst>
      <p:ext uri="{BB962C8B-B14F-4D97-AF65-F5344CB8AC3E}">
        <p14:creationId xmlns:p14="http://schemas.microsoft.com/office/powerpoint/2010/main" val="3768538459"/>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eorgia" pitchFamily="18" charset="0"/>
              </a:rPr>
              <a:t>IRB/PB Process: MSK IRB/PB	</a:t>
            </a:r>
          </a:p>
        </p:txBody>
      </p:sp>
      <p:sp>
        <p:nvSpPr>
          <p:cNvPr id="3" name="Content Placeholder 2"/>
          <p:cNvSpPr>
            <a:spLocks noGrp="1"/>
          </p:cNvSpPr>
          <p:nvPr>
            <p:ph idx="1"/>
          </p:nvPr>
        </p:nvSpPr>
        <p:spPr/>
        <p:txBody>
          <a:bodyPr/>
          <a:lstStyle/>
          <a:p>
            <a:r>
              <a:rPr lang="en-US" sz="2800" dirty="0"/>
              <a:t>3 IRB/PBs comprised of multi-disease disciplines, non-scientists and community members</a:t>
            </a:r>
          </a:p>
          <a:p>
            <a:endParaRPr lang="en-US" sz="2800" dirty="0"/>
          </a:p>
          <a:p>
            <a:r>
              <a:rPr lang="en-US" sz="2800" dirty="0"/>
              <a:t>Meet weekly to assure time to activation for our clinical trials is reasonable allowing our patient populations access to our protocols </a:t>
            </a:r>
          </a:p>
          <a:p>
            <a:endParaRPr lang="en-US" sz="2800" dirty="0"/>
          </a:p>
          <a:p>
            <a:r>
              <a:rPr lang="en-US" sz="2800" dirty="0"/>
              <a:t>Human Research Protection Program to support both Boards and the Clinical Research Community (~20 staff)</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rrowheads="1"/>
          </p:cNvSpPr>
          <p:nvPr>
            <p:ph type="title"/>
          </p:nvPr>
        </p:nvSpPr>
        <p:spPr/>
        <p:txBody>
          <a:bodyPr/>
          <a:lstStyle/>
          <a:p>
            <a:pPr eaLnBrk="1" hangingPunct="1">
              <a:defRPr/>
            </a:pPr>
            <a:r>
              <a:rPr lang="en-US" dirty="0">
                <a:latin typeface="Georgia" pitchFamily="18" charset="0"/>
              </a:rPr>
              <a:t>References</a:t>
            </a:r>
          </a:p>
        </p:txBody>
      </p:sp>
      <p:sp>
        <p:nvSpPr>
          <p:cNvPr id="70659" name="Rectangle 3"/>
          <p:cNvSpPr>
            <a:spLocks noGrp="1" noChangeArrowheads="1"/>
          </p:cNvSpPr>
          <p:nvPr>
            <p:ph idx="1"/>
          </p:nvPr>
        </p:nvSpPr>
        <p:spPr/>
        <p:txBody>
          <a:bodyPr/>
          <a:lstStyle/>
          <a:p>
            <a:pPr eaLnBrk="1" hangingPunct="1">
              <a:lnSpc>
                <a:spcPct val="90000"/>
              </a:lnSpc>
              <a:defRPr/>
            </a:pPr>
            <a:r>
              <a:rPr lang="en-US" sz="1400" dirty="0"/>
              <a:t>“Ethical and Regulatory Aspects of Clinical Research”; Ezekiel J. Emanuel, et al.</a:t>
            </a:r>
          </a:p>
          <a:p>
            <a:pPr eaLnBrk="1" hangingPunct="1">
              <a:lnSpc>
                <a:spcPct val="90000"/>
              </a:lnSpc>
              <a:defRPr/>
            </a:pPr>
            <a:endParaRPr lang="en-US" sz="1400" dirty="0"/>
          </a:p>
          <a:p>
            <a:pPr eaLnBrk="1" hangingPunct="1">
              <a:lnSpc>
                <a:spcPct val="90000"/>
              </a:lnSpc>
              <a:defRPr/>
            </a:pPr>
            <a:r>
              <a:rPr lang="en-US" sz="1400" dirty="0"/>
              <a:t>“Ethics and Regulation of Clinical Research”; Robert J. Levine.</a:t>
            </a:r>
          </a:p>
          <a:p>
            <a:pPr eaLnBrk="1" hangingPunct="1">
              <a:lnSpc>
                <a:spcPct val="90000"/>
              </a:lnSpc>
              <a:defRPr/>
            </a:pPr>
            <a:endParaRPr lang="en-US" sz="1400" dirty="0"/>
          </a:p>
          <a:p>
            <a:pPr eaLnBrk="1" hangingPunct="1">
              <a:lnSpc>
                <a:spcPct val="90000"/>
              </a:lnSpc>
              <a:defRPr/>
            </a:pPr>
            <a:r>
              <a:rPr lang="en-US" sz="1400" dirty="0"/>
              <a:t>“Institutional Review Board Management and Function”; Robert Amdur &amp; Elizabeth Bankert.</a:t>
            </a:r>
          </a:p>
          <a:p>
            <a:pPr eaLnBrk="1" hangingPunct="1">
              <a:lnSpc>
                <a:spcPct val="90000"/>
              </a:lnSpc>
              <a:defRPr/>
            </a:pPr>
            <a:endParaRPr lang="en-US" sz="1400" dirty="0"/>
          </a:p>
          <a:p>
            <a:pPr eaLnBrk="1" hangingPunct="1">
              <a:lnSpc>
                <a:spcPct val="90000"/>
              </a:lnSpc>
              <a:defRPr/>
            </a:pPr>
            <a:r>
              <a:rPr lang="en-US" sz="1400" dirty="0"/>
              <a:t>“Protecting Study Volunteers in Research – A Manual for Investigative Sites”; Cynthia Dunn &amp; Gary L. Chadwick.</a:t>
            </a:r>
          </a:p>
          <a:p>
            <a:pPr eaLnBrk="1" hangingPunct="1">
              <a:lnSpc>
                <a:spcPct val="90000"/>
              </a:lnSpc>
              <a:defRPr/>
            </a:pPr>
            <a:endParaRPr lang="en-US" sz="1400" dirty="0"/>
          </a:p>
          <a:p>
            <a:pPr eaLnBrk="1" hangingPunct="1">
              <a:lnSpc>
                <a:spcPct val="90000"/>
              </a:lnSpc>
              <a:defRPr/>
            </a:pPr>
            <a:r>
              <a:rPr lang="en-US" sz="1400" dirty="0"/>
              <a:t>“Trials and Tribulation- Last summer’s painful events have forced the university to confront tough questions about its program for ensuring patient safety in clinical research trials. Where does Johns Hopkins go from here?” Dale </a:t>
            </a:r>
            <a:r>
              <a:rPr lang="en-US" sz="1400" dirty="0" err="1"/>
              <a:t>Keiger</a:t>
            </a:r>
            <a:r>
              <a:rPr lang="en-US" sz="1400" dirty="0"/>
              <a:t> and Sue De Pasquale – Johns Hopkins Magazine</a:t>
            </a:r>
          </a:p>
          <a:p>
            <a:pPr>
              <a:lnSpc>
                <a:spcPct val="90000"/>
              </a:lnSpc>
              <a:defRPr/>
            </a:pPr>
            <a:endParaRPr lang="en-US" sz="1400" dirty="0"/>
          </a:p>
          <a:p>
            <a:pPr>
              <a:lnSpc>
                <a:spcPct val="90000"/>
              </a:lnSpc>
              <a:defRPr/>
            </a:pPr>
            <a:r>
              <a:rPr lang="en-US" sz="1400" dirty="0"/>
              <a:t>WMA Declaration of Helsinki- Ethical Principles for Medical Research Involving Human Subjects – 19 March 2018 (https://www.wma.net/policies-post/wma-declaration-of-helsinki-ethical-principles-for-medical-research-involving-human-subjects/)</a:t>
            </a:r>
          </a:p>
          <a:p>
            <a:pPr eaLnBrk="1" hangingPunct="1">
              <a:lnSpc>
                <a:spcPct val="90000"/>
              </a:lnSpc>
              <a:defRPr/>
            </a:pPr>
            <a:endParaRPr lang="en-US" dirty="0"/>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endParaRPr lang="en-US" dirty="0"/>
          </a:p>
          <a:p>
            <a:pPr algn="ctr">
              <a:buNone/>
            </a:pPr>
            <a:endParaRPr lang="en-US" dirty="0"/>
          </a:p>
          <a:p>
            <a:pPr algn="ctr">
              <a:buNone/>
            </a:pPr>
            <a:r>
              <a:rPr lang="en-US" sz="4000" dirty="0"/>
              <a:t>Questions &amp; Discussion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title"/>
          </p:nvPr>
        </p:nvSpPr>
        <p:spPr/>
        <p:txBody>
          <a:bodyPr/>
          <a:lstStyle/>
          <a:p>
            <a:pPr>
              <a:defRPr/>
            </a:pPr>
            <a:r>
              <a:rPr lang="en-US" dirty="0">
                <a:latin typeface="Georgia" pitchFamily="18" charset="0"/>
              </a:rPr>
              <a:t>Historical Events</a:t>
            </a:r>
            <a:endParaRPr lang="en-US" dirty="0">
              <a:solidFill>
                <a:schemeClr val="hlink"/>
              </a:solidFill>
            </a:endParaRPr>
          </a:p>
        </p:txBody>
      </p:sp>
      <p:sp>
        <p:nvSpPr>
          <p:cNvPr id="45059" name="Rectangle 3"/>
          <p:cNvSpPr>
            <a:spLocks noGrp="1" noChangeArrowheads="1"/>
          </p:cNvSpPr>
          <p:nvPr>
            <p:ph idx="1"/>
          </p:nvPr>
        </p:nvSpPr>
        <p:spPr/>
        <p:txBody>
          <a:bodyPr/>
          <a:lstStyle/>
          <a:p>
            <a:pPr eaLnBrk="1" hangingPunct="1">
              <a:buNone/>
              <a:defRPr/>
            </a:pPr>
            <a:r>
              <a:rPr lang="en-US" sz="2900" b="1" dirty="0"/>
              <a:t>Nuremberg Trials/Code:</a:t>
            </a:r>
          </a:p>
          <a:p>
            <a:pPr eaLnBrk="1" hangingPunct="1">
              <a:defRPr/>
            </a:pPr>
            <a:r>
              <a:rPr lang="en-US" sz="2400" dirty="0"/>
              <a:t>Nuremberg War Crime Trials (</a:t>
            </a:r>
            <a:r>
              <a:rPr lang="en-US" sz="2400" i="1" dirty="0"/>
              <a:t>1947</a:t>
            </a:r>
            <a:r>
              <a:rPr lang="en-US" sz="2400" dirty="0"/>
              <a:t>) uncovered atrocious acts against individuals for research purposes</a:t>
            </a:r>
          </a:p>
          <a:p>
            <a:pPr eaLnBrk="1" hangingPunct="1">
              <a:defRPr/>
            </a:pPr>
            <a:endParaRPr lang="en-US" sz="2400" dirty="0"/>
          </a:p>
          <a:p>
            <a:pPr eaLnBrk="1" hangingPunct="1">
              <a:defRPr/>
            </a:pPr>
            <a:r>
              <a:rPr lang="en-US" sz="2400" dirty="0"/>
              <a:t>Nazi doctors experimenting on prisoners in concentration camps; no consent and no respect for risk/benefit ratio</a:t>
            </a:r>
          </a:p>
          <a:p>
            <a:pPr>
              <a:defRPr/>
            </a:pPr>
            <a:endParaRPr lang="en-US" sz="2400" dirty="0"/>
          </a:p>
          <a:p>
            <a:pPr>
              <a:defRPr/>
            </a:pPr>
            <a:r>
              <a:rPr lang="en-US" sz="2400" dirty="0"/>
              <a:t>“Nuremberg code was drafted as a set of </a:t>
            </a:r>
            <a:r>
              <a:rPr lang="en-US" sz="2400" i="1" u="sng" dirty="0"/>
              <a:t>standards</a:t>
            </a:r>
            <a:r>
              <a:rPr lang="en-US" sz="2400" dirty="0"/>
              <a:t> for judging physicians and scientists who had conducted these experiments”</a:t>
            </a:r>
          </a:p>
          <a:p>
            <a:pPr eaLnBrk="1" hangingPunct="1">
              <a:defRPr/>
            </a:pPr>
            <a:endParaRPr lang="en-US" sz="2800"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title"/>
          </p:nvPr>
        </p:nvSpPr>
        <p:spPr/>
        <p:txBody>
          <a:bodyPr/>
          <a:lstStyle/>
          <a:p>
            <a:pPr>
              <a:defRPr/>
            </a:pPr>
            <a:r>
              <a:rPr lang="en-US" dirty="0">
                <a:latin typeface="Georgia" pitchFamily="18" charset="0"/>
              </a:rPr>
              <a:t>Historical Events</a:t>
            </a:r>
            <a:endParaRPr lang="en-US" dirty="0">
              <a:solidFill>
                <a:schemeClr val="hlink"/>
              </a:solidFill>
            </a:endParaRPr>
          </a:p>
        </p:txBody>
      </p:sp>
      <p:sp>
        <p:nvSpPr>
          <p:cNvPr id="45059" name="Rectangle 3"/>
          <p:cNvSpPr>
            <a:spLocks noGrp="1" noChangeArrowheads="1"/>
          </p:cNvSpPr>
          <p:nvPr>
            <p:ph idx="1"/>
          </p:nvPr>
        </p:nvSpPr>
        <p:spPr/>
        <p:txBody>
          <a:bodyPr/>
          <a:lstStyle/>
          <a:p>
            <a:pPr eaLnBrk="1" hangingPunct="1">
              <a:defRPr/>
            </a:pPr>
            <a:r>
              <a:rPr lang="en-US" sz="2200" dirty="0"/>
              <a:t>“This code became the prototype of many later codes intended to assure that research involving human subjects would be carried out in an ethical manner.”</a:t>
            </a:r>
          </a:p>
          <a:p>
            <a:pPr lvl="1">
              <a:defRPr/>
            </a:pPr>
            <a:r>
              <a:rPr lang="en-US" sz="2200" dirty="0"/>
              <a:t>Voluntary consent necessary</a:t>
            </a:r>
          </a:p>
          <a:p>
            <a:pPr lvl="1">
              <a:defRPr/>
            </a:pPr>
            <a:r>
              <a:rPr lang="en-US" sz="2200" dirty="0"/>
              <a:t>Research must be necessary</a:t>
            </a:r>
          </a:p>
          <a:p>
            <a:pPr lvl="1">
              <a:defRPr/>
            </a:pPr>
            <a:r>
              <a:rPr lang="en-US" sz="2200" dirty="0"/>
              <a:t>Reduce risk</a:t>
            </a:r>
          </a:p>
          <a:p>
            <a:pPr>
              <a:defRPr/>
            </a:pPr>
            <a:endParaRPr lang="en-US" sz="2200" dirty="0"/>
          </a:p>
          <a:p>
            <a:pPr>
              <a:defRPr/>
            </a:pPr>
            <a:r>
              <a:rPr lang="en-US" sz="2200" dirty="0"/>
              <a:t>“Nuremberg Code is a landmark document; </a:t>
            </a:r>
            <a:r>
              <a:rPr lang="en-US" sz="2200" u="sng" dirty="0"/>
              <a:t>but</a:t>
            </a:r>
            <a:r>
              <a:rPr lang="en-US" sz="2200" dirty="0"/>
              <a:t> </a:t>
            </a:r>
          </a:p>
          <a:p>
            <a:pPr lvl="1">
              <a:defRPr/>
            </a:pPr>
            <a:r>
              <a:rPr lang="en-US" sz="2200" dirty="0"/>
              <a:t>Failed to provide much response when issued….</a:t>
            </a:r>
          </a:p>
          <a:p>
            <a:pPr lvl="1">
              <a:defRPr/>
            </a:pPr>
            <a:r>
              <a:rPr lang="en-US" sz="2200" dirty="0"/>
              <a:t>Researchers working in democratic countries would not do such things….</a:t>
            </a:r>
          </a:p>
          <a:p>
            <a:pPr eaLnBrk="1" hangingPunct="1">
              <a:defRPr/>
            </a:pPr>
            <a:endParaRPr lang="en-US" sz="2800" dirty="0"/>
          </a:p>
        </p:txBody>
      </p:sp>
    </p:spTree>
    <p:extLst>
      <p:ext uri="{BB962C8B-B14F-4D97-AF65-F5344CB8AC3E}">
        <p14:creationId xmlns:p14="http://schemas.microsoft.com/office/powerpoint/2010/main" val="296492475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F6BFE-EDD4-47F5-9B03-AB09AFC4BE5D}"/>
              </a:ext>
            </a:extLst>
          </p:cNvPr>
          <p:cNvSpPr>
            <a:spLocks noGrp="1"/>
          </p:cNvSpPr>
          <p:nvPr>
            <p:ph type="title"/>
          </p:nvPr>
        </p:nvSpPr>
        <p:spPr/>
        <p:txBody>
          <a:bodyPr/>
          <a:lstStyle/>
          <a:p>
            <a:pPr>
              <a:defRPr/>
            </a:pPr>
            <a:r>
              <a:rPr lang="en-US" dirty="0">
                <a:latin typeface="Georgia" pitchFamily="18" charset="0"/>
              </a:rPr>
              <a:t>Historical Events</a:t>
            </a:r>
            <a:endParaRPr lang="en-US" dirty="0"/>
          </a:p>
        </p:txBody>
      </p:sp>
      <p:sp>
        <p:nvSpPr>
          <p:cNvPr id="3" name="Content Placeholder 2">
            <a:extLst>
              <a:ext uri="{FF2B5EF4-FFF2-40B4-BE49-F238E27FC236}">
                <a16:creationId xmlns:a16="http://schemas.microsoft.com/office/drawing/2014/main" id="{B34B138D-C443-40EE-B8F0-8A8D86E6C5CA}"/>
              </a:ext>
            </a:extLst>
          </p:cNvPr>
          <p:cNvSpPr>
            <a:spLocks noGrp="1"/>
          </p:cNvSpPr>
          <p:nvPr>
            <p:ph idx="1"/>
          </p:nvPr>
        </p:nvSpPr>
        <p:spPr>
          <a:xfrm>
            <a:off x="765628" y="1295400"/>
            <a:ext cx="7921171" cy="4830763"/>
          </a:xfrm>
        </p:spPr>
        <p:txBody>
          <a:bodyPr/>
          <a:lstStyle/>
          <a:p>
            <a:pPr>
              <a:defRPr/>
            </a:pPr>
            <a:r>
              <a:rPr lang="en-US" sz="2000" dirty="0"/>
              <a:t>In 1964 the WMA developed a code of research ethics, ‘Declaration of Helsinki’ that stemmed from Nuremberg code; amended several times to now have 32 principles:</a:t>
            </a:r>
          </a:p>
          <a:p>
            <a:pPr lvl="1"/>
            <a:r>
              <a:rPr lang="en-US" sz="2000" dirty="0"/>
              <a:t>“Physicians may not be involved in a research study involving human subjects unless they are confident that the risks have been adequately assessed and can be satisfactorily managed. </a:t>
            </a:r>
          </a:p>
          <a:p>
            <a:pPr lvl="1"/>
            <a:endParaRPr lang="en-US" sz="2000" dirty="0"/>
          </a:p>
          <a:p>
            <a:pPr lvl="1"/>
            <a:r>
              <a:rPr lang="en-US" sz="2000" dirty="0"/>
              <a:t>When the risks are found to outweigh the potential benefits or when there is conclusive proof of definitive outcomes, physicians must assess whether to continue, modify or immediately stop the study. (#18)</a:t>
            </a:r>
          </a:p>
          <a:p>
            <a:pPr lvl="2">
              <a:defRPr/>
            </a:pPr>
            <a:endParaRPr lang="en-US" sz="2000" dirty="0"/>
          </a:p>
        </p:txBody>
      </p:sp>
    </p:spTree>
    <p:extLst>
      <p:ext uri="{BB962C8B-B14F-4D97-AF65-F5344CB8AC3E}">
        <p14:creationId xmlns:p14="http://schemas.microsoft.com/office/powerpoint/2010/main" val="705051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62A6D-011A-462B-B136-59C8A72930E0}"/>
              </a:ext>
            </a:extLst>
          </p:cNvPr>
          <p:cNvSpPr>
            <a:spLocks noGrp="1"/>
          </p:cNvSpPr>
          <p:nvPr>
            <p:ph type="title"/>
          </p:nvPr>
        </p:nvSpPr>
        <p:spPr/>
        <p:txBody>
          <a:bodyPr/>
          <a:lstStyle/>
          <a:p>
            <a:r>
              <a:rPr lang="en-US" dirty="0">
                <a:latin typeface="Georgia" pitchFamily="18" charset="0"/>
              </a:rPr>
              <a:t>Historical Events</a:t>
            </a:r>
            <a:endParaRPr lang="en-US" dirty="0"/>
          </a:p>
        </p:txBody>
      </p:sp>
      <p:sp>
        <p:nvSpPr>
          <p:cNvPr id="3" name="Content Placeholder 2">
            <a:extLst>
              <a:ext uri="{FF2B5EF4-FFF2-40B4-BE49-F238E27FC236}">
                <a16:creationId xmlns:a16="http://schemas.microsoft.com/office/drawing/2014/main" id="{DF6DA172-658A-4B01-A936-90ADA56BF2EA}"/>
              </a:ext>
            </a:extLst>
          </p:cNvPr>
          <p:cNvSpPr>
            <a:spLocks noGrp="1"/>
          </p:cNvSpPr>
          <p:nvPr>
            <p:ph idx="1"/>
          </p:nvPr>
        </p:nvSpPr>
        <p:spPr/>
        <p:txBody>
          <a:bodyPr/>
          <a:lstStyle/>
          <a:p>
            <a:pPr lvl="1"/>
            <a:r>
              <a:rPr lang="en-US" sz="2000" dirty="0"/>
              <a:t>Medical research involving human subjects must conform to generally accepted scientific principles, be based on a thorough knowledge of the scientific literature, other relevant sources of information, and adequate laboratory and, as appropriate, animal experimentation. (#21)</a:t>
            </a:r>
          </a:p>
          <a:p>
            <a:pPr marL="457200" lvl="1" indent="0">
              <a:buNone/>
            </a:pPr>
            <a:endParaRPr lang="en-US" sz="2000" dirty="0"/>
          </a:p>
          <a:p>
            <a:pPr lvl="1"/>
            <a:r>
              <a:rPr lang="en-US" sz="2000" dirty="0"/>
              <a:t>Medical research with a vulnerable group is only justified if the research is responsive to the health needs or priorities of this group and the research cannot be carried out in a non-vulnerable group. In addition, this group should stand to benefit from the knowledge, practices or interventions that result from the research.” (#20)</a:t>
            </a:r>
          </a:p>
          <a:p>
            <a:endParaRPr lang="en-US" dirty="0"/>
          </a:p>
        </p:txBody>
      </p:sp>
    </p:spTree>
    <p:extLst>
      <p:ext uri="{BB962C8B-B14F-4D97-AF65-F5344CB8AC3E}">
        <p14:creationId xmlns:p14="http://schemas.microsoft.com/office/powerpoint/2010/main" val="4050360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rrowheads="1"/>
          </p:cNvSpPr>
          <p:nvPr>
            <p:ph type="title"/>
          </p:nvPr>
        </p:nvSpPr>
        <p:spPr/>
        <p:txBody>
          <a:bodyPr/>
          <a:lstStyle/>
          <a:p>
            <a:pPr>
              <a:defRPr/>
            </a:pPr>
            <a:r>
              <a:rPr lang="en-US" dirty="0">
                <a:latin typeface="Georgia" pitchFamily="18" charset="0"/>
              </a:rPr>
              <a:t>Historical Events</a:t>
            </a:r>
            <a:endParaRPr lang="en-US" dirty="0">
              <a:solidFill>
                <a:schemeClr val="hlink"/>
              </a:solidFill>
            </a:endParaRPr>
          </a:p>
        </p:txBody>
      </p:sp>
      <p:sp>
        <p:nvSpPr>
          <p:cNvPr id="51203" name="Rectangle 3"/>
          <p:cNvSpPr>
            <a:spLocks noGrp="1" noChangeArrowheads="1"/>
          </p:cNvSpPr>
          <p:nvPr>
            <p:ph idx="1"/>
          </p:nvPr>
        </p:nvSpPr>
        <p:spPr/>
        <p:txBody>
          <a:bodyPr/>
          <a:lstStyle/>
          <a:p>
            <a:pPr eaLnBrk="1" hangingPunct="1">
              <a:lnSpc>
                <a:spcPct val="90000"/>
              </a:lnSpc>
              <a:buNone/>
              <a:defRPr/>
            </a:pPr>
            <a:r>
              <a:rPr lang="en-US" sz="2900" b="1" dirty="0"/>
              <a:t>Tuskegee Syphilis Study:</a:t>
            </a:r>
          </a:p>
          <a:p>
            <a:pPr eaLnBrk="1" hangingPunct="1">
              <a:lnSpc>
                <a:spcPct val="90000"/>
              </a:lnSpc>
              <a:defRPr/>
            </a:pPr>
            <a:r>
              <a:rPr lang="en-US" sz="2600" dirty="0"/>
              <a:t>In 1932 the USPHS initiated an experiment in Macon County, AL, to determine the natural course of untreated, latent syphilis in black males.</a:t>
            </a:r>
          </a:p>
          <a:p>
            <a:pPr eaLnBrk="1" hangingPunct="1">
              <a:lnSpc>
                <a:spcPct val="90000"/>
              </a:lnSpc>
              <a:defRPr/>
            </a:pPr>
            <a:endParaRPr lang="en-US" sz="2600" dirty="0"/>
          </a:p>
          <a:p>
            <a:pPr eaLnBrk="1" hangingPunct="1">
              <a:lnSpc>
                <a:spcPct val="90000"/>
              </a:lnSpc>
              <a:defRPr/>
            </a:pPr>
            <a:r>
              <a:rPr lang="en-US" sz="2600" dirty="0"/>
              <a:t>Enrolled 400 syphilis infected males and 200 uninfected, controls.</a:t>
            </a:r>
          </a:p>
          <a:p>
            <a:pPr eaLnBrk="1" hangingPunct="1">
              <a:lnSpc>
                <a:spcPct val="90000"/>
              </a:lnSpc>
              <a:defRPr/>
            </a:pPr>
            <a:endParaRPr lang="en-US" sz="2600" dirty="0"/>
          </a:p>
          <a:p>
            <a:pPr eaLnBrk="1" hangingPunct="1">
              <a:lnSpc>
                <a:spcPct val="90000"/>
              </a:lnSpc>
              <a:defRPr/>
            </a:pPr>
            <a:r>
              <a:rPr lang="en-US" sz="2600" dirty="0"/>
              <a:t>First publication appeared in 1936 with papers issued every 4-6 years through the 1960s.</a:t>
            </a:r>
          </a:p>
        </p:txBody>
      </p:sp>
    </p:spTree>
  </p:cSld>
  <p:clrMapOvr>
    <a:masterClrMapping/>
  </p:clrMapOvr>
  <p:transition/>
</p:sld>
</file>

<file path=ppt/theme/theme1.xml><?xml version="1.0" encoding="utf-8"?>
<a:theme xmlns:a="http://schemas.openxmlformats.org/drawingml/2006/main" name="Slide1Template">
  <a:themeElements>
    <a:clrScheme name="MSK color pallete">
      <a:dk1>
        <a:sysClr val="windowText" lastClr="000000"/>
      </a:dk1>
      <a:lt1>
        <a:sysClr val="window" lastClr="FFFFFF"/>
      </a:lt1>
      <a:dk2>
        <a:srgbClr val="737373"/>
      </a:dk2>
      <a:lt2>
        <a:srgbClr val="B3B3A6"/>
      </a:lt2>
      <a:accent1>
        <a:srgbClr val="2986E2"/>
      </a:accent1>
      <a:accent2>
        <a:srgbClr val="F26529"/>
      </a:accent2>
      <a:accent3>
        <a:srgbClr val="FFF5BC"/>
      </a:accent3>
      <a:accent4>
        <a:srgbClr val="737373"/>
      </a:accent4>
      <a:accent5>
        <a:srgbClr val="B3B3A6"/>
      </a:accent5>
      <a:accent6>
        <a:srgbClr val="2875B4"/>
      </a:accent6>
      <a:hlink>
        <a:srgbClr val="00BDF2"/>
      </a:hlink>
      <a:folHlink>
        <a:srgbClr val="9BDC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Slide1Template" id="{03F4163E-8EE5-8E4B-B785-286A96067008}" vid="{CB926C4E-D035-DF42-AF97-2EB935907B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mageCreateDate xmlns="E64CF27C-2ECC-48E8-947E-CA63274FB2E8" xsi:nil="true"/>
    <PublishingExpirationDate xmlns="http://schemas.microsoft.com/sharepoint/v3" xsi:nil="true"/>
    <PublishingStartDate xmlns="http://schemas.microsoft.com/sharepoint/v3" xsi:nil="true"/>
    <wic_System_Copyright xmlns="http://schemas.microsoft.com/sharepoint/v3/fields" xsi:nil="true"/>
  </documentManagement>
</p:propertie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8DA1A4150FB2B848A3EB7B452BFA7AC5" ma:contentTypeVersion="1" ma:contentTypeDescription="Upload an image." ma:contentTypeScope="" ma:versionID="c5dd4a19140d82efd42bf2e2156fee3e">
  <xsd:schema xmlns:xsd="http://www.w3.org/2001/XMLSchema" xmlns:xs="http://www.w3.org/2001/XMLSchema" xmlns:p="http://schemas.microsoft.com/office/2006/metadata/properties" xmlns:ns1="http://schemas.microsoft.com/sharepoint/v3" xmlns:ns2="E64CF27C-2ECC-48E8-947E-CA63274FB2E8" xmlns:ns3="http://schemas.microsoft.com/sharepoint/v3/fields" targetNamespace="http://schemas.microsoft.com/office/2006/metadata/properties" ma:root="true" ma:fieldsID="8669bc30feb5185623fa09da941496e2" ns1:_="" ns2:_="" ns3:_="">
    <xsd:import namespace="http://schemas.microsoft.com/sharepoint/v3"/>
    <xsd:import namespace="E64CF27C-2ECC-48E8-947E-CA63274FB2E8"/>
    <xsd:import namespace="http://schemas.microsoft.com/sharepoint/v3/fields"/>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27" nillable="true" ma:displayName="Scheduling Start Date" ma:description="" ma:hidden="true" ma:internalName="PublishingStartDate">
      <xsd:simpleType>
        <xsd:restriction base="dms:Unknown"/>
      </xsd:simpleType>
    </xsd:element>
    <xsd:element name="PublishingExpirationDate" ma:index="28"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64CF27C-2ECC-48E8-947E-CA63274FB2E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1F69EB-AD96-4AD6-8A18-0C8728F5F031}">
  <ds:schemaRefs>
    <ds:schemaRef ds:uri="http://schemas.microsoft.com/sharepoint/v3/contenttype/forms"/>
  </ds:schemaRefs>
</ds:datastoreItem>
</file>

<file path=customXml/itemProps2.xml><?xml version="1.0" encoding="utf-8"?>
<ds:datastoreItem xmlns:ds="http://schemas.openxmlformats.org/officeDocument/2006/customXml" ds:itemID="{2B30647F-A921-45DD-9E91-010F7EF4FB48}">
  <ds:schemaRefs>
    <ds:schemaRef ds:uri="http://purl.org/dc/elements/1.1/"/>
    <ds:schemaRef ds:uri="http://www.w3.org/XML/1998/namespace"/>
    <ds:schemaRef ds:uri="http://purl.org/dc/dcmitype/"/>
    <ds:schemaRef ds:uri="http://schemas.microsoft.com/office/2006/metadata/properties"/>
    <ds:schemaRef ds:uri="http://schemas.microsoft.com/sharepoint/v3"/>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schemas.microsoft.com/sharepoint/v3/fields"/>
    <ds:schemaRef ds:uri="E64CF27C-2ECC-48E8-947E-CA63274FB2E8"/>
  </ds:schemaRefs>
</ds:datastoreItem>
</file>

<file path=customXml/itemProps3.xml><?xml version="1.0" encoding="utf-8"?>
<ds:datastoreItem xmlns:ds="http://schemas.openxmlformats.org/officeDocument/2006/customXml" ds:itemID="{E57EBD8B-EA50-4231-9F03-F9188E4066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64CF27C-2ECC-48E8-947E-CA63274FB2E8"/>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Slide1Template</Template>
  <TotalTime>842</TotalTime>
  <Words>2865</Words>
  <Application>Microsoft Office PowerPoint</Application>
  <PresentationFormat>On-screen Show (4:3)</PresentationFormat>
  <Paragraphs>394</Paragraphs>
  <Slides>46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Arial</vt:lpstr>
      <vt:lpstr>Calibri</vt:lpstr>
      <vt:lpstr>Century Gothic</vt:lpstr>
      <vt:lpstr>Corbel</vt:lpstr>
      <vt:lpstr>Georgia</vt:lpstr>
      <vt:lpstr>Times New Roman</vt:lpstr>
      <vt:lpstr>Wingdings</vt:lpstr>
      <vt:lpstr>Slide1Template</vt:lpstr>
      <vt:lpstr>Research Ethics, Regulatory Requirements, and the IRB/PB</vt:lpstr>
      <vt:lpstr>Agenda</vt:lpstr>
      <vt:lpstr>Major Events in Informed Consent History</vt:lpstr>
      <vt:lpstr>Historical Events</vt:lpstr>
      <vt:lpstr>Historical Events</vt:lpstr>
      <vt:lpstr>Historical Events</vt:lpstr>
      <vt:lpstr>Historical Events</vt:lpstr>
      <vt:lpstr>Historical Events</vt:lpstr>
      <vt:lpstr>Historical Events</vt:lpstr>
      <vt:lpstr>Historical Events</vt:lpstr>
      <vt:lpstr>Historical Events</vt:lpstr>
      <vt:lpstr>Historical Events</vt:lpstr>
      <vt:lpstr>Historical Events</vt:lpstr>
      <vt:lpstr>Historical Events</vt:lpstr>
      <vt:lpstr>Historical Events</vt:lpstr>
      <vt:lpstr>Historical Events</vt:lpstr>
      <vt:lpstr>Ethics, Regulations and Guidance</vt:lpstr>
      <vt:lpstr>Ethics and Clinical Research</vt:lpstr>
      <vt:lpstr>Ethics and Clinical Research</vt:lpstr>
      <vt:lpstr>Ethics and Clinical Research</vt:lpstr>
      <vt:lpstr>Ethics and Clinical Research</vt:lpstr>
      <vt:lpstr>Respect for Persons</vt:lpstr>
      <vt:lpstr>Beneficence</vt:lpstr>
      <vt:lpstr>Justice</vt:lpstr>
      <vt:lpstr>Federal Regulations and Guidance</vt:lpstr>
      <vt:lpstr>Common Rule Regulations</vt:lpstr>
      <vt:lpstr>DHHS Definition of Research</vt:lpstr>
      <vt:lpstr>DHHS Definition of a Human Subject</vt:lpstr>
      <vt:lpstr>Research: Where do we start? </vt:lpstr>
      <vt:lpstr>IRB/PB Process</vt:lpstr>
      <vt:lpstr>IRB/PB Process</vt:lpstr>
      <vt:lpstr>IRB/PB Process</vt:lpstr>
      <vt:lpstr>IRB/PB Process</vt:lpstr>
      <vt:lpstr>IRB/PB Process</vt:lpstr>
      <vt:lpstr>IRB/PB Process</vt:lpstr>
      <vt:lpstr>Key Information</vt:lpstr>
      <vt:lpstr>PowerPoint Presentation</vt:lpstr>
      <vt:lpstr>IRB/PB Process </vt:lpstr>
      <vt:lpstr>PowerPoint Presentation</vt:lpstr>
      <vt:lpstr>  IRB/PB Process</vt:lpstr>
      <vt:lpstr>IRB/PB Process</vt:lpstr>
      <vt:lpstr>PowerPoint Presentation</vt:lpstr>
      <vt:lpstr>PowerPoint Presentation</vt:lpstr>
      <vt:lpstr>IRB/PB Process: MSK IRB/PB </vt:lpstr>
      <vt:lpstr>References</vt:lpstr>
      <vt:lpstr>PowerPoint Presentation</vt:lpstr>
    </vt:vector>
  </TitlesOfParts>
  <Company>MSKCC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Your Presentation Here (Arial Bold 30 pt)</dc:title>
  <dc:creator>cambriar</dc:creator>
  <cp:lastModifiedBy>Baudin, Vicky</cp:lastModifiedBy>
  <cp:revision>51</cp:revision>
  <cp:lastPrinted>2019-11-05T22:28:00Z</cp:lastPrinted>
  <dcterms:created xsi:type="dcterms:W3CDTF">2017-05-30T15:02:22Z</dcterms:created>
  <dcterms:modified xsi:type="dcterms:W3CDTF">2025-04-01T22:05:14Z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0x0101009148F5A04DDD49CBA7127AADA5FB792B00AADE34325A8B49CDA8BB4DB53328F214008DA1A4150FB2B848A3EB7B452BFA7AC5</vt:lpwstr>
  </property>
</Properties>
</file>