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presentation.xml" ContentType="application/vnd.openxmlformats-officedocument.presentationml.presentation.main+xml"/>
  <Override PartName="/ppt/slides/slide110.xml" ContentType="application/vnd.openxmlformats-officedocument.presentationml.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1.xml" ContentType="application/vnd.openxmlformats-officedocument.presentationml.notesSlide+xml"/>
  <Override PartName="/ppt/slideLayouts/slideLayout13.xml" ContentType="application/vnd.openxmlformats-officedocument.presentationml.slideLayout+xml"/>
  <Override PartName="/ppt/notesSlides/notesSlide11.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12.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ppt/notesMasters/notesMaster1.xml" ContentType="application/vnd.openxmlformats-officedocument.presentationml.notesMaster+xml"/>
  <Override PartName="/ppt/theme/theme1.xml" ContentType="application/vnd.openxmlformats-officedocument.theme+xml"/>
  <Override PartName="/ppt/comments/modernComment_106_108F0FE3.xml" ContentType="application/vnd.ms-powerpoint.comments+xml"/>
  <Override PartName="/ppt/comments/modernComment_105_A630F8EE.xml" ContentType="application/vnd.ms-powerpoint.comments+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256" r:id="rId2"/>
    <p:sldId id="731" r:id="rId3"/>
    <p:sldId id="342" r:id="rId4"/>
    <p:sldId id="275" r:id="rId5"/>
    <p:sldId id="334" r:id="rId6"/>
    <p:sldId id="722" r:id="rId7"/>
    <p:sldId id="723" r:id="rId8"/>
    <p:sldId id="285" r:id="rId9"/>
    <p:sldId id="261" r:id="rId10"/>
    <p:sldId id="262" r:id="rId11"/>
    <p:sldId id="11084" r:id="rId12"/>
    <p:sldId id="260" r:id="rId13"/>
    <p:sldId id="732" r:id="rId14"/>
    <p:sldId id="733" r:id="rId15"/>
    <p:sldId id="11060" r:id="rId16"/>
    <p:sldId id="259" r:id="rId17"/>
    <p:sldId id="11085" r:id="rId18"/>
    <p:sldId id="328" r:id="rId19"/>
    <p:sldId id="325" r:id="rId20"/>
    <p:sldId id="257" r:id="rId21"/>
    <p:sldId id="579" r:id="rId22"/>
    <p:sldId id="725" r:id="rId23"/>
    <p:sldId id="343" r:id="rId24"/>
    <p:sldId id="400" r:id="rId25"/>
    <p:sldId id="311" r:id="rId26"/>
    <p:sldId id="335" r:id="rId27"/>
    <p:sldId id="331" r:id="rId28"/>
    <p:sldId id="263" r:id="rId29"/>
    <p:sldId id="305" r:id="rId30"/>
    <p:sldId id="726" r:id="rId31"/>
    <p:sldId id="272" r:id="rId32"/>
    <p:sldId id="413" r:id="rId33"/>
    <p:sldId id="11061" r:id="rId34"/>
    <p:sldId id="734" r:id="rId35"/>
    <p:sldId id="677" r:id="rId36"/>
    <p:sldId id="678" r:id="rId37"/>
    <p:sldId id="258" r:id="rId38"/>
    <p:sldId id="719" r:id="rId39"/>
    <p:sldId id="564" r:id="rId40"/>
    <p:sldId id="631" r:id="rId41"/>
    <p:sldId id="569" r:id="rId42"/>
    <p:sldId id="576" r:id="rId43"/>
    <p:sldId id="575" r:id="rId44"/>
    <p:sldId id="573" r:id="rId45"/>
    <p:sldId id="578" r:id="rId46"/>
    <p:sldId id="462" r:id="rId47"/>
    <p:sldId id="581" r:id="rId48"/>
    <p:sldId id="598" r:id="rId49"/>
    <p:sldId id="583" r:id="rId50"/>
    <p:sldId id="597" r:id="rId51"/>
    <p:sldId id="586" r:id="rId52"/>
    <p:sldId id="629" r:id="rId53"/>
    <p:sldId id="11086" r:id="rId54"/>
    <p:sldId id="11087" r:id="rId55"/>
    <p:sldId id="11089" r:id="rId56"/>
    <p:sldId id="352" r:id="rId57"/>
    <p:sldId id="360" r:id="rId58"/>
    <p:sldId id="356" r:id="rId59"/>
    <p:sldId id="357" r:id="rId60"/>
    <p:sldId id="358" r:id="rId61"/>
    <p:sldId id="359" r:id="rId62"/>
    <p:sldId id="362" r:id="rId63"/>
    <p:sldId id="363" r:id="rId64"/>
    <p:sldId id="364" r:id="rId65"/>
    <p:sldId id="368" r:id="rId66"/>
    <p:sldId id="369" r:id="rId67"/>
    <p:sldId id="371" r:id="rId68"/>
    <p:sldId id="372" r:id="rId69"/>
    <p:sldId id="373" r:id="rId70"/>
    <p:sldId id="374" r:id="rId71"/>
    <p:sldId id="11088" r:id="rId72"/>
    <p:sldId id="377" r:id="rId73"/>
    <p:sldId id="341" r:id="rId74"/>
    <p:sldId id="720" r:id="rId75"/>
    <p:sldId id="721" r:id="rId76"/>
    <p:sldId id="11090" r:id="rId77"/>
    <p:sldId id="468" r:id="rId78"/>
    <p:sldId id="11091" r:id="rId79"/>
    <p:sldId id="378" r:id="rId80"/>
    <p:sldId id="379" r:id="rId81"/>
    <p:sldId id="11092" r:id="rId82"/>
    <p:sldId id="469" r:id="rId83"/>
    <p:sldId id="470" r:id="rId84"/>
    <p:sldId id="471" r:id="rId85"/>
    <p:sldId id="472" r:id="rId86"/>
    <p:sldId id="493" r:id="rId87"/>
    <p:sldId id="473" r:id="rId88"/>
    <p:sldId id="475" r:id="rId89"/>
    <p:sldId id="476" r:id="rId90"/>
    <p:sldId id="478" r:id="rId91"/>
    <p:sldId id="479" r:id="rId92"/>
    <p:sldId id="743" r:id="rId93"/>
    <p:sldId id="411" r:id="rId94"/>
    <p:sldId id="382" r:id="rId95"/>
    <p:sldId id="729" r:id="rId96"/>
    <p:sldId id="383" r:id="rId97"/>
    <p:sldId id="384" r:id="rId98"/>
    <p:sldId id="381" r:id="rId99"/>
    <p:sldId id="390" r:id="rId100"/>
    <p:sldId id="392" r:id="rId101"/>
    <p:sldId id="393" r:id="rId102"/>
    <p:sldId id="730" r:id="rId103"/>
    <p:sldId id="391" r:id="rId104"/>
    <p:sldId id="395" r:id="rId105"/>
    <p:sldId id="349" r:id="rId106"/>
    <p:sldId id="728" r:id="rId107"/>
    <p:sldId id="11056" r:id="rId108"/>
    <p:sldId id="409" r:id="rId109"/>
    <p:sldId id="274" r:id="rId110"/>
    <p:sldId id="333" r:id="rId1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5B191A-E3DA-3979-55DE-031041EB376D}" name="Simandl, Hannah" initials="HS" userId="S::simandlh@mskcc.org::05036228-9a53-4838-a09c-1a01ad32070e"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B3C24F-0844-4E49-854D-F67218C61FD2}" v="40" dt="2025-11-20T13:21:18.5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12" autoAdjust="0"/>
    <p:restoredTop sz="94800"/>
  </p:normalViewPr>
  <p:slideViewPr>
    <p:cSldViewPr snapToGrid="0" snapToObjects="1">
      <p:cViewPr varScale="1">
        <p:scale>
          <a:sx n="102" d="100"/>
          <a:sy n="102" d="100"/>
        </p:scale>
        <p:origin x="2192" y="176"/>
      </p:cViewPr>
      <p:guideLst>
        <p:guide orient="horz" pos="2160"/>
        <p:guide pos="2880"/>
      </p:guideLst>
    </p:cSldViewPr>
  </p:slideViewPr>
  <p:notesTextViewPr>
    <p:cViewPr>
      <p:scale>
        <a:sx n="1" d="1"/>
        <a:sy n="1" d="1"/>
      </p:scale>
      <p:origin x="0" y="0"/>
    </p:cViewPr>
  </p:notesTextViewPr>
  <p:sorterViewPr>
    <p:cViewPr>
      <p:scale>
        <a:sx n="109" d="100"/>
        <a:sy n="109" d="100"/>
      </p:scale>
      <p:origin x="0" y="126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microsoft.com/office/2015/10/relationships/revisionInfo" Target="revisionInfo.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118" Type="http://schemas.microsoft.com/office/2018/10/relationships/authors" Targe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viewProps" Target="viewProps.xml"/><Relationship Id="rId119" Type="http://schemas.openxmlformats.org/officeDocument/2006/relationships/customXml" Target="../customXml/item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customXml" Target="../customXml/item2.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customXml" Target="../customXml/item3.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comments/modernComment_105_A630F8EE.xml><?xml version="1.0" encoding="utf-8"?>
<p188:cmLst xmlns:a="http://schemas.openxmlformats.org/drawingml/2006/main" xmlns:r="http://schemas.openxmlformats.org/officeDocument/2006/relationships" xmlns:p188="http://schemas.microsoft.com/office/powerpoint/2018/8/main">
  <p188:cm id="{8EE927C5-E381-974A-B3BA-01FA50A3327D}" authorId="{D55B191A-E3DA-3979-55DE-031041EB376D}" created="2025-10-21T21:45:23.529">
    <pc:sldMkLst xmlns:pc="http://schemas.microsoft.com/office/powerpoint/2013/main/command">
      <pc:docMk/>
      <pc:sldMk cId="1359655101" sldId="261"/>
    </pc:sldMkLst>
    <p188:txBody>
      <a:bodyPr/>
      <a:lstStyle/>
      <a:p>
        <a:r>
          <a:rPr lang="en-US"/>
          <a:t>The goal of the consortium is to create widely available research reagents</a:t>
        </a:r>
      </a:p>
    </p188:txBody>
  </p188:cm>
  <p188:cm id="{E3BAB81E-02B5-C74D-A881-03BA1A035302}" authorId="{D55B191A-E3DA-3979-55DE-031041EB376D}" created="2025-10-21T21:46:20.623">
    <ac:deMkLst xmlns:ac="http://schemas.microsoft.com/office/drawing/2013/main/command">
      <pc:docMk xmlns:pc="http://schemas.microsoft.com/office/powerpoint/2013/main/command"/>
      <pc:sldMk xmlns:pc="http://schemas.microsoft.com/office/powerpoint/2013/main/command" cId="2788227310" sldId="261"/>
      <ac:spMk id="3" creationId="{CBC5C1E6-E9B7-9549-04B6-0E9E98F6FBE3}"/>
    </ac:deMkLst>
    <p188:pos x="1269559" y="1241727"/>
    <p188:txBody>
      <a:bodyPr/>
      <a:lstStyle/>
      <a:p>
        <a:r>
          <a:rPr lang="en-US"/>
          <a:t>The TRC shRNA constructs were designed using an siRNA rules based algorithm consisting of sequence, specificity, and position scoring for optimal hairpins. The hairpin consists of a 21-base stem and a 6-base loop. The hairpins were cloned into the pLKO1 vector and sequence verified.</a:t>
        </a:r>
      </a:p>
    </p188:txBody>
  </p188:cm>
  <p188:cm id="{64F95A1C-E372-9642-8244-27FDA8C5F483}" authorId="{D55B191A-E3DA-3979-55DE-031041EB376D}" created="2025-10-21T21:47:30.293">
    <pc:sldMkLst xmlns:pc="http://schemas.microsoft.com/office/powerpoint/2013/main/command">
      <pc:docMk/>
      <pc:sldMk cId="1359655101" sldId="261"/>
    </pc:sldMkLst>
    <p188:txBody>
      <a:bodyPr/>
      <a:lstStyle/>
      <a:p>
        <a:r>
          <a:rPr lang="en-US"/>
          <a:t>Multiple (4 to 5) constructs were created for each target gene. The pLKO1 lentiviral vector enables efficient transduction of primary and non-dividing cells, such as neuronal cells, making it easy to perform RNAi studies in these hard to transfect cell lines. Stable selection is also possible using the puromycin selectable marker.</a:t>
        </a:r>
      </a:p>
    </p188:txBody>
  </p188:cm>
</p188:cmLst>
</file>

<file path=ppt/comments/modernComment_106_108F0FE3.xml><?xml version="1.0" encoding="utf-8"?>
<p188:cmLst xmlns:a="http://schemas.openxmlformats.org/drawingml/2006/main" xmlns:r="http://schemas.openxmlformats.org/officeDocument/2006/relationships" xmlns:p188="http://schemas.microsoft.com/office/powerpoint/2018/8/main">
  <p188:cm id="{12786029-F583-6E4D-B481-B52C5A27B59D}" authorId="{D55B191A-E3DA-3979-55DE-031041EB376D}" created="2025-10-21T21:56:15.863">
    <pc:sldMkLst xmlns:pc="http://schemas.microsoft.com/office/powerpoint/2013/main/command">
      <pc:docMk/>
      <pc:sldMk cId="290472956" sldId="262"/>
    </pc:sldMkLst>
    <p188:txBody>
      <a:bodyPr/>
      <a:lstStyle/>
      <a:p>
        <a:r>
          <a:rPr lang="en-US"/>
          <a:t>https://www.google.com/search?q=what+are+cDNAs+used+for&amp;oq=what+are+cDNAs+used+for&amp;gs_lcrp=EgZjaHJvbWUyBggAEEUYOTIICAEQABgWGB4yCAgCEAAYFhgeMg0IAxAAGIYDGIAEGIoFMg0IBBAAGIYDGIAEGIoFMgoIBRAAGIAEGKIEMgoIBhAAGIAEGKIE0gEINDIxN2owajSoAgCwAgE&amp;sourceid=chrome&amp;ie=UTF-8</a:t>
        </a:r>
      </a:p>
    </p188:txBody>
  </p188:cm>
  <p188:cm id="{BEBDAF46-2AF0-1648-8724-1DB3D8BBD3CB}" authorId="{D55B191A-E3DA-3979-55DE-031041EB376D}" created="2025-10-21T22:03:24.175">
    <ac:deMkLst xmlns:ac="http://schemas.microsoft.com/office/drawing/2013/main/command">
      <pc:docMk xmlns:pc="http://schemas.microsoft.com/office/powerpoint/2013/main/command"/>
      <pc:sldMk xmlns:pc="http://schemas.microsoft.com/office/powerpoint/2013/main/command" cId="277811171" sldId="262"/>
      <ac:spMk id="3" creationId="{CF47CCB2-6150-37A3-44A3-BD7645BA0A66}"/>
    </ac:deMkLst>
    <p188:txBody>
      <a:bodyPr/>
      <a:lstStyle/>
      <a:p>
        <a:r>
          <a:rPr lang="en-US"/>
          <a:t>what I mean by protein production- By cloning the cDNA of a gene into an expression vector and introducing it into host cells, scientists can get the host cells to produce large amounts of the desired protein for research or to develop genetic engineering drugs
Gene therapy- It can be introduced into a patient's cells to correct or replace a defective gene's function. 
Gene expression analysis- Gene expression analysis: Scientists use cDNA to measure the amount of mRNA present for specific genes to understand how active they are. Techniques like RT-qPCR (reverse transcription quantitative polymerase chain reaction) are used for accurate gene expression profiling. 
Cloning- . This is because prokaryotes cannot process introns, which are present in genomic DNA but are spliced out of mRNA before it is converted to cDNA. </a:t>
        </a:r>
      </a:p>
    </p188:txBody>
  </p188:cm>
  <p188:cm id="{6FA79EE8-D7B6-AC45-9FC7-C288EFDBC42A}" authorId="{D55B191A-E3DA-3979-55DE-031041EB376D}" created="2025-10-24T20:18:54.604">
    <pc:sldMkLst xmlns:pc="http://schemas.microsoft.com/office/powerpoint/2013/main/command">
      <pc:docMk/>
      <pc:sldMk cId="290472956" sldId="262"/>
    </pc:sldMkLst>
    <p188:txBody>
      <a:bodyPr/>
      <a:lstStyle/>
      <a:p>
        <a:r>
          <a:rPr lang="en-US"/>
          <a:t>Comparison slide after this???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A24AF3-6056-CF4D-8B48-44FF833A6965}" type="datetimeFigureOut">
              <a:rPr lang="en-US" smtClean="0"/>
              <a:t>11/20/25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A6363F-CF9B-E949-A165-888CEC306992}" type="slidenum">
              <a:rPr lang="en-US" smtClean="0"/>
              <a:t>‹#›</a:t>
            </a:fld>
            <a:endParaRPr lang="en-US"/>
          </a:p>
        </p:txBody>
      </p:sp>
    </p:spTree>
    <p:extLst>
      <p:ext uri="{BB962C8B-B14F-4D97-AF65-F5344CB8AC3E}">
        <p14:creationId xmlns:p14="http://schemas.microsoft.com/office/powerpoint/2010/main" val="10744323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optimized miR30 backbone, Conserved ACNNC motif is critical for efficient biogenesis, resulting</a:t>
            </a:r>
            <a:r>
              <a:rPr lang="en-US" baseline="0" dirty="0"/>
              <a:t> in</a:t>
            </a:r>
            <a:r>
              <a:rPr lang="en-US" dirty="0"/>
              <a:t> enhanced pre-</a:t>
            </a:r>
            <a:r>
              <a:rPr lang="en-US" dirty="0" err="1"/>
              <a:t>miRNA</a:t>
            </a:r>
            <a:r>
              <a:rPr lang="en-US" dirty="0"/>
              <a:t> processing, increased mature </a:t>
            </a:r>
            <a:r>
              <a:rPr lang="en-US" dirty="0" err="1"/>
              <a:t>miRNA</a:t>
            </a:r>
            <a:r>
              <a:rPr lang="en-US" dirty="0"/>
              <a:t> levels, and single copy effective </a:t>
            </a:r>
            <a:r>
              <a:rPr lang="en-US" dirty="0" err="1"/>
              <a:t>shRNAs</a:t>
            </a:r>
            <a:endParaRPr lang="en-US" dirty="0"/>
          </a:p>
        </p:txBody>
      </p:sp>
      <p:sp>
        <p:nvSpPr>
          <p:cNvPr id="4" name="Slide Number Placeholder 3"/>
          <p:cNvSpPr>
            <a:spLocks noGrp="1"/>
          </p:cNvSpPr>
          <p:nvPr>
            <p:ph type="sldNum" sz="quarter" idx="10"/>
          </p:nvPr>
        </p:nvSpPr>
        <p:spPr/>
        <p:txBody>
          <a:bodyPr/>
          <a:lstStyle/>
          <a:p>
            <a:fld id="{1B6BF7AC-027D-1045-86F4-0F8FD7923E58}" type="slidenum">
              <a:rPr lang="en-US" smtClean="0"/>
              <a:t>3</a:t>
            </a:fld>
            <a:endParaRPr lang="en-US"/>
          </a:p>
        </p:txBody>
      </p:sp>
    </p:spTree>
    <p:extLst>
      <p:ext uri="{BB962C8B-B14F-4D97-AF65-F5344CB8AC3E}">
        <p14:creationId xmlns:p14="http://schemas.microsoft.com/office/powerpoint/2010/main" val="273429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9CC2CC28-8F1C-E89E-C743-78F6767F87DD}"/>
              </a:ext>
            </a:extLst>
          </p:cNvPr>
          <p:cNvSpPr>
            <a:spLocks noGrp="1" noRot="1" noChangeAspect="1" noChangeArrowheads="1" noTextEdit="1"/>
          </p:cNvSpPr>
          <p:nvPr>
            <p:ph type="sldImg"/>
          </p:nvPr>
        </p:nvSpPr>
        <p:spPr>
          <a:ln/>
        </p:spPr>
      </p:sp>
      <p:sp>
        <p:nvSpPr>
          <p:cNvPr id="46082" name="Notes Placeholder 2">
            <a:extLst>
              <a:ext uri="{FF2B5EF4-FFF2-40B4-BE49-F238E27FC236}">
                <a16:creationId xmlns:a16="http://schemas.microsoft.com/office/drawing/2014/main" id="{04F84CEA-CB3C-7A38-7230-9AC2D51B441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6083" name="Slide Number Placeholder 3">
            <a:extLst>
              <a:ext uri="{FF2B5EF4-FFF2-40B4-BE49-F238E27FC236}">
                <a16:creationId xmlns:a16="http://schemas.microsoft.com/office/drawing/2014/main" id="{29B7DDD5-5C74-19EB-24BD-ED80F40D680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Arial" panose="020B0604020202020204" pitchFamily="34" charset="0"/>
                <a:ea typeface="MS PGothic" panose="020B0600070205080204" pitchFamily="34" charset="-128"/>
              </a:defRPr>
            </a:lvl1pPr>
            <a:lvl2pPr marL="742950" indent="-285750" defTabSz="922338">
              <a:defRPr sz="2400">
                <a:solidFill>
                  <a:schemeClr val="tx1"/>
                </a:solidFill>
                <a:latin typeface="Arial" panose="020B0604020202020204" pitchFamily="34" charset="0"/>
                <a:ea typeface="MS PGothic" panose="020B0600070205080204" pitchFamily="34" charset="-128"/>
              </a:defRPr>
            </a:lvl2pPr>
            <a:lvl3pPr marL="1143000" indent="-228600" defTabSz="922338">
              <a:defRPr sz="2400">
                <a:solidFill>
                  <a:schemeClr val="tx1"/>
                </a:solidFill>
                <a:latin typeface="Arial" panose="020B0604020202020204" pitchFamily="34" charset="0"/>
                <a:ea typeface="MS PGothic" panose="020B0600070205080204" pitchFamily="34" charset="-128"/>
              </a:defRPr>
            </a:lvl3pPr>
            <a:lvl4pPr marL="1600200" indent="-228600" defTabSz="922338">
              <a:defRPr sz="2400">
                <a:solidFill>
                  <a:schemeClr val="tx1"/>
                </a:solidFill>
                <a:latin typeface="Arial" panose="020B0604020202020204" pitchFamily="34" charset="0"/>
                <a:ea typeface="MS PGothic" panose="020B0600070205080204" pitchFamily="34" charset="-128"/>
              </a:defRPr>
            </a:lvl4pPr>
            <a:lvl5pPr marL="2057400" indent="-228600" defTabSz="922338">
              <a:defRPr sz="2400">
                <a:solidFill>
                  <a:schemeClr val="tx1"/>
                </a:solidFill>
                <a:latin typeface="Arial" panose="020B0604020202020204" pitchFamily="34" charset="0"/>
                <a:ea typeface="MS PGothic" panose="020B0600070205080204" pitchFamily="34" charset="-128"/>
              </a:defRPr>
            </a:lvl5pPr>
            <a:lvl6pPr marL="25146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98E6B6E-FF36-1C48-B31E-038855A1889F}" type="slidenum">
              <a:rPr lang="en-US" altLang="en-US" sz="1200" smtClean="0"/>
              <a:pPr/>
              <a:t>52</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9938" name="Notes Placeholder 2"/>
          <p:cNvSpPr>
            <a:spLocks noGrp="1"/>
          </p:cNvSpPr>
          <p:nvPr>
            <p:ph type="body" idx="1"/>
          </p:nvPr>
        </p:nvSpPr>
        <p:spPr>
          <a:noFill/>
        </p:spPr>
        <p:txBody>
          <a:bodyPr/>
          <a:lstStyle/>
          <a:p>
            <a:r>
              <a:rPr lang="en-US"/>
              <a:t>Length of selection based upon suitable colony size for picking and expanding</a:t>
            </a:r>
          </a:p>
          <a:p>
            <a:r>
              <a:rPr lang="en-US"/>
              <a:t>Matched the MOI and Length of Puro selection</a:t>
            </a:r>
          </a:p>
        </p:txBody>
      </p:sp>
      <p:sp>
        <p:nvSpPr>
          <p:cNvPr id="39939" name="Slide Number Placeholder 3"/>
          <p:cNvSpPr>
            <a:spLocks noGrp="1"/>
          </p:cNvSpPr>
          <p:nvPr>
            <p:ph type="sldNum" sz="quarter" idx="5"/>
          </p:nvPr>
        </p:nvSpPr>
        <p:spPr>
          <a:noFill/>
        </p:spPr>
        <p:txBody>
          <a:bodyPr/>
          <a:lstStyle>
            <a:lvl1pPr defTabSz="913576">
              <a:defRPr sz="2400">
                <a:solidFill>
                  <a:schemeClr val="tx1"/>
                </a:solidFill>
                <a:latin typeface="Arial" charset="0"/>
                <a:ea typeface="MS PGothic" charset="0"/>
                <a:cs typeface="MS PGothic" charset="0"/>
              </a:defRPr>
            </a:lvl1pPr>
            <a:lvl2pPr marL="735892" indent="-283035" defTabSz="913576">
              <a:defRPr sz="2400">
                <a:solidFill>
                  <a:schemeClr val="tx1"/>
                </a:solidFill>
                <a:latin typeface="Arial" charset="0"/>
                <a:ea typeface="MS PGothic" charset="0"/>
                <a:cs typeface="MS PGothic" charset="0"/>
              </a:defRPr>
            </a:lvl2pPr>
            <a:lvl3pPr marL="1132142" indent="-226428" defTabSz="913576">
              <a:defRPr sz="2400">
                <a:solidFill>
                  <a:schemeClr val="tx1"/>
                </a:solidFill>
                <a:latin typeface="Arial" charset="0"/>
                <a:ea typeface="MS PGothic" charset="0"/>
                <a:cs typeface="MS PGothic" charset="0"/>
              </a:defRPr>
            </a:lvl3pPr>
            <a:lvl4pPr marL="1584998" indent="-226428" defTabSz="913576">
              <a:defRPr sz="2400">
                <a:solidFill>
                  <a:schemeClr val="tx1"/>
                </a:solidFill>
                <a:latin typeface="Arial" charset="0"/>
                <a:ea typeface="MS PGothic" charset="0"/>
                <a:cs typeface="MS PGothic" charset="0"/>
              </a:defRPr>
            </a:lvl4pPr>
            <a:lvl5pPr marL="2037855" indent="-226428" defTabSz="913576">
              <a:defRPr sz="2400">
                <a:solidFill>
                  <a:schemeClr val="tx1"/>
                </a:solidFill>
                <a:latin typeface="Arial" charset="0"/>
                <a:ea typeface="MS PGothic" charset="0"/>
                <a:cs typeface="MS PGothic" charset="0"/>
              </a:defRPr>
            </a:lvl5pPr>
            <a:lvl6pPr marL="2490711" indent="-226428" defTabSz="913576" eaLnBrk="0" fontAlgn="base" hangingPunct="0">
              <a:spcBef>
                <a:spcPct val="0"/>
              </a:spcBef>
              <a:spcAft>
                <a:spcPct val="0"/>
              </a:spcAft>
              <a:defRPr sz="2400">
                <a:solidFill>
                  <a:schemeClr val="tx1"/>
                </a:solidFill>
                <a:latin typeface="Arial" charset="0"/>
                <a:ea typeface="MS PGothic" charset="0"/>
                <a:cs typeface="MS PGothic" charset="0"/>
              </a:defRPr>
            </a:lvl6pPr>
            <a:lvl7pPr marL="2943568" indent="-226428" defTabSz="913576" eaLnBrk="0" fontAlgn="base" hangingPunct="0">
              <a:spcBef>
                <a:spcPct val="0"/>
              </a:spcBef>
              <a:spcAft>
                <a:spcPct val="0"/>
              </a:spcAft>
              <a:defRPr sz="2400">
                <a:solidFill>
                  <a:schemeClr val="tx1"/>
                </a:solidFill>
                <a:latin typeface="Arial" charset="0"/>
                <a:ea typeface="MS PGothic" charset="0"/>
                <a:cs typeface="MS PGothic" charset="0"/>
              </a:defRPr>
            </a:lvl7pPr>
            <a:lvl8pPr marL="3396425" indent="-226428" defTabSz="913576" eaLnBrk="0" fontAlgn="base" hangingPunct="0">
              <a:spcBef>
                <a:spcPct val="0"/>
              </a:spcBef>
              <a:spcAft>
                <a:spcPct val="0"/>
              </a:spcAft>
              <a:defRPr sz="2400">
                <a:solidFill>
                  <a:schemeClr val="tx1"/>
                </a:solidFill>
                <a:latin typeface="Arial" charset="0"/>
                <a:ea typeface="MS PGothic" charset="0"/>
                <a:cs typeface="MS PGothic" charset="0"/>
              </a:defRPr>
            </a:lvl8pPr>
            <a:lvl9pPr marL="3849281" indent="-226428" defTabSz="913576"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BAD417A-0913-6541-B281-979F8A9A5DF1}" type="slidenum">
              <a:rPr lang="en-US" sz="1200"/>
              <a:pPr/>
              <a:t>65</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4034" name="Notes Placeholder 2"/>
          <p:cNvSpPr>
            <a:spLocks noGrp="1"/>
          </p:cNvSpPr>
          <p:nvPr>
            <p:ph type="body" idx="1"/>
          </p:nvPr>
        </p:nvSpPr>
        <p:spPr>
          <a:noFill/>
        </p:spPr>
        <p:txBody>
          <a:bodyPr/>
          <a:lstStyle/>
          <a:p>
            <a:r>
              <a:rPr lang="en-US"/>
              <a:t>Found more “real” hits with HAP-1</a:t>
            </a:r>
          </a:p>
        </p:txBody>
      </p:sp>
      <p:sp>
        <p:nvSpPr>
          <p:cNvPr id="44035" name="Slide Number Placeholder 3"/>
          <p:cNvSpPr>
            <a:spLocks noGrp="1"/>
          </p:cNvSpPr>
          <p:nvPr>
            <p:ph type="sldNum" sz="quarter" idx="5"/>
          </p:nvPr>
        </p:nvSpPr>
        <p:spPr>
          <a:noFill/>
        </p:spPr>
        <p:txBody>
          <a:bodyPr/>
          <a:lstStyle>
            <a:lvl1pPr defTabSz="913576">
              <a:defRPr sz="2400">
                <a:solidFill>
                  <a:schemeClr val="tx1"/>
                </a:solidFill>
                <a:latin typeface="Arial" charset="0"/>
                <a:ea typeface="MS PGothic" charset="0"/>
                <a:cs typeface="MS PGothic" charset="0"/>
              </a:defRPr>
            </a:lvl1pPr>
            <a:lvl2pPr marL="735892" indent="-283035" defTabSz="913576">
              <a:defRPr sz="2400">
                <a:solidFill>
                  <a:schemeClr val="tx1"/>
                </a:solidFill>
                <a:latin typeface="Arial" charset="0"/>
                <a:ea typeface="MS PGothic" charset="0"/>
                <a:cs typeface="MS PGothic" charset="0"/>
              </a:defRPr>
            </a:lvl2pPr>
            <a:lvl3pPr marL="1132142" indent="-226428" defTabSz="913576">
              <a:defRPr sz="2400">
                <a:solidFill>
                  <a:schemeClr val="tx1"/>
                </a:solidFill>
                <a:latin typeface="Arial" charset="0"/>
                <a:ea typeface="MS PGothic" charset="0"/>
                <a:cs typeface="MS PGothic" charset="0"/>
              </a:defRPr>
            </a:lvl3pPr>
            <a:lvl4pPr marL="1584998" indent="-226428" defTabSz="913576">
              <a:defRPr sz="2400">
                <a:solidFill>
                  <a:schemeClr val="tx1"/>
                </a:solidFill>
                <a:latin typeface="Arial" charset="0"/>
                <a:ea typeface="MS PGothic" charset="0"/>
                <a:cs typeface="MS PGothic" charset="0"/>
              </a:defRPr>
            </a:lvl4pPr>
            <a:lvl5pPr marL="2037855" indent="-226428" defTabSz="913576">
              <a:defRPr sz="2400">
                <a:solidFill>
                  <a:schemeClr val="tx1"/>
                </a:solidFill>
                <a:latin typeface="Arial" charset="0"/>
                <a:ea typeface="MS PGothic" charset="0"/>
                <a:cs typeface="MS PGothic" charset="0"/>
              </a:defRPr>
            </a:lvl5pPr>
            <a:lvl6pPr marL="2490711" indent="-226428" defTabSz="913576" eaLnBrk="0" fontAlgn="base" hangingPunct="0">
              <a:spcBef>
                <a:spcPct val="0"/>
              </a:spcBef>
              <a:spcAft>
                <a:spcPct val="0"/>
              </a:spcAft>
              <a:defRPr sz="2400">
                <a:solidFill>
                  <a:schemeClr val="tx1"/>
                </a:solidFill>
                <a:latin typeface="Arial" charset="0"/>
                <a:ea typeface="MS PGothic" charset="0"/>
                <a:cs typeface="MS PGothic" charset="0"/>
              </a:defRPr>
            </a:lvl6pPr>
            <a:lvl7pPr marL="2943568" indent="-226428" defTabSz="913576" eaLnBrk="0" fontAlgn="base" hangingPunct="0">
              <a:spcBef>
                <a:spcPct val="0"/>
              </a:spcBef>
              <a:spcAft>
                <a:spcPct val="0"/>
              </a:spcAft>
              <a:defRPr sz="2400">
                <a:solidFill>
                  <a:schemeClr val="tx1"/>
                </a:solidFill>
                <a:latin typeface="Arial" charset="0"/>
                <a:ea typeface="MS PGothic" charset="0"/>
                <a:cs typeface="MS PGothic" charset="0"/>
              </a:defRPr>
            </a:lvl7pPr>
            <a:lvl8pPr marL="3396425" indent="-226428" defTabSz="913576" eaLnBrk="0" fontAlgn="base" hangingPunct="0">
              <a:spcBef>
                <a:spcPct val="0"/>
              </a:spcBef>
              <a:spcAft>
                <a:spcPct val="0"/>
              </a:spcAft>
              <a:defRPr sz="2400">
                <a:solidFill>
                  <a:schemeClr val="tx1"/>
                </a:solidFill>
                <a:latin typeface="Arial" charset="0"/>
                <a:ea typeface="MS PGothic" charset="0"/>
                <a:cs typeface="MS PGothic" charset="0"/>
              </a:defRPr>
            </a:lvl8pPr>
            <a:lvl9pPr marL="3849281" indent="-226428" defTabSz="913576"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3E9F97E-B929-F141-B86D-4CEB0EEB330B}" type="slidenum">
              <a:rPr lang="en-US" sz="1200"/>
              <a:pPr/>
              <a:t>67</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7106" name="Notes Placeholder 2"/>
          <p:cNvSpPr>
            <a:spLocks noGrp="1"/>
          </p:cNvSpPr>
          <p:nvPr>
            <p:ph type="body" idx="1"/>
          </p:nvPr>
        </p:nvSpPr>
        <p:spPr>
          <a:noFill/>
        </p:spPr>
        <p:txBody>
          <a:bodyPr/>
          <a:lstStyle/>
          <a:p>
            <a:r>
              <a:rPr lang="en-US"/>
              <a:t>Now the permissive cells look to be non-permissive (lower left figure)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A0CD9F8E-46B0-2C49-66FE-C16DF0CC218C}"/>
              </a:ext>
            </a:extLst>
          </p:cNvPr>
          <p:cNvSpPr>
            <a:spLocks noGrp="1" noRot="1" noChangeAspect="1" noChangeArrowheads="1" noTextEdit="1"/>
          </p:cNvSpPr>
          <p:nvPr>
            <p:ph type="sldImg"/>
          </p:nvPr>
        </p:nvSpPr>
        <p:spPr>
          <a:ln/>
        </p:spPr>
      </p:sp>
      <p:sp>
        <p:nvSpPr>
          <p:cNvPr id="69634" name="Notes Placeholder 2">
            <a:extLst>
              <a:ext uri="{FF2B5EF4-FFF2-40B4-BE49-F238E27FC236}">
                <a16:creationId xmlns:a16="http://schemas.microsoft.com/office/drawing/2014/main" id="{99284DB1-1830-E909-1F5D-1ADD3C146136}"/>
              </a:ext>
            </a:extLst>
          </p:cNvPr>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latin typeface="Arial" panose="020B0604020202020204" pitchFamily="34" charset="0"/>
                <a:ea typeface="MS PGothic" panose="020B0600070205080204" pitchFamily="34" charset="-128"/>
              </a:rPr>
              <a:t> metabolic Kras and Hras story</a:t>
            </a:r>
          </a:p>
          <a:p>
            <a:r>
              <a:rPr lang="en-US" altLang="en-US">
                <a:latin typeface="Arial" panose="020B0604020202020204" pitchFamily="34" charset="0"/>
                <a:ea typeface="MS PGothic" panose="020B0600070205080204" pitchFamily="34" charset="-128"/>
              </a:rPr>
              <a:t>Increase/shift in metabolic requirements</a:t>
            </a:r>
          </a:p>
          <a:p>
            <a:endParaRPr lang="en-US" altLang="en-US">
              <a:latin typeface="Arial" panose="020B0604020202020204" pitchFamily="34" charset="0"/>
              <a:ea typeface="MS PGothic" panose="020B0600070205080204" pitchFamily="34" charset="-128"/>
            </a:endParaRPr>
          </a:p>
        </p:txBody>
      </p:sp>
      <p:sp>
        <p:nvSpPr>
          <p:cNvPr id="69635" name="Slide Number Placeholder 3">
            <a:extLst>
              <a:ext uri="{FF2B5EF4-FFF2-40B4-BE49-F238E27FC236}">
                <a16:creationId xmlns:a16="http://schemas.microsoft.com/office/drawing/2014/main" id="{CBF086CA-8506-04B4-2C2A-653A536A1CF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defTabSz="922338">
              <a:defRPr sz="2400">
                <a:solidFill>
                  <a:schemeClr val="tx1"/>
                </a:solidFill>
                <a:latin typeface="Arial" panose="020B0604020202020204" pitchFamily="34" charset="0"/>
                <a:ea typeface="MS PGothic" panose="020B0600070205080204" pitchFamily="34" charset="-128"/>
              </a:defRPr>
            </a:lvl1pPr>
            <a:lvl2pPr marL="742950" indent="-285750" defTabSz="922338">
              <a:defRPr sz="2400">
                <a:solidFill>
                  <a:schemeClr val="tx1"/>
                </a:solidFill>
                <a:latin typeface="Arial" panose="020B0604020202020204" pitchFamily="34" charset="0"/>
                <a:ea typeface="MS PGothic" panose="020B0600070205080204" pitchFamily="34" charset="-128"/>
              </a:defRPr>
            </a:lvl2pPr>
            <a:lvl3pPr marL="1143000" indent="-228600" defTabSz="922338">
              <a:defRPr sz="2400">
                <a:solidFill>
                  <a:schemeClr val="tx1"/>
                </a:solidFill>
                <a:latin typeface="Arial" panose="020B0604020202020204" pitchFamily="34" charset="0"/>
                <a:ea typeface="MS PGothic" panose="020B0600070205080204" pitchFamily="34" charset="-128"/>
              </a:defRPr>
            </a:lvl3pPr>
            <a:lvl4pPr marL="1600200" indent="-228600" defTabSz="922338">
              <a:defRPr sz="2400">
                <a:solidFill>
                  <a:schemeClr val="tx1"/>
                </a:solidFill>
                <a:latin typeface="Arial" panose="020B0604020202020204" pitchFamily="34" charset="0"/>
                <a:ea typeface="MS PGothic" panose="020B0600070205080204" pitchFamily="34" charset="-128"/>
              </a:defRPr>
            </a:lvl4pPr>
            <a:lvl5pPr marL="2057400" indent="-228600" defTabSz="922338">
              <a:defRPr sz="2400">
                <a:solidFill>
                  <a:schemeClr val="tx1"/>
                </a:solidFill>
                <a:latin typeface="Arial" panose="020B0604020202020204" pitchFamily="34" charset="0"/>
                <a:ea typeface="MS PGothic" panose="020B0600070205080204" pitchFamily="34" charset="-128"/>
              </a:defRPr>
            </a:lvl5pPr>
            <a:lvl6pPr marL="25146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3A6D006-00CC-974C-971A-80BC44023F1C}" type="slidenum">
              <a:rPr lang="en-US" altLang="en-US" sz="1200"/>
              <a:pPr/>
              <a:t>84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56E07C0A-1062-81DF-8B90-B45281AE1BD5}"/>
              </a:ext>
            </a:extLst>
          </p:cNvPr>
          <p:cNvSpPr>
            <a:spLocks noGrp="1" noRot="1" noChangeAspect="1" noChangeArrowheads="1" noTextEdit="1"/>
          </p:cNvSpPr>
          <p:nvPr>
            <p:ph type="sldImg"/>
          </p:nvPr>
        </p:nvSpPr>
        <p:spPr>
          <a:ln/>
        </p:spPr>
      </p:sp>
      <p:sp>
        <p:nvSpPr>
          <p:cNvPr id="71682" name="Notes Placeholder 2">
            <a:extLst>
              <a:ext uri="{FF2B5EF4-FFF2-40B4-BE49-F238E27FC236}">
                <a16:creationId xmlns:a16="http://schemas.microsoft.com/office/drawing/2014/main" id="{1999AE8E-89A8-6E69-6B73-BF594462160A}"/>
              </a:ext>
            </a:extLst>
          </p:cNvPr>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latin typeface="Arial" panose="020B0604020202020204" pitchFamily="34" charset="0"/>
                <a:ea typeface="MS PGothic" panose="020B0600070205080204" pitchFamily="34" charset="-128"/>
              </a:rPr>
              <a:t>Assay automation need in 384 well</a:t>
            </a:r>
          </a:p>
          <a:p>
            <a:r>
              <a:rPr lang="en-US" altLang="en-US">
                <a:latin typeface="Arial" panose="020B0604020202020204" pitchFamily="34" charset="0"/>
                <a:ea typeface="MS PGothic" panose="020B0600070205080204" pitchFamily="34" charset="-128"/>
              </a:rPr>
              <a:t>ELx406</a:t>
            </a:r>
          </a:p>
          <a:p>
            <a:r>
              <a:rPr lang="en-US" altLang="en-US">
                <a:latin typeface="Arial" panose="020B0604020202020204" pitchFamily="34" charset="0"/>
                <a:ea typeface="MS PGothic" panose="020B0600070205080204" pitchFamily="34" charset="-128"/>
              </a:rPr>
              <a:t>Bravo</a:t>
            </a:r>
          </a:p>
          <a:p>
            <a:endParaRPr lang="en-US" altLang="en-US">
              <a:latin typeface="Arial" panose="020B0604020202020204" pitchFamily="34" charset="0"/>
              <a:ea typeface="MS PGothic" panose="020B0600070205080204" pitchFamily="34" charset="-128"/>
            </a:endParaRPr>
          </a:p>
        </p:txBody>
      </p:sp>
      <p:sp>
        <p:nvSpPr>
          <p:cNvPr id="71683" name="Slide Number Placeholder 3">
            <a:extLst>
              <a:ext uri="{FF2B5EF4-FFF2-40B4-BE49-F238E27FC236}">
                <a16:creationId xmlns:a16="http://schemas.microsoft.com/office/drawing/2014/main" id="{DDC7F0ED-2876-E43E-D3DE-11CFB71C477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defTabSz="922338">
              <a:defRPr sz="2400">
                <a:solidFill>
                  <a:schemeClr val="tx1"/>
                </a:solidFill>
                <a:latin typeface="Arial" panose="020B0604020202020204" pitchFamily="34" charset="0"/>
                <a:ea typeface="MS PGothic" panose="020B0600070205080204" pitchFamily="34" charset="-128"/>
              </a:defRPr>
            </a:lvl1pPr>
            <a:lvl2pPr marL="742950" indent="-285750" defTabSz="922338">
              <a:defRPr sz="2400">
                <a:solidFill>
                  <a:schemeClr val="tx1"/>
                </a:solidFill>
                <a:latin typeface="Arial" panose="020B0604020202020204" pitchFamily="34" charset="0"/>
                <a:ea typeface="MS PGothic" panose="020B0600070205080204" pitchFamily="34" charset="-128"/>
              </a:defRPr>
            </a:lvl2pPr>
            <a:lvl3pPr marL="1143000" indent="-228600" defTabSz="922338">
              <a:defRPr sz="2400">
                <a:solidFill>
                  <a:schemeClr val="tx1"/>
                </a:solidFill>
                <a:latin typeface="Arial" panose="020B0604020202020204" pitchFamily="34" charset="0"/>
                <a:ea typeface="MS PGothic" panose="020B0600070205080204" pitchFamily="34" charset="-128"/>
              </a:defRPr>
            </a:lvl3pPr>
            <a:lvl4pPr marL="1600200" indent="-228600" defTabSz="922338">
              <a:defRPr sz="2400">
                <a:solidFill>
                  <a:schemeClr val="tx1"/>
                </a:solidFill>
                <a:latin typeface="Arial" panose="020B0604020202020204" pitchFamily="34" charset="0"/>
                <a:ea typeface="MS PGothic" panose="020B0600070205080204" pitchFamily="34" charset="-128"/>
              </a:defRPr>
            </a:lvl4pPr>
            <a:lvl5pPr marL="2057400" indent="-228600" defTabSz="922338">
              <a:defRPr sz="2400">
                <a:solidFill>
                  <a:schemeClr val="tx1"/>
                </a:solidFill>
                <a:latin typeface="Arial" panose="020B0604020202020204" pitchFamily="34" charset="0"/>
                <a:ea typeface="MS PGothic" panose="020B0600070205080204" pitchFamily="34" charset="-128"/>
              </a:defRPr>
            </a:lvl5pPr>
            <a:lvl6pPr marL="25146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C73AB8D-5F0E-914A-B9E0-3FF47E07D115}" type="slidenum">
              <a:rPr lang="en-US" altLang="en-US" sz="1200"/>
              <a:pPr/>
              <a:t>85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3C5B29C0-849B-9C88-50A2-012D657C405D}"/>
              </a:ext>
            </a:extLst>
          </p:cNvPr>
          <p:cNvSpPr>
            <a:spLocks noGrp="1" noRot="1" noChangeAspect="1" noChangeArrowheads="1" noTextEdit="1"/>
          </p:cNvSpPr>
          <p:nvPr>
            <p:ph type="sldImg"/>
          </p:nvPr>
        </p:nvSpPr>
        <p:spPr>
          <a:ln/>
        </p:spPr>
      </p:sp>
      <p:sp>
        <p:nvSpPr>
          <p:cNvPr id="75778" name="Notes Placeholder 2">
            <a:extLst>
              <a:ext uri="{FF2B5EF4-FFF2-40B4-BE49-F238E27FC236}">
                <a16:creationId xmlns:a16="http://schemas.microsoft.com/office/drawing/2014/main" id="{9DD85E98-3671-4E59-A10D-32B94FF20000}"/>
              </a:ext>
            </a:extLst>
          </p:cNvPr>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latin typeface="Arial" panose="020B0604020202020204" pitchFamily="34" charset="0"/>
                <a:ea typeface="MS PGothic" panose="020B0600070205080204" pitchFamily="34" charset="-128"/>
              </a:rPr>
              <a:t>Explain what colors are</a:t>
            </a:r>
          </a:p>
        </p:txBody>
      </p:sp>
      <p:sp>
        <p:nvSpPr>
          <p:cNvPr id="75779" name="Slide Number Placeholder 3">
            <a:extLst>
              <a:ext uri="{FF2B5EF4-FFF2-40B4-BE49-F238E27FC236}">
                <a16:creationId xmlns:a16="http://schemas.microsoft.com/office/drawing/2014/main" id="{D119223D-37AB-55E7-1FAD-3D45A8BC934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defTabSz="922338">
              <a:defRPr sz="2400">
                <a:solidFill>
                  <a:schemeClr val="tx1"/>
                </a:solidFill>
                <a:latin typeface="Arial" panose="020B0604020202020204" pitchFamily="34" charset="0"/>
                <a:ea typeface="MS PGothic" panose="020B0600070205080204" pitchFamily="34" charset="-128"/>
              </a:defRPr>
            </a:lvl1pPr>
            <a:lvl2pPr marL="742950" indent="-285750" defTabSz="922338">
              <a:defRPr sz="2400">
                <a:solidFill>
                  <a:schemeClr val="tx1"/>
                </a:solidFill>
                <a:latin typeface="Arial" panose="020B0604020202020204" pitchFamily="34" charset="0"/>
                <a:ea typeface="MS PGothic" panose="020B0600070205080204" pitchFamily="34" charset="-128"/>
              </a:defRPr>
            </a:lvl2pPr>
            <a:lvl3pPr marL="1143000" indent="-228600" defTabSz="922338">
              <a:defRPr sz="2400">
                <a:solidFill>
                  <a:schemeClr val="tx1"/>
                </a:solidFill>
                <a:latin typeface="Arial" panose="020B0604020202020204" pitchFamily="34" charset="0"/>
                <a:ea typeface="MS PGothic" panose="020B0600070205080204" pitchFamily="34" charset="-128"/>
              </a:defRPr>
            </a:lvl3pPr>
            <a:lvl4pPr marL="1600200" indent="-228600" defTabSz="922338">
              <a:defRPr sz="2400">
                <a:solidFill>
                  <a:schemeClr val="tx1"/>
                </a:solidFill>
                <a:latin typeface="Arial" panose="020B0604020202020204" pitchFamily="34" charset="0"/>
                <a:ea typeface="MS PGothic" panose="020B0600070205080204" pitchFamily="34" charset="-128"/>
              </a:defRPr>
            </a:lvl4pPr>
            <a:lvl5pPr marL="2057400" indent="-228600" defTabSz="922338">
              <a:defRPr sz="2400">
                <a:solidFill>
                  <a:schemeClr val="tx1"/>
                </a:solidFill>
                <a:latin typeface="Arial" panose="020B0604020202020204" pitchFamily="34" charset="0"/>
                <a:ea typeface="MS PGothic" panose="020B0600070205080204" pitchFamily="34" charset="-128"/>
              </a:defRPr>
            </a:lvl5pPr>
            <a:lvl6pPr marL="25146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BCE3DB2-E539-ED47-9CDD-4020378E0DE6}" type="slidenum">
              <a:rPr lang="en-US" altLang="en-US" sz="1200"/>
              <a:pPr/>
              <a:t>88</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AF93E1BB-9BBC-0CD7-6E93-43BB70F3D737}"/>
              </a:ext>
            </a:extLst>
          </p:cNvPr>
          <p:cNvSpPr>
            <a:spLocks noGrp="1" noRot="1" noChangeAspect="1" noChangeArrowheads="1" noTextEdit="1"/>
          </p:cNvSpPr>
          <p:nvPr>
            <p:ph type="sldImg"/>
          </p:nvPr>
        </p:nvSpPr>
        <p:spPr>
          <a:ln/>
        </p:spPr>
      </p:sp>
      <p:sp>
        <p:nvSpPr>
          <p:cNvPr id="77826" name="Notes Placeholder 2">
            <a:extLst>
              <a:ext uri="{FF2B5EF4-FFF2-40B4-BE49-F238E27FC236}">
                <a16:creationId xmlns:a16="http://schemas.microsoft.com/office/drawing/2014/main" id="{AEB3892F-F944-4C47-A649-621D5032255A}"/>
              </a:ext>
            </a:extLst>
          </p:cNvPr>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latin typeface="Arial" panose="020B0604020202020204" pitchFamily="34" charset="0"/>
                <a:ea typeface="MS PGothic" panose="020B0600070205080204" pitchFamily="34" charset="-128"/>
              </a:rPr>
              <a:t>How images and data are processed to select hits</a:t>
            </a:r>
          </a:p>
        </p:txBody>
      </p:sp>
      <p:sp>
        <p:nvSpPr>
          <p:cNvPr id="77827" name="Slide Number Placeholder 3">
            <a:extLst>
              <a:ext uri="{FF2B5EF4-FFF2-40B4-BE49-F238E27FC236}">
                <a16:creationId xmlns:a16="http://schemas.microsoft.com/office/drawing/2014/main" id="{9CDC427E-4628-0876-33AD-ABBE3AEF526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defTabSz="922338">
              <a:defRPr sz="2400">
                <a:solidFill>
                  <a:schemeClr val="tx1"/>
                </a:solidFill>
                <a:latin typeface="Arial" panose="020B0604020202020204" pitchFamily="34" charset="0"/>
                <a:ea typeface="MS PGothic" panose="020B0600070205080204" pitchFamily="34" charset="-128"/>
              </a:defRPr>
            </a:lvl1pPr>
            <a:lvl2pPr marL="742950" indent="-285750" defTabSz="922338">
              <a:defRPr sz="2400">
                <a:solidFill>
                  <a:schemeClr val="tx1"/>
                </a:solidFill>
                <a:latin typeface="Arial" panose="020B0604020202020204" pitchFamily="34" charset="0"/>
                <a:ea typeface="MS PGothic" panose="020B0600070205080204" pitchFamily="34" charset="-128"/>
              </a:defRPr>
            </a:lvl2pPr>
            <a:lvl3pPr marL="1143000" indent="-228600" defTabSz="922338">
              <a:defRPr sz="2400">
                <a:solidFill>
                  <a:schemeClr val="tx1"/>
                </a:solidFill>
                <a:latin typeface="Arial" panose="020B0604020202020204" pitchFamily="34" charset="0"/>
                <a:ea typeface="MS PGothic" panose="020B0600070205080204" pitchFamily="34" charset="-128"/>
              </a:defRPr>
            </a:lvl3pPr>
            <a:lvl4pPr marL="1600200" indent="-228600" defTabSz="922338">
              <a:defRPr sz="2400">
                <a:solidFill>
                  <a:schemeClr val="tx1"/>
                </a:solidFill>
                <a:latin typeface="Arial" panose="020B0604020202020204" pitchFamily="34" charset="0"/>
                <a:ea typeface="MS PGothic" panose="020B0600070205080204" pitchFamily="34" charset="-128"/>
              </a:defRPr>
            </a:lvl4pPr>
            <a:lvl5pPr marL="2057400" indent="-228600" defTabSz="922338">
              <a:defRPr sz="2400">
                <a:solidFill>
                  <a:schemeClr val="tx1"/>
                </a:solidFill>
                <a:latin typeface="Arial" panose="020B0604020202020204" pitchFamily="34" charset="0"/>
                <a:ea typeface="MS PGothic" panose="020B0600070205080204" pitchFamily="34" charset="-128"/>
              </a:defRPr>
            </a:lvl5pPr>
            <a:lvl6pPr marL="25146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8CBD472-F580-DB4C-92D4-9266698867ED}" type="slidenum">
              <a:rPr lang="en-US" altLang="en-US" sz="1200"/>
              <a:pPr/>
              <a:t>89</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48755793-9884-76D4-9577-6D82901B6E92}"/>
              </a:ext>
            </a:extLst>
          </p:cNvPr>
          <p:cNvSpPr>
            <a:spLocks noGrp="1" noRot="1" noChangeAspect="1" noChangeArrowheads="1" noTextEdit="1"/>
          </p:cNvSpPr>
          <p:nvPr>
            <p:ph type="sldImg"/>
          </p:nvPr>
        </p:nvSpPr>
        <p:spPr>
          <a:ln/>
        </p:spPr>
      </p:sp>
      <p:sp>
        <p:nvSpPr>
          <p:cNvPr id="80898" name="Notes Placeholder 2">
            <a:extLst>
              <a:ext uri="{FF2B5EF4-FFF2-40B4-BE49-F238E27FC236}">
                <a16:creationId xmlns:a16="http://schemas.microsoft.com/office/drawing/2014/main" id="{82D2F3D9-6ADF-D3B3-7187-40E8284DD93E}"/>
              </a:ext>
            </a:extLst>
          </p:cNvPr>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latin typeface="Arial" panose="020B0604020202020204" pitchFamily="34" charset="0"/>
                <a:ea typeface="MS PGothic" panose="020B0600070205080204" pitchFamily="34" charset="-128"/>
              </a:rPr>
              <a:t>How are all these linked to MP.</a:t>
            </a:r>
          </a:p>
          <a:p>
            <a:r>
              <a:rPr lang="en-US" altLang="en-US">
                <a:latin typeface="Arial" panose="020B0604020202020204" pitchFamily="34" charset="0"/>
                <a:ea typeface="MS PGothic" panose="020B0600070205080204" pitchFamily="34" charset="-128"/>
              </a:rPr>
              <a:t>More wording on function of each and how they regulate MP.....</a:t>
            </a:r>
          </a:p>
          <a:p>
            <a:r>
              <a:rPr lang="en-US" altLang="en-US">
                <a:latin typeface="Arial" panose="020B0604020202020204" pitchFamily="34" charset="0"/>
                <a:ea typeface="MS PGothic" panose="020B0600070205080204" pitchFamily="34" charset="-128"/>
              </a:rPr>
              <a:t>RAS and MP diagram</a:t>
            </a:r>
          </a:p>
          <a:p>
            <a:r>
              <a:rPr lang="en-US" altLang="en-US">
                <a:latin typeface="Arial" panose="020B0604020202020204" pitchFamily="34" charset="0"/>
                <a:ea typeface="MS PGothic" panose="020B0600070205080204" pitchFamily="34" charset="-128"/>
              </a:rPr>
              <a:t>RAB and vesicle traficking diagram</a:t>
            </a:r>
          </a:p>
        </p:txBody>
      </p:sp>
      <p:sp>
        <p:nvSpPr>
          <p:cNvPr id="80899" name="Slide Number Placeholder 3">
            <a:extLst>
              <a:ext uri="{FF2B5EF4-FFF2-40B4-BE49-F238E27FC236}">
                <a16:creationId xmlns:a16="http://schemas.microsoft.com/office/drawing/2014/main" id="{14CC56A9-63C5-99F5-4610-EA745C67261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defTabSz="922338">
              <a:defRPr sz="2400">
                <a:solidFill>
                  <a:schemeClr val="tx1"/>
                </a:solidFill>
                <a:latin typeface="Arial" panose="020B0604020202020204" pitchFamily="34" charset="0"/>
                <a:ea typeface="MS PGothic" panose="020B0600070205080204" pitchFamily="34" charset="-128"/>
              </a:defRPr>
            </a:lvl1pPr>
            <a:lvl2pPr marL="742950" indent="-285750" defTabSz="922338">
              <a:defRPr sz="2400">
                <a:solidFill>
                  <a:schemeClr val="tx1"/>
                </a:solidFill>
                <a:latin typeface="Arial" panose="020B0604020202020204" pitchFamily="34" charset="0"/>
                <a:ea typeface="MS PGothic" panose="020B0600070205080204" pitchFamily="34" charset="-128"/>
              </a:defRPr>
            </a:lvl2pPr>
            <a:lvl3pPr marL="1143000" indent="-228600" defTabSz="922338">
              <a:defRPr sz="2400">
                <a:solidFill>
                  <a:schemeClr val="tx1"/>
                </a:solidFill>
                <a:latin typeface="Arial" panose="020B0604020202020204" pitchFamily="34" charset="0"/>
                <a:ea typeface="MS PGothic" panose="020B0600070205080204" pitchFamily="34" charset="-128"/>
              </a:defRPr>
            </a:lvl3pPr>
            <a:lvl4pPr marL="1600200" indent="-228600" defTabSz="922338">
              <a:defRPr sz="2400">
                <a:solidFill>
                  <a:schemeClr val="tx1"/>
                </a:solidFill>
                <a:latin typeface="Arial" panose="020B0604020202020204" pitchFamily="34" charset="0"/>
                <a:ea typeface="MS PGothic" panose="020B0600070205080204" pitchFamily="34" charset="-128"/>
              </a:defRPr>
            </a:lvl4pPr>
            <a:lvl5pPr marL="2057400" indent="-228600" defTabSz="922338">
              <a:defRPr sz="2400">
                <a:solidFill>
                  <a:schemeClr val="tx1"/>
                </a:solidFill>
                <a:latin typeface="Arial" panose="020B0604020202020204" pitchFamily="34" charset="0"/>
                <a:ea typeface="MS PGothic" panose="020B0600070205080204" pitchFamily="34" charset="-128"/>
              </a:defRPr>
            </a:lvl5pPr>
            <a:lvl6pPr marL="25146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CF9C875-3F4C-794B-927D-87D8BE9E094A}" type="slidenum">
              <a:rPr lang="en-US" altLang="en-US" sz="1200"/>
              <a:pPr/>
              <a:t>90</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E47607B9-EE7B-FCC9-451D-15C7602ADC3B}"/>
              </a:ext>
            </a:extLst>
          </p:cNvPr>
          <p:cNvSpPr>
            <a:spLocks noGrp="1" noRot="1" noChangeAspect="1" noChangeArrowheads="1" noTextEdit="1"/>
          </p:cNvSpPr>
          <p:nvPr>
            <p:ph type="sldImg"/>
          </p:nvPr>
        </p:nvSpPr>
        <p:spPr>
          <a:ln/>
        </p:spPr>
      </p:sp>
      <p:sp>
        <p:nvSpPr>
          <p:cNvPr id="82946" name="Notes Placeholder 2">
            <a:extLst>
              <a:ext uri="{FF2B5EF4-FFF2-40B4-BE49-F238E27FC236}">
                <a16:creationId xmlns:a16="http://schemas.microsoft.com/office/drawing/2014/main" id="{A789DDF2-73F1-CD3E-8506-74F2DF763C3E}"/>
              </a:ext>
            </a:extLst>
          </p:cNvPr>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latin typeface="Arial" panose="020B0604020202020204" pitchFamily="34" charset="0"/>
                <a:ea typeface="MS PGothic" panose="020B0600070205080204" pitchFamily="34" charset="-128"/>
              </a:rPr>
              <a:t>Relate to Ras faster</a:t>
            </a:r>
          </a:p>
          <a:p>
            <a:r>
              <a:rPr lang="en-US" altLang="en-US">
                <a:latin typeface="Arial" panose="020B0604020202020204" pitchFamily="34" charset="0"/>
                <a:ea typeface="MS PGothic" panose="020B0600070205080204" pitchFamily="34" charset="-128"/>
              </a:rPr>
              <a:t>Quicker and clear explaination</a:t>
            </a:r>
          </a:p>
          <a:p>
            <a:r>
              <a:rPr lang="en-US" altLang="en-US">
                <a:latin typeface="Arial" panose="020B0604020202020204" pitchFamily="34" charset="0"/>
                <a:ea typeface="MS PGothic" panose="020B0600070205080204" pitchFamily="34" charset="-128"/>
              </a:rPr>
              <a:t>Images analyzed from confirmation screen to detect even very faint spots</a:t>
            </a:r>
          </a:p>
        </p:txBody>
      </p:sp>
      <p:sp>
        <p:nvSpPr>
          <p:cNvPr id="82947" name="Slide Number Placeholder 3">
            <a:extLst>
              <a:ext uri="{FF2B5EF4-FFF2-40B4-BE49-F238E27FC236}">
                <a16:creationId xmlns:a16="http://schemas.microsoft.com/office/drawing/2014/main" id="{EA64D455-4C1F-0B82-65AD-1B14E0165FE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defTabSz="922338">
              <a:defRPr sz="2400">
                <a:solidFill>
                  <a:schemeClr val="tx1"/>
                </a:solidFill>
                <a:latin typeface="Arial" panose="020B0604020202020204" pitchFamily="34" charset="0"/>
                <a:ea typeface="MS PGothic" panose="020B0600070205080204" pitchFamily="34" charset="-128"/>
              </a:defRPr>
            </a:lvl1pPr>
            <a:lvl2pPr marL="742950" indent="-285750" defTabSz="922338">
              <a:defRPr sz="2400">
                <a:solidFill>
                  <a:schemeClr val="tx1"/>
                </a:solidFill>
                <a:latin typeface="Arial" panose="020B0604020202020204" pitchFamily="34" charset="0"/>
                <a:ea typeface="MS PGothic" panose="020B0600070205080204" pitchFamily="34" charset="-128"/>
              </a:defRPr>
            </a:lvl2pPr>
            <a:lvl3pPr marL="1143000" indent="-228600" defTabSz="922338">
              <a:defRPr sz="2400">
                <a:solidFill>
                  <a:schemeClr val="tx1"/>
                </a:solidFill>
                <a:latin typeface="Arial" panose="020B0604020202020204" pitchFamily="34" charset="0"/>
                <a:ea typeface="MS PGothic" panose="020B0600070205080204" pitchFamily="34" charset="-128"/>
              </a:defRPr>
            </a:lvl3pPr>
            <a:lvl4pPr marL="1600200" indent="-228600" defTabSz="922338">
              <a:defRPr sz="2400">
                <a:solidFill>
                  <a:schemeClr val="tx1"/>
                </a:solidFill>
                <a:latin typeface="Arial" panose="020B0604020202020204" pitchFamily="34" charset="0"/>
                <a:ea typeface="MS PGothic" panose="020B0600070205080204" pitchFamily="34" charset="-128"/>
              </a:defRPr>
            </a:lvl4pPr>
            <a:lvl5pPr marL="2057400" indent="-228600" defTabSz="922338">
              <a:defRPr sz="2400">
                <a:solidFill>
                  <a:schemeClr val="tx1"/>
                </a:solidFill>
                <a:latin typeface="Arial" panose="020B0604020202020204" pitchFamily="34" charset="0"/>
                <a:ea typeface="MS PGothic" panose="020B0600070205080204" pitchFamily="34" charset="-128"/>
              </a:defRPr>
            </a:lvl5pPr>
            <a:lvl6pPr marL="25146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741EE27-55F6-6E4A-A882-2AE925D25514}" type="slidenum">
              <a:rPr lang="en-US" altLang="en-US" sz="1200"/>
              <a:pPr/>
              <a:t>91</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661BD8-38DC-4BF9-A8B2-0BD0658BDDAA}" type="slidenum">
              <a:rPr lang="en-US" smtClean="0"/>
              <a:t>16</a:t>
            </a:fld>
            <a:endParaRPr lang="en-US"/>
          </a:p>
        </p:txBody>
      </p:sp>
    </p:spTree>
    <p:extLst>
      <p:ext uri="{BB962C8B-B14F-4D97-AF65-F5344CB8AC3E}">
        <p14:creationId xmlns:p14="http://schemas.microsoft.com/office/powerpoint/2010/main" val="4269958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a:extLst>
              <a:ext uri="{FF2B5EF4-FFF2-40B4-BE49-F238E27FC236}">
                <a16:creationId xmlns:a16="http://schemas.microsoft.com/office/drawing/2014/main" id="{701661F9-BFDF-37B1-4F59-30FB5939CB6D}"/>
              </a:ext>
            </a:extLst>
          </p:cNvPr>
          <p:cNvSpPr>
            <a:spLocks noGrp="1" noRot="1" noChangeAspect="1" noChangeArrowheads="1" noTextEdit="1"/>
          </p:cNvSpPr>
          <p:nvPr>
            <p:ph type="sldImg"/>
          </p:nvPr>
        </p:nvSpPr>
        <p:spPr>
          <a:ln/>
        </p:spPr>
      </p:sp>
      <p:sp>
        <p:nvSpPr>
          <p:cNvPr id="150530" name="Notes Placeholder 2">
            <a:extLst>
              <a:ext uri="{FF2B5EF4-FFF2-40B4-BE49-F238E27FC236}">
                <a16:creationId xmlns:a16="http://schemas.microsoft.com/office/drawing/2014/main" id="{6BA86019-2A92-FFD8-CEE5-6D247FDDD0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MS PGothic" panose="020B0600070205080204" pitchFamily="34" charset="-128"/>
            </a:endParaRPr>
          </a:p>
        </p:txBody>
      </p:sp>
      <p:sp>
        <p:nvSpPr>
          <p:cNvPr id="150531" name="Slide Number Placeholder 3">
            <a:extLst>
              <a:ext uri="{FF2B5EF4-FFF2-40B4-BE49-F238E27FC236}">
                <a16:creationId xmlns:a16="http://schemas.microsoft.com/office/drawing/2014/main" id="{17DBDB11-F94C-A90A-1C94-9E1232440C3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Arial" panose="020B0604020202020204" pitchFamily="34" charset="0"/>
                <a:ea typeface="MS PGothic" panose="020B0600070205080204" pitchFamily="34" charset="-128"/>
              </a:defRPr>
            </a:lvl1pPr>
            <a:lvl2pPr marL="742950" indent="-285750" defTabSz="922338">
              <a:defRPr sz="2400">
                <a:solidFill>
                  <a:schemeClr val="tx1"/>
                </a:solidFill>
                <a:latin typeface="Arial" panose="020B0604020202020204" pitchFamily="34" charset="0"/>
                <a:ea typeface="MS PGothic" panose="020B0600070205080204" pitchFamily="34" charset="-128"/>
              </a:defRPr>
            </a:lvl2pPr>
            <a:lvl3pPr marL="1143000" indent="-228600" defTabSz="922338">
              <a:defRPr sz="2400">
                <a:solidFill>
                  <a:schemeClr val="tx1"/>
                </a:solidFill>
                <a:latin typeface="Arial" panose="020B0604020202020204" pitchFamily="34" charset="0"/>
                <a:ea typeface="MS PGothic" panose="020B0600070205080204" pitchFamily="34" charset="-128"/>
              </a:defRPr>
            </a:lvl3pPr>
            <a:lvl4pPr marL="1600200" indent="-228600" defTabSz="922338">
              <a:defRPr sz="2400">
                <a:solidFill>
                  <a:schemeClr val="tx1"/>
                </a:solidFill>
                <a:latin typeface="Arial" panose="020B0604020202020204" pitchFamily="34" charset="0"/>
                <a:ea typeface="MS PGothic" panose="020B0600070205080204" pitchFamily="34" charset="-128"/>
              </a:defRPr>
            </a:lvl4pPr>
            <a:lvl5pPr marL="2057400" indent="-228600" defTabSz="922338">
              <a:defRPr sz="2400">
                <a:solidFill>
                  <a:schemeClr val="tx1"/>
                </a:solidFill>
                <a:latin typeface="Arial" panose="020B0604020202020204" pitchFamily="34" charset="0"/>
                <a:ea typeface="MS PGothic" panose="020B0600070205080204" pitchFamily="34" charset="-128"/>
              </a:defRPr>
            </a:lvl5pPr>
            <a:lvl6pPr marL="25146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26E28B1-E2E6-2148-B384-FD0FBA736E62}" type="slidenum">
              <a:rPr lang="en-US" altLang="en-US" sz="1200" smtClean="0"/>
              <a:pPr/>
              <a:t>35</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1E811E2B-4675-2153-9520-84C451797101}"/>
              </a:ext>
            </a:extLst>
          </p:cNvPr>
          <p:cNvSpPr>
            <a:spLocks noGrp="1" noRot="1" noChangeAspect="1" noChangeArrowheads="1" noTextEdit="1"/>
          </p:cNvSpPr>
          <p:nvPr>
            <p:ph type="sldImg"/>
          </p:nvPr>
        </p:nvSpPr>
        <p:spPr>
          <a:ln/>
        </p:spPr>
      </p:sp>
      <p:sp>
        <p:nvSpPr>
          <p:cNvPr id="33794" name="Notes Placeholder 2">
            <a:extLst>
              <a:ext uri="{FF2B5EF4-FFF2-40B4-BE49-F238E27FC236}">
                <a16:creationId xmlns:a16="http://schemas.microsoft.com/office/drawing/2014/main" id="{C28E29D8-B6DD-7924-8B95-6437333525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ea typeface="MS PGothic" panose="020B0600070205080204" pitchFamily="34" charset="-128"/>
              </a:rPr>
              <a:t>ERCC excision repair 2 DNA repair</a:t>
            </a:r>
          </a:p>
          <a:p>
            <a:r>
              <a:rPr lang="en-US" altLang="en-US">
                <a:latin typeface="Arial" panose="020B0604020202020204" pitchFamily="34" charset="0"/>
                <a:ea typeface="MS PGothic" panose="020B0600070205080204" pitchFamily="34" charset="-128"/>
              </a:rPr>
              <a:t>Transketolase tkt excess sugar phosphates to glycolysis</a:t>
            </a:r>
          </a:p>
        </p:txBody>
      </p:sp>
      <p:sp>
        <p:nvSpPr>
          <p:cNvPr id="33795" name="Slide Number Placeholder 3">
            <a:extLst>
              <a:ext uri="{FF2B5EF4-FFF2-40B4-BE49-F238E27FC236}">
                <a16:creationId xmlns:a16="http://schemas.microsoft.com/office/drawing/2014/main" id="{BB308F3E-8F55-D9B4-0AAF-F5D4042D5EA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Arial" panose="020B0604020202020204" pitchFamily="34" charset="0"/>
                <a:ea typeface="MS PGothic" panose="020B0600070205080204" pitchFamily="34" charset="-128"/>
              </a:defRPr>
            </a:lvl1pPr>
            <a:lvl2pPr marL="742950" indent="-285750" defTabSz="922338">
              <a:defRPr sz="2400">
                <a:solidFill>
                  <a:schemeClr val="tx1"/>
                </a:solidFill>
                <a:latin typeface="Arial" panose="020B0604020202020204" pitchFamily="34" charset="0"/>
                <a:ea typeface="MS PGothic" panose="020B0600070205080204" pitchFamily="34" charset="-128"/>
              </a:defRPr>
            </a:lvl2pPr>
            <a:lvl3pPr marL="1143000" indent="-228600" defTabSz="922338">
              <a:defRPr sz="2400">
                <a:solidFill>
                  <a:schemeClr val="tx1"/>
                </a:solidFill>
                <a:latin typeface="Arial" panose="020B0604020202020204" pitchFamily="34" charset="0"/>
                <a:ea typeface="MS PGothic" panose="020B0600070205080204" pitchFamily="34" charset="-128"/>
              </a:defRPr>
            </a:lvl3pPr>
            <a:lvl4pPr marL="1600200" indent="-228600" defTabSz="922338">
              <a:defRPr sz="2400">
                <a:solidFill>
                  <a:schemeClr val="tx1"/>
                </a:solidFill>
                <a:latin typeface="Arial" panose="020B0604020202020204" pitchFamily="34" charset="0"/>
                <a:ea typeface="MS PGothic" panose="020B0600070205080204" pitchFamily="34" charset="-128"/>
              </a:defRPr>
            </a:lvl4pPr>
            <a:lvl5pPr marL="2057400" indent="-228600" defTabSz="922338">
              <a:defRPr sz="2400">
                <a:solidFill>
                  <a:schemeClr val="tx1"/>
                </a:solidFill>
                <a:latin typeface="Arial" panose="020B0604020202020204" pitchFamily="34" charset="0"/>
                <a:ea typeface="MS PGothic" panose="020B0600070205080204" pitchFamily="34" charset="-128"/>
              </a:defRPr>
            </a:lvl5pPr>
            <a:lvl6pPr marL="25146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23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C1739CF-F16A-2E40-AE2E-22BDDEF885F9}" type="slidenum">
              <a:rPr lang="en-US" altLang="en-US" sz="1200" smtClean="0">
                <a:latin typeface="Calibri" panose="020F0502020204030204" pitchFamily="34" charset="0"/>
              </a:rPr>
              <a:pPr/>
              <a:t>36</a:t>
            </a:fld>
            <a:endParaRPr lang="en-US" altLang="en-US"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E36CD8B2-B7DE-566A-E02C-FE9CA518EE4F}"/>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2560371A-D15F-E388-A277-8918C91D67A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2771" name="Slide Number Placeholder 3">
            <a:extLst>
              <a:ext uri="{FF2B5EF4-FFF2-40B4-BE49-F238E27FC236}">
                <a16:creationId xmlns:a16="http://schemas.microsoft.com/office/drawing/2014/main" id="{490BEF3C-5CF8-045F-2FA5-0F63C76F985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Arial" panose="020B0604020202020204" pitchFamily="34" charset="0"/>
                <a:ea typeface="ＭＳ Ｐゴシック" panose="020B0600070205080204" pitchFamily="34" charset="-128"/>
              </a:defRPr>
            </a:lvl1pPr>
            <a:lvl2pPr marL="742950" indent="-285750" defTabSz="922338">
              <a:defRPr sz="2400">
                <a:solidFill>
                  <a:schemeClr val="tx1"/>
                </a:solidFill>
                <a:latin typeface="Arial" panose="020B0604020202020204" pitchFamily="34" charset="0"/>
                <a:ea typeface="ＭＳ Ｐゴシック" panose="020B0600070205080204" pitchFamily="34" charset="-128"/>
              </a:defRPr>
            </a:lvl2pPr>
            <a:lvl3pPr marL="1143000" indent="-228600" defTabSz="922338">
              <a:defRPr sz="2400">
                <a:solidFill>
                  <a:schemeClr val="tx1"/>
                </a:solidFill>
                <a:latin typeface="Arial" panose="020B0604020202020204" pitchFamily="34" charset="0"/>
                <a:ea typeface="ＭＳ Ｐゴシック" panose="020B0600070205080204" pitchFamily="34" charset="-128"/>
              </a:defRPr>
            </a:lvl3pPr>
            <a:lvl4pPr marL="1600200" indent="-228600" defTabSz="922338">
              <a:defRPr sz="2400">
                <a:solidFill>
                  <a:schemeClr val="tx1"/>
                </a:solidFill>
                <a:latin typeface="Arial" panose="020B0604020202020204" pitchFamily="34" charset="0"/>
                <a:ea typeface="ＭＳ Ｐゴシック" panose="020B0600070205080204" pitchFamily="34" charset="-128"/>
              </a:defRPr>
            </a:lvl4pPr>
            <a:lvl5pPr marL="2057400" indent="-228600" defTabSz="922338">
              <a:defRPr sz="2400">
                <a:solidFill>
                  <a:schemeClr val="tx1"/>
                </a:solidFill>
                <a:latin typeface="Arial" panose="020B0604020202020204" pitchFamily="34" charset="0"/>
                <a:ea typeface="ＭＳ Ｐゴシック" panose="020B0600070205080204" pitchFamily="34" charset="-128"/>
              </a:defRPr>
            </a:lvl5pPr>
            <a:lvl6pPr marL="2514600" indent="-228600" defTabSz="9223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23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23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23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1701BD4-D589-1345-9E5D-3ED9956C7885}" type="slidenum">
              <a:rPr lang="en-US" altLang="en-US" sz="1200" smtClean="0"/>
              <a:pPr/>
              <a:t>43</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301F160F-9D3C-329B-43C0-6BA1A1E8A2E0}"/>
              </a:ext>
            </a:extLst>
          </p:cNvPr>
          <p:cNvSpPr>
            <a:spLocks noGrp="1" noRot="1" noChangeAspect="1" noChangeArrowheads="1" noTextEdit="1"/>
          </p:cNvSpPr>
          <p:nvPr>
            <p:ph type="sldImg"/>
          </p:nvPr>
        </p:nvSpPr>
        <p:spPr>
          <a:ln/>
        </p:spPr>
      </p:sp>
      <p:sp>
        <p:nvSpPr>
          <p:cNvPr id="34818" name="Notes Placeholder 2">
            <a:extLst>
              <a:ext uri="{FF2B5EF4-FFF2-40B4-BE49-F238E27FC236}">
                <a16:creationId xmlns:a16="http://schemas.microsoft.com/office/drawing/2014/main" id="{12C06A4D-4C76-91C7-2280-EBDC0B62B1BE}"/>
              </a:ext>
            </a:extLst>
          </p:cNvPr>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US" altLang="en-US">
              <a:latin typeface="Arial" panose="020B0604020202020204" pitchFamily="34" charset="0"/>
            </a:endParaRPr>
          </a:p>
        </p:txBody>
      </p:sp>
      <p:sp>
        <p:nvSpPr>
          <p:cNvPr id="34819" name="Slide Number Placeholder 3">
            <a:extLst>
              <a:ext uri="{FF2B5EF4-FFF2-40B4-BE49-F238E27FC236}">
                <a16:creationId xmlns:a16="http://schemas.microsoft.com/office/drawing/2014/main" id="{4A728608-D89A-53A5-FA7D-9CDA61FC596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defTabSz="922338">
              <a:defRPr sz="2400">
                <a:solidFill>
                  <a:schemeClr val="tx1"/>
                </a:solidFill>
                <a:latin typeface="Arial" panose="020B0604020202020204" pitchFamily="34" charset="0"/>
                <a:ea typeface="ＭＳ Ｐゴシック" panose="020B0600070205080204" pitchFamily="34" charset="-128"/>
              </a:defRPr>
            </a:lvl1pPr>
            <a:lvl2pPr marL="742950" indent="-285750" defTabSz="922338">
              <a:defRPr sz="2400">
                <a:solidFill>
                  <a:schemeClr val="tx1"/>
                </a:solidFill>
                <a:latin typeface="Arial" panose="020B0604020202020204" pitchFamily="34" charset="0"/>
                <a:ea typeface="ＭＳ Ｐゴシック" panose="020B0600070205080204" pitchFamily="34" charset="-128"/>
              </a:defRPr>
            </a:lvl2pPr>
            <a:lvl3pPr marL="1143000" indent="-228600" defTabSz="922338">
              <a:defRPr sz="2400">
                <a:solidFill>
                  <a:schemeClr val="tx1"/>
                </a:solidFill>
                <a:latin typeface="Arial" panose="020B0604020202020204" pitchFamily="34" charset="0"/>
                <a:ea typeface="ＭＳ Ｐゴシック" panose="020B0600070205080204" pitchFamily="34" charset="-128"/>
              </a:defRPr>
            </a:lvl3pPr>
            <a:lvl4pPr marL="1600200" indent="-228600" defTabSz="922338">
              <a:defRPr sz="2400">
                <a:solidFill>
                  <a:schemeClr val="tx1"/>
                </a:solidFill>
                <a:latin typeface="Arial" panose="020B0604020202020204" pitchFamily="34" charset="0"/>
                <a:ea typeface="ＭＳ Ｐゴシック" panose="020B0600070205080204" pitchFamily="34" charset="-128"/>
              </a:defRPr>
            </a:lvl4pPr>
            <a:lvl5pPr marL="2057400" indent="-228600" defTabSz="922338">
              <a:defRPr sz="2400">
                <a:solidFill>
                  <a:schemeClr val="tx1"/>
                </a:solidFill>
                <a:latin typeface="Arial" panose="020B0604020202020204" pitchFamily="34" charset="0"/>
                <a:ea typeface="ＭＳ Ｐゴシック" panose="020B0600070205080204" pitchFamily="34" charset="-128"/>
              </a:defRPr>
            </a:lvl5pPr>
            <a:lvl6pPr marL="2514600" indent="-228600" defTabSz="9223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23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23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23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5EF08C9-E406-B54D-A009-E190E50BDF84}" type="slidenum">
              <a:rPr lang="en-US" altLang="en-US" sz="1200" smtClean="0"/>
              <a:pPr/>
              <a:t>44</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a:extLst>
              <a:ext uri="{FF2B5EF4-FFF2-40B4-BE49-F238E27FC236}">
                <a16:creationId xmlns:a16="http://schemas.microsoft.com/office/drawing/2014/main" id="{A2111BB4-4794-8A80-2275-2AF85FC65C73}"/>
              </a:ext>
            </a:extLst>
          </p:cNvPr>
          <p:cNvSpPr>
            <a:spLocks noGrp="1" noRot="1" noChangeAspect="1" noChangeArrowheads="1" noTextEdit="1"/>
          </p:cNvSpPr>
          <p:nvPr>
            <p:ph type="sldImg"/>
          </p:nvPr>
        </p:nvSpPr>
        <p:spPr>
          <a:ln/>
        </p:spPr>
      </p:sp>
      <p:sp>
        <p:nvSpPr>
          <p:cNvPr id="137218" name="Notes Placeholder 2">
            <a:extLst>
              <a:ext uri="{FF2B5EF4-FFF2-40B4-BE49-F238E27FC236}">
                <a16:creationId xmlns:a16="http://schemas.microsoft.com/office/drawing/2014/main" id="{88CC9A68-4541-EF34-21FE-1D14D9F453E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37219" name="Slide Number Placeholder 3">
            <a:extLst>
              <a:ext uri="{FF2B5EF4-FFF2-40B4-BE49-F238E27FC236}">
                <a16:creationId xmlns:a16="http://schemas.microsoft.com/office/drawing/2014/main" id="{F9AE6E34-A947-AD4D-7DA1-0796FFD95BE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Arial" panose="020B0604020202020204" pitchFamily="34" charset="0"/>
                <a:ea typeface="ＭＳ Ｐゴシック" panose="020B0600070205080204" pitchFamily="34" charset="-128"/>
              </a:defRPr>
            </a:lvl1pPr>
            <a:lvl2pPr marL="742950" indent="-285750" defTabSz="922338">
              <a:defRPr sz="2400">
                <a:solidFill>
                  <a:schemeClr val="tx1"/>
                </a:solidFill>
                <a:latin typeface="Arial" panose="020B0604020202020204" pitchFamily="34" charset="0"/>
                <a:ea typeface="ＭＳ Ｐゴシック" panose="020B0600070205080204" pitchFamily="34" charset="-128"/>
              </a:defRPr>
            </a:lvl2pPr>
            <a:lvl3pPr marL="1143000" indent="-228600" defTabSz="922338">
              <a:defRPr sz="2400">
                <a:solidFill>
                  <a:schemeClr val="tx1"/>
                </a:solidFill>
                <a:latin typeface="Arial" panose="020B0604020202020204" pitchFamily="34" charset="0"/>
                <a:ea typeface="ＭＳ Ｐゴシック" panose="020B0600070205080204" pitchFamily="34" charset="-128"/>
              </a:defRPr>
            </a:lvl3pPr>
            <a:lvl4pPr marL="1600200" indent="-228600" defTabSz="922338">
              <a:defRPr sz="2400">
                <a:solidFill>
                  <a:schemeClr val="tx1"/>
                </a:solidFill>
                <a:latin typeface="Arial" panose="020B0604020202020204" pitchFamily="34" charset="0"/>
                <a:ea typeface="ＭＳ Ｐゴシック" panose="020B0600070205080204" pitchFamily="34" charset="-128"/>
              </a:defRPr>
            </a:lvl4pPr>
            <a:lvl5pPr marL="2057400" indent="-228600" defTabSz="922338">
              <a:defRPr sz="2400">
                <a:solidFill>
                  <a:schemeClr val="tx1"/>
                </a:solidFill>
                <a:latin typeface="Arial" panose="020B0604020202020204" pitchFamily="34" charset="0"/>
                <a:ea typeface="ＭＳ Ｐゴシック" panose="020B0600070205080204" pitchFamily="34" charset="-128"/>
              </a:defRPr>
            </a:lvl5pPr>
            <a:lvl6pPr marL="2514600" indent="-228600" defTabSz="9223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23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23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23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77F2916-47B5-6E46-944D-068B94E561A0}" type="slidenum">
              <a:rPr lang="en-US" altLang="en-US" sz="1200" smtClean="0"/>
              <a:pPr/>
              <a:t>49</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9AFCBF65-F714-59F4-7035-655DE33BEC50}"/>
              </a:ext>
            </a:extLst>
          </p:cNvPr>
          <p:cNvSpPr>
            <a:spLocks noGrp="1" noRot="1" noChangeAspect="1" noChangeArrowheads="1" noTextEdit="1"/>
          </p:cNvSpPr>
          <p:nvPr>
            <p:ph type="sldImg"/>
          </p:nvPr>
        </p:nvSpPr>
        <p:spPr>
          <a:ln/>
        </p:spPr>
      </p:sp>
      <p:sp>
        <p:nvSpPr>
          <p:cNvPr id="41986" name="Notes Placeholder 2">
            <a:extLst>
              <a:ext uri="{FF2B5EF4-FFF2-40B4-BE49-F238E27FC236}">
                <a16:creationId xmlns:a16="http://schemas.microsoft.com/office/drawing/2014/main" id="{BBE81F19-99F7-8699-004C-ABFD944C6C9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1987" name="Slide Number Placeholder 3">
            <a:extLst>
              <a:ext uri="{FF2B5EF4-FFF2-40B4-BE49-F238E27FC236}">
                <a16:creationId xmlns:a16="http://schemas.microsoft.com/office/drawing/2014/main" id="{942B92A9-F892-91E8-3050-2EF77FB3C0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Arial" panose="020B0604020202020204" pitchFamily="34" charset="0"/>
                <a:ea typeface="ＭＳ Ｐゴシック" panose="020B0600070205080204" pitchFamily="34" charset="-128"/>
              </a:defRPr>
            </a:lvl1pPr>
            <a:lvl2pPr marL="742950" indent="-285750" defTabSz="922338">
              <a:defRPr sz="2400">
                <a:solidFill>
                  <a:schemeClr val="tx1"/>
                </a:solidFill>
                <a:latin typeface="Arial" panose="020B0604020202020204" pitchFamily="34" charset="0"/>
                <a:ea typeface="ＭＳ Ｐゴシック" panose="020B0600070205080204" pitchFamily="34" charset="-128"/>
              </a:defRPr>
            </a:lvl2pPr>
            <a:lvl3pPr marL="1143000" indent="-228600" defTabSz="922338">
              <a:defRPr sz="2400">
                <a:solidFill>
                  <a:schemeClr val="tx1"/>
                </a:solidFill>
                <a:latin typeface="Arial" panose="020B0604020202020204" pitchFamily="34" charset="0"/>
                <a:ea typeface="ＭＳ Ｐゴシック" panose="020B0600070205080204" pitchFamily="34" charset="-128"/>
              </a:defRPr>
            </a:lvl3pPr>
            <a:lvl4pPr marL="1600200" indent="-228600" defTabSz="922338">
              <a:defRPr sz="2400">
                <a:solidFill>
                  <a:schemeClr val="tx1"/>
                </a:solidFill>
                <a:latin typeface="Arial" panose="020B0604020202020204" pitchFamily="34" charset="0"/>
                <a:ea typeface="ＭＳ Ｐゴシック" panose="020B0600070205080204" pitchFamily="34" charset="-128"/>
              </a:defRPr>
            </a:lvl4pPr>
            <a:lvl5pPr marL="2057400" indent="-228600" defTabSz="922338">
              <a:defRPr sz="2400">
                <a:solidFill>
                  <a:schemeClr val="tx1"/>
                </a:solidFill>
                <a:latin typeface="Arial" panose="020B0604020202020204" pitchFamily="34" charset="0"/>
                <a:ea typeface="ＭＳ Ｐゴシック" panose="020B0600070205080204" pitchFamily="34" charset="-128"/>
              </a:defRPr>
            </a:lvl5pPr>
            <a:lvl6pPr marL="2514600" indent="-228600" defTabSz="9223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23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23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23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15D1100-D9A8-984A-AA00-3A3360DEB311}" type="slidenum">
              <a:rPr lang="en-US" altLang="en-US" sz="1200" smtClean="0"/>
              <a:pPr/>
              <a:t>50</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A30E0FB0-DDD2-A08B-C838-AC87BA56A027}"/>
              </a:ext>
            </a:extLst>
          </p:cNvPr>
          <p:cNvSpPr>
            <a:spLocks noGrp="1" noRot="1" noChangeAspect="1" noChangeArrowheads="1" noTextEdit="1"/>
          </p:cNvSpPr>
          <p:nvPr>
            <p:ph type="sldImg"/>
          </p:nvPr>
        </p:nvSpPr>
        <p:spPr>
          <a:ln/>
        </p:spPr>
      </p:sp>
      <p:sp>
        <p:nvSpPr>
          <p:cNvPr id="44034" name="Notes Placeholder 2">
            <a:extLst>
              <a:ext uri="{FF2B5EF4-FFF2-40B4-BE49-F238E27FC236}">
                <a16:creationId xmlns:a16="http://schemas.microsoft.com/office/drawing/2014/main" id="{1F487926-8266-3CE6-C90F-1C2691E59AD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4035" name="Slide Number Placeholder 3">
            <a:extLst>
              <a:ext uri="{FF2B5EF4-FFF2-40B4-BE49-F238E27FC236}">
                <a16:creationId xmlns:a16="http://schemas.microsoft.com/office/drawing/2014/main" id="{89DFC1AC-8B1D-4EFC-6134-F434AB18DD3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Arial" panose="020B0604020202020204" pitchFamily="34" charset="0"/>
                <a:ea typeface="ＭＳ Ｐゴシック" panose="020B0600070205080204" pitchFamily="34" charset="-128"/>
              </a:defRPr>
            </a:lvl1pPr>
            <a:lvl2pPr marL="742950" indent="-285750" defTabSz="922338">
              <a:defRPr sz="2400">
                <a:solidFill>
                  <a:schemeClr val="tx1"/>
                </a:solidFill>
                <a:latin typeface="Arial" panose="020B0604020202020204" pitchFamily="34" charset="0"/>
                <a:ea typeface="ＭＳ Ｐゴシック" panose="020B0600070205080204" pitchFamily="34" charset="-128"/>
              </a:defRPr>
            </a:lvl2pPr>
            <a:lvl3pPr marL="1143000" indent="-228600" defTabSz="922338">
              <a:defRPr sz="2400">
                <a:solidFill>
                  <a:schemeClr val="tx1"/>
                </a:solidFill>
                <a:latin typeface="Arial" panose="020B0604020202020204" pitchFamily="34" charset="0"/>
                <a:ea typeface="ＭＳ Ｐゴシック" panose="020B0600070205080204" pitchFamily="34" charset="-128"/>
              </a:defRPr>
            </a:lvl3pPr>
            <a:lvl4pPr marL="1600200" indent="-228600" defTabSz="922338">
              <a:defRPr sz="2400">
                <a:solidFill>
                  <a:schemeClr val="tx1"/>
                </a:solidFill>
                <a:latin typeface="Arial" panose="020B0604020202020204" pitchFamily="34" charset="0"/>
                <a:ea typeface="ＭＳ Ｐゴシック" panose="020B0600070205080204" pitchFamily="34" charset="-128"/>
              </a:defRPr>
            </a:lvl4pPr>
            <a:lvl5pPr marL="2057400" indent="-228600" defTabSz="922338">
              <a:defRPr sz="2400">
                <a:solidFill>
                  <a:schemeClr val="tx1"/>
                </a:solidFill>
                <a:latin typeface="Arial" panose="020B0604020202020204" pitchFamily="34" charset="0"/>
                <a:ea typeface="ＭＳ Ｐゴシック" panose="020B0600070205080204" pitchFamily="34" charset="-128"/>
              </a:defRPr>
            </a:lvl5pPr>
            <a:lvl6pPr marL="2514600" indent="-228600" defTabSz="9223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23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23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23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32D855F-4FFC-F142-B3F8-6AA0BB03A5D8}" type="slidenum">
              <a:rPr lang="en-US" altLang="en-US" sz="1200" smtClean="0"/>
              <a:pPr/>
              <a:t>51</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A7457-5F5D-B94F-8BE2-F30B5FF272F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733210-B98E-8745-B13C-A95C52844F1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D1F3D2-F4CF-D145-9044-88EF93FF65FC}"/>
              </a:ext>
            </a:extLst>
          </p:cNvPr>
          <p:cNvSpPr>
            <a:spLocks noGrp="1"/>
          </p:cNvSpPr>
          <p:nvPr>
            <p:ph type="dt" sz="half" idx="10"/>
          </p:nvPr>
        </p:nvSpPr>
        <p:spPr/>
        <p:txBody>
          <a:bodyPr/>
          <a:lstStyle/>
          <a:p>
            <a:fld id="{909D90BD-10D4-8C4A-8513-0AA1FCC23446}" type="datetimeFigureOut">
              <a:rPr lang="en-US" smtClean="0"/>
              <a:t>11/20/25</a:t>
            </a:fld>
            <a:endParaRPr lang="en-US"/>
          </a:p>
        </p:txBody>
      </p:sp>
      <p:sp>
        <p:nvSpPr>
          <p:cNvPr id="5" name="Footer Placeholder 4">
            <a:extLst>
              <a:ext uri="{FF2B5EF4-FFF2-40B4-BE49-F238E27FC236}">
                <a16:creationId xmlns:a16="http://schemas.microsoft.com/office/drawing/2014/main" id="{356E52B1-E6FA-D144-B6B8-7B8AF4B9D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319869-1A1B-E94E-8101-75E290B46A43}"/>
              </a:ext>
            </a:extLst>
          </p:cNvPr>
          <p:cNvSpPr>
            <a:spLocks noGrp="1"/>
          </p:cNvSpPr>
          <p:nvPr>
            <p:ph type="sldNum" sz="quarter" idx="12"/>
          </p:nvPr>
        </p:nvSpPr>
        <p:spPr/>
        <p:txBody>
          <a:bodyPr/>
          <a:lstStyle/>
          <a:p>
            <a:fld id="{BE25C629-2FDC-3F41-AE3E-9E2664533CD2}" type="slidenum">
              <a:rPr lang="en-US" smtClean="0"/>
              <a:t>‹#›</a:t>
            </a:fld>
            <a:endParaRPr lang="en-US"/>
          </a:p>
        </p:txBody>
      </p:sp>
    </p:spTree>
    <p:extLst>
      <p:ext uri="{BB962C8B-B14F-4D97-AF65-F5344CB8AC3E}">
        <p14:creationId xmlns:p14="http://schemas.microsoft.com/office/powerpoint/2010/main" val="114635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1A87B-CE25-544F-B8C7-259BDD46A5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A1E6F5-FC7D-3B4C-A2FC-5C269161264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F58F4A-1073-E647-BAA6-46FE706AD7A6}"/>
              </a:ext>
            </a:extLst>
          </p:cNvPr>
          <p:cNvSpPr>
            <a:spLocks noGrp="1"/>
          </p:cNvSpPr>
          <p:nvPr>
            <p:ph type="dt" sz="half" idx="10"/>
          </p:nvPr>
        </p:nvSpPr>
        <p:spPr/>
        <p:txBody>
          <a:bodyPr/>
          <a:lstStyle/>
          <a:p>
            <a:fld id="{909D90BD-10D4-8C4A-8513-0AA1FCC23446}" type="datetimeFigureOut">
              <a:rPr lang="en-US" smtClean="0"/>
              <a:t>11/20/25</a:t>
            </a:fld>
            <a:endParaRPr lang="en-US"/>
          </a:p>
        </p:txBody>
      </p:sp>
      <p:sp>
        <p:nvSpPr>
          <p:cNvPr id="5" name="Footer Placeholder 4">
            <a:extLst>
              <a:ext uri="{FF2B5EF4-FFF2-40B4-BE49-F238E27FC236}">
                <a16:creationId xmlns:a16="http://schemas.microsoft.com/office/drawing/2014/main" id="{197B3840-E4D5-A743-92FB-9E300869AA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DCE73B-F8FC-A643-B8BB-0DB863768955}"/>
              </a:ext>
            </a:extLst>
          </p:cNvPr>
          <p:cNvSpPr>
            <a:spLocks noGrp="1"/>
          </p:cNvSpPr>
          <p:nvPr>
            <p:ph type="sldNum" sz="quarter" idx="12"/>
          </p:nvPr>
        </p:nvSpPr>
        <p:spPr/>
        <p:txBody>
          <a:bodyPr/>
          <a:lstStyle/>
          <a:p>
            <a:fld id="{BE25C629-2FDC-3F41-AE3E-9E2664533CD2}" type="slidenum">
              <a:rPr lang="en-US" smtClean="0"/>
              <a:t>‹#›</a:t>
            </a:fld>
            <a:endParaRPr lang="en-US"/>
          </a:p>
        </p:txBody>
      </p:sp>
    </p:spTree>
    <p:extLst>
      <p:ext uri="{BB962C8B-B14F-4D97-AF65-F5344CB8AC3E}">
        <p14:creationId xmlns:p14="http://schemas.microsoft.com/office/powerpoint/2010/main" val="2403800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7DD3FC-671C-C743-8F5B-113F912DE2B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406FD5-DDB2-B046-8AF2-9A73FEEB7DA9}"/>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44D2DE-C12F-EA4F-893C-DC7E213B2773}"/>
              </a:ext>
            </a:extLst>
          </p:cNvPr>
          <p:cNvSpPr>
            <a:spLocks noGrp="1"/>
          </p:cNvSpPr>
          <p:nvPr>
            <p:ph type="dt" sz="half" idx="10"/>
          </p:nvPr>
        </p:nvSpPr>
        <p:spPr/>
        <p:txBody>
          <a:bodyPr/>
          <a:lstStyle/>
          <a:p>
            <a:fld id="{909D90BD-10D4-8C4A-8513-0AA1FCC23446}" type="datetimeFigureOut">
              <a:rPr lang="en-US" smtClean="0"/>
              <a:t>11/20/25</a:t>
            </a:fld>
            <a:endParaRPr lang="en-US"/>
          </a:p>
        </p:txBody>
      </p:sp>
      <p:sp>
        <p:nvSpPr>
          <p:cNvPr id="5" name="Footer Placeholder 4">
            <a:extLst>
              <a:ext uri="{FF2B5EF4-FFF2-40B4-BE49-F238E27FC236}">
                <a16:creationId xmlns:a16="http://schemas.microsoft.com/office/drawing/2014/main" id="{F3391BD8-4984-BF43-A64E-9A991D6273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731A59-303A-E34D-9724-F5DAF9633A4E}"/>
              </a:ext>
            </a:extLst>
          </p:cNvPr>
          <p:cNvSpPr>
            <a:spLocks noGrp="1"/>
          </p:cNvSpPr>
          <p:nvPr>
            <p:ph type="sldNum" sz="quarter" idx="12"/>
          </p:nvPr>
        </p:nvSpPr>
        <p:spPr/>
        <p:txBody>
          <a:bodyPr/>
          <a:lstStyle/>
          <a:p>
            <a:fld id="{BE25C629-2FDC-3F41-AE3E-9E2664533CD2}" type="slidenum">
              <a:rPr lang="en-US" smtClean="0"/>
              <a:t>‹#›</a:t>
            </a:fld>
            <a:endParaRPr lang="en-US"/>
          </a:p>
        </p:txBody>
      </p:sp>
    </p:spTree>
    <p:extLst>
      <p:ext uri="{BB962C8B-B14F-4D97-AF65-F5344CB8AC3E}">
        <p14:creationId xmlns:p14="http://schemas.microsoft.com/office/powerpoint/2010/main" val="894544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74" y="1151930"/>
            <a:ext cx="7358063" cy="2321719"/>
          </a:xfrm>
          <a:prstGeom prst="rect">
            <a:avLst/>
          </a:prstGeom>
        </p:spPr>
        <p:txBody>
          <a:bodyPr anchor="b"/>
          <a:lstStyle/>
          <a:p>
            <a:pPr lvl="0">
              <a:defRPr sz="1800"/>
            </a:pPr>
            <a:r>
              <a:rPr sz="5600"/>
              <a:t>Title Text</a:t>
            </a:r>
          </a:p>
        </p:txBody>
      </p:sp>
      <p:sp>
        <p:nvSpPr>
          <p:cNvPr id="6" name="Shape 6"/>
          <p:cNvSpPr>
            <a:spLocks noGrp="1"/>
          </p:cNvSpPr>
          <p:nvPr>
            <p:ph type="body" idx="1"/>
          </p:nvPr>
        </p:nvSpPr>
        <p:spPr>
          <a:xfrm>
            <a:off x="892974" y="3536156"/>
            <a:ext cx="7358063" cy="794742"/>
          </a:xfrm>
          <a:prstGeom prst="rect">
            <a:avLst/>
          </a:prstGeom>
        </p:spPr>
        <p:txBody>
          <a:bodyPr anchor="t"/>
          <a:lstStyle>
            <a:lvl1pPr marL="0" indent="0" algn="ctr">
              <a:spcBef>
                <a:spcPts val="0"/>
              </a:spcBef>
              <a:buSzTx/>
              <a:buNone/>
              <a:defRPr sz="2200"/>
            </a:lvl1pPr>
            <a:lvl2pPr marL="0" indent="160688" algn="ctr">
              <a:spcBef>
                <a:spcPts val="0"/>
              </a:spcBef>
              <a:buSzTx/>
              <a:buNone/>
              <a:defRPr sz="2200"/>
            </a:lvl2pPr>
            <a:lvl3pPr marL="0" indent="321374" algn="ctr">
              <a:spcBef>
                <a:spcPts val="0"/>
              </a:spcBef>
              <a:buSzTx/>
              <a:buNone/>
              <a:defRPr sz="2200"/>
            </a:lvl3pPr>
            <a:lvl4pPr marL="0" indent="482062" algn="ctr">
              <a:spcBef>
                <a:spcPts val="0"/>
              </a:spcBef>
              <a:buSzTx/>
              <a:buNone/>
              <a:defRPr sz="2200"/>
            </a:lvl4pPr>
            <a:lvl5pPr marL="0" indent="642750" algn="ctr">
              <a:spcBef>
                <a:spcPts val="0"/>
              </a:spcBef>
              <a:buSzTx/>
              <a:buNone/>
              <a:defRPr sz="2200"/>
            </a:lvl5p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extLst>
      <p:ext uri="{BB962C8B-B14F-4D97-AF65-F5344CB8AC3E}">
        <p14:creationId xmlns:p14="http://schemas.microsoft.com/office/powerpoint/2010/main" val="376812112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39AB803-A532-384B-A53A-B6D4C36E506C}"/>
              </a:ext>
            </a:extLst>
          </p:cNvPr>
          <p:cNvSpPr>
            <a:spLocks noGrp="1"/>
          </p:cNvSpPr>
          <p:nvPr>
            <p:ph type="ftr" sz="quarter" idx="14"/>
          </p:nvPr>
        </p:nvSpPr>
        <p:spPr/>
        <p:txBody>
          <a:bodyPr/>
          <a:lstStyle/>
          <a:p>
            <a:r>
              <a:rPr lang="en-US"/>
              <a:t>MSK Confidential — do not distribute</a:t>
            </a:r>
          </a:p>
        </p:txBody>
      </p:sp>
      <p:sp>
        <p:nvSpPr>
          <p:cNvPr id="2" name="Title 1"/>
          <p:cNvSpPr>
            <a:spLocks noGrp="1"/>
          </p:cNvSpPr>
          <p:nvPr>
            <p:ph type="ctrTitle" hasCustomPrompt="1"/>
          </p:nvPr>
        </p:nvSpPr>
        <p:spPr>
          <a:xfrm>
            <a:off x="378619" y="1920241"/>
            <a:ext cx="5564981" cy="1508760"/>
          </a:xfrm>
        </p:spPr>
        <p:txBody>
          <a:bodyPr vert="horz" anchor="t"/>
          <a:lstStyle>
            <a:lvl1pPr algn="l">
              <a:defRPr sz="3600" b="1">
                <a:solidFill>
                  <a:schemeClr val="tx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378619" y="4389120"/>
            <a:ext cx="2628901" cy="457200"/>
          </a:xfrm>
        </p:spPr>
        <p:txBody>
          <a:bodyPr/>
          <a:lstStyle>
            <a:lvl1pPr>
              <a:defRPr sz="1050">
                <a:solidFill>
                  <a:schemeClr val="accent1"/>
                </a:solidFill>
              </a:defRPr>
            </a:lvl1pPr>
            <a:lvl2pPr marL="0" indent="0">
              <a:buNone/>
              <a:defRPr sz="1350">
                <a:solidFill>
                  <a:schemeClr val="accent2"/>
                </a:solidFill>
              </a:defRPr>
            </a:lvl2pPr>
            <a:lvl3pPr>
              <a:defRPr sz="1350">
                <a:solidFill>
                  <a:schemeClr val="accent2"/>
                </a:solidFill>
              </a:defRPr>
            </a:lvl3pPr>
            <a:lvl4pPr>
              <a:defRPr sz="1350">
                <a:solidFill>
                  <a:schemeClr val="accent2"/>
                </a:solidFill>
              </a:defRPr>
            </a:lvl4pPr>
            <a:lvl5pPr>
              <a:defRPr sz="135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378618" y="3566161"/>
            <a:ext cx="5564981" cy="549249"/>
          </a:xfrm>
        </p:spPr>
        <p:txBody>
          <a:bodyPr/>
          <a:lstStyle>
            <a:lvl1pPr>
              <a:defRPr sz="2400">
                <a:solidFill>
                  <a:schemeClr val="accent1"/>
                </a:solidFill>
              </a:defRPr>
            </a:lvl1pPr>
            <a:lvl2pPr marL="0" indent="0">
              <a:buNone/>
              <a:defRPr sz="1350">
                <a:solidFill>
                  <a:schemeClr val="accent2"/>
                </a:solidFill>
              </a:defRPr>
            </a:lvl2pPr>
            <a:lvl3pPr>
              <a:defRPr sz="1350">
                <a:solidFill>
                  <a:schemeClr val="accent2"/>
                </a:solidFill>
              </a:defRPr>
            </a:lvl3pPr>
            <a:lvl4pPr>
              <a:defRPr sz="1350">
                <a:solidFill>
                  <a:schemeClr val="accent2"/>
                </a:solidFill>
              </a:defRPr>
            </a:lvl4pPr>
            <a:lvl5pPr>
              <a:defRPr sz="135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146214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BA730-8684-4C48-9330-CA303C4EE6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73F72E-E4AA-0247-8665-90F3FE2BA9E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1144C1-2F7D-D04D-9F10-8F1A09DF139A}"/>
              </a:ext>
            </a:extLst>
          </p:cNvPr>
          <p:cNvSpPr>
            <a:spLocks noGrp="1"/>
          </p:cNvSpPr>
          <p:nvPr>
            <p:ph type="dt" sz="half" idx="10"/>
          </p:nvPr>
        </p:nvSpPr>
        <p:spPr/>
        <p:txBody>
          <a:bodyPr/>
          <a:lstStyle/>
          <a:p>
            <a:fld id="{909D90BD-10D4-8C4A-8513-0AA1FCC23446}" type="datetimeFigureOut">
              <a:rPr lang="en-US" smtClean="0"/>
              <a:t>11/20/25</a:t>
            </a:fld>
            <a:endParaRPr lang="en-US"/>
          </a:p>
        </p:txBody>
      </p:sp>
      <p:sp>
        <p:nvSpPr>
          <p:cNvPr id="5" name="Footer Placeholder 4">
            <a:extLst>
              <a:ext uri="{FF2B5EF4-FFF2-40B4-BE49-F238E27FC236}">
                <a16:creationId xmlns:a16="http://schemas.microsoft.com/office/drawing/2014/main" id="{EFE280EE-646C-FB43-BB14-1E176E841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111E6C-3973-8E4A-90DC-58F1712FB7CB}"/>
              </a:ext>
            </a:extLst>
          </p:cNvPr>
          <p:cNvSpPr>
            <a:spLocks noGrp="1"/>
          </p:cNvSpPr>
          <p:nvPr>
            <p:ph type="sldNum" sz="quarter" idx="12"/>
          </p:nvPr>
        </p:nvSpPr>
        <p:spPr/>
        <p:txBody>
          <a:bodyPr/>
          <a:lstStyle/>
          <a:p>
            <a:fld id="{BE25C629-2FDC-3F41-AE3E-9E2664533CD2}" type="slidenum">
              <a:rPr lang="en-US" smtClean="0"/>
              <a:t>‹#›</a:t>
            </a:fld>
            <a:endParaRPr lang="en-US"/>
          </a:p>
        </p:txBody>
      </p:sp>
    </p:spTree>
    <p:extLst>
      <p:ext uri="{BB962C8B-B14F-4D97-AF65-F5344CB8AC3E}">
        <p14:creationId xmlns:p14="http://schemas.microsoft.com/office/powerpoint/2010/main" val="789845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D56C0-9550-D74D-B739-4D32D7466131}"/>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5BD38-C204-1E4B-A673-4BD7ED53DB81}"/>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C6BF90-CC67-F245-9DC4-D35B17E4498D}"/>
              </a:ext>
            </a:extLst>
          </p:cNvPr>
          <p:cNvSpPr>
            <a:spLocks noGrp="1"/>
          </p:cNvSpPr>
          <p:nvPr>
            <p:ph type="dt" sz="half" idx="10"/>
          </p:nvPr>
        </p:nvSpPr>
        <p:spPr/>
        <p:txBody>
          <a:bodyPr/>
          <a:lstStyle/>
          <a:p>
            <a:fld id="{909D90BD-10D4-8C4A-8513-0AA1FCC23446}" type="datetimeFigureOut">
              <a:rPr lang="en-US" smtClean="0"/>
              <a:t>11/20/25</a:t>
            </a:fld>
            <a:endParaRPr lang="en-US"/>
          </a:p>
        </p:txBody>
      </p:sp>
      <p:sp>
        <p:nvSpPr>
          <p:cNvPr id="5" name="Footer Placeholder 4">
            <a:extLst>
              <a:ext uri="{FF2B5EF4-FFF2-40B4-BE49-F238E27FC236}">
                <a16:creationId xmlns:a16="http://schemas.microsoft.com/office/drawing/2014/main" id="{D1A589DC-8F22-E147-BD8F-35F2D041E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DB6FF-3169-7C48-B591-569E64AAE920}"/>
              </a:ext>
            </a:extLst>
          </p:cNvPr>
          <p:cNvSpPr>
            <a:spLocks noGrp="1"/>
          </p:cNvSpPr>
          <p:nvPr>
            <p:ph type="sldNum" sz="quarter" idx="12"/>
          </p:nvPr>
        </p:nvSpPr>
        <p:spPr/>
        <p:txBody>
          <a:bodyPr/>
          <a:lstStyle/>
          <a:p>
            <a:fld id="{BE25C629-2FDC-3F41-AE3E-9E2664533CD2}" type="slidenum">
              <a:rPr lang="en-US" smtClean="0"/>
              <a:t>‹#›</a:t>
            </a:fld>
            <a:endParaRPr lang="en-US"/>
          </a:p>
        </p:txBody>
      </p:sp>
    </p:spTree>
    <p:extLst>
      <p:ext uri="{BB962C8B-B14F-4D97-AF65-F5344CB8AC3E}">
        <p14:creationId xmlns:p14="http://schemas.microsoft.com/office/powerpoint/2010/main" val="793387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031B3-826B-2641-94D3-446C22163E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FE6866-4BB9-7D43-A0FA-7A52C8576968}"/>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E2F742-CB3A-694E-8B60-A8F211A35575}"/>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8E3BF8-2C7D-864C-A9A8-2FC79338BC9F}"/>
              </a:ext>
            </a:extLst>
          </p:cNvPr>
          <p:cNvSpPr>
            <a:spLocks noGrp="1"/>
          </p:cNvSpPr>
          <p:nvPr>
            <p:ph type="dt" sz="half" idx="10"/>
          </p:nvPr>
        </p:nvSpPr>
        <p:spPr/>
        <p:txBody>
          <a:bodyPr/>
          <a:lstStyle/>
          <a:p>
            <a:fld id="{909D90BD-10D4-8C4A-8513-0AA1FCC23446}" type="datetimeFigureOut">
              <a:rPr lang="en-US" smtClean="0"/>
              <a:t>11/20/25</a:t>
            </a:fld>
            <a:endParaRPr lang="en-US"/>
          </a:p>
        </p:txBody>
      </p:sp>
      <p:sp>
        <p:nvSpPr>
          <p:cNvPr id="6" name="Footer Placeholder 5">
            <a:extLst>
              <a:ext uri="{FF2B5EF4-FFF2-40B4-BE49-F238E27FC236}">
                <a16:creationId xmlns:a16="http://schemas.microsoft.com/office/drawing/2014/main" id="{A7BF7BF1-6301-874F-A2EE-42840C3D13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B3A615-F235-EF46-8CB1-A1D569B89FC1}"/>
              </a:ext>
            </a:extLst>
          </p:cNvPr>
          <p:cNvSpPr>
            <a:spLocks noGrp="1"/>
          </p:cNvSpPr>
          <p:nvPr>
            <p:ph type="sldNum" sz="quarter" idx="12"/>
          </p:nvPr>
        </p:nvSpPr>
        <p:spPr/>
        <p:txBody>
          <a:bodyPr/>
          <a:lstStyle/>
          <a:p>
            <a:fld id="{BE25C629-2FDC-3F41-AE3E-9E2664533CD2}" type="slidenum">
              <a:rPr lang="en-US" smtClean="0"/>
              <a:t>‹#›</a:t>
            </a:fld>
            <a:endParaRPr lang="en-US"/>
          </a:p>
        </p:txBody>
      </p:sp>
    </p:spTree>
    <p:extLst>
      <p:ext uri="{BB962C8B-B14F-4D97-AF65-F5344CB8AC3E}">
        <p14:creationId xmlns:p14="http://schemas.microsoft.com/office/powerpoint/2010/main" val="1815085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C885E-33D7-0249-9C89-72C67CDBA24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C9AB96-E04C-A04A-B504-6D27B1C7DD56}"/>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7728D9-F0DB-1F4B-9666-8DC828A1102F}"/>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10B427-50E0-2044-9700-9193C55F0955}"/>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EE0A52C-C7E4-9743-A845-B151867D4657}"/>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E2ADDB-AC42-D74B-9E69-968314091EB4}"/>
              </a:ext>
            </a:extLst>
          </p:cNvPr>
          <p:cNvSpPr>
            <a:spLocks noGrp="1"/>
          </p:cNvSpPr>
          <p:nvPr>
            <p:ph type="dt" sz="half" idx="10"/>
          </p:nvPr>
        </p:nvSpPr>
        <p:spPr/>
        <p:txBody>
          <a:bodyPr/>
          <a:lstStyle/>
          <a:p>
            <a:fld id="{909D90BD-10D4-8C4A-8513-0AA1FCC23446}" type="datetimeFigureOut">
              <a:rPr lang="en-US" smtClean="0"/>
              <a:t>11/20/25</a:t>
            </a:fld>
            <a:endParaRPr lang="en-US"/>
          </a:p>
        </p:txBody>
      </p:sp>
      <p:sp>
        <p:nvSpPr>
          <p:cNvPr id="8" name="Footer Placeholder 7">
            <a:extLst>
              <a:ext uri="{FF2B5EF4-FFF2-40B4-BE49-F238E27FC236}">
                <a16:creationId xmlns:a16="http://schemas.microsoft.com/office/drawing/2014/main" id="{DEEDA201-996A-8B42-92AE-17A571614E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805744-198D-7441-8613-773BF9F0A871}"/>
              </a:ext>
            </a:extLst>
          </p:cNvPr>
          <p:cNvSpPr>
            <a:spLocks noGrp="1"/>
          </p:cNvSpPr>
          <p:nvPr>
            <p:ph type="sldNum" sz="quarter" idx="12"/>
          </p:nvPr>
        </p:nvSpPr>
        <p:spPr/>
        <p:txBody>
          <a:bodyPr/>
          <a:lstStyle/>
          <a:p>
            <a:fld id="{BE25C629-2FDC-3F41-AE3E-9E2664533CD2}" type="slidenum">
              <a:rPr lang="en-US" smtClean="0"/>
              <a:t>‹#›</a:t>
            </a:fld>
            <a:endParaRPr lang="en-US"/>
          </a:p>
        </p:txBody>
      </p:sp>
    </p:spTree>
    <p:extLst>
      <p:ext uri="{BB962C8B-B14F-4D97-AF65-F5344CB8AC3E}">
        <p14:creationId xmlns:p14="http://schemas.microsoft.com/office/powerpoint/2010/main" val="1999660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11B9E-44FB-5E45-870D-F34AAE24D3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E4A09D-4C46-2F46-89E7-A62AB43D522C}"/>
              </a:ext>
            </a:extLst>
          </p:cNvPr>
          <p:cNvSpPr>
            <a:spLocks noGrp="1"/>
          </p:cNvSpPr>
          <p:nvPr>
            <p:ph type="dt" sz="half" idx="10"/>
          </p:nvPr>
        </p:nvSpPr>
        <p:spPr/>
        <p:txBody>
          <a:bodyPr/>
          <a:lstStyle/>
          <a:p>
            <a:fld id="{909D90BD-10D4-8C4A-8513-0AA1FCC23446}" type="datetimeFigureOut">
              <a:rPr lang="en-US" smtClean="0"/>
              <a:t>11/20/25</a:t>
            </a:fld>
            <a:endParaRPr lang="en-US"/>
          </a:p>
        </p:txBody>
      </p:sp>
      <p:sp>
        <p:nvSpPr>
          <p:cNvPr id="4" name="Footer Placeholder 3">
            <a:extLst>
              <a:ext uri="{FF2B5EF4-FFF2-40B4-BE49-F238E27FC236}">
                <a16:creationId xmlns:a16="http://schemas.microsoft.com/office/drawing/2014/main" id="{06CE5A8D-095D-F948-8D8E-FCB9030C9A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2F5935-D6AC-4C45-BDF1-2908F650BAE1}"/>
              </a:ext>
            </a:extLst>
          </p:cNvPr>
          <p:cNvSpPr>
            <a:spLocks noGrp="1"/>
          </p:cNvSpPr>
          <p:nvPr>
            <p:ph type="sldNum" sz="quarter" idx="12"/>
          </p:nvPr>
        </p:nvSpPr>
        <p:spPr/>
        <p:txBody>
          <a:bodyPr/>
          <a:lstStyle/>
          <a:p>
            <a:fld id="{BE25C629-2FDC-3F41-AE3E-9E2664533CD2}" type="slidenum">
              <a:rPr lang="en-US" smtClean="0"/>
              <a:t>‹#›</a:t>
            </a:fld>
            <a:endParaRPr lang="en-US"/>
          </a:p>
        </p:txBody>
      </p:sp>
    </p:spTree>
    <p:extLst>
      <p:ext uri="{BB962C8B-B14F-4D97-AF65-F5344CB8AC3E}">
        <p14:creationId xmlns:p14="http://schemas.microsoft.com/office/powerpoint/2010/main" val="2166553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D53C2C-D56F-714E-9041-B120CC6796F2}"/>
              </a:ext>
            </a:extLst>
          </p:cNvPr>
          <p:cNvSpPr>
            <a:spLocks noGrp="1"/>
          </p:cNvSpPr>
          <p:nvPr>
            <p:ph type="dt" sz="half" idx="10"/>
          </p:nvPr>
        </p:nvSpPr>
        <p:spPr/>
        <p:txBody>
          <a:bodyPr/>
          <a:lstStyle/>
          <a:p>
            <a:fld id="{909D90BD-10D4-8C4A-8513-0AA1FCC23446}" type="datetimeFigureOut">
              <a:rPr lang="en-US" smtClean="0"/>
              <a:t>11/20/25</a:t>
            </a:fld>
            <a:endParaRPr lang="en-US"/>
          </a:p>
        </p:txBody>
      </p:sp>
      <p:sp>
        <p:nvSpPr>
          <p:cNvPr id="3" name="Footer Placeholder 2">
            <a:extLst>
              <a:ext uri="{FF2B5EF4-FFF2-40B4-BE49-F238E27FC236}">
                <a16:creationId xmlns:a16="http://schemas.microsoft.com/office/drawing/2014/main" id="{A68F6C13-C22B-A244-B1F3-958D513447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7D72D-5C57-B645-99BC-6D7F4D6C4791}"/>
              </a:ext>
            </a:extLst>
          </p:cNvPr>
          <p:cNvSpPr>
            <a:spLocks noGrp="1"/>
          </p:cNvSpPr>
          <p:nvPr>
            <p:ph type="sldNum" sz="quarter" idx="12"/>
          </p:nvPr>
        </p:nvSpPr>
        <p:spPr/>
        <p:txBody>
          <a:bodyPr/>
          <a:lstStyle/>
          <a:p>
            <a:fld id="{BE25C629-2FDC-3F41-AE3E-9E2664533CD2}" type="slidenum">
              <a:rPr lang="en-US" smtClean="0"/>
              <a:t>‹#›</a:t>
            </a:fld>
            <a:endParaRPr lang="en-US"/>
          </a:p>
        </p:txBody>
      </p:sp>
    </p:spTree>
    <p:extLst>
      <p:ext uri="{BB962C8B-B14F-4D97-AF65-F5344CB8AC3E}">
        <p14:creationId xmlns:p14="http://schemas.microsoft.com/office/powerpoint/2010/main" val="3272040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AD2FF-F703-F543-9D6E-83B7FD19C376}"/>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7EE1B6-2351-2743-AA6D-D0E682F0A90E}"/>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7D3707-AD46-A24F-BD57-544FB9FCF267}"/>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BD15883-0CF9-3F45-BC6B-71DA3585AF4B}"/>
              </a:ext>
            </a:extLst>
          </p:cNvPr>
          <p:cNvSpPr>
            <a:spLocks noGrp="1"/>
          </p:cNvSpPr>
          <p:nvPr>
            <p:ph type="dt" sz="half" idx="10"/>
          </p:nvPr>
        </p:nvSpPr>
        <p:spPr/>
        <p:txBody>
          <a:bodyPr/>
          <a:lstStyle/>
          <a:p>
            <a:fld id="{909D90BD-10D4-8C4A-8513-0AA1FCC23446}" type="datetimeFigureOut">
              <a:rPr lang="en-US" smtClean="0"/>
              <a:t>11/20/25</a:t>
            </a:fld>
            <a:endParaRPr lang="en-US"/>
          </a:p>
        </p:txBody>
      </p:sp>
      <p:sp>
        <p:nvSpPr>
          <p:cNvPr id="6" name="Footer Placeholder 5">
            <a:extLst>
              <a:ext uri="{FF2B5EF4-FFF2-40B4-BE49-F238E27FC236}">
                <a16:creationId xmlns:a16="http://schemas.microsoft.com/office/drawing/2014/main" id="{6A16F0D6-F74C-D34A-95C3-7158FE913B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3C1FE-38C7-3842-9AD4-9D2073D892DD}"/>
              </a:ext>
            </a:extLst>
          </p:cNvPr>
          <p:cNvSpPr>
            <a:spLocks noGrp="1"/>
          </p:cNvSpPr>
          <p:nvPr>
            <p:ph type="sldNum" sz="quarter" idx="12"/>
          </p:nvPr>
        </p:nvSpPr>
        <p:spPr/>
        <p:txBody>
          <a:bodyPr/>
          <a:lstStyle/>
          <a:p>
            <a:fld id="{BE25C629-2FDC-3F41-AE3E-9E2664533CD2}" type="slidenum">
              <a:rPr lang="en-US" smtClean="0"/>
              <a:t>‹#›</a:t>
            </a:fld>
            <a:endParaRPr lang="en-US"/>
          </a:p>
        </p:txBody>
      </p:sp>
    </p:spTree>
    <p:extLst>
      <p:ext uri="{BB962C8B-B14F-4D97-AF65-F5344CB8AC3E}">
        <p14:creationId xmlns:p14="http://schemas.microsoft.com/office/powerpoint/2010/main" val="1308793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07B94-B56C-2D4B-982D-2306C647A21C}"/>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DF6468-8DDB-D745-B8AC-A9F205AD1640}"/>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00A342-017A-9B40-B893-587DC11203D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48D4D60-773F-7149-B28B-30D1F1B54F9F}"/>
              </a:ext>
            </a:extLst>
          </p:cNvPr>
          <p:cNvSpPr>
            <a:spLocks noGrp="1"/>
          </p:cNvSpPr>
          <p:nvPr>
            <p:ph type="dt" sz="half" idx="10"/>
          </p:nvPr>
        </p:nvSpPr>
        <p:spPr/>
        <p:txBody>
          <a:bodyPr/>
          <a:lstStyle/>
          <a:p>
            <a:fld id="{909D90BD-10D4-8C4A-8513-0AA1FCC23446}" type="datetimeFigureOut">
              <a:rPr lang="en-US" smtClean="0"/>
              <a:t>11/20/25</a:t>
            </a:fld>
            <a:endParaRPr lang="en-US"/>
          </a:p>
        </p:txBody>
      </p:sp>
      <p:sp>
        <p:nvSpPr>
          <p:cNvPr id="6" name="Footer Placeholder 5">
            <a:extLst>
              <a:ext uri="{FF2B5EF4-FFF2-40B4-BE49-F238E27FC236}">
                <a16:creationId xmlns:a16="http://schemas.microsoft.com/office/drawing/2014/main" id="{2D0C76D9-3C2F-BD44-BDE0-93FB53200D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5AAE2-2BF6-9844-AA59-C1DB5B67935A}"/>
              </a:ext>
            </a:extLst>
          </p:cNvPr>
          <p:cNvSpPr>
            <a:spLocks noGrp="1"/>
          </p:cNvSpPr>
          <p:nvPr>
            <p:ph type="sldNum" sz="quarter" idx="12"/>
          </p:nvPr>
        </p:nvSpPr>
        <p:spPr/>
        <p:txBody>
          <a:bodyPr/>
          <a:lstStyle/>
          <a:p>
            <a:fld id="{BE25C629-2FDC-3F41-AE3E-9E2664533CD2}" type="slidenum">
              <a:rPr lang="en-US" smtClean="0"/>
              <a:t>‹#›</a:t>
            </a:fld>
            <a:endParaRPr lang="en-US"/>
          </a:p>
        </p:txBody>
      </p:sp>
    </p:spTree>
    <p:extLst>
      <p:ext uri="{BB962C8B-B14F-4D97-AF65-F5344CB8AC3E}">
        <p14:creationId xmlns:p14="http://schemas.microsoft.com/office/powerpoint/2010/main" val="3603266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3377D-BFCC-B345-8A86-7FCAB8E06C7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C90B5D-FB1E-654D-9A6B-D07B9B8B145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0AA615-CA16-C748-AC97-785602DA35F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9D90BD-10D4-8C4A-8513-0AA1FCC23446}" type="datetimeFigureOut">
              <a:rPr lang="en-US" smtClean="0"/>
              <a:t>11/20/25</a:t>
            </a:fld>
            <a:endParaRPr lang="en-US"/>
          </a:p>
        </p:txBody>
      </p:sp>
      <p:sp>
        <p:nvSpPr>
          <p:cNvPr id="5" name="Footer Placeholder 4">
            <a:extLst>
              <a:ext uri="{FF2B5EF4-FFF2-40B4-BE49-F238E27FC236}">
                <a16:creationId xmlns:a16="http://schemas.microsoft.com/office/drawing/2014/main" id="{0B39736B-4722-B04C-89B8-9AA619E7F1B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A0566D-4685-804A-9831-59827CA194A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5C629-2FDC-3F41-AE3E-9E2664533CD2}" type="slidenum">
              <a:rPr lang="en-US" smtClean="0"/>
              <a:t>‹#›</a:t>
            </a:fld>
            <a:endParaRPr lang="en-US"/>
          </a:p>
        </p:txBody>
      </p:sp>
    </p:spTree>
    <p:extLst>
      <p:ext uri="{BB962C8B-B14F-4D97-AF65-F5344CB8AC3E}">
        <p14:creationId xmlns:p14="http://schemas.microsoft.com/office/powerpoint/2010/main" val="1526188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106_108F0F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12.xml"/><Relationship Id="rId5" Type="http://schemas.openxmlformats.org/officeDocument/2006/relationships/image" Target="../media/image178.png"/><Relationship Id="rId4" Type="http://schemas.openxmlformats.org/officeDocument/2006/relationships/image" Target="../media/image177.png"/></Relationships>
</file>

<file path=ppt/slides/_rels/slide10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8" Type="http://schemas.openxmlformats.org/officeDocument/2006/relationships/image" Target="../media/image189.jpeg"/><Relationship Id="rId3" Type="http://schemas.openxmlformats.org/officeDocument/2006/relationships/image" Target="../media/image184.png"/><Relationship Id="rId7" Type="http://schemas.openxmlformats.org/officeDocument/2006/relationships/image" Target="../media/image188.jpeg"/><Relationship Id="rId2" Type="http://schemas.openxmlformats.org/officeDocument/2006/relationships/hyperlink" Target="https://ges.mskcc.org/home" TargetMode="External"/><Relationship Id="rId1" Type="http://schemas.openxmlformats.org/officeDocument/2006/relationships/slideLayout" Target="../slideLayouts/slideLayout13.xml"/><Relationship Id="rId6" Type="http://schemas.openxmlformats.org/officeDocument/2006/relationships/image" Target="../media/image187.jpeg"/><Relationship Id="rId5" Type="http://schemas.openxmlformats.org/officeDocument/2006/relationships/image" Target="../media/image186.png"/><Relationship Id="rId10" Type="http://schemas.openxmlformats.org/officeDocument/2006/relationships/hyperlink" Target="mailto:zzPDL_SKI_GES_Core@mskcc.org" TargetMode="External"/><Relationship Id="rId4" Type="http://schemas.openxmlformats.org/officeDocument/2006/relationships/image" Target="../media/image185.jpeg"/><Relationship Id="rId9" Type="http://schemas.openxmlformats.org/officeDocument/2006/relationships/image" Target="../media/image190.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tif"/><Relationship Id="rId18" Type="http://schemas.openxmlformats.org/officeDocument/2006/relationships/image" Target="../media/image36.tif"/><Relationship Id="rId3" Type="http://schemas.openxmlformats.org/officeDocument/2006/relationships/image" Target="../media/image23.png"/><Relationship Id="rId7" Type="http://schemas.openxmlformats.org/officeDocument/2006/relationships/image" Target="../media/image25.jpg"/><Relationship Id="rId12" Type="http://schemas.openxmlformats.org/officeDocument/2006/relationships/image" Target="../media/image30.tif"/><Relationship Id="rId17" Type="http://schemas.openxmlformats.org/officeDocument/2006/relationships/image" Target="../media/image35.tif"/><Relationship Id="rId2" Type="http://schemas.openxmlformats.org/officeDocument/2006/relationships/notesSlide" Target="../notesSlides/notesSlide2.xml"/><Relationship Id="rId16" Type="http://schemas.openxmlformats.org/officeDocument/2006/relationships/image" Target="../media/image34.tif"/><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9.tif"/><Relationship Id="rId5" Type="http://schemas.openxmlformats.org/officeDocument/2006/relationships/image" Target="../media/image24.png"/><Relationship Id="rId15" Type="http://schemas.openxmlformats.org/officeDocument/2006/relationships/image" Target="../media/image33.tif"/><Relationship Id="rId10" Type="http://schemas.openxmlformats.org/officeDocument/2006/relationships/image" Target="../media/image28.tif"/><Relationship Id="rId19" Type="http://schemas.openxmlformats.org/officeDocument/2006/relationships/image" Target="../media/image37.emf"/><Relationship Id="rId4" Type="http://schemas.microsoft.com/office/2007/relationships/hdphoto" Target="../media/hdphoto1.wdp"/><Relationship Id="rId9" Type="http://schemas.openxmlformats.org/officeDocument/2006/relationships/image" Target="../media/image27.tif"/><Relationship Id="rId14" Type="http://schemas.openxmlformats.org/officeDocument/2006/relationships/image" Target="../media/image32.t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3.tiff"/></Relationships>
</file>

<file path=ppt/slides/_rels/slide3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tif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7.tiff"/><Relationship Id="rId5" Type="http://schemas.openxmlformats.org/officeDocument/2006/relationships/image" Target="../media/image66.emf"/><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tiff"/><Relationship Id="rId1" Type="http://schemas.openxmlformats.org/officeDocument/2006/relationships/slideLayout" Target="../slideLayouts/slideLayout2.xml"/><Relationship Id="rId4" Type="http://schemas.openxmlformats.org/officeDocument/2006/relationships/image" Target="../media/image76.tiff"/></Relationships>
</file>

<file path=ppt/slides/_rels/slide4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2.emf"/></Relationships>
</file>

<file path=ppt/slides/_rels/slide4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mailto:garippar@mskcc.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6.jpeg"/><Relationship Id="rId11" Type="http://schemas.openxmlformats.org/officeDocument/2006/relationships/image" Target="../media/image111.png"/><Relationship Id="rId5" Type="http://schemas.openxmlformats.org/officeDocument/2006/relationships/image" Target="../media/image105.jpeg"/><Relationship Id="rId10" Type="http://schemas.openxmlformats.org/officeDocument/2006/relationships/image" Target="../media/image110.png"/><Relationship Id="rId4" Type="http://schemas.openxmlformats.org/officeDocument/2006/relationships/image" Target="../media/image104.jpeg"/><Relationship Id="rId9" Type="http://schemas.openxmlformats.org/officeDocument/2006/relationships/image" Target="../media/image109.png"/></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6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6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25.tiff"/><Relationship Id="rId4" Type="http://schemas.openxmlformats.org/officeDocument/2006/relationships/image" Target="../media/image124.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png"/></Relationships>
</file>

<file path=ppt/slides/_rels/slide7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7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41.png"/><Relationship Id="rId1" Type="http://schemas.openxmlformats.org/officeDocument/2006/relationships/slideLayout" Target="../slideLayouts/slideLayout6.xml"/><Relationship Id="rId6" Type="http://schemas.openxmlformats.org/officeDocument/2006/relationships/image" Target="../media/image143.png"/><Relationship Id="rId5" Type="http://schemas.openxmlformats.org/officeDocument/2006/relationships/oleObject" Target="../embeddings/oleObject2.bin"/><Relationship Id="rId4" Type="http://schemas.openxmlformats.org/officeDocument/2006/relationships/image" Target="../media/image142.png"/></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6.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86.xml.rels><?xml version="1.0" encoding="UTF-8" standalone="yes"?>
<Relationships xmlns="http://schemas.openxmlformats.org/package/2006/relationships"><Relationship Id="rId2" Type="http://schemas.openxmlformats.org/officeDocument/2006/relationships/image" Target="../media/image153.tif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89.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jpeg"/><Relationship Id="rId9" Type="http://schemas.openxmlformats.org/officeDocument/2006/relationships/image" Target="../media/image16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105_A630F8EE.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0.jpeg"/><Relationship Id="rId4" Type="http://schemas.openxmlformats.org/officeDocument/2006/relationships/image" Target="../media/image163.png"/></Relationships>
</file>

<file path=ppt/slides/_rels/slide9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9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79FE-D8D2-E342-82E1-B06863A0CA8B}"/>
              </a:ext>
            </a:extLst>
          </p:cNvPr>
          <p:cNvSpPr>
            <a:spLocks noGrp="1"/>
          </p:cNvSpPr>
          <p:nvPr>
            <p:ph type="ctrTitle"/>
          </p:nvPr>
        </p:nvSpPr>
        <p:spPr>
          <a:xfrm>
            <a:off x="1077375" y="413944"/>
            <a:ext cx="6858000" cy="2107200"/>
          </a:xfrm>
        </p:spPr>
        <p:txBody>
          <a:bodyPr>
            <a:noAutofit/>
          </a:bodyPr>
          <a:lstStyle/>
          <a:p>
            <a:br>
              <a:rPr lang="en-US" sz="3200" dirty="0"/>
            </a:br>
            <a:r>
              <a:rPr lang="en-US" sz="3200" dirty="0"/>
              <a:t>Cancer Engineering Course: </a:t>
            </a:r>
            <a:br>
              <a:rPr lang="en-US" sz="3200" dirty="0"/>
            </a:br>
            <a:r>
              <a:rPr lang="en-US" sz="3200" dirty="0"/>
              <a:t>Section 10- Genetic Engineering</a:t>
            </a:r>
            <a:br>
              <a:rPr lang="en-US" sz="3600" dirty="0"/>
            </a:br>
            <a:br>
              <a:rPr lang="en-US" sz="3600" dirty="0"/>
            </a:br>
            <a:r>
              <a:rPr lang="en-US" sz="4000" b="1" dirty="0"/>
              <a:t>Genetic Screening Core Facility</a:t>
            </a:r>
          </a:p>
        </p:txBody>
      </p:sp>
      <p:sp>
        <p:nvSpPr>
          <p:cNvPr id="3" name="Subtitle 2">
            <a:extLst>
              <a:ext uri="{FF2B5EF4-FFF2-40B4-BE49-F238E27FC236}">
                <a16:creationId xmlns:a16="http://schemas.microsoft.com/office/drawing/2014/main" id="{5CF2305E-2BEC-DA4B-A114-717914BE2C91}"/>
              </a:ext>
            </a:extLst>
          </p:cNvPr>
          <p:cNvSpPr>
            <a:spLocks noGrp="1"/>
          </p:cNvSpPr>
          <p:nvPr>
            <p:ph type="subTitle" idx="1"/>
          </p:nvPr>
        </p:nvSpPr>
        <p:spPr>
          <a:xfrm>
            <a:off x="1143000" y="3018772"/>
            <a:ext cx="6858000" cy="3137185"/>
          </a:xfrm>
        </p:spPr>
        <p:txBody>
          <a:bodyPr>
            <a:normAutofit fontScale="40000" lnSpcReduction="20000"/>
          </a:bodyPr>
          <a:lstStyle/>
          <a:p>
            <a:r>
              <a:rPr lang="en-US" sz="6200" dirty="0"/>
              <a:t>Date: Thursday, November 20, 2025</a:t>
            </a:r>
          </a:p>
          <a:p>
            <a:r>
              <a:rPr lang="en-US" sz="6200" dirty="0"/>
              <a:t>Room Z-138, Time: 9:30 AM-12:30 PM</a:t>
            </a:r>
          </a:p>
          <a:p>
            <a:r>
              <a:rPr lang="en-US" sz="6200" dirty="0"/>
              <a:t> Ralph J. Garippa, Ph.D.</a:t>
            </a:r>
          </a:p>
          <a:p>
            <a:endParaRPr lang="en-US" sz="6200" dirty="0"/>
          </a:p>
          <a:p>
            <a:r>
              <a:rPr lang="en-US" sz="6200" dirty="0"/>
              <a:t>Head, Genome Editing and Screening Core Facility (GES)</a:t>
            </a:r>
          </a:p>
          <a:p>
            <a:r>
              <a:rPr lang="en-US" sz="6200" dirty="0"/>
              <a:t>Memorial Sloan Kettering Cancer Center (MSKCC)</a:t>
            </a:r>
          </a:p>
          <a:p>
            <a:endParaRPr lang="en-US" dirty="0"/>
          </a:p>
          <a:p>
            <a:r>
              <a:rPr lang="en-US" sz="2000" dirty="0" err="1"/>
              <a:t>Inbal</a:t>
            </a:r>
            <a:r>
              <a:rPr lang="en-US" sz="2000" dirty="0"/>
              <a:t> Caspi and David McDonagh, instructors</a:t>
            </a:r>
          </a:p>
        </p:txBody>
      </p:sp>
    </p:spTree>
    <p:extLst>
      <p:ext uri="{BB962C8B-B14F-4D97-AF65-F5344CB8AC3E}">
        <p14:creationId xmlns:p14="http://schemas.microsoft.com/office/powerpoint/2010/main" val="3718662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2468D-09F3-EB70-EB1B-932AE3FAE8C0}"/>
              </a:ext>
            </a:extLst>
          </p:cNvPr>
          <p:cNvSpPr>
            <a:spLocks noGrp="1"/>
          </p:cNvSpPr>
          <p:nvPr>
            <p:ph type="title"/>
          </p:nvPr>
        </p:nvSpPr>
        <p:spPr>
          <a:xfrm>
            <a:off x="2186075" y="488958"/>
            <a:ext cx="3614166" cy="599423"/>
          </a:xfrm>
        </p:spPr>
        <p:txBody>
          <a:bodyPr anchor="b">
            <a:normAutofit fontScale="90000"/>
          </a:bodyPr>
          <a:lstStyle/>
          <a:p>
            <a:r>
              <a:rPr lang="en-US" sz="4050" dirty="0"/>
              <a:t>cDNAs</a:t>
            </a:r>
          </a:p>
        </p:txBody>
      </p:sp>
      <p:sp>
        <p:nvSpPr>
          <p:cNvPr id="3" name="Content Placeholder 2">
            <a:extLst>
              <a:ext uri="{FF2B5EF4-FFF2-40B4-BE49-F238E27FC236}">
                <a16:creationId xmlns:a16="http://schemas.microsoft.com/office/drawing/2014/main" id="{CF47CCB2-6150-37A3-44A3-BD7645BA0A66}"/>
              </a:ext>
            </a:extLst>
          </p:cNvPr>
          <p:cNvSpPr>
            <a:spLocks noGrp="1"/>
          </p:cNvSpPr>
          <p:nvPr>
            <p:ph idx="1"/>
          </p:nvPr>
        </p:nvSpPr>
        <p:spPr>
          <a:xfrm>
            <a:off x="210156" y="1738675"/>
            <a:ext cx="3783002" cy="4330655"/>
          </a:xfrm>
        </p:spPr>
        <p:txBody>
          <a:bodyPr anchor="t">
            <a:normAutofit fontScale="77500" lnSpcReduction="20000"/>
          </a:bodyPr>
          <a:lstStyle/>
          <a:p>
            <a:pPr>
              <a:lnSpc>
                <a:spcPct val="120000"/>
              </a:lnSpc>
            </a:pPr>
            <a:r>
              <a:rPr lang="en-US" sz="1950" dirty="0"/>
              <a:t>Complementary DNA- synthetic DNA </a:t>
            </a:r>
            <a:r>
              <a:rPr lang="en-US" sz="1950" dirty="0">
                <a:latin typeface="Google Sans"/>
              </a:rPr>
              <a:t>created by using reverse transcriptase to convert mRNA into a complementary single strand of DNA that can then be converted into a double-stranded DNA molecule using DNA polymerase</a:t>
            </a:r>
          </a:p>
          <a:p>
            <a:pPr>
              <a:lnSpc>
                <a:spcPct val="120000"/>
              </a:lnSpc>
            </a:pPr>
            <a:r>
              <a:rPr lang="en-US" sz="1950" dirty="0">
                <a:latin typeface="Google Sans"/>
              </a:rPr>
              <a:t>Does not contain non-coding regions like introns</a:t>
            </a:r>
          </a:p>
          <a:p>
            <a:pPr>
              <a:lnSpc>
                <a:spcPct val="120000"/>
              </a:lnSpc>
            </a:pPr>
            <a:r>
              <a:rPr lang="en-US" sz="1950" dirty="0">
                <a:latin typeface="Google Sans"/>
              </a:rPr>
              <a:t>Can be cloned into constitutive or inducible backbones</a:t>
            </a:r>
          </a:p>
          <a:p>
            <a:pPr>
              <a:lnSpc>
                <a:spcPct val="120000"/>
              </a:lnSpc>
            </a:pPr>
            <a:r>
              <a:rPr lang="en-US" sz="1950" dirty="0">
                <a:latin typeface="Google Sans"/>
              </a:rPr>
              <a:t>Used for cloning eukaryotic genes into prokaryotic cells, </a:t>
            </a:r>
            <a:r>
              <a:rPr lang="en-US" sz="1950" dirty="0">
                <a:solidFill>
                  <a:srgbClr val="0070C0"/>
                </a:solidFill>
                <a:latin typeface="Google Sans"/>
              </a:rPr>
              <a:t>physiological overexpression, </a:t>
            </a:r>
            <a:r>
              <a:rPr lang="en-US" sz="1950" dirty="0">
                <a:latin typeface="Google Sans"/>
              </a:rPr>
              <a:t>gene expression analysis, gene therapies, and protein production</a:t>
            </a:r>
          </a:p>
          <a:p>
            <a:endParaRPr lang="en-US" sz="1650" dirty="0"/>
          </a:p>
        </p:txBody>
      </p:sp>
      <p:pic>
        <p:nvPicPr>
          <p:cNvPr id="5" name="Picture 4" descr="A diagram of a dna sequence&#10;&#10;Description automatically generated">
            <a:extLst>
              <a:ext uri="{FF2B5EF4-FFF2-40B4-BE49-F238E27FC236}">
                <a16:creationId xmlns:a16="http://schemas.microsoft.com/office/drawing/2014/main" id="{83B18402-F3EE-2562-05A0-37971918A6D2}"/>
              </a:ext>
            </a:extLst>
          </p:cNvPr>
          <p:cNvPicPr>
            <a:picLocks noChangeAspect="1"/>
          </p:cNvPicPr>
          <p:nvPr/>
        </p:nvPicPr>
        <p:blipFill>
          <a:blip r:embed="rId3"/>
          <a:srcRect l="1849" r="11139" b="2"/>
          <a:stretch>
            <a:fillRect/>
          </a:stretch>
        </p:blipFill>
        <p:spPr>
          <a:xfrm>
            <a:off x="4206100" y="1525879"/>
            <a:ext cx="4412308" cy="4398932"/>
          </a:xfrm>
          <a:prstGeom prst="rect">
            <a:avLst/>
          </a:prstGeom>
        </p:spPr>
      </p:pic>
    </p:spTree>
    <p:extLst>
      <p:ext uri="{BB962C8B-B14F-4D97-AF65-F5344CB8AC3E}">
        <p14:creationId xmlns:p14="http://schemas.microsoft.com/office/powerpoint/2010/main" val="277811171"/>
      </p:ext>
    </p:extLst>
  </p:cSld>
  <p:clrMapOvr>
    <a:masterClrMapping/>
  </p:clrMapOvr>
  <p:extLst>
    <p:ext uri="{6950BFC3-D8DA-4A85-94F7-54DA5524770B}">
      <p188:commentRel xmlns:p188="http://schemas.microsoft.com/office/powerpoint/2018/8/main" r:id="rId2"/>
    </p:ext>
  </p:extLs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p:cNvSpPr>
          <p:nvPr>
            <p:ph type="title"/>
          </p:nvPr>
        </p:nvSpPr>
        <p:spPr>
          <a:xfrm>
            <a:off x="165610" y="180380"/>
            <a:ext cx="8798463" cy="1039031"/>
          </a:xfrm>
          <a:prstGeom prst="rect">
            <a:avLst/>
          </a:prstGeom>
        </p:spPr>
        <p:txBody>
          <a:bodyPr>
            <a:noAutofit/>
          </a:bodyPr>
          <a:lstStyle>
            <a:lvl1pPr defTabSz="443991">
              <a:defRPr sz="6080"/>
            </a:lvl1pPr>
          </a:lstStyle>
          <a:p>
            <a:pPr lvl="0" algn="ctr">
              <a:defRPr sz="1800"/>
            </a:pPr>
            <a:r>
              <a:rPr sz="3400" dirty="0"/>
              <a:t>Dose response of surface HLA-A </a:t>
            </a:r>
            <a:r>
              <a:rPr lang="en-US" sz="3400" dirty="0"/>
              <a:t>correlates with degree of </a:t>
            </a:r>
            <a:r>
              <a:rPr lang="en-US" sz="3400" dirty="0" err="1"/>
              <a:t>MEKi</a:t>
            </a:r>
            <a:r>
              <a:rPr lang="en-US" sz="3400" dirty="0"/>
              <a:t> (Trametinib)</a:t>
            </a:r>
            <a:endParaRPr sz="3400" dirty="0"/>
          </a:p>
        </p:txBody>
      </p:sp>
      <p:sp>
        <p:nvSpPr>
          <p:cNvPr id="192" name="Shape 192"/>
          <p:cNvSpPr/>
          <p:nvPr/>
        </p:nvSpPr>
        <p:spPr>
          <a:xfrm>
            <a:off x="3549975" y="3414691"/>
            <a:ext cx="619662" cy="349110"/>
          </a:xfrm>
          <a:prstGeom prst="rect">
            <a:avLst/>
          </a:prstGeom>
          <a:ln w="12700">
            <a:miter lim="400000"/>
          </a:ln>
          <a:extLst>
            <a:ext uri="{C572A759-6A51-4108-AA02-DFA0A04FC94B}">
              <ma14:wrappingTextBoxFlag xmlns="" xmlns:ma14="http://schemas.microsoft.com/office/mac/drawingml/2011/main" val="1"/>
            </a:ext>
          </a:extLst>
        </p:spPr>
        <p:txBody>
          <a:bodyPr wrap="none" lIns="35707" tIns="35707" rIns="35707" bIns="35707" anchor="ctr">
            <a:spAutoFit/>
          </a:bodyPr>
          <a:lstStyle/>
          <a:p>
            <a:pPr lvl="0">
              <a:defRPr sz="1800"/>
            </a:pPr>
            <a:r>
              <a:t>t=72h</a:t>
            </a:r>
          </a:p>
        </p:txBody>
      </p:sp>
      <p:pic>
        <p:nvPicPr>
          <p:cNvPr id="2" name="Picture 1" descr="JMN_trametinib_dose_response_72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97" y="4421017"/>
            <a:ext cx="4456937" cy="911498"/>
          </a:xfrm>
          <a:prstGeom prst="rect">
            <a:avLst/>
          </a:prstGeom>
        </p:spPr>
      </p:pic>
      <p:pic>
        <p:nvPicPr>
          <p:cNvPr id="3" name="Picture 2" descr="Figure_5C_doserepsons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97" y="1562392"/>
            <a:ext cx="4439829" cy="2656450"/>
          </a:xfrm>
          <a:prstGeom prst="rect">
            <a:avLst/>
          </a:prstGeom>
        </p:spPr>
      </p:pic>
      <p:pic>
        <p:nvPicPr>
          <p:cNvPr id="4" name="Picture 3" descr="Meso37_dose_response.png"/>
          <p:cNvPicPr>
            <a:picLocks noChangeAspect="1"/>
          </p:cNvPicPr>
          <p:nvPr/>
        </p:nvPicPr>
        <p:blipFill rotWithShape="1">
          <a:blip r:embed="rId4" cstate="print">
            <a:extLst>
              <a:ext uri="{28A0092B-C50C-407E-A947-70E740481C1C}">
                <a14:useLocalDpi xmlns:a14="http://schemas.microsoft.com/office/drawing/2010/main" val="0"/>
              </a:ext>
            </a:extLst>
          </a:blip>
          <a:srcRect r="20328"/>
          <a:stretch/>
        </p:blipFill>
        <p:spPr>
          <a:xfrm>
            <a:off x="4713225" y="1575902"/>
            <a:ext cx="4087428" cy="2845115"/>
          </a:xfrm>
          <a:prstGeom prst="rect">
            <a:avLst/>
          </a:prstGeom>
        </p:spPr>
      </p:pic>
      <p:sp>
        <p:nvSpPr>
          <p:cNvPr id="5" name="TextBox 4"/>
          <p:cNvSpPr txBox="1"/>
          <p:nvPr/>
        </p:nvSpPr>
        <p:spPr>
          <a:xfrm>
            <a:off x="1986819" y="1219411"/>
            <a:ext cx="549799" cy="341919"/>
          </a:xfrm>
          <a:prstGeom prst="rect">
            <a:avLst/>
          </a:prstGeom>
          <a:noFill/>
        </p:spPr>
        <p:txBody>
          <a:bodyPr wrap="none" lIns="64291" tIns="32146" rIns="64291" bIns="32146" rtlCol="0">
            <a:spAutoFit/>
          </a:bodyPr>
          <a:lstStyle/>
          <a:p>
            <a:r>
              <a:rPr lang="en-US" dirty="0"/>
              <a:t>JMN</a:t>
            </a:r>
          </a:p>
        </p:txBody>
      </p:sp>
      <p:sp>
        <p:nvSpPr>
          <p:cNvPr id="8" name="TextBox 7"/>
          <p:cNvSpPr txBox="1"/>
          <p:nvPr/>
        </p:nvSpPr>
        <p:spPr>
          <a:xfrm>
            <a:off x="6472273" y="1219411"/>
            <a:ext cx="888046" cy="341919"/>
          </a:xfrm>
          <a:prstGeom prst="rect">
            <a:avLst/>
          </a:prstGeom>
          <a:noFill/>
        </p:spPr>
        <p:txBody>
          <a:bodyPr wrap="none" lIns="64291" tIns="32146" rIns="64291" bIns="32146" rtlCol="0">
            <a:spAutoFit/>
          </a:bodyPr>
          <a:lstStyle/>
          <a:p>
            <a:r>
              <a:rPr lang="en-US" dirty="0"/>
              <a:t>Meso37</a:t>
            </a:r>
          </a:p>
        </p:txBody>
      </p:sp>
      <p:pic>
        <p:nvPicPr>
          <p:cNvPr id="6" name="Picture 5" descr="Meso37_trametinib_dose_response_041015_MEKactivity.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30" y="4424159"/>
            <a:ext cx="4288643" cy="911498"/>
          </a:xfrm>
          <a:prstGeom prst="rect">
            <a:avLst/>
          </a:prstGeom>
        </p:spPr>
      </p:pic>
      <p:sp>
        <p:nvSpPr>
          <p:cNvPr id="7" name="TextBox 6"/>
          <p:cNvSpPr txBox="1"/>
          <p:nvPr/>
        </p:nvSpPr>
        <p:spPr>
          <a:xfrm>
            <a:off x="6822746" y="6148111"/>
            <a:ext cx="1711564" cy="646331"/>
          </a:xfrm>
          <a:prstGeom prst="rect">
            <a:avLst/>
          </a:prstGeom>
          <a:noFill/>
        </p:spPr>
        <p:txBody>
          <a:bodyPr wrap="none" rtlCol="0">
            <a:spAutoFit/>
          </a:bodyPr>
          <a:lstStyle/>
          <a:p>
            <a:r>
              <a:rPr lang="en-US" dirty="0"/>
              <a:t>Brea, et al, 2016</a:t>
            </a:r>
          </a:p>
          <a:p>
            <a:endParaRPr lang="en-US" dirty="0"/>
          </a:p>
        </p:txBody>
      </p:sp>
    </p:spTree>
    <p:extLst>
      <p:ext uri="{BB962C8B-B14F-4D97-AF65-F5344CB8AC3E}">
        <p14:creationId xmlns:p14="http://schemas.microsoft.com/office/powerpoint/2010/main" val="141754448"/>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51" y="304940"/>
            <a:ext cx="8883728" cy="693489"/>
          </a:xfrm>
        </p:spPr>
        <p:txBody>
          <a:bodyPr>
            <a:noAutofit/>
          </a:bodyPr>
          <a:lstStyle/>
          <a:p>
            <a:pPr algn="ctr"/>
            <a:r>
              <a:rPr lang="en-US" sz="3100" dirty="0"/>
              <a:t>B2M increases in a dose dependent response to </a:t>
            </a:r>
            <a:r>
              <a:rPr lang="en-US" sz="3100" dirty="0" err="1"/>
              <a:t>MEKi</a:t>
            </a:r>
            <a:endParaRPr lang="en-US" sz="3100" dirty="0"/>
          </a:p>
        </p:txBody>
      </p:sp>
      <p:grpSp>
        <p:nvGrpSpPr>
          <p:cNvPr id="6" name="Group 5"/>
          <p:cNvGrpSpPr/>
          <p:nvPr/>
        </p:nvGrpSpPr>
        <p:grpSpPr>
          <a:xfrm>
            <a:off x="1305212" y="1323791"/>
            <a:ext cx="5578369" cy="2285826"/>
            <a:chOff x="3910475" y="-832015"/>
            <a:chExt cx="12261763" cy="5007120"/>
          </a:xfrm>
        </p:grpSpPr>
        <p:pic>
          <p:nvPicPr>
            <p:cNvPr id="4" name="Picture 3" descr="JMN_trametinib_dose_response_72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0475" y="40676"/>
              <a:ext cx="12261763" cy="4134429"/>
            </a:xfrm>
            <a:prstGeom prst="rect">
              <a:avLst/>
            </a:prstGeom>
          </p:spPr>
        </p:pic>
        <p:sp>
          <p:nvSpPr>
            <p:cNvPr id="3" name="Right Triangle 2"/>
            <p:cNvSpPr/>
            <p:nvPr/>
          </p:nvSpPr>
          <p:spPr>
            <a:xfrm flipH="1">
              <a:off x="7612761" y="-832015"/>
              <a:ext cx="8188000" cy="522981"/>
            </a:xfrm>
            <a:prstGeom prst="r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849422" y="-798719"/>
              <a:ext cx="1795511" cy="573059"/>
            </a:xfrm>
            <a:prstGeom prst="rect">
              <a:avLst/>
            </a:prstGeom>
            <a:noFill/>
          </p:spPr>
          <p:txBody>
            <a:bodyPr wrap="none" rtlCol="0">
              <a:spAutoFit/>
            </a:bodyPr>
            <a:lstStyle/>
            <a:p>
              <a:r>
                <a:rPr lang="en-US" sz="1100" dirty="0" err="1">
                  <a:latin typeface="Myriad Pro"/>
                  <a:cs typeface="Myriad Pro"/>
                </a:rPr>
                <a:t>trametinib</a:t>
              </a:r>
              <a:endParaRPr lang="en-US" sz="1100" dirty="0">
                <a:latin typeface="Myriad Pro"/>
                <a:cs typeface="Myriad Pro"/>
              </a:endParaRPr>
            </a:p>
          </p:txBody>
        </p:sp>
      </p:grpSp>
      <p:pic>
        <p:nvPicPr>
          <p:cNvPr id="7" name="Picture 6" descr="Meso37_trametinib_dose_response_041015.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6581" y="4252790"/>
            <a:ext cx="4804803" cy="1746771"/>
          </a:xfrm>
          <a:prstGeom prst="rect">
            <a:avLst/>
          </a:prstGeom>
        </p:spPr>
      </p:pic>
      <p:sp>
        <p:nvSpPr>
          <p:cNvPr id="8" name="TextBox 7"/>
          <p:cNvSpPr txBox="1"/>
          <p:nvPr/>
        </p:nvSpPr>
        <p:spPr>
          <a:xfrm>
            <a:off x="510915" y="2128813"/>
            <a:ext cx="549799" cy="341919"/>
          </a:xfrm>
          <a:prstGeom prst="rect">
            <a:avLst/>
          </a:prstGeom>
          <a:noFill/>
        </p:spPr>
        <p:txBody>
          <a:bodyPr wrap="none" lIns="64291" tIns="32146" rIns="64291" bIns="32146" rtlCol="0">
            <a:spAutoFit/>
          </a:bodyPr>
          <a:lstStyle/>
          <a:p>
            <a:r>
              <a:rPr lang="en-US" dirty="0"/>
              <a:t>JMN</a:t>
            </a:r>
          </a:p>
        </p:txBody>
      </p:sp>
      <p:sp>
        <p:nvSpPr>
          <p:cNvPr id="9" name="TextBox 8"/>
          <p:cNvSpPr txBox="1"/>
          <p:nvPr/>
        </p:nvSpPr>
        <p:spPr>
          <a:xfrm>
            <a:off x="321769" y="4784257"/>
            <a:ext cx="888046" cy="341919"/>
          </a:xfrm>
          <a:prstGeom prst="rect">
            <a:avLst/>
          </a:prstGeom>
          <a:noFill/>
        </p:spPr>
        <p:txBody>
          <a:bodyPr wrap="none" lIns="64291" tIns="32146" rIns="64291" bIns="32146" rtlCol="0">
            <a:spAutoFit/>
          </a:bodyPr>
          <a:lstStyle/>
          <a:p>
            <a:r>
              <a:rPr lang="en-US" dirty="0"/>
              <a:t>Meso37</a:t>
            </a:r>
          </a:p>
        </p:txBody>
      </p:sp>
      <p:sp>
        <p:nvSpPr>
          <p:cNvPr id="10" name="TextBox 9"/>
          <p:cNvSpPr txBox="1"/>
          <p:nvPr/>
        </p:nvSpPr>
        <p:spPr>
          <a:xfrm>
            <a:off x="7201036" y="6107581"/>
            <a:ext cx="1711564" cy="646331"/>
          </a:xfrm>
          <a:prstGeom prst="rect">
            <a:avLst/>
          </a:prstGeom>
          <a:noFill/>
        </p:spPr>
        <p:txBody>
          <a:bodyPr wrap="none" rtlCol="0">
            <a:spAutoFit/>
          </a:bodyPr>
          <a:lstStyle/>
          <a:p>
            <a:r>
              <a:rPr lang="en-US" dirty="0"/>
              <a:t>Brea, et al, 2016</a:t>
            </a:r>
          </a:p>
          <a:p>
            <a:endParaRPr lang="en-US" dirty="0"/>
          </a:p>
        </p:txBody>
      </p:sp>
    </p:spTree>
    <p:extLst>
      <p:ext uri="{BB962C8B-B14F-4D97-AF65-F5344CB8AC3E}">
        <p14:creationId xmlns:p14="http://schemas.microsoft.com/office/powerpoint/2010/main" val="316458090"/>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63611-F743-66DE-3FE5-FEAB2F5FEECE}"/>
              </a:ext>
            </a:extLst>
          </p:cNvPr>
          <p:cNvSpPr>
            <a:spLocks noGrp="1"/>
          </p:cNvSpPr>
          <p:nvPr>
            <p:ph type="title"/>
          </p:nvPr>
        </p:nvSpPr>
        <p:spPr>
          <a:xfrm>
            <a:off x="1086325" y="184478"/>
            <a:ext cx="7474475" cy="629122"/>
          </a:xfrm>
        </p:spPr>
        <p:txBody>
          <a:bodyPr>
            <a:noAutofit/>
          </a:bodyPr>
          <a:lstStyle/>
          <a:p>
            <a:r>
              <a:rPr lang="en-US" sz="3200" dirty="0"/>
              <a:t>PRAME </a:t>
            </a:r>
            <a:r>
              <a:rPr lang="en-US" sz="2400" dirty="0"/>
              <a:t>(Preferentially expressed Antigen in Melanoma)</a:t>
            </a:r>
          </a:p>
        </p:txBody>
      </p:sp>
      <p:pic>
        <p:nvPicPr>
          <p:cNvPr id="4" name="Picture 3">
            <a:extLst>
              <a:ext uri="{FF2B5EF4-FFF2-40B4-BE49-F238E27FC236}">
                <a16:creationId xmlns:a16="http://schemas.microsoft.com/office/drawing/2014/main" id="{DE0101C1-18B5-16AD-B4FA-0E123B3B88A2}"/>
              </a:ext>
            </a:extLst>
          </p:cNvPr>
          <p:cNvPicPr>
            <a:picLocks noChangeAspect="1"/>
          </p:cNvPicPr>
          <p:nvPr/>
        </p:nvPicPr>
        <p:blipFill>
          <a:blip r:embed="rId2"/>
          <a:stretch>
            <a:fillRect/>
          </a:stretch>
        </p:blipFill>
        <p:spPr>
          <a:xfrm>
            <a:off x="1000897" y="1168192"/>
            <a:ext cx="7250129" cy="5505330"/>
          </a:xfrm>
          <a:prstGeom prst="rect">
            <a:avLst/>
          </a:prstGeom>
        </p:spPr>
      </p:pic>
      <p:sp>
        <p:nvSpPr>
          <p:cNvPr id="3" name="Text Placeholder 2">
            <a:extLst>
              <a:ext uri="{FF2B5EF4-FFF2-40B4-BE49-F238E27FC236}">
                <a16:creationId xmlns:a16="http://schemas.microsoft.com/office/drawing/2014/main" id="{1AA0BABA-0CB9-265F-D903-D7D7CD4C1C41}"/>
              </a:ext>
            </a:extLst>
          </p:cNvPr>
          <p:cNvSpPr>
            <a:spLocks noGrp="1"/>
          </p:cNvSpPr>
          <p:nvPr>
            <p:ph type="body" idx="1"/>
          </p:nvPr>
        </p:nvSpPr>
        <p:spPr>
          <a:xfrm rot="177132">
            <a:off x="9201370" y="3783753"/>
            <a:ext cx="160271" cy="563947"/>
          </a:xfrm>
        </p:spPr>
        <p:txBody>
          <a:bodyPr/>
          <a:lstStyle/>
          <a:p>
            <a:endParaRPr lang="en-US" dirty="0"/>
          </a:p>
        </p:txBody>
      </p:sp>
    </p:spTree>
    <p:extLst>
      <p:ext uri="{BB962C8B-B14F-4D97-AF65-F5344CB8AC3E}">
        <p14:creationId xmlns:p14="http://schemas.microsoft.com/office/powerpoint/2010/main" val="3766322471"/>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p:cNvSpPr>
          <p:nvPr>
            <p:ph type="title"/>
          </p:nvPr>
        </p:nvSpPr>
        <p:spPr>
          <a:xfrm>
            <a:off x="131327" y="213032"/>
            <a:ext cx="8699973" cy="999832"/>
          </a:xfrm>
          <a:prstGeom prst="rect">
            <a:avLst/>
          </a:prstGeom>
        </p:spPr>
        <p:txBody>
          <a:bodyPr>
            <a:noAutofit/>
          </a:bodyPr>
          <a:lstStyle>
            <a:lvl1pPr defTabSz="403097">
              <a:defRPr sz="5520"/>
            </a:lvl1pPr>
          </a:lstStyle>
          <a:p>
            <a:pPr lvl="0" algn="ctr">
              <a:defRPr sz="1800"/>
            </a:pPr>
            <a:r>
              <a:rPr sz="3400" dirty="0"/>
              <a:t>Improving immunotherapy efficacy </a:t>
            </a:r>
            <a:r>
              <a:rPr lang="en-US" sz="3400" dirty="0"/>
              <a:t>(cytolysis) </a:t>
            </a:r>
            <a:r>
              <a:rPr sz="3400" dirty="0"/>
              <a:t>by </a:t>
            </a:r>
            <a:br>
              <a:rPr lang="en-US" sz="3400" dirty="0"/>
            </a:br>
            <a:r>
              <a:rPr sz="3400" dirty="0"/>
              <a:t>up</a:t>
            </a:r>
            <a:r>
              <a:rPr lang="en-US" sz="3400" dirty="0"/>
              <a:t>-</a:t>
            </a:r>
            <a:r>
              <a:rPr sz="3400" dirty="0"/>
              <a:t>regulating surface HLA-A</a:t>
            </a:r>
            <a:r>
              <a:rPr lang="en-US" sz="3400" dirty="0"/>
              <a:t> via MEKi</a:t>
            </a:r>
            <a:endParaRPr sz="3400" dirty="0"/>
          </a:p>
        </p:txBody>
      </p:sp>
      <p:sp>
        <p:nvSpPr>
          <p:cNvPr id="2" name="TextBox 1"/>
          <p:cNvSpPr txBox="1"/>
          <p:nvPr/>
        </p:nvSpPr>
        <p:spPr>
          <a:xfrm>
            <a:off x="270207" y="1463551"/>
            <a:ext cx="2382984" cy="646331"/>
          </a:xfrm>
          <a:prstGeom prst="rect">
            <a:avLst/>
          </a:prstGeom>
          <a:noFill/>
        </p:spPr>
        <p:txBody>
          <a:bodyPr wrap="none" rtlCol="0">
            <a:spAutoFit/>
          </a:bodyPr>
          <a:lstStyle/>
          <a:p>
            <a:pPr algn="ctr"/>
            <a:r>
              <a:rPr lang="en-US" dirty="0"/>
              <a:t>JMN </a:t>
            </a:r>
          </a:p>
          <a:p>
            <a:pPr algn="ctr"/>
            <a:r>
              <a:rPr lang="en-US" dirty="0"/>
              <a:t>(human mesothelioma)</a:t>
            </a:r>
          </a:p>
        </p:txBody>
      </p:sp>
      <p:sp>
        <p:nvSpPr>
          <p:cNvPr id="4" name="TextBox 3"/>
          <p:cNvSpPr txBox="1"/>
          <p:nvPr/>
        </p:nvSpPr>
        <p:spPr>
          <a:xfrm>
            <a:off x="3090341" y="1452322"/>
            <a:ext cx="2382984" cy="646331"/>
          </a:xfrm>
          <a:prstGeom prst="rect">
            <a:avLst/>
          </a:prstGeom>
          <a:noFill/>
        </p:spPr>
        <p:txBody>
          <a:bodyPr wrap="none" rtlCol="0">
            <a:spAutoFit/>
          </a:bodyPr>
          <a:lstStyle/>
          <a:p>
            <a:pPr algn="ctr"/>
            <a:r>
              <a:rPr lang="en-US" dirty="0"/>
              <a:t>Meso34 </a:t>
            </a:r>
          </a:p>
          <a:p>
            <a:pPr algn="ctr"/>
            <a:r>
              <a:rPr lang="en-US" dirty="0"/>
              <a:t>(human mesothelioma)</a:t>
            </a:r>
          </a:p>
        </p:txBody>
      </p:sp>
      <p:sp>
        <p:nvSpPr>
          <p:cNvPr id="5" name="TextBox 4"/>
          <p:cNvSpPr txBox="1"/>
          <p:nvPr/>
        </p:nvSpPr>
        <p:spPr>
          <a:xfrm>
            <a:off x="6221534" y="1468114"/>
            <a:ext cx="2036397" cy="646331"/>
          </a:xfrm>
          <a:prstGeom prst="rect">
            <a:avLst/>
          </a:prstGeom>
          <a:noFill/>
        </p:spPr>
        <p:txBody>
          <a:bodyPr wrap="none" rtlCol="0">
            <a:spAutoFit/>
          </a:bodyPr>
          <a:lstStyle/>
          <a:p>
            <a:pPr algn="ctr"/>
            <a:r>
              <a:rPr lang="en-US" dirty="0"/>
              <a:t>SKMEL </a:t>
            </a:r>
          </a:p>
          <a:p>
            <a:pPr algn="ctr"/>
            <a:r>
              <a:rPr lang="en-US" dirty="0"/>
              <a:t>(human melanoma)</a:t>
            </a:r>
          </a:p>
        </p:txBody>
      </p:sp>
      <p:pic>
        <p:nvPicPr>
          <p:cNvPr id="6" name="Picture 5"/>
          <p:cNvPicPr>
            <a:picLocks noChangeAspect="1"/>
          </p:cNvPicPr>
          <p:nvPr/>
        </p:nvPicPr>
        <p:blipFill>
          <a:blip r:embed="rId2"/>
          <a:stretch>
            <a:fillRect/>
          </a:stretch>
        </p:blipFill>
        <p:spPr>
          <a:xfrm>
            <a:off x="207904" y="2352693"/>
            <a:ext cx="8712841" cy="3963219"/>
          </a:xfrm>
          <a:prstGeom prst="rect">
            <a:avLst/>
          </a:prstGeom>
        </p:spPr>
      </p:pic>
      <p:sp>
        <p:nvSpPr>
          <p:cNvPr id="7" name="TextBox 6"/>
          <p:cNvSpPr txBox="1"/>
          <p:nvPr/>
        </p:nvSpPr>
        <p:spPr>
          <a:xfrm>
            <a:off x="6910564" y="6250197"/>
            <a:ext cx="1711564" cy="646331"/>
          </a:xfrm>
          <a:prstGeom prst="rect">
            <a:avLst/>
          </a:prstGeom>
          <a:noFill/>
        </p:spPr>
        <p:txBody>
          <a:bodyPr wrap="none" rtlCol="0">
            <a:spAutoFit/>
          </a:bodyPr>
          <a:lstStyle/>
          <a:p>
            <a:r>
              <a:rPr lang="en-US" dirty="0"/>
              <a:t>Brea, et al, 2016</a:t>
            </a:r>
          </a:p>
          <a:p>
            <a:endParaRPr lang="en-US" dirty="0"/>
          </a:p>
        </p:txBody>
      </p:sp>
    </p:spTree>
    <p:extLst>
      <p:ext uri="{BB962C8B-B14F-4D97-AF65-F5344CB8AC3E}">
        <p14:creationId xmlns:p14="http://schemas.microsoft.com/office/powerpoint/2010/main" val="916498420"/>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p:cNvSpPr>
          <p:nvPr>
            <p:ph type="title"/>
          </p:nvPr>
        </p:nvSpPr>
        <p:spPr>
          <a:xfrm>
            <a:off x="669727" y="-455662"/>
            <a:ext cx="7804547" cy="1518047"/>
          </a:xfrm>
          <a:prstGeom prst="rect">
            <a:avLst/>
          </a:prstGeom>
        </p:spPr>
        <p:txBody>
          <a:bodyPr>
            <a:normAutofit/>
          </a:bodyPr>
          <a:lstStyle/>
          <a:p>
            <a:pPr lvl="0">
              <a:defRPr sz="1800"/>
            </a:pPr>
            <a:r>
              <a:rPr lang="en-US" sz="4000" b="1" dirty="0"/>
              <a:t>Summary of pooled </a:t>
            </a:r>
            <a:r>
              <a:rPr lang="en-US" sz="4000" b="1" dirty="0" err="1"/>
              <a:t>shRNA</a:t>
            </a:r>
            <a:r>
              <a:rPr lang="en-US" sz="4000" b="1" dirty="0"/>
              <a:t> screen</a:t>
            </a:r>
            <a:endParaRPr sz="4000" b="1" dirty="0"/>
          </a:p>
        </p:txBody>
      </p:sp>
      <p:sp>
        <p:nvSpPr>
          <p:cNvPr id="269" name="Shape 269"/>
          <p:cNvSpPr>
            <a:spLocks noGrp="1"/>
          </p:cNvSpPr>
          <p:nvPr>
            <p:ph type="body" idx="1"/>
          </p:nvPr>
        </p:nvSpPr>
        <p:spPr>
          <a:xfrm>
            <a:off x="349951" y="1830590"/>
            <a:ext cx="8483315" cy="4590787"/>
          </a:xfrm>
          <a:prstGeom prst="rect">
            <a:avLst/>
          </a:prstGeom>
        </p:spPr>
        <p:txBody>
          <a:bodyPr>
            <a:normAutofit fontScale="92500"/>
          </a:bodyPr>
          <a:lstStyle/>
          <a:p>
            <a:pPr marL="321374" indent="-321374" algn="l" defTabSz="229962">
              <a:spcBef>
                <a:spcPts val="1617"/>
              </a:spcBef>
              <a:buFont typeface="Arial"/>
              <a:buChar char="•"/>
              <a:defRPr sz="1800"/>
            </a:pPr>
            <a:r>
              <a:rPr lang="en-US" sz="2400" dirty="0"/>
              <a:t>A pooled loss-of-function </a:t>
            </a:r>
            <a:r>
              <a:rPr lang="en-US" sz="2400" dirty="0" err="1"/>
              <a:t>RNAi</a:t>
            </a:r>
            <a:r>
              <a:rPr lang="en-US" sz="2400" dirty="0"/>
              <a:t> screen focusing on kinases yielded multiple positive and negative regulators of surface HLA-A</a:t>
            </a:r>
          </a:p>
          <a:p>
            <a:pPr marL="321374" indent="-321374" algn="l" defTabSz="229962">
              <a:spcBef>
                <a:spcPts val="1617"/>
              </a:spcBef>
              <a:buFont typeface="Arial"/>
              <a:buChar char="•"/>
              <a:defRPr sz="1800"/>
            </a:pPr>
            <a:r>
              <a:rPr lang="en-US" sz="2400" dirty="0"/>
              <a:t>MEK was identified as a </a:t>
            </a:r>
            <a:r>
              <a:rPr lang="en-US" sz="2400" i="1" dirty="0"/>
              <a:t>negative regulator </a:t>
            </a:r>
            <a:r>
              <a:rPr lang="en-US" sz="2400" dirty="0"/>
              <a:t>of HLA-A</a:t>
            </a:r>
          </a:p>
          <a:p>
            <a:pPr marL="321374" indent="-321374" algn="l" defTabSz="229962">
              <a:spcBef>
                <a:spcPts val="1617"/>
              </a:spcBef>
              <a:buFont typeface="Arial"/>
              <a:buChar char="•"/>
              <a:defRPr sz="1800"/>
            </a:pPr>
            <a:r>
              <a:rPr lang="en-US" sz="2400" dirty="0"/>
              <a:t>A specific small molecule inhibitor against MEK </a:t>
            </a:r>
            <a:r>
              <a:rPr lang="en-US" sz="2400" dirty="0" err="1"/>
              <a:t>pheno</a:t>
            </a:r>
            <a:r>
              <a:rPr lang="en-US" sz="2400" dirty="0"/>
              <a:t>-copied the loss of function which was seen with individual hairpins</a:t>
            </a:r>
          </a:p>
          <a:p>
            <a:pPr marL="321374" indent="-321374" algn="l" defTabSz="229962">
              <a:spcBef>
                <a:spcPts val="1617"/>
              </a:spcBef>
              <a:buFont typeface="Arial"/>
              <a:buChar char="•"/>
              <a:defRPr sz="1800"/>
            </a:pPr>
            <a:r>
              <a:rPr lang="en-US" sz="2400" dirty="0"/>
              <a:t>Two different tumor antigens had increased presentation with </a:t>
            </a:r>
            <a:r>
              <a:rPr lang="en-US" sz="2400" dirty="0" err="1"/>
              <a:t>MEKi</a:t>
            </a:r>
            <a:r>
              <a:rPr lang="en-US" sz="2400" dirty="0"/>
              <a:t> </a:t>
            </a:r>
          </a:p>
          <a:p>
            <a:pPr marL="321374" indent="-321374" algn="l" defTabSz="229962">
              <a:spcBef>
                <a:spcPts val="1617"/>
              </a:spcBef>
              <a:buFont typeface="Arial"/>
              <a:buChar char="•"/>
              <a:defRPr sz="1800"/>
            </a:pPr>
            <a:r>
              <a:rPr lang="en-US" sz="2400" dirty="0"/>
              <a:t>Increased surface HLA-A can increase efficacy of a therapeutic TCR mimic antibody (re: ESK) targeting WT1 presented on HLA-A02</a:t>
            </a:r>
          </a:p>
          <a:p>
            <a:pPr marL="321374" indent="-321374" algn="l" defTabSz="229962">
              <a:spcBef>
                <a:spcPts val="1617"/>
              </a:spcBef>
              <a:buFont typeface="Arial"/>
              <a:buChar char="•"/>
              <a:defRPr sz="1800"/>
            </a:pPr>
            <a:r>
              <a:rPr lang="en-US" sz="2400" dirty="0"/>
              <a:t>Drug mediated kinase regulation may benefit immunotherapy of cancer and other disorders involving antigen presentation</a:t>
            </a:r>
          </a:p>
          <a:p>
            <a:pPr marL="321374" indent="-321374" algn="l" defTabSz="229962">
              <a:spcBef>
                <a:spcPts val="1617"/>
              </a:spcBef>
              <a:buFont typeface="Arial"/>
              <a:buChar char="•"/>
              <a:defRPr sz="1800"/>
            </a:pPr>
            <a:endParaRPr b="1" dirty="0"/>
          </a:p>
        </p:txBody>
      </p:sp>
    </p:spTree>
    <p:extLst>
      <p:ext uri="{BB962C8B-B14F-4D97-AF65-F5344CB8AC3E}">
        <p14:creationId xmlns:p14="http://schemas.microsoft.com/office/powerpoint/2010/main" val="486899272"/>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79FE-D8D2-E342-82E1-B06863A0CA8B}"/>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5CF2305E-2BEC-DA4B-A114-717914BE2C91}"/>
              </a:ext>
            </a:extLst>
          </p:cNvPr>
          <p:cNvSpPr>
            <a:spLocks noGrp="1"/>
          </p:cNvSpPr>
          <p:nvPr>
            <p:ph type="subTitle" idx="1"/>
          </p:nvPr>
        </p:nvSpPr>
        <p:spPr/>
        <p:txBody>
          <a:bodyPr/>
          <a:lstStyle/>
          <a:p>
            <a:endParaRPr lang="en-US"/>
          </a:p>
        </p:txBody>
      </p:sp>
      <p:pic>
        <p:nvPicPr>
          <p:cNvPr id="5" name="Picture 4"/>
          <p:cNvPicPr>
            <a:picLocks noChangeAspect="1"/>
          </p:cNvPicPr>
          <p:nvPr/>
        </p:nvPicPr>
        <p:blipFill>
          <a:blip r:embed="rId2"/>
          <a:stretch>
            <a:fillRect/>
          </a:stretch>
        </p:blipFill>
        <p:spPr>
          <a:xfrm>
            <a:off x="0" y="647700"/>
            <a:ext cx="9144000" cy="5558718"/>
          </a:xfrm>
          <a:prstGeom prst="rect">
            <a:avLst/>
          </a:prstGeom>
        </p:spPr>
      </p:pic>
    </p:spTree>
    <p:extLst>
      <p:ext uri="{BB962C8B-B14F-4D97-AF65-F5344CB8AC3E}">
        <p14:creationId xmlns:p14="http://schemas.microsoft.com/office/powerpoint/2010/main" val="26852000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79FE-D8D2-E342-82E1-B06863A0CA8B}"/>
              </a:ext>
            </a:extLst>
          </p:cNvPr>
          <p:cNvSpPr>
            <a:spLocks noGrp="1"/>
          </p:cNvSpPr>
          <p:nvPr>
            <p:ph type="ctrTitle"/>
          </p:nvPr>
        </p:nvSpPr>
        <p:spPr>
          <a:xfrm>
            <a:off x="1143000" y="440109"/>
            <a:ext cx="6858000" cy="742013"/>
          </a:xfrm>
        </p:spPr>
        <p:txBody>
          <a:bodyPr>
            <a:normAutofit fontScale="90000"/>
          </a:bodyPr>
          <a:lstStyle/>
          <a:p>
            <a:r>
              <a:rPr lang="en-US" sz="4800" dirty="0"/>
              <a:t>Concluding remarks</a:t>
            </a:r>
          </a:p>
        </p:txBody>
      </p:sp>
      <p:sp>
        <p:nvSpPr>
          <p:cNvPr id="3" name="Subtitle 2">
            <a:extLst>
              <a:ext uri="{FF2B5EF4-FFF2-40B4-BE49-F238E27FC236}">
                <a16:creationId xmlns:a16="http://schemas.microsoft.com/office/drawing/2014/main" id="{5CF2305E-2BEC-DA4B-A114-717914BE2C91}"/>
              </a:ext>
            </a:extLst>
          </p:cNvPr>
          <p:cNvSpPr>
            <a:spLocks noGrp="1"/>
          </p:cNvSpPr>
          <p:nvPr>
            <p:ph type="subTitle" idx="1"/>
          </p:nvPr>
        </p:nvSpPr>
        <p:spPr>
          <a:xfrm>
            <a:off x="702539" y="1256426"/>
            <a:ext cx="7626615" cy="4883857"/>
          </a:xfrm>
        </p:spPr>
        <p:txBody>
          <a:bodyPr>
            <a:normAutofit/>
          </a:bodyPr>
          <a:lstStyle/>
          <a:p>
            <a:pPr marL="342900" indent="-342900">
              <a:buFont typeface="Arial"/>
              <a:buChar char="•"/>
            </a:pPr>
            <a:r>
              <a:rPr lang="en-US" dirty="0"/>
              <a:t>State-of-the-art pooled CRISPR and </a:t>
            </a:r>
            <a:r>
              <a:rPr lang="en-US" dirty="0" err="1"/>
              <a:t>shRNA</a:t>
            </a:r>
            <a:r>
              <a:rPr lang="en-US" dirty="0"/>
              <a:t> are powerful gene perturbation tools with which to address cancer biology in vitro and in vivo</a:t>
            </a:r>
          </a:p>
          <a:p>
            <a:pPr marL="342900" indent="-342900">
              <a:buFont typeface="Arial"/>
              <a:buChar char="•"/>
            </a:pPr>
            <a:r>
              <a:rPr lang="en-US" dirty="0"/>
              <a:t>Notwithstanding, the “original” technology (re: </a:t>
            </a:r>
            <a:r>
              <a:rPr lang="en-US" dirty="0" err="1"/>
              <a:t>siRNA</a:t>
            </a:r>
            <a:r>
              <a:rPr lang="en-US" dirty="0"/>
              <a:t>) remains a staple of phenotypic screening in easily transfected cells (suspension or adherent)</a:t>
            </a:r>
          </a:p>
          <a:p>
            <a:pPr marL="342900" indent="-342900">
              <a:buFont typeface="Arial"/>
              <a:buChar char="•"/>
            </a:pPr>
            <a:endParaRPr lang="en-US" dirty="0"/>
          </a:p>
          <a:p>
            <a:pPr marL="342900" indent="-342900">
              <a:buFont typeface="Arial"/>
              <a:buChar char="•"/>
            </a:pPr>
            <a:r>
              <a:rPr lang="en-US" dirty="0"/>
              <a:t>Keep </a:t>
            </a:r>
            <a:r>
              <a:rPr lang="en-US" dirty="0" err="1"/>
              <a:t>sgRNA</a:t>
            </a:r>
            <a:r>
              <a:rPr lang="en-US" dirty="0"/>
              <a:t> representation high in pooled screens; once you lose it, you cannot get it back no matter how much PCR and </a:t>
            </a:r>
            <a:r>
              <a:rPr lang="en-US" dirty="0" err="1"/>
              <a:t>Hiseq</a:t>
            </a:r>
            <a:r>
              <a:rPr lang="en-US" dirty="0"/>
              <a:t> you do</a:t>
            </a:r>
          </a:p>
          <a:p>
            <a:pPr marL="342900" indent="-342900">
              <a:buFont typeface="Arial"/>
              <a:buChar char="•"/>
            </a:pPr>
            <a:r>
              <a:rPr lang="en-US" dirty="0"/>
              <a:t>Once you finish your pooled screen in replicate, and call the hits, the second journey begins…</a:t>
            </a:r>
            <a:r>
              <a:rPr lang="en-US" i="1" dirty="0"/>
              <a:t>validating</a:t>
            </a:r>
            <a:r>
              <a:rPr lang="en-US" dirty="0"/>
              <a:t> the hits</a:t>
            </a:r>
          </a:p>
          <a:p>
            <a:pPr marL="342900" indent="-342900">
              <a:buFont typeface="Arial"/>
              <a:buChar char="•"/>
            </a:pPr>
            <a:endParaRPr lang="en-US" dirty="0"/>
          </a:p>
          <a:p>
            <a:pPr marL="342900" indent="-342900">
              <a:buFont typeface="Arial"/>
              <a:buChar char="•"/>
            </a:pPr>
            <a:endParaRPr lang="en-US" dirty="0"/>
          </a:p>
        </p:txBody>
      </p:sp>
    </p:spTree>
    <p:extLst>
      <p:ext uri="{BB962C8B-B14F-4D97-AF65-F5344CB8AC3E}">
        <p14:creationId xmlns:p14="http://schemas.microsoft.com/office/powerpoint/2010/main" val="12483655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F3D60491-4D16-E8F9-2765-53D2874690D5}"/>
              </a:ext>
            </a:extLst>
          </p:cNvPr>
          <p:cNvSpPr txBox="1">
            <a:spLocks/>
          </p:cNvSpPr>
          <p:nvPr/>
        </p:nvSpPr>
        <p:spPr>
          <a:xfrm>
            <a:off x="0" y="296884"/>
            <a:ext cx="9143999" cy="59786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800" b="1" kern="1200" spc="-50" baseline="0">
                <a:solidFill>
                  <a:schemeClr val="tx1"/>
                </a:solidFill>
                <a:latin typeface="+mj-lt"/>
                <a:ea typeface="+mj-ea"/>
                <a:cs typeface="+mj-cs"/>
              </a:defRPr>
            </a:lvl1pPr>
          </a:lstStyle>
          <a:p>
            <a:pPr algn="ctr"/>
            <a:r>
              <a:rPr lang="en-US" sz="2400" dirty="0">
                <a:latin typeface="Arial" panose="020B0604020202020204" pitchFamily="34" charset="0"/>
                <a:cs typeface="Arial" panose="020B0604020202020204" pitchFamily="34" charset="0"/>
              </a:rPr>
              <a:t>The Functional Genomics Team is your Research Accelerator</a:t>
            </a:r>
          </a:p>
        </p:txBody>
      </p:sp>
      <p:sp>
        <p:nvSpPr>
          <p:cNvPr id="9" name="TextBox 8">
            <a:extLst>
              <a:ext uri="{FF2B5EF4-FFF2-40B4-BE49-F238E27FC236}">
                <a16:creationId xmlns:a16="http://schemas.microsoft.com/office/drawing/2014/main" id="{8DE2D4AA-0733-73BF-03D2-F266FB49351C}"/>
              </a:ext>
            </a:extLst>
          </p:cNvPr>
          <p:cNvSpPr txBox="1"/>
          <p:nvPr/>
        </p:nvSpPr>
        <p:spPr>
          <a:xfrm>
            <a:off x="299454" y="1475874"/>
            <a:ext cx="4726174" cy="787523"/>
          </a:xfrm>
          <a:prstGeom prst="rect">
            <a:avLst/>
          </a:prstGeom>
          <a:noFill/>
          <a:ln>
            <a:solidFill>
              <a:srgbClr val="FF0000"/>
            </a:solidFill>
          </a:ln>
        </p:spPr>
        <p:txBody>
          <a:bodyPr wrap="square">
            <a:spAutoFit/>
          </a:bodyPr>
          <a:lstStyle/>
          <a:p>
            <a:pPr>
              <a:lnSpc>
                <a:spcPct val="130000"/>
              </a:lnSpc>
              <a:spcAft>
                <a:spcPts val="450"/>
              </a:spcAft>
            </a:pPr>
            <a:r>
              <a:rPr lang="en-US" sz="1200" dirty="0">
                <a:latin typeface="Arial" panose="020B0604020202020204" pitchFamily="34" charset="0"/>
                <a:cs typeface="Arial" panose="020B0604020202020204" pitchFamily="34" charset="0"/>
              </a:rPr>
              <a:t>Comprehensive gene perturbation services offered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Molecular Biology Services, Genetic Perturbation Screening, Cell Line Generation and Virus Production</a:t>
            </a:r>
          </a:p>
        </p:txBody>
      </p:sp>
      <p:sp>
        <p:nvSpPr>
          <p:cNvPr id="6" name="TextBox 5">
            <a:extLst>
              <a:ext uri="{FF2B5EF4-FFF2-40B4-BE49-F238E27FC236}">
                <a16:creationId xmlns:a16="http://schemas.microsoft.com/office/drawing/2014/main" id="{2CECA965-DE9C-2C04-9F71-D3EE5074C2A8}"/>
              </a:ext>
            </a:extLst>
          </p:cNvPr>
          <p:cNvSpPr txBox="1"/>
          <p:nvPr/>
        </p:nvSpPr>
        <p:spPr>
          <a:xfrm>
            <a:off x="299453" y="2463025"/>
            <a:ext cx="4726175" cy="2180212"/>
          </a:xfrm>
          <a:prstGeom prst="rect">
            <a:avLst/>
          </a:prstGeom>
          <a:noFill/>
          <a:ln>
            <a:solidFill>
              <a:srgbClr val="FF0000"/>
            </a:solidFill>
          </a:ln>
        </p:spPr>
        <p:txBody>
          <a:bodyPr wrap="square">
            <a:spAutoFit/>
          </a:bodyPr>
          <a:lstStyle/>
          <a:p>
            <a:pPr>
              <a:lnSpc>
                <a:spcPct val="130000"/>
              </a:lnSpc>
              <a:spcAft>
                <a:spcPts val="450"/>
              </a:spcAft>
            </a:pPr>
            <a:r>
              <a:rPr lang="en-US" sz="1200" dirty="0">
                <a:latin typeface="Arial" panose="020B0604020202020204" pitchFamily="34" charset="0"/>
                <a:cs typeface="Arial" panose="020B0604020202020204" pitchFamily="34" charset="0"/>
              </a:rPr>
              <a:t>Why partner with us?</a:t>
            </a:r>
          </a:p>
          <a:p>
            <a:pPr marL="214313" indent="-214313">
              <a:lnSpc>
                <a:spcPct val="130000"/>
              </a:lnSpc>
              <a:spcAft>
                <a:spcPts val="450"/>
              </a:spcAft>
              <a:buFont typeface="Wingdings" panose="05000000000000000000" pitchFamily="2" charset="2"/>
              <a:buChar char="ü"/>
            </a:pPr>
            <a:r>
              <a:rPr lang="en-US" sz="1200" b="1" dirty="0">
                <a:latin typeface="Arial" panose="020B0604020202020204" pitchFamily="34" charset="0"/>
                <a:cs typeface="Arial" panose="020B0604020202020204" pitchFamily="34" charset="0"/>
              </a:rPr>
              <a:t>Save Time &amp; Money</a:t>
            </a:r>
            <a:r>
              <a:rPr lang="en-US" sz="1200" dirty="0">
                <a:latin typeface="Arial" panose="020B0604020202020204" pitchFamily="34" charset="0"/>
                <a:cs typeface="Arial" panose="020B0604020202020204" pitchFamily="34" charset="0"/>
              </a:rPr>
              <a:t>: our specialized services are often faster and more cost-effective than internal optimization.</a:t>
            </a:r>
          </a:p>
          <a:p>
            <a:pPr marL="214313" indent="-214313">
              <a:lnSpc>
                <a:spcPct val="130000"/>
              </a:lnSpc>
              <a:spcAft>
                <a:spcPts val="450"/>
              </a:spcAft>
              <a:buFont typeface="Wingdings" panose="05000000000000000000" pitchFamily="2" charset="2"/>
              <a:buChar char="ü"/>
            </a:pPr>
            <a:r>
              <a:rPr lang="en-US" sz="1200" b="1" dirty="0">
                <a:latin typeface="Arial" panose="020B0604020202020204" pitchFamily="34" charset="0"/>
                <a:cs typeface="Arial" panose="020B0604020202020204" pitchFamily="34" charset="0"/>
              </a:rPr>
              <a:t>Trusted Validation</a:t>
            </a:r>
            <a:r>
              <a:rPr lang="en-US" sz="1200" dirty="0">
                <a:latin typeface="Arial" panose="020B0604020202020204" pitchFamily="34" charset="0"/>
                <a:cs typeface="Arial" panose="020B0604020202020204" pitchFamily="34" charset="0"/>
              </a:rPr>
              <a:t>: we stand by our work, delivering validated products you can rely on.</a:t>
            </a:r>
          </a:p>
          <a:p>
            <a:pPr marL="214313" indent="-214313">
              <a:lnSpc>
                <a:spcPct val="130000"/>
              </a:lnSpc>
              <a:spcAft>
                <a:spcPts val="450"/>
              </a:spcAft>
              <a:buFont typeface="Wingdings" panose="05000000000000000000" pitchFamily="2" charset="2"/>
              <a:buChar char="ü"/>
            </a:pPr>
            <a:r>
              <a:rPr lang="en-US" sz="1200" b="1" dirty="0">
                <a:latin typeface="Arial" panose="020B0604020202020204" pitchFamily="34" charset="0"/>
                <a:cs typeface="Arial" panose="020B0604020202020204" pitchFamily="34" charset="0"/>
              </a:rPr>
              <a:t>Maximize Your Lab's Focus</a:t>
            </a:r>
            <a:r>
              <a:rPr lang="en-US" sz="1200" dirty="0">
                <a:latin typeface="Arial" panose="020B0604020202020204" pitchFamily="34" charset="0"/>
                <a:cs typeface="Arial" panose="020B0604020202020204" pitchFamily="34" charset="0"/>
              </a:rPr>
              <a:t>: free up your valuable time and resources – we handle the technical complexity so you can focus on the biological research.</a:t>
            </a:r>
            <a:endParaRPr lang="en-US" sz="1200" dirty="0">
              <a:solidFill>
                <a:srgbClr val="272524"/>
              </a:solidFill>
              <a:highlight>
                <a:srgbClr val="FFFF00"/>
              </a:highligh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FA86224-B88B-5833-3A6F-5CA5F2C78395}"/>
              </a:ext>
            </a:extLst>
          </p:cNvPr>
          <p:cNvSpPr txBox="1"/>
          <p:nvPr/>
        </p:nvSpPr>
        <p:spPr>
          <a:xfrm>
            <a:off x="295410" y="4818431"/>
            <a:ext cx="4730219" cy="915764"/>
          </a:xfrm>
          <a:prstGeom prst="rect">
            <a:avLst/>
          </a:prstGeom>
          <a:noFill/>
          <a:ln>
            <a:solidFill>
              <a:srgbClr val="FF0000"/>
            </a:solidFill>
          </a:ln>
        </p:spPr>
        <p:txBody>
          <a:bodyPr wrap="square">
            <a:spAutoFit/>
          </a:bodyPr>
          <a:lstStyle/>
          <a:p>
            <a:pPr>
              <a:lnSpc>
                <a:spcPct val="130000"/>
              </a:lnSpc>
              <a:spcAft>
                <a:spcPts val="450"/>
              </a:spcAft>
            </a:pPr>
            <a:r>
              <a:rPr lang="en-US" sz="1200" dirty="0">
                <a:latin typeface="Arial" panose="020B0604020202020204" pitchFamily="34" charset="0"/>
                <a:cs typeface="Arial" panose="020B0604020202020204" pitchFamily="34" charset="0"/>
              </a:rPr>
              <a:t>Contact us today to discuss your next functional genomics project!</a:t>
            </a:r>
          </a:p>
          <a:p>
            <a:pPr>
              <a:lnSpc>
                <a:spcPct val="130000"/>
              </a:lnSpc>
              <a:spcAft>
                <a:spcPts val="450"/>
              </a:spcAft>
            </a:pPr>
            <a:r>
              <a:rPr lang="en-US" sz="1200" b="1" u="sng" dirty="0">
                <a:latin typeface="Arial" panose="020B0604020202020204" pitchFamily="34" charset="0"/>
                <a:cs typeface="Arial" panose="020B0604020202020204" pitchFamily="34" charset="0"/>
              </a:rPr>
              <a:t>Motto</a:t>
            </a:r>
            <a:r>
              <a:rPr lang="en-US" sz="1200" b="1" dirty="0">
                <a:latin typeface="Arial" panose="020B0604020202020204" pitchFamily="34" charset="0"/>
                <a:cs typeface="Arial" panose="020B0604020202020204" pitchFamily="34" charset="0"/>
              </a:rPr>
              <a:t>: </a:t>
            </a:r>
            <a:r>
              <a:rPr lang="en-US" sz="1200" b="1" i="1" dirty="0">
                <a:latin typeface="Arial" panose="020B0604020202020204" pitchFamily="34" charset="0"/>
                <a:cs typeface="Arial" panose="020B0604020202020204" pitchFamily="34" charset="0"/>
              </a:rPr>
              <a:t>STOP CLONING AROUND and START RESEARCHING</a:t>
            </a:r>
            <a:endParaRPr lang="en-US" sz="1200" i="1" dirty="0">
              <a:latin typeface="Arial" panose="020B0604020202020204" pitchFamily="34" charset="0"/>
              <a:cs typeface="Arial" panose="020B0604020202020204" pitchFamily="34" charset="0"/>
            </a:endParaRPr>
          </a:p>
          <a:p>
            <a:pPr>
              <a:lnSpc>
                <a:spcPct val="130000"/>
              </a:lnSpc>
              <a:spcAft>
                <a:spcPts val="450"/>
              </a:spcAft>
            </a:pPr>
            <a:r>
              <a:rPr lang="en-US" sz="1200" dirty="0">
                <a:latin typeface="Arial" panose="020B0604020202020204" pitchFamily="34" charset="0"/>
                <a:cs typeface="Arial" panose="020B0604020202020204" pitchFamily="34" charset="0"/>
              </a:rPr>
              <a:t>Contact the GES Core </a:t>
            </a:r>
            <a:r>
              <a:rPr lang="en-US" sz="1200" b="1" dirty="0">
                <a:solidFill>
                  <a:srgbClr val="0000CC"/>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https://ges.mskcc.org/home</a:t>
            </a:r>
            <a:endParaRPr lang="en-US" sz="1200" b="1" dirty="0">
              <a:solidFill>
                <a:srgbClr val="0000CC"/>
              </a:solidFill>
              <a:latin typeface="Arial" panose="020B0604020202020204" pitchFamily="34" charset="0"/>
              <a:cs typeface="Arial" panose="020B0604020202020204" pitchFamily="34" charset="0"/>
            </a:endParaRPr>
          </a:p>
        </p:txBody>
      </p:sp>
      <p:pic>
        <p:nvPicPr>
          <p:cNvPr id="3" name="Picture 2" descr="A person smiling at camera&#10;&#10;Description automatically generated">
            <a:extLst>
              <a:ext uri="{FF2B5EF4-FFF2-40B4-BE49-F238E27FC236}">
                <a16:creationId xmlns:a16="http://schemas.microsoft.com/office/drawing/2014/main" id="{1AEA8A04-13CA-F927-9E96-4C947C22F495}"/>
              </a:ext>
            </a:extLst>
          </p:cNvPr>
          <p:cNvPicPr>
            <a:picLocks noChangeAspect="1"/>
          </p:cNvPicPr>
          <p:nvPr/>
        </p:nvPicPr>
        <p:blipFill>
          <a:blip r:embed="rId3"/>
          <a:stretch>
            <a:fillRect/>
          </a:stretch>
        </p:blipFill>
        <p:spPr>
          <a:xfrm>
            <a:off x="7637393" y="2620606"/>
            <a:ext cx="994172" cy="994172"/>
          </a:xfrm>
          <a:prstGeom prst="rect">
            <a:avLst/>
          </a:prstGeom>
        </p:spPr>
      </p:pic>
      <p:sp>
        <p:nvSpPr>
          <p:cNvPr id="4" name="TextBox 3">
            <a:extLst>
              <a:ext uri="{FF2B5EF4-FFF2-40B4-BE49-F238E27FC236}">
                <a16:creationId xmlns:a16="http://schemas.microsoft.com/office/drawing/2014/main" id="{C7872E3E-31D1-AFA6-5F9F-F3A9A61470DD}"/>
              </a:ext>
            </a:extLst>
          </p:cNvPr>
          <p:cNvSpPr txBox="1"/>
          <p:nvPr/>
        </p:nvSpPr>
        <p:spPr>
          <a:xfrm>
            <a:off x="5157766" y="4883257"/>
            <a:ext cx="3772715" cy="646331"/>
          </a:xfrm>
          <a:prstGeom prst="rect">
            <a:avLst/>
          </a:prstGeom>
          <a:noFill/>
        </p:spPr>
        <p:txBody>
          <a:bodyPr wrap="square" rtlCol="0">
            <a:spAutoFit/>
          </a:bodyPr>
          <a:lstStyle/>
          <a:p>
            <a:pPr algn="ctr"/>
            <a:r>
              <a:rPr lang="en-US" dirty="0"/>
              <a:t>Mom | Sanjay | Hannah</a:t>
            </a:r>
          </a:p>
          <a:p>
            <a:pPr algn="ctr"/>
            <a:r>
              <a:rPr lang="en-US" dirty="0"/>
              <a:t>Annie | Lydia | Clare</a:t>
            </a:r>
          </a:p>
        </p:txBody>
      </p:sp>
      <p:pic>
        <p:nvPicPr>
          <p:cNvPr id="5" name="Picture 2" descr="Lydia">
            <a:extLst>
              <a:ext uri="{FF2B5EF4-FFF2-40B4-BE49-F238E27FC236}">
                <a16:creationId xmlns:a16="http://schemas.microsoft.com/office/drawing/2014/main" id="{EEFFB5F1-6A5B-56BA-1B2B-EE1B54C503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7847" y="3740727"/>
            <a:ext cx="994172" cy="9941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om Das">
            <a:extLst>
              <a:ext uri="{FF2B5EF4-FFF2-40B4-BE49-F238E27FC236}">
                <a16:creationId xmlns:a16="http://schemas.microsoft.com/office/drawing/2014/main" id="{6744D642-7BB0-C9D5-61F5-B8FDC9D7FB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913" y="2620606"/>
            <a:ext cx="994172" cy="9941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lare">
            <a:extLst>
              <a:ext uri="{FF2B5EF4-FFF2-40B4-BE49-F238E27FC236}">
                <a16:creationId xmlns:a16="http://schemas.microsoft.com/office/drawing/2014/main" id="{4E6DBB67-85E2-64CD-AAFC-D8B96B3682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830" y="3740727"/>
            <a:ext cx="994172" cy="9941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Anniefer">
            <a:extLst>
              <a:ext uri="{FF2B5EF4-FFF2-40B4-BE49-F238E27FC236}">
                <a16:creationId xmlns:a16="http://schemas.microsoft.com/office/drawing/2014/main" id="{AAC50984-6059-557B-BC5A-4C0790F5CB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3000" y="3740728"/>
            <a:ext cx="994172" cy="9941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Sanjoy Mehta">
            <a:extLst>
              <a:ext uri="{FF2B5EF4-FFF2-40B4-BE49-F238E27FC236}">
                <a16:creationId xmlns:a16="http://schemas.microsoft.com/office/drawing/2014/main" id="{6A2FDFA4-C82D-345B-A89D-C84DC41306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7038" y="2620606"/>
            <a:ext cx="994172" cy="9941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Ralph Garippa">
            <a:extLst>
              <a:ext uri="{FF2B5EF4-FFF2-40B4-BE49-F238E27FC236}">
                <a16:creationId xmlns:a16="http://schemas.microsoft.com/office/drawing/2014/main" id="{87A4715F-5BB8-29AC-AE91-8DF7835491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64912" y="1475874"/>
            <a:ext cx="994172" cy="99417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FF51E42-3063-6E27-8FE4-A971336C4AAC}"/>
              </a:ext>
            </a:extLst>
          </p:cNvPr>
          <p:cNvSpPr txBox="1"/>
          <p:nvPr/>
        </p:nvSpPr>
        <p:spPr>
          <a:xfrm>
            <a:off x="6377266" y="1472230"/>
            <a:ext cx="2553215" cy="1008994"/>
          </a:xfrm>
          <a:prstGeom prst="rect">
            <a:avLst/>
          </a:prstGeom>
          <a:noFill/>
        </p:spPr>
        <p:txBody>
          <a:bodyPr wrap="square">
            <a:spAutoFit/>
          </a:bodyPr>
          <a:lstStyle/>
          <a:p>
            <a:pPr>
              <a:lnSpc>
                <a:spcPct val="130000"/>
              </a:lnSpc>
              <a:spcAft>
                <a:spcPts val="450"/>
              </a:spcAft>
            </a:pPr>
            <a:r>
              <a:rPr lang="en-US" sz="1350" b="1" i="1" dirty="0"/>
              <a:t>Ralph Garippa PhD</a:t>
            </a:r>
          </a:p>
          <a:p>
            <a:pPr>
              <a:lnSpc>
                <a:spcPct val="130000"/>
              </a:lnSpc>
              <a:spcAft>
                <a:spcPts val="450"/>
              </a:spcAft>
            </a:pPr>
            <a:r>
              <a:rPr lang="en-US" sz="1350" b="1" i="1" dirty="0"/>
              <a:t>Core Director</a:t>
            </a:r>
          </a:p>
          <a:p>
            <a:pPr>
              <a:lnSpc>
                <a:spcPct val="130000"/>
              </a:lnSpc>
              <a:spcAft>
                <a:spcPts val="450"/>
              </a:spcAft>
            </a:pPr>
            <a:r>
              <a:rPr lang="en-US" sz="1350" b="1" i="1" dirty="0" err="1"/>
              <a:t>garippar@mskcc.org</a:t>
            </a:r>
            <a:endParaRPr lang="en-US" sz="1350" b="1" i="1" dirty="0"/>
          </a:p>
        </p:txBody>
      </p:sp>
      <p:sp>
        <p:nvSpPr>
          <p:cNvPr id="18" name="TextBox 17">
            <a:extLst>
              <a:ext uri="{FF2B5EF4-FFF2-40B4-BE49-F238E27FC236}">
                <a16:creationId xmlns:a16="http://schemas.microsoft.com/office/drawing/2014/main" id="{BB86599A-5F22-1D48-54B3-E4D3C925F1E0}"/>
              </a:ext>
            </a:extLst>
          </p:cNvPr>
          <p:cNvSpPr txBox="1"/>
          <p:nvPr/>
        </p:nvSpPr>
        <p:spPr>
          <a:xfrm>
            <a:off x="5559944" y="5994402"/>
            <a:ext cx="2968357" cy="340606"/>
          </a:xfrm>
          <a:prstGeom prst="rect">
            <a:avLst/>
          </a:prstGeom>
          <a:noFill/>
        </p:spPr>
        <p:txBody>
          <a:bodyPr wrap="square">
            <a:spAutoFit/>
          </a:bodyPr>
          <a:lstStyle/>
          <a:p>
            <a:pPr>
              <a:lnSpc>
                <a:spcPct val="130000"/>
              </a:lnSpc>
              <a:spcAft>
                <a:spcPts val="450"/>
              </a:spcAft>
            </a:pPr>
            <a:r>
              <a:rPr lang="en-US" sz="1350" b="1" i="1" dirty="0">
                <a:hlinkClick r:id="rId10"/>
              </a:rPr>
              <a:t>zzPDL_SKI_GES_Core@mskcc.org</a:t>
            </a:r>
            <a:r>
              <a:rPr lang="en-US" sz="1350" b="1" i="1" dirty="0"/>
              <a:t> </a:t>
            </a:r>
          </a:p>
        </p:txBody>
      </p:sp>
    </p:spTree>
    <p:extLst>
      <p:ext uri="{BB962C8B-B14F-4D97-AF65-F5344CB8AC3E}">
        <p14:creationId xmlns:p14="http://schemas.microsoft.com/office/powerpoint/2010/main" val="30926593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r>
              <a:rPr lang="en-US" sz="4800" dirty="0"/>
              <a:t>Questions?</a:t>
            </a:r>
          </a:p>
        </p:txBody>
      </p:sp>
    </p:spTree>
    <p:extLst>
      <p:ext uri="{BB962C8B-B14F-4D97-AF65-F5344CB8AC3E}">
        <p14:creationId xmlns:p14="http://schemas.microsoft.com/office/powerpoint/2010/main" val="28009354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3E7F0-50B8-9742-8A51-1A33D8EFD1DF}"/>
              </a:ext>
            </a:extLst>
          </p:cNvPr>
          <p:cNvSpPr>
            <a:spLocks noGrp="1"/>
          </p:cNvSpPr>
          <p:nvPr>
            <p:ph type="title"/>
          </p:nvPr>
        </p:nvSpPr>
        <p:spPr/>
        <p:txBody>
          <a:bodyPr/>
          <a:lstStyle/>
          <a:p>
            <a:pPr algn="ctr"/>
            <a:r>
              <a:rPr lang="en-US" dirty="0"/>
              <a:t>Worried about off-target effects (OTEs)?</a:t>
            </a:r>
          </a:p>
        </p:txBody>
      </p:sp>
      <p:sp>
        <p:nvSpPr>
          <p:cNvPr id="3" name="Content Placeholder 2">
            <a:extLst>
              <a:ext uri="{FF2B5EF4-FFF2-40B4-BE49-F238E27FC236}">
                <a16:creationId xmlns:a16="http://schemas.microsoft.com/office/drawing/2014/main" id="{8A52BACD-1E7B-F14E-8980-77285416EDF9}"/>
              </a:ext>
            </a:extLst>
          </p:cNvPr>
          <p:cNvSpPr>
            <a:spLocks noGrp="1"/>
          </p:cNvSpPr>
          <p:nvPr>
            <p:ph idx="1"/>
          </p:nvPr>
        </p:nvSpPr>
        <p:spPr/>
        <p:txBody>
          <a:bodyPr>
            <a:normAutofit fontScale="92500" lnSpcReduction="20000"/>
          </a:bodyPr>
          <a:lstStyle/>
          <a:p>
            <a:r>
              <a:rPr lang="en-US" sz="3500" b="1" dirty="0" err="1"/>
              <a:t>GuideSeq</a:t>
            </a:r>
            <a:r>
              <a:rPr lang="en-US" dirty="0"/>
              <a:t> relies on the capture of double stranded </a:t>
            </a:r>
            <a:r>
              <a:rPr lang="en-US" dirty="0" err="1"/>
              <a:t>oligo</a:t>
            </a:r>
            <a:r>
              <a:rPr lang="en-US" dirty="0"/>
              <a:t> </a:t>
            </a:r>
            <a:r>
              <a:rPr lang="en-US" dirty="0" err="1"/>
              <a:t>deoxynucleotides</a:t>
            </a:r>
            <a:r>
              <a:rPr lang="en-US" dirty="0"/>
              <a:t> into DSBs</a:t>
            </a:r>
          </a:p>
          <a:p>
            <a:r>
              <a:rPr lang="en-US" dirty="0"/>
              <a:t>METHOD:  DSBs are tagged by integration of a blunt double-stranded </a:t>
            </a:r>
            <a:r>
              <a:rPr lang="en-US" dirty="0" err="1"/>
              <a:t>oligo-deoxynucleotide</a:t>
            </a:r>
            <a:r>
              <a:rPr lang="en-US" dirty="0"/>
              <a:t> (</a:t>
            </a:r>
            <a:r>
              <a:rPr lang="en-US" dirty="0" err="1"/>
              <a:t>dsODN</a:t>
            </a:r>
            <a:r>
              <a:rPr lang="en-US" dirty="0"/>
              <a:t>) at break points via NHEJ. Then, map these sites in genomic DNA using unbiased amplification and NGS</a:t>
            </a:r>
          </a:p>
          <a:p>
            <a:r>
              <a:rPr lang="en-US" dirty="0"/>
              <a:t>Using CRISPR RNA guided nucleases in two human cell lines revealed  a wide variety of off-target activities not detected by traditional computational methods (such as </a:t>
            </a:r>
            <a:r>
              <a:rPr lang="en-US" b="1" dirty="0"/>
              <a:t>E-CRISP</a:t>
            </a:r>
            <a:r>
              <a:rPr lang="en-US" dirty="0"/>
              <a:t>) or chromatin </a:t>
            </a:r>
            <a:r>
              <a:rPr lang="en-US" dirty="0" err="1"/>
              <a:t>immuno</a:t>
            </a:r>
            <a:r>
              <a:rPr lang="en-US" dirty="0"/>
              <a:t>-precipitation sequencing (</a:t>
            </a:r>
            <a:r>
              <a:rPr lang="en-US" b="1" dirty="0" err="1"/>
              <a:t>ChIP-seq</a:t>
            </a:r>
            <a:r>
              <a:rPr lang="en-US" dirty="0"/>
              <a:t>).</a:t>
            </a:r>
          </a:p>
          <a:p>
            <a:r>
              <a:rPr lang="en-US" dirty="0"/>
              <a:t>Total number of OT sites varied widely for each </a:t>
            </a:r>
            <a:r>
              <a:rPr lang="en-US" dirty="0" err="1"/>
              <a:t>Cas</a:t>
            </a:r>
            <a:r>
              <a:rPr lang="en-US" dirty="0"/>
              <a:t>, from </a:t>
            </a:r>
            <a:r>
              <a:rPr lang="en-US" b="1" dirty="0"/>
              <a:t>zero to 150</a:t>
            </a:r>
            <a:r>
              <a:rPr lang="en-US" dirty="0"/>
              <a:t>, confirmed in 93% of sites examined</a:t>
            </a:r>
          </a:p>
        </p:txBody>
      </p:sp>
      <p:sp>
        <p:nvSpPr>
          <p:cNvPr id="4" name="TextBox 3"/>
          <p:cNvSpPr txBox="1"/>
          <p:nvPr/>
        </p:nvSpPr>
        <p:spPr>
          <a:xfrm>
            <a:off x="5620322" y="6275382"/>
            <a:ext cx="2302734" cy="369332"/>
          </a:xfrm>
          <a:prstGeom prst="rect">
            <a:avLst/>
          </a:prstGeom>
          <a:noFill/>
        </p:spPr>
        <p:txBody>
          <a:bodyPr wrap="none" rtlCol="0">
            <a:spAutoFit/>
          </a:bodyPr>
          <a:lstStyle/>
          <a:p>
            <a:r>
              <a:rPr lang="en-US" dirty="0"/>
              <a:t>Tsai, </a:t>
            </a:r>
            <a:r>
              <a:rPr lang="en-US" dirty="0" err="1"/>
              <a:t>Joung</a:t>
            </a:r>
            <a:r>
              <a:rPr lang="en-US" dirty="0"/>
              <a:t>, et al, 2015</a:t>
            </a:r>
          </a:p>
        </p:txBody>
      </p:sp>
    </p:spTree>
    <p:extLst>
      <p:ext uri="{BB962C8B-B14F-4D97-AF65-F5344CB8AC3E}">
        <p14:creationId xmlns:p14="http://schemas.microsoft.com/office/powerpoint/2010/main" val="4006786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5EA1E-5921-571D-A92D-3F8C6CB9E9F8}"/>
              </a:ext>
            </a:extLst>
          </p:cNvPr>
          <p:cNvSpPr>
            <a:spLocks noGrp="1"/>
          </p:cNvSpPr>
          <p:nvPr>
            <p:ph type="title"/>
          </p:nvPr>
        </p:nvSpPr>
        <p:spPr/>
        <p:txBody>
          <a:bodyPr/>
          <a:lstStyle/>
          <a:p>
            <a:pPr algn="ctr"/>
            <a:r>
              <a:rPr lang="en-US" b="1" dirty="0"/>
              <a:t>Knock-ins and Knock-outs</a:t>
            </a:r>
          </a:p>
        </p:txBody>
      </p:sp>
      <p:sp>
        <p:nvSpPr>
          <p:cNvPr id="3" name="Content Placeholder 2">
            <a:extLst>
              <a:ext uri="{FF2B5EF4-FFF2-40B4-BE49-F238E27FC236}">
                <a16:creationId xmlns:a16="http://schemas.microsoft.com/office/drawing/2014/main" id="{5E5BF04E-2DE9-141F-CED0-8E1E0F4B85B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7173328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3E7F0-50B8-9742-8A51-1A33D8EFD1DF}"/>
              </a:ext>
            </a:extLst>
          </p:cNvPr>
          <p:cNvSpPr>
            <a:spLocks noGrp="1"/>
          </p:cNvSpPr>
          <p:nvPr>
            <p:ph type="title"/>
          </p:nvPr>
        </p:nvSpPr>
        <p:spPr>
          <a:xfrm flipH="1" flipV="1">
            <a:off x="9799078" y="683434"/>
            <a:ext cx="1438705" cy="45719"/>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rcRect t="-96073" b="-96073"/>
          <a:stretch>
            <a:fillRect/>
          </a:stretch>
        </p:blipFill>
        <p:spPr>
          <a:xfrm>
            <a:off x="484488" y="-604109"/>
            <a:ext cx="7886700" cy="2478217"/>
          </a:xfrm>
        </p:spPr>
      </p:pic>
      <p:pic>
        <p:nvPicPr>
          <p:cNvPr id="5" name="Picture 4"/>
          <p:cNvPicPr>
            <a:picLocks noChangeAspect="1"/>
          </p:cNvPicPr>
          <p:nvPr/>
        </p:nvPicPr>
        <p:blipFill>
          <a:blip r:embed="rId3"/>
          <a:stretch>
            <a:fillRect/>
          </a:stretch>
        </p:blipFill>
        <p:spPr>
          <a:xfrm>
            <a:off x="734539" y="1228812"/>
            <a:ext cx="3343191" cy="2819124"/>
          </a:xfrm>
          <a:prstGeom prst="rect">
            <a:avLst/>
          </a:prstGeom>
        </p:spPr>
      </p:pic>
      <p:pic>
        <p:nvPicPr>
          <p:cNvPr id="6" name="Picture 5"/>
          <p:cNvPicPr>
            <a:picLocks noChangeAspect="1"/>
          </p:cNvPicPr>
          <p:nvPr/>
        </p:nvPicPr>
        <p:blipFill>
          <a:blip r:embed="rId4"/>
          <a:stretch>
            <a:fillRect/>
          </a:stretch>
        </p:blipFill>
        <p:spPr>
          <a:xfrm>
            <a:off x="5467071" y="1077784"/>
            <a:ext cx="3168929" cy="3006665"/>
          </a:xfrm>
          <a:prstGeom prst="rect">
            <a:avLst/>
          </a:prstGeom>
        </p:spPr>
      </p:pic>
      <p:pic>
        <p:nvPicPr>
          <p:cNvPr id="7" name="Picture 6"/>
          <p:cNvPicPr>
            <a:picLocks noChangeAspect="1"/>
          </p:cNvPicPr>
          <p:nvPr/>
        </p:nvPicPr>
        <p:blipFill>
          <a:blip r:embed="rId5"/>
          <a:stretch>
            <a:fillRect/>
          </a:stretch>
        </p:blipFill>
        <p:spPr>
          <a:xfrm>
            <a:off x="612125" y="4215853"/>
            <a:ext cx="3259659" cy="2272955"/>
          </a:xfrm>
          <a:prstGeom prst="rect">
            <a:avLst/>
          </a:prstGeom>
        </p:spPr>
      </p:pic>
      <p:pic>
        <p:nvPicPr>
          <p:cNvPr id="8" name="Picture 7"/>
          <p:cNvPicPr>
            <a:picLocks noChangeAspect="1"/>
          </p:cNvPicPr>
          <p:nvPr/>
        </p:nvPicPr>
        <p:blipFill>
          <a:blip r:embed="rId6"/>
          <a:stretch>
            <a:fillRect/>
          </a:stretch>
        </p:blipFill>
        <p:spPr>
          <a:xfrm>
            <a:off x="5467071" y="4146034"/>
            <a:ext cx="3314103" cy="2560595"/>
          </a:xfrm>
          <a:prstGeom prst="rect">
            <a:avLst/>
          </a:prstGeom>
        </p:spPr>
      </p:pic>
      <p:sp>
        <p:nvSpPr>
          <p:cNvPr id="9" name="TextBox 8"/>
          <p:cNvSpPr txBox="1"/>
          <p:nvPr/>
        </p:nvSpPr>
        <p:spPr>
          <a:xfrm>
            <a:off x="2903839" y="6453658"/>
            <a:ext cx="2518538" cy="338554"/>
          </a:xfrm>
          <a:prstGeom prst="rect">
            <a:avLst/>
          </a:prstGeom>
          <a:noFill/>
        </p:spPr>
        <p:txBody>
          <a:bodyPr wrap="none" rtlCol="0">
            <a:spAutoFit/>
          </a:bodyPr>
          <a:lstStyle/>
          <a:p>
            <a:r>
              <a:rPr lang="en-US" sz="1600" dirty="0"/>
              <a:t>Nature Biotechnology, 2015</a:t>
            </a:r>
          </a:p>
        </p:txBody>
      </p:sp>
      <p:sp>
        <p:nvSpPr>
          <p:cNvPr id="3" name="TextBox 2"/>
          <p:cNvSpPr txBox="1"/>
          <p:nvPr/>
        </p:nvSpPr>
        <p:spPr>
          <a:xfrm>
            <a:off x="1231653" y="4266927"/>
            <a:ext cx="2846077" cy="276999"/>
          </a:xfrm>
          <a:prstGeom prst="rect">
            <a:avLst/>
          </a:prstGeom>
          <a:noFill/>
        </p:spPr>
        <p:txBody>
          <a:bodyPr wrap="none" rtlCol="0">
            <a:spAutoFit/>
          </a:bodyPr>
          <a:lstStyle/>
          <a:p>
            <a:r>
              <a:rPr lang="en-US" sz="1200" dirty="0"/>
              <a:t>Chromosome ideogram: OT sites for EMX1</a:t>
            </a:r>
          </a:p>
        </p:txBody>
      </p:sp>
      <p:sp>
        <p:nvSpPr>
          <p:cNvPr id="10" name="TextBox 9"/>
          <p:cNvSpPr txBox="1"/>
          <p:nvPr/>
        </p:nvSpPr>
        <p:spPr>
          <a:xfrm>
            <a:off x="3576594" y="5025081"/>
            <a:ext cx="1840994" cy="954107"/>
          </a:xfrm>
          <a:prstGeom prst="rect">
            <a:avLst/>
          </a:prstGeom>
          <a:noFill/>
        </p:spPr>
        <p:txBody>
          <a:bodyPr wrap="none" rtlCol="0">
            <a:spAutoFit/>
          </a:bodyPr>
          <a:lstStyle/>
          <a:p>
            <a:r>
              <a:rPr lang="en-US" sz="1400" dirty="0"/>
              <a:t>Venn diagram: overlap</a:t>
            </a:r>
          </a:p>
          <a:p>
            <a:r>
              <a:rPr lang="en-US" sz="1400" dirty="0"/>
              <a:t>of Cas9 binding sites</a:t>
            </a:r>
          </a:p>
          <a:p>
            <a:r>
              <a:rPr lang="en-US" sz="1400" dirty="0" err="1"/>
              <a:t>ChIP-seq</a:t>
            </a:r>
            <a:r>
              <a:rPr lang="en-US" sz="1400" dirty="0"/>
              <a:t> </a:t>
            </a:r>
            <a:r>
              <a:rPr lang="en-US" sz="1400" dirty="0" err="1"/>
              <a:t>vs</a:t>
            </a:r>
            <a:r>
              <a:rPr lang="en-US" sz="1400" dirty="0"/>
              <a:t> Guide-</a:t>
            </a:r>
            <a:r>
              <a:rPr lang="en-US" sz="1400" dirty="0" err="1"/>
              <a:t>seq</a:t>
            </a:r>
            <a:endParaRPr lang="en-US" sz="1400" dirty="0"/>
          </a:p>
          <a:p>
            <a:r>
              <a:rPr lang="en-US" sz="1400" dirty="0"/>
              <a:t>	====</a:t>
            </a:r>
            <a:r>
              <a:rPr lang="en-US" sz="1400" dirty="0">
                <a:sym typeface="Wingdings"/>
              </a:rPr>
              <a:t></a:t>
            </a:r>
            <a:endParaRPr lang="en-US" sz="1400" dirty="0"/>
          </a:p>
        </p:txBody>
      </p:sp>
      <p:sp>
        <p:nvSpPr>
          <p:cNvPr id="11" name="TextBox 10"/>
          <p:cNvSpPr txBox="1"/>
          <p:nvPr/>
        </p:nvSpPr>
        <p:spPr>
          <a:xfrm>
            <a:off x="3723438" y="2404458"/>
            <a:ext cx="2045731" cy="1600438"/>
          </a:xfrm>
          <a:prstGeom prst="rect">
            <a:avLst/>
          </a:prstGeom>
          <a:noFill/>
        </p:spPr>
        <p:txBody>
          <a:bodyPr wrap="square" rtlCol="0">
            <a:spAutoFit/>
          </a:bodyPr>
          <a:lstStyle/>
          <a:p>
            <a:r>
              <a:rPr lang="en-US" sz="1400" u="sng" dirty="0"/>
              <a:t>Take home message</a:t>
            </a:r>
            <a:r>
              <a:rPr lang="en-US" sz="1400" dirty="0"/>
              <a:t>:</a:t>
            </a:r>
          </a:p>
          <a:p>
            <a:r>
              <a:rPr lang="en-US" sz="1400" dirty="0"/>
              <a:t>OTEs are a fact of life</a:t>
            </a:r>
          </a:p>
          <a:p>
            <a:r>
              <a:rPr lang="en-US" sz="1400" dirty="0"/>
              <a:t>but you can mitigate</a:t>
            </a:r>
          </a:p>
          <a:p>
            <a:r>
              <a:rPr lang="en-US" sz="1400" dirty="0"/>
              <a:t>and prepare for them</a:t>
            </a:r>
          </a:p>
          <a:p>
            <a:r>
              <a:rPr lang="en-US" sz="1400" dirty="0"/>
              <a:t>by doing: (1) sufficient n (2) proper validation and (3) relevant follow-up</a:t>
            </a:r>
          </a:p>
        </p:txBody>
      </p:sp>
    </p:spTree>
    <p:extLst>
      <p:ext uri="{BB962C8B-B14F-4D97-AF65-F5344CB8AC3E}">
        <p14:creationId xmlns:p14="http://schemas.microsoft.com/office/powerpoint/2010/main" val="3111407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7C4A4-F32D-514D-CDC1-0AB8B14CB0CF}"/>
              </a:ext>
            </a:extLst>
          </p:cNvPr>
          <p:cNvSpPr>
            <a:spLocks noGrp="1"/>
          </p:cNvSpPr>
          <p:nvPr>
            <p:ph type="title"/>
          </p:nvPr>
        </p:nvSpPr>
        <p:spPr>
          <a:xfrm>
            <a:off x="515916" y="259089"/>
            <a:ext cx="7886700" cy="686481"/>
          </a:xfrm>
        </p:spPr>
        <p:txBody>
          <a:bodyPr>
            <a:normAutofit fontScale="90000"/>
          </a:bodyPr>
          <a:lstStyle/>
          <a:p>
            <a:pPr algn="ctr"/>
            <a:r>
              <a:rPr lang="en-US" sz="2025" b="1" dirty="0"/>
              <a:t>Investigating the role of DNA packaging into EVs as related to cancer progression</a:t>
            </a:r>
            <a:br>
              <a:rPr lang="en-US" sz="2700" dirty="0"/>
            </a:br>
            <a:r>
              <a:rPr lang="en-US" sz="1650" dirty="0"/>
              <a:t>Genome wide CRISPR screen elucidated APAF1 and NCF1 (immune developmental pathways)</a:t>
            </a:r>
          </a:p>
        </p:txBody>
      </p:sp>
      <p:pic>
        <p:nvPicPr>
          <p:cNvPr id="4" name="Content Placeholder 3">
            <a:extLst>
              <a:ext uri="{FF2B5EF4-FFF2-40B4-BE49-F238E27FC236}">
                <a16:creationId xmlns:a16="http://schemas.microsoft.com/office/drawing/2014/main" id="{A998D621-7DD6-5817-2111-A125221176C2}"/>
              </a:ext>
            </a:extLst>
          </p:cNvPr>
          <p:cNvPicPr>
            <a:picLocks noGrp="1" noChangeAspect="1"/>
          </p:cNvPicPr>
          <p:nvPr>
            <p:ph idx="1"/>
          </p:nvPr>
        </p:nvPicPr>
        <p:blipFill>
          <a:blip r:embed="rId2"/>
          <a:stretch>
            <a:fillRect/>
          </a:stretch>
        </p:blipFill>
        <p:spPr>
          <a:xfrm>
            <a:off x="403181" y="1245651"/>
            <a:ext cx="7886700" cy="1779145"/>
          </a:xfrm>
          <a:prstGeom prst="rect">
            <a:avLst/>
          </a:prstGeom>
        </p:spPr>
      </p:pic>
      <p:pic>
        <p:nvPicPr>
          <p:cNvPr id="5" name="Picture 4">
            <a:extLst>
              <a:ext uri="{FF2B5EF4-FFF2-40B4-BE49-F238E27FC236}">
                <a16:creationId xmlns:a16="http://schemas.microsoft.com/office/drawing/2014/main" id="{2EE1A40B-8B15-0196-6E32-E8A21C353A6C}"/>
              </a:ext>
            </a:extLst>
          </p:cNvPr>
          <p:cNvPicPr>
            <a:picLocks noChangeAspect="1"/>
          </p:cNvPicPr>
          <p:nvPr/>
        </p:nvPicPr>
        <p:blipFill>
          <a:blip r:embed="rId3"/>
          <a:stretch>
            <a:fillRect/>
          </a:stretch>
        </p:blipFill>
        <p:spPr>
          <a:xfrm>
            <a:off x="403182" y="2971419"/>
            <a:ext cx="4166507" cy="3191375"/>
          </a:xfrm>
          <a:prstGeom prst="rect">
            <a:avLst/>
          </a:prstGeom>
        </p:spPr>
      </p:pic>
      <p:cxnSp>
        <p:nvCxnSpPr>
          <p:cNvPr id="7" name="Straight Connector 6">
            <a:extLst>
              <a:ext uri="{FF2B5EF4-FFF2-40B4-BE49-F238E27FC236}">
                <a16:creationId xmlns:a16="http://schemas.microsoft.com/office/drawing/2014/main" id="{98223B66-5D52-E5AC-617F-3BDB4EF986E4}"/>
              </a:ext>
            </a:extLst>
          </p:cNvPr>
          <p:cNvCxnSpPr/>
          <p:nvPr/>
        </p:nvCxnSpPr>
        <p:spPr>
          <a:xfrm>
            <a:off x="261258" y="2971420"/>
            <a:ext cx="8436428" cy="0"/>
          </a:xfrm>
          <a:prstGeom prst="line">
            <a:avLst/>
          </a:prstGeom>
        </p:spPr>
        <p:style>
          <a:lnRef idx="2">
            <a:schemeClr val="dk1"/>
          </a:lnRef>
          <a:fillRef idx="0">
            <a:schemeClr val="dk1"/>
          </a:fillRef>
          <a:effectRef idx="1">
            <a:schemeClr val="dk1"/>
          </a:effectRef>
          <a:fontRef idx="minor">
            <a:schemeClr val="tx1"/>
          </a:fontRef>
        </p:style>
      </p:cxnSp>
      <p:pic>
        <p:nvPicPr>
          <p:cNvPr id="10" name="Picture 9">
            <a:extLst>
              <a:ext uri="{FF2B5EF4-FFF2-40B4-BE49-F238E27FC236}">
                <a16:creationId xmlns:a16="http://schemas.microsoft.com/office/drawing/2014/main" id="{C037A731-DF2B-8307-0FF4-BEF1716CD6C3}"/>
              </a:ext>
            </a:extLst>
          </p:cNvPr>
          <p:cNvPicPr>
            <a:picLocks noChangeAspect="1"/>
          </p:cNvPicPr>
          <p:nvPr/>
        </p:nvPicPr>
        <p:blipFill>
          <a:blip r:embed="rId4"/>
          <a:stretch>
            <a:fillRect/>
          </a:stretch>
        </p:blipFill>
        <p:spPr>
          <a:xfrm>
            <a:off x="4889254" y="3242198"/>
            <a:ext cx="3438784" cy="2668951"/>
          </a:xfrm>
          <a:prstGeom prst="rect">
            <a:avLst/>
          </a:prstGeom>
        </p:spPr>
      </p:pic>
      <p:sp>
        <p:nvSpPr>
          <p:cNvPr id="11" name="TextBox 10">
            <a:extLst>
              <a:ext uri="{FF2B5EF4-FFF2-40B4-BE49-F238E27FC236}">
                <a16:creationId xmlns:a16="http://schemas.microsoft.com/office/drawing/2014/main" id="{635B0D6D-789D-13C1-848D-E3C4E7237552}"/>
              </a:ext>
            </a:extLst>
          </p:cNvPr>
          <p:cNvSpPr txBox="1"/>
          <p:nvPr/>
        </p:nvSpPr>
        <p:spPr>
          <a:xfrm>
            <a:off x="4889254" y="6216739"/>
            <a:ext cx="3058145" cy="300082"/>
          </a:xfrm>
          <a:prstGeom prst="rect">
            <a:avLst/>
          </a:prstGeom>
          <a:noFill/>
        </p:spPr>
        <p:txBody>
          <a:bodyPr wrap="none" rtlCol="0">
            <a:spAutoFit/>
          </a:bodyPr>
          <a:lstStyle/>
          <a:p>
            <a:r>
              <a:rPr lang="en-US" sz="1350" dirty="0" err="1"/>
              <a:t>Wortzel</a:t>
            </a:r>
            <a:r>
              <a:rPr lang="en-US" sz="1350" dirty="0"/>
              <a:t>, Lyden, et al Nature Cancer 2024</a:t>
            </a:r>
          </a:p>
        </p:txBody>
      </p:sp>
      <p:sp>
        <p:nvSpPr>
          <p:cNvPr id="12" name="TextBox 11">
            <a:extLst>
              <a:ext uri="{FF2B5EF4-FFF2-40B4-BE49-F238E27FC236}">
                <a16:creationId xmlns:a16="http://schemas.microsoft.com/office/drawing/2014/main" id="{4928C264-7B02-000A-8B67-F5E56613BEB1}"/>
              </a:ext>
            </a:extLst>
          </p:cNvPr>
          <p:cNvSpPr txBox="1"/>
          <p:nvPr/>
        </p:nvSpPr>
        <p:spPr>
          <a:xfrm>
            <a:off x="4889254" y="3295573"/>
            <a:ext cx="780598" cy="507831"/>
          </a:xfrm>
          <a:prstGeom prst="rect">
            <a:avLst/>
          </a:prstGeom>
          <a:noFill/>
        </p:spPr>
        <p:txBody>
          <a:bodyPr wrap="none" rtlCol="0">
            <a:spAutoFit/>
          </a:bodyPr>
          <a:lstStyle/>
          <a:p>
            <a:r>
              <a:rPr lang="en-US" sz="1350" dirty="0"/>
              <a:t>Pathway</a:t>
            </a:r>
          </a:p>
          <a:p>
            <a:r>
              <a:rPr lang="en-US" sz="1350" dirty="0"/>
              <a:t>analysis</a:t>
            </a:r>
          </a:p>
        </p:txBody>
      </p:sp>
    </p:spTree>
    <p:extLst>
      <p:ext uri="{BB962C8B-B14F-4D97-AF65-F5344CB8AC3E}">
        <p14:creationId xmlns:p14="http://schemas.microsoft.com/office/powerpoint/2010/main" val="1206426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134" y="670693"/>
            <a:ext cx="8123732" cy="846056"/>
          </a:xfrm>
        </p:spPr>
        <p:txBody>
          <a:bodyPr>
            <a:normAutofit fontScale="90000"/>
          </a:bodyPr>
          <a:lstStyle/>
          <a:p>
            <a:pPr algn="ctr"/>
            <a:r>
              <a:rPr lang="en-US" sz="2325" dirty="0" err="1"/>
              <a:t>Chromatinized</a:t>
            </a:r>
            <a:r>
              <a:rPr lang="en-US" sz="2325" dirty="0"/>
              <a:t> (re: packaged with histones) EV-DNA  </a:t>
            </a:r>
            <a:br>
              <a:rPr lang="en-US" sz="2325" dirty="0"/>
            </a:br>
            <a:r>
              <a:rPr lang="en-US" sz="2325" dirty="0"/>
              <a:t>primes Kupffer cell-mediated antitumor immunity to prevent </a:t>
            </a:r>
            <a:br>
              <a:rPr lang="en-US" sz="2325" dirty="0"/>
            </a:br>
            <a:r>
              <a:rPr lang="en-US" sz="2325" dirty="0"/>
              <a:t>metastatic progression</a:t>
            </a:r>
            <a:br>
              <a:rPr lang="en-US" dirty="0"/>
            </a:br>
            <a:endParaRPr lang="en-US" dirty="0"/>
          </a:p>
        </p:txBody>
      </p:sp>
      <p:pic>
        <p:nvPicPr>
          <p:cNvPr id="4" name="Content Placeholder 3">
            <a:extLst>
              <a:ext uri="{FF2B5EF4-FFF2-40B4-BE49-F238E27FC236}">
                <a16:creationId xmlns:a16="http://schemas.microsoft.com/office/drawing/2014/main" id="{E9C76623-D4E9-4500-52AC-5FBB454F688A}"/>
              </a:ext>
            </a:extLst>
          </p:cNvPr>
          <p:cNvPicPr>
            <a:picLocks noGrp="1" noChangeAspect="1"/>
          </p:cNvPicPr>
          <p:nvPr>
            <p:ph idx="1"/>
          </p:nvPr>
        </p:nvPicPr>
        <p:blipFill>
          <a:blip r:embed="rId2"/>
          <a:stretch>
            <a:fillRect/>
          </a:stretch>
        </p:blipFill>
        <p:spPr>
          <a:xfrm>
            <a:off x="851771" y="1786497"/>
            <a:ext cx="3355660" cy="2435729"/>
          </a:xfrm>
          <a:prstGeom prst="rect">
            <a:avLst/>
          </a:prstGeom>
        </p:spPr>
      </p:pic>
      <p:pic>
        <p:nvPicPr>
          <p:cNvPr id="5" name="Picture 4">
            <a:extLst>
              <a:ext uri="{FF2B5EF4-FFF2-40B4-BE49-F238E27FC236}">
                <a16:creationId xmlns:a16="http://schemas.microsoft.com/office/drawing/2014/main" id="{B60ACBB5-6ED9-BC49-C0F4-6E8F0C0240D1}"/>
              </a:ext>
            </a:extLst>
          </p:cNvPr>
          <p:cNvPicPr>
            <a:picLocks noChangeAspect="1"/>
          </p:cNvPicPr>
          <p:nvPr/>
        </p:nvPicPr>
        <p:blipFill>
          <a:blip r:embed="rId3"/>
          <a:stretch>
            <a:fillRect/>
          </a:stretch>
        </p:blipFill>
        <p:spPr>
          <a:xfrm>
            <a:off x="4695448" y="1449768"/>
            <a:ext cx="3813495" cy="2281908"/>
          </a:xfrm>
          <a:prstGeom prst="rect">
            <a:avLst/>
          </a:prstGeom>
        </p:spPr>
      </p:pic>
      <p:pic>
        <p:nvPicPr>
          <p:cNvPr id="6" name="Picture 5">
            <a:extLst>
              <a:ext uri="{FF2B5EF4-FFF2-40B4-BE49-F238E27FC236}">
                <a16:creationId xmlns:a16="http://schemas.microsoft.com/office/drawing/2014/main" id="{770312C7-BACF-C79E-BD25-523FC5D920CF}"/>
              </a:ext>
            </a:extLst>
          </p:cNvPr>
          <p:cNvPicPr>
            <a:picLocks noChangeAspect="1"/>
          </p:cNvPicPr>
          <p:nvPr/>
        </p:nvPicPr>
        <p:blipFill>
          <a:blip r:embed="rId4"/>
          <a:stretch>
            <a:fillRect/>
          </a:stretch>
        </p:blipFill>
        <p:spPr>
          <a:xfrm>
            <a:off x="953153" y="4505530"/>
            <a:ext cx="2959353" cy="1969876"/>
          </a:xfrm>
          <a:prstGeom prst="rect">
            <a:avLst/>
          </a:prstGeom>
        </p:spPr>
      </p:pic>
      <p:pic>
        <p:nvPicPr>
          <p:cNvPr id="7" name="Picture 6">
            <a:extLst>
              <a:ext uri="{FF2B5EF4-FFF2-40B4-BE49-F238E27FC236}">
                <a16:creationId xmlns:a16="http://schemas.microsoft.com/office/drawing/2014/main" id="{3FE1295B-6B52-CA48-4489-3CB449ECBC72}"/>
              </a:ext>
            </a:extLst>
          </p:cNvPr>
          <p:cNvPicPr>
            <a:picLocks noChangeAspect="1"/>
          </p:cNvPicPr>
          <p:nvPr/>
        </p:nvPicPr>
        <p:blipFill>
          <a:blip r:embed="rId5"/>
          <a:stretch>
            <a:fillRect/>
          </a:stretch>
        </p:blipFill>
        <p:spPr>
          <a:xfrm>
            <a:off x="4695448" y="3954935"/>
            <a:ext cx="4062558" cy="2193135"/>
          </a:xfrm>
          <a:prstGeom prst="rect">
            <a:avLst/>
          </a:prstGeom>
        </p:spPr>
      </p:pic>
      <p:sp>
        <p:nvSpPr>
          <p:cNvPr id="8" name="TextBox 7">
            <a:extLst>
              <a:ext uri="{FF2B5EF4-FFF2-40B4-BE49-F238E27FC236}">
                <a16:creationId xmlns:a16="http://schemas.microsoft.com/office/drawing/2014/main" id="{45DE1A3B-7003-5B41-B9AE-E2E9670A6A37}"/>
              </a:ext>
            </a:extLst>
          </p:cNvPr>
          <p:cNvSpPr txBox="1"/>
          <p:nvPr/>
        </p:nvSpPr>
        <p:spPr>
          <a:xfrm>
            <a:off x="1542008" y="2093864"/>
            <a:ext cx="890821" cy="300082"/>
          </a:xfrm>
          <a:prstGeom prst="rect">
            <a:avLst/>
          </a:prstGeom>
          <a:noFill/>
        </p:spPr>
        <p:txBody>
          <a:bodyPr wrap="none" rtlCol="0">
            <a:spAutoFit/>
          </a:bodyPr>
          <a:lstStyle/>
          <a:p>
            <a:r>
              <a:rPr lang="en-US" sz="1350" b="1" dirty="0">
                <a:solidFill>
                  <a:srgbClr val="0070C0"/>
                </a:solidFill>
              </a:rPr>
              <a:t>CT26 cells</a:t>
            </a:r>
          </a:p>
        </p:txBody>
      </p:sp>
      <p:sp>
        <p:nvSpPr>
          <p:cNvPr id="9" name="TextBox 8">
            <a:extLst>
              <a:ext uri="{FF2B5EF4-FFF2-40B4-BE49-F238E27FC236}">
                <a16:creationId xmlns:a16="http://schemas.microsoft.com/office/drawing/2014/main" id="{6ED6D795-94FD-9F2D-8788-24102BD3BDC0}"/>
              </a:ext>
            </a:extLst>
          </p:cNvPr>
          <p:cNvSpPr txBox="1"/>
          <p:nvPr/>
        </p:nvSpPr>
        <p:spPr>
          <a:xfrm>
            <a:off x="1618182" y="4775279"/>
            <a:ext cx="814647" cy="300082"/>
          </a:xfrm>
          <a:prstGeom prst="rect">
            <a:avLst/>
          </a:prstGeom>
          <a:noFill/>
        </p:spPr>
        <p:txBody>
          <a:bodyPr wrap="none" rtlCol="0">
            <a:spAutoFit/>
          </a:bodyPr>
          <a:lstStyle/>
          <a:p>
            <a:r>
              <a:rPr lang="en-US" sz="1350" b="1" dirty="0">
                <a:solidFill>
                  <a:srgbClr val="0070C0"/>
                </a:solidFill>
              </a:rPr>
              <a:t>KPC cells</a:t>
            </a:r>
          </a:p>
        </p:txBody>
      </p:sp>
      <p:sp>
        <p:nvSpPr>
          <p:cNvPr id="11" name="TextBox 10">
            <a:extLst>
              <a:ext uri="{FF2B5EF4-FFF2-40B4-BE49-F238E27FC236}">
                <a16:creationId xmlns:a16="http://schemas.microsoft.com/office/drawing/2014/main" id="{9AD5564E-668B-3452-39B0-0C4D375C0CDB}"/>
              </a:ext>
            </a:extLst>
          </p:cNvPr>
          <p:cNvSpPr txBox="1"/>
          <p:nvPr/>
        </p:nvSpPr>
        <p:spPr>
          <a:xfrm>
            <a:off x="5071519" y="6221288"/>
            <a:ext cx="3061351" cy="300082"/>
          </a:xfrm>
          <a:prstGeom prst="rect">
            <a:avLst/>
          </a:prstGeom>
          <a:noFill/>
        </p:spPr>
        <p:txBody>
          <a:bodyPr wrap="none" rtlCol="0">
            <a:spAutoFit/>
          </a:bodyPr>
          <a:lstStyle/>
          <a:p>
            <a:r>
              <a:rPr lang="en-US" sz="1350" dirty="0"/>
              <a:t>Nature Cancer: </a:t>
            </a:r>
            <a:r>
              <a:rPr lang="en-US" sz="1350" dirty="0" err="1"/>
              <a:t>Wortzel</a:t>
            </a:r>
            <a:r>
              <a:rPr lang="en-US" sz="1350" dirty="0"/>
              <a:t>, Lyden et al 2024</a:t>
            </a:r>
          </a:p>
        </p:txBody>
      </p:sp>
      <p:sp>
        <p:nvSpPr>
          <p:cNvPr id="3" name="TextBox 2">
            <a:extLst>
              <a:ext uri="{FF2B5EF4-FFF2-40B4-BE49-F238E27FC236}">
                <a16:creationId xmlns:a16="http://schemas.microsoft.com/office/drawing/2014/main" id="{A17BC1F9-F1E8-6F3A-2753-0491AFD09B59}"/>
              </a:ext>
            </a:extLst>
          </p:cNvPr>
          <p:cNvSpPr txBox="1"/>
          <p:nvPr/>
        </p:nvSpPr>
        <p:spPr>
          <a:xfrm>
            <a:off x="2814641" y="1942950"/>
            <a:ext cx="1097865" cy="300082"/>
          </a:xfrm>
          <a:prstGeom prst="rect">
            <a:avLst/>
          </a:prstGeom>
          <a:noFill/>
        </p:spPr>
        <p:txBody>
          <a:bodyPr wrap="none" rtlCol="0">
            <a:spAutoFit/>
          </a:bodyPr>
          <a:lstStyle/>
          <a:p>
            <a:r>
              <a:rPr lang="en-US" sz="1350" u="sng" dirty="0"/>
              <a:t>Western blot</a:t>
            </a:r>
          </a:p>
        </p:txBody>
      </p:sp>
    </p:spTree>
    <p:extLst>
      <p:ext uri="{BB962C8B-B14F-4D97-AF65-F5344CB8AC3E}">
        <p14:creationId xmlns:p14="http://schemas.microsoft.com/office/powerpoint/2010/main" val="1807503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108" y="285488"/>
            <a:ext cx="8257783" cy="629433"/>
          </a:xfrm>
        </p:spPr>
        <p:txBody>
          <a:bodyPr>
            <a:noAutofit/>
          </a:bodyPr>
          <a:lstStyle/>
          <a:p>
            <a:pPr algn="ctr"/>
            <a:br>
              <a:rPr lang="en-US" sz="1500" dirty="0"/>
            </a:br>
            <a:r>
              <a:rPr lang="en-US" sz="1500" b="1" dirty="0"/>
              <a:t>Uptake of EV-DNA by premetastatic liver Kupfer cells activated DDR and suppressed metastasis:</a:t>
            </a:r>
            <a:br>
              <a:rPr lang="en-US" sz="1500" b="1" dirty="0"/>
            </a:br>
            <a:r>
              <a:rPr lang="en-US" sz="1500" dirty="0"/>
              <a:t>Loss of APAF1 decreased EV-DNA packaging and promoted liver metastasis from primary CRC</a:t>
            </a:r>
          </a:p>
        </p:txBody>
      </p:sp>
      <p:pic>
        <p:nvPicPr>
          <p:cNvPr id="4" name="Content Placeholder 3">
            <a:extLst>
              <a:ext uri="{FF2B5EF4-FFF2-40B4-BE49-F238E27FC236}">
                <a16:creationId xmlns:a16="http://schemas.microsoft.com/office/drawing/2014/main" id="{5E502C67-D9EC-8C17-CC76-11E956578352}"/>
              </a:ext>
            </a:extLst>
          </p:cNvPr>
          <p:cNvPicPr>
            <a:picLocks noGrp="1" noChangeAspect="1"/>
          </p:cNvPicPr>
          <p:nvPr>
            <p:ph idx="1"/>
          </p:nvPr>
        </p:nvPicPr>
        <p:blipFill>
          <a:blip r:embed="rId2"/>
          <a:stretch>
            <a:fillRect/>
          </a:stretch>
        </p:blipFill>
        <p:spPr>
          <a:xfrm>
            <a:off x="382071" y="1164921"/>
            <a:ext cx="4242766" cy="2505654"/>
          </a:xfrm>
          <a:prstGeom prst="rect">
            <a:avLst/>
          </a:prstGeom>
        </p:spPr>
      </p:pic>
      <p:pic>
        <p:nvPicPr>
          <p:cNvPr id="5" name="Picture 4">
            <a:extLst>
              <a:ext uri="{FF2B5EF4-FFF2-40B4-BE49-F238E27FC236}">
                <a16:creationId xmlns:a16="http://schemas.microsoft.com/office/drawing/2014/main" id="{8E4FD19A-F3A1-2A51-BD44-EB6D17337130}"/>
              </a:ext>
            </a:extLst>
          </p:cNvPr>
          <p:cNvPicPr>
            <a:picLocks noChangeAspect="1"/>
          </p:cNvPicPr>
          <p:nvPr/>
        </p:nvPicPr>
        <p:blipFill>
          <a:blip r:embed="rId3"/>
          <a:stretch>
            <a:fillRect/>
          </a:stretch>
        </p:blipFill>
        <p:spPr>
          <a:xfrm>
            <a:off x="4708580" y="1465546"/>
            <a:ext cx="3497427" cy="4634630"/>
          </a:xfrm>
          <a:prstGeom prst="rect">
            <a:avLst/>
          </a:prstGeom>
        </p:spPr>
      </p:pic>
      <p:pic>
        <p:nvPicPr>
          <p:cNvPr id="6" name="Picture 5">
            <a:extLst>
              <a:ext uri="{FF2B5EF4-FFF2-40B4-BE49-F238E27FC236}">
                <a16:creationId xmlns:a16="http://schemas.microsoft.com/office/drawing/2014/main" id="{852D307B-B479-9D83-573C-516121F692BB}"/>
              </a:ext>
            </a:extLst>
          </p:cNvPr>
          <p:cNvPicPr>
            <a:picLocks noChangeAspect="1"/>
          </p:cNvPicPr>
          <p:nvPr/>
        </p:nvPicPr>
        <p:blipFill>
          <a:blip r:embed="rId4"/>
          <a:stretch>
            <a:fillRect/>
          </a:stretch>
        </p:blipFill>
        <p:spPr>
          <a:xfrm>
            <a:off x="819736" y="3696076"/>
            <a:ext cx="3600797" cy="2505654"/>
          </a:xfrm>
          <a:prstGeom prst="rect">
            <a:avLst/>
          </a:prstGeom>
        </p:spPr>
      </p:pic>
      <p:sp>
        <p:nvSpPr>
          <p:cNvPr id="7" name="TextBox 6">
            <a:extLst>
              <a:ext uri="{FF2B5EF4-FFF2-40B4-BE49-F238E27FC236}">
                <a16:creationId xmlns:a16="http://schemas.microsoft.com/office/drawing/2014/main" id="{F6D1B315-E41B-C0C7-6969-9999261D008C}"/>
              </a:ext>
            </a:extLst>
          </p:cNvPr>
          <p:cNvSpPr txBox="1"/>
          <p:nvPr/>
        </p:nvSpPr>
        <p:spPr>
          <a:xfrm>
            <a:off x="5210503" y="6277122"/>
            <a:ext cx="2775568" cy="276999"/>
          </a:xfrm>
          <a:prstGeom prst="rect">
            <a:avLst/>
          </a:prstGeom>
          <a:noFill/>
        </p:spPr>
        <p:txBody>
          <a:bodyPr wrap="none" rtlCol="0">
            <a:spAutoFit/>
          </a:bodyPr>
          <a:lstStyle/>
          <a:p>
            <a:r>
              <a:rPr lang="en-US" sz="1200" dirty="0"/>
              <a:t>Nature Cancer: </a:t>
            </a:r>
            <a:r>
              <a:rPr lang="en-US" sz="1200" dirty="0" err="1"/>
              <a:t>Wortzel</a:t>
            </a:r>
            <a:r>
              <a:rPr lang="en-US" sz="1200" dirty="0"/>
              <a:t>, Lyden, et al 2024</a:t>
            </a:r>
          </a:p>
        </p:txBody>
      </p:sp>
    </p:spTree>
    <p:extLst>
      <p:ext uri="{BB962C8B-B14F-4D97-AF65-F5344CB8AC3E}">
        <p14:creationId xmlns:p14="http://schemas.microsoft.com/office/powerpoint/2010/main" val="2205068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B52BD-8D9E-BF1F-86FB-E22EDD35C6F5}"/>
              </a:ext>
            </a:extLst>
          </p:cNvPr>
          <p:cNvSpPr>
            <a:spLocks noGrp="1"/>
          </p:cNvSpPr>
          <p:nvPr>
            <p:ph type="title"/>
          </p:nvPr>
        </p:nvSpPr>
        <p:spPr>
          <a:xfrm>
            <a:off x="353077" y="335895"/>
            <a:ext cx="7886700" cy="994172"/>
          </a:xfrm>
        </p:spPr>
        <p:txBody>
          <a:bodyPr>
            <a:normAutofit/>
          </a:bodyPr>
          <a:lstStyle/>
          <a:p>
            <a:pPr algn="ctr"/>
            <a:r>
              <a:rPr lang="en-US" sz="2400" dirty="0"/>
              <a:t>Neal Rosen and Hilla Solomon, 2024 unpublished</a:t>
            </a:r>
          </a:p>
        </p:txBody>
      </p:sp>
      <p:sp>
        <p:nvSpPr>
          <p:cNvPr id="3" name="Content Placeholder 2">
            <a:extLst>
              <a:ext uri="{FF2B5EF4-FFF2-40B4-BE49-F238E27FC236}">
                <a16:creationId xmlns:a16="http://schemas.microsoft.com/office/drawing/2014/main" id="{F083554E-B54E-F5ED-8B2B-32FA363FA187}"/>
              </a:ext>
            </a:extLst>
          </p:cNvPr>
          <p:cNvSpPr>
            <a:spLocks noGrp="1"/>
          </p:cNvSpPr>
          <p:nvPr>
            <p:ph idx="1"/>
          </p:nvPr>
        </p:nvSpPr>
        <p:spPr>
          <a:xfrm>
            <a:off x="478338" y="1193180"/>
            <a:ext cx="7886700" cy="4831839"/>
          </a:xfrm>
        </p:spPr>
        <p:txBody>
          <a:bodyPr>
            <a:normAutofit fontScale="92500" lnSpcReduction="20000"/>
          </a:bodyPr>
          <a:lstStyle/>
          <a:p>
            <a:endParaRPr lang="en-US" dirty="0"/>
          </a:p>
          <a:p>
            <a:r>
              <a:rPr lang="en-US" dirty="0"/>
              <a:t>PTEN is a phosphatase; it negatively regulates the PI3K pathway</a:t>
            </a:r>
          </a:p>
          <a:p>
            <a:endParaRPr lang="en-US" dirty="0"/>
          </a:p>
          <a:p>
            <a:r>
              <a:rPr lang="en-US" dirty="0"/>
              <a:t>Endometrial carcinoma has the highest  frequency of PI3K pathway alterations: PTEN mutations (67%)</a:t>
            </a:r>
          </a:p>
          <a:p>
            <a:endParaRPr lang="en-US" dirty="0"/>
          </a:p>
          <a:p>
            <a:r>
              <a:rPr lang="en-US" u="sng" dirty="0"/>
              <a:t>Aim:</a:t>
            </a:r>
            <a:r>
              <a:rPr lang="en-US" dirty="0"/>
              <a:t>  Decipher role of PTEN in development of endometrial cancer</a:t>
            </a:r>
          </a:p>
          <a:p>
            <a:endParaRPr lang="en-US" dirty="0"/>
          </a:p>
          <a:p>
            <a:r>
              <a:rPr lang="en-US" u="sng" dirty="0"/>
              <a:t>Model:</a:t>
            </a:r>
            <a:r>
              <a:rPr lang="en-US" dirty="0"/>
              <a:t>  Knockout PTEN in immortalized endometrial cells 								hTERT/E6/E7 </a:t>
            </a:r>
          </a:p>
        </p:txBody>
      </p:sp>
    </p:spTree>
    <p:extLst>
      <p:ext uri="{BB962C8B-B14F-4D97-AF65-F5344CB8AC3E}">
        <p14:creationId xmlns:p14="http://schemas.microsoft.com/office/powerpoint/2010/main" val="3822769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6E05FBCF-3E28-185E-F669-B2156AC448A9}"/>
              </a:ext>
            </a:extLst>
          </p:cNvPr>
          <p:cNvGrpSpPr/>
          <p:nvPr/>
        </p:nvGrpSpPr>
        <p:grpSpPr>
          <a:xfrm>
            <a:off x="3573694" y="2188378"/>
            <a:ext cx="1889891" cy="1494410"/>
            <a:chOff x="3151780" y="1967110"/>
            <a:chExt cx="1828800" cy="1407546"/>
          </a:xfrm>
        </p:grpSpPr>
        <p:pic>
          <p:nvPicPr>
            <p:cNvPr id="4" name="Picture 3">
              <a:extLst>
                <a:ext uri="{FF2B5EF4-FFF2-40B4-BE49-F238E27FC236}">
                  <a16:creationId xmlns:a16="http://schemas.microsoft.com/office/drawing/2014/main" id="{BB905A8C-13A8-C736-D055-959A49C1676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151780" y="2003056"/>
              <a:ext cx="1828800" cy="1371600"/>
            </a:xfrm>
            <a:prstGeom prst="rect">
              <a:avLst/>
            </a:prstGeom>
          </p:spPr>
        </p:pic>
        <p:sp>
          <p:nvSpPr>
            <p:cNvPr id="6" name="TextBox 5">
              <a:extLst>
                <a:ext uri="{FF2B5EF4-FFF2-40B4-BE49-F238E27FC236}">
                  <a16:creationId xmlns:a16="http://schemas.microsoft.com/office/drawing/2014/main" id="{574E8777-09AD-283A-1416-07BC4C01120D}"/>
                </a:ext>
              </a:extLst>
            </p:cNvPr>
            <p:cNvSpPr txBox="1"/>
            <p:nvPr/>
          </p:nvSpPr>
          <p:spPr>
            <a:xfrm>
              <a:off x="3209284" y="1967110"/>
              <a:ext cx="395862" cy="239157"/>
            </a:xfrm>
            <a:prstGeom prst="rect">
              <a:avLst/>
            </a:prstGeom>
            <a:noFill/>
          </p:spPr>
          <p:txBody>
            <a:bodyPr wrap="none" rtlCol="0">
              <a:spAutoFit/>
            </a:bodyPr>
            <a:lstStyle/>
            <a:p>
              <a:r>
                <a:rPr lang="en-US" sz="1050" dirty="0">
                  <a:solidFill>
                    <a:schemeClr val="bg1"/>
                  </a:solidFill>
                </a:rPr>
                <a:t>NTC</a:t>
              </a:r>
            </a:p>
          </p:txBody>
        </p:sp>
      </p:grpSp>
      <p:grpSp>
        <p:nvGrpSpPr>
          <p:cNvPr id="62" name="Group 61">
            <a:extLst>
              <a:ext uri="{FF2B5EF4-FFF2-40B4-BE49-F238E27FC236}">
                <a16:creationId xmlns:a16="http://schemas.microsoft.com/office/drawing/2014/main" id="{6771036D-7D1C-C33E-C224-DBB473B88D69}"/>
              </a:ext>
            </a:extLst>
          </p:cNvPr>
          <p:cNvGrpSpPr/>
          <p:nvPr/>
        </p:nvGrpSpPr>
        <p:grpSpPr>
          <a:xfrm>
            <a:off x="5647509" y="2188379"/>
            <a:ext cx="1871170" cy="1469853"/>
            <a:chOff x="3151780" y="3899114"/>
            <a:chExt cx="1828800" cy="1396128"/>
          </a:xfrm>
        </p:grpSpPr>
        <p:pic>
          <p:nvPicPr>
            <p:cNvPr id="5" name="Picture 4">
              <a:extLst>
                <a:ext uri="{FF2B5EF4-FFF2-40B4-BE49-F238E27FC236}">
                  <a16:creationId xmlns:a16="http://schemas.microsoft.com/office/drawing/2014/main" id="{725E2F91-7757-DBB1-6369-0B8E2E9306D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151780" y="3923642"/>
              <a:ext cx="1828800" cy="1371600"/>
            </a:xfrm>
            <a:prstGeom prst="rect">
              <a:avLst/>
            </a:prstGeom>
          </p:spPr>
        </p:pic>
        <p:sp>
          <p:nvSpPr>
            <p:cNvPr id="7" name="TextBox 6">
              <a:extLst>
                <a:ext uri="{FF2B5EF4-FFF2-40B4-BE49-F238E27FC236}">
                  <a16:creationId xmlns:a16="http://schemas.microsoft.com/office/drawing/2014/main" id="{14F06C29-BD5F-5672-7160-C7BCB2CAEEFE}"/>
                </a:ext>
              </a:extLst>
            </p:cNvPr>
            <p:cNvSpPr txBox="1"/>
            <p:nvPr/>
          </p:nvSpPr>
          <p:spPr>
            <a:xfrm>
              <a:off x="3209284" y="3899114"/>
              <a:ext cx="647363" cy="241180"/>
            </a:xfrm>
            <a:prstGeom prst="rect">
              <a:avLst/>
            </a:prstGeom>
            <a:noFill/>
          </p:spPr>
          <p:txBody>
            <a:bodyPr wrap="none" rtlCol="0">
              <a:spAutoFit/>
            </a:bodyPr>
            <a:lstStyle/>
            <a:p>
              <a:r>
                <a:rPr lang="en-US" sz="1050" dirty="0">
                  <a:solidFill>
                    <a:schemeClr val="bg1"/>
                  </a:solidFill>
                </a:rPr>
                <a:t>PTEN KO</a:t>
              </a:r>
            </a:p>
          </p:txBody>
        </p:sp>
      </p:grpSp>
      <p:pic>
        <p:nvPicPr>
          <p:cNvPr id="10" name="Picture 9">
            <a:extLst>
              <a:ext uri="{FF2B5EF4-FFF2-40B4-BE49-F238E27FC236}">
                <a16:creationId xmlns:a16="http://schemas.microsoft.com/office/drawing/2014/main" id="{781B1925-AF4A-257F-217A-B8119038F521}"/>
              </a:ext>
            </a:extLst>
          </p:cNvPr>
          <p:cNvPicPr>
            <a:picLocks noChangeAspect="1"/>
          </p:cNvPicPr>
          <p:nvPr/>
        </p:nvPicPr>
        <p:blipFill rotWithShape="1">
          <a:blip r:embed="rId7">
            <a:extLst>
              <a:ext uri="{28A0092B-C50C-407E-A947-70E740481C1C}">
                <a14:useLocalDpi xmlns:a14="http://schemas.microsoft.com/office/drawing/2010/main" val="0"/>
              </a:ext>
            </a:extLst>
          </a:blip>
          <a:srcRect l="21854" t="23190" r="59296" b="22233"/>
          <a:stretch/>
        </p:blipFill>
        <p:spPr>
          <a:xfrm>
            <a:off x="7968178" y="2193878"/>
            <a:ext cx="809171" cy="1714500"/>
          </a:xfrm>
          <a:prstGeom prst="rect">
            <a:avLst/>
          </a:prstGeom>
        </p:spPr>
      </p:pic>
      <p:sp>
        <p:nvSpPr>
          <p:cNvPr id="11" name="TextBox 10">
            <a:extLst>
              <a:ext uri="{FF2B5EF4-FFF2-40B4-BE49-F238E27FC236}">
                <a16:creationId xmlns:a16="http://schemas.microsoft.com/office/drawing/2014/main" id="{568A9A9D-159B-9227-BFFF-582F05E75E48}"/>
              </a:ext>
            </a:extLst>
          </p:cNvPr>
          <p:cNvSpPr txBox="1"/>
          <p:nvPr/>
        </p:nvSpPr>
        <p:spPr>
          <a:xfrm rot="16200000">
            <a:off x="7879340" y="1715615"/>
            <a:ext cx="524212" cy="415498"/>
          </a:xfrm>
          <a:prstGeom prst="rect">
            <a:avLst/>
          </a:prstGeom>
          <a:noFill/>
        </p:spPr>
        <p:txBody>
          <a:bodyPr wrap="square" rtlCol="0">
            <a:spAutoFit/>
          </a:bodyPr>
          <a:lstStyle/>
          <a:p>
            <a:r>
              <a:rPr lang="en-US" sz="1050" dirty="0"/>
              <a:t>Parent</a:t>
            </a:r>
          </a:p>
        </p:txBody>
      </p:sp>
      <p:sp>
        <p:nvSpPr>
          <p:cNvPr id="12" name="TextBox 11">
            <a:extLst>
              <a:ext uri="{FF2B5EF4-FFF2-40B4-BE49-F238E27FC236}">
                <a16:creationId xmlns:a16="http://schemas.microsoft.com/office/drawing/2014/main" id="{8435993B-C2E7-82B7-69BF-AA4A993031E7}"/>
              </a:ext>
            </a:extLst>
          </p:cNvPr>
          <p:cNvSpPr txBox="1"/>
          <p:nvPr/>
        </p:nvSpPr>
        <p:spPr>
          <a:xfrm rot="16200000">
            <a:off x="8154820" y="1843476"/>
            <a:ext cx="435887" cy="253916"/>
          </a:xfrm>
          <a:prstGeom prst="rect">
            <a:avLst/>
          </a:prstGeom>
          <a:noFill/>
        </p:spPr>
        <p:txBody>
          <a:bodyPr wrap="square" rtlCol="0">
            <a:spAutoFit/>
          </a:bodyPr>
          <a:lstStyle/>
          <a:p>
            <a:r>
              <a:rPr lang="en-US" sz="1050" dirty="0"/>
              <a:t>NTC</a:t>
            </a:r>
          </a:p>
        </p:txBody>
      </p:sp>
      <p:sp>
        <p:nvSpPr>
          <p:cNvPr id="13" name="TextBox 12">
            <a:extLst>
              <a:ext uri="{FF2B5EF4-FFF2-40B4-BE49-F238E27FC236}">
                <a16:creationId xmlns:a16="http://schemas.microsoft.com/office/drawing/2014/main" id="{A3F2533B-0C4D-C8C6-188B-08C7D2CA8956}"/>
              </a:ext>
            </a:extLst>
          </p:cNvPr>
          <p:cNvSpPr txBox="1"/>
          <p:nvPr/>
        </p:nvSpPr>
        <p:spPr>
          <a:xfrm rot="16200000">
            <a:off x="8271446" y="1737918"/>
            <a:ext cx="662361" cy="253916"/>
          </a:xfrm>
          <a:prstGeom prst="rect">
            <a:avLst/>
          </a:prstGeom>
          <a:noFill/>
        </p:spPr>
        <p:txBody>
          <a:bodyPr wrap="none" rtlCol="0">
            <a:spAutoFit/>
          </a:bodyPr>
          <a:lstStyle/>
          <a:p>
            <a:r>
              <a:rPr lang="en-US" sz="1050" dirty="0"/>
              <a:t>PTEN KO</a:t>
            </a:r>
          </a:p>
        </p:txBody>
      </p:sp>
      <p:sp>
        <p:nvSpPr>
          <p:cNvPr id="14" name="TextBox 13">
            <a:extLst>
              <a:ext uri="{FF2B5EF4-FFF2-40B4-BE49-F238E27FC236}">
                <a16:creationId xmlns:a16="http://schemas.microsoft.com/office/drawing/2014/main" id="{5CCA7F36-E793-2D3B-C883-DAC9E782E130}"/>
              </a:ext>
            </a:extLst>
          </p:cNvPr>
          <p:cNvSpPr txBox="1"/>
          <p:nvPr/>
        </p:nvSpPr>
        <p:spPr>
          <a:xfrm>
            <a:off x="90974" y="344700"/>
            <a:ext cx="9053026" cy="969496"/>
          </a:xfrm>
          <a:prstGeom prst="rect">
            <a:avLst/>
          </a:prstGeom>
          <a:noFill/>
        </p:spPr>
        <p:txBody>
          <a:bodyPr wrap="square" rtlCol="0">
            <a:spAutoFit/>
          </a:bodyPr>
          <a:lstStyle/>
          <a:p>
            <a:pPr algn="ctr"/>
            <a:r>
              <a:rPr lang="en-US" sz="2100" dirty="0"/>
              <a:t>Knockout of PTEN in immortalized endometrial cells led to:</a:t>
            </a:r>
          </a:p>
          <a:p>
            <a:pPr algn="ctr"/>
            <a:r>
              <a:rPr lang="en-US" dirty="0"/>
              <a:t>AKT/mTOR pathway hyperactivation, rounded morphology, increased proliferation, </a:t>
            </a:r>
          </a:p>
          <a:p>
            <a:pPr algn="ctr"/>
            <a:r>
              <a:rPr lang="en-US" dirty="0"/>
              <a:t>elevated protein synthesis</a:t>
            </a:r>
          </a:p>
        </p:txBody>
      </p:sp>
      <p:pic>
        <p:nvPicPr>
          <p:cNvPr id="15" name="Picture 14">
            <a:extLst>
              <a:ext uri="{FF2B5EF4-FFF2-40B4-BE49-F238E27FC236}">
                <a16:creationId xmlns:a16="http://schemas.microsoft.com/office/drawing/2014/main" id="{103648EB-D1C8-1F3F-3502-852BD4255B13}"/>
              </a:ext>
            </a:extLst>
          </p:cNvPr>
          <p:cNvPicPr>
            <a:picLocks noChangeAspect="1"/>
          </p:cNvPicPr>
          <p:nvPr/>
        </p:nvPicPr>
        <p:blipFill rotWithShape="1">
          <a:blip r:embed="rId8">
            <a:extLst>
              <a:ext uri="{28A0092B-C50C-407E-A947-70E740481C1C}">
                <a14:useLocalDpi xmlns:a14="http://schemas.microsoft.com/office/drawing/2010/main" val="0"/>
              </a:ext>
            </a:extLst>
          </a:blip>
          <a:srcRect l="52597" t="70370" r="28188" b="2593"/>
          <a:stretch/>
        </p:blipFill>
        <p:spPr>
          <a:xfrm>
            <a:off x="7984480" y="4076534"/>
            <a:ext cx="868994" cy="1714500"/>
          </a:xfrm>
          <a:prstGeom prst="rect">
            <a:avLst/>
          </a:prstGeom>
        </p:spPr>
      </p:pic>
      <p:sp>
        <p:nvSpPr>
          <p:cNvPr id="20" name="TextBox 19">
            <a:extLst>
              <a:ext uri="{FF2B5EF4-FFF2-40B4-BE49-F238E27FC236}">
                <a16:creationId xmlns:a16="http://schemas.microsoft.com/office/drawing/2014/main" id="{2F01E398-CDB2-9305-C747-D951C6DA831F}"/>
              </a:ext>
            </a:extLst>
          </p:cNvPr>
          <p:cNvSpPr txBox="1"/>
          <p:nvPr/>
        </p:nvSpPr>
        <p:spPr>
          <a:xfrm rot="16200000">
            <a:off x="7459198" y="4845267"/>
            <a:ext cx="788742" cy="300082"/>
          </a:xfrm>
          <a:prstGeom prst="rect">
            <a:avLst/>
          </a:prstGeom>
          <a:noFill/>
        </p:spPr>
        <p:txBody>
          <a:bodyPr wrap="none" rtlCol="0">
            <a:spAutoFit/>
          </a:bodyPr>
          <a:lstStyle/>
          <a:p>
            <a:r>
              <a:rPr lang="en-US" sz="1350" dirty="0"/>
              <a:t>Ponceau</a:t>
            </a:r>
          </a:p>
        </p:txBody>
      </p:sp>
      <p:sp>
        <p:nvSpPr>
          <p:cNvPr id="21" name="TextBox 20">
            <a:extLst>
              <a:ext uri="{FF2B5EF4-FFF2-40B4-BE49-F238E27FC236}">
                <a16:creationId xmlns:a16="http://schemas.microsoft.com/office/drawing/2014/main" id="{106F200D-45B6-A941-049A-CEB3492477D4}"/>
              </a:ext>
            </a:extLst>
          </p:cNvPr>
          <p:cNvSpPr txBox="1"/>
          <p:nvPr/>
        </p:nvSpPr>
        <p:spPr>
          <a:xfrm rot="16200000">
            <a:off x="7209802" y="3001842"/>
            <a:ext cx="1293752" cy="300082"/>
          </a:xfrm>
          <a:prstGeom prst="rect">
            <a:avLst/>
          </a:prstGeom>
          <a:noFill/>
        </p:spPr>
        <p:txBody>
          <a:bodyPr wrap="none" rtlCol="0">
            <a:spAutoFit/>
          </a:bodyPr>
          <a:lstStyle/>
          <a:p>
            <a:r>
              <a:rPr lang="en-US" sz="1350" dirty="0"/>
              <a:t>anti- Puromycin</a:t>
            </a:r>
          </a:p>
        </p:txBody>
      </p:sp>
      <p:grpSp>
        <p:nvGrpSpPr>
          <p:cNvPr id="61" name="Group 60">
            <a:extLst>
              <a:ext uri="{FF2B5EF4-FFF2-40B4-BE49-F238E27FC236}">
                <a16:creationId xmlns:a16="http://schemas.microsoft.com/office/drawing/2014/main" id="{DD22E639-0D23-1391-F786-55775F6C9F8E}"/>
              </a:ext>
            </a:extLst>
          </p:cNvPr>
          <p:cNvGrpSpPr/>
          <p:nvPr/>
        </p:nvGrpSpPr>
        <p:grpSpPr>
          <a:xfrm>
            <a:off x="1105036" y="1611138"/>
            <a:ext cx="1949438" cy="3987348"/>
            <a:chOff x="3694545" y="443208"/>
            <a:chExt cx="2402224" cy="5042826"/>
          </a:xfrm>
        </p:grpSpPr>
        <p:sp>
          <p:nvSpPr>
            <p:cNvPr id="24" name="TextBox 23">
              <a:extLst>
                <a:ext uri="{FF2B5EF4-FFF2-40B4-BE49-F238E27FC236}">
                  <a16:creationId xmlns:a16="http://schemas.microsoft.com/office/drawing/2014/main" id="{81A43393-6C8A-E6EE-0D59-A7E66169FC17}"/>
                </a:ext>
              </a:extLst>
            </p:cNvPr>
            <p:cNvSpPr txBox="1"/>
            <p:nvPr/>
          </p:nvSpPr>
          <p:spPr>
            <a:xfrm rot="16200000">
              <a:off x="5015468" y="877962"/>
              <a:ext cx="517374" cy="312892"/>
            </a:xfrm>
            <a:prstGeom prst="rect">
              <a:avLst/>
            </a:prstGeom>
            <a:noFill/>
          </p:spPr>
          <p:txBody>
            <a:bodyPr wrap="none" rtlCol="0">
              <a:spAutoFit/>
            </a:bodyPr>
            <a:lstStyle/>
            <a:p>
              <a:r>
                <a:rPr lang="en-US" sz="1050" dirty="0"/>
                <a:t>NTC</a:t>
              </a:r>
            </a:p>
          </p:txBody>
        </p:sp>
        <p:sp>
          <p:nvSpPr>
            <p:cNvPr id="25" name="TextBox 24">
              <a:extLst>
                <a:ext uri="{FF2B5EF4-FFF2-40B4-BE49-F238E27FC236}">
                  <a16:creationId xmlns:a16="http://schemas.microsoft.com/office/drawing/2014/main" id="{937DDABD-9302-8A9C-9BD2-7FCB12787C77}"/>
                </a:ext>
              </a:extLst>
            </p:cNvPr>
            <p:cNvSpPr txBox="1"/>
            <p:nvPr/>
          </p:nvSpPr>
          <p:spPr>
            <a:xfrm rot="16200000">
              <a:off x="5308828" y="705608"/>
              <a:ext cx="837692" cy="312892"/>
            </a:xfrm>
            <a:prstGeom prst="rect">
              <a:avLst/>
            </a:prstGeom>
            <a:noFill/>
          </p:spPr>
          <p:txBody>
            <a:bodyPr wrap="none" rtlCol="0">
              <a:spAutoFit/>
            </a:bodyPr>
            <a:lstStyle/>
            <a:p>
              <a:pPr algn="ctr"/>
              <a:r>
                <a:rPr lang="en-US" sz="1050" dirty="0"/>
                <a:t>PTEN KO</a:t>
              </a:r>
            </a:p>
          </p:txBody>
        </p:sp>
        <p:pic>
          <p:nvPicPr>
            <p:cNvPr id="31" name="Picture 30" descr="A picture containing sketch, black and white, monochrome, monochrome photography&#10;&#10;Description automatically generated">
              <a:extLst>
                <a:ext uri="{FF2B5EF4-FFF2-40B4-BE49-F238E27FC236}">
                  <a16:creationId xmlns:a16="http://schemas.microsoft.com/office/drawing/2014/main" id="{7C085E92-B603-B0F3-F9BC-85AD701F437D}"/>
                </a:ext>
              </a:extLst>
            </p:cNvPr>
            <p:cNvPicPr>
              <a:picLocks noChangeAspect="1"/>
            </p:cNvPicPr>
            <p:nvPr/>
          </p:nvPicPr>
          <p:blipFill rotWithShape="1">
            <a:blip r:embed="rId9">
              <a:extLst>
                <a:ext uri="{28A0092B-C50C-407E-A947-70E740481C1C}">
                  <a14:useLocalDpi xmlns:a14="http://schemas.microsoft.com/office/drawing/2010/main" val="0"/>
                </a:ext>
              </a:extLst>
            </a:blip>
            <a:srcRect l="26717" t="50311" r="58253" b="34810"/>
            <a:stretch/>
          </p:blipFill>
          <p:spPr>
            <a:xfrm>
              <a:off x="4996987" y="3451324"/>
              <a:ext cx="1092008" cy="357979"/>
            </a:xfrm>
            <a:prstGeom prst="rect">
              <a:avLst/>
            </a:prstGeom>
          </p:spPr>
        </p:pic>
        <p:sp>
          <p:nvSpPr>
            <p:cNvPr id="32" name="TextBox 31">
              <a:extLst>
                <a:ext uri="{FF2B5EF4-FFF2-40B4-BE49-F238E27FC236}">
                  <a16:creationId xmlns:a16="http://schemas.microsoft.com/office/drawing/2014/main" id="{B0AC9531-8F66-8B3F-EDEA-46B647A473EC}"/>
                </a:ext>
              </a:extLst>
            </p:cNvPr>
            <p:cNvSpPr txBox="1"/>
            <p:nvPr/>
          </p:nvSpPr>
          <p:spPr>
            <a:xfrm>
              <a:off x="3938201" y="3481614"/>
              <a:ext cx="1009786" cy="321129"/>
            </a:xfrm>
            <a:prstGeom prst="rect">
              <a:avLst/>
            </a:prstGeom>
            <a:noFill/>
          </p:spPr>
          <p:txBody>
            <a:bodyPr wrap="none" rtlCol="0">
              <a:spAutoFit/>
            </a:bodyPr>
            <a:lstStyle/>
            <a:p>
              <a:r>
                <a:rPr lang="en-US" sz="1050" dirty="0">
                  <a:solidFill>
                    <a:srgbClr val="FFC000"/>
                  </a:solidFill>
                </a:rPr>
                <a:t>p4EBP1(65)</a:t>
              </a:r>
            </a:p>
          </p:txBody>
        </p:sp>
        <p:pic>
          <p:nvPicPr>
            <p:cNvPr id="33" name="Picture 32" descr="A picture containing sketch, drawing, black and white, monochrome&#10;&#10;Description automatically generated">
              <a:extLst>
                <a:ext uri="{FF2B5EF4-FFF2-40B4-BE49-F238E27FC236}">
                  <a16:creationId xmlns:a16="http://schemas.microsoft.com/office/drawing/2014/main" id="{22F25F87-A1BC-1116-504F-95FBFFF14BE2}"/>
                </a:ext>
              </a:extLst>
            </p:cNvPr>
            <p:cNvPicPr>
              <a:picLocks noChangeAspect="1"/>
            </p:cNvPicPr>
            <p:nvPr/>
          </p:nvPicPr>
          <p:blipFill rotWithShape="1">
            <a:blip r:embed="rId10">
              <a:extLst>
                <a:ext uri="{28A0092B-C50C-407E-A947-70E740481C1C}">
                  <a14:useLocalDpi xmlns:a14="http://schemas.microsoft.com/office/drawing/2010/main" val="0"/>
                </a:ext>
              </a:extLst>
            </a:blip>
            <a:srcRect l="32987" t="40012" r="52516" b="42017"/>
            <a:stretch/>
          </p:blipFill>
          <p:spPr>
            <a:xfrm>
              <a:off x="4996986" y="3844566"/>
              <a:ext cx="1099783" cy="435417"/>
            </a:xfrm>
            <a:prstGeom prst="rect">
              <a:avLst/>
            </a:prstGeom>
          </p:spPr>
        </p:pic>
        <p:sp>
          <p:nvSpPr>
            <p:cNvPr id="34" name="TextBox 33">
              <a:extLst>
                <a:ext uri="{FF2B5EF4-FFF2-40B4-BE49-F238E27FC236}">
                  <a16:creationId xmlns:a16="http://schemas.microsoft.com/office/drawing/2014/main" id="{36976A54-025E-D7A1-6D87-E5A717B881CA}"/>
                </a:ext>
              </a:extLst>
            </p:cNvPr>
            <p:cNvSpPr txBox="1"/>
            <p:nvPr/>
          </p:nvSpPr>
          <p:spPr>
            <a:xfrm>
              <a:off x="3694545" y="3908386"/>
              <a:ext cx="1221146" cy="321129"/>
            </a:xfrm>
            <a:prstGeom prst="rect">
              <a:avLst/>
            </a:prstGeom>
            <a:noFill/>
          </p:spPr>
          <p:txBody>
            <a:bodyPr wrap="none" rtlCol="0">
              <a:spAutoFit/>
            </a:bodyPr>
            <a:lstStyle/>
            <a:p>
              <a:r>
                <a:rPr lang="en-US" sz="1050" dirty="0">
                  <a:solidFill>
                    <a:srgbClr val="FFC000"/>
                  </a:solidFill>
                </a:rPr>
                <a:t>p4EBP1(37,46)</a:t>
              </a:r>
            </a:p>
          </p:txBody>
        </p:sp>
        <p:pic>
          <p:nvPicPr>
            <p:cNvPr id="37" name="Picture 36" descr="A picture containing sketch, drawing, black and white, stationary&#10;&#10;Description automatically generated">
              <a:extLst>
                <a:ext uri="{FF2B5EF4-FFF2-40B4-BE49-F238E27FC236}">
                  <a16:creationId xmlns:a16="http://schemas.microsoft.com/office/drawing/2014/main" id="{4822EA70-A0D8-D308-C73D-C93117AC9D95}"/>
                </a:ext>
              </a:extLst>
            </p:cNvPr>
            <p:cNvPicPr>
              <a:picLocks noChangeAspect="1"/>
            </p:cNvPicPr>
            <p:nvPr/>
          </p:nvPicPr>
          <p:blipFill rotWithShape="1">
            <a:blip r:embed="rId11">
              <a:extLst>
                <a:ext uri="{28A0092B-C50C-407E-A947-70E740481C1C}">
                  <a14:useLocalDpi xmlns:a14="http://schemas.microsoft.com/office/drawing/2010/main" val="0"/>
                </a:ext>
              </a:extLst>
            </a:blip>
            <a:srcRect l="11477" t="27259" r="72433" b="57637"/>
            <a:stretch/>
          </p:blipFill>
          <p:spPr>
            <a:xfrm>
              <a:off x="4996986" y="1776412"/>
              <a:ext cx="1080178" cy="363689"/>
            </a:xfrm>
            <a:prstGeom prst="rect">
              <a:avLst/>
            </a:prstGeom>
          </p:spPr>
        </p:pic>
        <p:sp>
          <p:nvSpPr>
            <p:cNvPr id="38" name="TextBox 37">
              <a:extLst>
                <a:ext uri="{FF2B5EF4-FFF2-40B4-BE49-F238E27FC236}">
                  <a16:creationId xmlns:a16="http://schemas.microsoft.com/office/drawing/2014/main" id="{4FA97115-E599-D45C-7C97-3A4A81515E3A}"/>
                </a:ext>
              </a:extLst>
            </p:cNvPr>
            <p:cNvSpPr txBox="1"/>
            <p:nvPr/>
          </p:nvSpPr>
          <p:spPr>
            <a:xfrm>
              <a:off x="4054451" y="1804368"/>
              <a:ext cx="932748" cy="321129"/>
            </a:xfrm>
            <a:prstGeom prst="rect">
              <a:avLst/>
            </a:prstGeom>
            <a:noFill/>
          </p:spPr>
          <p:txBody>
            <a:bodyPr wrap="none" rtlCol="0">
              <a:spAutoFit/>
            </a:bodyPr>
            <a:lstStyle/>
            <a:p>
              <a:r>
                <a:rPr lang="en-US" sz="1050" dirty="0" err="1"/>
                <a:t>pAKT</a:t>
              </a:r>
              <a:r>
                <a:rPr lang="en-US" sz="1050" dirty="0"/>
                <a:t>(308)</a:t>
              </a:r>
            </a:p>
          </p:txBody>
        </p:sp>
        <p:pic>
          <p:nvPicPr>
            <p:cNvPr id="39" name="Picture 38" descr="A picture containing black and white, drawing, sketch, stationary&#10;&#10;Description automatically generated">
              <a:extLst>
                <a:ext uri="{FF2B5EF4-FFF2-40B4-BE49-F238E27FC236}">
                  <a16:creationId xmlns:a16="http://schemas.microsoft.com/office/drawing/2014/main" id="{76399014-2C84-C6F3-2C28-8354FBA7BA87}"/>
                </a:ext>
              </a:extLst>
            </p:cNvPr>
            <p:cNvPicPr>
              <a:picLocks noChangeAspect="1"/>
            </p:cNvPicPr>
            <p:nvPr/>
          </p:nvPicPr>
          <p:blipFill rotWithShape="1">
            <a:blip r:embed="rId12">
              <a:extLst>
                <a:ext uri="{28A0092B-C50C-407E-A947-70E740481C1C}">
                  <a14:useLocalDpi xmlns:a14="http://schemas.microsoft.com/office/drawing/2010/main" val="0"/>
                </a:ext>
              </a:extLst>
            </a:blip>
            <a:srcRect l="30689" t="42148" r="54998" b="43274"/>
            <a:stretch/>
          </p:blipFill>
          <p:spPr>
            <a:xfrm>
              <a:off x="4996986" y="2173818"/>
              <a:ext cx="1080178" cy="435962"/>
            </a:xfrm>
            <a:prstGeom prst="rect">
              <a:avLst/>
            </a:prstGeom>
          </p:spPr>
        </p:pic>
        <p:sp>
          <p:nvSpPr>
            <p:cNvPr id="40" name="TextBox 39">
              <a:extLst>
                <a:ext uri="{FF2B5EF4-FFF2-40B4-BE49-F238E27FC236}">
                  <a16:creationId xmlns:a16="http://schemas.microsoft.com/office/drawing/2014/main" id="{4EB4EA75-0364-2D92-BF92-51146ACAE0DD}"/>
                </a:ext>
              </a:extLst>
            </p:cNvPr>
            <p:cNvSpPr txBox="1"/>
            <p:nvPr/>
          </p:nvSpPr>
          <p:spPr>
            <a:xfrm>
              <a:off x="4054451" y="2237910"/>
              <a:ext cx="932748" cy="321129"/>
            </a:xfrm>
            <a:prstGeom prst="rect">
              <a:avLst/>
            </a:prstGeom>
            <a:noFill/>
          </p:spPr>
          <p:txBody>
            <a:bodyPr wrap="none" rtlCol="0">
              <a:spAutoFit/>
            </a:bodyPr>
            <a:lstStyle/>
            <a:p>
              <a:r>
                <a:rPr lang="en-US" sz="1050" dirty="0" err="1"/>
                <a:t>pAKT</a:t>
              </a:r>
              <a:r>
                <a:rPr lang="en-US" sz="1050" dirty="0"/>
                <a:t>(473)</a:t>
              </a:r>
            </a:p>
          </p:txBody>
        </p:sp>
        <p:pic>
          <p:nvPicPr>
            <p:cNvPr id="45" name="Picture 44" descr="A picture containing text, black and white, white, sketch&#10;&#10;Description automatically generated">
              <a:extLst>
                <a:ext uri="{FF2B5EF4-FFF2-40B4-BE49-F238E27FC236}">
                  <a16:creationId xmlns:a16="http://schemas.microsoft.com/office/drawing/2014/main" id="{6D051F9F-60F0-EC18-D0E6-7AA06BACC35F}"/>
                </a:ext>
              </a:extLst>
            </p:cNvPr>
            <p:cNvPicPr>
              <a:picLocks noChangeAspect="1"/>
            </p:cNvPicPr>
            <p:nvPr/>
          </p:nvPicPr>
          <p:blipFill rotWithShape="1">
            <a:blip r:embed="rId13">
              <a:extLst>
                <a:ext uri="{28A0092B-C50C-407E-A947-70E740481C1C}">
                  <a14:useLocalDpi xmlns:a14="http://schemas.microsoft.com/office/drawing/2010/main" val="0"/>
                </a:ext>
              </a:extLst>
            </a:blip>
            <a:srcRect l="30896" t="39334" r="55465" b="40530"/>
            <a:stretch/>
          </p:blipFill>
          <p:spPr>
            <a:xfrm>
              <a:off x="4996986" y="2629784"/>
              <a:ext cx="1089186" cy="404547"/>
            </a:xfrm>
            <a:prstGeom prst="rect">
              <a:avLst/>
            </a:prstGeom>
          </p:spPr>
        </p:pic>
        <p:sp>
          <p:nvSpPr>
            <p:cNvPr id="46" name="TextBox 45">
              <a:extLst>
                <a:ext uri="{FF2B5EF4-FFF2-40B4-BE49-F238E27FC236}">
                  <a16:creationId xmlns:a16="http://schemas.microsoft.com/office/drawing/2014/main" id="{4BEBF3ED-9D22-33AA-3840-C292C42591B6}"/>
                </a:ext>
              </a:extLst>
            </p:cNvPr>
            <p:cNvSpPr txBox="1"/>
            <p:nvPr/>
          </p:nvSpPr>
          <p:spPr>
            <a:xfrm>
              <a:off x="4217124" y="2678169"/>
              <a:ext cx="756945" cy="321129"/>
            </a:xfrm>
            <a:prstGeom prst="rect">
              <a:avLst/>
            </a:prstGeom>
            <a:noFill/>
          </p:spPr>
          <p:txBody>
            <a:bodyPr wrap="none" rtlCol="0">
              <a:spAutoFit/>
            </a:bodyPr>
            <a:lstStyle/>
            <a:p>
              <a:r>
                <a:rPr lang="en-US" sz="1050" dirty="0">
                  <a:solidFill>
                    <a:srgbClr val="0070C0"/>
                  </a:solidFill>
                </a:rPr>
                <a:t>pGSK3</a:t>
              </a:r>
              <a:r>
                <a:rPr lang="el-GR" sz="1050" dirty="0">
                  <a:solidFill>
                    <a:srgbClr val="0070C0"/>
                  </a:solidFill>
                </a:rPr>
                <a:t>β</a:t>
              </a:r>
              <a:endParaRPr lang="en-US" sz="1050" dirty="0">
                <a:solidFill>
                  <a:srgbClr val="0070C0"/>
                </a:solidFill>
              </a:endParaRPr>
            </a:p>
          </p:txBody>
        </p:sp>
        <p:pic>
          <p:nvPicPr>
            <p:cNvPr id="47" name="Picture 46" descr="A picture containing black and white, monochrome, handwriting, monochrome photography&#10;&#10;Description automatically generated">
              <a:extLst>
                <a:ext uri="{FF2B5EF4-FFF2-40B4-BE49-F238E27FC236}">
                  <a16:creationId xmlns:a16="http://schemas.microsoft.com/office/drawing/2014/main" id="{82503646-2F80-CEEE-ADA2-F98C51D93A1E}"/>
                </a:ext>
              </a:extLst>
            </p:cNvPr>
            <p:cNvPicPr>
              <a:picLocks noChangeAspect="1"/>
            </p:cNvPicPr>
            <p:nvPr/>
          </p:nvPicPr>
          <p:blipFill rotWithShape="1">
            <a:blip r:embed="rId14">
              <a:extLst>
                <a:ext uri="{28A0092B-C50C-407E-A947-70E740481C1C}">
                  <a14:useLocalDpi xmlns:a14="http://schemas.microsoft.com/office/drawing/2010/main" val="0"/>
                </a:ext>
              </a:extLst>
            </a:blip>
            <a:srcRect l="33456" t="26657" r="52492" b="58410"/>
            <a:stretch/>
          </p:blipFill>
          <p:spPr>
            <a:xfrm>
              <a:off x="4996986" y="3063237"/>
              <a:ext cx="1089226" cy="362571"/>
            </a:xfrm>
            <a:prstGeom prst="rect">
              <a:avLst/>
            </a:prstGeom>
          </p:spPr>
        </p:pic>
        <p:sp>
          <p:nvSpPr>
            <p:cNvPr id="48" name="TextBox 47">
              <a:extLst>
                <a:ext uri="{FF2B5EF4-FFF2-40B4-BE49-F238E27FC236}">
                  <a16:creationId xmlns:a16="http://schemas.microsoft.com/office/drawing/2014/main" id="{BFBD73BA-01FD-A2D4-0F74-642FD7461B50}"/>
                </a:ext>
              </a:extLst>
            </p:cNvPr>
            <p:cNvSpPr txBox="1"/>
            <p:nvPr/>
          </p:nvSpPr>
          <p:spPr>
            <a:xfrm>
              <a:off x="4129856" y="3093528"/>
              <a:ext cx="833982" cy="321129"/>
            </a:xfrm>
            <a:prstGeom prst="rect">
              <a:avLst/>
            </a:prstGeom>
            <a:noFill/>
          </p:spPr>
          <p:txBody>
            <a:bodyPr wrap="none" rtlCol="0">
              <a:spAutoFit/>
            </a:bodyPr>
            <a:lstStyle/>
            <a:p>
              <a:r>
                <a:rPr lang="en-US" sz="1050" dirty="0">
                  <a:solidFill>
                    <a:srgbClr val="0070C0"/>
                  </a:solidFill>
                </a:rPr>
                <a:t>pPRAS40</a:t>
              </a:r>
            </a:p>
          </p:txBody>
        </p:sp>
        <p:pic>
          <p:nvPicPr>
            <p:cNvPr id="51" name="Picture 50" descr="A picture containing sketch, drawing, black and white, white&#10;&#10;Description automatically generated">
              <a:extLst>
                <a:ext uri="{FF2B5EF4-FFF2-40B4-BE49-F238E27FC236}">
                  <a16:creationId xmlns:a16="http://schemas.microsoft.com/office/drawing/2014/main" id="{66351B55-FD8B-0346-3ABE-F411B62E1A8F}"/>
                </a:ext>
              </a:extLst>
            </p:cNvPr>
            <p:cNvPicPr>
              <a:picLocks noChangeAspect="1"/>
            </p:cNvPicPr>
            <p:nvPr/>
          </p:nvPicPr>
          <p:blipFill rotWithShape="1">
            <a:blip r:embed="rId15">
              <a:extLst>
                <a:ext uri="{28A0092B-C50C-407E-A947-70E740481C1C}">
                  <a14:useLocalDpi xmlns:a14="http://schemas.microsoft.com/office/drawing/2010/main" val="0"/>
                </a:ext>
              </a:extLst>
            </a:blip>
            <a:srcRect l="36717" t="41876" r="49768" b="33959"/>
            <a:stretch/>
          </p:blipFill>
          <p:spPr>
            <a:xfrm>
              <a:off x="4996986" y="4735573"/>
              <a:ext cx="1099014" cy="380032"/>
            </a:xfrm>
            <a:prstGeom prst="rect">
              <a:avLst/>
            </a:prstGeom>
          </p:spPr>
        </p:pic>
        <p:sp>
          <p:nvSpPr>
            <p:cNvPr id="52" name="TextBox 51">
              <a:extLst>
                <a:ext uri="{FF2B5EF4-FFF2-40B4-BE49-F238E27FC236}">
                  <a16:creationId xmlns:a16="http://schemas.microsoft.com/office/drawing/2014/main" id="{4681597F-8845-1747-7CDB-5E6BADFCF341}"/>
                </a:ext>
              </a:extLst>
            </p:cNvPr>
            <p:cNvSpPr txBox="1"/>
            <p:nvPr/>
          </p:nvSpPr>
          <p:spPr>
            <a:xfrm>
              <a:off x="4441544" y="4767739"/>
              <a:ext cx="563362" cy="321129"/>
            </a:xfrm>
            <a:prstGeom prst="rect">
              <a:avLst/>
            </a:prstGeom>
            <a:noFill/>
          </p:spPr>
          <p:txBody>
            <a:bodyPr wrap="none" rtlCol="0">
              <a:spAutoFit/>
            </a:bodyPr>
            <a:lstStyle/>
            <a:p>
              <a:r>
                <a:rPr lang="en-US" sz="1050" dirty="0">
                  <a:solidFill>
                    <a:srgbClr val="FFC000"/>
                  </a:solidFill>
                </a:rPr>
                <a:t>pS6K</a:t>
              </a:r>
            </a:p>
          </p:txBody>
        </p:sp>
        <p:pic>
          <p:nvPicPr>
            <p:cNvPr id="53" name="Picture 52" descr="A picture containing handwriting, drawing, black and white, sketch&#10;&#10;Description automatically generated">
              <a:extLst>
                <a:ext uri="{FF2B5EF4-FFF2-40B4-BE49-F238E27FC236}">
                  <a16:creationId xmlns:a16="http://schemas.microsoft.com/office/drawing/2014/main" id="{DB5AE594-C093-4EC3-79FC-C07DF7B518F0}"/>
                </a:ext>
              </a:extLst>
            </p:cNvPr>
            <p:cNvPicPr>
              <a:picLocks noChangeAspect="1"/>
            </p:cNvPicPr>
            <p:nvPr/>
          </p:nvPicPr>
          <p:blipFill rotWithShape="1">
            <a:blip r:embed="rId16">
              <a:extLst>
                <a:ext uri="{28A0092B-C50C-407E-A947-70E740481C1C}">
                  <a14:useLocalDpi xmlns:a14="http://schemas.microsoft.com/office/drawing/2010/main" val="0"/>
                </a:ext>
              </a:extLst>
            </a:blip>
            <a:srcRect l="27538" t="41052" r="59183" b="40175"/>
            <a:stretch/>
          </p:blipFill>
          <p:spPr>
            <a:xfrm>
              <a:off x="4996985" y="1268974"/>
              <a:ext cx="1076097" cy="476755"/>
            </a:xfrm>
            <a:prstGeom prst="rect">
              <a:avLst/>
            </a:prstGeom>
          </p:spPr>
        </p:pic>
        <p:sp>
          <p:nvSpPr>
            <p:cNvPr id="54" name="TextBox 53">
              <a:extLst>
                <a:ext uri="{FF2B5EF4-FFF2-40B4-BE49-F238E27FC236}">
                  <a16:creationId xmlns:a16="http://schemas.microsoft.com/office/drawing/2014/main" id="{7BBD5A42-7F54-7D7E-F496-95144EC512EA}"/>
                </a:ext>
              </a:extLst>
            </p:cNvPr>
            <p:cNvSpPr txBox="1"/>
            <p:nvPr/>
          </p:nvSpPr>
          <p:spPr>
            <a:xfrm>
              <a:off x="4428463" y="1353463"/>
              <a:ext cx="581141" cy="321129"/>
            </a:xfrm>
            <a:prstGeom prst="rect">
              <a:avLst/>
            </a:prstGeom>
            <a:noFill/>
          </p:spPr>
          <p:txBody>
            <a:bodyPr wrap="none" rtlCol="0">
              <a:spAutoFit/>
            </a:bodyPr>
            <a:lstStyle/>
            <a:p>
              <a:r>
                <a:rPr lang="en-US" sz="1050" dirty="0"/>
                <a:t>PTEN</a:t>
              </a:r>
            </a:p>
          </p:txBody>
        </p:sp>
        <p:pic>
          <p:nvPicPr>
            <p:cNvPr id="57" name="Picture 56" descr="A picture containing drawing, sketch, black and white, monochrome&#10;&#10;Description automatically generated">
              <a:extLst>
                <a:ext uri="{FF2B5EF4-FFF2-40B4-BE49-F238E27FC236}">
                  <a16:creationId xmlns:a16="http://schemas.microsoft.com/office/drawing/2014/main" id="{B983FE96-170C-2E2D-5E21-5C5FFEABF8AD}"/>
                </a:ext>
              </a:extLst>
            </p:cNvPr>
            <p:cNvPicPr>
              <a:picLocks noChangeAspect="1"/>
            </p:cNvPicPr>
            <p:nvPr/>
          </p:nvPicPr>
          <p:blipFill rotWithShape="1">
            <a:blip r:embed="rId17">
              <a:extLst>
                <a:ext uri="{28A0092B-C50C-407E-A947-70E740481C1C}">
                  <a14:useLocalDpi xmlns:a14="http://schemas.microsoft.com/office/drawing/2010/main" val="0"/>
                </a:ext>
              </a:extLst>
            </a:blip>
            <a:srcRect l="46630" t="55350" r="39861" b="28961"/>
            <a:stretch/>
          </p:blipFill>
          <p:spPr>
            <a:xfrm>
              <a:off x="4996986" y="4321696"/>
              <a:ext cx="1091203" cy="378304"/>
            </a:xfrm>
            <a:prstGeom prst="rect">
              <a:avLst/>
            </a:prstGeom>
          </p:spPr>
        </p:pic>
        <p:sp>
          <p:nvSpPr>
            <p:cNvPr id="58" name="TextBox 57">
              <a:extLst>
                <a:ext uri="{FF2B5EF4-FFF2-40B4-BE49-F238E27FC236}">
                  <a16:creationId xmlns:a16="http://schemas.microsoft.com/office/drawing/2014/main" id="{E48FCDEC-1956-1E84-10CD-743677DD4FBE}"/>
                </a:ext>
              </a:extLst>
            </p:cNvPr>
            <p:cNvSpPr txBox="1"/>
            <p:nvPr/>
          </p:nvSpPr>
          <p:spPr>
            <a:xfrm>
              <a:off x="3936598" y="4356959"/>
              <a:ext cx="1015713" cy="321129"/>
            </a:xfrm>
            <a:prstGeom prst="rect">
              <a:avLst/>
            </a:prstGeom>
            <a:noFill/>
          </p:spPr>
          <p:txBody>
            <a:bodyPr wrap="none" rtlCol="0">
              <a:spAutoFit/>
            </a:bodyPr>
            <a:lstStyle/>
            <a:p>
              <a:r>
                <a:rPr lang="en-US" sz="1050" dirty="0">
                  <a:solidFill>
                    <a:srgbClr val="FFC000"/>
                  </a:solidFill>
                </a:rPr>
                <a:t>pULK1(757)</a:t>
              </a:r>
            </a:p>
          </p:txBody>
        </p:sp>
        <p:sp>
          <p:nvSpPr>
            <p:cNvPr id="59" name="TextBox 58">
              <a:extLst>
                <a:ext uri="{FF2B5EF4-FFF2-40B4-BE49-F238E27FC236}">
                  <a16:creationId xmlns:a16="http://schemas.microsoft.com/office/drawing/2014/main" id="{A497A797-2CFC-24AA-7848-2E7C4FD19520}"/>
                </a:ext>
              </a:extLst>
            </p:cNvPr>
            <p:cNvSpPr txBox="1"/>
            <p:nvPr/>
          </p:nvSpPr>
          <p:spPr>
            <a:xfrm>
              <a:off x="4209108" y="5151092"/>
              <a:ext cx="766821" cy="321129"/>
            </a:xfrm>
            <a:prstGeom prst="rect">
              <a:avLst/>
            </a:prstGeom>
            <a:noFill/>
          </p:spPr>
          <p:txBody>
            <a:bodyPr wrap="none" rtlCol="0">
              <a:spAutoFit/>
            </a:bodyPr>
            <a:lstStyle/>
            <a:p>
              <a:r>
                <a:rPr lang="en-US" sz="1050" dirty="0"/>
                <a:t>Vinculin</a:t>
              </a:r>
            </a:p>
          </p:txBody>
        </p:sp>
        <p:pic>
          <p:nvPicPr>
            <p:cNvPr id="60" name="Picture 59" descr="A picture containing sketch, black and white, monochrome, monochrome photography&#10;&#10;Description automatically generated">
              <a:extLst>
                <a:ext uri="{FF2B5EF4-FFF2-40B4-BE49-F238E27FC236}">
                  <a16:creationId xmlns:a16="http://schemas.microsoft.com/office/drawing/2014/main" id="{5B514542-16E9-EEC5-3B3F-E4E24AAD6682}"/>
                </a:ext>
              </a:extLst>
            </p:cNvPr>
            <p:cNvPicPr>
              <a:picLocks noChangeAspect="1"/>
            </p:cNvPicPr>
            <p:nvPr/>
          </p:nvPicPr>
          <p:blipFill rotWithShape="1">
            <a:blip r:embed="rId18">
              <a:extLst>
                <a:ext uri="{28A0092B-C50C-407E-A947-70E740481C1C}">
                  <a14:useLocalDpi xmlns:a14="http://schemas.microsoft.com/office/drawing/2010/main" val="0"/>
                </a:ext>
              </a:extLst>
            </a:blip>
            <a:srcRect l="27913" t="70175" r="58383" b="13084"/>
            <a:stretch/>
          </p:blipFill>
          <p:spPr>
            <a:xfrm>
              <a:off x="4996986" y="5131321"/>
              <a:ext cx="1099013" cy="354713"/>
            </a:xfrm>
            <a:prstGeom prst="rect">
              <a:avLst/>
            </a:prstGeom>
          </p:spPr>
        </p:pic>
      </p:grpSp>
      <p:pic>
        <p:nvPicPr>
          <p:cNvPr id="64" name="Picture 63">
            <a:extLst>
              <a:ext uri="{FF2B5EF4-FFF2-40B4-BE49-F238E27FC236}">
                <a16:creationId xmlns:a16="http://schemas.microsoft.com/office/drawing/2014/main" id="{8D3A79D7-7801-16D8-AFE7-B316F44BD60A}"/>
              </a:ext>
            </a:extLst>
          </p:cNvPr>
          <p:cNvPicPr>
            <a:picLocks noChangeAspect="1"/>
          </p:cNvPicPr>
          <p:nvPr/>
        </p:nvPicPr>
        <p:blipFill>
          <a:blip r:embed="rId19"/>
          <a:srcRect t="10792"/>
          <a:stretch/>
        </p:blipFill>
        <p:spPr>
          <a:xfrm>
            <a:off x="3503349" y="3741481"/>
            <a:ext cx="3711643" cy="2228273"/>
          </a:xfrm>
          <a:prstGeom prst="rect">
            <a:avLst/>
          </a:prstGeom>
        </p:spPr>
      </p:pic>
      <p:sp>
        <p:nvSpPr>
          <p:cNvPr id="65" name="TextBox 64">
            <a:extLst>
              <a:ext uri="{FF2B5EF4-FFF2-40B4-BE49-F238E27FC236}">
                <a16:creationId xmlns:a16="http://schemas.microsoft.com/office/drawing/2014/main" id="{FCED5BAF-DAA8-9A12-0ECC-12DFF7334618}"/>
              </a:ext>
            </a:extLst>
          </p:cNvPr>
          <p:cNvSpPr txBox="1"/>
          <p:nvPr/>
        </p:nvSpPr>
        <p:spPr>
          <a:xfrm>
            <a:off x="-845175" y="2446004"/>
            <a:ext cx="408533" cy="300082"/>
          </a:xfrm>
          <a:prstGeom prst="rect">
            <a:avLst/>
          </a:prstGeom>
          <a:noFill/>
        </p:spPr>
        <p:txBody>
          <a:bodyPr wrap="square" rtlCol="0">
            <a:spAutoFit/>
          </a:bodyPr>
          <a:lstStyle/>
          <a:p>
            <a:r>
              <a:rPr lang="en-US" sz="1350" dirty="0"/>
              <a:t>A</a:t>
            </a:r>
          </a:p>
        </p:txBody>
      </p:sp>
      <p:sp>
        <p:nvSpPr>
          <p:cNvPr id="66" name="TextBox 65">
            <a:extLst>
              <a:ext uri="{FF2B5EF4-FFF2-40B4-BE49-F238E27FC236}">
                <a16:creationId xmlns:a16="http://schemas.microsoft.com/office/drawing/2014/main" id="{CFDEDC32-2AEE-E147-71D7-6F081EFD0C68}"/>
              </a:ext>
            </a:extLst>
          </p:cNvPr>
          <p:cNvSpPr txBox="1"/>
          <p:nvPr/>
        </p:nvSpPr>
        <p:spPr>
          <a:xfrm>
            <a:off x="-867959" y="2922771"/>
            <a:ext cx="789164" cy="300082"/>
          </a:xfrm>
          <a:prstGeom prst="rect">
            <a:avLst/>
          </a:prstGeom>
          <a:noFill/>
        </p:spPr>
        <p:txBody>
          <a:bodyPr wrap="square" rtlCol="0">
            <a:spAutoFit/>
          </a:bodyPr>
          <a:lstStyle/>
          <a:p>
            <a:r>
              <a:rPr lang="en-US" sz="1350" dirty="0"/>
              <a:t>B</a:t>
            </a:r>
          </a:p>
        </p:txBody>
      </p:sp>
      <p:sp>
        <p:nvSpPr>
          <p:cNvPr id="67" name="TextBox 66">
            <a:extLst>
              <a:ext uri="{FF2B5EF4-FFF2-40B4-BE49-F238E27FC236}">
                <a16:creationId xmlns:a16="http://schemas.microsoft.com/office/drawing/2014/main" id="{06DF211D-7C35-2C64-BA51-BD6D56537BEE}"/>
              </a:ext>
            </a:extLst>
          </p:cNvPr>
          <p:cNvSpPr txBox="1"/>
          <p:nvPr/>
        </p:nvSpPr>
        <p:spPr>
          <a:xfrm>
            <a:off x="-868193" y="3381232"/>
            <a:ext cx="500806" cy="300082"/>
          </a:xfrm>
          <a:prstGeom prst="rect">
            <a:avLst/>
          </a:prstGeom>
          <a:noFill/>
        </p:spPr>
        <p:txBody>
          <a:bodyPr wrap="square" rtlCol="0">
            <a:spAutoFit/>
          </a:bodyPr>
          <a:lstStyle/>
          <a:p>
            <a:r>
              <a:rPr lang="en-US" sz="1350" dirty="0"/>
              <a:t>C</a:t>
            </a:r>
          </a:p>
        </p:txBody>
      </p:sp>
      <p:sp>
        <p:nvSpPr>
          <p:cNvPr id="68" name="TextBox 67">
            <a:extLst>
              <a:ext uri="{FF2B5EF4-FFF2-40B4-BE49-F238E27FC236}">
                <a16:creationId xmlns:a16="http://schemas.microsoft.com/office/drawing/2014/main" id="{B8931E0B-1249-2D13-780D-F5ABA2F38B3E}"/>
              </a:ext>
            </a:extLst>
          </p:cNvPr>
          <p:cNvSpPr txBox="1"/>
          <p:nvPr/>
        </p:nvSpPr>
        <p:spPr>
          <a:xfrm>
            <a:off x="-854439" y="3815723"/>
            <a:ext cx="410990" cy="300082"/>
          </a:xfrm>
          <a:prstGeom prst="rect">
            <a:avLst/>
          </a:prstGeom>
          <a:noFill/>
        </p:spPr>
        <p:txBody>
          <a:bodyPr wrap="square" rtlCol="0">
            <a:spAutoFit/>
          </a:bodyPr>
          <a:lstStyle/>
          <a:p>
            <a:r>
              <a:rPr lang="en-US" sz="1350" dirty="0"/>
              <a:t>D</a:t>
            </a:r>
          </a:p>
        </p:txBody>
      </p:sp>
      <p:sp>
        <p:nvSpPr>
          <p:cNvPr id="2" name="TextBox 1">
            <a:extLst>
              <a:ext uri="{FF2B5EF4-FFF2-40B4-BE49-F238E27FC236}">
                <a16:creationId xmlns:a16="http://schemas.microsoft.com/office/drawing/2014/main" id="{DC876720-CEC4-8154-5072-FFF9ECCBE77E}"/>
              </a:ext>
            </a:extLst>
          </p:cNvPr>
          <p:cNvSpPr txBox="1"/>
          <p:nvPr/>
        </p:nvSpPr>
        <p:spPr>
          <a:xfrm>
            <a:off x="-950336" y="4705730"/>
            <a:ext cx="662361" cy="415498"/>
          </a:xfrm>
          <a:prstGeom prst="rect">
            <a:avLst/>
          </a:prstGeom>
          <a:solidFill>
            <a:schemeClr val="bg1"/>
          </a:solidFill>
        </p:spPr>
        <p:txBody>
          <a:bodyPr wrap="none" rtlCol="0">
            <a:spAutoFit/>
          </a:bodyPr>
          <a:lstStyle/>
          <a:p>
            <a:r>
              <a:rPr lang="en-US" sz="1050" dirty="0"/>
              <a:t>PTEN KO</a:t>
            </a:r>
          </a:p>
          <a:p>
            <a:r>
              <a:rPr lang="en-US" sz="1050" dirty="0"/>
              <a:t>NTC</a:t>
            </a:r>
          </a:p>
        </p:txBody>
      </p:sp>
      <p:sp>
        <p:nvSpPr>
          <p:cNvPr id="3" name="TextBox 2">
            <a:extLst>
              <a:ext uri="{FF2B5EF4-FFF2-40B4-BE49-F238E27FC236}">
                <a16:creationId xmlns:a16="http://schemas.microsoft.com/office/drawing/2014/main" id="{FF004E3A-5FAE-DA31-D26E-CB2508368F19}"/>
              </a:ext>
            </a:extLst>
          </p:cNvPr>
          <p:cNvSpPr txBox="1"/>
          <p:nvPr/>
        </p:nvSpPr>
        <p:spPr>
          <a:xfrm>
            <a:off x="287783" y="6028188"/>
            <a:ext cx="4262064" cy="300082"/>
          </a:xfrm>
          <a:prstGeom prst="rect">
            <a:avLst/>
          </a:prstGeom>
          <a:noFill/>
        </p:spPr>
        <p:txBody>
          <a:bodyPr wrap="none" rtlCol="0">
            <a:spAutoFit/>
          </a:bodyPr>
          <a:lstStyle/>
          <a:p>
            <a:r>
              <a:rPr lang="en-US" sz="1350" dirty="0"/>
              <a:t>Hilla Solomon, Neal Rosen, 2024 unpublished, do not post</a:t>
            </a:r>
          </a:p>
        </p:txBody>
      </p:sp>
      <p:cxnSp>
        <p:nvCxnSpPr>
          <p:cNvPr id="9" name="Straight Connector 8">
            <a:extLst>
              <a:ext uri="{FF2B5EF4-FFF2-40B4-BE49-F238E27FC236}">
                <a16:creationId xmlns:a16="http://schemas.microsoft.com/office/drawing/2014/main" id="{7AFDEABF-D023-B371-BA63-82B361AA41EF}"/>
              </a:ext>
            </a:extLst>
          </p:cNvPr>
          <p:cNvCxnSpPr/>
          <p:nvPr/>
        </p:nvCxnSpPr>
        <p:spPr>
          <a:xfrm>
            <a:off x="375781" y="3937571"/>
            <a:ext cx="1572992"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41B6486-4AE2-8871-99AD-F04C7ADD1ADE}"/>
              </a:ext>
            </a:extLst>
          </p:cNvPr>
          <p:cNvSpPr txBox="1"/>
          <p:nvPr/>
        </p:nvSpPr>
        <p:spPr>
          <a:xfrm>
            <a:off x="239867" y="4359205"/>
            <a:ext cx="708977" cy="507831"/>
          </a:xfrm>
          <a:prstGeom prst="rect">
            <a:avLst/>
          </a:prstGeom>
          <a:noFill/>
        </p:spPr>
        <p:txBody>
          <a:bodyPr wrap="none" rtlCol="0">
            <a:spAutoFit/>
          </a:bodyPr>
          <a:lstStyle/>
          <a:p>
            <a:pPr algn="ctr"/>
            <a:r>
              <a:rPr lang="en-US" sz="1350" dirty="0">
                <a:solidFill>
                  <a:srgbClr val="FFC000"/>
                </a:solidFill>
              </a:rPr>
              <a:t>mTOR</a:t>
            </a:r>
          </a:p>
          <a:p>
            <a:r>
              <a:rPr lang="en-US" sz="1350" dirty="0">
                <a:solidFill>
                  <a:srgbClr val="FFC000"/>
                </a:solidFill>
              </a:rPr>
              <a:t>Targets</a:t>
            </a:r>
          </a:p>
        </p:txBody>
      </p:sp>
      <p:sp>
        <p:nvSpPr>
          <p:cNvPr id="17" name="TextBox 16">
            <a:extLst>
              <a:ext uri="{FF2B5EF4-FFF2-40B4-BE49-F238E27FC236}">
                <a16:creationId xmlns:a16="http://schemas.microsoft.com/office/drawing/2014/main" id="{6E371A21-68C8-2BAB-3693-F17E0088E21A}"/>
              </a:ext>
            </a:extLst>
          </p:cNvPr>
          <p:cNvSpPr txBox="1"/>
          <p:nvPr/>
        </p:nvSpPr>
        <p:spPr>
          <a:xfrm>
            <a:off x="316392" y="3386437"/>
            <a:ext cx="688971" cy="507831"/>
          </a:xfrm>
          <a:prstGeom prst="rect">
            <a:avLst/>
          </a:prstGeom>
          <a:noFill/>
        </p:spPr>
        <p:txBody>
          <a:bodyPr wrap="none" rtlCol="0">
            <a:spAutoFit/>
          </a:bodyPr>
          <a:lstStyle/>
          <a:p>
            <a:pPr algn="ctr"/>
            <a:r>
              <a:rPr lang="en-US" sz="1350" dirty="0">
                <a:solidFill>
                  <a:srgbClr val="0070C0"/>
                </a:solidFill>
              </a:rPr>
              <a:t>AKT </a:t>
            </a:r>
          </a:p>
          <a:p>
            <a:r>
              <a:rPr lang="en-US" sz="1350" dirty="0">
                <a:solidFill>
                  <a:srgbClr val="0070C0"/>
                </a:solidFill>
              </a:rPr>
              <a:t>Targets</a:t>
            </a:r>
          </a:p>
        </p:txBody>
      </p:sp>
      <p:sp>
        <p:nvSpPr>
          <p:cNvPr id="18" name="TextBox 17">
            <a:extLst>
              <a:ext uri="{FF2B5EF4-FFF2-40B4-BE49-F238E27FC236}">
                <a16:creationId xmlns:a16="http://schemas.microsoft.com/office/drawing/2014/main" id="{5EEC64A4-242A-2869-46B3-9269CD60C8AD}"/>
              </a:ext>
            </a:extLst>
          </p:cNvPr>
          <p:cNvSpPr txBox="1"/>
          <p:nvPr/>
        </p:nvSpPr>
        <p:spPr>
          <a:xfrm>
            <a:off x="431112" y="1949103"/>
            <a:ext cx="1168397" cy="300082"/>
          </a:xfrm>
          <a:prstGeom prst="rect">
            <a:avLst/>
          </a:prstGeom>
          <a:noFill/>
        </p:spPr>
        <p:txBody>
          <a:bodyPr wrap="none" rtlCol="0">
            <a:spAutoFit/>
          </a:bodyPr>
          <a:lstStyle/>
          <a:p>
            <a:r>
              <a:rPr lang="en-US" sz="1350" dirty="0"/>
              <a:t>Western Blots</a:t>
            </a:r>
          </a:p>
        </p:txBody>
      </p:sp>
    </p:spTree>
    <p:extLst>
      <p:ext uri="{BB962C8B-B14F-4D97-AF65-F5344CB8AC3E}">
        <p14:creationId xmlns:p14="http://schemas.microsoft.com/office/powerpoint/2010/main" val="3669387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5A7FC-A90B-4009-3106-B1BC628F24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4BC3CAF-0EE5-5514-F7D5-E61DD625913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1364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346" y="-39635"/>
            <a:ext cx="8331308" cy="1325563"/>
          </a:xfrm>
        </p:spPr>
        <p:txBody>
          <a:bodyPr>
            <a:normAutofit/>
          </a:bodyPr>
          <a:lstStyle/>
          <a:p>
            <a:r>
              <a:rPr lang="en-US" dirty="0" err="1"/>
              <a:t>RNAi</a:t>
            </a:r>
            <a:r>
              <a:rPr lang="en-US" dirty="0"/>
              <a:t> or CRISPR: Which one to Use?</a:t>
            </a:r>
          </a:p>
        </p:txBody>
      </p:sp>
      <p:sp>
        <p:nvSpPr>
          <p:cNvPr id="3" name="Content Placeholder 2"/>
          <p:cNvSpPr>
            <a:spLocks noGrp="1"/>
          </p:cNvSpPr>
          <p:nvPr>
            <p:ph idx="1"/>
          </p:nvPr>
        </p:nvSpPr>
        <p:spPr>
          <a:xfrm>
            <a:off x="457200" y="1166018"/>
            <a:ext cx="8229600" cy="4912717"/>
          </a:xfrm>
        </p:spPr>
        <p:txBody>
          <a:bodyPr>
            <a:normAutofit lnSpcReduction="10000"/>
          </a:bodyPr>
          <a:lstStyle/>
          <a:p>
            <a:r>
              <a:rPr lang="en-US" dirty="0" err="1"/>
              <a:t>Morgans</a:t>
            </a:r>
            <a:r>
              <a:rPr lang="en-US" dirty="0"/>
              <a:t> and colleagues conducted genome-wide shRNA and CRISPR dropout screens in parallel</a:t>
            </a:r>
          </a:p>
          <a:p>
            <a:r>
              <a:rPr lang="en-US" dirty="0"/>
              <a:t>Used a “gold standard” of 217 well established </a:t>
            </a:r>
            <a:r>
              <a:rPr lang="en-US" i="1" dirty="0"/>
              <a:t>essential</a:t>
            </a:r>
            <a:r>
              <a:rPr lang="en-US" dirty="0"/>
              <a:t> genes and 947 </a:t>
            </a:r>
            <a:r>
              <a:rPr lang="en-US" i="1" dirty="0"/>
              <a:t>non-essential</a:t>
            </a:r>
            <a:r>
              <a:rPr lang="en-US" dirty="0"/>
              <a:t> genes to identify true-positive and false-positive hits recovered with each technology</a:t>
            </a:r>
          </a:p>
          <a:p>
            <a:pPr lvl="1"/>
            <a:r>
              <a:rPr lang="en-US" dirty="0"/>
              <a:t>Plotted as Receiver Operating Characteristic (ROC) curve </a:t>
            </a:r>
            <a:r>
              <a:rPr lang="en-US" dirty="0">
                <a:sym typeface="Wingdings"/>
              </a:rPr>
              <a:t> plot true positives vs false positive in order to determine the appropriate cut-off for “hits”</a:t>
            </a:r>
          </a:p>
          <a:p>
            <a:pPr lvl="1"/>
            <a:r>
              <a:rPr lang="en-US" dirty="0" err="1"/>
              <a:t>casTLE</a:t>
            </a:r>
            <a:r>
              <a:rPr lang="en-US" dirty="0"/>
              <a:t> and GO analysis of shRNA &amp; CRISPR screens performed in parallel demonstrated that these two distinct gene perturbation approaches have the potential to </a:t>
            </a:r>
            <a:r>
              <a:rPr lang="en-US" b="1" i="1" dirty="0"/>
              <a:t>complement one another</a:t>
            </a:r>
          </a:p>
          <a:p>
            <a:pPr lvl="1"/>
            <a:endParaRPr lang="en-US" dirty="0"/>
          </a:p>
        </p:txBody>
      </p:sp>
      <p:sp>
        <p:nvSpPr>
          <p:cNvPr id="4" name="TextBox 3"/>
          <p:cNvSpPr txBox="1"/>
          <p:nvPr/>
        </p:nvSpPr>
        <p:spPr>
          <a:xfrm>
            <a:off x="4477224" y="6078735"/>
            <a:ext cx="4357458" cy="369332"/>
          </a:xfrm>
          <a:prstGeom prst="rect">
            <a:avLst/>
          </a:prstGeom>
          <a:noFill/>
        </p:spPr>
        <p:txBody>
          <a:bodyPr wrap="none" rtlCol="0">
            <a:spAutoFit/>
          </a:bodyPr>
          <a:lstStyle/>
          <a:p>
            <a:r>
              <a:rPr lang="en-US" dirty="0" err="1"/>
              <a:t>Morgens</a:t>
            </a:r>
            <a:r>
              <a:rPr lang="en-US" dirty="0"/>
              <a:t>, </a:t>
            </a:r>
            <a:r>
              <a:rPr lang="en-US" dirty="0" err="1"/>
              <a:t>Bassik</a:t>
            </a:r>
            <a:r>
              <a:rPr lang="en-US" dirty="0"/>
              <a:t>, et al, Nat </a:t>
            </a:r>
            <a:r>
              <a:rPr lang="en-US" dirty="0" err="1"/>
              <a:t>Biotechnol</a:t>
            </a:r>
            <a:r>
              <a:rPr lang="en-US" dirty="0"/>
              <a:t> 2016</a:t>
            </a:r>
          </a:p>
        </p:txBody>
      </p:sp>
    </p:spTree>
    <p:extLst>
      <p:ext uri="{BB962C8B-B14F-4D97-AF65-F5344CB8AC3E}">
        <p14:creationId xmlns:p14="http://schemas.microsoft.com/office/powerpoint/2010/main" val="944312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745" y="720146"/>
            <a:ext cx="61420" cy="144273"/>
          </a:xfrm>
        </p:spPr>
        <p:txBody>
          <a:bodyPr>
            <a:normAutofit fontScale="90000"/>
          </a:bodyPr>
          <a:lstStyle/>
          <a:p>
            <a:endParaRPr lang="en-US" dirty="0"/>
          </a:p>
        </p:txBody>
      </p:sp>
      <p:pic>
        <p:nvPicPr>
          <p:cNvPr id="4" name="Content Placeholder 3"/>
          <p:cNvPicPr>
            <a:picLocks noGrp="1" noChangeAspect="1"/>
          </p:cNvPicPr>
          <p:nvPr>
            <p:ph idx="1"/>
          </p:nvPr>
        </p:nvPicPr>
        <p:blipFill rotWithShape="1">
          <a:blip r:embed="rId2"/>
          <a:srcRect l="-21047" r="-21047"/>
          <a:stretch/>
        </p:blipFill>
        <p:spPr>
          <a:xfrm>
            <a:off x="-884929" y="73240"/>
            <a:ext cx="5791872" cy="3145155"/>
          </a:xfrm>
        </p:spPr>
      </p:pic>
      <p:pic>
        <p:nvPicPr>
          <p:cNvPr id="5" name="Picture 4"/>
          <p:cNvPicPr>
            <a:picLocks noChangeAspect="1"/>
          </p:cNvPicPr>
          <p:nvPr/>
        </p:nvPicPr>
        <p:blipFill>
          <a:blip r:embed="rId3"/>
          <a:stretch>
            <a:fillRect/>
          </a:stretch>
        </p:blipFill>
        <p:spPr>
          <a:xfrm>
            <a:off x="3567070" y="3146012"/>
            <a:ext cx="5150796" cy="3556875"/>
          </a:xfrm>
          <a:prstGeom prst="rect">
            <a:avLst/>
          </a:prstGeom>
        </p:spPr>
      </p:pic>
      <p:pic>
        <p:nvPicPr>
          <p:cNvPr id="7" name="Picture 6" descr="Screen Shot 2016-05-15 at 9.28.21 PM.png"/>
          <p:cNvPicPr>
            <a:picLocks noChangeAspect="1"/>
          </p:cNvPicPr>
          <p:nvPr/>
        </p:nvPicPr>
        <p:blipFill>
          <a:blip r:embed="rId4"/>
          <a:stretch>
            <a:fillRect/>
          </a:stretch>
        </p:blipFill>
        <p:spPr>
          <a:xfrm>
            <a:off x="4019341" y="349005"/>
            <a:ext cx="4698525" cy="2718142"/>
          </a:xfrm>
          <a:prstGeom prst="rect">
            <a:avLst/>
          </a:prstGeom>
        </p:spPr>
      </p:pic>
      <p:pic>
        <p:nvPicPr>
          <p:cNvPr id="8" name="Picture 7" descr="Screen Shot 2016-05-15 at 9.56.01 PM.png"/>
          <p:cNvPicPr>
            <a:picLocks noChangeAspect="1"/>
          </p:cNvPicPr>
          <p:nvPr/>
        </p:nvPicPr>
        <p:blipFill>
          <a:blip r:embed="rId5"/>
          <a:stretch>
            <a:fillRect/>
          </a:stretch>
        </p:blipFill>
        <p:spPr>
          <a:xfrm>
            <a:off x="209412" y="3207906"/>
            <a:ext cx="3193750" cy="3553337"/>
          </a:xfrm>
          <a:prstGeom prst="rect">
            <a:avLst/>
          </a:prstGeom>
        </p:spPr>
      </p:pic>
      <p:sp>
        <p:nvSpPr>
          <p:cNvPr id="3" name="TextBox 2"/>
          <p:cNvSpPr txBox="1"/>
          <p:nvPr/>
        </p:nvSpPr>
        <p:spPr>
          <a:xfrm>
            <a:off x="1823902" y="84496"/>
            <a:ext cx="652643" cy="369332"/>
          </a:xfrm>
          <a:prstGeom prst="rect">
            <a:avLst/>
          </a:prstGeom>
          <a:noFill/>
        </p:spPr>
        <p:txBody>
          <a:bodyPr wrap="none" rtlCol="0">
            <a:spAutoFit/>
          </a:bodyPr>
          <a:lstStyle/>
          <a:p>
            <a:r>
              <a:rPr lang="en-US" dirty="0"/>
              <a:t>2016</a:t>
            </a:r>
          </a:p>
        </p:txBody>
      </p:sp>
    </p:spTree>
    <p:extLst>
      <p:ext uri="{BB962C8B-B14F-4D97-AF65-F5344CB8AC3E}">
        <p14:creationId xmlns:p14="http://schemas.microsoft.com/office/powerpoint/2010/main" val="2275615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455F58B-2A20-F661-8FC5-51BA5528F6A8}"/>
              </a:ext>
            </a:extLst>
          </p:cNvPr>
          <p:cNvSpPr>
            <a:spLocks noGrp="1"/>
          </p:cNvSpPr>
          <p:nvPr>
            <p:ph type="title"/>
          </p:nvPr>
        </p:nvSpPr>
        <p:spPr>
          <a:xfrm>
            <a:off x="535488" y="951196"/>
            <a:ext cx="7865523" cy="864296"/>
          </a:xfrm>
        </p:spPr>
        <p:txBody>
          <a:bodyPr>
            <a:normAutofit/>
          </a:bodyPr>
          <a:lstStyle/>
          <a:p>
            <a:pPr>
              <a:defRPr/>
            </a:pPr>
            <a:r>
              <a:rPr lang="en-US" sz="2700" dirty="0">
                <a:latin typeface="Georgia" panose="02040502050405020303" pitchFamily="18" charset="0"/>
              </a:rPr>
              <a:t>GES Core Facility: CRISPR, Base editing, cloning, barcodes, virus production and RNAi capabilities</a:t>
            </a:r>
          </a:p>
        </p:txBody>
      </p:sp>
      <p:grpSp>
        <p:nvGrpSpPr>
          <p:cNvPr id="26626" name="Group 1">
            <a:extLst>
              <a:ext uri="{FF2B5EF4-FFF2-40B4-BE49-F238E27FC236}">
                <a16:creationId xmlns:a16="http://schemas.microsoft.com/office/drawing/2014/main" id="{ADBE1D57-9EE7-5DF1-0DAF-F324B1F24E1B}"/>
              </a:ext>
            </a:extLst>
          </p:cNvPr>
          <p:cNvGrpSpPr>
            <a:grpSpLocks/>
          </p:cNvGrpSpPr>
          <p:nvPr/>
        </p:nvGrpSpPr>
        <p:grpSpPr bwMode="auto">
          <a:xfrm>
            <a:off x="86330" y="1817304"/>
            <a:ext cx="8971338" cy="4168340"/>
            <a:chOff x="815975" y="2722892"/>
            <a:chExt cx="7270976" cy="3965794"/>
          </a:xfrm>
        </p:grpSpPr>
        <p:sp>
          <p:nvSpPr>
            <p:cNvPr id="26627" name="TextBox 4">
              <a:extLst>
                <a:ext uri="{FF2B5EF4-FFF2-40B4-BE49-F238E27FC236}">
                  <a16:creationId xmlns:a16="http://schemas.microsoft.com/office/drawing/2014/main" id="{1D1640F5-777A-D05E-31FD-CD906145320B}"/>
                </a:ext>
              </a:extLst>
            </p:cNvPr>
            <p:cNvSpPr txBox="1">
              <a:spLocks noChangeArrowheads="1"/>
            </p:cNvSpPr>
            <p:nvPr/>
          </p:nvSpPr>
          <p:spPr bwMode="auto">
            <a:xfrm>
              <a:off x="815975" y="6337300"/>
              <a:ext cx="149718" cy="351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800">
                <a:cs typeface="Arial" panose="020B0604020202020204" pitchFamily="34" charset="0"/>
              </a:endParaRPr>
            </a:p>
          </p:txBody>
        </p:sp>
        <p:pic>
          <p:nvPicPr>
            <p:cNvPr id="26628" name="Diagram 1">
              <a:extLst>
                <a:ext uri="{FF2B5EF4-FFF2-40B4-BE49-F238E27FC236}">
                  <a16:creationId xmlns:a16="http://schemas.microsoft.com/office/drawing/2014/main" id="{9787F49B-A7D5-28FA-6E4A-BC29024A151A}"/>
                </a:ext>
              </a:extLst>
            </p:cNvPr>
            <p:cNvPicPr>
              <a:picLocks noChangeArrowheads="1"/>
            </p:cNvPicPr>
            <p:nvPr/>
          </p:nvPicPr>
          <p:blipFill>
            <a:blip r:embed="rId2">
              <a:extLst>
                <a:ext uri="{28A0092B-C50C-407E-A947-70E740481C1C}">
                  <a14:useLocalDpi xmlns:a14="http://schemas.microsoft.com/office/drawing/2010/main" val="0"/>
                </a:ext>
              </a:extLst>
            </a:blip>
            <a:srcRect t="54849"/>
            <a:stretch>
              <a:fillRect/>
            </a:stretch>
          </p:blipFill>
          <p:spPr bwMode="auto">
            <a:xfrm>
              <a:off x="1099568" y="2722892"/>
              <a:ext cx="6388100" cy="161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nip Diagonal Corner Rectangle 8">
              <a:extLst>
                <a:ext uri="{FF2B5EF4-FFF2-40B4-BE49-F238E27FC236}">
                  <a16:creationId xmlns:a16="http://schemas.microsoft.com/office/drawing/2014/main" id="{45731EBC-A86D-194C-DC61-B96EBDBA0F67}"/>
                </a:ext>
              </a:extLst>
            </p:cNvPr>
            <p:cNvSpPr/>
            <p:nvPr/>
          </p:nvSpPr>
          <p:spPr bwMode="auto">
            <a:xfrm>
              <a:off x="1275174" y="3932854"/>
              <a:ext cx="1931582" cy="2104322"/>
            </a:xfrm>
            <a:prstGeom prst="snip2DiagRect">
              <a:avLst/>
            </a:pr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26630" name="TextBox 4">
              <a:extLst>
                <a:ext uri="{FF2B5EF4-FFF2-40B4-BE49-F238E27FC236}">
                  <a16:creationId xmlns:a16="http://schemas.microsoft.com/office/drawing/2014/main" id="{6750FDF4-FDFE-67D5-3BEE-697F59859EA7}"/>
                </a:ext>
              </a:extLst>
            </p:cNvPr>
            <p:cNvSpPr txBox="1">
              <a:spLocks noChangeArrowheads="1"/>
            </p:cNvSpPr>
            <p:nvPr/>
          </p:nvSpPr>
          <p:spPr bwMode="auto">
            <a:xfrm>
              <a:off x="1275174" y="3918893"/>
              <a:ext cx="1803623" cy="199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pPr>
              <a:endParaRPr lang="en-US" altLang="en-US" sz="1050" dirty="0">
                <a:latin typeface="Calibri" panose="020F0502020204030204" pitchFamily="34" charset="0"/>
                <a:cs typeface="Arial" panose="020B0604020202020204" pitchFamily="34" charset="0"/>
              </a:endParaRPr>
            </a:p>
            <a:p>
              <a:pPr>
                <a:spcBef>
                  <a:spcPct val="0"/>
                </a:spcBef>
              </a:pPr>
              <a:endParaRPr lang="en-US" altLang="en-US" sz="1200" dirty="0">
                <a:latin typeface="Calibri" panose="020F0502020204030204" pitchFamily="34" charset="0"/>
                <a:cs typeface="Arial" panose="020B0604020202020204" pitchFamily="34" charset="0"/>
              </a:endParaRPr>
            </a:p>
            <a:p>
              <a:pPr>
                <a:spcBef>
                  <a:spcPct val="0"/>
                </a:spcBef>
              </a:pPr>
              <a:r>
                <a:rPr lang="en-US" altLang="en-US" sz="1350" dirty="0">
                  <a:latin typeface="Calibri" panose="020F0502020204030204" pitchFamily="34" charset="0"/>
                  <a:cs typeface="Arial" panose="020B0604020202020204" pitchFamily="34" charset="0"/>
                </a:rPr>
                <a:t>Individual/Tandem </a:t>
              </a:r>
              <a:r>
                <a:rPr lang="en-US" altLang="en-US" sz="1350" dirty="0" err="1">
                  <a:latin typeface="Calibri" panose="020F0502020204030204" pitchFamily="34" charset="0"/>
                  <a:cs typeface="Arial" panose="020B0604020202020204" pitchFamily="34" charset="0"/>
                </a:rPr>
                <a:t>shRNAs</a:t>
              </a:r>
              <a:endParaRPr lang="en-US" altLang="en-US" sz="1350" dirty="0">
                <a:latin typeface="Calibri" panose="020F0502020204030204" pitchFamily="34" charset="0"/>
                <a:cs typeface="Arial" panose="020B0604020202020204" pitchFamily="34" charset="0"/>
              </a:endParaRPr>
            </a:p>
            <a:p>
              <a:pPr>
                <a:spcBef>
                  <a:spcPct val="0"/>
                </a:spcBef>
              </a:pPr>
              <a:r>
                <a:rPr lang="en-US" altLang="en-US" sz="1350" dirty="0">
                  <a:latin typeface="Calibri" panose="020F0502020204030204" pitchFamily="34" charset="0"/>
                  <a:cs typeface="Arial" panose="020B0604020202020204" pitchFamily="34" charset="0"/>
                </a:rPr>
                <a:t>Individual/Tandem sgRNA</a:t>
              </a:r>
            </a:p>
            <a:p>
              <a:pPr>
                <a:spcBef>
                  <a:spcPct val="0"/>
                </a:spcBef>
              </a:pPr>
              <a:r>
                <a:rPr lang="en-US" altLang="en-US" sz="1350" dirty="0">
                  <a:latin typeface="Calibri" panose="020F0502020204030204" pitchFamily="34" charset="0"/>
                  <a:cs typeface="Arial" panose="020B0604020202020204" pitchFamily="34" charset="0"/>
                </a:rPr>
                <a:t>gDNA extraction</a:t>
              </a:r>
            </a:p>
            <a:p>
              <a:pPr>
                <a:spcBef>
                  <a:spcPct val="0"/>
                </a:spcBef>
              </a:pPr>
              <a:r>
                <a:rPr lang="en-US" altLang="en-US" sz="1350" dirty="0" err="1">
                  <a:latin typeface="Calibri" panose="020F0502020204030204" pitchFamily="34" charset="0"/>
                  <a:cs typeface="Arial" panose="020B0604020202020204" pitchFamily="34" charset="0"/>
                </a:rPr>
                <a:t>HiSeq</a:t>
              </a:r>
              <a:r>
                <a:rPr lang="en-US" altLang="en-US" sz="1350" dirty="0">
                  <a:latin typeface="Calibri" panose="020F0502020204030204" pitchFamily="34" charset="0"/>
                  <a:cs typeface="Arial" panose="020B0604020202020204" pitchFamily="34" charset="0"/>
                </a:rPr>
                <a:t> Sample Prep</a:t>
              </a:r>
            </a:p>
            <a:p>
              <a:pPr>
                <a:spcBef>
                  <a:spcPct val="0"/>
                </a:spcBef>
              </a:pPr>
              <a:r>
                <a:rPr lang="en-US" altLang="en-US" sz="1350" dirty="0">
                  <a:latin typeface="Calibri" panose="020F0502020204030204" pitchFamily="34" charset="0"/>
                  <a:cs typeface="Arial" panose="020B0604020202020204" pitchFamily="34" charset="0"/>
                </a:rPr>
                <a:t>CRISPR-seq</a:t>
              </a:r>
            </a:p>
            <a:p>
              <a:pPr>
                <a:spcBef>
                  <a:spcPct val="0"/>
                </a:spcBef>
              </a:pPr>
              <a:r>
                <a:rPr lang="en-US" altLang="en-US" sz="1350" dirty="0">
                  <a:latin typeface="Calibri" panose="020F0502020204030204" pitchFamily="34" charset="0"/>
                  <a:cs typeface="Arial" panose="020B0604020202020204" pitchFamily="34" charset="0"/>
                </a:rPr>
                <a:t>Vector Modification </a:t>
              </a:r>
            </a:p>
            <a:p>
              <a:pPr>
                <a:spcBef>
                  <a:spcPct val="0"/>
                </a:spcBef>
              </a:pPr>
              <a:r>
                <a:rPr lang="en-US" altLang="en-US" sz="1350" dirty="0">
                  <a:latin typeface="Calibri" panose="020F0502020204030204" pitchFamily="34" charset="0"/>
                  <a:cs typeface="Arial" panose="020B0604020202020204" pitchFamily="34" charset="0"/>
                </a:rPr>
                <a:t>cDNA cloning</a:t>
              </a:r>
            </a:p>
          </p:txBody>
        </p:sp>
        <p:sp>
          <p:nvSpPr>
            <p:cNvPr id="11" name="Snip Diagonal Corner Rectangle 10">
              <a:extLst>
                <a:ext uri="{FF2B5EF4-FFF2-40B4-BE49-F238E27FC236}">
                  <a16:creationId xmlns:a16="http://schemas.microsoft.com/office/drawing/2014/main" id="{ACBA6C1C-6E98-4C5D-F897-55EA23EC5B98}"/>
                </a:ext>
              </a:extLst>
            </p:cNvPr>
            <p:cNvSpPr/>
            <p:nvPr/>
          </p:nvSpPr>
          <p:spPr bwMode="auto">
            <a:xfrm>
              <a:off x="3603372" y="3932854"/>
              <a:ext cx="1803623" cy="2231218"/>
            </a:xfrm>
            <a:prstGeom prst="snip2DiagRect">
              <a:avLst/>
            </a:prstGeom>
            <a:solidFill>
              <a:srgbClr val="FFFFFF"/>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26632" name="TextBox 11">
              <a:extLst>
                <a:ext uri="{FF2B5EF4-FFF2-40B4-BE49-F238E27FC236}">
                  <a16:creationId xmlns:a16="http://schemas.microsoft.com/office/drawing/2014/main" id="{4ABA4954-C28D-14D0-858D-6CCA3710E672}"/>
                </a:ext>
              </a:extLst>
            </p:cNvPr>
            <p:cNvSpPr txBox="1">
              <a:spLocks noChangeArrowheads="1"/>
            </p:cNvSpPr>
            <p:nvPr/>
          </p:nvSpPr>
          <p:spPr bwMode="auto">
            <a:xfrm>
              <a:off x="5803608" y="4030190"/>
              <a:ext cx="2283343" cy="23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pPr>
              <a:endParaRPr lang="en-US" altLang="en-US" sz="900" dirty="0">
                <a:latin typeface="Calibri" panose="020F0502020204030204" pitchFamily="34" charset="0"/>
                <a:cs typeface="Arial" panose="020B0604020202020204" pitchFamily="34" charset="0"/>
              </a:endParaRPr>
            </a:p>
            <a:p>
              <a:pPr>
                <a:spcBef>
                  <a:spcPct val="0"/>
                </a:spcBef>
              </a:pPr>
              <a:endParaRPr lang="en-US" altLang="en-US" sz="900" dirty="0">
                <a:latin typeface="Calibri" panose="020F0502020204030204" pitchFamily="34" charset="0"/>
                <a:cs typeface="Arial" panose="020B0604020202020204" pitchFamily="34" charset="0"/>
              </a:endParaRPr>
            </a:p>
            <a:p>
              <a:pPr>
                <a:spcBef>
                  <a:spcPct val="0"/>
                </a:spcBef>
              </a:pPr>
              <a:r>
                <a:rPr lang="en-US" altLang="en-US" sz="1350" dirty="0">
                  <a:latin typeface="Calibri" panose="020F0502020204030204" pitchFamily="34" charset="0"/>
                  <a:cs typeface="Arial" panose="020B0604020202020204" pitchFamily="34" charset="0"/>
                </a:rPr>
                <a:t>Custom </a:t>
              </a:r>
              <a:r>
                <a:rPr lang="en-US" altLang="en-US" sz="1350" dirty="0" err="1">
                  <a:latin typeface="Calibri" panose="020F0502020204030204" pitchFamily="34" charset="0"/>
                  <a:cs typeface="Arial" panose="020B0604020202020204" pitchFamily="34" charset="0"/>
                </a:rPr>
                <a:t>sh</a:t>
              </a:r>
              <a:r>
                <a:rPr lang="en-US" altLang="en-US" sz="1350" dirty="0">
                  <a:latin typeface="Calibri" panose="020F0502020204030204" pitchFamily="34" charset="0"/>
                  <a:cs typeface="Arial" panose="020B0604020202020204" pitchFamily="34" charset="0"/>
                </a:rPr>
                <a:t>/sgRNA libraries</a:t>
              </a:r>
            </a:p>
            <a:p>
              <a:pPr>
                <a:spcBef>
                  <a:spcPct val="0"/>
                </a:spcBef>
              </a:pPr>
              <a:r>
                <a:rPr lang="en-US" altLang="en-US" sz="1350" dirty="0">
                  <a:latin typeface="Calibri" panose="020F0502020204030204" pitchFamily="34" charset="0"/>
                  <a:cs typeface="Arial" panose="020B0604020202020204" pitchFamily="34" charset="0"/>
                </a:rPr>
                <a:t>Prediction, design, cloning</a:t>
              </a:r>
            </a:p>
            <a:p>
              <a:pPr>
                <a:spcBef>
                  <a:spcPct val="0"/>
                </a:spcBef>
              </a:pPr>
              <a:r>
                <a:rPr lang="en-US" altLang="en-US" sz="1350" dirty="0">
                  <a:latin typeface="Calibri" panose="020F0502020204030204" pitchFamily="34" charset="0"/>
                  <a:cs typeface="Arial" panose="020B0604020202020204" pitchFamily="34" charset="0"/>
                </a:rPr>
                <a:t>Whole Genome Pooled          screens (Brunello, Brie)</a:t>
              </a:r>
            </a:p>
            <a:p>
              <a:pPr>
                <a:spcBef>
                  <a:spcPct val="0"/>
                </a:spcBef>
              </a:pPr>
              <a:r>
                <a:rPr lang="en-US" altLang="en-US" sz="1350" dirty="0" err="1">
                  <a:latin typeface="Calibri" panose="020F0502020204030204" pitchFamily="34" charset="0"/>
                  <a:cs typeface="Arial" panose="020B0604020202020204" pitchFamily="34" charset="0"/>
                </a:rPr>
                <a:t>MaGECK</a:t>
              </a:r>
              <a:r>
                <a:rPr lang="en-US" altLang="en-US" sz="1350" dirty="0">
                  <a:latin typeface="Calibri" panose="020F0502020204030204" pitchFamily="34" charset="0"/>
                  <a:cs typeface="Arial" panose="020B0604020202020204" pitchFamily="34" charset="0"/>
                </a:rPr>
                <a:t> analysis</a:t>
              </a:r>
            </a:p>
            <a:p>
              <a:pPr>
                <a:spcBef>
                  <a:spcPct val="0"/>
                </a:spcBef>
              </a:pPr>
              <a:r>
                <a:rPr lang="en-US" altLang="en-US" sz="1350" dirty="0" err="1">
                  <a:latin typeface="Calibri" panose="020F0502020204030204" pitchFamily="34" charset="0"/>
                  <a:cs typeface="Arial" panose="020B0604020202020204" pitchFamily="34" charset="0"/>
                </a:rPr>
                <a:t>CRISPRi</a:t>
              </a:r>
              <a:r>
                <a:rPr lang="en-US" altLang="en-US" sz="1350" dirty="0">
                  <a:latin typeface="Calibri" panose="020F0502020204030204" pitchFamily="34" charset="0"/>
                  <a:cs typeface="Arial" panose="020B0604020202020204" pitchFamily="34" charset="0"/>
                </a:rPr>
                <a:t> technology</a:t>
              </a:r>
            </a:p>
            <a:p>
              <a:pPr>
                <a:spcBef>
                  <a:spcPct val="0"/>
                </a:spcBef>
              </a:pPr>
              <a:r>
                <a:rPr lang="en-US" altLang="en-US" sz="1350" dirty="0" err="1">
                  <a:latin typeface="Calibri" panose="020F0502020204030204" pitchFamily="34" charset="0"/>
                  <a:cs typeface="Arial" panose="020B0604020202020204" pitchFamily="34" charset="0"/>
                </a:rPr>
                <a:t>CRISPRa</a:t>
              </a:r>
              <a:r>
                <a:rPr lang="en-US" altLang="en-US" sz="1350" dirty="0">
                  <a:latin typeface="Calibri" panose="020F0502020204030204" pitchFamily="34" charset="0"/>
                  <a:cs typeface="Arial" panose="020B0604020202020204" pitchFamily="34" charset="0"/>
                </a:rPr>
                <a:t> technology</a:t>
              </a:r>
            </a:p>
            <a:p>
              <a:pPr>
                <a:spcBef>
                  <a:spcPct val="0"/>
                </a:spcBef>
              </a:pPr>
              <a:r>
                <a:rPr lang="en-US" altLang="en-US" sz="1350" dirty="0">
                  <a:latin typeface="Calibri" panose="020F0502020204030204" pitchFamily="34" charset="0"/>
                  <a:cs typeface="Arial" panose="020B0604020202020204" pitchFamily="34" charset="0"/>
                </a:rPr>
                <a:t>Barcode libraries</a:t>
              </a:r>
            </a:p>
            <a:p>
              <a:pPr>
                <a:spcBef>
                  <a:spcPct val="0"/>
                </a:spcBef>
              </a:pPr>
              <a:r>
                <a:rPr lang="en-US" altLang="en-US" sz="1350" i="1" dirty="0">
                  <a:latin typeface="Calibri" panose="020F0502020204030204" pitchFamily="34" charset="0"/>
                  <a:cs typeface="Arial" panose="020B0604020202020204" pitchFamily="34" charset="0"/>
                </a:rPr>
                <a:t>Arrayed</a:t>
              </a:r>
              <a:r>
                <a:rPr lang="en-US" altLang="en-US" sz="1350" dirty="0">
                  <a:latin typeface="Calibri" panose="020F0502020204030204" pitchFamily="34" charset="0"/>
                  <a:cs typeface="Arial" panose="020B0604020202020204" pitchFamily="34" charset="0"/>
                </a:rPr>
                <a:t> Genomic Libraries</a:t>
              </a:r>
            </a:p>
            <a:p>
              <a:pPr>
                <a:spcBef>
                  <a:spcPct val="0"/>
                </a:spcBef>
              </a:pPr>
              <a:endParaRPr lang="en-US" altLang="en-US" sz="900" dirty="0">
                <a:latin typeface="Calibri" panose="020F0502020204030204" pitchFamily="34" charset="0"/>
                <a:cs typeface="Arial" panose="020B0604020202020204" pitchFamily="34" charset="0"/>
              </a:endParaRPr>
            </a:p>
            <a:p>
              <a:pPr>
                <a:spcBef>
                  <a:spcPct val="0"/>
                </a:spcBef>
              </a:pPr>
              <a:endParaRPr lang="en-US" altLang="en-US" sz="900" dirty="0">
                <a:latin typeface="Calibri" panose="020F0502020204030204" pitchFamily="34" charset="0"/>
                <a:cs typeface="Arial" panose="020B0604020202020204" pitchFamily="34" charset="0"/>
              </a:endParaRPr>
            </a:p>
          </p:txBody>
        </p:sp>
        <p:sp>
          <p:nvSpPr>
            <p:cNvPr id="13" name="Snip Diagonal Corner Rectangle 12">
              <a:extLst>
                <a:ext uri="{FF2B5EF4-FFF2-40B4-BE49-F238E27FC236}">
                  <a16:creationId xmlns:a16="http://schemas.microsoft.com/office/drawing/2014/main" id="{C8D431C7-D3A7-C6A7-7CAB-E7DEE0C3CDAE}"/>
                </a:ext>
              </a:extLst>
            </p:cNvPr>
            <p:cNvSpPr/>
            <p:nvPr/>
          </p:nvSpPr>
          <p:spPr bwMode="auto">
            <a:xfrm>
              <a:off x="5762670" y="3972818"/>
              <a:ext cx="1792082" cy="2224866"/>
            </a:xfrm>
            <a:prstGeom prst="snip2DiagRect">
              <a:avLst/>
            </a:prstGeom>
            <a:no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26634" name="TextBox 14">
              <a:extLst>
                <a:ext uri="{FF2B5EF4-FFF2-40B4-BE49-F238E27FC236}">
                  <a16:creationId xmlns:a16="http://schemas.microsoft.com/office/drawing/2014/main" id="{E5BB8B7B-B3EF-151C-3514-6FCFD5E4CBF5}"/>
                </a:ext>
              </a:extLst>
            </p:cNvPr>
            <p:cNvSpPr txBox="1">
              <a:spLocks noChangeArrowheads="1"/>
            </p:cNvSpPr>
            <p:nvPr/>
          </p:nvSpPr>
          <p:spPr bwMode="auto">
            <a:xfrm>
              <a:off x="3603372" y="3972818"/>
              <a:ext cx="1803622" cy="182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pPr>
              <a:endParaRPr lang="en-US" altLang="en-US" sz="1200" dirty="0">
                <a:latin typeface="Calibri" panose="020F0502020204030204" pitchFamily="34" charset="0"/>
                <a:cs typeface="Arial" panose="020B0604020202020204" pitchFamily="34" charset="0"/>
              </a:endParaRPr>
            </a:p>
            <a:p>
              <a:pPr>
                <a:spcBef>
                  <a:spcPct val="0"/>
                </a:spcBef>
              </a:pPr>
              <a:endParaRPr lang="en-US" altLang="en-US" sz="1200" dirty="0">
                <a:latin typeface="Calibri" panose="020F0502020204030204" pitchFamily="34" charset="0"/>
                <a:cs typeface="Arial" panose="020B0604020202020204" pitchFamily="34" charset="0"/>
              </a:endParaRPr>
            </a:p>
            <a:p>
              <a:pPr>
                <a:spcBef>
                  <a:spcPct val="0"/>
                </a:spcBef>
              </a:pPr>
              <a:r>
                <a:rPr lang="en-US" altLang="en-US" sz="1350" b="1" dirty="0">
                  <a:latin typeface="Calibri" panose="020F0502020204030204" pitchFamily="34" charset="0"/>
                  <a:cs typeface="Arial" panose="020B0604020202020204" pitchFamily="34" charset="0"/>
                </a:rPr>
                <a:t>CRISPR KO/KI cell lines</a:t>
              </a:r>
            </a:p>
            <a:p>
              <a:pPr>
                <a:spcBef>
                  <a:spcPct val="0"/>
                </a:spcBef>
              </a:pPr>
              <a:r>
                <a:rPr lang="en-US" altLang="en-US" sz="1350" dirty="0">
                  <a:latin typeface="Calibri" panose="020F0502020204030204" pitchFamily="34" charset="0"/>
                  <a:cs typeface="Arial" panose="020B0604020202020204" pitchFamily="34" charset="0"/>
                </a:rPr>
                <a:t>shRNA-based KD cell lines</a:t>
              </a:r>
            </a:p>
            <a:p>
              <a:pPr>
                <a:spcBef>
                  <a:spcPct val="0"/>
                </a:spcBef>
              </a:pPr>
              <a:r>
                <a:rPr lang="en-US" altLang="en-US" sz="1350" dirty="0">
                  <a:latin typeface="Calibri" panose="020F0502020204030204" pitchFamily="34" charset="0"/>
                  <a:cs typeface="Arial" panose="020B0604020202020204" pitchFamily="34" charset="0"/>
                </a:rPr>
                <a:t>Base Editing CRISPR</a:t>
              </a:r>
            </a:p>
            <a:p>
              <a:pPr>
                <a:spcBef>
                  <a:spcPct val="0"/>
                </a:spcBef>
              </a:pPr>
              <a:r>
                <a:rPr lang="en-US" altLang="en-US" sz="1350" dirty="0">
                  <a:latin typeface="Calibri" panose="020F0502020204030204" pitchFamily="34" charset="0"/>
                  <a:cs typeface="Arial" panose="020B0604020202020204" pitchFamily="34" charset="0"/>
                </a:rPr>
                <a:t>Prime Editing</a:t>
              </a:r>
            </a:p>
            <a:p>
              <a:pPr>
                <a:spcBef>
                  <a:spcPct val="0"/>
                </a:spcBef>
              </a:pPr>
              <a:r>
                <a:rPr lang="en-US" altLang="en-US" sz="1350" dirty="0">
                  <a:latin typeface="Calibri" panose="020F0502020204030204" pitchFamily="34" charset="0"/>
                  <a:cs typeface="Arial" panose="020B0604020202020204" pitchFamily="34" charset="0"/>
                </a:rPr>
                <a:t>Virus Production</a:t>
              </a:r>
            </a:p>
            <a:p>
              <a:pPr>
                <a:spcBef>
                  <a:spcPct val="0"/>
                </a:spcBef>
              </a:pPr>
              <a:r>
                <a:rPr lang="en-US" altLang="en-US" sz="1350" dirty="0">
                  <a:latin typeface="Calibri" panose="020F0502020204030204" pitchFamily="34" charset="0"/>
                  <a:cs typeface="Arial" panose="020B0604020202020204" pitchFamily="34" charset="0"/>
                </a:rPr>
                <a:t>Virus Concentration</a:t>
              </a:r>
            </a:p>
            <a:p>
              <a:pPr>
                <a:spcBef>
                  <a:spcPct val="0"/>
                </a:spcBef>
              </a:pPr>
              <a:r>
                <a:rPr lang="en-US" altLang="en-US" sz="1350" dirty="0">
                  <a:latin typeface="Calibri" panose="020F0502020204030204" pitchFamily="34" charset="0"/>
                  <a:cs typeface="Arial" panose="020B0604020202020204" pitchFamily="34" charset="0"/>
                </a:rPr>
                <a:t>Electroporation Service</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3E7F0-50B8-9742-8A51-1A33D8EFD1DF}"/>
              </a:ext>
            </a:extLst>
          </p:cNvPr>
          <p:cNvSpPr>
            <a:spLocks noGrp="1"/>
          </p:cNvSpPr>
          <p:nvPr>
            <p:ph type="title"/>
          </p:nvPr>
        </p:nvSpPr>
        <p:spPr>
          <a:xfrm>
            <a:off x="729549" y="243538"/>
            <a:ext cx="7886700" cy="759150"/>
          </a:xfrm>
        </p:spPr>
        <p:txBody>
          <a:bodyPr>
            <a:normAutofit/>
          </a:bodyPr>
          <a:lstStyle/>
          <a:p>
            <a:r>
              <a:rPr lang="en-US" sz="2800" b="1" dirty="0"/>
              <a:t>What is </a:t>
            </a:r>
            <a:r>
              <a:rPr lang="en-US" sz="3200" b="1" dirty="0"/>
              <a:t>pooled screening</a:t>
            </a:r>
            <a:r>
              <a:rPr lang="en-US" sz="2800" b="1" dirty="0"/>
              <a:t>? How does it work?</a:t>
            </a:r>
          </a:p>
        </p:txBody>
      </p:sp>
      <p:sp>
        <p:nvSpPr>
          <p:cNvPr id="3" name="Content Placeholder 2">
            <a:extLst>
              <a:ext uri="{FF2B5EF4-FFF2-40B4-BE49-F238E27FC236}">
                <a16:creationId xmlns:a16="http://schemas.microsoft.com/office/drawing/2014/main" id="{8A52BACD-1E7B-F14E-8980-77285416EDF9}"/>
              </a:ext>
            </a:extLst>
          </p:cNvPr>
          <p:cNvSpPr>
            <a:spLocks noGrp="1"/>
          </p:cNvSpPr>
          <p:nvPr>
            <p:ph idx="1"/>
          </p:nvPr>
        </p:nvSpPr>
        <p:spPr>
          <a:xfrm>
            <a:off x="567853" y="1283447"/>
            <a:ext cx="7886700" cy="5018955"/>
          </a:xfrm>
        </p:spPr>
        <p:txBody>
          <a:bodyPr>
            <a:normAutofit fontScale="77500" lnSpcReduction="20000"/>
          </a:bodyPr>
          <a:lstStyle/>
          <a:p>
            <a:r>
              <a:rPr lang="en-US" dirty="0"/>
              <a:t>Start with a concept and model for your particular biology. Choose a readout: what is the “separator” which you will use?</a:t>
            </a:r>
          </a:p>
          <a:p>
            <a:r>
              <a:rPr lang="en-US" dirty="0"/>
              <a:t>What are you screening for? Depletion or enrichment of guides over time, drug sensitivity, expression of reporter, metastasis?</a:t>
            </a:r>
          </a:p>
          <a:p>
            <a:r>
              <a:rPr lang="en-US" dirty="0"/>
              <a:t>Should you use </a:t>
            </a:r>
            <a:r>
              <a:rPr lang="en-US" dirty="0" err="1"/>
              <a:t>RNAi</a:t>
            </a:r>
            <a:r>
              <a:rPr lang="en-US" dirty="0"/>
              <a:t> or CRISPR (re: use endogenous microRNA system </a:t>
            </a:r>
            <a:r>
              <a:rPr lang="en-US" dirty="0" err="1"/>
              <a:t>vs</a:t>
            </a:r>
            <a:r>
              <a:rPr lang="en-US" dirty="0"/>
              <a:t> introduction of a bacterial endonuclease)</a:t>
            </a:r>
          </a:p>
          <a:p>
            <a:r>
              <a:rPr lang="en-US" dirty="0"/>
              <a:t>For CRISPR KOs; use a single vector that incorporates the guide and Cas9, or two vector system? Efficiency is the trade-off</a:t>
            </a:r>
          </a:p>
          <a:p>
            <a:r>
              <a:rPr lang="en-US" dirty="0"/>
              <a:t>Mir-E shRNA (Gen III) vs stem loop shRNA (Gen II)TRC collection</a:t>
            </a:r>
          </a:p>
          <a:p>
            <a:r>
              <a:rPr lang="en-US" dirty="0" err="1"/>
              <a:t>siRNA</a:t>
            </a:r>
            <a:r>
              <a:rPr lang="en-US" dirty="0"/>
              <a:t> doesn’t integrate w/ the genome (short acting); enables phenotypes via high content, high-speed HCS microscopy</a:t>
            </a:r>
          </a:p>
          <a:p>
            <a:r>
              <a:rPr lang="en-US" dirty="0"/>
              <a:t>Multiplicity of infection (MOI), hint: lower is better (0.3 ideal)</a:t>
            </a:r>
          </a:p>
          <a:p>
            <a:r>
              <a:rPr lang="en-US" dirty="0"/>
              <a:t>Package your virus, infect, &amp; transduce the guides intra-</a:t>
            </a:r>
            <a:r>
              <a:rPr lang="en-US" dirty="0" err="1"/>
              <a:t>cellularly</a:t>
            </a:r>
            <a:endParaRPr lang="en-US" dirty="0"/>
          </a:p>
          <a:p>
            <a:r>
              <a:rPr lang="en-US" dirty="0"/>
              <a:t>Guide representation (typically between 1000 for a negative selection screen and 500 for a positive selection screen) </a:t>
            </a:r>
          </a:p>
          <a:p>
            <a:r>
              <a:rPr lang="en-US" dirty="0"/>
              <a:t>Number of technical/scientific replicates = 3 to 4 minimum</a:t>
            </a:r>
          </a:p>
          <a:p>
            <a:endParaRPr lang="en-US" dirty="0"/>
          </a:p>
          <a:p>
            <a:endParaRPr lang="en-US" dirty="0"/>
          </a:p>
        </p:txBody>
      </p:sp>
    </p:spTree>
    <p:extLst>
      <p:ext uri="{BB962C8B-B14F-4D97-AF65-F5344CB8AC3E}">
        <p14:creationId xmlns:p14="http://schemas.microsoft.com/office/powerpoint/2010/main" val="625885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63B5144F-A1C7-3337-4AAE-B7A9C4ED66C9}"/>
              </a:ext>
            </a:extLst>
          </p:cNvPr>
          <p:cNvSpPr>
            <a:spLocks noGrp="1"/>
          </p:cNvSpPr>
          <p:nvPr>
            <p:ph type="title"/>
          </p:nvPr>
        </p:nvSpPr>
        <p:spPr>
          <a:xfrm>
            <a:off x="685800" y="190500"/>
            <a:ext cx="7772400" cy="685800"/>
          </a:xfrm>
        </p:spPr>
        <p:txBody>
          <a:bodyPr>
            <a:normAutofit fontScale="90000"/>
          </a:bodyPr>
          <a:lstStyle/>
          <a:p>
            <a:pPr algn="ctr"/>
            <a:r>
              <a:rPr lang="en-US" altLang="en-US" sz="2800" dirty="0"/>
              <a:t>Multiplicity of Infection (MOI) for appropriate Guide (sgRNA) representation in pooled screens</a:t>
            </a:r>
          </a:p>
        </p:txBody>
      </p:sp>
      <p:pic>
        <p:nvPicPr>
          <p:cNvPr id="34818" name="Content Placeholder 1">
            <a:extLst>
              <a:ext uri="{FF2B5EF4-FFF2-40B4-BE49-F238E27FC236}">
                <a16:creationId xmlns:a16="http://schemas.microsoft.com/office/drawing/2014/main" id="{FB90FC2C-E6D5-75A7-2DB3-3C621B634C6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7331" r="-17331"/>
          <a:stretch>
            <a:fillRect/>
          </a:stretch>
        </p:blipFill>
        <p:spPr>
          <a:xfrm>
            <a:off x="15875" y="1142999"/>
            <a:ext cx="10070556" cy="5331759"/>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152" y="97530"/>
            <a:ext cx="7886700" cy="1325563"/>
          </a:xfrm>
        </p:spPr>
        <p:txBody>
          <a:bodyPr>
            <a:normAutofit/>
          </a:bodyPr>
          <a:lstStyle/>
          <a:p>
            <a:r>
              <a:rPr lang="en-US" sz="3200" b="1" dirty="0"/>
              <a:t>Expressing inducible </a:t>
            </a:r>
            <a:r>
              <a:rPr lang="en-US" sz="3200" b="1" dirty="0" err="1"/>
              <a:t>shRNAs</a:t>
            </a:r>
            <a:r>
              <a:rPr lang="en-US" sz="3200" b="1" dirty="0"/>
              <a:t> in human cells</a:t>
            </a:r>
          </a:p>
        </p:txBody>
      </p:sp>
      <p:pic>
        <p:nvPicPr>
          <p:cNvPr id="4" name="Content Placeholder 3"/>
          <p:cNvPicPr>
            <a:picLocks noGrp="1" noChangeAspect="1"/>
          </p:cNvPicPr>
          <p:nvPr>
            <p:ph idx="1"/>
          </p:nvPr>
        </p:nvPicPr>
        <p:blipFill>
          <a:blip r:embed="rId2"/>
          <a:srcRect t="4633" b="4633"/>
          <a:stretch>
            <a:fillRect/>
          </a:stretch>
        </p:blipFill>
        <p:spPr>
          <a:xfrm>
            <a:off x="328994" y="1339453"/>
            <a:ext cx="8221403" cy="4536004"/>
          </a:xfrm>
        </p:spPr>
      </p:pic>
      <p:sp>
        <p:nvSpPr>
          <p:cNvPr id="3" name="TextBox 2">
            <a:extLst>
              <a:ext uri="{FF2B5EF4-FFF2-40B4-BE49-F238E27FC236}">
                <a16:creationId xmlns:a16="http://schemas.microsoft.com/office/drawing/2014/main" id="{355B4D6F-FAEA-1A4F-AFE7-46BC52D250EC}"/>
              </a:ext>
            </a:extLst>
          </p:cNvPr>
          <p:cNvSpPr txBox="1"/>
          <p:nvPr/>
        </p:nvSpPr>
        <p:spPr>
          <a:xfrm>
            <a:off x="1367942" y="5992297"/>
            <a:ext cx="6619120" cy="369332"/>
          </a:xfrm>
          <a:prstGeom prst="rect">
            <a:avLst/>
          </a:prstGeom>
          <a:noFill/>
        </p:spPr>
        <p:txBody>
          <a:bodyPr wrap="none" rtlCol="0">
            <a:spAutoFit/>
          </a:bodyPr>
          <a:lstStyle/>
          <a:p>
            <a:r>
              <a:rPr lang="en-US" dirty="0"/>
              <a:t>Baseline		Infection		Selection		Induction</a:t>
            </a:r>
          </a:p>
        </p:txBody>
      </p:sp>
      <p:sp>
        <p:nvSpPr>
          <p:cNvPr id="5" name="TextBox 4">
            <a:extLst>
              <a:ext uri="{FF2B5EF4-FFF2-40B4-BE49-F238E27FC236}">
                <a16:creationId xmlns:a16="http://schemas.microsoft.com/office/drawing/2014/main" id="{B5D80A5E-FD59-234F-A4E1-E5C316E9D36B}"/>
              </a:ext>
            </a:extLst>
          </p:cNvPr>
          <p:cNvSpPr txBox="1"/>
          <p:nvPr/>
        </p:nvSpPr>
        <p:spPr>
          <a:xfrm>
            <a:off x="4974337" y="1640959"/>
            <a:ext cx="3156826" cy="369332"/>
          </a:xfrm>
          <a:prstGeom prst="rect">
            <a:avLst/>
          </a:prstGeom>
          <a:noFill/>
        </p:spPr>
        <p:txBody>
          <a:bodyPr wrap="none" rtlCol="0">
            <a:spAutoFit/>
          </a:bodyPr>
          <a:lstStyle/>
          <a:p>
            <a:r>
              <a:rPr lang="en-US" dirty="0"/>
              <a:t>Huang, et al. Genes &amp; Dev 2014</a:t>
            </a:r>
          </a:p>
        </p:txBody>
      </p:sp>
    </p:spTree>
    <p:extLst>
      <p:ext uri="{BB962C8B-B14F-4D97-AF65-F5344CB8AC3E}">
        <p14:creationId xmlns:p14="http://schemas.microsoft.com/office/powerpoint/2010/main" val="1578641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3268"/>
            <a:ext cx="7886700" cy="905621"/>
          </a:xfrm>
        </p:spPr>
        <p:txBody>
          <a:bodyPr>
            <a:normAutofit/>
          </a:bodyPr>
          <a:lstStyle/>
          <a:p>
            <a:r>
              <a:rPr lang="en-US" sz="3600" b="1" dirty="0"/>
              <a:t>Examples: pooled shRNA screen designs</a:t>
            </a:r>
          </a:p>
        </p:txBody>
      </p:sp>
      <p:pic>
        <p:nvPicPr>
          <p:cNvPr id="4" name="Content Placeholder 3"/>
          <p:cNvPicPr>
            <a:picLocks noGrp="1" noChangeAspect="1"/>
          </p:cNvPicPr>
          <p:nvPr>
            <p:ph idx="1"/>
          </p:nvPr>
        </p:nvPicPr>
        <p:blipFill>
          <a:blip r:embed="rId2"/>
          <a:srcRect t="-6775" b="-6775"/>
          <a:stretch>
            <a:fillRect/>
          </a:stretch>
        </p:blipFill>
        <p:spPr>
          <a:xfrm>
            <a:off x="83127" y="1068890"/>
            <a:ext cx="9060873" cy="5348844"/>
          </a:xfrm>
        </p:spPr>
      </p:pic>
      <p:sp>
        <p:nvSpPr>
          <p:cNvPr id="5" name="TextBox 4"/>
          <p:cNvSpPr txBox="1"/>
          <p:nvPr/>
        </p:nvSpPr>
        <p:spPr>
          <a:xfrm>
            <a:off x="7349067" y="6417733"/>
            <a:ext cx="1278265" cy="276999"/>
          </a:xfrm>
          <a:prstGeom prst="rect">
            <a:avLst/>
          </a:prstGeom>
          <a:noFill/>
        </p:spPr>
        <p:txBody>
          <a:bodyPr wrap="none" rtlCol="0">
            <a:spAutoFit/>
          </a:bodyPr>
          <a:lstStyle/>
          <a:p>
            <a:r>
              <a:rPr lang="en-US" sz="1200" dirty="0"/>
              <a:t>Hu and </a:t>
            </a:r>
            <a:r>
              <a:rPr lang="en-US" sz="1200" dirty="0" err="1"/>
              <a:t>Luo</a:t>
            </a:r>
            <a:r>
              <a:rPr lang="en-US" sz="1200" dirty="0"/>
              <a:t>, 2012</a:t>
            </a:r>
          </a:p>
        </p:txBody>
      </p:sp>
    </p:spTree>
    <p:extLst>
      <p:ext uri="{BB962C8B-B14F-4D97-AF65-F5344CB8AC3E}">
        <p14:creationId xmlns:p14="http://schemas.microsoft.com/office/powerpoint/2010/main" val="998781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4B4ABB-262D-9E46-8A0A-5F0D51926022}"/>
              </a:ext>
            </a:extLst>
          </p:cNvPr>
          <p:cNvPicPr>
            <a:picLocks noChangeAspect="1"/>
          </p:cNvPicPr>
          <p:nvPr/>
        </p:nvPicPr>
        <p:blipFill>
          <a:blip r:embed="rId2"/>
          <a:stretch>
            <a:fillRect/>
          </a:stretch>
        </p:blipFill>
        <p:spPr>
          <a:xfrm>
            <a:off x="628650" y="226710"/>
            <a:ext cx="8332013" cy="1659893"/>
          </a:xfrm>
          <a:prstGeom prst="rect">
            <a:avLst/>
          </a:prstGeom>
        </p:spPr>
      </p:pic>
      <p:sp>
        <p:nvSpPr>
          <p:cNvPr id="2" name="Title 1"/>
          <p:cNvSpPr>
            <a:spLocks noGrp="1"/>
          </p:cNvSpPr>
          <p:nvPr>
            <p:ph type="title"/>
          </p:nvPr>
        </p:nvSpPr>
        <p:spPr>
          <a:xfrm>
            <a:off x="-658825" y="438278"/>
            <a:ext cx="45719" cy="45719"/>
          </a:xfrm>
        </p:spPr>
        <p:txBody>
          <a:bodyPr>
            <a:noAutofit/>
          </a:bodyPr>
          <a:lstStyle/>
          <a:p>
            <a:endParaRPr lang="en-US" dirty="0"/>
          </a:p>
        </p:txBody>
      </p:sp>
      <p:sp>
        <p:nvSpPr>
          <p:cNvPr id="3" name="Content Placeholder 2"/>
          <p:cNvSpPr>
            <a:spLocks noGrp="1"/>
          </p:cNvSpPr>
          <p:nvPr>
            <p:ph idx="1"/>
          </p:nvPr>
        </p:nvSpPr>
        <p:spPr>
          <a:xfrm>
            <a:off x="628650" y="2008505"/>
            <a:ext cx="7886700" cy="4351338"/>
          </a:xfrm>
        </p:spPr>
        <p:txBody>
          <a:bodyPr>
            <a:normAutofit/>
          </a:bodyPr>
          <a:lstStyle/>
          <a:p>
            <a:r>
              <a:rPr lang="en-US" sz="2400" dirty="0"/>
              <a:t>Functional model of breast cancer heterogeneity</a:t>
            </a:r>
          </a:p>
          <a:p>
            <a:r>
              <a:rPr lang="en-US" sz="2400" dirty="0"/>
              <a:t>Clonal subpopulations generate circulating tumor cells but </a:t>
            </a:r>
            <a:r>
              <a:rPr lang="en-US" sz="2400" u="sng" dirty="0"/>
              <a:t>not</a:t>
            </a:r>
            <a:r>
              <a:rPr lang="en-US" sz="2400" dirty="0"/>
              <a:t> all are capable of proficient metastasis</a:t>
            </a:r>
          </a:p>
          <a:p>
            <a:r>
              <a:rPr lang="en-US" sz="2400" dirty="0"/>
              <a:t>Employed focused </a:t>
            </a:r>
            <a:r>
              <a:rPr lang="en-US" sz="2400" i="1" dirty="0"/>
              <a:t>in vitro </a:t>
            </a:r>
            <a:r>
              <a:rPr lang="en-US" sz="2400" dirty="0"/>
              <a:t>and </a:t>
            </a:r>
            <a:r>
              <a:rPr lang="en-US" sz="2400" i="1" dirty="0"/>
              <a:t>in vivo </a:t>
            </a:r>
            <a:r>
              <a:rPr lang="en-US" sz="2400" dirty="0"/>
              <a:t>RNAi screen (192 genes and ~1042 </a:t>
            </a:r>
            <a:r>
              <a:rPr lang="en-US" sz="2400" dirty="0" err="1"/>
              <a:t>shRNAs</a:t>
            </a:r>
            <a:r>
              <a:rPr lang="en-US" sz="2400" dirty="0"/>
              <a:t>)</a:t>
            </a:r>
          </a:p>
          <a:p>
            <a:r>
              <a:rPr lang="en-US" sz="2400" dirty="0"/>
              <a:t>Asparagine synthetase bioavailability most strongly correlated with invasive potential &amp; later patient relapse</a:t>
            </a:r>
          </a:p>
        </p:txBody>
      </p:sp>
      <p:pic>
        <p:nvPicPr>
          <p:cNvPr id="6" name="Picture 5">
            <a:extLst>
              <a:ext uri="{FF2B5EF4-FFF2-40B4-BE49-F238E27FC236}">
                <a16:creationId xmlns:a16="http://schemas.microsoft.com/office/drawing/2014/main" id="{F051F04D-B2E0-A641-872A-C151B7B0E701}"/>
              </a:ext>
            </a:extLst>
          </p:cNvPr>
          <p:cNvPicPr>
            <a:picLocks noChangeAspect="1"/>
          </p:cNvPicPr>
          <p:nvPr/>
        </p:nvPicPr>
        <p:blipFill>
          <a:blip r:embed="rId3"/>
          <a:stretch>
            <a:fillRect/>
          </a:stretch>
        </p:blipFill>
        <p:spPr>
          <a:xfrm>
            <a:off x="1236743" y="4710989"/>
            <a:ext cx="6182993" cy="1839925"/>
          </a:xfrm>
          <a:prstGeom prst="rect">
            <a:avLst/>
          </a:prstGeom>
        </p:spPr>
      </p:pic>
      <p:sp>
        <p:nvSpPr>
          <p:cNvPr id="8" name="TextBox 7">
            <a:extLst>
              <a:ext uri="{FF2B5EF4-FFF2-40B4-BE49-F238E27FC236}">
                <a16:creationId xmlns:a16="http://schemas.microsoft.com/office/drawing/2014/main" id="{236880E3-F9F9-734C-818C-94D415816CEC}"/>
              </a:ext>
            </a:extLst>
          </p:cNvPr>
          <p:cNvSpPr txBox="1"/>
          <p:nvPr/>
        </p:nvSpPr>
        <p:spPr>
          <a:xfrm>
            <a:off x="6480536" y="6457995"/>
            <a:ext cx="2207849" cy="307777"/>
          </a:xfrm>
          <a:prstGeom prst="rect">
            <a:avLst/>
          </a:prstGeom>
          <a:noFill/>
        </p:spPr>
        <p:txBody>
          <a:bodyPr wrap="none" rtlCol="0">
            <a:spAutoFit/>
          </a:bodyPr>
          <a:lstStyle/>
          <a:p>
            <a:r>
              <a:rPr lang="en-US" sz="1400" dirty="0"/>
              <a:t>Nature Vol 554 15 Feb 2018</a:t>
            </a:r>
          </a:p>
        </p:txBody>
      </p:sp>
    </p:spTree>
    <p:extLst>
      <p:ext uri="{BB962C8B-B14F-4D97-AF65-F5344CB8AC3E}">
        <p14:creationId xmlns:p14="http://schemas.microsoft.com/office/powerpoint/2010/main" val="2453095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00827" y="1226021"/>
            <a:ext cx="1510532" cy="1497585"/>
          </a:xfrm>
          <a:prstGeom prst="rect">
            <a:avLst/>
          </a:prstGeom>
          <a:ln>
            <a:solidFill>
              <a:schemeClr val="tx1"/>
            </a:solidFill>
          </a:ln>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7122" y="5280003"/>
            <a:ext cx="2018612" cy="879753"/>
          </a:xfrm>
          <a:prstGeom prst="rect">
            <a:avLst/>
          </a:prstGeom>
          <a:ln>
            <a:solidFill>
              <a:schemeClr val="tx1"/>
            </a:solidFill>
          </a:ln>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641" y="4218668"/>
            <a:ext cx="1022171" cy="1531343"/>
          </a:xfrm>
          <a:prstGeom prst="rect">
            <a:avLst/>
          </a:prstGeom>
          <a:ln>
            <a:solidFill>
              <a:schemeClr val="tx1"/>
            </a:solidFill>
          </a:ln>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679" y="1938081"/>
            <a:ext cx="1849515" cy="1387136"/>
          </a:xfrm>
          <a:prstGeom prst="rect">
            <a:avLst/>
          </a:prstGeom>
          <a:ln>
            <a:solidFill>
              <a:schemeClr val="tx1"/>
            </a:solidFill>
          </a:ln>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64682" y="3325217"/>
            <a:ext cx="1443900" cy="1245800"/>
          </a:xfrm>
          <a:prstGeom prst="rect">
            <a:avLst/>
          </a:prstGeom>
          <a:ln>
            <a:solidFill>
              <a:schemeClr val="tx1"/>
            </a:solidFill>
          </a:ln>
        </p:spPr>
      </p:pic>
      <p:sp>
        <p:nvSpPr>
          <p:cNvPr id="12" name="Rounded Rectangle 11"/>
          <p:cNvSpPr>
            <a:spLocks noChangeAspect="1"/>
          </p:cNvSpPr>
          <p:nvPr/>
        </p:nvSpPr>
        <p:spPr>
          <a:xfrm>
            <a:off x="2878555" y="3782703"/>
            <a:ext cx="3221711" cy="653285"/>
          </a:xfrm>
          <a:prstGeom prst="round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815275" y="3919311"/>
            <a:ext cx="3348270" cy="369332"/>
          </a:xfrm>
          <a:prstGeom prst="rect">
            <a:avLst/>
          </a:prstGeom>
          <a:noFill/>
        </p:spPr>
        <p:txBody>
          <a:bodyPr wrap="square" rtlCol="0">
            <a:spAutoFit/>
          </a:bodyPr>
          <a:lstStyle/>
          <a:p>
            <a:pPr algn="ctr"/>
            <a:r>
              <a:rPr lang="en-US" dirty="0">
                <a:solidFill>
                  <a:srgbClr val="FFFFFF"/>
                </a:solidFill>
                <a:latin typeface="Arial Narrow"/>
                <a:cs typeface="Arial Narrow"/>
              </a:rPr>
              <a:t>Library production / </a:t>
            </a:r>
            <a:r>
              <a:rPr lang="en-US" dirty="0" err="1">
                <a:solidFill>
                  <a:srgbClr val="FFFFFF"/>
                </a:solidFill>
                <a:latin typeface="Arial Narrow"/>
                <a:cs typeface="Arial Narrow"/>
              </a:rPr>
              <a:t>sgRNA</a:t>
            </a:r>
            <a:r>
              <a:rPr lang="en-US" dirty="0">
                <a:solidFill>
                  <a:srgbClr val="FFFFFF"/>
                </a:solidFill>
                <a:latin typeface="Arial Narrow"/>
                <a:cs typeface="Arial Narrow"/>
              </a:rPr>
              <a:t> screen</a:t>
            </a:r>
          </a:p>
        </p:txBody>
      </p:sp>
      <p:sp>
        <p:nvSpPr>
          <p:cNvPr id="14" name="TextBox 13"/>
          <p:cNvSpPr txBox="1"/>
          <p:nvPr/>
        </p:nvSpPr>
        <p:spPr>
          <a:xfrm>
            <a:off x="3356428" y="2691125"/>
            <a:ext cx="1409600" cy="307777"/>
          </a:xfrm>
          <a:prstGeom prst="rect">
            <a:avLst/>
          </a:prstGeom>
          <a:solidFill>
            <a:schemeClr val="tx1"/>
          </a:solidFill>
          <a:ln>
            <a:solidFill>
              <a:schemeClr val="tx1"/>
            </a:solidFill>
          </a:ln>
        </p:spPr>
        <p:txBody>
          <a:bodyPr wrap="square" rtlCol="0">
            <a:spAutoFit/>
          </a:bodyPr>
          <a:lstStyle/>
          <a:p>
            <a:pPr algn="ctr"/>
            <a:r>
              <a:rPr lang="en-US" sz="1400" dirty="0">
                <a:solidFill>
                  <a:srgbClr val="FFFFFF"/>
                </a:solidFill>
              </a:rPr>
              <a:t>Gene list</a:t>
            </a:r>
          </a:p>
        </p:txBody>
      </p:sp>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56428" y="1027701"/>
            <a:ext cx="1409601" cy="1609142"/>
          </a:xfrm>
          <a:prstGeom prst="rect">
            <a:avLst/>
          </a:prstGeom>
          <a:ln w="12700">
            <a:solidFill>
              <a:schemeClr val="tx1"/>
            </a:solidFill>
          </a:ln>
          <a:effectLst/>
        </p:spPr>
      </p:pic>
      <p:sp>
        <p:nvSpPr>
          <p:cNvPr id="16" name="TextBox 15"/>
          <p:cNvSpPr txBox="1"/>
          <p:nvPr/>
        </p:nvSpPr>
        <p:spPr>
          <a:xfrm>
            <a:off x="5600827" y="2787639"/>
            <a:ext cx="1510532" cy="307777"/>
          </a:xfrm>
          <a:prstGeom prst="rect">
            <a:avLst/>
          </a:prstGeom>
          <a:solidFill>
            <a:schemeClr val="tx1"/>
          </a:solidFill>
          <a:ln>
            <a:solidFill>
              <a:schemeClr val="tx1"/>
            </a:solidFill>
          </a:ln>
        </p:spPr>
        <p:txBody>
          <a:bodyPr wrap="square" rtlCol="0">
            <a:spAutoFit/>
          </a:bodyPr>
          <a:lstStyle/>
          <a:p>
            <a:pPr algn="ctr"/>
            <a:r>
              <a:rPr lang="en-US" sz="1400" dirty="0" err="1">
                <a:solidFill>
                  <a:srgbClr val="FFFFFF"/>
                </a:solidFill>
              </a:rPr>
              <a:t>sgRNA</a:t>
            </a:r>
            <a:r>
              <a:rPr lang="en-US" sz="1400" dirty="0">
                <a:solidFill>
                  <a:srgbClr val="FFFFFF"/>
                </a:solidFill>
              </a:rPr>
              <a:t> predictions</a:t>
            </a:r>
          </a:p>
        </p:txBody>
      </p:sp>
      <p:sp>
        <p:nvSpPr>
          <p:cNvPr id="17" name="TextBox 16"/>
          <p:cNvSpPr txBox="1"/>
          <p:nvPr/>
        </p:nvSpPr>
        <p:spPr>
          <a:xfrm>
            <a:off x="6864682" y="4631328"/>
            <a:ext cx="1443900" cy="307777"/>
          </a:xfrm>
          <a:prstGeom prst="rect">
            <a:avLst/>
          </a:prstGeom>
          <a:solidFill>
            <a:schemeClr val="tx1"/>
          </a:solidFill>
          <a:ln>
            <a:solidFill>
              <a:schemeClr val="tx1"/>
            </a:solidFill>
          </a:ln>
        </p:spPr>
        <p:txBody>
          <a:bodyPr wrap="square" rtlCol="0">
            <a:spAutoFit/>
          </a:bodyPr>
          <a:lstStyle/>
          <a:p>
            <a:pPr algn="ctr"/>
            <a:r>
              <a:rPr lang="en-US" sz="1400" dirty="0" err="1">
                <a:solidFill>
                  <a:srgbClr val="FFFFFF"/>
                </a:solidFill>
              </a:rPr>
              <a:t>Oligo</a:t>
            </a:r>
            <a:r>
              <a:rPr lang="en-US" sz="1400" dirty="0">
                <a:solidFill>
                  <a:srgbClr val="FFFFFF"/>
                </a:solidFill>
              </a:rPr>
              <a:t> production</a:t>
            </a:r>
          </a:p>
        </p:txBody>
      </p:sp>
      <p:sp>
        <p:nvSpPr>
          <p:cNvPr id="18" name="TextBox 17"/>
          <p:cNvSpPr txBox="1"/>
          <p:nvPr/>
        </p:nvSpPr>
        <p:spPr>
          <a:xfrm>
            <a:off x="4880892" y="6209162"/>
            <a:ext cx="3782904" cy="307777"/>
          </a:xfrm>
          <a:prstGeom prst="rect">
            <a:avLst/>
          </a:prstGeom>
          <a:solidFill>
            <a:schemeClr val="tx1"/>
          </a:solidFill>
          <a:ln>
            <a:solidFill>
              <a:schemeClr val="tx1"/>
            </a:solidFill>
          </a:ln>
        </p:spPr>
        <p:txBody>
          <a:bodyPr wrap="square" rtlCol="0">
            <a:spAutoFit/>
          </a:bodyPr>
          <a:lstStyle/>
          <a:p>
            <a:pPr algn="ctr"/>
            <a:r>
              <a:rPr lang="en-US" sz="1400" dirty="0">
                <a:solidFill>
                  <a:srgbClr val="FFFFFF"/>
                </a:solidFill>
              </a:rPr>
              <a:t>Cloning pooled </a:t>
            </a:r>
            <a:r>
              <a:rPr lang="en-US" sz="1400" dirty="0" err="1">
                <a:solidFill>
                  <a:srgbClr val="FFFFFF"/>
                </a:solidFill>
              </a:rPr>
              <a:t>sgRNA</a:t>
            </a:r>
            <a:r>
              <a:rPr lang="en-US" sz="1400" dirty="0">
                <a:solidFill>
                  <a:srgbClr val="FFFFFF"/>
                </a:solidFill>
              </a:rPr>
              <a:t> library</a:t>
            </a:r>
          </a:p>
        </p:txBody>
      </p:sp>
      <p:sp>
        <p:nvSpPr>
          <p:cNvPr id="19" name="TextBox 18"/>
          <p:cNvSpPr txBox="1"/>
          <p:nvPr/>
        </p:nvSpPr>
        <p:spPr>
          <a:xfrm>
            <a:off x="2336016" y="6212638"/>
            <a:ext cx="2029718" cy="307777"/>
          </a:xfrm>
          <a:prstGeom prst="rect">
            <a:avLst/>
          </a:prstGeom>
          <a:solidFill>
            <a:schemeClr val="tx1"/>
          </a:solidFill>
          <a:ln>
            <a:solidFill>
              <a:schemeClr val="tx1"/>
            </a:solidFill>
          </a:ln>
        </p:spPr>
        <p:txBody>
          <a:bodyPr wrap="square" rtlCol="0">
            <a:spAutoFit/>
          </a:bodyPr>
          <a:lstStyle/>
          <a:p>
            <a:pPr algn="ctr"/>
            <a:r>
              <a:rPr lang="en-US" sz="1400" dirty="0">
                <a:solidFill>
                  <a:srgbClr val="FFFFFF"/>
                </a:solidFill>
              </a:rPr>
              <a:t>Transduction / selection</a:t>
            </a:r>
          </a:p>
        </p:txBody>
      </p:sp>
      <p:sp>
        <p:nvSpPr>
          <p:cNvPr id="20" name="TextBox 19"/>
          <p:cNvSpPr txBox="1"/>
          <p:nvPr/>
        </p:nvSpPr>
        <p:spPr>
          <a:xfrm>
            <a:off x="686641" y="5812345"/>
            <a:ext cx="1022171" cy="307777"/>
          </a:xfrm>
          <a:prstGeom prst="rect">
            <a:avLst/>
          </a:prstGeom>
          <a:solidFill>
            <a:schemeClr val="tx1"/>
          </a:solidFill>
          <a:ln>
            <a:solidFill>
              <a:schemeClr val="tx1"/>
            </a:solidFill>
          </a:ln>
        </p:spPr>
        <p:txBody>
          <a:bodyPr wrap="square" rtlCol="0">
            <a:spAutoFit/>
          </a:bodyPr>
          <a:lstStyle/>
          <a:p>
            <a:pPr algn="ctr"/>
            <a:r>
              <a:rPr lang="en-US" sz="1400" dirty="0">
                <a:solidFill>
                  <a:srgbClr val="FFFFFF"/>
                </a:solidFill>
              </a:rPr>
              <a:t>Drug</a:t>
            </a:r>
          </a:p>
        </p:txBody>
      </p:sp>
      <p:sp>
        <p:nvSpPr>
          <p:cNvPr id="21" name="TextBox 20"/>
          <p:cNvSpPr txBox="1"/>
          <p:nvPr/>
        </p:nvSpPr>
        <p:spPr>
          <a:xfrm>
            <a:off x="627679" y="3386901"/>
            <a:ext cx="1852195" cy="307777"/>
          </a:xfrm>
          <a:prstGeom prst="rect">
            <a:avLst/>
          </a:prstGeom>
          <a:solidFill>
            <a:schemeClr val="tx1"/>
          </a:solidFill>
          <a:ln>
            <a:solidFill>
              <a:schemeClr val="tx1"/>
            </a:solidFill>
          </a:ln>
        </p:spPr>
        <p:txBody>
          <a:bodyPr wrap="square" rtlCol="0">
            <a:spAutoFit/>
          </a:bodyPr>
          <a:lstStyle/>
          <a:p>
            <a:pPr algn="ctr"/>
            <a:r>
              <a:rPr lang="en-US" sz="1400" dirty="0" err="1">
                <a:solidFill>
                  <a:srgbClr val="FFFFFF"/>
                </a:solidFill>
              </a:rPr>
              <a:t>sgRNA</a:t>
            </a:r>
            <a:r>
              <a:rPr lang="en-US" sz="1400" dirty="0">
                <a:solidFill>
                  <a:srgbClr val="FFFFFF"/>
                </a:solidFill>
              </a:rPr>
              <a:t> quantification</a:t>
            </a:r>
          </a:p>
        </p:txBody>
      </p:sp>
      <p:sp>
        <p:nvSpPr>
          <p:cNvPr id="24" name="Striped Right Arrow 23"/>
          <p:cNvSpPr/>
          <p:nvPr/>
        </p:nvSpPr>
        <p:spPr>
          <a:xfrm>
            <a:off x="5012666" y="1938081"/>
            <a:ext cx="352055" cy="212214"/>
          </a:xfrm>
          <a:prstGeom prst="stripedRightArrow">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Striped Right Arrow 24"/>
          <p:cNvSpPr/>
          <p:nvPr/>
        </p:nvSpPr>
        <p:spPr>
          <a:xfrm rot="3274260">
            <a:off x="7415705" y="2617498"/>
            <a:ext cx="352055" cy="212214"/>
          </a:xfrm>
          <a:prstGeom prst="stripedRightArrow">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Striped Right Arrow 25"/>
          <p:cNvSpPr/>
          <p:nvPr/>
        </p:nvSpPr>
        <p:spPr>
          <a:xfrm rot="5400000">
            <a:off x="7474098" y="5036807"/>
            <a:ext cx="224036" cy="212214"/>
          </a:xfrm>
          <a:prstGeom prst="stripedRightArrow">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Striped Right Arrow 26"/>
          <p:cNvSpPr/>
          <p:nvPr/>
        </p:nvSpPr>
        <p:spPr>
          <a:xfrm rot="10800000">
            <a:off x="4413974" y="5761646"/>
            <a:ext cx="352055" cy="212214"/>
          </a:xfrm>
          <a:prstGeom prst="stripedRightArrow">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Striped Right Arrow 27"/>
          <p:cNvSpPr/>
          <p:nvPr/>
        </p:nvSpPr>
        <p:spPr>
          <a:xfrm rot="12251695">
            <a:off x="1837421" y="5542710"/>
            <a:ext cx="352055" cy="212214"/>
          </a:xfrm>
          <a:prstGeom prst="stripedRightArrow">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Striped Right Arrow 29"/>
          <p:cNvSpPr/>
          <p:nvPr/>
        </p:nvSpPr>
        <p:spPr>
          <a:xfrm rot="16200000">
            <a:off x="1081810" y="3852594"/>
            <a:ext cx="281387" cy="212214"/>
          </a:xfrm>
          <a:prstGeom prst="stripedRightArrow">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10075" y="6228027"/>
            <a:ext cx="825867" cy="584776"/>
          </a:xfrm>
          <a:prstGeom prst="rect">
            <a:avLst/>
          </a:prstGeom>
          <a:noFill/>
        </p:spPr>
        <p:txBody>
          <a:bodyPr wrap="none" rtlCol="0">
            <a:spAutoFit/>
          </a:bodyPr>
          <a:lstStyle/>
          <a:p>
            <a:r>
              <a:rPr lang="en-US" sz="1600" dirty="0"/>
              <a:t>Re: </a:t>
            </a:r>
            <a:r>
              <a:rPr lang="en-US" sz="1600" dirty="0" err="1"/>
              <a:t>Dox</a:t>
            </a:r>
            <a:r>
              <a:rPr lang="en-US" sz="1600" dirty="0"/>
              <a:t> </a:t>
            </a:r>
          </a:p>
          <a:p>
            <a:r>
              <a:rPr lang="en-US" sz="1600" dirty="0"/>
              <a:t>+/-drug</a:t>
            </a:r>
          </a:p>
        </p:txBody>
      </p:sp>
      <p:sp>
        <p:nvSpPr>
          <p:cNvPr id="7" name="Title 6"/>
          <p:cNvSpPr>
            <a:spLocks noGrp="1"/>
          </p:cNvSpPr>
          <p:nvPr>
            <p:ph type="title"/>
          </p:nvPr>
        </p:nvSpPr>
        <p:spPr>
          <a:xfrm>
            <a:off x="457200" y="274638"/>
            <a:ext cx="8229600" cy="614362"/>
          </a:xfrm>
        </p:spPr>
        <p:txBody>
          <a:bodyPr>
            <a:normAutofit/>
          </a:bodyPr>
          <a:lstStyle/>
          <a:p>
            <a:r>
              <a:rPr lang="en-US" sz="3200" dirty="0"/>
              <a:t>Pooled </a:t>
            </a:r>
            <a:r>
              <a:rPr lang="en-US" sz="3200" dirty="0" err="1"/>
              <a:t>sgRNA</a:t>
            </a:r>
            <a:r>
              <a:rPr lang="en-US" sz="3200" dirty="0"/>
              <a:t> Screening Workflow Example</a:t>
            </a:r>
          </a:p>
        </p:txBody>
      </p:sp>
      <p:sp>
        <p:nvSpPr>
          <p:cNvPr id="8" name="TextBox 7"/>
          <p:cNvSpPr txBox="1"/>
          <p:nvPr/>
        </p:nvSpPr>
        <p:spPr>
          <a:xfrm>
            <a:off x="7430648" y="2928548"/>
            <a:ext cx="851515" cy="369332"/>
          </a:xfrm>
          <a:prstGeom prst="rect">
            <a:avLst/>
          </a:prstGeom>
          <a:noFill/>
        </p:spPr>
        <p:txBody>
          <a:bodyPr wrap="none" rtlCol="0">
            <a:spAutoFit/>
          </a:bodyPr>
          <a:lstStyle/>
          <a:p>
            <a:r>
              <a:rPr lang="en-US" dirty="0"/>
              <a:t>Agilent</a:t>
            </a:r>
          </a:p>
        </p:txBody>
      </p:sp>
      <p:sp>
        <p:nvSpPr>
          <p:cNvPr id="9" name="TextBox 8"/>
          <p:cNvSpPr txBox="1"/>
          <p:nvPr/>
        </p:nvSpPr>
        <p:spPr>
          <a:xfrm>
            <a:off x="775491" y="1435404"/>
            <a:ext cx="1425954" cy="369332"/>
          </a:xfrm>
          <a:prstGeom prst="rect">
            <a:avLst/>
          </a:prstGeom>
          <a:noFill/>
        </p:spPr>
        <p:txBody>
          <a:bodyPr wrap="none" rtlCol="0">
            <a:spAutoFit/>
          </a:bodyPr>
          <a:lstStyle/>
          <a:p>
            <a:r>
              <a:rPr lang="en-US" dirty="0" err="1"/>
              <a:t>Hiseq</a:t>
            </a:r>
            <a:r>
              <a:rPr lang="en-US" dirty="0"/>
              <a:t>/ </a:t>
            </a:r>
            <a:r>
              <a:rPr lang="en-US" dirty="0" err="1"/>
              <a:t>Miseq</a:t>
            </a:r>
            <a:endParaRPr lang="en-US" dirty="0"/>
          </a:p>
        </p:txBody>
      </p:sp>
      <p:pic>
        <p:nvPicPr>
          <p:cNvPr id="10" name="Picture 9"/>
          <p:cNvPicPr>
            <a:picLocks noChangeAspect="1"/>
          </p:cNvPicPr>
          <p:nvPr/>
        </p:nvPicPr>
        <p:blipFill>
          <a:blip r:embed="rId8"/>
          <a:stretch>
            <a:fillRect/>
          </a:stretch>
        </p:blipFill>
        <p:spPr>
          <a:xfrm>
            <a:off x="4942358" y="5303554"/>
            <a:ext cx="4102100" cy="863600"/>
          </a:xfrm>
          <a:prstGeom prst="rect">
            <a:avLst/>
          </a:prstGeom>
        </p:spPr>
      </p:pic>
      <p:sp>
        <p:nvSpPr>
          <p:cNvPr id="29" name="Rounded Rectangle 28"/>
          <p:cNvSpPr/>
          <p:nvPr/>
        </p:nvSpPr>
        <p:spPr>
          <a:xfrm>
            <a:off x="5655555" y="2835567"/>
            <a:ext cx="531950" cy="235885"/>
          </a:xfrm>
          <a:prstGeom prst="roundRect">
            <a:avLst/>
          </a:prstGeom>
          <a:noFill/>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Rounded Rectangle 30"/>
          <p:cNvSpPr/>
          <p:nvPr/>
        </p:nvSpPr>
        <p:spPr>
          <a:xfrm>
            <a:off x="751531" y="3435616"/>
            <a:ext cx="531950" cy="235885"/>
          </a:xfrm>
          <a:prstGeom prst="roundRect">
            <a:avLst/>
          </a:prstGeom>
          <a:noFill/>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Rounded Rectangle 31"/>
          <p:cNvSpPr/>
          <p:nvPr/>
        </p:nvSpPr>
        <p:spPr>
          <a:xfrm>
            <a:off x="6819063" y="6254515"/>
            <a:ext cx="531950" cy="235885"/>
          </a:xfrm>
          <a:prstGeom prst="roundRect">
            <a:avLst/>
          </a:prstGeom>
          <a:noFill/>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TextBox 21"/>
          <p:cNvSpPr txBox="1"/>
          <p:nvPr/>
        </p:nvSpPr>
        <p:spPr>
          <a:xfrm>
            <a:off x="3645973" y="3140551"/>
            <a:ext cx="1140344" cy="369332"/>
          </a:xfrm>
          <a:prstGeom prst="rect">
            <a:avLst/>
          </a:prstGeom>
          <a:noFill/>
        </p:spPr>
        <p:txBody>
          <a:bodyPr wrap="none" rtlCol="0">
            <a:spAutoFit/>
          </a:bodyPr>
          <a:lstStyle/>
          <a:p>
            <a:r>
              <a:rPr lang="en-US" b="1" dirty="0">
                <a:solidFill>
                  <a:srgbClr val="FF0000"/>
                </a:solidFill>
              </a:rPr>
              <a:t>Start here</a:t>
            </a:r>
          </a:p>
        </p:txBody>
      </p:sp>
      <p:sp>
        <p:nvSpPr>
          <p:cNvPr id="23" name="TextBox 22"/>
          <p:cNvSpPr txBox="1"/>
          <p:nvPr/>
        </p:nvSpPr>
        <p:spPr>
          <a:xfrm>
            <a:off x="816823" y="1047966"/>
            <a:ext cx="1035522" cy="369332"/>
          </a:xfrm>
          <a:prstGeom prst="rect">
            <a:avLst/>
          </a:prstGeom>
          <a:noFill/>
        </p:spPr>
        <p:txBody>
          <a:bodyPr wrap="none" rtlCol="0">
            <a:spAutoFit/>
          </a:bodyPr>
          <a:lstStyle/>
          <a:p>
            <a:r>
              <a:rPr lang="en-US" b="1" dirty="0">
                <a:solidFill>
                  <a:srgbClr val="FF0000"/>
                </a:solidFill>
              </a:rPr>
              <a:t>End here</a:t>
            </a:r>
          </a:p>
        </p:txBody>
      </p:sp>
    </p:spTree>
    <p:extLst>
      <p:ext uri="{BB962C8B-B14F-4D97-AF65-F5344CB8AC3E}">
        <p14:creationId xmlns:p14="http://schemas.microsoft.com/office/powerpoint/2010/main" val="238651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3E7F0-50B8-9742-8A51-1A33D8EFD1DF}"/>
              </a:ext>
            </a:extLst>
          </p:cNvPr>
          <p:cNvSpPr>
            <a:spLocks noGrp="1"/>
          </p:cNvSpPr>
          <p:nvPr>
            <p:ph type="title"/>
          </p:nvPr>
        </p:nvSpPr>
        <p:spPr/>
        <p:txBody>
          <a:bodyPr/>
          <a:lstStyle/>
          <a:p>
            <a:pPr algn="ctr"/>
            <a:r>
              <a:rPr lang="en-US" dirty="0"/>
              <a:t>How can we push the technology even further?</a:t>
            </a:r>
          </a:p>
        </p:txBody>
      </p:sp>
      <p:sp>
        <p:nvSpPr>
          <p:cNvPr id="3" name="Content Placeholder 2">
            <a:extLst>
              <a:ext uri="{FF2B5EF4-FFF2-40B4-BE49-F238E27FC236}">
                <a16:creationId xmlns:a16="http://schemas.microsoft.com/office/drawing/2014/main" id="{8A52BACD-1E7B-F14E-8980-77285416EDF9}"/>
              </a:ext>
            </a:extLst>
          </p:cNvPr>
          <p:cNvSpPr>
            <a:spLocks noGrp="1"/>
          </p:cNvSpPr>
          <p:nvPr>
            <p:ph idx="1"/>
          </p:nvPr>
        </p:nvSpPr>
        <p:spPr>
          <a:xfrm>
            <a:off x="628649" y="1825625"/>
            <a:ext cx="8054997" cy="4351338"/>
          </a:xfrm>
        </p:spPr>
        <p:txBody>
          <a:bodyPr/>
          <a:lstStyle/>
          <a:p>
            <a:endParaRPr lang="en-US" dirty="0"/>
          </a:p>
          <a:p>
            <a:r>
              <a:rPr lang="en-US" dirty="0"/>
              <a:t>Better hairpins and design tools (shRNA &amp; sgRNA)</a:t>
            </a:r>
          </a:p>
          <a:p>
            <a:r>
              <a:rPr lang="en-US" dirty="0"/>
              <a:t>Broaden the plasmid vector choices in the toolbox</a:t>
            </a:r>
          </a:p>
          <a:p>
            <a:r>
              <a:rPr lang="en-US" dirty="0"/>
              <a:t>CRISPR UMI (re: barcode libraries for lineage tracing)</a:t>
            </a:r>
          </a:p>
          <a:p>
            <a:r>
              <a:rPr lang="en-US" dirty="0"/>
              <a:t>Deploy base editing and prime editing technologies</a:t>
            </a:r>
          </a:p>
          <a:p>
            <a:r>
              <a:rPr lang="en-US" dirty="0"/>
              <a:t>Dual Vector systems (two guides or two hairpins)</a:t>
            </a:r>
          </a:p>
          <a:p>
            <a:r>
              <a:rPr lang="en-US" dirty="0" err="1"/>
              <a:t>PerturbView</a:t>
            </a:r>
            <a:r>
              <a:rPr lang="en-US" dirty="0"/>
              <a:t> (pooled screen, phenotypic readout)</a:t>
            </a:r>
          </a:p>
          <a:p>
            <a:r>
              <a:rPr lang="en-US" dirty="0"/>
              <a:t>Ways to favor HDR over NHEJ or identify few clones</a:t>
            </a:r>
          </a:p>
        </p:txBody>
      </p:sp>
    </p:spTree>
    <p:extLst>
      <p:ext uri="{BB962C8B-B14F-4D97-AF65-F5344CB8AC3E}">
        <p14:creationId xmlns:p14="http://schemas.microsoft.com/office/powerpoint/2010/main" val="3866166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425" y="2439700"/>
            <a:ext cx="7886700" cy="1325563"/>
          </a:xfrm>
        </p:spPr>
        <p:txBody>
          <a:bodyPr>
            <a:normAutofit fontScale="90000"/>
          </a:bodyPr>
          <a:lstStyle/>
          <a:p>
            <a:pPr algn="ctr"/>
            <a:r>
              <a:rPr lang="en-US" sz="6000" dirty="0"/>
              <a:t>What to do after you’ve run your screen…</a:t>
            </a:r>
          </a:p>
        </p:txBody>
      </p:sp>
    </p:spTree>
    <p:extLst>
      <p:ext uri="{BB962C8B-B14F-4D97-AF65-F5344CB8AC3E}">
        <p14:creationId xmlns:p14="http://schemas.microsoft.com/office/powerpoint/2010/main" val="1003201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hrna-library-rnai-scre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658" y="64117"/>
            <a:ext cx="7943692" cy="6280631"/>
          </a:xfrm>
          <a:prstGeom prst="rect">
            <a:avLst/>
          </a:prstGeom>
        </p:spPr>
      </p:pic>
      <p:sp>
        <p:nvSpPr>
          <p:cNvPr id="4" name="TextBox 3">
            <a:extLst>
              <a:ext uri="{FF2B5EF4-FFF2-40B4-BE49-F238E27FC236}">
                <a16:creationId xmlns:a16="http://schemas.microsoft.com/office/drawing/2014/main" id="{5B3E867F-37C7-9C04-033F-9CF97B7F4183}"/>
              </a:ext>
            </a:extLst>
          </p:cNvPr>
          <p:cNvSpPr txBox="1"/>
          <p:nvPr/>
        </p:nvSpPr>
        <p:spPr>
          <a:xfrm>
            <a:off x="5248893" y="6344748"/>
            <a:ext cx="3460178" cy="369332"/>
          </a:xfrm>
          <a:prstGeom prst="rect">
            <a:avLst/>
          </a:prstGeom>
          <a:noFill/>
        </p:spPr>
        <p:txBody>
          <a:bodyPr wrap="none" rtlCol="0">
            <a:spAutoFit/>
          </a:bodyPr>
          <a:lstStyle/>
          <a:p>
            <a:r>
              <a:rPr lang="en-US" dirty="0"/>
              <a:t>Ingenuity by Qiagen, or Metabolon</a:t>
            </a:r>
          </a:p>
        </p:txBody>
      </p:sp>
    </p:spTree>
    <p:extLst>
      <p:ext uri="{BB962C8B-B14F-4D97-AF65-F5344CB8AC3E}">
        <p14:creationId xmlns:p14="http://schemas.microsoft.com/office/powerpoint/2010/main" val="1312280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241" y="91920"/>
            <a:ext cx="8229600" cy="475500"/>
          </a:xfrm>
        </p:spPr>
        <p:txBody>
          <a:bodyPr>
            <a:normAutofit fontScale="90000"/>
          </a:bodyPr>
          <a:lstStyle/>
          <a:p>
            <a:r>
              <a:rPr lang="en-US" sz="3600" dirty="0"/>
              <a:t>Lessons Learned: Optimizing the </a:t>
            </a:r>
            <a:r>
              <a:rPr lang="en-US" sz="3600" dirty="0" err="1"/>
              <a:t>gDNA</a:t>
            </a:r>
            <a:r>
              <a:rPr lang="en-US" sz="3600" dirty="0"/>
              <a:t> Pipeline</a:t>
            </a:r>
          </a:p>
        </p:txBody>
      </p:sp>
      <p:sp>
        <p:nvSpPr>
          <p:cNvPr id="3" name="Content Placeholder 2"/>
          <p:cNvSpPr>
            <a:spLocks noGrp="1"/>
          </p:cNvSpPr>
          <p:nvPr>
            <p:ph idx="1"/>
          </p:nvPr>
        </p:nvSpPr>
        <p:spPr>
          <a:xfrm>
            <a:off x="359045" y="702296"/>
            <a:ext cx="8550579" cy="5936010"/>
          </a:xfrm>
        </p:spPr>
        <p:txBody>
          <a:bodyPr>
            <a:normAutofit fontScale="70000" lnSpcReduction="20000"/>
          </a:bodyPr>
          <a:lstStyle/>
          <a:p>
            <a:r>
              <a:rPr lang="en-US" b="1" dirty="0" err="1"/>
              <a:t>gDNA</a:t>
            </a:r>
            <a:r>
              <a:rPr lang="en-US" b="1" dirty="0"/>
              <a:t> isolation</a:t>
            </a:r>
            <a:endParaRPr lang="en-US" b="1" dirty="0">
              <a:solidFill>
                <a:srgbClr val="FF0000"/>
              </a:solidFill>
            </a:endParaRPr>
          </a:p>
          <a:p>
            <a:pPr lvl="1"/>
            <a:r>
              <a:rPr lang="en-US" dirty="0" err="1"/>
              <a:t>QBit</a:t>
            </a:r>
            <a:r>
              <a:rPr lang="en-US" dirty="0"/>
              <a:t> for dsDNA quantification; Nanodrop for quality check (purity)</a:t>
            </a:r>
          </a:p>
          <a:p>
            <a:pPr lvl="1"/>
            <a:r>
              <a:rPr lang="en-US" dirty="0"/>
              <a:t>Phenol and </a:t>
            </a:r>
            <a:r>
              <a:rPr lang="en-US" dirty="0">
                <a:solidFill>
                  <a:srgbClr val="0070C0"/>
                </a:solidFill>
              </a:rPr>
              <a:t>Qiagen </a:t>
            </a:r>
            <a:r>
              <a:rPr lang="en-US" dirty="0" err="1">
                <a:solidFill>
                  <a:srgbClr val="0070C0"/>
                </a:solidFill>
              </a:rPr>
              <a:t>PureGene</a:t>
            </a:r>
            <a:r>
              <a:rPr lang="en-US" dirty="0">
                <a:solidFill>
                  <a:srgbClr val="0070C0"/>
                </a:solidFill>
              </a:rPr>
              <a:t> kit </a:t>
            </a:r>
            <a:r>
              <a:rPr lang="en-US" dirty="0"/>
              <a:t>give equivalent recovery (75-90% DNA in cells)</a:t>
            </a:r>
          </a:p>
          <a:p>
            <a:pPr lvl="1"/>
            <a:r>
              <a:rPr lang="en-US" dirty="0"/>
              <a:t>Blood and tissue kit consistently yields lower recovery (50%).</a:t>
            </a:r>
          </a:p>
          <a:p>
            <a:pPr lvl="1"/>
            <a:r>
              <a:rPr lang="en-US" dirty="0" err="1"/>
              <a:t>RNAase</a:t>
            </a:r>
            <a:r>
              <a:rPr lang="en-US" dirty="0"/>
              <a:t> treatment needed for optimal performance of new primers.</a:t>
            </a:r>
            <a:endParaRPr lang="en-US" dirty="0">
              <a:solidFill>
                <a:srgbClr val="FF0000"/>
              </a:solidFill>
            </a:endParaRPr>
          </a:p>
          <a:p>
            <a:r>
              <a:rPr lang="en-US" b="1" dirty="0"/>
              <a:t>Environment</a:t>
            </a:r>
            <a:r>
              <a:rPr lang="en-US" dirty="0"/>
              <a:t> (Necessity for a dedicated </a:t>
            </a:r>
            <a:r>
              <a:rPr lang="en-US" dirty="0">
                <a:solidFill>
                  <a:srgbClr val="0070C0"/>
                </a:solidFill>
              </a:rPr>
              <a:t>low traffic area</a:t>
            </a:r>
            <a:r>
              <a:rPr lang="en-US" dirty="0"/>
              <a:t>)</a:t>
            </a:r>
          </a:p>
          <a:p>
            <a:pPr lvl="1"/>
            <a:r>
              <a:rPr lang="en-US" dirty="0"/>
              <a:t>PCR and gDNA need to be performed in plasmid and post-PCR free environment.</a:t>
            </a:r>
          </a:p>
          <a:p>
            <a:r>
              <a:rPr lang="en-US" b="1" dirty="0"/>
              <a:t>Polymerase</a:t>
            </a:r>
          </a:p>
          <a:p>
            <a:pPr lvl="1"/>
            <a:r>
              <a:rPr lang="en-US" dirty="0">
                <a:solidFill>
                  <a:srgbClr val="0070C0"/>
                </a:solidFill>
              </a:rPr>
              <a:t>Q5</a:t>
            </a:r>
            <a:r>
              <a:rPr lang="en-US" dirty="0"/>
              <a:t> giving much better amplification that Amplitaq gold</a:t>
            </a:r>
          </a:p>
          <a:p>
            <a:r>
              <a:rPr lang="en-US" b="1" dirty="0"/>
              <a:t>Primers</a:t>
            </a:r>
          </a:p>
          <a:p>
            <a:pPr lvl="1"/>
            <a:r>
              <a:rPr lang="en-US" dirty="0"/>
              <a:t>Lowe lab primers giving band with up to 1ug/50ul PCR</a:t>
            </a:r>
          </a:p>
          <a:p>
            <a:pPr lvl="1"/>
            <a:r>
              <a:rPr lang="en-US" b="1" dirty="0"/>
              <a:t>Agarose Gels</a:t>
            </a:r>
            <a:r>
              <a:rPr lang="en-US" dirty="0"/>
              <a:t>: analyze with electronic images, not thermal printer 				(the latter will miss important details)</a:t>
            </a:r>
          </a:p>
          <a:p>
            <a:pPr lvl="1"/>
            <a:r>
              <a:rPr lang="en-US" dirty="0"/>
              <a:t>CRISPR primers are </a:t>
            </a:r>
            <a:r>
              <a:rPr lang="en-US" i="1" dirty="0"/>
              <a:t>vector-dependent </a:t>
            </a:r>
            <a:r>
              <a:rPr lang="en-US" dirty="0"/>
              <a:t>(genome wide libraries)</a:t>
            </a:r>
          </a:p>
          <a:p>
            <a:r>
              <a:rPr lang="en-US" b="1" dirty="0"/>
              <a:t>qPCR</a:t>
            </a:r>
            <a:r>
              <a:rPr lang="en-US" dirty="0"/>
              <a:t>: quantify adapter concentration before pooling samples for </a:t>
            </a:r>
            <a:r>
              <a:rPr lang="en-US" dirty="0" err="1"/>
              <a:t>HiSeq</a:t>
            </a:r>
            <a:r>
              <a:rPr lang="en-US" dirty="0"/>
              <a:t> </a:t>
            </a:r>
          </a:p>
          <a:p>
            <a:pPr marL="342900" indent="-342900">
              <a:buFont typeface="Arial"/>
              <a:buChar char="•"/>
            </a:pPr>
            <a:r>
              <a:rPr lang="en-US" dirty="0">
                <a:solidFill>
                  <a:srgbClr val="000000"/>
                </a:solidFill>
              </a:rPr>
              <a:t>First 11 reads critical for </a:t>
            </a:r>
            <a:r>
              <a:rPr lang="en-US" i="1" dirty="0">
                <a:solidFill>
                  <a:srgbClr val="000000"/>
                </a:solidFill>
              </a:rPr>
              <a:t>pass filter </a:t>
            </a:r>
            <a:r>
              <a:rPr lang="en-US" dirty="0">
                <a:solidFill>
                  <a:srgbClr val="000000"/>
                </a:solidFill>
              </a:rPr>
              <a:t>QC; improve sample diversity by adding </a:t>
            </a:r>
            <a:r>
              <a:rPr lang="en-US" b="1" dirty="0">
                <a:solidFill>
                  <a:srgbClr val="000000"/>
                </a:solidFill>
              </a:rPr>
              <a:t>more staggers (</a:t>
            </a:r>
            <a:r>
              <a:rPr lang="en-US" dirty="0">
                <a:solidFill>
                  <a:srgbClr val="000000"/>
                </a:solidFill>
              </a:rPr>
              <a:t>PCR level)</a:t>
            </a:r>
          </a:p>
          <a:p>
            <a:pPr marL="342900" indent="-342900">
              <a:buFont typeface="Arial"/>
              <a:buChar char="•"/>
            </a:pPr>
            <a:r>
              <a:rPr lang="en-US" dirty="0">
                <a:solidFill>
                  <a:srgbClr val="000000"/>
                </a:solidFill>
              </a:rPr>
              <a:t>Two steps: first run 10% of sample; then continue w/ adjusted sample concentration and </a:t>
            </a:r>
            <a:r>
              <a:rPr lang="en-US" b="1" dirty="0">
                <a:solidFill>
                  <a:srgbClr val="000000"/>
                </a:solidFill>
              </a:rPr>
              <a:t>Phi-X</a:t>
            </a:r>
            <a:r>
              <a:rPr lang="en-US" dirty="0">
                <a:solidFill>
                  <a:srgbClr val="000000"/>
                </a:solidFill>
              </a:rPr>
              <a:t> amount (bacteriophage ~500bp 1% spike-in improves run quality)</a:t>
            </a:r>
          </a:p>
          <a:p>
            <a:pPr marL="342900" indent="-342900">
              <a:buFont typeface="Arial"/>
              <a:buChar char="•"/>
            </a:pPr>
            <a:r>
              <a:rPr lang="en-US" dirty="0">
                <a:solidFill>
                  <a:srgbClr val="0D0D0D"/>
                </a:solidFill>
              </a:rPr>
              <a:t>Avoid problems with </a:t>
            </a:r>
            <a:r>
              <a:rPr lang="en-US" b="1" dirty="0">
                <a:solidFill>
                  <a:srgbClr val="0D0D0D"/>
                </a:solidFill>
              </a:rPr>
              <a:t>constant region </a:t>
            </a:r>
            <a:r>
              <a:rPr lang="en-US" dirty="0">
                <a:solidFill>
                  <a:srgbClr val="0D0D0D"/>
                </a:solidFill>
              </a:rPr>
              <a:t>at </a:t>
            </a:r>
            <a:r>
              <a:rPr lang="en-US" b="1" dirty="0">
                <a:solidFill>
                  <a:srgbClr val="0D0D0D"/>
                </a:solidFill>
              </a:rPr>
              <a:t>the</a:t>
            </a:r>
            <a:r>
              <a:rPr lang="en-US" dirty="0">
                <a:solidFill>
                  <a:srgbClr val="0D0D0D"/>
                </a:solidFill>
              </a:rPr>
              <a:t> </a:t>
            </a:r>
            <a:r>
              <a:rPr lang="en-US" b="1" dirty="0">
                <a:solidFill>
                  <a:srgbClr val="0D0D0D"/>
                </a:solidFill>
              </a:rPr>
              <a:t>beginning</a:t>
            </a:r>
            <a:r>
              <a:rPr lang="en-US" dirty="0">
                <a:solidFill>
                  <a:srgbClr val="0D0D0D"/>
                </a:solidFill>
              </a:rPr>
              <a:t> at the </a:t>
            </a:r>
            <a:r>
              <a:rPr lang="en-US" dirty="0" err="1">
                <a:solidFill>
                  <a:srgbClr val="0D0D0D"/>
                </a:solidFill>
              </a:rPr>
              <a:t>Hiseq</a:t>
            </a:r>
            <a:r>
              <a:rPr lang="en-US" dirty="0">
                <a:solidFill>
                  <a:srgbClr val="0D0D0D"/>
                </a:solidFill>
              </a:rPr>
              <a:t> runs or it will bring down QC score, generating less qualified reads </a:t>
            </a:r>
          </a:p>
          <a:p>
            <a:endParaRPr lang="en-US" dirty="0"/>
          </a:p>
        </p:txBody>
      </p:sp>
    </p:spTree>
    <p:extLst>
      <p:ext uri="{BB962C8B-B14F-4D97-AF65-F5344CB8AC3E}">
        <p14:creationId xmlns:p14="http://schemas.microsoft.com/office/powerpoint/2010/main" val="3707856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38"/>
            <a:ext cx="8229600" cy="772109"/>
          </a:xfrm>
        </p:spPr>
        <p:txBody>
          <a:bodyPr/>
          <a:lstStyle/>
          <a:p>
            <a:r>
              <a:rPr lang="en-US" dirty="0" err="1"/>
              <a:t>miR</a:t>
            </a:r>
            <a:r>
              <a:rPr lang="en-US" dirty="0"/>
              <a:t>-E: </a:t>
            </a:r>
            <a:r>
              <a:rPr lang="en-US" sz="3200" dirty="0"/>
              <a:t>Optimized mir30 </a:t>
            </a:r>
            <a:r>
              <a:rPr lang="en-US" sz="3200" dirty="0" err="1"/>
              <a:t>shRNA</a:t>
            </a:r>
            <a:r>
              <a:rPr lang="en-US" sz="3200" dirty="0"/>
              <a:t> backbone</a:t>
            </a:r>
          </a:p>
        </p:txBody>
      </p:sp>
      <p:pic>
        <p:nvPicPr>
          <p:cNvPr id="4" name="Content Placeholder 3"/>
          <p:cNvPicPr>
            <a:picLocks noGrp="1" noChangeAspect="1"/>
          </p:cNvPicPr>
          <p:nvPr>
            <p:ph idx="1"/>
          </p:nvPr>
        </p:nvPicPr>
        <p:blipFill>
          <a:blip r:embed="rId3"/>
          <a:srcRect l="-40696" r="-40696"/>
          <a:stretch>
            <a:fillRect/>
          </a:stretch>
        </p:blipFill>
        <p:spPr>
          <a:xfrm>
            <a:off x="-1824001" y="994247"/>
            <a:ext cx="9698861" cy="5334000"/>
          </a:xfrm>
        </p:spPr>
      </p:pic>
      <p:sp>
        <p:nvSpPr>
          <p:cNvPr id="3" name="TextBox 2"/>
          <p:cNvSpPr txBox="1"/>
          <p:nvPr/>
        </p:nvSpPr>
        <p:spPr>
          <a:xfrm>
            <a:off x="3749922" y="6382496"/>
            <a:ext cx="4999382" cy="338554"/>
          </a:xfrm>
          <a:prstGeom prst="rect">
            <a:avLst/>
          </a:prstGeom>
          <a:noFill/>
        </p:spPr>
        <p:txBody>
          <a:bodyPr wrap="none" rtlCol="0">
            <a:spAutoFit/>
          </a:bodyPr>
          <a:lstStyle/>
          <a:p>
            <a:r>
              <a:rPr lang="en-US" sz="1600" dirty="0" err="1"/>
              <a:t>Fellmann</a:t>
            </a:r>
            <a:r>
              <a:rPr lang="en-US" sz="1600" dirty="0"/>
              <a:t>, Zuber, Lowe, et al </a:t>
            </a:r>
            <a:r>
              <a:rPr lang="en-US" sz="1600" i="1" dirty="0"/>
              <a:t>Cell Reports </a:t>
            </a:r>
            <a:r>
              <a:rPr lang="en-US" sz="1600" dirty="0"/>
              <a:t>5:1-10, Dec 2013</a:t>
            </a:r>
          </a:p>
        </p:txBody>
      </p:sp>
      <p:sp>
        <p:nvSpPr>
          <p:cNvPr id="5" name="TextBox 4"/>
          <p:cNvSpPr txBox="1"/>
          <p:nvPr/>
        </p:nvSpPr>
        <p:spPr>
          <a:xfrm>
            <a:off x="5962315" y="1569089"/>
            <a:ext cx="2172390" cy="646331"/>
          </a:xfrm>
          <a:prstGeom prst="rect">
            <a:avLst/>
          </a:prstGeom>
          <a:noFill/>
        </p:spPr>
        <p:txBody>
          <a:bodyPr wrap="none" rtlCol="0">
            <a:spAutoFit/>
          </a:bodyPr>
          <a:lstStyle/>
          <a:p>
            <a:r>
              <a:rPr lang="en-US" dirty="0"/>
              <a:t>Conserved motif is </a:t>
            </a:r>
          </a:p>
          <a:p>
            <a:r>
              <a:rPr lang="en-US" dirty="0"/>
              <a:t>critical for biogenesis</a:t>
            </a:r>
          </a:p>
        </p:txBody>
      </p:sp>
      <p:sp>
        <p:nvSpPr>
          <p:cNvPr id="6" name="TextBox 5"/>
          <p:cNvSpPr txBox="1"/>
          <p:nvPr/>
        </p:nvSpPr>
        <p:spPr>
          <a:xfrm>
            <a:off x="5962315" y="2829458"/>
            <a:ext cx="2268808" cy="646331"/>
          </a:xfrm>
          <a:prstGeom prst="rect">
            <a:avLst/>
          </a:prstGeom>
          <a:noFill/>
        </p:spPr>
        <p:txBody>
          <a:bodyPr wrap="none" rtlCol="0">
            <a:spAutoFit/>
          </a:bodyPr>
          <a:lstStyle/>
          <a:p>
            <a:r>
              <a:rPr lang="en-US" dirty="0"/>
              <a:t>Results in enhanced </a:t>
            </a:r>
          </a:p>
          <a:p>
            <a:r>
              <a:rPr lang="en-US" dirty="0"/>
              <a:t>pre-</a:t>
            </a:r>
            <a:r>
              <a:rPr lang="en-US" dirty="0" err="1"/>
              <a:t>miRNA</a:t>
            </a:r>
            <a:r>
              <a:rPr lang="en-US" dirty="0"/>
              <a:t> processing</a:t>
            </a:r>
          </a:p>
        </p:txBody>
      </p:sp>
      <p:sp>
        <p:nvSpPr>
          <p:cNvPr id="7" name="TextBox 6"/>
          <p:cNvSpPr txBox="1"/>
          <p:nvPr/>
        </p:nvSpPr>
        <p:spPr>
          <a:xfrm>
            <a:off x="5962315" y="4021571"/>
            <a:ext cx="1835095" cy="646331"/>
          </a:xfrm>
          <a:prstGeom prst="rect">
            <a:avLst/>
          </a:prstGeom>
          <a:noFill/>
        </p:spPr>
        <p:txBody>
          <a:bodyPr wrap="none" rtlCol="0">
            <a:spAutoFit/>
          </a:bodyPr>
          <a:lstStyle/>
          <a:p>
            <a:r>
              <a:rPr lang="en-US" dirty="0"/>
              <a:t>Increased mature</a:t>
            </a:r>
          </a:p>
          <a:p>
            <a:r>
              <a:rPr lang="en-US" dirty="0"/>
              <a:t> </a:t>
            </a:r>
            <a:r>
              <a:rPr lang="en-US" dirty="0" err="1"/>
              <a:t>miRNA</a:t>
            </a:r>
            <a:r>
              <a:rPr lang="en-US" dirty="0"/>
              <a:t> levels</a:t>
            </a:r>
          </a:p>
        </p:txBody>
      </p:sp>
      <p:sp>
        <p:nvSpPr>
          <p:cNvPr id="8" name="TextBox 7"/>
          <p:cNvSpPr txBox="1"/>
          <p:nvPr/>
        </p:nvSpPr>
        <p:spPr>
          <a:xfrm>
            <a:off x="5962315" y="5205300"/>
            <a:ext cx="2864887" cy="369332"/>
          </a:xfrm>
          <a:prstGeom prst="rect">
            <a:avLst/>
          </a:prstGeom>
          <a:noFill/>
        </p:spPr>
        <p:txBody>
          <a:bodyPr wrap="none" rtlCol="0">
            <a:spAutoFit/>
          </a:bodyPr>
          <a:lstStyle/>
          <a:p>
            <a:r>
              <a:rPr lang="en-US" dirty="0"/>
              <a:t>Single copy effective </a:t>
            </a:r>
            <a:r>
              <a:rPr lang="en-US" dirty="0" err="1"/>
              <a:t>shRNAs</a:t>
            </a:r>
            <a:endParaRPr lang="en-US" dirty="0"/>
          </a:p>
        </p:txBody>
      </p:sp>
    </p:spTree>
    <p:extLst>
      <p:ext uri="{BB962C8B-B14F-4D97-AF65-F5344CB8AC3E}">
        <p14:creationId xmlns:p14="http://schemas.microsoft.com/office/powerpoint/2010/main" val="795409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D7B80-6CEC-6115-874C-8C9FA0023F6C}"/>
              </a:ext>
            </a:extLst>
          </p:cNvPr>
          <p:cNvSpPr>
            <a:spLocks noGrp="1"/>
          </p:cNvSpPr>
          <p:nvPr>
            <p:ph type="title"/>
          </p:nvPr>
        </p:nvSpPr>
        <p:spPr>
          <a:xfrm>
            <a:off x="745853" y="175122"/>
            <a:ext cx="7886700" cy="670298"/>
          </a:xfrm>
        </p:spPr>
        <p:txBody>
          <a:bodyPr>
            <a:normAutofit fontScale="90000"/>
          </a:bodyPr>
          <a:lstStyle/>
          <a:p>
            <a:r>
              <a:rPr lang="en-US" dirty="0"/>
              <a:t>Illumina </a:t>
            </a:r>
            <a:r>
              <a:rPr lang="en-US" dirty="0" err="1"/>
              <a:t>Hiseq</a:t>
            </a:r>
            <a:r>
              <a:rPr lang="en-US" dirty="0"/>
              <a:t> post-pooled screen</a:t>
            </a:r>
          </a:p>
        </p:txBody>
      </p:sp>
      <p:pic>
        <p:nvPicPr>
          <p:cNvPr id="4" name="Content Placeholder 3">
            <a:extLst>
              <a:ext uri="{FF2B5EF4-FFF2-40B4-BE49-F238E27FC236}">
                <a16:creationId xmlns:a16="http://schemas.microsoft.com/office/drawing/2014/main" id="{578F8ED3-4876-19BB-B36E-2FDDA52BC556}"/>
              </a:ext>
            </a:extLst>
          </p:cNvPr>
          <p:cNvPicPr>
            <a:picLocks noGrp="1" noChangeAspect="1"/>
          </p:cNvPicPr>
          <p:nvPr>
            <p:ph idx="1"/>
          </p:nvPr>
        </p:nvPicPr>
        <p:blipFill>
          <a:blip r:embed="rId2"/>
          <a:stretch>
            <a:fillRect/>
          </a:stretch>
        </p:blipFill>
        <p:spPr>
          <a:xfrm>
            <a:off x="392289" y="869170"/>
            <a:ext cx="8359421" cy="5765655"/>
          </a:xfrm>
          <a:prstGeom prst="rect">
            <a:avLst/>
          </a:prstGeom>
        </p:spPr>
      </p:pic>
    </p:spTree>
    <p:extLst>
      <p:ext uri="{BB962C8B-B14F-4D97-AF65-F5344CB8AC3E}">
        <p14:creationId xmlns:p14="http://schemas.microsoft.com/office/powerpoint/2010/main" val="3627472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236759"/>
            <a:ext cx="7886700" cy="1325563"/>
          </a:xfrm>
        </p:spPr>
        <p:txBody>
          <a:bodyPr>
            <a:normAutofit fontScale="90000"/>
          </a:bodyPr>
          <a:lstStyle/>
          <a:p>
            <a:pPr algn="ctr"/>
            <a:r>
              <a:rPr lang="en-US" sz="3600" b="1" dirty="0"/>
              <a:t>Display pooled shRNA screen results:</a:t>
            </a:r>
            <a:br>
              <a:rPr lang="en-US" sz="3600" dirty="0"/>
            </a:br>
            <a:r>
              <a:rPr lang="en-US" sz="2700" dirty="0" err="1"/>
              <a:t>MAGeCK</a:t>
            </a:r>
            <a:r>
              <a:rPr lang="en-US" sz="2700" dirty="0"/>
              <a:t>, </a:t>
            </a:r>
            <a:r>
              <a:rPr lang="en-US" sz="2700" dirty="0" err="1"/>
              <a:t>EdgeR</a:t>
            </a:r>
            <a:r>
              <a:rPr lang="en-US" sz="2700" dirty="0"/>
              <a:t>, DSeq2, Roast, Fry, </a:t>
            </a:r>
            <a:r>
              <a:rPr lang="en-US" sz="2700" dirty="0" err="1"/>
              <a:t>Riger</a:t>
            </a:r>
            <a:r>
              <a:rPr lang="en-US" sz="2700" dirty="0"/>
              <a:t> programs are good starting points (Nick </a:t>
            </a:r>
            <a:r>
              <a:rPr lang="en-US" sz="2700" dirty="0" err="1"/>
              <a:t>Socci</a:t>
            </a:r>
            <a:r>
              <a:rPr lang="en-US" sz="2700" dirty="0"/>
              <a:t> MSKCC Bioinformatics Core)</a:t>
            </a: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8177" y="1562322"/>
            <a:ext cx="4346917" cy="4346917"/>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1690689"/>
            <a:ext cx="4223824" cy="422382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5617947" y="5909238"/>
            <a:ext cx="2847467" cy="369332"/>
          </a:xfrm>
          <a:prstGeom prst="rect">
            <a:avLst/>
          </a:prstGeom>
          <a:noFill/>
        </p:spPr>
        <p:txBody>
          <a:bodyPr wrap="none" rtlCol="0">
            <a:spAutoFit/>
          </a:bodyPr>
          <a:lstStyle/>
          <a:p>
            <a:r>
              <a:rPr lang="en-US" dirty="0"/>
              <a:t>Colored by </a:t>
            </a:r>
            <a:r>
              <a:rPr lang="en-US" b="1" dirty="0"/>
              <a:t>p-value </a:t>
            </a:r>
            <a:r>
              <a:rPr lang="en-US" dirty="0"/>
              <a:t>(red low)</a:t>
            </a:r>
          </a:p>
        </p:txBody>
      </p:sp>
      <p:sp>
        <p:nvSpPr>
          <p:cNvPr id="3" name="TextBox 2"/>
          <p:cNvSpPr txBox="1"/>
          <p:nvPr/>
        </p:nvSpPr>
        <p:spPr>
          <a:xfrm>
            <a:off x="1310028" y="5909238"/>
            <a:ext cx="3234629" cy="369332"/>
          </a:xfrm>
          <a:prstGeom prst="rect">
            <a:avLst/>
          </a:prstGeom>
          <a:noFill/>
        </p:spPr>
        <p:txBody>
          <a:bodyPr wrap="none" rtlCol="0">
            <a:spAutoFit/>
          </a:bodyPr>
          <a:lstStyle/>
          <a:p>
            <a:r>
              <a:rPr lang="en-US" dirty="0"/>
              <a:t>Colored by </a:t>
            </a:r>
            <a:r>
              <a:rPr lang="en-US" b="1" dirty="0"/>
              <a:t>read count </a:t>
            </a:r>
            <a:r>
              <a:rPr lang="en-US" dirty="0"/>
              <a:t>(red high)</a:t>
            </a:r>
          </a:p>
        </p:txBody>
      </p:sp>
    </p:spTree>
    <p:extLst>
      <p:ext uri="{BB962C8B-B14F-4D97-AF65-F5344CB8AC3E}">
        <p14:creationId xmlns:p14="http://schemas.microsoft.com/office/powerpoint/2010/main" val="1015435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9BD1-EB25-50F3-8DBC-87A4F80BA891}"/>
              </a:ext>
            </a:extLst>
          </p:cNvPr>
          <p:cNvSpPr>
            <a:spLocks noGrp="1"/>
          </p:cNvSpPr>
          <p:nvPr>
            <p:ph type="title"/>
          </p:nvPr>
        </p:nvSpPr>
        <p:spPr/>
        <p:txBody>
          <a:bodyPr>
            <a:normAutofit/>
          </a:bodyPr>
          <a:lstStyle/>
          <a:p>
            <a:pPr algn="ctr"/>
            <a:r>
              <a:rPr lang="en-US" sz="5400" dirty="0"/>
              <a:t>Pooled Screens</a:t>
            </a:r>
          </a:p>
        </p:txBody>
      </p:sp>
      <p:sp>
        <p:nvSpPr>
          <p:cNvPr id="3" name="Content Placeholder 2">
            <a:extLst>
              <a:ext uri="{FF2B5EF4-FFF2-40B4-BE49-F238E27FC236}">
                <a16:creationId xmlns:a16="http://schemas.microsoft.com/office/drawing/2014/main" id="{8F6F418E-01C8-0575-C0E9-0E09FABCC29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10434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96D00-7238-7CB5-DB1B-6381D838710E}"/>
              </a:ext>
            </a:extLst>
          </p:cNvPr>
          <p:cNvSpPr>
            <a:spLocks noGrp="1"/>
          </p:cNvSpPr>
          <p:nvPr>
            <p:ph type="title"/>
          </p:nvPr>
        </p:nvSpPr>
        <p:spPr>
          <a:xfrm>
            <a:off x="992945" y="1102521"/>
            <a:ext cx="7370174" cy="236934"/>
          </a:xfrm>
        </p:spPr>
        <p:txBody>
          <a:bodyPr>
            <a:normAutofit fontScale="90000"/>
          </a:bodyPr>
          <a:lstStyle/>
          <a:p>
            <a:endParaRPr lang="en-US" sz="2100" dirty="0"/>
          </a:p>
        </p:txBody>
      </p:sp>
      <p:sp>
        <p:nvSpPr>
          <p:cNvPr id="3" name="Content Placeholder 2">
            <a:extLst>
              <a:ext uri="{FF2B5EF4-FFF2-40B4-BE49-F238E27FC236}">
                <a16:creationId xmlns:a16="http://schemas.microsoft.com/office/drawing/2014/main" id="{499E5328-53BB-61B8-9C91-000E36984461}"/>
              </a:ext>
            </a:extLst>
          </p:cNvPr>
          <p:cNvSpPr>
            <a:spLocks noGrp="1"/>
          </p:cNvSpPr>
          <p:nvPr>
            <p:ph idx="1"/>
          </p:nvPr>
        </p:nvSpPr>
        <p:spPr>
          <a:xfrm>
            <a:off x="441251" y="2392471"/>
            <a:ext cx="8276117" cy="4221271"/>
          </a:xfrm>
        </p:spPr>
        <p:txBody>
          <a:bodyPr>
            <a:normAutofit fontScale="92500" lnSpcReduction="20000"/>
          </a:bodyPr>
          <a:lstStyle/>
          <a:p>
            <a:pPr marL="0" indent="0">
              <a:buNone/>
            </a:pPr>
            <a:endParaRPr lang="en-US" dirty="0"/>
          </a:p>
          <a:p>
            <a:r>
              <a:rPr lang="en-US" dirty="0"/>
              <a:t>GES Core Facility facilitated a f</a:t>
            </a:r>
            <a:r>
              <a:rPr lang="en-US" dirty="0">
                <a:solidFill>
                  <a:srgbClr val="0070C0"/>
                </a:solidFill>
              </a:rPr>
              <a:t>ull genome Brunello CRISPR screen </a:t>
            </a:r>
            <a:r>
              <a:rPr lang="en-US" dirty="0"/>
              <a:t>which helped uncover previously unknown mechanisms regarding </a:t>
            </a:r>
            <a:r>
              <a:rPr lang="en-US" dirty="0">
                <a:solidFill>
                  <a:srgbClr val="0070C0"/>
                </a:solidFill>
              </a:rPr>
              <a:t>splicing defects </a:t>
            </a:r>
            <a:r>
              <a:rPr lang="en-US" dirty="0"/>
              <a:t>in hematologic malignancies. </a:t>
            </a:r>
          </a:p>
          <a:p>
            <a:r>
              <a:rPr lang="en-US" dirty="0"/>
              <a:t>Taking the results from the full genome Brunello screen, the Abdel-Wahab lab at MSKCC utilized synthetic introns which were uniquely responsive to mutant SF3B1 in order to </a:t>
            </a:r>
            <a:r>
              <a:rPr lang="en-US" dirty="0">
                <a:solidFill>
                  <a:srgbClr val="0070C0"/>
                </a:solidFill>
              </a:rPr>
              <a:t>identify trans factors required for aberrant mutant SF3B1 splicing activity. </a:t>
            </a:r>
          </a:p>
          <a:p>
            <a:r>
              <a:rPr lang="en-US" dirty="0"/>
              <a:t>This revealed the G-patch domain-containing protein GPATCH8 as required for mutant SF3B1-induced splicing alterations and impaired hematopoiesis. </a:t>
            </a:r>
          </a:p>
          <a:p>
            <a:pPr marL="0" indent="0">
              <a:buNone/>
            </a:pPr>
            <a:endParaRPr lang="en-US" dirty="0"/>
          </a:p>
        </p:txBody>
      </p:sp>
      <p:sp>
        <p:nvSpPr>
          <p:cNvPr id="4" name="TextBox 3">
            <a:extLst>
              <a:ext uri="{FF2B5EF4-FFF2-40B4-BE49-F238E27FC236}">
                <a16:creationId xmlns:a16="http://schemas.microsoft.com/office/drawing/2014/main" id="{AC13E2AC-2282-CC56-271A-FDBB08B8B9F4}"/>
              </a:ext>
            </a:extLst>
          </p:cNvPr>
          <p:cNvSpPr txBox="1"/>
          <p:nvPr/>
        </p:nvSpPr>
        <p:spPr>
          <a:xfrm>
            <a:off x="6118068" y="3533645"/>
            <a:ext cx="3317358" cy="213585"/>
          </a:xfrm>
          <a:prstGeom prst="rect">
            <a:avLst/>
          </a:prstGeom>
          <a:noFill/>
        </p:spPr>
        <p:txBody>
          <a:bodyPr wrap="square" rtlCol="0">
            <a:spAutoFit/>
          </a:bodyPr>
          <a:lstStyle/>
          <a:p>
            <a:r>
              <a:rPr lang="en-US" sz="788" dirty="0" err="1"/>
              <a:t>Benbarche</a:t>
            </a:r>
            <a:r>
              <a:rPr lang="en-US" sz="788" dirty="0"/>
              <a:t> et al., 2024, Molecular Cell 84, 1886–1903</a:t>
            </a:r>
          </a:p>
        </p:txBody>
      </p:sp>
      <p:pic>
        <p:nvPicPr>
          <p:cNvPr id="5" name="Picture 4">
            <a:extLst>
              <a:ext uri="{FF2B5EF4-FFF2-40B4-BE49-F238E27FC236}">
                <a16:creationId xmlns:a16="http://schemas.microsoft.com/office/drawing/2014/main" id="{2A758ADA-AECD-BA3D-EE2D-DC369A0CC70C}"/>
              </a:ext>
            </a:extLst>
          </p:cNvPr>
          <p:cNvPicPr>
            <a:picLocks noChangeAspect="1"/>
          </p:cNvPicPr>
          <p:nvPr/>
        </p:nvPicPr>
        <p:blipFill>
          <a:blip r:embed="rId2"/>
          <a:stretch>
            <a:fillRect/>
          </a:stretch>
        </p:blipFill>
        <p:spPr>
          <a:xfrm>
            <a:off x="441251" y="159003"/>
            <a:ext cx="8041545" cy="2123970"/>
          </a:xfrm>
          <a:prstGeom prst="rect">
            <a:avLst/>
          </a:prstGeom>
        </p:spPr>
      </p:pic>
    </p:spTree>
    <p:extLst>
      <p:ext uri="{BB962C8B-B14F-4D97-AF65-F5344CB8AC3E}">
        <p14:creationId xmlns:p14="http://schemas.microsoft.com/office/powerpoint/2010/main" val="31255370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D16E02-78A7-64F7-BDE2-866AA3A88FEF}"/>
              </a:ext>
            </a:extLst>
          </p:cNvPr>
          <p:cNvPicPr>
            <a:picLocks noChangeAspect="1"/>
          </p:cNvPicPr>
          <p:nvPr/>
        </p:nvPicPr>
        <p:blipFill>
          <a:blip r:embed="rId2"/>
          <a:stretch>
            <a:fillRect/>
          </a:stretch>
        </p:blipFill>
        <p:spPr>
          <a:xfrm>
            <a:off x="657140" y="1056306"/>
            <a:ext cx="7829719" cy="1744341"/>
          </a:xfrm>
          <a:prstGeom prst="rect">
            <a:avLst/>
          </a:prstGeom>
        </p:spPr>
      </p:pic>
      <p:pic>
        <p:nvPicPr>
          <p:cNvPr id="8" name="Picture 7">
            <a:extLst>
              <a:ext uri="{FF2B5EF4-FFF2-40B4-BE49-F238E27FC236}">
                <a16:creationId xmlns:a16="http://schemas.microsoft.com/office/drawing/2014/main" id="{D094FD4B-B680-C691-AED1-9D3D999478D4}"/>
              </a:ext>
            </a:extLst>
          </p:cNvPr>
          <p:cNvPicPr>
            <a:picLocks noChangeAspect="1"/>
          </p:cNvPicPr>
          <p:nvPr/>
        </p:nvPicPr>
        <p:blipFill>
          <a:blip r:embed="rId3"/>
          <a:stretch>
            <a:fillRect/>
          </a:stretch>
        </p:blipFill>
        <p:spPr>
          <a:xfrm>
            <a:off x="108984" y="2966345"/>
            <a:ext cx="4000044" cy="3567759"/>
          </a:xfrm>
          <a:prstGeom prst="rect">
            <a:avLst/>
          </a:prstGeom>
        </p:spPr>
      </p:pic>
      <p:pic>
        <p:nvPicPr>
          <p:cNvPr id="9" name="Picture 8">
            <a:extLst>
              <a:ext uri="{FF2B5EF4-FFF2-40B4-BE49-F238E27FC236}">
                <a16:creationId xmlns:a16="http://schemas.microsoft.com/office/drawing/2014/main" id="{35290AA3-9D64-A9F4-5792-32A8DC925325}"/>
              </a:ext>
            </a:extLst>
          </p:cNvPr>
          <p:cNvPicPr>
            <a:picLocks noChangeAspect="1"/>
          </p:cNvPicPr>
          <p:nvPr/>
        </p:nvPicPr>
        <p:blipFill>
          <a:blip r:embed="rId4"/>
          <a:stretch>
            <a:fillRect/>
          </a:stretch>
        </p:blipFill>
        <p:spPr>
          <a:xfrm>
            <a:off x="6739317" y="5793253"/>
            <a:ext cx="2190750" cy="104775"/>
          </a:xfrm>
          <a:prstGeom prst="rect">
            <a:avLst/>
          </a:prstGeom>
        </p:spPr>
      </p:pic>
      <p:sp>
        <p:nvSpPr>
          <p:cNvPr id="10" name="TextBox 9">
            <a:extLst>
              <a:ext uri="{FF2B5EF4-FFF2-40B4-BE49-F238E27FC236}">
                <a16:creationId xmlns:a16="http://schemas.microsoft.com/office/drawing/2014/main" id="{AB5626DE-B78C-9A5F-A039-2F476D5D284B}"/>
              </a:ext>
            </a:extLst>
          </p:cNvPr>
          <p:cNvSpPr txBox="1"/>
          <p:nvPr/>
        </p:nvSpPr>
        <p:spPr>
          <a:xfrm>
            <a:off x="4417621" y="3164443"/>
            <a:ext cx="4554929" cy="2585323"/>
          </a:xfrm>
          <a:prstGeom prst="rect">
            <a:avLst/>
          </a:prstGeom>
          <a:noFill/>
        </p:spPr>
        <p:txBody>
          <a:bodyPr wrap="square" rtlCol="0">
            <a:spAutoFit/>
          </a:bodyPr>
          <a:lstStyle/>
          <a:p>
            <a:r>
              <a:rPr lang="en-US" sz="1350" dirty="0"/>
              <a:t>-The GES Core Facility has further assisted the Abdel-Wahab Lab in the follow-up validation of the GPATCH8 “hit” in ongoing subsequent work by: </a:t>
            </a:r>
          </a:p>
          <a:p>
            <a:endParaRPr lang="en-US" sz="1350" dirty="0"/>
          </a:p>
          <a:p>
            <a:pPr marL="214313" indent="-214313">
              <a:buFont typeface="Wingdings" pitchFamily="2" charset="2"/>
              <a:buChar char="§"/>
            </a:pPr>
            <a:r>
              <a:rPr lang="en-US" sz="1350" dirty="0"/>
              <a:t>Generating a focused pooled library to the </a:t>
            </a:r>
          </a:p>
          <a:p>
            <a:r>
              <a:rPr lang="en-US" sz="1350" dirty="0"/>
              <a:t>	GPATCH 8 Family and associated genes </a:t>
            </a:r>
          </a:p>
          <a:p>
            <a:pPr marL="214313" indent="-214313">
              <a:buFont typeface="Wingdings" pitchFamily="2" charset="2"/>
              <a:buChar char="§"/>
            </a:pPr>
            <a:endParaRPr lang="en-US" sz="1350" dirty="0"/>
          </a:p>
          <a:p>
            <a:pPr marL="214313" indent="-214313">
              <a:buFont typeface="Wingdings" pitchFamily="2" charset="2"/>
              <a:buChar char="§"/>
            </a:pPr>
            <a:r>
              <a:rPr lang="en-US" sz="1350" dirty="0"/>
              <a:t>Assisting in downstream processing of screening  pellets for NGS and NGS data generation</a:t>
            </a:r>
          </a:p>
          <a:p>
            <a:pPr marL="214313" indent="-214313">
              <a:buFont typeface="Wingdings" pitchFamily="2" charset="2"/>
              <a:buChar char="§"/>
            </a:pPr>
            <a:endParaRPr lang="en-US" sz="1350" dirty="0"/>
          </a:p>
          <a:p>
            <a:pPr marL="214313" indent="-214313">
              <a:buFont typeface="Wingdings" pitchFamily="2" charset="2"/>
              <a:buChar char="§"/>
            </a:pPr>
            <a:r>
              <a:rPr lang="en-US" sz="1350" dirty="0"/>
              <a:t>Cloning of sgRNAs to specific gene targets of interest for individual validation</a:t>
            </a:r>
          </a:p>
        </p:txBody>
      </p:sp>
      <p:sp>
        <p:nvSpPr>
          <p:cNvPr id="12" name="Rectangle 11">
            <a:extLst>
              <a:ext uri="{FF2B5EF4-FFF2-40B4-BE49-F238E27FC236}">
                <a16:creationId xmlns:a16="http://schemas.microsoft.com/office/drawing/2014/main" id="{E9570622-5383-F85D-5946-A01F3AB08A35}"/>
              </a:ext>
            </a:extLst>
          </p:cNvPr>
          <p:cNvSpPr/>
          <p:nvPr/>
        </p:nvSpPr>
        <p:spPr>
          <a:xfrm>
            <a:off x="4263242" y="3112901"/>
            <a:ext cx="4771774" cy="3421204"/>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 name="Curved Connector 3">
            <a:extLst>
              <a:ext uri="{FF2B5EF4-FFF2-40B4-BE49-F238E27FC236}">
                <a16:creationId xmlns:a16="http://schemas.microsoft.com/office/drawing/2014/main" id="{BF2DFC9C-2A9F-2532-4894-385490BA52E2}"/>
              </a:ext>
            </a:extLst>
          </p:cNvPr>
          <p:cNvCxnSpPr>
            <a:cxnSpLocks/>
          </p:cNvCxnSpPr>
          <p:nvPr/>
        </p:nvCxnSpPr>
        <p:spPr>
          <a:xfrm>
            <a:off x="1207736" y="3309517"/>
            <a:ext cx="285244" cy="238967"/>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2A6485B4-EEEF-8691-FB1B-A44BA11CD663}"/>
              </a:ext>
            </a:extLst>
          </p:cNvPr>
          <p:cNvSpPr txBox="1"/>
          <p:nvPr/>
        </p:nvSpPr>
        <p:spPr>
          <a:xfrm>
            <a:off x="657140" y="323895"/>
            <a:ext cx="8004307" cy="369332"/>
          </a:xfrm>
          <a:prstGeom prst="rect">
            <a:avLst/>
          </a:prstGeom>
          <a:noFill/>
        </p:spPr>
        <p:txBody>
          <a:bodyPr wrap="none" rtlCol="0">
            <a:spAutoFit/>
          </a:bodyPr>
          <a:lstStyle/>
          <a:p>
            <a:r>
              <a:rPr lang="en-US" dirty="0"/>
              <a:t>Full Genome Brunello CRISPR screen identifies GPATCH8 Modulates Splicing Activity </a:t>
            </a:r>
          </a:p>
        </p:txBody>
      </p:sp>
    </p:spTree>
    <p:extLst>
      <p:ext uri="{BB962C8B-B14F-4D97-AF65-F5344CB8AC3E}">
        <p14:creationId xmlns:p14="http://schemas.microsoft.com/office/powerpoint/2010/main" val="1416429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A730A47-0B55-8D97-27F3-B1B4CD16A59F}"/>
              </a:ext>
            </a:extLst>
          </p:cNvPr>
          <p:cNvSpPr txBox="1">
            <a:spLocks noGrp="1"/>
          </p:cNvSpPr>
          <p:nvPr>
            <p:ph idx="1"/>
          </p:nvPr>
        </p:nvSpPr>
        <p:spPr>
          <a:xfrm>
            <a:off x="38100" y="344488"/>
            <a:ext cx="9066213" cy="977900"/>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900" b="1" dirty="0">
                <a:solidFill>
                  <a:schemeClr val="accent1">
                    <a:lumMod val="75000"/>
                  </a:schemeClr>
                </a:solidFill>
                <a:cs typeface="Arial" panose="020B0604020202020204" pitchFamily="34" charset="0"/>
              </a:rPr>
              <a:t>  </a:t>
            </a:r>
            <a:r>
              <a:rPr lang="en-US" sz="2800" b="1" dirty="0">
                <a:solidFill>
                  <a:schemeClr val="accent1">
                    <a:lumMod val="75000"/>
                  </a:schemeClr>
                </a:solidFill>
                <a:latin typeface="Georgia" panose="02040502050405020303" pitchFamily="18" charset="0"/>
                <a:cs typeface="Arial" panose="020B0604020202020204" pitchFamily="34" charset="0"/>
              </a:rPr>
              <a:t>What is driving resistance to PRMT5-targeted therapy in B-cell lymphoma?</a:t>
            </a:r>
            <a:endParaRPr lang="en-US" sz="2800" dirty="0">
              <a:solidFill>
                <a:schemeClr val="accent1">
                  <a:lumMod val="75000"/>
                </a:schemeClr>
              </a:solidFill>
              <a:latin typeface="Georgia" panose="02040502050405020303" pitchFamily="18" charset="0"/>
            </a:endParaRPr>
          </a:p>
        </p:txBody>
      </p:sp>
      <p:sp>
        <p:nvSpPr>
          <p:cNvPr id="31746" name="TextBox 4">
            <a:extLst>
              <a:ext uri="{FF2B5EF4-FFF2-40B4-BE49-F238E27FC236}">
                <a16:creationId xmlns:a16="http://schemas.microsoft.com/office/drawing/2014/main" id="{42656965-B13B-4D15-085F-B8DED7DBDD0C}"/>
              </a:ext>
            </a:extLst>
          </p:cNvPr>
          <p:cNvSpPr txBox="1">
            <a:spLocks noChangeArrowheads="1"/>
          </p:cNvSpPr>
          <p:nvPr/>
        </p:nvSpPr>
        <p:spPr bwMode="auto">
          <a:xfrm>
            <a:off x="5162550" y="6373813"/>
            <a:ext cx="3738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i="1">
                <a:latin typeface="Calibri" panose="020F0502020204030204" pitchFamily="34" charset="0"/>
                <a:cs typeface="Arial" panose="020B0604020202020204" pitchFamily="34" charset="0"/>
              </a:rPr>
              <a:t>Nat. Comm. -Erazo, Garippa, Kharas, et al, 2022</a:t>
            </a:r>
          </a:p>
        </p:txBody>
      </p:sp>
      <p:pic>
        <p:nvPicPr>
          <p:cNvPr id="31747" name="Picture 6">
            <a:extLst>
              <a:ext uri="{FF2B5EF4-FFF2-40B4-BE49-F238E27FC236}">
                <a16:creationId xmlns:a16="http://schemas.microsoft.com/office/drawing/2014/main" id="{B12F538D-B597-4928-D1E4-2B798C716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67" t="11681" r="14944" b="6448"/>
          <a:stretch>
            <a:fillRect/>
          </a:stretch>
        </p:blipFill>
        <p:spPr bwMode="auto">
          <a:xfrm>
            <a:off x="1199408" y="2250191"/>
            <a:ext cx="3143992" cy="279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7">
            <a:extLst>
              <a:ext uri="{FF2B5EF4-FFF2-40B4-BE49-F238E27FC236}">
                <a16:creationId xmlns:a16="http://schemas.microsoft.com/office/drawing/2014/main" id="{35E1BF24-139C-737B-EB4A-DB167DD07FB2}"/>
              </a:ext>
            </a:extLst>
          </p:cNvPr>
          <p:cNvSpPr txBox="1">
            <a:spLocks noChangeArrowheads="1"/>
          </p:cNvSpPr>
          <p:nvPr/>
        </p:nvSpPr>
        <p:spPr bwMode="auto">
          <a:xfrm>
            <a:off x="156441" y="1685338"/>
            <a:ext cx="4889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200" b="1" dirty="0">
                <a:cs typeface="Arial" panose="020B0604020202020204" pitchFamily="34" charset="0"/>
              </a:rPr>
              <a:t>PRMT5 is highly expressed in primary lymphomas </a:t>
            </a:r>
          </a:p>
          <a:p>
            <a:pPr algn="ctr">
              <a:spcBef>
                <a:spcPct val="0"/>
              </a:spcBef>
              <a:buFontTx/>
              <a:buNone/>
            </a:pPr>
            <a:r>
              <a:rPr lang="en-US" altLang="en-US" sz="1200" b="1" dirty="0">
                <a:cs typeface="Arial" panose="020B0604020202020204" pitchFamily="34" charset="0"/>
              </a:rPr>
              <a:t>and is a predictor of poor outcome in DLBCL</a:t>
            </a:r>
            <a:endParaRPr lang="en-US" altLang="en-US" sz="1200" b="1" i="1" dirty="0">
              <a:cs typeface="Arial" panose="020B0604020202020204" pitchFamily="34" charset="0"/>
            </a:endParaRPr>
          </a:p>
        </p:txBody>
      </p:sp>
      <p:grpSp>
        <p:nvGrpSpPr>
          <p:cNvPr id="31749" name="Group 8">
            <a:extLst>
              <a:ext uri="{FF2B5EF4-FFF2-40B4-BE49-F238E27FC236}">
                <a16:creationId xmlns:a16="http://schemas.microsoft.com/office/drawing/2014/main" id="{1472347B-AC46-3D7A-AE03-EE96100F03A2}"/>
              </a:ext>
            </a:extLst>
          </p:cNvPr>
          <p:cNvGrpSpPr>
            <a:grpSpLocks/>
          </p:cNvGrpSpPr>
          <p:nvPr/>
        </p:nvGrpSpPr>
        <p:grpSpPr bwMode="auto">
          <a:xfrm>
            <a:off x="1822450" y="4194175"/>
            <a:ext cx="2268538" cy="1287463"/>
            <a:chOff x="-430252" y="3579010"/>
            <a:chExt cx="2268570" cy="1286359"/>
          </a:xfrm>
        </p:grpSpPr>
        <p:sp>
          <p:nvSpPr>
            <p:cNvPr id="10" name="Rectangle 9">
              <a:extLst>
                <a:ext uri="{FF2B5EF4-FFF2-40B4-BE49-F238E27FC236}">
                  <a16:creationId xmlns:a16="http://schemas.microsoft.com/office/drawing/2014/main" id="{8289D8A6-E394-F8A8-FADB-4C2537621054}"/>
                </a:ext>
              </a:extLst>
            </p:cNvPr>
            <p:cNvSpPr/>
            <p:nvPr/>
          </p:nvSpPr>
          <p:spPr>
            <a:xfrm>
              <a:off x="-430252" y="4611587"/>
              <a:ext cx="2268570" cy="253782"/>
            </a:xfrm>
            <a:prstGeom prst="rect">
              <a:avLst/>
            </a:prstGeom>
          </p:spPr>
          <p:txBody>
            <a:bodyPr wrap="none">
              <a:spAutoFit/>
            </a:bodyPr>
            <a:lstStyle/>
            <a:p>
              <a:pPr>
                <a:defRPr/>
              </a:pPr>
              <a:r>
                <a:rPr lang="en-US" sz="1050" i="1" dirty="0" err="1">
                  <a:cs typeface="Arial" panose="020B0604020202020204" pitchFamily="34" charset="0"/>
                </a:rPr>
                <a:t>Szablewski</a:t>
              </a:r>
              <a:r>
                <a:rPr lang="en-US" sz="1050" i="1" dirty="0">
                  <a:cs typeface="Arial" panose="020B0604020202020204" pitchFamily="34" charset="0"/>
                </a:rPr>
                <a:t> et al. 2018. </a:t>
              </a:r>
              <a:r>
                <a:rPr lang="en-US" sz="1050" i="1" dirty="0" err="1">
                  <a:cs typeface="Arial" panose="020B0604020202020204" pitchFamily="34" charset="0"/>
                </a:rPr>
                <a:t>Oncotarget</a:t>
              </a:r>
              <a:endParaRPr lang="en-US" sz="1050" i="1" dirty="0">
                <a:cs typeface="Arial" panose="020B0604020202020204" pitchFamily="34" charset="0"/>
              </a:endParaRPr>
            </a:p>
          </p:txBody>
        </p:sp>
        <p:sp>
          <p:nvSpPr>
            <p:cNvPr id="31756" name="Rectangle 10">
              <a:extLst>
                <a:ext uri="{FF2B5EF4-FFF2-40B4-BE49-F238E27FC236}">
                  <a16:creationId xmlns:a16="http://schemas.microsoft.com/office/drawing/2014/main" id="{DCF93242-B242-5A06-A399-11BBFC4CADE5}"/>
                </a:ext>
              </a:extLst>
            </p:cNvPr>
            <p:cNvSpPr>
              <a:spLocks noChangeArrowheads="1"/>
            </p:cNvSpPr>
            <p:nvPr/>
          </p:nvSpPr>
          <p:spPr bwMode="auto">
            <a:xfrm>
              <a:off x="894044" y="3716153"/>
              <a:ext cx="7729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800" i="1">
                  <a:cs typeface="Arial" panose="020B0604020202020204" pitchFamily="34" charset="0"/>
                </a:rPr>
                <a:t>High PRMT5</a:t>
              </a:r>
            </a:p>
          </p:txBody>
        </p:sp>
        <p:sp>
          <p:nvSpPr>
            <p:cNvPr id="31757" name="Rectangle 11">
              <a:extLst>
                <a:ext uri="{FF2B5EF4-FFF2-40B4-BE49-F238E27FC236}">
                  <a16:creationId xmlns:a16="http://schemas.microsoft.com/office/drawing/2014/main" id="{77A0D430-AD0E-26F0-CF63-7BD39D578BF6}"/>
                </a:ext>
              </a:extLst>
            </p:cNvPr>
            <p:cNvSpPr>
              <a:spLocks noChangeArrowheads="1"/>
            </p:cNvSpPr>
            <p:nvPr/>
          </p:nvSpPr>
          <p:spPr bwMode="auto">
            <a:xfrm>
              <a:off x="894044" y="3579010"/>
              <a:ext cx="7505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800" i="1">
                  <a:cs typeface="Arial" panose="020B0604020202020204" pitchFamily="34" charset="0"/>
                </a:rPr>
                <a:t>Low PRMT5</a:t>
              </a:r>
            </a:p>
          </p:txBody>
        </p:sp>
      </p:grpSp>
      <p:sp>
        <p:nvSpPr>
          <p:cNvPr id="31750" name="Rectangle 17">
            <a:extLst>
              <a:ext uri="{FF2B5EF4-FFF2-40B4-BE49-F238E27FC236}">
                <a16:creationId xmlns:a16="http://schemas.microsoft.com/office/drawing/2014/main" id="{04A3070A-A176-B6B3-91C9-16EE90B3D2C8}"/>
              </a:ext>
            </a:extLst>
          </p:cNvPr>
          <p:cNvSpPr>
            <a:spLocks noChangeArrowheads="1"/>
          </p:cNvSpPr>
          <p:nvPr/>
        </p:nvSpPr>
        <p:spPr bwMode="auto">
          <a:xfrm>
            <a:off x="557213" y="5688013"/>
            <a:ext cx="7908925" cy="5238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a:spcBef>
                <a:spcPct val="0"/>
              </a:spcBef>
              <a:buFontTx/>
              <a:buNone/>
            </a:pPr>
            <a:r>
              <a:rPr lang="en-US" altLang="en-US" sz="1400" dirty="0">
                <a:cs typeface="Arial" panose="020B0604020202020204" pitchFamily="34" charset="0"/>
              </a:rPr>
              <a:t>Currently, three selective PRMT5 inhibitors are being tested in blood cancer patients. However, the mechanisms of action behind resistance to these compounds has yet to be elucidated.</a:t>
            </a:r>
          </a:p>
        </p:txBody>
      </p:sp>
      <p:grpSp>
        <p:nvGrpSpPr>
          <p:cNvPr id="31751" name="Group 18">
            <a:extLst>
              <a:ext uri="{FF2B5EF4-FFF2-40B4-BE49-F238E27FC236}">
                <a16:creationId xmlns:a16="http://schemas.microsoft.com/office/drawing/2014/main" id="{EE4E0999-60CE-F7C4-C582-939061ED7E29}"/>
              </a:ext>
            </a:extLst>
          </p:cNvPr>
          <p:cNvGrpSpPr>
            <a:grpSpLocks/>
          </p:cNvGrpSpPr>
          <p:nvPr/>
        </p:nvGrpSpPr>
        <p:grpSpPr bwMode="auto">
          <a:xfrm>
            <a:off x="4572000" y="1864426"/>
            <a:ext cx="4329113" cy="3617212"/>
            <a:chOff x="8359150" y="1457221"/>
            <a:chExt cx="4006176" cy="2375347"/>
          </a:xfrm>
        </p:grpSpPr>
        <p:sp>
          <p:nvSpPr>
            <p:cNvPr id="31752" name="TextBox 19">
              <a:extLst>
                <a:ext uri="{FF2B5EF4-FFF2-40B4-BE49-F238E27FC236}">
                  <a16:creationId xmlns:a16="http://schemas.microsoft.com/office/drawing/2014/main" id="{B116E83C-93C9-FDAE-3665-3867B90B96EA}"/>
                </a:ext>
              </a:extLst>
            </p:cNvPr>
            <p:cNvSpPr txBox="1">
              <a:spLocks noChangeArrowheads="1"/>
            </p:cNvSpPr>
            <p:nvPr/>
          </p:nvSpPr>
          <p:spPr bwMode="auto">
            <a:xfrm>
              <a:off x="8359150" y="1457221"/>
              <a:ext cx="4006176" cy="67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200" b="1">
                  <a:cs typeface="Arial" panose="020B0604020202020204" pitchFamily="34" charset="0"/>
                </a:rPr>
                <a:t>GSK3203591 (GSK-591): PRMT5 non-SAM competitor inhibitor - IC50 of 4nM</a:t>
              </a:r>
            </a:p>
            <a:p>
              <a:pPr algn="ctr">
                <a:spcBef>
                  <a:spcPct val="0"/>
                </a:spcBef>
                <a:buFontTx/>
                <a:buNone/>
              </a:pPr>
              <a:r>
                <a:rPr lang="en-US" altLang="en-US" sz="1200" b="1">
                  <a:cs typeface="Arial" panose="020B0604020202020204" pitchFamily="34" charset="0"/>
                </a:rPr>
                <a:t>   </a:t>
              </a:r>
            </a:p>
          </p:txBody>
        </p:sp>
        <p:pic>
          <p:nvPicPr>
            <p:cNvPr id="31753" name="Picture 20">
              <a:extLst>
                <a:ext uri="{FF2B5EF4-FFF2-40B4-BE49-F238E27FC236}">
                  <a16:creationId xmlns:a16="http://schemas.microsoft.com/office/drawing/2014/main" id="{0B8501B9-1508-A1DA-11AD-39ED804251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2688"/>
            <a:stretch>
              <a:fillRect/>
            </a:stretch>
          </p:blipFill>
          <p:spPr bwMode="auto">
            <a:xfrm>
              <a:off x="8927617" y="2488107"/>
              <a:ext cx="2997112" cy="80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3F402AE9-97E6-364B-FF3B-3DABF8519334}"/>
                </a:ext>
              </a:extLst>
            </p:cNvPr>
            <p:cNvSpPr txBox="1"/>
            <p:nvPr/>
          </p:nvSpPr>
          <p:spPr>
            <a:xfrm>
              <a:off x="9068224" y="3579181"/>
              <a:ext cx="2715924" cy="253387"/>
            </a:xfrm>
            <a:prstGeom prst="rect">
              <a:avLst/>
            </a:prstGeom>
            <a:noFill/>
          </p:spPr>
          <p:txBody>
            <a:bodyPr>
              <a:spAutoFit/>
            </a:bodyPr>
            <a:lstStyle/>
            <a:p>
              <a:pPr algn="ctr">
                <a:defRPr/>
              </a:pPr>
              <a:r>
                <a:rPr lang="en-US" sz="1050" i="1" dirty="0">
                  <a:cs typeface="Arial" panose="020B0604020202020204" pitchFamily="34" charset="0"/>
                </a:rPr>
                <a:t>Duncan, et al. 2016. ACS Med Chem. </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a:extLst>
              <a:ext uri="{FF2B5EF4-FFF2-40B4-BE49-F238E27FC236}">
                <a16:creationId xmlns:a16="http://schemas.microsoft.com/office/drawing/2014/main" id="{220B1FB8-9303-D3CC-FC85-E8014752C9E5}"/>
              </a:ext>
            </a:extLst>
          </p:cNvPr>
          <p:cNvSpPr txBox="1"/>
          <p:nvPr/>
        </p:nvSpPr>
        <p:spPr>
          <a:xfrm>
            <a:off x="149225" y="1359926"/>
            <a:ext cx="9144000" cy="461665"/>
          </a:xfrm>
          <a:prstGeom prst="rect">
            <a:avLst/>
          </a:prstGeom>
          <a:noFill/>
        </p:spPr>
        <p:txBody>
          <a:bodyPr>
            <a:spAutoFit/>
          </a:bodyPr>
          <a:lstStyle/>
          <a:p>
            <a:pPr algn="ctr">
              <a:defRPr/>
            </a:pPr>
            <a:r>
              <a:rPr lang="en-US" sz="2400" b="1" dirty="0">
                <a:solidFill>
                  <a:schemeClr val="accent1">
                    <a:lumMod val="75000"/>
                  </a:schemeClr>
                </a:solidFill>
                <a:latin typeface="Georgia" panose="02040502050405020303" pitchFamily="18" charset="0"/>
                <a:ea typeface="Arial" charset="0"/>
                <a:cs typeface="Arial" charset="0"/>
              </a:rPr>
              <a:t>PRMT5 is essential for B-cell lymphoma survival</a:t>
            </a:r>
            <a:endParaRPr lang="en-US" sz="2400" b="1" i="1" dirty="0">
              <a:solidFill>
                <a:schemeClr val="accent1">
                  <a:lumMod val="75000"/>
                </a:schemeClr>
              </a:solidFill>
              <a:latin typeface="Georgia" panose="02040502050405020303" pitchFamily="18" charset="0"/>
              <a:ea typeface="Arial" charset="0"/>
              <a:cs typeface="Arial" charset="0"/>
            </a:endParaRPr>
          </a:p>
        </p:txBody>
      </p:sp>
      <p:sp>
        <p:nvSpPr>
          <p:cNvPr id="49" name="TextBox 48">
            <a:extLst>
              <a:ext uri="{FF2B5EF4-FFF2-40B4-BE49-F238E27FC236}">
                <a16:creationId xmlns:a16="http://schemas.microsoft.com/office/drawing/2014/main" id="{634967FF-C5CA-641D-E0D9-0B4EC29FEA03}"/>
              </a:ext>
            </a:extLst>
          </p:cNvPr>
          <p:cNvSpPr txBox="1"/>
          <p:nvPr/>
        </p:nvSpPr>
        <p:spPr>
          <a:xfrm>
            <a:off x="2330450" y="4948238"/>
            <a:ext cx="2492375" cy="254000"/>
          </a:xfrm>
          <a:prstGeom prst="rect">
            <a:avLst/>
          </a:prstGeom>
          <a:noFill/>
        </p:spPr>
        <p:txBody>
          <a:bodyPr>
            <a:spAutoFit/>
          </a:bodyPr>
          <a:lstStyle/>
          <a:p>
            <a:pPr algn="ctr">
              <a:defRPr/>
            </a:pPr>
            <a:r>
              <a:rPr lang="en-US" sz="1050" dirty="0">
                <a:cs typeface="Arial" panose="020B0604020202020204" pitchFamily="34" charset="0"/>
              </a:rPr>
              <a:t>Clinically actionable targets</a:t>
            </a:r>
          </a:p>
        </p:txBody>
      </p:sp>
      <p:grpSp>
        <p:nvGrpSpPr>
          <p:cNvPr id="32771" name="Group 17">
            <a:extLst>
              <a:ext uri="{FF2B5EF4-FFF2-40B4-BE49-F238E27FC236}">
                <a16:creationId xmlns:a16="http://schemas.microsoft.com/office/drawing/2014/main" id="{6A4DBE95-27E3-E7C4-197D-937E504C841B}"/>
              </a:ext>
            </a:extLst>
          </p:cNvPr>
          <p:cNvGrpSpPr>
            <a:grpSpLocks/>
          </p:cNvGrpSpPr>
          <p:nvPr/>
        </p:nvGrpSpPr>
        <p:grpSpPr bwMode="auto">
          <a:xfrm>
            <a:off x="525463" y="2209800"/>
            <a:ext cx="4987925" cy="3998913"/>
            <a:chOff x="5762351" y="1251425"/>
            <a:chExt cx="6650816" cy="4803228"/>
          </a:xfrm>
        </p:grpSpPr>
        <p:pic>
          <p:nvPicPr>
            <p:cNvPr id="32781" name="Picture 51">
              <a:extLst>
                <a:ext uri="{FF2B5EF4-FFF2-40B4-BE49-F238E27FC236}">
                  <a16:creationId xmlns:a16="http://schemas.microsoft.com/office/drawing/2014/main" id="{AFF0F53A-5BCF-91F0-28C3-7B6F51843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80" t="-354" r="-16048" b="17183"/>
            <a:stretch>
              <a:fillRect/>
            </a:stretch>
          </p:blipFill>
          <p:spPr bwMode="auto">
            <a:xfrm>
              <a:off x="8433064" y="1691829"/>
              <a:ext cx="2697149" cy="275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82" name="Group 16">
              <a:extLst>
                <a:ext uri="{FF2B5EF4-FFF2-40B4-BE49-F238E27FC236}">
                  <a16:creationId xmlns:a16="http://schemas.microsoft.com/office/drawing/2014/main" id="{22715F7A-9AE9-10F5-A88B-62608DCDE82B}"/>
                </a:ext>
              </a:extLst>
            </p:cNvPr>
            <p:cNvGrpSpPr>
              <a:grpSpLocks/>
            </p:cNvGrpSpPr>
            <p:nvPr/>
          </p:nvGrpSpPr>
          <p:grpSpPr bwMode="auto">
            <a:xfrm>
              <a:off x="5762351" y="1251425"/>
              <a:ext cx="6650816" cy="4803228"/>
              <a:chOff x="5762351" y="1251425"/>
              <a:chExt cx="6650816" cy="4803228"/>
            </a:xfrm>
          </p:grpSpPr>
          <p:sp>
            <p:nvSpPr>
              <p:cNvPr id="47" name="TextBox 46">
                <a:extLst>
                  <a:ext uri="{FF2B5EF4-FFF2-40B4-BE49-F238E27FC236}">
                    <a16:creationId xmlns:a16="http://schemas.microsoft.com/office/drawing/2014/main" id="{E3E99874-8962-B325-C5B0-E12DEB518972}"/>
                  </a:ext>
                </a:extLst>
              </p:cNvPr>
              <p:cNvSpPr txBox="1"/>
              <p:nvPr/>
            </p:nvSpPr>
            <p:spPr>
              <a:xfrm>
                <a:off x="7904498" y="1251425"/>
                <a:ext cx="2381339" cy="554879"/>
              </a:xfrm>
              <a:prstGeom prst="rect">
                <a:avLst/>
              </a:prstGeom>
              <a:noFill/>
            </p:spPr>
            <p:txBody>
              <a:bodyPr>
                <a:spAutoFit/>
              </a:bodyPr>
              <a:lstStyle/>
              <a:p>
                <a:pPr algn="ctr">
                  <a:defRPr/>
                </a:pPr>
                <a:r>
                  <a:rPr lang="en-US" sz="1050" dirty="0">
                    <a:cs typeface="Arial" panose="020B0604020202020204" pitchFamily="34" charset="0"/>
                  </a:rPr>
                  <a:t>Z-138 </a:t>
                </a:r>
              </a:p>
              <a:p>
                <a:pPr algn="ctr">
                  <a:defRPr/>
                </a:pPr>
                <a:r>
                  <a:rPr lang="en-US" sz="1050" dirty="0">
                    <a:cs typeface="Arial" panose="020B0604020202020204" pitchFamily="34" charset="0"/>
                  </a:rPr>
                  <a:t>essential genes</a:t>
                </a:r>
              </a:p>
            </p:txBody>
          </p:sp>
          <p:sp>
            <p:nvSpPr>
              <p:cNvPr id="48" name="TextBox 47">
                <a:extLst>
                  <a:ext uri="{FF2B5EF4-FFF2-40B4-BE49-F238E27FC236}">
                    <a16:creationId xmlns:a16="http://schemas.microsoft.com/office/drawing/2014/main" id="{1AEFE157-BC33-F9EC-9BF4-49B3B3206F2D}"/>
                  </a:ext>
                </a:extLst>
              </p:cNvPr>
              <p:cNvSpPr txBox="1"/>
              <p:nvPr/>
            </p:nvSpPr>
            <p:spPr>
              <a:xfrm>
                <a:off x="9841320" y="1251425"/>
                <a:ext cx="1515590" cy="554879"/>
              </a:xfrm>
              <a:prstGeom prst="rect">
                <a:avLst/>
              </a:prstGeom>
              <a:noFill/>
            </p:spPr>
            <p:txBody>
              <a:bodyPr>
                <a:spAutoFit/>
              </a:bodyPr>
              <a:lstStyle/>
              <a:p>
                <a:pPr algn="ctr">
                  <a:defRPr/>
                </a:pPr>
                <a:r>
                  <a:rPr lang="en-US" sz="1050" dirty="0">
                    <a:cs typeface="Arial" panose="020B0604020202020204" pitchFamily="34" charset="0"/>
                  </a:rPr>
                  <a:t>OCI-LY19 essential genes</a:t>
                </a:r>
              </a:p>
            </p:txBody>
          </p:sp>
          <p:sp>
            <p:nvSpPr>
              <p:cNvPr id="13" name="TextBox 12">
                <a:extLst>
                  <a:ext uri="{FF2B5EF4-FFF2-40B4-BE49-F238E27FC236}">
                    <a16:creationId xmlns:a16="http://schemas.microsoft.com/office/drawing/2014/main" id="{4CAAC7EB-D718-5944-2F11-A0D9E836DA35}"/>
                  </a:ext>
                </a:extLst>
              </p:cNvPr>
              <p:cNvSpPr txBox="1"/>
              <p:nvPr/>
            </p:nvSpPr>
            <p:spPr>
              <a:xfrm>
                <a:off x="5762351" y="5555072"/>
                <a:ext cx="6650816" cy="499581"/>
              </a:xfrm>
              <a:prstGeom prst="rect">
                <a:avLst/>
              </a:prstGeom>
              <a:noFill/>
            </p:spPr>
            <p:txBody>
              <a:bodyPr>
                <a:spAutoFit/>
              </a:bodyPr>
              <a:lstStyle/>
              <a:p>
                <a:pPr algn="ctr">
                  <a:defRPr/>
                </a:pPr>
                <a:r>
                  <a:rPr lang="en-US" sz="1050" b="1" dirty="0">
                    <a:cs typeface="Arial" panose="020B0604020202020204" pitchFamily="34" charset="0"/>
                  </a:rPr>
                  <a:t>CRISPR/Cas9 screens identified PRMT5 as an essential gene for lymphoma cell survival</a:t>
                </a:r>
                <a:endParaRPr lang="en-US" sz="1050" b="1" i="1" dirty="0">
                  <a:cs typeface="Arial" panose="020B0604020202020204" pitchFamily="34" charset="0"/>
                </a:endParaRPr>
              </a:p>
            </p:txBody>
          </p:sp>
        </p:grpSp>
      </p:grpSp>
      <p:pic>
        <p:nvPicPr>
          <p:cNvPr id="32772" name="Picture 15">
            <a:extLst>
              <a:ext uri="{FF2B5EF4-FFF2-40B4-BE49-F238E27FC236}">
                <a16:creationId xmlns:a16="http://schemas.microsoft.com/office/drawing/2014/main" id="{93FDFBF0-DCCA-0BBC-F9CB-B5F2C597C8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25" y="2630488"/>
            <a:ext cx="1625600" cy="311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3" name="Group 19">
            <a:extLst>
              <a:ext uri="{FF2B5EF4-FFF2-40B4-BE49-F238E27FC236}">
                <a16:creationId xmlns:a16="http://schemas.microsoft.com/office/drawing/2014/main" id="{26AF8513-2482-C565-5BE6-8D9912EB44A1}"/>
              </a:ext>
            </a:extLst>
          </p:cNvPr>
          <p:cNvGrpSpPr>
            <a:grpSpLocks/>
          </p:cNvGrpSpPr>
          <p:nvPr/>
        </p:nvGrpSpPr>
        <p:grpSpPr bwMode="auto">
          <a:xfrm>
            <a:off x="4576763" y="2047875"/>
            <a:ext cx="4868862" cy="3530600"/>
            <a:chOff x="5896795" y="1327097"/>
            <a:chExt cx="6491628" cy="4173169"/>
          </a:xfrm>
        </p:grpSpPr>
        <p:pic>
          <p:nvPicPr>
            <p:cNvPr id="32775" name="Picture 26">
              <a:extLst>
                <a:ext uri="{FF2B5EF4-FFF2-40B4-BE49-F238E27FC236}">
                  <a16:creationId xmlns:a16="http://schemas.microsoft.com/office/drawing/2014/main" id="{43B6CD75-39B0-C40B-419F-FEA883ED59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1929" y="2046532"/>
              <a:ext cx="4788343" cy="2443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27">
              <a:extLst>
                <a:ext uri="{FF2B5EF4-FFF2-40B4-BE49-F238E27FC236}">
                  <a16:creationId xmlns:a16="http://schemas.microsoft.com/office/drawing/2014/main" id="{75C922DD-A4E2-D649-3D9A-3FE8F404A0D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83790" y="4536313"/>
              <a:ext cx="4159294" cy="4226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7" name="Picture 28">
              <a:extLst>
                <a:ext uri="{FF2B5EF4-FFF2-40B4-BE49-F238E27FC236}">
                  <a16:creationId xmlns:a16="http://schemas.microsoft.com/office/drawing/2014/main" id="{8F34AD96-FC35-536D-983A-8F84B5585C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83791" y="5077660"/>
              <a:ext cx="4159294" cy="4226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778" name="TextBox 29">
              <a:extLst>
                <a:ext uri="{FF2B5EF4-FFF2-40B4-BE49-F238E27FC236}">
                  <a16:creationId xmlns:a16="http://schemas.microsoft.com/office/drawing/2014/main" id="{1471EC71-4D0B-C822-12A3-24B8C78D22D8}"/>
                </a:ext>
              </a:extLst>
            </p:cNvPr>
            <p:cNvSpPr txBox="1">
              <a:spLocks noChangeArrowheads="1"/>
            </p:cNvSpPr>
            <p:nvPr/>
          </p:nvSpPr>
          <p:spPr bwMode="auto">
            <a:xfrm>
              <a:off x="11108740" y="4638571"/>
              <a:ext cx="118246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900">
                  <a:cs typeface="Arial" panose="020B0604020202020204" pitchFamily="34" charset="0"/>
                </a:rPr>
                <a:t>PRMT5</a:t>
              </a:r>
            </a:p>
          </p:txBody>
        </p:sp>
        <p:sp>
          <p:nvSpPr>
            <p:cNvPr id="31" name="TextBox 30">
              <a:extLst>
                <a:ext uri="{FF2B5EF4-FFF2-40B4-BE49-F238E27FC236}">
                  <a16:creationId xmlns:a16="http://schemas.microsoft.com/office/drawing/2014/main" id="{7748C578-B8E1-9559-4AC2-564855C7743F}"/>
                </a:ext>
              </a:extLst>
            </p:cNvPr>
            <p:cNvSpPr txBox="1"/>
            <p:nvPr/>
          </p:nvSpPr>
          <p:spPr>
            <a:xfrm>
              <a:off x="11004163" y="5123105"/>
              <a:ext cx="914374" cy="339632"/>
            </a:xfrm>
            <a:prstGeom prst="rect">
              <a:avLst/>
            </a:prstGeom>
            <a:noFill/>
          </p:spPr>
          <p:txBody>
            <a:bodyPr>
              <a:spAutoFit/>
            </a:bodyPr>
            <a:lstStyle/>
            <a:p>
              <a:pPr algn="r">
                <a:defRPr/>
              </a:pPr>
              <a:r>
                <a:rPr lang="el-GR" sz="1050" dirty="0">
                  <a:latin typeface="Arial"/>
                  <a:cs typeface="Arial"/>
                </a:rPr>
                <a:t>β</a:t>
              </a:r>
              <a:r>
                <a:rPr lang="en-US" sz="900" dirty="0">
                  <a:latin typeface="Arial"/>
                  <a:cs typeface="Arial"/>
                </a:rPr>
                <a:t>-ACTIN</a:t>
              </a:r>
              <a:endParaRPr lang="en-US" sz="1050" dirty="0">
                <a:latin typeface="Arial"/>
                <a:cs typeface="Arial"/>
              </a:endParaRPr>
            </a:p>
          </p:txBody>
        </p:sp>
        <p:sp>
          <p:nvSpPr>
            <p:cNvPr id="32" name="TextBox 31">
              <a:extLst>
                <a:ext uri="{FF2B5EF4-FFF2-40B4-BE49-F238E27FC236}">
                  <a16:creationId xmlns:a16="http://schemas.microsoft.com/office/drawing/2014/main" id="{EACCFC36-5917-C554-3891-C6D5F138ECA5}"/>
                </a:ext>
              </a:extLst>
            </p:cNvPr>
            <p:cNvSpPr txBox="1"/>
            <p:nvPr/>
          </p:nvSpPr>
          <p:spPr>
            <a:xfrm>
              <a:off x="5896795" y="1327097"/>
              <a:ext cx="6491628" cy="337756"/>
            </a:xfrm>
            <a:prstGeom prst="rect">
              <a:avLst/>
            </a:prstGeom>
            <a:noFill/>
          </p:spPr>
          <p:txBody>
            <a:bodyPr>
              <a:spAutoFit/>
            </a:bodyPr>
            <a:lstStyle/>
            <a:p>
              <a:pPr algn="ctr">
                <a:defRPr/>
              </a:pPr>
              <a:r>
                <a:rPr lang="en-US" sz="1050" b="1" dirty="0">
                  <a:cs typeface="Arial" panose="020B0604020202020204" pitchFamily="34" charset="0"/>
                </a:rPr>
                <a:t>PRMT5 genetic depletion reduced lymphoma cell growth</a:t>
              </a:r>
              <a:endParaRPr lang="en-US" sz="1050" b="1" i="1" dirty="0">
                <a:cs typeface="Arial" panose="020B0604020202020204" pitchFamily="34" charset="0"/>
              </a:endParaRPr>
            </a:p>
          </p:txBody>
        </p:sp>
      </p:grpSp>
      <p:sp>
        <p:nvSpPr>
          <p:cNvPr id="19" name="Rectángulo 1">
            <a:extLst>
              <a:ext uri="{FF2B5EF4-FFF2-40B4-BE49-F238E27FC236}">
                <a16:creationId xmlns:a16="http://schemas.microsoft.com/office/drawing/2014/main" id="{78459606-966A-5B72-8988-E7F7296B1E30}"/>
              </a:ext>
            </a:extLst>
          </p:cNvPr>
          <p:cNvSpPr>
            <a:spLocks noChangeArrowheads="1"/>
          </p:cNvSpPr>
          <p:nvPr/>
        </p:nvSpPr>
        <p:spPr bwMode="auto">
          <a:xfrm>
            <a:off x="525463" y="6095226"/>
            <a:ext cx="9297988" cy="3397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s-ES" sz="1600" b="1" dirty="0">
                <a:cs typeface="Arial" panose="020B0604020202020204" pitchFamily="34" charset="0"/>
              </a:rPr>
              <a:t>Protein arginine m</a:t>
            </a:r>
            <a:r>
              <a:rPr lang="en-US" sz="1600" b="1" dirty="0">
                <a:cs typeface="Arial" panose="020B0604020202020204" pitchFamily="34" charset="0"/>
              </a:rPr>
              <a:t>ethyltransferase 5 (P</a:t>
            </a:r>
            <a:r>
              <a:rPr lang="en-US" altLang="es-ES" sz="1600" b="1" dirty="0">
                <a:cs typeface="Arial" panose="020B0604020202020204" pitchFamily="34" charset="0"/>
              </a:rPr>
              <a:t>RMT5) </a:t>
            </a:r>
            <a:r>
              <a:rPr lang="en-US" altLang="es-ES" sz="1600" b="1" dirty="0">
                <a:ea typeface="+mn-ea"/>
                <a:cs typeface="Arial" panose="020B0604020202020204" pitchFamily="34" charset="0"/>
              </a:rPr>
              <a:t>is an attractive target in lymphoma</a:t>
            </a:r>
            <a:endParaRPr lang="es-ES" altLang="es-ES" sz="1600" b="1" dirty="0">
              <a:ea typeface="+mn-ea"/>
              <a:cs typeface="Arial" panose="020B0604020202020204" pitchFamily="34" charset="0"/>
            </a:endParaRPr>
          </a:p>
        </p:txBody>
      </p:sp>
      <p:sp>
        <p:nvSpPr>
          <p:cNvPr id="2" name="TextBox 1">
            <a:extLst>
              <a:ext uri="{FF2B5EF4-FFF2-40B4-BE49-F238E27FC236}">
                <a16:creationId xmlns:a16="http://schemas.microsoft.com/office/drawing/2014/main" id="{A773D6FA-3F20-79BB-AF6F-C7713B345B21}"/>
              </a:ext>
            </a:extLst>
          </p:cNvPr>
          <p:cNvSpPr txBox="1"/>
          <p:nvPr/>
        </p:nvSpPr>
        <p:spPr>
          <a:xfrm>
            <a:off x="415603" y="1856006"/>
            <a:ext cx="2115194" cy="584775"/>
          </a:xfrm>
          <a:prstGeom prst="rect">
            <a:avLst/>
          </a:prstGeom>
          <a:noFill/>
        </p:spPr>
        <p:txBody>
          <a:bodyPr wrap="none" rtlCol="0">
            <a:spAutoFit/>
          </a:bodyPr>
          <a:lstStyle/>
          <a:p>
            <a:r>
              <a:rPr lang="en-US" sz="1600" dirty="0"/>
              <a:t>Brunello CRISPR screen</a:t>
            </a:r>
          </a:p>
          <a:p>
            <a:r>
              <a:rPr lang="en-US" sz="1600" dirty="0"/>
              <a:t>Whole genome pooled</a:t>
            </a:r>
          </a:p>
        </p:txBody>
      </p:sp>
      <p:pic>
        <p:nvPicPr>
          <p:cNvPr id="3" name="Picture 2">
            <a:extLst>
              <a:ext uri="{FF2B5EF4-FFF2-40B4-BE49-F238E27FC236}">
                <a16:creationId xmlns:a16="http://schemas.microsoft.com/office/drawing/2014/main" id="{49CDD943-9344-3109-6CF5-B5E450E9A11F}"/>
              </a:ext>
            </a:extLst>
          </p:cNvPr>
          <p:cNvPicPr>
            <a:picLocks noChangeAspect="1"/>
          </p:cNvPicPr>
          <p:nvPr/>
        </p:nvPicPr>
        <p:blipFill>
          <a:blip r:embed="rId8"/>
          <a:stretch>
            <a:fillRect/>
          </a:stretch>
        </p:blipFill>
        <p:spPr>
          <a:xfrm>
            <a:off x="525463" y="162682"/>
            <a:ext cx="1555121" cy="1143130"/>
          </a:xfrm>
          <a:prstGeom prst="rect">
            <a:avLst/>
          </a:prstGeom>
        </p:spPr>
      </p:pic>
      <p:sp>
        <p:nvSpPr>
          <p:cNvPr id="7" name="TextBox 6">
            <a:extLst>
              <a:ext uri="{FF2B5EF4-FFF2-40B4-BE49-F238E27FC236}">
                <a16:creationId xmlns:a16="http://schemas.microsoft.com/office/drawing/2014/main" id="{423B9746-C7F1-3468-5422-24E97ACB0314}"/>
              </a:ext>
            </a:extLst>
          </p:cNvPr>
          <p:cNvSpPr txBox="1"/>
          <p:nvPr/>
        </p:nvSpPr>
        <p:spPr>
          <a:xfrm>
            <a:off x="2624453" y="238078"/>
            <a:ext cx="5738366" cy="1200329"/>
          </a:xfrm>
          <a:prstGeom prst="rect">
            <a:avLst/>
          </a:prstGeom>
          <a:noFill/>
        </p:spPr>
        <p:txBody>
          <a:bodyPr wrap="none" rtlCol="0">
            <a:spAutoFit/>
          </a:bodyPr>
          <a:lstStyle/>
          <a:p>
            <a:r>
              <a:rPr lang="en-US" dirty="0"/>
              <a:t>TP53 mutations and RNA-binding protein MUSASHI-1 drive </a:t>
            </a:r>
          </a:p>
          <a:p>
            <a:r>
              <a:rPr lang="en-US" dirty="0"/>
              <a:t>resistance to PRMT5-targeted therapy in B-cell lymphoma, </a:t>
            </a:r>
          </a:p>
          <a:p>
            <a:r>
              <a:rPr lang="en-US" dirty="0"/>
              <a:t>Nature Communications (2022) </a:t>
            </a:r>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
            <a:extLst>
              <a:ext uri="{FF2B5EF4-FFF2-40B4-BE49-F238E27FC236}">
                <a16:creationId xmlns:a16="http://schemas.microsoft.com/office/drawing/2014/main" id="{EAE5AE5D-2591-1E19-D3AE-048849B89973}"/>
              </a:ext>
            </a:extLst>
          </p:cNvPr>
          <p:cNvSpPr>
            <a:spLocks noChangeArrowheads="1"/>
          </p:cNvSpPr>
          <p:nvPr/>
        </p:nvSpPr>
        <p:spPr bwMode="auto">
          <a:xfrm>
            <a:off x="215900" y="249238"/>
            <a:ext cx="8872538" cy="95408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defRPr/>
            </a:pPr>
            <a:r>
              <a:rPr lang="en-US" sz="2800" b="1" dirty="0">
                <a:solidFill>
                  <a:schemeClr val="accent1">
                    <a:lumMod val="75000"/>
                  </a:schemeClr>
                </a:solidFill>
                <a:latin typeface="Georgia" panose="02040502050405020303" pitchFamily="18" charset="0"/>
              </a:rPr>
              <a:t>CRISPR/Cas9 KO screens identified drivers of resistance and sensitivity to PRMT5 inhibition</a:t>
            </a:r>
          </a:p>
        </p:txBody>
      </p:sp>
      <p:sp>
        <p:nvSpPr>
          <p:cNvPr id="34818" name="TextBox 19">
            <a:extLst>
              <a:ext uri="{FF2B5EF4-FFF2-40B4-BE49-F238E27FC236}">
                <a16:creationId xmlns:a16="http://schemas.microsoft.com/office/drawing/2014/main" id="{66C2B58A-2A42-B442-A681-F39269D8B814}"/>
              </a:ext>
            </a:extLst>
          </p:cNvPr>
          <p:cNvSpPr txBox="1">
            <a:spLocks noChangeArrowheads="1"/>
          </p:cNvSpPr>
          <p:nvPr/>
        </p:nvSpPr>
        <p:spPr bwMode="auto">
          <a:xfrm>
            <a:off x="8689975" y="4178300"/>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800">
              <a:latin typeface="Calibri" panose="020F0502020204030204" pitchFamily="34" charset="0"/>
              <a:cs typeface="Arial" panose="020B0604020202020204" pitchFamily="34" charset="0"/>
            </a:endParaRPr>
          </a:p>
        </p:txBody>
      </p:sp>
      <p:sp>
        <p:nvSpPr>
          <p:cNvPr id="34819" name="TextBox 37">
            <a:extLst>
              <a:ext uri="{FF2B5EF4-FFF2-40B4-BE49-F238E27FC236}">
                <a16:creationId xmlns:a16="http://schemas.microsoft.com/office/drawing/2014/main" id="{88618036-250B-C385-89E8-64449BB22302}"/>
              </a:ext>
            </a:extLst>
          </p:cNvPr>
          <p:cNvSpPr txBox="1">
            <a:spLocks noChangeArrowheads="1"/>
          </p:cNvSpPr>
          <p:nvPr/>
        </p:nvSpPr>
        <p:spPr bwMode="auto">
          <a:xfrm>
            <a:off x="892549" y="5903117"/>
            <a:ext cx="7198939"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400" b="1" i="1" dirty="0">
                <a:cs typeface="Arial" panose="020B0604020202020204" pitchFamily="34" charset="0"/>
              </a:rPr>
              <a:t>TP53</a:t>
            </a:r>
            <a:r>
              <a:rPr lang="en-US" altLang="en-US" sz="1400" b="1" dirty="0">
                <a:cs typeface="Arial" panose="020B0604020202020204" pitchFamily="34" charset="0"/>
              </a:rPr>
              <a:t> and </a:t>
            </a:r>
            <a:r>
              <a:rPr lang="en-US" altLang="en-US" sz="1400" b="1" i="1" dirty="0">
                <a:cs typeface="Arial" panose="020B0604020202020204" pitchFamily="34" charset="0"/>
              </a:rPr>
              <a:t>MUSASHI2</a:t>
            </a:r>
            <a:r>
              <a:rPr lang="en-US" altLang="en-US" sz="1400" b="1" dirty="0">
                <a:cs typeface="Arial" panose="020B0604020202020204" pitchFamily="34" charset="0"/>
              </a:rPr>
              <a:t> (</a:t>
            </a:r>
            <a:r>
              <a:rPr lang="en-US" altLang="en-US" sz="1400" b="1" i="1" dirty="0">
                <a:cs typeface="Arial" panose="020B0604020202020204" pitchFamily="34" charset="0"/>
              </a:rPr>
              <a:t>MSI2</a:t>
            </a:r>
            <a:r>
              <a:rPr lang="en-US" altLang="en-US" sz="1400" b="1" dirty="0">
                <a:cs typeface="Arial" panose="020B0604020202020204" pitchFamily="34" charset="0"/>
              </a:rPr>
              <a:t>) are the top-ranked sensitizer and driver of resistance to GSK-591, respectively</a:t>
            </a:r>
          </a:p>
        </p:txBody>
      </p:sp>
      <p:grpSp>
        <p:nvGrpSpPr>
          <p:cNvPr id="34820" name="Group 5">
            <a:extLst>
              <a:ext uri="{FF2B5EF4-FFF2-40B4-BE49-F238E27FC236}">
                <a16:creationId xmlns:a16="http://schemas.microsoft.com/office/drawing/2014/main" id="{E7BB89AB-EB3F-401D-6807-E82524619E26}"/>
              </a:ext>
            </a:extLst>
          </p:cNvPr>
          <p:cNvGrpSpPr>
            <a:grpSpLocks/>
          </p:cNvGrpSpPr>
          <p:nvPr/>
        </p:nvGrpSpPr>
        <p:grpSpPr bwMode="auto">
          <a:xfrm>
            <a:off x="233443" y="1981200"/>
            <a:ext cx="8456532" cy="3756025"/>
            <a:chOff x="194826" y="2872605"/>
            <a:chExt cx="8455629" cy="3401969"/>
          </a:xfrm>
        </p:grpSpPr>
        <p:grpSp>
          <p:nvGrpSpPr>
            <p:cNvPr id="34821" name="Group 23">
              <a:extLst>
                <a:ext uri="{FF2B5EF4-FFF2-40B4-BE49-F238E27FC236}">
                  <a16:creationId xmlns:a16="http://schemas.microsoft.com/office/drawing/2014/main" id="{1F12FB2E-E88F-DC07-221F-3A798FC6B986}"/>
                </a:ext>
              </a:extLst>
            </p:cNvPr>
            <p:cNvGrpSpPr>
              <a:grpSpLocks/>
            </p:cNvGrpSpPr>
            <p:nvPr/>
          </p:nvGrpSpPr>
          <p:grpSpPr bwMode="auto">
            <a:xfrm>
              <a:off x="6002018" y="3082532"/>
              <a:ext cx="2648437" cy="2073459"/>
              <a:chOff x="3911561" y="3528016"/>
              <a:chExt cx="3848665" cy="2844357"/>
            </a:xfrm>
          </p:grpSpPr>
          <p:grpSp>
            <p:nvGrpSpPr>
              <p:cNvPr id="34836" name="Group 5">
                <a:extLst>
                  <a:ext uri="{FF2B5EF4-FFF2-40B4-BE49-F238E27FC236}">
                    <a16:creationId xmlns:a16="http://schemas.microsoft.com/office/drawing/2014/main" id="{00F1EBE5-C870-C72A-D4B1-8A16403EA9AA}"/>
                  </a:ext>
                </a:extLst>
              </p:cNvPr>
              <p:cNvGrpSpPr>
                <a:grpSpLocks/>
              </p:cNvGrpSpPr>
              <p:nvPr/>
            </p:nvGrpSpPr>
            <p:grpSpPr bwMode="auto">
              <a:xfrm>
                <a:off x="3911561" y="3827354"/>
                <a:ext cx="3848665" cy="2545019"/>
                <a:chOff x="6667105" y="2904642"/>
                <a:chExt cx="3948590" cy="2824297"/>
              </a:xfrm>
            </p:grpSpPr>
            <p:pic>
              <p:nvPicPr>
                <p:cNvPr id="34838" name="Picture 1">
                  <a:extLst>
                    <a:ext uri="{FF2B5EF4-FFF2-40B4-BE49-F238E27FC236}">
                      <a16:creationId xmlns:a16="http://schemas.microsoft.com/office/drawing/2014/main" id="{CD4A8968-113C-19AA-0054-CFE91F043F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048"/>
                <a:stretch>
                  <a:fillRect/>
                </a:stretch>
              </p:blipFill>
              <p:spPr bwMode="auto">
                <a:xfrm>
                  <a:off x="6667105" y="2940821"/>
                  <a:ext cx="3948590" cy="278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35">
                  <a:extLst>
                    <a:ext uri="{FF2B5EF4-FFF2-40B4-BE49-F238E27FC236}">
                      <a16:creationId xmlns:a16="http://schemas.microsoft.com/office/drawing/2014/main" id="{231F80D3-1403-AADD-0D0E-5995F63363EB}"/>
                    </a:ext>
                  </a:extLst>
                </p:cNvPr>
                <p:cNvSpPr/>
                <p:nvPr/>
              </p:nvSpPr>
              <p:spPr>
                <a:xfrm>
                  <a:off x="7740311" y="2896412"/>
                  <a:ext cx="596376" cy="3633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 name="Oval 36">
                  <a:extLst>
                    <a:ext uri="{FF2B5EF4-FFF2-40B4-BE49-F238E27FC236}">
                      <a16:creationId xmlns:a16="http://schemas.microsoft.com/office/drawing/2014/main" id="{22B9B00B-69A3-2D4E-B195-E5AA22CCB7AC}"/>
                    </a:ext>
                  </a:extLst>
                </p:cNvPr>
                <p:cNvSpPr/>
                <p:nvPr/>
              </p:nvSpPr>
              <p:spPr>
                <a:xfrm>
                  <a:off x="9510507" y="4732890"/>
                  <a:ext cx="425983" cy="2451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4" name="TextBox 33">
                <a:extLst>
                  <a:ext uri="{FF2B5EF4-FFF2-40B4-BE49-F238E27FC236}">
                    <a16:creationId xmlns:a16="http://schemas.microsoft.com/office/drawing/2014/main" id="{DD3BCBF0-50AE-4B80-B1BA-81807DBC903F}"/>
                  </a:ext>
                </a:extLst>
              </p:cNvPr>
              <p:cNvSpPr txBox="1"/>
              <p:nvPr/>
            </p:nvSpPr>
            <p:spPr>
              <a:xfrm>
                <a:off x="4867646" y="3528016"/>
                <a:ext cx="2217873" cy="265376"/>
              </a:xfrm>
              <a:prstGeom prst="rect">
                <a:avLst/>
              </a:prstGeom>
              <a:noFill/>
            </p:spPr>
            <p:txBody>
              <a:bodyPr wrap="none">
                <a:spAutoFit/>
              </a:bodyPr>
              <a:lstStyle/>
              <a:p>
                <a:pPr>
                  <a:defRPr/>
                </a:pPr>
                <a:r>
                  <a:rPr lang="en-US" sz="788" b="1" dirty="0">
                    <a:solidFill>
                      <a:schemeClr val="tx2"/>
                    </a:solidFill>
                    <a:cs typeface="Arial" panose="020B0604020202020204" pitchFamily="34" charset="0"/>
                  </a:rPr>
                  <a:t>Genome-wide </a:t>
                </a:r>
                <a:r>
                  <a:rPr lang="en-US" sz="788" dirty="0">
                    <a:cs typeface="Arial" panose="020B0604020202020204" pitchFamily="34" charset="0"/>
                  </a:rPr>
                  <a:t>screen Z-138 cells</a:t>
                </a:r>
              </a:p>
            </p:txBody>
          </p:sp>
        </p:grpSp>
        <p:grpSp>
          <p:nvGrpSpPr>
            <p:cNvPr id="34822" name="Group 3">
              <a:extLst>
                <a:ext uri="{FF2B5EF4-FFF2-40B4-BE49-F238E27FC236}">
                  <a16:creationId xmlns:a16="http://schemas.microsoft.com/office/drawing/2014/main" id="{B283FE6A-12BE-7016-72D1-6851AA992476}"/>
                </a:ext>
              </a:extLst>
            </p:cNvPr>
            <p:cNvGrpSpPr>
              <a:grpSpLocks/>
            </p:cNvGrpSpPr>
            <p:nvPr/>
          </p:nvGrpSpPr>
          <p:grpSpPr bwMode="auto">
            <a:xfrm>
              <a:off x="194826" y="2872605"/>
              <a:ext cx="5646902" cy="3401969"/>
              <a:chOff x="194826" y="2872605"/>
              <a:chExt cx="5646902" cy="3401969"/>
            </a:xfrm>
          </p:grpSpPr>
          <p:grpSp>
            <p:nvGrpSpPr>
              <p:cNvPr id="34823" name="Group 2">
                <a:extLst>
                  <a:ext uri="{FF2B5EF4-FFF2-40B4-BE49-F238E27FC236}">
                    <a16:creationId xmlns:a16="http://schemas.microsoft.com/office/drawing/2014/main" id="{A615120B-BAFB-E8AE-C977-BE9D3082FEC2}"/>
                  </a:ext>
                </a:extLst>
              </p:cNvPr>
              <p:cNvGrpSpPr>
                <a:grpSpLocks/>
              </p:cNvGrpSpPr>
              <p:nvPr/>
            </p:nvGrpSpPr>
            <p:grpSpPr bwMode="auto">
              <a:xfrm>
                <a:off x="194826" y="2872605"/>
                <a:ext cx="5646902" cy="2457015"/>
                <a:chOff x="1521700" y="2447303"/>
                <a:chExt cx="5646902" cy="2457015"/>
              </a:xfrm>
            </p:grpSpPr>
            <p:sp>
              <p:nvSpPr>
                <p:cNvPr id="34826" name="TextBox 4">
                  <a:extLst>
                    <a:ext uri="{FF2B5EF4-FFF2-40B4-BE49-F238E27FC236}">
                      <a16:creationId xmlns:a16="http://schemas.microsoft.com/office/drawing/2014/main" id="{011F48B3-1D46-298F-9699-574687BCC2AF}"/>
                    </a:ext>
                  </a:extLst>
                </p:cNvPr>
                <p:cNvSpPr txBox="1">
                  <a:spLocks noChangeArrowheads="1"/>
                </p:cNvSpPr>
                <p:nvPr/>
              </p:nvSpPr>
              <p:spPr bwMode="auto">
                <a:xfrm>
                  <a:off x="1521700" y="3928642"/>
                  <a:ext cx="1318071" cy="97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600" dirty="0">
                      <a:cs typeface="Arial" panose="020B0604020202020204" pitchFamily="34" charset="0"/>
                    </a:rPr>
                    <a:t>Brunello Library</a:t>
                  </a:r>
                </a:p>
                <a:p>
                  <a:pPr algn="ctr">
                    <a:spcBef>
                      <a:spcPct val="0"/>
                    </a:spcBef>
                    <a:buFontTx/>
                    <a:buNone/>
                  </a:pPr>
                  <a:r>
                    <a:rPr lang="en-US" altLang="en-US" sz="1600" dirty="0">
                      <a:cs typeface="Arial" panose="020B0604020202020204" pitchFamily="34" charset="0"/>
                    </a:rPr>
                    <a:t>(~77,000 guides) </a:t>
                  </a:r>
                </a:p>
              </p:txBody>
            </p:sp>
            <p:sp>
              <p:nvSpPr>
                <p:cNvPr id="34827" name="TextBox 6">
                  <a:extLst>
                    <a:ext uri="{FF2B5EF4-FFF2-40B4-BE49-F238E27FC236}">
                      <a16:creationId xmlns:a16="http://schemas.microsoft.com/office/drawing/2014/main" id="{8ADDEB62-208C-2D70-9BFB-2304B0782C97}"/>
                    </a:ext>
                  </a:extLst>
                </p:cNvPr>
                <p:cNvSpPr txBox="1">
                  <a:spLocks noChangeArrowheads="1"/>
                </p:cNvSpPr>
                <p:nvPr/>
              </p:nvSpPr>
              <p:spPr bwMode="auto">
                <a:xfrm>
                  <a:off x="2941968" y="2933732"/>
                  <a:ext cx="7745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000">
                      <a:cs typeface="Arial" panose="020B0604020202020204" pitchFamily="34" charset="0"/>
                    </a:rPr>
                    <a:t>Z-138</a:t>
                  </a:r>
                </a:p>
                <a:p>
                  <a:pPr algn="ctr">
                    <a:spcBef>
                      <a:spcPct val="0"/>
                    </a:spcBef>
                    <a:buFontTx/>
                    <a:buNone/>
                  </a:pPr>
                  <a:r>
                    <a:rPr lang="en-US" altLang="en-US" sz="1000">
                      <a:cs typeface="Arial" panose="020B0604020202020204" pitchFamily="34" charset="0"/>
                    </a:rPr>
                    <a:t>Cas9 cells</a:t>
                  </a:r>
                </a:p>
              </p:txBody>
            </p:sp>
            <p:sp>
              <p:nvSpPr>
                <p:cNvPr id="34828" name="TextBox 7">
                  <a:extLst>
                    <a:ext uri="{FF2B5EF4-FFF2-40B4-BE49-F238E27FC236}">
                      <a16:creationId xmlns:a16="http://schemas.microsoft.com/office/drawing/2014/main" id="{071F931C-6454-7258-8117-F6B8FF2357FB}"/>
                    </a:ext>
                  </a:extLst>
                </p:cNvPr>
                <p:cNvSpPr txBox="1">
                  <a:spLocks noChangeArrowheads="1"/>
                </p:cNvSpPr>
                <p:nvPr/>
              </p:nvSpPr>
              <p:spPr bwMode="auto">
                <a:xfrm>
                  <a:off x="3689340" y="3926570"/>
                  <a:ext cx="13589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000" dirty="0">
                      <a:cs typeface="Arial" panose="020B0604020202020204" pitchFamily="34" charset="0"/>
                    </a:rPr>
                    <a:t>Puromycin selection</a:t>
                  </a:r>
                </a:p>
              </p:txBody>
            </p:sp>
            <p:sp>
              <p:nvSpPr>
                <p:cNvPr id="34829" name="TextBox 9">
                  <a:extLst>
                    <a:ext uri="{FF2B5EF4-FFF2-40B4-BE49-F238E27FC236}">
                      <a16:creationId xmlns:a16="http://schemas.microsoft.com/office/drawing/2014/main" id="{EA86CC2F-6447-42BB-61CC-D773F82A6268}"/>
                    </a:ext>
                  </a:extLst>
                </p:cNvPr>
                <p:cNvSpPr txBox="1">
                  <a:spLocks noChangeArrowheads="1"/>
                </p:cNvSpPr>
                <p:nvPr/>
              </p:nvSpPr>
              <p:spPr bwMode="auto">
                <a:xfrm>
                  <a:off x="6258991" y="2447303"/>
                  <a:ext cx="5693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000">
                      <a:cs typeface="Arial" panose="020B0604020202020204" pitchFamily="34" charset="0"/>
                    </a:rPr>
                    <a:t>DMSO</a:t>
                  </a:r>
                </a:p>
              </p:txBody>
            </p:sp>
            <p:pic>
              <p:nvPicPr>
                <p:cNvPr id="34830" name="Picture 3">
                  <a:extLst>
                    <a:ext uri="{FF2B5EF4-FFF2-40B4-BE49-F238E27FC236}">
                      <a16:creationId xmlns:a16="http://schemas.microsoft.com/office/drawing/2014/main" id="{86A0DDC6-E5B4-9480-2973-9B55D729A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771" t="2937" r="51382" b="84386"/>
                <a:stretch>
                  <a:fillRect/>
                </a:stretch>
              </p:blipFill>
              <p:spPr bwMode="auto">
                <a:xfrm>
                  <a:off x="3837918" y="3404151"/>
                  <a:ext cx="1265275" cy="55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1" name="Picture 3">
                  <a:extLst>
                    <a:ext uri="{FF2B5EF4-FFF2-40B4-BE49-F238E27FC236}">
                      <a16:creationId xmlns:a16="http://schemas.microsoft.com/office/drawing/2014/main" id="{92B68781-5DF9-B689-0EFB-AFEFAAA73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3920" b="83527"/>
                <a:stretch>
                  <a:fillRect/>
                </a:stretch>
              </p:blipFill>
              <p:spPr bwMode="auto">
                <a:xfrm>
                  <a:off x="1766735" y="3269181"/>
                  <a:ext cx="1958679" cy="71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2" name="Picture 3">
                  <a:extLst>
                    <a:ext uri="{FF2B5EF4-FFF2-40B4-BE49-F238E27FC236}">
                      <a16:creationId xmlns:a16="http://schemas.microsoft.com/office/drawing/2014/main" id="{28E0737D-E7CC-C81C-F650-5E32B9FE4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681" t="29398" b="25693"/>
                <a:stretch>
                  <a:fillRect/>
                </a:stretch>
              </p:blipFill>
              <p:spPr bwMode="auto">
                <a:xfrm rot="-5400000">
                  <a:off x="5078120" y="2771545"/>
                  <a:ext cx="2222285" cy="195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Picture 3">
                  <a:extLst>
                    <a:ext uri="{FF2B5EF4-FFF2-40B4-BE49-F238E27FC236}">
                      <a16:creationId xmlns:a16="http://schemas.microsoft.com/office/drawing/2014/main" id="{C2DCBF66-1E31-D9BA-7A7E-D0D890DB4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771" t="2937" r="51382" b="84386"/>
                <a:stretch>
                  <a:fillRect/>
                </a:stretch>
              </p:blipFill>
              <p:spPr bwMode="auto">
                <a:xfrm rot="5400000">
                  <a:off x="5047661" y="4107243"/>
                  <a:ext cx="767509" cy="55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4" name="TextBox 8">
                  <a:extLst>
                    <a:ext uri="{FF2B5EF4-FFF2-40B4-BE49-F238E27FC236}">
                      <a16:creationId xmlns:a16="http://schemas.microsoft.com/office/drawing/2014/main" id="{8A46932C-6F2C-1C87-D1D6-A8C7E57DD8D5}"/>
                    </a:ext>
                  </a:extLst>
                </p:cNvPr>
                <p:cNvSpPr txBox="1">
                  <a:spLocks noChangeArrowheads="1"/>
                </p:cNvSpPr>
                <p:nvPr/>
              </p:nvSpPr>
              <p:spPr bwMode="auto">
                <a:xfrm rot="-5400000">
                  <a:off x="5898156" y="3505306"/>
                  <a:ext cx="5822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000">
                      <a:cs typeface="Arial" panose="020B0604020202020204" pitchFamily="34" charset="0"/>
                    </a:rPr>
                    <a:t>8 Days</a:t>
                  </a:r>
                </a:p>
              </p:txBody>
            </p:sp>
            <p:sp>
              <p:nvSpPr>
                <p:cNvPr id="34835" name="TextBox 10">
                  <a:extLst>
                    <a:ext uri="{FF2B5EF4-FFF2-40B4-BE49-F238E27FC236}">
                      <a16:creationId xmlns:a16="http://schemas.microsoft.com/office/drawing/2014/main" id="{1B23449A-419C-1FE4-DA31-BE943F14C612}"/>
                    </a:ext>
                  </a:extLst>
                </p:cNvPr>
                <p:cNvSpPr txBox="1">
                  <a:spLocks noChangeArrowheads="1"/>
                </p:cNvSpPr>
                <p:nvPr/>
              </p:nvSpPr>
              <p:spPr bwMode="auto">
                <a:xfrm>
                  <a:off x="6189261" y="4436854"/>
                  <a:ext cx="7088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000">
                      <a:cs typeface="Arial" panose="020B0604020202020204" pitchFamily="34" charset="0"/>
                    </a:rPr>
                    <a:t>GSK-591</a:t>
                  </a:r>
                </a:p>
              </p:txBody>
            </p:sp>
          </p:grpSp>
          <p:sp>
            <p:nvSpPr>
              <p:cNvPr id="34824" name="TextBox 43">
                <a:extLst>
                  <a:ext uri="{FF2B5EF4-FFF2-40B4-BE49-F238E27FC236}">
                    <a16:creationId xmlns:a16="http://schemas.microsoft.com/office/drawing/2014/main" id="{DC724B96-C95C-E7E4-ACD6-A307A4B6D1C8}"/>
                  </a:ext>
                </a:extLst>
              </p:cNvPr>
              <p:cNvSpPr txBox="1">
                <a:spLocks noChangeArrowheads="1"/>
              </p:cNvSpPr>
              <p:nvPr/>
            </p:nvSpPr>
            <p:spPr bwMode="auto">
              <a:xfrm>
                <a:off x="3405564" y="5874464"/>
                <a:ext cx="15247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000">
                    <a:cs typeface="Arial" panose="020B0604020202020204" pitchFamily="34" charset="0"/>
                  </a:rPr>
                  <a:t>T0 time point collection </a:t>
                </a:r>
              </a:p>
              <a:p>
                <a:pPr algn="ctr">
                  <a:spcBef>
                    <a:spcPct val="0"/>
                  </a:spcBef>
                  <a:buFontTx/>
                  <a:buNone/>
                </a:pPr>
                <a:r>
                  <a:rPr lang="en-US" altLang="en-US" sz="1000">
                    <a:cs typeface="Arial" panose="020B0604020202020204" pitchFamily="34" charset="0"/>
                  </a:rPr>
                  <a:t>in triplicate</a:t>
                </a:r>
              </a:p>
            </p:txBody>
          </p:sp>
          <p:pic>
            <p:nvPicPr>
              <p:cNvPr id="34825" name="Picture 3">
                <a:extLst>
                  <a:ext uri="{FF2B5EF4-FFF2-40B4-BE49-F238E27FC236}">
                    <a16:creationId xmlns:a16="http://schemas.microsoft.com/office/drawing/2014/main" id="{C94F46DE-9614-0B78-E41E-F8AE93D23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365" t="28246" r="22746" b="56354"/>
              <a:stretch>
                <a:fillRect/>
              </a:stretch>
            </p:blipFill>
            <p:spPr bwMode="auto">
              <a:xfrm>
                <a:off x="3721365" y="5155992"/>
                <a:ext cx="850544" cy="71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
            <a:extLst>
              <a:ext uri="{FF2B5EF4-FFF2-40B4-BE49-F238E27FC236}">
                <a16:creationId xmlns:a16="http://schemas.microsoft.com/office/drawing/2014/main" id="{5E369F7D-A7E1-550F-806A-519964D0015F}"/>
              </a:ext>
            </a:extLst>
          </p:cNvPr>
          <p:cNvSpPr>
            <a:spLocks noChangeArrowheads="1"/>
          </p:cNvSpPr>
          <p:nvPr/>
        </p:nvSpPr>
        <p:spPr bwMode="auto">
          <a:xfrm>
            <a:off x="166688" y="471488"/>
            <a:ext cx="8872537" cy="95408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defRPr/>
            </a:pPr>
            <a:r>
              <a:rPr lang="en-US" sz="2800" b="1" dirty="0">
                <a:solidFill>
                  <a:schemeClr val="accent1">
                    <a:lumMod val="75000"/>
                  </a:schemeClr>
                </a:solidFill>
                <a:latin typeface="Georgia" panose="02040502050405020303" pitchFamily="18" charset="0"/>
              </a:rPr>
              <a:t>Target Validation: CRISPR-Cas9 custom guide library screening of full genome hits</a:t>
            </a:r>
          </a:p>
        </p:txBody>
      </p:sp>
      <p:sp>
        <p:nvSpPr>
          <p:cNvPr id="35842" name="TextBox 19">
            <a:extLst>
              <a:ext uri="{FF2B5EF4-FFF2-40B4-BE49-F238E27FC236}">
                <a16:creationId xmlns:a16="http://schemas.microsoft.com/office/drawing/2014/main" id="{09327C7A-E364-B19A-835B-264E1CCA1AFB}"/>
              </a:ext>
            </a:extLst>
          </p:cNvPr>
          <p:cNvSpPr txBox="1">
            <a:spLocks noChangeArrowheads="1"/>
          </p:cNvSpPr>
          <p:nvPr/>
        </p:nvSpPr>
        <p:spPr bwMode="auto">
          <a:xfrm>
            <a:off x="8689975" y="4178300"/>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800">
              <a:latin typeface="Calibri" panose="020F0502020204030204" pitchFamily="34" charset="0"/>
              <a:cs typeface="Arial" panose="020B0604020202020204" pitchFamily="34" charset="0"/>
            </a:endParaRPr>
          </a:p>
        </p:txBody>
      </p:sp>
      <p:sp>
        <p:nvSpPr>
          <p:cNvPr id="35843" name="TextBox 37">
            <a:extLst>
              <a:ext uri="{FF2B5EF4-FFF2-40B4-BE49-F238E27FC236}">
                <a16:creationId xmlns:a16="http://schemas.microsoft.com/office/drawing/2014/main" id="{0D2D22C5-0EB7-9A07-71E0-A744A483C46F}"/>
              </a:ext>
            </a:extLst>
          </p:cNvPr>
          <p:cNvSpPr txBox="1">
            <a:spLocks noChangeArrowheads="1"/>
          </p:cNvSpPr>
          <p:nvPr/>
        </p:nvSpPr>
        <p:spPr bwMode="auto">
          <a:xfrm>
            <a:off x="434972" y="5946593"/>
            <a:ext cx="5403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400" b="1" i="1" dirty="0">
                <a:cs typeface="Arial" panose="020B0604020202020204" pitchFamily="34" charset="0"/>
              </a:rPr>
              <a:t>TP53</a:t>
            </a:r>
            <a:r>
              <a:rPr lang="en-US" altLang="en-US" sz="1400" b="1" dirty="0">
                <a:cs typeface="Arial" panose="020B0604020202020204" pitchFamily="34" charset="0"/>
              </a:rPr>
              <a:t> and </a:t>
            </a:r>
            <a:r>
              <a:rPr lang="en-US" altLang="en-US" sz="1400" b="1" i="1" dirty="0">
                <a:cs typeface="Arial" panose="020B0604020202020204" pitchFamily="34" charset="0"/>
              </a:rPr>
              <a:t>MUSASHI2</a:t>
            </a:r>
            <a:r>
              <a:rPr lang="en-US" altLang="en-US" sz="1400" b="1" dirty="0">
                <a:cs typeface="Arial" panose="020B0604020202020204" pitchFamily="34" charset="0"/>
              </a:rPr>
              <a:t> (</a:t>
            </a:r>
            <a:r>
              <a:rPr lang="en-US" altLang="en-US" sz="1400" b="1" i="1" dirty="0">
                <a:cs typeface="Arial" panose="020B0604020202020204" pitchFamily="34" charset="0"/>
              </a:rPr>
              <a:t>MSI2</a:t>
            </a:r>
            <a:r>
              <a:rPr lang="en-US" altLang="en-US" sz="1400" b="1" dirty="0">
                <a:cs typeface="Arial" panose="020B0604020202020204" pitchFamily="34" charset="0"/>
              </a:rPr>
              <a:t>) are the top-ranked sensitizer and driver of resistance to GSK-591, respectively</a:t>
            </a:r>
          </a:p>
        </p:txBody>
      </p:sp>
      <p:grpSp>
        <p:nvGrpSpPr>
          <p:cNvPr id="35844" name="Group 5">
            <a:extLst>
              <a:ext uri="{FF2B5EF4-FFF2-40B4-BE49-F238E27FC236}">
                <a16:creationId xmlns:a16="http://schemas.microsoft.com/office/drawing/2014/main" id="{ACD42D83-DB0D-F560-8E5B-40E388058CEE}"/>
              </a:ext>
            </a:extLst>
          </p:cNvPr>
          <p:cNvGrpSpPr>
            <a:grpSpLocks/>
          </p:cNvGrpSpPr>
          <p:nvPr/>
        </p:nvGrpSpPr>
        <p:grpSpPr bwMode="auto">
          <a:xfrm>
            <a:off x="196298" y="1828800"/>
            <a:ext cx="8625440" cy="3908425"/>
            <a:chOff x="166339" y="2872605"/>
            <a:chExt cx="8623744" cy="3401969"/>
          </a:xfrm>
        </p:grpSpPr>
        <p:grpSp>
          <p:nvGrpSpPr>
            <p:cNvPr id="35845" name="Group 28">
              <a:extLst>
                <a:ext uri="{FF2B5EF4-FFF2-40B4-BE49-F238E27FC236}">
                  <a16:creationId xmlns:a16="http://schemas.microsoft.com/office/drawing/2014/main" id="{2C37FC5A-CC93-1168-5CFF-AD43A939566A}"/>
                </a:ext>
              </a:extLst>
            </p:cNvPr>
            <p:cNvGrpSpPr>
              <a:grpSpLocks/>
            </p:cNvGrpSpPr>
            <p:nvPr/>
          </p:nvGrpSpPr>
          <p:grpSpPr bwMode="auto">
            <a:xfrm>
              <a:off x="5948458" y="3144818"/>
              <a:ext cx="2841625" cy="2070036"/>
              <a:chOff x="7857330" y="788598"/>
              <a:chExt cx="3789486" cy="2758927"/>
            </a:xfrm>
          </p:grpSpPr>
          <p:pic>
            <p:nvPicPr>
              <p:cNvPr id="35860" name="Picture 20">
                <a:extLst>
                  <a:ext uri="{FF2B5EF4-FFF2-40B4-BE49-F238E27FC236}">
                    <a16:creationId xmlns:a16="http://schemas.microsoft.com/office/drawing/2014/main" id="{8A6BCD31-4801-649D-83A2-5ADC18DDD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114"/>
              <a:stretch>
                <a:fillRect/>
              </a:stretch>
            </p:blipFill>
            <p:spPr bwMode="auto">
              <a:xfrm>
                <a:off x="7857330" y="1042430"/>
                <a:ext cx="3789486" cy="250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Oval 40">
                <a:extLst>
                  <a:ext uri="{FF2B5EF4-FFF2-40B4-BE49-F238E27FC236}">
                    <a16:creationId xmlns:a16="http://schemas.microsoft.com/office/drawing/2014/main" id="{DFF8B640-A385-9AA2-D5A9-EE905B431A49}"/>
                  </a:ext>
                </a:extLst>
              </p:cNvPr>
              <p:cNvSpPr/>
              <p:nvPr/>
            </p:nvSpPr>
            <p:spPr>
              <a:xfrm>
                <a:off x="8531159" y="1587869"/>
                <a:ext cx="507988" cy="2854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2" name="Oval 41">
                <a:extLst>
                  <a:ext uri="{FF2B5EF4-FFF2-40B4-BE49-F238E27FC236}">
                    <a16:creationId xmlns:a16="http://schemas.microsoft.com/office/drawing/2014/main" id="{24300FEF-68B2-2437-E7AB-C4DBBF8FE34D}"/>
                  </a:ext>
                </a:extLst>
              </p:cNvPr>
              <p:cNvSpPr/>
              <p:nvPr/>
            </p:nvSpPr>
            <p:spPr>
              <a:xfrm>
                <a:off x="10713388" y="2319000"/>
                <a:ext cx="571486" cy="2596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TextBox 42">
                <a:extLst>
                  <a:ext uri="{FF2B5EF4-FFF2-40B4-BE49-F238E27FC236}">
                    <a16:creationId xmlns:a16="http://schemas.microsoft.com/office/drawing/2014/main" id="{27B02798-B1C3-C6D6-F603-4A72089888B5}"/>
                  </a:ext>
                </a:extLst>
              </p:cNvPr>
              <p:cNvSpPr txBox="1"/>
              <p:nvPr/>
            </p:nvSpPr>
            <p:spPr>
              <a:xfrm>
                <a:off x="8988348" y="788598"/>
                <a:ext cx="2009476" cy="247777"/>
              </a:xfrm>
              <a:prstGeom prst="rect">
                <a:avLst/>
              </a:prstGeom>
              <a:noFill/>
            </p:spPr>
            <p:txBody>
              <a:bodyPr wrap="none">
                <a:spAutoFit/>
              </a:bodyPr>
              <a:lstStyle/>
              <a:p>
                <a:pPr>
                  <a:defRPr/>
                </a:pPr>
                <a:r>
                  <a:rPr lang="en-US" sz="788" b="1" dirty="0">
                    <a:solidFill>
                      <a:schemeClr val="tx2"/>
                    </a:solidFill>
                    <a:cs typeface="Arial" panose="020B0604020202020204" pitchFamily="34" charset="0"/>
                  </a:rPr>
                  <a:t>Validation screen </a:t>
                </a:r>
                <a:r>
                  <a:rPr lang="en-US" sz="788" dirty="0">
                    <a:cs typeface="Arial" panose="020B0604020202020204" pitchFamily="34" charset="0"/>
                  </a:rPr>
                  <a:t>OCI-LY19 cells</a:t>
                </a:r>
              </a:p>
            </p:txBody>
          </p:sp>
        </p:grpSp>
        <p:grpSp>
          <p:nvGrpSpPr>
            <p:cNvPr id="35846" name="Group 3">
              <a:extLst>
                <a:ext uri="{FF2B5EF4-FFF2-40B4-BE49-F238E27FC236}">
                  <a16:creationId xmlns:a16="http://schemas.microsoft.com/office/drawing/2014/main" id="{38A3407F-9684-1C58-5CE9-E8E5168C9277}"/>
                </a:ext>
              </a:extLst>
            </p:cNvPr>
            <p:cNvGrpSpPr>
              <a:grpSpLocks/>
            </p:cNvGrpSpPr>
            <p:nvPr/>
          </p:nvGrpSpPr>
          <p:grpSpPr bwMode="auto">
            <a:xfrm>
              <a:off x="166339" y="2872605"/>
              <a:ext cx="5675389" cy="3401969"/>
              <a:chOff x="166339" y="2872605"/>
              <a:chExt cx="5675389" cy="3401969"/>
            </a:xfrm>
          </p:grpSpPr>
          <p:grpSp>
            <p:nvGrpSpPr>
              <p:cNvPr id="35847" name="Group 2">
                <a:extLst>
                  <a:ext uri="{FF2B5EF4-FFF2-40B4-BE49-F238E27FC236}">
                    <a16:creationId xmlns:a16="http://schemas.microsoft.com/office/drawing/2014/main" id="{4346B5DB-98A1-9037-CED3-F22434CC4AC8}"/>
                  </a:ext>
                </a:extLst>
              </p:cNvPr>
              <p:cNvGrpSpPr>
                <a:grpSpLocks/>
              </p:cNvGrpSpPr>
              <p:nvPr/>
            </p:nvGrpSpPr>
            <p:grpSpPr bwMode="auto">
              <a:xfrm>
                <a:off x="166339" y="2872605"/>
                <a:ext cx="5675389" cy="2414723"/>
                <a:chOff x="1493213" y="2447303"/>
                <a:chExt cx="5675389" cy="2414723"/>
              </a:xfrm>
            </p:grpSpPr>
            <p:sp>
              <p:nvSpPr>
                <p:cNvPr id="35850" name="TextBox 4">
                  <a:extLst>
                    <a:ext uri="{FF2B5EF4-FFF2-40B4-BE49-F238E27FC236}">
                      <a16:creationId xmlns:a16="http://schemas.microsoft.com/office/drawing/2014/main" id="{2CE8ACD3-D3CF-080B-3E19-944E136ADFB5}"/>
                    </a:ext>
                  </a:extLst>
                </p:cNvPr>
                <p:cNvSpPr txBox="1">
                  <a:spLocks noChangeArrowheads="1"/>
                </p:cNvSpPr>
                <p:nvPr/>
              </p:nvSpPr>
              <p:spPr bwMode="auto">
                <a:xfrm>
                  <a:off x="1493213" y="3987653"/>
                  <a:ext cx="1589946" cy="64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400" dirty="0">
                      <a:cs typeface="Arial" panose="020B0604020202020204" pitchFamily="34" charset="0"/>
                    </a:rPr>
                    <a:t>Custom Library</a:t>
                  </a:r>
                </a:p>
                <a:p>
                  <a:pPr algn="ctr">
                    <a:spcBef>
                      <a:spcPct val="0"/>
                    </a:spcBef>
                    <a:buFontTx/>
                    <a:buNone/>
                  </a:pPr>
                  <a:r>
                    <a:rPr lang="en-US" altLang="en-US" sz="1400" dirty="0">
                      <a:cs typeface="Arial" panose="020B0604020202020204" pitchFamily="34" charset="0"/>
                    </a:rPr>
                    <a:t>(405 genes</a:t>
                  </a:r>
                </a:p>
                <a:p>
                  <a:pPr algn="ctr">
                    <a:spcBef>
                      <a:spcPct val="0"/>
                    </a:spcBef>
                    <a:buFontTx/>
                    <a:buNone/>
                  </a:pPr>
                  <a:r>
                    <a:rPr lang="en-US" altLang="en-US" sz="1400" dirty="0">
                      <a:cs typeface="Arial" panose="020B0604020202020204" pitchFamily="34" charset="0"/>
                    </a:rPr>
                    <a:t>2020 guides) </a:t>
                  </a:r>
                </a:p>
              </p:txBody>
            </p:sp>
            <p:sp>
              <p:nvSpPr>
                <p:cNvPr id="35851" name="TextBox 6">
                  <a:extLst>
                    <a:ext uri="{FF2B5EF4-FFF2-40B4-BE49-F238E27FC236}">
                      <a16:creationId xmlns:a16="http://schemas.microsoft.com/office/drawing/2014/main" id="{5586DDC8-97E8-3716-CB06-925C74C6B750}"/>
                    </a:ext>
                  </a:extLst>
                </p:cNvPr>
                <p:cNvSpPr txBox="1">
                  <a:spLocks noChangeArrowheads="1"/>
                </p:cNvSpPr>
                <p:nvPr/>
              </p:nvSpPr>
              <p:spPr bwMode="auto">
                <a:xfrm>
                  <a:off x="3010872" y="2940196"/>
                  <a:ext cx="7745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000" dirty="0">
                      <a:cs typeface="Arial" panose="020B0604020202020204" pitchFamily="34" charset="0"/>
                    </a:rPr>
                    <a:t>OCI-LY19</a:t>
                  </a:r>
                </a:p>
                <a:p>
                  <a:pPr algn="ctr">
                    <a:spcBef>
                      <a:spcPct val="0"/>
                    </a:spcBef>
                    <a:buFontTx/>
                    <a:buNone/>
                  </a:pPr>
                  <a:r>
                    <a:rPr lang="en-US" altLang="en-US" sz="1000" dirty="0">
                      <a:cs typeface="Arial" panose="020B0604020202020204" pitchFamily="34" charset="0"/>
                    </a:rPr>
                    <a:t>Cas9 cells</a:t>
                  </a:r>
                </a:p>
              </p:txBody>
            </p:sp>
            <p:sp>
              <p:nvSpPr>
                <p:cNvPr id="35852" name="TextBox 7">
                  <a:extLst>
                    <a:ext uri="{FF2B5EF4-FFF2-40B4-BE49-F238E27FC236}">
                      <a16:creationId xmlns:a16="http://schemas.microsoft.com/office/drawing/2014/main" id="{54D4C8C8-E06B-492B-C955-0C42C4FE688A}"/>
                    </a:ext>
                  </a:extLst>
                </p:cNvPr>
                <p:cNvSpPr txBox="1">
                  <a:spLocks noChangeArrowheads="1"/>
                </p:cNvSpPr>
                <p:nvPr/>
              </p:nvSpPr>
              <p:spPr bwMode="auto">
                <a:xfrm>
                  <a:off x="3696495" y="3914497"/>
                  <a:ext cx="13589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000">
                      <a:cs typeface="Arial" panose="020B0604020202020204" pitchFamily="34" charset="0"/>
                    </a:rPr>
                    <a:t>Puromycin selection</a:t>
                  </a:r>
                </a:p>
              </p:txBody>
            </p:sp>
            <p:sp>
              <p:nvSpPr>
                <p:cNvPr id="35853" name="TextBox 9">
                  <a:extLst>
                    <a:ext uri="{FF2B5EF4-FFF2-40B4-BE49-F238E27FC236}">
                      <a16:creationId xmlns:a16="http://schemas.microsoft.com/office/drawing/2014/main" id="{B0E48BDA-6927-E400-0F9A-7CDBD9C0A4FE}"/>
                    </a:ext>
                  </a:extLst>
                </p:cNvPr>
                <p:cNvSpPr txBox="1">
                  <a:spLocks noChangeArrowheads="1"/>
                </p:cNvSpPr>
                <p:nvPr/>
              </p:nvSpPr>
              <p:spPr bwMode="auto">
                <a:xfrm>
                  <a:off x="6258991" y="2447303"/>
                  <a:ext cx="5693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000">
                      <a:cs typeface="Arial" panose="020B0604020202020204" pitchFamily="34" charset="0"/>
                    </a:rPr>
                    <a:t>DMSO</a:t>
                  </a:r>
                </a:p>
              </p:txBody>
            </p:sp>
            <p:pic>
              <p:nvPicPr>
                <p:cNvPr id="35854" name="Picture 3">
                  <a:extLst>
                    <a:ext uri="{FF2B5EF4-FFF2-40B4-BE49-F238E27FC236}">
                      <a16:creationId xmlns:a16="http://schemas.microsoft.com/office/drawing/2014/main" id="{4CB09F4F-A2F4-D56A-B86E-29B833A4F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771" t="2937" r="51382" b="84386"/>
                <a:stretch>
                  <a:fillRect/>
                </a:stretch>
              </p:blipFill>
              <p:spPr bwMode="auto">
                <a:xfrm>
                  <a:off x="3837918" y="3404151"/>
                  <a:ext cx="1265275" cy="55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5" name="Picture 3">
                  <a:extLst>
                    <a:ext uri="{FF2B5EF4-FFF2-40B4-BE49-F238E27FC236}">
                      <a16:creationId xmlns:a16="http://schemas.microsoft.com/office/drawing/2014/main" id="{835BFBCB-43EB-4FA1-53EB-1425D5512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3920" b="83527"/>
                <a:stretch>
                  <a:fillRect/>
                </a:stretch>
              </p:blipFill>
              <p:spPr bwMode="auto">
                <a:xfrm>
                  <a:off x="1766735" y="3269181"/>
                  <a:ext cx="1958679" cy="71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3">
                  <a:extLst>
                    <a:ext uri="{FF2B5EF4-FFF2-40B4-BE49-F238E27FC236}">
                      <a16:creationId xmlns:a16="http://schemas.microsoft.com/office/drawing/2014/main" id="{B908FB48-D7FE-8962-8BE8-6B32052BF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681" t="29398" b="25693"/>
                <a:stretch>
                  <a:fillRect/>
                </a:stretch>
              </p:blipFill>
              <p:spPr bwMode="auto">
                <a:xfrm rot="-5400000">
                  <a:off x="5078120" y="2771545"/>
                  <a:ext cx="2222285" cy="195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3">
                  <a:extLst>
                    <a:ext uri="{FF2B5EF4-FFF2-40B4-BE49-F238E27FC236}">
                      <a16:creationId xmlns:a16="http://schemas.microsoft.com/office/drawing/2014/main" id="{0A783B55-E556-654F-B156-3E1E45E6F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771" t="2937" r="51382" b="84386"/>
                <a:stretch>
                  <a:fillRect/>
                </a:stretch>
              </p:blipFill>
              <p:spPr bwMode="auto">
                <a:xfrm rot="5400000">
                  <a:off x="5047661" y="4107243"/>
                  <a:ext cx="767509" cy="55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8" name="TextBox 8">
                  <a:extLst>
                    <a:ext uri="{FF2B5EF4-FFF2-40B4-BE49-F238E27FC236}">
                      <a16:creationId xmlns:a16="http://schemas.microsoft.com/office/drawing/2014/main" id="{14AA47F0-740D-C0E0-AD67-6A74D2AF52AE}"/>
                    </a:ext>
                  </a:extLst>
                </p:cNvPr>
                <p:cNvSpPr txBox="1">
                  <a:spLocks noChangeArrowheads="1"/>
                </p:cNvSpPr>
                <p:nvPr/>
              </p:nvSpPr>
              <p:spPr bwMode="auto">
                <a:xfrm rot="-5400000">
                  <a:off x="5898156" y="3505306"/>
                  <a:ext cx="5822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000">
                      <a:cs typeface="Arial" panose="020B0604020202020204" pitchFamily="34" charset="0"/>
                    </a:rPr>
                    <a:t>8 Days</a:t>
                  </a:r>
                </a:p>
              </p:txBody>
            </p:sp>
            <p:sp>
              <p:nvSpPr>
                <p:cNvPr id="35859" name="TextBox 10">
                  <a:extLst>
                    <a:ext uri="{FF2B5EF4-FFF2-40B4-BE49-F238E27FC236}">
                      <a16:creationId xmlns:a16="http://schemas.microsoft.com/office/drawing/2014/main" id="{64133F22-B1CB-AFEA-6EE0-EC0DE605C847}"/>
                    </a:ext>
                  </a:extLst>
                </p:cNvPr>
                <p:cNvSpPr txBox="1">
                  <a:spLocks noChangeArrowheads="1"/>
                </p:cNvSpPr>
                <p:nvPr/>
              </p:nvSpPr>
              <p:spPr bwMode="auto">
                <a:xfrm>
                  <a:off x="6189261" y="4436854"/>
                  <a:ext cx="7088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000">
                      <a:cs typeface="Arial" panose="020B0604020202020204" pitchFamily="34" charset="0"/>
                    </a:rPr>
                    <a:t>GSK-591</a:t>
                  </a:r>
                </a:p>
              </p:txBody>
            </p:sp>
          </p:grpSp>
          <p:sp>
            <p:nvSpPr>
              <p:cNvPr id="35848" name="TextBox 43">
                <a:extLst>
                  <a:ext uri="{FF2B5EF4-FFF2-40B4-BE49-F238E27FC236}">
                    <a16:creationId xmlns:a16="http://schemas.microsoft.com/office/drawing/2014/main" id="{F11F545B-731D-B280-DEA4-F79AE21D1B47}"/>
                  </a:ext>
                </a:extLst>
              </p:cNvPr>
              <p:cNvSpPr txBox="1">
                <a:spLocks noChangeArrowheads="1"/>
              </p:cNvSpPr>
              <p:nvPr/>
            </p:nvSpPr>
            <p:spPr bwMode="auto">
              <a:xfrm>
                <a:off x="3405564" y="5874464"/>
                <a:ext cx="15247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000">
                    <a:cs typeface="Arial" panose="020B0604020202020204" pitchFamily="34" charset="0"/>
                  </a:rPr>
                  <a:t>T0 time point collection </a:t>
                </a:r>
              </a:p>
              <a:p>
                <a:pPr algn="ctr">
                  <a:spcBef>
                    <a:spcPct val="0"/>
                  </a:spcBef>
                  <a:buFontTx/>
                  <a:buNone/>
                </a:pPr>
                <a:r>
                  <a:rPr lang="en-US" altLang="en-US" sz="1000">
                    <a:cs typeface="Arial" panose="020B0604020202020204" pitchFamily="34" charset="0"/>
                  </a:rPr>
                  <a:t>in triplicate</a:t>
                </a:r>
              </a:p>
            </p:txBody>
          </p:sp>
          <p:pic>
            <p:nvPicPr>
              <p:cNvPr id="35849" name="Picture 3">
                <a:extLst>
                  <a:ext uri="{FF2B5EF4-FFF2-40B4-BE49-F238E27FC236}">
                    <a16:creationId xmlns:a16="http://schemas.microsoft.com/office/drawing/2014/main" id="{6556F518-CECA-00F6-7233-F8B502AB5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365" t="28246" r="22746" b="56354"/>
              <a:stretch>
                <a:fillRect/>
              </a:stretch>
            </p:blipFill>
            <p:spPr bwMode="auto">
              <a:xfrm>
                <a:off x="3721365" y="5155992"/>
                <a:ext cx="850544" cy="71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extBox 1">
            <a:extLst>
              <a:ext uri="{FF2B5EF4-FFF2-40B4-BE49-F238E27FC236}">
                <a16:creationId xmlns:a16="http://schemas.microsoft.com/office/drawing/2014/main" id="{44427B7D-A251-3471-D4BD-3DFF54A1160B}"/>
              </a:ext>
            </a:extLst>
          </p:cNvPr>
          <p:cNvSpPr txBox="1"/>
          <p:nvPr/>
        </p:nvSpPr>
        <p:spPr>
          <a:xfrm>
            <a:off x="5521625" y="4517847"/>
            <a:ext cx="3028650" cy="1323439"/>
          </a:xfrm>
          <a:prstGeom prst="rect">
            <a:avLst/>
          </a:prstGeom>
          <a:noFill/>
        </p:spPr>
        <p:txBody>
          <a:bodyPr wrap="none" rtlCol="0">
            <a:spAutoFit/>
          </a:bodyPr>
          <a:lstStyle/>
          <a:p>
            <a:endParaRPr lang="en-US" sz="1600" dirty="0"/>
          </a:p>
          <a:p>
            <a:pPr algn="ctr"/>
            <a:r>
              <a:rPr lang="en-US" sz="1600" u="sng" dirty="0"/>
              <a:t>Outcome:</a:t>
            </a:r>
          </a:p>
          <a:p>
            <a:r>
              <a:rPr lang="en-US" sz="1600" dirty="0"/>
              <a:t>Discovered a therapeutic strategy:</a:t>
            </a:r>
          </a:p>
          <a:p>
            <a:r>
              <a:rPr lang="en-US" sz="1600" dirty="0"/>
              <a:t>Combine PRMT5 inhibition with</a:t>
            </a:r>
          </a:p>
          <a:p>
            <a:r>
              <a:rPr lang="en-US" sz="1600" dirty="0"/>
              <a:t>either MSI2 or BCL-2 inhibition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BDAC58A2-AD56-ED10-FF09-6E48B83BF691}"/>
              </a:ext>
            </a:extLst>
          </p:cNvPr>
          <p:cNvSpPr>
            <a:spLocks noGrp="1" noChangeArrowheads="1"/>
          </p:cNvSpPr>
          <p:nvPr>
            <p:ph type="title"/>
          </p:nvPr>
        </p:nvSpPr>
        <p:spPr/>
        <p:txBody>
          <a:bodyPr/>
          <a:lstStyle/>
          <a:p>
            <a:endParaRPr lang="en-US" altLang="en-US"/>
          </a:p>
        </p:txBody>
      </p:sp>
      <p:pic>
        <p:nvPicPr>
          <p:cNvPr id="28674" name="Content Placeholder 1">
            <a:extLst>
              <a:ext uri="{FF2B5EF4-FFF2-40B4-BE49-F238E27FC236}">
                <a16:creationId xmlns:a16="http://schemas.microsoft.com/office/drawing/2014/main" id="{1EA6A834-4F7D-BA15-0107-6A466245684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4635" r="-14635"/>
          <a:stretch>
            <a:fillRect/>
          </a:stretch>
        </p:blipFill>
        <p:spPr>
          <a:xfrm>
            <a:off x="-689927" y="154380"/>
            <a:ext cx="10406380" cy="6989887"/>
          </a:xfrm>
        </p:spPr>
      </p:pic>
      <p:sp>
        <p:nvSpPr>
          <p:cNvPr id="28675" name="TextBox 1">
            <a:extLst>
              <a:ext uri="{FF2B5EF4-FFF2-40B4-BE49-F238E27FC236}">
                <a16:creationId xmlns:a16="http://schemas.microsoft.com/office/drawing/2014/main" id="{06D6FB4A-E576-2B83-E037-C8BBA77E5637}"/>
              </a:ext>
            </a:extLst>
          </p:cNvPr>
          <p:cNvSpPr txBox="1">
            <a:spLocks noChangeArrowheads="1"/>
          </p:cNvSpPr>
          <p:nvPr/>
        </p:nvSpPr>
        <p:spPr bwMode="auto">
          <a:xfrm>
            <a:off x="5105400" y="3171825"/>
            <a:ext cx="3124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t>In search of stem cell derived </a:t>
            </a:r>
          </a:p>
          <a:p>
            <a:pPr>
              <a:spcBef>
                <a:spcPct val="0"/>
              </a:spcBef>
              <a:buFontTx/>
              <a:buNone/>
            </a:pPr>
            <a:r>
              <a:rPr lang="en-US" altLang="en-US" sz="1600" b="1"/>
              <a:t>pancreatic beta cells to treat </a:t>
            </a:r>
          </a:p>
          <a:p>
            <a:pPr>
              <a:spcBef>
                <a:spcPct val="0"/>
              </a:spcBef>
              <a:buFontTx/>
              <a:buNone/>
            </a:pPr>
            <a:r>
              <a:rPr lang="en-US" altLang="en-US" sz="1600" b="1"/>
              <a:t>Type I and Type II diabetes</a:t>
            </a:r>
          </a:p>
        </p:txBody>
      </p:sp>
      <p:sp>
        <p:nvSpPr>
          <p:cNvPr id="28676" name="TextBox 2">
            <a:extLst>
              <a:ext uri="{FF2B5EF4-FFF2-40B4-BE49-F238E27FC236}">
                <a16:creationId xmlns:a16="http://schemas.microsoft.com/office/drawing/2014/main" id="{1CF96649-4086-D8F7-7FA3-119630FC4A28}"/>
              </a:ext>
            </a:extLst>
          </p:cNvPr>
          <p:cNvSpPr txBox="1">
            <a:spLocks noChangeArrowheads="1"/>
          </p:cNvSpPr>
          <p:nvPr/>
        </p:nvSpPr>
        <p:spPr bwMode="auto">
          <a:xfrm>
            <a:off x="3429000" y="409575"/>
            <a:ext cx="1084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Times New Roman" panose="02020603050405020304" pitchFamily="18" charset="0"/>
                <a:cs typeface="Times New Roman" panose="02020603050405020304" pitchFamily="18" charset="0"/>
              </a:rPr>
              <a:t>MSKCC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3E7F0-50B8-9742-8A51-1A33D8EFD1DF}"/>
              </a:ext>
            </a:extLst>
          </p:cNvPr>
          <p:cNvSpPr>
            <a:spLocks noGrp="1"/>
          </p:cNvSpPr>
          <p:nvPr>
            <p:ph type="title"/>
          </p:nvPr>
        </p:nvSpPr>
        <p:spPr>
          <a:xfrm>
            <a:off x="392219" y="263309"/>
            <a:ext cx="6133301" cy="1052225"/>
          </a:xfrm>
        </p:spPr>
        <p:txBody>
          <a:bodyPr/>
          <a:lstStyle/>
          <a:p>
            <a:pPr algn="ctr"/>
            <a:r>
              <a:rPr lang="en-US" dirty="0"/>
              <a:t>SPLASH </a:t>
            </a:r>
            <a:r>
              <a:rPr lang="en-US" dirty="0" err="1"/>
              <a:t>shRNA</a:t>
            </a:r>
            <a:r>
              <a:rPr lang="en-US" dirty="0"/>
              <a:t> design tool</a:t>
            </a:r>
          </a:p>
        </p:txBody>
      </p:sp>
      <p:pic>
        <p:nvPicPr>
          <p:cNvPr id="4" name="Content Placeholder 3"/>
          <p:cNvPicPr>
            <a:picLocks noGrp="1" noChangeAspect="1"/>
          </p:cNvPicPr>
          <p:nvPr>
            <p:ph idx="1"/>
          </p:nvPr>
        </p:nvPicPr>
        <p:blipFill rotWithShape="1">
          <a:blip r:embed="rId2"/>
          <a:srcRect l="-2470" r="-2470"/>
          <a:stretch/>
        </p:blipFill>
        <p:spPr>
          <a:xfrm>
            <a:off x="324666" y="1218547"/>
            <a:ext cx="6126546" cy="2664657"/>
          </a:xfrm>
        </p:spPr>
      </p:pic>
      <p:pic>
        <p:nvPicPr>
          <p:cNvPr id="6" name="Picture 5"/>
          <p:cNvPicPr>
            <a:picLocks noChangeAspect="1"/>
          </p:cNvPicPr>
          <p:nvPr/>
        </p:nvPicPr>
        <p:blipFill>
          <a:blip r:embed="rId3"/>
          <a:stretch>
            <a:fillRect/>
          </a:stretch>
        </p:blipFill>
        <p:spPr>
          <a:xfrm>
            <a:off x="392219" y="3883204"/>
            <a:ext cx="6369732" cy="2773256"/>
          </a:xfrm>
          <a:prstGeom prst="rect">
            <a:avLst/>
          </a:prstGeom>
        </p:spPr>
      </p:pic>
      <p:sp>
        <p:nvSpPr>
          <p:cNvPr id="3" name="TextBox 2"/>
          <p:cNvSpPr txBox="1"/>
          <p:nvPr/>
        </p:nvSpPr>
        <p:spPr>
          <a:xfrm>
            <a:off x="6545784" y="6430747"/>
            <a:ext cx="2496196" cy="307777"/>
          </a:xfrm>
          <a:prstGeom prst="rect">
            <a:avLst/>
          </a:prstGeom>
          <a:noFill/>
        </p:spPr>
        <p:txBody>
          <a:bodyPr wrap="none" rtlCol="0">
            <a:spAutoFit/>
          </a:bodyPr>
          <a:lstStyle/>
          <a:p>
            <a:r>
              <a:rPr lang="en-US" sz="1400" dirty="0" err="1"/>
              <a:t>Pelossof</a:t>
            </a:r>
            <a:r>
              <a:rPr lang="en-US" sz="1400" dirty="0"/>
              <a:t>, </a:t>
            </a:r>
            <a:r>
              <a:rPr lang="en-US" sz="1400" i="1" dirty="0"/>
              <a:t>et al </a:t>
            </a:r>
            <a:r>
              <a:rPr lang="en-US" sz="1400" dirty="0"/>
              <a:t>Nat Biotech 2017</a:t>
            </a:r>
          </a:p>
        </p:txBody>
      </p:sp>
      <p:sp>
        <p:nvSpPr>
          <p:cNvPr id="5" name="TextBox 4"/>
          <p:cNvSpPr txBox="1"/>
          <p:nvPr/>
        </p:nvSpPr>
        <p:spPr>
          <a:xfrm>
            <a:off x="6518765" y="482352"/>
            <a:ext cx="2384583" cy="5693865"/>
          </a:xfrm>
          <a:prstGeom prst="rect">
            <a:avLst/>
          </a:prstGeom>
          <a:noFill/>
        </p:spPr>
        <p:txBody>
          <a:bodyPr wrap="square" rtlCol="0">
            <a:spAutoFit/>
          </a:bodyPr>
          <a:lstStyle/>
          <a:p>
            <a:pPr marL="285750" indent="-285750">
              <a:buFont typeface="Arial"/>
              <a:buChar char="•"/>
            </a:pPr>
            <a:r>
              <a:rPr lang="en-US" sz="1400" dirty="0"/>
              <a:t>A </a:t>
            </a:r>
            <a:r>
              <a:rPr lang="en-US" sz="1400" b="1" dirty="0"/>
              <a:t>sequential classifier</a:t>
            </a:r>
          </a:p>
          <a:p>
            <a:r>
              <a:rPr lang="en-US" sz="1400" dirty="0"/>
              <a:t>predicts potent microRNA-based short hairpin RNAs (</a:t>
            </a:r>
            <a:r>
              <a:rPr lang="en-US" sz="1400" dirty="0" err="1"/>
              <a:t>shRNAs</a:t>
            </a:r>
            <a:r>
              <a:rPr lang="en-US" sz="1400" dirty="0"/>
              <a:t>). Net result is a higher rates of positives</a:t>
            </a:r>
          </a:p>
          <a:p>
            <a:endParaRPr lang="en-US" sz="1400" dirty="0"/>
          </a:p>
          <a:p>
            <a:pPr marL="285750" indent="-285750">
              <a:buFont typeface="Arial"/>
              <a:buChar char="•"/>
            </a:pPr>
            <a:r>
              <a:rPr lang="en-US" sz="1400" b="1" dirty="0"/>
              <a:t>Unbiased sets </a:t>
            </a:r>
            <a:r>
              <a:rPr lang="en-US" sz="1400" dirty="0"/>
              <a:t>include negatives and a few positives trained on published and novel datasets; outperforms other algorithms</a:t>
            </a:r>
          </a:p>
          <a:p>
            <a:pPr marL="285750" indent="-285750">
              <a:buFont typeface="Arial"/>
              <a:buChar char="•"/>
            </a:pPr>
            <a:r>
              <a:rPr lang="en-US" sz="1400" dirty="0"/>
              <a:t>&gt;90% of predictions trigger &gt;85% knockdown when expressed from a </a:t>
            </a:r>
            <a:r>
              <a:rPr lang="en-US" sz="1400" i="1" dirty="0"/>
              <a:t>single genomic integration</a:t>
            </a:r>
          </a:p>
          <a:p>
            <a:pPr marL="285750" indent="-285750">
              <a:buFont typeface="Arial"/>
              <a:buChar char="•"/>
            </a:pPr>
            <a:r>
              <a:rPr lang="en-US" sz="1400" b="1" dirty="0"/>
              <a:t>Concept &amp; Equation </a:t>
            </a:r>
            <a:r>
              <a:rPr lang="en-US" sz="1400" dirty="0"/>
              <a:t>of a sequential support vector machine classifier (SVM)</a:t>
            </a:r>
          </a:p>
          <a:p>
            <a:pPr marL="285750" indent="-285750">
              <a:buFont typeface="Arial"/>
              <a:buChar char="•"/>
            </a:pPr>
            <a:r>
              <a:rPr lang="en-US" sz="1400" u="sng" dirty="0"/>
              <a:t>1</a:t>
            </a:r>
            <a:r>
              <a:rPr lang="en-US" sz="1400" u="sng" baseline="30000" dirty="0"/>
              <a:t>st</a:t>
            </a:r>
            <a:r>
              <a:rPr lang="en-US" sz="1400" u="sng" dirty="0"/>
              <a:t> train </a:t>
            </a:r>
            <a:r>
              <a:rPr lang="en-US" sz="1400" dirty="0"/>
              <a:t>on Mir30 to remove non-functional sequences</a:t>
            </a:r>
          </a:p>
          <a:p>
            <a:pPr marL="285750" indent="-285750">
              <a:buFont typeface="Arial"/>
              <a:buChar char="•"/>
            </a:pPr>
            <a:r>
              <a:rPr lang="en-US" sz="1400" u="sng" dirty="0"/>
              <a:t>2</a:t>
            </a:r>
            <a:r>
              <a:rPr lang="en-US" sz="1400" u="sng" baseline="30000" dirty="0"/>
              <a:t>nd</a:t>
            </a:r>
            <a:r>
              <a:rPr lang="en-US" sz="1400" u="sng" dirty="0"/>
              <a:t> train </a:t>
            </a:r>
            <a:r>
              <a:rPr lang="en-US" sz="1400" dirty="0"/>
              <a:t>on Mir-E data to increase prediction performance</a:t>
            </a:r>
          </a:p>
        </p:txBody>
      </p:sp>
    </p:spTree>
    <p:extLst>
      <p:ext uri="{BB962C8B-B14F-4D97-AF65-F5344CB8AC3E}">
        <p14:creationId xmlns:p14="http://schemas.microsoft.com/office/powerpoint/2010/main" val="975171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95BBB4C1-F066-34AC-A607-4A41A6E1A11F}"/>
              </a:ext>
            </a:extLst>
          </p:cNvPr>
          <p:cNvSpPr>
            <a:spLocks noGrp="1" noChangeArrowheads="1"/>
          </p:cNvSpPr>
          <p:nvPr>
            <p:ph type="title"/>
          </p:nvPr>
        </p:nvSpPr>
        <p:spPr/>
        <p:txBody>
          <a:bodyPr/>
          <a:lstStyle/>
          <a:p>
            <a:endParaRPr lang="en-US" altLang="en-US"/>
          </a:p>
        </p:txBody>
      </p:sp>
      <p:pic>
        <p:nvPicPr>
          <p:cNvPr id="29698" name="Content Placeholder 3">
            <a:extLst>
              <a:ext uri="{FF2B5EF4-FFF2-40B4-BE49-F238E27FC236}">
                <a16:creationId xmlns:a16="http://schemas.microsoft.com/office/drawing/2014/main" id="{879C242D-7456-F009-4B05-B4FD06F0A7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2386013"/>
            <a:ext cx="7772400" cy="4006850"/>
          </a:xfrm>
        </p:spPr>
      </p:pic>
      <p:pic>
        <p:nvPicPr>
          <p:cNvPr id="29699" name="Picture 1">
            <a:extLst>
              <a:ext uri="{FF2B5EF4-FFF2-40B4-BE49-F238E27FC236}">
                <a16:creationId xmlns:a16="http://schemas.microsoft.com/office/drawing/2014/main" id="{CEAADA35-3DA7-04DC-3100-CB4D0F11D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981200"/>
            <a:ext cx="15414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a:extLst>
              <a:ext uri="{FF2B5EF4-FFF2-40B4-BE49-F238E27FC236}">
                <a16:creationId xmlns:a16="http://schemas.microsoft.com/office/drawing/2014/main" id="{3ED0324E-723B-D877-30A4-ADAC46F875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71488"/>
            <a:ext cx="6950075"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5">
            <a:extLst>
              <a:ext uri="{FF2B5EF4-FFF2-40B4-BE49-F238E27FC236}">
                <a16:creationId xmlns:a16="http://schemas.microsoft.com/office/drawing/2014/main" id="{A8C9B803-7D1C-9558-2C02-75700657F920}"/>
              </a:ext>
            </a:extLst>
          </p:cNvPr>
          <p:cNvSpPr txBox="1">
            <a:spLocks noChangeArrowheads="1"/>
          </p:cNvSpPr>
          <p:nvPr/>
        </p:nvSpPr>
        <p:spPr bwMode="auto">
          <a:xfrm>
            <a:off x="6405563" y="842963"/>
            <a:ext cx="20526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t>Cell Stem Cell, 2018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A66EDD83-DAB0-FD41-7CE8-AE85D578620E}"/>
              </a:ext>
            </a:extLst>
          </p:cNvPr>
          <p:cNvSpPr>
            <a:spLocks noGrp="1" noChangeArrowheads="1"/>
          </p:cNvSpPr>
          <p:nvPr>
            <p:ph type="title"/>
          </p:nvPr>
        </p:nvSpPr>
        <p:spPr>
          <a:xfrm>
            <a:off x="762000" y="228600"/>
            <a:ext cx="7772400" cy="838200"/>
          </a:xfrm>
        </p:spPr>
        <p:txBody>
          <a:bodyPr/>
          <a:lstStyle/>
          <a:p>
            <a:r>
              <a:rPr lang="en-US" altLang="en-US" sz="2800"/>
              <a:t>Schultz, 2015 Viacyte </a:t>
            </a:r>
            <a:r>
              <a:rPr lang="en-US" altLang="en-US" sz="2000" baseline="30000"/>
              <a:t>TM</a:t>
            </a:r>
          </a:p>
        </p:txBody>
      </p:sp>
      <p:pic>
        <p:nvPicPr>
          <p:cNvPr id="30722" name="Content Placeholder 1">
            <a:extLst>
              <a:ext uri="{FF2B5EF4-FFF2-40B4-BE49-F238E27FC236}">
                <a16:creationId xmlns:a16="http://schemas.microsoft.com/office/drawing/2014/main" id="{D17B7EF8-2A5E-1D62-FC1E-A8E5BC4AD6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7818" r="-17818"/>
          <a:stretch>
            <a:fillRect/>
          </a:stretch>
        </p:blipFill>
        <p:spPr>
          <a:xfrm>
            <a:off x="-533400" y="1143000"/>
            <a:ext cx="10507663" cy="5562600"/>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C54EE9B3-B5D0-DD35-60C1-F18EA6809753}"/>
              </a:ext>
            </a:extLst>
          </p:cNvPr>
          <p:cNvSpPr>
            <a:spLocks noGrp="1"/>
          </p:cNvSpPr>
          <p:nvPr>
            <p:ph type="title"/>
          </p:nvPr>
        </p:nvSpPr>
        <p:spPr>
          <a:xfrm>
            <a:off x="685800" y="304800"/>
            <a:ext cx="7772400" cy="381000"/>
          </a:xfrm>
        </p:spPr>
        <p:txBody>
          <a:bodyPr>
            <a:normAutofit fontScale="90000"/>
          </a:bodyPr>
          <a:lstStyle/>
          <a:p>
            <a:r>
              <a:rPr lang="en-US" altLang="en-US" sz="3200"/>
              <a:t>CHIR99021</a:t>
            </a:r>
          </a:p>
        </p:txBody>
      </p:sp>
      <p:pic>
        <p:nvPicPr>
          <p:cNvPr id="27650" name="Content Placeholder 1">
            <a:extLst>
              <a:ext uri="{FF2B5EF4-FFF2-40B4-BE49-F238E27FC236}">
                <a16:creationId xmlns:a16="http://schemas.microsoft.com/office/drawing/2014/main" id="{0CCB4151-7C4C-3DF3-96D8-D997CC9DAFB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9796" r="-39796"/>
          <a:stretch>
            <a:fillRect/>
          </a:stretch>
        </p:blipFill>
        <p:spPr>
          <a:xfrm>
            <a:off x="-1041400" y="1066800"/>
            <a:ext cx="10795000" cy="5715000"/>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F1990636-598F-1583-C51A-696591E8D173}"/>
              </a:ext>
            </a:extLst>
          </p:cNvPr>
          <p:cNvSpPr>
            <a:spLocks noGrp="1" noChangeArrowheads="1"/>
          </p:cNvSpPr>
          <p:nvPr>
            <p:ph type="title"/>
          </p:nvPr>
        </p:nvSpPr>
        <p:spPr>
          <a:xfrm>
            <a:off x="685800" y="228600"/>
            <a:ext cx="7772400" cy="1143000"/>
          </a:xfrm>
        </p:spPr>
        <p:txBody>
          <a:bodyPr/>
          <a:lstStyle/>
          <a:p>
            <a:pPr algn="ctr"/>
            <a:r>
              <a:rPr lang="en-US" altLang="en-US" sz="3200" dirty="0"/>
              <a:t>Endoderm differentiation relies carefully-timed </a:t>
            </a:r>
            <a:r>
              <a:rPr lang="en-US" altLang="en-US" sz="3200" dirty="0" err="1"/>
              <a:t>TGF</a:t>
            </a:r>
            <a:r>
              <a:rPr kumimoji="1" lang="en-US" altLang="zh-CN" sz="3200" dirty="0" err="1">
                <a:latin typeface="Symbol" pitchFamily="2" charset="2"/>
              </a:rPr>
              <a:t>b</a:t>
            </a:r>
            <a:r>
              <a:rPr kumimoji="1" lang="en-US" altLang="zh-CN" sz="3200" dirty="0">
                <a:latin typeface="Symbol" pitchFamily="2" charset="2"/>
              </a:rPr>
              <a:t> </a:t>
            </a:r>
            <a:r>
              <a:rPr lang="en-US" altLang="en-US" sz="3200" dirty="0"/>
              <a:t>and WNT activation</a:t>
            </a:r>
          </a:p>
        </p:txBody>
      </p:sp>
      <p:pic>
        <p:nvPicPr>
          <p:cNvPr id="31746" name="Picture 5">
            <a:extLst>
              <a:ext uri="{FF2B5EF4-FFF2-40B4-BE49-F238E27FC236}">
                <a16:creationId xmlns:a16="http://schemas.microsoft.com/office/drawing/2014/main" id="{3794E121-8B25-9FAC-DE46-90191428F0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4675" y="1571625"/>
            <a:ext cx="5486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35">
            <a:extLst>
              <a:ext uri="{FF2B5EF4-FFF2-40B4-BE49-F238E27FC236}">
                <a16:creationId xmlns:a16="http://schemas.microsoft.com/office/drawing/2014/main" id="{BE0E938C-28AD-373E-8D2D-F13C54996D07}"/>
              </a:ext>
            </a:extLst>
          </p:cNvPr>
          <p:cNvSpPr txBox="1">
            <a:spLocks noChangeArrowheads="1"/>
          </p:cNvSpPr>
          <p:nvPr/>
        </p:nvSpPr>
        <p:spPr bwMode="auto">
          <a:xfrm>
            <a:off x="349250" y="6386513"/>
            <a:ext cx="8686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zh-CN" sz="1600">
                <a:latin typeface="Corbel" panose="020B0503020204020204" pitchFamily="34" charset="0"/>
              </a:rPr>
              <a:t>GSK beta 3 inhibitor CHir99021			Qing Li, Danwei Huangfu, et al.,NatGen 2019</a:t>
            </a:r>
          </a:p>
        </p:txBody>
      </p:sp>
      <p:pic>
        <p:nvPicPr>
          <p:cNvPr id="31748" name="Picture 2">
            <a:extLst>
              <a:ext uri="{FF2B5EF4-FFF2-40B4-BE49-F238E27FC236}">
                <a16:creationId xmlns:a16="http://schemas.microsoft.com/office/drawing/2014/main" id="{93761CD2-57A6-F81D-9E7E-8BB170704A5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0" y="3240088"/>
            <a:ext cx="8601075"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7D1DC26C-7ED0-F9FA-4739-B404A552490B}"/>
              </a:ext>
            </a:extLst>
          </p:cNvPr>
          <p:cNvSpPr>
            <a:spLocks noGrp="1" noChangeArrowheads="1"/>
          </p:cNvSpPr>
          <p:nvPr>
            <p:ph type="title"/>
          </p:nvPr>
        </p:nvSpPr>
        <p:spPr>
          <a:xfrm>
            <a:off x="381000" y="303213"/>
            <a:ext cx="8545513" cy="835024"/>
          </a:xfrm>
        </p:spPr>
        <p:txBody>
          <a:bodyPr>
            <a:normAutofit/>
          </a:bodyPr>
          <a:lstStyle/>
          <a:p>
            <a:r>
              <a:rPr lang="en-US" altLang="en-US" sz="3000" dirty="0"/>
              <a:t>Generate</a:t>
            </a:r>
            <a:r>
              <a:rPr lang="en-US" altLang="en-US" sz="3000" i="1" dirty="0"/>
              <a:t> inducible </a:t>
            </a:r>
            <a:r>
              <a:rPr lang="en-US" altLang="en-US" sz="3000" dirty="0"/>
              <a:t>Cas9 SOX17</a:t>
            </a:r>
            <a:r>
              <a:rPr lang="en-US" altLang="en-US" sz="3000" baseline="30000" dirty="0"/>
              <a:t>GFP/+ </a:t>
            </a:r>
            <a:r>
              <a:rPr lang="en-US" altLang="en-US" sz="3000" dirty="0"/>
              <a:t>cells for the screen</a:t>
            </a:r>
          </a:p>
        </p:txBody>
      </p:sp>
      <p:sp>
        <p:nvSpPr>
          <p:cNvPr id="33794" name="TextBox 107">
            <a:extLst>
              <a:ext uri="{FF2B5EF4-FFF2-40B4-BE49-F238E27FC236}">
                <a16:creationId xmlns:a16="http://schemas.microsoft.com/office/drawing/2014/main" id="{F0EDDE7B-835E-B678-56CE-B3082EFBEB74}"/>
              </a:ext>
            </a:extLst>
          </p:cNvPr>
          <p:cNvSpPr txBox="1">
            <a:spLocks noChangeArrowheads="1"/>
          </p:cNvSpPr>
          <p:nvPr/>
        </p:nvSpPr>
        <p:spPr bwMode="auto">
          <a:xfrm>
            <a:off x="1524000" y="6223000"/>
            <a:ext cx="73104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r>
              <a:rPr lang="en-US" altLang="en-US" sz="1400">
                <a:latin typeface="Corbel" panose="020B0503020204020204" pitchFamily="34" charset="0"/>
              </a:rPr>
              <a:t>Gonzalez, Zhu, Shi et al. </a:t>
            </a:r>
            <a:r>
              <a:rPr lang="en-US" altLang="zh-CN" sz="1400">
                <a:latin typeface="Corbel" panose="020B0503020204020204" pitchFamily="34" charset="0"/>
              </a:rPr>
              <a:t>2014 Cell Stem Cell</a:t>
            </a:r>
          </a:p>
          <a:p>
            <a:pPr algn="r">
              <a:spcBef>
                <a:spcPct val="0"/>
              </a:spcBef>
              <a:buFontTx/>
              <a:buNone/>
            </a:pPr>
            <a:r>
              <a:rPr lang="en-US" altLang="zh-CN" sz="1400">
                <a:latin typeface="Corbel" panose="020B0503020204020204" pitchFamily="34" charset="0"/>
              </a:rPr>
              <a:t>Qing Li, Huangfu, Garippa, et al., NatGen 2019</a:t>
            </a:r>
          </a:p>
        </p:txBody>
      </p:sp>
      <p:pic>
        <p:nvPicPr>
          <p:cNvPr id="33795" name="Picture 4">
            <a:extLst>
              <a:ext uri="{FF2B5EF4-FFF2-40B4-BE49-F238E27FC236}">
                <a16:creationId xmlns:a16="http://schemas.microsoft.com/office/drawing/2014/main" id="{1548CF8F-3F1F-81D2-5700-8276DD0F38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1666875"/>
            <a:ext cx="7081838"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3C3CD93-BA98-23A6-00BA-AD18972D27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00250" y="3798888"/>
            <a:ext cx="500538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Box 5">
            <a:extLst>
              <a:ext uri="{FF2B5EF4-FFF2-40B4-BE49-F238E27FC236}">
                <a16:creationId xmlns:a16="http://schemas.microsoft.com/office/drawing/2014/main" id="{E58C9DBF-7A9D-0037-FB93-4962E6DD4B52}"/>
              </a:ext>
            </a:extLst>
          </p:cNvPr>
          <p:cNvSpPr txBox="1">
            <a:spLocks noChangeArrowheads="1"/>
          </p:cNvSpPr>
          <p:nvPr/>
        </p:nvSpPr>
        <p:spPr bwMode="auto">
          <a:xfrm>
            <a:off x="219075" y="2168525"/>
            <a:ext cx="102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solidFill>
                  <a:srgbClr val="FF6600"/>
                </a:solidFill>
              </a:rPr>
              <a:t>Cas9</a:t>
            </a:r>
          </a:p>
        </p:txBody>
      </p:sp>
      <p:sp>
        <p:nvSpPr>
          <p:cNvPr id="13" name="TextBox 12">
            <a:extLst>
              <a:ext uri="{FF2B5EF4-FFF2-40B4-BE49-F238E27FC236}">
                <a16:creationId xmlns:a16="http://schemas.microsoft.com/office/drawing/2014/main" id="{3054F8B7-743C-4A39-91E0-07F12628ACD1}"/>
              </a:ext>
            </a:extLst>
          </p:cNvPr>
          <p:cNvSpPr txBox="1">
            <a:spLocks noChangeArrowheads="1"/>
          </p:cNvSpPr>
          <p:nvPr/>
        </p:nvSpPr>
        <p:spPr bwMode="auto">
          <a:xfrm>
            <a:off x="238125" y="4281488"/>
            <a:ext cx="20447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solidFill>
                  <a:srgbClr val="FF6600"/>
                </a:solidFill>
              </a:rPr>
              <a:t>Cas9</a:t>
            </a:r>
          </a:p>
          <a:p>
            <a:pPr>
              <a:spcBef>
                <a:spcPct val="0"/>
              </a:spcBef>
              <a:buFontTx/>
              <a:buNone/>
            </a:pPr>
            <a:r>
              <a:rPr lang="en-US" altLang="en-US" sz="2800">
                <a:solidFill>
                  <a:srgbClr val="FF6600"/>
                </a:solidFill>
              </a:rPr>
              <a:t>SOX17</a:t>
            </a:r>
            <a:r>
              <a:rPr lang="en-US" altLang="en-US" sz="2800" baseline="30000">
                <a:solidFill>
                  <a:srgbClr val="FF6600"/>
                </a:solidFill>
              </a:rPr>
              <a:t>GFP/+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1E4E0560-3DE5-B34C-BB0E-894E028D40C8}"/>
              </a:ext>
            </a:extLst>
          </p:cNvPr>
          <p:cNvSpPr>
            <a:spLocks noGrp="1" noChangeArrowheads="1"/>
          </p:cNvSpPr>
          <p:nvPr>
            <p:ph type="title"/>
          </p:nvPr>
        </p:nvSpPr>
        <p:spPr>
          <a:xfrm>
            <a:off x="685800" y="304800"/>
            <a:ext cx="7772400" cy="1143000"/>
          </a:xfrm>
        </p:spPr>
        <p:txBody>
          <a:bodyPr/>
          <a:lstStyle/>
          <a:p>
            <a:pPr algn="ctr"/>
            <a:r>
              <a:rPr lang="en-US" altLang="en-US" sz="3200" dirty="0"/>
              <a:t>Genome wide CRISPR Cas9 knockout screen using GecKo2 pooled gRNA library</a:t>
            </a:r>
          </a:p>
        </p:txBody>
      </p:sp>
      <p:sp>
        <p:nvSpPr>
          <p:cNvPr id="35842" name="TextBox 35">
            <a:extLst>
              <a:ext uri="{FF2B5EF4-FFF2-40B4-BE49-F238E27FC236}">
                <a16:creationId xmlns:a16="http://schemas.microsoft.com/office/drawing/2014/main" id="{67CD057D-5E1C-6447-BD2B-398993C4D4CB}"/>
              </a:ext>
            </a:extLst>
          </p:cNvPr>
          <p:cNvSpPr txBox="1">
            <a:spLocks noChangeArrowheads="1"/>
          </p:cNvSpPr>
          <p:nvPr/>
        </p:nvSpPr>
        <p:spPr bwMode="auto">
          <a:xfrm>
            <a:off x="3810000" y="6248400"/>
            <a:ext cx="4941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zh-CN" sz="1800">
                <a:latin typeface="Corbel" panose="020B0503020204020204" pitchFamily="34" charset="0"/>
              </a:rPr>
              <a:t>Li, Huangfu, Garippa, et al., Nature Genetics 2019</a:t>
            </a:r>
          </a:p>
        </p:txBody>
      </p:sp>
      <p:pic>
        <p:nvPicPr>
          <p:cNvPr id="35843" name="Picture 2">
            <a:extLst>
              <a:ext uri="{FF2B5EF4-FFF2-40B4-BE49-F238E27FC236}">
                <a16:creationId xmlns:a16="http://schemas.microsoft.com/office/drawing/2014/main" id="{D4744238-E3E9-16D2-769C-0F9907C33E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289300"/>
            <a:ext cx="8637588"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Callout 7">
            <a:extLst>
              <a:ext uri="{FF2B5EF4-FFF2-40B4-BE49-F238E27FC236}">
                <a16:creationId xmlns:a16="http://schemas.microsoft.com/office/drawing/2014/main" id="{05AD9F45-F856-CF82-DAF5-1D31743545B2}"/>
              </a:ext>
            </a:extLst>
          </p:cNvPr>
          <p:cNvSpPr/>
          <p:nvPr/>
        </p:nvSpPr>
        <p:spPr>
          <a:xfrm>
            <a:off x="1398588" y="1843088"/>
            <a:ext cx="4164012" cy="1244600"/>
          </a:xfrm>
          <a:prstGeom prst="wedgeEllipseCallout">
            <a:avLst>
              <a:gd name="adj1" fmla="val -46214"/>
              <a:gd name="adj2" fmla="val 68883"/>
            </a:avLst>
          </a:prstGeom>
          <a:noFill/>
          <a:ln w="28575"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845" name="TextBox 8">
            <a:extLst>
              <a:ext uri="{FF2B5EF4-FFF2-40B4-BE49-F238E27FC236}">
                <a16:creationId xmlns:a16="http://schemas.microsoft.com/office/drawing/2014/main" id="{82C6CB57-5F5E-36CF-F5EB-49D4A9531FE7}"/>
              </a:ext>
            </a:extLst>
          </p:cNvPr>
          <p:cNvSpPr txBox="1">
            <a:spLocks noChangeArrowheads="1"/>
          </p:cNvSpPr>
          <p:nvPr/>
        </p:nvSpPr>
        <p:spPr bwMode="auto">
          <a:xfrm>
            <a:off x="1674813" y="2138363"/>
            <a:ext cx="3611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solidFill>
                  <a:schemeClr val="accent2"/>
                </a:solidFill>
              </a:rPr>
              <a:t>3 gRNAs/gene, ~60,000 gRNAs</a:t>
            </a:r>
          </a:p>
          <a:p>
            <a:pPr>
              <a:spcBef>
                <a:spcPct val="0"/>
              </a:spcBef>
              <a:buFontTx/>
              <a:buNone/>
            </a:pPr>
            <a:r>
              <a:rPr lang="en-US" altLang="en-US" sz="1800"/>
              <a:t>Sanjana et al., 2014 Nat Methods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EFCB50EE-3D9F-D66F-21BA-2694B67365BF}"/>
              </a:ext>
            </a:extLst>
          </p:cNvPr>
          <p:cNvSpPr>
            <a:spLocks noGrp="1" noChangeArrowheads="1"/>
          </p:cNvSpPr>
          <p:nvPr>
            <p:ph type="title"/>
          </p:nvPr>
        </p:nvSpPr>
        <p:spPr>
          <a:xfrm>
            <a:off x="457200" y="304800"/>
            <a:ext cx="7772400" cy="1143000"/>
          </a:xfrm>
        </p:spPr>
        <p:txBody>
          <a:bodyPr/>
          <a:lstStyle/>
          <a:p>
            <a:r>
              <a:rPr lang="en-US" altLang="en-US" sz="3200"/>
              <a:t>3 Examples of pooled sgRNA CRISPR Cas9 (or shRNA) screen designs</a:t>
            </a:r>
          </a:p>
        </p:txBody>
      </p:sp>
      <p:pic>
        <p:nvPicPr>
          <p:cNvPr id="36866" name="Content Placeholder 3">
            <a:extLst>
              <a:ext uri="{FF2B5EF4-FFF2-40B4-BE49-F238E27FC236}">
                <a16:creationId xmlns:a16="http://schemas.microsoft.com/office/drawing/2014/main" id="{E7CF33FB-CA24-940B-5C13-7D74F7197EC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6775" b="-6775"/>
          <a:stretch>
            <a:fillRect/>
          </a:stretch>
        </p:blipFill>
        <p:spPr>
          <a:xfrm>
            <a:off x="152400" y="1447800"/>
            <a:ext cx="8759825" cy="4818063"/>
          </a:xfrm>
        </p:spPr>
      </p:pic>
      <p:sp>
        <p:nvSpPr>
          <p:cNvPr id="36867" name="TextBox 4">
            <a:extLst>
              <a:ext uri="{FF2B5EF4-FFF2-40B4-BE49-F238E27FC236}">
                <a16:creationId xmlns:a16="http://schemas.microsoft.com/office/drawing/2014/main" id="{D0918A12-1055-E3DA-832B-1625143795D5}"/>
              </a:ext>
            </a:extLst>
          </p:cNvPr>
          <p:cNvSpPr txBox="1">
            <a:spLocks noChangeArrowheads="1"/>
          </p:cNvSpPr>
          <p:nvPr/>
        </p:nvSpPr>
        <p:spPr bwMode="auto">
          <a:xfrm>
            <a:off x="7348538" y="6418263"/>
            <a:ext cx="1279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t>Hu and Luo, 2012</a:t>
            </a:r>
          </a:p>
        </p:txBody>
      </p:sp>
      <p:sp>
        <p:nvSpPr>
          <p:cNvPr id="36868" name="TextBox 2">
            <a:extLst>
              <a:ext uri="{FF2B5EF4-FFF2-40B4-BE49-F238E27FC236}">
                <a16:creationId xmlns:a16="http://schemas.microsoft.com/office/drawing/2014/main" id="{9843B38F-951F-458D-7407-0F898CE2D6F5}"/>
              </a:ext>
            </a:extLst>
          </p:cNvPr>
          <p:cNvSpPr txBox="1">
            <a:spLocks noChangeArrowheads="1"/>
          </p:cNvSpPr>
          <p:nvPr/>
        </p:nvSpPr>
        <p:spPr bwMode="auto">
          <a:xfrm>
            <a:off x="7467600" y="3733800"/>
            <a:ext cx="9890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FACS</a:t>
            </a:r>
          </a:p>
          <a:p>
            <a:pPr>
              <a:spcBef>
                <a:spcPct val="0"/>
              </a:spcBef>
              <a:buFontTx/>
              <a:buNone/>
            </a:pPr>
            <a:r>
              <a:rPr lang="en-US" altLang="en-US" sz="1800"/>
              <a:t>readout</a:t>
            </a:r>
          </a:p>
        </p:txBody>
      </p:sp>
      <p:sp>
        <p:nvSpPr>
          <p:cNvPr id="36869" name="TextBox 3">
            <a:extLst>
              <a:ext uri="{FF2B5EF4-FFF2-40B4-BE49-F238E27FC236}">
                <a16:creationId xmlns:a16="http://schemas.microsoft.com/office/drawing/2014/main" id="{B1D90E97-6676-2C2F-7569-2558214132D7}"/>
              </a:ext>
            </a:extLst>
          </p:cNvPr>
          <p:cNvSpPr txBox="1">
            <a:spLocks noChangeArrowheads="1"/>
          </p:cNvSpPr>
          <p:nvPr/>
        </p:nvSpPr>
        <p:spPr bwMode="auto">
          <a:xfrm>
            <a:off x="7543800" y="5029200"/>
            <a:ext cx="1004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i="1"/>
              <a:t>In vivo </a:t>
            </a:r>
          </a:p>
          <a:p>
            <a:pPr>
              <a:spcBef>
                <a:spcPct val="0"/>
              </a:spcBef>
              <a:buFontTx/>
              <a:buNone/>
            </a:pPr>
            <a:r>
              <a:rPr lang="en-US" altLang="en-US" sz="1600"/>
              <a:t>selection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Box 4">
            <a:extLst>
              <a:ext uri="{FF2B5EF4-FFF2-40B4-BE49-F238E27FC236}">
                <a16:creationId xmlns:a16="http://schemas.microsoft.com/office/drawing/2014/main" id="{D8BE898B-298C-E947-33D6-6B138A834F72}"/>
              </a:ext>
            </a:extLst>
          </p:cNvPr>
          <p:cNvSpPr txBox="1">
            <a:spLocks noChangeArrowheads="1"/>
          </p:cNvSpPr>
          <p:nvPr/>
        </p:nvSpPr>
        <p:spPr bwMode="auto">
          <a:xfrm>
            <a:off x="2695575" y="239713"/>
            <a:ext cx="31384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37890" name="Title 1">
            <a:extLst>
              <a:ext uri="{FF2B5EF4-FFF2-40B4-BE49-F238E27FC236}">
                <a16:creationId xmlns:a16="http://schemas.microsoft.com/office/drawing/2014/main" id="{37DD75BA-C278-D14A-FFF7-13534B129786}"/>
              </a:ext>
            </a:extLst>
          </p:cNvPr>
          <p:cNvSpPr>
            <a:spLocks noGrp="1" noChangeArrowheads="1"/>
          </p:cNvSpPr>
          <p:nvPr>
            <p:ph type="title"/>
          </p:nvPr>
        </p:nvSpPr>
        <p:spPr>
          <a:xfrm>
            <a:off x="850813" y="71437"/>
            <a:ext cx="7630787" cy="739775"/>
          </a:xfrm>
        </p:spPr>
        <p:txBody>
          <a:bodyPr/>
          <a:lstStyle/>
          <a:p>
            <a:r>
              <a:rPr lang="en-US" altLang="en-US" sz="2800" dirty="0"/>
              <a:t>100 plates (150 mm) later…the screen outcome</a:t>
            </a:r>
            <a:r>
              <a:rPr lang="en-US" altLang="en-US" sz="3200" dirty="0"/>
              <a:t>…</a:t>
            </a:r>
          </a:p>
        </p:txBody>
      </p:sp>
      <p:sp>
        <p:nvSpPr>
          <p:cNvPr id="37891" name="TextBox 35">
            <a:extLst>
              <a:ext uri="{FF2B5EF4-FFF2-40B4-BE49-F238E27FC236}">
                <a16:creationId xmlns:a16="http://schemas.microsoft.com/office/drawing/2014/main" id="{C402B314-E3C1-82E4-85C1-144E9E471F50}"/>
              </a:ext>
            </a:extLst>
          </p:cNvPr>
          <p:cNvSpPr txBox="1">
            <a:spLocks noChangeArrowheads="1"/>
          </p:cNvSpPr>
          <p:nvPr/>
        </p:nvSpPr>
        <p:spPr bwMode="auto">
          <a:xfrm>
            <a:off x="5562600" y="6307138"/>
            <a:ext cx="4941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zh-CN" sz="1200">
                <a:latin typeface="Corbel" panose="020B0503020204020204" pitchFamily="34" charset="0"/>
              </a:rPr>
              <a:t>Li, Huangfu, et al., </a:t>
            </a:r>
          </a:p>
          <a:p>
            <a:pPr algn="ctr" eaLnBrk="1" hangingPunct="1">
              <a:spcBef>
                <a:spcPct val="0"/>
              </a:spcBef>
              <a:buFontTx/>
              <a:buNone/>
            </a:pPr>
            <a:r>
              <a:rPr lang="en-US" altLang="zh-CN" sz="1200">
                <a:latin typeface="Corbel" panose="020B0503020204020204" pitchFamily="34" charset="0"/>
              </a:rPr>
              <a:t>NatGen 2019</a:t>
            </a:r>
          </a:p>
        </p:txBody>
      </p:sp>
      <p:sp>
        <p:nvSpPr>
          <p:cNvPr id="37892" name="TextBox 7">
            <a:extLst>
              <a:ext uri="{FF2B5EF4-FFF2-40B4-BE49-F238E27FC236}">
                <a16:creationId xmlns:a16="http://schemas.microsoft.com/office/drawing/2014/main" id="{F483B8A3-3F49-840A-4074-F7C9FB89BDFE}"/>
              </a:ext>
            </a:extLst>
          </p:cNvPr>
          <p:cNvSpPr txBox="1">
            <a:spLocks noChangeArrowheads="1"/>
          </p:cNvSpPr>
          <p:nvPr/>
        </p:nvSpPr>
        <p:spPr bwMode="auto">
          <a:xfrm rot="-5400000">
            <a:off x="-588168" y="3225006"/>
            <a:ext cx="43751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600"/>
              <a:t>Z score</a:t>
            </a:r>
          </a:p>
          <a:p>
            <a:pPr algn="ctr">
              <a:spcBef>
                <a:spcPct val="0"/>
              </a:spcBef>
              <a:buFontTx/>
              <a:buNone/>
            </a:pPr>
            <a:r>
              <a:rPr lang="en-US" altLang="en-US" sz="1600"/>
              <a:t>Log2 (gRNA fold change SOX17- vs SOX17+)</a:t>
            </a:r>
          </a:p>
        </p:txBody>
      </p:sp>
      <p:sp>
        <p:nvSpPr>
          <p:cNvPr id="37893" name="Rectangle 8">
            <a:extLst>
              <a:ext uri="{FF2B5EF4-FFF2-40B4-BE49-F238E27FC236}">
                <a16:creationId xmlns:a16="http://schemas.microsoft.com/office/drawing/2014/main" id="{5B1B33FE-1295-A5C5-E47D-B3537827AE16}"/>
              </a:ext>
            </a:extLst>
          </p:cNvPr>
          <p:cNvSpPr>
            <a:spLocks noChangeArrowheads="1"/>
          </p:cNvSpPr>
          <p:nvPr/>
        </p:nvSpPr>
        <p:spPr bwMode="auto">
          <a:xfrm>
            <a:off x="3425825" y="6307138"/>
            <a:ext cx="3367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a:t>Log2 (mean gRNA abundance)</a:t>
            </a:r>
          </a:p>
        </p:txBody>
      </p:sp>
      <p:pic>
        <p:nvPicPr>
          <p:cNvPr id="37894" name="Picture 11">
            <a:extLst>
              <a:ext uri="{FF2B5EF4-FFF2-40B4-BE49-F238E27FC236}">
                <a16:creationId xmlns:a16="http://schemas.microsoft.com/office/drawing/2014/main" id="{7EE0D318-FD90-96E8-B7BA-132290CB21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20750"/>
            <a:ext cx="5829300"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a:extLst>
              <a:ext uri="{FF2B5EF4-FFF2-40B4-BE49-F238E27FC236}">
                <a16:creationId xmlns:a16="http://schemas.microsoft.com/office/drawing/2014/main" id="{1E274969-299C-7FBE-42DB-A69AA4971A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62088"/>
            <a:ext cx="3033713"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Picture 5" descr="Snip20180531_38.png">
            <a:extLst>
              <a:ext uri="{FF2B5EF4-FFF2-40B4-BE49-F238E27FC236}">
                <a16:creationId xmlns:a16="http://schemas.microsoft.com/office/drawing/2014/main" id="{FA7FA24A-E240-23EB-AA9A-25B9217A19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463" y="381000"/>
            <a:ext cx="3630612"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6" descr="Snip20180531_40.png">
            <a:extLst>
              <a:ext uri="{FF2B5EF4-FFF2-40B4-BE49-F238E27FC236}">
                <a16:creationId xmlns:a16="http://schemas.microsoft.com/office/drawing/2014/main" id="{00E59852-A1A5-B1E7-B39A-2ABDC037F2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49700" y="381000"/>
            <a:ext cx="492442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7" descr="Snip20180531_39.png">
            <a:extLst>
              <a:ext uri="{FF2B5EF4-FFF2-40B4-BE49-F238E27FC236}">
                <a16:creationId xmlns:a16="http://schemas.microsoft.com/office/drawing/2014/main" id="{D9A9B693-2878-C5E5-5B5E-4B3E2884ACD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1463" y="5216525"/>
            <a:ext cx="3678237"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1">
            <a:extLst>
              <a:ext uri="{FF2B5EF4-FFF2-40B4-BE49-F238E27FC236}">
                <a16:creationId xmlns:a16="http://schemas.microsoft.com/office/drawing/2014/main" id="{7B83C4B2-6858-BE5B-0B86-90548ACFC8AA}"/>
              </a:ext>
            </a:extLst>
          </p:cNvPr>
          <p:cNvSpPr txBox="1">
            <a:spLocks noChangeArrowheads="1"/>
          </p:cNvSpPr>
          <p:nvPr/>
        </p:nvSpPr>
        <p:spPr bwMode="auto">
          <a:xfrm>
            <a:off x="3849688" y="6411913"/>
            <a:ext cx="5108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Z score and Robust Ranking Aggregation (RRA)</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Box 4">
            <a:extLst>
              <a:ext uri="{FF2B5EF4-FFF2-40B4-BE49-F238E27FC236}">
                <a16:creationId xmlns:a16="http://schemas.microsoft.com/office/drawing/2014/main" id="{1E6D83F0-A7BA-A6BC-FA70-479BBAB307BE}"/>
              </a:ext>
            </a:extLst>
          </p:cNvPr>
          <p:cNvSpPr txBox="1">
            <a:spLocks noChangeArrowheads="1"/>
          </p:cNvSpPr>
          <p:nvPr/>
        </p:nvSpPr>
        <p:spPr bwMode="auto">
          <a:xfrm>
            <a:off x="2695575" y="239713"/>
            <a:ext cx="31384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39938" name="Title 1">
            <a:extLst>
              <a:ext uri="{FF2B5EF4-FFF2-40B4-BE49-F238E27FC236}">
                <a16:creationId xmlns:a16="http://schemas.microsoft.com/office/drawing/2014/main" id="{DD8B37E2-8A35-83C4-8934-8152DE3687F6}"/>
              </a:ext>
            </a:extLst>
          </p:cNvPr>
          <p:cNvSpPr>
            <a:spLocks noGrp="1" noChangeArrowheads="1"/>
          </p:cNvSpPr>
          <p:nvPr>
            <p:ph type="title"/>
          </p:nvPr>
        </p:nvSpPr>
        <p:spPr>
          <a:xfrm>
            <a:off x="630325" y="161132"/>
            <a:ext cx="8208875" cy="749300"/>
          </a:xfrm>
        </p:spPr>
        <p:txBody>
          <a:bodyPr>
            <a:normAutofit fontScale="90000"/>
          </a:bodyPr>
          <a:lstStyle/>
          <a:p>
            <a:r>
              <a:rPr lang="en-US" altLang="en-US" sz="3200" dirty="0"/>
              <a:t>Hit validation performed on genes with 2-3 gRNA hits</a:t>
            </a:r>
          </a:p>
        </p:txBody>
      </p:sp>
      <p:sp>
        <p:nvSpPr>
          <p:cNvPr id="39939" name="TextBox 35">
            <a:extLst>
              <a:ext uri="{FF2B5EF4-FFF2-40B4-BE49-F238E27FC236}">
                <a16:creationId xmlns:a16="http://schemas.microsoft.com/office/drawing/2014/main" id="{14548F45-EFB2-657F-6368-9CEDF1A76EB8}"/>
              </a:ext>
            </a:extLst>
          </p:cNvPr>
          <p:cNvSpPr txBox="1">
            <a:spLocks noChangeArrowheads="1"/>
          </p:cNvSpPr>
          <p:nvPr/>
        </p:nvSpPr>
        <p:spPr bwMode="auto">
          <a:xfrm>
            <a:off x="4038600" y="6497638"/>
            <a:ext cx="4941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zh-CN" sz="1800">
                <a:latin typeface="Corbel" panose="020B0503020204020204" pitchFamily="34" charset="0"/>
              </a:rPr>
              <a:t>Li et al., Nature Genetics 2019</a:t>
            </a:r>
          </a:p>
        </p:txBody>
      </p:sp>
      <p:sp>
        <p:nvSpPr>
          <p:cNvPr id="8" name="Content Placeholder 2">
            <a:extLst>
              <a:ext uri="{FF2B5EF4-FFF2-40B4-BE49-F238E27FC236}">
                <a16:creationId xmlns:a16="http://schemas.microsoft.com/office/drawing/2014/main" id="{D59FB779-DFF9-3639-27C7-12E6EC8BB279}"/>
              </a:ext>
            </a:extLst>
          </p:cNvPr>
          <p:cNvSpPr>
            <a:spLocks noGrp="1"/>
          </p:cNvSpPr>
          <p:nvPr>
            <p:ph idx="1"/>
          </p:nvPr>
        </p:nvSpPr>
        <p:spPr>
          <a:xfrm>
            <a:off x="987613" y="3109913"/>
            <a:ext cx="6997187" cy="3387725"/>
          </a:xfrm>
        </p:spPr>
        <p:txBody>
          <a:bodyPr/>
          <a:lstStyle/>
          <a:p>
            <a:pPr marL="0" indent="0">
              <a:buFontTx/>
              <a:buNone/>
              <a:defRPr/>
            </a:pPr>
            <a:endParaRPr lang="en-US" dirty="0">
              <a:ea typeface="+mn-ea"/>
            </a:endParaRPr>
          </a:p>
          <a:p>
            <a:pPr>
              <a:defRPr/>
            </a:pPr>
            <a:r>
              <a:rPr lang="en-US" sz="2400" dirty="0">
                <a:ea typeface="+mn-ea"/>
              </a:rPr>
              <a:t>Tested 22 of the top 50 positive regulators (Z &gt;= 2.22)</a:t>
            </a:r>
          </a:p>
          <a:p>
            <a:pPr marL="457200" lvl="1" indent="0">
              <a:buFontTx/>
              <a:buNone/>
              <a:defRPr/>
            </a:pPr>
            <a:r>
              <a:rPr lang="en-US" dirty="0">
                <a:ea typeface="+mn-ea"/>
              </a:rPr>
              <a:t>2 CRISPRs were used per gene</a:t>
            </a:r>
          </a:p>
          <a:p>
            <a:pPr marL="457200" lvl="1" indent="0">
              <a:buFontTx/>
              <a:buNone/>
              <a:defRPr/>
            </a:pPr>
            <a:r>
              <a:rPr lang="en-US" dirty="0">
                <a:ea typeface="+mn-ea"/>
              </a:rPr>
              <a:t>	</a:t>
            </a:r>
          </a:p>
          <a:p>
            <a:pPr>
              <a:defRPr/>
            </a:pPr>
            <a:r>
              <a:rPr lang="en-US" sz="2400" dirty="0">
                <a:solidFill>
                  <a:srgbClr val="0770FF"/>
                </a:solidFill>
                <a:ea typeface="+mn-ea"/>
              </a:rPr>
              <a:t>Validated 16 of the 22 tested </a:t>
            </a:r>
          </a:p>
          <a:p>
            <a:pPr marL="457200" lvl="1" indent="0">
              <a:buFontTx/>
              <a:buNone/>
              <a:defRPr/>
            </a:pPr>
            <a:r>
              <a:rPr lang="en-US" b="1" i="1" dirty="0">
                <a:solidFill>
                  <a:srgbClr val="0770FF"/>
                </a:solidFill>
                <a:ea typeface="+mn-ea"/>
              </a:rPr>
              <a:t>(9 of the 16 are </a:t>
            </a:r>
            <a:r>
              <a:rPr lang="en-US" b="1" i="1" u="sng" dirty="0">
                <a:solidFill>
                  <a:srgbClr val="0770FF"/>
                </a:solidFill>
                <a:ea typeface="+mn-ea"/>
              </a:rPr>
              <a:t>novel</a:t>
            </a:r>
            <a:r>
              <a:rPr lang="en-US" b="1" i="1" dirty="0">
                <a:solidFill>
                  <a:srgbClr val="0770FF"/>
                </a:solidFill>
                <a:ea typeface="+mn-ea"/>
              </a:rPr>
              <a:t>)</a:t>
            </a:r>
          </a:p>
        </p:txBody>
      </p:sp>
      <p:pic>
        <p:nvPicPr>
          <p:cNvPr id="39941" name="Picture 2">
            <a:extLst>
              <a:ext uri="{FF2B5EF4-FFF2-40B4-BE49-F238E27FC236}">
                <a16:creationId xmlns:a16="http://schemas.microsoft.com/office/drawing/2014/main" id="{27FE8144-75D6-65F3-8810-24F2BEC0FE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87463"/>
            <a:ext cx="85344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770" y="223273"/>
            <a:ext cx="7886700" cy="472492"/>
          </a:xfrm>
        </p:spPr>
        <p:txBody>
          <a:bodyPr>
            <a:noAutofit/>
          </a:bodyPr>
          <a:lstStyle/>
          <a:p>
            <a:r>
              <a:rPr lang="en-US" sz="3600" dirty="0" err="1"/>
              <a:t>GuideScan</a:t>
            </a:r>
            <a:r>
              <a:rPr lang="en-US" sz="3600" dirty="0"/>
              <a:t>: a CRISPR </a:t>
            </a:r>
            <a:r>
              <a:rPr lang="en-US" sz="3600" dirty="0" err="1"/>
              <a:t>sgRNA</a:t>
            </a:r>
            <a:r>
              <a:rPr lang="en-US" sz="3600" dirty="0"/>
              <a:t> design tool</a:t>
            </a:r>
            <a:br>
              <a:rPr lang="en-US" sz="3600" dirty="0"/>
            </a:br>
            <a:r>
              <a:rPr lang="en-US" sz="2400" dirty="0"/>
              <a:t>Enumerates OT sequences &amp; filters out promiscuous </a:t>
            </a:r>
            <a:r>
              <a:rPr lang="en-US" sz="2400" dirty="0" err="1"/>
              <a:t>gRNAs</a:t>
            </a:r>
            <a:endParaRPr lang="en-US" sz="2400" dirty="0"/>
          </a:p>
        </p:txBody>
      </p:sp>
      <p:pic>
        <p:nvPicPr>
          <p:cNvPr id="5" name="Content Placeholder 4"/>
          <p:cNvPicPr>
            <a:picLocks noGrp="1" noChangeAspect="1"/>
          </p:cNvPicPr>
          <p:nvPr>
            <p:ph idx="1"/>
          </p:nvPr>
        </p:nvPicPr>
        <p:blipFill>
          <a:blip r:embed="rId2"/>
          <a:srcRect l="-23611" r="-23611"/>
          <a:stretch>
            <a:fillRect/>
          </a:stretch>
        </p:blipFill>
        <p:spPr>
          <a:xfrm>
            <a:off x="-454993" y="1163458"/>
            <a:ext cx="4260559" cy="2511596"/>
          </a:xfrm>
        </p:spPr>
      </p:pic>
      <p:pic>
        <p:nvPicPr>
          <p:cNvPr id="6" name="Picture 5"/>
          <p:cNvPicPr>
            <a:picLocks noChangeAspect="1"/>
          </p:cNvPicPr>
          <p:nvPr/>
        </p:nvPicPr>
        <p:blipFill>
          <a:blip r:embed="rId3"/>
          <a:stretch>
            <a:fillRect/>
          </a:stretch>
        </p:blipFill>
        <p:spPr>
          <a:xfrm>
            <a:off x="199318" y="4375814"/>
            <a:ext cx="4728903" cy="2061688"/>
          </a:xfrm>
          <a:prstGeom prst="rect">
            <a:avLst/>
          </a:prstGeom>
        </p:spPr>
      </p:pic>
      <p:pic>
        <p:nvPicPr>
          <p:cNvPr id="7" name="Picture 6"/>
          <p:cNvPicPr>
            <a:picLocks noChangeAspect="1"/>
          </p:cNvPicPr>
          <p:nvPr/>
        </p:nvPicPr>
        <p:blipFill>
          <a:blip r:embed="rId4"/>
          <a:stretch>
            <a:fillRect/>
          </a:stretch>
        </p:blipFill>
        <p:spPr>
          <a:xfrm>
            <a:off x="3498104" y="1032095"/>
            <a:ext cx="5488803" cy="2876026"/>
          </a:xfrm>
          <a:prstGeom prst="rect">
            <a:avLst/>
          </a:prstGeom>
        </p:spPr>
      </p:pic>
      <p:sp>
        <p:nvSpPr>
          <p:cNvPr id="8" name="TextBox 7"/>
          <p:cNvSpPr txBox="1"/>
          <p:nvPr/>
        </p:nvSpPr>
        <p:spPr>
          <a:xfrm>
            <a:off x="1312033" y="1727128"/>
            <a:ext cx="1736373" cy="307777"/>
          </a:xfrm>
          <a:prstGeom prst="rect">
            <a:avLst/>
          </a:prstGeom>
          <a:noFill/>
        </p:spPr>
        <p:txBody>
          <a:bodyPr wrap="none" rtlCol="0">
            <a:spAutoFit/>
          </a:bodyPr>
          <a:lstStyle/>
          <a:p>
            <a:r>
              <a:rPr lang="en-US" sz="1400" dirty="0"/>
              <a:t>Nature Biotech, 2017</a:t>
            </a:r>
          </a:p>
        </p:txBody>
      </p:sp>
      <p:sp>
        <p:nvSpPr>
          <p:cNvPr id="3" name="TextBox 2"/>
          <p:cNvSpPr txBox="1"/>
          <p:nvPr/>
        </p:nvSpPr>
        <p:spPr>
          <a:xfrm>
            <a:off x="4788780" y="4133394"/>
            <a:ext cx="4026563" cy="2308324"/>
          </a:xfrm>
          <a:prstGeom prst="rect">
            <a:avLst/>
          </a:prstGeom>
          <a:noFill/>
        </p:spPr>
        <p:txBody>
          <a:bodyPr wrap="none" rtlCol="0">
            <a:spAutoFit/>
          </a:bodyPr>
          <a:lstStyle/>
          <a:p>
            <a:r>
              <a:rPr lang="en-US" sz="1600" dirty="0"/>
              <a:t>Used 4 different tools to design 20 </a:t>
            </a:r>
            <a:r>
              <a:rPr lang="en-US" sz="1600" dirty="0" err="1"/>
              <a:t>mer</a:t>
            </a:r>
            <a:r>
              <a:rPr lang="en-US" sz="1600" dirty="0"/>
              <a:t> guides</a:t>
            </a:r>
          </a:p>
          <a:p>
            <a:endParaRPr lang="en-US" sz="1600" dirty="0"/>
          </a:p>
          <a:p>
            <a:r>
              <a:rPr lang="en-US" sz="1600" dirty="0"/>
              <a:t>Fig B. Number of OT sites; each dot = 1 </a:t>
            </a:r>
            <a:r>
              <a:rPr lang="en-US" sz="1600" dirty="0" err="1"/>
              <a:t>sgRNA</a:t>
            </a:r>
            <a:endParaRPr lang="en-US" sz="1600" dirty="0"/>
          </a:p>
          <a:p>
            <a:endParaRPr lang="en-US" sz="1600" dirty="0"/>
          </a:p>
          <a:p>
            <a:r>
              <a:rPr lang="en-US" sz="1600" dirty="0"/>
              <a:t>Input any genome of choice as a FASTA file</a:t>
            </a:r>
          </a:p>
          <a:p>
            <a:endParaRPr lang="en-US" sz="1600" dirty="0"/>
          </a:p>
          <a:p>
            <a:r>
              <a:rPr lang="en-US" sz="1600" dirty="0"/>
              <a:t>Choose PAM to identify targetable sequences</a:t>
            </a:r>
          </a:p>
          <a:p>
            <a:endParaRPr lang="en-US" sz="1600" dirty="0"/>
          </a:p>
          <a:p>
            <a:r>
              <a:rPr lang="en-US" sz="1600" dirty="0"/>
              <a:t>Index targetable sequences in a retrieval tree</a:t>
            </a:r>
          </a:p>
        </p:txBody>
      </p:sp>
    </p:spTree>
    <p:extLst>
      <p:ext uri="{BB962C8B-B14F-4D97-AF65-F5344CB8AC3E}">
        <p14:creationId xmlns:p14="http://schemas.microsoft.com/office/powerpoint/2010/main" val="31558955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1" name="Group 9">
            <a:extLst>
              <a:ext uri="{FF2B5EF4-FFF2-40B4-BE49-F238E27FC236}">
                <a16:creationId xmlns:a16="http://schemas.microsoft.com/office/drawing/2014/main" id="{96C81526-F7E4-981A-040C-571E01E6399F}"/>
              </a:ext>
            </a:extLst>
          </p:cNvPr>
          <p:cNvGrpSpPr>
            <a:grpSpLocks/>
          </p:cNvGrpSpPr>
          <p:nvPr/>
        </p:nvGrpSpPr>
        <p:grpSpPr bwMode="auto">
          <a:xfrm>
            <a:off x="1600200" y="1225550"/>
            <a:ext cx="5343525" cy="4651375"/>
            <a:chOff x="4383052" y="1504201"/>
            <a:chExt cx="3864328" cy="3901286"/>
          </a:xfrm>
        </p:grpSpPr>
        <p:pic>
          <p:nvPicPr>
            <p:cNvPr id="40964" name="Picture 3" descr="pval (1).pdf">
              <a:extLst>
                <a:ext uri="{FF2B5EF4-FFF2-40B4-BE49-F238E27FC236}">
                  <a16:creationId xmlns:a16="http://schemas.microsoft.com/office/drawing/2014/main" id="{7AAE352F-D211-49F3-546F-D71139610DCD}"/>
                </a:ext>
              </a:extLst>
            </p:cNvPr>
            <p:cNvPicPr>
              <a:picLocks noChangeAspect="1"/>
            </p:cNvPicPr>
            <p:nvPr/>
          </p:nvPicPr>
          <p:blipFill>
            <a:blip r:embed="rId3">
              <a:extLst>
                <a:ext uri="{28A0092B-C50C-407E-A947-70E740481C1C}">
                  <a14:useLocalDpi xmlns:a14="http://schemas.microsoft.com/office/drawing/2010/main" val="0"/>
                </a:ext>
              </a:extLst>
            </a:blip>
            <a:srcRect l="49113"/>
            <a:stretch>
              <a:fillRect/>
            </a:stretch>
          </p:blipFill>
          <p:spPr bwMode="auto">
            <a:xfrm>
              <a:off x="4383052" y="1729980"/>
              <a:ext cx="3740692" cy="367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Box 4">
              <a:extLst>
                <a:ext uri="{FF2B5EF4-FFF2-40B4-BE49-F238E27FC236}">
                  <a16:creationId xmlns:a16="http://schemas.microsoft.com/office/drawing/2014/main" id="{BFA29D1E-4413-C240-5C97-BB52721F3397}"/>
                </a:ext>
              </a:extLst>
            </p:cNvPr>
            <p:cNvSpPr txBox="1">
              <a:spLocks noChangeArrowheads="1"/>
            </p:cNvSpPr>
            <p:nvPr/>
          </p:nvSpPr>
          <p:spPr bwMode="auto">
            <a:xfrm>
              <a:off x="5528366" y="1504201"/>
              <a:ext cx="2719014" cy="512114"/>
            </a:xfrm>
            <a:prstGeom prst="rect">
              <a:avLst/>
            </a:prstGeom>
            <a:solidFill>
              <a:srgbClr val="FFFFFF"/>
            </a:solidFill>
            <a:ln w="9525">
              <a:solidFill>
                <a:srgbClr val="FFFFFF"/>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cs typeface="Arial" panose="020B0604020202020204" pitchFamily="34" charset="0"/>
                </a:rPr>
                <a:t>Positive</a:t>
              </a:r>
              <a:r>
                <a:rPr lang="zh-CN" altLang="en-US" sz="2400">
                  <a:cs typeface="Arial" panose="020B0604020202020204" pitchFamily="34" charset="0"/>
                </a:rPr>
                <a:t> </a:t>
              </a:r>
              <a:r>
                <a:rPr lang="en-US" altLang="zh-CN" sz="2400">
                  <a:cs typeface="Arial" panose="020B0604020202020204" pitchFamily="34" charset="0"/>
                </a:rPr>
                <a:t>regulators</a:t>
              </a:r>
              <a:endParaRPr lang="en-US" altLang="en-US" sz="2400">
                <a:cs typeface="Arial" panose="020B0604020202020204" pitchFamily="34" charset="0"/>
              </a:endParaRPr>
            </a:p>
          </p:txBody>
        </p:sp>
      </p:grpSp>
      <p:sp>
        <p:nvSpPr>
          <p:cNvPr id="40962" name="TextBox 14">
            <a:extLst>
              <a:ext uri="{FF2B5EF4-FFF2-40B4-BE49-F238E27FC236}">
                <a16:creationId xmlns:a16="http://schemas.microsoft.com/office/drawing/2014/main" id="{E8EA3A3C-67B9-BD94-4E11-E8516A1FAEDE}"/>
              </a:ext>
            </a:extLst>
          </p:cNvPr>
          <p:cNvSpPr txBox="1">
            <a:spLocks noChangeArrowheads="1"/>
          </p:cNvSpPr>
          <p:nvPr/>
        </p:nvSpPr>
        <p:spPr bwMode="auto">
          <a:xfrm>
            <a:off x="1600200" y="295275"/>
            <a:ext cx="6400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t>Using</a:t>
            </a:r>
            <a:r>
              <a:rPr lang="zh-CN" altLang="en-US" sz="2400" b="1"/>
              <a:t> </a:t>
            </a:r>
            <a:r>
              <a:rPr lang="en-US" altLang="zh-CN" sz="2400" b="1"/>
              <a:t>Brunello</a:t>
            </a:r>
            <a:r>
              <a:rPr lang="zh-CN" altLang="en-US" sz="2400" b="1"/>
              <a:t> </a:t>
            </a:r>
            <a:r>
              <a:rPr lang="en-US" altLang="zh-CN" sz="2400" b="1"/>
              <a:t>Library</a:t>
            </a:r>
            <a:r>
              <a:rPr lang="zh-CN" altLang="en-US" sz="2400" b="1"/>
              <a:t> </a:t>
            </a:r>
            <a:r>
              <a:rPr lang="en-US" altLang="zh-CN" sz="2400" b="1"/>
              <a:t>to</a:t>
            </a:r>
            <a:r>
              <a:rPr lang="zh-CN" altLang="en-US" sz="2400" b="1"/>
              <a:t> </a:t>
            </a:r>
            <a:r>
              <a:rPr lang="en-US" altLang="zh-CN" sz="2400" b="1"/>
              <a:t>validate</a:t>
            </a:r>
            <a:r>
              <a:rPr lang="zh-CN" altLang="en-US" sz="2400" b="1"/>
              <a:t> </a:t>
            </a:r>
            <a:r>
              <a:rPr lang="en-US" altLang="zh-CN" sz="2400" b="1"/>
              <a:t>the pooled lenti CRISPR Gecko</a:t>
            </a:r>
            <a:r>
              <a:rPr lang="zh-CN" altLang="en-US" sz="2400" b="1"/>
              <a:t> </a:t>
            </a:r>
            <a:r>
              <a:rPr lang="en-US" altLang="zh-CN" sz="2400" b="1"/>
              <a:t>library</a:t>
            </a:r>
            <a:r>
              <a:rPr lang="zh-CN" altLang="en-US" sz="2400" b="1"/>
              <a:t> </a:t>
            </a:r>
            <a:endParaRPr lang="en-US" altLang="en-US" sz="2400" b="1"/>
          </a:p>
        </p:txBody>
      </p:sp>
      <p:sp>
        <p:nvSpPr>
          <p:cNvPr id="40963" name="Rectangle 1">
            <a:extLst>
              <a:ext uri="{FF2B5EF4-FFF2-40B4-BE49-F238E27FC236}">
                <a16:creationId xmlns:a16="http://schemas.microsoft.com/office/drawing/2014/main" id="{79035597-ADD4-C1B0-E2BC-892DECE6A5C0}"/>
              </a:ext>
            </a:extLst>
          </p:cNvPr>
          <p:cNvSpPr>
            <a:spLocks noChangeArrowheads="1"/>
          </p:cNvSpPr>
          <p:nvPr/>
        </p:nvSpPr>
        <p:spPr bwMode="auto">
          <a:xfrm>
            <a:off x="457200" y="5976938"/>
            <a:ext cx="86868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600"/>
              <a:t>Use the Brunello library screen as </a:t>
            </a:r>
            <a:r>
              <a:rPr lang="en-US" altLang="en-US" sz="1600" i="1"/>
              <a:t>experimental</a:t>
            </a:r>
            <a:r>
              <a:rPr lang="en-US" altLang="en-US" sz="1600"/>
              <a:t> FDR in order to </a:t>
            </a:r>
          </a:p>
          <a:p>
            <a:pPr algn="ctr">
              <a:spcBef>
                <a:spcPct val="0"/>
              </a:spcBef>
              <a:buFontTx/>
              <a:buNone/>
            </a:pPr>
            <a:r>
              <a:rPr lang="en-US" altLang="en-US" sz="1600"/>
              <a:t>validate the GeCKO</a:t>
            </a:r>
            <a:r>
              <a:rPr lang="en-US" altLang="en-US" sz="1600" i="1"/>
              <a:t> theoretical </a:t>
            </a:r>
            <a:r>
              <a:rPr lang="en-US" altLang="en-US" sz="1600"/>
              <a:t>FDR (false discovery rate)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E1A509C3-FEFB-6BC5-7664-3ED12EBA06C9}"/>
              </a:ext>
            </a:extLst>
          </p:cNvPr>
          <p:cNvSpPr>
            <a:spLocks noGrp="1" noChangeArrowheads="1"/>
          </p:cNvSpPr>
          <p:nvPr>
            <p:ph type="title"/>
          </p:nvPr>
        </p:nvSpPr>
        <p:spPr>
          <a:xfrm>
            <a:off x="1299600" y="209313"/>
            <a:ext cx="7311600" cy="760412"/>
          </a:xfrm>
        </p:spPr>
        <p:txBody>
          <a:bodyPr/>
          <a:lstStyle/>
          <a:p>
            <a:r>
              <a:rPr lang="en-US" altLang="en-US" sz="3200" dirty="0"/>
              <a:t>Conclusions/Pooled CRISPR screen</a:t>
            </a:r>
          </a:p>
        </p:txBody>
      </p:sp>
      <p:sp>
        <p:nvSpPr>
          <p:cNvPr id="3" name="Content Placeholder 2">
            <a:extLst>
              <a:ext uri="{FF2B5EF4-FFF2-40B4-BE49-F238E27FC236}">
                <a16:creationId xmlns:a16="http://schemas.microsoft.com/office/drawing/2014/main" id="{5555924B-FE12-8167-598A-30FB9E792F80}"/>
              </a:ext>
            </a:extLst>
          </p:cNvPr>
          <p:cNvSpPr>
            <a:spLocks noGrp="1"/>
          </p:cNvSpPr>
          <p:nvPr>
            <p:ph idx="1"/>
          </p:nvPr>
        </p:nvSpPr>
        <p:spPr>
          <a:xfrm>
            <a:off x="750600" y="1188000"/>
            <a:ext cx="7924800" cy="5257800"/>
          </a:xfrm>
        </p:spPr>
        <p:txBody>
          <a:bodyPr>
            <a:normAutofit/>
          </a:bodyPr>
          <a:lstStyle/>
          <a:p>
            <a:pPr>
              <a:defRPr/>
            </a:pPr>
            <a:r>
              <a:rPr lang="en-US" sz="2400" dirty="0">
                <a:ea typeface="+mn-ea"/>
              </a:rPr>
              <a:t>Use of a CRISPR-Cas9 full genome </a:t>
            </a:r>
            <a:r>
              <a:rPr lang="en-US" sz="2400" dirty="0" err="1">
                <a:ea typeface="+mn-ea"/>
              </a:rPr>
              <a:t>lenti</a:t>
            </a:r>
            <a:r>
              <a:rPr lang="en-US" sz="2400" dirty="0">
                <a:ea typeface="+mn-ea"/>
              </a:rPr>
              <a:t> Gecko pooled screen allowed us to discover previously unknown </a:t>
            </a:r>
            <a:r>
              <a:rPr lang="en-US" sz="2400" b="1" i="1" dirty="0">
                <a:ea typeface="+mn-ea"/>
              </a:rPr>
              <a:t>positive and negative modulators </a:t>
            </a:r>
            <a:r>
              <a:rPr lang="en-US" sz="2400" dirty="0">
                <a:ea typeface="+mn-ea"/>
              </a:rPr>
              <a:t>of endodermal differentiation in addition to confirming several known players in this pathway</a:t>
            </a:r>
          </a:p>
          <a:p>
            <a:pPr>
              <a:defRPr/>
            </a:pPr>
            <a:r>
              <a:rPr lang="en-US" sz="2400" dirty="0">
                <a:ea typeface="+mn-ea"/>
              </a:rPr>
              <a:t>Discovery of such targets will not only increase our understanding of the </a:t>
            </a:r>
            <a:r>
              <a:rPr lang="en-US" sz="2400" b="1" i="1" dirty="0">
                <a:ea typeface="+mn-ea"/>
              </a:rPr>
              <a:t>regulation of organogenesis </a:t>
            </a:r>
            <a:r>
              <a:rPr lang="en-US" sz="2400" dirty="0">
                <a:ea typeface="+mn-ea"/>
              </a:rPr>
              <a:t>but also create opportunities for intellectual property (IP) and potentially impact development and commercialization strategies in bringing forward new </a:t>
            </a:r>
            <a:r>
              <a:rPr lang="en-US" sz="2400" b="1" dirty="0">
                <a:ea typeface="+mn-ea"/>
              </a:rPr>
              <a:t>cellular therapies </a:t>
            </a:r>
            <a:r>
              <a:rPr lang="en-US" sz="2400" dirty="0">
                <a:ea typeface="+mn-ea"/>
              </a:rPr>
              <a:t>(which could be secretory or structural, re: tissue and organ repair)</a:t>
            </a:r>
          </a:p>
          <a:p>
            <a:pPr>
              <a:defRPr/>
            </a:pPr>
            <a:r>
              <a:rPr lang="en-US" sz="2400" dirty="0">
                <a:ea typeface="+mn-ea"/>
              </a:rPr>
              <a:t>Gene knockout (KO) led to </a:t>
            </a:r>
            <a:r>
              <a:rPr lang="en-US" sz="2400" b="1" i="1" dirty="0">
                <a:ea typeface="+mn-ea"/>
              </a:rPr>
              <a:t>strong phenotypes </a:t>
            </a:r>
            <a:r>
              <a:rPr lang="en-US" sz="2400" dirty="0">
                <a:ea typeface="+mn-ea"/>
              </a:rPr>
              <a:t>which facilitated our detection and confirmation of hits</a:t>
            </a:r>
          </a:p>
          <a:p>
            <a:pPr marL="0" indent="0" algn="ctr">
              <a:buFontTx/>
              <a:buNone/>
              <a:defRPr/>
            </a:pPr>
            <a:endParaRPr lang="en-US" sz="2400" dirty="0">
              <a:ea typeface="+mn-ea"/>
              <a:hlinkClick r:id="rId3"/>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219FA2D5-4E3E-87C2-B0A7-F2897661150C}"/>
              </a:ext>
            </a:extLst>
          </p:cNvPr>
          <p:cNvSpPr>
            <a:spLocks noGrp="1" noChangeArrowheads="1"/>
          </p:cNvSpPr>
          <p:nvPr>
            <p:ph type="title"/>
          </p:nvPr>
        </p:nvSpPr>
        <p:spPr/>
        <p:txBody>
          <a:bodyPr/>
          <a:lstStyle/>
          <a:p>
            <a:endParaRPr lang="en-US" altLang="en-US"/>
          </a:p>
        </p:txBody>
      </p:sp>
      <p:pic>
        <p:nvPicPr>
          <p:cNvPr id="45058" name="Content Placeholder 1">
            <a:extLst>
              <a:ext uri="{FF2B5EF4-FFF2-40B4-BE49-F238E27FC236}">
                <a16:creationId xmlns:a16="http://schemas.microsoft.com/office/drawing/2014/main" id="{6B76FB90-6A5C-20AC-F746-19259DF2F77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68325" y="152400"/>
            <a:ext cx="8007350" cy="5791200"/>
          </a:xfrm>
        </p:spPr>
      </p:pic>
      <p:sp>
        <p:nvSpPr>
          <p:cNvPr id="45059" name="TextBox 2">
            <a:extLst>
              <a:ext uri="{FF2B5EF4-FFF2-40B4-BE49-F238E27FC236}">
                <a16:creationId xmlns:a16="http://schemas.microsoft.com/office/drawing/2014/main" id="{85538CF1-F63F-48BE-170B-212FF3EC69D6}"/>
              </a:ext>
            </a:extLst>
          </p:cNvPr>
          <p:cNvSpPr txBox="1">
            <a:spLocks noChangeArrowheads="1"/>
          </p:cNvSpPr>
          <p:nvPr/>
        </p:nvSpPr>
        <p:spPr bwMode="auto">
          <a:xfrm>
            <a:off x="6799545" y="5805100"/>
            <a:ext cx="1412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dirty="0"/>
              <a:t>Vol 51, June 2019</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FB74DC-7D2E-2F2D-8B16-9F2A9D143A5C}"/>
              </a:ext>
            </a:extLst>
          </p:cNvPr>
          <p:cNvPicPr>
            <a:picLocks noChangeAspect="1"/>
          </p:cNvPicPr>
          <p:nvPr/>
        </p:nvPicPr>
        <p:blipFill>
          <a:blip r:embed="rId2"/>
          <a:stretch>
            <a:fillRect/>
          </a:stretch>
        </p:blipFill>
        <p:spPr>
          <a:xfrm>
            <a:off x="363255" y="-87682"/>
            <a:ext cx="7772400" cy="2167900"/>
          </a:xfrm>
          <a:prstGeom prst="rect">
            <a:avLst/>
          </a:prstGeom>
        </p:spPr>
      </p:pic>
      <p:sp>
        <p:nvSpPr>
          <p:cNvPr id="2" name="Title 1"/>
          <p:cNvSpPr>
            <a:spLocks noGrp="1"/>
          </p:cNvSpPr>
          <p:nvPr>
            <p:ph type="title"/>
          </p:nvPr>
        </p:nvSpPr>
        <p:spPr>
          <a:xfrm>
            <a:off x="-338202" y="2354893"/>
            <a:ext cx="150312" cy="413359"/>
          </a:xfrm>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EC181E9B-0F67-4DE6-E971-250EDE509F71}"/>
              </a:ext>
            </a:extLst>
          </p:cNvPr>
          <p:cNvPicPr>
            <a:picLocks noGrp="1" noChangeAspect="1"/>
          </p:cNvPicPr>
          <p:nvPr>
            <p:ph idx="1"/>
          </p:nvPr>
        </p:nvPicPr>
        <p:blipFill>
          <a:blip r:embed="rId3"/>
          <a:stretch>
            <a:fillRect/>
          </a:stretch>
        </p:blipFill>
        <p:spPr>
          <a:xfrm>
            <a:off x="5498926" y="2561572"/>
            <a:ext cx="3510300" cy="2952158"/>
          </a:xfrm>
          <a:prstGeom prst="rect">
            <a:avLst/>
          </a:prstGeom>
        </p:spPr>
      </p:pic>
      <p:pic>
        <p:nvPicPr>
          <p:cNvPr id="6" name="Picture 5">
            <a:extLst>
              <a:ext uri="{FF2B5EF4-FFF2-40B4-BE49-F238E27FC236}">
                <a16:creationId xmlns:a16="http://schemas.microsoft.com/office/drawing/2014/main" id="{CE6E9872-0613-349A-D8B7-49AF07EACC7B}"/>
              </a:ext>
            </a:extLst>
          </p:cNvPr>
          <p:cNvPicPr>
            <a:picLocks noChangeAspect="1"/>
          </p:cNvPicPr>
          <p:nvPr/>
        </p:nvPicPr>
        <p:blipFill>
          <a:blip r:embed="rId4"/>
          <a:stretch>
            <a:fillRect/>
          </a:stretch>
        </p:blipFill>
        <p:spPr>
          <a:xfrm>
            <a:off x="522962" y="2354893"/>
            <a:ext cx="4550079" cy="3841896"/>
          </a:xfrm>
          <a:prstGeom prst="rect">
            <a:avLst/>
          </a:prstGeom>
        </p:spPr>
      </p:pic>
    </p:spTree>
    <p:extLst>
      <p:ext uri="{BB962C8B-B14F-4D97-AF65-F5344CB8AC3E}">
        <p14:creationId xmlns:p14="http://schemas.microsoft.com/office/powerpoint/2010/main" val="41348008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511695"/>
          </a:xfrm>
        </p:spPr>
        <p:txBody>
          <a:bodyPr>
            <a:normAutofit fontScale="90000"/>
          </a:bodyPr>
          <a:lstStyle/>
          <a:p>
            <a:r>
              <a:rPr lang="en-US" sz="3200" dirty="0"/>
              <a:t>T-VEC (</a:t>
            </a:r>
            <a:r>
              <a:rPr lang="en-US" sz="3200" dirty="0" err="1"/>
              <a:t>Imlygic</a:t>
            </a:r>
            <a:r>
              <a:rPr lang="en-US" sz="3200" dirty="0"/>
              <a:t>) FDA approved oncolytic virus</a:t>
            </a:r>
          </a:p>
        </p:txBody>
      </p:sp>
      <p:pic>
        <p:nvPicPr>
          <p:cNvPr id="4" name="Content Placeholder 3">
            <a:extLst>
              <a:ext uri="{FF2B5EF4-FFF2-40B4-BE49-F238E27FC236}">
                <a16:creationId xmlns:a16="http://schemas.microsoft.com/office/drawing/2014/main" id="{9687875A-F87D-5EE2-01B8-55ACC4696C30}"/>
              </a:ext>
            </a:extLst>
          </p:cNvPr>
          <p:cNvPicPr>
            <a:picLocks noGrp="1" noChangeAspect="1"/>
          </p:cNvPicPr>
          <p:nvPr>
            <p:ph idx="1"/>
          </p:nvPr>
        </p:nvPicPr>
        <p:blipFill>
          <a:blip r:embed="rId2"/>
          <a:stretch>
            <a:fillRect/>
          </a:stretch>
        </p:blipFill>
        <p:spPr>
          <a:xfrm>
            <a:off x="1778695" y="979686"/>
            <a:ext cx="5285983" cy="5607484"/>
          </a:xfrm>
          <a:prstGeom prst="rect">
            <a:avLst/>
          </a:prstGeom>
        </p:spPr>
      </p:pic>
    </p:spTree>
    <p:extLst>
      <p:ext uri="{BB962C8B-B14F-4D97-AF65-F5344CB8AC3E}">
        <p14:creationId xmlns:p14="http://schemas.microsoft.com/office/powerpoint/2010/main" val="31685368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7 types of different cells in neuro-endocrine tumors which express TEM8</a:t>
            </a:r>
          </a:p>
        </p:txBody>
      </p:sp>
      <p:pic>
        <p:nvPicPr>
          <p:cNvPr id="4" name="Content Placeholder 3">
            <a:extLst>
              <a:ext uri="{FF2B5EF4-FFF2-40B4-BE49-F238E27FC236}">
                <a16:creationId xmlns:a16="http://schemas.microsoft.com/office/drawing/2014/main" id="{435FD06B-A5BE-84AA-E53E-51ABA2904DDB}"/>
              </a:ext>
            </a:extLst>
          </p:cNvPr>
          <p:cNvPicPr>
            <a:picLocks noGrp="1" noChangeAspect="1"/>
          </p:cNvPicPr>
          <p:nvPr>
            <p:ph idx="1"/>
          </p:nvPr>
        </p:nvPicPr>
        <p:blipFill>
          <a:blip r:embed="rId2"/>
          <a:stretch>
            <a:fillRect/>
          </a:stretch>
        </p:blipFill>
        <p:spPr>
          <a:xfrm>
            <a:off x="398344" y="1878903"/>
            <a:ext cx="8347312" cy="4246323"/>
          </a:xfrm>
          <a:prstGeom prst="rect">
            <a:avLst/>
          </a:prstGeom>
        </p:spPr>
      </p:pic>
    </p:spTree>
    <p:extLst>
      <p:ext uri="{BB962C8B-B14F-4D97-AF65-F5344CB8AC3E}">
        <p14:creationId xmlns:p14="http://schemas.microsoft.com/office/powerpoint/2010/main" val="31922459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894600" y="228600"/>
            <a:ext cx="7772400" cy="609600"/>
          </a:xfrm>
        </p:spPr>
        <p:txBody>
          <a:bodyPr/>
          <a:lstStyle/>
          <a:p>
            <a:r>
              <a:rPr lang="en-US" sz="3200" dirty="0">
                <a:latin typeface="Arial" charset="0"/>
                <a:ea typeface="MS PGothic" charset="0"/>
                <a:cs typeface="MS PGothic" charset="0"/>
              </a:rPr>
              <a:t>Key Oncolytic Viruses in Clinical Trials</a:t>
            </a:r>
          </a:p>
        </p:txBody>
      </p:sp>
      <p:pic>
        <p:nvPicPr>
          <p:cNvPr id="22530"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rcRect l="-4362" r="-4362"/>
          <a:stretch>
            <a:fillRect/>
          </a:stretch>
        </p:blipFill>
        <p:spPr>
          <a:xfrm>
            <a:off x="381000" y="838200"/>
            <a:ext cx="8382000" cy="5562600"/>
          </a:xfrm>
        </p:spPr>
      </p:pic>
      <p:sp>
        <p:nvSpPr>
          <p:cNvPr id="22531" name="TextBox 2"/>
          <p:cNvSpPr txBox="1">
            <a:spLocks noChangeArrowheads="1"/>
          </p:cNvSpPr>
          <p:nvPr/>
        </p:nvSpPr>
        <p:spPr bwMode="auto">
          <a:xfrm>
            <a:off x="5334000" y="6559550"/>
            <a:ext cx="269081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Kaufman, et al Nature Reviews 2015</a:t>
            </a:r>
          </a:p>
        </p:txBody>
      </p:sp>
    </p:spTree>
    <p:extLst>
      <p:ext uri="{BB962C8B-B14F-4D97-AF65-F5344CB8AC3E}">
        <p14:creationId xmlns:p14="http://schemas.microsoft.com/office/powerpoint/2010/main" val="6573368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1065" y="820769"/>
            <a:ext cx="1472463" cy="4285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
        <p:nvSpPr>
          <p:cNvPr id="30722" name="Rectangle 2"/>
          <p:cNvSpPr>
            <a:spLocks/>
          </p:cNvSpPr>
          <p:nvPr/>
        </p:nvSpPr>
        <p:spPr bwMode="auto">
          <a:xfrm>
            <a:off x="0" y="6751638"/>
            <a:ext cx="9144000" cy="115887"/>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30723" name="Rectangle 3"/>
          <p:cNvSpPr>
            <a:spLocks/>
          </p:cNvSpPr>
          <p:nvPr/>
        </p:nvSpPr>
        <p:spPr bwMode="auto">
          <a:xfrm>
            <a:off x="0" y="0"/>
            <a:ext cx="9144000" cy="231775"/>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30724" name="Rectangle 4"/>
          <p:cNvSpPr>
            <a:spLocks/>
          </p:cNvSpPr>
          <p:nvPr/>
        </p:nvSpPr>
        <p:spPr bwMode="auto">
          <a:xfrm>
            <a:off x="0" y="1249363"/>
            <a:ext cx="9144000" cy="26987"/>
          </a:xfrm>
          <a:prstGeom prst="rect">
            <a:avLst/>
          </a:prstGeom>
          <a:solidFill>
            <a:srgbClr val="062F47"/>
          </a:soli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30725" name="Rectangle 6"/>
          <p:cNvSpPr>
            <a:spLocks/>
          </p:cNvSpPr>
          <p:nvPr/>
        </p:nvSpPr>
        <p:spPr bwMode="auto">
          <a:xfrm>
            <a:off x="0" y="175824"/>
            <a:ext cx="9010650" cy="77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20" bIns="0" anchor="ctr"/>
          <a:lstStyle/>
          <a:p>
            <a:pPr marL="39688" algn="ctr"/>
            <a:r>
              <a:rPr lang="en-US" dirty="0">
                <a:solidFill>
                  <a:srgbClr val="062F47"/>
                </a:solidFill>
                <a:ea typeface="ＭＳ Ｐゴシック" charset="0"/>
                <a:cs typeface="ＭＳ Ｐゴシック" charset="0"/>
                <a:sym typeface="Georgia" charset="0"/>
              </a:rPr>
              <a:t>    </a:t>
            </a:r>
            <a:r>
              <a:rPr lang="en-US" sz="2000" dirty="0">
                <a:solidFill>
                  <a:srgbClr val="062F47"/>
                </a:solidFill>
                <a:ea typeface="ＭＳ Ｐゴシック" charset="0"/>
                <a:cs typeface="ＭＳ Ｐゴシック" charset="0"/>
                <a:sym typeface="Georgia" charset="0"/>
              </a:rPr>
              <a:t> </a:t>
            </a:r>
            <a:r>
              <a:rPr lang="en-US" sz="2000" b="1" dirty="0">
                <a:solidFill>
                  <a:srgbClr val="062F47"/>
                </a:solidFill>
                <a:ea typeface="ＭＳ Ｐゴシック" charset="0"/>
                <a:cs typeface="ＭＳ Ｐゴシック" charset="0"/>
                <a:sym typeface="Georgia" charset="0"/>
              </a:rPr>
              <a:t> </a:t>
            </a:r>
            <a:r>
              <a:rPr lang="en-US" sz="2400" b="1" dirty="0">
                <a:solidFill>
                  <a:srgbClr val="062F47"/>
                </a:solidFill>
                <a:ea typeface="ＭＳ Ｐゴシック" charset="0"/>
                <a:cs typeface="ＭＳ Ｐゴシック" charset="0"/>
                <a:sym typeface="Georgia" charset="0"/>
              </a:rPr>
              <a:t>Understanding Seneca Valley </a:t>
            </a:r>
            <a:r>
              <a:rPr lang="en-US" sz="2400" b="1" i="1" dirty="0" err="1">
                <a:solidFill>
                  <a:srgbClr val="062F47"/>
                </a:solidFill>
                <a:ea typeface="ＭＳ Ｐゴシック" charset="0"/>
                <a:cs typeface="ＭＳ Ｐゴシック" charset="0"/>
                <a:sym typeface="Georgia" charset="0"/>
              </a:rPr>
              <a:t>oncolytic</a:t>
            </a:r>
            <a:r>
              <a:rPr lang="en-US" sz="2400" b="1" dirty="0">
                <a:solidFill>
                  <a:srgbClr val="062F47"/>
                </a:solidFill>
                <a:ea typeface="ＭＳ Ｐゴシック" charset="0"/>
                <a:cs typeface="ＭＳ Ｐゴシック" charset="0"/>
                <a:sym typeface="Georgia" charset="0"/>
              </a:rPr>
              <a:t> virus (SVV) Biology</a:t>
            </a:r>
          </a:p>
        </p:txBody>
      </p:sp>
      <p:sp>
        <p:nvSpPr>
          <p:cNvPr id="6151" name="Text Box 7"/>
          <p:cNvSpPr txBox="1">
            <a:spLocks noChangeArrowheads="1"/>
          </p:cNvSpPr>
          <p:nvPr/>
        </p:nvSpPr>
        <p:spPr bwMode="auto">
          <a:xfrm>
            <a:off x="8404225" y="6473825"/>
            <a:ext cx="158750" cy="2238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4261" tIns="32130" rIns="64261" bIns="32130"/>
          <a:lstStyle>
            <a:lvl1pPr>
              <a:defRPr sz="1200">
                <a:solidFill>
                  <a:schemeClr val="tx1"/>
                </a:solidFill>
                <a:latin typeface="Times" charset="0"/>
                <a:ea typeface="ＭＳ Ｐゴシック" charset="0"/>
              </a:defRPr>
            </a:lvl1pPr>
            <a:lvl2pPr>
              <a:defRPr sz="1200">
                <a:solidFill>
                  <a:schemeClr val="tx1"/>
                </a:solidFill>
                <a:latin typeface="Times" charset="0"/>
                <a:ea typeface="ＭＳ Ｐゴシック" charset="0"/>
              </a:defRPr>
            </a:lvl2pPr>
            <a:lvl3pPr>
              <a:defRPr sz="1200">
                <a:solidFill>
                  <a:schemeClr val="tx1"/>
                </a:solidFill>
                <a:latin typeface="Times" charset="0"/>
                <a:ea typeface="ＭＳ Ｐゴシック" charset="0"/>
              </a:defRPr>
            </a:lvl3pPr>
            <a:lvl4pPr>
              <a:defRPr sz="1200">
                <a:solidFill>
                  <a:schemeClr val="tx1"/>
                </a:solidFill>
                <a:latin typeface="Times" charset="0"/>
                <a:ea typeface="ＭＳ Ｐゴシック" charset="0"/>
              </a:defRPr>
            </a:lvl4pPr>
            <a:lvl5pPr>
              <a:defRPr sz="1200">
                <a:solidFill>
                  <a:schemeClr val="tx1"/>
                </a:solidFill>
                <a:latin typeface="Times" charset="0"/>
                <a:ea typeface="ＭＳ Ｐゴシック" charset="0"/>
              </a:defRPr>
            </a:lvl5pPr>
            <a:lvl6pPr fontAlgn="base">
              <a:spcBef>
                <a:spcPct val="0"/>
              </a:spcBef>
              <a:spcAft>
                <a:spcPct val="0"/>
              </a:spcAft>
              <a:defRPr sz="1200">
                <a:solidFill>
                  <a:schemeClr val="tx1"/>
                </a:solidFill>
                <a:latin typeface="Times" charset="0"/>
                <a:ea typeface="ＭＳ Ｐゴシック" charset="0"/>
              </a:defRPr>
            </a:lvl6pPr>
            <a:lvl7pPr fontAlgn="base">
              <a:spcBef>
                <a:spcPct val="0"/>
              </a:spcBef>
              <a:spcAft>
                <a:spcPct val="0"/>
              </a:spcAft>
              <a:defRPr sz="1200">
                <a:solidFill>
                  <a:schemeClr val="tx1"/>
                </a:solidFill>
                <a:latin typeface="Times" charset="0"/>
                <a:ea typeface="ＭＳ Ｐゴシック" charset="0"/>
              </a:defRPr>
            </a:lvl7pPr>
            <a:lvl8pPr fontAlgn="base">
              <a:spcBef>
                <a:spcPct val="0"/>
              </a:spcBef>
              <a:spcAft>
                <a:spcPct val="0"/>
              </a:spcAft>
              <a:defRPr sz="1200">
                <a:solidFill>
                  <a:schemeClr val="tx1"/>
                </a:solidFill>
                <a:latin typeface="Times" charset="0"/>
                <a:ea typeface="ＭＳ Ｐゴシック" charset="0"/>
              </a:defRPr>
            </a:lvl8pPr>
            <a:lvl9pPr fontAlgn="base">
              <a:spcBef>
                <a:spcPct val="0"/>
              </a:spcBef>
              <a:spcAft>
                <a:spcPct val="0"/>
              </a:spcAft>
              <a:defRPr sz="1200">
                <a:solidFill>
                  <a:schemeClr val="tx1"/>
                </a:solidFill>
                <a:latin typeface="Times" charset="0"/>
                <a:ea typeface="ＭＳ Ｐゴシック" charset="0"/>
              </a:defRPr>
            </a:lvl9pPr>
          </a:lstStyle>
          <a:p>
            <a:pPr algn="ctr">
              <a:defRPr/>
            </a:pPr>
            <a:fld id="{AC789A71-5CF7-344D-B8FF-DDFEB9CB9E78}" type="slidenum">
              <a:rPr lang="en-US" sz="1100">
                <a:solidFill>
                  <a:srgbClr val="062F47"/>
                </a:solidFill>
                <a:latin typeface="Arial" charset="0"/>
                <a:cs typeface="Arial" charset="0"/>
                <a:sym typeface="Arial" charset="0"/>
              </a:rPr>
              <a:pPr algn="ctr">
                <a:defRPr/>
              </a:pPr>
              <a:t>57</a:t>
            </a:fld>
            <a:endParaRPr lang="en-US" sz="1100">
              <a:solidFill>
                <a:srgbClr val="062F47"/>
              </a:solidFill>
              <a:latin typeface="Arial" charset="0"/>
              <a:cs typeface="Arial" charset="0"/>
              <a:sym typeface="Arial" charset="0"/>
            </a:endParaRPr>
          </a:p>
        </p:txBody>
      </p:sp>
      <p:pic>
        <p:nvPicPr>
          <p:cNvPr id="3072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38" y="1303338"/>
            <a:ext cx="7273925" cy="5153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971800" y="6324600"/>
            <a:ext cx="5562600" cy="307975"/>
          </a:xfrm>
          <a:prstGeom prst="rect">
            <a:avLst/>
          </a:prstGeom>
          <a:noFill/>
        </p:spPr>
        <p:txBody>
          <a:bodyPr>
            <a:spAutoFit/>
          </a:bodyPr>
          <a:lstStyle/>
          <a:p>
            <a:pPr>
              <a:defRPr/>
            </a:pPr>
            <a:r>
              <a:rPr lang="en-US" sz="1400" dirty="0" err="1">
                <a:solidFill>
                  <a:srgbClr val="09203B"/>
                </a:solidFill>
                <a:latin typeface="Helvetica"/>
                <a:ea typeface="+mn-ea"/>
                <a:cs typeface="Helvetica"/>
              </a:rPr>
              <a:t>Whitton</a:t>
            </a:r>
            <a:r>
              <a:rPr lang="en-US" sz="1400" dirty="0">
                <a:solidFill>
                  <a:srgbClr val="09203B"/>
                </a:solidFill>
                <a:latin typeface="Helvetica"/>
                <a:ea typeface="+mn-ea"/>
                <a:cs typeface="Helvetica"/>
              </a:rPr>
              <a:t>, J.L., et al. Nat Rev </a:t>
            </a:r>
            <a:r>
              <a:rPr lang="en-US" sz="1400" dirty="0" err="1">
                <a:solidFill>
                  <a:srgbClr val="09203B"/>
                </a:solidFill>
                <a:latin typeface="Helvetica"/>
                <a:ea typeface="+mn-ea"/>
                <a:cs typeface="Helvetica"/>
              </a:rPr>
              <a:t>Microbiol</a:t>
            </a:r>
            <a:r>
              <a:rPr lang="en-US" sz="1400" dirty="0">
                <a:solidFill>
                  <a:srgbClr val="09203B"/>
                </a:solidFill>
                <a:latin typeface="Helvetica"/>
                <a:ea typeface="+mn-ea"/>
                <a:cs typeface="Helvetica"/>
              </a:rPr>
              <a:t>. (2005)</a:t>
            </a:r>
          </a:p>
        </p:txBody>
      </p:sp>
    </p:spTree>
    <p:extLst>
      <p:ext uri="{BB962C8B-B14F-4D97-AF65-F5344CB8AC3E}">
        <p14:creationId xmlns:p14="http://schemas.microsoft.com/office/powerpoint/2010/main" val="1263572355"/>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427038"/>
            <a:ext cx="2116137"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
        <p:nvSpPr>
          <p:cNvPr id="26626" name="Rectangle 2"/>
          <p:cNvSpPr>
            <a:spLocks/>
          </p:cNvSpPr>
          <p:nvPr/>
        </p:nvSpPr>
        <p:spPr bwMode="auto">
          <a:xfrm>
            <a:off x="0" y="6751638"/>
            <a:ext cx="9144000" cy="115887"/>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26627" name="Rectangle 3"/>
          <p:cNvSpPr>
            <a:spLocks/>
          </p:cNvSpPr>
          <p:nvPr/>
        </p:nvSpPr>
        <p:spPr bwMode="auto">
          <a:xfrm>
            <a:off x="0" y="0"/>
            <a:ext cx="9144000" cy="231775"/>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26628" name="Rectangle 4"/>
          <p:cNvSpPr>
            <a:spLocks/>
          </p:cNvSpPr>
          <p:nvPr/>
        </p:nvSpPr>
        <p:spPr bwMode="auto">
          <a:xfrm>
            <a:off x="0" y="1249363"/>
            <a:ext cx="9144000" cy="26987"/>
          </a:xfrm>
          <a:prstGeom prst="rect">
            <a:avLst/>
          </a:prstGeom>
          <a:solidFill>
            <a:srgbClr val="062F47"/>
          </a:soli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26629" name="Rectangle 6"/>
          <p:cNvSpPr>
            <a:spLocks/>
          </p:cNvSpPr>
          <p:nvPr/>
        </p:nvSpPr>
        <p:spPr bwMode="auto">
          <a:xfrm>
            <a:off x="261726" y="275462"/>
            <a:ext cx="6613737" cy="77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20" bIns="0" anchor="ctr"/>
          <a:lstStyle/>
          <a:p>
            <a:pPr marL="39688"/>
            <a:r>
              <a:rPr lang="en-US" sz="3000" dirty="0">
                <a:solidFill>
                  <a:srgbClr val="062F47"/>
                </a:solidFill>
                <a:ea typeface="ＭＳ Ｐゴシック" charset="0"/>
                <a:cs typeface="ＭＳ Ｐゴシック" charset="0"/>
                <a:sym typeface="Georgia" charset="0"/>
              </a:rPr>
              <a:t>Seneca Valley Virus (SVV) Infects </a:t>
            </a:r>
          </a:p>
          <a:p>
            <a:pPr marL="39688"/>
            <a:r>
              <a:rPr lang="en-US" sz="3000" dirty="0">
                <a:solidFill>
                  <a:srgbClr val="062F47"/>
                </a:solidFill>
                <a:ea typeface="ＭＳ Ｐゴシック" charset="0"/>
                <a:cs typeface="ＭＳ Ｐゴシック" charset="0"/>
                <a:sym typeface="Georgia" charset="0"/>
              </a:rPr>
              <a:t>Cancers with Neuroendocrine Features</a:t>
            </a:r>
          </a:p>
        </p:txBody>
      </p:sp>
      <p:sp>
        <p:nvSpPr>
          <p:cNvPr id="6151" name="Text Box 7"/>
          <p:cNvSpPr txBox="1">
            <a:spLocks noChangeArrowheads="1"/>
          </p:cNvSpPr>
          <p:nvPr/>
        </p:nvSpPr>
        <p:spPr bwMode="auto">
          <a:xfrm>
            <a:off x="8404225" y="6473825"/>
            <a:ext cx="158750" cy="2238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4261" tIns="32130" rIns="64261" bIns="32130"/>
          <a:lstStyle>
            <a:lvl1pPr>
              <a:defRPr sz="1200">
                <a:solidFill>
                  <a:schemeClr val="tx1"/>
                </a:solidFill>
                <a:latin typeface="Times" charset="0"/>
                <a:ea typeface="ＭＳ Ｐゴシック" charset="0"/>
              </a:defRPr>
            </a:lvl1pPr>
            <a:lvl2pPr>
              <a:defRPr sz="1200">
                <a:solidFill>
                  <a:schemeClr val="tx1"/>
                </a:solidFill>
                <a:latin typeface="Times" charset="0"/>
                <a:ea typeface="ＭＳ Ｐゴシック" charset="0"/>
              </a:defRPr>
            </a:lvl2pPr>
            <a:lvl3pPr>
              <a:defRPr sz="1200">
                <a:solidFill>
                  <a:schemeClr val="tx1"/>
                </a:solidFill>
                <a:latin typeface="Times" charset="0"/>
                <a:ea typeface="ＭＳ Ｐゴシック" charset="0"/>
              </a:defRPr>
            </a:lvl3pPr>
            <a:lvl4pPr>
              <a:defRPr sz="1200">
                <a:solidFill>
                  <a:schemeClr val="tx1"/>
                </a:solidFill>
                <a:latin typeface="Times" charset="0"/>
                <a:ea typeface="ＭＳ Ｐゴシック" charset="0"/>
              </a:defRPr>
            </a:lvl4pPr>
            <a:lvl5pPr>
              <a:defRPr sz="1200">
                <a:solidFill>
                  <a:schemeClr val="tx1"/>
                </a:solidFill>
                <a:latin typeface="Times" charset="0"/>
                <a:ea typeface="ＭＳ Ｐゴシック" charset="0"/>
              </a:defRPr>
            </a:lvl5pPr>
            <a:lvl6pPr fontAlgn="base">
              <a:spcBef>
                <a:spcPct val="0"/>
              </a:spcBef>
              <a:spcAft>
                <a:spcPct val="0"/>
              </a:spcAft>
              <a:defRPr sz="1200">
                <a:solidFill>
                  <a:schemeClr val="tx1"/>
                </a:solidFill>
                <a:latin typeface="Times" charset="0"/>
                <a:ea typeface="ＭＳ Ｐゴシック" charset="0"/>
              </a:defRPr>
            </a:lvl6pPr>
            <a:lvl7pPr fontAlgn="base">
              <a:spcBef>
                <a:spcPct val="0"/>
              </a:spcBef>
              <a:spcAft>
                <a:spcPct val="0"/>
              </a:spcAft>
              <a:defRPr sz="1200">
                <a:solidFill>
                  <a:schemeClr val="tx1"/>
                </a:solidFill>
                <a:latin typeface="Times" charset="0"/>
                <a:ea typeface="ＭＳ Ｐゴシック" charset="0"/>
              </a:defRPr>
            </a:lvl7pPr>
            <a:lvl8pPr fontAlgn="base">
              <a:spcBef>
                <a:spcPct val="0"/>
              </a:spcBef>
              <a:spcAft>
                <a:spcPct val="0"/>
              </a:spcAft>
              <a:defRPr sz="1200">
                <a:solidFill>
                  <a:schemeClr val="tx1"/>
                </a:solidFill>
                <a:latin typeface="Times" charset="0"/>
                <a:ea typeface="ＭＳ Ｐゴシック" charset="0"/>
              </a:defRPr>
            </a:lvl8pPr>
            <a:lvl9pPr fontAlgn="base">
              <a:spcBef>
                <a:spcPct val="0"/>
              </a:spcBef>
              <a:spcAft>
                <a:spcPct val="0"/>
              </a:spcAft>
              <a:defRPr sz="1200">
                <a:solidFill>
                  <a:schemeClr val="tx1"/>
                </a:solidFill>
                <a:latin typeface="Times" charset="0"/>
                <a:ea typeface="ＭＳ Ｐゴシック" charset="0"/>
              </a:defRPr>
            </a:lvl9pPr>
          </a:lstStyle>
          <a:p>
            <a:pPr algn="ctr">
              <a:defRPr/>
            </a:pPr>
            <a:fld id="{37DA75D0-49E0-004B-932E-69F577782057}" type="slidenum">
              <a:rPr lang="en-US" sz="1100">
                <a:solidFill>
                  <a:srgbClr val="062F47"/>
                </a:solidFill>
                <a:latin typeface="Arial" charset="0"/>
                <a:cs typeface="Arial" charset="0"/>
                <a:sym typeface="Arial" charset="0"/>
              </a:rPr>
              <a:pPr algn="ctr">
                <a:defRPr/>
              </a:pPr>
              <a:t>58</a:t>
            </a:fld>
            <a:endParaRPr lang="en-US" sz="1100">
              <a:solidFill>
                <a:srgbClr val="062F47"/>
              </a:solidFill>
              <a:latin typeface="Arial" charset="0"/>
              <a:cs typeface="Arial" charset="0"/>
              <a:sym typeface="Arial" charset="0"/>
            </a:endParaRPr>
          </a:p>
        </p:txBody>
      </p:sp>
      <p:grpSp>
        <p:nvGrpSpPr>
          <p:cNvPr id="26631" name="Group 72"/>
          <p:cNvGrpSpPr>
            <a:grpSpLocks/>
          </p:cNvGrpSpPr>
          <p:nvPr/>
        </p:nvGrpSpPr>
        <p:grpSpPr bwMode="auto">
          <a:xfrm>
            <a:off x="1168400" y="1608138"/>
            <a:ext cx="3328988" cy="1633537"/>
            <a:chOff x="0" y="0"/>
            <a:chExt cx="3040" cy="1434"/>
          </a:xfrm>
        </p:grpSpPr>
        <p:pic>
          <p:nvPicPr>
            <p:cNvPr id="26666" name="Picture 70"/>
            <p:cNvPicPr>
              <a:picLocks noChangeAspect="1" noChangeArrowheads="1"/>
            </p:cNvPicPr>
            <p:nvPr/>
          </p:nvPicPr>
          <p:blipFill>
            <a:blip r:embed="rId3">
              <a:extLst>
                <a:ext uri="{28A0092B-C50C-407E-A947-70E740481C1C}">
                  <a14:useLocalDpi xmlns:a14="http://schemas.microsoft.com/office/drawing/2010/main" val="0"/>
                </a:ext>
              </a:extLst>
            </a:blip>
            <a:srcRect l="13713" t="14214" r="66118" b="69986"/>
            <a:stretch>
              <a:fillRect/>
            </a:stretch>
          </p:blipFill>
          <p:spPr bwMode="auto">
            <a:xfrm>
              <a:off x="0" y="26"/>
              <a:ext cx="1384" cy="1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pic>
          <p:nvPicPr>
            <p:cNvPr id="26667" name="Picture 71"/>
            <p:cNvPicPr>
              <a:picLocks noChangeAspect="1" noChangeArrowheads="1"/>
            </p:cNvPicPr>
            <p:nvPr/>
          </p:nvPicPr>
          <p:blipFill>
            <a:blip r:embed="rId4">
              <a:extLst>
                <a:ext uri="{28A0092B-C50C-407E-A947-70E740481C1C}">
                  <a14:useLocalDpi xmlns:a14="http://schemas.microsoft.com/office/drawing/2010/main" val="0"/>
                </a:ext>
              </a:extLst>
            </a:blip>
            <a:srcRect l="12437" t="13538" r="50249" b="57854"/>
            <a:stretch>
              <a:fillRect/>
            </a:stretch>
          </p:blipFill>
          <p:spPr bwMode="auto">
            <a:xfrm>
              <a:off x="1600" y="0"/>
              <a:ext cx="1440" cy="1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grpSp>
      <p:graphicFrame>
        <p:nvGraphicFramePr>
          <p:cNvPr id="14" name="Group 3"/>
          <p:cNvGraphicFramePr>
            <a:graphicFrameLocks noGrp="1"/>
          </p:cNvGraphicFramePr>
          <p:nvPr/>
        </p:nvGraphicFramePr>
        <p:xfrm>
          <a:off x="5816600" y="1419225"/>
          <a:ext cx="3179763" cy="3986213"/>
        </p:xfrm>
        <a:graphic>
          <a:graphicData uri="http://schemas.openxmlformats.org/drawingml/2006/table">
            <a:tbl>
              <a:tblPr/>
              <a:tblGrid>
                <a:gridCol w="1327150">
                  <a:extLst>
                    <a:ext uri="{9D8B030D-6E8A-4147-A177-3AD203B41FA5}">
                      <a16:colId xmlns:a16="http://schemas.microsoft.com/office/drawing/2014/main" val="20000"/>
                    </a:ext>
                  </a:extLst>
                </a:gridCol>
                <a:gridCol w="1852613">
                  <a:extLst>
                    <a:ext uri="{9D8B030D-6E8A-4147-A177-3AD203B41FA5}">
                      <a16:colId xmlns:a16="http://schemas.microsoft.com/office/drawing/2014/main" val="20001"/>
                    </a:ext>
                  </a:extLst>
                </a:gridCol>
              </a:tblGrid>
              <a:tr h="336550">
                <a:tc>
                  <a:txBody>
                    <a:bodyPr/>
                    <a:lstStyle/>
                    <a:p>
                      <a:pPr marL="0" marR="0" lvl="0" indent="0" algn="l" defTabSz="914400" rtl="0" eaLnBrk="1" fontAlgn="base" latinLnBrk="0" hangingPunct="1">
                        <a:lnSpc>
                          <a:spcPct val="100000"/>
                        </a:lnSpc>
                        <a:spcBef>
                          <a:spcPct val="0"/>
                        </a:spcBef>
                        <a:spcAft>
                          <a:spcPct val="0"/>
                        </a:spcAft>
                        <a:buClrTx/>
                        <a:buSzPct val="100000"/>
                        <a:buFont typeface="Lucida Grande" charset="0"/>
                        <a:buNone/>
                        <a:tabLst>
                          <a:tab pos="800100" algn="l"/>
                        </a:tabLst>
                      </a:pPr>
                      <a:r>
                        <a:rPr kumimoji="0" lang="en-US" sz="1600" b="1" i="0" u="none" strike="noStrike" cap="none" normalizeH="0" baseline="0">
                          <a:ln>
                            <a:noFill/>
                          </a:ln>
                          <a:solidFill>
                            <a:schemeClr val="tx1"/>
                          </a:solidFill>
                          <a:effectLst/>
                          <a:latin typeface="Helvetica" charset="0"/>
                          <a:ea typeface="ＭＳ Ｐゴシック" charset="0"/>
                          <a:cs typeface="Helvetica" charset="0"/>
                          <a:sym typeface="Helvetica" charset="0"/>
                        </a:rPr>
                        <a:t>Family</a:t>
                      </a:r>
                    </a:p>
                  </a:txBody>
                  <a:tcPr marL="35728" marR="35728" marT="35717" marB="3571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alpha val="24706"/>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Lucida Grande" charset="0"/>
                        <a:buNone/>
                        <a:tabLst>
                          <a:tab pos="800100" algn="l"/>
                        </a:tabLst>
                      </a:pPr>
                      <a:r>
                        <a:rPr kumimoji="0" lang="en-US" sz="1600" b="0" i="0" u="none" strike="noStrike" cap="none" normalizeH="0" baseline="0">
                          <a:ln>
                            <a:noFill/>
                          </a:ln>
                          <a:solidFill>
                            <a:schemeClr val="tx1"/>
                          </a:solidFill>
                          <a:effectLst/>
                          <a:latin typeface="Helvetica" charset="0"/>
                          <a:ea typeface="ＭＳ Ｐゴシック" charset="0"/>
                          <a:cs typeface="Helvetica" charset="0"/>
                          <a:sym typeface="Helvetica" charset="0"/>
                        </a:rPr>
                        <a:t>Picornaviridae</a:t>
                      </a:r>
                    </a:p>
                  </a:txBody>
                  <a:tcPr marL="35728" marR="35728" marT="35717" marB="35717"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0200">
                <a:tc>
                  <a:txBody>
                    <a:bodyPr/>
                    <a:lstStyle/>
                    <a:p>
                      <a:pPr marL="0" marR="0" lvl="0" indent="0" algn="l" defTabSz="914400" rtl="0" eaLnBrk="1" fontAlgn="base" latinLnBrk="0" hangingPunct="1">
                        <a:lnSpc>
                          <a:spcPct val="100000"/>
                        </a:lnSpc>
                        <a:spcBef>
                          <a:spcPct val="0"/>
                        </a:spcBef>
                        <a:spcAft>
                          <a:spcPct val="0"/>
                        </a:spcAft>
                        <a:buClrTx/>
                        <a:buSzPct val="100000"/>
                        <a:buFont typeface="Lucida Grande" charset="0"/>
                        <a:buNone/>
                        <a:tabLst>
                          <a:tab pos="800100" algn="l"/>
                        </a:tabLst>
                      </a:pPr>
                      <a:r>
                        <a:rPr kumimoji="0" lang="en-US" sz="1600" b="1" i="0" u="none" strike="noStrike" cap="none" normalizeH="0" baseline="0">
                          <a:ln>
                            <a:noFill/>
                          </a:ln>
                          <a:solidFill>
                            <a:schemeClr val="tx1"/>
                          </a:solidFill>
                          <a:effectLst/>
                          <a:latin typeface="Helvetica" charset="0"/>
                          <a:ea typeface="ＭＳ Ｐゴシック" charset="0"/>
                          <a:cs typeface="Helvetica" charset="0"/>
                          <a:sym typeface="Helvetica" charset="0"/>
                        </a:rPr>
                        <a:t>Genus</a:t>
                      </a:r>
                    </a:p>
                  </a:txBody>
                  <a:tcPr marL="35728" marR="35728" marT="35717" marB="3571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alpha val="24706"/>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Lucida Grande" charset="0"/>
                        <a:buNone/>
                        <a:tabLst>
                          <a:tab pos="800100" algn="l"/>
                        </a:tabLst>
                      </a:pPr>
                      <a:r>
                        <a:rPr kumimoji="0" lang="en-US" sz="1600" b="0" i="1" u="none" strike="noStrike" cap="none" normalizeH="0" baseline="0">
                          <a:ln>
                            <a:noFill/>
                          </a:ln>
                          <a:solidFill>
                            <a:schemeClr val="tx1"/>
                          </a:solidFill>
                          <a:effectLst/>
                          <a:latin typeface="Helvetica" charset="0"/>
                          <a:ea typeface="ＭＳ Ｐゴシック" charset="0"/>
                          <a:cs typeface="Helvetica" charset="0"/>
                          <a:sym typeface="Helvetica" charset="0"/>
                        </a:rPr>
                        <a:t>Senecavirus</a:t>
                      </a:r>
                    </a:p>
                  </a:txBody>
                  <a:tcPr marL="35728" marR="35728" marT="35717" marB="35717"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1025">
                <a:tc>
                  <a:txBody>
                    <a:bodyPr/>
                    <a:lstStyle/>
                    <a:p>
                      <a:pPr marL="0" marR="0" lvl="0" indent="0" algn="l" defTabSz="914400" rtl="0" eaLnBrk="1" fontAlgn="base" latinLnBrk="0" hangingPunct="1">
                        <a:lnSpc>
                          <a:spcPct val="100000"/>
                        </a:lnSpc>
                        <a:spcBef>
                          <a:spcPct val="0"/>
                        </a:spcBef>
                        <a:spcAft>
                          <a:spcPct val="0"/>
                        </a:spcAft>
                        <a:buClrTx/>
                        <a:buSzPct val="100000"/>
                        <a:buFont typeface="Lucida Grande" charset="0"/>
                        <a:buNone/>
                        <a:tabLst>
                          <a:tab pos="800100" algn="l"/>
                        </a:tabLst>
                      </a:pPr>
                      <a:r>
                        <a:rPr kumimoji="0" lang="en-US" sz="1600" b="1" i="0" u="none" strike="noStrike" cap="none" normalizeH="0" baseline="0">
                          <a:ln>
                            <a:noFill/>
                          </a:ln>
                          <a:solidFill>
                            <a:schemeClr val="tx1"/>
                          </a:solidFill>
                          <a:effectLst/>
                          <a:latin typeface="Helvetica" charset="0"/>
                          <a:ea typeface="ＭＳ Ｐゴシック" charset="0"/>
                          <a:cs typeface="Helvetica" charset="0"/>
                          <a:sym typeface="Helvetica" charset="0"/>
                        </a:rPr>
                        <a:t>Nucleic Acid</a:t>
                      </a:r>
                    </a:p>
                  </a:txBody>
                  <a:tcPr marL="35728" marR="35728" marT="35717" marB="3571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alpha val="24706"/>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Lucida Grande" charset="0"/>
                        <a:buNone/>
                        <a:tabLst>
                          <a:tab pos="800100" algn="l"/>
                        </a:tabLst>
                      </a:pPr>
                      <a:r>
                        <a:rPr kumimoji="0" lang="en-US" sz="1600" b="0" i="0" u="none" strike="noStrike" cap="none" normalizeH="0" baseline="0">
                          <a:ln>
                            <a:noFill/>
                          </a:ln>
                          <a:solidFill>
                            <a:schemeClr val="tx1"/>
                          </a:solidFill>
                          <a:effectLst/>
                          <a:latin typeface="Helvetica" charset="0"/>
                          <a:ea typeface="ＭＳ Ｐゴシック" charset="0"/>
                          <a:cs typeface="Helvetica" charset="0"/>
                          <a:sym typeface="Helvetica" charset="0"/>
                        </a:rPr>
                        <a:t>+RNA</a:t>
                      </a:r>
                    </a:p>
                  </a:txBody>
                  <a:tcPr marL="35728" marR="35728" marT="35717" marB="35717"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1025">
                <a:tc>
                  <a:txBody>
                    <a:bodyPr/>
                    <a:lstStyle/>
                    <a:p>
                      <a:pPr marL="0" marR="0" lvl="0" indent="0" algn="l" defTabSz="914400" rtl="0" eaLnBrk="1" fontAlgn="base" latinLnBrk="0" hangingPunct="1">
                        <a:lnSpc>
                          <a:spcPct val="100000"/>
                        </a:lnSpc>
                        <a:spcBef>
                          <a:spcPct val="0"/>
                        </a:spcBef>
                        <a:spcAft>
                          <a:spcPct val="0"/>
                        </a:spcAft>
                        <a:buClrTx/>
                        <a:buSzPct val="100000"/>
                        <a:buFont typeface="Lucida Grande" charset="0"/>
                        <a:buNone/>
                        <a:tabLst>
                          <a:tab pos="800100" algn="l"/>
                        </a:tabLst>
                      </a:pPr>
                      <a:r>
                        <a:rPr kumimoji="0" lang="en-US" sz="1600" b="1" i="0" u="none" strike="noStrike" cap="none" normalizeH="0" baseline="0" dirty="0">
                          <a:ln>
                            <a:noFill/>
                          </a:ln>
                          <a:solidFill>
                            <a:schemeClr val="tx1"/>
                          </a:solidFill>
                          <a:effectLst/>
                          <a:latin typeface="Helvetica" charset="0"/>
                          <a:ea typeface="ＭＳ Ｐゴシック" charset="0"/>
                          <a:cs typeface="Helvetica" charset="0"/>
                          <a:sym typeface="Helvetica" charset="0"/>
                        </a:rPr>
                        <a:t>Genome Size</a:t>
                      </a:r>
                    </a:p>
                  </a:txBody>
                  <a:tcPr marL="35728" marR="35728" marT="35717" marB="3571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alpha val="24706"/>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Lucida Grande" charset="0"/>
                        <a:buNone/>
                        <a:tabLst>
                          <a:tab pos="800100" algn="l"/>
                        </a:tabLst>
                      </a:pPr>
                      <a:r>
                        <a:rPr kumimoji="0" lang="en-US" sz="1600" b="0" i="0" u="none" strike="noStrike" cap="none" normalizeH="0" baseline="0">
                          <a:ln>
                            <a:noFill/>
                          </a:ln>
                          <a:solidFill>
                            <a:schemeClr val="tx1"/>
                          </a:solidFill>
                          <a:effectLst/>
                          <a:latin typeface="Helvetica" charset="0"/>
                          <a:ea typeface="ＭＳ Ｐゴシック" charset="0"/>
                          <a:cs typeface="Helvetica" charset="0"/>
                          <a:sym typeface="Helvetica" charset="0"/>
                        </a:rPr>
                        <a:t>7.3 kb</a:t>
                      </a:r>
                    </a:p>
                  </a:txBody>
                  <a:tcPr marL="35728" marR="35728" marT="35717" marB="35717"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0200">
                <a:tc>
                  <a:txBody>
                    <a:bodyPr/>
                    <a:lstStyle/>
                    <a:p>
                      <a:pPr marL="0" marR="0" lvl="0" indent="0" algn="l" defTabSz="914400" rtl="0" eaLnBrk="1" fontAlgn="base" latinLnBrk="0" hangingPunct="1">
                        <a:lnSpc>
                          <a:spcPct val="100000"/>
                        </a:lnSpc>
                        <a:spcBef>
                          <a:spcPct val="0"/>
                        </a:spcBef>
                        <a:spcAft>
                          <a:spcPct val="0"/>
                        </a:spcAft>
                        <a:buClrTx/>
                        <a:buSzPct val="100000"/>
                        <a:buFont typeface="Lucida Grande" charset="0"/>
                        <a:buNone/>
                        <a:tabLst>
                          <a:tab pos="800100" algn="l"/>
                        </a:tabLst>
                      </a:pPr>
                      <a:r>
                        <a:rPr kumimoji="0" lang="en-US" sz="1600" b="1" i="0" u="none" strike="noStrike" cap="none" normalizeH="0" baseline="0">
                          <a:ln>
                            <a:noFill/>
                          </a:ln>
                          <a:solidFill>
                            <a:schemeClr val="tx1"/>
                          </a:solidFill>
                          <a:effectLst/>
                          <a:latin typeface="Helvetica" charset="0"/>
                          <a:ea typeface="ＭＳ Ｐゴシック" charset="0"/>
                          <a:cs typeface="Helvetica" charset="0"/>
                          <a:sym typeface="Helvetica" charset="0"/>
                        </a:rPr>
                        <a:t>Proteins</a:t>
                      </a:r>
                    </a:p>
                  </a:txBody>
                  <a:tcPr marL="35728" marR="35728" marT="35717" marB="3571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alpha val="24706"/>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Lucida Grande" charset="0"/>
                        <a:buNone/>
                        <a:tabLst>
                          <a:tab pos="800100" algn="l"/>
                        </a:tabLst>
                      </a:pPr>
                      <a:r>
                        <a:rPr kumimoji="0" lang="en-US" sz="1600" b="0" i="0" u="none" strike="noStrike" cap="none" normalizeH="0" baseline="0">
                          <a:ln>
                            <a:noFill/>
                          </a:ln>
                          <a:solidFill>
                            <a:schemeClr val="tx1"/>
                          </a:solidFill>
                          <a:effectLst/>
                          <a:latin typeface="Helvetica" charset="0"/>
                          <a:ea typeface="ＭＳ Ｐゴシック" charset="0"/>
                          <a:cs typeface="Helvetica" charset="0"/>
                          <a:sym typeface="Helvetica" charset="0"/>
                        </a:rPr>
                        <a:t>P1, 2C, 3C, 3D</a:t>
                      </a:r>
                    </a:p>
                  </a:txBody>
                  <a:tcPr marL="35728" marR="35728" marT="35717" marB="35717"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1025">
                <a:tc>
                  <a:txBody>
                    <a:bodyPr/>
                    <a:lstStyle/>
                    <a:p>
                      <a:pPr marL="0" marR="0" lvl="0" indent="0" algn="l" defTabSz="914400" rtl="0" eaLnBrk="1" fontAlgn="base" latinLnBrk="0" hangingPunct="1">
                        <a:lnSpc>
                          <a:spcPct val="100000"/>
                        </a:lnSpc>
                        <a:spcBef>
                          <a:spcPct val="0"/>
                        </a:spcBef>
                        <a:spcAft>
                          <a:spcPct val="0"/>
                        </a:spcAft>
                        <a:buClrTx/>
                        <a:buSzPct val="100000"/>
                        <a:buFont typeface="Lucida Grande" charset="0"/>
                        <a:buNone/>
                        <a:tabLst>
                          <a:tab pos="800100" algn="l"/>
                        </a:tabLst>
                      </a:pPr>
                      <a:r>
                        <a:rPr kumimoji="0" lang="en-US" sz="1600" b="1" i="0" u="none" strike="noStrike" cap="none" normalizeH="0" baseline="0">
                          <a:ln>
                            <a:noFill/>
                          </a:ln>
                          <a:solidFill>
                            <a:schemeClr val="tx1"/>
                          </a:solidFill>
                          <a:effectLst/>
                          <a:latin typeface="Helvetica" charset="0"/>
                          <a:ea typeface="ＭＳ Ｐゴシック" charset="0"/>
                          <a:cs typeface="Helvetica" charset="0"/>
                          <a:sym typeface="Helvetica" charset="0"/>
                        </a:rPr>
                        <a:t>Capsid Type</a:t>
                      </a:r>
                    </a:p>
                  </a:txBody>
                  <a:tcPr marL="35728" marR="35728" marT="35717" marB="3571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alpha val="24706"/>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Lucida Grande" charset="0"/>
                        <a:buNone/>
                        <a:tabLst>
                          <a:tab pos="800100" algn="l"/>
                        </a:tabLst>
                      </a:pPr>
                      <a:r>
                        <a:rPr kumimoji="0" lang="en-US" sz="1600" b="0" i="0" u="none" strike="noStrike" cap="none" normalizeH="0" baseline="0">
                          <a:ln>
                            <a:noFill/>
                          </a:ln>
                          <a:solidFill>
                            <a:schemeClr val="tx1"/>
                          </a:solidFill>
                          <a:effectLst/>
                          <a:latin typeface="Helvetica" charset="0"/>
                          <a:ea typeface="ＭＳ Ｐゴシック" charset="0"/>
                          <a:cs typeface="Helvetica" charset="0"/>
                          <a:sym typeface="Helvetica" charset="0"/>
                        </a:rPr>
                        <a:t>Icosahedral</a:t>
                      </a:r>
                    </a:p>
                  </a:txBody>
                  <a:tcPr marL="35728" marR="35728" marT="35717" marB="35717"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0200">
                <a:tc>
                  <a:txBody>
                    <a:bodyPr/>
                    <a:lstStyle/>
                    <a:p>
                      <a:pPr marL="0" marR="0" lvl="0" indent="0" algn="l" defTabSz="914400" rtl="0" eaLnBrk="1" fontAlgn="base" latinLnBrk="0" hangingPunct="1">
                        <a:lnSpc>
                          <a:spcPct val="100000"/>
                        </a:lnSpc>
                        <a:spcBef>
                          <a:spcPct val="0"/>
                        </a:spcBef>
                        <a:spcAft>
                          <a:spcPct val="0"/>
                        </a:spcAft>
                        <a:buClrTx/>
                        <a:buSzPct val="100000"/>
                        <a:buFont typeface="Lucida Grande" charset="0"/>
                        <a:buNone/>
                        <a:tabLst>
                          <a:tab pos="800100" algn="l"/>
                        </a:tabLst>
                      </a:pPr>
                      <a:r>
                        <a:rPr kumimoji="0" lang="en-US" sz="1600" b="1" i="0" u="none" strike="noStrike" cap="none" normalizeH="0" baseline="0">
                          <a:ln>
                            <a:noFill/>
                          </a:ln>
                          <a:solidFill>
                            <a:schemeClr val="tx1"/>
                          </a:solidFill>
                          <a:effectLst/>
                          <a:latin typeface="Helvetica" charset="0"/>
                          <a:ea typeface="ＭＳ Ｐゴシック" charset="0"/>
                          <a:cs typeface="Helvetica" charset="0"/>
                          <a:sym typeface="Helvetica" charset="0"/>
                        </a:rPr>
                        <a:t>Capsid</a:t>
                      </a:r>
                    </a:p>
                  </a:txBody>
                  <a:tcPr marL="35728" marR="35728" marT="35717" marB="3571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alpha val="24706"/>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Lucida Grande" charset="0"/>
                        <a:buNone/>
                        <a:tabLst>
                          <a:tab pos="800100" algn="l"/>
                        </a:tabLst>
                      </a:pPr>
                      <a:r>
                        <a:rPr kumimoji="0" lang="en-US" sz="1600" b="0" i="0" u="none" strike="noStrike" cap="none" normalizeH="0" baseline="0">
                          <a:ln>
                            <a:noFill/>
                          </a:ln>
                          <a:solidFill>
                            <a:schemeClr val="tx1"/>
                          </a:solidFill>
                          <a:effectLst/>
                          <a:latin typeface="Helvetica" charset="0"/>
                          <a:ea typeface="ＭＳ Ｐゴシック" charset="0"/>
                          <a:cs typeface="Helvetica" charset="0"/>
                          <a:sym typeface="Helvetica" charset="0"/>
                        </a:rPr>
                        <a:t>325 Å</a:t>
                      </a:r>
                    </a:p>
                  </a:txBody>
                  <a:tcPr marL="35728" marR="35728" marT="35717" marB="35717"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0200">
                <a:tc>
                  <a:txBody>
                    <a:bodyPr/>
                    <a:lstStyle/>
                    <a:p>
                      <a:pPr marL="0" marR="0" lvl="0" indent="0" algn="l" defTabSz="914400" rtl="0" eaLnBrk="1" fontAlgn="base" latinLnBrk="0" hangingPunct="1">
                        <a:lnSpc>
                          <a:spcPct val="100000"/>
                        </a:lnSpc>
                        <a:spcBef>
                          <a:spcPct val="0"/>
                        </a:spcBef>
                        <a:spcAft>
                          <a:spcPct val="0"/>
                        </a:spcAft>
                        <a:buClrTx/>
                        <a:buSzPct val="100000"/>
                        <a:buFont typeface="Lucida Grande" charset="0"/>
                        <a:buNone/>
                        <a:tabLst>
                          <a:tab pos="800100" algn="l"/>
                        </a:tabLst>
                      </a:pPr>
                      <a:r>
                        <a:rPr kumimoji="0" lang="en-US" sz="1600" b="1" i="0" u="none" strike="noStrike" cap="none" normalizeH="0" baseline="0">
                          <a:ln>
                            <a:noFill/>
                          </a:ln>
                          <a:solidFill>
                            <a:schemeClr val="tx1"/>
                          </a:solidFill>
                          <a:effectLst/>
                          <a:latin typeface="Helvetica" charset="0"/>
                          <a:ea typeface="ＭＳ Ｐゴシック" charset="0"/>
                          <a:cs typeface="Helvetica" charset="0"/>
                          <a:sym typeface="Helvetica" charset="0"/>
                        </a:rPr>
                        <a:t>Subunits</a:t>
                      </a:r>
                    </a:p>
                  </a:txBody>
                  <a:tcPr marL="35728" marR="35728" marT="35717" marB="3571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alpha val="24706"/>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Lucida Grande" charset="0"/>
                        <a:buNone/>
                        <a:tabLst>
                          <a:tab pos="800100" algn="l"/>
                        </a:tabLst>
                      </a:pPr>
                      <a:r>
                        <a:rPr kumimoji="0" lang="en-US" sz="1600" b="0" i="0" u="none" strike="noStrike" cap="none" normalizeH="0" baseline="0">
                          <a:ln>
                            <a:noFill/>
                          </a:ln>
                          <a:solidFill>
                            <a:schemeClr val="tx1"/>
                          </a:solidFill>
                          <a:effectLst/>
                          <a:latin typeface="Helvetica" charset="0"/>
                          <a:ea typeface="ＭＳ Ｐゴシック" charset="0"/>
                          <a:cs typeface="Helvetica" charset="0"/>
                          <a:sym typeface="Helvetica" charset="0"/>
                        </a:rPr>
                        <a:t>60</a:t>
                      </a:r>
                    </a:p>
                  </a:txBody>
                  <a:tcPr marL="35728" marR="35728" marT="35717" marB="35717"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85788">
                <a:tc>
                  <a:txBody>
                    <a:bodyPr/>
                    <a:lstStyle/>
                    <a:p>
                      <a:pPr marL="0" marR="0" lvl="0" indent="0" algn="l" defTabSz="914400" rtl="0" eaLnBrk="1" fontAlgn="base" latinLnBrk="0" hangingPunct="1">
                        <a:lnSpc>
                          <a:spcPct val="100000"/>
                        </a:lnSpc>
                        <a:spcBef>
                          <a:spcPct val="0"/>
                        </a:spcBef>
                        <a:spcAft>
                          <a:spcPct val="0"/>
                        </a:spcAft>
                        <a:buClrTx/>
                        <a:buSzPct val="100000"/>
                        <a:buFont typeface="Lucida Grande" charset="0"/>
                        <a:buNone/>
                        <a:tabLst>
                          <a:tab pos="800100" algn="l"/>
                        </a:tabLst>
                      </a:pPr>
                      <a:r>
                        <a:rPr kumimoji="0" lang="en-US" sz="1600" b="1" i="0" u="none" strike="noStrike" cap="none" normalizeH="0" baseline="0">
                          <a:ln>
                            <a:noFill/>
                          </a:ln>
                          <a:solidFill>
                            <a:schemeClr val="tx1"/>
                          </a:solidFill>
                          <a:effectLst/>
                          <a:latin typeface="Helvetica" charset="0"/>
                          <a:ea typeface="ＭＳ Ｐゴシック" charset="0"/>
                          <a:cs typeface="Helvetica" charset="0"/>
                          <a:sym typeface="Helvetica" charset="0"/>
                        </a:rPr>
                        <a:t>Protomers</a:t>
                      </a:r>
                    </a:p>
                  </a:txBody>
                  <a:tcPr marL="35728" marR="35728" marT="35717" marB="3571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0000">
                        <a:alpha val="24706"/>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00000"/>
                        <a:buFont typeface="Lucida Grande" charset="0"/>
                        <a:buNone/>
                        <a:tabLst>
                          <a:tab pos="800100" algn="l"/>
                        </a:tabLst>
                      </a:pPr>
                      <a:r>
                        <a:rPr kumimoji="0" lang="en-US" sz="1600" b="0" i="0" u="none" strike="noStrike" cap="none" normalizeH="0" baseline="0" dirty="0">
                          <a:ln>
                            <a:noFill/>
                          </a:ln>
                          <a:solidFill>
                            <a:schemeClr val="tx1"/>
                          </a:solidFill>
                          <a:effectLst/>
                          <a:latin typeface="Helvetica" charset="0"/>
                          <a:ea typeface="ＭＳ Ｐゴシック" charset="0"/>
                          <a:cs typeface="Helvetica" charset="0"/>
                          <a:sym typeface="Helvetica" charset="0"/>
                        </a:rPr>
                        <a:t>VP1, VP2, VP3, VP4</a:t>
                      </a:r>
                    </a:p>
                  </a:txBody>
                  <a:tcPr marL="35728" marR="35728" marT="35717" marB="35717"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150" y="3617913"/>
            <a:ext cx="5632450" cy="2663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6665" name="Rectangle 73"/>
          <p:cNvSpPr>
            <a:spLocks/>
          </p:cNvSpPr>
          <p:nvPr/>
        </p:nvSpPr>
        <p:spPr bwMode="auto">
          <a:xfrm>
            <a:off x="402342" y="6411853"/>
            <a:ext cx="88392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38" bIns="0"/>
          <a:lstStyle/>
          <a:p>
            <a:pPr marL="39688"/>
            <a:r>
              <a:rPr lang="en-US" sz="1200" dirty="0" err="1">
                <a:solidFill>
                  <a:srgbClr val="000000"/>
                </a:solidFill>
                <a:latin typeface="Helvetica" charset="0"/>
                <a:cs typeface="Helvetica" charset="0"/>
                <a:sym typeface="Helvetica" charset="0"/>
              </a:rPr>
              <a:t>Venkataraman</a:t>
            </a:r>
            <a:r>
              <a:rPr lang="en-US" sz="1200" dirty="0">
                <a:solidFill>
                  <a:srgbClr val="000000"/>
                </a:solidFill>
                <a:latin typeface="Helvetica" charset="0"/>
                <a:cs typeface="Helvetica" charset="0"/>
                <a:sym typeface="Helvetica" charset="0"/>
              </a:rPr>
              <a:t> et al., Structure (2008); Hales et al., Journal Gen Virology (2008); Reddy, P.S. et al. JNCI (2007)</a:t>
            </a:r>
          </a:p>
        </p:txBody>
      </p:sp>
    </p:spTree>
    <p:extLst>
      <p:ext uri="{BB962C8B-B14F-4D97-AF65-F5344CB8AC3E}">
        <p14:creationId xmlns:p14="http://schemas.microsoft.com/office/powerpoint/2010/main" val="2502291855"/>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427038"/>
            <a:ext cx="2116137"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
        <p:nvSpPr>
          <p:cNvPr id="27650" name="Rectangle 2"/>
          <p:cNvSpPr>
            <a:spLocks/>
          </p:cNvSpPr>
          <p:nvPr/>
        </p:nvSpPr>
        <p:spPr bwMode="auto">
          <a:xfrm>
            <a:off x="0" y="6751638"/>
            <a:ext cx="9144000" cy="115887"/>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27651" name="Rectangle 3"/>
          <p:cNvSpPr>
            <a:spLocks/>
          </p:cNvSpPr>
          <p:nvPr/>
        </p:nvSpPr>
        <p:spPr bwMode="auto">
          <a:xfrm>
            <a:off x="0" y="0"/>
            <a:ext cx="9144000" cy="231775"/>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27652" name="Rectangle 4"/>
          <p:cNvSpPr>
            <a:spLocks/>
          </p:cNvSpPr>
          <p:nvPr/>
        </p:nvSpPr>
        <p:spPr bwMode="auto">
          <a:xfrm>
            <a:off x="0" y="1249363"/>
            <a:ext cx="9144000" cy="26987"/>
          </a:xfrm>
          <a:prstGeom prst="rect">
            <a:avLst/>
          </a:prstGeom>
          <a:solidFill>
            <a:srgbClr val="062F47"/>
          </a:soli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27653" name="Rectangle 6"/>
          <p:cNvSpPr>
            <a:spLocks/>
          </p:cNvSpPr>
          <p:nvPr/>
        </p:nvSpPr>
        <p:spPr bwMode="auto">
          <a:xfrm>
            <a:off x="17463" y="268288"/>
            <a:ext cx="9010650" cy="592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20" bIns="0" anchor="ctr"/>
          <a:lstStyle/>
          <a:p>
            <a:pPr marL="39688"/>
            <a:r>
              <a:rPr lang="en-US" sz="3000" dirty="0">
                <a:solidFill>
                  <a:srgbClr val="062F47"/>
                </a:solidFill>
                <a:ea typeface="ＭＳ Ｐゴシック" charset="0"/>
                <a:cs typeface="ＭＳ Ｐゴシック" charset="0"/>
                <a:sym typeface="Georgia" charset="0"/>
              </a:rPr>
              <a:t>	</a:t>
            </a:r>
            <a:r>
              <a:rPr lang="en-US" sz="3000" b="1" dirty="0">
                <a:solidFill>
                  <a:srgbClr val="062F47"/>
                </a:solidFill>
                <a:ea typeface="ＭＳ Ｐゴシック" charset="0"/>
                <a:cs typeface="ＭＳ Ｐゴシック" charset="0"/>
                <a:sym typeface="Georgia" charset="0"/>
              </a:rPr>
              <a:t>Seneca Valley Virus (SVV) Features</a:t>
            </a:r>
          </a:p>
        </p:txBody>
      </p:sp>
      <p:sp>
        <p:nvSpPr>
          <p:cNvPr id="6151" name="Text Box 7"/>
          <p:cNvSpPr txBox="1">
            <a:spLocks noChangeArrowheads="1"/>
          </p:cNvSpPr>
          <p:nvPr/>
        </p:nvSpPr>
        <p:spPr bwMode="auto">
          <a:xfrm>
            <a:off x="8404225" y="6473825"/>
            <a:ext cx="158750" cy="2238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4261" tIns="32130" rIns="64261" bIns="32130"/>
          <a:lstStyle>
            <a:lvl1pPr>
              <a:defRPr sz="1200">
                <a:solidFill>
                  <a:schemeClr val="tx1"/>
                </a:solidFill>
                <a:latin typeface="Times" charset="0"/>
                <a:ea typeface="ＭＳ Ｐゴシック" charset="0"/>
              </a:defRPr>
            </a:lvl1pPr>
            <a:lvl2pPr>
              <a:defRPr sz="1200">
                <a:solidFill>
                  <a:schemeClr val="tx1"/>
                </a:solidFill>
                <a:latin typeface="Times" charset="0"/>
                <a:ea typeface="ＭＳ Ｐゴシック" charset="0"/>
              </a:defRPr>
            </a:lvl2pPr>
            <a:lvl3pPr>
              <a:defRPr sz="1200">
                <a:solidFill>
                  <a:schemeClr val="tx1"/>
                </a:solidFill>
                <a:latin typeface="Times" charset="0"/>
                <a:ea typeface="ＭＳ Ｐゴシック" charset="0"/>
              </a:defRPr>
            </a:lvl3pPr>
            <a:lvl4pPr>
              <a:defRPr sz="1200">
                <a:solidFill>
                  <a:schemeClr val="tx1"/>
                </a:solidFill>
                <a:latin typeface="Times" charset="0"/>
                <a:ea typeface="ＭＳ Ｐゴシック" charset="0"/>
              </a:defRPr>
            </a:lvl4pPr>
            <a:lvl5pPr>
              <a:defRPr sz="1200">
                <a:solidFill>
                  <a:schemeClr val="tx1"/>
                </a:solidFill>
                <a:latin typeface="Times" charset="0"/>
                <a:ea typeface="ＭＳ Ｐゴシック" charset="0"/>
              </a:defRPr>
            </a:lvl5pPr>
            <a:lvl6pPr fontAlgn="base">
              <a:spcBef>
                <a:spcPct val="0"/>
              </a:spcBef>
              <a:spcAft>
                <a:spcPct val="0"/>
              </a:spcAft>
              <a:defRPr sz="1200">
                <a:solidFill>
                  <a:schemeClr val="tx1"/>
                </a:solidFill>
                <a:latin typeface="Times" charset="0"/>
                <a:ea typeface="ＭＳ Ｐゴシック" charset="0"/>
              </a:defRPr>
            </a:lvl6pPr>
            <a:lvl7pPr fontAlgn="base">
              <a:spcBef>
                <a:spcPct val="0"/>
              </a:spcBef>
              <a:spcAft>
                <a:spcPct val="0"/>
              </a:spcAft>
              <a:defRPr sz="1200">
                <a:solidFill>
                  <a:schemeClr val="tx1"/>
                </a:solidFill>
                <a:latin typeface="Times" charset="0"/>
                <a:ea typeface="ＭＳ Ｐゴシック" charset="0"/>
              </a:defRPr>
            </a:lvl7pPr>
            <a:lvl8pPr fontAlgn="base">
              <a:spcBef>
                <a:spcPct val="0"/>
              </a:spcBef>
              <a:spcAft>
                <a:spcPct val="0"/>
              </a:spcAft>
              <a:defRPr sz="1200">
                <a:solidFill>
                  <a:schemeClr val="tx1"/>
                </a:solidFill>
                <a:latin typeface="Times" charset="0"/>
                <a:ea typeface="ＭＳ Ｐゴシック" charset="0"/>
              </a:defRPr>
            </a:lvl8pPr>
            <a:lvl9pPr fontAlgn="base">
              <a:spcBef>
                <a:spcPct val="0"/>
              </a:spcBef>
              <a:spcAft>
                <a:spcPct val="0"/>
              </a:spcAft>
              <a:defRPr sz="1200">
                <a:solidFill>
                  <a:schemeClr val="tx1"/>
                </a:solidFill>
                <a:latin typeface="Times" charset="0"/>
                <a:ea typeface="ＭＳ Ｐゴシック" charset="0"/>
              </a:defRPr>
            </a:lvl9pPr>
          </a:lstStyle>
          <a:p>
            <a:pPr algn="ctr">
              <a:defRPr/>
            </a:pPr>
            <a:fld id="{EF541B74-311A-164C-BF51-B4772900788B}" type="slidenum">
              <a:rPr lang="en-US" sz="1100">
                <a:solidFill>
                  <a:srgbClr val="062F47"/>
                </a:solidFill>
                <a:latin typeface="Arial" charset="0"/>
                <a:cs typeface="Arial" charset="0"/>
                <a:sym typeface="Arial" charset="0"/>
              </a:rPr>
              <a:pPr algn="ctr">
                <a:defRPr/>
              </a:pPr>
              <a:t>59</a:t>
            </a:fld>
            <a:endParaRPr lang="en-US" sz="1100">
              <a:solidFill>
                <a:srgbClr val="062F47"/>
              </a:solidFill>
              <a:latin typeface="Arial" charset="0"/>
              <a:cs typeface="Arial" charset="0"/>
              <a:sym typeface="Arial" charset="0"/>
            </a:endParaRPr>
          </a:p>
        </p:txBody>
      </p:sp>
      <p:sp>
        <p:nvSpPr>
          <p:cNvPr id="11" name="Content Placeholder 2"/>
          <p:cNvSpPr>
            <a:spLocks noGrp="1"/>
          </p:cNvSpPr>
          <p:nvPr>
            <p:ph idx="1"/>
          </p:nvPr>
        </p:nvSpPr>
        <p:spPr>
          <a:xfrm>
            <a:off x="213756" y="1392238"/>
            <a:ext cx="8930244" cy="4970462"/>
          </a:xfrm>
        </p:spPr>
        <p:txBody>
          <a:bodyPr>
            <a:normAutofit/>
          </a:bodyPr>
          <a:lstStyle/>
          <a:p>
            <a:pPr>
              <a:defRPr/>
            </a:pPr>
            <a:r>
              <a:rPr lang="en-US" sz="2400" dirty="0">
                <a:solidFill>
                  <a:srgbClr val="09203B"/>
                </a:solidFill>
                <a:latin typeface="Arial"/>
                <a:cs typeface="Arial"/>
              </a:rPr>
              <a:t>Administer intravenously; does </a:t>
            </a:r>
            <a:r>
              <a:rPr lang="en-US" sz="2400" u="sng" dirty="0">
                <a:solidFill>
                  <a:srgbClr val="09203B"/>
                </a:solidFill>
                <a:latin typeface="Arial"/>
                <a:cs typeface="Arial"/>
              </a:rPr>
              <a:t>not</a:t>
            </a:r>
            <a:r>
              <a:rPr lang="en-US" sz="2400" dirty="0">
                <a:solidFill>
                  <a:srgbClr val="09203B"/>
                </a:solidFill>
                <a:latin typeface="Arial"/>
                <a:cs typeface="Arial"/>
              </a:rPr>
              <a:t> integrate w/ host genome</a:t>
            </a:r>
          </a:p>
          <a:p>
            <a:pPr>
              <a:defRPr/>
            </a:pPr>
            <a:r>
              <a:rPr lang="en-US" sz="2400" dirty="0">
                <a:solidFill>
                  <a:srgbClr val="09203B"/>
                </a:solidFill>
                <a:latin typeface="Arial"/>
                <a:cs typeface="Arial"/>
              </a:rPr>
              <a:t>Replication competent and persists appx. one month</a:t>
            </a:r>
          </a:p>
          <a:p>
            <a:pPr>
              <a:defRPr/>
            </a:pPr>
            <a:r>
              <a:rPr lang="en-US" sz="2400" dirty="0">
                <a:solidFill>
                  <a:srgbClr val="09203B"/>
                </a:solidFill>
                <a:latin typeface="Arial"/>
                <a:cs typeface="Arial"/>
              </a:rPr>
              <a:t>No DNA stage; immunologically stable</a:t>
            </a:r>
          </a:p>
          <a:p>
            <a:pPr>
              <a:defRPr/>
            </a:pPr>
            <a:r>
              <a:rPr lang="en-US" sz="2400" dirty="0">
                <a:solidFill>
                  <a:srgbClr val="09203B"/>
                </a:solidFill>
                <a:latin typeface="Arial"/>
                <a:cs typeface="Arial"/>
              </a:rPr>
              <a:t>Systemically available</a:t>
            </a:r>
          </a:p>
          <a:p>
            <a:pPr lvl="1">
              <a:defRPr/>
            </a:pPr>
            <a:r>
              <a:rPr lang="en-US" sz="2000" u="sng" dirty="0">
                <a:solidFill>
                  <a:srgbClr val="09203B"/>
                </a:solidFill>
                <a:latin typeface="Arial"/>
                <a:cs typeface="Arial"/>
              </a:rPr>
              <a:t>Not</a:t>
            </a:r>
            <a:r>
              <a:rPr lang="en-US" sz="2000" dirty="0">
                <a:solidFill>
                  <a:srgbClr val="09203B"/>
                </a:solidFill>
                <a:latin typeface="Arial"/>
                <a:cs typeface="Arial"/>
              </a:rPr>
              <a:t> inactivated by blood components</a:t>
            </a:r>
          </a:p>
          <a:p>
            <a:pPr lvl="1">
              <a:defRPr/>
            </a:pPr>
            <a:r>
              <a:rPr lang="en-US" sz="2000" dirty="0">
                <a:solidFill>
                  <a:srgbClr val="09203B"/>
                </a:solidFill>
                <a:latin typeface="Arial"/>
                <a:cs typeface="Arial"/>
              </a:rPr>
              <a:t>Does </a:t>
            </a:r>
            <a:r>
              <a:rPr lang="en-US" sz="2000" u="sng" dirty="0">
                <a:solidFill>
                  <a:srgbClr val="09203B"/>
                </a:solidFill>
                <a:latin typeface="Arial"/>
                <a:cs typeface="Arial"/>
              </a:rPr>
              <a:t>not</a:t>
            </a:r>
            <a:r>
              <a:rPr lang="en-US" sz="2000" dirty="0">
                <a:solidFill>
                  <a:srgbClr val="09203B"/>
                </a:solidFill>
                <a:latin typeface="Arial"/>
                <a:cs typeface="Arial"/>
              </a:rPr>
              <a:t> cause </a:t>
            </a:r>
            <a:r>
              <a:rPr lang="en-US" sz="2000" dirty="0" err="1">
                <a:solidFill>
                  <a:srgbClr val="09203B"/>
                </a:solidFill>
                <a:latin typeface="Arial"/>
                <a:cs typeface="Arial"/>
              </a:rPr>
              <a:t>hemagglutination</a:t>
            </a:r>
            <a:endParaRPr lang="en-US" sz="2000" dirty="0">
              <a:solidFill>
                <a:srgbClr val="09203B"/>
              </a:solidFill>
              <a:latin typeface="Arial"/>
              <a:cs typeface="Arial"/>
            </a:endParaRPr>
          </a:p>
          <a:p>
            <a:pPr lvl="1">
              <a:defRPr/>
            </a:pPr>
            <a:r>
              <a:rPr lang="en-US" sz="2000" dirty="0">
                <a:solidFill>
                  <a:srgbClr val="09203B"/>
                </a:solidFill>
                <a:latin typeface="Arial"/>
                <a:cs typeface="Arial"/>
              </a:rPr>
              <a:t>Homes (tropism) to the tumor through vasculature</a:t>
            </a:r>
          </a:p>
          <a:p>
            <a:pPr lvl="1">
              <a:defRPr/>
            </a:pPr>
            <a:r>
              <a:rPr lang="en-US" sz="2000" dirty="0">
                <a:solidFill>
                  <a:srgbClr val="09203B"/>
                </a:solidFill>
                <a:latin typeface="Arial"/>
                <a:cs typeface="Arial"/>
              </a:rPr>
              <a:t>Pre-existing antibodies are rare (low antigenicity risk)</a:t>
            </a:r>
          </a:p>
          <a:p>
            <a:pPr marL="457200" lvl="1" indent="0">
              <a:buNone/>
              <a:defRPr/>
            </a:pPr>
            <a:r>
              <a:rPr lang="en-US" sz="2000" dirty="0">
                <a:solidFill>
                  <a:srgbClr val="09203B"/>
                </a:solidFill>
                <a:latin typeface="Arial"/>
                <a:cs typeface="Arial"/>
              </a:rPr>
              <a:t>	however, neutralizing antibodies will develop over time in patients</a:t>
            </a:r>
          </a:p>
          <a:p>
            <a:pPr>
              <a:defRPr/>
            </a:pPr>
            <a:r>
              <a:rPr lang="en-US" sz="2400" dirty="0">
                <a:solidFill>
                  <a:srgbClr val="09203B"/>
                </a:solidFill>
                <a:latin typeface="Arial"/>
                <a:cs typeface="Arial"/>
              </a:rPr>
              <a:t>Selective</a:t>
            </a:r>
          </a:p>
          <a:p>
            <a:pPr lvl="1">
              <a:defRPr/>
            </a:pPr>
            <a:r>
              <a:rPr lang="en-US" sz="2000" b="1" dirty="0">
                <a:latin typeface="Arial"/>
                <a:cs typeface="Arial"/>
              </a:rPr>
              <a:t>Greater than 10,000 fold higher potency tumor compared to normal human tissues</a:t>
            </a:r>
          </a:p>
          <a:p>
            <a:pPr lvl="1">
              <a:defRPr/>
            </a:pPr>
            <a:r>
              <a:rPr lang="en-US" sz="2000" u="sng" dirty="0">
                <a:solidFill>
                  <a:srgbClr val="09203B"/>
                </a:solidFill>
                <a:latin typeface="Arial"/>
                <a:cs typeface="Arial"/>
              </a:rPr>
              <a:t>Not</a:t>
            </a:r>
            <a:r>
              <a:rPr lang="en-US" sz="2000" dirty="0">
                <a:solidFill>
                  <a:srgbClr val="09203B"/>
                </a:solidFill>
                <a:latin typeface="Arial"/>
                <a:cs typeface="Arial"/>
              </a:rPr>
              <a:t> known to cause disease in humans or animals</a:t>
            </a:r>
          </a:p>
          <a:p>
            <a:pPr marL="0" indent="0">
              <a:buFontTx/>
              <a:buNone/>
              <a:defRPr/>
            </a:pPr>
            <a:endParaRPr lang="en-US" sz="2400" dirty="0">
              <a:solidFill>
                <a:srgbClr val="09203B"/>
              </a:solidFill>
              <a:latin typeface="Arial"/>
              <a:cs typeface="Arial"/>
            </a:endParaRPr>
          </a:p>
        </p:txBody>
      </p:sp>
    </p:spTree>
    <p:extLst>
      <p:ext uri="{BB962C8B-B14F-4D97-AF65-F5344CB8AC3E}">
        <p14:creationId xmlns:p14="http://schemas.microsoft.com/office/powerpoint/2010/main" val="4124267442"/>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9F262-0284-7B06-4D17-348349797262}"/>
              </a:ext>
            </a:extLst>
          </p:cNvPr>
          <p:cNvSpPr>
            <a:spLocks noGrp="1"/>
          </p:cNvSpPr>
          <p:nvPr>
            <p:ph type="title"/>
          </p:nvPr>
        </p:nvSpPr>
        <p:spPr>
          <a:xfrm>
            <a:off x="237600" y="201707"/>
            <a:ext cx="8476094" cy="655265"/>
          </a:xfrm>
        </p:spPr>
        <p:txBody>
          <a:bodyPr>
            <a:normAutofit fontScale="90000"/>
          </a:bodyPr>
          <a:lstStyle/>
          <a:p>
            <a:pPr algn="ctr"/>
            <a:r>
              <a:rPr lang="en-US" dirty="0"/>
              <a:t>GuideScan2 </a:t>
            </a:r>
            <a:r>
              <a:rPr lang="en-US" sz="3600" dirty="0"/>
              <a:t>(improved CRISPR guide design)</a:t>
            </a:r>
          </a:p>
        </p:txBody>
      </p:sp>
      <p:pic>
        <p:nvPicPr>
          <p:cNvPr id="4" name="Content Placeholder 3">
            <a:extLst>
              <a:ext uri="{FF2B5EF4-FFF2-40B4-BE49-F238E27FC236}">
                <a16:creationId xmlns:a16="http://schemas.microsoft.com/office/drawing/2014/main" id="{58D50536-9500-5359-3545-B429AA7FB904}"/>
              </a:ext>
            </a:extLst>
          </p:cNvPr>
          <p:cNvPicPr>
            <a:picLocks noGrp="1" noChangeAspect="1"/>
          </p:cNvPicPr>
          <p:nvPr>
            <p:ph idx="1"/>
          </p:nvPr>
        </p:nvPicPr>
        <p:blipFill>
          <a:blip r:embed="rId2"/>
          <a:stretch>
            <a:fillRect/>
          </a:stretch>
        </p:blipFill>
        <p:spPr>
          <a:xfrm>
            <a:off x="137786" y="856972"/>
            <a:ext cx="8768614" cy="4681603"/>
          </a:xfrm>
          <a:prstGeom prst="rect">
            <a:avLst/>
          </a:prstGeom>
        </p:spPr>
      </p:pic>
      <p:sp>
        <p:nvSpPr>
          <p:cNvPr id="3" name="TextBox 2">
            <a:extLst>
              <a:ext uri="{FF2B5EF4-FFF2-40B4-BE49-F238E27FC236}">
                <a16:creationId xmlns:a16="http://schemas.microsoft.com/office/drawing/2014/main" id="{5177F367-B077-A815-645C-8CF88E3FCD78}"/>
              </a:ext>
            </a:extLst>
          </p:cNvPr>
          <p:cNvSpPr txBox="1"/>
          <p:nvPr/>
        </p:nvSpPr>
        <p:spPr>
          <a:xfrm>
            <a:off x="6457183" y="909302"/>
            <a:ext cx="2549031" cy="307777"/>
          </a:xfrm>
          <a:prstGeom prst="rect">
            <a:avLst/>
          </a:prstGeom>
          <a:noFill/>
        </p:spPr>
        <p:txBody>
          <a:bodyPr wrap="none" rtlCol="0">
            <a:spAutoFit/>
          </a:bodyPr>
          <a:lstStyle/>
          <a:p>
            <a:r>
              <a:rPr lang="en-US" sz="1400" dirty="0"/>
              <a:t>Schmidt, Lowe, Leslie, et al 2022</a:t>
            </a:r>
          </a:p>
        </p:txBody>
      </p:sp>
      <p:sp>
        <p:nvSpPr>
          <p:cNvPr id="5" name="TextBox 4">
            <a:extLst>
              <a:ext uri="{FF2B5EF4-FFF2-40B4-BE49-F238E27FC236}">
                <a16:creationId xmlns:a16="http://schemas.microsoft.com/office/drawing/2014/main" id="{52962BF8-95EE-2036-B137-B4B559BB57D2}"/>
              </a:ext>
            </a:extLst>
          </p:cNvPr>
          <p:cNvSpPr txBox="1"/>
          <p:nvPr/>
        </p:nvSpPr>
        <p:spPr>
          <a:xfrm>
            <a:off x="292608" y="5435488"/>
            <a:ext cx="8558784" cy="1131079"/>
          </a:xfrm>
          <a:prstGeom prst="rect">
            <a:avLst/>
          </a:prstGeom>
          <a:noFill/>
        </p:spPr>
        <p:txBody>
          <a:bodyPr wrap="square" rtlCol="0">
            <a:spAutoFit/>
          </a:bodyPr>
          <a:lstStyle/>
          <a:p>
            <a:pPr marL="214313" indent="-214313">
              <a:buFont typeface="Arial" panose="020B0604020202020204" pitchFamily="34" charset="0"/>
              <a:buChar char="•"/>
            </a:pPr>
            <a:r>
              <a:rPr lang="en-US" sz="1350" dirty="0"/>
              <a:t>More species’ genomes  and inputs available</a:t>
            </a:r>
          </a:p>
          <a:p>
            <a:pPr marL="214313" indent="-214313">
              <a:buFont typeface="Arial" panose="020B0604020202020204" pitchFamily="34" charset="0"/>
              <a:buChar char="•"/>
            </a:pPr>
            <a:r>
              <a:rPr lang="en-US" sz="1350" dirty="0"/>
              <a:t>Customizable parameters</a:t>
            </a:r>
          </a:p>
          <a:p>
            <a:pPr marL="214313" indent="-214313">
              <a:buFont typeface="Arial" panose="020B0604020202020204" pitchFamily="34" charset="0"/>
              <a:buChar char="•"/>
            </a:pPr>
            <a:r>
              <a:rPr lang="en-US" sz="1350" dirty="0"/>
              <a:t>Can generate CRISPR ko, -</a:t>
            </a:r>
            <a:r>
              <a:rPr lang="en-US" sz="1350" dirty="0" err="1"/>
              <a:t>i</a:t>
            </a:r>
            <a:r>
              <a:rPr lang="en-US" sz="1350" dirty="0"/>
              <a:t>, and –a libraries</a:t>
            </a:r>
          </a:p>
          <a:p>
            <a:pPr marL="214313" indent="-214313">
              <a:buFont typeface="Arial" panose="020B0604020202020204" pitchFamily="34" charset="0"/>
              <a:buChar char="•"/>
            </a:pPr>
            <a:r>
              <a:rPr lang="en-US" sz="1350" dirty="0"/>
              <a:t>Increased specificity and cutting efficiency</a:t>
            </a:r>
          </a:p>
          <a:p>
            <a:pPr marL="214313" indent="-214313">
              <a:buFont typeface="Arial" panose="020B0604020202020204" pitchFamily="34" charset="0"/>
              <a:buChar char="•"/>
            </a:pPr>
            <a:r>
              <a:rPr lang="en-US" sz="1350" dirty="0"/>
              <a:t>Decreased ambiguous genes and number of mismatch targets per guide RNA (Alternative approach: VBC Score)</a:t>
            </a:r>
          </a:p>
        </p:txBody>
      </p:sp>
    </p:spTree>
    <p:extLst>
      <p:ext uri="{BB962C8B-B14F-4D97-AF65-F5344CB8AC3E}">
        <p14:creationId xmlns:p14="http://schemas.microsoft.com/office/powerpoint/2010/main" val="27760907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427038"/>
            <a:ext cx="2116137"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
        <p:nvSpPr>
          <p:cNvPr id="28674" name="Rectangle 2"/>
          <p:cNvSpPr>
            <a:spLocks/>
          </p:cNvSpPr>
          <p:nvPr/>
        </p:nvSpPr>
        <p:spPr bwMode="auto">
          <a:xfrm>
            <a:off x="0" y="6751638"/>
            <a:ext cx="9144000" cy="115887"/>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28675" name="Rectangle 3"/>
          <p:cNvSpPr>
            <a:spLocks/>
          </p:cNvSpPr>
          <p:nvPr/>
        </p:nvSpPr>
        <p:spPr bwMode="auto">
          <a:xfrm>
            <a:off x="0" y="0"/>
            <a:ext cx="9144000" cy="231775"/>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28676" name="Rectangle 4"/>
          <p:cNvSpPr>
            <a:spLocks/>
          </p:cNvSpPr>
          <p:nvPr/>
        </p:nvSpPr>
        <p:spPr bwMode="auto">
          <a:xfrm>
            <a:off x="0" y="1249363"/>
            <a:ext cx="9144000" cy="26987"/>
          </a:xfrm>
          <a:prstGeom prst="rect">
            <a:avLst/>
          </a:prstGeom>
          <a:solidFill>
            <a:srgbClr val="062F47"/>
          </a:soli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28677" name="Rectangle 6"/>
          <p:cNvSpPr>
            <a:spLocks/>
          </p:cNvSpPr>
          <p:nvPr/>
        </p:nvSpPr>
        <p:spPr bwMode="auto">
          <a:xfrm>
            <a:off x="874705" y="356200"/>
            <a:ext cx="4910936" cy="670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20" bIns="0" anchor="ctr"/>
          <a:lstStyle/>
          <a:p>
            <a:pPr marL="39688"/>
            <a:r>
              <a:rPr lang="en-US" sz="3000" dirty="0">
                <a:solidFill>
                  <a:srgbClr val="062F47"/>
                </a:solidFill>
                <a:ea typeface="ＭＳ Ｐゴシック" charset="0"/>
                <a:cs typeface="ＭＳ Ｐゴシック" charset="0"/>
                <a:sym typeface="Georgia" charset="0"/>
              </a:rPr>
              <a:t>Selectivity and Efficacy of SVV </a:t>
            </a:r>
            <a:r>
              <a:rPr lang="en-US" sz="3000" i="1" dirty="0">
                <a:solidFill>
                  <a:srgbClr val="062F47"/>
                </a:solidFill>
                <a:ea typeface="ＭＳ Ｐゴシック" charset="0"/>
                <a:cs typeface="ＭＳ Ｐゴシック" charset="0"/>
                <a:sym typeface="Georgia" charset="0"/>
              </a:rPr>
              <a:t>In Vivo (mouse studies)</a:t>
            </a:r>
          </a:p>
        </p:txBody>
      </p:sp>
      <p:sp>
        <p:nvSpPr>
          <p:cNvPr id="6151" name="Text Box 7"/>
          <p:cNvSpPr txBox="1">
            <a:spLocks noChangeArrowheads="1"/>
          </p:cNvSpPr>
          <p:nvPr/>
        </p:nvSpPr>
        <p:spPr bwMode="auto">
          <a:xfrm>
            <a:off x="8404225" y="6473825"/>
            <a:ext cx="158750" cy="2238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4261" tIns="32130" rIns="64261" bIns="32130"/>
          <a:lstStyle>
            <a:lvl1pPr>
              <a:defRPr sz="1200">
                <a:solidFill>
                  <a:schemeClr val="tx1"/>
                </a:solidFill>
                <a:latin typeface="Times" charset="0"/>
                <a:ea typeface="ＭＳ Ｐゴシック" charset="0"/>
              </a:defRPr>
            </a:lvl1pPr>
            <a:lvl2pPr>
              <a:defRPr sz="1200">
                <a:solidFill>
                  <a:schemeClr val="tx1"/>
                </a:solidFill>
                <a:latin typeface="Times" charset="0"/>
                <a:ea typeface="ＭＳ Ｐゴシック" charset="0"/>
              </a:defRPr>
            </a:lvl2pPr>
            <a:lvl3pPr>
              <a:defRPr sz="1200">
                <a:solidFill>
                  <a:schemeClr val="tx1"/>
                </a:solidFill>
                <a:latin typeface="Times" charset="0"/>
                <a:ea typeface="ＭＳ Ｐゴシック" charset="0"/>
              </a:defRPr>
            </a:lvl3pPr>
            <a:lvl4pPr>
              <a:defRPr sz="1200">
                <a:solidFill>
                  <a:schemeClr val="tx1"/>
                </a:solidFill>
                <a:latin typeface="Times" charset="0"/>
                <a:ea typeface="ＭＳ Ｐゴシック" charset="0"/>
              </a:defRPr>
            </a:lvl4pPr>
            <a:lvl5pPr>
              <a:defRPr sz="1200">
                <a:solidFill>
                  <a:schemeClr val="tx1"/>
                </a:solidFill>
                <a:latin typeface="Times" charset="0"/>
                <a:ea typeface="ＭＳ Ｐゴシック" charset="0"/>
              </a:defRPr>
            </a:lvl5pPr>
            <a:lvl6pPr fontAlgn="base">
              <a:spcBef>
                <a:spcPct val="0"/>
              </a:spcBef>
              <a:spcAft>
                <a:spcPct val="0"/>
              </a:spcAft>
              <a:defRPr sz="1200">
                <a:solidFill>
                  <a:schemeClr val="tx1"/>
                </a:solidFill>
                <a:latin typeface="Times" charset="0"/>
                <a:ea typeface="ＭＳ Ｐゴシック" charset="0"/>
              </a:defRPr>
            </a:lvl6pPr>
            <a:lvl7pPr fontAlgn="base">
              <a:spcBef>
                <a:spcPct val="0"/>
              </a:spcBef>
              <a:spcAft>
                <a:spcPct val="0"/>
              </a:spcAft>
              <a:defRPr sz="1200">
                <a:solidFill>
                  <a:schemeClr val="tx1"/>
                </a:solidFill>
                <a:latin typeface="Times" charset="0"/>
                <a:ea typeface="ＭＳ Ｐゴシック" charset="0"/>
              </a:defRPr>
            </a:lvl7pPr>
            <a:lvl8pPr fontAlgn="base">
              <a:spcBef>
                <a:spcPct val="0"/>
              </a:spcBef>
              <a:spcAft>
                <a:spcPct val="0"/>
              </a:spcAft>
              <a:defRPr sz="1200">
                <a:solidFill>
                  <a:schemeClr val="tx1"/>
                </a:solidFill>
                <a:latin typeface="Times" charset="0"/>
                <a:ea typeface="ＭＳ Ｐゴシック" charset="0"/>
              </a:defRPr>
            </a:lvl8pPr>
            <a:lvl9pPr fontAlgn="base">
              <a:spcBef>
                <a:spcPct val="0"/>
              </a:spcBef>
              <a:spcAft>
                <a:spcPct val="0"/>
              </a:spcAft>
              <a:defRPr sz="1200">
                <a:solidFill>
                  <a:schemeClr val="tx1"/>
                </a:solidFill>
                <a:latin typeface="Times" charset="0"/>
                <a:ea typeface="ＭＳ Ｐゴシック" charset="0"/>
              </a:defRPr>
            </a:lvl9pPr>
          </a:lstStyle>
          <a:p>
            <a:pPr algn="ctr">
              <a:defRPr/>
            </a:pPr>
            <a:fld id="{60800A79-32A2-7B40-9D2F-E6D748E996F5}" type="slidenum">
              <a:rPr lang="en-US" sz="1100">
                <a:solidFill>
                  <a:srgbClr val="062F47"/>
                </a:solidFill>
                <a:latin typeface="Arial" charset="0"/>
                <a:cs typeface="Arial" charset="0"/>
                <a:sym typeface="Arial" charset="0"/>
              </a:rPr>
              <a:pPr algn="ctr">
                <a:defRPr/>
              </a:pPr>
              <a:t>60</a:t>
            </a:fld>
            <a:endParaRPr lang="en-US" sz="1100">
              <a:solidFill>
                <a:srgbClr val="062F47"/>
              </a:solidFill>
              <a:latin typeface="Arial" charset="0"/>
              <a:cs typeface="Arial" charset="0"/>
              <a:sym typeface="Arial" charset="0"/>
            </a:endParaRPr>
          </a:p>
        </p:txBody>
      </p:sp>
      <p:grpSp>
        <p:nvGrpSpPr>
          <p:cNvPr id="28679" name="Group 38"/>
          <p:cNvGrpSpPr>
            <a:grpSpLocks/>
          </p:cNvGrpSpPr>
          <p:nvPr/>
        </p:nvGrpSpPr>
        <p:grpSpPr bwMode="auto">
          <a:xfrm>
            <a:off x="381000" y="3653438"/>
            <a:ext cx="4611089" cy="2505912"/>
            <a:chOff x="0" y="31"/>
            <a:chExt cx="5800" cy="2705"/>
          </a:xfrm>
        </p:grpSpPr>
        <p:pic>
          <p:nvPicPr>
            <p:cNvPr id="28685"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 y="232"/>
              <a:ext cx="1600" cy="12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28686"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2" y="232"/>
              <a:ext cx="1600" cy="12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28687"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2" y="232"/>
              <a:ext cx="1600" cy="12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28688" name="Rectangle 24"/>
            <p:cNvSpPr>
              <a:spLocks/>
            </p:cNvSpPr>
            <p:nvPr/>
          </p:nvSpPr>
          <p:spPr bwMode="auto">
            <a:xfrm>
              <a:off x="1416" y="31"/>
              <a:ext cx="274" cy="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000" b="1">
                  <a:latin typeface="Helvetica" charset="0"/>
                  <a:cs typeface="Helvetica" charset="0"/>
                  <a:sym typeface="Helvetica" charset="0"/>
                </a:rPr>
                <a:t>DAPI</a:t>
              </a:r>
            </a:p>
          </p:txBody>
        </p:sp>
        <p:sp>
          <p:nvSpPr>
            <p:cNvPr id="28689" name="Rectangle 25"/>
            <p:cNvSpPr>
              <a:spLocks/>
            </p:cNvSpPr>
            <p:nvPr/>
          </p:nvSpPr>
          <p:spPr bwMode="auto">
            <a:xfrm>
              <a:off x="3161" y="31"/>
              <a:ext cx="236" cy="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000" b="1">
                  <a:latin typeface="Helvetica" charset="0"/>
                  <a:cs typeface="Helvetica" charset="0"/>
                  <a:sym typeface="Helvetica" charset="0"/>
                </a:rPr>
                <a:t>GFP</a:t>
              </a:r>
            </a:p>
          </p:txBody>
        </p:sp>
        <p:sp>
          <p:nvSpPr>
            <p:cNvPr id="28690" name="Rectangle 26"/>
            <p:cNvSpPr>
              <a:spLocks/>
            </p:cNvSpPr>
            <p:nvPr/>
          </p:nvSpPr>
          <p:spPr bwMode="auto">
            <a:xfrm>
              <a:off x="4791" y="31"/>
              <a:ext cx="408" cy="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000" b="1">
                  <a:latin typeface="Helvetica" charset="0"/>
                  <a:cs typeface="Helvetica" charset="0"/>
                  <a:sym typeface="Helvetica" charset="0"/>
                </a:rPr>
                <a:t>Merged</a:t>
              </a:r>
            </a:p>
          </p:txBody>
        </p:sp>
        <p:sp>
          <p:nvSpPr>
            <p:cNvPr id="28691" name="Rectangle 27"/>
            <p:cNvSpPr>
              <a:spLocks/>
            </p:cNvSpPr>
            <p:nvPr/>
          </p:nvSpPr>
          <p:spPr bwMode="auto">
            <a:xfrm>
              <a:off x="0" y="1256"/>
              <a:ext cx="621" cy="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r>
                <a:rPr lang="en-US" sz="1000" b="1">
                  <a:latin typeface="Helvetica" charset="0"/>
                  <a:cs typeface="Helvetica" charset="0"/>
                  <a:sym typeface="Helvetica" charset="0"/>
                </a:rPr>
                <a:t>H446</a:t>
              </a:r>
            </a:p>
            <a:p>
              <a:r>
                <a:rPr lang="en-US" sz="1000" b="1">
                  <a:latin typeface="Helvetica" charset="0"/>
                  <a:cs typeface="Helvetica" charset="0"/>
                  <a:sym typeface="Helvetica" charset="0"/>
                </a:rPr>
                <a:t>Tumor</a:t>
              </a:r>
            </a:p>
            <a:p>
              <a:r>
                <a:rPr lang="en-US" sz="1000" b="1">
                  <a:latin typeface="Helvetica" charset="0"/>
                  <a:cs typeface="Helvetica" charset="0"/>
                  <a:sym typeface="Helvetica" charset="0"/>
                </a:rPr>
                <a:t>+SVV-GFP</a:t>
              </a:r>
            </a:p>
          </p:txBody>
        </p:sp>
        <p:pic>
          <p:nvPicPr>
            <p:cNvPr id="28692" name="Picture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 y="1536"/>
              <a:ext cx="1600" cy="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8693"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2" y="1536"/>
              <a:ext cx="1600" cy="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8694" name="Picture 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0" y="1536"/>
              <a:ext cx="1600" cy="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28695" name="Rectangle 31"/>
            <p:cNvSpPr>
              <a:spLocks/>
            </p:cNvSpPr>
            <p:nvPr/>
          </p:nvSpPr>
          <p:spPr bwMode="auto">
            <a:xfrm>
              <a:off x="2138" y="1271"/>
              <a:ext cx="190" cy="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000" b="1">
                  <a:solidFill>
                    <a:srgbClr val="FFFFFF"/>
                  </a:solidFill>
                  <a:latin typeface="Helvetica" charset="0"/>
                  <a:cs typeface="Helvetica" charset="0"/>
                  <a:sym typeface="Helvetica" charset="0"/>
                </a:rPr>
                <a:t>40x</a:t>
              </a:r>
            </a:p>
          </p:txBody>
        </p:sp>
        <p:sp>
          <p:nvSpPr>
            <p:cNvPr id="28696" name="Rectangle 32"/>
            <p:cNvSpPr>
              <a:spLocks/>
            </p:cNvSpPr>
            <p:nvPr/>
          </p:nvSpPr>
          <p:spPr bwMode="auto">
            <a:xfrm>
              <a:off x="3858" y="1271"/>
              <a:ext cx="190" cy="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000" b="1">
                  <a:solidFill>
                    <a:srgbClr val="FFFFFF"/>
                  </a:solidFill>
                  <a:latin typeface="Helvetica" charset="0"/>
                  <a:cs typeface="Helvetica" charset="0"/>
                  <a:sym typeface="Helvetica" charset="0"/>
                </a:rPr>
                <a:t>40x</a:t>
              </a:r>
            </a:p>
          </p:txBody>
        </p:sp>
        <p:sp>
          <p:nvSpPr>
            <p:cNvPr id="28697" name="Rectangle 33"/>
            <p:cNvSpPr>
              <a:spLocks/>
            </p:cNvSpPr>
            <p:nvPr/>
          </p:nvSpPr>
          <p:spPr bwMode="auto">
            <a:xfrm>
              <a:off x="5578" y="1271"/>
              <a:ext cx="190" cy="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000" b="1">
                  <a:solidFill>
                    <a:srgbClr val="FFFFFF"/>
                  </a:solidFill>
                  <a:latin typeface="Helvetica" charset="0"/>
                  <a:cs typeface="Helvetica" charset="0"/>
                  <a:sym typeface="Helvetica" charset="0"/>
                </a:rPr>
                <a:t>40x</a:t>
              </a:r>
            </a:p>
          </p:txBody>
        </p:sp>
        <p:sp>
          <p:nvSpPr>
            <p:cNvPr id="28698" name="Rectangle 34"/>
            <p:cNvSpPr>
              <a:spLocks/>
            </p:cNvSpPr>
            <p:nvPr/>
          </p:nvSpPr>
          <p:spPr bwMode="auto">
            <a:xfrm>
              <a:off x="2074" y="2567"/>
              <a:ext cx="253" cy="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000" b="1">
                  <a:solidFill>
                    <a:srgbClr val="FFFFFF"/>
                  </a:solidFill>
                  <a:latin typeface="Helvetica" charset="0"/>
                  <a:cs typeface="Helvetica" charset="0"/>
                  <a:sym typeface="Helvetica" charset="0"/>
                </a:rPr>
                <a:t>400x</a:t>
              </a:r>
            </a:p>
          </p:txBody>
        </p:sp>
        <p:sp>
          <p:nvSpPr>
            <p:cNvPr id="28699" name="Rectangle 35"/>
            <p:cNvSpPr>
              <a:spLocks/>
            </p:cNvSpPr>
            <p:nvPr/>
          </p:nvSpPr>
          <p:spPr bwMode="auto">
            <a:xfrm>
              <a:off x="3786" y="2567"/>
              <a:ext cx="253" cy="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000" b="1">
                  <a:solidFill>
                    <a:srgbClr val="FFFFFF"/>
                  </a:solidFill>
                  <a:latin typeface="Helvetica" charset="0"/>
                  <a:cs typeface="Helvetica" charset="0"/>
                  <a:sym typeface="Helvetica" charset="0"/>
                </a:rPr>
                <a:t>400x</a:t>
              </a:r>
            </a:p>
          </p:txBody>
        </p:sp>
        <p:sp>
          <p:nvSpPr>
            <p:cNvPr id="28700" name="Rectangle 36"/>
            <p:cNvSpPr>
              <a:spLocks/>
            </p:cNvSpPr>
            <p:nvPr/>
          </p:nvSpPr>
          <p:spPr bwMode="auto">
            <a:xfrm>
              <a:off x="5498" y="2567"/>
              <a:ext cx="253" cy="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000" b="1">
                  <a:solidFill>
                    <a:srgbClr val="FFFFFF"/>
                  </a:solidFill>
                  <a:latin typeface="Helvetica" charset="0"/>
                  <a:cs typeface="Helvetica" charset="0"/>
                  <a:sym typeface="Helvetica" charset="0"/>
                </a:rPr>
                <a:t>400x</a:t>
              </a:r>
            </a:p>
          </p:txBody>
        </p:sp>
        <p:sp>
          <p:nvSpPr>
            <p:cNvPr id="28701" name="Line 37"/>
            <p:cNvSpPr>
              <a:spLocks noChangeShapeType="1"/>
            </p:cNvSpPr>
            <p:nvPr/>
          </p:nvSpPr>
          <p:spPr bwMode="auto">
            <a:xfrm>
              <a:off x="632" y="280"/>
              <a:ext cx="0" cy="2420"/>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pic>
        <p:nvPicPr>
          <p:cNvPr id="28680" name="Picture 1"/>
          <p:cNvPicPr>
            <a:picLocks noChangeAspect="1" noChangeArrowheads="1"/>
          </p:cNvPicPr>
          <p:nvPr/>
        </p:nvPicPr>
        <p:blipFill>
          <a:blip r:embed="rId9">
            <a:extLst>
              <a:ext uri="{28A0092B-C50C-407E-A947-70E740481C1C}">
                <a14:useLocalDpi xmlns:a14="http://schemas.microsoft.com/office/drawing/2010/main" val="0"/>
              </a:ext>
            </a:extLst>
          </a:blip>
          <a:srcRect r="50060"/>
          <a:stretch>
            <a:fillRect/>
          </a:stretch>
        </p:blipFill>
        <p:spPr bwMode="auto">
          <a:xfrm>
            <a:off x="457200" y="1447800"/>
            <a:ext cx="2390775" cy="208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8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1447800"/>
            <a:ext cx="2198688" cy="204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8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5000" y="1447800"/>
            <a:ext cx="2124075" cy="201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TextBox 31"/>
          <p:cNvSpPr txBox="1"/>
          <p:nvPr/>
        </p:nvSpPr>
        <p:spPr>
          <a:xfrm>
            <a:off x="5291936" y="6335713"/>
            <a:ext cx="2641595" cy="307777"/>
          </a:xfrm>
          <a:prstGeom prst="rect">
            <a:avLst/>
          </a:prstGeom>
          <a:noFill/>
        </p:spPr>
        <p:txBody>
          <a:bodyPr wrap="square">
            <a:spAutoFit/>
          </a:bodyPr>
          <a:lstStyle/>
          <a:p>
            <a:pPr>
              <a:defRPr/>
            </a:pPr>
            <a:r>
              <a:rPr lang="en-US" sz="1400" dirty="0">
                <a:solidFill>
                  <a:srgbClr val="09203B"/>
                </a:solidFill>
                <a:latin typeface="Helvetica"/>
                <a:ea typeface="+mn-ea"/>
                <a:cs typeface="Helvetica"/>
              </a:rPr>
              <a:t>Poirier J.T. et al JNCI (2013).</a:t>
            </a:r>
          </a:p>
        </p:txBody>
      </p:sp>
      <p:sp>
        <p:nvSpPr>
          <p:cNvPr id="28684" name="TextBox 1"/>
          <p:cNvSpPr txBox="1">
            <a:spLocks noChangeArrowheads="1"/>
          </p:cNvSpPr>
          <p:nvPr/>
        </p:nvSpPr>
        <p:spPr bwMode="auto">
          <a:xfrm>
            <a:off x="5278676" y="4135716"/>
            <a:ext cx="3523342"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000" dirty="0"/>
              <a:t>Using patient-derived</a:t>
            </a:r>
          </a:p>
          <a:p>
            <a:r>
              <a:rPr lang="en-US" sz="2000" dirty="0"/>
              <a:t>SCLC </a:t>
            </a:r>
            <a:r>
              <a:rPr lang="en-US" sz="2000" dirty="0" err="1"/>
              <a:t>xenographs</a:t>
            </a:r>
            <a:r>
              <a:rPr lang="en-US" sz="2000" dirty="0"/>
              <a:t> in</a:t>
            </a:r>
          </a:p>
          <a:p>
            <a:r>
              <a:rPr lang="en-US" sz="2000" dirty="0" err="1"/>
              <a:t>immuno</a:t>
            </a:r>
            <a:r>
              <a:rPr lang="en-US" sz="2000" dirty="0"/>
              <a:t>-compromised </a:t>
            </a:r>
          </a:p>
          <a:p>
            <a:r>
              <a:rPr lang="en-US" sz="2000" dirty="0"/>
              <a:t>mouse </a:t>
            </a:r>
            <a:r>
              <a:rPr lang="en-US" sz="2000" dirty="0" err="1"/>
              <a:t>hindflank</a:t>
            </a:r>
            <a:r>
              <a:rPr lang="en-US" sz="2000" dirty="0"/>
              <a:t> (pockets</a:t>
            </a:r>
          </a:p>
          <a:p>
            <a:r>
              <a:rPr lang="en-US" sz="2000" dirty="0"/>
              <a:t>of viral infection are evident)</a:t>
            </a:r>
          </a:p>
        </p:txBody>
      </p:sp>
    </p:spTree>
    <p:extLst>
      <p:ext uri="{BB962C8B-B14F-4D97-AF65-F5344CB8AC3E}">
        <p14:creationId xmlns:p14="http://schemas.microsoft.com/office/powerpoint/2010/main" val="3677577105"/>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427038"/>
            <a:ext cx="2116137"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
        <p:nvSpPr>
          <p:cNvPr id="29698" name="Rectangle 2"/>
          <p:cNvSpPr>
            <a:spLocks/>
          </p:cNvSpPr>
          <p:nvPr/>
        </p:nvSpPr>
        <p:spPr bwMode="auto">
          <a:xfrm>
            <a:off x="0" y="6751638"/>
            <a:ext cx="9144000" cy="115887"/>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29699" name="Rectangle 3"/>
          <p:cNvSpPr>
            <a:spLocks/>
          </p:cNvSpPr>
          <p:nvPr/>
        </p:nvSpPr>
        <p:spPr bwMode="auto">
          <a:xfrm>
            <a:off x="0" y="0"/>
            <a:ext cx="9144000" cy="231775"/>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29700" name="Rectangle 4"/>
          <p:cNvSpPr>
            <a:spLocks/>
          </p:cNvSpPr>
          <p:nvPr/>
        </p:nvSpPr>
        <p:spPr bwMode="auto">
          <a:xfrm>
            <a:off x="0" y="1249363"/>
            <a:ext cx="9144000" cy="26987"/>
          </a:xfrm>
          <a:prstGeom prst="rect">
            <a:avLst/>
          </a:prstGeom>
          <a:solidFill>
            <a:srgbClr val="062F47"/>
          </a:soli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29701" name="Rectangle 6"/>
          <p:cNvSpPr>
            <a:spLocks/>
          </p:cNvSpPr>
          <p:nvPr/>
        </p:nvSpPr>
        <p:spPr bwMode="auto">
          <a:xfrm>
            <a:off x="369136" y="268288"/>
            <a:ext cx="9010650" cy="592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20" bIns="0" anchor="ctr"/>
          <a:lstStyle/>
          <a:p>
            <a:pPr marL="39688"/>
            <a:r>
              <a:rPr lang="en-US" dirty="0">
                <a:solidFill>
                  <a:srgbClr val="062F47"/>
                </a:solidFill>
                <a:ea typeface="ＭＳ Ｐゴシック" charset="0"/>
                <a:cs typeface="ＭＳ Ｐゴシック" charset="0"/>
                <a:sym typeface="Georgia" charset="0"/>
              </a:rPr>
              <a:t> </a:t>
            </a:r>
            <a:r>
              <a:rPr lang="en-US" sz="2400" dirty="0" err="1">
                <a:solidFill>
                  <a:srgbClr val="062F47"/>
                </a:solidFill>
                <a:ea typeface="ＭＳ Ｐゴシック" charset="0"/>
                <a:cs typeface="ＭＳ Ｐゴシック" charset="0"/>
                <a:sym typeface="Georgia" charset="0"/>
              </a:rPr>
              <a:t>Neotropix</a:t>
            </a:r>
            <a:r>
              <a:rPr lang="en-US" sz="2400" dirty="0">
                <a:solidFill>
                  <a:srgbClr val="062F47"/>
                </a:solidFill>
                <a:ea typeface="ＭＳ Ｐゴシック" charset="0"/>
                <a:cs typeface="ＭＳ Ｐゴシック" charset="0"/>
                <a:sym typeface="Georgia" charset="0"/>
              </a:rPr>
              <a:t> -&gt; Perceiver Pharma -&gt; Seneca Pharma</a:t>
            </a:r>
          </a:p>
          <a:p>
            <a:pPr marL="39688"/>
            <a:r>
              <a:rPr lang="en-US" sz="2400" dirty="0">
                <a:solidFill>
                  <a:srgbClr val="062F47"/>
                </a:solidFill>
                <a:ea typeface="ＭＳ Ｐゴシック" charset="0"/>
                <a:cs typeface="ＭＳ Ｐゴシック" charset="0"/>
                <a:sym typeface="Georgia" charset="0"/>
              </a:rPr>
              <a:t> Phase I Clinical Trial Results @ Johns Hopkins</a:t>
            </a:r>
          </a:p>
        </p:txBody>
      </p:sp>
      <p:sp>
        <p:nvSpPr>
          <p:cNvPr id="6151" name="Text Box 7"/>
          <p:cNvSpPr txBox="1">
            <a:spLocks noChangeArrowheads="1"/>
          </p:cNvSpPr>
          <p:nvPr/>
        </p:nvSpPr>
        <p:spPr bwMode="auto">
          <a:xfrm>
            <a:off x="8404225" y="6473825"/>
            <a:ext cx="158750" cy="2238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4261" tIns="32130" rIns="64261" bIns="32130"/>
          <a:lstStyle>
            <a:lvl1pPr>
              <a:defRPr sz="1200">
                <a:solidFill>
                  <a:schemeClr val="tx1"/>
                </a:solidFill>
                <a:latin typeface="Times" charset="0"/>
                <a:ea typeface="ＭＳ Ｐゴシック" charset="0"/>
              </a:defRPr>
            </a:lvl1pPr>
            <a:lvl2pPr>
              <a:defRPr sz="1200">
                <a:solidFill>
                  <a:schemeClr val="tx1"/>
                </a:solidFill>
                <a:latin typeface="Times" charset="0"/>
                <a:ea typeface="ＭＳ Ｐゴシック" charset="0"/>
              </a:defRPr>
            </a:lvl2pPr>
            <a:lvl3pPr>
              <a:defRPr sz="1200">
                <a:solidFill>
                  <a:schemeClr val="tx1"/>
                </a:solidFill>
                <a:latin typeface="Times" charset="0"/>
                <a:ea typeface="ＭＳ Ｐゴシック" charset="0"/>
              </a:defRPr>
            </a:lvl3pPr>
            <a:lvl4pPr>
              <a:defRPr sz="1200">
                <a:solidFill>
                  <a:schemeClr val="tx1"/>
                </a:solidFill>
                <a:latin typeface="Times" charset="0"/>
                <a:ea typeface="ＭＳ Ｐゴシック" charset="0"/>
              </a:defRPr>
            </a:lvl4pPr>
            <a:lvl5pPr>
              <a:defRPr sz="1200">
                <a:solidFill>
                  <a:schemeClr val="tx1"/>
                </a:solidFill>
                <a:latin typeface="Times" charset="0"/>
                <a:ea typeface="ＭＳ Ｐゴシック" charset="0"/>
              </a:defRPr>
            </a:lvl5pPr>
            <a:lvl6pPr fontAlgn="base">
              <a:spcBef>
                <a:spcPct val="0"/>
              </a:spcBef>
              <a:spcAft>
                <a:spcPct val="0"/>
              </a:spcAft>
              <a:defRPr sz="1200">
                <a:solidFill>
                  <a:schemeClr val="tx1"/>
                </a:solidFill>
                <a:latin typeface="Times" charset="0"/>
                <a:ea typeface="ＭＳ Ｐゴシック" charset="0"/>
              </a:defRPr>
            </a:lvl6pPr>
            <a:lvl7pPr fontAlgn="base">
              <a:spcBef>
                <a:spcPct val="0"/>
              </a:spcBef>
              <a:spcAft>
                <a:spcPct val="0"/>
              </a:spcAft>
              <a:defRPr sz="1200">
                <a:solidFill>
                  <a:schemeClr val="tx1"/>
                </a:solidFill>
                <a:latin typeface="Times" charset="0"/>
                <a:ea typeface="ＭＳ Ｐゴシック" charset="0"/>
              </a:defRPr>
            </a:lvl7pPr>
            <a:lvl8pPr fontAlgn="base">
              <a:spcBef>
                <a:spcPct val="0"/>
              </a:spcBef>
              <a:spcAft>
                <a:spcPct val="0"/>
              </a:spcAft>
              <a:defRPr sz="1200">
                <a:solidFill>
                  <a:schemeClr val="tx1"/>
                </a:solidFill>
                <a:latin typeface="Times" charset="0"/>
                <a:ea typeface="ＭＳ Ｐゴシック" charset="0"/>
              </a:defRPr>
            </a:lvl8pPr>
            <a:lvl9pPr fontAlgn="base">
              <a:spcBef>
                <a:spcPct val="0"/>
              </a:spcBef>
              <a:spcAft>
                <a:spcPct val="0"/>
              </a:spcAft>
              <a:defRPr sz="1200">
                <a:solidFill>
                  <a:schemeClr val="tx1"/>
                </a:solidFill>
                <a:latin typeface="Times" charset="0"/>
                <a:ea typeface="ＭＳ Ｐゴシック" charset="0"/>
              </a:defRPr>
            </a:lvl9pPr>
          </a:lstStyle>
          <a:p>
            <a:pPr algn="ctr">
              <a:defRPr/>
            </a:pPr>
            <a:fld id="{2A337A15-52DC-AD44-90E1-7631BF408B71}" type="slidenum">
              <a:rPr lang="en-US" sz="1100">
                <a:solidFill>
                  <a:srgbClr val="062F47"/>
                </a:solidFill>
                <a:latin typeface="Arial" charset="0"/>
                <a:cs typeface="Arial" charset="0"/>
                <a:sym typeface="Arial" charset="0"/>
              </a:rPr>
              <a:pPr algn="ctr">
                <a:defRPr/>
              </a:pPr>
              <a:t>61</a:t>
            </a:fld>
            <a:endParaRPr lang="en-US" sz="1100">
              <a:solidFill>
                <a:srgbClr val="062F47"/>
              </a:solidFill>
              <a:latin typeface="Arial" charset="0"/>
              <a:cs typeface="Arial" charset="0"/>
              <a:sym typeface="Arial" charset="0"/>
            </a:endParaRPr>
          </a:p>
        </p:txBody>
      </p:sp>
      <p:grpSp>
        <p:nvGrpSpPr>
          <p:cNvPr id="29703" name="Group 59"/>
          <p:cNvGrpSpPr>
            <a:grpSpLocks/>
          </p:cNvGrpSpPr>
          <p:nvPr/>
        </p:nvGrpSpPr>
        <p:grpSpPr bwMode="auto">
          <a:xfrm>
            <a:off x="4038600" y="3124200"/>
            <a:ext cx="4806950" cy="2900363"/>
            <a:chOff x="182" y="0"/>
            <a:chExt cx="4825" cy="3399"/>
          </a:xfrm>
        </p:grpSpPr>
        <p:sp>
          <p:nvSpPr>
            <p:cNvPr id="29708" name="Line 4"/>
            <p:cNvSpPr>
              <a:spLocks noChangeShapeType="1"/>
            </p:cNvSpPr>
            <p:nvPr/>
          </p:nvSpPr>
          <p:spPr bwMode="auto">
            <a:xfrm>
              <a:off x="971" y="2158"/>
              <a:ext cx="3642" cy="1"/>
            </a:xfrm>
            <a:prstGeom prst="line">
              <a:avLst/>
            </a:prstGeom>
            <a:noFill/>
            <a:ln w="38100">
              <a:solidFill>
                <a:srgbClr val="F22F0E"/>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9709" name="Line 5"/>
            <p:cNvSpPr>
              <a:spLocks noChangeShapeType="1"/>
            </p:cNvSpPr>
            <p:nvPr/>
          </p:nvSpPr>
          <p:spPr bwMode="auto">
            <a:xfrm>
              <a:off x="1021" y="2937"/>
              <a:ext cx="639" cy="2"/>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14" name="Line 6"/>
            <p:cNvSpPr>
              <a:spLocks noChangeShapeType="1"/>
            </p:cNvSpPr>
            <p:nvPr/>
          </p:nvSpPr>
          <p:spPr bwMode="auto">
            <a:xfrm>
              <a:off x="1907" y="2937"/>
              <a:ext cx="315" cy="3"/>
            </a:xfrm>
            <a:prstGeom prst="line">
              <a:avLst/>
            </a:prstGeom>
            <a:noFill/>
            <a:ln w="38100">
              <a:solidFill>
                <a:schemeClr val="tx1"/>
              </a:solidFill>
              <a:round/>
              <a:headEnd/>
              <a:tailEnd/>
            </a:ln>
            <a:scene3d>
              <a:camera prst="orthographicFront">
                <a:rot lat="0" lon="0" rev="60000"/>
              </a:camera>
              <a:lightRig rig="threePt" dir="t"/>
            </a:scene3d>
            <a:extLst>
              <a:ext uri="{909E8E84-426E-40dd-AFC4-6F175D3DCCD1}">
                <a14:hiddenFill xmlns="" xmlns:a14="http://schemas.microsoft.com/office/drawing/2010/main">
                  <a:noFill/>
                </a14:hiddenFill>
              </a:ext>
            </a:extLst>
          </p:spPr>
          <p:txBody>
            <a:bodyPr lIns="0" tIns="0" rIns="0" bIns="0"/>
            <a:lstStyle/>
            <a:p>
              <a:pPr>
                <a:defRPr/>
              </a:pPr>
              <a:endParaRPr lang="en-US">
                <a:latin typeface="Times" pitchFamily="18" charset="0"/>
                <a:ea typeface="+mn-ea"/>
              </a:endParaRPr>
            </a:p>
          </p:txBody>
        </p:sp>
        <p:sp>
          <p:nvSpPr>
            <p:cNvPr id="29711" name="Line 7"/>
            <p:cNvSpPr>
              <a:spLocks noChangeShapeType="1"/>
            </p:cNvSpPr>
            <p:nvPr/>
          </p:nvSpPr>
          <p:spPr bwMode="auto">
            <a:xfrm>
              <a:off x="2349" y="2937"/>
              <a:ext cx="1132" cy="2"/>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9712" name="Line 8"/>
            <p:cNvSpPr>
              <a:spLocks noChangeShapeType="1"/>
            </p:cNvSpPr>
            <p:nvPr/>
          </p:nvSpPr>
          <p:spPr bwMode="auto">
            <a:xfrm>
              <a:off x="3678" y="2937"/>
              <a:ext cx="640" cy="2"/>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nvGrpSpPr>
            <p:cNvPr id="29713" name="Group 11"/>
            <p:cNvGrpSpPr>
              <a:grpSpLocks/>
            </p:cNvGrpSpPr>
            <p:nvPr/>
          </p:nvGrpSpPr>
          <p:grpSpPr bwMode="auto">
            <a:xfrm>
              <a:off x="4613" y="2038"/>
              <a:ext cx="394" cy="240"/>
              <a:chOff x="0" y="0"/>
              <a:chExt cx="393" cy="239"/>
            </a:xfrm>
          </p:grpSpPr>
          <p:sp>
            <p:nvSpPr>
              <p:cNvPr id="29761" name="Rectangle 9"/>
              <p:cNvSpPr>
                <a:spLocks/>
              </p:cNvSpPr>
              <p:nvPr/>
            </p:nvSpPr>
            <p:spPr bwMode="auto">
              <a:xfrm>
                <a:off x="0" y="0"/>
                <a:ext cx="393" cy="239"/>
              </a:xfrm>
              <a:prstGeom prst="rect">
                <a:avLst/>
              </a:prstGeom>
              <a:noFill/>
              <a:ln w="38100">
                <a:solidFill>
                  <a:srgbClr val="F22F0E"/>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9762" name="Rectangle 10"/>
              <p:cNvSpPr>
                <a:spLocks/>
              </p:cNvSpPr>
              <p:nvPr/>
            </p:nvSpPr>
            <p:spPr bwMode="auto">
              <a:xfrm>
                <a:off x="26" y="43"/>
                <a:ext cx="340" cy="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57799" bIns="0" anchor="ctr">
                <a:spAutoFit/>
              </a:bodyPr>
              <a:lstStyle/>
              <a:p>
                <a:pPr marL="39688" algn="ctr"/>
                <a:r>
                  <a:rPr lang="en-US" sz="1100">
                    <a:solidFill>
                      <a:srgbClr val="F22F0E"/>
                    </a:solidFill>
                    <a:latin typeface="Arial Bold" charset="0"/>
                    <a:cs typeface="Arial Bold" charset="0"/>
                    <a:sym typeface="Arial Bold" charset="0"/>
                  </a:rPr>
                  <a:t>LLQ</a:t>
                </a:r>
              </a:p>
            </p:txBody>
          </p:sp>
        </p:grpSp>
        <p:sp>
          <p:nvSpPr>
            <p:cNvPr id="29714" name="Rectangle 12"/>
            <p:cNvSpPr>
              <a:spLocks/>
            </p:cNvSpPr>
            <p:nvPr/>
          </p:nvSpPr>
          <p:spPr bwMode="auto">
            <a:xfrm>
              <a:off x="1204" y="3227"/>
              <a:ext cx="277"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57799" bIns="0">
              <a:spAutoFit/>
            </a:bodyPr>
            <a:lstStyle/>
            <a:p>
              <a:pPr marL="39688" algn="ctr"/>
              <a:r>
                <a:rPr lang="en-US" sz="1100">
                  <a:cs typeface="Arial" charset="0"/>
                  <a:sym typeface="Arial" charset="0"/>
                </a:rPr>
                <a:t>10</a:t>
              </a:r>
              <a:r>
                <a:rPr lang="en-US" sz="1100" baseline="30000">
                  <a:cs typeface="Arial" charset="0"/>
                  <a:sym typeface="Arial" charset="0"/>
                </a:rPr>
                <a:t>7</a:t>
              </a:r>
            </a:p>
          </p:txBody>
        </p:sp>
        <p:sp>
          <p:nvSpPr>
            <p:cNvPr id="29715" name="Rectangle 13"/>
            <p:cNvSpPr>
              <a:spLocks/>
            </p:cNvSpPr>
            <p:nvPr/>
          </p:nvSpPr>
          <p:spPr bwMode="auto">
            <a:xfrm>
              <a:off x="1936" y="3222"/>
              <a:ext cx="277"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57799" bIns="0">
              <a:spAutoFit/>
            </a:bodyPr>
            <a:lstStyle/>
            <a:p>
              <a:pPr marL="39688" algn="ctr"/>
              <a:r>
                <a:rPr lang="en-US" sz="1100">
                  <a:cs typeface="Arial" charset="0"/>
                  <a:sym typeface="Arial" charset="0"/>
                </a:rPr>
                <a:t>10</a:t>
              </a:r>
              <a:r>
                <a:rPr lang="en-US" sz="1100" baseline="30000">
                  <a:cs typeface="Arial" charset="0"/>
                  <a:sym typeface="Arial" charset="0"/>
                </a:rPr>
                <a:t>8</a:t>
              </a:r>
            </a:p>
          </p:txBody>
        </p:sp>
        <p:sp>
          <p:nvSpPr>
            <p:cNvPr id="29716" name="Rectangle 14"/>
            <p:cNvSpPr>
              <a:spLocks/>
            </p:cNvSpPr>
            <p:nvPr/>
          </p:nvSpPr>
          <p:spPr bwMode="auto">
            <a:xfrm>
              <a:off x="2777" y="3247"/>
              <a:ext cx="277"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57799" bIns="0">
              <a:spAutoFit/>
            </a:bodyPr>
            <a:lstStyle/>
            <a:p>
              <a:pPr marL="39688" algn="ctr"/>
              <a:r>
                <a:rPr lang="en-US" sz="1100">
                  <a:cs typeface="Arial" charset="0"/>
                  <a:sym typeface="Arial" charset="0"/>
                </a:rPr>
                <a:t>10</a:t>
              </a:r>
              <a:r>
                <a:rPr lang="en-US" sz="1100" baseline="30000">
                  <a:cs typeface="Arial" charset="0"/>
                  <a:sym typeface="Arial" charset="0"/>
                </a:rPr>
                <a:t>9</a:t>
              </a:r>
            </a:p>
          </p:txBody>
        </p:sp>
        <p:sp>
          <p:nvSpPr>
            <p:cNvPr id="29717" name="Rectangle 15"/>
            <p:cNvSpPr>
              <a:spLocks/>
            </p:cNvSpPr>
            <p:nvPr/>
          </p:nvSpPr>
          <p:spPr bwMode="auto">
            <a:xfrm>
              <a:off x="3807" y="3232"/>
              <a:ext cx="3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57799" bIns="0">
              <a:spAutoFit/>
            </a:bodyPr>
            <a:lstStyle/>
            <a:p>
              <a:pPr marL="39688" algn="ctr"/>
              <a:r>
                <a:rPr lang="en-US" sz="1100">
                  <a:cs typeface="Arial" charset="0"/>
                  <a:sym typeface="Arial" charset="0"/>
                </a:rPr>
                <a:t>10</a:t>
              </a:r>
              <a:r>
                <a:rPr lang="en-US" sz="1100" baseline="30000">
                  <a:cs typeface="Arial" charset="0"/>
                  <a:sym typeface="Arial" charset="0"/>
                </a:rPr>
                <a:t>10</a:t>
              </a:r>
            </a:p>
          </p:txBody>
        </p:sp>
        <p:sp>
          <p:nvSpPr>
            <p:cNvPr id="29718" name="Rectangle 16"/>
            <p:cNvSpPr>
              <a:spLocks/>
            </p:cNvSpPr>
            <p:nvPr/>
          </p:nvSpPr>
          <p:spPr bwMode="auto">
            <a:xfrm>
              <a:off x="182" y="3196"/>
              <a:ext cx="80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57799" bIns="0">
              <a:spAutoFit/>
            </a:bodyPr>
            <a:lstStyle/>
            <a:p>
              <a:pPr marL="39688" algn="ctr"/>
              <a:r>
                <a:rPr lang="en-US" sz="1100">
                  <a:cs typeface="Arial" charset="0"/>
                  <a:sym typeface="Arial" charset="0"/>
                </a:rPr>
                <a:t>Dose (vp/kg)</a:t>
              </a:r>
            </a:p>
          </p:txBody>
        </p:sp>
        <p:sp>
          <p:nvSpPr>
            <p:cNvPr id="29719" name="Rectangle 17"/>
            <p:cNvSpPr>
              <a:spLocks/>
            </p:cNvSpPr>
            <p:nvPr/>
          </p:nvSpPr>
          <p:spPr bwMode="auto">
            <a:xfrm>
              <a:off x="1071" y="1851"/>
              <a:ext cx="171" cy="612"/>
            </a:xfrm>
            <a:prstGeom prst="rect">
              <a:avLst/>
            </a:prstGeom>
            <a:solidFill>
              <a:srgbClr val="0000FF"/>
            </a:solidFill>
            <a:ln w="12700">
              <a:solidFill>
                <a:schemeClr val="tx1"/>
              </a:solidFill>
              <a:miter lim="800000"/>
              <a:headEnd/>
              <a:tailEnd/>
            </a:ln>
          </p:spPr>
          <p:txBody>
            <a:bodyPr lIns="0" tIns="0" rIns="0" bIns="0"/>
            <a:lstStyle/>
            <a:p>
              <a:endParaRPr lang="en-US"/>
            </a:p>
          </p:txBody>
        </p:sp>
        <p:sp>
          <p:nvSpPr>
            <p:cNvPr id="29720" name="Rectangle 18"/>
            <p:cNvSpPr>
              <a:spLocks/>
            </p:cNvSpPr>
            <p:nvPr/>
          </p:nvSpPr>
          <p:spPr bwMode="auto">
            <a:xfrm>
              <a:off x="1944" y="1518"/>
              <a:ext cx="172" cy="944"/>
            </a:xfrm>
            <a:prstGeom prst="rect">
              <a:avLst/>
            </a:prstGeom>
            <a:solidFill>
              <a:srgbClr val="000000"/>
            </a:solidFill>
            <a:ln w="12700">
              <a:solidFill>
                <a:schemeClr val="tx1"/>
              </a:solidFill>
              <a:miter lim="800000"/>
              <a:headEnd/>
              <a:tailEnd/>
            </a:ln>
          </p:spPr>
          <p:txBody>
            <a:bodyPr lIns="0" tIns="0" rIns="0" bIns="0"/>
            <a:lstStyle/>
            <a:p>
              <a:endParaRPr lang="en-US"/>
            </a:p>
          </p:txBody>
        </p:sp>
        <p:sp>
          <p:nvSpPr>
            <p:cNvPr id="29721" name="Rectangle 19"/>
            <p:cNvSpPr>
              <a:spLocks/>
            </p:cNvSpPr>
            <p:nvPr/>
          </p:nvSpPr>
          <p:spPr bwMode="auto">
            <a:xfrm>
              <a:off x="2382" y="1904"/>
              <a:ext cx="171" cy="559"/>
            </a:xfrm>
            <a:prstGeom prst="rect">
              <a:avLst/>
            </a:prstGeom>
            <a:solidFill>
              <a:srgbClr val="0000FF"/>
            </a:solidFill>
            <a:ln w="12700">
              <a:solidFill>
                <a:schemeClr val="tx1"/>
              </a:solidFill>
              <a:miter lim="800000"/>
              <a:headEnd/>
              <a:tailEnd/>
            </a:ln>
          </p:spPr>
          <p:txBody>
            <a:bodyPr lIns="0" tIns="0" rIns="0" bIns="0"/>
            <a:lstStyle/>
            <a:p>
              <a:endParaRPr lang="en-US"/>
            </a:p>
          </p:txBody>
        </p:sp>
        <p:sp>
          <p:nvSpPr>
            <p:cNvPr id="29722" name="Rectangle 20"/>
            <p:cNvSpPr>
              <a:spLocks/>
            </p:cNvSpPr>
            <p:nvPr/>
          </p:nvSpPr>
          <p:spPr bwMode="auto">
            <a:xfrm>
              <a:off x="2805" y="800"/>
              <a:ext cx="171" cy="1663"/>
            </a:xfrm>
            <a:prstGeom prst="rect">
              <a:avLst/>
            </a:prstGeom>
            <a:solidFill>
              <a:srgbClr val="0000FF"/>
            </a:solidFill>
            <a:ln w="12700">
              <a:solidFill>
                <a:schemeClr val="tx1"/>
              </a:solidFill>
              <a:miter lim="800000"/>
              <a:headEnd/>
              <a:tailEnd/>
            </a:ln>
          </p:spPr>
          <p:txBody>
            <a:bodyPr lIns="0" tIns="0" rIns="0" bIns="0"/>
            <a:lstStyle/>
            <a:p>
              <a:endParaRPr lang="en-US"/>
            </a:p>
          </p:txBody>
        </p:sp>
        <p:sp>
          <p:nvSpPr>
            <p:cNvPr id="29723" name="Rectangle 21"/>
            <p:cNvSpPr>
              <a:spLocks/>
            </p:cNvSpPr>
            <p:nvPr/>
          </p:nvSpPr>
          <p:spPr bwMode="auto">
            <a:xfrm>
              <a:off x="3684" y="813"/>
              <a:ext cx="172" cy="1650"/>
            </a:xfrm>
            <a:prstGeom prst="rect">
              <a:avLst/>
            </a:prstGeom>
            <a:solidFill>
              <a:srgbClr val="0000FF"/>
            </a:solidFill>
            <a:ln w="12700">
              <a:solidFill>
                <a:schemeClr val="tx1"/>
              </a:solidFill>
              <a:miter lim="800000"/>
              <a:headEnd/>
              <a:tailEnd/>
            </a:ln>
          </p:spPr>
          <p:txBody>
            <a:bodyPr lIns="0" tIns="0" rIns="0" bIns="0"/>
            <a:lstStyle/>
            <a:p>
              <a:endParaRPr lang="en-US"/>
            </a:p>
          </p:txBody>
        </p:sp>
        <p:sp>
          <p:nvSpPr>
            <p:cNvPr id="29724" name="Rectangle 22"/>
            <p:cNvSpPr>
              <a:spLocks/>
            </p:cNvSpPr>
            <p:nvPr/>
          </p:nvSpPr>
          <p:spPr bwMode="auto">
            <a:xfrm>
              <a:off x="4124" y="534"/>
              <a:ext cx="171" cy="1929"/>
            </a:xfrm>
            <a:prstGeom prst="rect">
              <a:avLst/>
            </a:prstGeom>
            <a:solidFill>
              <a:srgbClr val="0000FF"/>
            </a:solidFill>
            <a:ln w="12700">
              <a:solidFill>
                <a:schemeClr val="tx1"/>
              </a:solidFill>
              <a:miter lim="800000"/>
              <a:headEnd/>
              <a:tailEnd/>
            </a:ln>
          </p:spPr>
          <p:txBody>
            <a:bodyPr lIns="0" tIns="0" rIns="0" bIns="0"/>
            <a:lstStyle/>
            <a:p>
              <a:endParaRPr lang="en-US"/>
            </a:p>
          </p:txBody>
        </p:sp>
        <p:sp>
          <p:nvSpPr>
            <p:cNvPr id="29725" name="Line 23"/>
            <p:cNvSpPr>
              <a:spLocks noChangeShapeType="1"/>
            </p:cNvSpPr>
            <p:nvPr/>
          </p:nvSpPr>
          <p:spPr bwMode="auto">
            <a:xfrm>
              <a:off x="942" y="121"/>
              <a:ext cx="1" cy="234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9726" name="Line 24"/>
            <p:cNvSpPr>
              <a:spLocks noChangeShapeType="1"/>
            </p:cNvSpPr>
            <p:nvPr/>
          </p:nvSpPr>
          <p:spPr bwMode="auto">
            <a:xfrm>
              <a:off x="916" y="1878"/>
              <a:ext cx="26" cy="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9727" name="Line 25"/>
            <p:cNvSpPr>
              <a:spLocks noChangeShapeType="1"/>
            </p:cNvSpPr>
            <p:nvPr/>
          </p:nvSpPr>
          <p:spPr bwMode="auto">
            <a:xfrm>
              <a:off x="916" y="707"/>
              <a:ext cx="26" cy="1"/>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9728" name="Line 26"/>
            <p:cNvSpPr>
              <a:spLocks noChangeShapeType="1"/>
            </p:cNvSpPr>
            <p:nvPr/>
          </p:nvSpPr>
          <p:spPr bwMode="auto">
            <a:xfrm>
              <a:off x="916" y="121"/>
              <a:ext cx="26" cy="1"/>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9729" name="Line 27"/>
            <p:cNvSpPr>
              <a:spLocks noChangeShapeType="1"/>
            </p:cNvSpPr>
            <p:nvPr/>
          </p:nvSpPr>
          <p:spPr bwMode="auto">
            <a:xfrm>
              <a:off x="942" y="2463"/>
              <a:ext cx="3494" cy="1"/>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9730" name="Line 28"/>
            <p:cNvSpPr>
              <a:spLocks noChangeShapeType="1"/>
            </p:cNvSpPr>
            <p:nvPr/>
          </p:nvSpPr>
          <p:spPr bwMode="auto">
            <a:xfrm rot="10800000" flipH="1">
              <a:off x="1379" y="2463"/>
              <a:ext cx="1" cy="5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9731" name="Line 29"/>
            <p:cNvSpPr>
              <a:spLocks noChangeShapeType="1"/>
            </p:cNvSpPr>
            <p:nvPr/>
          </p:nvSpPr>
          <p:spPr bwMode="auto">
            <a:xfrm rot="10800000" flipH="1">
              <a:off x="1815" y="2463"/>
              <a:ext cx="2" cy="5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9732" name="Line 30"/>
            <p:cNvSpPr>
              <a:spLocks noChangeShapeType="1"/>
            </p:cNvSpPr>
            <p:nvPr/>
          </p:nvSpPr>
          <p:spPr bwMode="auto">
            <a:xfrm rot="10800000" flipH="1">
              <a:off x="2252" y="2463"/>
              <a:ext cx="1" cy="5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9733" name="Line 31"/>
            <p:cNvSpPr>
              <a:spLocks noChangeShapeType="1"/>
            </p:cNvSpPr>
            <p:nvPr/>
          </p:nvSpPr>
          <p:spPr bwMode="auto">
            <a:xfrm rot="10800000" flipH="1">
              <a:off x="2689" y="2463"/>
              <a:ext cx="1" cy="5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9734" name="Line 32"/>
            <p:cNvSpPr>
              <a:spLocks noChangeShapeType="1"/>
            </p:cNvSpPr>
            <p:nvPr/>
          </p:nvSpPr>
          <p:spPr bwMode="auto">
            <a:xfrm rot="10800000" flipH="1">
              <a:off x="3126" y="2463"/>
              <a:ext cx="1" cy="5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9735" name="Line 33"/>
            <p:cNvSpPr>
              <a:spLocks noChangeShapeType="1"/>
            </p:cNvSpPr>
            <p:nvPr/>
          </p:nvSpPr>
          <p:spPr bwMode="auto">
            <a:xfrm rot="10800000" flipH="1">
              <a:off x="3562" y="2463"/>
              <a:ext cx="2" cy="5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9736" name="Line 34"/>
            <p:cNvSpPr>
              <a:spLocks noChangeShapeType="1"/>
            </p:cNvSpPr>
            <p:nvPr/>
          </p:nvSpPr>
          <p:spPr bwMode="auto">
            <a:xfrm rot="10800000" flipH="1">
              <a:off x="3999" y="2463"/>
              <a:ext cx="2" cy="5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9737" name="Line 35"/>
            <p:cNvSpPr>
              <a:spLocks noChangeShapeType="1"/>
            </p:cNvSpPr>
            <p:nvPr/>
          </p:nvSpPr>
          <p:spPr bwMode="auto">
            <a:xfrm rot="10800000" flipH="1">
              <a:off x="4436" y="2463"/>
              <a:ext cx="1" cy="5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9738" name="Rectangle 36"/>
            <p:cNvSpPr>
              <a:spLocks/>
            </p:cNvSpPr>
            <p:nvPr/>
          </p:nvSpPr>
          <p:spPr bwMode="auto">
            <a:xfrm>
              <a:off x="629" y="0"/>
              <a:ext cx="188"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Arial" charset="0"/>
                  <a:sym typeface="Arial" charset="0"/>
                </a:rPr>
                <a:t>10</a:t>
              </a:r>
              <a:r>
                <a:rPr lang="en-US" sz="1100" baseline="30000">
                  <a:cs typeface="Arial" charset="0"/>
                  <a:sym typeface="Arial" charset="0"/>
                </a:rPr>
                <a:t>7</a:t>
              </a:r>
            </a:p>
          </p:txBody>
        </p:sp>
        <p:sp>
          <p:nvSpPr>
            <p:cNvPr id="29739" name="Rectangle 37"/>
            <p:cNvSpPr>
              <a:spLocks/>
            </p:cNvSpPr>
            <p:nvPr/>
          </p:nvSpPr>
          <p:spPr bwMode="auto">
            <a:xfrm>
              <a:off x="1130" y="2623"/>
              <a:ext cx="70"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Arial" charset="0"/>
                  <a:sym typeface="Arial" charset="0"/>
                </a:rPr>
                <a:t>2</a:t>
              </a:r>
            </a:p>
          </p:txBody>
        </p:sp>
        <p:sp>
          <p:nvSpPr>
            <p:cNvPr id="29740" name="Rectangle 38"/>
            <p:cNvSpPr>
              <a:spLocks/>
            </p:cNvSpPr>
            <p:nvPr/>
          </p:nvSpPr>
          <p:spPr bwMode="auto">
            <a:xfrm>
              <a:off x="1566" y="2623"/>
              <a:ext cx="70"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Arial" charset="0"/>
                  <a:sym typeface="Arial" charset="0"/>
                </a:rPr>
                <a:t>3</a:t>
              </a:r>
            </a:p>
          </p:txBody>
        </p:sp>
        <p:sp>
          <p:nvSpPr>
            <p:cNvPr id="29741" name="Rectangle 39"/>
            <p:cNvSpPr>
              <a:spLocks/>
            </p:cNvSpPr>
            <p:nvPr/>
          </p:nvSpPr>
          <p:spPr bwMode="auto">
            <a:xfrm>
              <a:off x="2004" y="2623"/>
              <a:ext cx="70"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Arial" charset="0"/>
                  <a:sym typeface="Arial" charset="0"/>
                </a:rPr>
                <a:t>6</a:t>
              </a:r>
            </a:p>
          </p:txBody>
        </p:sp>
        <p:sp>
          <p:nvSpPr>
            <p:cNvPr id="29742" name="Rectangle 40"/>
            <p:cNvSpPr>
              <a:spLocks/>
            </p:cNvSpPr>
            <p:nvPr/>
          </p:nvSpPr>
          <p:spPr bwMode="auto">
            <a:xfrm>
              <a:off x="2442" y="2623"/>
              <a:ext cx="70"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Arial" charset="0"/>
                  <a:sym typeface="Arial" charset="0"/>
                </a:rPr>
                <a:t>8</a:t>
              </a:r>
            </a:p>
          </p:txBody>
        </p:sp>
        <p:sp>
          <p:nvSpPr>
            <p:cNvPr id="29743" name="Rectangle 41"/>
            <p:cNvSpPr>
              <a:spLocks/>
            </p:cNvSpPr>
            <p:nvPr/>
          </p:nvSpPr>
          <p:spPr bwMode="auto">
            <a:xfrm>
              <a:off x="2843" y="2623"/>
              <a:ext cx="141"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Arial" charset="0"/>
                  <a:sym typeface="Arial" charset="0"/>
                </a:rPr>
                <a:t>10</a:t>
              </a:r>
            </a:p>
          </p:txBody>
        </p:sp>
        <p:sp>
          <p:nvSpPr>
            <p:cNvPr id="29744" name="Rectangle 42"/>
            <p:cNvSpPr>
              <a:spLocks/>
            </p:cNvSpPr>
            <p:nvPr/>
          </p:nvSpPr>
          <p:spPr bwMode="auto">
            <a:xfrm>
              <a:off x="3279" y="2623"/>
              <a:ext cx="141"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Arial" charset="0"/>
                  <a:sym typeface="Arial" charset="0"/>
                </a:rPr>
                <a:t>11</a:t>
              </a:r>
            </a:p>
          </p:txBody>
        </p:sp>
        <p:sp>
          <p:nvSpPr>
            <p:cNvPr id="29745" name="Rectangle 43"/>
            <p:cNvSpPr>
              <a:spLocks/>
            </p:cNvSpPr>
            <p:nvPr/>
          </p:nvSpPr>
          <p:spPr bwMode="auto">
            <a:xfrm>
              <a:off x="3717" y="2623"/>
              <a:ext cx="141"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Arial" charset="0"/>
                  <a:sym typeface="Arial" charset="0"/>
                </a:rPr>
                <a:t>15</a:t>
              </a:r>
            </a:p>
          </p:txBody>
        </p:sp>
        <p:sp>
          <p:nvSpPr>
            <p:cNvPr id="29746" name="Rectangle 44"/>
            <p:cNvSpPr>
              <a:spLocks/>
            </p:cNvSpPr>
            <p:nvPr/>
          </p:nvSpPr>
          <p:spPr bwMode="auto">
            <a:xfrm>
              <a:off x="4149" y="2623"/>
              <a:ext cx="141"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Arial" charset="0"/>
                  <a:sym typeface="Arial" charset="0"/>
                </a:rPr>
                <a:t>19</a:t>
              </a:r>
            </a:p>
          </p:txBody>
        </p:sp>
        <p:sp>
          <p:nvSpPr>
            <p:cNvPr id="29747" name="Rectangle 45"/>
            <p:cNvSpPr>
              <a:spLocks/>
            </p:cNvSpPr>
            <p:nvPr/>
          </p:nvSpPr>
          <p:spPr bwMode="auto">
            <a:xfrm rot="-5400000">
              <a:off x="-250" y="1231"/>
              <a:ext cx="1117"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Arial" charset="0"/>
                  <a:sym typeface="Arial" charset="0"/>
                </a:rPr>
                <a:t>Peak NTX-010 Titer</a:t>
              </a:r>
            </a:p>
          </p:txBody>
        </p:sp>
        <p:sp>
          <p:nvSpPr>
            <p:cNvPr id="29748" name="Rectangle 46"/>
            <p:cNvSpPr>
              <a:spLocks/>
            </p:cNvSpPr>
            <p:nvPr/>
          </p:nvSpPr>
          <p:spPr bwMode="auto">
            <a:xfrm rot="-5400000">
              <a:off x="-186" y="1230"/>
              <a:ext cx="1305"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Arial" charset="0"/>
                  <a:sym typeface="Arial" charset="0"/>
                </a:rPr>
                <a:t>(RNA copies/ml serum)</a:t>
              </a:r>
            </a:p>
          </p:txBody>
        </p:sp>
        <p:sp>
          <p:nvSpPr>
            <p:cNvPr id="29749" name="Rectangle 47"/>
            <p:cNvSpPr>
              <a:spLocks/>
            </p:cNvSpPr>
            <p:nvPr/>
          </p:nvSpPr>
          <p:spPr bwMode="auto">
            <a:xfrm rot="-5400000">
              <a:off x="671" y="1239"/>
              <a:ext cx="948"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Arial" charset="0"/>
                  <a:sym typeface="Arial" charset="0"/>
                </a:rPr>
                <a:t>Tumor shrinkage</a:t>
              </a:r>
            </a:p>
          </p:txBody>
        </p:sp>
        <p:sp>
          <p:nvSpPr>
            <p:cNvPr id="29750" name="Rectangle 48"/>
            <p:cNvSpPr>
              <a:spLocks/>
            </p:cNvSpPr>
            <p:nvPr/>
          </p:nvSpPr>
          <p:spPr bwMode="auto">
            <a:xfrm rot="-5400000">
              <a:off x="3730" y="1232"/>
              <a:ext cx="948"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sz="1100">
                  <a:solidFill>
                    <a:srgbClr val="FFFFFF"/>
                  </a:solidFill>
                  <a:cs typeface="Arial" charset="0"/>
                  <a:sym typeface="Arial" charset="0"/>
                </a:rPr>
                <a:t>Tumor shrinkage</a:t>
              </a:r>
            </a:p>
          </p:txBody>
        </p:sp>
        <p:sp>
          <p:nvSpPr>
            <p:cNvPr id="29751" name="Rectangle 49"/>
            <p:cNvSpPr>
              <a:spLocks/>
            </p:cNvSpPr>
            <p:nvPr/>
          </p:nvSpPr>
          <p:spPr bwMode="auto">
            <a:xfrm rot="-5400000">
              <a:off x="2476" y="1398"/>
              <a:ext cx="828"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sz="1100">
                  <a:solidFill>
                    <a:srgbClr val="FFFFFF"/>
                  </a:solidFill>
                  <a:cs typeface="Arial" charset="0"/>
                  <a:sym typeface="Arial" charset="0"/>
                </a:rPr>
                <a:t>Marker decline</a:t>
              </a:r>
            </a:p>
          </p:txBody>
        </p:sp>
        <p:sp>
          <p:nvSpPr>
            <p:cNvPr id="29752" name="Rectangle 50"/>
            <p:cNvSpPr>
              <a:spLocks/>
            </p:cNvSpPr>
            <p:nvPr/>
          </p:nvSpPr>
          <p:spPr bwMode="auto">
            <a:xfrm rot="-5400000">
              <a:off x="1934" y="1279"/>
              <a:ext cx="1048"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r>
                <a:rPr lang="en-US" sz="1100">
                  <a:cs typeface="Arial" charset="0"/>
                  <a:sym typeface="Arial" charset="0"/>
                </a:rPr>
                <a:t>Marker decline</a:t>
              </a:r>
            </a:p>
          </p:txBody>
        </p:sp>
        <p:sp>
          <p:nvSpPr>
            <p:cNvPr id="29753" name="Rectangle 51"/>
            <p:cNvSpPr>
              <a:spLocks/>
            </p:cNvSpPr>
            <p:nvPr/>
          </p:nvSpPr>
          <p:spPr bwMode="auto">
            <a:xfrm rot="-5400000">
              <a:off x="3198" y="1674"/>
              <a:ext cx="1116"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sz="1100">
                  <a:solidFill>
                    <a:srgbClr val="FFFFFF"/>
                  </a:solidFill>
                  <a:cs typeface="Arial" charset="0"/>
                  <a:sym typeface="Arial" charset="0"/>
                </a:rPr>
                <a:t>Symptom resolution</a:t>
              </a:r>
            </a:p>
          </p:txBody>
        </p:sp>
        <p:sp>
          <p:nvSpPr>
            <p:cNvPr id="29754" name="Rectangle 52"/>
            <p:cNvSpPr>
              <a:spLocks/>
            </p:cNvSpPr>
            <p:nvPr/>
          </p:nvSpPr>
          <p:spPr bwMode="auto">
            <a:xfrm>
              <a:off x="629" y="583"/>
              <a:ext cx="188"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Arial" charset="0"/>
                  <a:sym typeface="Arial" charset="0"/>
                </a:rPr>
                <a:t>10</a:t>
              </a:r>
              <a:r>
                <a:rPr lang="en-US" sz="1100" baseline="30000">
                  <a:cs typeface="Arial" charset="0"/>
                  <a:sym typeface="Arial" charset="0"/>
                </a:rPr>
                <a:t>6</a:t>
              </a:r>
            </a:p>
          </p:txBody>
        </p:sp>
        <p:sp>
          <p:nvSpPr>
            <p:cNvPr id="29755" name="Rectangle 53"/>
            <p:cNvSpPr>
              <a:spLocks/>
            </p:cNvSpPr>
            <p:nvPr/>
          </p:nvSpPr>
          <p:spPr bwMode="auto">
            <a:xfrm>
              <a:off x="629" y="1170"/>
              <a:ext cx="188"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Arial" charset="0"/>
                  <a:sym typeface="Arial" charset="0"/>
                </a:rPr>
                <a:t>10</a:t>
              </a:r>
              <a:r>
                <a:rPr lang="en-US" sz="1100" baseline="30000">
                  <a:cs typeface="Arial" charset="0"/>
                  <a:sym typeface="Arial" charset="0"/>
                </a:rPr>
                <a:t>5</a:t>
              </a:r>
            </a:p>
          </p:txBody>
        </p:sp>
        <p:sp>
          <p:nvSpPr>
            <p:cNvPr id="29756" name="Rectangle 54"/>
            <p:cNvSpPr>
              <a:spLocks/>
            </p:cNvSpPr>
            <p:nvPr/>
          </p:nvSpPr>
          <p:spPr bwMode="auto">
            <a:xfrm>
              <a:off x="629" y="1752"/>
              <a:ext cx="188"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Arial" charset="0"/>
                  <a:sym typeface="Arial" charset="0"/>
                </a:rPr>
                <a:t>10</a:t>
              </a:r>
              <a:r>
                <a:rPr lang="en-US" sz="1100" baseline="30000">
                  <a:cs typeface="Arial" charset="0"/>
                  <a:sym typeface="Arial" charset="0"/>
                </a:rPr>
                <a:t>4</a:t>
              </a:r>
            </a:p>
          </p:txBody>
        </p:sp>
        <p:sp>
          <p:nvSpPr>
            <p:cNvPr id="29757" name="Rectangle 55"/>
            <p:cNvSpPr>
              <a:spLocks/>
            </p:cNvSpPr>
            <p:nvPr/>
          </p:nvSpPr>
          <p:spPr bwMode="auto">
            <a:xfrm>
              <a:off x="629" y="2340"/>
              <a:ext cx="188"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Arial" charset="0"/>
                  <a:sym typeface="Arial" charset="0"/>
                </a:rPr>
                <a:t>10</a:t>
              </a:r>
              <a:r>
                <a:rPr lang="en-US" sz="1100" baseline="30000">
                  <a:cs typeface="Arial" charset="0"/>
                  <a:sym typeface="Arial" charset="0"/>
                </a:rPr>
                <a:t>3</a:t>
              </a:r>
            </a:p>
          </p:txBody>
        </p:sp>
        <p:sp>
          <p:nvSpPr>
            <p:cNvPr id="29758" name="Rectangle 56"/>
            <p:cNvSpPr>
              <a:spLocks/>
            </p:cNvSpPr>
            <p:nvPr/>
          </p:nvSpPr>
          <p:spPr bwMode="auto">
            <a:xfrm>
              <a:off x="278" y="2681"/>
              <a:ext cx="592" cy="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57799" bIns="0"/>
            <a:lstStyle/>
            <a:p>
              <a:pPr marL="39688"/>
              <a:r>
                <a:rPr lang="en-US" sz="1100">
                  <a:cs typeface="Arial" charset="0"/>
                  <a:sym typeface="Arial" charset="0"/>
                </a:rPr>
                <a:t>Patient</a:t>
              </a:r>
            </a:p>
          </p:txBody>
        </p:sp>
        <p:sp>
          <p:nvSpPr>
            <p:cNvPr id="29759" name="Line 57"/>
            <p:cNvSpPr>
              <a:spLocks noChangeShapeType="1"/>
            </p:cNvSpPr>
            <p:nvPr/>
          </p:nvSpPr>
          <p:spPr bwMode="auto">
            <a:xfrm>
              <a:off x="916" y="2463"/>
              <a:ext cx="26" cy="1"/>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9760" name="Line 58"/>
            <p:cNvSpPr>
              <a:spLocks noChangeShapeType="1"/>
            </p:cNvSpPr>
            <p:nvPr/>
          </p:nvSpPr>
          <p:spPr bwMode="auto">
            <a:xfrm rot="10800000" flipH="1">
              <a:off x="942" y="2463"/>
              <a:ext cx="1" cy="5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pic>
        <p:nvPicPr>
          <p:cNvPr id="6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3657600" cy="3297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8" name="TextBox 67"/>
          <p:cNvSpPr txBox="1"/>
          <p:nvPr/>
        </p:nvSpPr>
        <p:spPr>
          <a:xfrm>
            <a:off x="102890" y="6302868"/>
            <a:ext cx="4137452" cy="307975"/>
          </a:xfrm>
          <a:prstGeom prst="rect">
            <a:avLst/>
          </a:prstGeom>
          <a:noFill/>
        </p:spPr>
        <p:txBody>
          <a:bodyPr wrap="square">
            <a:spAutoFit/>
          </a:bodyPr>
          <a:lstStyle/>
          <a:p>
            <a:pPr>
              <a:defRPr/>
            </a:pPr>
            <a:r>
              <a:rPr lang="en-US" sz="1400" dirty="0" err="1">
                <a:solidFill>
                  <a:srgbClr val="09203B"/>
                </a:solidFill>
                <a:latin typeface="Helvetica"/>
                <a:cs typeface="Helvetica"/>
              </a:rPr>
              <a:t>Rudin</a:t>
            </a:r>
            <a:r>
              <a:rPr lang="en-US" sz="1400" dirty="0">
                <a:solidFill>
                  <a:srgbClr val="09203B"/>
                </a:solidFill>
                <a:latin typeface="Helvetica"/>
                <a:cs typeface="Helvetica"/>
              </a:rPr>
              <a:t>, C.M</a:t>
            </a:r>
            <a:r>
              <a:rPr lang="en-US" sz="1400" dirty="0">
                <a:solidFill>
                  <a:srgbClr val="09203B"/>
                </a:solidFill>
                <a:latin typeface="Helvetica"/>
                <a:ea typeface="+mn-ea"/>
                <a:cs typeface="Helvetica"/>
              </a:rPr>
              <a:t>., et al. </a:t>
            </a:r>
            <a:r>
              <a:rPr lang="en-US" sz="1400" dirty="0" err="1">
                <a:solidFill>
                  <a:srgbClr val="09203B"/>
                </a:solidFill>
                <a:latin typeface="Helvetica"/>
                <a:ea typeface="+mn-ea"/>
                <a:cs typeface="Helvetica"/>
              </a:rPr>
              <a:t>Clin</a:t>
            </a:r>
            <a:r>
              <a:rPr lang="en-US" sz="1400" dirty="0">
                <a:solidFill>
                  <a:srgbClr val="09203B"/>
                </a:solidFill>
                <a:latin typeface="Helvetica"/>
                <a:ea typeface="+mn-ea"/>
                <a:cs typeface="Helvetica"/>
              </a:rPr>
              <a:t> Cancer Res (2011)</a:t>
            </a:r>
          </a:p>
        </p:txBody>
      </p:sp>
      <p:sp>
        <p:nvSpPr>
          <p:cNvPr id="29706" name="TextBox 1"/>
          <p:cNvSpPr txBox="1">
            <a:spLocks noChangeArrowheads="1"/>
          </p:cNvSpPr>
          <p:nvPr/>
        </p:nvSpPr>
        <p:spPr bwMode="auto">
          <a:xfrm>
            <a:off x="5029200" y="1828800"/>
            <a:ext cx="3828279"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err="1"/>
              <a:t>Oncolytic</a:t>
            </a:r>
            <a:r>
              <a:rPr lang="en-US" sz="1800" dirty="0"/>
              <a:t> viruses have increased</a:t>
            </a:r>
          </a:p>
          <a:p>
            <a:r>
              <a:rPr lang="en-US" sz="1800" dirty="0"/>
              <a:t>specificity for cancer cells and</a:t>
            </a:r>
          </a:p>
          <a:p>
            <a:r>
              <a:rPr lang="en-US" sz="1800" dirty="0"/>
              <a:t>environments where IFN responses</a:t>
            </a:r>
          </a:p>
          <a:p>
            <a:r>
              <a:rPr lang="en-US" sz="1800" dirty="0"/>
              <a:t>are limited (less viral clearing)</a:t>
            </a:r>
          </a:p>
        </p:txBody>
      </p:sp>
      <p:sp>
        <p:nvSpPr>
          <p:cNvPr id="29707" name="TextBox 2"/>
          <p:cNvSpPr txBox="1">
            <a:spLocks noChangeArrowheads="1"/>
          </p:cNvSpPr>
          <p:nvPr/>
        </p:nvSpPr>
        <p:spPr bwMode="auto">
          <a:xfrm>
            <a:off x="487090" y="4869302"/>
            <a:ext cx="292229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dirty="0"/>
              <a:t>The immune response is an</a:t>
            </a:r>
          </a:p>
          <a:p>
            <a:r>
              <a:rPr lang="en-US" sz="1600" dirty="0"/>
              <a:t>important component of the</a:t>
            </a:r>
          </a:p>
          <a:p>
            <a:r>
              <a:rPr lang="en-US" sz="1600" dirty="0"/>
              <a:t>antitumor effect but also a</a:t>
            </a:r>
          </a:p>
          <a:p>
            <a:r>
              <a:rPr lang="en-US" sz="1600" dirty="0"/>
              <a:t>“double-edged sword”.</a:t>
            </a:r>
          </a:p>
        </p:txBody>
      </p:sp>
    </p:spTree>
    <p:extLst>
      <p:ext uri="{BB962C8B-B14F-4D97-AF65-F5344CB8AC3E}">
        <p14:creationId xmlns:p14="http://schemas.microsoft.com/office/powerpoint/2010/main" val="3607698931"/>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427038"/>
            <a:ext cx="2116137"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
        <p:nvSpPr>
          <p:cNvPr id="32770" name="Rectangle 2"/>
          <p:cNvSpPr>
            <a:spLocks/>
          </p:cNvSpPr>
          <p:nvPr/>
        </p:nvSpPr>
        <p:spPr bwMode="auto">
          <a:xfrm>
            <a:off x="0" y="6751638"/>
            <a:ext cx="9144000" cy="115887"/>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32771" name="Rectangle 3"/>
          <p:cNvSpPr>
            <a:spLocks/>
          </p:cNvSpPr>
          <p:nvPr/>
        </p:nvSpPr>
        <p:spPr bwMode="auto">
          <a:xfrm>
            <a:off x="0" y="0"/>
            <a:ext cx="9144000" cy="231775"/>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32772" name="Rectangle 4"/>
          <p:cNvSpPr>
            <a:spLocks/>
          </p:cNvSpPr>
          <p:nvPr/>
        </p:nvSpPr>
        <p:spPr bwMode="auto">
          <a:xfrm>
            <a:off x="0" y="1249363"/>
            <a:ext cx="9144000" cy="26987"/>
          </a:xfrm>
          <a:prstGeom prst="rect">
            <a:avLst/>
          </a:prstGeom>
          <a:solidFill>
            <a:srgbClr val="062F47"/>
          </a:soli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32773" name="Rectangle 6"/>
          <p:cNvSpPr>
            <a:spLocks/>
          </p:cNvSpPr>
          <p:nvPr/>
        </p:nvSpPr>
        <p:spPr bwMode="auto">
          <a:xfrm>
            <a:off x="328202" y="356103"/>
            <a:ext cx="6321369" cy="77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20" bIns="0" anchor="ctr"/>
          <a:lstStyle/>
          <a:p>
            <a:pPr marL="39688"/>
            <a:r>
              <a:rPr lang="en-US" dirty="0">
                <a:solidFill>
                  <a:srgbClr val="062F47"/>
                </a:solidFill>
                <a:ea typeface="ＭＳ Ｐゴシック" charset="0"/>
                <a:cs typeface="ＭＳ Ｐゴシック" charset="0"/>
                <a:sym typeface="Georgia" charset="0"/>
              </a:rPr>
              <a:t>    </a:t>
            </a:r>
            <a:r>
              <a:rPr lang="en-US" sz="2400" b="1" dirty="0">
                <a:solidFill>
                  <a:srgbClr val="062F47"/>
                </a:solidFill>
                <a:ea typeface="ＭＳ Ｐゴシック" charset="0"/>
                <a:cs typeface="ＭＳ Ｐゴシック" charset="0"/>
                <a:sym typeface="Georgia" charset="0"/>
              </a:rPr>
              <a:t>Pooled CRISPR screen provides a breakthrough</a:t>
            </a:r>
          </a:p>
        </p:txBody>
      </p:sp>
      <p:sp>
        <p:nvSpPr>
          <p:cNvPr id="6151" name="Text Box 7"/>
          <p:cNvSpPr txBox="1">
            <a:spLocks noChangeArrowheads="1"/>
          </p:cNvSpPr>
          <p:nvPr/>
        </p:nvSpPr>
        <p:spPr bwMode="auto">
          <a:xfrm>
            <a:off x="8404225" y="6473825"/>
            <a:ext cx="158750" cy="2238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4261" tIns="32130" rIns="64261" bIns="32130"/>
          <a:lstStyle>
            <a:lvl1pPr>
              <a:defRPr sz="1200">
                <a:solidFill>
                  <a:schemeClr val="tx1"/>
                </a:solidFill>
                <a:latin typeface="Times" charset="0"/>
                <a:ea typeface="ＭＳ Ｐゴシック" charset="0"/>
              </a:defRPr>
            </a:lvl1pPr>
            <a:lvl2pPr>
              <a:defRPr sz="1200">
                <a:solidFill>
                  <a:schemeClr val="tx1"/>
                </a:solidFill>
                <a:latin typeface="Times" charset="0"/>
                <a:ea typeface="ＭＳ Ｐゴシック" charset="0"/>
              </a:defRPr>
            </a:lvl2pPr>
            <a:lvl3pPr>
              <a:defRPr sz="1200">
                <a:solidFill>
                  <a:schemeClr val="tx1"/>
                </a:solidFill>
                <a:latin typeface="Times" charset="0"/>
                <a:ea typeface="ＭＳ Ｐゴシック" charset="0"/>
              </a:defRPr>
            </a:lvl3pPr>
            <a:lvl4pPr>
              <a:defRPr sz="1200">
                <a:solidFill>
                  <a:schemeClr val="tx1"/>
                </a:solidFill>
                <a:latin typeface="Times" charset="0"/>
                <a:ea typeface="ＭＳ Ｐゴシック" charset="0"/>
              </a:defRPr>
            </a:lvl4pPr>
            <a:lvl5pPr>
              <a:defRPr sz="1200">
                <a:solidFill>
                  <a:schemeClr val="tx1"/>
                </a:solidFill>
                <a:latin typeface="Times" charset="0"/>
                <a:ea typeface="ＭＳ Ｐゴシック" charset="0"/>
              </a:defRPr>
            </a:lvl5pPr>
            <a:lvl6pPr fontAlgn="base">
              <a:spcBef>
                <a:spcPct val="0"/>
              </a:spcBef>
              <a:spcAft>
                <a:spcPct val="0"/>
              </a:spcAft>
              <a:defRPr sz="1200">
                <a:solidFill>
                  <a:schemeClr val="tx1"/>
                </a:solidFill>
                <a:latin typeface="Times" charset="0"/>
                <a:ea typeface="ＭＳ Ｐゴシック" charset="0"/>
              </a:defRPr>
            </a:lvl6pPr>
            <a:lvl7pPr fontAlgn="base">
              <a:spcBef>
                <a:spcPct val="0"/>
              </a:spcBef>
              <a:spcAft>
                <a:spcPct val="0"/>
              </a:spcAft>
              <a:defRPr sz="1200">
                <a:solidFill>
                  <a:schemeClr val="tx1"/>
                </a:solidFill>
                <a:latin typeface="Times" charset="0"/>
                <a:ea typeface="ＭＳ Ｐゴシック" charset="0"/>
              </a:defRPr>
            </a:lvl7pPr>
            <a:lvl8pPr fontAlgn="base">
              <a:spcBef>
                <a:spcPct val="0"/>
              </a:spcBef>
              <a:spcAft>
                <a:spcPct val="0"/>
              </a:spcAft>
              <a:defRPr sz="1200">
                <a:solidFill>
                  <a:schemeClr val="tx1"/>
                </a:solidFill>
                <a:latin typeface="Times" charset="0"/>
                <a:ea typeface="ＭＳ Ｐゴシック" charset="0"/>
              </a:defRPr>
            </a:lvl8pPr>
            <a:lvl9pPr fontAlgn="base">
              <a:spcBef>
                <a:spcPct val="0"/>
              </a:spcBef>
              <a:spcAft>
                <a:spcPct val="0"/>
              </a:spcAft>
              <a:defRPr sz="1200">
                <a:solidFill>
                  <a:schemeClr val="tx1"/>
                </a:solidFill>
                <a:latin typeface="Times" charset="0"/>
                <a:ea typeface="ＭＳ Ｐゴシック" charset="0"/>
              </a:defRPr>
            </a:lvl9pPr>
          </a:lstStyle>
          <a:p>
            <a:pPr algn="ctr">
              <a:defRPr/>
            </a:pPr>
            <a:fld id="{25C36C6E-9C28-D04E-AF5D-4282772EAC0D}" type="slidenum">
              <a:rPr lang="en-US" sz="1100">
                <a:solidFill>
                  <a:srgbClr val="062F47"/>
                </a:solidFill>
                <a:latin typeface="Arial" charset="0"/>
                <a:cs typeface="Arial" charset="0"/>
                <a:sym typeface="Arial" charset="0"/>
              </a:rPr>
              <a:pPr algn="ctr">
                <a:defRPr/>
              </a:pPr>
              <a:t>62</a:t>
            </a:fld>
            <a:endParaRPr lang="en-US" sz="1100">
              <a:solidFill>
                <a:srgbClr val="062F47"/>
              </a:solidFill>
              <a:latin typeface="Arial" charset="0"/>
              <a:cs typeface="Arial" charset="0"/>
              <a:sym typeface="Arial" charset="0"/>
            </a:endParaRPr>
          </a:p>
        </p:txBody>
      </p:sp>
      <p:sp>
        <p:nvSpPr>
          <p:cNvPr id="32775" name="TextBox 1"/>
          <p:cNvSpPr txBox="1">
            <a:spLocks noChangeArrowheads="1"/>
          </p:cNvSpPr>
          <p:nvPr/>
        </p:nvSpPr>
        <p:spPr bwMode="auto">
          <a:xfrm>
            <a:off x="523875" y="1566863"/>
            <a:ext cx="8229600" cy="489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u="sng" dirty="0">
                <a:solidFill>
                  <a:srgbClr val="09203B"/>
                </a:solidFill>
                <a:latin typeface="Helvetica" charset="0"/>
                <a:cs typeface="Helvetica" charset="0"/>
              </a:rPr>
              <a:t>Note:</a:t>
            </a:r>
            <a:r>
              <a:rPr lang="en-US" dirty="0">
                <a:solidFill>
                  <a:srgbClr val="09203B"/>
                </a:solidFill>
                <a:latin typeface="Helvetica" charset="0"/>
                <a:cs typeface="Helvetica" charset="0"/>
              </a:rPr>
              <a:t>  All previous efforts to identify essential SVV host proteins, especially </a:t>
            </a:r>
            <a:r>
              <a:rPr lang="en-US" dirty="0">
                <a:solidFill>
                  <a:srgbClr val="0070C0"/>
                </a:solidFill>
                <a:latin typeface="Helvetica" charset="0"/>
                <a:cs typeface="Helvetica" charset="0"/>
              </a:rPr>
              <a:t>the surface receptor</a:t>
            </a:r>
            <a:r>
              <a:rPr lang="en-US" dirty="0">
                <a:solidFill>
                  <a:srgbClr val="09203B"/>
                </a:solidFill>
                <a:latin typeface="Helvetica" charset="0"/>
                <a:cs typeface="Helvetica" charset="0"/>
              </a:rPr>
              <a:t>, failed! </a:t>
            </a:r>
          </a:p>
          <a:p>
            <a:endParaRPr lang="en-US" dirty="0">
              <a:solidFill>
                <a:srgbClr val="09203B"/>
              </a:solidFill>
              <a:latin typeface="Helvetica" charset="0"/>
              <a:cs typeface="Helvetica" charset="0"/>
            </a:endParaRPr>
          </a:p>
          <a:p>
            <a:r>
              <a:rPr lang="en-US" dirty="0">
                <a:solidFill>
                  <a:srgbClr val="09203B"/>
                </a:solidFill>
                <a:latin typeface="Helvetica" charset="0"/>
                <a:cs typeface="Helvetica" charset="0"/>
              </a:rPr>
              <a:t>These include:</a:t>
            </a:r>
          </a:p>
          <a:p>
            <a:r>
              <a:rPr lang="en-US" sz="2000" dirty="0">
                <a:solidFill>
                  <a:srgbClr val="09203B"/>
                </a:solidFill>
                <a:latin typeface="Helvetica" charset="0"/>
                <a:cs typeface="Helvetica" charset="0"/>
              </a:rPr>
              <a:t>	- </a:t>
            </a:r>
            <a:r>
              <a:rPr lang="en-US" dirty="0" err="1">
                <a:solidFill>
                  <a:srgbClr val="09203B"/>
                </a:solidFill>
                <a:latin typeface="Helvetica" charset="0"/>
                <a:cs typeface="Helvetica" charset="0"/>
              </a:rPr>
              <a:t>RNAi</a:t>
            </a:r>
            <a:r>
              <a:rPr lang="en-US" dirty="0">
                <a:solidFill>
                  <a:srgbClr val="09203B"/>
                </a:solidFill>
                <a:latin typeface="Helvetica" charset="0"/>
                <a:cs typeface="Helvetica" charset="0"/>
              </a:rPr>
              <a:t> screens</a:t>
            </a:r>
          </a:p>
          <a:p>
            <a:r>
              <a:rPr lang="en-US" dirty="0">
                <a:solidFill>
                  <a:srgbClr val="09203B"/>
                </a:solidFill>
                <a:latin typeface="Helvetica" charset="0"/>
                <a:cs typeface="Helvetica" charset="0"/>
              </a:rPr>
              <a:t>	- </a:t>
            </a:r>
            <a:r>
              <a:rPr lang="en-US" dirty="0" err="1">
                <a:solidFill>
                  <a:srgbClr val="09203B"/>
                </a:solidFill>
                <a:latin typeface="Helvetica" charset="0"/>
                <a:cs typeface="Helvetica" charset="0"/>
              </a:rPr>
              <a:t>cDNA</a:t>
            </a:r>
            <a:r>
              <a:rPr lang="en-US" dirty="0">
                <a:solidFill>
                  <a:srgbClr val="09203B"/>
                </a:solidFill>
                <a:latin typeface="Helvetica" charset="0"/>
                <a:cs typeface="Helvetica" charset="0"/>
              </a:rPr>
              <a:t> libraries from H446 (which is </a:t>
            </a:r>
            <a:r>
              <a:rPr lang="en-US" dirty="0" err="1">
                <a:solidFill>
                  <a:srgbClr val="09203B"/>
                </a:solidFill>
                <a:latin typeface="Helvetica" charset="0"/>
                <a:cs typeface="Helvetica" charset="0"/>
              </a:rPr>
              <a:t>hypertriploid</a:t>
            </a:r>
            <a:r>
              <a:rPr lang="en-US" dirty="0">
                <a:solidFill>
                  <a:srgbClr val="09203B"/>
                </a:solidFill>
                <a:latin typeface="Helvetica" charset="0"/>
                <a:cs typeface="Helvetica" charset="0"/>
              </a:rPr>
              <a:t>)</a:t>
            </a:r>
          </a:p>
          <a:p>
            <a:r>
              <a:rPr lang="en-US" dirty="0">
                <a:solidFill>
                  <a:srgbClr val="09203B"/>
                </a:solidFill>
                <a:latin typeface="Helvetica" charset="0"/>
                <a:cs typeface="Helvetica" charset="0"/>
              </a:rPr>
              <a:t>	- Cell Surface </a:t>
            </a:r>
            <a:r>
              <a:rPr lang="en-US" dirty="0" err="1">
                <a:solidFill>
                  <a:srgbClr val="09203B"/>
                </a:solidFill>
                <a:latin typeface="Helvetica" charset="0"/>
                <a:cs typeface="Helvetica" charset="0"/>
              </a:rPr>
              <a:t>Glycopeptide</a:t>
            </a:r>
            <a:r>
              <a:rPr lang="en-US" dirty="0">
                <a:solidFill>
                  <a:srgbClr val="09203B"/>
                </a:solidFill>
                <a:latin typeface="Helvetica" charset="0"/>
                <a:cs typeface="Helvetica" charset="0"/>
              </a:rPr>
              <a:t> Capture</a:t>
            </a:r>
          </a:p>
          <a:p>
            <a:endParaRPr lang="en-US" sz="2000" dirty="0">
              <a:solidFill>
                <a:srgbClr val="09203B"/>
              </a:solidFill>
              <a:latin typeface="Helvetica" charset="0"/>
              <a:cs typeface="Helvetica" charset="0"/>
            </a:endParaRPr>
          </a:p>
          <a:p>
            <a:r>
              <a:rPr lang="en-US" dirty="0">
                <a:solidFill>
                  <a:srgbClr val="09203B"/>
                </a:solidFill>
                <a:latin typeface="Helvetica" charset="0"/>
                <a:cs typeface="Helvetica" charset="0"/>
              </a:rPr>
              <a:t>Possible Reasons for Failure:</a:t>
            </a:r>
          </a:p>
          <a:p>
            <a:r>
              <a:rPr lang="en-US" sz="2000" dirty="0">
                <a:solidFill>
                  <a:srgbClr val="09203B"/>
                </a:solidFill>
                <a:latin typeface="Helvetica" charset="0"/>
                <a:cs typeface="Helvetica" charset="0"/>
              </a:rPr>
              <a:t>	- Low abundance receptor protein</a:t>
            </a:r>
          </a:p>
          <a:p>
            <a:r>
              <a:rPr lang="en-US" sz="2000" dirty="0">
                <a:solidFill>
                  <a:srgbClr val="09203B"/>
                </a:solidFill>
                <a:latin typeface="Helvetica" charset="0"/>
                <a:cs typeface="Helvetica" charset="0"/>
              </a:rPr>
              <a:t>	- Incomplete knockdown of receptor protein</a:t>
            </a:r>
          </a:p>
          <a:p>
            <a:r>
              <a:rPr lang="en-US" sz="2000" dirty="0">
                <a:solidFill>
                  <a:srgbClr val="09203B"/>
                </a:solidFill>
                <a:latin typeface="Helvetica" charset="0"/>
                <a:cs typeface="Helvetica" charset="0"/>
              </a:rPr>
              <a:t>	- Multiple receptors/complex viral binding site</a:t>
            </a:r>
          </a:p>
          <a:p>
            <a:r>
              <a:rPr lang="en-US" sz="2000" dirty="0">
                <a:solidFill>
                  <a:srgbClr val="09203B"/>
                </a:solidFill>
                <a:latin typeface="Helvetica" charset="0"/>
                <a:cs typeface="Helvetica" charset="0"/>
              </a:rPr>
              <a:t>	- More than 1 factor may be needed for </a:t>
            </a:r>
            <a:r>
              <a:rPr lang="en-US" sz="2000" dirty="0" err="1">
                <a:solidFill>
                  <a:srgbClr val="09203B"/>
                </a:solidFill>
                <a:latin typeface="Helvetica" charset="0"/>
                <a:cs typeface="Helvetica" charset="0"/>
              </a:rPr>
              <a:t>permissivity</a:t>
            </a:r>
            <a:endParaRPr lang="en-US" sz="2000" dirty="0">
              <a:solidFill>
                <a:srgbClr val="09203B"/>
              </a:solidFill>
              <a:latin typeface="Helvetica" charset="0"/>
              <a:cs typeface="Helvetica" charset="0"/>
            </a:endParaRPr>
          </a:p>
          <a:p>
            <a:endParaRPr lang="en-US" sz="2000" dirty="0">
              <a:solidFill>
                <a:srgbClr val="09203B"/>
              </a:solidFill>
              <a:latin typeface="Helvetica" charset="0"/>
              <a:cs typeface="Helvetica" charset="0"/>
            </a:endParaRPr>
          </a:p>
        </p:txBody>
      </p:sp>
    </p:spTree>
    <p:extLst>
      <p:ext uri="{BB962C8B-B14F-4D97-AF65-F5344CB8AC3E}">
        <p14:creationId xmlns:p14="http://schemas.microsoft.com/office/powerpoint/2010/main" val="4222949390"/>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427038"/>
            <a:ext cx="2116137"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
        <p:nvSpPr>
          <p:cNvPr id="33794" name="Rectangle 2"/>
          <p:cNvSpPr>
            <a:spLocks/>
          </p:cNvSpPr>
          <p:nvPr/>
        </p:nvSpPr>
        <p:spPr bwMode="auto">
          <a:xfrm>
            <a:off x="0" y="6751638"/>
            <a:ext cx="9144000" cy="115887"/>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33795" name="Rectangle 3"/>
          <p:cNvSpPr>
            <a:spLocks/>
          </p:cNvSpPr>
          <p:nvPr/>
        </p:nvSpPr>
        <p:spPr bwMode="auto">
          <a:xfrm>
            <a:off x="0" y="0"/>
            <a:ext cx="9144000" cy="231775"/>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33796" name="Rectangle 4"/>
          <p:cNvSpPr>
            <a:spLocks/>
          </p:cNvSpPr>
          <p:nvPr/>
        </p:nvSpPr>
        <p:spPr bwMode="auto">
          <a:xfrm>
            <a:off x="0" y="1249363"/>
            <a:ext cx="9144000" cy="26987"/>
          </a:xfrm>
          <a:prstGeom prst="rect">
            <a:avLst/>
          </a:prstGeom>
          <a:solidFill>
            <a:srgbClr val="062F47"/>
          </a:soli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33797" name="Rectangle 6"/>
          <p:cNvSpPr>
            <a:spLocks/>
          </p:cNvSpPr>
          <p:nvPr/>
        </p:nvSpPr>
        <p:spPr bwMode="auto">
          <a:xfrm>
            <a:off x="888000" y="368300"/>
            <a:ext cx="5316538" cy="64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20" bIns="0" anchor="ctr"/>
          <a:lstStyle/>
          <a:p>
            <a:pPr marL="39688"/>
            <a:r>
              <a:rPr lang="en-US" sz="3000" dirty="0">
                <a:solidFill>
                  <a:srgbClr val="062F47"/>
                </a:solidFill>
                <a:ea typeface="ＭＳ Ｐゴシック" charset="0"/>
                <a:cs typeface="ＭＳ Ｐゴシック" charset="0"/>
                <a:sym typeface="Georgia" charset="0"/>
              </a:rPr>
              <a:t>Genome wide CRISPR Knockout </a:t>
            </a:r>
          </a:p>
          <a:p>
            <a:pPr marL="39688"/>
            <a:r>
              <a:rPr lang="en-US" sz="3000" dirty="0">
                <a:solidFill>
                  <a:srgbClr val="062F47"/>
                </a:solidFill>
                <a:ea typeface="ＭＳ Ｐゴシック" charset="0"/>
                <a:cs typeface="ＭＳ Ｐゴシック" charset="0"/>
                <a:sym typeface="Georgia" charset="0"/>
              </a:rPr>
              <a:t>(GeCKO2) sgRNA Library</a:t>
            </a:r>
          </a:p>
        </p:txBody>
      </p:sp>
      <p:sp>
        <p:nvSpPr>
          <p:cNvPr id="6151" name="Text Box 7"/>
          <p:cNvSpPr txBox="1">
            <a:spLocks noChangeArrowheads="1"/>
          </p:cNvSpPr>
          <p:nvPr/>
        </p:nvSpPr>
        <p:spPr bwMode="auto">
          <a:xfrm>
            <a:off x="8404225" y="6473825"/>
            <a:ext cx="158750" cy="2238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4261" tIns="32130" rIns="64261" bIns="32130"/>
          <a:lstStyle>
            <a:lvl1pPr>
              <a:defRPr sz="1200">
                <a:solidFill>
                  <a:schemeClr val="tx1"/>
                </a:solidFill>
                <a:latin typeface="Times" charset="0"/>
                <a:ea typeface="ＭＳ Ｐゴシック" charset="0"/>
              </a:defRPr>
            </a:lvl1pPr>
            <a:lvl2pPr>
              <a:defRPr sz="1200">
                <a:solidFill>
                  <a:schemeClr val="tx1"/>
                </a:solidFill>
                <a:latin typeface="Times" charset="0"/>
                <a:ea typeface="ＭＳ Ｐゴシック" charset="0"/>
              </a:defRPr>
            </a:lvl2pPr>
            <a:lvl3pPr>
              <a:defRPr sz="1200">
                <a:solidFill>
                  <a:schemeClr val="tx1"/>
                </a:solidFill>
                <a:latin typeface="Times" charset="0"/>
                <a:ea typeface="ＭＳ Ｐゴシック" charset="0"/>
              </a:defRPr>
            </a:lvl3pPr>
            <a:lvl4pPr>
              <a:defRPr sz="1200">
                <a:solidFill>
                  <a:schemeClr val="tx1"/>
                </a:solidFill>
                <a:latin typeface="Times" charset="0"/>
                <a:ea typeface="ＭＳ Ｐゴシック" charset="0"/>
              </a:defRPr>
            </a:lvl4pPr>
            <a:lvl5pPr>
              <a:defRPr sz="1200">
                <a:solidFill>
                  <a:schemeClr val="tx1"/>
                </a:solidFill>
                <a:latin typeface="Times" charset="0"/>
                <a:ea typeface="ＭＳ Ｐゴシック" charset="0"/>
              </a:defRPr>
            </a:lvl5pPr>
            <a:lvl6pPr fontAlgn="base">
              <a:spcBef>
                <a:spcPct val="0"/>
              </a:spcBef>
              <a:spcAft>
                <a:spcPct val="0"/>
              </a:spcAft>
              <a:defRPr sz="1200">
                <a:solidFill>
                  <a:schemeClr val="tx1"/>
                </a:solidFill>
                <a:latin typeface="Times" charset="0"/>
                <a:ea typeface="ＭＳ Ｐゴシック" charset="0"/>
              </a:defRPr>
            </a:lvl6pPr>
            <a:lvl7pPr fontAlgn="base">
              <a:spcBef>
                <a:spcPct val="0"/>
              </a:spcBef>
              <a:spcAft>
                <a:spcPct val="0"/>
              </a:spcAft>
              <a:defRPr sz="1200">
                <a:solidFill>
                  <a:schemeClr val="tx1"/>
                </a:solidFill>
                <a:latin typeface="Times" charset="0"/>
                <a:ea typeface="ＭＳ Ｐゴシック" charset="0"/>
              </a:defRPr>
            </a:lvl7pPr>
            <a:lvl8pPr fontAlgn="base">
              <a:spcBef>
                <a:spcPct val="0"/>
              </a:spcBef>
              <a:spcAft>
                <a:spcPct val="0"/>
              </a:spcAft>
              <a:defRPr sz="1200">
                <a:solidFill>
                  <a:schemeClr val="tx1"/>
                </a:solidFill>
                <a:latin typeface="Times" charset="0"/>
                <a:ea typeface="ＭＳ Ｐゴシック" charset="0"/>
              </a:defRPr>
            </a:lvl8pPr>
            <a:lvl9pPr fontAlgn="base">
              <a:spcBef>
                <a:spcPct val="0"/>
              </a:spcBef>
              <a:spcAft>
                <a:spcPct val="0"/>
              </a:spcAft>
              <a:defRPr sz="1200">
                <a:solidFill>
                  <a:schemeClr val="tx1"/>
                </a:solidFill>
                <a:latin typeface="Times" charset="0"/>
                <a:ea typeface="ＭＳ Ｐゴシック" charset="0"/>
              </a:defRPr>
            </a:lvl9pPr>
          </a:lstStyle>
          <a:p>
            <a:pPr algn="ctr">
              <a:defRPr/>
            </a:pPr>
            <a:fld id="{472D3DC4-AB62-704B-ADB1-6EEA58D4D14E}" type="slidenum">
              <a:rPr lang="en-US" sz="1100">
                <a:solidFill>
                  <a:srgbClr val="062F47"/>
                </a:solidFill>
                <a:latin typeface="Arial" charset="0"/>
                <a:cs typeface="Arial" charset="0"/>
                <a:sym typeface="Arial" charset="0"/>
              </a:rPr>
              <a:pPr algn="ctr">
                <a:defRPr/>
              </a:pPr>
              <a:t>63</a:t>
            </a:fld>
            <a:endParaRPr lang="en-US" sz="1100">
              <a:solidFill>
                <a:srgbClr val="062F47"/>
              </a:solidFill>
              <a:latin typeface="Arial" charset="0"/>
              <a:cs typeface="Arial" charset="0"/>
              <a:sym typeface="Arial" charset="0"/>
            </a:endParaRPr>
          </a:p>
        </p:txBody>
      </p:sp>
      <p:pic>
        <p:nvPicPr>
          <p:cNvPr id="33799" name="Picture 1" descr="CRISPR workin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1981200"/>
            <a:ext cx="5603875" cy="300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00" name="Picture 3" descr="Screen Shot 2015-04-30 at 8.04.56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29250" y="1600200"/>
            <a:ext cx="3598863" cy="434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01" name="TextBox 4"/>
          <p:cNvSpPr txBox="1">
            <a:spLocks noChangeArrowheads="1"/>
          </p:cNvSpPr>
          <p:nvPr/>
        </p:nvSpPr>
        <p:spPr bwMode="auto">
          <a:xfrm>
            <a:off x="172766" y="6333331"/>
            <a:ext cx="7446962" cy="280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4291" tIns="32146" rIns="64291" bIns="32146">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dirty="0">
                <a:solidFill>
                  <a:srgbClr val="09203B"/>
                </a:solidFill>
                <a:cs typeface="Arial" charset="0"/>
              </a:rPr>
              <a:t>Ran, F.A. et al (2013) Nat </a:t>
            </a:r>
            <a:r>
              <a:rPr lang="en-US" sz="1400" dirty="0" err="1">
                <a:solidFill>
                  <a:srgbClr val="09203B"/>
                </a:solidFill>
                <a:cs typeface="Arial" charset="0"/>
              </a:rPr>
              <a:t>Protoc</a:t>
            </a:r>
            <a:r>
              <a:rPr lang="en-US" sz="1400" dirty="0">
                <a:solidFill>
                  <a:srgbClr val="09203B"/>
                </a:solidFill>
                <a:cs typeface="Arial" charset="0"/>
              </a:rPr>
              <a:t>.; </a:t>
            </a:r>
            <a:r>
              <a:rPr lang="en-US" sz="1400" dirty="0" err="1">
                <a:solidFill>
                  <a:srgbClr val="09203B"/>
                </a:solidFill>
                <a:cs typeface="Arial" charset="0"/>
              </a:rPr>
              <a:t>Sanjana</a:t>
            </a:r>
            <a:r>
              <a:rPr lang="en-US" sz="1400" dirty="0">
                <a:solidFill>
                  <a:srgbClr val="09203B"/>
                </a:solidFill>
                <a:cs typeface="Arial" charset="0"/>
              </a:rPr>
              <a:t>, N. et al. (2014) Nature Methods</a:t>
            </a:r>
          </a:p>
        </p:txBody>
      </p:sp>
      <p:sp>
        <p:nvSpPr>
          <p:cNvPr id="33802" name="TextBox 1"/>
          <p:cNvSpPr txBox="1">
            <a:spLocks noChangeArrowheads="1"/>
          </p:cNvSpPr>
          <p:nvPr/>
        </p:nvSpPr>
        <p:spPr bwMode="auto">
          <a:xfrm>
            <a:off x="381000" y="5486400"/>
            <a:ext cx="49752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PCR-amplified, maxi-prepped and HiSeq QC’d in the</a:t>
            </a:r>
          </a:p>
          <a:p>
            <a:r>
              <a:rPr lang="en-US" sz="1600"/>
              <a:t>RNAi/ CRIPSR Core at Memorial Sloan Kettering </a:t>
            </a:r>
          </a:p>
        </p:txBody>
      </p:sp>
    </p:spTree>
    <p:extLst>
      <p:ext uri="{BB962C8B-B14F-4D97-AF65-F5344CB8AC3E}">
        <p14:creationId xmlns:p14="http://schemas.microsoft.com/office/powerpoint/2010/main" val="74815467"/>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427038"/>
            <a:ext cx="2116137"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
        <p:nvSpPr>
          <p:cNvPr id="34818" name="Rectangle 2"/>
          <p:cNvSpPr>
            <a:spLocks/>
          </p:cNvSpPr>
          <p:nvPr/>
        </p:nvSpPr>
        <p:spPr bwMode="auto">
          <a:xfrm>
            <a:off x="0" y="6751638"/>
            <a:ext cx="9144000" cy="115887"/>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34819" name="Rectangle 3"/>
          <p:cNvSpPr>
            <a:spLocks/>
          </p:cNvSpPr>
          <p:nvPr/>
        </p:nvSpPr>
        <p:spPr bwMode="auto">
          <a:xfrm>
            <a:off x="0" y="0"/>
            <a:ext cx="9144000" cy="231775"/>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34820" name="Rectangle 4"/>
          <p:cNvSpPr>
            <a:spLocks/>
          </p:cNvSpPr>
          <p:nvPr/>
        </p:nvSpPr>
        <p:spPr bwMode="auto">
          <a:xfrm>
            <a:off x="0" y="1249363"/>
            <a:ext cx="9144000" cy="26987"/>
          </a:xfrm>
          <a:prstGeom prst="rect">
            <a:avLst/>
          </a:prstGeom>
          <a:solidFill>
            <a:srgbClr val="062F47"/>
          </a:soli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34821" name="Rectangle 6"/>
          <p:cNvSpPr>
            <a:spLocks/>
          </p:cNvSpPr>
          <p:nvPr/>
        </p:nvSpPr>
        <p:spPr bwMode="auto">
          <a:xfrm>
            <a:off x="427326" y="398286"/>
            <a:ext cx="6707337" cy="64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20" bIns="0" anchor="ctr"/>
          <a:lstStyle/>
          <a:p>
            <a:pPr marL="39688"/>
            <a:r>
              <a:rPr lang="en-US" sz="2800" dirty="0">
                <a:solidFill>
                  <a:srgbClr val="062F47"/>
                </a:solidFill>
                <a:ea typeface="ＭＳ Ｐゴシック" charset="0"/>
                <a:cs typeface="ＭＳ Ｐゴシック" charset="0"/>
                <a:sym typeface="Georgia" charset="0"/>
              </a:rPr>
              <a:t>Choosing Two Cell Lines for CRISPR Screen</a:t>
            </a:r>
          </a:p>
        </p:txBody>
      </p:sp>
      <p:sp>
        <p:nvSpPr>
          <p:cNvPr id="6151" name="Text Box 7"/>
          <p:cNvSpPr txBox="1">
            <a:spLocks noChangeArrowheads="1"/>
          </p:cNvSpPr>
          <p:nvPr/>
        </p:nvSpPr>
        <p:spPr bwMode="auto">
          <a:xfrm>
            <a:off x="8404225" y="6473825"/>
            <a:ext cx="158750" cy="2238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4261" tIns="32130" rIns="64261" bIns="32130"/>
          <a:lstStyle>
            <a:lvl1pPr>
              <a:defRPr sz="1200">
                <a:solidFill>
                  <a:schemeClr val="tx1"/>
                </a:solidFill>
                <a:latin typeface="Times" charset="0"/>
                <a:ea typeface="ＭＳ Ｐゴシック" charset="0"/>
              </a:defRPr>
            </a:lvl1pPr>
            <a:lvl2pPr>
              <a:defRPr sz="1200">
                <a:solidFill>
                  <a:schemeClr val="tx1"/>
                </a:solidFill>
                <a:latin typeface="Times" charset="0"/>
                <a:ea typeface="ＭＳ Ｐゴシック" charset="0"/>
              </a:defRPr>
            </a:lvl2pPr>
            <a:lvl3pPr>
              <a:defRPr sz="1200">
                <a:solidFill>
                  <a:schemeClr val="tx1"/>
                </a:solidFill>
                <a:latin typeface="Times" charset="0"/>
                <a:ea typeface="ＭＳ Ｐゴシック" charset="0"/>
              </a:defRPr>
            </a:lvl3pPr>
            <a:lvl4pPr>
              <a:defRPr sz="1200">
                <a:solidFill>
                  <a:schemeClr val="tx1"/>
                </a:solidFill>
                <a:latin typeface="Times" charset="0"/>
                <a:ea typeface="ＭＳ Ｐゴシック" charset="0"/>
              </a:defRPr>
            </a:lvl4pPr>
            <a:lvl5pPr>
              <a:defRPr sz="1200">
                <a:solidFill>
                  <a:schemeClr val="tx1"/>
                </a:solidFill>
                <a:latin typeface="Times" charset="0"/>
                <a:ea typeface="ＭＳ Ｐゴシック" charset="0"/>
              </a:defRPr>
            </a:lvl5pPr>
            <a:lvl6pPr fontAlgn="base">
              <a:spcBef>
                <a:spcPct val="0"/>
              </a:spcBef>
              <a:spcAft>
                <a:spcPct val="0"/>
              </a:spcAft>
              <a:defRPr sz="1200">
                <a:solidFill>
                  <a:schemeClr val="tx1"/>
                </a:solidFill>
                <a:latin typeface="Times" charset="0"/>
                <a:ea typeface="ＭＳ Ｐゴシック" charset="0"/>
              </a:defRPr>
            </a:lvl6pPr>
            <a:lvl7pPr fontAlgn="base">
              <a:spcBef>
                <a:spcPct val="0"/>
              </a:spcBef>
              <a:spcAft>
                <a:spcPct val="0"/>
              </a:spcAft>
              <a:defRPr sz="1200">
                <a:solidFill>
                  <a:schemeClr val="tx1"/>
                </a:solidFill>
                <a:latin typeface="Times" charset="0"/>
                <a:ea typeface="ＭＳ Ｐゴシック" charset="0"/>
              </a:defRPr>
            </a:lvl7pPr>
            <a:lvl8pPr fontAlgn="base">
              <a:spcBef>
                <a:spcPct val="0"/>
              </a:spcBef>
              <a:spcAft>
                <a:spcPct val="0"/>
              </a:spcAft>
              <a:defRPr sz="1200">
                <a:solidFill>
                  <a:schemeClr val="tx1"/>
                </a:solidFill>
                <a:latin typeface="Times" charset="0"/>
                <a:ea typeface="ＭＳ Ｐゴシック" charset="0"/>
              </a:defRPr>
            </a:lvl8pPr>
            <a:lvl9pPr fontAlgn="base">
              <a:spcBef>
                <a:spcPct val="0"/>
              </a:spcBef>
              <a:spcAft>
                <a:spcPct val="0"/>
              </a:spcAft>
              <a:defRPr sz="1200">
                <a:solidFill>
                  <a:schemeClr val="tx1"/>
                </a:solidFill>
                <a:latin typeface="Times" charset="0"/>
                <a:ea typeface="ＭＳ Ｐゴシック" charset="0"/>
              </a:defRPr>
            </a:lvl9pPr>
          </a:lstStyle>
          <a:p>
            <a:pPr algn="ctr">
              <a:defRPr/>
            </a:pPr>
            <a:fld id="{3218C008-2BEF-7D41-B474-5CCD935292EC}" type="slidenum">
              <a:rPr lang="en-US" sz="1100">
                <a:solidFill>
                  <a:srgbClr val="062F47"/>
                </a:solidFill>
                <a:latin typeface="Arial" charset="0"/>
                <a:cs typeface="Arial" charset="0"/>
                <a:sym typeface="Arial" charset="0"/>
              </a:rPr>
              <a:pPr algn="ctr">
                <a:defRPr/>
              </a:pPr>
              <a:t>64</a:t>
            </a:fld>
            <a:endParaRPr lang="en-US" sz="1100">
              <a:solidFill>
                <a:srgbClr val="062F47"/>
              </a:solidFill>
              <a:latin typeface="Arial" charset="0"/>
              <a:cs typeface="Arial" charset="0"/>
              <a:sym typeface="Arial" charset="0"/>
            </a:endParaRPr>
          </a:p>
        </p:txBody>
      </p:sp>
      <p:pic>
        <p:nvPicPr>
          <p:cNvPr id="34823" name="Picture 5" descr="Screen Shot 2015-12-13 at 3.52.4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2175" y="1435505"/>
            <a:ext cx="3311525" cy="341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3339"/>
          <a:stretch/>
        </p:blipFill>
        <p:spPr bwMode="auto">
          <a:xfrm>
            <a:off x="979488" y="1524000"/>
            <a:ext cx="3281300" cy="33246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4825" name="TextBox 7"/>
          <p:cNvSpPr txBox="1">
            <a:spLocks noChangeArrowheads="1"/>
          </p:cNvSpPr>
          <p:nvPr/>
        </p:nvSpPr>
        <p:spPr bwMode="auto">
          <a:xfrm>
            <a:off x="522288" y="5163245"/>
            <a:ext cx="80010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charset="0"/>
              <a:buChar char="•"/>
            </a:pPr>
            <a:r>
              <a:rPr lang="en-US" sz="1600" dirty="0">
                <a:solidFill>
                  <a:srgbClr val="09203B"/>
                </a:solidFill>
                <a:latin typeface="Helvetica" charset="0"/>
                <a:cs typeface="Helvetica" charset="0"/>
              </a:rPr>
              <a:t>Choose two representative cell lines for disease being studied</a:t>
            </a:r>
          </a:p>
          <a:p>
            <a:pPr>
              <a:buFont typeface="Arial" charset="0"/>
              <a:buChar char="•"/>
            </a:pPr>
            <a:r>
              <a:rPr lang="en-US" sz="1600" dirty="0">
                <a:solidFill>
                  <a:srgbClr val="09203B"/>
                </a:solidFill>
                <a:latin typeface="Helvetica" charset="0"/>
                <a:cs typeface="Helvetica" charset="0"/>
              </a:rPr>
              <a:t>Varied </a:t>
            </a:r>
            <a:r>
              <a:rPr lang="en-US" sz="1600" dirty="0" err="1">
                <a:solidFill>
                  <a:srgbClr val="09203B"/>
                </a:solidFill>
                <a:latin typeface="Helvetica" charset="0"/>
                <a:cs typeface="Helvetica" charset="0"/>
              </a:rPr>
              <a:t>permissivity</a:t>
            </a:r>
            <a:r>
              <a:rPr lang="en-US" sz="1600" dirty="0">
                <a:solidFill>
                  <a:srgbClr val="09203B"/>
                </a:solidFill>
                <a:latin typeface="Helvetica" charset="0"/>
                <a:cs typeface="Helvetica" charset="0"/>
              </a:rPr>
              <a:t> level (HL446 is most permissive; HAP-1 makes far less virus)</a:t>
            </a:r>
          </a:p>
          <a:p>
            <a:pPr>
              <a:buFont typeface="Arial" charset="0"/>
              <a:buChar char="•"/>
            </a:pPr>
            <a:r>
              <a:rPr lang="en-US" sz="1600" dirty="0">
                <a:solidFill>
                  <a:srgbClr val="09203B"/>
                </a:solidFill>
                <a:latin typeface="Helvetica" charset="0"/>
                <a:cs typeface="Helvetica" charset="0"/>
              </a:rPr>
              <a:t>Optimize the transduction efficiency and karyotype the cells before the screen</a:t>
            </a:r>
          </a:p>
          <a:p>
            <a:pPr>
              <a:buFont typeface="Arial" charset="0"/>
              <a:buChar char="•"/>
            </a:pPr>
            <a:r>
              <a:rPr lang="en-US" sz="1600" dirty="0">
                <a:solidFill>
                  <a:srgbClr val="09203B"/>
                </a:solidFill>
                <a:latin typeface="Helvetica" charset="0"/>
                <a:cs typeface="Helvetica" charset="0"/>
              </a:rPr>
              <a:t>Kill curve: for a positive selection screen, ensure that every unprotected cell is dead</a:t>
            </a:r>
          </a:p>
        </p:txBody>
      </p:sp>
    </p:spTree>
    <p:extLst>
      <p:ext uri="{BB962C8B-B14F-4D97-AF65-F5344CB8AC3E}">
        <p14:creationId xmlns:p14="http://schemas.microsoft.com/office/powerpoint/2010/main" val="3322788867"/>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427038"/>
            <a:ext cx="2116137"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
        <p:nvSpPr>
          <p:cNvPr id="38914" name="Rectangle 2"/>
          <p:cNvSpPr>
            <a:spLocks/>
          </p:cNvSpPr>
          <p:nvPr/>
        </p:nvSpPr>
        <p:spPr bwMode="auto">
          <a:xfrm>
            <a:off x="0" y="6751638"/>
            <a:ext cx="9144000" cy="115887"/>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38915" name="Rectangle 3"/>
          <p:cNvSpPr>
            <a:spLocks/>
          </p:cNvSpPr>
          <p:nvPr/>
        </p:nvSpPr>
        <p:spPr bwMode="auto">
          <a:xfrm>
            <a:off x="0" y="0"/>
            <a:ext cx="9144000" cy="231775"/>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38916" name="Rectangle 4"/>
          <p:cNvSpPr>
            <a:spLocks/>
          </p:cNvSpPr>
          <p:nvPr/>
        </p:nvSpPr>
        <p:spPr bwMode="auto">
          <a:xfrm>
            <a:off x="0" y="1249363"/>
            <a:ext cx="9144000" cy="26987"/>
          </a:xfrm>
          <a:prstGeom prst="rect">
            <a:avLst/>
          </a:prstGeom>
          <a:solidFill>
            <a:srgbClr val="062F47"/>
          </a:soli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38917" name="Rectangle 6"/>
          <p:cNvSpPr>
            <a:spLocks/>
          </p:cNvSpPr>
          <p:nvPr/>
        </p:nvSpPr>
        <p:spPr bwMode="auto">
          <a:xfrm>
            <a:off x="17463" y="268288"/>
            <a:ext cx="9010650" cy="592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20" bIns="0" anchor="ctr"/>
          <a:lstStyle/>
          <a:p>
            <a:pPr marL="39688"/>
            <a:r>
              <a:rPr lang="en-US" sz="3000">
                <a:solidFill>
                  <a:srgbClr val="062F47"/>
                </a:solidFill>
                <a:ea typeface="ＭＳ Ｐゴシック" charset="0"/>
                <a:cs typeface="ＭＳ Ｐゴシック" charset="0"/>
                <a:sym typeface="Georgia" charset="0"/>
              </a:rPr>
              <a:t>GeCKO Screen Designs</a:t>
            </a:r>
          </a:p>
        </p:txBody>
      </p:sp>
      <p:sp>
        <p:nvSpPr>
          <p:cNvPr id="6151" name="Text Box 7"/>
          <p:cNvSpPr txBox="1">
            <a:spLocks noChangeArrowheads="1"/>
          </p:cNvSpPr>
          <p:nvPr/>
        </p:nvSpPr>
        <p:spPr bwMode="auto">
          <a:xfrm>
            <a:off x="8404225" y="6473825"/>
            <a:ext cx="158750" cy="2238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4261" tIns="32130" rIns="64261" bIns="32130"/>
          <a:lstStyle>
            <a:lvl1pPr>
              <a:defRPr sz="1200">
                <a:solidFill>
                  <a:schemeClr val="tx1"/>
                </a:solidFill>
                <a:latin typeface="Times" charset="0"/>
                <a:ea typeface="ＭＳ Ｐゴシック" charset="0"/>
              </a:defRPr>
            </a:lvl1pPr>
            <a:lvl2pPr>
              <a:defRPr sz="1200">
                <a:solidFill>
                  <a:schemeClr val="tx1"/>
                </a:solidFill>
                <a:latin typeface="Times" charset="0"/>
                <a:ea typeface="ＭＳ Ｐゴシック" charset="0"/>
              </a:defRPr>
            </a:lvl2pPr>
            <a:lvl3pPr>
              <a:defRPr sz="1200">
                <a:solidFill>
                  <a:schemeClr val="tx1"/>
                </a:solidFill>
                <a:latin typeface="Times" charset="0"/>
                <a:ea typeface="ＭＳ Ｐゴシック" charset="0"/>
              </a:defRPr>
            </a:lvl3pPr>
            <a:lvl4pPr>
              <a:defRPr sz="1200">
                <a:solidFill>
                  <a:schemeClr val="tx1"/>
                </a:solidFill>
                <a:latin typeface="Times" charset="0"/>
                <a:ea typeface="ＭＳ Ｐゴシック" charset="0"/>
              </a:defRPr>
            </a:lvl4pPr>
            <a:lvl5pPr>
              <a:defRPr sz="1200">
                <a:solidFill>
                  <a:schemeClr val="tx1"/>
                </a:solidFill>
                <a:latin typeface="Times" charset="0"/>
                <a:ea typeface="ＭＳ Ｐゴシック" charset="0"/>
              </a:defRPr>
            </a:lvl5pPr>
            <a:lvl6pPr fontAlgn="base">
              <a:spcBef>
                <a:spcPct val="0"/>
              </a:spcBef>
              <a:spcAft>
                <a:spcPct val="0"/>
              </a:spcAft>
              <a:defRPr sz="1200">
                <a:solidFill>
                  <a:schemeClr val="tx1"/>
                </a:solidFill>
                <a:latin typeface="Times" charset="0"/>
                <a:ea typeface="ＭＳ Ｐゴシック" charset="0"/>
              </a:defRPr>
            </a:lvl6pPr>
            <a:lvl7pPr fontAlgn="base">
              <a:spcBef>
                <a:spcPct val="0"/>
              </a:spcBef>
              <a:spcAft>
                <a:spcPct val="0"/>
              </a:spcAft>
              <a:defRPr sz="1200">
                <a:solidFill>
                  <a:schemeClr val="tx1"/>
                </a:solidFill>
                <a:latin typeface="Times" charset="0"/>
                <a:ea typeface="ＭＳ Ｐゴシック" charset="0"/>
              </a:defRPr>
            </a:lvl7pPr>
            <a:lvl8pPr fontAlgn="base">
              <a:spcBef>
                <a:spcPct val="0"/>
              </a:spcBef>
              <a:spcAft>
                <a:spcPct val="0"/>
              </a:spcAft>
              <a:defRPr sz="1200">
                <a:solidFill>
                  <a:schemeClr val="tx1"/>
                </a:solidFill>
                <a:latin typeface="Times" charset="0"/>
                <a:ea typeface="ＭＳ Ｐゴシック" charset="0"/>
              </a:defRPr>
            </a:lvl8pPr>
            <a:lvl9pPr fontAlgn="base">
              <a:spcBef>
                <a:spcPct val="0"/>
              </a:spcBef>
              <a:spcAft>
                <a:spcPct val="0"/>
              </a:spcAft>
              <a:defRPr sz="1200">
                <a:solidFill>
                  <a:schemeClr val="tx1"/>
                </a:solidFill>
                <a:latin typeface="Times" charset="0"/>
                <a:ea typeface="ＭＳ Ｐゴシック" charset="0"/>
              </a:defRPr>
            </a:lvl9pPr>
          </a:lstStyle>
          <a:p>
            <a:pPr algn="ctr">
              <a:defRPr/>
            </a:pPr>
            <a:fld id="{EFA356BD-5E69-0E47-A90B-6F4D821CE572}" type="slidenum">
              <a:rPr lang="en-US" sz="1100">
                <a:solidFill>
                  <a:srgbClr val="062F47"/>
                </a:solidFill>
                <a:latin typeface="Arial" charset="0"/>
                <a:cs typeface="Arial" charset="0"/>
                <a:sym typeface="Arial" charset="0"/>
              </a:rPr>
              <a:pPr algn="ctr">
                <a:defRPr/>
              </a:pPr>
              <a:t>65</a:t>
            </a:fld>
            <a:endParaRPr lang="en-US" sz="1100">
              <a:solidFill>
                <a:srgbClr val="062F47"/>
              </a:solidFill>
              <a:latin typeface="Arial" charset="0"/>
              <a:cs typeface="Arial" charset="0"/>
              <a:sym typeface="Arial" charset="0"/>
            </a:endParaRPr>
          </a:p>
        </p:txBody>
      </p:sp>
      <p:pic>
        <p:nvPicPr>
          <p:cNvPr id="38919" name="Picture 2" descr="Screen Shot 2015-12-12 at 11.58.23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4075" y="1323975"/>
            <a:ext cx="7832725" cy="324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nvGraphicFramePr>
        <p:xfrm>
          <a:off x="377825" y="4675188"/>
          <a:ext cx="8440736" cy="1473200"/>
        </p:xfrm>
        <a:graphic>
          <a:graphicData uri="http://schemas.openxmlformats.org/drawingml/2006/table">
            <a:tbl>
              <a:tblPr firstRow="1" bandRow="1">
                <a:tableStyleId>{2D5ABB26-0587-4C30-8999-92F81FD0307C}</a:tableStyleId>
              </a:tblPr>
              <a:tblGrid>
                <a:gridCol w="622052">
                  <a:extLst>
                    <a:ext uri="{9D8B030D-6E8A-4147-A177-3AD203B41FA5}">
                      <a16:colId xmlns:a16="http://schemas.microsoft.com/office/drawing/2014/main" val="20000"/>
                    </a:ext>
                  </a:extLst>
                </a:gridCol>
                <a:gridCol w="1399133">
                  <a:extLst>
                    <a:ext uri="{9D8B030D-6E8A-4147-A177-3AD203B41FA5}">
                      <a16:colId xmlns:a16="http://schemas.microsoft.com/office/drawing/2014/main" val="20001"/>
                    </a:ext>
                  </a:extLst>
                </a:gridCol>
                <a:gridCol w="1128712">
                  <a:extLst>
                    <a:ext uri="{9D8B030D-6E8A-4147-A177-3AD203B41FA5}">
                      <a16:colId xmlns:a16="http://schemas.microsoft.com/office/drawing/2014/main" val="20002"/>
                    </a:ext>
                  </a:extLst>
                </a:gridCol>
                <a:gridCol w="1093440">
                  <a:extLst>
                    <a:ext uri="{9D8B030D-6E8A-4147-A177-3AD203B41FA5}">
                      <a16:colId xmlns:a16="http://schemas.microsoft.com/office/drawing/2014/main" val="20003"/>
                    </a:ext>
                  </a:extLst>
                </a:gridCol>
                <a:gridCol w="1222772">
                  <a:extLst>
                    <a:ext uri="{9D8B030D-6E8A-4147-A177-3AD203B41FA5}">
                      <a16:colId xmlns:a16="http://schemas.microsoft.com/office/drawing/2014/main" val="20004"/>
                    </a:ext>
                  </a:extLst>
                </a:gridCol>
                <a:gridCol w="1269801">
                  <a:extLst>
                    <a:ext uri="{9D8B030D-6E8A-4147-A177-3AD203B41FA5}">
                      <a16:colId xmlns:a16="http://schemas.microsoft.com/office/drawing/2014/main" val="20005"/>
                    </a:ext>
                  </a:extLst>
                </a:gridCol>
                <a:gridCol w="764232">
                  <a:extLst>
                    <a:ext uri="{9D8B030D-6E8A-4147-A177-3AD203B41FA5}">
                      <a16:colId xmlns:a16="http://schemas.microsoft.com/office/drawing/2014/main" val="20006"/>
                    </a:ext>
                  </a:extLst>
                </a:gridCol>
                <a:gridCol w="940594">
                  <a:extLst>
                    <a:ext uri="{9D8B030D-6E8A-4147-A177-3AD203B41FA5}">
                      <a16:colId xmlns:a16="http://schemas.microsoft.com/office/drawing/2014/main" val="20007"/>
                    </a:ext>
                  </a:extLst>
                </a:gridCol>
              </a:tblGrid>
              <a:tr h="731520">
                <a:tc>
                  <a:txBody>
                    <a:bodyPr/>
                    <a:lstStyle/>
                    <a:p>
                      <a:pPr algn="ctr"/>
                      <a:endParaRPr lang="en-US" sz="1400" b="1" dirty="0">
                        <a:latin typeface="Helvetica"/>
                        <a:cs typeface="Helvetica"/>
                      </a:endParaRPr>
                    </a:p>
                  </a:txBody>
                  <a:tcPr marL="45714" marR="45714">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a:latin typeface="Helvetica"/>
                          <a:cs typeface="Helvetica"/>
                        </a:rPr>
                        <a:t># of Cells</a:t>
                      </a:r>
                    </a:p>
                  </a:txBody>
                  <a:tcPr marL="45714" marR="45714">
                    <a:lnL w="12700" cap="flat" cmpd="sng" algn="ctr">
                      <a:solidFill>
                        <a:scrgbClr r="0" g="0" b="0"/>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a:latin typeface="Helvetica"/>
                          <a:cs typeface="Helvetica"/>
                        </a:rPr>
                        <a:t>MOI </a:t>
                      </a:r>
                      <a:r>
                        <a:rPr lang="en-US" sz="1400" b="1" dirty="0" err="1">
                          <a:latin typeface="Helvetica"/>
                          <a:cs typeface="Helvetica"/>
                        </a:rPr>
                        <a:t>GeCKO</a:t>
                      </a:r>
                      <a:endParaRPr lang="en-US" sz="1400" b="1" dirty="0">
                        <a:latin typeface="Helvetica"/>
                        <a:cs typeface="Helvetica"/>
                      </a:endParaRPr>
                    </a:p>
                  </a:txBody>
                  <a:tcPr marL="45714" marR="45714">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err="1">
                          <a:latin typeface="Helvetica"/>
                          <a:cs typeface="Helvetica"/>
                        </a:rPr>
                        <a:t>Puro</a:t>
                      </a:r>
                      <a:r>
                        <a:rPr lang="en-US" sz="1400" b="1" dirty="0">
                          <a:latin typeface="Helvetica"/>
                          <a:cs typeface="Helvetica"/>
                        </a:rPr>
                        <a:t> (</a:t>
                      </a:r>
                      <a:r>
                        <a:rPr lang="en-US" sz="1400" b="1" dirty="0" err="1">
                          <a:latin typeface="Helvetica"/>
                          <a:cs typeface="Helvetica"/>
                        </a:rPr>
                        <a:t>ug</a:t>
                      </a:r>
                      <a:r>
                        <a:rPr lang="en-US" sz="1400" b="1" dirty="0">
                          <a:latin typeface="Helvetica"/>
                          <a:cs typeface="Helvetica"/>
                        </a:rPr>
                        <a:t>/mL)</a:t>
                      </a:r>
                    </a:p>
                  </a:txBody>
                  <a:tcPr marL="45714" marR="45714">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a:latin typeface="Helvetica"/>
                          <a:cs typeface="Helvetica"/>
                        </a:rPr>
                        <a:t>Length</a:t>
                      </a:r>
                      <a:r>
                        <a:rPr lang="en-US" sz="1400" b="1" baseline="0" dirty="0">
                          <a:latin typeface="Helvetica"/>
                          <a:cs typeface="Helvetica"/>
                        </a:rPr>
                        <a:t> of </a:t>
                      </a:r>
                      <a:r>
                        <a:rPr lang="en-US" sz="1400" b="1" baseline="0" dirty="0" err="1">
                          <a:latin typeface="Helvetica"/>
                          <a:cs typeface="Helvetica"/>
                        </a:rPr>
                        <a:t>Puro</a:t>
                      </a:r>
                      <a:r>
                        <a:rPr lang="en-US" sz="1400" b="1" baseline="0" dirty="0">
                          <a:latin typeface="Helvetica"/>
                          <a:cs typeface="Helvetica"/>
                        </a:rPr>
                        <a:t> Selection</a:t>
                      </a:r>
                      <a:endParaRPr lang="en-US" sz="1400" b="1" dirty="0">
                        <a:latin typeface="Helvetica"/>
                        <a:cs typeface="Helvetica"/>
                      </a:endParaRPr>
                    </a:p>
                  </a:txBody>
                  <a:tcPr marL="45714" marR="45714">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a:latin typeface="Helvetica"/>
                          <a:cs typeface="Helvetica"/>
                        </a:rPr>
                        <a:t># of</a:t>
                      </a:r>
                      <a:r>
                        <a:rPr lang="en-US" sz="1400" b="1" baseline="0" dirty="0">
                          <a:latin typeface="Helvetica"/>
                          <a:cs typeface="Helvetica"/>
                        </a:rPr>
                        <a:t> Transduced Cells</a:t>
                      </a:r>
                      <a:endParaRPr lang="en-US" sz="1400" b="1" dirty="0">
                        <a:latin typeface="Helvetica"/>
                        <a:cs typeface="Helvetica"/>
                      </a:endParaRPr>
                    </a:p>
                  </a:txBody>
                  <a:tcPr marL="45714" marR="45714">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a:latin typeface="Helvetica"/>
                          <a:cs typeface="Helvetica"/>
                        </a:rPr>
                        <a:t>MOI SVV (</a:t>
                      </a:r>
                      <a:r>
                        <a:rPr lang="en-US" sz="1400" b="1" dirty="0" err="1">
                          <a:latin typeface="Helvetica"/>
                          <a:cs typeface="Helvetica"/>
                        </a:rPr>
                        <a:t>vp</a:t>
                      </a:r>
                      <a:r>
                        <a:rPr lang="en-US" sz="1400" b="1" dirty="0">
                          <a:latin typeface="Helvetica"/>
                          <a:cs typeface="Helvetica"/>
                        </a:rPr>
                        <a:t>/cell)</a:t>
                      </a:r>
                    </a:p>
                  </a:txBody>
                  <a:tcPr marL="45714" marR="45714">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a:latin typeface="Helvetica"/>
                          <a:cs typeface="Helvetica"/>
                        </a:rPr>
                        <a:t>Length</a:t>
                      </a:r>
                      <a:r>
                        <a:rPr lang="en-US" sz="1400" b="1" baseline="0" dirty="0">
                          <a:latin typeface="Helvetica"/>
                          <a:cs typeface="Helvetica"/>
                        </a:rPr>
                        <a:t> of Selection</a:t>
                      </a:r>
                      <a:endParaRPr lang="en-US" sz="1400" b="1" dirty="0">
                        <a:latin typeface="Helvetica"/>
                        <a:cs typeface="Helvetica"/>
                      </a:endParaRPr>
                    </a:p>
                  </a:txBody>
                  <a:tcPr marL="45714" marR="45714">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sz="1400" b="1" dirty="0">
                          <a:latin typeface="Helvetica"/>
                          <a:cs typeface="Helvetica"/>
                        </a:rPr>
                        <a:t>HAP1</a:t>
                      </a:r>
                    </a:p>
                  </a:txBody>
                  <a:tcPr marL="45714" marR="45714">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pPr algn="ctr"/>
                      <a:r>
                        <a:rPr lang="en-US" sz="1400" dirty="0">
                          <a:latin typeface="Helvetica"/>
                          <a:cs typeface="Helvetica"/>
                        </a:rPr>
                        <a:t>2.0 x 10</a:t>
                      </a:r>
                      <a:r>
                        <a:rPr lang="en-US" sz="1400" baseline="30000" dirty="0">
                          <a:latin typeface="Helvetica"/>
                          <a:cs typeface="Helvetica"/>
                        </a:rPr>
                        <a:t>8</a:t>
                      </a:r>
                      <a:endParaRPr lang="en-US" sz="1400" dirty="0">
                        <a:latin typeface="Helvetica"/>
                        <a:cs typeface="Helvetica"/>
                      </a:endParaRPr>
                    </a:p>
                  </a:txBody>
                  <a:tcPr marL="45714" marR="45714">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pPr algn="ctr"/>
                      <a:r>
                        <a:rPr lang="en-US" sz="1400" dirty="0">
                          <a:latin typeface="Helvetica"/>
                          <a:cs typeface="Helvetica"/>
                        </a:rPr>
                        <a:t>0.4</a:t>
                      </a:r>
                    </a:p>
                  </a:txBody>
                  <a:tcPr marL="45714" marR="45714">
                    <a:lnT w="12700" cap="flat" cmpd="sng" algn="ctr">
                      <a:solidFill>
                        <a:scrgbClr r="0" g="0" b="0"/>
                      </a:solidFill>
                      <a:prstDash val="solid"/>
                      <a:round/>
                      <a:headEnd type="none" w="med" len="med"/>
                      <a:tailEnd type="none" w="med" len="med"/>
                    </a:lnT>
                  </a:tcPr>
                </a:tc>
                <a:tc>
                  <a:txBody>
                    <a:bodyPr/>
                    <a:lstStyle/>
                    <a:p>
                      <a:pPr algn="ctr"/>
                      <a:r>
                        <a:rPr lang="en-US" sz="1400" dirty="0">
                          <a:latin typeface="Helvetica"/>
                          <a:cs typeface="Helvetica"/>
                        </a:rPr>
                        <a:t>1.0</a:t>
                      </a:r>
                    </a:p>
                  </a:txBody>
                  <a:tcPr marL="45714" marR="45714">
                    <a:lnT w="12700" cap="flat" cmpd="sng" algn="ctr">
                      <a:solidFill>
                        <a:scrgbClr r="0" g="0" b="0"/>
                      </a:solidFill>
                      <a:prstDash val="solid"/>
                      <a:round/>
                      <a:headEnd type="none" w="med" len="med"/>
                      <a:tailEnd type="none" w="med" len="med"/>
                    </a:lnT>
                  </a:tcPr>
                </a:tc>
                <a:tc>
                  <a:txBody>
                    <a:bodyPr/>
                    <a:lstStyle/>
                    <a:p>
                      <a:pPr algn="ctr"/>
                      <a:r>
                        <a:rPr lang="en-US" sz="1400" dirty="0">
                          <a:latin typeface="Helvetica"/>
                          <a:cs typeface="Helvetica"/>
                        </a:rPr>
                        <a:t>6</a:t>
                      </a:r>
                      <a:r>
                        <a:rPr lang="en-US" sz="1400" baseline="0" dirty="0">
                          <a:latin typeface="Helvetica"/>
                          <a:cs typeface="Helvetica"/>
                        </a:rPr>
                        <a:t> days</a:t>
                      </a:r>
                      <a:endParaRPr lang="en-US" sz="1400" dirty="0">
                        <a:latin typeface="Helvetica"/>
                        <a:cs typeface="Helvetica"/>
                      </a:endParaRPr>
                    </a:p>
                  </a:txBody>
                  <a:tcPr marL="45714" marR="45714">
                    <a:lnT w="12700" cap="flat" cmpd="sng" algn="ctr">
                      <a:solidFill>
                        <a:scrgbClr r="0" g="0" b="0"/>
                      </a:solidFill>
                      <a:prstDash val="solid"/>
                      <a:round/>
                      <a:headEnd type="none" w="med" len="med"/>
                      <a:tailEnd type="none" w="med" len="med"/>
                    </a:lnT>
                  </a:tcPr>
                </a:tc>
                <a:tc>
                  <a:txBody>
                    <a:bodyPr/>
                    <a:lstStyle/>
                    <a:p>
                      <a:pPr algn="ctr"/>
                      <a:r>
                        <a:rPr lang="en-US" sz="1400" dirty="0">
                          <a:latin typeface="Helvetica"/>
                          <a:cs typeface="Helvetica"/>
                        </a:rPr>
                        <a:t>2.0 x 10</a:t>
                      </a:r>
                      <a:r>
                        <a:rPr lang="en-US" sz="1400" baseline="30000" dirty="0">
                          <a:latin typeface="Helvetica"/>
                          <a:cs typeface="Helvetica"/>
                        </a:rPr>
                        <a:t>8</a:t>
                      </a:r>
                      <a:endParaRPr lang="en-US" sz="1400" dirty="0">
                        <a:latin typeface="Helvetica"/>
                        <a:cs typeface="Helvetica"/>
                      </a:endParaRPr>
                    </a:p>
                  </a:txBody>
                  <a:tcPr marL="45714" marR="45714">
                    <a:lnT w="12700" cap="flat" cmpd="sng" algn="ctr">
                      <a:solidFill>
                        <a:scrgbClr r="0" g="0" b="0"/>
                      </a:solidFill>
                      <a:prstDash val="solid"/>
                      <a:round/>
                      <a:headEnd type="none" w="med" len="med"/>
                      <a:tailEnd type="none" w="med" len="med"/>
                    </a:lnT>
                  </a:tcPr>
                </a:tc>
                <a:tc>
                  <a:txBody>
                    <a:bodyPr/>
                    <a:lstStyle/>
                    <a:p>
                      <a:pPr algn="ctr"/>
                      <a:r>
                        <a:rPr lang="en-US" sz="1400" dirty="0">
                          <a:latin typeface="Helvetica"/>
                          <a:cs typeface="Helvetica"/>
                        </a:rPr>
                        <a:t>1,000</a:t>
                      </a:r>
                    </a:p>
                  </a:txBody>
                  <a:tcPr marL="45714" marR="45714">
                    <a:lnT w="12700" cap="flat" cmpd="sng" algn="ctr">
                      <a:solidFill>
                        <a:scrgbClr r="0" g="0" b="0"/>
                      </a:solidFill>
                      <a:prstDash val="solid"/>
                      <a:round/>
                      <a:headEnd type="none" w="med" len="med"/>
                      <a:tailEnd type="none" w="med" len="med"/>
                    </a:lnT>
                  </a:tcPr>
                </a:tc>
                <a:tc>
                  <a:txBody>
                    <a:bodyPr/>
                    <a:lstStyle/>
                    <a:p>
                      <a:pPr algn="ctr"/>
                      <a:r>
                        <a:rPr lang="en-US" sz="1400" dirty="0">
                          <a:latin typeface="Helvetica"/>
                          <a:cs typeface="Helvetica"/>
                        </a:rPr>
                        <a:t>7 days</a:t>
                      </a:r>
                    </a:p>
                  </a:txBody>
                  <a:tcPr marL="45714" marR="45714">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1"/>
                  </a:ext>
                </a:extLst>
              </a:tr>
              <a:tr h="370840">
                <a:tc>
                  <a:txBody>
                    <a:bodyPr/>
                    <a:lstStyle/>
                    <a:p>
                      <a:pPr algn="ctr"/>
                      <a:r>
                        <a:rPr lang="en-US" sz="1400" b="1" dirty="0">
                          <a:latin typeface="Helvetica"/>
                          <a:cs typeface="Helvetica"/>
                        </a:rPr>
                        <a:t>H446</a:t>
                      </a:r>
                    </a:p>
                  </a:txBody>
                  <a:tcPr marL="45714" marR="45714">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en-US" sz="1400" dirty="0">
                          <a:latin typeface="Helvetica"/>
                          <a:cs typeface="Helvetica"/>
                        </a:rPr>
                        <a:t>1.5 x 10</a:t>
                      </a:r>
                      <a:r>
                        <a:rPr lang="en-US" sz="1400" baseline="30000" dirty="0">
                          <a:latin typeface="Helvetica"/>
                          <a:cs typeface="Helvetica"/>
                        </a:rPr>
                        <a:t>8</a:t>
                      </a:r>
                      <a:endParaRPr lang="en-US" sz="1400" dirty="0">
                        <a:latin typeface="Helvetica"/>
                        <a:cs typeface="Helvetica"/>
                      </a:endParaRPr>
                    </a:p>
                  </a:txBody>
                  <a:tcPr marL="45714" marR="45714">
                    <a:lnL w="12700" cap="flat" cmpd="sng" algn="ctr">
                      <a:solidFill>
                        <a:scrgbClr r="0" g="0" b="0"/>
                      </a:solidFill>
                      <a:prstDash val="solid"/>
                      <a:round/>
                      <a:headEnd type="none" w="med" len="med"/>
                      <a:tailEnd type="none" w="med" len="med"/>
                    </a:lnL>
                  </a:tcPr>
                </a:tc>
                <a:tc>
                  <a:txBody>
                    <a:bodyPr/>
                    <a:lstStyle/>
                    <a:p>
                      <a:pPr algn="ctr"/>
                      <a:r>
                        <a:rPr lang="en-US" sz="1400" dirty="0">
                          <a:latin typeface="Helvetica"/>
                          <a:cs typeface="Helvetica"/>
                        </a:rPr>
                        <a:t>0.4</a:t>
                      </a:r>
                    </a:p>
                  </a:txBody>
                  <a:tcPr marL="45714" marR="45714"/>
                </a:tc>
                <a:tc>
                  <a:txBody>
                    <a:bodyPr/>
                    <a:lstStyle/>
                    <a:p>
                      <a:pPr algn="ctr"/>
                      <a:r>
                        <a:rPr lang="en-US" sz="1400" dirty="0">
                          <a:latin typeface="Helvetica"/>
                          <a:cs typeface="Helvetica"/>
                        </a:rPr>
                        <a:t>0.5</a:t>
                      </a:r>
                    </a:p>
                  </a:txBody>
                  <a:tcPr marL="45714" marR="45714"/>
                </a:tc>
                <a:tc>
                  <a:txBody>
                    <a:bodyPr/>
                    <a:lstStyle/>
                    <a:p>
                      <a:pPr algn="ctr"/>
                      <a:r>
                        <a:rPr lang="en-US" sz="1400" dirty="0">
                          <a:latin typeface="Helvetica"/>
                          <a:cs typeface="Helvetica"/>
                        </a:rPr>
                        <a:t>6 days</a:t>
                      </a:r>
                    </a:p>
                  </a:txBody>
                  <a:tcPr marL="45714" marR="45714"/>
                </a:tc>
                <a:tc>
                  <a:txBody>
                    <a:bodyPr/>
                    <a:lstStyle/>
                    <a:p>
                      <a:pPr algn="ctr"/>
                      <a:r>
                        <a:rPr lang="en-US" sz="1400" dirty="0">
                          <a:latin typeface="Helvetica"/>
                          <a:cs typeface="Helvetica"/>
                        </a:rPr>
                        <a:t>1.5 x 10</a:t>
                      </a:r>
                      <a:r>
                        <a:rPr lang="en-US" sz="1400" baseline="30000" dirty="0">
                          <a:latin typeface="Helvetica"/>
                          <a:cs typeface="Helvetica"/>
                        </a:rPr>
                        <a:t>8</a:t>
                      </a:r>
                      <a:endParaRPr lang="en-US" sz="1400" dirty="0">
                        <a:latin typeface="Helvetica"/>
                        <a:cs typeface="Helvetica"/>
                      </a:endParaRPr>
                    </a:p>
                  </a:txBody>
                  <a:tcPr marL="45714" marR="45714"/>
                </a:tc>
                <a:tc>
                  <a:txBody>
                    <a:bodyPr/>
                    <a:lstStyle/>
                    <a:p>
                      <a:pPr algn="ctr"/>
                      <a:r>
                        <a:rPr lang="en-US" sz="1400" dirty="0">
                          <a:latin typeface="Helvetica"/>
                          <a:cs typeface="Helvetica"/>
                        </a:rPr>
                        <a:t>1.0</a:t>
                      </a:r>
                    </a:p>
                  </a:txBody>
                  <a:tcPr marL="45714" marR="45714"/>
                </a:tc>
                <a:tc>
                  <a:txBody>
                    <a:bodyPr/>
                    <a:lstStyle/>
                    <a:p>
                      <a:pPr algn="ctr"/>
                      <a:r>
                        <a:rPr lang="en-US" sz="1400" dirty="0">
                          <a:latin typeface="Helvetica"/>
                          <a:cs typeface="Helvetica"/>
                        </a:rPr>
                        <a:t>14 days</a:t>
                      </a:r>
                    </a:p>
                  </a:txBody>
                  <a:tcPr marL="45714" marR="45714">
                    <a:lnR w="12700" cap="flat" cmpd="sng" algn="ctr">
                      <a:noFill/>
                      <a:prstDash val="solid"/>
                      <a:round/>
                      <a:headEnd type="none" w="med" len="med"/>
                      <a:tailEnd type="none" w="med" len="med"/>
                    </a:lnR>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95158363"/>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427038"/>
            <a:ext cx="2116137"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
        <p:nvSpPr>
          <p:cNvPr id="40962" name="Rectangle 2"/>
          <p:cNvSpPr>
            <a:spLocks/>
          </p:cNvSpPr>
          <p:nvPr/>
        </p:nvSpPr>
        <p:spPr bwMode="auto">
          <a:xfrm>
            <a:off x="0" y="6751638"/>
            <a:ext cx="9144000" cy="115887"/>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40963" name="Rectangle 3"/>
          <p:cNvSpPr>
            <a:spLocks/>
          </p:cNvSpPr>
          <p:nvPr/>
        </p:nvSpPr>
        <p:spPr bwMode="auto">
          <a:xfrm>
            <a:off x="0" y="0"/>
            <a:ext cx="9144000" cy="231775"/>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40964" name="Rectangle 4"/>
          <p:cNvSpPr>
            <a:spLocks/>
          </p:cNvSpPr>
          <p:nvPr/>
        </p:nvSpPr>
        <p:spPr bwMode="auto">
          <a:xfrm>
            <a:off x="0" y="1249363"/>
            <a:ext cx="9144000" cy="26987"/>
          </a:xfrm>
          <a:prstGeom prst="rect">
            <a:avLst/>
          </a:prstGeom>
          <a:solidFill>
            <a:srgbClr val="062F47"/>
          </a:soli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40965" name="Rectangle 6"/>
          <p:cNvSpPr>
            <a:spLocks/>
          </p:cNvSpPr>
          <p:nvPr/>
        </p:nvSpPr>
        <p:spPr bwMode="auto">
          <a:xfrm>
            <a:off x="4763" y="230188"/>
            <a:ext cx="901065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20" bIns="0" anchor="ctr"/>
          <a:lstStyle/>
          <a:p>
            <a:pPr marL="39688"/>
            <a:r>
              <a:rPr lang="en-US" sz="3000" dirty="0">
                <a:solidFill>
                  <a:srgbClr val="062F47"/>
                </a:solidFill>
                <a:ea typeface="ＭＳ Ｐゴシック" charset="0"/>
                <a:cs typeface="ＭＳ Ｐゴシック" charset="0"/>
                <a:sym typeface="Georgia" charset="0"/>
              </a:rPr>
              <a:t>          </a:t>
            </a:r>
            <a:r>
              <a:rPr lang="en-US" sz="3000" dirty="0" err="1">
                <a:solidFill>
                  <a:srgbClr val="062F47"/>
                </a:solidFill>
                <a:ea typeface="ＭＳ Ｐゴシック" charset="0"/>
                <a:cs typeface="ＭＳ Ｐゴシック" charset="0"/>
                <a:sym typeface="Georgia" charset="0"/>
              </a:rPr>
              <a:t>GeCKO</a:t>
            </a:r>
            <a:r>
              <a:rPr lang="en-US" sz="3000" dirty="0">
                <a:solidFill>
                  <a:srgbClr val="062F47"/>
                </a:solidFill>
                <a:ea typeface="ＭＳ Ｐゴシック" charset="0"/>
                <a:cs typeface="ＭＳ Ｐゴシック" charset="0"/>
                <a:sym typeface="Georgia" charset="0"/>
              </a:rPr>
              <a:t> Screen </a:t>
            </a:r>
            <a:r>
              <a:rPr lang="en-US" sz="3000" dirty="0" err="1">
                <a:solidFill>
                  <a:srgbClr val="062F47"/>
                </a:solidFill>
                <a:ea typeface="ＭＳ Ｐゴシック" charset="0"/>
                <a:cs typeface="ＭＳ Ｐゴシック" charset="0"/>
                <a:sym typeface="Georgia" charset="0"/>
              </a:rPr>
              <a:t>HiSeq</a:t>
            </a:r>
            <a:r>
              <a:rPr lang="en-US" sz="3000" dirty="0">
                <a:solidFill>
                  <a:srgbClr val="062F47"/>
                </a:solidFill>
                <a:ea typeface="ＭＳ Ｐゴシック" charset="0"/>
                <a:cs typeface="ＭＳ Ｐゴシック" charset="0"/>
                <a:sym typeface="Georgia" charset="0"/>
              </a:rPr>
              <a:t> Results</a:t>
            </a:r>
          </a:p>
        </p:txBody>
      </p:sp>
      <p:sp>
        <p:nvSpPr>
          <p:cNvPr id="6151" name="Text Box 7"/>
          <p:cNvSpPr txBox="1">
            <a:spLocks noChangeArrowheads="1"/>
          </p:cNvSpPr>
          <p:nvPr/>
        </p:nvSpPr>
        <p:spPr bwMode="auto">
          <a:xfrm>
            <a:off x="8404225" y="6473825"/>
            <a:ext cx="158750" cy="2238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4261" tIns="32130" rIns="64261" bIns="32130"/>
          <a:lstStyle>
            <a:lvl1pPr>
              <a:defRPr sz="1200">
                <a:solidFill>
                  <a:schemeClr val="tx1"/>
                </a:solidFill>
                <a:latin typeface="Times" charset="0"/>
                <a:ea typeface="ＭＳ Ｐゴシック" charset="0"/>
              </a:defRPr>
            </a:lvl1pPr>
            <a:lvl2pPr>
              <a:defRPr sz="1200">
                <a:solidFill>
                  <a:schemeClr val="tx1"/>
                </a:solidFill>
                <a:latin typeface="Times" charset="0"/>
                <a:ea typeface="ＭＳ Ｐゴシック" charset="0"/>
              </a:defRPr>
            </a:lvl2pPr>
            <a:lvl3pPr>
              <a:defRPr sz="1200">
                <a:solidFill>
                  <a:schemeClr val="tx1"/>
                </a:solidFill>
                <a:latin typeface="Times" charset="0"/>
                <a:ea typeface="ＭＳ Ｐゴシック" charset="0"/>
              </a:defRPr>
            </a:lvl3pPr>
            <a:lvl4pPr>
              <a:defRPr sz="1200">
                <a:solidFill>
                  <a:schemeClr val="tx1"/>
                </a:solidFill>
                <a:latin typeface="Times" charset="0"/>
                <a:ea typeface="ＭＳ Ｐゴシック" charset="0"/>
              </a:defRPr>
            </a:lvl4pPr>
            <a:lvl5pPr>
              <a:defRPr sz="1200">
                <a:solidFill>
                  <a:schemeClr val="tx1"/>
                </a:solidFill>
                <a:latin typeface="Times" charset="0"/>
                <a:ea typeface="ＭＳ Ｐゴシック" charset="0"/>
              </a:defRPr>
            </a:lvl5pPr>
            <a:lvl6pPr fontAlgn="base">
              <a:spcBef>
                <a:spcPct val="0"/>
              </a:spcBef>
              <a:spcAft>
                <a:spcPct val="0"/>
              </a:spcAft>
              <a:defRPr sz="1200">
                <a:solidFill>
                  <a:schemeClr val="tx1"/>
                </a:solidFill>
                <a:latin typeface="Times" charset="0"/>
                <a:ea typeface="ＭＳ Ｐゴシック" charset="0"/>
              </a:defRPr>
            </a:lvl6pPr>
            <a:lvl7pPr fontAlgn="base">
              <a:spcBef>
                <a:spcPct val="0"/>
              </a:spcBef>
              <a:spcAft>
                <a:spcPct val="0"/>
              </a:spcAft>
              <a:defRPr sz="1200">
                <a:solidFill>
                  <a:schemeClr val="tx1"/>
                </a:solidFill>
                <a:latin typeface="Times" charset="0"/>
                <a:ea typeface="ＭＳ Ｐゴシック" charset="0"/>
              </a:defRPr>
            </a:lvl7pPr>
            <a:lvl8pPr fontAlgn="base">
              <a:spcBef>
                <a:spcPct val="0"/>
              </a:spcBef>
              <a:spcAft>
                <a:spcPct val="0"/>
              </a:spcAft>
              <a:defRPr sz="1200">
                <a:solidFill>
                  <a:schemeClr val="tx1"/>
                </a:solidFill>
                <a:latin typeface="Times" charset="0"/>
                <a:ea typeface="ＭＳ Ｐゴシック" charset="0"/>
              </a:defRPr>
            </a:lvl8pPr>
            <a:lvl9pPr fontAlgn="base">
              <a:spcBef>
                <a:spcPct val="0"/>
              </a:spcBef>
              <a:spcAft>
                <a:spcPct val="0"/>
              </a:spcAft>
              <a:defRPr sz="1200">
                <a:solidFill>
                  <a:schemeClr val="tx1"/>
                </a:solidFill>
                <a:latin typeface="Times" charset="0"/>
                <a:ea typeface="ＭＳ Ｐゴシック" charset="0"/>
              </a:defRPr>
            </a:lvl9pPr>
          </a:lstStyle>
          <a:p>
            <a:pPr algn="ctr">
              <a:defRPr/>
            </a:pPr>
            <a:fld id="{DFEB7C83-C412-BC4A-98AE-1D15836D0FD4}" type="slidenum">
              <a:rPr lang="en-US" sz="1100">
                <a:solidFill>
                  <a:srgbClr val="062F47"/>
                </a:solidFill>
                <a:latin typeface="Arial" charset="0"/>
                <a:cs typeface="Arial" charset="0"/>
                <a:sym typeface="Arial" charset="0"/>
              </a:rPr>
              <a:pPr algn="ctr">
                <a:defRPr/>
              </a:pPr>
              <a:t>66</a:t>
            </a:fld>
            <a:endParaRPr lang="en-US" sz="1100">
              <a:solidFill>
                <a:srgbClr val="062F47"/>
              </a:solidFill>
              <a:latin typeface="Arial" charset="0"/>
              <a:cs typeface="Arial" charset="0"/>
              <a:sym typeface="Arial" charset="0"/>
            </a:endParaRPr>
          </a:p>
        </p:txBody>
      </p:sp>
      <p:pic>
        <p:nvPicPr>
          <p:cNvPr id="40967" name="Picture 1" descr="Screen Shot 2015-12-13 at 3.39.5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05000"/>
            <a:ext cx="3798888" cy="387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8" name="Picture 2" descr="Screen Shot 2015-12-13 at 3.44.59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981200"/>
            <a:ext cx="3870325" cy="3529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9" name="TextBox 3"/>
          <p:cNvSpPr txBox="1">
            <a:spLocks noChangeArrowheads="1"/>
          </p:cNvSpPr>
          <p:nvPr/>
        </p:nvSpPr>
        <p:spPr bwMode="auto">
          <a:xfrm>
            <a:off x="1981200" y="1447800"/>
            <a:ext cx="12461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b="1">
                <a:solidFill>
                  <a:srgbClr val="09203B"/>
                </a:solidFill>
                <a:latin typeface="Helvetica" charset="0"/>
                <a:cs typeface="Helvetica" charset="0"/>
              </a:rPr>
              <a:t>HAP1</a:t>
            </a:r>
          </a:p>
        </p:txBody>
      </p:sp>
      <p:sp>
        <p:nvSpPr>
          <p:cNvPr id="40970" name="TextBox 16"/>
          <p:cNvSpPr txBox="1">
            <a:spLocks noChangeArrowheads="1"/>
          </p:cNvSpPr>
          <p:nvPr/>
        </p:nvSpPr>
        <p:spPr bwMode="auto">
          <a:xfrm>
            <a:off x="6172200" y="1447800"/>
            <a:ext cx="12461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b="1">
                <a:solidFill>
                  <a:srgbClr val="09203B"/>
                </a:solidFill>
                <a:latin typeface="Helvetica" charset="0"/>
                <a:cs typeface="Helvetica" charset="0"/>
              </a:rPr>
              <a:t>H446</a:t>
            </a:r>
          </a:p>
        </p:txBody>
      </p:sp>
      <p:sp>
        <p:nvSpPr>
          <p:cNvPr id="40971" name="TextBox 1"/>
          <p:cNvSpPr txBox="1">
            <a:spLocks noChangeArrowheads="1"/>
          </p:cNvSpPr>
          <p:nvPr/>
        </p:nvSpPr>
        <p:spPr bwMode="auto">
          <a:xfrm>
            <a:off x="762000" y="5791200"/>
            <a:ext cx="32829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Black = non-targeting sgRNAs</a:t>
            </a:r>
          </a:p>
        </p:txBody>
      </p:sp>
      <p:sp>
        <p:nvSpPr>
          <p:cNvPr id="40972" name="TextBox 2"/>
          <p:cNvSpPr txBox="1">
            <a:spLocks noChangeArrowheads="1"/>
          </p:cNvSpPr>
          <p:nvPr/>
        </p:nvSpPr>
        <p:spPr bwMode="auto">
          <a:xfrm>
            <a:off x="5181600" y="5562600"/>
            <a:ext cx="31242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Lower scoring hits are likely </a:t>
            </a:r>
          </a:p>
          <a:p>
            <a:r>
              <a:rPr lang="en-US" sz="1600"/>
              <a:t>to be passenger sgRNAs</a:t>
            </a:r>
          </a:p>
        </p:txBody>
      </p:sp>
    </p:spTree>
    <p:extLst>
      <p:ext uri="{BB962C8B-B14F-4D97-AF65-F5344CB8AC3E}">
        <p14:creationId xmlns:p14="http://schemas.microsoft.com/office/powerpoint/2010/main" val="1002552403"/>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427038"/>
            <a:ext cx="2116137"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
        <p:nvSpPr>
          <p:cNvPr id="43010" name="Rectangle 2"/>
          <p:cNvSpPr>
            <a:spLocks/>
          </p:cNvSpPr>
          <p:nvPr/>
        </p:nvSpPr>
        <p:spPr bwMode="auto">
          <a:xfrm>
            <a:off x="0" y="6751638"/>
            <a:ext cx="9144000" cy="115887"/>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43011" name="Rectangle 3"/>
          <p:cNvSpPr>
            <a:spLocks/>
          </p:cNvSpPr>
          <p:nvPr/>
        </p:nvSpPr>
        <p:spPr bwMode="auto">
          <a:xfrm>
            <a:off x="0" y="0"/>
            <a:ext cx="9144000" cy="231775"/>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43012" name="Rectangle 4"/>
          <p:cNvSpPr>
            <a:spLocks/>
          </p:cNvSpPr>
          <p:nvPr/>
        </p:nvSpPr>
        <p:spPr bwMode="auto">
          <a:xfrm>
            <a:off x="0" y="1249363"/>
            <a:ext cx="9144000" cy="26987"/>
          </a:xfrm>
          <a:prstGeom prst="rect">
            <a:avLst/>
          </a:prstGeom>
          <a:solidFill>
            <a:srgbClr val="062F47"/>
          </a:soli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43013" name="Rectangle 6"/>
          <p:cNvSpPr>
            <a:spLocks/>
          </p:cNvSpPr>
          <p:nvPr/>
        </p:nvSpPr>
        <p:spPr bwMode="auto">
          <a:xfrm>
            <a:off x="400050" y="273844"/>
            <a:ext cx="5964037"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20" bIns="0" anchor="ctr"/>
          <a:lstStyle/>
          <a:p>
            <a:pPr marL="39688"/>
            <a:r>
              <a:rPr lang="en-US" sz="3000" dirty="0">
                <a:solidFill>
                  <a:srgbClr val="062F47"/>
                </a:solidFill>
                <a:ea typeface="ＭＳ Ｐゴシック" charset="0"/>
                <a:cs typeface="ＭＳ Ｐゴシック" charset="0"/>
                <a:sym typeface="Georgia" charset="0"/>
              </a:rPr>
              <a:t>   Secondary CRISPR Screen Results</a:t>
            </a:r>
          </a:p>
          <a:p>
            <a:pPr marL="39688"/>
            <a:r>
              <a:rPr lang="en-US" sz="3000" dirty="0">
                <a:solidFill>
                  <a:srgbClr val="062F47"/>
                </a:solidFill>
                <a:ea typeface="ＭＳ Ｐゴシック" charset="0"/>
                <a:cs typeface="ＭＳ Ｐゴシック" charset="0"/>
                <a:sym typeface="Georgia" charset="0"/>
              </a:rPr>
              <a:t>     (using the </a:t>
            </a:r>
            <a:r>
              <a:rPr lang="en-US" sz="3000" b="1" dirty="0">
                <a:solidFill>
                  <a:srgbClr val="062F47"/>
                </a:solidFill>
                <a:ea typeface="ＭＳ Ｐゴシック" charset="0"/>
                <a:cs typeface="ＭＳ Ｐゴシック" charset="0"/>
                <a:sym typeface="Georgia" charset="0"/>
              </a:rPr>
              <a:t>individual </a:t>
            </a:r>
            <a:r>
              <a:rPr lang="en-US" sz="3000" b="1" dirty="0" err="1">
                <a:solidFill>
                  <a:srgbClr val="062F47"/>
                </a:solidFill>
                <a:ea typeface="ＭＳ Ｐゴシック" charset="0"/>
                <a:cs typeface="ＭＳ Ｐゴシック" charset="0"/>
                <a:sym typeface="Georgia" charset="0"/>
              </a:rPr>
              <a:t>sgRNAs</a:t>
            </a:r>
            <a:r>
              <a:rPr lang="en-US" sz="3000" dirty="0">
                <a:solidFill>
                  <a:srgbClr val="062F47"/>
                </a:solidFill>
                <a:ea typeface="ＭＳ Ｐゴシック" charset="0"/>
                <a:cs typeface="ＭＳ Ｐゴシック" charset="0"/>
                <a:sym typeface="Georgia" charset="0"/>
              </a:rPr>
              <a:t>)</a:t>
            </a:r>
          </a:p>
        </p:txBody>
      </p:sp>
      <p:sp>
        <p:nvSpPr>
          <p:cNvPr id="6151" name="Text Box 7"/>
          <p:cNvSpPr txBox="1">
            <a:spLocks noChangeArrowheads="1"/>
          </p:cNvSpPr>
          <p:nvPr/>
        </p:nvSpPr>
        <p:spPr bwMode="auto">
          <a:xfrm>
            <a:off x="8404225" y="6473825"/>
            <a:ext cx="158750" cy="2238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4261" tIns="32130" rIns="64261" bIns="32130"/>
          <a:lstStyle>
            <a:lvl1pPr>
              <a:defRPr sz="1200">
                <a:solidFill>
                  <a:schemeClr val="tx1"/>
                </a:solidFill>
                <a:latin typeface="Times" charset="0"/>
                <a:ea typeface="ＭＳ Ｐゴシック" charset="0"/>
              </a:defRPr>
            </a:lvl1pPr>
            <a:lvl2pPr>
              <a:defRPr sz="1200">
                <a:solidFill>
                  <a:schemeClr val="tx1"/>
                </a:solidFill>
                <a:latin typeface="Times" charset="0"/>
                <a:ea typeface="ＭＳ Ｐゴシック" charset="0"/>
              </a:defRPr>
            </a:lvl2pPr>
            <a:lvl3pPr>
              <a:defRPr sz="1200">
                <a:solidFill>
                  <a:schemeClr val="tx1"/>
                </a:solidFill>
                <a:latin typeface="Times" charset="0"/>
                <a:ea typeface="ＭＳ Ｐゴシック" charset="0"/>
              </a:defRPr>
            </a:lvl3pPr>
            <a:lvl4pPr>
              <a:defRPr sz="1200">
                <a:solidFill>
                  <a:schemeClr val="tx1"/>
                </a:solidFill>
                <a:latin typeface="Times" charset="0"/>
                <a:ea typeface="ＭＳ Ｐゴシック" charset="0"/>
              </a:defRPr>
            </a:lvl4pPr>
            <a:lvl5pPr>
              <a:defRPr sz="1200">
                <a:solidFill>
                  <a:schemeClr val="tx1"/>
                </a:solidFill>
                <a:latin typeface="Times" charset="0"/>
                <a:ea typeface="ＭＳ Ｐゴシック" charset="0"/>
              </a:defRPr>
            </a:lvl5pPr>
            <a:lvl6pPr fontAlgn="base">
              <a:spcBef>
                <a:spcPct val="0"/>
              </a:spcBef>
              <a:spcAft>
                <a:spcPct val="0"/>
              </a:spcAft>
              <a:defRPr sz="1200">
                <a:solidFill>
                  <a:schemeClr val="tx1"/>
                </a:solidFill>
                <a:latin typeface="Times" charset="0"/>
                <a:ea typeface="ＭＳ Ｐゴシック" charset="0"/>
              </a:defRPr>
            </a:lvl6pPr>
            <a:lvl7pPr fontAlgn="base">
              <a:spcBef>
                <a:spcPct val="0"/>
              </a:spcBef>
              <a:spcAft>
                <a:spcPct val="0"/>
              </a:spcAft>
              <a:defRPr sz="1200">
                <a:solidFill>
                  <a:schemeClr val="tx1"/>
                </a:solidFill>
                <a:latin typeface="Times" charset="0"/>
                <a:ea typeface="ＭＳ Ｐゴシック" charset="0"/>
              </a:defRPr>
            </a:lvl7pPr>
            <a:lvl8pPr fontAlgn="base">
              <a:spcBef>
                <a:spcPct val="0"/>
              </a:spcBef>
              <a:spcAft>
                <a:spcPct val="0"/>
              </a:spcAft>
              <a:defRPr sz="1200">
                <a:solidFill>
                  <a:schemeClr val="tx1"/>
                </a:solidFill>
                <a:latin typeface="Times" charset="0"/>
                <a:ea typeface="ＭＳ Ｐゴシック" charset="0"/>
              </a:defRPr>
            </a:lvl8pPr>
            <a:lvl9pPr fontAlgn="base">
              <a:spcBef>
                <a:spcPct val="0"/>
              </a:spcBef>
              <a:spcAft>
                <a:spcPct val="0"/>
              </a:spcAft>
              <a:defRPr sz="1200">
                <a:solidFill>
                  <a:schemeClr val="tx1"/>
                </a:solidFill>
                <a:latin typeface="Times" charset="0"/>
                <a:ea typeface="ＭＳ Ｐゴシック" charset="0"/>
              </a:defRPr>
            </a:lvl9pPr>
          </a:lstStyle>
          <a:p>
            <a:pPr algn="ctr">
              <a:defRPr/>
            </a:pPr>
            <a:fld id="{D4B39185-52DD-AF4C-8F2B-393D544C8282}" type="slidenum">
              <a:rPr lang="en-US" sz="1100">
                <a:solidFill>
                  <a:srgbClr val="062F47"/>
                </a:solidFill>
                <a:latin typeface="Arial" charset="0"/>
                <a:cs typeface="Arial" charset="0"/>
                <a:sym typeface="Arial" charset="0"/>
              </a:rPr>
              <a:pPr algn="ctr">
                <a:defRPr/>
              </a:pPr>
              <a:t>67</a:t>
            </a:fld>
            <a:endParaRPr lang="en-US" sz="1100">
              <a:solidFill>
                <a:srgbClr val="062F47"/>
              </a:solidFill>
              <a:latin typeface="Arial" charset="0"/>
              <a:cs typeface="Arial" charset="0"/>
              <a:sym typeface="Arial" charset="0"/>
            </a:endParaRPr>
          </a:p>
        </p:txBody>
      </p:sp>
      <p:pic>
        <p:nvPicPr>
          <p:cNvPr id="43015" name="Picture 1" descr="Screen Shot 2015-12-13 at 3.39.54 PM 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 y="2457450"/>
            <a:ext cx="3503613" cy="3779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6" name="Picture 2" descr="Screen Shot 2015-12-13 at 3.44.59 PM 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24375" y="2422525"/>
            <a:ext cx="3530600" cy="3883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7" name="TextBox 15"/>
          <p:cNvSpPr txBox="1">
            <a:spLocks noChangeArrowheads="1"/>
          </p:cNvSpPr>
          <p:nvPr/>
        </p:nvSpPr>
        <p:spPr bwMode="auto">
          <a:xfrm>
            <a:off x="1998663" y="1638300"/>
            <a:ext cx="1246187"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b="1">
                <a:solidFill>
                  <a:srgbClr val="09203B"/>
                </a:solidFill>
                <a:latin typeface="Helvetica" charset="0"/>
                <a:cs typeface="Helvetica" charset="0"/>
              </a:rPr>
              <a:t>HAP1</a:t>
            </a:r>
          </a:p>
        </p:txBody>
      </p:sp>
      <p:sp>
        <p:nvSpPr>
          <p:cNvPr id="43018" name="TextBox 16"/>
          <p:cNvSpPr txBox="1">
            <a:spLocks noChangeArrowheads="1"/>
          </p:cNvSpPr>
          <p:nvPr/>
        </p:nvSpPr>
        <p:spPr bwMode="auto">
          <a:xfrm>
            <a:off x="6149975" y="1638300"/>
            <a:ext cx="124618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b="1">
                <a:solidFill>
                  <a:srgbClr val="09203B"/>
                </a:solidFill>
                <a:latin typeface="Helvetica" charset="0"/>
                <a:cs typeface="Helvetica" charset="0"/>
              </a:rPr>
              <a:t>H446</a:t>
            </a:r>
          </a:p>
        </p:txBody>
      </p:sp>
    </p:spTree>
    <p:extLst>
      <p:ext uri="{BB962C8B-B14F-4D97-AF65-F5344CB8AC3E}">
        <p14:creationId xmlns:p14="http://schemas.microsoft.com/office/powerpoint/2010/main" val="805365286"/>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457200"/>
            <a:ext cx="2116138"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
        <p:nvSpPr>
          <p:cNvPr id="45058" name="Rectangle 2"/>
          <p:cNvSpPr>
            <a:spLocks/>
          </p:cNvSpPr>
          <p:nvPr/>
        </p:nvSpPr>
        <p:spPr bwMode="auto">
          <a:xfrm>
            <a:off x="0" y="6751638"/>
            <a:ext cx="9144000" cy="115887"/>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45059" name="Rectangle 3"/>
          <p:cNvSpPr>
            <a:spLocks/>
          </p:cNvSpPr>
          <p:nvPr/>
        </p:nvSpPr>
        <p:spPr bwMode="auto">
          <a:xfrm>
            <a:off x="0" y="0"/>
            <a:ext cx="9144000" cy="231775"/>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45060" name="Rectangle 4"/>
          <p:cNvSpPr>
            <a:spLocks/>
          </p:cNvSpPr>
          <p:nvPr/>
        </p:nvSpPr>
        <p:spPr bwMode="auto">
          <a:xfrm>
            <a:off x="0" y="1249363"/>
            <a:ext cx="9144000" cy="26987"/>
          </a:xfrm>
          <a:prstGeom prst="rect">
            <a:avLst/>
          </a:prstGeom>
          <a:solidFill>
            <a:srgbClr val="062F47"/>
          </a:soli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45061" name="Rectangle 6"/>
          <p:cNvSpPr>
            <a:spLocks/>
          </p:cNvSpPr>
          <p:nvPr/>
        </p:nvSpPr>
        <p:spPr bwMode="auto">
          <a:xfrm>
            <a:off x="719119" y="255620"/>
            <a:ext cx="8062931"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20" bIns="0" anchor="ctr"/>
          <a:lstStyle/>
          <a:p>
            <a:pPr marL="39688"/>
            <a:r>
              <a:rPr lang="en-US" sz="3000" dirty="0">
                <a:solidFill>
                  <a:srgbClr val="062F47"/>
                </a:solidFill>
                <a:ea typeface="ＭＳ Ｐゴシック" charset="0"/>
                <a:cs typeface="ＭＳ Ｐゴシック" charset="0"/>
                <a:sym typeface="Georgia" charset="0"/>
              </a:rPr>
              <a:t>        </a:t>
            </a:r>
            <a:r>
              <a:rPr lang="en-US" sz="3600" dirty="0">
                <a:solidFill>
                  <a:srgbClr val="062F47"/>
                </a:solidFill>
                <a:ea typeface="ＭＳ Ｐゴシック" charset="0"/>
                <a:cs typeface="ＭＳ Ｐゴシック" charset="0"/>
                <a:sym typeface="Georgia" charset="0"/>
              </a:rPr>
              <a:t>What is ANTXR1 (TEM8)?</a:t>
            </a:r>
          </a:p>
        </p:txBody>
      </p:sp>
      <p:sp>
        <p:nvSpPr>
          <p:cNvPr id="6151" name="Text Box 7"/>
          <p:cNvSpPr txBox="1">
            <a:spLocks noChangeArrowheads="1"/>
          </p:cNvSpPr>
          <p:nvPr/>
        </p:nvSpPr>
        <p:spPr bwMode="auto">
          <a:xfrm>
            <a:off x="8404225" y="6473825"/>
            <a:ext cx="158750" cy="2238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4261" tIns="32130" rIns="64261" bIns="32130"/>
          <a:lstStyle>
            <a:lvl1pPr>
              <a:defRPr sz="1200">
                <a:solidFill>
                  <a:schemeClr val="tx1"/>
                </a:solidFill>
                <a:latin typeface="Times" charset="0"/>
                <a:ea typeface="ＭＳ Ｐゴシック" charset="0"/>
              </a:defRPr>
            </a:lvl1pPr>
            <a:lvl2pPr>
              <a:defRPr sz="1200">
                <a:solidFill>
                  <a:schemeClr val="tx1"/>
                </a:solidFill>
                <a:latin typeface="Times" charset="0"/>
                <a:ea typeface="ＭＳ Ｐゴシック" charset="0"/>
              </a:defRPr>
            </a:lvl2pPr>
            <a:lvl3pPr>
              <a:defRPr sz="1200">
                <a:solidFill>
                  <a:schemeClr val="tx1"/>
                </a:solidFill>
                <a:latin typeface="Times" charset="0"/>
                <a:ea typeface="ＭＳ Ｐゴシック" charset="0"/>
              </a:defRPr>
            </a:lvl3pPr>
            <a:lvl4pPr>
              <a:defRPr sz="1200">
                <a:solidFill>
                  <a:schemeClr val="tx1"/>
                </a:solidFill>
                <a:latin typeface="Times" charset="0"/>
                <a:ea typeface="ＭＳ Ｐゴシック" charset="0"/>
              </a:defRPr>
            </a:lvl4pPr>
            <a:lvl5pPr>
              <a:defRPr sz="1200">
                <a:solidFill>
                  <a:schemeClr val="tx1"/>
                </a:solidFill>
                <a:latin typeface="Times" charset="0"/>
                <a:ea typeface="ＭＳ Ｐゴシック" charset="0"/>
              </a:defRPr>
            </a:lvl5pPr>
            <a:lvl6pPr fontAlgn="base">
              <a:spcBef>
                <a:spcPct val="0"/>
              </a:spcBef>
              <a:spcAft>
                <a:spcPct val="0"/>
              </a:spcAft>
              <a:defRPr sz="1200">
                <a:solidFill>
                  <a:schemeClr val="tx1"/>
                </a:solidFill>
                <a:latin typeface="Times" charset="0"/>
                <a:ea typeface="ＭＳ Ｐゴシック" charset="0"/>
              </a:defRPr>
            </a:lvl6pPr>
            <a:lvl7pPr fontAlgn="base">
              <a:spcBef>
                <a:spcPct val="0"/>
              </a:spcBef>
              <a:spcAft>
                <a:spcPct val="0"/>
              </a:spcAft>
              <a:defRPr sz="1200">
                <a:solidFill>
                  <a:schemeClr val="tx1"/>
                </a:solidFill>
                <a:latin typeface="Times" charset="0"/>
                <a:ea typeface="ＭＳ Ｐゴシック" charset="0"/>
              </a:defRPr>
            </a:lvl7pPr>
            <a:lvl8pPr fontAlgn="base">
              <a:spcBef>
                <a:spcPct val="0"/>
              </a:spcBef>
              <a:spcAft>
                <a:spcPct val="0"/>
              </a:spcAft>
              <a:defRPr sz="1200">
                <a:solidFill>
                  <a:schemeClr val="tx1"/>
                </a:solidFill>
                <a:latin typeface="Times" charset="0"/>
                <a:ea typeface="ＭＳ Ｐゴシック" charset="0"/>
              </a:defRPr>
            </a:lvl8pPr>
            <a:lvl9pPr fontAlgn="base">
              <a:spcBef>
                <a:spcPct val="0"/>
              </a:spcBef>
              <a:spcAft>
                <a:spcPct val="0"/>
              </a:spcAft>
              <a:defRPr sz="1200">
                <a:solidFill>
                  <a:schemeClr val="tx1"/>
                </a:solidFill>
                <a:latin typeface="Times" charset="0"/>
                <a:ea typeface="ＭＳ Ｐゴシック" charset="0"/>
              </a:defRPr>
            </a:lvl9pPr>
          </a:lstStyle>
          <a:p>
            <a:pPr algn="ctr">
              <a:defRPr/>
            </a:pPr>
            <a:fld id="{695A0BE3-F04E-C142-A233-31F2D9BD492D}" type="slidenum">
              <a:rPr lang="en-US" sz="1100">
                <a:solidFill>
                  <a:srgbClr val="062F47"/>
                </a:solidFill>
                <a:latin typeface="Arial" charset="0"/>
                <a:cs typeface="Arial" charset="0"/>
                <a:sym typeface="Arial" charset="0"/>
              </a:rPr>
              <a:pPr algn="ctr">
                <a:defRPr/>
              </a:pPr>
              <a:t>68</a:t>
            </a:fld>
            <a:endParaRPr lang="en-US" sz="1100">
              <a:solidFill>
                <a:srgbClr val="062F47"/>
              </a:solidFill>
              <a:latin typeface="Arial" charset="0"/>
              <a:cs typeface="Arial" charset="0"/>
              <a:sym typeface="Arial" charset="0"/>
            </a:endParaRPr>
          </a:p>
        </p:txBody>
      </p:sp>
      <p:pic>
        <p:nvPicPr>
          <p:cNvPr id="45063" name="Picture 3" descr="Screen Shot 2015-12-13 at 8.06.42 PM 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9925" y="1316038"/>
            <a:ext cx="2932113" cy="2214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64" name="Picture 4" descr="Screen Shot 2015-12-13 at 8.06.42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2413" y="3530600"/>
            <a:ext cx="3676650" cy="316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4219201" y="2268538"/>
            <a:ext cx="4562850" cy="3847207"/>
          </a:xfrm>
          <a:prstGeom prst="rect">
            <a:avLst/>
          </a:prstGeom>
          <a:noFill/>
        </p:spPr>
        <p:txBody>
          <a:bodyPr wrap="square">
            <a:spAutoFit/>
          </a:bodyPr>
          <a:lstStyle/>
          <a:p>
            <a:pPr>
              <a:defRPr/>
            </a:pPr>
            <a:r>
              <a:rPr lang="en-US" sz="1400" i="1" dirty="0">
                <a:solidFill>
                  <a:srgbClr val="09203B"/>
                </a:solidFill>
                <a:latin typeface="Helvetica"/>
                <a:cs typeface="Helvetica"/>
              </a:rPr>
              <a:t>Note: SVV virus and the toxin share the same receptor! </a:t>
            </a:r>
          </a:p>
          <a:p>
            <a:pPr marL="285750" indent="-285750">
              <a:buFont typeface="Arial"/>
              <a:buChar char="•"/>
              <a:defRPr/>
            </a:pPr>
            <a:endParaRPr lang="en-US" sz="1400" i="1" dirty="0">
              <a:solidFill>
                <a:srgbClr val="09203B"/>
              </a:solidFill>
              <a:latin typeface="Helvetica"/>
              <a:cs typeface="Helvetica"/>
            </a:endParaRPr>
          </a:p>
          <a:p>
            <a:pPr marL="285750" indent="-285750">
              <a:buFont typeface="Arial"/>
              <a:buChar char="•"/>
              <a:defRPr/>
            </a:pPr>
            <a:r>
              <a:rPr lang="en-US" sz="1800" i="1" dirty="0">
                <a:solidFill>
                  <a:srgbClr val="09203B"/>
                </a:solidFill>
                <a:latin typeface="Helvetica"/>
                <a:cs typeface="Helvetica"/>
              </a:rPr>
              <a:t>ANTXR1</a:t>
            </a:r>
            <a:r>
              <a:rPr lang="en-US" sz="1800" dirty="0">
                <a:solidFill>
                  <a:srgbClr val="09203B"/>
                </a:solidFill>
                <a:latin typeface="Helvetica"/>
                <a:cs typeface="Helvetica"/>
              </a:rPr>
              <a:t> encodes the </a:t>
            </a:r>
          </a:p>
          <a:p>
            <a:pPr>
              <a:defRPr/>
            </a:pPr>
            <a:r>
              <a:rPr lang="en-US" sz="1800" dirty="0">
                <a:solidFill>
                  <a:srgbClr val="09203B"/>
                </a:solidFill>
                <a:latin typeface="Helvetica"/>
                <a:cs typeface="Helvetica"/>
              </a:rPr>
              <a:t>	Anthrax Toxin Receptor 1</a:t>
            </a:r>
          </a:p>
          <a:p>
            <a:pPr>
              <a:defRPr/>
            </a:pPr>
            <a:endParaRPr lang="en-US" sz="1800" dirty="0">
              <a:solidFill>
                <a:srgbClr val="09203B"/>
              </a:solidFill>
              <a:latin typeface="Helvetica"/>
              <a:cs typeface="Helvetica"/>
            </a:endParaRPr>
          </a:p>
          <a:p>
            <a:pPr marL="285750" indent="-285750">
              <a:buFont typeface="Arial"/>
              <a:buChar char="•"/>
              <a:defRPr/>
            </a:pPr>
            <a:r>
              <a:rPr lang="en-US" sz="1800" dirty="0">
                <a:solidFill>
                  <a:srgbClr val="09203B"/>
                </a:solidFill>
                <a:latin typeface="Helvetica"/>
                <a:cs typeface="Helvetica"/>
              </a:rPr>
              <a:t>1 of 2 cellular receptors for the anthrax toxin of </a:t>
            </a:r>
            <a:r>
              <a:rPr lang="en-US" sz="1800" i="1" dirty="0">
                <a:solidFill>
                  <a:srgbClr val="09203B"/>
                </a:solidFill>
                <a:latin typeface="Helvetica"/>
                <a:cs typeface="Helvetica"/>
              </a:rPr>
              <a:t>Bacillus </a:t>
            </a:r>
            <a:r>
              <a:rPr lang="en-US" sz="1800" i="1" dirty="0" err="1">
                <a:solidFill>
                  <a:srgbClr val="09203B"/>
                </a:solidFill>
                <a:latin typeface="Helvetica"/>
                <a:cs typeface="Helvetica"/>
              </a:rPr>
              <a:t>anthracis</a:t>
            </a:r>
            <a:endParaRPr lang="en-US" sz="1800" i="1" dirty="0">
              <a:solidFill>
                <a:srgbClr val="09203B"/>
              </a:solidFill>
              <a:latin typeface="Helvetica"/>
              <a:cs typeface="Helvetica"/>
            </a:endParaRPr>
          </a:p>
          <a:p>
            <a:pPr>
              <a:defRPr/>
            </a:pPr>
            <a:endParaRPr lang="en-US" sz="1800" dirty="0">
              <a:solidFill>
                <a:srgbClr val="09203B"/>
              </a:solidFill>
              <a:latin typeface="Helvetica"/>
              <a:cs typeface="Helvetica"/>
            </a:endParaRPr>
          </a:p>
          <a:p>
            <a:pPr marL="285750" indent="-285750">
              <a:buFont typeface="Arial"/>
              <a:buChar char="•"/>
              <a:defRPr/>
            </a:pPr>
            <a:r>
              <a:rPr lang="en-US" sz="1800" dirty="0">
                <a:solidFill>
                  <a:srgbClr val="09203B"/>
                </a:solidFill>
                <a:latin typeface="Helvetica"/>
                <a:cs typeface="Helvetica"/>
              </a:rPr>
              <a:t>Single trans-membrane receptor</a:t>
            </a:r>
          </a:p>
          <a:p>
            <a:pPr>
              <a:defRPr/>
            </a:pPr>
            <a:endParaRPr lang="en-US" sz="1800" dirty="0">
              <a:solidFill>
                <a:srgbClr val="09203B"/>
              </a:solidFill>
              <a:latin typeface="Helvetica"/>
              <a:cs typeface="Helvetica"/>
            </a:endParaRPr>
          </a:p>
          <a:p>
            <a:pPr marL="285750" indent="-285750">
              <a:buFont typeface="Arial"/>
              <a:buChar char="•"/>
              <a:defRPr/>
            </a:pPr>
            <a:r>
              <a:rPr lang="en-US" dirty="0">
                <a:solidFill>
                  <a:srgbClr val="09203B"/>
                </a:solidFill>
                <a:latin typeface="Helvetica"/>
                <a:cs typeface="Helvetica"/>
              </a:rPr>
              <a:t>The receptor had</a:t>
            </a:r>
            <a:r>
              <a:rPr lang="en-US" sz="1800" dirty="0">
                <a:solidFill>
                  <a:srgbClr val="09203B"/>
                </a:solidFill>
                <a:latin typeface="Helvetica"/>
                <a:cs typeface="Helvetica"/>
              </a:rPr>
              <a:t> been separately identified: </a:t>
            </a:r>
            <a:r>
              <a:rPr lang="en-US" sz="1800" b="1" dirty="0">
                <a:solidFill>
                  <a:srgbClr val="09203B"/>
                </a:solidFill>
                <a:highlight>
                  <a:srgbClr val="FFFF00"/>
                </a:highlight>
                <a:latin typeface="Helvetica"/>
                <a:cs typeface="Helvetica"/>
              </a:rPr>
              <a:t>tumor endothelial marker 8 </a:t>
            </a:r>
            <a:r>
              <a:rPr lang="en-US" sz="1800" dirty="0">
                <a:solidFill>
                  <a:srgbClr val="09203B"/>
                </a:solidFill>
                <a:highlight>
                  <a:srgbClr val="FFFF00"/>
                </a:highlight>
                <a:latin typeface="Helvetica"/>
                <a:cs typeface="Helvetica"/>
              </a:rPr>
              <a:t>(TEM8), a protein over-expressed in tumor endothelial cell</a:t>
            </a:r>
            <a:r>
              <a:rPr lang="en-US" sz="1800" dirty="0">
                <a:solidFill>
                  <a:srgbClr val="09203B"/>
                </a:solidFill>
                <a:latin typeface="Helvetica"/>
                <a:cs typeface="Helvetica"/>
              </a:rPr>
              <a:t>s</a:t>
            </a:r>
          </a:p>
        </p:txBody>
      </p:sp>
    </p:spTree>
    <p:extLst>
      <p:ext uri="{BB962C8B-B14F-4D97-AF65-F5344CB8AC3E}">
        <p14:creationId xmlns:p14="http://schemas.microsoft.com/office/powerpoint/2010/main" val="3666963255"/>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427038"/>
            <a:ext cx="2116137"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
        <p:nvSpPr>
          <p:cNvPr id="46082" name="Rectangle 2"/>
          <p:cNvSpPr>
            <a:spLocks/>
          </p:cNvSpPr>
          <p:nvPr/>
        </p:nvSpPr>
        <p:spPr bwMode="auto">
          <a:xfrm>
            <a:off x="0" y="6751638"/>
            <a:ext cx="9144000" cy="115887"/>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46083" name="Rectangle 3"/>
          <p:cNvSpPr>
            <a:spLocks/>
          </p:cNvSpPr>
          <p:nvPr/>
        </p:nvSpPr>
        <p:spPr bwMode="auto">
          <a:xfrm>
            <a:off x="0" y="0"/>
            <a:ext cx="9144000" cy="231775"/>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46084" name="Rectangle 4"/>
          <p:cNvSpPr>
            <a:spLocks/>
          </p:cNvSpPr>
          <p:nvPr/>
        </p:nvSpPr>
        <p:spPr bwMode="auto">
          <a:xfrm>
            <a:off x="0" y="1249363"/>
            <a:ext cx="9144000" cy="26987"/>
          </a:xfrm>
          <a:prstGeom prst="rect">
            <a:avLst/>
          </a:prstGeom>
          <a:solidFill>
            <a:srgbClr val="062F47"/>
          </a:soli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46085" name="Rectangle 6"/>
          <p:cNvSpPr>
            <a:spLocks/>
          </p:cNvSpPr>
          <p:nvPr/>
        </p:nvSpPr>
        <p:spPr bwMode="auto">
          <a:xfrm>
            <a:off x="445843" y="190500"/>
            <a:ext cx="8569570" cy="982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20" bIns="0" anchor="ctr"/>
          <a:lstStyle/>
          <a:p>
            <a:pPr marL="39688"/>
            <a:r>
              <a:rPr lang="en-US" sz="3000" dirty="0">
                <a:solidFill>
                  <a:srgbClr val="062F47"/>
                </a:solidFill>
                <a:ea typeface="ＭＳ Ｐゴシック" charset="0"/>
                <a:cs typeface="ＭＳ Ｐゴシック" charset="0"/>
                <a:sym typeface="Georgia" charset="0"/>
              </a:rPr>
              <a:t> Knockout of the TEM8/</a:t>
            </a:r>
            <a:r>
              <a:rPr lang="en-US" sz="3000" i="1" dirty="0">
                <a:solidFill>
                  <a:srgbClr val="062F47"/>
                </a:solidFill>
                <a:ea typeface="ＭＳ Ｐゴシック" charset="0"/>
                <a:cs typeface="ＭＳ Ｐゴシック" charset="0"/>
                <a:sym typeface="Georgia" charset="0"/>
              </a:rPr>
              <a:t>ANTXR1</a:t>
            </a:r>
            <a:r>
              <a:rPr lang="en-US" sz="3000" dirty="0">
                <a:solidFill>
                  <a:srgbClr val="062F47"/>
                </a:solidFill>
                <a:ea typeface="ＭＳ Ｐゴシック" charset="0"/>
                <a:cs typeface="ＭＳ Ｐゴシック" charset="0"/>
                <a:sym typeface="Georgia" charset="0"/>
              </a:rPr>
              <a:t> gene</a:t>
            </a:r>
          </a:p>
          <a:p>
            <a:pPr marL="39688"/>
            <a:r>
              <a:rPr lang="en-US" sz="3000" dirty="0">
                <a:solidFill>
                  <a:srgbClr val="062F47"/>
                </a:solidFill>
                <a:ea typeface="ＭＳ Ｐゴシック" charset="0"/>
                <a:cs typeface="ＭＳ Ｐゴシック" charset="0"/>
                <a:sym typeface="Georgia" charset="0"/>
              </a:rPr>
              <a:t> leads to the </a:t>
            </a:r>
            <a:r>
              <a:rPr lang="en-US" sz="3000" i="1" dirty="0">
                <a:solidFill>
                  <a:srgbClr val="062F47"/>
                </a:solidFill>
                <a:ea typeface="ＭＳ Ｐゴシック" charset="0"/>
                <a:cs typeface="ＭＳ Ｐゴシック" charset="0"/>
                <a:sym typeface="Georgia" charset="0"/>
              </a:rPr>
              <a:t>loss of </a:t>
            </a:r>
            <a:r>
              <a:rPr lang="en-US" sz="3000" dirty="0">
                <a:solidFill>
                  <a:srgbClr val="062F47"/>
                </a:solidFill>
                <a:ea typeface="ＭＳ Ｐゴシック" charset="0"/>
                <a:cs typeface="ＭＳ Ｐゴシック" charset="0"/>
                <a:sym typeface="Georgia" charset="0"/>
              </a:rPr>
              <a:t>SVV </a:t>
            </a:r>
            <a:r>
              <a:rPr lang="en-US" sz="3000" dirty="0" err="1">
                <a:solidFill>
                  <a:srgbClr val="062F47"/>
                </a:solidFill>
                <a:ea typeface="ＭＳ Ｐゴシック" charset="0"/>
                <a:cs typeface="ＭＳ Ｐゴシック" charset="0"/>
                <a:sym typeface="Georgia" charset="0"/>
              </a:rPr>
              <a:t>permissivity</a:t>
            </a:r>
            <a:endParaRPr lang="en-US" sz="3000" dirty="0">
              <a:solidFill>
                <a:srgbClr val="062F47"/>
              </a:solidFill>
              <a:ea typeface="ＭＳ Ｐゴシック" charset="0"/>
              <a:cs typeface="ＭＳ Ｐゴシック" charset="0"/>
              <a:sym typeface="Georgia" charset="0"/>
            </a:endParaRPr>
          </a:p>
        </p:txBody>
      </p:sp>
      <p:sp>
        <p:nvSpPr>
          <p:cNvPr id="6151" name="Text Box 7"/>
          <p:cNvSpPr txBox="1">
            <a:spLocks noChangeArrowheads="1"/>
          </p:cNvSpPr>
          <p:nvPr/>
        </p:nvSpPr>
        <p:spPr bwMode="auto">
          <a:xfrm>
            <a:off x="8404225" y="6473825"/>
            <a:ext cx="158750" cy="2238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4261" tIns="32130" rIns="64261" bIns="32130"/>
          <a:lstStyle>
            <a:lvl1pPr>
              <a:defRPr sz="1200">
                <a:solidFill>
                  <a:schemeClr val="tx1"/>
                </a:solidFill>
                <a:latin typeface="Times" charset="0"/>
                <a:ea typeface="ＭＳ Ｐゴシック" charset="0"/>
              </a:defRPr>
            </a:lvl1pPr>
            <a:lvl2pPr>
              <a:defRPr sz="1200">
                <a:solidFill>
                  <a:schemeClr val="tx1"/>
                </a:solidFill>
                <a:latin typeface="Times" charset="0"/>
                <a:ea typeface="ＭＳ Ｐゴシック" charset="0"/>
              </a:defRPr>
            </a:lvl2pPr>
            <a:lvl3pPr>
              <a:defRPr sz="1200">
                <a:solidFill>
                  <a:schemeClr val="tx1"/>
                </a:solidFill>
                <a:latin typeface="Times" charset="0"/>
                <a:ea typeface="ＭＳ Ｐゴシック" charset="0"/>
              </a:defRPr>
            </a:lvl3pPr>
            <a:lvl4pPr>
              <a:defRPr sz="1200">
                <a:solidFill>
                  <a:schemeClr val="tx1"/>
                </a:solidFill>
                <a:latin typeface="Times" charset="0"/>
                <a:ea typeface="ＭＳ Ｐゴシック" charset="0"/>
              </a:defRPr>
            </a:lvl4pPr>
            <a:lvl5pPr>
              <a:defRPr sz="1200">
                <a:solidFill>
                  <a:schemeClr val="tx1"/>
                </a:solidFill>
                <a:latin typeface="Times" charset="0"/>
                <a:ea typeface="ＭＳ Ｐゴシック" charset="0"/>
              </a:defRPr>
            </a:lvl5pPr>
            <a:lvl6pPr fontAlgn="base">
              <a:spcBef>
                <a:spcPct val="0"/>
              </a:spcBef>
              <a:spcAft>
                <a:spcPct val="0"/>
              </a:spcAft>
              <a:defRPr sz="1200">
                <a:solidFill>
                  <a:schemeClr val="tx1"/>
                </a:solidFill>
                <a:latin typeface="Times" charset="0"/>
                <a:ea typeface="ＭＳ Ｐゴシック" charset="0"/>
              </a:defRPr>
            </a:lvl6pPr>
            <a:lvl7pPr fontAlgn="base">
              <a:spcBef>
                <a:spcPct val="0"/>
              </a:spcBef>
              <a:spcAft>
                <a:spcPct val="0"/>
              </a:spcAft>
              <a:defRPr sz="1200">
                <a:solidFill>
                  <a:schemeClr val="tx1"/>
                </a:solidFill>
                <a:latin typeface="Times" charset="0"/>
                <a:ea typeface="ＭＳ Ｐゴシック" charset="0"/>
              </a:defRPr>
            </a:lvl7pPr>
            <a:lvl8pPr fontAlgn="base">
              <a:spcBef>
                <a:spcPct val="0"/>
              </a:spcBef>
              <a:spcAft>
                <a:spcPct val="0"/>
              </a:spcAft>
              <a:defRPr sz="1200">
                <a:solidFill>
                  <a:schemeClr val="tx1"/>
                </a:solidFill>
                <a:latin typeface="Times" charset="0"/>
                <a:ea typeface="ＭＳ Ｐゴシック" charset="0"/>
              </a:defRPr>
            </a:lvl8pPr>
            <a:lvl9pPr fontAlgn="base">
              <a:spcBef>
                <a:spcPct val="0"/>
              </a:spcBef>
              <a:spcAft>
                <a:spcPct val="0"/>
              </a:spcAft>
              <a:defRPr sz="1200">
                <a:solidFill>
                  <a:schemeClr val="tx1"/>
                </a:solidFill>
                <a:latin typeface="Times" charset="0"/>
                <a:ea typeface="ＭＳ Ｐゴシック" charset="0"/>
              </a:defRPr>
            </a:lvl9pPr>
          </a:lstStyle>
          <a:p>
            <a:pPr algn="ctr">
              <a:defRPr/>
            </a:pPr>
            <a:fld id="{D0360C6D-75CC-894F-844A-943B82A987B3}" type="slidenum">
              <a:rPr lang="en-US" sz="1100">
                <a:solidFill>
                  <a:srgbClr val="062F47"/>
                </a:solidFill>
                <a:latin typeface="Arial" charset="0"/>
                <a:cs typeface="Arial" charset="0"/>
                <a:sym typeface="Arial" charset="0"/>
              </a:rPr>
              <a:pPr algn="ctr">
                <a:defRPr/>
              </a:pPr>
              <a:t>69</a:t>
            </a:fld>
            <a:endParaRPr lang="en-US" sz="1100">
              <a:solidFill>
                <a:srgbClr val="062F47"/>
              </a:solidFill>
              <a:latin typeface="Arial" charset="0"/>
              <a:cs typeface="Arial" charset="0"/>
              <a:sym typeface="Arial" charset="0"/>
            </a:endParaRPr>
          </a:p>
        </p:txBody>
      </p:sp>
      <p:pic>
        <p:nvPicPr>
          <p:cNvPr id="46087" name="Picture 13" descr="Screen Shot 2015-12-13 at 4.09.58 PM 2.png"/>
          <p:cNvPicPr>
            <a:picLocks noChangeAspect="1"/>
          </p:cNvPicPr>
          <p:nvPr/>
        </p:nvPicPr>
        <p:blipFill>
          <a:blip r:embed="rId4">
            <a:extLst>
              <a:ext uri="{28A0092B-C50C-407E-A947-70E740481C1C}">
                <a14:useLocalDpi xmlns:a14="http://schemas.microsoft.com/office/drawing/2010/main" val="0"/>
              </a:ext>
            </a:extLst>
          </a:blip>
          <a:srcRect l="24931" r="44440"/>
          <a:stretch>
            <a:fillRect/>
          </a:stretch>
        </p:blipFill>
        <p:spPr bwMode="auto">
          <a:xfrm>
            <a:off x="215900" y="3879850"/>
            <a:ext cx="2800350" cy="281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88" name="Picture 5" descr="Screen Shot 2015-12-13 at 4.09.58 PM 2.png"/>
          <p:cNvPicPr>
            <a:picLocks noChangeAspect="1"/>
          </p:cNvPicPr>
          <p:nvPr/>
        </p:nvPicPr>
        <p:blipFill>
          <a:blip r:embed="rId4">
            <a:extLst>
              <a:ext uri="{28A0092B-C50C-407E-A947-70E740481C1C}">
                <a14:useLocalDpi xmlns:a14="http://schemas.microsoft.com/office/drawing/2010/main" val="0"/>
              </a:ext>
            </a:extLst>
          </a:blip>
          <a:srcRect r="75766"/>
          <a:stretch>
            <a:fillRect/>
          </a:stretch>
        </p:blipFill>
        <p:spPr bwMode="auto">
          <a:xfrm>
            <a:off x="635000" y="1303338"/>
            <a:ext cx="2216150" cy="281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9" name="TextBox 8"/>
          <p:cNvSpPr txBox="1">
            <a:spLocks noChangeArrowheads="1"/>
          </p:cNvSpPr>
          <p:nvPr/>
        </p:nvSpPr>
        <p:spPr bwMode="auto">
          <a:xfrm>
            <a:off x="3621088" y="4633913"/>
            <a:ext cx="5091112"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charset="0"/>
              <a:buChar char="•"/>
            </a:pPr>
            <a:r>
              <a:rPr lang="en-US" sz="1600" dirty="0">
                <a:solidFill>
                  <a:srgbClr val="09203B"/>
                </a:solidFill>
                <a:latin typeface="Helvetica" charset="0"/>
                <a:cs typeface="Helvetica" charset="0"/>
              </a:rPr>
              <a:t>Examples of </a:t>
            </a:r>
            <a:r>
              <a:rPr lang="en-US" sz="1600" dirty="0" err="1">
                <a:solidFill>
                  <a:srgbClr val="09203B"/>
                </a:solidFill>
                <a:latin typeface="Helvetica" charset="0"/>
                <a:cs typeface="Helvetica" charset="0"/>
              </a:rPr>
              <a:t>indels</a:t>
            </a:r>
            <a:r>
              <a:rPr lang="en-US" sz="1600" dirty="0">
                <a:solidFill>
                  <a:srgbClr val="09203B"/>
                </a:solidFill>
                <a:latin typeface="Helvetica" charset="0"/>
                <a:cs typeface="Helvetica" charset="0"/>
              </a:rPr>
              <a:t> created ANTXR1 KO lines</a:t>
            </a:r>
          </a:p>
          <a:p>
            <a:pPr>
              <a:buFont typeface="Arial" charset="0"/>
              <a:buChar char="•"/>
            </a:pPr>
            <a:endParaRPr lang="en-US" sz="1600" dirty="0">
              <a:solidFill>
                <a:srgbClr val="09203B"/>
              </a:solidFill>
              <a:latin typeface="Helvetica" charset="0"/>
              <a:cs typeface="Helvetica" charset="0"/>
            </a:endParaRPr>
          </a:p>
          <a:p>
            <a:pPr>
              <a:buFont typeface="Arial" charset="0"/>
              <a:buChar char="•"/>
            </a:pPr>
            <a:r>
              <a:rPr lang="en-US" sz="1600" u="sng" dirty="0">
                <a:solidFill>
                  <a:srgbClr val="09203B"/>
                </a:solidFill>
                <a:latin typeface="Helvetica" charset="0"/>
                <a:cs typeface="Helvetica" charset="0"/>
              </a:rPr>
              <a:t>ANTXR1 KO leads to </a:t>
            </a:r>
            <a:r>
              <a:rPr lang="en-US" sz="1600" i="1" u="sng" dirty="0">
                <a:solidFill>
                  <a:srgbClr val="09203B"/>
                </a:solidFill>
                <a:latin typeface="Helvetica" charset="0"/>
                <a:cs typeface="Helvetica" charset="0"/>
              </a:rPr>
              <a:t>loss of SVV </a:t>
            </a:r>
            <a:r>
              <a:rPr lang="en-US" sz="1600" i="1" u="sng" dirty="0" err="1">
                <a:solidFill>
                  <a:srgbClr val="09203B"/>
                </a:solidFill>
                <a:latin typeface="Helvetica" charset="0"/>
                <a:cs typeface="Helvetica" charset="0"/>
              </a:rPr>
              <a:t>permissivity</a:t>
            </a:r>
            <a:r>
              <a:rPr lang="en-US" sz="1600" i="1" u="sng" dirty="0">
                <a:solidFill>
                  <a:srgbClr val="09203B"/>
                </a:solidFill>
                <a:latin typeface="Helvetica" charset="0"/>
                <a:cs typeface="Helvetica" charset="0"/>
              </a:rPr>
              <a:t> </a:t>
            </a:r>
            <a:r>
              <a:rPr lang="en-US" sz="1600" u="sng" dirty="0">
                <a:solidFill>
                  <a:srgbClr val="09203B"/>
                </a:solidFill>
                <a:latin typeface="Helvetica" charset="0"/>
                <a:cs typeface="Helvetica" charset="0"/>
              </a:rPr>
              <a:t>in</a:t>
            </a:r>
            <a:r>
              <a:rPr lang="en-US" sz="1600" dirty="0">
                <a:solidFill>
                  <a:srgbClr val="09203B"/>
                </a:solidFill>
                <a:latin typeface="Helvetica" charset="0"/>
                <a:cs typeface="Helvetica" charset="0"/>
              </a:rPr>
              <a:t>:</a:t>
            </a:r>
          </a:p>
          <a:p>
            <a:pPr lvl="1">
              <a:buFont typeface="Arial" charset="0"/>
              <a:buChar char="•"/>
            </a:pPr>
            <a:r>
              <a:rPr lang="en-US" sz="1600" dirty="0">
                <a:solidFill>
                  <a:srgbClr val="09203B"/>
                </a:solidFill>
                <a:latin typeface="Helvetica" charset="0"/>
                <a:cs typeface="Helvetica" charset="0"/>
              </a:rPr>
              <a:t>SCLC lines</a:t>
            </a:r>
          </a:p>
          <a:p>
            <a:pPr lvl="1">
              <a:buFont typeface="Arial" charset="0"/>
              <a:buChar char="•"/>
            </a:pPr>
            <a:r>
              <a:rPr lang="en-US" sz="1600" dirty="0">
                <a:solidFill>
                  <a:srgbClr val="09203B"/>
                </a:solidFill>
                <a:latin typeface="Helvetica" charset="0"/>
                <a:cs typeface="Helvetica" charset="0"/>
              </a:rPr>
              <a:t>HAP1</a:t>
            </a:r>
          </a:p>
          <a:p>
            <a:pPr lvl="1">
              <a:buFont typeface="Arial" charset="0"/>
              <a:buChar char="•"/>
            </a:pPr>
            <a:r>
              <a:rPr lang="en-US" sz="1600" dirty="0">
                <a:solidFill>
                  <a:srgbClr val="09203B"/>
                </a:solidFill>
                <a:latin typeface="Helvetica" charset="0"/>
                <a:cs typeface="Helvetica" charset="0"/>
              </a:rPr>
              <a:t>Ewing’s Sarcoma line (TC71)</a:t>
            </a:r>
          </a:p>
          <a:p>
            <a:pPr lvl="1">
              <a:buFont typeface="Arial" charset="0"/>
              <a:buChar char="•"/>
            </a:pPr>
            <a:r>
              <a:rPr lang="en-US" sz="1600" dirty="0">
                <a:solidFill>
                  <a:srgbClr val="09203B"/>
                </a:solidFill>
                <a:latin typeface="Helvetica" charset="0"/>
                <a:cs typeface="Helvetica" charset="0"/>
              </a:rPr>
              <a:t>Retinoblastoma line (Y79)</a:t>
            </a:r>
          </a:p>
        </p:txBody>
      </p:sp>
      <p:pic>
        <p:nvPicPr>
          <p:cNvPr id="46090" name="Picture 6" descr="Screen Shot 2015-12-13 at 4.09.58 PM 2.png"/>
          <p:cNvPicPr>
            <a:picLocks noChangeAspect="1"/>
          </p:cNvPicPr>
          <p:nvPr/>
        </p:nvPicPr>
        <p:blipFill>
          <a:blip r:embed="rId4">
            <a:extLst>
              <a:ext uri="{28A0092B-C50C-407E-A947-70E740481C1C}">
                <a14:useLocalDpi xmlns:a14="http://schemas.microsoft.com/office/drawing/2010/main" val="0"/>
              </a:ext>
            </a:extLst>
          </a:blip>
          <a:srcRect l="56445"/>
          <a:stretch>
            <a:fillRect/>
          </a:stretch>
        </p:blipFill>
        <p:spPr bwMode="auto">
          <a:xfrm>
            <a:off x="2879471" y="1339702"/>
            <a:ext cx="4624387" cy="281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Left Arrow 1"/>
          <p:cNvSpPr/>
          <p:nvPr/>
        </p:nvSpPr>
        <p:spPr>
          <a:xfrm rot="10800000">
            <a:off x="225119" y="2214673"/>
            <a:ext cx="553926" cy="283101"/>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3" name="Picture 2">
            <a:extLst>
              <a:ext uri="{FF2B5EF4-FFF2-40B4-BE49-F238E27FC236}">
                <a16:creationId xmlns:a16="http://schemas.microsoft.com/office/drawing/2014/main" id="{C8E5040B-533E-2044-BC62-031F34B0B2B7}"/>
              </a:ext>
            </a:extLst>
          </p:cNvPr>
          <p:cNvPicPr>
            <a:picLocks noChangeAspect="1"/>
          </p:cNvPicPr>
          <p:nvPr/>
        </p:nvPicPr>
        <p:blipFill>
          <a:blip r:embed="rId5"/>
          <a:stretch>
            <a:fillRect/>
          </a:stretch>
        </p:blipFill>
        <p:spPr>
          <a:xfrm>
            <a:off x="6526397" y="2221180"/>
            <a:ext cx="1717834" cy="2231343"/>
          </a:xfrm>
          <a:prstGeom prst="rect">
            <a:avLst/>
          </a:prstGeom>
        </p:spPr>
      </p:pic>
      <p:sp>
        <p:nvSpPr>
          <p:cNvPr id="4" name="Left Arrow 3">
            <a:extLst>
              <a:ext uri="{FF2B5EF4-FFF2-40B4-BE49-F238E27FC236}">
                <a16:creationId xmlns:a16="http://schemas.microsoft.com/office/drawing/2014/main" id="{F96E621B-F02F-D6D0-1E13-F757C05021B5}"/>
              </a:ext>
            </a:extLst>
          </p:cNvPr>
          <p:cNvSpPr/>
          <p:nvPr/>
        </p:nvSpPr>
        <p:spPr>
          <a:xfrm rot="10800000">
            <a:off x="225119" y="2607057"/>
            <a:ext cx="553926" cy="283101"/>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5" name="Left Arrow 4">
            <a:extLst>
              <a:ext uri="{FF2B5EF4-FFF2-40B4-BE49-F238E27FC236}">
                <a16:creationId xmlns:a16="http://schemas.microsoft.com/office/drawing/2014/main" id="{3871FF0A-6DE4-76E0-8583-B60DD1748306}"/>
              </a:ext>
            </a:extLst>
          </p:cNvPr>
          <p:cNvSpPr/>
          <p:nvPr/>
        </p:nvSpPr>
        <p:spPr>
          <a:xfrm rot="10800000">
            <a:off x="215900" y="3323053"/>
            <a:ext cx="553926" cy="283101"/>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Tree>
    <p:extLst>
      <p:ext uri="{BB962C8B-B14F-4D97-AF65-F5344CB8AC3E}">
        <p14:creationId xmlns:p14="http://schemas.microsoft.com/office/powerpoint/2010/main" val="4041099687"/>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CD752-0B68-AE42-8186-20E239594A8A}"/>
              </a:ext>
            </a:extLst>
          </p:cNvPr>
          <p:cNvSpPr>
            <a:spLocks noGrp="1"/>
          </p:cNvSpPr>
          <p:nvPr>
            <p:ph type="title"/>
          </p:nvPr>
        </p:nvSpPr>
        <p:spPr>
          <a:xfrm>
            <a:off x="628650" y="178828"/>
            <a:ext cx="7886700" cy="569445"/>
          </a:xfrm>
        </p:spPr>
        <p:txBody>
          <a:bodyPr>
            <a:noAutofit/>
          </a:bodyPr>
          <a:lstStyle/>
          <a:p>
            <a:r>
              <a:rPr lang="en-US" sz="3600" dirty="0"/>
              <a:t>GuideScan2 for CRISPR ko, -</a:t>
            </a:r>
            <a:r>
              <a:rPr lang="en-US" sz="3600" dirty="0" err="1"/>
              <a:t>i</a:t>
            </a:r>
            <a:r>
              <a:rPr lang="en-US" sz="3600" dirty="0"/>
              <a:t>, -a libraries</a:t>
            </a:r>
          </a:p>
        </p:txBody>
      </p:sp>
      <p:pic>
        <p:nvPicPr>
          <p:cNvPr id="4" name="Content Placeholder 3">
            <a:extLst>
              <a:ext uri="{FF2B5EF4-FFF2-40B4-BE49-F238E27FC236}">
                <a16:creationId xmlns:a16="http://schemas.microsoft.com/office/drawing/2014/main" id="{82BED24C-10D4-DC79-9A6E-6A36AFE1FB89}"/>
              </a:ext>
            </a:extLst>
          </p:cNvPr>
          <p:cNvPicPr>
            <a:picLocks noGrp="1" noChangeAspect="1"/>
          </p:cNvPicPr>
          <p:nvPr>
            <p:ph idx="1"/>
          </p:nvPr>
        </p:nvPicPr>
        <p:blipFill>
          <a:blip r:embed="rId2"/>
          <a:stretch>
            <a:fillRect/>
          </a:stretch>
        </p:blipFill>
        <p:spPr>
          <a:xfrm>
            <a:off x="1821600" y="870954"/>
            <a:ext cx="5205599" cy="5750299"/>
          </a:xfrm>
          <a:prstGeom prst="rect">
            <a:avLst/>
          </a:prstGeom>
        </p:spPr>
      </p:pic>
      <p:sp>
        <p:nvSpPr>
          <p:cNvPr id="3" name="TextBox 2">
            <a:extLst>
              <a:ext uri="{FF2B5EF4-FFF2-40B4-BE49-F238E27FC236}">
                <a16:creationId xmlns:a16="http://schemas.microsoft.com/office/drawing/2014/main" id="{033CEE87-BAE6-0447-80AE-3643FA74D425}"/>
              </a:ext>
            </a:extLst>
          </p:cNvPr>
          <p:cNvSpPr txBox="1"/>
          <p:nvPr/>
        </p:nvSpPr>
        <p:spPr>
          <a:xfrm>
            <a:off x="4509362" y="863227"/>
            <a:ext cx="1681871" cy="338554"/>
          </a:xfrm>
          <a:prstGeom prst="rect">
            <a:avLst/>
          </a:prstGeom>
          <a:noFill/>
        </p:spPr>
        <p:txBody>
          <a:bodyPr wrap="none" rtlCol="0">
            <a:spAutoFit/>
          </a:bodyPr>
          <a:lstStyle/>
          <a:p>
            <a:r>
              <a:rPr lang="en-US" sz="1600" dirty="0"/>
              <a:t>Human	Mouse</a:t>
            </a:r>
          </a:p>
        </p:txBody>
      </p:sp>
      <p:sp>
        <p:nvSpPr>
          <p:cNvPr id="6" name="TextBox 5">
            <a:extLst>
              <a:ext uri="{FF2B5EF4-FFF2-40B4-BE49-F238E27FC236}">
                <a16:creationId xmlns:a16="http://schemas.microsoft.com/office/drawing/2014/main" id="{5E85E974-411D-EFB7-2E02-4E5CF544DAE8}"/>
              </a:ext>
            </a:extLst>
          </p:cNvPr>
          <p:cNvSpPr txBox="1"/>
          <p:nvPr/>
        </p:nvSpPr>
        <p:spPr>
          <a:xfrm>
            <a:off x="391050" y="1151627"/>
            <a:ext cx="1611339" cy="338554"/>
          </a:xfrm>
          <a:prstGeom prst="rect">
            <a:avLst/>
          </a:prstGeom>
          <a:noFill/>
        </p:spPr>
        <p:txBody>
          <a:bodyPr wrap="none" rtlCol="0">
            <a:spAutoFit/>
          </a:bodyPr>
          <a:lstStyle/>
          <a:p>
            <a:r>
              <a:rPr lang="en-US" sz="1600" dirty="0"/>
              <a:t>Higher specificity</a:t>
            </a:r>
          </a:p>
        </p:txBody>
      </p:sp>
      <p:sp>
        <p:nvSpPr>
          <p:cNvPr id="7" name="TextBox 6">
            <a:extLst>
              <a:ext uri="{FF2B5EF4-FFF2-40B4-BE49-F238E27FC236}">
                <a16:creationId xmlns:a16="http://schemas.microsoft.com/office/drawing/2014/main" id="{CF4831FD-A526-6413-950B-9AB344F8450A}"/>
              </a:ext>
            </a:extLst>
          </p:cNvPr>
          <p:cNvSpPr txBox="1"/>
          <p:nvPr/>
        </p:nvSpPr>
        <p:spPr>
          <a:xfrm>
            <a:off x="218470" y="1821600"/>
            <a:ext cx="1956498" cy="307777"/>
          </a:xfrm>
          <a:prstGeom prst="rect">
            <a:avLst/>
          </a:prstGeom>
          <a:noFill/>
        </p:spPr>
        <p:txBody>
          <a:bodyPr wrap="none" rtlCol="0">
            <a:spAutoFit/>
          </a:bodyPr>
          <a:lstStyle/>
          <a:p>
            <a:r>
              <a:rPr lang="en-US" sz="1400" dirty="0"/>
              <a:t>Higher cutting efficiency</a:t>
            </a:r>
          </a:p>
        </p:txBody>
      </p:sp>
      <p:sp>
        <p:nvSpPr>
          <p:cNvPr id="8" name="TextBox 7">
            <a:extLst>
              <a:ext uri="{FF2B5EF4-FFF2-40B4-BE49-F238E27FC236}">
                <a16:creationId xmlns:a16="http://schemas.microsoft.com/office/drawing/2014/main" id="{79703407-16CE-0E54-2A2C-9B3DA384C4E9}"/>
              </a:ext>
            </a:extLst>
          </p:cNvPr>
          <p:cNvSpPr txBox="1"/>
          <p:nvPr/>
        </p:nvSpPr>
        <p:spPr>
          <a:xfrm>
            <a:off x="318337" y="2766035"/>
            <a:ext cx="1756763" cy="738664"/>
          </a:xfrm>
          <a:prstGeom prst="rect">
            <a:avLst/>
          </a:prstGeom>
          <a:noFill/>
        </p:spPr>
        <p:txBody>
          <a:bodyPr wrap="none" rtlCol="0">
            <a:spAutoFit/>
          </a:bodyPr>
          <a:lstStyle/>
          <a:p>
            <a:pPr algn="ctr"/>
            <a:r>
              <a:rPr lang="en-US" sz="1400" dirty="0"/>
              <a:t>Fraction of </a:t>
            </a:r>
          </a:p>
          <a:p>
            <a:pPr algn="ctr"/>
            <a:r>
              <a:rPr lang="en-US" sz="1400" dirty="0"/>
              <a:t>ambiguous genes</a:t>
            </a:r>
          </a:p>
          <a:p>
            <a:pPr algn="ctr"/>
            <a:r>
              <a:rPr lang="en-US" sz="1400" dirty="0"/>
              <a:t>(multiple </a:t>
            </a:r>
            <a:r>
              <a:rPr lang="en-US" sz="1400" dirty="0" err="1"/>
              <a:t>occurances</a:t>
            </a:r>
            <a:r>
              <a:rPr lang="en-US" sz="1400" dirty="0"/>
              <a:t>)</a:t>
            </a:r>
          </a:p>
        </p:txBody>
      </p:sp>
      <p:sp>
        <p:nvSpPr>
          <p:cNvPr id="9" name="TextBox 8">
            <a:extLst>
              <a:ext uri="{FF2B5EF4-FFF2-40B4-BE49-F238E27FC236}">
                <a16:creationId xmlns:a16="http://schemas.microsoft.com/office/drawing/2014/main" id="{EB9C8A74-76A9-F5A3-A817-FF6400985561}"/>
              </a:ext>
            </a:extLst>
          </p:cNvPr>
          <p:cNvSpPr txBox="1"/>
          <p:nvPr/>
        </p:nvSpPr>
        <p:spPr>
          <a:xfrm>
            <a:off x="6386400" y="2766035"/>
            <a:ext cx="1896032" cy="523220"/>
          </a:xfrm>
          <a:prstGeom prst="rect">
            <a:avLst/>
          </a:prstGeom>
          <a:noFill/>
        </p:spPr>
        <p:txBody>
          <a:bodyPr wrap="none" rtlCol="0">
            <a:spAutoFit/>
          </a:bodyPr>
          <a:lstStyle/>
          <a:p>
            <a:r>
              <a:rPr lang="en-US" sz="1400" dirty="0"/>
              <a:t>Number of 2 mismatch </a:t>
            </a:r>
          </a:p>
          <a:p>
            <a:r>
              <a:rPr lang="en-US" sz="1400" dirty="0"/>
              <a:t>off-targets per sgRNA</a:t>
            </a:r>
          </a:p>
        </p:txBody>
      </p:sp>
      <p:sp>
        <p:nvSpPr>
          <p:cNvPr id="10" name="TextBox 9">
            <a:extLst>
              <a:ext uri="{FF2B5EF4-FFF2-40B4-BE49-F238E27FC236}">
                <a16:creationId xmlns:a16="http://schemas.microsoft.com/office/drawing/2014/main" id="{75B462EC-52AE-69D4-FF2F-B324F967E1B4}"/>
              </a:ext>
            </a:extLst>
          </p:cNvPr>
          <p:cNvSpPr txBox="1"/>
          <p:nvPr/>
        </p:nvSpPr>
        <p:spPr>
          <a:xfrm>
            <a:off x="146432" y="4278146"/>
            <a:ext cx="1855957" cy="523220"/>
          </a:xfrm>
          <a:prstGeom prst="rect">
            <a:avLst/>
          </a:prstGeom>
          <a:noFill/>
        </p:spPr>
        <p:txBody>
          <a:bodyPr wrap="none" rtlCol="0">
            <a:spAutoFit/>
          </a:bodyPr>
          <a:lstStyle/>
          <a:p>
            <a:r>
              <a:rPr lang="en-US" sz="1400" dirty="0"/>
              <a:t>Number of 3 mismatch</a:t>
            </a:r>
          </a:p>
          <a:p>
            <a:r>
              <a:rPr lang="en-US" sz="1400" dirty="0"/>
              <a:t>Off-targets per sgRNA</a:t>
            </a:r>
          </a:p>
        </p:txBody>
      </p:sp>
      <p:sp>
        <p:nvSpPr>
          <p:cNvPr id="11" name="TextBox 10">
            <a:extLst>
              <a:ext uri="{FF2B5EF4-FFF2-40B4-BE49-F238E27FC236}">
                <a16:creationId xmlns:a16="http://schemas.microsoft.com/office/drawing/2014/main" id="{04090337-32DF-EA64-EB60-FE00D9D7BE01}"/>
              </a:ext>
            </a:extLst>
          </p:cNvPr>
          <p:cNvSpPr txBox="1"/>
          <p:nvPr/>
        </p:nvSpPr>
        <p:spPr>
          <a:xfrm>
            <a:off x="7394400" y="9244800"/>
            <a:ext cx="333719" cy="7294305"/>
          </a:xfrm>
          <a:prstGeom prst="rect">
            <a:avLst/>
          </a:prstGeom>
          <a:noFill/>
        </p:spPr>
        <p:txBody>
          <a:bodyPr wrap="square" rtlCol="0">
            <a:spAutoFit/>
          </a:bodyPr>
          <a:lstStyle/>
          <a:p>
            <a:r>
              <a:rPr lang="en-US" dirty="0"/>
              <a:t>Re-analysis of </a:t>
            </a:r>
            <a:r>
              <a:rPr lang="en-US" dirty="0" err="1"/>
              <a:t>publishe</a:t>
            </a:r>
            <a:r>
              <a:rPr lang="en-US" dirty="0"/>
              <a:t> screens</a:t>
            </a:r>
          </a:p>
        </p:txBody>
      </p:sp>
      <p:sp>
        <p:nvSpPr>
          <p:cNvPr id="12" name="TextBox 11">
            <a:extLst>
              <a:ext uri="{FF2B5EF4-FFF2-40B4-BE49-F238E27FC236}">
                <a16:creationId xmlns:a16="http://schemas.microsoft.com/office/drawing/2014/main" id="{6093D6F6-96B7-DEBF-41DD-20193AE5BF32}"/>
              </a:ext>
            </a:extLst>
          </p:cNvPr>
          <p:cNvSpPr txBox="1"/>
          <p:nvPr/>
        </p:nvSpPr>
        <p:spPr>
          <a:xfrm>
            <a:off x="6208466" y="4299746"/>
            <a:ext cx="2251899" cy="523220"/>
          </a:xfrm>
          <a:prstGeom prst="rect">
            <a:avLst/>
          </a:prstGeom>
          <a:noFill/>
        </p:spPr>
        <p:txBody>
          <a:bodyPr wrap="none" rtlCol="0">
            <a:spAutoFit/>
          </a:bodyPr>
          <a:lstStyle/>
          <a:p>
            <a:r>
              <a:rPr lang="en-US" sz="1400" dirty="0"/>
              <a:t>Reanalysis of published data</a:t>
            </a:r>
          </a:p>
          <a:p>
            <a:r>
              <a:rPr lang="en-US" sz="1400" dirty="0"/>
              <a:t>Re: KO essential genes</a:t>
            </a:r>
          </a:p>
        </p:txBody>
      </p:sp>
    </p:spTree>
    <p:extLst>
      <p:ext uri="{BB962C8B-B14F-4D97-AF65-F5344CB8AC3E}">
        <p14:creationId xmlns:p14="http://schemas.microsoft.com/office/powerpoint/2010/main" val="21326780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427038"/>
            <a:ext cx="2116137"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
        <p:nvSpPr>
          <p:cNvPr id="48130" name="Rectangle 2"/>
          <p:cNvSpPr>
            <a:spLocks/>
          </p:cNvSpPr>
          <p:nvPr/>
        </p:nvSpPr>
        <p:spPr bwMode="auto">
          <a:xfrm>
            <a:off x="0" y="6751638"/>
            <a:ext cx="9144000" cy="115887"/>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48131" name="Rectangle 3"/>
          <p:cNvSpPr>
            <a:spLocks/>
          </p:cNvSpPr>
          <p:nvPr/>
        </p:nvSpPr>
        <p:spPr bwMode="auto">
          <a:xfrm>
            <a:off x="0" y="0"/>
            <a:ext cx="9144000" cy="231775"/>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48132" name="Rectangle 4"/>
          <p:cNvSpPr>
            <a:spLocks/>
          </p:cNvSpPr>
          <p:nvPr/>
        </p:nvSpPr>
        <p:spPr bwMode="auto">
          <a:xfrm>
            <a:off x="0" y="1249363"/>
            <a:ext cx="9144000" cy="26987"/>
          </a:xfrm>
          <a:prstGeom prst="rect">
            <a:avLst/>
          </a:prstGeom>
          <a:solidFill>
            <a:srgbClr val="062F47"/>
          </a:soli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48133" name="Rectangle 6"/>
          <p:cNvSpPr>
            <a:spLocks/>
          </p:cNvSpPr>
          <p:nvPr/>
        </p:nvSpPr>
        <p:spPr bwMode="auto">
          <a:xfrm>
            <a:off x="533400" y="228600"/>
            <a:ext cx="9010650" cy="982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20" bIns="0" anchor="ctr"/>
          <a:lstStyle/>
          <a:p>
            <a:pPr marL="39688"/>
            <a:r>
              <a:rPr lang="en-US" sz="2800" b="1" i="1" dirty="0">
                <a:solidFill>
                  <a:srgbClr val="062F47"/>
                </a:solidFill>
                <a:ea typeface="ＭＳ Ｐゴシック" charset="0"/>
                <a:cs typeface="ＭＳ Ｐゴシック" charset="0"/>
                <a:sym typeface="Georgia" charset="0"/>
              </a:rPr>
              <a:t>Re-expression </a:t>
            </a:r>
            <a:r>
              <a:rPr lang="en-US" sz="2800" b="1" dirty="0">
                <a:solidFill>
                  <a:srgbClr val="062F47"/>
                </a:solidFill>
                <a:ea typeface="ＭＳ Ｐゴシック" charset="0"/>
                <a:cs typeface="ＭＳ Ｐゴシック" charset="0"/>
                <a:sym typeface="Georgia" charset="0"/>
              </a:rPr>
              <a:t>of TEM8/ANTXR1 protein </a:t>
            </a:r>
          </a:p>
          <a:p>
            <a:pPr marL="39688"/>
            <a:r>
              <a:rPr lang="en-US" sz="2400" dirty="0">
                <a:solidFill>
                  <a:srgbClr val="062F47"/>
                </a:solidFill>
                <a:ea typeface="ＭＳ Ｐゴシック" charset="0"/>
                <a:cs typeface="ＭＳ Ｐゴシック" charset="0"/>
                <a:sym typeface="Georgia" charset="0"/>
              </a:rPr>
              <a:t>reconstitutes SVV </a:t>
            </a:r>
            <a:r>
              <a:rPr lang="en-US" sz="2400" dirty="0" err="1">
                <a:solidFill>
                  <a:srgbClr val="062F47"/>
                </a:solidFill>
                <a:ea typeface="ＭＳ Ｐゴシック" charset="0"/>
                <a:cs typeface="ＭＳ Ｐゴシック" charset="0"/>
                <a:sym typeface="Georgia" charset="0"/>
              </a:rPr>
              <a:t>permissivity</a:t>
            </a:r>
            <a:r>
              <a:rPr lang="en-US" sz="2400" dirty="0">
                <a:solidFill>
                  <a:srgbClr val="062F47"/>
                </a:solidFill>
                <a:ea typeface="ＭＳ Ｐゴシック" charset="0"/>
                <a:cs typeface="ＭＳ Ｐゴシック" charset="0"/>
                <a:sym typeface="Georgia" charset="0"/>
              </a:rPr>
              <a:t> in H446 KO cells</a:t>
            </a:r>
          </a:p>
        </p:txBody>
      </p:sp>
      <p:sp>
        <p:nvSpPr>
          <p:cNvPr id="6151" name="Text Box 7"/>
          <p:cNvSpPr txBox="1">
            <a:spLocks noChangeArrowheads="1"/>
          </p:cNvSpPr>
          <p:nvPr/>
        </p:nvSpPr>
        <p:spPr bwMode="auto">
          <a:xfrm>
            <a:off x="8404225" y="6473825"/>
            <a:ext cx="158750" cy="2238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4261" tIns="32130" rIns="64261" bIns="32130"/>
          <a:lstStyle>
            <a:lvl1pPr>
              <a:defRPr sz="1200">
                <a:solidFill>
                  <a:schemeClr val="tx1"/>
                </a:solidFill>
                <a:latin typeface="Times" charset="0"/>
                <a:ea typeface="ＭＳ Ｐゴシック" charset="0"/>
              </a:defRPr>
            </a:lvl1pPr>
            <a:lvl2pPr>
              <a:defRPr sz="1200">
                <a:solidFill>
                  <a:schemeClr val="tx1"/>
                </a:solidFill>
                <a:latin typeface="Times" charset="0"/>
                <a:ea typeface="ＭＳ Ｐゴシック" charset="0"/>
              </a:defRPr>
            </a:lvl2pPr>
            <a:lvl3pPr>
              <a:defRPr sz="1200">
                <a:solidFill>
                  <a:schemeClr val="tx1"/>
                </a:solidFill>
                <a:latin typeface="Times" charset="0"/>
                <a:ea typeface="ＭＳ Ｐゴシック" charset="0"/>
              </a:defRPr>
            </a:lvl3pPr>
            <a:lvl4pPr>
              <a:defRPr sz="1200">
                <a:solidFill>
                  <a:schemeClr val="tx1"/>
                </a:solidFill>
                <a:latin typeface="Times" charset="0"/>
                <a:ea typeface="ＭＳ Ｐゴシック" charset="0"/>
              </a:defRPr>
            </a:lvl4pPr>
            <a:lvl5pPr>
              <a:defRPr sz="1200">
                <a:solidFill>
                  <a:schemeClr val="tx1"/>
                </a:solidFill>
                <a:latin typeface="Times" charset="0"/>
                <a:ea typeface="ＭＳ Ｐゴシック" charset="0"/>
              </a:defRPr>
            </a:lvl5pPr>
            <a:lvl6pPr fontAlgn="base">
              <a:spcBef>
                <a:spcPct val="0"/>
              </a:spcBef>
              <a:spcAft>
                <a:spcPct val="0"/>
              </a:spcAft>
              <a:defRPr sz="1200">
                <a:solidFill>
                  <a:schemeClr val="tx1"/>
                </a:solidFill>
                <a:latin typeface="Times" charset="0"/>
                <a:ea typeface="ＭＳ Ｐゴシック" charset="0"/>
              </a:defRPr>
            </a:lvl6pPr>
            <a:lvl7pPr fontAlgn="base">
              <a:spcBef>
                <a:spcPct val="0"/>
              </a:spcBef>
              <a:spcAft>
                <a:spcPct val="0"/>
              </a:spcAft>
              <a:defRPr sz="1200">
                <a:solidFill>
                  <a:schemeClr val="tx1"/>
                </a:solidFill>
                <a:latin typeface="Times" charset="0"/>
                <a:ea typeface="ＭＳ Ｐゴシック" charset="0"/>
              </a:defRPr>
            </a:lvl7pPr>
            <a:lvl8pPr fontAlgn="base">
              <a:spcBef>
                <a:spcPct val="0"/>
              </a:spcBef>
              <a:spcAft>
                <a:spcPct val="0"/>
              </a:spcAft>
              <a:defRPr sz="1200">
                <a:solidFill>
                  <a:schemeClr val="tx1"/>
                </a:solidFill>
                <a:latin typeface="Times" charset="0"/>
                <a:ea typeface="ＭＳ Ｐゴシック" charset="0"/>
              </a:defRPr>
            </a:lvl8pPr>
            <a:lvl9pPr fontAlgn="base">
              <a:spcBef>
                <a:spcPct val="0"/>
              </a:spcBef>
              <a:spcAft>
                <a:spcPct val="0"/>
              </a:spcAft>
              <a:defRPr sz="1200">
                <a:solidFill>
                  <a:schemeClr val="tx1"/>
                </a:solidFill>
                <a:latin typeface="Times" charset="0"/>
                <a:ea typeface="ＭＳ Ｐゴシック" charset="0"/>
              </a:defRPr>
            </a:lvl9pPr>
          </a:lstStyle>
          <a:p>
            <a:pPr algn="ctr">
              <a:defRPr/>
            </a:pPr>
            <a:fld id="{CFD6503F-39C7-5A40-9BFF-0BBD17EAA7FB}" type="slidenum">
              <a:rPr lang="en-US" sz="1100">
                <a:solidFill>
                  <a:srgbClr val="062F47"/>
                </a:solidFill>
                <a:latin typeface="Arial" charset="0"/>
                <a:cs typeface="Arial" charset="0"/>
                <a:sym typeface="Arial" charset="0"/>
              </a:rPr>
              <a:pPr algn="ctr">
                <a:defRPr/>
              </a:pPr>
              <a:t>70</a:t>
            </a:fld>
            <a:endParaRPr lang="en-US" sz="1100">
              <a:solidFill>
                <a:srgbClr val="062F47"/>
              </a:solidFill>
              <a:latin typeface="Arial" charset="0"/>
              <a:cs typeface="Arial" charset="0"/>
              <a:sym typeface="Arial" charset="0"/>
            </a:endParaRPr>
          </a:p>
        </p:txBody>
      </p:sp>
      <p:pic>
        <p:nvPicPr>
          <p:cNvPr id="48135" name="Picture 2" descr="Fig 4a.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398325"/>
            <a:ext cx="6858000" cy="3816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6" name="Picture 3" descr="Fig4a western.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5181600"/>
            <a:ext cx="5715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7" name="Picture 3" descr="Screen Shot 2015-04-30 at 12.39.18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810000"/>
            <a:ext cx="210185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8" name="Picture 1" descr="Screen Shot 2015-04-30 at 12.39.13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971800"/>
            <a:ext cx="2263775"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9" name="TextBox 3"/>
          <p:cNvSpPr txBox="1">
            <a:spLocks noChangeArrowheads="1"/>
          </p:cNvSpPr>
          <p:nvPr/>
        </p:nvSpPr>
        <p:spPr bwMode="auto">
          <a:xfrm>
            <a:off x="533400" y="2057400"/>
            <a:ext cx="1512888"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solidFill>
                  <a:srgbClr val="09203B"/>
                </a:solidFill>
                <a:cs typeface="Arial" charset="0"/>
              </a:rPr>
              <a:t>SVV-GFP</a:t>
            </a:r>
          </a:p>
          <a:p>
            <a:endParaRPr lang="en-US"/>
          </a:p>
        </p:txBody>
      </p:sp>
    </p:spTree>
    <p:extLst>
      <p:ext uri="{BB962C8B-B14F-4D97-AF65-F5344CB8AC3E}">
        <p14:creationId xmlns:p14="http://schemas.microsoft.com/office/powerpoint/2010/main" val="2591757845"/>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427038"/>
            <a:ext cx="2116137"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
        <p:nvSpPr>
          <p:cNvPr id="51202" name="Rectangle 2"/>
          <p:cNvSpPr>
            <a:spLocks/>
          </p:cNvSpPr>
          <p:nvPr/>
        </p:nvSpPr>
        <p:spPr bwMode="auto">
          <a:xfrm>
            <a:off x="0" y="6751638"/>
            <a:ext cx="9144000" cy="115887"/>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51203" name="Rectangle 3"/>
          <p:cNvSpPr>
            <a:spLocks/>
          </p:cNvSpPr>
          <p:nvPr/>
        </p:nvSpPr>
        <p:spPr bwMode="auto">
          <a:xfrm>
            <a:off x="0" y="0"/>
            <a:ext cx="9144000" cy="231775"/>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51204" name="Rectangle 4"/>
          <p:cNvSpPr>
            <a:spLocks/>
          </p:cNvSpPr>
          <p:nvPr/>
        </p:nvSpPr>
        <p:spPr bwMode="auto">
          <a:xfrm>
            <a:off x="0" y="1249363"/>
            <a:ext cx="9144000" cy="26987"/>
          </a:xfrm>
          <a:prstGeom prst="rect">
            <a:avLst/>
          </a:prstGeom>
          <a:solidFill>
            <a:srgbClr val="062F47"/>
          </a:soli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51205" name="Rectangle 6"/>
          <p:cNvSpPr>
            <a:spLocks/>
          </p:cNvSpPr>
          <p:nvPr/>
        </p:nvSpPr>
        <p:spPr bwMode="auto">
          <a:xfrm>
            <a:off x="133350" y="231775"/>
            <a:ext cx="901065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20" bIns="0" anchor="ctr"/>
          <a:lstStyle/>
          <a:p>
            <a:pPr marL="39688"/>
            <a:r>
              <a:rPr lang="en-US" sz="3000" b="1" dirty="0">
                <a:solidFill>
                  <a:srgbClr val="062F47"/>
                </a:solidFill>
                <a:ea typeface="ＭＳ Ｐゴシック" charset="0"/>
                <a:cs typeface="ＭＳ Ｐゴシック" charset="0"/>
                <a:sym typeface="Georgia" charset="0"/>
              </a:rPr>
              <a:t>Cancer Cell Line Encyclopedia (CCLE):</a:t>
            </a:r>
          </a:p>
          <a:p>
            <a:pPr marL="39688"/>
            <a:r>
              <a:rPr lang="en-US" sz="3000" b="1" dirty="0">
                <a:solidFill>
                  <a:srgbClr val="062F47"/>
                </a:solidFill>
                <a:ea typeface="ＭＳ Ｐゴシック" charset="0"/>
                <a:cs typeface="ＭＳ Ｐゴシック" charset="0"/>
                <a:sym typeface="Georgia" charset="0"/>
              </a:rPr>
              <a:t>SVV </a:t>
            </a:r>
            <a:r>
              <a:rPr lang="en-US" sz="3000" b="1" dirty="0" err="1">
                <a:solidFill>
                  <a:srgbClr val="062F47"/>
                </a:solidFill>
                <a:ea typeface="ＭＳ Ｐゴシック" charset="0"/>
                <a:cs typeface="ＭＳ Ｐゴシック" charset="0"/>
                <a:sym typeface="Georgia" charset="0"/>
              </a:rPr>
              <a:t>Permissivity</a:t>
            </a:r>
            <a:r>
              <a:rPr lang="en-US" sz="3000" b="1" dirty="0">
                <a:solidFill>
                  <a:srgbClr val="062F47"/>
                </a:solidFill>
                <a:ea typeface="ＭＳ Ｐゴシック" charset="0"/>
                <a:cs typeface="ＭＳ Ｐゴシック" charset="0"/>
                <a:sym typeface="Georgia" charset="0"/>
              </a:rPr>
              <a:t> Dictated by Two Factors</a:t>
            </a:r>
          </a:p>
        </p:txBody>
      </p:sp>
      <p:sp>
        <p:nvSpPr>
          <p:cNvPr id="6151" name="Text Box 7"/>
          <p:cNvSpPr txBox="1">
            <a:spLocks noChangeArrowheads="1"/>
          </p:cNvSpPr>
          <p:nvPr/>
        </p:nvSpPr>
        <p:spPr bwMode="auto">
          <a:xfrm>
            <a:off x="8404225" y="6473825"/>
            <a:ext cx="158750" cy="2238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4261" tIns="32130" rIns="64261" bIns="32130"/>
          <a:lstStyle>
            <a:lvl1pPr>
              <a:defRPr sz="1200">
                <a:solidFill>
                  <a:schemeClr val="tx1"/>
                </a:solidFill>
                <a:latin typeface="Times" charset="0"/>
                <a:ea typeface="ＭＳ Ｐゴシック" charset="0"/>
              </a:defRPr>
            </a:lvl1pPr>
            <a:lvl2pPr>
              <a:defRPr sz="1200">
                <a:solidFill>
                  <a:schemeClr val="tx1"/>
                </a:solidFill>
                <a:latin typeface="Times" charset="0"/>
                <a:ea typeface="ＭＳ Ｐゴシック" charset="0"/>
              </a:defRPr>
            </a:lvl2pPr>
            <a:lvl3pPr>
              <a:defRPr sz="1200">
                <a:solidFill>
                  <a:schemeClr val="tx1"/>
                </a:solidFill>
                <a:latin typeface="Times" charset="0"/>
                <a:ea typeface="ＭＳ Ｐゴシック" charset="0"/>
              </a:defRPr>
            </a:lvl3pPr>
            <a:lvl4pPr>
              <a:defRPr sz="1200">
                <a:solidFill>
                  <a:schemeClr val="tx1"/>
                </a:solidFill>
                <a:latin typeface="Times" charset="0"/>
                <a:ea typeface="ＭＳ Ｐゴシック" charset="0"/>
              </a:defRPr>
            </a:lvl4pPr>
            <a:lvl5pPr>
              <a:defRPr sz="1200">
                <a:solidFill>
                  <a:schemeClr val="tx1"/>
                </a:solidFill>
                <a:latin typeface="Times" charset="0"/>
                <a:ea typeface="ＭＳ Ｐゴシック" charset="0"/>
              </a:defRPr>
            </a:lvl5pPr>
            <a:lvl6pPr fontAlgn="base">
              <a:spcBef>
                <a:spcPct val="0"/>
              </a:spcBef>
              <a:spcAft>
                <a:spcPct val="0"/>
              </a:spcAft>
              <a:defRPr sz="1200">
                <a:solidFill>
                  <a:schemeClr val="tx1"/>
                </a:solidFill>
                <a:latin typeface="Times" charset="0"/>
                <a:ea typeface="ＭＳ Ｐゴシック" charset="0"/>
              </a:defRPr>
            </a:lvl6pPr>
            <a:lvl7pPr fontAlgn="base">
              <a:spcBef>
                <a:spcPct val="0"/>
              </a:spcBef>
              <a:spcAft>
                <a:spcPct val="0"/>
              </a:spcAft>
              <a:defRPr sz="1200">
                <a:solidFill>
                  <a:schemeClr val="tx1"/>
                </a:solidFill>
                <a:latin typeface="Times" charset="0"/>
                <a:ea typeface="ＭＳ Ｐゴシック" charset="0"/>
              </a:defRPr>
            </a:lvl7pPr>
            <a:lvl8pPr fontAlgn="base">
              <a:spcBef>
                <a:spcPct val="0"/>
              </a:spcBef>
              <a:spcAft>
                <a:spcPct val="0"/>
              </a:spcAft>
              <a:defRPr sz="1200">
                <a:solidFill>
                  <a:schemeClr val="tx1"/>
                </a:solidFill>
                <a:latin typeface="Times" charset="0"/>
                <a:ea typeface="ＭＳ Ｐゴシック" charset="0"/>
              </a:defRPr>
            </a:lvl8pPr>
            <a:lvl9pPr fontAlgn="base">
              <a:spcBef>
                <a:spcPct val="0"/>
              </a:spcBef>
              <a:spcAft>
                <a:spcPct val="0"/>
              </a:spcAft>
              <a:defRPr sz="1200">
                <a:solidFill>
                  <a:schemeClr val="tx1"/>
                </a:solidFill>
                <a:latin typeface="Times" charset="0"/>
                <a:ea typeface="ＭＳ Ｐゴシック" charset="0"/>
              </a:defRPr>
            </a:lvl9pPr>
          </a:lstStyle>
          <a:p>
            <a:pPr algn="ctr">
              <a:defRPr/>
            </a:pPr>
            <a:fld id="{94A0E797-7853-6E48-B454-442A70154F20}" type="slidenum">
              <a:rPr lang="en-US" sz="1100">
                <a:solidFill>
                  <a:srgbClr val="062F47"/>
                </a:solidFill>
                <a:latin typeface="Arial" charset="0"/>
                <a:cs typeface="Arial" charset="0"/>
                <a:sym typeface="Arial" charset="0"/>
              </a:rPr>
              <a:pPr algn="ctr">
                <a:defRPr/>
              </a:pPr>
              <a:t>71</a:t>
            </a:fld>
            <a:endParaRPr lang="en-US" sz="1100">
              <a:solidFill>
                <a:srgbClr val="062F47"/>
              </a:solidFill>
              <a:latin typeface="Arial" charset="0"/>
              <a:cs typeface="Arial" charset="0"/>
              <a:sym typeface="Arial" charset="0"/>
            </a:endParaRPr>
          </a:p>
        </p:txBody>
      </p:sp>
      <p:pic>
        <p:nvPicPr>
          <p:cNvPr id="51207" name="Picture 2" descr="Screen Shot 2015-12-13 at 4.32.1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925" y="1452563"/>
            <a:ext cx="8215313" cy="4805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1"/>
          <p:cNvSpPr txBox="1"/>
          <p:nvPr/>
        </p:nvSpPr>
        <p:spPr>
          <a:xfrm>
            <a:off x="4224338" y="4795838"/>
            <a:ext cx="4503737" cy="1077912"/>
          </a:xfrm>
          <a:prstGeom prst="rect">
            <a:avLst/>
          </a:prstGeom>
          <a:noFill/>
        </p:spPr>
        <p:txBody>
          <a:bodyPr>
            <a:spAutoFit/>
          </a:bodyPr>
          <a:lstStyle/>
          <a:p>
            <a:pPr marL="285750" indent="-285750">
              <a:buFont typeface="Arial"/>
              <a:buChar char="•"/>
              <a:defRPr/>
            </a:pPr>
            <a:r>
              <a:rPr lang="en-US" sz="1600" dirty="0">
                <a:solidFill>
                  <a:srgbClr val="09203B"/>
                </a:solidFill>
                <a:latin typeface="Helvetica"/>
                <a:cs typeface="Helvetica"/>
              </a:rPr>
              <a:t>All permissive cells express ANTXR1</a:t>
            </a:r>
          </a:p>
          <a:p>
            <a:pPr>
              <a:defRPr/>
            </a:pPr>
            <a:endParaRPr lang="en-US" sz="1600" dirty="0">
              <a:solidFill>
                <a:srgbClr val="09203B"/>
              </a:solidFill>
              <a:latin typeface="Helvetica"/>
              <a:cs typeface="Helvetica"/>
            </a:endParaRPr>
          </a:p>
          <a:p>
            <a:pPr marL="285750" indent="-285750">
              <a:buFont typeface="Arial"/>
              <a:buChar char="•"/>
              <a:defRPr/>
            </a:pPr>
            <a:r>
              <a:rPr lang="en-US" sz="1600" dirty="0">
                <a:solidFill>
                  <a:srgbClr val="09203B"/>
                </a:solidFill>
                <a:latin typeface="Helvetica"/>
                <a:cs typeface="Helvetica"/>
              </a:rPr>
              <a:t>Permissive cells </a:t>
            </a:r>
            <a:r>
              <a:rPr lang="en-US" sz="1600" u="sng" dirty="0">
                <a:solidFill>
                  <a:srgbClr val="09203B"/>
                </a:solidFill>
                <a:latin typeface="Helvetica"/>
                <a:cs typeface="Helvetica"/>
              </a:rPr>
              <a:t>also</a:t>
            </a:r>
            <a:r>
              <a:rPr lang="en-US" sz="1600" dirty="0">
                <a:solidFill>
                  <a:srgbClr val="09203B"/>
                </a:solidFill>
                <a:latin typeface="Helvetica"/>
                <a:cs typeface="Helvetica"/>
              </a:rPr>
              <a:t> have defects in innate immune response (IFN signaling)</a:t>
            </a:r>
          </a:p>
        </p:txBody>
      </p:sp>
    </p:spTree>
    <p:extLst>
      <p:ext uri="{BB962C8B-B14F-4D97-AF65-F5344CB8AC3E}">
        <p14:creationId xmlns:p14="http://schemas.microsoft.com/office/powerpoint/2010/main" val="876167567"/>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427038"/>
            <a:ext cx="2116137"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
        <p:nvSpPr>
          <p:cNvPr id="52226" name="Rectangle 2"/>
          <p:cNvSpPr>
            <a:spLocks/>
          </p:cNvSpPr>
          <p:nvPr/>
        </p:nvSpPr>
        <p:spPr bwMode="auto">
          <a:xfrm>
            <a:off x="0" y="6751638"/>
            <a:ext cx="9144000" cy="115887"/>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52227" name="Rectangle 3"/>
          <p:cNvSpPr>
            <a:spLocks/>
          </p:cNvSpPr>
          <p:nvPr/>
        </p:nvSpPr>
        <p:spPr bwMode="auto">
          <a:xfrm>
            <a:off x="0" y="0"/>
            <a:ext cx="9144000" cy="231775"/>
          </a:xfrm>
          <a:prstGeom prst="rect">
            <a:avLst/>
          </a:prstGeom>
          <a:gradFill rotWithShape="0">
            <a:gsLst>
              <a:gs pos="0">
                <a:srgbClr val="F5F7F8"/>
              </a:gs>
              <a:gs pos="100000">
                <a:srgbClr val="062F47"/>
              </a:gs>
            </a:gsLst>
            <a:lin ang="0" scaled="1"/>
          </a:gra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52228" name="Rectangle 4"/>
          <p:cNvSpPr>
            <a:spLocks/>
          </p:cNvSpPr>
          <p:nvPr/>
        </p:nvSpPr>
        <p:spPr bwMode="auto">
          <a:xfrm>
            <a:off x="0" y="1249363"/>
            <a:ext cx="9144000" cy="26987"/>
          </a:xfrm>
          <a:prstGeom prst="rect">
            <a:avLst/>
          </a:prstGeom>
          <a:solidFill>
            <a:srgbClr val="062F47"/>
          </a:solidFill>
          <a:ln>
            <a:noFill/>
          </a:ln>
          <a:extLst>
            <a:ext uri="{91240B29-F687-4f45-9708-019B960494DF}">
              <a14:hiddenLine xmlns="" xmlns:a14="http://schemas.microsoft.com/office/drawing/2010/main" w="12700">
                <a:solidFill>
                  <a:schemeClr val="tx1"/>
                </a:solidFill>
                <a:round/>
                <a:headEnd/>
                <a:tailEnd/>
              </a14:hiddenLine>
            </a:ext>
          </a:extLst>
        </p:spPr>
        <p:txBody>
          <a:bodyPr lIns="0" tIns="0" rIns="0" bIns="0"/>
          <a:lstStyle/>
          <a:p>
            <a:endParaRPr lang="en-US"/>
          </a:p>
        </p:txBody>
      </p:sp>
      <p:sp>
        <p:nvSpPr>
          <p:cNvPr id="52229" name="Rectangle 6"/>
          <p:cNvSpPr>
            <a:spLocks/>
          </p:cNvSpPr>
          <p:nvPr/>
        </p:nvSpPr>
        <p:spPr bwMode="auto">
          <a:xfrm>
            <a:off x="939063" y="326419"/>
            <a:ext cx="5540937"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20" bIns="0" anchor="ctr"/>
          <a:lstStyle/>
          <a:p>
            <a:pPr marL="39688" algn="ctr"/>
            <a:r>
              <a:rPr lang="en-US" sz="3000" dirty="0">
                <a:solidFill>
                  <a:srgbClr val="062F47"/>
                </a:solidFill>
                <a:ea typeface="ＭＳ Ｐゴシック" charset="0"/>
                <a:cs typeface="ＭＳ Ｐゴシック" charset="0"/>
                <a:sym typeface="Georgia" charset="0"/>
              </a:rPr>
              <a:t> </a:t>
            </a:r>
            <a:r>
              <a:rPr lang="en-US" sz="3000" b="1" dirty="0">
                <a:solidFill>
                  <a:srgbClr val="062F47"/>
                </a:solidFill>
                <a:ea typeface="ＭＳ Ｐゴシック" charset="0"/>
                <a:cs typeface="ＭＳ Ｐゴシック" charset="0"/>
                <a:sym typeface="Georgia" charset="0"/>
              </a:rPr>
              <a:t>SVV interacts directly with the </a:t>
            </a:r>
          </a:p>
          <a:p>
            <a:pPr marL="39688" algn="ctr"/>
            <a:r>
              <a:rPr lang="en-US" sz="3000" b="1" dirty="0">
                <a:solidFill>
                  <a:srgbClr val="062F47"/>
                </a:solidFill>
                <a:ea typeface="ＭＳ Ｐゴシック" charset="0"/>
                <a:cs typeface="ＭＳ Ｐゴシック" charset="0"/>
                <a:sym typeface="Georgia" charset="0"/>
              </a:rPr>
              <a:t>TEM8/ANTXR1 protein </a:t>
            </a:r>
          </a:p>
        </p:txBody>
      </p:sp>
      <p:sp>
        <p:nvSpPr>
          <p:cNvPr id="6151" name="Text Box 7"/>
          <p:cNvSpPr txBox="1">
            <a:spLocks noChangeArrowheads="1"/>
          </p:cNvSpPr>
          <p:nvPr/>
        </p:nvSpPr>
        <p:spPr bwMode="auto">
          <a:xfrm>
            <a:off x="8404225" y="6473825"/>
            <a:ext cx="158750" cy="2238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4261" tIns="32130" rIns="64261" bIns="32130"/>
          <a:lstStyle>
            <a:lvl1pPr>
              <a:defRPr sz="1200">
                <a:solidFill>
                  <a:schemeClr val="tx1"/>
                </a:solidFill>
                <a:latin typeface="Times" charset="0"/>
                <a:ea typeface="ＭＳ Ｐゴシック" charset="0"/>
              </a:defRPr>
            </a:lvl1pPr>
            <a:lvl2pPr>
              <a:defRPr sz="1200">
                <a:solidFill>
                  <a:schemeClr val="tx1"/>
                </a:solidFill>
                <a:latin typeface="Times" charset="0"/>
                <a:ea typeface="ＭＳ Ｐゴシック" charset="0"/>
              </a:defRPr>
            </a:lvl2pPr>
            <a:lvl3pPr>
              <a:defRPr sz="1200">
                <a:solidFill>
                  <a:schemeClr val="tx1"/>
                </a:solidFill>
                <a:latin typeface="Times" charset="0"/>
                <a:ea typeface="ＭＳ Ｐゴシック" charset="0"/>
              </a:defRPr>
            </a:lvl3pPr>
            <a:lvl4pPr>
              <a:defRPr sz="1200">
                <a:solidFill>
                  <a:schemeClr val="tx1"/>
                </a:solidFill>
                <a:latin typeface="Times" charset="0"/>
                <a:ea typeface="ＭＳ Ｐゴシック" charset="0"/>
              </a:defRPr>
            </a:lvl4pPr>
            <a:lvl5pPr>
              <a:defRPr sz="1200">
                <a:solidFill>
                  <a:schemeClr val="tx1"/>
                </a:solidFill>
                <a:latin typeface="Times" charset="0"/>
                <a:ea typeface="ＭＳ Ｐゴシック" charset="0"/>
              </a:defRPr>
            </a:lvl5pPr>
            <a:lvl6pPr fontAlgn="base">
              <a:spcBef>
                <a:spcPct val="0"/>
              </a:spcBef>
              <a:spcAft>
                <a:spcPct val="0"/>
              </a:spcAft>
              <a:defRPr sz="1200">
                <a:solidFill>
                  <a:schemeClr val="tx1"/>
                </a:solidFill>
                <a:latin typeface="Times" charset="0"/>
                <a:ea typeface="ＭＳ Ｐゴシック" charset="0"/>
              </a:defRPr>
            </a:lvl6pPr>
            <a:lvl7pPr fontAlgn="base">
              <a:spcBef>
                <a:spcPct val="0"/>
              </a:spcBef>
              <a:spcAft>
                <a:spcPct val="0"/>
              </a:spcAft>
              <a:defRPr sz="1200">
                <a:solidFill>
                  <a:schemeClr val="tx1"/>
                </a:solidFill>
                <a:latin typeface="Times" charset="0"/>
                <a:ea typeface="ＭＳ Ｐゴシック" charset="0"/>
              </a:defRPr>
            </a:lvl7pPr>
            <a:lvl8pPr fontAlgn="base">
              <a:spcBef>
                <a:spcPct val="0"/>
              </a:spcBef>
              <a:spcAft>
                <a:spcPct val="0"/>
              </a:spcAft>
              <a:defRPr sz="1200">
                <a:solidFill>
                  <a:schemeClr val="tx1"/>
                </a:solidFill>
                <a:latin typeface="Times" charset="0"/>
                <a:ea typeface="ＭＳ Ｐゴシック" charset="0"/>
              </a:defRPr>
            </a:lvl8pPr>
            <a:lvl9pPr fontAlgn="base">
              <a:spcBef>
                <a:spcPct val="0"/>
              </a:spcBef>
              <a:spcAft>
                <a:spcPct val="0"/>
              </a:spcAft>
              <a:defRPr sz="1200">
                <a:solidFill>
                  <a:schemeClr val="tx1"/>
                </a:solidFill>
                <a:latin typeface="Times" charset="0"/>
                <a:ea typeface="ＭＳ Ｐゴシック" charset="0"/>
              </a:defRPr>
            </a:lvl9pPr>
          </a:lstStyle>
          <a:p>
            <a:pPr algn="ctr">
              <a:defRPr/>
            </a:pPr>
            <a:fld id="{9AB21233-3096-8842-9E09-F92B0E0F7595}" type="slidenum">
              <a:rPr lang="en-US" sz="1100">
                <a:solidFill>
                  <a:srgbClr val="062F47"/>
                </a:solidFill>
                <a:latin typeface="Arial" charset="0"/>
                <a:cs typeface="Arial" charset="0"/>
                <a:sym typeface="Arial" charset="0"/>
              </a:rPr>
              <a:pPr algn="ctr">
                <a:defRPr/>
              </a:pPr>
              <a:t>72</a:t>
            </a:fld>
            <a:endParaRPr lang="en-US" sz="1100">
              <a:solidFill>
                <a:srgbClr val="062F47"/>
              </a:solidFill>
              <a:latin typeface="Arial" charset="0"/>
              <a:cs typeface="Arial" charset="0"/>
              <a:sym typeface="Arial" charset="0"/>
            </a:endParaRPr>
          </a:p>
        </p:txBody>
      </p:sp>
      <p:pic>
        <p:nvPicPr>
          <p:cNvPr id="52231" name="Picture 1" descr="Screen Shot 2015-12-13 at 5.10.5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88" y="1593850"/>
            <a:ext cx="315595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32" name="Picture 6" descr="Screen Shot 2015-12-13 at 5.11.06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62300" y="1458913"/>
            <a:ext cx="3603625" cy="4976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33" name="TextBox 7"/>
          <p:cNvSpPr txBox="1">
            <a:spLocks noChangeArrowheads="1"/>
          </p:cNvSpPr>
          <p:nvPr/>
        </p:nvSpPr>
        <p:spPr bwMode="auto">
          <a:xfrm>
            <a:off x="6708775" y="3966190"/>
            <a:ext cx="2268538" cy="116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charset="0"/>
              <a:buChar char="•"/>
            </a:pPr>
            <a:r>
              <a:rPr lang="en-US" sz="1400" dirty="0">
                <a:solidFill>
                  <a:srgbClr val="09203B"/>
                </a:solidFill>
                <a:latin typeface="Helvetica" charset="0"/>
                <a:cs typeface="Helvetica" charset="0"/>
              </a:rPr>
              <a:t>Direct Interaction</a:t>
            </a:r>
          </a:p>
          <a:p>
            <a:pPr>
              <a:buFont typeface="Arial" charset="0"/>
              <a:buChar char="•"/>
            </a:pPr>
            <a:r>
              <a:rPr lang="en-US" sz="1400" dirty="0">
                <a:solidFill>
                  <a:srgbClr val="09203B"/>
                </a:solidFill>
                <a:latin typeface="Helvetica" charset="0"/>
                <a:cs typeface="Helvetica" charset="0"/>
              </a:rPr>
              <a:t>High-affinity</a:t>
            </a:r>
          </a:p>
          <a:p>
            <a:pPr>
              <a:buFont typeface="Arial" charset="0"/>
              <a:buChar char="•"/>
            </a:pPr>
            <a:r>
              <a:rPr lang="en-US" sz="1400" dirty="0">
                <a:solidFill>
                  <a:srgbClr val="09203B"/>
                </a:solidFill>
                <a:latin typeface="Helvetica" charset="0"/>
                <a:cs typeface="Helvetica" charset="0"/>
              </a:rPr>
              <a:t>Specific to ANTXR1</a:t>
            </a:r>
          </a:p>
          <a:p>
            <a:pPr>
              <a:buFont typeface="Arial" charset="0"/>
              <a:buChar char="•"/>
            </a:pPr>
            <a:r>
              <a:rPr lang="en-US" sz="1400" dirty="0">
                <a:solidFill>
                  <a:srgbClr val="09203B"/>
                </a:solidFill>
                <a:latin typeface="Helvetica" charset="0"/>
                <a:cs typeface="Helvetica" charset="0"/>
              </a:rPr>
              <a:t>Ability to block cellular infection</a:t>
            </a:r>
          </a:p>
        </p:txBody>
      </p:sp>
      <p:grpSp>
        <p:nvGrpSpPr>
          <p:cNvPr id="52234" name="Group 19"/>
          <p:cNvGrpSpPr>
            <a:grpSpLocks/>
          </p:cNvGrpSpPr>
          <p:nvPr/>
        </p:nvGrpSpPr>
        <p:grpSpPr bwMode="auto">
          <a:xfrm>
            <a:off x="6781800" y="2286000"/>
            <a:ext cx="2195513" cy="1570038"/>
            <a:chOff x="9245600" y="4191000"/>
            <a:chExt cx="2743200" cy="1861683"/>
          </a:xfrm>
        </p:grpSpPr>
        <p:grpSp>
          <p:nvGrpSpPr>
            <p:cNvPr id="52236" name="Group 10"/>
            <p:cNvGrpSpPr>
              <a:grpSpLocks/>
            </p:cNvGrpSpPr>
            <p:nvPr/>
          </p:nvGrpSpPr>
          <p:grpSpPr bwMode="auto">
            <a:xfrm>
              <a:off x="9245600" y="4191000"/>
              <a:ext cx="1143000" cy="1752600"/>
              <a:chOff x="9245600" y="4191000"/>
              <a:chExt cx="1143000" cy="1752600"/>
            </a:xfrm>
          </p:grpSpPr>
          <p:sp>
            <p:nvSpPr>
              <p:cNvPr id="18" name="Rectangle 17"/>
              <p:cNvSpPr/>
              <p:nvPr/>
            </p:nvSpPr>
            <p:spPr bwMode="auto">
              <a:xfrm>
                <a:off x="9551061" y="5105841"/>
                <a:ext cx="228105" cy="837663"/>
              </a:xfrm>
              <a:prstGeom prst="rect">
                <a:avLst/>
              </a:prstGeom>
              <a:solidFill>
                <a:schemeClr val="accent1">
                  <a:lumMod val="50000"/>
                </a:schemeClr>
              </a:solidFill>
              <a:ln w="12700" cap="flat" cmpd="sng" algn="ctr">
                <a:solidFill>
                  <a:schemeClr val="accent1">
                    <a:lumMod val="75000"/>
                  </a:schemeClr>
                </a:solidFill>
                <a:prstDash val="solid"/>
                <a:round/>
                <a:headEnd type="none" w="med" len="med"/>
                <a:tailEnd type="none" w="med" len="med"/>
              </a:ln>
              <a:effectLst/>
            </p:spPr>
            <p:txBody>
              <a:bodyPr/>
              <a:lstStyle/>
              <a:p>
                <a:pPr defTabSz="642915">
                  <a:defRPr/>
                </a:pPr>
                <a:endParaRPr lang="en-US">
                  <a:solidFill>
                    <a:srgbClr val="008000"/>
                  </a:solidFill>
                  <a:latin typeface="Times" charset="0"/>
                  <a:ea typeface="ヒラギノ明朝 ProN W3" charset="0"/>
                  <a:cs typeface="ヒラギノ明朝 ProN W3" charset="0"/>
                  <a:sym typeface="Times" charset="0"/>
                </a:endParaRPr>
              </a:p>
            </p:txBody>
          </p:sp>
          <p:sp>
            <p:nvSpPr>
              <p:cNvPr id="19" name="Rectangle 18"/>
              <p:cNvSpPr/>
              <p:nvPr/>
            </p:nvSpPr>
            <p:spPr bwMode="auto">
              <a:xfrm>
                <a:off x="9854539" y="5105841"/>
                <a:ext cx="228103" cy="837663"/>
              </a:xfrm>
              <a:prstGeom prst="rect">
                <a:avLst/>
              </a:prstGeom>
              <a:solidFill>
                <a:schemeClr val="accent1">
                  <a:lumMod val="50000"/>
                </a:schemeClr>
              </a:solidFill>
              <a:ln w="12700" cap="flat" cmpd="sng" algn="ctr">
                <a:solidFill>
                  <a:schemeClr val="accent1">
                    <a:lumMod val="75000"/>
                  </a:schemeClr>
                </a:solidFill>
                <a:prstDash val="solid"/>
                <a:round/>
                <a:headEnd type="none" w="med" len="med"/>
                <a:tailEnd type="none" w="med" len="med"/>
              </a:ln>
              <a:effectLst/>
            </p:spPr>
            <p:txBody>
              <a:bodyPr/>
              <a:lstStyle/>
              <a:p>
                <a:pPr defTabSz="642915">
                  <a:defRPr/>
                </a:pPr>
                <a:endParaRPr lang="en-US">
                  <a:solidFill>
                    <a:srgbClr val="008000"/>
                  </a:solidFill>
                  <a:latin typeface="Times" charset="0"/>
                  <a:ea typeface="ヒラギノ明朝 ProN W3" charset="0"/>
                  <a:cs typeface="ヒラギノ明朝 ProN W3" charset="0"/>
                  <a:sym typeface="Times" charset="0"/>
                </a:endParaRPr>
              </a:p>
            </p:txBody>
          </p:sp>
          <p:cxnSp>
            <p:nvCxnSpPr>
              <p:cNvPr id="20" name="Curved Connector 19"/>
              <p:cNvCxnSpPr>
                <a:stCxn id="18" idx="0"/>
              </p:cNvCxnSpPr>
              <p:nvPr/>
            </p:nvCxnSpPr>
            <p:spPr bwMode="auto">
              <a:xfrm rot="16200000" flipV="1">
                <a:off x="9492765" y="4934485"/>
                <a:ext cx="229651" cy="113061"/>
              </a:xfrm>
              <a:prstGeom prst="curvedConnector3">
                <a:avLst/>
              </a:prstGeom>
              <a:solidFill>
                <a:srgbClr val="BBE0E3"/>
              </a:solidFill>
              <a:ln w="508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 name="Curved Connector 20"/>
              <p:cNvCxnSpPr/>
              <p:nvPr/>
            </p:nvCxnSpPr>
            <p:spPr bwMode="auto">
              <a:xfrm rot="16200000" flipV="1">
                <a:off x="9912350" y="4933950"/>
                <a:ext cx="228600" cy="114300"/>
              </a:xfrm>
              <a:prstGeom prst="curvedConnector3">
                <a:avLst/>
              </a:prstGeom>
              <a:solidFill>
                <a:srgbClr val="BBE0E3"/>
              </a:solidFill>
              <a:ln w="50800" cap="flat" cmpd="sng" algn="ctr">
                <a:solidFill>
                  <a:srgbClr val="000000"/>
                </a:solidFill>
                <a:prstDash val="solid"/>
                <a:round/>
                <a:headEnd type="none" w="med" len="med"/>
                <a:tailEnd type="none" w="med" len="med"/>
              </a:ln>
              <a:effectLst/>
              <a:scene3d>
                <a:camera prst="orthographicFront">
                  <a:rot lat="10800000" lon="0" rev="0"/>
                </a:camera>
                <a:lightRig rig="threePt" dir="t"/>
              </a:scene3d>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2245" name="Oval 7"/>
              <p:cNvSpPr>
                <a:spLocks noChangeArrowheads="1"/>
              </p:cNvSpPr>
              <p:nvPr/>
            </p:nvSpPr>
            <p:spPr bwMode="auto">
              <a:xfrm>
                <a:off x="9626600" y="4953000"/>
                <a:ext cx="381000" cy="76200"/>
              </a:xfrm>
              <a:prstGeom prst="ellipse">
                <a:avLst/>
              </a:prstGeom>
              <a:solidFill>
                <a:srgbClr val="0000FF"/>
              </a:solidFill>
              <a:ln w="12700">
                <a:solidFill>
                  <a:srgbClr val="0000FF"/>
                </a:solidFill>
                <a:round/>
                <a:headEnd/>
                <a:tailEnd/>
              </a:ln>
            </p:spPr>
            <p:txBody>
              <a:bodyPr/>
              <a:lstStyle/>
              <a:p>
                <a:pPr defTabSz="641350"/>
                <a:endParaRPr lang="en-US">
                  <a:solidFill>
                    <a:srgbClr val="000000"/>
                  </a:solidFill>
                  <a:latin typeface="Times" charset="0"/>
                  <a:ea typeface="ヒラギノ明朝 ProN W3" charset="0"/>
                  <a:cs typeface="ヒラギノ明朝 ProN W3" charset="0"/>
                  <a:sym typeface="Times" charset="0"/>
                </a:endParaRPr>
              </a:p>
            </p:txBody>
          </p:sp>
          <p:sp>
            <p:nvSpPr>
              <p:cNvPr id="52246" name="Oval 8"/>
              <p:cNvSpPr>
                <a:spLocks noChangeArrowheads="1"/>
              </p:cNvSpPr>
              <p:nvPr/>
            </p:nvSpPr>
            <p:spPr bwMode="auto">
              <a:xfrm>
                <a:off x="9245600" y="4191000"/>
                <a:ext cx="533400" cy="685800"/>
              </a:xfrm>
              <a:prstGeom prst="ellipse">
                <a:avLst/>
              </a:prstGeom>
              <a:solidFill>
                <a:srgbClr val="800000"/>
              </a:solidFill>
              <a:ln w="12700">
                <a:solidFill>
                  <a:srgbClr val="800000"/>
                </a:solidFill>
                <a:round/>
                <a:headEnd/>
                <a:tailEnd/>
              </a:ln>
            </p:spPr>
            <p:txBody>
              <a:bodyPr/>
              <a:lstStyle/>
              <a:p>
                <a:pPr defTabSz="641350"/>
                <a:endParaRPr lang="en-US">
                  <a:solidFill>
                    <a:srgbClr val="000000"/>
                  </a:solidFill>
                  <a:latin typeface="Times" charset="0"/>
                  <a:ea typeface="ヒラギノ明朝 ProN W3" charset="0"/>
                  <a:cs typeface="ヒラギノ明朝 ProN W3" charset="0"/>
                  <a:sym typeface="Times" charset="0"/>
                </a:endParaRPr>
              </a:p>
            </p:txBody>
          </p:sp>
          <p:sp>
            <p:nvSpPr>
              <p:cNvPr id="52247" name="Oval 18"/>
              <p:cNvSpPr>
                <a:spLocks noChangeArrowheads="1"/>
              </p:cNvSpPr>
              <p:nvPr/>
            </p:nvSpPr>
            <p:spPr bwMode="auto">
              <a:xfrm>
                <a:off x="9855200" y="4191000"/>
                <a:ext cx="533400" cy="685800"/>
              </a:xfrm>
              <a:prstGeom prst="ellipse">
                <a:avLst/>
              </a:prstGeom>
              <a:solidFill>
                <a:srgbClr val="800000"/>
              </a:solidFill>
              <a:ln w="12700">
                <a:solidFill>
                  <a:srgbClr val="800000"/>
                </a:solidFill>
                <a:round/>
                <a:headEnd/>
                <a:tailEnd/>
              </a:ln>
            </p:spPr>
            <p:txBody>
              <a:bodyPr/>
              <a:lstStyle/>
              <a:p>
                <a:pPr defTabSz="641350"/>
                <a:endParaRPr lang="en-US">
                  <a:solidFill>
                    <a:srgbClr val="000000"/>
                  </a:solidFill>
                  <a:latin typeface="Times" charset="0"/>
                  <a:ea typeface="ヒラギノ明朝 ProN W3" charset="0"/>
                  <a:cs typeface="ヒラギノ明朝 ProN W3" charset="0"/>
                  <a:sym typeface="Times" charset="0"/>
                </a:endParaRPr>
              </a:p>
            </p:txBody>
          </p:sp>
        </p:grpSp>
        <p:cxnSp>
          <p:nvCxnSpPr>
            <p:cNvPr id="14" name="Straight Connector 13"/>
            <p:cNvCxnSpPr/>
            <p:nvPr/>
          </p:nvCxnSpPr>
          <p:spPr bwMode="auto">
            <a:xfrm>
              <a:off x="10160000" y="5486083"/>
              <a:ext cx="305461" cy="229651"/>
            </a:xfrm>
            <a:prstGeom prst="line">
              <a:avLst/>
            </a:pr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p:cNvCxnSpPr/>
            <p:nvPr/>
          </p:nvCxnSpPr>
          <p:spPr bwMode="auto">
            <a:xfrm>
              <a:off x="10465462" y="4648421"/>
              <a:ext cx="303477" cy="227768"/>
            </a:xfrm>
            <a:prstGeom prst="line">
              <a:avLst/>
            </a:pr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2239" name="TextBox 17"/>
            <p:cNvSpPr txBox="1">
              <a:spLocks noChangeArrowheads="1"/>
            </p:cNvSpPr>
            <p:nvPr/>
          </p:nvSpPr>
          <p:spPr bwMode="auto">
            <a:xfrm>
              <a:off x="10693400" y="4572000"/>
              <a:ext cx="1295400" cy="711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n-US" sz="1100">
                  <a:cs typeface="Arial" charset="0"/>
                </a:rPr>
                <a:t>ANTXR1 Extracellular Domain</a:t>
              </a:r>
            </a:p>
          </p:txBody>
        </p:sp>
        <p:sp>
          <p:nvSpPr>
            <p:cNvPr id="52240" name="TextBox 26"/>
            <p:cNvSpPr txBox="1">
              <a:spLocks noChangeArrowheads="1"/>
            </p:cNvSpPr>
            <p:nvPr/>
          </p:nvSpPr>
          <p:spPr bwMode="auto">
            <a:xfrm>
              <a:off x="10388600" y="5542002"/>
              <a:ext cx="1295400" cy="5106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n-US" sz="1100">
                  <a:cs typeface="Arial" charset="0"/>
                </a:rPr>
                <a:t>Fc Domain of IgG</a:t>
              </a:r>
            </a:p>
          </p:txBody>
        </p:sp>
      </p:grpSp>
      <p:sp>
        <p:nvSpPr>
          <p:cNvPr id="52235" name="TextBox 2"/>
          <p:cNvSpPr txBox="1">
            <a:spLocks noChangeArrowheads="1"/>
          </p:cNvSpPr>
          <p:nvPr/>
        </p:nvSpPr>
        <p:spPr bwMode="auto">
          <a:xfrm>
            <a:off x="6629400" y="1524000"/>
            <a:ext cx="2122488"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solidFill>
                  <a:srgbClr val="09203B"/>
                </a:solidFill>
                <a:cs typeface="Arial" charset="0"/>
              </a:rPr>
              <a:t>ANTXR1-Fc Chimera</a:t>
            </a:r>
          </a:p>
          <a:p>
            <a:endParaRPr lang="en-US"/>
          </a:p>
        </p:txBody>
      </p:sp>
      <p:pic>
        <p:nvPicPr>
          <p:cNvPr id="4" name="Picture 3"/>
          <p:cNvPicPr>
            <a:picLocks noChangeAspect="1"/>
          </p:cNvPicPr>
          <p:nvPr/>
        </p:nvPicPr>
        <p:blipFill>
          <a:blip r:embed="rId5"/>
          <a:stretch>
            <a:fillRect/>
          </a:stretch>
        </p:blipFill>
        <p:spPr>
          <a:xfrm>
            <a:off x="6424189" y="5252133"/>
            <a:ext cx="2138785" cy="1206692"/>
          </a:xfrm>
          <a:prstGeom prst="rect">
            <a:avLst/>
          </a:prstGeom>
        </p:spPr>
      </p:pic>
    </p:spTree>
    <p:extLst>
      <p:ext uri="{BB962C8B-B14F-4D97-AF65-F5344CB8AC3E}">
        <p14:creationId xmlns:p14="http://schemas.microsoft.com/office/powerpoint/2010/main" val="413878894"/>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79FE-D8D2-E342-82E1-B06863A0CA8B}"/>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5CF2305E-2BEC-DA4B-A114-717914BE2C91}"/>
              </a:ext>
            </a:extLst>
          </p:cNvPr>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179356" y="952500"/>
            <a:ext cx="8964643" cy="4843278"/>
          </a:xfrm>
          <a:prstGeom prst="rect">
            <a:avLst/>
          </a:prstGeom>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4036" y="145241"/>
            <a:ext cx="4070569" cy="740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Tree>
    <p:extLst>
      <p:ext uri="{BB962C8B-B14F-4D97-AF65-F5344CB8AC3E}">
        <p14:creationId xmlns:p14="http://schemas.microsoft.com/office/powerpoint/2010/main" val="30969685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A0554-C193-D409-D5F0-131AF4226A45}"/>
              </a:ext>
            </a:extLst>
          </p:cNvPr>
          <p:cNvSpPr>
            <a:spLocks noGrp="1"/>
          </p:cNvSpPr>
          <p:nvPr>
            <p:ph type="title"/>
          </p:nvPr>
        </p:nvSpPr>
        <p:spPr>
          <a:xfrm>
            <a:off x="628650" y="365127"/>
            <a:ext cx="7886700" cy="670298"/>
          </a:xfrm>
        </p:spPr>
        <p:txBody>
          <a:bodyPr>
            <a:normAutofit/>
          </a:bodyPr>
          <a:lstStyle/>
          <a:p>
            <a:r>
              <a:rPr lang="en-US" sz="2800" dirty="0"/>
              <a:t>TEM8 protein: An emerging biomarker in Oncogenesis </a:t>
            </a:r>
          </a:p>
        </p:txBody>
      </p:sp>
      <p:pic>
        <p:nvPicPr>
          <p:cNvPr id="4" name="Content Placeholder 3">
            <a:extLst>
              <a:ext uri="{FF2B5EF4-FFF2-40B4-BE49-F238E27FC236}">
                <a16:creationId xmlns:a16="http://schemas.microsoft.com/office/drawing/2014/main" id="{FECF65DF-AB38-E7C6-DFE2-8C22504A62D4}"/>
              </a:ext>
            </a:extLst>
          </p:cNvPr>
          <p:cNvPicPr>
            <a:picLocks noGrp="1" noChangeAspect="1"/>
          </p:cNvPicPr>
          <p:nvPr>
            <p:ph idx="1"/>
          </p:nvPr>
        </p:nvPicPr>
        <p:blipFill>
          <a:blip r:embed="rId2"/>
          <a:stretch>
            <a:fillRect/>
          </a:stretch>
        </p:blipFill>
        <p:spPr>
          <a:xfrm>
            <a:off x="231961" y="1109382"/>
            <a:ext cx="8681777" cy="5183841"/>
          </a:xfrm>
          <a:prstGeom prst="rect">
            <a:avLst/>
          </a:prstGeom>
        </p:spPr>
      </p:pic>
    </p:spTree>
    <p:extLst>
      <p:ext uri="{BB962C8B-B14F-4D97-AF65-F5344CB8AC3E}">
        <p14:creationId xmlns:p14="http://schemas.microsoft.com/office/powerpoint/2010/main" val="4763371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8D0E5-18A2-AE2E-3236-7E4A60921956}"/>
              </a:ext>
            </a:extLst>
          </p:cNvPr>
          <p:cNvSpPr>
            <a:spLocks noGrp="1"/>
          </p:cNvSpPr>
          <p:nvPr>
            <p:ph type="title"/>
          </p:nvPr>
        </p:nvSpPr>
        <p:spPr>
          <a:xfrm>
            <a:off x="628650" y="285376"/>
            <a:ext cx="7886700" cy="791321"/>
          </a:xfrm>
        </p:spPr>
        <p:txBody>
          <a:bodyPr/>
          <a:lstStyle/>
          <a:p>
            <a:r>
              <a:rPr lang="en-US" dirty="0"/>
              <a:t>What do we know about TEM8?</a:t>
            </a:r>
          </a:p>
        </p:txBody>
      </p:sp>
      <p:sp>
        <p:nvSpPr>
          <p:cNvPr id="3" name="Content Placeholder 2">
            <a:extLst>
              <a:ext uri="{FF2B5EF4-FFF2-40B4-BE49-F238E27FC236}">
                <a16:creationId xmlns:a16="http://schemas.microsoft.com/office/drawing/2014/main" id="{C3B66E01-28D3-86FF-090E-CA5DCCD4564C}"/>
              </a:ext>
            </a:extLst>
          </p:cNvPr>
          <p:cNvSpPr>
            <a:spLocks noGrp="1"/>
          </p:cNvSpPr>
          <p:nvPr>
            <p:ph idx="1"/>
          </p:nvPr>
        </p:nvSpPr>
        <p:spPr>
          <a:xfrm>
            <a:off x="510988" y="1076697"/>
            <a:ext cx="7957297" cy="5169462"/>
          </a:xfrm>
        </p:spPr>
        <p:txBody>
          <a:bodyPr>
            <a:normAutofit/>
          </a:bodyPr>
          <a:lstStyle/>
          <a:p>
            <a:r>
              <a:rPr lang="en-US" dirty="0"/>
              <a:t>Overexpressed in mammalian neoplastic tissues</a:t>
            </a:r>
          </a:p>
          <a:p>
            <a:r>
              <a:rPr lang="en-US" dirty="0"/>
              <a:t>Upregulated by environmental stress to play a role in angiogenesis, cell adhesion &amp; metastatic spread</a:t>
            </a:r>
          </a:p>
          <a:p>
            <a:r>
              <a:rPr lang="en-US" dirty="0"/>
              <a:t>Upregulated in several cancers: breast especially TNBC, prostate, pancreatic gastric, and melanoma</a:t>
            </a:r>
          </a:p>
          <a:p>
            <a:r>
              <a:rPr lang="en-US" dirty="0"/>
              <a:t>It is associated with more aggressive disease biology and ultimately poor clinical outcomes</a:t>
            </a:r>
          </a:p>
          <a:p>
            <a:r>
              <a:rPr lang="en-US" dirty="0"/>
              <a:t>KD decreases cell proliferation, migration, and cell invasion in lung &amp; hepatocellular carcinoma models</a:t>
            </a:r>
          </a:p>
          <a:p>
            <a:r>
              <a:rPr lang="en-US" dirty="0"/>
              <a:t>Can be targeted on cell surface w anti-TEM8 </a:t>
            </a:r>
            <a:r>
              <a:rPr lang="en-US" dirty="0" err="1"/>
              <a:t>mabs</a:t>
            </a:r>
            <a:r>
              <a:rPr lang="en-US" dirty="0"/>
              <a:t> or SVV-A (can convert immunologically cold tumors)</a:t>
            </a:r>
          </a:p>
        </p:txBody>
      </p:sp>
    </p:spTree>
    <p:extLst>
      <p:ext uri="{BB962C8B-B14F-4D97-AF65-F5344CB8AC3E}">
        <p14:creationId xmlns:p14="http://schemas.microsoft.com/office/powerpoint/2010/main" val="5598017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xx</a:t>
            </a:r>
          </a:p>
        </p:txBody>
      </p:sp>
      <p:pic>
        <p:nvPicPr>
          <p:cNvPr id="4" name="Content Placeholder 3">
            <a:extLst>
              <a:ext uri="{FF2B5EF4-FFF2-40B4-BE49-F238E27FC236}">
                <a16:creationId xmlns:a16="http://schemas.microsoft.com/office/drawing/2014/main" id="{EA9BC9A3-9FD0-C117-37D6-7A8D61831B47}"/>
              </a:ext>
            </a:extLst>
          </p:cNvPr>
          <p:cNvPicPr>
            <a:picLocks noGrp="1" noChangeAspect="1"/>
          </p:cNvPicPr>
          <p:nvPr>
            <p:ph idx="1"/>
          </p:nvPr>
        </p:nvPicPr>
        <p:blipFill>
          <a:blip r:embed="rId2"/>
          <a:stretch>
            <a:fillRect/>
          </a:stretch>
        </p:blipFill>
        <p:spPr>
          <a:xfrm>
            <a:off x="233297" y="89814"/>
            <a:ext cx="7886700" cy="2497455"/>
          </a:xfrm>
          <a:prstGeom prst="rect">
            <a:avLst/>
          </a:prstGeom>
        </p:spPr>
      </p:pic>
      <p:pic>
        <p:nvPicPr>
          <p:cNvPr id="5" name="Picture 4">
            <a:extLst>
              <a:ext uri="{FF2B5EF4-FFF2-40B4-BE49-F238E27FC236}">
                <a16:creationId xmlns:a16="http://schemas.microsoft.com/office/drawing/2014/main" id="{AC1FF864-1F77-47E4-EA6B-229108675E72}"/>
              </a:ext>
            </a:extLst>
          </p:cNvPr>
          <p:cNvPicPr>
            <a:picLocks noChangeAspect="1"/>
          </p:cNvPicPr>
          <p:nvPr/>
        </p:nvPicPr>
        <p:blipFill>
          <a:blip r:embed="rId3"/>
          <a:stretch>
            <a:fillRect/>
          </a:stretch>
        </p:blipFill>
        <p:spPr>
          <a:xfrm>
            <a:off x="233297" y="2508981"/>
            <a:ext cx="7772400" cy="2321381"/>
          </a:xfrm>
          <a:prstGeom prst="rect">
            <a:avLst/>
          </a:prstGeom>
        </p:spPr>
      </p:pic>
      <p:pic>
        <p:nvPicPr>
          <p:cNvPr id="6" name="Picture 5">
            <a:extLst>
              <a:ext uri="{FF2B5EF4-FFF2-40B4-BE49-F238E27FC236}">
                <a16:creationId xmlns:a16="http://schemas.microsoft.com/office/drawing/2014/main" id="{7A5DC4A0-29CD-5380-63F8-D89E696A15F9}"/>
              </a:ext>
            </a:extLst>
          </p:cNvPr>
          <p:cNvPicPr>
            <a:picLocks noChangeAspect="1"/>
          </p:cNvPicPr>
          <p:nvPr/>
        </p:nvPicPr>
        <p:blipFill>
          <a:blip r:embed="rId4"/>
          <a:stretch>
            <a:fillRect/>
          </a:stretch>
        </p:blipFill>
        <p:spPr>
          <a:xfrm>
            <a:off x="233297" y="4578632"/>
            <a:ext cx="7772400" cy="2189554"/>
          </a:xfrm>
          <a:prstGeom prst="rect">
            <a:avLst/>
          </a:prstGeom>
        </p:spPr>
      </p:pic>
    </p:spTree>
    <p:extLst>
      <p:ext uri="{BB962C8B-B14F-4D97-AF65-F5344CB8AC3E}">
        <p14:creationId xmlns:p14="http://schemas.microsoft.com/office/powerpoint/2010/main" val="412477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3">
            <a:extLst>
              <a:ext uri="{FF2B5EF4-FFF2-40B4-BE49-F238E27FC236}">
                <a16:creationId xmlns:a16="http://schemas.microsoft.com/office/drawing/2014/main" id="{F6C17526-EA21-8AC0-FF30-4CFCD4A385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 y="72166"/>
            <a:ext cx="9050338"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2813202-2647-B44F-B58C-86E9D74B16DB}"/>
              </a:ext>
            </a:extLst>
          </p:cNvPr>
          <p:cNvSpPr>
            <a:spLocks noGrp="1"/>
          </p:cNvSpPr>
          <p:nvPr>
            <p:ph type="ctrTitle"/>
          </p:nvPr>
        </p:nvSpPr>
        <p:spPr>
          <a:xfrm>
            <a:off x="339724" y="282387"/>
            <a:ext cx="8651875" cy="1320315"/>
          </a:xfrm>
          <a:extLst>
            <a:ext uri="{909E8E84-426E-40dd-AFC4-6F175D3DCCD1}"/>
            <a:ext uri="{91240B29-F687-4f45-9708-019B960494DF}"/>
            <a:ext uri="{FAA26D3D-D897-4be2-8F04-BA451C77F1D7}"/>
          </a:extLst>
        </p:spPr>
        <p:txBody>
          <a:bodyPr>
            <a:noAutofit/>
          </a:bodyPr>
          <a:lstStyle/>
          <a:p>
            <a:pPr>
              <a:defRPr/>
            </a:pPr>
            <a:r>
              <a:rPr lang="en-US" sz="3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High-Content, full genome siRNA screen for regulators of oncogenic </a:t>
            </a:r>
            <a:r>
              <a:rPr lang="en-US" sz="3600" b="1" i="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HRAS</a:t>
            </a:r>
            <a:r>
              <a:rPr lang="en-US" sz="3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 driven macropinocytosis</a:t>
            </a:r>
          </a:p>
        </p:txBody>
      </p:sp>
      <p:sp>
        <p:nvSpPr>
          <p:cNvPr id="65539" name="Subtitle 2">
            <a:extLst>
              <a:ext uri="{FF2B5EF4-FFF2-40B4-BE49-F238E27FC236}">
                <a16:creationId xmlns:a16="http://schemas.microsoft.com/office/drawing/2014/main" id="{0DBF5838-39EC-F46A-B7AE-F2160BD0110F}"/>
              </a:ext>
            </a:extLst>
          </p:cNvPr>
          <p:cNvSpPr>
            <a:spLocks noGrp="1" noChangeArrowheads="1"/>
          </p:cNvSpPr>
          <p:nvPr>
            <p:ph type="subTitle" idx="1"/>
          </p:nvPr>
        </p:nvSpPr>
        <p:spPr>
          <a:xfrm>
            <a:off x="1181100" y="5056188"/>
            <a:ext cx="6400800" cy="1243759"/>
          </a:xfrm>
        </p:spPr>
        <p:txBody>
          <a:bodyPr/>
          <a:lstStyle/>
          <a:p>
            <a:r>
              <a:rPr lang="en-US" altLang="en-US" dirty="0">
                <a:solidFill>
                  <a:srgbClr val="FFFF00"/>
                </a:solidFill>
              </a:rPr>
              <a:t>Collaboration w/ </a:t>
            </a:r>
            <a:r>
              <a:rPr lang="en-US" altLang="en-US" dirty="0" err="1">
                <a:solidFill>
                  <a:srgbClr val="FFFF00"/>
                </a:solidFill>
              </a:rPr>
              <a:t>Dafna</a:t>
            </a:r>
            <a:r>
              <a:rPr lang="en-US" altLang="en-US" dirty="0">
                <a:solidFill>
                  <a:srgbClr val="FFFF00"/>
                </a:solidFill>
              </a:rPr>
              <a:t> Bar-</a:t>
            </a:r>
            <a:r>
              <a:rPr lang="en-US" altLang="en-US" dirty="0" err="1">
                <a:solidFill>
                  <a:srgbClr val="FFFF00"/>
                </a:solidFill>
              </a:rPr>
              <a:t>Sagi</a:t>
            </a:r>
            <a:r>
              <a:rPr lang="en-US" altLang="en-US" dirty="0">
                <a:solidFill>
                  <a:srgbClr val="FFFF00"/>
                </a:solidFill>
              </a:rPr>
              <a:t> lab, NYU</a:t>
            </a:r>
          </a:p>
          <a:p>
            <a:r>
              <a:rPr lang="en-US" altLang="en-US" dirty="0">
                <a:solidFill>
                  <a:srgbClr val="FFFF00"/>
                </a:solidFill>
              </a:rPr>
              <a:t>and the GES Core Facility, MSKCC</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0DAB0DE0-DA40-4E53-E53D-FA90CC15C366}"/>
              </a:ext>
            </a:extLst>
          </p:cNvPr>
          <p:cNvSpPr>
            <a:spLocks noGrp="1" noChangeArrowheads="1"/>
          </p:cNvSpPr>
          <p:nvPr>
            <p:ph type="title"/>
          </p:nvPr>
        </p:nvSpPr>
        <p:spPr>
          <a:xfrm>
            <a:off x="765175" y="298450"/>
            <a:ext cx="7680325" cy="782638"/>
          </a:xfrm>
        </p:spPr>
        <p:txBody>
          <a:bodyPr anchor="b">
            <a:normAutofit fontScale="90000"/>
          </a:bodyPr>
          <a:lstStyle/>
          <a:p>
            <a:r>
              <a:rPr lang="en-US" altLang="en-US" sz="4000" b="1" dirty="0">
                <a:solidFill>
                  <a:srgbClr val="3C78EF"/>
                </a:solidFill>
                <a:latin typeface="Georgia" panose="02040502050405020303" pitchFamily="18" charset="0"/>
              </a:rPr>
              <a:t>High-Content Systems (HCS)</a:t>
            </a:r>
          </a:p>
        </p:txBody>
      </p:sp>
      <p:sp>
        <p:nvSpPr>
          <p:cNvPr id="5" name="TextBox 4">
            <a:extLst>
              <a:ext uri="{FF2B5EF4-FFF2-40B4-BE49-F238E27FC236}">
                <a16:creationId xmlns:a16="http://schemas.microsoft.com/office/drawing/2014/main" id="{12035BCE-AA65-96EB-DF36-179A94E75CCA}"/>
              </a:ext>
            </a:extLst>
          </p:cNvPr>
          <p:cNvSpPr txBox="1"/>
          <p:nvPr/>
        </p:nvSpPr>
        <p:spPr>
          <a:xfrm>
            <a:off x="368135" y="1343025"/>
            <a:ext cx="3919703" cy="4493538"/>
          </a:xfrm>
          <a:prstGeom prst="rect">
            <a:avLst/>
          </a:prstGeom>
          <a:noFill/>
        </p:spPr>
        <p:txBody>
          <a:bodyPr wrap="square">
            <a:spAutoFit/>
          </a:bodyPr>
          <a:lstStyle/>
          <a:p>
            <a:pPr>
              <a:defRPr/>
            </a:pPr>
            <a:r>
              <a:rPr lang="en-US" sz="1600" b="1" dirty="0">
                <a:latin typeface="Georgia" charset="0"/>
              </a:rPr>
              <a:t>IN Cell Analyzer 6000: </a:t>
            </a:r>
          </a:p>
          <a:p>
            <a:pPr marL="285750" indent="-285750">
              <a:buFont typeface="Arial" panose="020B0604020202020204" pitchFamily="34" charset="0"/>
              <a:buChar char="•"/>
              <a:defRPr/>
            </a:pPr>
            <a:r>
              <a:rPr lang="en-US" sz="1800" dirty="0">
                <a:latin typeface="Georgia" charset="0"/>
              </a:rPr>
              <a:t>Fixed or Live cell imaging/ video recording at</a:t>
            </a:r>
          </a:p>
          <a:p>
            <a:pPr>
              <a:defRPr/>
            </a:pPr>
            <a:r>
              <a:rPr lang="en-US" sz="1800" dirty="0">
                <a:latin typeface="Georgia" charset="0"/>
              </a:rPr>
              <a:t>      4X, 10X, 20X, 40X</a:t>
            </a:r>
          </a:p>
          <a:p>
            <a:pPr marL="285750" indent="-285750">
              <a:buFont typeface="Arial" panose="020B0604020202020204" pitchFamily="34" charset="0"/>
              <a:buChar char="•"/>
              <a:defRPr/>
            </a:pPr>
            <a:r>
              <a:rPr lang="en-US" sz="1800" dirty="0">
                <a:latin typeface="Georgia" charset="0"/>
              </a:rPr>
              <a:t>Channels: FITC, CY5, DAPI, </a:t>
            </a:r>
            <a:r>
              <a:rPr lang="en-US" sz="1800" dirty="0" err="1">
                <a:latin typeface="Georgia" charset="0"/>
              </a:rPr>
              <a:t>dsRED</a:t>
            </a:r>
            <a:r>
              <a:rPr lang="en-US" sz="1800" dirty="0">
                <a:latin typeface="Georgia" charset="0"/>
              </a:rPr>
              <a:t>, Bright Field</a:t>
            </a:r>
          </a:p>
          <a:p>
            <a:pPr marL="285750" indent="-285750">
              <a:buFont typeface="Arial" panose="020B0604020202020204" pitchFamily="34" charset="0"/>
              <a:buChar char="•"/>
              <a:defRPr/>
            </a:pPr>
            <a:r>
              <a:rPr lang="en-US" sz="1800" dirty="0">
                <a:latin typeface="Georgia" charset="0"/>
              </a:rPr>
              <a:t>Z-Stacks for spheroids</a:t>
            </a:r>
          </a:p>
          <a:p>
            <a:pPr marL="285750" indent="-285750">
              <a:buFont typeface="Arial" panose="020B0604020202020204" pitchFamily="34" charset="0"/>
              <a:buChar char="•"/>
              <a:defRPr/>
            </a:pPr>
            <a:r>
              <a:rPr lang="en-US" sz="1800" dirty="0">
                <a:latin typeface="Georgia" panose="02040502050405020303" pitchFamily="18" charset="0"/>
              </a:rPr>
              <a:t>Reporter signals</a:t>
            </a:r>
          </a:p>
          <a:p>
            <a:pPr marL="285750" indent="-285750">
              <a:buFont typeface="Arial" panose="020B0604020202020204" pitchFamily="34" charset="0"/>
              <a:buChar char="•"/>
              <a:defRPr/>
            </a:pPr>
            <a:r>
              <a:rPr lang="en-US" sz="1800" dirty="0">
                <a:latin typeface="Georgia" panose="02040502050405020303" pitchFamily="18" charset="0"/>
              </a:rPr>
              <a:t>Antibody staining signals</a:t>
            </a:r>
          </a:p>
          <a:p>
            <a:pPr marL="285750" indent="-285750">
              <a:buFont typeface="Arial" panose="020B0604020202020204" pitchFamily="34" charset="0"/>
              <a:buChar char="•"/>
              <a:defRPr/>
            </a:pPr>
            <a:r>
              <a:rPr lang="en-US" sz="1800" dirty="0">
                <a:latin typeface="Georgia" panose="02040502050405020303" pitchFamily="18" charset="0"/>
              </a:rPr>
              <a:t>Lipid droplet detection</a:t>
            </a:r>
          </a:p>
          <a:p>
            <a:pPr marL="285750" indent="-285750">
              <a:buFont typeface="Arial" panose="020B0604020202020204" pitchFamily="34" charset="0"/>
              <a:buChar char="•"/>
              <a:defRPr/>
            </a:pPr>
            <a:r>
              <a:rPr lang="en-US" sz="1800" dirty="0">
                <a:latin typeface="Georgia" panose="02040502050405020303" pitchFamily="18" charset="0"/>
              </a:rPr>
              <a:t>Translocation signal detection</a:t>
            </a:r>
          </a:p>
          <a:p>
            <a:pPr marL="285750" indent="-285750">
              <a:buFont typeface="Arial" panose="020B0604020202020204" pitchFamily="34" charset="0"/>
              <a:buChar char="•"/>
              <a:defRPr/>
            </a:pPr>
            <a:r>
              <a:rPr lang="en-US" sz="1800" dirty="0">
                <a:latin typeface="Georgia" panose="02040502050405020303" pitchFamily="18" charset="0"/>
              </a:rPr>
              <a:t>Structural/morphological readouts</a:t>
            </a:r>
            <a:endParaRPr lang="en-US" sz="1600" b="1" dirty="0">
              <a:latin typeface="Georgia" panose="02040502050405020303" pitchFamily="18" charset="0"/>
            </a:endParaRPr>
          </a:p>
          <a:p>
            <a:pPr>
              <a:defRPr/>
            </a:pPr>
            <a:endParaRPr lang="en-US" sz="1800" dirty="0">
              <a:latin typeface="Georgia" panose="02040502050405020303" pitchFamily="18" charset="0"/>
            </a:endParaRPr>
          </a:p>
          <a:p>
            <a:pPr algn="ctr">
              <a:defRPr/>
            </a:pPr>
            <a:r>
              <a:rPr lang="en-US" sz="1800" b="1" dirty="0">
                <a:latin typeface="Georgia" panose="02040502050405020303" pitchFamily="18" charset="0"/>
              </a:rPr>
              <a:t>Available for hourly/daily use for a rate after training</a:t>
            </a:r>
          </a:p>
        </p:txBody>
      </p:sp>
      <p:pic>
        <p:nvPicPr>
          <p:cNvPr id="76803" name="Picture 8" descr="ImageQuant LAS 500 chemiluminescence CCD camera">
            <a:extLst>
              <a:ext uri="{FF2B5EF4-FFF2-40B4-BE49-F238E27FC236}">
                <a16:creationId xmlns:a16="http://schemas.microsoft.com/office/drawing/2014/main" id="{2B5105E3-27F5-83BC-7B7A-D97D921B7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2577" y="2082573"/>
            <a:ext cx="4477884" cy="2540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2E21E2DF-380D-2BA6-E0D3-C3233C304CD9}"/>
              </a:ext>
            </a:extLst>
          </p:cNvPr>
          <p:cNvSpPr>
            <a:spLocks noGrp="1" noChangeArrowheads="1"/>
          </p:cNvSpPr>
          <p:nvPr>
            <p:ph type="title"/>
          </p:nvPr>
        </p:nvSpPr>
        <p:spPr>
          <a:xfrm>
            <a:off x="658812" y="64468"/>
            <a:ext cx="6936288" cy="1168400"/>
          </a:xfrm>
        </p:spPr>
        <p:txBody>
          <a:bodyPr/>
          <a:lstStyle/>
          <a:p>
            <a:pPr eaLnBrk="1" hangingPunct="1"/>
            <a:r>
              <a:rPr lang="en-US" altLang="en-US" sz="3600" dirty="0"/>
              <a:t>The GPCR Signaling Cycle:</a:t>
            </a:r>
            <a:br>
              <a:rPr lang="en-US" altLang="en-US" sz="3600" dirty="0"/>
            </a:br>
            <a:r>
              <a:rPr lang="en-US" altLang="en-US" sz="2400" dirty="0"/>
              <a:t>Molecular Devices </a:t>
            </a:r>
            <a:r>
              <a:rPr lang="en-US" altLang="en-US" sz="2400" dirty="0" err="1"/>
              <a:t>Transfluor</a:t>
            </a:r>
            <a:r>
              <a:rPr lang="en-US" altLang="en-US" sz="2400" dirty="0"/>
              <a:t> assay</a:t>
            </a:r>
          </a:p>
        </p:txBody>
      </p:sp>
      <p:pic>
        <p:nvPicPr>
          <p:cNvPr id="81922" name="Picture 3" descr="transfig3">
            <a:extLst>
              <a:ext uri="{FF2B5EF4-FFF2-40B4-BE49-F238E27FC236}">
                <a16:creationId xmlns:a16="http://schemas.microsoft.com/office/drawing/2014/main" id="{C4A84A59-86D7-D8EC-C3AA-DCD71E672A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12" r="7501" b="5000"/>
          <a:stretch>
            <a:fillRect/>
          </a:stretch>
        </p:blipFill>
        <p:spPr bwMode="auto">
          <a:xfrm>
            <a:off x="228600" y="1219200"/>
            <a:ext cx="65532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1923" name="Object 4">
            <a:extLst>
              <a:ext uri="{FF2B5EF4-FFF2-40B4-BE49-F238E27FC236}">
                <a16:creationId xmlns:a16="http://schemas.microsoft.com/office/drawing/2014/main" id="{44876FE8-5F97-B053-AA4E-A53EEBDE43FC}"/>
              </a:ext>
            </a:extLst>
          </p:cNvPr>
          <p:cNvGraphicFramePr>
            <a:graphicFrameLocks noChangeAspect="1"/>
          </p:cNvGraphicFramePr>
          <p:nvPr/>
        </p:nvGraphicFramePr>
        <p:xfrm>
          <a:off x="7086600" y="4748213"/>
          <a:ext cx="1412875" cy="1881187"/>
        </p:xfrm>
        <a:graphic>
          <a:graphicData uri="http://schemas.openxmlformats.org/presentationml/2006/ole">
            <mc:AlternateContent xmlns:mc="http://schemas.openxmlformats.org/markup-compatibility/2006">
              <mc:Choice xmlns:v="urn:schemas-microsoft-com:vml" Requires="v">
                <p:oleObj name="Photo Editor Photo" r:id="rId3" imgW="7816850" imgH="2540000" progId="MSPhotoEd.3">
                  <p:embed/>
                </p:oleObj>
              </mc:Choice>
              <mc:Fallback>
                <p:oleObj name="Photo Editor Photo" r:id="rId3" imgW="7816850" imgH="2540000" progId="MSPhotoEd.3">
                  <p:embed/>
                  <p:pic>
                    <p:nvPicPr>
                      <p:cNvPr id="81923" name="Object 4">
                        <a:extLst>
                          <a:ext uri="{FF2B5EF4-FFF2-40B4-BE49-F238E27FC236}">
                            <a16:creationId xmlns:a16="http://schemas.microsoft.com/office/drawing/2014/main" id="{44876FE8-5F97-B053-AA4E-A53EEBDE43FC}"/>
                          </a:ext>
                        </a:extLst>
                      </p:cNvPr>
                      <p:cNvPicPr>
                        <a:picLocks noChangeAspect="1" noChangeArrowheads="1"/>
                      </p:cNvPicPr>
                      <p:nvPr/>
                    </p:nvPicPr>
                    <p:blipFill>
                      <a:blip r:embed="rId4">
                        <a:lum bright="14000" contrast="38000"/>
                        <a:extLst>
                          <a:ext uri="{28A0092B-C50C-407E-A947-70E740481C1C}">
                            <a14:useLocalDpi xmlns:a14="http://schemas.microsoft.com/office/drawing/2010/main" val="0"/>
                          </a:ext>
                        </a:extLst>
                      </a:blip>
                      <a:srcRect l="77995" b="12001"/>
                      <a:stretch>
                        <a:fillRect/>
                      </a:stretch>
                    </p:blipFill>
                    <p:spPr bwMode="auto">
                      <a:xfrm>
                        <a:off x="7086600" y="4748213"/>
                        <a:ext cx="1412875" cy="188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81924" name="Object 5">
            <a:extLst>
              <a:ext uri="{FF2B5EF4-FFF2-40B4-BE49-F238E27FC236}">
                <a16:creationId xmlns:a16="http://schemas.microsoft.com/office/drawing/2014/main" id="{660E1C40-48D7-8D04-88D7-30DFA303F649}"/>
              </a:ext>
            </a:extLst>
          </p:cNvPr>
          <p:cNvGraphicFramePr>
            <a:graphicFrameLocks noChangeAspect="1"/>
          </p:cNvGraphicFramePr>
          <p:nvPr/>
        </p:nvGraphicFramePr>
        <p:xfrm>
          <a:off x="7086600" y="2590800"/>
          <a:ext cx="1398588" cy="1881188"/>
        </p:xfrm>
        <a:graphic>
          <a:graphicData uri="http://schemas.openxmlformats.org/presentationml/2006/ole">
            <mc:AlternateContent xmlns:mc="http://schemas.openxmlformats.org/markup-compatibility/2006">
              <mc:Choice xmlns:v="urn:schemas-microsoft-com:vml" Requires="v">
                <p:oleObj name="Photo Editor Photo" r:id="rId3" imgW="7816850" imgH="2540000" progId="MSPhotoEd.3">
                  <p:embed/>
                </p:oleObj>
              </mc:Choice>
              <mc:Fallback>
                <p:oleObj name="Photo Editor Photo" r:id="rId3" imgW="7816850" imgH="2540000" progId="MSPhotoEd.3">
                  <p:embed/>
                  <p:pic>
                    <p:nvPicPr>
                      <p:cNvPr id="81924" name="Object 5">
                        <a:extLst>
                          <a:ext uri="{FF2B5EF4-FFF2-40B4-BE49-F238E27FC236}">
                            <a16:creationId xmlns:a16="http://schemas.microsoft.com/office/drawing/2014/main" id="{660E1C40-48D7-8D04-88D7-30DFA303F649}"/>
                          </a:ext>
                        </a:extLst>
                      </p:cNvPr>
                      <p:cNvPicPr>
                        <a:picLocks noChangeAspect="1" noChangeArrowheads="1"/>
                      </p:cNvPicPr>
                      <p:nvPr/>
                    </p:nvPicPr>
                    <p:blipFill>
                      <a:blip r:embed="rId4">
                        <a:lum bright="20000" contrast="18000"/>
                        <a:extLst>
                          <a:ext uri="{28A0092B-C50C-407E-A947-70E740481C1C}">
                            <a14:useLocalDpi xmlns:a14="http://schemas.microsoft.com/office/drawing/2010/main" val="0"/>
                          </a:ext>
                        </a:extLst>
                      </a:blip>
                      <a:srcRect l="38997" r="38997" b="12001"/>
                      <a:stretch>
                        <a:fillRect/>
                      </a:stretch>
                    </p:blipFill>
                    <p:spPr bwMode="auto">
                      <a:xfrm>
                        <a:off x="7086600" y="2590800"/>
                        <a:ext cx="1398588" cy="188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81925" name="Object 6">
            <a:extLst>
              <a:ext uri="{FF2B5EF4-FFF2-40B4-BE49-F238E27FC236}">
                <a16:creationId xmlns:a16="http://schemas.microsoft.com/office/drawing/2014/main" id="{C3B2BBBF-A206-1725-2430-250F5C29A00D}"/>
              </a:ext>
            </a:extLst>
          </p:cNvPr>
          <p:cNvGraphicFramePr>
            <a:graphicFrameLocks noChangeAspect="1"/>
          </p:cNvGraphicFramePr>
          <p:nvPr/>
        </p:nvGraphicFramePr>
        <p:xfrm>
          <a:off x="7086600" y="304800"/>
          <a:ext cx="1398588" cy="1881188"/>
        </p:xfrm>
        <a:graphic>
          <a:graphicData uri="http://schemas.openxmlformats.org/presentationml/2006/ole">
            <mc:AlternateContent xmlns:mc="http://schemas.openxmlformats.org/markup-compatibility/2006">
              <mc:Choice xmlns:v="urn:schemas-microsoft-com:vml" Requires="v">
                <p:oleObj name="Photo Editor Photo" r:id="rId5" imgW="13912850" imgH="2540000" progId="MSPhotoEd.3">
                  <p:embed/>
                </p:oleObj>
              </mc:Choice>
              <mc:Fallback>
                <p:oleObj name="Photo Editor Photo" r:id="rId5" imgW="13912850" imgH="2540000" progId="MSPhotoEd.3">
                  <p:embed/>
                  <p:pic>
                    <p:nvPicPr>
                      <p:cNvPr id="81925" name="Object 6">
                        <a:extLst>
                          <a:ext uri="{FF2B5EF4-FFF2-40B4-BE49-F238E27FC236}">
                            <a16:creationId xmlns:a16="http://schemas.microsoft.com/office/drawing/2014/main" id="{C3B2BBBF-A206-1725-2430-250F5C29A00D}"/>
                          </a:ext>
                        </a:extLst>
                      </p:cNvPr>
                      <p:cNvPicPr>
                        <a:picLocks noChangeAspect="1" noChangeArrowheads="1"/>
                      </p:cNvPicPr>
                      <p:nvPr/>
                    </p:nvPicPr>
                    <p:blipFill>
                      <a:blip r:embed="rId6">
                        <a:lum bright="32000" contrast="26000"/>
                        <a:extLst>
                          <a:ext uri="{28A0092B-C50C-407E-A947-70E740481C1C}">
                            <a14:useLocalDpi xmlns:a14="http://schemas.microsoft.com/office/drawing/2010/main" val="0"/>
                          </a:ext>
                        </a:extLst>
                      </a:blip>
                      <a:srcRect r="87642" b="12001"/>
                      <a:stretch>
                        <a:fillRect/>
                      </a:stretch>
                    </p:blipFill>
                    <p:spPr bwMode="auto">
                      <a:xfrm>
                        <a:off x="7086600" y="304800"/>
                        <a:ext cx="1398588" cy="188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264" y="127366"/>
            <a:ext cx="7392010" cy="737963"/>
          </a:xfrm>
        </p:spPr>
        <p:txBody>
          <a:bodyPr>
            <a:normAutofit/>
          </a:bodyPr>
          <a:lstStyle/>
          <a:p>
            <a:r>
              <a:rPr lang="en-US" dirty="0">
                <a:solidFill>
                  <a:srgbClr val="000000"/>
                </a:solidFill>
              </a:rPr>
              <a:t>Vector choices: </a:t>
            </a:r>
            <a:r>
              <a:rPr lang="en-US" dirty="0" err="1">
                <a:solidFill>
                  <a:srgbClr val="000000"/>
                </a:solidFill>
              </a:rPr>
              <a:t>miR</a:t>
            </a:r>
            <a:r>
              <a:rPr lang="en-US" dirty="0">
                <a:solidFill>
                  <a:srgbClr val="000000"/>
                </a:solidFill>
              </a:rPr>
              <a:t>-E shRNA</a:t>
            </a:r>
          </a:p>
        </p:txBody>
      </p:sp>
      <p:sp>
        <p:nvSpPr>
          <p:cNvPr id="3" name="Content Placeholder 2"/>
          <p:cNvSpPr>
            <a:spLocks noGrp="1"/>
          </p:cNvSpPr>
          <p:nvPr>
            <p:ph idx="1"/>
          </p:nvPr>
        </p:nvSpPr>
        <p:spPr>
          <a:xfrm>
            <a:off x="292979" y="872644"/>
            <a:ext cx="8465111" cy="1151262"/>
          </a:xfrm>
        </p:spPr>
        <p:txBody>
          <a:bodyPr>
            <a:normAutofit/>
          </a:bodyPr>
          <a:lstStyle/>
          <a:p>
            <a:r>
              <a:rPr lang="en-US" sz="1900" dirty="0">
                <a:solidFill>
                  <a:srgbClr val="000000"/>
                </a:solidFill>
              </a:rPr>
              <a:t>GES Core offers constitutive </a:t>
            </a:r>
            <a:r>
              <a:rPr lang="en-US" sz="1900" dirty="0" err="1">
                <a:solidFill>
                  <a:srgbClr val="000000"/>
                </a:solidFill>
              </a:rPr>
              <a:t>mirE</a:t>
            </a:r>
            <a:r>
              <a:rPr lang="en-US" sz="1900" dirty="0">
                <a:solidFill>
                  <a:srgbClr val="000000"/>
                </a:solidFill>
              </a:rPr>
              <a:t> shRNA and GFP expression under various promoters in </a:t>
            </a:r>
            <a:r>
              <a:rPr lang="en-US" sz="1900" dirty="0" err="1">
                <a:solidFill>
                  <a:srgbClr val="000000"/>
                </a:solidFill>
              </a:rPr>
              <a:t>lenti</a:t>
            </a:r>
            <a:r>
              <a:rPr lang="en-US" sz="1900" dirty="0">
                <a:solidFill>
                  <a:srgbClr val="000000"/>
                </a:solidFill>
              </a:rPr>
              <a:t>- and retroviral </a:t>
            </a:r>
            <a:r>
              <a:rPr lang="en-US" sz="1900" dirty="0" err="1">
                <a:solidFill>
                  <a:srgbClr val="000000"/>
                </a:solidFill>
              </a:rPr>
              <a:t>vectotrs</a:t>
            </a:r>
            <a:r>
              <a:rPr lang="en-US" sz="1900" dirty="0">
                <a:solidFill>
                  <a:srgbClr val="000000"/>
                </a:solidFill>
              </a:rPr>
              <a:t> to ensure the highest knockdown</a:t>
            </a:r>
          </a:p>
        </p:txBody>
      </p:sp>
      <p:pic>
        <p:nvPicPr>
          <p:cNvPr id="4" name="Picture 3">
            <a:extLst>
              <a:ext uri="{FF2B5EF4-FFF2-40B4-BE49-F238E27FC236}">
                <a16:creationId xmlns:a16="http://schemas.microsoft.com/office/drawing/2014/main" id="{D1B718F1-95ED-F748-997E-97F18BB83922}"/>
              </a:ext>
            </a:extLst>
          </p:cNvPr>
          <p:cNvPicPr>
            <a:picLocks noChangeAspect="1"/>
          </p:cNvPicPr>
          <p:nvPr/>
        </p:nvPicPr>
        <p:blipFill>
          <a:blip r:embed="rId2"/>
          <a:stretch>
            <a:fillRect/>
          </a:stretch>
        </p:blipFill>
        <p:spPr>
          <a:xfrm>
            <a:off x="1367942" y="1601570"/>
            <a:ext cx="6532474" cy="4797286"/>
          </a:xfrm>
          <a:prstGeom prst="rect">
            <a:avLst/>
          </a:prstGeom>
        </p:spPr>
      </p:pic>
    </p:spTree>
    <p:extLst>
      <p:ext uri="{BB962C8B-B14F-4D97-AF65-F5344CB8AC3E}">
        <p14:creationId xmlns:p14="http://schemas.microsoft.com/office/powerpoint/2010/main" val="5756336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8DF28A73-2007-EF33-1B5E-E63C7B99D213}"/>
              </a:ext>
            </a:extLst>
          </p:cNvPr>
          <p:cNvSpPr>
            <a:spLocks noGrp="1" noChangeArrowheads="1"/>
          </p:cNvSpPr>
          <p:nvPr>
            <p:ph type="title"/>
          </p:nvPr>
        </p:nvSpPr>
        <p:spPr>
          <a:xfrm>
            <a:off x="305263" y="208801"/>
            <a:ext cx="8533474" cy="861795"/>
          </a:xfrm>
        </p:spPr>
        <p:txBody>
          <a:bodyPr>
            <a:normAutofit fontScale="90000"/>
          </a:bodyPr>
          <a:lstStyle/>
          <a:p>
            <a:pPr eaLnBrk="1" hangingPunct="1"/>
            <a:r>
              <a:rPr lang="en-US" altLang="en-US" sz="3600" dirty="0"/>
              <a:t>GPCR quantification Algorithm: Graphical summary</a:t>
            </a:r>
          </a:p>
        </p:txBody>
      </p:sp>
      <p:pic>
        <p:nvPicPr>
          <p:cNvPr id="82946" name="Picture 3">
            <a:extLst>
              <a:ext uri="{FF2B5EF4-FFF2-40B4-BE49-F238E27FC236}">
                <a16:creationId xmlns:a16="http://schemas.microsoft.com/office/drawing/2014/main" id="{204F6FB1-BC11-00B2-42D0-452085FB4A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8" y="2196593"/>
            <a:ext cx="17526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4">
            <a:extLst>
              <a:ext uri="{FF2B5EF4-FFF2-40B4-BE49-F238E27FC236}">
                <a16:creationId xmlns:a16="http://schemas.microsoft.com/office/drawing/2014/main" id="{33C521AD-574D-85EC-0873-08B3BE118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8" y="4324350"/>
            <a:ext cx="17526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5">
            <a:extLst>
              <a:ext uri="{FF2B5EF4-FFF2-40B4-BE49-F238E27FC236}">
                <a16:creationId xmlns:a16="http://schemas.microsoft.com/office/drawing/2014/main" id="{388A8730-E051-6D11-6D21-E6B59FF4A8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3348038"/>
            <a:ext cx="17526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6">
            <a:extLst>
              <a:ext uri="{FF2B5EF4-FFF2-40B4-BE49-F238E27FC236}">
                <a16:creationId xmlns:a16="http://schemas.microsoft.com/office/drawing/2014/main" id="{32DAB45A-669F-6310-5F6D-8DA728CAE0E0}"/>
              </a:ext>
            </a:extLst>
          </p:cNvPr>
          <p:cNvPicPr>
            <a:picLocks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4643438" y="2195513"/>
            <a:ext cx="17526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7">
            <a:extLst>
              <a:ext uri="{FF2B5EF4-FFF2-40B4-BE49-F238E27FC236}">
                <a16:creationId xmlns:a16="http://schemas.microsoft.com/office/drawing/2014/main" id="{0B52BFFD-846A-7A75-7465-F61A4215C9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4429125"/>
            <a:ext cx="17526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8">
            <a:extLst>
              <a:ext uri="{FF2B5EF4-FFF2-40B4-BE49-F238E27FC236}">
                <a16:creationId xmlns:a16="http://schemas.microsoft.com/office/drawing/2014/main" id="{DE176923-3B3F-6EF2-9718-D1B9CB0112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1513" y="3270250"/>
            <a:ext cx="17526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2" name="Text Box 9">
            <a:extLst>
              <a:ext uri="{FF2B5EF4-FFF2-40B4-BE49-F238E27FC236}">
                <a16:creationId xmlns:a16="http://schemas.microsoft.com/office/drawing/2014/main" id="{00ACE78F-D4D1-B197-E8E5-AE7982680C49}"/>
              </a:ext>
            </a:extLst>
          </p:cNvPr>
          <p:cNvSpPr txBox="1">
            <a:spLocks noChangeArrowheads="1"/>
          </p:cNvSpPr>
          <p:nvPr/>
        </p:nvSpPr>
        <p:spPr bwMode="auto">
          <a:xfrm>
            <a:off x="240639" y="1444484"/>
            <a:ext cx="24655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680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lnSpc>
                <a:spcPct val="90000"/>
              </a:lnSpc>
              <a:spcBef>
                <a:spcPct val="0"/>
              </a:spcBef>
              <a:buFontTx/>
              <a:buNone/>
            </a:pPr>
            <a:r>
              <a:rPr lang="en-US" altLang="en-US" sz="2000" dirty="0">
                <a:solidFill>
                  <a:srgbClr val="000000"/>
                </a:solidFill>
                <a:cs typeface="Arial" panose="020B0604020202020204" pitchFamily="34" charset="0"/>
              </a:rPr>
              <a:t>Find nuclei and cells</a:t>
            </a:r>
          </a:p>
          <a:p>
            <a:pPr algn="ctr">
              <a:lnSpc>
                <a:spcPct val="90000"/>
              </a:lnSpc>
              <a:spcBef>
                <a:spcPct val="0"/>
              </a:spcBef>
              <a:buFontTx/>
              <a:buNone/>
            </a:pPr>
            <a:r>
              <a:rPr lang="en-US" altLang="en-US" sz="2000" dirty="0">
                <a:solidFill>
                  <a:srgbClr val="000000"/>
                </a:solidFill>
                <a:cs typeface="Arial" panose="020B0604020202020204" pitchFamily="34" charset="0"/>
              </a:rPr>
              <a:t>DRAQ5 red dye</a:t>
            </a:r>
          </a:p>
        </p:txBody>
      </p:sp>
      <p:sp>
        <p:nvSpPr>
          <p:cNvPr id="82953" name="Text Box 10">
            <a:extLst>
              <a:ext uri="{FF2B5EF4-FFF2-40B4-BE49-F238E27FC236}">
                <a16:creationId xmlns:a16="http://schemas.microsoft.com/office/drawing/2014/main" id="{7272C329-B097-8A1E-96C3-F129E813904A}"/>
              </a:ext>
            </a:extLst>
          </p:cNvPr>
          <p:cNvSpPr txBox="1">
            <a:spLocks noChangeArrowheads="1"/>
          </p:cNvSpPr>
          <p:nvPr/>
        </p:nvSpPr>
        <p:spPr bwMode="auto">
          <a:xfrm>
            <a:off x="2486025" y="2895600"/>
            <a:ext cx="20066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680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nSpc>
                <a:spcPct val="90000"/>
              </a:lnSpc>
              <a:spcBef>
                <a:spcPct val="0"/>
              </a:spcBef>
              <a:buFontTx/>
              <a:buNone/>
            </a:pPr>
            <a:r>
              <a:rPr lang="en-US" altLang="en-US" sz="2000">
                <a:solidFill>
                  <a:srgbClr val="000000"/>
                </a:solidFill>
                <a:cs typeface="Arial" panose="020B0604020202020204" pitchFamily="34" charset="0"/>
              </a:rPr>
              <a:t>Search for spots</a:t>
            </a:r>
          </a:p>
        </p:txBody>
      </p:sp>
      <p:sp>
        <p:nvSpPr>
          <p:cNvPr id="82954" name="Text Box 11">
            <a:extLst>
              <a:ext uri="{FF2B5EF4-FFF2-40B4-BE49-F238E27FC236}">
                <a16:creationId xmlns:a16="http://schemas.microsoft.com/office/drawing/2014/main" id="{722F8D7E-1C18-C977-7DC6-1CBC6CB98C38}"/>
              </a:ext>
            </a:extLst>
          </p:cNvPr>
          <p:cNvSpPr txBox="1">
            <a:spLocks noChangeArrowheads="1"/>
          </p:cNvSpPr>
          <p:nvPr/>
        </p:nvSpPr>
        <p:spPr bwMode="auto">
          <a:xfrm>
            <a:off x="4308475" y="1720601"/>
            <a:ext cx="279082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680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nSpc>
                <a:spcPct val="90000"/>
              </a:lnSpc>
              <a:spcBef>
                <a:spcPct val="0"/>
              </a:spcBef>
              <a:buFontTx/>
              <a:buNone/>
            </a:pPr>
            <a:r>
              <a:rPr lang="en-US" altLang="en-US" sz="2000" dirty="0">
                <a:solidFill>
                  <a:srgbClr val="000000"/>
                </a:solidFill>
                <a:cs typeface="Arial" panose="020B0604020202020204" pitchFamily="34" charset="0"/>
              </a:rPr>
              <a:t>Analyze all spots found </a:t>
            </a:r>
          </a:p>
        </p:txBody>
      </p:sp>
      <p:sp>
        <p:nvSpPr>
          <p:cNvPr id="82955" name="Text Box 12">
            <a:extLst>
              <a:ext uri="{FF2B5EF4-FFF2-40B4-BE49-F238E27FC236}">
                <a16:creationId xmlns:a16="http://schemas.microsoft.com/office/drawing/2014/main" id="{1A2309A3-8832-52C6-AF04-B62C3574D858}"/>
              </a:ext>
            </a:extLst>
          </p:cNvPr>
          <p:cNvSpPr txBox="1">
            <a:spLocks noChangeArrowheads="1"/>
          </p:cNvSpPr>
          <p:nvPr/>
        </p:nvSpPr>
        <p:spPr bwMode="auto">
          <a:xfrm>
            <a:off x="6994526" y="2494238"/>
            <a:ext cx="1779587"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680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nSpc>
                <a:spcPct val="90000"/>
              </a:lnSpc>
              <a:spcBef>
                <a:spcPct val="0"/>
              </a:spcBef>
              <a:buFontTx/>
              <a:buNone/>
            </a:pPr>
            <a:r>
              <a:rPr lang="en-US" altLang="en-US" sz="2000" dirty="0">
                <a:solidFill>
                  <a:srgbClr val="000000"/>
                </a:solidFill>
                <a:cs typeface="Arial" panose="020B0604020202020204" pitchFamily="34" charset="0"/>
              </a:rPr>
              <a:t>Quantify the </a:t>
            </a:r>
          </a:p>
          <a:p>
            <a:pPr>
              <a:lnSpc>
                <a:spcPct val="90000"/>
              </a:lnSpc>
              <a:spcBef>
                <a:spcPct val="0"/>
              </a:spcBef>
              <a:buFontTx/>
              <a:buNone/>
            </a:pPr>
            <a:r>
              <a:rPr lang="en-US" altLang="en-US" sz="2000" dirty="0">
                <a:solidFill>
                  <a:srgbClr val="000000"/>
                </a:solidFill>
                <a:cs typeface="Arial" panose="020B0604020202020204" pitchFamily="34" charset="0"/>
              </a:rPr>
              <a:t>selected spots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37E09A8D-1745-CE84-5BBD-39B8667E395B}"/>
              </a:ext>
            </a:extLst>
          </p:cNvPr>
          <p:cNvSpPr>
            <a:spLocks noGrp="1" noChangeArrowheads="1"/>
          </p:cNvSpPr>
          <p:nvPr>
            <p:ph type="title"/>
          </p:nvPr>
        </p:nvSpPr>
        <p:spPr>
          <a:xfrm>
            <a:off x="457200" y="173038"/>
            <a:ext cx="8229600" cy="652462"/>
          </a:xfrm>
        </p:spPr>
        <p:txBody>
          <a:bodyPr/>
          <a:lstStyle/>
          <a:p>
            <a:r>
              <a:rPr lang="en-US" altLang="en-US" sz="2800" b="1" dirty="0"/>
              <a:t>Q: Are RAS cancers druggable via </a:t>
            </a:r>
            <a:r>
              <a:rPr lang="en-US" altLang="en-US" sz="2800" b="1" dirty="0" err="1"/>
              <a:t>macropinocytosis</a:t>
            </a:r>
            <a:r>
              <a:rPr lang="en-US" altLang="en-US" sz="2800" b="1" dirty="0"/>
              <a:t>?</a:t>
            </a:r>
          </a:p>
        </p:txBody>
      </p:sp>
      <p:sp>
        <p:nvSpPr>
          <p:cNvPr id="67586" name="Content Placeholder 2">
            <a:extLst>
              <a:ext uri="{FF2B5EF4-FFF2-40B4-BE49-F238E27FC236}">
                <a16:creationId xmlns:a16="http://schemas.microsoft.com/office/drawing/2014/main" id="{42FF2612-AF06-5307-B8B2-EC6A5B472785}"/>
              </a:ext>
            </a:extLst>
          </p:cNvPr>
          <p:cNvSpPr>
            <a:spLocks noGrp="1" noChangeArrowheads="1"/>
          </p:cNvSpPr>
          <p:nvPr>
            <p:ph idx="1"/>
          </p:nvPr>
        </p:nvSpPr>
        <p:spPr>
          <a:xfrm>
            <a:off x="457200" y="1193800"/>
            <a:ext cx="8470900" cy="5359400"/>
          </a:xfrm>
        </p:spPr>
        <p:txBody>
          <a:bodyPr>
            <a:normAutofit/>
          </a:bodyPr>
          <a:lstStyle/>
          <a:p>
            <a:pPr>
              <a:lnSpc>
                <a:spcPct val="80000"/>
              </a:lnSpc>
            </a:pPr>
            <a:r>
              <a:rPr lang="en-US" altLang="en-US" sz="2200" dirty="0"/>
              <a:t>&gt;90% of all PDACs (low glutamine) exhibit activating mutations of RAS</a:t>
            </a:r>
          </a:p>
          <a:p>
            <a:pPr>
              <a:lnSpc>
                <a:spcPct val="80000"/>
              </a:lnSpc>
            </a:pPr>
            <a:r>
              <a:rPr lang="en-US" altLang="en-US" sz="2200" dirty="0"/>
              <a:t> MP is an endocytic process which serves to internalize large volumes of </a:t>
            </a:r>
            <a:r>
              <a:rPr lang="en-US" altLang="en-US" sz="2200" dirty="0" err="1"/>
              <a:t>extracllular</a:t>
            </a:r>
            <a:r>
              <a:rPr lang="en-US" altLang="en-US" sz="2200" dirty="0"/>
              <a:t> fluid/proteins (</a:t>
            </a:r>
            <a:r>
              <a:rPr lang="en-US" altLang="en-US" sz="2200" dirty="0" err="1"/>
              <a:t>macropinosomes</a:t>
            </a:r>
            <a:r>
              <a:rPr lang="en-US" altLang="en-US" sz="2200" dirty="0"/>
              <a:t>, 0.2 </a:t>
            </a:r>
            <a:r>
              <a:rPr lang="en-US" altLang="en-US" sz="2200" dirty="0" err="1"/>
              <a:t>uM</a:t>
            </a:r>
            <a:r>
              <a:rPr lang="en-US" altLang="en-US" sz="2200" dirty="0"/>
              <a:t>) via actin-dependent protrusions of plasma membrane (ruffles) to meet high metabolic demands</a:t>
            </a:r>
          </a:p>
          <a:p>
            <a:pPr>
              <a:lnSpc>
                <a:spcPct val="80000"/>
              </a:lnSpc>
            </a:pPr>
            <a:r>
              <a:rPr lang="en-US" altLang="en-US" sz="2200" dirty="0"/>
              <a:t>MP-internalized protein undergoes proteolytic cleavage, yielding amino acids including glutamine which enters several pathways of central carbon metabolism </a:t>
            </a:r>
          </a:p>
          <a:p>
            <a:pPr>
              <a:lnSpc>
                <a:spcPct val="80000"/>
              </a:lnSpc>
            </a:pPr>
            <a:r>
              <a:rPr lang="en-US" altLang="en-US" sz="2200" dirty="0"/>
              <a:t>Previous work : Ras Vacquinol-1 (</a:t>
            </a:r>
            <a:r>
              <a:rPr lang="en-US" altLang="en-US" sz="2200" dirty="0" err="1"/>
              <a:t>Katambi</a:t>
            </a:r>
            <a:r>
              <a:rPr lang="en-US" altLang="en-US" sz="2200" dirty="0"/>
              <a:t>) and MOMIPP (</a:t>
            </a:r>
            <a:r>
              <a:rPr lang="en-US" altLang="en-US" sz="2200" dirty="0" err="1"/>
              <a:t>Overmyer</a:t>
            </a:r>
            <a:r>
              <a:rPr lang="en-US" altLang="en-US" sz="2200" dirty="0"/>
              <a:t> 2008) induce a unique form of cell death known as </a:t>
            </a:r>
            <a:r>
              <a:rPr lang="en-US" altLang="en-US" sz="2200" b="1" i="1" dirty="0" err="1"/>
              <a:t>methuosis</a:t>
            </a:r>
            <a:r>
              <a:rPr lang="en-US" altLang="en-US" sz="2200" dirty="0"/>
              <a:t> (from the Greek term, drink to intoxication) characterized by massive numbers of enlarged intracellular </a:t>
            </a:r>
            <a:r>
              <a:rPr lang="en-US" altLang="en-US" sz="2200" dirty="0" err="1"/>
              <a:t>macropinosomes</a:t>
            </a:r>
            <a:r>
              <a:rPr lang="en-US" altLang="en-US" sz="2200" dirty="0"/>
              <a:t> -&gt; cell death</a:t>
            </a:r>
          </a:p>
          <a:p>
            <a:pPr>
              <a:lnSpc>
                <a:spcPct val="80000"/>
              </a:lnSpc>
            </a:pPr>
            <a:r>
              <a:rPr lang="en-US" altLang="en-US" sz="2200" dirty="0"/>
              <a:t>Compared with phagocytosis and </a:t>
            </a:r>
            <a:r>
              <a:rPr lang="en-US" altLang="en-US" sz="2200" dirty="0" err="1"/>
              <a:t>clathrin</a:t>
            </a:r>
            <a:r>
              <a:rPr lang="en-US" altLang="en-US" sz="2200" dirty="0"/>
              <a:t>-dependent endocytosis, </a:t>
            </a:r>
            <a:r>
              <a:rPr lang="en-US" altLang="en-US" sz="2200" dirty="0" err="1"/>
              <a:t>macropinocytosis</a:t>
            </a:r>
            <a:r>
              <a:rPr lang="en-US" altLang="en-US" sz="2200" dirty="0"/>
              <a:t> is still poorly understood</a:t>
            </a:r>
          </a:p>
          <a:p>
            <a:pPr>
              <a:lnSpc>
                <a:spcPct val="80000"/>
              </a:lnSpc>
            </a:pPr>
            <a:r>
              <a:rPr lang="en-US" altLang="en-US" sz="2200" dirty="0" err="1"/>
              <a:t>Methuosis</a:t>
            </a:r>
            <a:r>
              <a:rPr lang="en-US" altLang="en-US" sz="2200" dirty="0"/>
              <a:t> (over-feeding) and anti-</a:t>
            </a:r>
            <a:r>
              <a:rPr lang="en-US" altLang="en-US" sz="2200" dirty="0" err="1"/>
              <a:t>methuosis</a:t>
            </a:r>
            <a:r>
              <a:rPr lang="en-US" altLang="en-US" sz="2200" dirty="0"/>
              <a:t> (starvation) may be </a:t>
            </a:r>
            <a:r>
              <a:rPr lang="en-US" altLang="en-US" sz="2200" i="1" dirty="0"/>
              <a:t>druggable exploitable </a:t>
            </a:r>
            <a:r>
              <a:rPr lang="en-US" altLang="en-US" sz="2200" dirty="0"/>
              <a:t>mechs. to address “</a:t>
            </a:r>
            <a:r>
              <a:rPr lang="en-US" altLang="ja-JP" sz="2200" dirty="0"/>
              <a:t>undruggable</a:t>
            </a:r>
            <a:r>
              <a:rPr lang="en-US" altLang="en-US" sz="2200" dirty="0"/>
              <a:t>”</a:t>
            </a:r>
            <a:r>
              <a:rPr lang="en-US" altLang="ja-JP" sz="2200" dirty="0"/>
              <a:t> Ras cancers</a:t>
            </a:r>
            <a:endParaRPr lang="en-US" altLang="en-US" sz="22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4AC5F492-9DF5-F335-BE91-933164D7FA81}"/>
              </a:ext>
            </a:extLst>
          </p:cNvPr>
          <p:cNvSpPr>
            <a:spLocks noGrp="1" noChangeArrowheads="1"/>
          </p:cNvSpPr>
          <p:nvPr>
            <p:ph type="title"/>
          </p:nvPr>
        </p:nvSpPr>
        <p:spPr>
          <a:xfrm>
            <a:off x="698500" y="254620"/>
            <a:ext cx="8229600" cy="652462"/>
          </a:xfrm>
        </p:spPr>
        <p:txBody>
          <a:bodyPr/>
          <a:lstStyle/>
          <a:p>
            <a:r>
              <a:rPr lang="en-US" altLang="en-US" sz="2800" b="1" dirty="0"/>
              <a:t>Why target the process of </a:t>
            </a:r>
            <a:r>
              <a:rPr lang="en-US" altLang="en-US" sz="2800" b="1" dirty="0" err="1"/>
              <a:t>Macropinocytosis</a:t>
            </a:r>
            <a:r>
              <a:rPr lang="en-US" altLang="en-US" sz="2800" b="1" dirty="0"/>
              <a:t> (MP)? </a:t>
            </a:r>
          </a:p>
        </p:txBody>
      </p:sp>
      <p:sp>
        <p:nvSpPr>
          <p:cNvPr id="66562" name="Content Placeholder 2">
            <a:extLst>
              <a:ext uri="{FF2B5EF4-FFF2-40B4-BE49-F238E27FC236}">
                <a16:creationId xmlns:a16="http://schemas.microsoft.com/office/drawing/2014/main" id="{39B95A53-8D82-0B79-859D-7EA996C95EE2}"/>
              </a:ext>
            </a:extLst>
          </p:cNvPr>
          <p:cNvSpPr>
            <a:spLocks noGrp="1" noChangeArrowheads="1"/>
          </p:cNvSpPr>
          <p:nvPr>
            <p:ph idx="1"/>
          </p:nvPr>
        </p:nvSpPr>
        <p:spPr>
          <a:xfrm>
            <a:off x="457200" y="1193800"/>
            <a:ext cx="8470900" cy="4669118"/>
          </a:xfrm>
        </p:spPr>
        <p:txBody>
          <a:bodyPr>
            <a:noAutofit/>
          </a:bodyPr>
          <a:lstStyle/>
          <a:p>
            <a:pPr>
              <a:lnSpc>
                <a:spcPct val="80000"/>
              </a:lnSpc>
            </a:pPr>
            <a:r>
              <a:rPr lang="en-US" altLang="en-US" sz="2400" dirty="0"/>
              <a:t>Compared with phagocytosis and </a:t>
            </a:r>
            <a:r>
              <a:rPr lang="en-US" altLang="en-US" sz="2400" dirty="0" err="1"/>
              <a:t>clathrin</a:t>
            </a:r>
            <a:r>
              <a:rPr lang="en-US" altLang="en-US" sz="2400" dirty="0"/>
              <a:t>-dependent endocytosis, </a:t>
            </a:r>
            <a:r>
              <a:rPr lang="en-US" altLang="en-US" sz="2400" dirty="0" err="1"/>
              <a:t>macropinocytosis</a:t>
            </a:r>
            <a:r>
              <a:rPr lang="en-US" altLang="en-US" sz="2400" dirty="0"/>
              <a:t> is still poorly understood</a:t>
            </a:r>
          </a:p>
          <a:p>
            <a:pPr>
              <a:lnSpc>
                <a:spcPct val="80000"/>
              </a:lnSpc>
            </a:pPr>
            <a:r>
              <a:rPr lang="en-US" altLang="en-US" sz="2400" dirty="0"/>
              <a:t>MP= bulk uptake of nutrients from the EC space via non-receptor and non-</a:t>
            </a:r>
            <a:r>
              <a:rPr lang="en-US" altLang="en-US" sz="2400" dirty="0" err="1"/>
              <a:t>clathrin</a:t>
            </a:r>
            <a:r>
              <a:rPr lang="en-US" altLang="en-US" sz="2400" dirty="0"/>
              <a:t> mediated mechanisms</a:t>
            </a:r>
          </a:p>
          <a:p>
            <a:pPr>
              <a:lnSpc>
                <a:spcPct val="80000"/>
              </a:lnSpc>
            </a:pPr>
            <a:r>
              <a:rPr lang="en-US" altLang="en-US" sz="2400" dirty="0"/>
              <a:t>Oncogenic Ras proteins have been shown to stimulate cellular fluid phase uptake via MP to meet cancer’s increased metabolic demands</a:t>
            </a:r>
          </a:p>
          <a:p>
            <a:pPr>
              <a:lnSpc>
                <a:spcPct val="80000"/>
              </a:lnSpc>
            </a:pPr>
            <a:r>
              <a:rPr lang="en-US" altLang="en-US" sz="2000" dirty="0"/>
              <a:t>Ras-transformed cancer cells use the process of </a:t>
            </a:r>
            <a:r>
              <a:rPr lang="en-US" altLang="en-US" sz="2000" dirty="0" err="1"/>
              <a:t>macropinocytosis</a:t>
            </a:r>
            <a:r>
              <a:rPr lang="en-US" altLang="en-US" sz="2000" dirty="0"/>
              <a:t> to transport several extracellular proteins into the cell</a:t>
            </a:r>
          </a:p>
          <a:p>
            <a:pPr>
              <a:lnSpc>
                <a:spcPct val="80000"/>
              </a:lnSpc>
            </a:pPr>
            <a:r>
              <a:rPr lang="en-US" altLang="en-US" sz="2400" dirty="0"/>
              <a:t>MP-internalized protein undergoes proteolytic cleavage, yielding amino acids including glutamine which enters several pathways of central carbon metabolism </a:t>
            </a:r>
          </a:p>
          <a:p>
            <a:pPr>
              <a:lnSpc>
                <a:spcPct val="80000"/>
              </a:lnSpc>
            </a:pPr>
            <a:r>
              <a:rPr lang="en-US" altLang="en-US" sz="2400" dirty="0"/>
              <a:t>Increased sensitivity to glutamine deprivation is a hallmark of cancer cells that express oncogenic mutant Ras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50B82CCF-B362-9792-6559-0E157B09D2DD}"/>
              </a:ext>
            </a:extLst>
          </p:cNvPr>
          <p:cNvSpPr>
            <a:spLocks noGrp="1" noChangeArrowheads="1"/>
          </p:cNvSpPr>
          <p:nvPr>
            <p:ph type="title"/>
          </p:nvPr>
        </p:nvSpPr>
        <p:spPr>
          <a:xfrm>
            <a:off x="1075765" y="146144"/>
            <a:ext cx="7852335" cy="652462"/>
          </a:xfrm>
        </p:spPr>
        <p:txBody>
          <a:bodyPr/>
          <a:lstStyle/>
          <a:p>
            <a:r>
              <a:rPr lang="en-US" altLang="en-US" sz="2800" b="1" dirty="0"/>
              <a:t>Is RAS druggable via </a:t>
            </a:r>
            <a:r>
              <a:rPr lang="en-US" altLang="en-US" sz="2800" b="1" dirty="0" err="1"/>
              <a:t>macropinocytosis</a:t>
            </a:r>
            <a:r>
              <a:rPr lang="en-US" altLang="en-US" sz="2800" b="1" dirty="0"/>
              <a:t>?</a:t>
            </a:r>
          </a:p>
        </p:txBody>
      </p:sp>
      <p:sp>
        <p:nvSpPr>
          <p:cNvPr id="67586" name="Content Placeholder 2">
            <a:extLst>
              <a:ext uri="{FF2B5EF4-FFF2-40B4-BE49-F238E27FC236}">
                <a16:creationId xmlns:a16="http://schemas.microsoft.com/office/drawing/2014/main" id="{9A87212A-3CBC-0319-EA29-92EB6C134DFC}"/>
              </a:ext>
            </a:extLst>
          </p:cNvPr>
          <p:cNvSpPr>
            <a:spLocks noGrp="1" noChangeArrowheads="1"/>
          </p:cNvSpPr>
          <p:nvPr>
            <p:ph idx="1"/>
          </p:nvPr>
        </p:nvSpPr>
        <p:spPr>
          <a:xfrm>
            <a:off x="457200" y="1193800"/>
            <a:ext cx="8470900" cy="5359400"/>
          </a:xfrm>
        </p:spPr>
        <p:txBody>
          <a:bodyPr/>
          <a:lstStyle/>
          <a:p>
            <a:pPr>
              <a:lnSpc>
                <a:spcPct val="80000"/>
              </a:lnSpc>
            </a:pPr>
            <a:r>
              <a:rPr lang="en-US" altLang="en-US" sz="2200" dirty="0"/>
              <a:t>Ras or RAC activation in GBM cells increases MPs</a:t>
            </a:r>
          </a:p>
          <a:p>
            <a:pPr>
              <a:lnSpc>
                <a:spcPct val="80000"/>
              </a:lnSpc>
            </a:pPr>
            <a:r>
              <a:rPr lang="en-US" altLang="en-US" sz="2200" dirty="0" err="1"/>
              <a:t>Kitambi</a:t>
            </a:r>
            <a:r>
              <a:rPr lang="en-US" altLang="en-US" sz="2200" dirty="0"/>
              <a:t>, et al,</a:t>
            </a:r>
            <a:r>
              <a:rPr lang="en-US" altLang="en-US" sz="2200" i="1" dirty="0"/>
              <a:t> Cell </a:t>
            </a:r>
            <a:r>
              <a:rPr lang="en-US" altLang="en-US" sz="2200" dirty="0"/>
              <a:t>2014 screened 1364 compounds using primary human GBM cells -&gt; 234 hits -&gt; 17 lead compounds (counter screen in zebrafish and </a:t>
            </a:r>
            <a:r>
              <a:rPr lang="en-US" altLang="en-US" sz="2200" dirty="0" err="1"/>
              <a:t>huESCs</a:t>
            </a:r>
            <a:r>
              <a:rPr lang="en-US" altLang="en-US" sz="2200" dirty="0"/>
              <a:t>). Top hit was the compound, </a:t>
            </a:r>
            <a:r>
              <a:rPr lang="en-US" altLang="en-US" sz="2200" b="1" dirty="0" err="1">
                <a:solidFill>
                  <a:schemeClr val="accent1"/>
                </a:solidFill>
              </a:rPr>
              <a:t>Vacquinol</a:t>
            </a:r>
            <a:endParaRPr lang="en-US" altLang="en-US" sz="2200" b="1" dirty="0">
              <a:solidFill>
                <a:schemeClr val="accent1"/>
              </a:solidFill>
            </a:endParaRPr>
          </a:p>
          <a:p>
            <a:pPr>
              <a:lnSpc>
                <a:spcPct val="80000"/>
              </a:lnSpc>
            </a:pPr>
            <a:r>
              <a:rPr lang="en-US" altLang="en-US" sz="2200" b="1" dirty="0">
                <a:solidFill>
                  <a:schemeClr val="accent1"/>
                </a:solidFill>
              </a:rPr>
              <a:t>MOMIPP </a:t>
            </a:r>
            <a:r>
              <a:rPr lang="en-US" altLang="en-US" sz="2200" dirty="0"/>
              <a:t>(</a:t>
            </a:r>
            <a:r>
              <a:rPr lang="en-US" altLang="en-US" sz="2200" dirty="0" err="1"/>
              <a:t>Overmyer</a:t>
            </a:r>
            <a:r>
              <a:rPr lang="en-US" altLang="en-US" sz="2200" dirty="0"/>
              <a:t> 2008) induced a unique form of cell death known as </a:t>
            </a:r>
            <a:r>
              <a:rPr lang="en-US" altLang="en-US" sz="2200" b="1" i="1" dirty="0" err="1"/>
              <a:t>methuosis</a:t>
            </a:r>
            <a:r>
              <a:rPr lang="en-US" altLang="en-US" sz="2200" dirty="0"/>
              <a:t> (from the Greek term, drink to intoxication) re: massive numbers of enlarged intracellular </a:t>
            </a:r>
            <a:r>
              <a:rPr lang="en-US" altLang="en-US" sz="2200" dirty="0" err="1"/>
              <a:t>macropinosomes</a:t>
            </a:r>
            <a:r>
              <a:rPr lang="en-US" altLang="en-US" sz="2200" dirty="0"/>
              <a:t> -&gt; cell death</a:t>
            </a:r>
          </a:p>
          <a:p>
            <a:pPr>
              <a:lnSpc>
                <a:spcPct val="80000"/>
              </a:lnSpc>
            </a:pPr>
            <a:r>
              <a:rPr lang="en-US" altLang="en-US" sz="2200" dirty="0"/>
              <a:t>Divergent SAR and MOA for the two drugs (MKK4)</a:t>
            </a:r>
          </a:p>
          <a:p>
            <a:pPr>
              <a:lnSpc>
                <a:spcPct val="80000"/>
              </a:lnSpc>
            </a:pPr>
            <a:r>
              <a:rPr lang="en-US" altLang="en-US" sz="2200" dirty="0"/>
              <a:t>Vacquinol-1 highly stable, plasma t</a:t>
            </a:r>
            <a:r>
              <a:rPr lang="en-US" altLang="en-US" sz="1500" dirty="0"/>
              <a:t>1/2 ~</a:t>
            </a:r>
            <a:r>
              <a:rPr lang="en-US" altLang="en-US" sz="2200" dirty="0"/>
              <a:t>52 </a:t>
            </a:r>
            <a:r>
              <a:rPr lang="en-US" altLang="en-US" sz="2200" dirty="0" err="1"/>
              <a:t>hrs</a:t>
            </a:r>
            <a:r>
              <a:rPr lang="en-US" altLang="en-US" sz="2200" dirty="0"/>
              <a:t>, excellent oral bioavailability and good BBB penetration</a:t>
            </a:r>
          </a:p>
          <a:p>
            <a:pPr>
              <a:lnSpc>
                <a:spcPct val="80000"/>
              </a:lnSpc>
            </a:pPr>
            <a:r>
              <a:rPr lang="en-US" altLang="en-US" sz="2200" dirty="0"/>
              <a:t>Mice harboring orthotopic tumor xenografts displayed significantly longer survival and dramatic tumor responses</a:t>
            </a:r>
          </a:p>
          <a:p>
            <a:pPr>
              <a:lnSpc>
                <a:spcPct val="80000"/>
              </a:lnSpc>
            </a:pPr>
            <a:r>
              <a:rPr lang="en-US" altLang="en-US" sz="2200" dirty="0" err="1"/>
              <a:t>Methuosis</a:t>
            </a:r>
            <a:r>
              <a:rPr lang="en-US" altLang="en-US" sz="2200" dirty="0"/>
              <a:t> and anti-</a:t>
            </a:r>
            <a:r>
              <a:rPr lang="en-US" altLang="en-US" sz="2200" dirty="0" err="1"/>
              <a:t>methuosis</a:t>
            </a:r>
            <a:r>
              <a:rPr lang="en-US" altLang="en-US" sz="2200" dirty="0"/>
              <a:t> are </a:t>
            </a:r>
            <a:r>
              <a:rPr lang="en-US" altLang="en-US" sz="2200" i="1" dirty="0"/>
              <a:t>druggable and exploitable </a:t>
            </a:r>
            <a:r>
              <a:rPr lang="en-US" altLang="en-US" sz="2200" dirty="0"/>
              <a:t>mechanisms to address “</a:t>
            </a:r>
            <a:r>
              <a:rPr lang="en-US" altLang="ja-JP" sz="2200" dirty="0"/>
              <a:t>undruggable</a:t>
            </a:r>
            <a:r>
              <a:rPr lang="en-US" altLang="en-US" sz="2200" dirty="0"/>
              <a:t>”</a:t>
            </a:r>
            <a:r>
              <a:rPr lang="en-US" altLang="ja-JP" sz="2200" dirty="0"/>
              <a:t> Ras cancers</a:t>
            </a:r>
            <a:endParaRPr lang="en-US" altLang="en-US" sz="22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24D9F-4E9C-CD4D-A532-193541220777}"/>
              </a:ext>
            </a:extLst>
          </p:cNvPr>
          <p:cNvSpPr>
            <a:spLocks noGrp="1"/>
          </p:cNvSpPr>
          <p:nvPr>
            <p:ph type="title"/>
          </p:nvPr>
        </p:nvSpPr>
        <p:spPr>
          <a:xfrm>
            <a:off x="254000" y="274638"/>
            <a:ext cx="8636000" cy="474662"/>
          </a:xfrm>
        </p:spPr>
        <p:txBody>
          <a:bodyPr>
            <a:normAutofit fontScale="90000"/>
          </a:bodyPr>
          <a:lstStyle/>
          <a:p>
            <a:pPr>
              <a:defRPr/>
            </a:pPr>
            <a:r>
              <a:rPr lang="en-US" sz="3200" b="1" dirty="0"/>
              <a:t>What role does Macropinocytosis (MP) play in cancer?</a:t>
            </a:r>
          </a:p>
        </p:txBody>
      </p:sp>
      <p:sp>
        <p:nvSpPr>
          <p:cNvPr id="68610" name="Content Placeholder 2">
            <a:extLst>
              <a:ext uri="{FF2B5EF4-FFF2-40B4-BE49-F238E27FC236}">
                <a16:creationId xmlns:a16="http://schemas.microsoft.com/office/drawing/2014/main" id="{4E5B1117-2ACC-FA55-FCF4-DB7021218616}"/>
              </a:ext>
            </a:extLst>
          </p:cNvPr>
          <p:cNvSpPr>
            <a:spLocks noGrp="1" noChangeArrowheads="1"/>
          </p:cNvSpPr>
          <p:nvPr>
            <p:ph idx="1"/>
          </p:nvPr>
        </p:nvSpPr>
        <p:spPr>
          <a:xfrm>
            <a:off x="228600" y="1143000"/>
            <a:ext cx="2641600" cy="4965700"/>
          </a:xfrm>
        </p:spPr>
        <p:txBody>
          <a:bodyPr/>
          <a:lstStyle/>
          <a:p>
            <a:r>
              <a:rPr lang="en-US" altLang="en-US" sz="1600" dirty="0"/>
              <a:t>Mass uptake of solute molecules as cargo enters endocytic -&gt; lysosome pathway</a:t>
            </a:r>
          </a:p>
          <a:p>
            <a:endParaRPr lang="en-US" altLang="en-US" sz="1600" dirty="0"/>
          </a:p>
          <a:p>
            <a:r>
              <a:rPr lang="en-US" altLang="en-US" sz="1600" dirty="0"/>
              <a:t>Mutant </a:t>
            </a:r>
            <a:r>
              <a:rPr lang="en-US" altLang="en-US" sz="1600" i="1" dirty="0"/>
              <a:t>RAS</a:t>
            </a:r>
            <a:r>
              <a:rPr lang="en-US" altLang="en-US" sz="1600" dirty="0"/>
              <a:t> has a poor clinical prognosis</a:t>
            </a:r>
          </a:p>
          <a:p>
            <a:endParaRPr lang="en-US" altLang="en-US" sz="1600" dirty="0"/>
          </a:p>
          <a:p>
            <a:r>
              <a:rPr lang="en-US" altLang="en-US" sz="1600" dirty="0"/>
              <a:t>Oncogenic </a:t>
            </a:r>
            <a:r>
              <a:rPr lang="en-US" altLang="en-US" sz="1600" i="1" dirty="0"/>
              <a:t>HRAS</a:t>
            </a:r>
            <a:r>
              <a:rPr lang="en-US" altLang="en-US" sz="1600" dirty="0"/>
              <a:t> (G12D) transformed HeLa cells (</a:t>
            </a:r>
            <a:r>
              <a:rPr lang="en-US" altLang="en-US" sz="1600" dirty="0" err="1"/>
              <a:t>tet</a:t>
            </a:r>
            <a:r>
              <a:rPr lang="en-US" altLang="en-US" sz="1600" dirty="0"/>
              <a:t>-regulated promoter) have greatly increased rate of micropinocytosis (MP)</a:t>
            </a:r>
          </a:p>
          <a:p>
            <a:endParaRPr lang="en-US" altLang="en-US" sz="1600" dirty="0"/>
          </a:p>
          <a:p>
            <a:r>
              <a:rPr lang="en-US" altLang="en-US" sz="1800" b="1" dirty="0">
                <a:solidFill>
                  <a:schemeClr val="accent1"/>
                </a:solidFill>
              </a:rPr>
              <a:t>Inhibiting MP in tumors presents a </a:t>
            </a:r>
            <a:r>
              <a:rPr lang="en-US" altLang="en-US" sz="1800" b="1" i="1" dirty="0">
                <a:solidFill>
                  <a:schemeClr val="accent1"/>
                </a:solidFill>
              </a:rPr>
              <a:t>novel therapeutic approach</a:t>
            </a:r>
          </a:p>
        </p:txBody>
      </p:sp>
      <p:pic>
        <p:nvPicPr>
          <p:cNvPr id="68611" name="Picture 4" descr="fphys-06-00038-g003.jpg">
            <a:extLst>
              <a:ext uri="{FF2B5EF4-FFF2-40B4-BE49-F238E27FC236}">
                <a16:creationId xmlns:a16="http://schemas.microsoft.com/office/drawing/2014/main" id="{05A1A896-D254-FEBE-72E0-E8B94DD0D1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7200" y="990600"/>
            <a:ext cx="60325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59931D-EBBD-4F43-BF67-9DF9139E56A0}"/>
              </a:ext>
            </a:extLst>
          </p:cNvPr>
          <p:cNvSpPr>
            <a:spLocks noGrp="1"/>
          </p:cNvSpPr>
          <p:nvPr>
            <p:ph type="title"/>
          </p:nvPr>
        </p:nvSpPr>
        <p:spPr>
          <a:xfrm>
            <a:off x="457200" y="274638"/>
            <a:ext cx="8355013" cy="665162"/>
          </a:xfrm>
        </p:spPr>
        <p:txBody>
          <a:bodyPr>
            <a:normAutofit/>
          </a:bodyPr>
          <a:lstStyle/>
          <a:p>
            <a:pPr>
              <a:defRPr/>
            </a:pPr>
            <a:r>
              <a:rPr lang="en-US" sz="2800" b="1" dirty="0"/>
              <a:t>Measuring macropinocytosis with TMR-Dextran uptake</a:t>
            </a:r>
          </a:p>
        </p:txBody>
      </p:sp>
      <p:sp>
        <p:nvSpPr>
          <p:cNvPr id="6" name="Content Placeholder 5">
            <a:extLst>
              <a:ext uri="{FF2B5EF4-FFF2-40B4-BE49-F238E27FC236}">
                <a16:creationId xmlns:a16="http://schemas.microsoft.com/office/drawing/2014/main" id="{BD8048EC-7012-E543-8588-4E1255480D1F}"/>
              </a:ext>
            </a:extLst>
          </p:cNvPr>
          <p:cNvSpPr>
            <a:spLocks noGrp="1"/>
          </p:cNvSpPr>
          <p:nvPr>
            <p:ph idx="1"/>
          </p:nvPr>
        </p:nvSpPr>
        <p:spPr>
          <a:xfrm>
            <a:off x="381000" y="5029200"/>
            <a:ext cx="8355013" cy="1447800"/>
          </a:xfrm>
        </p:spPr>
        <p:txBody>
          <a:bodyPr>
            <a:normAutofit/>
          </a:bodyPr>
          <a:lstStyle/>
          <a:p>
            <a:pPr>
              <a:buFont typeface="Arial"/>
              <a:buChar char="•"/>
              <a:defRPr/>
            </a:pPr>
            <a:r>
              <a:rPr lang="en-US" sz="1800" dirty="0"/>
              <a:t>TMR-Dextran (lysine-fixable) is added to the culture media for 30 minutes</a:t>
            </a:r>
          </a:p>
          <a:p>
            <a:pPr>
              <a:buFont typeface="Arial"/>
              <a:buChar char="•"/>
              <a:defRPr/>
            </a:pPr>
            <a:r>
              <a:rPr lang="en-US" sz="1800" dirty="0"/>
              <a:t>Cells washed extensively, fixed and imaged on </a:t>
            </a:r>
            <a:r>
              <a:rPr lang="en-US" sz="1800" dirty="0" err="1"/>
              <a:t>INCell</a:t>
            </a:r>
            <a:r>
              <a:rPr lang="en-US" sz="1800" dirty="0"/>
              <a:t> 6000 confocal imager</a:t>
            </a:r>
          </a:p>
          <a:p>
            <a:pPr>
              <a:buFont typeface="Arial"/>
              <a:buChar char="•"/>
              <a:defRPr/>
            </a:pPr>
            <a:r>
              <a:rPr lang="en-US" sz="1800" dirty="0"/>
              <a:t>Macropinosome puncta quantified using GE Developer software, along with information regarding cell number and cell health.</a:t>
            </a:r>
          </a:p>
          <a:p>
            <a:pPr marL="0" indent="0">
              <a:buFontTx/>
              <a:buNone/>
              <a:defRPr/>
            </a:pPr>
            <a:endParaRPr lang="en-US" sz="1800" dirty="0"/>
          </a:p>
        </p:txBody>
      </p:sp>
      <p:pic>
        <p:nvPicPr>
          <p:cNvPr id="70659" name="Picture 18">
            <a:extLst>
              <a:ext uri="{FF2B5EF4-FFF2-40B4-BE49-F238E27FC236}">
                <a16:creationId xmlns:a16="http://schemas.microsoft.com/office/drawing/2014/main" id="{79EF5337-F97F-11A7-C30F-0134042AA5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92575" y="1554163"/>
            <a:ext cx="4719638"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6" descr="Slide1.tiff">
            <a:extLst>
              <a:ext uri="{FF2B5EF4-FFF2-40B4-BE49-F238E27FC236}">
                <a16:creationId xmlns:a16="http://schemas.microsoft.com/office/drawing/2014/main" id="{3964F626-46D8-B23F-F2A3-26B82CD8B2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725" y="1135063"/>
            <a:ext cx="3546475"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1D2BEF06-5A5B-7794-50EF-0A2A53A34332}"/>
              </a:ext>
            </a:extLst>
          </p:cNvPr>
          <p:cNvSpPr>
            <a:spLocks noGrp="1" noChangeArrowheads="1"/>
          </p:cNvSpPr>
          <p:nvPr>
            <p:ph type="title"/>
          </p:nvPr>
        </p:nvSpPr>
        <p:spPr/>
        <p:txBody>
          <a:bodyPr/>
          <a:lstStyle/>
          <a:p>
            <a:r>
              <a:rPr lang="en-US" altLang="en-US" sz="3600"/>
              <a:t>siRNA: Advantages and Disadvantages</a:t>
            </a:r>
          </a:p>
        </p:txBody>
      </p:sp>
      <p:pic>
        <p:nvPicPr>
          <p:cNvPr id="72706" name="Content Placeholder 1">
            <a:extLst>
              <a:ext uri="{FF2B5EF4-FFF2-40B4-BE49-F238E27FC236}">
                <a16:creationId xmlns:a16="http://schemas.microsoft.com/office/drawing/2014/main" id="{90AE2607-03CE-7750-DB23-99018B59844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982788"/>
            <a:ext cx="7772400" cy="4111625"/>
          </a:xfr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4D00FA7F-7E50-2F37-FC90-BF4AE76ABABB}"/>
              </a:ext>
            </a:extLst>
          </p:cNvPr>
          <p:cNvSpPr>
            <a:spLocks noGrp="1" noChangeArrowheads="1"/>
          </p:cNvSpPr>
          <p:nvPr>
            <p:ph type="title"/>
          </p:nvPr>
        </p:nvSpPr>
        <p:spPr>
          <a:xfrm>
            <a:off x="685800" y="304800"/>
            <a:ext cx="7772400" cy="990600"/>
          </a:xfrm>
        </p:spPr>
        <p:txBody>
          <a:bodyPr>
            <a:normAutofit/>
          </a:bodyPr>
          <a:lstStyle/>
          <a:p>
            <a:pPr algn="ctr"/>
            <a:r>
              <a:rPr lang="en-US" altLang="en-US" sz="3200" b="1" dirty="0"/>
              <a:t>High-Content </a:t>
            </a:r>
            <a:r>
              <a:rPr lang="en-US" altLang="en-US" sz="3200" b="1" dirty="0" err="1"/>
              <a:t>Macropinocytosis</a:t>
            </a:r>
            <a:r>
              <a:rPr lang="en-US" altLang="en-US" sz="3200" b="1" dirty="0"/>
              <a:t>:</a:t>
            </a:r>
            <a:br>
              <a:rPr lang="en-US" altLang="en-US" sz="3200" b="1" dirty="0"/>
            </a:br>
            <a:r>
              <a:rPr lang="en-US" altLang="en-US" sz="3200" b="1" dirty="0"/>
              <a:t>Assay details</a:t>
            </a:r>
          </a:p>
        </p:txBody>
      </p:sp>
      <p:sp>
        <p:nvSpPr>
          <p:cNvPr id="73730" name="Content Placeholder 2">
            <a:extLst>
              <a:ext uri="{FF2B5EF4-FFF2-40B4-BE49-F238E27FC236}">
                <a16:creationId xmlns:a16="http://schemas.microsoft.com/office/drawing/2014/main" id="{2A1D5FA0-47DB-7E23-6EC8-698C807B92B2}"/>
              </a:ext>
            </a:extLst>
          </p:cNvPr>
          <p:cNvSpPr>
            <a:spLocks noGrp="1" noChangeArrowheads="1"/>
          </p:cNvSpPr>
          <p:nvPr>
            <p:ph idx="1"/>
          </p:nvPr>
        </p:nvSpPr>
        <p:spPr>
          <a:xfrm>
            <a:off x="457200" y="1600200"/>
            <a:ext cx="8343900" cy="4686300"/>
          </a:xfrm>
        </p:spPr>
        <p:txBody>
          <a:bodyPr/>
          <a:lstStyle/>
          <a:p>
            <a:r>
              <a:rPr lang="en-US" altLang="en-US" sz="2400" dirty="0"/>
              <a:t>A </a:t>
            </a:r>
            <a:r>
              <a:rPr lang="en-US" altLang="en-US" sz="2400" i="1" dirty="0"/>
              <a:t>short time course </a:t>
            </a:r>
            <a:r>
              <a:rPr lang="en-US" altLang="en-US" sz="2400" dirty="0"/>
              <a:t>of 30 minutes re: so that other mechanisms (endocytosis) won’t have a major contribution to uptake.</a:t>
            </a:r>
          </a:p>
          <a:p>
            <a:endParaRPr lang="en-US" altLang="en-US" sz="2400" dirty="0"/>
          </a:p>
          <a:p>
            <a:r>
              <a:rPr lang="en-US" altLang="en-US" sz="2400" dirty="0"/>
              <a:t>Fairly low concentration of TMR-Dextran used (250mg/ml) providing low background considerable $ savings</a:t>
            </a:r>
          </a:p>
          <a:p>
            <a:endParaRPr lang="en-US" altLang="en-US" sz="2400" dirty="0"/>
          </a:p>
          <a:p>
            <a:r>
              <a:rPr lang="en-US" altLang="en-US" sz="2400" dirty="0"/>
              <a:t> A automated plate washer was set-up such that we could wash cells 6x to remove unbound dextran (and not lose the cells)</a:t>
            </a:r>
          </a:p>
          <a:p>
            <a:endParaRPr lang="en-US" altLang="en-US" sz="2400" dirty="0"/>
          </a:p>
          <a:p>
            <a:r>
              <a:rPr lang="en-US" altLang="en-US" sz="2400" dirty="0"/>
              <a:t>Corning </a:t>
            </a:r>
            <a:r>
              <a:rPr lang="en-US" altLang="en-US" sz="2400" dirty="0" err="1"/>
              <a:t>CellBind</a:t>
            </a:r>
            <a:r>
              <a:rPr lang="en-US" altLang="en-US" sz="2400" dirty="0"/>
              <a:t> plates improved cell attachment</a:t>
            </a:r>
            <a:endParaRPr lang="en-US" altLang="en-US" sz="28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7AFEFFEE-5437-3970-937F-14C7D3AE2AC1}"/>
              </a:ext>
            </a:extLst>
          </p:cNvPr>
          <p:cNvSpPr>
            <a:spLocks noGrp="1" noChangeArrowheads="1"/>
          </p:cNvSpPr>
          <p:nvPr>
            <p:ph type="title"/>
          </p:nvPr>
        </p:nvSpPr>
        <p:spPr>
          <a:xfrm>
            <a:off x="735293" y="288085"/>
            <a:ext cx="8467725" cy="496887"/>
          </a:xfrm>
        </p:spPr>
        <p:txBody>
          <a:bodyPr/>
          <a:lstStyle/>
          <a:p>
            <a:r>
              <a:rPr lang="en-US" altLang="en-US" sz="2800" b="1" dirty="0"/>
              <a:t>Determining which High-Content measure to use</a:t>
            </a:r>
          </a:p>
        </p:txBody>
      </p:sp>
      <p:sp>
        <p:nvSpPr>
          <p:cNvPr id="7" name="Content Placeholder 6">
            <a:extLst>
              <a:ext uri="{FF2B5EF4-FFF2-40B4-BE49-F238E27FC236}">
                <a16:creationId xmlns:a16="http://schemas.microsoft.com/office/drawing/2014/main" id="{C8BA71BC-B9A6-594B-82DC-D18C56DD0EAE}"/>
              </a:ext>
            </a:extLst>
          </p:cNvPr>
          <p:cNvSpPr>
            <a:spLocks noGrp="1"/>
          </p:cNvSpPr>
          <p:nvPr>
            <p:ph idx="1"/>
          </p:nvPr>
        </p:nvSpPr>
        <p:spPr>
          <a:xfrm>
            <a:off x="307975" y="4835525"/>
            <a:ext cx="8518525" cy="1870075"/>
          </a:xfrm>
        </p:spPr>
        <p:txBody>
          <a:bodyPr>
            <a:normAutofit fontScale="92500" lnSpcReduction="10000"/>
          </a:bodyPr>
          <a:lstStyle/>
          <a:p>
            <a:pPr>
              <a:buFont typeface="Arial"/>
              <a:buChar char="•"/>
              <a:defRPr/>
            </a:pPr>
            <a:r>
              <a:rPr lang="en-US" sz="2000" b="1" dirty="0"/>
              <a:t>Spot Intensity </a:t>
            </a:r>
            <a:r>
              <a:rPr lang="en-US" sz="2000" dirty="0"/>
              <a:t>per cell selected as the primary endpoint because it gave greatest difference between negative control and Rac1 siRNA</a:t>
            </a:r>
          </a:p>
          <a:p>
            <a:pPr>
              <a:buFont typeface="Arial"/>
              <a:buChar char="•"/>
              <a:defRPr/>
            </a:pPr>
            <a:r>
              <a:rPr lang="en-US" sz="2000" dirty="0"/>
              <a:t>Specific </a:t>
            </a:r>
            <a:r>
              <a:rPr lang="en-US" sz="2000" dirty="0" err="1"/>
              <a:t>siRNAs</a:t>
            </a:r>
            <a:r>
              <a:rPr lang="en-US" sz="2000" dirty="0"/>
              <a:t> were chosen for confirmation if the primary screen result was &gt;70% inhibition of spot intensity per cell</a:t>
            </a:r>
          </a:p>
          <a:p>
            <a:pPr>
              <a:buFont typeface="Arial"/>
              <a:buChar char="•"/>
              <a:defRPr/>
            </a:pPr>
            <a:r>
              <a:rPr lang="en-US" sz="2000" dirty="0"/>
              <a:t>Blue: Control, Yellow: Dox, Red: </a:t>
            </a:r>
            <a:r>
              <a:rPr lang="en-US" sz="2000" i="1" dirty="0"/>
              <a:t>RAC1</a:t>
            </a:r>
            <a:r>
              <a:rPr lang="en-US" sz="2000" dirty="0"/>
              <a:t> siRNA, </a:t>
            </a:r>
          </a:p>
          <a:p>
            <a:pPr>
              <a:buFont typeface="Arial"/>
              <a:buChar char="•"/>
              <a:defRPr/>
            </a:pPr>
            <a:r>
              <a:rPr lang="en-US" sz="2000" dirty="0"/>
              <a:t>Green: Library, Purple: KIF11 siRNA</a:t>
            </a:r>
          </a:p>
        </p:txBody>
      </p:sp>
      <p:pic>
        <p:nvPicPr>
          <p:cNvPr id="74755" name="Picture 2" descr="cell count POC vs % spot area pos POC.png">
            <a:extLst>
              <a:ext uri="{FF2B5EF4-FFF2-40B4-BE49-F238E27FC236}">
                <a16:creationId xmlns:a16="http://schemas.microsoft.com/office/drawing/2014/main" id="{AFD05069-D2F0-2AD8-AE7F-BA42CB9B23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51000"/>
            <a:ext cx="357822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Box 3">
            <a:extLst>
              <a:ext uri="{FF2B5EF4-FFF2-40B4-BE49-F238E27FC236}">
                <a16:creationId xmlns:a16="http://schemas.microsoft.com/office/drawing/2014/main" id="{85D58770-EA0C-2451-5663-E32453DB966E}"/>
              </a:ext>
            </a:extLst>
          </p:cNvPr>
          <p:cNvSpPr txBox="1">
            <a:spLocks noChangeArrowheads="1"/>
          </p:cNvSpPr>
          <p:nvPr/>
        </p:nvSpPr>
        <p:spPr bwMode="auto">
          <a:xfrm>
            <a:off x="620713" y="1230313"/>
            <a:ext cx="3405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Cell count vs </a:t>
            </a:r>
            <a:r>
              <a:rPr lang="en-US" altLang="en-US" sz="1800" b="1"/>
              <a:t>spot area </a:t>
            </a:r>
            <a:r>
              <a:rPr lang="en-US" altLang="en-US" sz="1800"/>
              <a:t>per cell </a:t>
            </a:r>
          </a:p>
        </p:txBody>
      </p:sp>
      <p:sp>
        <p:nvSpPr>
          <p:cNvPr id="74757" name="TextBox 5">
            <a:extLst>
              <a:ext uri="{FF2B5EF4-FFF2-40B4-BE49-F238E27FC236}">
                <a16:creationId xmlns:a16="http://schemas.microsoft.com/office/drawing/2014/main" id="{8F83E8A1-B16C-2D87-5EC4-DA00236C9173}"/>
              </a:ext>
            </a:extLst>
          </p:cNvPr>
          <p:cNvSpPr txBox="1">
            <a:spLocks noChangeArrowheads="1"/>
          </p:cNvSpPr>
          <p:nvPr/>
        </p:nvSpPr>
        <p:spPr bwMode="auto">
          <a:xfrm>
            <a:off x="4492625" y="1230313"/>
            <a:ext cx="4430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a:t>Cell count vs </a:t>
            </a:r>
            <a:r>
              <a:rPr lang="en-US" altLang="en-US" sz="1800" b="1"/>
              <a:t>total spot intensity </a:t>
            </a:r>
            <a:r>
              <a:rPr lang="en-US" altLang="en-US" sz="1800"/>
              <a:t>per cell </a:t>
            </a:r>
          </a:p>
        </p:txBody>
      </p:sp>
      <p:pic>
        <p:nvPicPr>
          <p:cNvPr id="74758" name="Picture 8" descr="cell count POC vs spot int per cell POC.png">
            <a:extLst>
              <a:ext uri="{FF2B5EF4-FFF2-40B4-BE49-F238E27FC236}">
                <a16:creationId xmlns:a16="http://schemas.microsoft.com/office/drawing/2014/main" id="{94800BC3-00C3-6640-1261-41FBA619F58D}"/>
              </a:ext>
            </a:extLst>
          </p:cNvPr>
          <p:cNvPicPr>
            <a:picLocks noChangeAspect="1"/>
          </p:cNvPicPr>
          <p:nvPr/>
        </p:nvPicPr>
        <p:blipFill>
          <a:blip r:embed="rId4">
            <a:extLst>
              <a:ext uri="{28A0092B-C50C-407E-A947-70E740481C1C}">
                <a14:useLocalDpi xmlns:a14="http://schemas.microsoft.com/office/drawing/2010/main" val="0"/>
              </a:ext>
            </a:extLst>
          </a:blip>
          <a:srcRect t="4663" r="46967" b="26485"/>
          <a:stretch>
            <a:fillRect/>
          </a:stretch>
        </p:blipFill>
        <p:spPr bwMode="auto">
          <a:xfrm>
            <a:off x="4492625" y="1638300"/>
            <a:ext cx="364807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C7A57B0A-A4A8-0F3F-BCA6-BA59055213A8}"/>
              </a:ext>
            </a:extLst>
          </p:cNvPr>
          <p:cNvSpPr>
            <a:spLocks noGrp="1" noChangeArrowheads="1"/>
          </p:cNvSpPr>
          <p:nvPr>
            <p:ph type="title"/>
          </p:nvPr>
        </p:nvSpPr>
        <p:spPr>
          <a:xfrm>
            <a:off x="457200" y="250825"/>
            <a:ext cx="8229600" cy="744538"/>
          </a:xfrm>
        </p:spPr>
        <p:txBody>
          <a:bodyPr>
            <a:normAutofit fontScale="90000"/>
          </a:bodyPr>
          <a:lstStyle/>
          <a:p>
            <a:pPr algn="ctr"/>
            <a:r>
              <a:rPr lang="en-US" altLang="en-US" sz="2800" b="1" dirty="0"/>
              <a:t>KNIME used for data analysis, normalization and </a:t>
            </a:r>
            <a:br>
              <a:rPr lang="en-US" altLang="en-US" sz="2800" b="1" dirty="0"/>
            </a:br>
            <a:r>
              <a:rPr lang="en-US" altLang="en-US" sz="2800" b="1" dirty="0"/>
              <a:t>metadata integration </a:t>
            </a:r>
          </a:p>
        </p:txBody>
      </p:sp>
      <p:pic>
        <p:nvPicPr>
          <p:cNvPr id="76802" name="Picture 2" descr="Screen Shot 2014-06-24 at 1.05.40 PM.png">
            <a:extLst>
              <a:ext uri="{FF2B5EF4-FFF2-40B4-BE49-F238E27FC236}">
                <a16:creationId xmlns:a16="http://schemas.microsoft.com/office/drawing/2014/main" id="{393DDF69-CF02-E7EB-E60B-3AAE42C415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0188" y="2330450"/>
            <a:ext cx="2871787"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4" descr="NPI screen plate map.png">
            <a:extLst>
              <a:ext uri="{FF2B5EF4-FFF2-40B4-BE49-F238E27FC236}">
                <a16:creationId xmlns:a16="http://schemas.microsoft.com/office/drawing/2014/main" id="{86B5D1AF-C8B6-2AD5-B3F8-5C1244E535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1457325"/>
            <a:ext cx="209391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5" descr="NPI.png">
            <a:extLst>
              <a:ext uri="{FF2B5EF4-FFF2-40B4-BE49-F238E27FC236}">
                <a16:creationId xmlns:a16="http://schemas.microsoft.com/office/drawing/2014/main" id="{D703C7EF-077A-E35C-E00A-AD037CA5406C}"/>
              </a:ext>
            </a:extLst>
          </p:cNvPr>
          <p:cNvPicPr>
            <a:picLocks noChangeAspect="1"/>
          </p:cNvPicPr>
          <p:nvPr/>
        </p:nvPicPr>
        <p:blipFill>
          <a:blip r:embed="rId5">
            <a:extLst>
              <a:ext uri="{28A0092B-C50C-407E-A947-70E740481C1C}">
                <a14:useLocalDpi xmlns:a14="http://schemas.microsoft.com/office/drawing/2010/main" val="0"/>
              </a:ext>
            </a:extLst>
          </a:blip>
          <a:srcRect b="22791"/>
          <a:stretch>
            <a:fillRect/>
          </a:stretch>
        </p:blipFill>
        <p:spPr bwMode="auto">
          <a:xfrm>
            <a:off x="6284913" y="2809875"/>
            <a:ext cx="2181225"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05" name="Group 7">
            <a:extLst>
              <a:ext uri="{FF2B5EF4-FFF2-40B4-BE49-F238E27FC236}">
                <a16:creationId xmlns:a16="http://schemas.microsoft.com/office/drawing/2014/main" id="{B4D8D2B0-10C3-5ABC-0D0E-24B87E7A8B25}"/>
              </a:ext>
            </a:extLst>
          </p:cNvPr>
          <p:cNvGrpSpPr>
            <a:grpSpLocks/>
          </p:cNvGrpSpPr>
          <p:nvPr/>
        </p:nvGrpSpPr>
        <p:grpSpPr bwMode="auto">
          <a:xfrm>
            <a:off x="6016625" y="4608513"/>
            <a:ext cx="2805113" cy="1701800"/>
            <a:chOff x="103605" y="2053317"/>
            <a:chExt cx="9083020" cy="4494408"/>
          </a:xfrm>
        </p:grpSpPr>
        <p:pic>
          <p:nvPicPr>
            <p:cNvPr id="76823" name="Picture 8" descr="CONFIRM cell count to spot int Z.png">
              <a:extLst>
                <a:ext uri="{FF2B5EF4-FFF2-40B4-BE49-F238E27FC236}">
                  <a16:creationId xmlns:a16="http://schemas.microsoft.com/office/drawing/2014/main" id="{37E14201-BF99-BCC2-A2D9-38B9D8061A9C}"/>
                </a:ext>
              </a:extLst>
            </p:cNvPr>
            <p:cNvPicPr>
              <a:picLocks noChangeAspect="1"/>
            </p:cNvPicPr>
            <p:nvPr/>
          </p:nvPicPr>
          <p:blipFill>
            <a:blip r:embed="rId6">
              <a:extLst>
                <a:ext uri="{28A0092B-C50C-407E-A947-70E740481C1C}">
                  <a14:useLocalDpi xmlns:a14="http://schemas.microsoft.com/office/drawing/2010/main" val="0"/>
                </a:ext>
              </a:extLst>
            </a:blip>
            <a:srcRect t="10912"/>
            <a:stretch>
              <a:fillRect/>
            </a:stretch>
          </p:blipFill>
          <p:spPr bwMode="auto">
            <a:xfrm>
              <a:off x="103605" y="2053317"/>
              <a:ext cx="7956038" cy="449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BDAE3B51-B843-1E45-A2AC-1D42422C0261}"/>
                </a:ext>
              </a:extLst>
            </p:cNvPr>
            <p:cNvCxnSpPr/>
            <p:nvPr/>
          </p:nvCxnSpPr>
          <p:spPr>
            <a:xfrm>
              <a:off x="535395" y="3315272"/>
              <a:ext cx="7525489"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541455D5-91ED-2E48-92CC-408A8B8174D9}"/>
                </a:ext>
              </a:extLst>
            </p:cNvPr>
            <p:cNvCxnSpPr/>
            <p:nvPr/>
          </p:nvCxnSpPr>
          <p:spPr>
            <a:xfrm>
              <a:off x="535395" y="4120240"/>
              <a:ext cx="7525489" cy="0"/>
            </a:xfrm>
            <a:prstGeom prst="line">
              <a:avLst/>
            </a:prstGeom>
            <a:ln/>
          </p:spPr>
          <p:style>
            <a:lnRef idx="1">
              <a:schemeClr val="accent2"/>
            </a:lnRef>
            <a:fillRef idx="0">
              <a:schemeClr val="accent2"/>
            </a:fillRef>
            <a:effectRef idx="0">
              <a:schemeClr val="accent2"/>
            </a:effectRef>
            <a:fontRef idx="minor">
              <a:schemeClr val="tx1"/>
            </a:fontRef>
          </p:style>
        </p:cxnSp>
        <p:sp>
          <p:nvSpPr>
            <p:cNvPr id="76826" name="TextBox 11">
              <a:extLst>
                <a:ext uri="{FF2B5EF4-FFF2-40B4-BE49-F238E27FC236}">
                  <a16:creationId xmlns:a16="http://schemas.microsoft.com/office/drawing/2014/main" id="{28D338E2-01CF-0AF7-207B-CEC4C9749B51}"/>
                </a:ext>
              </a:extLst>
            </p:cNvPr>
            <p:cNvSpPr txBox="1">
              <a:spLocks noChangeArrowheads="1"/>
            </p:cNvSpPr>
            <p:nvPr/>
          </p:nvSpPr>
          <p:spPr bwMode="auto">
            <a:xfrm>
              <a:off x="7921094" y="3014140"/>
              <a:ext cx="1265531" cy="60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000"/>
                <a:t>+3SD</a:t>
              </a:r>
            </a:p>
          </p:txBody>
        </p:sp>
        <p:sp>
          <p:nvSpPr>
            <p:cNvPr id="76827" name="TextBox 12">
              <a:extLst>
                <a:ext uri="{FF2B5EF4-FFF2-40B4-BE49-F238E27FC236}">
                  <a16:creationId xmlns:a16="http://schemas.microsoft.com/office/drawing/2014/main" id="{DEB4A7FB-0B9F-757A-1E25-29C163E982D7}"/>
                </a:ext>
              </a:extLst>
            </p:cNvPr>
            <p:cNvSpPr txBox="1">
              <a:spLocks noChangeArrowheads="1"/>
            </p:cNvSpPr>
            <p:nvPr/>
          </p:nvSpPr>
          <p:spPr bwMode="auto">
            <a:xfrm>
              <a:off x="7921094" y="3818015"/>
              <a:ext cx="1194032" cy="60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000"/>
                <a:t>-3SD</a:t>
              </a:r>
            </a:p>
          </p:txBody>
        </p:sp>
      </p:grpSp>
      <p:pic>
        <p:nvPicPr>
          <p:cNvPr id="76806" name="Picture 13">
            <a:extLst>
              <a:ext uri="{FF2B5EF4-FFF2-40B4-BE49-F238E27FC236}">
                <a16:creationId xmlns:a16="http://schemas.microsoft.com/office/drawing/2014/main" id="{395558FC-B54C-5524-9CDA-2EA46F7A82D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17663" y="4381500"/>
            <a:ext cx="2954337"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15">
            <a:extLst>
              <a:ext uri="{FF2B5EF4-FFF2-40B4-BE49-F238E27FC236}">
                <a16:creationId xmlns:a16="http://schemas.microsoft.com/office/drawing/2014/main" id="{68D51255-8468-CFE9-8379-4FAC8789972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0038" y="1406525"/>
            <a:ext cx="24701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ight Arrow 16">
            <a:extLst>
              <a:ext uri="{FF2B5EF4-FFF2-40B4-BE49-F238E27FC236}">
                <a16:creationId xmlns:a16="http://schemas.microsoft.com/office/drawing/2014/main" id="{FAE45B94-24C8-9247-9A3A-450FCFCA0443}"/>
              </a:ext>
            </a:extLst>
          </p:cNvPr>
          <p:cNvSpPr>
            <a:spLocks noChangeArrowheads="1"/>
          </p:cNvSpPr>
          <p:nvPr/>
        </p:nvSpPr>
        <p:spPr bwMode="auto">
          <a:xfrm rot="1993295">
            <a:off x="2319338" y="2806700"/>
            <a:ext cx="601662" cy="254000"/>
          </a:xfrm>
          <a:prstGeom prst="rightArrow">
            <a:avLst>
              <a:gd name="adj1" fmla="val 50000"/>
              <a:gd name="adj2" fmla="val 49996"/>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Right Arrow 18">
            <a:extLst>
              <a:ext uri="{FF2B5EF4-FFF2-40B4-BE49-F238E27FC236}">
                <a16:creationId xmlns:a16="http://schemas.microsoft.com/office/drawing/2014/main" id="{67C29C8C-6716-E942-BB89-3EA633121AD7}"/>
              </a:ext>
            </a:extLst>
          </p:cNvPr>
          <p:cNvSpPr>
            <a:spLocks noChangeArrowheads="1"/>
          </p:cNvSpPr>
          <p:nvPr/>
        </p:nvSpPr>
        <p:spPr bwMode="auto">
          <a:xfrm rot="-707841">
            <a:off x="5616575" y="2509838"/>
            <a:ext cx="603250" cy="254000"/>
          </a:xfrm>
          <a:prstGeom prst="rightArrow">
            <a:avLst>
              <a:gd name="adj1" fmla="val 50000"/>
              <a:gd name="adj2" fmla="val 49996"/>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Right Arrow 19">
            <a:extLst>
              <a:ext uri="{FF2B5EF4-FFF2-40B4-BE49-F238E27FC236}">
                <a16:creationId xmlns:a16="http://schemas.microsoft.com/office/drawing/2014/main" id="{69C0959B-FD1D-5240-AE50-648D7CAF8F75}"/>
              </a:ext>
            </a:extLst>
          </p:cNvPr>
          <p:cNvSpPr>
            <a:spLocks noChangeArrowheads="1"/>
          </p:cNvSpPr>
          <p:nvPr/>
        </p:nvSpPr>
        <p:spPr bwMode="auto">
          <a:xfrm rot="5400000">
            <a:off x="6990556" y="4272757"/>
            <a:ext cx="601663" cy="254000"/>
          </a:xfrm>
          <a:prstGeom prst="rightArrow">
            <a:avLst>
              <a:gd name="adj1" fmla="val 50000"/>
              <a:gd name="adj2" fmla="val 49996"/>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1" name="Right Arrow 20">
            <a:extLst>
              <a:ext uri="{FF2B5EF4-FFF2-40B4-BE49-F238E27FC236}">
                <a16:creationId xmlns:a16="http://schemas.microsoft.com/office/drawing/2014/main" id="{6C44FE64-41E4-C346-8E9E-28D53320DC66}"/>
              </a:ext>
            </a:extLst>
          </p:cNvPr>
          <p:cNvSpPr>
            <a:spLocks noChangeArrowheads="1"/>
          </p:cNvSpPr>
          <p:nvPr/>
        </p:nvSpPr>
        <p:spPr bwMode="auto">
          <a:xfrm rot="10800000">
            <a:off x="4892675" y="5233988"/>
            <a:ext cx="603250" cy="254000"/>
          </a:xfrm>
          <a:prstGeom prst="rightArrow">
            <a:avLst>
              <a:gd name="adj1" fmla="val 50000"/>
              <a:gd name="adj2" fmla="val 49996"/>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pic>
        <p:nvPicPr>
          <p:cNvPr id="76812" name="Picture 21">
            <a:extLst>
              <a:ext uri="{FF2B5EF4-FFF2-40B4-BE49-F238E27FC236}">
                <a16:creationId xmlns:a16="http://schemas.microsoft.com/office/drawing/2014/main" id="{6776A66B-ADC7-6232-A5FF-D5BDFA208F7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5625" y="1152525"/>
            <a:ext cx="3651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Picture 22">
            <a:extLst>
              <a:ext uri="{FF2B5EF4-FFF2-40B4-BE49-F238E27FC236}">
                <a16:creationId xmlns:a16="http://schemas.microsoft.com/office/drawing/2014/main" id="{1D3F9359-9150-113A-E609-8CC537C3B34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8025" y="1304925"/>
            <a:ext cx="3651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Picture 23">
            <a:extLst>
              <a:ext uri="{FF2B5EF4-FFF2-40B4-BE49-F238E27FC236}">
                <a16:creationId xmlns:a16="http://schemas.microsoft.com/office/drawing/2014/main" id="{C080DB69-2B32-D8CD-9935-5D2E57A1CB6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60425" y="1457325"/>
            <a:ext cx="3651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Picture 24">
            <a:extLst>
              <a:ext uri="{FF2B5EF4-FFF2-40B4-BE49-F238E27FC236}">
                <a16:creationId xmlns:a16="http://schemas.microsoft.com/office/drawing/2014/main" id="{E66E5741-10BA-8675-232D-4813D50476E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95300" y="1509713"/>
            <a:ext cx="36512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6" name="Picture 25">
            <a:extLst>
              <a:ext uri="{FF2B5EF4-FFF2-40B4-BE49-F238E27FC236}">
                <a16:creationId xmlns:a16="http://schemas.microsoft.com/office/drawing/2014/main" id="{FC78B0CE-FEF6-E977-71F7-D479F1A2E69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49325" y="1192213"/>
            <a:ext cx="366713"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7" name="TextBox 26">
            <a:extLst>
              <a:ext uri="{FF2B5EF4-FFF2-40B4-BE49-F238E27FC236}">
                <a16:creationId xmlns:a16="http://schemas.microsoft.com/office/drawing/2014/main" id="{18573D58-1B11-ABDC-3BE7-622A73D3FB9E}"/>
              </a:ext>
            </a:extLst>
          </p:cNvPr>
          <p:cNvSpPr txBox="1">
            <a:spLocks noChangeArrowheads="1"/>
          </p:cNvSpPr>
          <p:nvPr/>
        </p:nvSpPr>
        <p:spPr bwMode="auto">
          <a:xfrm>
            <a:off x="554038" y="2943225"/>
            <a:ext cx="1831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a:t>Image analysis and data extraction</a:t>
            </a:r>
          </a:p>
        </p:txBody>
      </p:sp>
      <p:sp>
        <p:nvSpPr>
          <p:cNvPr id="76818" name="TextBox 27">
            <a:extLst>
              <a:ext uri="{FF2B5EF4-FFF2-40B4-BE49-F238E27FC236}">
                <a16:creationId xmlns:a16="http://schemas.microsoft.com/office/drawing/2014/main" id="{67B7AFEE-9895-702F-9B61-F8128C9A676D}"/>
              </a:ext>
            </a:extLst>
          </p:cNvPr>
          <p:cNvSpPr txBox="1">
            <a:spLocks noChangeArrowheads="1"/>
          </p:cNvSpPr>
          <p:nvPr/>
        </p:nvSpPr>
        <p:spPr bwMode="auto">
          <a:xfrm>
            <a:off x="2971800" y="2514600"/>
            <a:ext cx="18065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a:t>Data manipulation, normalization, metadata merging, QC metrics, etc…</a:t>
            </a:r>
          </a:p>
        </p:txBody>
      </p:sp>
      <p:sp>
        <p:nvSpPr>
          <p:cNvPr id="76819" name="TextBox 28">
            <a:extLst>
              <a:ext uri="{FF2B5EF4-FFF2-40B4-BE49-F238E27FC236}">
                <a16:creationId xmlns:a16="http://schemas.microsoft.com/office/drawing/2014/main" id="{026CE35C-79F8-0BBB-C44D-7621CD6032F1}"/>
              </a:ext>
            </a:extLst>
          </p:cNvPr>
          <p:cNvSpPr txBox="1">
            <a:spLocks noChangeArrowheads="1"/>
          </p:cNvSpPr>
          <p:nvPr/>
        </p:nvSpPr>
        <p:spPr bwMode="auto">
          <a:xfrm>
            <a:off x="6559550" y="2568575"/>
            <a:ext cx="16176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400"/>
              <a:t>Data Visualization</a:t>
            </a:r>
          </a:p>
        </p:txBody>
      </p:sp>
      <p:sp>
        <p:nvSpPr>
          <p:cNvPr id="76820" name="TextBox 29">
            <a:extLst>
              <a:ext uri="{FF2B5EF4-FFF2-40B4-BE49-F238E27FC236}">
                <a16:creationId xmlns:a16="http://schemas.microsoft.com/office/drawing/2014/main" id="{E25D0923-F072-26AF-4814-66FACB4766FE}"/>
              </a:ext>
            </a:extLst>
          </p:cNvPr>
          <p:cNvSpPr txBox="1">
            <a:spLocks noChangeArrowheads="1"/>
          </p:cNvSpPr>
          <p:nvPr/>
        </p:nvSpPr>
        <p:spPr bwMode="auto">
          <a:xfrm>
            <a:off x="6773863" y="3719513"/>
            <a:ext cx="1193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a:t>Hit Selection</a:t>
            </a:r>
          </a:p>
        </p:txBody>
      </p:sp>
      <p:sp>
        <p:nvSpPr>
          <p:cNvPr id="76821" name="TextBox 30">
            <a:extLst>
              <a:ext uri="{FF2B5EF4-FFF2-40B4-BE49-F238E27FC236}">
                <a16:creationId xmlns:a16="http://schemas.microsoft.com/office/drawing/2014/main" id="{E942A6A5-F2E8-122D-B94B-85FB282D18E7}"/>
              </a:ext>
            </a:extLst>
          </p:cNvPr>
          <p:cNvSpPr txBox="1">
            <a:spLocks noChangeArrowheads="1"/>
          </p:cNvSpPr>
          <p:nvPr/>
        </p:nvSpPr>
        <p:spPr bwMode="auto">
          <a:xfrm>
            <a:off x="1808162" y="5898932"/>
            <a:ext cx="25733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a:t>Hits delivered to client for follow-up assays</a:t>
            </a:r>
          </a:p>
        </p:txBody>
      </p:sp>
      <p:sp>
        <p:nvSpPr>
          <p:cNvPr id="76822" name="TextBox 3">
            <a:extLst>
              <a:ext uri="{FF2B5EF4-FFF2-40B4-BE49-F238E27FC236}">
                <a16:creationId xmlns:a16="http://schemas.microsoft.com/office/drawing/2014/main" id="{CC162E80-012A-CA95-A900-4CD739CCAAC3}"/>
              </a:ext>
            </a:extLst>
          </p:cNvPr>
          <p:cNvSpPr txBox="1">
            <a:spLocks noChangeArrowheads="1"/>
          </p:cNvSpPr>
          <p:nvPr/>
        </p:nvSpPr>
        <p:spPr bwMode="auto">
          <a:xfrm>
            <a:off x="6586538" y="6238875"/>
            <a:ext cx="147161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a:t>Hit Confirmation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20201-F0EB-69B3-FF59-D8CFDF0E423F}"/>
              </a:ext>
            </a:extLst>
          </p:cNvPr>
          <p:cNvSpPr>
            <a:spLocks noGrp="1"/>
          </p:cNvSpPr>
          <p:nvPr>
            <p:ph type="title"/>
          </p:nvPr>
        </p:nvSpPr>
        <p:spPr>
          <a:xfrm>
            <a:off x="1059515" y="428899"/>
            <a:ext cx="7519676" cy="1075811"/>
          </a:xfrm>
        </p:spPr>
        <p:txBody>
          <a:bodyPr anchor="b">
            <a:normAutofit fontScale="90000"/>
          </a:bodyPr>
          <a:lstStyle/>
          <a:p>
            <a:r>
              <a:rPr lang="en-US" sz="3600" dirty="0"/>
              <a:t>The RNAi Consortium (TRC) circa 2005</a:t>
            </a:r>
            <a:br>
              <a:rPr lang="en-US" sz="4050" dirty="0"/>
            </a:br>
            <a:r>
              <a:rPr lang="en-US" sz="4050" dirty="0"/>
              <a:t>-</a:t>
            </a:r>
            <a:r>
              <a:rPr lang="en-US" sz="2325" dirty="0"/>
              <a:t>a public/private collaboration (Broad, Harvard, MIT, Sigma)</a:t>
            </a:r>
          </a:p>
        </p:txBody>
      </p:sp>
      <p:sp>
        <p:nvSpPr>
          <p:cNvPr id="3" name="Content Placeholder 2">
            <a:extLst>
              <a:ext uri="{FF2B5EF4-FFF2-40B4-BE49-F238E27FC236}">
                <a16:creationId xmlns:a16="http://schemas.microsoft.com/office/drawing/2014/main" id="{CBC5C1E6-E9B7-9549-04B6-0E9E98F6FBE3}"/>
              </a:ext>
            </a:extLst>
          </p:cNvPr>
          <p:cNvSpPr>
            <a:spLocks noGrp="1"/>
          </p:cNvSpPr>
          <p:nvPr>
            <p:ph idx="1"/>
          </p:nvPr>
        </p:nvSpPr>
        <p:spPr>
          <a:xfrm>
            <a:off x="431459" y="2173824"/>
            <a:ext cx="5035164" cy="3826143"/>
          </a:xfrm>
        </p:spPr>
        <p:txBody>
          <a:bodyPr anchor="t">
            <a:normAutofit fontScale="85000" lnSpcReduction="10000"/>
          </a:bodyPr>
          <a:lstStyle/>
          <a:p>
            <a:pPr>
              <a:lnSpc>
                <a:spcPct val="120000"/>
              </a:lnSpc>
            </a:pPr>
            <a:r>
              <a:rPr lang="en-US" sz="1650" dirty="0"/>
              <a:t>Short hairpin sequences carried in </a:t>
            </a:r>
            <a:r>
              <a:rPr lang="en-US" sz="1650" dirty="0" err="1">
                <a:solidFill>
                  <a:srgbClr val="0070C0"/>
                </a:solidFill>
              </a:rPr>
              <a:t>pLKO</a:t>
            </a:r>
            <a:r>
              <a:rPr lang="en-US" sz="1650" dirty="0">
                <a:solidFill>
                  <a:srgbClr val="0070C0"/>
                </a:solidFill>
              </a:rPr>
              <a:t> lentiviral </a:t>
            </a:r>
            <a:r>
              <a:rPr lang="en-US" sz="1650" dirty="0"/>
              <a:t>vectors</a:t>
            </a:r>
          </a:p>
          <a:p>
            <a:pPr>
              <a:lnSpc>
                <a:spcPct val="120000"/>
              </a:lnSpc>
            </a:pPr>
            <a:r>
              <a:rPr lang="en-US" sz="1650" dirty="0">
                <a:solidFill>
                  <a:srgbClr val="FF0000"/>
                </a:solidFill>
              </a:rPr>
              <a:t>Constitutive with puromycin selection only</a:t>
            </a:r>
          </a:p>
          <a:p>
            <a:pPr>
              <a:lnSpc>
                <a:spcPct val="120000"/>
              </a:lnSpc>
            </a:pPr>
            <a:r>
              <a:rPr lang="en-US" sz="1650" dirty="0"/>
              <a:t>shRNA constructs ("clones") designed with an algorithm. The algorithm uses several criteria to rank potential 21mer targets within each </a:t>
            </a:r>
            <a:r>
              <a:rPr lang="en-US" sz="1650" dirty="0">
                <a:solidFill>
                  <a:srgbClr val="0070C0"/>
                </a:solidFill>
              </a:rPr>
              <a:t>human and mouse </a:t>
            </a:r>
            <a:r>
              <a:rPr lang="en-US" sz="1650" dirty="0"/>
              <a:t>via the </a:t>
            </a:r>
            <a:r>
              <a:rPr lang="en-US" sz="1650" dirty="0" err="1"/>
              <a:t>Refseq</a:t>
            </a:r>
            <a:r>
              <a:rPr lang="en-US" sz="1650" dirty="0"/>
              <a:t> transcript</a:t>
            </a:r>
          </a:p>
          <a:p>
            <a:pPr>
              <a:lnSpc>
                <a:spcPct val="120000"/>
              </a:lnSpc>
            </a:pPr>
            <a:r>
              <a:rPr lang="en-US" sz="1650" dirty="0"/>
              <a:t>GES Core provides 5 mL cultures grown from glycerol stocks </a:t>
            </a:r>
          </a:p>
          <a:p>
            <a:pPr>
              <a:lnSpc>
                <a:spcPct val="120000"/>
              </a:lnSpc>
            </a:pPr>
            <a:r>
              <a:rPr lang="en-US" sz="1650" u="sng" dirty="0"/>
              <a:t>Benefits:</a:t>
            </a:r>
          </a:p>
          <a:p>
            <a:pPr lvl="1"/>
            <a:r>
              <a:rPr lang="en-US" sz="1575" dirty="0"/>
              <a:t>Whole genome coverage</a:t>
            </a:r>
          </a:p>
          <a:p>
            <a:pPr lvl="1"/>
            <a:r>
              <a:rPr lang="en-US" sz="1575" dirty="0"/>
              <a:t>Off-the-shelf reagents</a:t>
            </a:r>
          </a:p>
          <a:p>
            <a:pPr lvl="1"/>
            <a:r>
              <a:rPr lang="en-US" sz="1575" dirty="0"/>
              <a:t>Rapid turnaround time</a:t>
            </a:r>
          </a:p>
          <a:p>
            <a:pPr lvl="1"/>
            <a:r>
              <a:rPr lang="en-US" sz="1575" dirty="0"/>
              <a:t>Puromycin selection only</a:t>
            </a:r>
          </a:p>
          <a:p>
            <a:pPr lvl="1"/>
            <a:r>
              <a:rPr lang="en-US" sz="1575" dirty="0"/>
              <a:t>Lower cost than custom hairpins</a:t>
            </a:r>
          </a:p>
          <a:p>
            <a:pPr lvl="1"/>
            <a:r>
              <a:rPr lang="en-US" sz="1575" dirty="0"/>
              <a:t>Sought after when facing tight deadlines from reviewers</a:t>
            </a:r>
          </a:p>
          <a:p>
            <a:pPr lvl="1"/>
            <a:r>
              <a:rPr lang="en-US" sz="1575" dirty="0">
                <a:solidFill>
                  <a:srgbClr val="FF0000"/>
                </a:solidFill>
              </a:rPr>
              <a:t>Higher propensity for off-target effects (OTEs)</a:t>
            </a:r>
          </a:p>
          <a:p>
            <a:endParaRPr lang="en-US" sz="1650" dirty="0"/>
          </a:p>
        </p:txBody>
      </p:sp>
      <p:pic>
        <p:nvPicPr>
          <p:cNvPr id="5" name="Picture 4" descr="Diagram of a diagram of a strand&#10;&#10;Description automatically generated with medium confidence">
            <a:extLst>
              <a:ext uri="{FF2B5EF4-FFF2-40B4-BE49-F238E27FC236}">
                <a16:creationId xmlns:a16="http://schemas.microsoft.com/office/drawing/2014/main" id="{27BB8BDC-E097-65BE-B1A8-A62045E69937}"/>
              </a:ext>
            </a:extLst>
          </p:cNvPr>
          <p:cNvPicPr>
            <a:picLocks noChangeAspect="1"/>
          </p:cNvPicPr>
          <p:nvPr/>
        </p:nvPicPr>
        <p:blipFill>
          <a:blip r:embed="rId3"/>
          <a:srcRect l="417" r="1160" b="-3"/>
          <a:stretch>
            <a:fillRect/>
          </a:stretch>
        </p:blipFill>
        <p:spPr>
          <a:xfrm>
            <a:off x="5423876" y="2173823"/>
            <a:ext cx="3288666" cy="3700883"/>
          </a:xfrm>
          <a:prstGeom prst="rect">
            <a:avLst/>
          </a:prstGeom>
        </p:spPr>
      </p:pic>
    </p:spTree>
    <p:extLst>
      <p:ext uri="{BB962C8B-B14F-4D97-AF65-F5344CB8AC3E}">
        <p14:creationId xmlns:p14="http://schemas.microsoft.com/office/powerpoint/2010/main" val="2788227310"/>
      </p:ext>
    </p:extLst>
  </p:cSld>
  <p:clrMapOvr>
    <a:masterClrMapping/>
  </p:clrMapOvr>
  <p:extLst>
    <p:ext uri="{6950BFC3-D8DA-4A85-94F7-54DA5524770B}">
      <p188:commentRel xmlns:p188="http://schemas.microsoft.com/office/powerpoint/2018/8/main" r:id="rId2"/>
    </p:ext>
  </p:extLs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166D0888-4F25-6501-ACB0-A06DE93C9FE8}"/>
              </a:ext>
            </a:extLst>
          </p:cNvPr>
          <p:cNvSpPr>
            <a:spLocks noGrp="1" noChangeArrowheads="1"/>
          </p:cNvSpPr>
          <p:nvPr>
            <p:ph type="title"/>
          </p:nvPr>
        </p:nvSpPr>
        <p:spPr>
          <a:xfrm>
            <a:off x="457200" y="142875"/>
            <a:ext cx="8229600" cy="1143000"/>
          </a:xfrm>
        </p:spPr>
        <p:txBody>
          <a:bodyPr/>
          <a:lstStyle/>
          <a:p>
            <a:r>
              <a:rPr lang="en-US" altLang="en-US" sz="2800" b="1"/>
              <a:t>Many of the hits from confirmation screen belonging to functional gene families</a:t>
            </a:r>
          </a:p>
        </p:txBody>
      </p:sp>
      <p:sp>
        <p:nvSpPr>
          <p:cNvPr id="4" name="Content Placeholder 3">
            <a:extLst>
              <a:ext uri="{FF2B5EF4-FFF2-40B4-BE49-F238E27FC236}">
                <a16:creationId xmlns:a16="http://schemas.microsoft.com/office/drawing/2014/main" id="{0BF33167-D0BC-1D45-9D43-900B373B4BA5}"/>
              </a:ext>
            </a:extLst>
          </p:cNvPr>
          <p:cNvSpPr>
            <a:spLocks noGrp="1"/>
          </p:cNvSpPr>
          <p:nvPr>
            <p:ph idx="1"/>
          </p:nvPr>
        </p:nvSpPr>
        <p:spPr>
          <a:xfrm>
            <a:off x="314325" y="3851275"/>
            <a:ext cx="5032375" cy="2727325"/>
          </a:xfrm>
        </p:spPr>
        <p:txBody>
          <a:bodyPr>
            <a:normAutofit fontScale="92500" lnSpcReduction="20000"/>
          </a:bodyPr>
          <a:lstStyle/>
          <a:p>
            <a:pPr>
              <a:defRPr/>
            </a:pPr>
            <a:r>
              <a:rPr lang="en-US" dirty="0"/>
              <a:t>960 Hits were grouped according to gene family</a:t>
            </a:r>
          </a:p>
          <a:p>
            <a:pPr>
              <a:defRPr/>
            </a:pPr>
            <a:r>
              <a:rPr lang="en-US" dirty="0"/>
              <a:t>Many examples from </a:t>
            </a:r>
            <a:r>
              <a:rPr lang="en-US" i="1" dirty="0"/>
              <a:t>RAS</a:t>
            </a:r>
            <a:r>
              <a:rPr lang="en-US" dirty="0"/>
              <a:t> and </a:t>
            </a:r>
            <a:r>
              <a:rPr lang="en-US" dirty="0">
                <a:solidFill>
                  <a:schemeClr val="accent1"/>
                </a:solidFill>
              </a:rPr>
              <a:t>vesicle trafficking </a:t>
            </a:r>
            <a:r>
              <a:rPr lang="en-US" dirty="0"/>
              <a:t>pathways, as expected</a:t>
            </a:r>
          </a:p>
          <a:p>
            <a:pPr>
              <a:defRPr/>
            </a:pPr>
            <a:r>
              <a:rPr lang="en-US" dirty="0"/>
              <a:t>Screen also discovered several </a:t>
            </a:r>
            <a:r>
              <a:rPr lang="en-US" dirty="0">
                <a:solidFill>
                  <a:schemeClr val="accent1"/>
                </a:solidFill>
              </a:rPr>
              <a:t>novel genes </a:t>
            </a:r>
            <a:r>
              <a:rPr lang="en-US" dirty="0"/>
              <a:t>and families regulating </a:t>
            </a:r>
            <a:r>
              <a:rPr lang="en-US" dirty="0" err="1"/>
              <a:t>macropinocytosis</a:t>
            </a:r>
            <a:endParaRPr lang="en-US" dirty="0"/>
          </a:p>
        </p:txBody>
      </p:sp>
      <p:graphicFrame>
        <p:nvGraphicFramePr>
          <p:cNvPr id="79875" name="Object 2">
            <a:extLst>
              <a:ext uri="{FF2B5EF4-FFF2-40B4-BE49-F238E27FC236}">
                <a16:creationId xmlns:a16="http://schemas.microsoft.com/office/drawing/2014/main" id="{61F00830-AC5A-1473-726B-C9F752797C94}"/>
              </a:ext>
            </a:extLst>
          </p:cNvPr>
          <p:cNvGraphicFramePr>
            <a:graphicFrameLocks noChangeAspect="1"/>
          </p:cNvGraphicFramePr>
          <p:nvPr/>
        </p:nvGraphicFramePr>
        <p:xfrm>
          <a:off x="1625600" y="1285875"/>
          <a:ext cx="5295900" cy="2500313"/>
        </p:xfrm>
        <a:graphic>
          <a:graphicData uri="http://schemas.openxmlformats.org/presentationml/2006/ole">
            <mc:AlternateContent xmlns:mc="http://schemas.openxmlformats.org/markup-compatibility/2006">
              <mc:Choice xmlns:v="urn:schemas-microsoft-com:vml" Requires="v">
                <p:oleObj name="Document" r:id="rId3" imgW="11353800" imgH="5359400" progId="Word.Document.12">
                  <p:embed/>
                </p:oleObj>
              </mc:Choice>
              <mc:Fallback>
                <p:oleObj name="Document" r:id="rId3" imgW="11353800" imgH="5359400" progId="Word.Document.12">
                  <p:embed/>
                  <p:pic>
                    <p:nvPicPr>
                      <p:cNvPr id="79875" name="Object 2">
                        <a:extLst>
                          <a:ext uri="{FF2B5EF4-FFF2-40B4-BE49-F238E27FC236}">
                            <a16:creationId xmlns:a16="http://schemas.microsoft.com/office/drawing/2014/main" id="{61F00830-AC5A-1473-726B-C9F752797C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5600" y="1285875"/>
                        <a:ext cx="529590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9876" name="Picture 4" descr="fphys-06-00038-g003.jpg">
            <a:extLst>
              <a:ext uri="{FF2B5EF4-FFF2-40B4-BE49-F238E27FC236}">
                <a16:creationId xmlns:a16="http://schemas.microsoft.com/office/drawing/2014/main" id="{7A50FBD3-8317-54BA-2210-16CA613039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40375" y="3851275"/>
            <a:ext cx="3260725"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8">
            <a:extLst>
              <a:ext uri="{FF2B5EF4-FFF2-40B4-BE49-F238E27FC236}">
                <a16:creationId xmlns:a16="http://schemas.microsoft.com/office/drawing/2014/main" id="{3CC57A16-EB76-AD31-E736-BBB4696F162F}"/>
              </a:ext>
            </a:extLst>
          </p:cNvPr>
          <p:cNvPicPr>
            <a:picLocks noChangeAspect="1"/>
          </p:cNvPicPr>
          <p:nvPr/>
        </p:nvPicPr>
        <p:blipFill>
          <a:blip r:embed="rId3">
            <a:extLst>
              <a:ext uri="{28A0092B-C50C-407E-A947-70E740481C1C}">
                <a14:useLocalDpi xmlns:a14="http://schemas.microsoft.com/office/drawing/2010/main" val="0"/>
              </a:ext>
            </a:extLst>
          </a:blip>
          <a:srcRect b="15247"/>
          <a:stretch>
            <a:fillRect/>
          </a:stretch>
        </p:blipFill>
        <p:spPr bwMode="auto">
          <a:xfrm>
            <a:off x="1252538" y="1203325"/>
            <a:ext cx="6243637"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Title 24">
            <a:extLst>
              <a:ext uri="{FF2B5EF4-FFF2-40B4-BE49-F238E27FC236}">
                <a16:creationId xmlns:a16="http://schemas.microsoft.com/office/drawing/2014/main" id="{70492F21-D7CF-825C-C6D2-0E253EDE2A9E}"/>
              </a:ext>
            </a:extLst>
          </p:cNvPr>
          <p:cNvSpPr>
            <a:spLocks noGrp="1" noChangeArrowheads="1"/>
          </p:cNvSpPr>
          <p:nvPr>
            <p:ph type="title"/>
          </p:nvPr>
        </p:nvSpPr>
        <p:spPr>
          <a:xfrm>
            <a:off x="1198800" y="190500"/>
            <a:ext cx="7304400" cy="782637"/>
          </a:xfrm>
        </p:spPr>
        <p:txBody>
          <a:bodyPr>
            <a:normAutofit fontScale="90000"/>
          </a:bodyPr>
          <a:lstStyle/>
          <a:p>
            <a:r>
              <a:rPr lang="en-US" altLang="en-US" sz="2800" b="1" dirty="0"/>
              <a:t>Utilizing to power of high content screening:</a:t>
            </a:r>
            <a:br>
              <a:rPr lang="en-US" altLang="en-US" sz="2800" b="1" dirty="0"/>
            </a:br>
            <a:r>
              <a:rPr lang="en-US" altLang="en-US" sz="2800" b="1" dirty="0"/>
              <a:t>Digging deeper into position of </a:t>
            </a:r>
            <a:r>
              <a:rPr lang="en-US" altLang="en-US" sz="2800" b="1" dirty="0" err="1"/>
              <a:t>macropinosomes</a:t>
            </a:r>
            <a:endParaRPr lang="en-US" altLang="en-US" sz="2800" b="1" dirty="0"/>
          </a:p>
        </p:txBody>
      </p:sp>
      <p:sp>
        <p:nvSpPr>
          <p:cNvPr id="26" name="Content Placeholder 25">
            <a:extLst>
              <a:ext uri="{FF2B5EF4-FFF2-40B4-BE49-F238E27FC236}">
                <a16:creationId xmlns:a16="http://schemas.microsoft.com/office/drawing/2014/main" id="{9AD1127F-4E7B-3D49-995F-A3E6A58FBBC5}"/>
              </a:ext>
            </a:extLst>
          </p:cNvPr>
          <p:cNvSpPr>
            <a:spLocks noGrp="1"/>
          </p:cNvSpPr>
          <p:nvPr>
            <p:ph idx="1"/>
          </p:nvPr>
        </p:nvSpPr>
        <p:spPr>
          <a:xfrm>
            <a:off x="290625" y="5272088"/>
            <a:ext cx="8686800" cy="1395412"/>
          </a:xfrm>
        </p:spPr>
        <p:txBody>
          <a:bodyPr>
            <a:normAutofit/>
          </a:bodyPr>
          <a:lstStyle/>
          <a:p>
            <a:pPr>
              <a:buFont typeface="Arial"/>
              <a:buChar char="•"/>
              <a:defRPr/>
            </a:pPr>
            <a:r>
              <a:rPr lang="en-US" sz="1800" dirty="0"/>
              <a:t>Can the position of macropinosomes in the cell tell us something about gene function?</a:t>
            </a:r>
          </a:p>
          <a:p>
            <a:pPr>
              <a:buFont typeface="Arial"/>
              <a:buChar char="•"/>
              <a:defRPr/>
            </a:pPr>
            <a:r>
              <a:rPr lang="en-US" sz="1800" dirty="0"/>
              <a:t>Yes. </a:t>
            </a:r>
            <a:r>
              <a:rPr lang="en-US" sz="1800" i="1" dirty="0"/>
              <a:t>RAC1</a:t>
            </a:r>
            <a:r>
              <a:rPr lang="en-US" sz="1800" dirty="0"/>
              <a:t>, </a:t>
            </a:r>
            <a:r>
              <a:rPr lang="en-US" sz="1800" i="1" dirty="0"/>
              <a:t>RAS,</a:t>
            </a:r>
            <a:r>
              <a:rPr lang="en-US" sz="1800" dirty="0"/>
              <a:t> and related genes have vesicles </a:t>
            </a:r>
            <a:r>
              <a:rPr lang="en-US" sz="1800" i="1" dirty="0"/>
              <a:t>close to </a:t>
            </a:r>
            <a:r>
              <a:rPr lang="en-US" sz="1800" dirty="0"/>
              <a:t>nucleus (</a:t>
            </a:r>
            <a:r>
              <a:rPr lang="en-US" sz="1800" dirty="0" err="1"/>
              <a:t>perinuclear</a:t>
            </a:r>
            <a:r>
              <a:rPr lang="en-US" sz="1800" dirty="0"/>
              <a:t>)</a:t>
            </a:r>
          </a:p>
          <a:p>
            <a:pPr>
              <a:buFont typeface="Arial"/>
              <a:buChar char="•"/>
              <a:defRPr/>
            </a:pPr>
            <a:r>
              <a:rPr lang="en-US" sz="1800" dirty="0"/>
              <a:t> Other interesting gene families were positioned </a:t>
            </a:r>
            <a:r>
              <a:rPr lang="en-US" sz="1800" i="1" dirty="0"/>
              <a:t>farther away </a:t>
            </a:r>
            <a:r>
              <a:rPr lang="en-US" sz="1800" dirty="0"/>
              <a:t>from the nucleus</a:t>
            </a:r>
          </a:p>
        </p:txBody>
      </p:sp>
      <p:sp>
        <p:nvSpPr>
          <p:cNvPr id="81924" name="TextBox 1">
            <a:extLst>
              <a:ext uri="{FF2B5EF4-FFF2-40B4-BE49-F238E27FC236}">
                <a16:creationId xmlns:a16="http://schemas.microsoft.com/office/drawing/2014/main" id="{DE263990-3C44-A4C5-7620-7F82BE2A17B8}"/>
              </a:ext>
            </a:extLst>
          </p:cNvPr>
          <p:cNvSpPr txBox="1">
            <a:spLocks noChangeArrowheads="1"/>
          </p:cNvSpPr>
          <p:nvPr/>
        </p:nvSpPr>
        <p:spPr bwMode="auto">
          <a:xfrm rot="-5400000">
            <a:off x="-926306" y="2680494"/>
            <a:ext cx="4005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000"/>
              <a:t>Normalized Spot Intensity per cell</a:t>
            </a:r>
          </a:p>
        </p:txBody>
      </p:sp>
      <p:sp>
        <p:nvSpPr>
          <p:cNvPr id="81925" name="TextBox 2">
            <a:extLst>
              <a:ext uri="{FF2B5EF4-FFF2-40B4-BE49-F238E27FC236}">
                <a16:creationId xmlns:a16="http://schemas.microsoft.com/office/drawing/2014/main" id="{F1EC6417-84E3-9BAE-5917-4A7EEC8354D7}"/>
              </a:ext>
            </a:extLst>
          </p:cNvPr>
          <p:cNvSpPr txBox="1">
            <a:spLocks noChangeArrowheads="1"/>
          </p:cNvSpPr>
          <p:nvPr/>
        </p:nvSpPr>
        <p:spPr bwMode="auto">
          <a:xfrm>
            <a:off x="2869500" y="4733081"/>
            <a:ext cx="2300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400" dirty="0"/>
              <a:t>Distance from Nucleus</a:t>
            </a:r>
          </a:p>
        </p:txBody>
      </p:sp>
    </p:spTree>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8C4A0-99B9-B87B-C7EA-76F695070E39}"/>
              </a:ext>
            </a:extLst>
          </p:cNvPr>
          <p:cNvSpPr>
            <a:spLocks noGrp="1"/>
          </p:cNvSpPr>
          <p:nvPr>
            <p:ph type="title"/>
          </p:nvPr>
        </p:nvSpPr>
        <p:spPr>
          <a:xfrm>
            <a:off x="540968" y="1674164"/>
            <a:ext cx="7886700" cy="958130"/>
          </a:xfrm>
        </p:spPr>
        <p:txBody>
          <a:bodyPr>
            <a:normAutofit fontScale="90000"/>
          </a:bodyPr>
          <a:lstStyle/>
          <a:p>
            <a:pPr algn="ctr"/>
            <a:r>
              <a:rPr lang="en-US" sz="3200" i="1" dirty="0"/>
              <a:t>======================================</a:t>
            </a:r>
            <a:br>
              <a:rPr lang="en-US" sz="3200" i="1" dirty="0"/>
            </a:br>
            <a:r>
              <a:rPr lang="en-US" sz="3200" i="1" dirty="0"/>
              <a:t>became</a:t>
            </a:r>
            <a:r>
              <a:rPr lang="en-US" sz="3200" dirty="0"/>
              <a:t>…..</a:t>
            </a:r>
            <a:r>
              <a:rPr lang="en-US" sz="3600" b="1" dirty="0" err="1"/>
              <a:t>Tezcat</a:t>
            </a:r>
            <a:r>
              <a:rPr lang="en-US" sz="3600" b="1" baseline="30000" dirty="0" err="1"/>
              <a:t>TM</a:t>
            </a:r>
            <a:r>
              <a:rPr lang="en-US" sz="3600" b="1" dirty="0"/>
              <a:t> Biotechnology</a:t>
            </a:r>
          </a:p>
        </p:txBody>
      </p:sp>
      <p:pic>
        <p:nvPicPr>
          <p:cNvPr id="4" name="Content Placeholder 3">
            <a:extLst>
              <a:ext uri="{FF2B5EF4-FFF2-40B4-BE49-F238E27FC236}">
                <a16:creationId xmlns:a16="http://schemas.microsoft.com/office/drawing/2014/main" id="{2E1B958A-D57C-8F9D-BA7F-38B1989FC42E}"/>
              </a:ext>
            </a:extLst>
          </p:cNvPr>
          <p:cNvPicPr>
            <a:picLocks noGrp="1" noChangeAspect="1"/>
          </p:cNvPicPr>
          <p:nvPr>
            <p:ph idx="1"/>
          </p:nvPr>
        </p:nvPicPr>
        <p:blipFill>
          <a:blip r:embed="rId2"/>
          <a:stretch>
            <a:fillRect/>
          </a:stretch>
        </p:blipFill>
        <p:spPr>
          <a:xfrm>
            <a:off x="297995" y="2577466"/>
            <a:ext cx="8846005" cy="4221272"/>
          </a:xfrm>
          <a:prstGeom prst="rect">
            <a:avLst/>
          </a:prstGeom>
        </p:spPr>
      </p:pic>
      <p:pic>
        <p:nvPicPr>
          <p:cNvPr id="5" name="Picture 4">
            <a:extLst>
              <a:ext uri="{FF2B5EF4-FFF2-40B4-BE49-F238E27FC236}">
                <a16:creationId xmlns:a16="http://schemas.microsoft.com/office/drawing/2014/main" id="{9EC2C184-E620-E46C-0D6B-5B9894F63B35}"/>
              </a:ext>
            </a:extLst>
          </p:cNvPr>
          <p:cNvPicPr>
            <a:picLocks noChangeAspect="1"/>
          </p:cNvPicPr>
          <p:nvPr/>
        </p:nvPicPr>
        <p:blipFill>
          <a:blip r:embed="rId3"/>
          <a:stretch>
            <a:fillRect/>
          </a:stretch>
        </p:blipFill>
        <p:spPr>
          <a:xfrm>
            <a:off x="112734" y="181627"/>
            <a:ext cx="4736565" cy="958130"/>
          </a:xfrm>
          <a:prstGeom prst="rect">
            <a:avLst/>
          </a:prstGeom>
        </p:spPr>
      </p:pic>
      <p:pic>
        <p:nvPicPr>
          <p:cNvPr id="6" name="Picture 5">
            <a:extLst>
              <a:ext uri="{FF2B5EF4-FFF2-40B4-BE49-F238E27FC236}">
                <a16:creationId xmlns:a16="http://schemas.microsoft.com/office/drawing/2014/main" id="{240710F0-5880-BDA2-6B96-5A4D7F458B1D}"/>
              </a:ext>
            </a:extLst>
          </p:cNvPr>
          <p:cNvPicPr>
            <a:picLocks noChangeAspect="1"/>
          </p:cNvPicPr>
          <p:nvPr/>
        </p:nvPicPr>
        <p:blipFill>
          <a:blip r:embed="rId4"/>
          <a:stretch>
            <a:fillRect/>
          </a:stretch>
        </p:blipFill>
        <p:spPr>
          <a:xfrm>
            <a:off x="5047989" y="161904"/>
            <a:ext cx="3569743" cy="1419595"/>
          </a:xfrm>
          <a:prstGeom prst="rect">
            <a:avLst/>
          </a:prstGeom>
        </p:spPr>
      </p:pic>
    </p:spTree>
    <p:extLst>
      <p:ext uri="{BB962C8B-B14F-4D97-AF65-F5344CB8AC3E}">
        <p14:creationId xmlns:p14="http://schemas.microsoft.com/office/powerpoint/2010/main" val="20677228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C6C3E-0230-018E-D661-D486B3B2F307}"/>
              </a:ext>
            </a:extLst>
          </p:cNvPr>
          <p:cNvSpPr>
            <a:spLocks noGrp="1"/>
          </p:cNvSpPr>
          <p:nvPr>
            <p:ph type="title"/>
          </p:nvPr>
        </p:nvSpPr>
        <p:spPr/>
        <p:txBody>
          <a:bodyPr>
            <a:normAutofit fontScale="90000"/>
          </a:bodyPr>
          <a:lstStyle/>
          <a:p>
            <a:pPr algn="ctr"/>
            <a:r>
              <a:rPr lang="en-US" sz="3200" dirty="0" err="1"/>
              <a:t>Tezcat</a:t>
            </a:r>
            <a:r>
              <a:rPr lang="en-US" sz="3200" baseline="30000" dirty="0" err="1"/>
              <a:t>TM</a:t>
            </a:r>
            <a:r>
              <a:rPr lang="en-US" sz="3200" dirty="0"/>
              <a:t> MP-payload: In vivo Tumor shrinkage in</a:t>
            </a:r>
            <a:br>
              <a:rPr lang="en-US" sz="3200" dirty="0"/>
            </a:br>
            <a:r>
              <a:rPr lang="en-US" sz="3200" dirty="0"/>
              <a:t>Mutant RAS Multiple myeloma and KRAS PDAC</a:t>
            </a:r>
          </a:p>
        </p:txBody>
      </p:sp>
      <p:pic>
        <p:nvPicPr>
          <p:cNvPr id="4" name="Content Placeholder 3">
            <a:extLst>
              <a:ext uri="{FF2B5EF4-FFF2-40B4-BE49-F238E27FC236}">
                <a16:creationId xmlns:a16="http://schemas.microsoft.com/office/drawing/2014/main" id="{110DB618-6675-2F78-7FA5-AEA85A742735}"/>
              </a:ext>
            </a:extLst>
          </p:cNvPr>
          <p:cNvPicPr>
            <a:picLocks noGrp="1" noChangeAspect="1"/>
          </p:cNvPicPr>
          <p:nvPr>
            <p:ph idx="1"/>
          </p:nvPr>
        </p:nvPicPr>
        <p:blipFill>
          <a:blip r:embed="rId2"/>
          <a:stretch>
            <a:fillRect/>
          </a:stretch>
        </p:blipFill>
        <p:spPr>
          <a:xfrm>
            <a:off x="0" y="1900781"/>
            <a:ext cx="4717766" cy="4351338"/>
          </a:xfrm>
          <a:prstGeom prst="rect">
            <a:avLst/>
          </a:prstGeom>
        </p:spPr>
      </p:pic>
      <p:pic>
        <p:nvPicPr>
          <p:cNvPr id="5" name="Picture 4">
            <a:extLst>
              <a:ext uri="{FF2B5EF4-FFF2-40B4-BE49-F238E27FC236}">
                <a16:creationId xmlns:a16="http://schemas.microsoft.com/office/drawing/2014/main" id="{8A396152-C968-2250-D8A2-FA92625B6F9F}"/>
              </a:ext>
            </a:extLst>
          </p:cNvPr>
          <p:cNvPicPr>
            <a:picLocks noChangeAspect="1"/>
          </p:cNvPicPr>
          <p:nvPr/>
        </p:nvPicPr>
        <p:blipFill>
          <a:blip r:embed="rId3"/>
          <a:stretch>
            <a:fillRect/>
          </a:stretch>
        </p:blipFill>
        <p:spPr>
          <a:xfrm>
            <a:off x="4267200" y="2118811"/>
            <a:ext cx="4876800" cy="4343400"/>
          </a:xfrm>
          <a:prstGeom prst="rect">
            <a:avLst/>
          </a:prstGeom>
        </p:spPr>
      </p:pic>
    </p:spTree>
    <p:extLst>
      <p:ext uri="{BB962C8B-B14F-4D97-AF65-F5344CB8AC3E}">
        <p14:creationId xmlns:p14="http://schemas.microsoft.com/office/powerpoint/2010/main" val="14914097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p:cNvSpPr>
          <p:nvPr>
            <p:ph type="title"/>
          </p:nvPr>
        </p:nvSpPr>
        <p:spPr>
          <a:xfrm>
            <a:off x="669726" y="149316"/>
            <a:ext cx="7804547" cy="918679"/>
          </a:xfrm>
          <a:prstGeom prst="rect">
            <a:avLst/>
          </a:prstGeom>
        </p:spPr>
        <p:txBody>
          <a:bodyPr>
            <a:normAutofit fontScale="90000"/>
          </a:bodyPr>
          <a:lstStyle/>
          <a:p>
            <a:pPr lvl="0" algn="ctr">
              <a:defRPr sz="1800"/>
            </a:pPr>
            <a:r>
              <a:rPr lang="en-US" sz="3200" b="1" dirty="0"/>
              <a:t>Monoclonal antibodies (</a:t>
            </a:r>
            <a:r>
              <a:rPr lang="en-US" sz="3200" b="1" dirty="0" err="1"/>
              <a:t>mAbs</a:t>
            </a:r>
            <a:r>
              <a:rPr lang="en-US" sz="3200" b="1" dirty="0"/>
              <a:t>): </a:t>
            </a:r>
            <a:br>
              <a:rPr lang="en-US" sz="3200" b="1" dirty="0"/>
            </a:br>
            <a:r>
              <a:rPr lang="en-US" sz="3200" b="1" dirty="0"/>
              <a:t>State of the state</a:t>
            </a:r>
            <a:endParaRPr sz="3200" b="1" dirty="0"/>
          </a:p>
        </p:txBody>
      </p:sp>
      <p:sp>
        <p:nvSpPr>
          <p:cNvPr id="269" name="Shape 269"/>
          <p:cNvSpPr>
            <a:spLocks noGrp="1"/>
          </p:cNvSpPr>
          <p:nvPr>
            <p:ph type="body" idx="1"/>
          </p:nvPr>
        </p:nvSpPr>
        <p:spPr>
          <a:xfrm>
            <a:off x="349951" y="1181100"/>
            <a:ext cx="8483315" cy="5527584"/>
          </a:xfrm>
          <a:prstGeom prst="rect">
            <a:avLst/>
          </a:prstGeom>
        </p:spPr>
        <p:txBody>
          <a:bodyPr>
            <a:normAutofit fontScale="92500" lnSpcReduction="20000"/>
          </a:bodyPr>
          <a:lstStyle/>
          <a:p>
            <a:pPr marL="321374" indent="-321374" algn="l" defTabSz="229962">
              <a:spcBef>
                <a:spcPts val="1617"/>
              </a:spcBef>
              <a:buFont typeface="Arial"/>
              <a:buChar char="•"/>
              <a:defRPr sz="1800"/>
            </a:pPr>
            <a:r>
              <a:rPr lang="en-US" sz="2400" dirty="0"/>
              <a:t>Anti-neoplastic antibodies (</a:t>
            </a:r>
            <a:r>
              <a:rPr lang="en-US" sz="2400" dirty="0" err="1"/>
              <a:t>mAbs</a:t>
            </a:r>
            <a:r>
              <a:rPr lang="en-US" sz="2400" dirty="0"/>
              <a:t>) can convey pro-apoptotic stimuli or activate immune effector mechanisms via: </a:t>
            </a:r>
          </a:p>
          <a:p>
            <a:pPr marL="457200" indent="-457200" algn="l" defTabSz="229962">
              <a:spcBef>
                <a:spcPts val="1617"/>
              </a:spcBef>
              <a:buFont typeface="+mj-lt"/>
              <a:buAutoNum type="arabicPeriod"/>
              <a:defRPr sz="1800"/>
            </a:pPr>
            <a:r>
              <a:rPr lang="en-US" sz="2400" dirty="0"/>
              <a:t>	Antibody-dependent cellular cytotoxicity </a:t>
            </a:r>
            <a:r>
              <a:rPr lang="en-US" sz="2400" b="1" dirty="0"/>
              <a:t>ADCC</a:t>
            </a:r>
          </a:p>
          <a:p>
            <a:pPr marL="457200" indent="-457200" algn="l" defTabSz="229962">
              <a:spcBef>
                <a:spcPts val="1617"/>
              </a:spcBef>
              <a:buFont typeface="+mj-lt"/>
              <a:buAutoNum type="arabicPeriod"/>
              <a:defRPr sz="1800"/>
            </a:pPr>
            <a:r>
              <a:rPr lang="en-US" sz="2400" dirty="0"/>
              <a:t>Complement-dependent cytotoxicity </a:t>
            </a:r>
            <a:r>
              <a:rPr lang="en-US" sz="2400" b="1" dirty="0"/>
              <a:t>CDC</a:t>
            </a:r>
            <a:endParaRPr lang="en-US" sz="2400" dirty="0"/>
          </a:p>
          <a:p>
            <a:pPr marL="457200" indent="-457200" algn="l" defTabSz="229962">
              <a:spcBef>
                <a:spcPts val="1617"/>
              </a:spcBef>
              <a:buFont typeface="+mj-lt"/>
              <a:buAutoNum type="arabicPeriod"/>
              <a:defRPr sz="1800"/>
            </a:pPr>
            <a:r>
              <a:rPr lang="en-US" sz="2400" dirty="0"/>
              <a:t>Antibody-dependent cellular phagocytosis </a:t>
            </a:r>
            <a:r>
              <a:rPr lang="en-US" sz="2400" b="1" dirty="0"/>
              <a:t>ADCP</a:t>
            </a:r>
          </a:p>
          <a:p>
            <a:pPr marL="321374" indent="-321374" algn="l" defTabSz="229962">
              <a:spcBef>
                <a:spcPts val="1617"/>
              </a:spcBef>
              <a:buFont typeface="Arial"/>
              <a:buChar char="•"/>
              <a:defRPr sz="1800"/>
            </a:pPr>
            <a:r>
              <a:rPr lang="en-US" sz="2400" dirty="0"/>
              <a:t>Attractive for drug development! High target specificity, limited side effects, prolonged half life </a:t>
            </a:r>
            <a:r>
              <a:rPr lang="en-US" sz="2400" i="1" dirty="0"/>
              <a:t>in vivo</a:t>
            </a:r>
          </a:p>
          <a:p>
            <a:pPr marL="321374" indent="-321374" algn="l" defTabSz="229962">
              <a:spcBef>
                <a:spcPts val="1617"/>
              </a:spcBef>
              <a:buFont typeface="Arial"/>
              <a:buChar char="•"/>
              <a:defRPr sz="1800"/>
            </a:pPr>
            <a:r>
              <a:rPr lang="en-US" sz="2400" dirty="0"/>
              <a:t>Tumor-associated antigens </a:t>
            </a:r>
            <a:r>
              <a:rPr lang="en-US" sz="2400" b="1" dirty="0"/>
              <a:t>TAAs</a:t>
            </a:r>
            <a:r>
              <a:rPr lang="en-US" sz="2400" dirty="0"/>
              <a:t> are </a:t>
            </a:r>
            <a:r>
              <a:rPr lang="en-US" sz="2400" dirty="0">
                <a:solidFill>
                  <a:schemeClr val="accent1"/>
                </a:solidFill>
              </a:rPr>
              <a:t>intracellular cytoplasmic or nuclear </a:t>
            </a:r>
            <a:r>
              <a:rPr lang="en-US" sz="2400" dirty="0"/>
              <a:t>proteins (ex. oncogenes and stem-cell associated proteins) which are </a:t>
            </a:r>
            <a:r>
              <a:rPr lang="en-US" sz="2400" dirty="0">
                <a:solidFill>
                  <a:schemeClr val="accent1"/>
                </a:solidFill>
              </a:rPr>
              <a:t>inaccessible</a:t>
            </a:r>
            <a:r>
              <a:rPr lang="en-US" sz="2400" dirty="0"/>
              <a:t> to </a:t>
            </a:r>
            <a:r>
              <a:rPr lang="en-US" sz="2400" dirty="0" err="1"/>
              <a:t>mAbs</a:t>
            </a:r>
            <a:r>
              <a:rPr lang="en-US" sz="2400" dirty="0"/>
              <a:t> </a:t>
            </a:r>
          </a:p>
          <a:p>
            <a:pPr marL="321374" indent="-321374" algn="l" defTabSz="229962">
              <a:spcBef>
                <a:spcPts val="1617"/>
              </a:spcBef>
              <a:buFont typeface="Arial"/>
              <a:buChar char="•"/>
              <a:defRPr sz="1800"/>
            </a:pPr>
            <a:r>
              <a:rPr lang="en-US" sz="2400" dirty="0"/>
              <a:t>Ongoing clinical trials: Actively immunize cancer patients with peptide- or DNA-based vaccines targeting specific TAAs, or dendritic cells loaded with TAAs, or adoptive transfer of TAA-specific T cells</a:t>
            </a:r>
          </a:p>
          <a:p>
            <a:pPr marL="321374" indent="-321374" algn="l" defTabSz="229962">
              <a:spcBef>
                <a:spcPts val="1617"/>
              </a:spcBef>
              <a:buFont typeface="Arial"/>
              <a:buChar char="•"/>
              <a:defRPr sz="1800"/>
            </a:pPr>
            <a:r>
              <a:rPr lang="en-US" sz="2400" dirty="0"/>
              <a:t>Hampered by: TAA-specific CTLs arise at low frequency in many patients, or exhibit a low affinity for their targets, and are characterized by a short lifespan</a:t>
            </a:r>
          </a:p>
          <a:p>
            <a:pPr marL="321374" indent="-321374" algn="l" defTabSz="229962">
              <a:spcBef>
                <a:spcPts val="1617"/>
              </a:spcBef>
              <a:buFont typeface="Arial"/>
              <a:buChar char="•"/>
              <a:defRPr sz="1800"/>
            </a:pPr>
            <a:endParaRPr b="1" dirty="0"/>
          </a:p>
        </p:txBody>
      </p:sp>
    </p:spTree>
    <p:extLst>
      <p:ext uri="{BB962C8B-B14F-4D97-AF65-F5344CB8AC3E}">
        <p14:creationId xmlns:p14="http://schemas.microsoft.com/office/powerpoint/2010/main" val="3490599064"/>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6DA53F-95D2-D1A5-7938-1C9DEDF9F2C5}"/>
              </a:ext>
            </a:extLst>
          </p:cNvPr>
          <p:cNvPicPr>
            <a:picLocks noChangeAspect="1"/>
          </p:cNvPicPr>
          <p:nvPr/>
        </p:nvPicPr>
        <p:blipFill>
          <a:blip r:embed="rId2"/>
          <a:stretch>
            <a:fillRect/>
          </a:stretch>
        </p:blipFill>
        <p:spPr>
          <a:xfrm>
            <a:off x="512810" y="1623807"/>
            <a:ext cx="7772400" cy="4976656"/>
          </a:xfrm>
          <a:prstGeom prst="rect">
            <a:avLst/>
          </a:prstGeom>
        </p:spPr>
      </p:pic>
      <p:sp>
        <p:nvSpPr>
          <p:cNvPr id="2" name="Title 1">
            <a:extLst>
              <a:ext uri="{FF2B5EF4-FFF2-40B4-BE49-F238E27FC236}">
                <a16:creationId xmlns:a16="http://schemas.microsoft.com/office/drawing/2014/main" id="{9A7A9B85-6243-2CBC-6BF6-CF962E6E1BA5}"/>
              </a:ext>
            </a:extLst>
          </p:cNvPr>
          <p:cNvSpPr>
            <a:spLocks noGrp="1"/>
          </p:cNvSpPr>
          <p:nvPr>
            <p:ph type="title"/>
          </p:nvPr>
        </p:nvSpPr>
        <p:spPr>
          <a:xfrm>
            <a:off x="512810" y="518984"/>
            <a:ext cx="7911211" cy="481913"/>
          </a:xfrm>
        </p:spPr>
        <p:txBody>
          <a:bodyPr>
            <a:normAutofit fontScale="90000"/>
          </a:bodyPr>
          <a:lstStyle/>
          <a:p>
            <a:r>
              <a:rPr lang="en-US" sz="2800" b="1" dirty="0"/>
              <a:t>MCH Complexes can present antigens on tumor surfaces</a:t>
            </a:r>
          </a:p>
        </p:txBody>
      </p:sp>
      <p:sp>
        <p:nvSpPr>
          <p:cNvPr id="3" name="Text Placeholder 2">
            <a:extLst>
              <a:ext uri="{FF2B5EF4-FFF2-40B4-BE49-F238E27FC236}">
                <a16:creationId xmlns:a16="http://schemas.microsoft.com/office/drawing/2014/main" id="{05B46B23-D4B4-559E-0A2C-B6E4077FD437}"/>
              </a:ext>
            </a:extLst>
          </p:cNvPr>
          <p:cNvSpPr>
            <a:spLocks noGrp="1"/>
          </p:cNvSpPr>
          <p:nvPr>
            <p:ph type="body" idx="1"/>
          </p:nvPr>
        </p:nvSpPr>
        <p:spPr>
          <a:xfrm>
            <a:off x="719979" y="296805"/>
            <a:ext cx="7358063" cy="123325"/>
          </a:xfrm>
        </p:spPr>
        <p:txBody>
          <a:bodyPr>
            <a:normAutofit fontScale="25000" lnSpcReduction="20000"/>
          </a:bodyPr>
          <a:lstStyle/>
          <a:p>
            <a:endParaRPr lang="en-US" dirty="0"/>
          </a:p>
        </p:txBody>
      </p:sp>
    </p:spTree>
    <p:extLst>
      <p:ext uri="{BB962C8B-B14F-4D97-AF65-F5344CB8AC3E}">
        <p14:creationId xmlns:p14="http://schemas.microsoft.com/office/powerpoint/2010/main" val="745197747"/>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p:cNvSpPr>
          <p:nvPr>
            <p:ph type="title"/>
          </p:nvPr>
        </p:nvSpPr>
        <p:spPr>
          <a:xfrm>
            <a:off x="1238527" y="100799"/>
            <a:ext cx="7804547" cy="756901"/>
          </a:xfrm>
          <a:prstGeom prst="rect">
            <a:avLst/>
          </a:prstGeom>
        </p:spPr>
        <p:txBody>
          <a:bodyPr>
            <a:normAutofit/>
          </a:bodyPr>
          <a:lstStyle/>
          <a:p>
            <a:pPr lvl="0">
              <a:defRPr sz="1800"/>
            </a:pPr>
            <a:r>
              <a:rPr lang="en-US" sz="4000" b="1" dirty="0" err="1"/>
              <a:t>mABs</a:t>
            </a:r>
            <a:r>
              <a:rPr lang="en-US" sz="4000" b="1" dirty="0"/>
              <a:t>: new opportunities</a:t>
            </a:r>
            <a:endParaRPr sz="4000" b="1" dirty="0"/>
          </a:p>
        </p:txBody>
      </p:sp>
      <p:sp>
        <p:nvSpPr>
          <p:cNvPr id="269" name="Shape 269"/>
          <p:cNvSpPr>
            <a:spLocks noGrp="1"/>
          </p:cNvSpPr>
          <p:nvPr>
            <p:ph type="body" idx="1"/>
          </p:nvPr>
        </p:nvSpPr>
        <p:spPr>
          <a:xfrm>
            <a:off x="175856" y="1189180"/>
            <a:ext cx="8792288" cy="5176304"/>
          </a:xfrm>
          <a:prstGeom prst="rect">
            <a:avLst/>
          </a:prstGeom>
        </p:spPr>
        <p:txBody>
          <a:bodyPr>
            <a:noAutofit/>
          </a:bodyPr>
          <a:lstStyle/>
          <a:p>
            <a:pPr marL="321374" indent="-321374" algn="l" defTabSz="229962">
              <a:spcBef>
                <a:spcPts val="1617"/>
              </a:spcBef>
              <a:buFont typeface="Arial"/>
              <a:buChar char="•"/>
              <a:defRPr sz="1800"/>
            </a:pPr>
            <a:r>
              <a:rPr lang="en-US" sz="2400" dirty="0"/>
              <a:t>MHC class I pathway presents peptide epitopes of internal proteins on the surface for T cell surveillance by T cell receptor (TCR) recognition = an opportunity to design TCR-mimic </a:t>
            </a:r>
            <a:r>
              <a:rPr lang="en-US" sz="2400" dirty="0" err="1"/>
              <a:t>mAbs</a:t>
            </a:r>
            <a:r>
              <a:rPr lang="en-US" sz="2400" dirty="0"/>
              <a:t> to bind cancer cells in highly necrotic environment of solid tumors</a:t>
            </a:r>
          </a:p>
          <a:p>
            <a:pPr marL="321374" indent="-321374" algn="l" defTabSz="229962">
              <a:spcBef>
                <a:spcPts val="1617"/>
              </a:spcBef>
              <a:buFont typeface="Arial"/>
              <a:buChar char="•"/>
              <a:defRPr sz="1800"/>
            </a:pPr>
            <a:r>
              <a:rPr lang="en-US" sz="2400" dirty="0"/>
              <a:t>TCR-mimic </a:t>
            </a:r>
            <a:r>
              <a:rPr lang="en-US" sz="2400" dirty="0" err="1"/>
              <a:t>mAbs</a:t>
            </a:r>
            <a:r>
              <a:rPr lang="en-US" sz="2400" dirty="0"/>
              <a:t> can be generated by immunization with recombinant MHC/peptide complex, or by phage display</a:t>
            </a:r>
          </a:p>
          <a:p>
            <a:pPr marL="321374" indent="-321374" algn="l" defTabSz="229962">
              <a:spcBef>
                <a:spcPts val="1617"/>
              </a:spcBef>
              <a:buFont typeface="Arial"/>
              <a:buChar char="•"/>
              <a:defRPr sz="1800"/>
            </a:pPr>
            <a:r>
              <a:rPr lang="en-US" sz="2400" b="1" dirty="0"/>
              <a:t>ESK1</a:t>
            </a:r>
            <a:r>
              <a:rPr lang="en-US" sz="2400" dirty="0"/>
              <a:t> is a fully human IgG1 </a:t>
            </a:r>
            <a:r>
              <a:rPr lang="en-US" sz="2400" dirty="0" err="1"/>
              <a:t>mAb</a:t>
            </a:r>
            <a:r>
              <a:rPr lang="en-US" sz="2400" dirty="0"/>
              <a:t> that specifically targets the RMFPNAPYL peptide from </a:t>
            </a:r>
            <a:r>
              <a:rPr lang="en-US" sz="2400" dirty="0" err="1"/>
              <a:t>Wilms</a:t>
            </a:r>
            <a:r>
              <a:rPr lang="en-US" sz="2400" dirty="0"/>
              <a:t> tumor gene 1 (</a:t>
            </a:r>
            <a:r>
              <a:rPr lang="en-US" sz="2400" b="1" dirty="0"/>
              <a:t>WT1</a:t>
            </a:r>
            <a:r>
              <a:rPr lang="en-US" sz="2400" dirty="0"/>
              <a:t>), a zinc finger transcription factor with limited expression in adult tissues but expressed in the majority of </a:t>
            </a:r>
            <a:r>
              <a:rPr lang="en-US" sz="2400" dirty="0" err="1"/>
              <a:t>leukemias</a:t>
            </a:r>
            <a:r>
              <a:rPr lang="en-US" sz="2400" dirty="0"/>
              <a:t> and many solid tumors</a:t>
            </a:r>
          </a:p>
          <a:p>
            <a:pPr marL="321374" indent="-321374" algn="l" defTabSz="229962">
              <a:spcBef>
                <a:spcPts val="1617"/>
              </a:spcBef>
              <a:buFont typeface="Arial"/>
              <a:buChar char="•"/>
              <a:defRPr sz="1800"/>
            </a:pPr>
            <a:r>
              <a:rPr lang="en-US" sz="2400" dirty="0">
                <a:solidFill>
                  <a:schemeClr val="accent1"/>
                </a:solidFill>
              </a:rPr>
              <a:t>However, typically these targets (WT1, TARP, MART-1, gp-100) for TCR-mimic </a:t>
            </a:r>
            <a:r>
              <a:rPr lang="en-US" sz="2400" dirty="0" err="1">
                <a:solidFill>
                  <a:schemeClr val="accent1"/>
                </a:solidFill>
              </a:rPr>
              <a:t>mAbs</a:t>
            </a:r>
            <a:r>
              <a:rPr lang="en-US" sz="2400" dirty="0">
                <a:solidFill>
                  <a:schemeClr val="accent1"/>
                </a:solidFill>
              </a:rPr>
              <a:t> are expressed in much lower numbers than many cell-surface cancer targets</a:t>
            </a:r>
          </a:p>
          <a:p>
            <a:pPr marL="321374" indent="-321374" algn="l" defTabSz="229962">
              <a:spcBef>
                <a:spcPts val="1617"/>
              </a:spcBef>
              <a:buFont typeface="Arial"/>
              <a:buChar char="•"/>
              <a:defRPr sz="1800"/>
            </a:pPr>
            <a:endParaRPr lang="en-US" sz="2400" b="1" dirty="0"/>
          </a:p>
          <a:p>
            <a:pPr marL="321374" indent="-321374" algn="l" defTabSz="229962">
              <a:spcBef>
                <a:spcPts val="1617"/>
              </a:spcBef>
              <a:buFont typeface="Arial"/>
              <a:buChar char="•"/>
              <a:defRPr sz="1800"/>
            </a:pPr>
            <a:endParaRPr sz="2400" b="1" dirty="0"/>
          </a:p>
        </p:txBody>
      </p:sp>
    </p:spTree>
    <p:extLst>
      <p:ext uri="{BB962C8B-B14F-4D97-AF65-F5344CB8AC3E}">
        <p14:creationId xmlns:p14="http://schemas.microsoft.com/office/powerpoint/2010/main" val="1057060270"/>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a:spLocks noGrp="1"/>
          </p:cNvSpPr>
          <p:nvPr>
            <p:ph type="title"/>
          </p:nvPr>
        </p:nvSpPr>
        <p:spPr>
          <a:xfrm>
            <a:off x="502102" y="-632701"/>
            <a:ext cx="7366001" cy="1714501"/>
          </a:xfrm>
          <a:prstGeom prst="rect">
            <a:avLst/>
          </a:prstGeom>
        </p:spPr>
        <p:txBody>
          <a:bodyPr>
            <a:normAutofit/>
          </a:bodyPr>
          <a:lstStyle/>
          <a:p>
            <a:pPr lvl="0" algn="l">
              <a:defRPr sz="1800"/>
            </a:pPr>
            <a:r>
              <a:rPr sz="3600" dirty="0"/>
              <a:t>Background</a:t>
            </a:r>
          </a:p>
        </p:txBody>
      </p:sp>
      <p:sp>
        <p:nvSpPr>
          <p:cNvPr id="42" name="Shape 42"/>
          <p:cNvSpPr>
            <a:spLocks noGrp="1"/>
          </p:cNvSpPr>
          <p:nvPr>
            <p:ph type="body" idx="1"/>
          </p:nvPr>
        </p:nvSpPr>
        <p:spPr>
          <a:xfrm>
            <a:off x="274144" y="1628393"/>
            <a:ext cx="4073328" cy="5058998"/>
          </a:xfrm>
          <a:prstGeom prst="rect">
            <a:avLst/>
          </a:prstGeom>
        </p:spPr>
        <p:txBody>
          <a:bodyPr anchor="t">
            <a:normAutofit/>
          </a:bodyPr>
          <a:lstStyle/>
          <a:p>
            <a:pPr marL="596997" indent="-418458" algn="l">
              <a:spcBef>
                <a:spcPts val="492"/>
              </a:spcBef>
              <a:buClr>
                <a:srgbClr val="000000"/>
              </a:buClr>
              <a:buSzPct val="100000"/>
              <a:buFont typeface="Arial"/>
              <a:buChar char="•"/>
              <a:defRPr sz="1800"/>
            </a:pPr>
            <a:r>
              <a:rPr lang="en-US" sz="2100" dirty="0">
                <a:sym typeface="Helvetica Light"/>
              </a:rPr>
              <a:t>Major </a:t>
            </a:r>
            <a:r>
              <a:rPr lang="en-US" sz="2100" dirty="0" err="1">
                <a:sym typeface="Helvetica Light"/>
              </a:rPr>
              <a:t>Histocompatability</a:t>
            </a:r>
            <a:r>
              <a:rPr lang="en-US" sz="2100" dirty="0">
                <a:sym typeface="Helvetica Light"/>
              </a:rPr>
              <a:t> Complex I </a:t>
            </a:r>
            <a:r>
              <a:rPr lang="en-US" sz="2100" b="1" dirty="0">
                <a:sym typeface="Helvetica Light"/>
              </a:rPr>
              <a:t>(MHC-I</a:t>
            </a:r>
            <a:r>
              <a:rPr lang="en-US" sz="2100" dirty="0">
                <a:sym typeface="Helvetica Light"/>
              </a:rPr>
              <a:t>) is the central receptor in the </a:t>
            </a:r>
            <a:r>
              <a:rPr lang="en-US" sz="2100" i="1" dirty="0">
                <a:sym typeface="Helvetica Light"/>
              </a:rPr>
              <a:t>adaptive immune response</a:t>
            </a:r>
          </a:p>
          <a:p>
            <a:pPr marL="596997" indent="-418458" algn="l">
              <a:spcBef>
                <a:spcPts val="492"/>
              </a:spcBef>
              <a:buClr>
                <a:srgbClr val="000000"/>
              </a:buClr>
              <a:buSzPct val="100000"/>
              <a:buFont typeface="Arial"/>
              <a:buChar char="•"/>
              <a:defRPr sz="1800"/>
            </a:pPr>
            <a:r>
              <a:rPr sz="2100" dirty="0">
                <a:sym typeface="Helvetica Light"/>
              </a:rPr>
              <a:t>All human nucleated cells express MHC-I</a:t>
            </a:r>
            <a:r>
              <a:rPr lang="en-US" sz="2100" dirty="0">
                <a:sym typeface="Helvetica Light"/>
              </a:rPr>
              <a:t> (re: </a:t>
            </a:r>
            <a:r>
              <a:rPr sz="1600" dirty="0">
                <a:sym typeface="Helvetica Light"/>
              </a:rPr>
              <a:t>HLA</a:t>
            </a:r>
            <a:r>
              <a:rPr lang="en-US" sz="1600" dirty="0">
                <a:sym typeface="Helvetica Light"/>
              </a:rPr>
              <a:t>-A, HLA-B, HLA-C in complex with B2M)</a:t>
            </a:r>
            <a:endParaRPr sz="1600" dirty="0">
              <a:sym typeface="Helvetica Light"/>
            </a:endParaRPr>
          </a:p>
          <a:p>
            <a:pPr marL="596997" indent="-418458" algn="l">
              <a:spcBef>
                <a:spcPts val="492"/>
              </a:spcBef>
              <a:buClr>
                <a:srgbClr val="000000"/>
              </a:buClr>
              <a:buSzPct val="100000"/>
              <a:buFont typeface="Arial"/>
              <a:buChar char="•"/>
              <a:defRPr sz="1800"/>
            </a:pPr>
            <a:r>
              <a:rPr lang="en-US" sz="2100" dirty="0">
                <a:solidFill>
                  <a:srgbClr val="FF0000"/>
                </a:solidFill>
                <a:sym typeface="Helvetica Light"/>
              </a:rPr>
              <a:t>HLA </a:t>
            </a:r>
            <a:r>
              <a:rPr sz="2100" dirty="0">
                <a:solidFill>
                  <a:srgbClr val="FF0000"/>
                </a:solidFill>
                <a:sym typeface="Helvetica Light"/>
              </a:rPr>
              <a:t>presents</a:t>
            </a:r>
            <a:r>
              <a:rPr lang="en-US" sz="2100" dirty="0">
                <a:solidFill>
                  <a:srgbClr val="FF0000"/>
                </a:solidFill>
                <a:sym typeface="Helvetica Light"/>
              </a:rPr>
              <a:t> degraded intracellular proteins on cell surface as peptides </a:t>
            </a:r>
            <a:r>
              <a:rPr sz="2100" dirty="0">
                <a:solidFill>
                  <a:srgbClr val="FF0000"/>
                </a:solidFill>
                <a:sym typeface="Helvetica Light"/>
              </a:rPr>
              <a:t> </a:t>
            </a:r>
            <a:endParaRPr lang="en-US" sz="2100" dirty="0">
              <a:solidFill>
                <a:srgbClr val="FF0000"/>
              </a:solidFill>
              <a:sym typeface="Helvetica Light"/>
            </a:endParaRPr>
          </a:p>
          <a:p>
            <a:pPr marL="596997" indent="-418458" algn="l">
              <a:spcBef>
                <a:spcPts val="492"/>
              </a:spcBef>
              <a:buClr>
                <a:srgbClr val="000000"/>
              </a:buClr>
              <a:buSzPct val="100000"/>
              <a:buFont typeface="Arial"/>
              <a:buChar char="•"/>
              <a:defRPr sz="1800"/>
            </a:pPr>
            <a:r>
              <a:rPr lang="en-US" sz="2100" u="sng" dirty="0">
                <a:sym typeface="Helvetica Light"/>
              </a:rPr>
              <a:t>Aim</a:t>
            </a:r>
            <a:r>
              <a:rPr lang="en-US" sz="2100" dirty="0">
                <a:sym typeface="Helvetica Light"/>
              </a:rPr>
              <a:t>: Discover which kinases alter HLA-A surface expression in human cancers</a:t>
            </a:r>
          </a:p>
          <a:p>
            <a:pPr marL="596997" indent="-418458" algn="l">
              <a:spcBef>
                <a:spcPts val="492"/>
              </a:spcBef>
              <a:buClr>
                <a:srgbClr val="000000"/>
              </a:buClr>
              <a:buSzPct val="100000"/>
              <a:buFont typeface="Arial"/>
              <a:buChar char="•"/>
              <a:defRPr sz="1800"/>
            </a:pPr>
            <a:r>
              <a:rPr lang="en-US" sz="2100" u="sng" dirty="0">
                <a:sym typeface="Helvetica Light"/>
              </a:rPr>
              <a:t>Method</a:t>
            </a:r>
            <a:r>
              <a:rPr lang="en-US" sz="2100" dirty="0">
                <a:sym typeface="Helvetica Light"/>
              </a:rPr>
              <a:t>: run a pooled mir30 </a:t>
            </a:r>
            <a:r>
              <a:rPr lang="en-US" sz="2100" dirty="0" err="1">
                <a:sym typeface="Helvetica Light"/>
              </a:rPr>
              <a:t>shRNA</a:t>
            </a:r>
            <a:r>
              <a:rPr lang="en-US" sz="2100" dirty="0">
                <a:sym typeface="Helvetica Light"/>
              </a:rPr>
              <a:t> screen to all 550 annotated kinase targets</a:t>
            </a:r>
          </a:p>
          <a:p>
            <a:pPr marL="596997" indent="-418458" algn="l">
              <a:spcBef>
                <a:spcPts val="492"/>
              </a:spcBef>
              <a:buClr>
                <a:srgbClr val="000000"/>
              </a:buClr>
              <a:buSzPct val="100000"/>
              <a:buFont typeface="Arial"/>
              <a:buChar char="•"/>
              <a:defRPr sz="1800"/>
            </a:pPr>
            <a:endParaRPr sz="2100" dirty="0">
              <a:sym typeface="Helvetica Light"/>
            </a:endParaRPr>
          </a:p>
        </p:txBody>
      </p:sp>
      <p:sp>
        <p:nvSpPr>
          <p:cNvPr id="44" name="Shape 44"/>
          <p:cNvSpPr/>
          <p:nvPr/>
        </p:nvSpPr>
        <p:spPr>
          <a:xfrm flipV="1">
            <a:off x="8855315" y="6618772"/>
            <a:ext cx="577371" cy="338530"/>
          </a:xfrm>
          <a:prstGeom prst="rect">
            <a:avLst/>
          </a:prstGeom>
          <a:ln w="12700">
            <a:round/>
          </a:ln>
          <a:extLst>
            <a:ext uri="{C572A759-6A51-4108-AA02-DFA0A04FC94B}">
              <ma14:wrappingTextBoxFlag xmlns="" xmlns:ma14="http://schemas.microsoft.com/office/mac/drawingml/2011/main" val="1"/>
            </a:ext>
          </a:extLst>
        </p:spPr>
        <p:txBody>
          <a:bodyPr wrap="square" lIns="38088" tIns="38088" rIns="38088" bIns="38088">
            <a:spAutoFit/>
          </a:bodyPr>
          <a:lstStyle>
            <a:lvl1pPr defTabSz="406400">
              <a:buClr>
                <a:srgbClr val="000000"/>
              </a:buClr>
              <a:defRPr sz="3000">
                <a:latin typeface="Gill Sans"/>
                <a:ea typeface="Gill Sans"/>
                <a:cs typeface="Gill Sans"/>
                <a:sym typeface="Gill Sans"/>
              </a:defRPr>
            </a:lvl1pPr>
          </a:lstStyle>
          <a:p>
            <a:pPr lvl="0">
              <a:defRPr sz="1800"/>
            </a:pPr>
            <a:endParaRPr sz="1700" dirty="0">
              <a:latin typeface="+mn-lt"/>
            </a:endParaRPr>
          </a:p>
        </p:txBody>
      </p:sp>
      <p:pic>
        <p:nvPicPr>
          <p:cNvPr id="45" name="image2.png"/>
          <p:cNvPicPr/>
          <p:nvPr/>
        </p:nvPicPr>
        <p:blipFill>
          <a:blip r:embed="rId2"/>
          <a:stretch>
            <a:fillRect/>
          </a:stretch>
        </p:blipFill>
        <p:spPr>
          <a:xfrm>
            <a:off x="4338862" y="186022"/>
            <a:ext cx="4805138" cy="5796146"/>
          </a:xfrm>
          <a:prstGeom prst="rect">
            <a:avLst/>
          </a:prstGeom>
          <a:ln w="12700">
            <a:round/>
          </a:ln>
        </p:spPr>
      </p:pic>
      <p:sp>
        <p:nvSpPr>
          <p:cNvPr id="46" name="Shape 46"/>
          <p:cNvSpPr/>
          <p:nvPr/>
        </p:nvSpPr>
        <p:spPr>
          <a:xfrm>
            <a:off x="4769169" y="6273666"/>
            <a:ext cx="3797300" cy="323141"/>
          </a:xfrm>
          <a:prstGeom prst="rect">
            <a:avLst/>
          </a:prstGeom>
          <a:ln w="12700">
            <a:round/>
          </a:ln>
          <a:extLst>
            <a:ext uri="{C572A759-6A51-4108-AA02-DFA0A04FC94B}">
              <ma14:wrappingTextBoxFlag xmlns="" xmlns:ma14="http://schemas.microsoft.com/office/mac/drawingml/2011/main" val="1"/>
            </a:ext>
          </a:extLst>
        </p:spPr>
        <p:txBody>
          <a:bodyPr lIns="38088" tIns="38088" rIns="38088" bIns="38088">
            <a:spAutoFit/>
          </a:bodyPr>
          <a:lstStyle/>
          <a:p>
            <a:pPr defTabSz="285667">
              <a:buClr>
                <a:srgbClr val="000000"/>
              </a:buClr>
              <a:defRPr sz="1800"/>
            </a:pPr>
            <a:r>
              <a:rPr sz="1600" dirty="0">
                <a:ea typeface="Gill Sans"/>
                <a:cs typeface="Gill Sans"/>
                <a:sym typeface="Gill Sans"/>
              </a:rPr>
              <a:t>Neefjes </a:t>
            </a:r>
            <a:r>
              <a:rPr sz="1600" i="1" dirty="0">
                <a:ea typeface="Gill Sans"/>
                <a:cs typeface="Gill Sans"/>
                <a:sym typeface="Gill Sans"/>
              </a:rPr>
              <a:t>et al. </a:t>
            </a:r>
            <a:r>
              <a:rPr sz="1600" dirty="0">
                <a:ea typeface="Gill Sans"/>
                <a:cs typeface="Gill Sans"/>
                <a:sym typeface="Gill Sans"/>
              </a:rPr>
              <a:t>Nat</a:t>
            </a:r>
            <a:r>
              <a:rPr lang="en-US" sz="1600" dirty="0">
                <a:ea typeface="Gill Sans"/>
                <a:cs typeface="Gill Sans"/>
                <a:sym typeface="Gill Sans"/>
              </a:rPr>
              <a:t>ure</a:t>
            </a:r>
            <a:r>
              <a:rPr sz="1600" dirty="0">
                <a:ea typeface="Gill Sans"/>
                <a:cs typeface="Gill Sans"/>
                <a:sym typeface="Gill Sans"/>
              </a:rPr>
              <a:t> Rev Immunol. 2011</a:t>
            </a:r>
            <a:r>
              <a:rPr sz="1600" i="1" dirty="0">
                <a:ea typeface="Gill Sans"/>
                <a:cs typeface="Gill Sans"/>
                <a:sym typeface="Gill Sans"/>
              </a:rPr>
              <a:t> </a:t>
            </a:r>
          </a:p>
        </p:txBody>
      </p:sp>
    </p:spTree>
    <p:extLst>
      <p:ext uri="{BB962C8B-B14F-4D97-AF65-F5344CB8AC3E}">
        <p14:creationId xmlns:p14="http://schemas.microsoft.com/office/powerpoint/2010/main" val="66915579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42">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42">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42">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4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46"/>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iterate>
                                    <p:tmAbs val="0"/>
                                  </p:iterate>
                                  <p:childTnLst>
                                    <p:set>
                                      <p:cBhvr>
                                        <p:cTn id="25" fill="hold"/>
                                        <p:tgtEl>
                                          <p:spTgt spid="4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1" nodeType="clickEffect">
                                  <p:stCondLst>
                                    <p:cond delay="0"/>
                                  </p:stCondLst>
                                  <p:iterate>
                                    <p:tmAbs val="0"/>
                                  </p:iterate>
                                  <p:childTnLst>
                                    <p:animEffect transition="out" filter="dissolve">
                                      <p:cBhvr>
                                        <p:cTn id="29" dur="500" fill="hold"/>
                                        <p:tgtEl>
                                          <p:spTgt spid="46"/>
                                        </p:tgtEl>
                                      </p:cBhvr>
                                    </p:animEffect>
                                    <p:set>
                                      <p:cBhvr>
                                        <p:cTn id="30" fill="hold">
                                          <p:stCondLst>
                                            <p:cond delay="499"/>
                                          </p:stCondLst>
                                        </p:cTn>
                                        <p:tgtEl>
                                          <p:spTgt spid="46"/>
                                        </p:tgtEl>
                                        <p:attrNameLst>
                                          <p:attrName>style.visibility</p:attrName>
                                        </p:attrNameLst>
                                      </p:cBhvr>
                                      <p:to>
                                        <p:strVal val="hidden"/>
                                      </p:to>
                                    </p:set>
                                  </p:childTnLst>
                                </p:cTn>
                              </p:par>
                            </p:childTnLst>
                          </p:cTn>
                        </p:par>
                        <p:par>
                          <p:cTn id="31" fill="hold">
                            <p:stCondLst>
                              <p:cond delay="500"/>
                            </p:stCondLst>
                            <p:childTnLst>
                              <p:par>
                                <p:cTn id="32" presetID="10" presetClass="exit" presetSubtype="0" fill="hold" grpId="1" nodeType="afterEffect">
                                  <p:stCondLst>
                                    <p:cond delay="0"/>
                                  </p:stCondLst>
                                  <p:iterate>
                                    <p:tmAbs val="0"/>
                                  </p:iterate>
                                  <p:childTnLst>
                                    <p:animEffect transition="out" filter="fade">
                                      <p:cBhvr>
                                        <p:cTn id="33" dur="500" fill="hold"/>
                                        <p:tgtEl>
                                          <p:spTgt spid="45"/>
                                        </p:tgtEl>
                                      </p:cBhvr>
                                    </p:animEffect>
                                    <p:set>
                                      <p:cBhvr>
                                        <p:cTn id="34" fill="hold">
                                          <p:stCondLst>
                                            <p:cond delay="499"/>
                                          </p:stCondLst>
                                        </p:cTn>
                                        <p:tgtEl>
                                          <p:spTgt spid="45"/>
                                        </p:tgtEl>
                                        <p:attrNameLst>
                                          <p:attrName>style.visibility</p:attrName>
                                        </p:attrNameLst>
                                      </p:cBhvr>
                                      <p:to>
                                        <p:strVal val="hidden"/>
                                      </p:to>
                                    </p:set>
                                  </p:childTnLst>
                                </p:cTn>
                              </p:par>
                            </p:childTnLst>
                          </p:cTn>
                        </p:par>
                        <p:par>
                          <p:cTn id="35" fill="hold">
                            <p:stCondLst>
                              <p:cond delay="1000"/>
                            </p:stCondLst>
                            <p:childTnLst>
                              <p:par>
                                <p:cTn id="36" presetID="1" presetClass="entr" presetSubtype="0" fill="hold" grpId="0" nodeType="afterEffect">
                                  <p:stCondLst>
                                    <p:cond delay="0"/>
                                  </p:stCondLst>
                                  <p:iterate>
                                    <p:tmAbs val="0"/>
                                  </p:iterate>
                                  <p:childTnLst>
                                    <p:set>
                                      <p:cBhvr>
                                        <p:cTn id="37" fill="hold"/>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advAuto="0"/>
      <p:bldP spid="44" grpId="0" animBg="1" advAuto="0"/>
      <p:bldP spid="45" grpId="0" animBg="1" advAuto="0"/>
      <p:bldP spid="45" grpId="1" animBg="1" advAuto="0"/>
      <p:bldP spid="46" grpId="0" animBg="1" advAuto="0"/>
      <p:bldP spid="46" grpId="1" animBg="1" advAuto="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38"/>
          <p:cNvSpPr>
            <a:spLocks noGrp="1"/>
          </p:cNvSpPr>
          <p:nvPr>
            <p:ph type="title"/>
          </p:nvPr>
        </p:nvSpPr>
        <p:spPr>
          <a:xfrm>
            <a:off x="1083387" y="1386498"/>
            <a:ext cx="7358063" cy="2321719"/>
          </a:xfrm>
          <a:prstGeom prst="rect">
            <a:avLst/>
          </a:prstGeom>
        </p:spPr>
        <p:txBody>
          <a:bodyPr>
            <a:normAutofit/>
          </a:bodyPr>
          <a:lstStyle/>
          <a:p>
            <a:pPr lvl="0" algn="ctr">
              <a:defRPr sz="1800"/>
            </a:pPr>
            <a:endParaRPr sz="4200" dirty="0"/>
          </a:p>
        </p:txBody>
      </p:sp>
      <p:sp>
        <p:nvSpPr>
          <p:cNvPr id="39" name="Shape 39"/>
          <p:cNvSpPr>
            <a:spLocks noGrp="1"/>
          </p:cNvSpPr>
          <p:nvPr>
            <p:ph type="body" idx="1"/>
          </p:nvPr>
        </p:nvSpPr>
        <p:spPr>
          <a:xfrm>
            <a:off x="1083387" y="5178931"/>
            <a:ext cx="7358063" cy="794742"/>
          </a:xfrm>
          <a:prstGeom prst="rect">
            <a:avLst/>
          </a:prstGeom>
        </p:spPr>
        <p:txBody>
          <a:bodyPr/>
          <a:lstStyle/>
          <a:p>
            <a:pPr lvl="0">
              <a:defRPr sz="1800"/>
            </a:pPr>
            <a:endParaRPr dirty="0"/>
          </a:p>
        </p:txBody>
      </p:sp>
      <p:sp>
        <p:nvSpPr>
          <p:cNvPr id="2" name="Rectangle 1"/>
          <p:cNvSpPr/>
          <p:nvPr/>
        </p:nvSpPr>
        <p:spPr>
          <a:xfrm>
            <a:off x="893662" y="3669392"/>
            <a:ext cx="7689766" cy="618899"/>
          </a:xfrm>
          <a:prstGeom prst="rect">
            <a:avLst/>
          </a:prstGeom>
        </p:spPr>
        <p:txBody>
          <a:bodyPr wrap="square" lIns="64274" tIns="32137" rIns="64274" bIns="32137">
            <a:spAutoFit/>
          </a:bodyPr>
          <a:lstStyle/>
          <a:p>
            <a:pPr algn="ctr"/>
            <a:endParaRPr lang="en-US" b="1" dirty="0"/>
          </a:p>
          <a:p>
            <a:endParaRPr lang="en-US" b="1" dirty="0"/>
          </a:p>
        </p:txBody>
      </p:sp>
      <p:pic>
        <p:nvPicPr>
          <p:cNvPr id="3" name="Picture 2"/>
          <p:cNvPicPr>
            <a:picLocks noChangeAspect="1"/>
          </p:cNvPicPr>
          <p:nvPr/>
        </p:nvPicPr>
        <p:blipFill>
          <a:blip r:embed="rId2"/>
          <a:stretch>
            <a:fillRect/>
          </a:stretch>
        </p:blipFill>
        <p:spPr>
          <a:xfrm>
            <a:off x="595350" y="938943"/>
            <a:ext cx="8022179" cy="5694454"/>
          </a:xfrm>
          <a:prstGeom prst="rect">
            <a:avLst/>
          </a:prstGeom>
        </p:spPr>
      </p:pic>
      <p:sp>
        <p:nvSpPr>
          <p:cNvPr id="4" name="TextBox 3"/>
          <p:cNvSpPr txBox="1"/>
          <p:nvPr/>
        </p:nvSpPr>
        <p:spPr>
          <a:xfrm>
            <a:off x="7754964" y="1027707"/>
            <a:ext cx="1159360" cy="830997"/>
          </a:xfrm>
          <a:prstGeom prst="rect">
            <a:avLst/>
          </a:prstGeom>
          <a:noFill/>
        </p:spPr>
        <p:txBody>
          <a:bodyPr wrap="square" rtlCol="0">
            <a:spAutoFit/>
          </a:bodyPr>
          <a:lstStyle/>
          <a:p>
            <a:r>
              <a:rPr lang="en-US" sz="1600" dirty="0"/>
              <a:t>Sort for BB7 Low, med, high</a:t>
            </a:r>
          </a:p>
        </p:txBody>
      </p:sp>
      <p:sp>
        <p:nvSpPr>
          <p:cNvPr id="5" name="TextBox 4"/>
          <p:cNvSpPr txBox="1"/>
          <p:nvPr/>
        </p:nvSpPr>
        <p:spPr>
          <a:xfrm>
            <a:off x="7220895" y="3549627"/>
            <a:ext cx="1428596" cy="738664"/>
          </a:xfrm>
          <a:prstGeom prst="rect">
            <a:avLst/>
          </a:prstGeom>
          <a:noFill/>
        </p:spPr>
        <p:txBody>
          <a:bodyPr wrap="none" rtlCol="0">
            <a:spAutoFit/>
          </a:bodyPr>
          <a:lstStyle/>
          <a:p>
            <a:r>
              <a:rPr lang="en-US" sz="1050" b="1" dirty="0">
                <a:highlight>
                  <a:srgbClr val="FFFF00"/>
                </a:highlight>
              </a:rPr>
              <a:t>MAP2K1 (MEK)</a:t>
            </a:r>
          </a:p>
          <a:p>
            <a:r>
              <a:rPr lang="en-US" sz="1050" b="1" dirty="0">
                <a:highlight>
                  <a:srgbClr val="FFFF00"/>
                </a:highlight>
              </a:rPr>
              <a:t>is a negative regulator</a:t>
            </a:r>
          </a:p>
          <a:p>
            <a:r>
              <a:rPr lang="en-US" sz="1050" b="1" dirty="0">
                <a:highlight>
                  <a:srgbClr val="FFFF00"/>
                </a:highlight>
              </a:rPr>
              <a:t>of surface HLA-A</a:t>
            </a:r>
          </a:p>
          <a:p>
            <a:r>
              <a:rPr lang="en-US" sz="1050" b="1" dirty="0">
                <a:highlight>
                  <a:srgbClr val="FFFF00"/>
                </a:highlight>
              </a:rPr>
              <a:t>expression</a:t>
            </a:r>
          </a:p>
        </p:txBody>
      </p:sp>
      <p:sp>
        <p:nvSpPr>
          <p:cNvPr id="6" name="TextBox 5"/>
          <p:cNvSpPr txBox="1"/>
          <p:nvPr/>
        </p:nvSpPr>
        <p:spPr>
          <a:xfrm>
            <a:off x="1612085" y="200322"/>
            <a:ext cx="6021841" cy="461665"/>
          </a:xfrm>
          <a:prstGeom prst="rect">
            <a:avLst/>
          </a:prstGeom>
          <a:noFill/>
        </p:spPr>
        <p:txBody>
          <a:bodyPr wrap="none" rtlCol="0">
            <a:spAutoFit/>
          </a:bodyPr>
          <a:lstStyle/>
          <a:p>
            <a:r>
              <a:rPr lang="en-US" sz="2400" b="1" dirty="0"/>
              <a:t>Setting up a FACS-based pooled shRNA screen</a:t>
            </a:r>
            <a:endParaRPr lang="en-US" sz="2400" dirty="0"/>
          </a:p>
        </p:txBody>
      </p:sp>
      <p:sp>
        <p:nvSpPr>
          <p:cNvPr id="7" name="TextBox 6"/>
          <p:cNvSpPr txBox="1"/>
          <p:nvPr/>
        </p:nvSpPr>
        <p:spPr>
          <a:xfrm>
            <a:off x="7246543" y="6479508"/>
            <a:ext cx="1377300" cy="307777"/>
          </a:xfrm>
          <a:prstGeom prst="rect">
            <a:avLst/>
          </a:prstGeom>
          <a:noFill/>
        </p:spPr>
        <p:txBody>
          <a:bodyPr wrap="none" rtlCol="0">
            <a:spAutoFit/>
          </a:bodyPr>
          <a:lstStyle/>
          <a:p>
            <a:r>
              <a:rPr lang="en-US" sz="1400" dirty="0"/>
              <a:t>Brea, et al, 2016</a:t>
            </a:r>
          </a:p>
        </p:txBody>
      </p:sp>
      <p:sp>
        <p:nvSpPr>
          <p:cNvPr id="8" name="TextBox 7"/>
          <p:cNvSpPr txBox="1"/>
          <p:nvPr/>
        </p:nvSpPr>
        <p:spPr>
          <a:xfrm>
            <a:off x="2276500" y="939892"/>
            <a:ext cx="854859" cy="307777"/>
          </a:xfrm>
          <a:prstGeom prst="rect">
            <a:avLst/>
          </a:prstGeom>
          <a:noFill/>
        </p:spPr>
        <p:txBody>
          <a:bodyPr wrap="none" rtlCol="0">
            <a:spAutoFit/>
          </a:bodyPr>
          <a:lstStyle/>
          <a:p>
            <a:r>
              <a:rPr lang="en-US" sz="1400" dirty="0"/>
              <a:t>Inducible</a:t>
            </a:r>
          </a:p>
        </p:txBody>
      </p:sp>
      <p:sp>
        <p:nvSpPr>
          <p:cNvPr id="9" name="TextBox 8"/>
          <p:cNvSpPr txBox="1"/>
          <p:nvPr/>
        </p:nvSpPr>
        <p:spPr>
          <a:xfrm>
            <a:off x="1128267" y="1935175"/>
            <a:ext cx="1141258" cy="307777"/>
          </a:xfrm>
          <a:prstGeom prst="rect">
            <a:avLst/>
          </a:prstGeom>
          <a:noFill/>
        </p:spPr>
        <p:txBody>
          <a:bodyPr wrap="none" rtlCol="0">
            <a:spAutoFit/>
          </a:bodyPr>
          <a:lstStyle/>
          <a:p>
            <a:r>
              <a:rPr lang="en-US" sz="1400" dirty="0"/>
              <a:t>Western blot</a:t>
            </a:r>
          </a:p>
        </p:txBody>
      </p:sp>
      <p:sp>
        <p:nvSpPr>
          <p:cNvPr id="10" name="TextBox 9"/>
          <p:cNvSpPr txBox="1"/>
          <p:nvPr/>
        </p:nvSpPr>
        <p:spPr>
          <a:xfrm>
            <a:off x="2749364" y="1704815"/>
            <a:ext cx="1320707" cy="307777"/>
          </a:xfrm>
          <a:prstGeom prst="rect">
            <a:avLst/>
          </a:prstGeom>
          <a:noFill/>
        </p:spPr>
        <p:txBody>
          <a:bodyPr wrap="none" rtlCol="0">
            <a:spAutoFit/>
          </a:bodyPr>
          <a:lstStyle/>
          <a:p>
            <a:r>
              <a:rPr lang="en-US" sz="1400" dirty="0"/>
              <a:t>Flow </a:t>
            </a:r>
            <a:r>
              <a:rPr lang="en-US" sz="1400" dirty="0" err="1"/>
              <a:t>cytometry</a:t>
            </a:r>
            <a:endParaRPr lang="en-US" sz="1400" dirty="0"/>
          </a:p>
        </p:txBody>
      </p:sp>
      <p:sp>
        <p:nvSpPr>
          <p:cNvPr id="11" name="TextBox 10"/>
          <p:cNvSpPr txBox="1"/>
          <p:nvPr/>
        </p:nvSpPr>
        <p:spPr>
          <a:xfrm>
            <a:off x="961214" y="3645240"/>
            <a:ext cx="1056700" cy="276999"/>
          </a:xfrm>
          <a:prstGeom prst="rect">
            <a:avLst/>
          </a:prstGeom>
          <a:noFill/>
        </p:spPr>
        <p:txBody>
          <a:bodyPr wrap="none" rtlCol="0">
            <a:spAutoFit/>
          </a:bodyPr>
          <a:lstStyle/>
          <a:p>
            <a:r>
              <a:rPr lang="en-US" sz="1200" dirty="0"/>
              <a:t>Waterfall plot</a:t>
            </a:r>
          </a:p>
        </p:txBody>
      </p:sp>
      <p:sp>
        <p:nvSpPr>
          <p:cNvPr id="12" name="TextBox 11"/>
          <p:cNvSpPr txBox="1"/>
          <p:nvPr/>
        </p:nvSpPr>
        <p:spPr>
          <a:xfrm>
            <a:off x="4978578" y="723071"/>
            <a:ext cx="902811" cy="307777"/>
          </a:xfrm>
          <a:prstGeom prst="rect">
            <a:avLst/>
          </a:prstGeom>
          <a:noFill/>
        </p:spPr>
        <p:txBody>
          <a:bodyPr wrap="none" rtlCol="0">
            <a:spAutoFit/>
          </a:bodyPr>
          <a:lstStyle/>
          <a:p>
            <a:r>
              <a:rPr lang="en-US" sz="1400" dirty="0"/>
              <a:t>Workflow</a:t>
            </a:r>
          </a:p>
        </p:txBody>
      </p:sp>
    </p:spTree>
    <p:extLst>
      <p:ext uri="{BB962C8B-B14F-4D97-AF65-F5344CB8AC3E}">
        <p14:creationId xmlns:p14="http://schemas.microsoft.com/office/powerpoint/2010/main" val="373951241"/>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112" y="6431963"/>
            <a:ext cx="8934139" cy="333742"/>
          </a:xfrm>
          <a:prstGeom prst="rect">
            <a:avLst/>
          </a:prstGeom>
          <a:solidFill>
            <a:srgbClr val="FFFFFF"/>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5" tIns="35705" rIns="35705" bIns="35705" numCol="1" spcCol="26779" rtlCol="0" anchor="ctr">
            <a:spAutoFit/>
          </a:bodyPr>
          <a:lstStyle/>
          <a:p>
            <a:pPr rtl="0" latinLnBrk="1" hangingPunct="0"/>
            <a:endParaRPr lang="en-US" sz="1700">
              <a:solidFill>
                <a:srgbClr val="FFFFFF"/>
              </a:solidFill>
            </a:endParaRPr>
          </a:p>
        </p:txBody>
      </p:sp>
      <p:sp>
        <p:nvSpPr>
          <p:cNvPr id="122" name="Shape 122"/>
          <p:cNvSpPr>
            <a:spLocks noGrp="1"/>
          </p:cNvSpPr>
          <p:nvPr>
            <p:ph type="title"/>
          </p:nvPr>
        </p:nvSpPr>
        <p:spPr>
          <a:xfrm>
            <a:off x="392301" y="231934"/>
            <a:ext cx="8520756" cy="959615"/>
          </a:xfrm>
          <a:prstGeom prst="rect">
            <a:avLst/>
          </a:prstGeom>
        </p:spPr>
        <p:txBody>
          <a:bodyPr>
            <a:noAutofit/>
          </a:bodyPr>
          <a:lstStyle>
            <a:lvl1pPr>
              <a:defRPr sz="2800"/>
            </a:lvl1pPr>
          </a:lstStyle>
          <a:p>
            <a:pPr lvl="0" algn="ctr">
              <a:defRPr sz="1800"/>
            </a:pPr>
            <a:r>
              <a:rPr lang="en-US" sz="3100" b="1" dirty="0"/>
              <a:t>Small molecule inhibitors of MEK and EGFR </a:t>
            </a:r>
            <a:r>
              <a:rPr sz="3100" b="1" i="1" dirty="0" err="1"/>
              <a:t>phenocop</a:t>
            </a:r>
            <a:r>
              <a:rPr lang="en-US" sz="3100" b="1" i="1" dirty="0" err="1"/>
              <a:t>y</a:t>
            </a:r>
            <a:r>
              <a:rPr lang="en-US" sz="3100" b="1" i="1" dirty="0"/>
              <a:t> the knockdown </a:t>
            </a:r>
            <a:r>
              <a:rPr lang="en-US" sz="3100" b="1" dirty="0"/>
              <a:t>by </a:t>
            </a:r>
            <a:r>
              <a:rPr lang="en-US" sz="3100" b="1" dirty="0" err="1"/>
              <a:t>shRNA</a:t>
            </a:r>
            <a:endParaRPr sz="3100" b="1" dirty="0"/>
          </a:p>
        </p:txBody>
      </p:sp>
      <p:sp>
        <p:nvSpPr>
          <p:cNvPr id="125" name="Shape 125"/>
          <p:cNvSpPr/>
          <p:nvPr/>
        </p:nvSpPr>
        <p:spPr>
          <a:xfrm>
            <a:off x="6027783" y="3970594"/>
            <a:ext cx="661460" cy="180862"/>
          </a:xfrm>
          <a:prstGeom prst="rect">
            <a:avLst/>
          </a:prstGeom>
          <a:blipFill>
            <a:blip r:embed="rId2"/>
          </a:blipFill>
          <a:ln w="12700">
            <a:miter lim="400000"/>
          </a:ln>
        </p:spPr>
        <p:txBody>
          <a:bodyPr lIns="0" tIns="0" rIns="0" bIns="0" anchor="ctr"/>
          <a:lstStyle/>
          <a:p>
            <a:pPr lvl="0">
              <a:defRPr sz="2400">
                <a:solidFill>
                  <a:srgbClr val="FFFFFF"/>
                </a:solidFill>
              </a:defRPr>
            </a:pPr>
            <a:endParaRPr/>
          </a:p>
        </p:txBody>
      </p:sp>
      <p:sp>
        <p:nvSpPr>
          <p:cNvPr id="3" name="Rectangle 2"/>
          <p:cNvSpPr/>
          <p:nvPr/>
        </p:nvSpPr>
        <p:spPr>
          <a:xfrm>
            <a:off x="2046471" y="2003061"/>
            <a:ext cx="241855" cy="10728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4288" tIns="32144" rIns="64288" bIns="32144" rtlCol="0" anchor="ctr"/>
          <a:lstStyle/>
          <a:p>
            <a:pPr algn="ctr"/>
            <a:endParaRPr lang="en-US"/>
          </a:p>
        </p:txBody>
      </p:sp>
      <p:sp>
        <p:nvSpPr>
          <p:cNvPr id="15" name="Rectangle 14"/>
          <p:cNvSpPr/>
          <p:nvPr/>
        </p:nvSpPr>
        <p:spPr>
          <a:xfrm rot="5400000">
            <a:off x="5993677" y="5697095"/>
            <a:ext cx="241855" cy="1711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4288" tIns="32144" rIns="64288" bIns="32144" rtlCol="0" anchor="ctr"/>
          <a:lstStyle/>
          <a:p>
            <a:pPr algn="ctr"/>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30450"/>
          <a:stretch/>
        </p:blipFill>
        <p:spPr>
          <a:xfrm>
            <a:off x="2021703" y="1662263"/>
            <a:ext cx="5215082" cy="5081635"/>
          </a:xfrm>
          <a:prstGeom prst="rect">
            <a:avLst/>
          </a:prstGeom>
        </p:spPr>
      </p:pic>
      <p:sp>
        <p:nvSpPr>
          <p:cNvPr id="2" name="TextBox 1"/>
          <p:cNvSpPr txBox="1"/>
          <p:nvPr/>
        </p:nvSpPr>
        <p:spPr>
          <a:xfrm>
            <a:off x="265568" y="5039220"/>
            <a:ext cx="1756135" cy="954107"/>
          </a:xfrm>
          <a:prstGeom prst="rect">
            <a:avLst/>
          </a:prstGeom>
          <a:noFill/>
        </p:spPr>
        <p:txBody>
          <a:bodyPr wrap="none" rtlCol="0">
            <a:spAutoFit/>
          </a:bodyPr>
          <a:lstStyle/>
          <a:p>
            <a:r>
              <a:rPr lang="en-US" sz="1400" dirty="0"/>
              <a:t>Increased binding of </a:t>
            </a:r>
          </a:p>
          <a:p>
            <a:r>
              <a:rPr lang="en-US" sz="1400" dirty="0"/>
              <a:t>TCR mimic antibodies</a:t>
            </a:r>
          </a:p>
          <a:p>
            <a:r>
              <a:rPr lang="en-US" sz="1400" dirty="0"/>
              <a:t>with inhibitors of </a:t>
            </a:r>
          </a:p>
          <a:p>
            <a:r>
              <a:rPr lang="en-US" sz="1400" dirty="0"/>
              <a:t>MEK and EGFR</a:t>
            </a:r>
          </a:p>
        </p:txBody>
      </p:sp>
      <p:sp>
        <p:nvSpPr>
          <p:cNvPr id="4" name="TextBox 3"/>
          <p:cNvSpPr txBox="1"/>
          <p:nvPr/>
        </p:nvSpPr>
        <p:spPr>
          <a:xfrm>
            <a:off x="7359135" y="4268715"/>
            <a:ext cx="1729945" cy="2062103"/>
          </a:xfrm>
          <a:prstGeom prst="rect">
            <a:avLst/>
          </a:prstGeom>
          <a:noFill/>
        </p:spPr>
        <p:txBody>
          <a:bodyPr wrap="square" rtlCol="0">
            <a:spAutoFit/>
          </a:bodyPr>
          <a:lstStyle/>
          <a:p>
            <a:r>
              <a:rPr lang="en-US" sz="1600" dirty="0"/>
              <a:t>Treatment with EGF causes</a:t>
            </a:r>
          </a:p>
          <a:p>
            <a:r>
              <a:rPr lang="en-US" sz="1600" dirty="0"/>
              <a:t>activation of downstream MAPK pathway &amp; decreased surface expression of </a:t>
            </a:r>
          </a:p>
          <a:p>
            <a:r>
              <a:rPr lang="en-US" sz="1600" dirty="0"/>
              <a:t>HLA-A</a:t>
            </a:r>
          </a:p>
        </p:txBody>
      </p:sp>
    </p:spTree>
    <p:extLst>
      <p:ext uri="{BB962C8B-B14F-4D97-AF65-F5344CB8AC3E}">
        <p14:creationId xmlns:p14="http://schemas.microsoft.com/office/powerpoint/2010/main" val="2315687820"/>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F4292A19B0954BBC977AA1E6CD11A2" ma:contentTypeVersion="11" ma:contentTypeDescription="Create a new document." ma:contentTypeScope="" ma:versionID="42d63f1ec78d68124be557bd3bbb8311">
  <xsd:schema xmlns:xsd="http://www.w3.org/2001/XMLSchema" xmlns:xs="http://www.w3.org/2001/XMLSchema" xmlns:p="http://schemas.microsoft.com/office/2006/metadata/properties" xmlns:ns2="93c54995-e3eb-49fd-bf62-f85a08cd8499" xmlns:ns3="cffa105d-4908-4f90-8ef1-88fada4188b4" targetNamespace="http://schemas.microsoft.com/office/2006/metadata/properties" ma:root="true" ma:fieldsID="2ae1cf6054c8ae1d2643f1278477ab8d" ns2:_="" ns3:_="">
    <xsd:import namespace="93c54995-e3eb-49fd-bf62-f85a08cd8499"/>
    <xsd:import namespace="cffa105d-4908-4f90-8ef1-88fada4188b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c54995-e3eb-49fd-bf62-f85a08cd84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f7d5a8f-ce67-4f4b-8415-9075249ea241"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fa105d-4908-4f90-8ef1-88fada4188b4"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5d578a35-73b3-4472-bad1-3a6364dfae22}" ma:internalName="TaxCatchAll" ma:showField="CatchAllData" ma:web="cffa105d-4908-4f90-8ef1-88fada4188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3c54995-e3eb-49fd-bf62-f85a08cd8499">
      <Terms xmlns="http://schemas.microsoft.com/office/infopath/2007/PartnerControls"/>
    </lcf76f155ced4ddcb4097134ff3c332f>
    <TaxCatchAll xmlns="cffa105d-4908-4f90-8ef1-88fada4188b4" xsi:nil="true"/>
  </documentManagement>
</p:properties>
</file>

<file path=customXml/itemProps1.xml><?xml version="1.0" encoding="utf-8"?>
<ds:datastoreItem xmlns:ds="http://schemas.openxmlformats.org/officeDocument/2006/customXml" ds:itemID="{ADE9D9EA-371B-4CCA-AA4B-8E2014FB0A1B}"/>
</file>

<file path=customXml/itemProps2.xml><?xml version="1.0" encoding="utf-8"?>
<ds:datastoreItem xmlns:ds="http://schemas.openxmlformats.org/officeDocument/2006/customXml" ds:itemID="{CFDD75ED-65FB-403F-977D-B427A46D9597}"/>
</file>

<file path=customXml/itemProps3.xml><?xml version="1.0" encoding="utf-8"?>
<ds:datastoreItem xmlns:ds="http://schemas.openxmlformats.org/officeDocument/2006/customXml" ds:itemID="{84408B37-9639-4C25-B675-F4F524AD9727}"/>
</file>

<file path=docProps/app.xml><?xml version="1.0" encoding="utf-8"?>
<Properties xmlns="http://schemas.openxmlformats.org/officeDocument/2006/extended-properties" xmlns:vt="http://schemas.openxmlformats.org/officeDocument/2006/docPropsVTypes">
  <TotalTime>4799</TotalTime>
  <Words>5869</Words>
  <Application>Microsoft Macintosh PowerPoint</Application>
  <PresentationFormat>On-screen Show (4:3)</PresentationFormat>
  <Paragraphs>820</Paragraphs>
  <Slides>110</Slides>
  <Notes>19</Notes>
  <HiddenSlides>0</HiddenSlides>
  <MMClips>0</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2</vt:i4>
      </vt:variant>
      <vt:variant>
        <vt:lpstr>Slide Titles</vt:lpstr>
      </vt:variant>
      <vt:variant>
        <vt:i4>110</vt:i4>
      </vt:variant>
    </vt:vector>
  </HeadingPairs>
  <TitlesOfParts>
    <vt:vector size="131" baseType="lpstr">
      <vt:lpstr>ＭＳ Ｐゴシック</vt:lpstr>
      <vt:lpstr>Arial</vt:lpstr>
      <vt:lpstr>Arial Bold</vt:lpstr>
      <vt:lpstr>Arial Narrow</vt:lpstr>
      <vt:lpstr>Calibri</vt:lpstr>
      <vt:lpstr>Calibri Light</vt:lpstr>
      <vt:lpstr>Corbel</vt:lpstr>
      <vt:lpstr>Georgia</vt:lpstr>
      <vt:lpstr>Gill Sans</vt:lpstr>
      <vt:lpstr>Google Sans</vt:lpstr>
      <vt:lpstr>Helvetica</vt:lpstr>
      <vt:lpstr>Helvetica Light</vt:lpstr>
      <vt:lpstr>Lucida Grande</vt:lpstr>
      <vt:lpstr>Myriad Pro</vt:lpstr>
      <vt:lpstr>Symbol</vt:lpstr>
      <vt:lpstr>Times</vt:lpstr>
      <vt:lpstr>Times New Roman</vt:lpstr>
      <vt:lpstr>Wingdings</vt:lpstr>
      <vt:lpstr>Office Theme</vt:lpstr>
      <vt:lpstr>Photo Editor Photo</vt:lpstr>
      <vt:lpstr>Document</vt:lpstr>
      <vt:lpstr> Cancer Engineering Course:  Section 10- Genetic Engineering  Genetic Screening Core Facility</vt:lpstr>
      <vt:lpstr>GES Core Facility: CRISPR, Base editing, cloning, barcodes, virus production and RNAi capabilities</vt:lpstr>
      <vt:lpstr>miR-E: Optimized mir30 shRNA backbone</vt:lpstr>
      <vt:lpstr>SPLASH shRNA design tool</vt:lpstr>
      <vt:lpstr>GuideScan: a CRISPR sgRNA design tool Enumerates OT sequences &amp; filters out promiscuous gRNAs</vt:lpstr>
      <vt:lpstr>GuideScan2 (improved CRISPR guide design)</vt:lpstr>
      <vt:lpstr>GuideScan2 for CRISPR ko, -i, -a libraries</vt:lpstr>
      <vt:lpstr>Vector choices: miR-E shRNA</vt:lpstr>
      <vt:lpstr>The RNAi Consortium (TRC) circa 2005 -a public/private collaboration (Broad, Harvard, MIT, Sigma)</vt:lpstr>
      <vt:lpstr>cDNAs</vt:lpstr>
      <vt:lpstr>Knock-ins and Knock-outs</vt:lpstr>
      <vt:lpstr>Investigating the role of DNA packaging into EVs as related to cancer progression Genome wide CRISPR screen elucidated APAF1 and NCF1 (immune developmental pathways)</vt:lpstr>
      <vt:lpstr>Chromatinized (re: packaged with histones) EV-DNA   primes Kupffer cell-mediated antitumor immunity to prevent  metastatic progression </vt:lpstr>
      <vt:lpstr> Uptake of EV-DNA by premetastatic liver Kupfer cells activated DDR and suppressed metastasis: Loss of APAF1 decreased EV-DNA packaging and promoted liver metastasis from primary CRC</vt:lpstr>
      <vt:lpstr>Neal Rosen and Hilla Solomon, 2024 unpublished</vt:lpstr>
      <vt:lpstr>PowerPoint Presentation</vt:lpstr>
      <vt:lpstr>PowerPoint Presentation</vt:lpstr>
      <vt:lpstr>RNAi or CRISPR: Which one to Use?</vt:lpstr>
      <vt:lpstr>PowerPoint Presentation</vt:lpstr>
      <vt:lpstr>What is pooled screening? How does it work?</vt:lpstr>
      <vt:lpstr>Multiplicity of Infection (MOI) for appropriate Guide (sgRNA) representation in pooled screens</vt:lpstr>
      <vt:lpstr>Expressing inducible shRNAs in human cells</vt:lpstr>
      <vt:lpstr>Examples: pooled shRNA screen designs</vt:lpstr>
      <vt:lpstr>PowerPoint Presentation</vt:lpstr>
      <vt:lpstr>Pooled sgRNA Screening Workflow Example</vt:lpstr>
      <vt:lpstr>How can we push the technology even further?</vt:lpstr>
      <vt:lpstr>What to do after you’ve run your screen…</vt:lpstr>
      <vt:lpstr>PowerPoint Presentation</vt:lpstr>
      <vt:lpstr>Lessons Learned: Optimizing the gDNA Pipeline</vt:lpstr>
      <vt:lpstr>Illumina Hiseq post-pooled screen</vt:lpstr>
      <vt:lpstr>Display pooled shRNA screen results: MAGeCK, EdgeR, DSeq2, Roast, Fry, Riger programs are good starting points (Nick Socci MSKCC Bioinformatics Core)</vt:lpstr>
      <vt:lpstr>Pooled Screens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Schultz, 2015 Viacyte TM</vt:lpstr>
      <vt:lpstr>CHIR99021</vt:lpstr>
      <vt:lpstr>Endoderm differentiation relies carefully-timed TGFb and WNT activation</vt:lpstr>
      <vt:lpstr>Generate inducible Cas9 SOX17GFP/+ cells for the screen</vt:lpstr>
      <vt:lpstr>Genome wide CRISPR Cas9 knockout screen using GecKo2 pooled gRNA library</vt:lpstr>
      <vt:lpstr>3 Examples of pooled sgRNA CRISPR Cas9 (or shRNA) screen designs</vt:lpstr>
      <vt:lpstr>100 plates (150 mm) later…the screen outcome…</vt:lpstr>
      <vt:lpstr>PowerPoint Presentation</vt:lpstr>
      <vt:lpstr>Hit validation performed on genes with 2-3 gRNA hits</vt:lpstr>
      <vt:lpstr>PowerPoint Presentation</vt:lpstr>
      <vt:lpstr>Conclusions/Pooled CRISPR screen</vt:lpstr>
      <vt:lpstr>PowerPoint Presentation</vt:lpstr>
      <vt:lpstr>PowerPoint Presentation</vt:lpstr>
      <vt:lpstr>T-VEC (Imlygic) FDA approved oncolytic virus</vt:lpstr>
      <vt:lpstr>7 types of different cells in neuro-endocrine tumors which express TEM8</vt:lpstr>
      <vt:lpstr>Key Oncolytic Viruses in Clinical Trials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TEM8 protein: An emerging biomarker in Oncogenesis </vt:lpstr>
      <vt:lpstr>What do we know about TEM8?</vt:lpstr>
      <vt:lpstr>xx</vt:lpstr>
      <vt:lpstr>High-Content, full genome siRNA screen for regulators of oncogenic HRAS driven macropinocytosis</vt:lpstr>
      <vt:lpstr>High-Content Systems (HCS)</vt:lpstr>
      <vt:lpstr>The GPCR Signaling Cycle: Molecular Devices Transfluor assay</vt:lpstr>
      <vt:lpstr>GPCR quantification Algorithm: Graphical summary</vt:lpstr>
      <vt:lpstr>Q: Are RAS cancers druggable via macropinocytosis?</vt:lpstr>
      <vt:lpstr>Why target the process of Macropinocytosis (MP)? </vt:lpstr>
      <vt:lpstr>Is RAS druggable via macropinocytosis?</vt:lpstr>
      <vt:lpstr>What role does Macropinocytosis (MP) play in cancer?</vt:lpstr>
      <vt:lpstr>Measuring macropinocytosis with TMR-Dextran uptake</vt:lpstr>
      <vt:lpstr>siRNA: Advantages and Disadvantages</vt:lpstr>
      <vt:lpstr>High-Content Macropinocytosis: Assay details</vt:lpstr>
      <vt:lpstr>Determining which High-Content measure to use</vt:lpstr>
      <vt:lpstr>KNIME used for data analysis, normalization and  metadata integration </vt:lpstr>
      <vt:lpstr>Many of the hits from confirmation screen belonging to functional gene families</vt:lpstr>
      <vt:lpstr>Utilizing to power of high content screening: Digging deeper into position of macropinosomes</vt:lpstr>
      <vt:lpstr>====================================== became…..TezcatTM Biotechnology</vt:lpstr>
      <vt:lpstr>TezcatTM MP-payload: In vivo Tumor shrinkage in Mutant RAS Multiple myeloma and KRAS PDAC</vt:lpstr>
      <vt:lpstr>Monoclonal antibodies (mAbs):  State of the state</vt:lpstr>
      <vt:lpstr>MCH Complexes can present antigens on tumor surfaces</vt:lpstr>
      <vt:lpstr>mABs: new opportunities</vt:lpstr>
      <vt:lpstr>Background</vt:lpstr>
      <vt:lpstr>PowerPoint Presentation</vt:lpstr>
      <vt:lpstr>Small molecule inhibitors of MEK and EGFR phenocopy the knockdown by shRNA</vt:lpstr>
      <vt:lpstr>Dose response of surface HLA-A correlates with degree of MEKi (Trametinib)</vt:lpstr>
      <vt:lpstr>B2M increases in a dose dependent response to MEKi</vt:lpstr>
      <vt:lpstr>PRAME (Preferentially expressed Antigen in Melanoma)</vt:lpstr>
      <vt:lpstr>Improving immunotherapy efficacy (cytolysis) by  up-regulating surface HLA-A via MEKi</vt:lpstr>
      <vt:lpstr>Summary of pooled shRNA screen</vt:lpstr>
      <vt:lpstr>PowerPoint Presentation</vt:lpstr>
      <vt:lpstr>Concluding remarks</vt:lpstr>
      <vt:lpstr>PowerPoint Presentation</vt:lpstr>
      <vt:lpstr>PowerPoint Presentation</vt:lpstr>
      <vt:lpstr>Worried about off-target effects (OTEs)?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Garippa, Ralph</cp:lastModifiedBy>
  <cp:revision>127</cp:revision>
  <cp:lastPrinted>2018-09-18T15:56:09Z</cp:lastPrinted>
  <dcterms:modified xsi:type="dcterms:W3CDTF">2025-11-20T13:26:11Z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0x01010035F4292A19B0954BBC977AA1E6CD11A2</vt:lpwstr>
  </property>
</Properties>
</file>