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309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009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811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093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218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59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242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03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390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49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2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975E2-AB8F-4B7C-BFA5-ECB6FBC7EA1D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DC57C-E988-47F5-AC06-725CCFA4B2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12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ARGO- MSKCC GI-MEDICAL ONCOLOGY FELLOWSHIP TRAINING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Dr</a:t>
            </a:r>
            <a:r>
              <a:rPr lang="en-US" dirty="0"/>
              <a:t> </a:t>
            </a:r>
            <a:r>
              <a:rPr lang="en-US" dirty="0" err="1"/>
              <a:t>Shehu</a:t>
            </a:r>
            <a:r>
              <a:rPr lang="en-US" dirty="0"/>
              <a:t> </a:t>
            </a:r>
            <a:r>
              <a:rPr lang="en-US" dirty="0" err="1"/>
              <a:t>Salihu</a:t>
            </a:r>
            <a:r>
              <a:rPr lang="en-US" dirty="0"/>
              <a:t> Umar- November 2025</a:t>
            </a:r>
          </a:p>
        </p:txBody>
      </p:sp>
    </p:spTree>
    <p:extLst>
      <p:ext uri="{BB962C8B-B14F-4D97-AF65-F5344CB8AC3E}">
        <p14:creationId xmlns:p14="http://schemas.microsoft.com/office/powerpoint/2010/main" val="3272265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CASE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60 year old married </a:t>
            </a:r>
            <a:r>
              <a:rPr lang="en-US" dirty="0" err="1"/>
              <a:t>shuwa</a:t>
            </a:r>
            <a:r>
              <a:rPr lang="en-US" dirty="0"/>
              <a:t> woman referred from </a:t>
            </a:r>
            <a:r>
              <a:rPr lang="en-US" dirty="0" err="1"/>
              <a:t>Gatroua</a:t>
            </a:r>
            <a:r>
              <a:rPr lang="en-US" dirty="0"/>
              <a:t> Region, Republic of Cameroon</a:t>
            </a:r>
          </a:p>
          <a:p>
            <a:r>
              <a:rPr lang="en-US" dirty="0"/>
              <a:t>First presented to the Clinical Oncology Department UMTH with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Progressive dysphagia- 6/12</a:t>
            </a:r>
          </a:p>
          <a:p>
            <a:endParaRPr lang="en-US" dirty="0"/>
          </a:p>
          <a:p>
            <a:r>
              <a:rPr lang="en-US" dirty="0"/>
              <a:t>Weight loss- 4/12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16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PRESENTING COMPLAIN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She presented with 6 months history of progressive pain and difficulty in swallowing</a:t>
            </a:r>
          </a:p>
          <a:p>
            <a:r>
              <a:rPr lang="en-US" dirty="0"/>
              <a:t>There was progressive weight loss of 4 month duration</a:t>
            </a:r>
          </a:p>
          <a:p>
            <a:r>
              <a:rPr lang="en-US" dirty="0"/>
              <a:t>Patient had associated restlessness and body weakness</a:t>
            </a:r>
          </a:p>
          <a:p>
            <a:r>
              <a:rPr lang="en-US" dirty="0"/>
              <a:t>There was associated nausea, vomiting and discomfort in the chest</a:t>
            </a:r>
          </a:p>
          <a:p>
            <a:r>
              <a:rPr lang="en-US" dirty="0"/>
              <a:t>No history of smoking or ingestion of alcohol</a:t>
            </a:r>
          </a:p>
        </p:txBody>
      </p:sp>
    </p:spTree>
    <p:extLst>
      <p:ext uri="{BB962C8B-B14F-4D97-AF65-F5344CB8AC3E}">
        <p14:creationId xmlns:p14="http://schemas.microsoft.com/office/powerpoint/2010/main" val="2450719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HISTORY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 had presented to several peripheral hospitals before being referred to </a:t>
            </a:r>
            <a:r>
              <a:rPr lang="en-US" dirty="0" err="1"/>
              <a:t>Garoua</a:t>
            </a:r>
            <a:r>
              <a:rPr lang="en-US" dirty="0"/>
              <a:t> Region, Republic of Cameroon</a:t>
            </a:r>
          </a:p>
          <a:p>
            <a:endParaRPr lang="en-US" dirty="0"/>
          </a:p>
          <a:p>
            <a:r>
              <a:rPr lang="en-US" dirty="0"/>
              <a:t>Patient has endoscopy which showed irregular mass in upper third of </a:t>
            </a:r>
            <a:r>
              <a:rPr lang="en-US" dirty="0" err="1"/>
              <a:t>oesophagus</a:t>
            </a:r>
            <a:r>
              <a:rPr lang="en-US" dirty="0"/>
              <a:t>, almost obliterating entire lumen.</a:t>
            </a:r>
          </a:p>
          <a:p>
            <a:endParaRPr lang="en-US" dirty="0"/>
          </a:p>
          <a:p>
            <a:r>
              <a:rPr lang="en-US" dirty="0"/>
              <a:t> Sample biopsy was taken and subjected to histology assessment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704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46652"/>
            <a:ext cx="10515600" cy="1325563"/>
          </a:xfrm>
        </p:spPr>
        <p:txBody>
          <a:bodyPr/>
          <a:lstStyle/>
          <a:p>
            <a:r>
              <a:rPr lang="en-US" dirty="0"/>
              <a:t>HISTOLOGY REPORT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502891" cy="4351338"/>
          </a:xfrm>
        </p:spPr>
        <p:txBody>
          <a:bodyPr/>
          <a:lstStyle/>
          <a:p>
            <a:r>
              <a:rPr lang="en-US" dirty="0"/>
              <a:t>Histology: Esophageal papilloma with lesions showing moderate to severe dysplasia bordering on well-differentiated squamous cell carcinoma."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7" t="725"/>
          <a:stretch/>
        </p:blipFill>
        <p:spPr>
          <a:xfrm rot="5400000">
            <a:off x="4932503" y="1015714"/>
            <a:ext cx="5652083" cy="5061528"/>
          </a:xfrm>
        </p:spPr>
      </p:pic>
    </p:spTree>
    <p:extLst>
      <p:ext uri="{BB962C8B-B14F-4D97-AF65-F5344CB8AC3E}">
        <p14:creationId xmlns:p14="http://schemas.microsoft.com/office/powerpoint/2010/main" val="3915342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Abdomino</a:t>
            </a:r>
            <a:r>
              <a:rPr lang="en-US" dirty="0"/>
              <a:t>-pelvic CT SCAN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 </a:t>
            </a:r>
          </a:p>
          <a:p>
            <a:r>
              <a:rPr lang="en-US" dirty="0"/>
              <a:t>Thoracic abdominal CT scan: </a:t>
            </a:r>
          </a:p>
          <a:p>
            <a:r>
              <a:rPr lang="en-US" dirty="0"/>
              <a:t>"There's an asymmetric thickening of tissue (4-6 mm) that's causing a narrowing of the esophageal wall over a 5 cm section.". No pleural effusion, no compression syndrome- impression: Hypertrophic neoplastic process of the upper third of the esophagus, </a:t>
            </a:r>
            <a:r>
              <a:rPr lang="en-US" dirty="0" err="1"/>
              <a:t>stenosing</a:t>
            </a:r>
            <a:r>
              <a:rPr lang="en-US" dirty="0"/>
              <a:t> and requiring correlation with histology."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0" t="7020"/>
          <a:stretch/>
        </p:blipFill>
        <p:spPr>
          <a:xfrm rot="5400000">
            <a:off x="6012005" y="1522563"/>
            <a:ext cx="4663790" cy="4648200"/>
          </a:xfrm>
        </p:spPr>
      </p:pic>
    </p:spTree>
    <p:extLst>
      <p:ext uri="{BB962C8B-B14F-4D97-AF65-F5344CB8AC3E}">
        <p14:creationId xmlns:p14="http://schemas.microsoft.com/office/powerpoint/2010/main" val="789278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CLINICAL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Patient was referred to UMTH Cancer center for expert management</a:t>
            </a:r>
          </a:p>
          <a:p>
            <a:r>
              <a:rPr lang="en-US" dirty="0"/>
              <a:t>On presentation to UMTH, patient presented chronically ill looking, weak, pale+, anicteric, afebrile, dehydrated++, no pedal </a:t>
            </a:r>
            <a:r>
              <a:rPr lang="en-US" dirty="0" err="1"/>
              <a:t>odema</a:t>
            </a:r>
            <a:endParaRPr lang="en-US" dirty="0"/>
          </a:p>
          <a:p>
            <a:r>
              <a:rPr lang="en-US" dirty="0"/>
              <a:t>ECOG Performance status: 2</a:t>
            </a:r>
          </a:p>
          <a:p>
            <a:r>
              <a:rPr lang="en-US" dirty="0"/>
              <a:t>Weight- 45kg, Height- 160 cm BSA- 1.44 m2</a:t>
            </a:r>
          </a:p>
          <a:p>
            <a:r>
              <a:rPr lang="en-US" dirty="0"/>
              <a:t>Abdomen: full, moved with respiration, no tenderness on palpation, no palpable </a:t>
            </a:r>
            <a:r>
              <a:rPr lang="en-US" dirty="0" err="1"/>
              <a:t>organomegally</a:t>
            </a:r>
            <a:endParaRPr lang="en-US" dirty="0"/>
          </a:p>
          <a:p>
            <a:r>
              <a:rPr lang="en-US" dirty="0"/>
              <a:t>Other systemic examination: not contributory</a:t>
            </a:r>
          </a:p>
          <a:p>
            <a:r>
              <a:rPr lang="en-US" dirty="0"/>
              <a:t>Assessment: </a:t>
            </a:r>
            <a:r>
              <a:rPr lang="en-US" dirty="0" err="1"/>
              <a:t>Oesophageal</a:t>
            </a:r>
            <a:r>
              <a:rPr lang="en-US" dirty="0"/>
              <a:t> SCC involving upper 1/3 with Grade  IV odynophagia</a:t>
            </a:r>
          </a:p>
        </p:txBody>
      </p:sp>
    </p:spTree>
    <p:extLst>
      <p:ext uri="{BB962C8B-B14F-4D97-AF65-F5344CB8AC3E}">
        <p14:creationId xmlns:p14="http://schemas.microsoft.com/office/powerpoint/2010/main" val="1506523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MANAGEMENT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4303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Counseling patient on diagnosis, prognosis, treatment option and need for compliance </a:t>
            </a:r>
          </a:p>
          <a:p>
            <a:r>
              <a:rPr lang="en-US" dirty="0"/>
              <a:t>Emergency gastrostomy + feeding tube was inserted</a:t>
            </a:r>
          </a:p>
          <a:p>
            <a:r>
              <a:rPr lang="en-US" dirty="0"/>
              <a:t>Blood transfusion to PCV= 33%</a:t>
            </a:r>
          </a:p>
          <a:p>
            <a:r>
              <a:rPr lang="en-US" dirty="0"/>
              <a:t>Patient was worked up chemo-radiation: E,U and Cr, LFT and FBC and diff were all within normal limits</a:t>
            </a:r>
          </a:p>
          <a:p>
            <a:r>
              <a:rPr lang="en-US" dirty="0"/>
              <a:t>Patient had concurrent chemo-radiation with IV 5FU- 500 mg 3- weekly, and  EBRT 2 </a:t>
            </a:r>
            <a:r>
              <a:rPr lang="en-US" dirty="0" err="1"/>
              <a:t>Gy</a:t>
            </a:r>
            <a:r>
              <a:rPr lang="en-US" dirty="0"/>
              <a:t> per fraction, for a total of 50 </a:t>
            </a:r>
            <a:r>
              <a:rPr lang="en-US" dirty="0" err="1"/>
              <a:t>Gy</a:t>
            </a:r>
            <a:r>
              <a:rPr lang="en-US" dirty="0"/>
              <a:t> in 25 fraction over 5 weeks</a:t>
            </a:r>
          </a:p>
          <a:p>
            <a:r>
              <a:rPr lang="en-US" dirty="0"/>
              <a:t>This was followed by adjuvant chemotherapy with Cisplatin- 60mg/m2 and 5FU- 600mg/m2; 3-weekly x 6 courses</a:t>
            </a:r>
          </a:p>
        </p:txBody>
      </p:sp>
    </p:spTree>
    <p:extLst>
      <p:ext uri="{BB962C8B-B14F-4D97-AF65-F5344CB8AC3E}">
        <p14:creationId xmlns:p14="http://schemas.microsoft.com/office/powerpoint/2010/main" val="3812798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OUTCOME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Post chemotherapy fatigue which was managed </a:t>
            </a:r>
          </a:p>
          <a:p>
            <a:r>
              <a:rPr lang="en-US" dirty="0"/>
              <a:t>Clinical resolution of dysphagia, ECOG PS improved to 1</a:t>
            </a:r>
          </a:p>
          <a:p>
            <a:r>
              <a:rPr lang="en-US" dirty="0"/>
              <a:t>Post treatment investigations (CT Scan) was not done due to financial toxicity in patient.</a:t>
            </a:r>
          </a:p>
          <a:p>
            <a:r>
              <a:rPr lang="en-US" dirty="0"/>
              <a:t>Gastrostomy was reversed and patient was referred back to originating hospital</a:t>
            </a:r>
          </a:p>
        </p:txBody>
      </p:sp>
    </p:spTree>
    <p:extLst>
      <p:ext uri="{BB962C8B-B14F-4D97-AF65-F5344CB8AC3E}">
        <p14:creationId xmlns:p14="http://schemas.microsoft.com/office/powerpoint/2010/main" val="258719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CASE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60 year old married </a:t>
            </a:r>
            <a:r>
              <a:rPr lang="en-US" dirty="0" err="1"/>
              <a:t>kanuri</a:t>
            </a:r>
            <a:r>
              <a:rPr lang="en-US" dirty="0"/>
              <a:t> businessman </a:t>
            </a:r>
          </a:p>
          <a:p>
            <a:r>
              <a:rPr lang="en-US" dirty="0"/>
              <a:t>First presented to the cardio-thoracic unit with:</a:t>
            </a:r>
          </a:p>
          <a:p>
            <a:endParaRPr lang="en-US" dirty="0"/>
          </a:p>
          <a:p>
            <a:r>
              <a:rPr lang="en-US" dirty="0"/>
              <a:t>Progressive dysphagia- 8/12</a:t>
            </a:r>
          </a:p>
          <a:p>
            <a:endParaRPr lang="en-US" dirty="0"/>
          </a:p>
          <a:p>
            <a:r>
              <a:rPr lang="en-US" dirty="0"/>
              <a:t>Weight loss- 6/12</a:t>
            </a:r>
          </a:p>
        </p:txBody>
      </p:sp>
    </p:spTree>
    <p:extLst>
      <p:ext uri="{BB962C8B-B14F-4D97-AF65-F5344CB8AC3E}">
        <p14:creationId xmlns:p14="http://schemas.microsoft.com/office/powerpoint/2010/main" val="1051465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HISTORY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 presented with 8 months history of progressive pain and difficulty in swallowing. </a:t>
            </a:r>
          </a:p>
          <a:p>
            <a:r>
              <a:rPr lang="en-US" dirty="0"/>
              <a:t>At time of presentation, difficulty in swallowing even liquid</a:t>
            </a:r>
          </a:p>
          <a:p>
            <a:r>
              <a:rPr lang="en-US" dirty="0"/>
              <a:t>Progressive weight loss of 6 month duration</a:t>
            </a:r>
          </a:p>
          <a:p>
            <a:r>
              <a:rPr lang="en-US" dirty="0"/>
              <a:t>There was associated nausea, vomiting and discomfort in the epigastric region</a:t>
            </a:r>
          </a:p>
          <a:p>
            <a:r>
              <a:rPr lang="en-US" dirty="0"/>
              <a:t>History of smoking, no history of ingestion of alcohol</a:t>
            </a:r>
          </a:p>
        </p:txBody>
      </p:sp>
    </p:spTree>
    <p:extLst>
      <p:ext uri="{BB962C8B-B14F-4D97-AF65-F5344CB8AC3E}">
        <p14:creationId xmlns:p14="http://schemas.microsoft.com/office/powerpoint/2010/main" val="2300145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CLINICAL FINDINGS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On presentation to UMTH, patient presented chronically ill looking, weak, not pale, anicteric, afebrile, dehydrated+, no pedal </a:t>
            </a:r>
            <a:r>
              <a:rPr lang="en-US" dirty="0" err="1"/>
              <a:t>odema</a:t>
            </a:r>
            <a:endParaRPr lang="en-US" dirty="0"/>
          </a:p>
          <a:p>
            <a:r>
              <a:rPr lang="en-US" dirty="0"/>
              <a:t>ECOG Performance status: 2</a:t>
            </a:r>
          </a:p>
          <a:p>
            <a:r>
              <a:rPr lang="en-US" dirty="0"/>
              <a:t>Weight- 47kg, Height- 162 cm BSA- 1.47m2</a:t>
            </a:r>
          </a:p>
          <a:p>
            <a:r>
              <a:rPr lang="en-US" dirty="0"/>
              <a:t>Abdomen: full, moved with respiration, no tenderness on palpation, no palpable </a:t>
            </a:r>
            <a:r>
              <a:rPr lang="en-US" dirty="0" err="1"/>
              <a:t>organomegally</a:t>
            </a:r>
            <a:endParaRPr lang="en-US" dirty="0"/>
          </a:p>
          <a:p>
            <a:r>
              <a:rPr lang="en-US" dirty="0"/>
              <a:t>Other systemic examination: not contributory</a:t>
            </a:r>
          </a:p>
        </p:txBody>
      </p:sp>
    </p:spTree>
    <p:extLst>
      <p:ext uri="{BB962C8B-B14F-4D97-AF65-F5344CB8AC3E}">
        <p14:creationId xmlns:p14="http://schemas.microsoft.com/office/powerpoint/2010/main" val="654444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INVESTIGATIONS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Barium swallow- showed huge mass almost obliterating the entire lumen of </a:t>
            </a:r>
            <a:r>
              <a:rPr lang="en-US" dirty="0" err="1"/>
              <a:t>oesophagus</a:t>
            </a:r>
            <a:r>
              <a:rPr lang="en-US" dirty="0"/>
              <a:t> at the </a:t>
            </a:r>
            <a:r>
              <a:rPr lang="en-US" dirty="0" err="1"/>
              <a:t>oesophago</a:t>
            </a:r>
            <a:r>
              <a:rPr lang="en-US" dirty="0"/>
              <a:t>- gastric junction</a:t>
            </a:r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r>
              <a:rPr lang="en-US" dirty="0"/>
              <a:t>CT scan- results not found</a:t>
            </a:r>
          </a:p>
          <a:p>
            <a:r>
              <a:rPr lang="en-US" dirty="0"/>
              <a:t>Chest X-ray: no evidence of metastasis </a:t>
            </a:r>
          </a:p>
          <a:p>
            <a:endParaRPr lang="en-US" dirty="0"/>
          </a:p>
          <a:p>
            <a:r>
              <a:rPr lang="en-US" dirty="0" err="1"/>
              <a:t>Abdomino</a:t>
            </a:r>
            <a:r>
              <a:rPr lang="en-US" dirty="0"/>
              <a:t>-pelvic USS- No evidence of distant metastasis  </a:t>
            </a:r>
          </a:p>
          <a:p>
            <a:r>
              <a:rPr lang="en-US" dirty="0"/>
              <a:t>FBC and diff, E, U n Cr, LFT- Normal</a:t>
            </a:r>
          </a:p>
        </p:txBody>
      </p:sp>
    </p:spTree>
    <p:extLst>
      <p:ext uri="{BB962C8B-B14F-4D97-AF65-F5344CB8AC3E}">
        <p14:creationId xmlns:p14="http://schemas.microsoft.com/office/powerpoint/2010/main" val="2926936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TREATMENT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Counseling patient on diagnosis, prognosis, treatment option and need for compliance </a:t>
            </a:r>
          </a:p>
          <a:p>
            <a:r>
              <a:rPr lang="en-US" dirty="0"/>
              <a:t>Patient had surgery- </a:t>
            </a:r>
            <a:r>
              <a:rPr lang="en-US" dirty="0" err="1"/>
              <a:t>Oesophagectomy</a:t>
            </a:r>
            <a:r>
              <a:rPr lang="en-US" dirty="0"/>
              <a:t> with </a:t>
            </a:r>
            <a:r>
              <a:rPr lang="en-US" dirty="0" err="1"/>
              <a:t>oesophageal</a:t>
            </a:r>
            <a:r>
              <a:rPr lang="en-US" dirty="0"/>
              <a:t> replacement </a:t>
            </a:r>
          </a:p>
          <a:p>
            <a:r>
              <a:rPr lang="en-US" dirty="0"/>
              <a:t>Histopathology: </a:t>
            </a:r>
            <a:r>
              <a:rPr lang="en-US" dirty="0" err="1"/>
              <a:t>oesphagus</a:t>
            </a:r>
            <a:r>
              <a:rPr lang="en-US" dirty="0"/>
              <a:t> + part of stomach- well differentiated adenocarcinoma. No report on resection margin and lymph node harvested </a:t>
            </a:r>
          </a:p>
          <a:p>
            <a:r>
              <a:rPr lang="en-US" dirty="0"/>
              <a:t>Adjuvant chemotherapy with Cisplatin (80mg), </a:t>
            </a:r>
            <a:r>
              <a:rPr lang="en-US" dirty="0" err="1"/>
              <a:t>Epirubicin</a:t>
            </a:r>
            <a:r>
              <a:rPr lang="en-US" dirty="0"/>
              <a:t>(80mg), and </a:t>
            </a:r>
            <a:r>
              <a:rPr lang="en-US" dirty="0" err="1"/>
              <a:t>Capecitabine</a:t>
            </a:r>
            <a:r>
              <a:rPr lang="en-US" dirty="0"/>
              <a:t> (1g </a:t>
            </a:r>
            <a:r>
              <a:rPr lang="en-US" dirty="0" err="1"/>
              <a:t>bd</a:t>
            </a:r>
            <a:r>
              <a:rPr lang="en-US" dirty="0"/>
              <a:t> D1 - D14)- three weekly. Patient received one course of chemotherapy so far. Referred back to referral center to continue care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308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HISTOLOGY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032183" cy="4351338"/>
          </a:xfrm>
        </p:spPr>
        <p:txBody>
          <a:bodyPr/>
          <a:lstStyle/>
          <a:p>
            <a:r>
              <a:rPr lang="en-US" dirty="0"/>
              <a:t>Post resection</a:t>
            </a:r>
          </a:p>
          <a:p>
            <a:r>
              <a:rPr lang="en-US" dirty="0"/>
              <a:t>Well differentiated adenocarcinoma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11917" y="557815"/>
            <a:ext cx="5727031" cy="5511266"/>
          </a:xfrm>
        </p:spPr>
      </p:pic>
    </p:spTree>
    <p:extLst>
      <p:ext uri="{BB962C8B-B14F-4D97-AF65-F5344CB8AC3E}">
        <p14:creationId xmlns:p14="http://schemas.microsoft.com/office/powerpoint/2010/main" val="2977922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Restoration of patency of </a:t>
            </a:r>
            <a:r>
              <a:rPr lang="en-US" dirty="0" err="1"/>
              <a:t>oesophageal</a:t>
            </a:r>
            <a:r>
              <a:rPr lang="en-US" dirty="0"/>
              <a:t> lumen</a:t>
            </a:r>
          </a:p>
          <a:p>
            <a:r>
              <a:rPr lang="en-US" dirty="0"/>
              <a:t>Improved quality of life and nutrition</a:t>
            </a:r>
          </a:p>
          <a:p>
            <a:r>
              <a:rPr lang="en-US" dirty="0"/>
              <a:t>Referral back to primary hospital </a:t>
            </a:r>
          </a:p>
        </p:txBody>
      </p:sp>
    </p:spTree>
    <p:extLst>
      <p:ext uri="{BB962C8B-B14F-4D97-AF65-F5344CB8AC3E}">
        <p14:creationId xmlns:p14="http://schemas.microsoft.com/office/powerpoint/2010/main" val="946231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CASE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45 year old married </a:t>
            </a:r>
            <a:r>
              <a:rPr lang="en-US" dirty="0" err="1"/>
              <a:t>shuwa</a:t>
            </a:r>
            <a:r>
              <a:rPr lang="en-US" dirty="0"/>
              <a:t> woman</a:t>
            </a:r>
          </a:p>
          <a:p>
            <a:r>
              <a:rPr lang="en-US" dirty="0"/>
              <a:t>Referred from </a:t>
            </a:r>
            <a:r>
              <a:rPr lang="en-US" dirty="0" err="1"/>
              <a:t>Borno</a:t>
            </a:r>
            <a:r>
              <a:rPr lang="en-US" dirty="0"/>
              <a:t> State Specialist Hospital</a:t>
            </a:r>
          </a:p>
          <a:p>
            <a:endParaRPr lang="en-US" dirty="0"/>
          </a:p>
          <a:p>
            <a:r>
              <a:rPr lang="en-US" dirty="0"/>
              <a:t>Progressive dysphagia- 7/12</a:t>
            </a:r>
          </a:p>
          <a:p>
            <a:endParaRPr lang="en-US" dirty="0"/>
          </a:p>
          <a:p>
            <a:r>
              <a:rPr lang="en-US" dirty="0"/>
              <a:t>Weight loss- 4/12</a:t>
            </a:r>
          </a:p>
        </p:txBody>
      </p:sp>
    </p:spTree>
    <p:extLst>
      <p:ext uri="{BB962C8B-B14F-4D97-AF65-F5344CB8AC3E}">
        <p14:creationId xmlns:p14="http://schemas.microsoft.com/office/powerpoint/2010/main" val="2920966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185" y="134302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INVESTIGATION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6187" y="1459865"/>
            <a:ext cx="4032183" cy="4351338"/>
          </a:xfrm>
        </p:spPr>
        <p:txBody>
          <a:bodyPr/>
          <a:lstStyle/>
          <a:p>
            <a:r>
              <a:rPr lang="en-US" dirty="0"/>
              <a:t>Irregular heterogeneous </a:t>
            </a:r>
            <a:r>
              <a:rPr lang="en-US" dirty="0" err="1"/>
              <a:t>isodense</a:t>
            </a:r>
            <a:r>
              <a:rPr lang="en-US" dirty="0"/>
              <a:t> mass arising from hypopharynx at level of T1, with surrounding lymph node enlargement. </a:t>
            </a:r>
          </a:p>
          <a:p>
            <a:r>
              <a:rPr lang="en-US" dirty="0"/>
              <a:t>Compression of airway</a:t>
            </a:r>
          </a:p>
          <a:p>
            <a:r>
              <a:rPr lang="en-US" dirty="0"/>
              <a:t>Cervical LNs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4" t="5072"/>
          <a:stretch/>
        </p:blipFill>
        <p:spPr>
          <a:xfrm rot="5400000">
            <a:off x="4397350" y="1465498"/>
            <a:ext cx="5205383" cy="4897515"/>
          </a:xfrm>
        </p:spPr>
      </p:pic>
    </p:spTree>
    <p:extLst>
      <p:ext uri="{BB962C8B-B14F-4D97-AF65-F5344CB8AC3E}">
        <p14:creationId xmlns:p14="http://schemas.microsoft.com/office/powerpoint/2010/main" val="18206353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Well differentiated squamous cell carcinoma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5" t="454"/>
          <a:stretch/>
        </p:blipFill>
        <p:spPr>
          <a:xfrm rot="5400000">
            <a:off x="6061573" y="1086204"/>
            <a:ext cx="5267758" cy="4647060"/>
          </a:xfrm>
        </p:spPr>
      </p:pic>
    </p:spTree>
    <p:extLst>
      <p:ext uri="{BB962C8B-B14F-4D97-AF65-F5344CB8AC3E}">
        <p14:creationId xmlns:p14="http://schemas.microsoft.com/office/powerpoint/2010/main" val="285015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MANAGEMENT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Emergency gastronomy and feeding tube</a:t>
            </a:r>
          </a:p>
          <a:p>
            <a:endParaRPr lang="en-US" sz="3200" dirty="0"/>
          </a:p>
          <a:p>
            <a:r>
              <a:rPr lang="en-US" sz="3200" dirty="0"/>
              <a:t>Resuscitation and nutritional rehabilitation </a:t>
            </a:r>
          </a:p>
          <a:p>
            <a:endParaRPr lang="en-US" sz="3200" dirty="0"/>
          </a:p>
          <a:p>
            <a:r>
              <a:rPr lang="en-US" sz="3200" dirty="0"/>
              <a:t>Patient received 2 courses of </a:t>
            </a:r>
            <a:r>
              <a:rPr lang="en-US" sz="3200" dirty="0" err="1"/>
              <a:t>neoadjuvant</a:t>
            </a:r>
            <a:r>
              <a:rPr lang="en-US" sz="3200" dirty="0"/>
              <a:t> chemotherapy with Cisplatin and Paclitaxel and was planned for EBRT.</a:t>
            </a:r>
          </a:p>
          <a:p>
            <a:endParaRPr lang="en-US" sz="3200" dirty="0"/>
          </a:p>
          <a:p>
            <a:r>
              <a:rPr lang="en-US" sz="3200" dirty="0"/>
              <a:t>However, she was lost to follow up</a:t>
            </a:r>
          </a:p>
        </p:txBody>
      </p:sp>
    </p:spTree>
    <p:extLst>
      <p:ext uri="{BB962C8B-B14F-4D97-AF65-F5344CB8AC3E}">
        <p14:creationId xmlns:p14="http://schemas.microsoft.com/office/powerpoint/2010/main" val="19701900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834</Words>
  <Application>Microsoft Office PowerPoint</Application>
  <PresentationFormat>Widescreen</PresentationFormat>
  <Paragraphs>107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ARGO- MSKCC GI-MEDICAL ONCOLOGY FELLOWSHIP TRAINING</vt:lpstr>
      <vt:lpstr>CASE 1</vt:lpstr>
      <vt:lpstr>HISTORY OF PRESENTING COMPLAIN</vt:lpstr>
      <vt:lpstr>HISTORY </vt:lpstr>
      <vt:lpstr>HISTOLOGY REPORT </vt:lpstr>
      <vt:lpstr>Abdomino-pelvic CT SCAN </vt:lpstr>
      <vt:lpstr>CLINICAL FINDINGS</vt:lpstr>
      <vt:lpstr>MANAGEMENT </vt:lpstr>
      <vt:lpstr>OUTCOME </vt:lpstr>
      <vt:lpstr>CASE 2</vt:lpstr>
      <vt:lpstr>HISTORY</vt:lpstr>
      <vt:lpstr>CLINICAL FINDINGS</vt:lpstr>
      <vt:lpstr>INVESTIGATIONS</vt:lpstr>
      <vt:lpstr>TREATMENT</vt:lpstr>
      <vt:lpstr>     HISTOLOGY</vt:lpstr>
      <vt:lpstr>OUTCOMES</vt:lpstr>
      <vt:lpstr>CASE 3</vt:lpstr>
      <vt:lpstr>INVESTIGATION</vt:lpstr>
      <vt:lpstr>HISTOLOGY </vt:lpstr>
      <vt:lpstr>MANAGEMENT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MEDICAL TRAININ</dc:title>
  <dc:creator>u</dc:creator>
  <cp:lastModifiedBy>Kahn, Rivka</cp:lastModifiedBy>
  <cp:revision>30</cp:revision>
  <dcterms:created xsi:type="dcterms:W3CDTF">2025-11-03T16:17:32Z</dcterms:created>
  <dcterms:modified xsi:type="dcterms:W3CDTF">2025-11-17T03:31:24Z</dcterms:modified>
</cp:coreProperties>
</file>