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90" r:id="rId3"/>
    <p:sldId id="257" r:id="rId4"/>
    <p:sldId id="288" r:id="rId5"/>
    <p:sldId id="258" r:id="rId6"/>
    <p:sldId id="259" r:id="rId7"/>
    <p:sldId id="260" r:id="rId8"/>
    <p:sldId id="261" r:id="rId9"/>
    <p:sldId id="262" r:id="rId10"/>
    <p:sldId id="263" r:id="rId11"/>
    <p:sldId id="264" r:id="rId12"/>
    <p:sldId id="265" r:id="rId13"/>
    <p:sldId id="266" r:id="rId14"/>
    <p:sldId id="267" r:id="rId15"/>
    <p:sldId id="287" r:id="rId16"/>
    <p:sldId id="269" r:id="rId17"/>
    <p:sldId id="271" r:id="rId18"/>
    <p:sldId id="278" r:id="rId19"/>
    <p:sldId id="279" r:id="rId20"/>
    <p:sldId id="280" r:id="rId21"/>
    <p:sldId id="272" r:id="rId22"/>
    <p:sldId id="273" r:id="rId23"/>
    <p:sldId id="270" r:id="rId24"/>
    <p:sldId id="274" r:id="rId25"/>
    <p:sldId id="275" r:id="rId26"/>
    <p:sldId id="276" r:id="rId27"/>
    <p:sldId id="277" r:id="rId28"/>
    <p:sldId id="289" r:id="rId29"/>
    <p:sldId id="282" r:id="rId30"/>
    <p:sldId id="283" r:id="rId31"/>
    <p:sldId id="284" r:id="rId32"/>
    <p:sldId id="285" r:id="rId33"/>
    <p:sldId id="286" r:id="rId34"/>
    <p:sldId id="29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AB6C1"/>
    <a:srgbClr val="5EFCB1"/>
    <a:srgbClr val="85858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94333" autoAdjust="0"/>
  </p:normalViewPr>
  <p:slideViewPr>
    <p:cSldViewPr snapToGrid="0">
      <p:cViewPr varScale="1">
        <p:scale>
          <a:sx n="67" d="100"/>
          <a:sy n="67" d="100"/>
        </p:scale>
        <p:origin x="582" y="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le Walker" userId="af7b5c72e4043621" providerId="LiveId" clId="{64C21254-4A6A-4318-A3B8-D39011CEAD1A}"/>
    <pc:docChg chg="undo custSel addSld delSld modSld">
      <pc:chgData name="Nicole Walker" userId="af7b5c72e4043621" providerId="LiveId" clId="{64C21254-4A6A-4318-A3B8-D39011CEAD1A}" dt="2026-01-08T16:38:23.521" v="1262"/>
      <pc:docMkLst>
        <pc:docMk/>
      </pc:docMkLst>
      <pc:sldChg chg="addSp delSp modSp mod">
        <pc:chgData name="Nicole Walker" userId="af7b5c72e4043621" providerId="LiveId" clId="{64C21254-4A6A-4318-A3B8-D39011CEAD1A}" dt="2026-01-02T16:47:20.046" v="1164" actId="14100"/>
        <pc:sldMkLst>
          <pc:docMk/>
          <pc:sldMk cId="3532143717" sldId="257"/>
        </pc:sldMkLst>
        <pc:spChg chg="del">
          <ac:chgData name="Nicole Walker" userId="af7b5c72e4043621" providerId="LiveId" clId="{64C21254-4A6A-4318-A3B8-D39011CEAD1A}" dt="2026-01-02T16:47:05.715" v="1162" actId="12084"/>
          <ac:spMkLst>
            <pc:docMk/>
            <pc:sldMk cId="3532143717" sldId="257"/>
            <ac:spMk id="3" creationId="{52EA5FE2-56AD-758D-89F4-5A7D206BE2D8}"/>
          </ac:spMkLst>
        </pc:spChg>
        <pc:graphicFrameChg chg="add mod">
          <ac:chgData name="Nicole Walker" userId="af7b5c72e4043621" providerId="LiveId" clId="{64C21254-4A6A-4318-A3B8-D39011CEAD1A}" dt="2026-01-02T16:47:20.046" v="1164" actId="14100"/>
          <ac:graphicFrameMkLst>
            <pc:docMk/>
            <pc:sldMk cId="3532143717" sldId="257"/>
            <ac:graphicFrameMk id="4" creationId="{13F3B2BB-E55B-C6C3-D0C0-503E0D2603AB}"/>
          </ac:graphicFrameMkLst>
        </pc:graphicFrameChg>
      </pc:sldChg>
      <pc:sldChg chg="modSp mod modAnim">
        <pc:chgData name="Nicole Walker" userId="af7b5c72e4043621" providerId="LiveId" clId="{64C21254-4A6A-4318-A3B8-D39011CEAD1A}" dt="2026-01-02T16:54:08.952" v="1209"/>
        <pc:sldMkLst>
          <pc:docMk/>
          <pc:sldMk cId="2276092446" sldId="258"/>
        </pc:sldMkLst>
        <pc:spChg chg="mod">
          <ac:chgData name="Nicole Walker" userId="af7b5c72e4043621" providerId="LiveId" clId="{64C21254-4A6A-4318-A3B8-D39011CEAD1A}" dt="2026-01-02T16:54:07.597" v="1208" actId="1035"/>
          <ac:spMkLst>
            <pc:docMk/>
            <pc:sldMk cId="2276092446" sldId="258"/>
            <ac:spMk id="4" creationId="{8E488F22-5FA4-72B0-9031-DE3FFA9DE99F}"/>
          </ac:spMkLst>
        </pc:spChg>
      </pc:sldChg>
      <pc:sldChg chg="addSp delSp modSp modAnim">
        <pc:chgData name="Nicole Walker" userId="af7b5c72e4043621" providerId="LiveId" clId="{64C21254-4A6A-4318-A3B8-D39011CEAD1A}" dt="2026-01-02T17:06:13.646" v="1237"/>
        <pc:sldMkLst>
          <pc:docMk/>
          <pc:sldMk cId="773568880" sldId="261"/>
        </pc:sldMkLst>
        <pc:spChg chg="del">
          <ac:chgData name="Nicole Walker" userId="af7b5c72e4043621" providerId="LiveId" clId="{64C21254-4A6A-4318-A3B8-D39011CEAD1A}" dt="2026-01-02T16:57:25.054" v="1210" actId="12084"/>
          <ac:spMkLst>
            <pc:docMk/>
            <pc:sldMk cId="773568880" sldId="261"/>
            <ac:spMk id="3" creationId="{A6686FF0-EF20-E0C4-3E62-3169D7BC43EC}"/>
          </ac:spMkLst>
        </pc:spChg>
        <pc:spChg chg="mod">
          <ac:chgData name="Nicole Walker" userId="af7b5c72e4043621" providerId="LiveId" clId="{64C21254-4A6A-4318-A3B8-D39011CEAD1A}" dt="2026-01-02T17:05:59.268" v="1235" actId="18245"/>
          <ac:spMkLst>
            <pc:docMk/>
            <pc:sldMk cId="773568880" sldId="261"/>
            <ac:spMk id="6" creationId="{902D51C2-F304-187D-76AE-A8352A3EB0DD}"/>
          </ac:spMkLst>
        </pc:spChg>
        <pc:spChg chg="mod">
          <ac:chgData name="Nicole Walker" userId="af7b5c72e4043621" providerId="LiveId" clId="{64C21254-4A6A-4318-A3B8-D39011CEAD1A}" dt="2026-01-02T17:05:59.268" v="1235" actId="18245"/>
          <ac:spMkLst>
            <pc:docMk/>
            <pc:sldMk cId="773568880" sldId="261"/>
            <ac:spMk id="7" creationId="{C0AC8975-8E7E-A93D-BA92-4D83200F7470}"/>
          </ac:spMkLst>
        </pc:spChg>
        <pc:spChg chg="mod">
          <ac:chgData name="Nicole Walker" userId="af7b5c72e4043621" providerId="LiveId" clId="{64C21254-4A6A-4318-A3B8-D39011CEAD1A}" dt="2026-01-02T17:05:59.268" v="1235" actId="18245"/>
          <ac:spMkLst>
            <pc:docMk/>
            <pc:sldMk cId="773568880" sldId="261"/>
            <ac:spMk id="8" creationId="{65A45DB3-71A5-052A-4478-B32C1D99CCFF}"/>
          </ac:spMkLst>
        </pc:spChg>
        <pc:spChg chg="mod">
          <ac:chgData name="Nicole Walker" userId="af7b5c72e4043621" providerId="LiveId" clId="{64C21254-4A6A-4318-A3B8-D39011CEAD1A}" dt="2026-01-02T17:05:59.268" v="1235" actId="18245"/>
          <ac:spMkLst>
            <pc:docMk/>
            <pc:sldMk cId="773568880" sldId="261"/>
            <ac:spMk id="9" creationId="{C70DA9FC-3238-5D1F-9F0C-B495C1A6984C}"/>
          </ac:spMkLst>
        </pc:spChg>
        <pc:grpChg chg="mod">
          <ac:chgData name="Nicole Walker" userId="af7b5c72e4043621" providerId="LiveId" clId="{64C21254-4A6A-4318-A3B8-D39011CEAD1A}" dt="2026-01-02T17:05:59.268" v="1235" actId="18245"/>
          <ac:grpSpMkLst>
            <pc:docMk/>
            <pc:sldMk cId="773568880" sldId="261"/>
            <ac:grpSpMk id="5" creationId="{2CE72F7B-57D8-A4C9-5FB3-A3F6E31D5148}"/>
          </ac:grpSpMkLst>
        </pc:grpChg>
        <pc:graphicFrameChg chg="add del mod">
          <ac:chgData name="Nicole Walker" userId="af7b5c72e4043621" providerId="LiveId" clId="{64C21254-4A6A-4318-A3B8-D39011CEAD1A}" dt="2026-01-02T17:05:59.268" v="1235" actId="18245"/>
          <ac:graphicFrameMkLst>
            <pc:docMk/>
            <pc:sldMk cId="773568880" sldId="261"/>
            <ac:graphicFrameMk id="4" creationId="{0274FD4A-2C46-93CD-90F0-FA7FA2031EFF}"/>
          </ac:graphicFrameMkLst>
        </pc:graphicFrameChg>
        <pc:picChg chg="add del mod">
          <ac:chgData name="Nicole Walker" userId="af7b5c72e4043621" providerId="LiveId" clId="{64C21254-4A6A-4318-A3B8-D39011CEAD1A}" dt="2026-01-02T16:59:12.536" v="1221" actId="21"/>
          <ac:picMkLst>
            <pc:docMk/>
            <pc:sldMk cId="773568880" sldId="261"/>
            <ac:picMk id="3074" creationId="{6B88A8D8-C0FE-C261-3D18-3721969827AC}"/>
          </ac:picMkLst>
        </pc:picChg>
        <pc:picChg chg="add del mod">
          <ac:chgData name="Nicole Walker" userId="af7b5c72e4043621" providerId="LiveId" clId="{64C21254-4A6A-4318-A3B8-D39011CEAD1A}" dt="2026-01-02T17:00:38.181" v="1228" actId="21"/>
          <ac:picMkLst>
            <pc:docMk/>
            <pc:sldMk cId="773568880" sldId="261"/>
            <ac:picMk id="3076" creationId="{26652610-0E77-BF22-34C5-2C8F26DFA99B}"/>
          </ac:picMkLst>
        </pc:picChg>
      </pc:sldChg>
      <pc:sldChg chg="modAnim">
        <pc:chgData name="Nicole Walker" userId="af7b5c72e4043621" providerId="LiveId" clId="{64C21254-4A6A-4318-A3B8-D39011CEAD1A}" dt="2026-01-02T17:06:40.230" v="1239"/>
        <pc:sldMkLst>
          <pc:docMk/>
          <pc:sldMk cId="3407524228" sldId="262"/>
        </pc:sldMkLst>
      </pc:sldChg>
      <pc:sldChg chg="modAnim">
        <pc:chgData name="Nicole Walker" userId="af7b5c72e4043621" providerId="LiveId" clId="{64C21254-4A6A-4318-A3B8-D39011CEAD1A}" dt="2026-01-02T17:09:26.061" v="1245"/>
        <pc:sldMkLst>
          <pc:docMk/>
          <pc:sldMk cId="217833208" sldId="263"/>
        </pc:sldMkLst>
      </pc:sldChg>
      <pc:sldChg chg="modAnim">
        <pc:chgData name="Nicole Walker" userId="af7b5c72e4043621" providerId="LiveId" clId="{64C21254-4A6A-4318-A3B8-D39011CEAD1A}" dt="2026-01-02T17:09:36.916" v="1246"/>
        <pc:sldMkLst>
          <pc:docMk/>
          <pc:sldMk cId="2837779647" sldId="264"/>
        </pc:sldMkLst>
      </pc:sldChg>
      <pc:sldChg chg="modSp mod">
        <pc:chgData name="Nicole Walker" userId="af7b5c72e4043621" providerId="LiveId" clId="{64C21254-4A6A-4318-A3B8-D39011CEAD1A}" dt="2026-01-02T16:43:59.480" v="1161" actId="20577"/>
        <pc:sldMkLst>
          <pc:docMk/>
          <pc:sldMk cId="3091280314" sldId="265"/>
        </pc:sldMkLst>
        <pc:spChg chg="mod">
          <ac:chgData name="Nicole Walker" userId="af7b5c72e4043621" providerId="LiveId" clId="{64C21254-4A6A-4318-A3B8-D39011CEAD1A}" dt="2026-01-02T16:43:59.480" v="1161" actId="20577"/>
          <ac:spMkLst>
            <pc:docMk/>
            <pc:sldMk cId="3091280314" sldId="265"/>
            <ac:spMk id="7" creationId="{BCA8872D-A4F9-8662-1837-B7D03D2E63CC}"/>
          </ac:spMkLst>
        </pc:spChg>
      </pc:sldChg>
      <pc:sldChg chg="modSp modAnim">
        <pc:chgData name="Nicole Walker" userId="af7b5c72e4043621" providerId="LiveId" clId="{64C21254-4A6A-4318-A3B8-D39011CEAD1A}" dt="2026-01-02T17:10:16.075" v="1253"/>
        <pc:sldMkLst>
          <pc:docMk/>
          <pc:sldMk cId="3149560908" sldId="266"/>
        </pc:sldMkLst>
        <pc:spChg chg="mod">
          <ac:chgData name="Nicole Walker" userId="af7b5c72e4043621" providerId="LiveId" clId="{64C21254-4A6A-4318-A3B8-D39011CEAD1A}" dt="2026-01-02T17:10:12.609" v="1252" actId="313"/>
          <ac:spMkLst>
            <pc:docMk/>
            <pc:sldMk cId="3149560908" sldId="266"/>
            <ac:spMk id="3" creationId="{6533EE30-2839-71AE-8218-732369D9A966}"/>
          </ac:spMkLst>
        </pc:spChg>
      </pc:sldChg>
      <pc:sldChg chg="addSp modSp modAnim">
        <pc:chgData name="Nicole Walker" userId="af7b5c72e4043621" providerId="LiveId" clId="{64C21254-4A6A-4318-A3B8-D39011CEAD1A}" dt="2026-01-02T17:12:04.672" v="1257"/>
        <pc:sldMkLst>
          <pc:docMk/>
          <pc:sldMk cId="2183127492" sldId="267"/>
        </pc:sldMkLst>
        <pc:spChg chg="add mod">
          <ac:chgData name="Nicole Walker" userId="af7b5c72e4043621" providerId="LiveId" clId="{64C21254-4A6A-4318-A3B8-D39011CEAD1A}" dt="2026-01-02T16:47:44.670" v="1165"/>
          <ac:spMkLst>
            <pc:docMk/>
            <pc:sldMk cId="2183127492" sldId="267"/>
            <ac:spMk id="4" creationId="{E39DEF54-0D86-4EE3-71DA-8AF0E6EF4521}"/>
          </ac:spMkLst>
        </pc:spChg>
      </pc:sldChg>
      <pc:sldChg chg="del">
        <pc:chgData name="Nicole Walker" userId="af7b5c72e4043621" providerId="LiveId" clId="{64C21254-4A6A-4318-A3B8-D39011CEAD1A}" dt="2026-01-02T16:48:16.621" v="1171" actId="47"/>
        <pc:sldMkLst>
          <pc:docMk/>
          <pc:sldMk cId="2290195554" sldId="268"/>
        </pc:sldMkLst>
      </pc:sldChg>
      <pc:sldChg chg="modSp">
        <pc:chgData name="Nicole Walker" userId="af7b5c72e4043621" providerId="LiveId" clId="{64C21254-4A6A-4318-A3B8-D39011CEAD1A}" dt="2026-01-08T16:38:23.521" v="1262"/>
        <pc:sldMkLst>
          <pc:docMk/>
          <pc:sldMk cId="4223438573" sldId="269"/>
        </pc:sldMkLst>
        <pc:spChg chg="mod">
          <ac:chgData name="Nicole Walker" userId="af7b5c72e4043621" providerId="LiveId" clId="{64C21254-4A6A-4318-A3B8-D39011CEAD1A}" dt="2026-01-08T16:38:23.521" v="1262"/>
          <ac:spMkLst>
            <pc:docMk/>
            <pc:sldMk cId="4223438573" sldId="269"/>
            <ac:spMk id="3" creationId="{C12BDEFF-1A1E-D7C1-76CC-95DB1713C90B}"/>
          </ac:spMkLst>
        </pc:spChg>
      </pc:sldChg>
      <pc:sldChg chg="addSp delSp modSp mod">
        <pc:chgData name="Nicole Walker" userId="af7b5c72e4043621" providerId="LiveId" clId="{64C21254-4A6A-4318-A3B8-D39011CEAD1A}" dt="2026-01-02T16:26:29.981" v="267" actId="20577"/>
        <pc:sldMkLst>
          <pc:docMk/>
          <pc:sldMk cId="3109929851" sldId="276"/>
        </pc:sldMkLst>
        <pc:spChg chg="add del mod">
          <ac:chgData name="Nicole Walker" userId="af7b5c72e4043621" providerId="LiveId" clId="{64C21254-4A6A-4318-A3B8-D39011CEAD1A}" dt="2026-01-02T16:26:29.981" v="267" actId="20577"/>
          <ac:spMkLst>
            <pc:docMk/>
            <pc:sldMk cId="3109929851" sldId="276"/>
            <ac:spMk id="4" creationId="{8748CAF3-E0EF-6B4F-54C7-2E3F9451D4C9}"/>
          </ac:spMkLst>
        </pc:spChg>
      </pc:sldChg>
      <pc:sldChg chg="addSp modSp">
        <pc:chgData name="Nicole Walker" userId="af7b5c72e4043621" providerId="LiveId" clId="{64C21254-4A6A-4318-A3B8-D39011CEAD1A}" dt="2026-01-02T16:26:37.655" v="268"/>
        <pc:sldMkLst>
          <pc:docMk/>
          <pc:sldMk cId="2546122906" sldId="277"/>
        </pc:sldMkLst>
        <pc:spChg chg="add mod">
          <ac:chgData name="Nicole Walker" userId="af7b5c72e4043621" providerId="LiveId" clId="{64C21254-4A6A-4318-A3B8-D39011CEAD1A}" dt="2026-01-02T16:25:53.794" v="249"/>
          <ac:spMkLst>
            <pc:docMk/>
            <pc:sldMk cId="2546122906" sldId="277"/>
            <ac:spMk id="4" creationId="{CEEF083C-7BB5-4F07-5EE9-64DA34B78438}"/>
          </ac:spMkLst>
        </pc:spChg>
        <pc:spChg chg="add mod">
          <ac:chgData name="Nicole Walker" userId="af7b5c72e4043621" providerId="LiveId" clId="{64C21254-4A6A-4318-A3B8-D39011CEAD1A}" dt="2026-01-02T16:26:37.655" v="268"/>
          <ac:spMkLst>
            <pc:docMk/>
            <pc:sldMk cId="2546122906" sldId="277"/>
            <ac:spMk id="5" creationId="{8748CAF3-E0EF-6B4F-54C7-2E3F9451D4C9}"/>
          </ac:spMkLst>
        </pc:spChg>
      </pc:sldChg>
      <pc:sldChg chg="addSp modSp mod">
        <pc:chgData name="Nicole Walker" userId="af7b5c72e4043621" providerId="LiveId" clId="{64C21254-4A6A-4318-A3B8-D39011CEAD1A}" dt="2026-01-02T16:27:47.733" v="373" actId="20577"/>
        <pc:sldMkLst>
          <pc:docMk/>
          <pc:sldMk cId="1786349846" sldId="278"/>
        </pc:sldMkLst>
        <pc:spChg chg="add mod">
          <ac:chgData name="Nicole Walker" userId="af7b5c72e4043621" providerId="LiveId" clId="{64C21254-4A6A-4318-A3B8-D39011CEAD1A}" dt="2026-01-02T16:27:47.733" v="373" actId="20577"/>
          <ac:spMkLst>
            <pc:docMk/>
            <pc:sldMk cId="1786349846" sldId="278"/>
            <ac:spMk id="4" creationId="{2767A12A-5BC0-E69B-3858-36B23F65550D}"/>
          </ac:spMkLst>
        </pc:spChg>
      </pc:sldChg>
      <pc:sldChg chg="addSp modSp mod">
        <pc:chgData name="Nicole Walker" userId="af7b5c72e4043621" providerId="LiveId" clId="{64C21254-4A6A-4318-A3B8-D39011CEAD1A}" dt="2026-01-02T16:30:14.992" v="546" actId="20577"/>
        <pc:sldMkLst>
          <pc:docMk/>
          <pc:sldMk cId="2976411962" sldId="279"/>
        </pc:sldMkLst>
        <pc:spChg chg="add mod">
          <ac:chgData name="Nicole Walker" userId="af7b5c72e4043621" providerId="LiveId" clId="{64C21254-4A6A-4318-A3B8-D39011CEAD1A}" dt="2026-01-02T16:30:14.992" v="546" actId="20577"/>
          <ac:spMkLst>
            <pc:docMk/>
            <pc:sldMk cId="2976411962" sldId="279"/>
            <ac:spMk id="2" creationId="{E648839C-0AAA-EB0F-4383-064D2604FADE}"/>
          </ac:spMkLst>
        </pc:spChg>
      </pc:sldChg>
      <pc:sldChg chg="del">
        <pc:chgData name="Nicole Walker" userId="af7b5c72e4043621" providerId="LiveId" clId="{64C21254-4A6A-4318-A3B8-D39011CEAD1A}" dt="2026-01-02T16:50:33.473" v="1180" actId="47"/>
        <pc:sldMkLst>
          <pc:docMk/>
          <pc:sldMk cId="2525409198" sldId="281"/>
        </pc:sldMkLst>
      </pc:sldChg>
      <pc:sldChg chg="modSp mod">
        <pc:chgData name="Nicole Walker" userId="af7b5c72e4043621" providerId="LiveId" clId="{64C21254-4A6A-4318-A3B8-D39011CEAD1A}" dt="2026-01-02T16:52:36.685" v="1193" actId="1582"/>
        <pc:sldMkLst>
          <pc:docMk/>
          <pc:sldMk cId="3287001951" sldId="282"/>
        </pc:sldMkLst>
        <pc:spChg chg="mod">
          <ac:chgData name="Nicole Walker" userId="af7b5c72e4043621" providerId="LiveId" clId="{64C21254-4A6A-4318-A3B8-D39011CEAD1A}" dt="2026-01-02T16:52:36.685" v="1193" actId="1582"/>
          <ac:spMkLst>
            <pc:docMk/>
            <pc:sldMk cId="3287001951" sldId="282"/>
            <ac:spMk id="5" creationId="{1894171F-B45C-7A1B-9548-027356B93ECD}"/>
          </ac:spMkLst>
        </pc:spChg>
        <pc:graphicFrameChg chg="mod modGraphic">
          <ac:chgData name="Nicole Walker" userId="af7b5c72e4043621" providerId="LiveId" clId="{64C21254-4A6A-4318-A3B8-D39011CEAD1A}" dt="2026-01-02T16:51:57.599" v="1188"/>
          <ac:graphicFrameMkLst>
            <pc:docMk/>
            <pc:sldMk cId="3287001951" sldId="282"/>
            <ac:graphicFrameMk id="4" creationId="{5FB6410E-4E6E-7E82-C21A-50AB57B32126}"/>
          </ac:graphicFrameMkLst>
        </pc:graphicFrameChg>
        <pc:cxnChg chg="mod">
          <ac:chgData name="Nicole Walker" userId="af7b5c72e4043621" providerId="LiveId" clId="{64C21254-4A6A-4318-A3B8-D39011CEAD1A}" dt="2026-01-02T16:52:25.318" v="1192" actId="208"/>
          <ac:cxnSpMkLst>
            <pc:docMk/>
            <pc:sldMk cId="3287001951" sldId="282"/>
            <ac:cxnSpMk id="7" creationId="{014DE304-4BD1-72F2-EB5D-A07F46661035}"/>
          </ac:cxnSpMkLst>
        </pc:cxnChg>
      </pc:sldChg>
      <pc:sldChg chg="addSp modSp mod">
        <pc:chgData name="Nicole Walker" userId="af7b5c72e4043621" providerId="LiveId" clId="{64C21254-4A6A-4318-A3B8-D39011CEAD1A}" dt="2026-01-02T16:33:45.024" v="695" actId="20577"/>
        <pc:sldMkLst>
          <pc:docMk/>
          <pc:sldMk cId="3994988522" sldId="284"/>
        </pc:sldMkLst>
        <pc:spChg chg="add mod">
          <ac:chgData name="Nicole Walker" userId="af7b5c72e4043621" providerId="LiveId" clId="{64C21254-4A6A-4318-A3B8-D39011CEAD1A}" dt="2026-01-02T16:33:45.024" v="695" actId="20577"/>
          <ac:spMkLst>
            <pc:docMk/>
            <pc:sldMk cId="3994988522" sldId="284"/>
            <ac:spMk id="2" creationId="{73BF6602-4957-C372-282A-2465E5928349}"/>
          </ac:spMkLst>
        </pc:spChg>
      </pc:sldChg>
      <pc:sldChg chg="addSp delSp modSp mod">
        <pc:chgData name="Nicole Walker" userId="af7b5c72e4043621" providerId="LiveId" clId="{64C21254-4A6A-4318-A3B8-D39011CEAD1A}" dt="2026-01-02T16:35:18.122" v="815" actId="20577"/>
        <pc:sldMkLst>
          <pc:docMk/>
          <pc:sldMk cId="1795301307" sldId="285"/>
        </pc:sldMkLst>
        <pc:spChg chg="add del">
          <ac:chgData name="Nicole Walker" userId="af7b5c72e4043621" providerId="LiveId" clId="{64C21254-4A6A-4318-A3B8-D39011CEAD1A}" dt="2026-01-02T15:36:55.655" v="1" actId="478"/>
          <ac:spMkLst>
            <pc:docMk/>
            <pc:sldMk cId="1795301307" sldId="285"/>
            <ac:spMk id="3" creationId="{FB8730BC-95F2-3E44-1382-CD9520AB3128}"/>
          </ac:spMkLst>
        </pc:spChg>
        <pc:spChg chg="add del">
          <ac:chgData name="Nicole Walker" userId="af7b5c72e4043621" providerId="LiveId" clId="{64C21254-4A6A-4318-A3B8-D39011CEAD1A}" dt="2026-01-02T15:37:06.949" v="3" actId="478"/>
          <ac:spMkLst>
            <pc:docMk/>
            <pc:sldMk cId="1795301307" sldId="285"/>
            <ac:spMk id="4" creationId="{9E276129-8303-67AD-679D-8CEAFB6F95EB}"/>
          </ac:spMkLst>
        </pc:spChg>
        <pc:spChg chg="add del">
          <ac:chgData name="Nicole Walker" userId="af7b5c72e4043621" providerId="LiveId" clId="{64C21254-4A6A-4318-A3B8-D39011CEAD1A}" dt="2026-01-02T15:37:52.579" v="5" actId="478"/>
          <ac:spMkLst>
            <pc:docMk/>
            <pc:sldMk cId="1795301307" sldId="285"/>
            <ac:spMk id="5" creationId="{1CC58AE8-DCDD-4FDD-FE15-5EDE8F1C3807}"/>
          </ac:spMkLst>
        </pc:spChg>
        <pc:spChg chg="add mod">
          <ac:chgData name="Nicole Walker" userId="af7b5c72e4043621" providerId="LiveId" clId="{64C21254-4A6A-4318-A3B8-D39011CEAD1A}" dt="2026-01-02T16:35:18.122" v="815" actId="20577"/>
          <ac:spMkLst>
            <pc:docMk/>
            <pc:sldMk cId="1795301307" sldId="285"/>
            <ac:spMk id="6" creationId="{1D2E99AF-5506-8E06-F8FE-FA168ABDB41C}"/>
          </ac:spMkLst>
        </pc:spChg>
        <pc:picChg chg="add mod">
          <ac:chgData name="Nicole Walker" userId="af7b5c72e4043621" providerId="LiveId" clId="{64C21254-4A6A-4318-A3B8-D39011CEAD1A}" dt="2026-01-02T15:38:21.712" v="9" actId="1076"/>
          <ac:picMkLst>
            <pc:docMk/>
            <pc:sldMk cId="1795301307" sldId="285"/>
            <ac:picMk id="1032" creationId="{C8C78279-CE24-D94E-8748-5ADE7774165F}"/>
          </ac:picMkLst>
        </pc:picChg>
      </pc:sldChg>
      <pc:sldChg chg="addSp modSp new mod">
        <pc:chgData name="Nicole Walker" userId="af7b5c72e4043621" providerId="LiveId" clId="{64C21254-4A6A-4318-A3B8-D39011CEAD1A}" dt="2026-01-02T16:40:36.573" v="1072" actId="20577"/>
        <pc:sldMkLst>
          <pc:docMk/>
          <pc:sldMk cId="2662381385" sldId="286"/>
        </pc:sldMkLst>
        <pc:spChg chg="mod">
          <ac:chgData name="Nicole Walker" userId="af7b5c72e4043621" providerId="LiveId" clId="{64C21254-4A6A-4318-A3B8-D39011CEAD1A}" dt="2026-01-02T15:42:01.105" v="29" actId="313"/>
          <ac:spMkLst>
            <pc:docMk/>
            <pc:sldMk cId="2662381385" sldId="286"/>
            <ac:spMk id="2" creationId="{F2C1475B-DBB2-8C62-7BA8-E78A5526B1F7}"/>
          </ac:spMkLst>
        </pc:spChg>
        <pc:spChg chg="add">
          <ac:chgData name="Nicole Walker" userId="af7b5c72e4043621" providerId="LiveId" clId="{64C21254-4A6A-4318-A3B8-D39011CEAD1A}" dt="2026-01-02T16:03:37.351" v="30"/>
          <ac:spMkLst>
            <pc:docMk/>
            <pc:sldMk cId="2662381385" sldId="286"/>
            <ac:spMk id="3" creationId="{B0906A28-3D13-B39F-6AA4-C67D2638B07B}"/>
          </ac:spMkLst>
        </pc:spChg>
        <pc:spChg chg="add mod">
          <ac:chgData name="Nicole Walker" userId="af7b5c72e4043621" providerId="LiveId" clId="{64C21254-4A6A-4318-A3B8-D39011CEAD1A}" dt="2026-01-02T16:40:36.573" v="1072" actId="20577"/>
          <ac:spMkLst>
            <pc:docMk/>
            <pc:sldMk cId="2662381385" sldId="286"/>
            <ac:spMk id="4" creationId="{81A7D988-FCF0-1C22-6705-C8BC09BB4502}"/>
          </ac:spMkLst>
        </pc:spChg>
        <pc:picChg chg="add mod">
          <ac:chgData name="Nicole Walker" userId="af7b5c72e4043621" providerId="LiveId" clId="{64C21254-4A6A-4318-A3B8-D39011CEAD1A}" dt="2026-01-02T16:04:38.127" v="33" actId="1076"/>
          <ac:picMkLst>
            <pc:docMk/>
            <pc:sldMk cId="2662381385" sldId="286"/>
            <ac:picMk id="2052" creationId="{629F09A6-36D7-B379-EC1C-F925088C70B5}"/>
          </ac:picMkLst>
        </pc:picChg>
      </pc:sldChg>
      <pc:sldChg chg="add del">
        <pc:chgData name="Nicole Walker" userId="af7b5c72e4043621" providerId="LiveId" clId="{64C21254-4A6A-4318-A3B8-D39011CEAD1A}" dt="2026-01-02T16:48:06.744" v="1169" actId="47"/>
        <pc:sldMkLst>
          <pc:docMk/>
          <pc:sldMk cId="512104733" sldId="287"/>
        </pc:sldMkLst>
      </pc:sldChg>
      <pc:sldChg chg="modSp add">
        <pc:chgData name="Nicole Walker" userId="af7b5c72e4043621" providerId="LiveId" clId="{64C21254-4A6A-4318-A3B8-D39011CEAD1A}" dt="2026-01-02T16:50:04.200" v="1178" actId="208"/>
        <pc:sldMkLst>
          <pc:docMk/>
          <pc:sldMk cId="2142409587" sldId="287"/>
        </pc:sldMkLst>
        <pc:graphicFrameChg chg="mod">
          <ac:chgData name="Nicole Walker" userId="af7b5c72e4043621" providerId="LiveId" clId="{64C21254-4A6A-4318-A3B8-D39011CEAD1A}" dt="2026-01-02T16:50:04.200" v="1178" actId="208"/>
          <ac:graphicFrameMkLst>
            <pc:docMk/>
            <pc:sldMk cId="2142409587" sldId="287"/>
            <ac:graphicFrameMk id="4" creationId="{92BB432F-EB2E-9437-6D29-44B25C5D19F2}"/>
          </ac:graphicFrameMkLst>
        </pc:graphicFrameChg>
      </pc:sldChg>
      <pc:sldChg chg="add del">
        <pc:chgData name="Nicole Walker" userId="af7b5c72e4043621" providerId="LiveId" clId="{64C21254-4A6A-4318-A3B8-D39011CEAD1A}" dt="2026-01-02T16:47:58.294" v="1167" actId="47"/>
        <pc:sldMkLst>
          <pc:docMk/>
          <pc:sldMk cId="3576929040" sldId="287"/>
        </pc:sldMkLst>
      </pc:sldChg>
      <pc:sldChg chg="modSp add">
        <pc:chgData name="Nicole Walker" userId="af7b5c72e4043621" providerId="LiveId" clId="{64C21254-4A6A-4318-A3B8-D39011CEAD1A}" dt="2026-01-02T16:49:31.836" v="1176" actId="208"/>
        <pc:sldMkLst>
          <pc:docMk/>
          <pc:sldMk cId="3850202961" sldId="288"/>
        </pc:sldMkLst>
        <pc:graphicFrameChg chg="mod">
          <ac:chgData name="Nicole Walker" userId="af7b5c72e4043621" providerId="LiveId" clId="{64C21254-4A6A-4318-A3B8-D39011CEAD1A}" dt="2026-01-02T16:49:31.836" v="1176" actId="208"/>
          <ac:graphicFrameMkLst>
            <pc:docMk/>
            <pc:sldMk cId="3850202961" sldId="288"/>
            <ac:graphicFrameMk id="4" creationId="{8FDB2C8A-BB88-2C68-4D62-C335A60C250E}"/>
          </ac:graphicFrameMkLst>
        </pc:graphicFrameChg>
      </pc:sldChg>
      <pc:sldChg chg="modSp add">
        <pc:chgData name="Nicole Walker" userId="af7b5c72e4043621" providerId="LiveId" clId="{64C21254-4A6A-4318-A3B8-D39011CEAD1A}" dt="2026-01-02T16:50:46.984" v="1182" actId="208"/>
        <pc:sldMkLst>
          <pc:docMk/>
          <pc:sldMk cId="1055480631" sldId="289"/>
        </pc:sldMkLst>
        <pc:graphicFrameChg chg="mod">
          <ac:chgData name="Nicole Walker" userId="af7b5c72e4043621" providerId="LiveId" clId="{64C21254-4A6A-4318-A3B8-D39011CEAD1A}" dt="2026-01-02T16:50:46.984" v="1182" actId="208"/>
          <ac:graphicFrameMkLst>
            <pc:docMk/>
            <pc:sldMk cId="1055480631" sldId="289"/>
            <ac:graphicFrameMk id="4" creationId="{B6A71EA3-439F-BB5F-7E1E-736AA33FF3BA}"/>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0BBD64-B25F-4A38-9D23-A5620234BF67}"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E93A633E-ACB7-405D-AC34-1168ED9C7F7C}">
      <dgm:prSet/>
      <dgm:spPr/>
      <dgm:t>
        <a:bodyPr/>
        <a:lstStyle/>
        <a:p>
          <a:r>
            <a:rPr lang="en-US"/>
            <a:t>Molecular Genetics</a:t>
          </a:r>
        </a:p>
      </dgm:t>
    </dgm:pt>
    <dgm:pt modelId="{48E30C1C-720B-4129-817E-02C4BDAAC3E8}" type="parTrans" cxnId="{59593849-84B0-488A-A38C-87FD13FEA611}">
      <dgm:prSet/>
      <dgm:spPr/>
      <dgm:t>
        <a:bodyPr/>
        <a:lstStyle/>
        <a:p>
          <a:endParaRPr lang="en-US"/>
        </a:p>
      </dgm:t>
    </dgm:pt>
    <dgm:pt modelId="{832B14BE-7D39-4FED-915A-E44776C2CFFB}" type="sibTrans" cxnId="{59593849-84B0-488A-A38C-87FD13FEA611}">
      <dgm:prSet/>
      <dgm:spPr/>
      <dgm:t>
        <a:bodyPr/>
        <a:lstStyle/>
        <a:p>
          <a:endParaRPr lang="en-US"/>
        </a:p>
      </dgm:t>
    </dgm:pt>
    <dgm:pt modelId="{F2B0767A-8C43-4267-B067-DEBD13066972}">
      <dgm:prSet/>
      <dgm:spPr/>
      <dgm:t>
        <a:bodyPr/>
        <a:lstStyle/>
        <a:p>
          <a:r>
            <a:rPr lang="en-US"/>
            <a:t>Mutations</a:t>
          </a:r>
        </a:p>
      </dgm:t>
    </dgm:pt>
    <dgm:pt modelId="{71DCDB77-94A9-4C12-AFF4-FB0E82F51D31}" type="parTrans" cxnId="{F6D2B8C9-D93D-4026-A5FE-F09C68813F79}">
      <dgm:prSet/>
      <dgm:spPr/>
      <dgm:t>
        <a:bodyPr/>
        <a:lstStyle/>
        <a:p>
          <a:endParaRPr lang="en-US"/>
        </a:p>
      </dgm:t>
    </dgm:pt>
    <dgm:pt modelId="{E13B1821-0B52-44BF-91D4-835AC76C02CD}" type="sibTrans" cxnId="{F6D2B8C9-D93D-4026-A5FE-F09C68813F79}">
      <dgm:prSet/>
      <dgm:spPr/>
      <dgm:t>
        <a:bodyPr/>
        <a:lstStyle/>
        <a:p>
          <a:endParaRPr lang="en-US"/>
        </a:p>
      </dgm:t>
    </dgm:pt>
    <dgm:pt modelId="{6B16290B-604A-470C-A6EE-6242B10F69FB}">
      <dgm:prSet/>
      <dgm:spPr/>
      <dgm:t>
        <a:bodyPr/>
        <a:lstStyle/>
        <a:p>
          <a:r>
            <a:rPr lang="en-US"/>
            <a:t>Genomics</a:t>
          </a:r>
        </a:p>
      </dgm:t>
    </dgm:pt>
    <dgm:pt modelId="{53EC944C-7260-4054-B5A3-F8E651FBB023}" type="parTrans" cxnId="{BC277DE9-64F6-45F5-A650-F648D8B1EB17}">
      <dgm:prSet/>
      <dgm:spPr/>
      <dgm:t>
        <a:bodyPr/>
        <a:lstStyle/>
        <a:p>
          <a:endParaRPr lang="en-US"/>
        </a:p>
      </dgm:t>
    </dgm:pt>
    <dgm:pt modelId="{FF643FEC-7518-4C26-BE6F-9B8499A9C381}" type="sibTrans" cxnId="{BC277DE9-64F6-45F5-A650-F648D8B1EB17}">
      <dgm:prSet/>
      <dgm:spPr/>
      <dgm:t>
        <a:bodyPr/>
        <a:lstStyle/>
        <a:p>
          <a:endParaRPr lang="en-US"/>
        </a:p>
      </dgm:t>
    </dgm:pt>
    <dgm:pt modelId="{B7B44819-6249-485A-ABA1-16E48F194DF6}" type="pres">
      <dgm:prSet presAssocID="{3A0BBD64-B25F-4A38-9D23-A5620234BF67}" presName="linear" presStyleCnt="0">
        <dgm:presLayoutVars>
          <dgm:dir/>
          <dgm:animLvl val="lvl"/>
          <dgm:resizeHandles val="exact"/>
        </dgm:presLayoutVars>
      </dgm:prSet>
      <dgm:spPr/>
    </dgm:pt>
    <dgm:pt modelId="{BFA5369A-97AA-4945-938E-98F0F112227A}" type="pres">
      <dgm:prSet presAssocID="{E93A633E-ACB7-405D-AC34-1168ED9C7F7C}" presName="parentLin" presStyleCnt="0"/>
      <dgm:spPr/>
    </dgm:pt>
    <dgm:pt modelId="{24341768-8FC6-450B-BABF-C22A4FFCD148}" type="pres">
      <dgm:prSet presAssocID="{E93A633E-ACB7-405D-AC34-1168ED9C7F7C}" presName="parentLeftMargin" presStyleLbl="node1" presStyleIdx="0" presStyleCnt="3"/>
      <dgm:spPr/>
    </dgm:pt>
    <dgm:pt modelId="{7D12453A-63A3-4747-8486-03F647B1E00F}" type="pres">
      <dgm:prSet presAssocID="{E93A633E-ACB7-405D-AC34-1168ED9C7F7C}" presName="parentText" presStyleLbl="node1" presStyleIdx="0" presStyleCnt="3">
        <dgm:presLayoutVars>
          <dgm:chMax val="0"/>
          <dgm:bulletEnabled val="1"/>
        </dgm:presLayoutVars>
      </dgm:prSet>
      <dgm:spPr/>
    </dgm:pt>
    <dgm:pt modelId="{9A36189C-2E9C-43A1-A78B-A3FBDD6927EB}" type="pres">
      <dgm:prSet presAssocID="{E93A633E-ACB7-405D-AC34-1168ED9C7F7C}" presName="negativeSpace" presStyleCnt="0"/>
      <dgm:spPr/>
    </dgm:pt>
    <dgm:pt modelId="{F3F44D2F-85C3-4450-9FB4-44662CC91AF2}" type="pres">
      <dgm:prSet presAssocID="{E93A633E-ACB7-405D-AC34-1168ED9C7F7C}" presName="childText" presStyleLbl="conFgAcc1" presStyleIdx="0" presStyleCnt="3">
        <dgm:presLayoutVars>
          <dgm:bulletEnabled val="1"/>
        </dgm:presLayoutVars>
      </dgm:prSet>
      <dgm:spPr/>
    </dgm:pt>
    <dgm:pt modelId="{6F594BEA-C60A-4A55-B511-FB8BB38D4F84}" type="pres">
      <dgm:prSet presAssocID="{832B14BE-7D39-4FED-915A-E44776C2CFFB}" presName="spaceBetweenRectangles" presStyleCnt="0"/>
      <dgm:spPr/>
    </dgm:pt>
    <dgm:pt modelId="{19E46C95-B202-4326-864F-D6B1CC7684AA}" type="pres">
      <dgm:prSet presAssocID="{F2B0767A-8C43-4267-B067-DEBD13066972}" presName="parentLin" presStyleCnt="0"/>
      <dgm:spPr/>
    </dgm:pt>
    <dgm:pt modelId="{C14E05BD-9872-494A-A628-02D320426452}" type="pres">
      <dgm:prSet presAssocID="{F2B0767A-8C43-4267-B067-DEBD13066972}" presName="parentLeftMargin" presStyleLbl="node1" presStyleIdx="0" presStyleCnt="3"/>
      <dgm:spPr/>
    </dgm:pt>
    <dgm:pt modelId="{F7EBD8D2-E149-4AC1-A4B8-36DFFE608706}" type="pres">
      <dgm:prSet presAssocID="{F2B0767A-8C43-4267-B067-DEBD13066972}" presName="parentText" presStyleLbl="node1" presStyleIdx="1" presStyleCnt="3">
        <dgm:presLayoutVars>
          <dgm:chMax val="0"/>
          <dgm:bulletEnabled val="1"/>
        </dgm:presLayoutVars>
      </dgm:prSet>
      <dgm:spPr/>
    </dgm:pt>
    <dgm:pt modelId="{D9564D93-5858-47C8-B045-E7DBE3974D81}" type="pres">
      <dgm:prSet presAssocID="{F2B0767A-8C43-4267-B067-DEBD13066972}" presName="negativeSpace" presStyleCnt="0"/>
      <dgm:spPr/>
    </dgm:pt>
    <dgm:pt modelId="{845AFD6B-4B20-4A57-8199-4C577976DBF0}" type="pres">
      <dgm:prSet presAssocID="{F2B0767A-8C43-4267-B067-DEBD13066972}" presName="childText" presStyleLbl="conFgAcc1" presStyleIdx="1" presStyleCnt="3">
        <dgm:presLayoutVars>
          <dgm:bulletEnabled val="1"/>
        </dgm:presLayoutVars>
      </dgm:prSet>
      <dgm:spPr/>
    </dgm:pt>
    <dgm:pt modelId="{7C54074E-AC88-474F-9C4E-5B9CAA7C338A}" type="pres">
      <dgm:prSet presAssocID="{E13B1821-0B52-44BF-91D4-835AC76C02CD}" presName="spaceBetweenRectangles" presStyleCnt="0"/>
      <dgm:spPr/>
    </dgm:pt>
    <dgm:pt modelId="{9D16B376-AAF3-462E-867F-73567301A072}" type="pres">
      <dgm:prSet presAssocID="{6B16290B-604A-470C-A6EE-6242B10F69FB}" presName="parentLin" presStyleCnt="0"/>
      <dgm:spPr/>
    </dgm:pt>
    <dgm:pt modelId="{6484CCF1-9F0D-45FB-9EC5-AF2E30741F93}" type="pres">
      <dgm:prSet presAssocID="{6B16290B-604A-470C-A6EE-6242B10F69FB}" presName="parentLeftMargin" presStyleLbl="node1" presStyleIdx="1" presStyleCnt="3"/>
      <dgm:spPr/>
    </dgm:pt>
    <dgm:pt modelId="{22F6E6C8-24C5-43D4-9870-A8DDD9CBE53B}" type="pres">
      <dgm:prSet presAssocID="{6B16290B-604A-470C-A6EE-6242B10F69FB}" presName="parentText" presStyleLbl="node1" presStyleIdx="2" presStyleCnt="3">
        <dgm:presLayoutVars>
          <dgm:chMax val="0"/>
          <dgm:bulletEnabled val="1"/>
        </dgm:presLayoutVars>
      </dgm:prSet>
      <dgm:spPr/>
    </dgm:pt>
    <dgm:pt modelId="{726FE883-3EAC-461B-9876-0D914C8B3B38}" type="pres">
      <dgm:prSet presAssocID="{6B16290B-604A-470C-A6EE-6242B10F69FB}" presName="negativeSpace" presStyleCnt="0"/>
      <dgm:spPr/>
    </dgm:pt>
    <dgm:pt modelId="{62792BDA-7A27-4492-A517-3191986B834F}" type="pres">
      <dgm:prSet presAssocID="{6B16290B-604A-470C-A6EE-6242B10F69FB}" presName="childText" presStyleLbl="conFgAcc1" presStyleIdx="2" presStyleCnt="3">
        <dgm:presLayoutVars>
          <dgm:bulletEnabled val="1"/>
        </dgm:presLayoutVars>
      </dgm:prSet>
      <dgm:spPr/>
    </dgm:pt>
  </dgm:ptLst>
  <dgm:cxnLst>
    <dgm:cxn modelId="{70CFC115-D782-48EF-8A3E-3D4F7B8E2B29}" type="presOf" srcId="{3A0BBD64-B25F-4A38-9D23-A5620234BF67}" destId="{B7B44819-6249-485A-ABA1-16E48F194DF6}" srcOrd="0" destOrd="0" presId="urn:microsoft.com/office/officeart/2005/8/layout/list1"/>
    <dgm:cxn modelId="{CCCBC128-C1D1-46CD-B699-DBE697D05836}" type="presOf" srcId="{6B16290B-604A-470C-A6EE-6242B10F69FB}" destId="{6484CCF1-9F0D-45FB-9EC5-AF2E30741F93}" srcOrd="0" destOrd="0" presId="urn:microsoft.com/office/officeart/2005/8/layout/list1"/>
    <dgm:cxn modelId="{BABD6E3E-443F-438C-A859-01E53E5639CB}" type="presOf" srcId="{F2B0767A-8C43-4267-B067-DEBD13066972}" destId="{C14E05BD-9872-494A-A628-02D320426452}" srcOrd="0" destOrd="0" presId="urn:microsoft.com/office/officeart/2005/8/layout/list1"/>
    <dgm:cxn modelId="{59593849-84B0-488A-A38C-87FD13FEA611}" srcId="{3A0BBD64-B25F-4A38-9D23-A5620234BF67}" destId="{E93A633E-ACB7-405D-AC34-1168ED9C7F7C}" srcOrd="0" destOrd="0" parTransId="{48E30C1C-720B-4129-817E-02C4BDAAC3E8}" sibTransId="{832B14BE-7D39-4FED-915A-E44776C2CFFB}"/>
    <dgm:cxn modelId="{4288267A-05B3-4E29-AFB5-CE7FD623C10F}" type="presOf" srcId="{E93A633E-ACB7-405D-AC34-1168ED9C7F7C}" destId="{7D12453A-63A3-4747-8486-03F647B1E00F}" srcOrd="1" destOrd="0" presId="urn:microsoft.com/office/officeart/2005/8/layout/list1"/>
    <dgm:cxn modelId="{896B0183-DAF6-46B2-9171-46B89E875C5E}" type="presOf" srcId="{F2B0767A-8C43-4267-B067-DEBD13066972}" destId="{F7EBD8D2-E149-4AC1-A4B8-36DFFE608706}" srcOrd="1" destOrd="0" presId="urn:microsoft.com/office/officeart/2005/8/layout/list1"/>
    <dgm:cxn modelId="{784954C9-179C-456E-BD4B-8CE017A50D67}" type="presOf" srcId="{E93A633E-ACB7-405D-AC34-1168ED9C7F7C}" destId="{24341768-8FC6-450B-BABF-C22A4FFCD148}" srcOrd="0" destOrd="0" presId="urn:microsoft.com/office/officeart/2005/8/layout/list1"/>
    <dgm:cxn modelId="{F6D2B8C9-D93D-4026-A5FE-F09C68813F79}" srcId="{3A0BBD64-B25F-4A38-9D23-A5620234BF67}" destId="{F2B0767A-8C43-4267-B067-DEBD13066972}" srcOrd="1" destOrd="0" parTransId="{71DCDB77-94A9-4C12-AFF4-FB0E82F51D31}" sibTransId="{E13B1821-0B52-44BF-91D4-835AC76C02CD}"/>
    <dgm:cxn modelId="{BC277DE9-64F6-45F5-A650-F648D8B1EB17}" srcId="{3A0BBD64-B25F-4A38-9D23-A5620234BF67}" destId="{6B16290B-604A-470C-A6EE-6242B10F69FB}" srcOrd="2" destOrd="0" parTransId="{53EC944C-7260-4054-B5A3-F8E651FBB023}" sibTransId="{FF643FEC-7518-4C26-BE6F-9B8499A9C381}"/>
    <dgm:cxn modelId="{5641B2F6-2FF9-40D0-98F0-77A54111DF56}" type="presOf" srcId="{6B16290B-604A-470C-A6EE-6242B10F69FB}" destId="{22F6E6C8-24C5-43D4-9870-A8DDD9CBE53B}" srcOrd="1" destOrd="0" presId="urn:microsoft.com/office/officeart/2005/8/layout/list1"/>
    <dgm:cxn modelId="{EB861AF0-255B-49F1-9578-B9C81B348225}" type="presParOf" srcId="{B7B44819-6249-485A-ABA1-16E48F194DF6}" destId="{BFA5369A-97AA-4945-938E-98F0F112227A}" srcOrd="0" destOrd="0" presId="urn:microsoft.com/office/officeart/2005/8/layout/list1"/>
    <dgm:cxn modelId="{6D20FCBF-430F-41EC-A77F-96E37EA1AF3B}" type="presParOf" srcId="{BFA5369A-97AA-4945-938E-98F0F112227A}" destId="{24341768-8FC6-450B-BABF-C22A4FFCD148}" srcOrd="0" destOrd="0" presId="urn:microsoft.com/office/officeart/2005/8/layout/list1"/>
    <dgm:cxn modelId="{21A80F59-E8F0-4CC5-9FF7-02623D1A813D}" type="presParOf" srcId="{BFA5369A-97AA-4945-938E-98F0F112227A}" destId="{7D12453A-63A3-4747-8486-03F647B1E00F}" srcOrd="1" destOrd="0" presId="urn:microsoft.com/office/officeart/2005/8/layout/list1"/>
    <dgm:cxn modelId="{CF016727-7C8E-4063-87EE-E0B8E3A05ACC}" type="presParOf" srcId="{B7B44819-6249-485A-ABA1-16E48F194DF6}" destId="{9A36189C-2E9C-43A1-A78B-A3FBDD6927EB}" srcOrd="1" destOrd="0" presId="urn:microsoft.com/office/officeart/2005/8/layout/list1"/>
    <dgm:cxn modelId="{CEC5C012-4321-4DCF-960B-A34CF85E6648}" type="presParOf" srcId="{B7B44819-6249-485A-ABA1-16E48F194DF6}" destId="{F3F44D2F-85C3-4450-9FB4-44662CC91AF2}" srcOrd="2" destOrd="0" presId="urn:microsoft.com/office/officeart/2005/8/layout/list1"/>
    <dgm:cxn modelId="{C724D226-9E73-43FE-8CF4-3F3F81D07727}" type="presParOf" srcId="{B7B44819-6249-485A-ABA1-16E48F194DF6}" destId="{6F594BEA-C60A-4A55-B511-FB8BB38D4F84}" srcOrd="3" destOrd="0" presId="urn:microsoft.com/office/officeart/2005/8/layout/list1"/>
    <dgm:cxn modelId="{51A2633A-DB69-4413-964D-682D934969DF}" type="presParOf" srcId="{B7B44819-6249-485A-ABA1-16E48F194DF6}" destId="{19E46C95-B202-4326-864F-D6B1CC7684AA}" srcOrd="4" destOrd="0" presId="urn:microsoft.com/office/officeart/2005/8/layout/list1"/>
    <dgm:cxn modelId="{9E7F6C0A-C679-485E-82A0-9A6FCA3C01E8}" type="presParOf" srcId="{19E46C95-B202-4326-864F-D6B1CC7684AA}" destId="{C14E05BD-9872-494A-A628-02D320426452}" srcOrd="0" destOrd="0" presId="urn:microsoft.com/office/officeart/2005/8/layout/list1"/>
    <dgm:cxn modelId="{ECD5A965-95C4-43BF-A9FD-D4BA8D8DECD5}" type="presParOf" srcId="{19E46C95-B202-4326-864F-D6B1CC7684AA}" destId="{F7EBD8D2-E149-4AC1-A4B8-36DFFE608706}" srcOrd="1" destOrd="0" presId="urn:microsoft.com/office/officeart/2005/8/layout/list1"/>
    <dgm:cxn modelId="{EFBF1CFE-5955-4DC5-83BD-E24E68AD40FB}" type="presParOf" srcId="{B7B44819-6249-485A-ABA1-16E48F194DF6}" destId="{D9564D93-5858-47C8-B045-E7DBE3974D81}" srcOrd="5" destOrd="0" presId="urn:microsoft.com/office/officeart/2005/8/layout/list1"/>
    <dgm:cxn modelId="{7167E6E2-75D9-4C08-AC7A-B51DE2481C5F}" type="presParOf" srcId="{B7B44819-6249-485A-ABA1-16E48F194DF6}" destId="{845AFD6B-4B20-4A57-8199-4C577976DBF0}" srcOrd="6" destOrd="0" presId="urn:microsoft.com/office/officeart/2005/8/layout/list1"/>
    <dgm:cxn modelId="{EEFBA8B3-1D5D-4445-909C-41E009512A15}" type="presParOf" srcId="{B7B44819-6249-485A-ABA1-16E48F194DF6}" destId="{7C54074E-AC88-474F-9C4E-5B9CAA7C338A}" srcOrd="7" destOrd="0" presId="urn:microsoft.com/office/officeart/2005/8/layout/list1"/>
    <dgm:cxn modelId="{99BFF4BD-98A8-471E-AB28-99F93B916A5A}" type="presParOf" srcId="{B7B44819-6249-485A-ABA1-16E48F194DF6}" destId="{9D16B376-AAF3-462E-867F-73567301A072}" srcOrd="8" destOrd="0" presId="urn:microsoft.com/office/officeart/2005/8/layout/list1"/>
    <dgm:cxn modelId="{C2745B3A-EF22-4985-A1DB-641EBF3FC7EF}" type="presParOf" srcId="{9D16B376-AAF3-462E-867F-73567301A072}" destId="{6484CCF1-9F0D-45FB-9EC5-AF2E30741F93}" srcOrd="0" destOrd="0" presId="urn:microsoft.com/office/officeart/2005/8/layout/list1"/>
    <dgm:cxn modelId="{8446A186-5EFA-413D-9A4B-2DBED52C1E57}" type="presParOf" srcId="{9D16B376-AAF3-462E-867F-73567301A072}" destId="{22F6E6C8-24C5-43D4-9870-A8DDD9CBE53B}" srcOrd="1" destOrd="0" presId="urn:microsoft.com/office/officeart/2005/8/layout/list1"/>
    <dgm:cxn modelId="{5DA693C3-2024-4666-8FDC-21B3CF39FA9F}" type="presParOf" srcId="{B7B44819-6249-485A-ABA1-16E48F194DF6}" destId="{726FE883-3EAC-461B-9876-0D914C8B3B38}" srcOrd="9" destOrd="0" presId="urn:microsoft.com/office/officeart/2005/8/layout/list1"/>
    <dgm:cxn modelId="{09E76666-7F94-4BD4-BB5E-3CDE5B58C6FF}" type="presParOf" srcId="{B7B44819-6249-485A-ABA1-16E48F194DF6}" destId="{62792BDA-7A27-4492-A517-3191986B834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0BBD64-B25F-4A38-9D23-A5620234BF6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93A633E-ACB7-405D-AC34-1168ED9C7F7C}">
      <dgm:prSet/>
      <dgm:spPr/>
      <dgm:t>
        <a:bodyPr/>
        <a:lstStyle/>
        <a:p>
          <a:r>
            <a:rPr lang="en-US"/>
            <a:t>Molecular Genetics</a:t>
          </a:r>
        </a:p>
      </dgm:t>
    </dgm:pt>
    <dgm:pt modelId="{48E30C1C-720B-4129-817E-02C4BDAAC3E8}" type="parTrans" cxnId="{59593849-84B0-488A-A38C-87FD13FEA611}">
      <dgm:prSet/>
      <dgm:spPr/>
      <dgm:t>
        <a:bodyPr/>
        <a:lstStyle/>
        <a:p>
          <a:endParaRPr lang="en-US"/>
        </a:p>
      </dgm:t>
    </dgm:pt>
    <dgm:pt modelId="{832B14BE-7D39-4FED-915A-E44776C2CFFB}" type="sibTrans" cxnId="{59593849-84B0-488A-A38C-87FD13FEA611}">
      <dgm:prSet/>
      <dgm:spPr/>
      <dgm:t>
        <a:bodyPr/>
        <a:lstStyle/>
        <a:p>
          <a:endParaRPr lang="en-US"/>
        </a:p>
      </dgm:t>
    </dgm:pt>
    <dgm:pt modelId="{F2B0767A-8C43-4267-B067-DEBD13066972}">
      <dgm:prSet/>
      <dgm:spPr>
        <a:solidFill>
          <a:schemeClr val="bg2">
            <a:lumMod val="75000"/>
          </a:schemeClr>
        </a:solidFill>
      </dgm:spPr>
      <dgm:t>
        <a:bodyPr/>
        <a:lstStyle/>
        <a:p>
          <a:r>
            <a:rPr lang="en-US"/>
            <a:t>Mutations</a:t>
          </a:r>
        </a:p>
      </dgm:t>
    </dgm:pt>
    <dgm:pt modelId="{71DCDB77-94A9-4C12-AFF4-FB0E82F51D31}" type="parTrans" cxnId="{F6D2B8C9-D93D-4026-A5FE-F09C68813F79}">
      <dgm:prSet/>
      <dgm:spPr/>
      <dgm:t>
        <a:bodyPr/>
        <a:lstStyle/>
        <a:p>
          <a:endParaRPr lang="en-US"/>
        </a:p>
      </dgm:t>
    </dgm:pt>
    <dgm:pt modelId="{E13B1821-0B52-44BF-91D4-835AC76C02CD}" type="sibTrans" cxnId="{F6D2B8C9-D93D-4026-A5FE-F09C68813F79}">
      <dgm:prSet/>
      <dgm:spPr/>
      <dgm:t>
        <a:bodyPr/>
        <a:lstStyle/>
        <a:p>
          <a:endParaRPr lang="en-US"/>
        </a:p>
      </dgm:t>
    </dgm:pt>
    <dgm:pt modelId="{6B16290B-604A-470C-A6EE-6242B10F69FB}">
      <dgm:prSet/>
      <dgm:spPr>
        <a:solidFill>
          <a:schemeClr val="bg2">
            <a:lumMod val="75000"/>
          </a:schemeClr>
        </a:solidFill>
      </dgm:spPr>
      <dgm:t>
        <a:bodyPr/>
        <a:lstStyle/>
        <a:p>
          <a:r>
            <a:rPr lang="en-US"/>
            <a:t>Genomics</a:t>
          </a:r>
        </a:p>
      </dgm:t>
    </dgm:pt>
    <dgm:pt modelId="{53EC944C-7260-4054-B5A3-F8E651FBB023}" type="parTrans" cxnId="{BC277DE9-64F6-45F5-A650-F648D8B1EB17}">
      <dgm:prSet/>
      <dgm:spPr/>
      <dgm:t>
        <a:bodyPr/>
        <a:lstStyle/>
        <a:p>
          <a:endParaRPr lang="en-US"/>
        </a:p>
      </dgm:t>
    </dgm:pt>
    <dgm:pt modelId="{FF643FEC-7518-4C26-BE6F-9B8499A9C381}" type="sibTrans" cxnId="{BC277DE9-64F6-45F5-A650-F648D8B1EB17}">
      <dgm:prSet/>
      <dgm:spPr/>
      <dgm:t>
        <a:bodyPr/>
        <a:lstStyle/>
        <a:p>
          <a:endParaRPr lang="en-US"/>
        </a:p>
      </dgm:t>
    </dgm:pt>
    <dgm:pt modelId="{B7B44819-6249-485A-ABA1-16E48F194DF6}" type="pres">
      <dgm:prSet presAssocID="{3A0BBD64-B25F-4A38-9D23-A5620234BF67}" presName="linear" presStyleCnt="0">
        <dgm:presLayoutVars>
          <dgm:dir/>
          <dgm:animLvl val="lvl"/>
          <dgm:resizeHandles val="exact"/>
        </dgm:presLayoutVars>
      </dgm:prSet>
      <dgm:spPr/>
    </dgm:pt>
    <dgm:pt modelId="{BFA5369A-97AA-4945-938E-98F0F112227A}" type="pres">
      <dgm:prSet presAssocID="{E93A633E-ACB7-405D-AC34-1168ED9C7F7C}" presName="parentLin" presStyleCnt="0"/>
      <dgm:spPr/>
    </dgm:pt>
    <dgm:pt modelId="{24341768-8FC6-450B-BABF-C22A4FFCD148}" type="pres">
      <dgm:prSet presAssocID="{E93A633E-ACB7-405D-AC34-1168ED9C7F7C}" presName="parentLeftMargin" presStyleLbl="node1" presStyleIdx="0" presStyleCnt="3"/>
      <dgm:spPr/>
    </dgm:pt>
    <dgm:pt modelId="{7D12453A-63A3-4747-8486-03F647B1E00F}" type="pres">
      <dgm:prSet presAssocID="{E93A633E-ACB7-405D-AC34-1168ED9C7F7C}" presName="parentText" presStyleLbl="node1" presStyleIdx="0" presStyleCnt="3">
        <dgm:presLayoutVars>
          <dgm:chMax val="0"/>
          <dgm:bulletEnabled val="1"/>
        </dgm:presLayoutVars>
      </dgm:prSet>
      <dgm:spPr/>
    </dgm:pt>
    <dgm:pt modelId="{9A36189C-2E9C-43A1-A78B-A3FBDD6927EB}" type="pres">
      <dgm:prSet presAssocID="{E93A633E-ACB7-405D-AC34-1168ED9C7F7C}" presName="negativeSpace" presStyleCnt="0"/>
      <dgm:spPr/>
    </dgm:pt>
    <dgm:pt modelId="{F3F44D2F-85C3-4450-9FB4-44662CC91AF2}" type="pres">
      <dgm:prSet presAssocID="{E93A633E-ACB7-405D-AC34-1168ED9C7F7C}" presName="childText" presStyleLbl="conFgAcc1" presStyleIdx="0" presStyleCnt="3">
        <dgm:presLayoutVars>
          <dgm:bulletEnabled val="1"/>
        </dgm:presLayoutVars>
      </dgm:prSet>
      <dgm:spPr/>
    </dgm:pt>
    <dgm:pt modelId="{6F594BEA-C60A-4A55-B511-FB8BB38D4F84}" type="pres">
      <dgm:prSet presAssocID="{832B14BE-7D39-4FED-915A-E44776C2CFFB}" presName="spaceBetweenRectangles" presStyleCnt="0"/>
      <dgm:spPr/>
    </dgm:pt>
    <dgm:pt modelId="{19E46C95-B202-4326-864F-D6B1CC7684AA}" type="pres">
      <dgm:prSet presAssocID="{F2B0767A-8C43-4267-B067-DEBD13066972}" presName="parentLin" presStyleCnt="0"/>
      <dgm:spPr/>
    </dgm:pt>
    <dgm:pt modelId="{C14E05BD-9872-494A-A628-02D320426452}" type="pres">
      <dgm:prSet presAssocID="{F2B0767A-8C43-4267-B067-DEBD13066972}" presName="parentLeftMargin" presStyleLbl="node1" presStyleIdx="0" presStyleCnt="3"/>
      <dgm:spPr/>
    </dgm:pt>
    <dgm:pt modelId="{F7EBD8D2-E149-4AC1-A4B8-36DFFE608706}" type="pres">
      <dgm:prSet presAssocID="{F2B0767A-8C43-4267-B067-DEBD13066972}" presName="parentText" presStyleLbl="node1" presStyleIdx="1" presStyleCnt="3">
        <dgm:presLayoutVars>
          <dgm:chMax val="0"/>
          <dgm:bulletEnabled val="1"/>
        </dgm:presLayoutVars>
      </dgm:prSet>
      <dgm:spPr/>
    </dgm:pt>
    <dgm:pt modelId="{D9564D93-5858-47C8-B045-E7DBE3974D81}" type="pres">
      <dgm:prSet presAssocID="{F2B0767A-8C43-4267-B067-DEBD13066972}" presName="negativeSpace" presStyleCnt="0"/>
      <dgm:spPr/>
    </dgm:pt>
    <dgm:pt modelId="{845AFD6B-4B20-4A57-8199-4C577976DBF0}" type="pres">
      <dgm:prSet presAssocID="{F2B0767A-8C43-4267-B067-DEBD13066972}" presName="childText" presStyleLbl="conFgAcc1" presStyleIdx="1" presStyleCnt="3">
        <dgm:presLayoutVars>
          <dgm:bulletEnabled val="1"/>
        </dgm:presLayoutVars>
      </dgm:prSet>
      <dgm:spPr>
        <a:ln>
          <a:solidFill>
            <a:schemeClr val="bg2">
              <a:lumMod val="75000"/>
            </a:schemeClr>
          </a:solidFill>
        </a:ln>
      </dgm:spPr>
    </dgm:pt>
    <dgm:pt modelId="{7C54074E-AC88-474F-9C4E-5B9CAA7C338A}" type="pres">
      <dgm:prSet presAssocID="{E13B1821-0B52-44BF-91D4-835AC76C02CD}" presName="spaceBetweenRectangles" presStyleCnt="0"/>
      <dgm:spPr/>
    </dgm:pt>
    <dgm:pt modelId="{9D16B376-AAF3-462E-867F-73567301A072}" type="pres">
      <dgm:prSet presAssocID="{6B16290B-604A-470C-A6EE-6242B10F69FB}" presName="parentLin" presStyleCnt="0"/>
      <dgm:spPr/>
    </dgm:pt>
    <dgm:pt modelId="{6484CCF1-9F0D-45FB-9EC5-AF2E30741F93}" type="pres">
      <dgm:prSet presAssocID="{6B16290B-604A-470C-A6EE-6242B10F69FB}" presName="parentLeftMargin" presStyleLbl="node1" presStyleIdx="1" presStyleCnt="3"/>
      <dgm:spPr/>
    </dgm:pt>
    <dgm:pt modelId="{22F6E6C8-24C5-43D4-9870-A8DDD9CBE53B}" type="pres">
      <dgm:prSet presAssocID="{6B16290B-604A-470C-A6EE-6242B10F69FB}" presName="parentText" presStyleLbl="node1" presStyleIdx="2" presStyleCnt="3">
        <dgm:presLayoutVars>
          <dgm:chMax val="0"/>
          <dgm:bulletEnabled val="1"/>
        </dgm:presLayoutVars>
      </dgm:prSet>
      <dgm:spPr/>
    </dgm:pt>
    <dgm:pt modelId="{726FE883-3EAC-461B-9876-0D914C8B3B38}" type="pres">
      <dgm:prSet presAssocID="{6B16290B-604A-470C-A6EE-6242B10F69FB}" presName="negativeSpace" presStyleCnt="0"/>
      <dgm:spPr/>
    </dgm:pt>
    <dgm:pt modelId="{62792BDA-7A27-4492-A517-3191986B834F}" type="pres">
      <dgm:prSet presAssocID="{6B16290B-604A-470C-A6EE-6242B10F69FB}" presName="childText" presStyleLbl="conFgAcc1" presStyleIdx="2" presStyleCnt="3">
        <dgm:presLayoutVars>
          <dgm:bulletEnabled val="1"/>
        </dgm:presLayoutVars>
      </dgm:prSet>
      <dgm:spPr>
        <a:ln>
          <a:solidFill>
            <a:schemeClr val="bg2">
              <a:lumMod val="75000"/>
            </a:schemeClr>
          </a:solidFill>
        </a:ln>
      </dgm:spPr>
    </dgm:pt>
  </dgm:ptLst>
  <dgm:cxnLst>
    <dgm:cxn modelId="{70CFC115-D782-48EF-8A3E-3D4F7B8E2B29}" type="presOf" srcId="{3A0BBD64-B25F-4A38-9D23-A5620234BF67}" destId="{B7B44819-6249-485A-ABA1-16E48F194DF6}" srcOrd="0" destOrd="0" presId="urn:microsoft.com/office/officeart/2005/8/layout/list1"/>
    <dgm:cxn modelId="{CCCBC128-C1D1-46CD-B699-DBE697D05836}" type="presOf" srcId="{6B16290B-604A-470C-A6EE-6242B10F69FB}" destId="{6484CCF1-9F0D-45FB-9EC5-AF2E30741F93}" srcOrd="0" destOrd="0" presId="urn:microsoft.com/office/officeart/2005/8/layout/list1"/>
    <dgm:cxn modelId="{BABD6E3E-443F-438C-A859-01E53E5639CB}" type="presOf" srcId="{F2B0767A-8C43-4267-B067-DEBD13066972}" destId="{C14E05BD-9872-494A-A628-02D320426452}" srcOrd="0" destOrd="0" presId="urn:microsoft.com/office/officeart/2005/8/layout/list1"/>
    <dgm:cxn modelId="{59593849-84B0-488A-A38C-87FD13FEA611}" srcId="{3A0BBD64-B25F-4A38-9D23-A5620234BF67}" destId="{E93A633E-ACB7-405D-AC34-1168ED9C7F7C}" srcOrd="0" destOrd="0" parTransId="{48E30C1C-720B-4129-817E-02C4BDAAC3E8}" sibTransId="{832B14BE-7D39-4FED-915A-E44776C2CFFB}"/>
    <dgm:cxn modelId="{4288267A-05B3-4E29-AFB5-CE7FD623C10F}" type="presOf" srcId="{E93A633E-ACB7-405D-AC34-1168ED9C7F7C}" destId="{7D12453A-63A3-4747-8486-03F647B1E00F}" srcOrd="1" destOrd="0" presId="urn:microsoft.com/office/officeart/2005/8/layout/list1"/>
    <dgm:cxn modelId="{896B0183-DAF6-46B2-9171-46B89E875C5E}" type="presOf" srcId="{F2B0767A-8C43-4267-B067-DEBD13066972}" destId="{F7EBD8D2-E149-4AC1-A4B8-36DFFE608706}" srcOrd="1" destOrd="0" presId="urn:microsoft.com/office/officeart/2005/8/layout/list1"/>
    <dgm:cxn modelId="{784954C9-179C-456E-BD4B-8CE017A50D67}" type="presOf" srcId="{E93A633E-ACB7-405D-AC34-1168ED9C7F7C}" destId="{24341768-8FC6-450B-BABF-C22A4FFCD148}" srcOrd="0" destOrd="0" presId="urn:microsoft.com/office/officeart/2005/8/layout/list1"/>
    <dgm:cxn modelId="{F6D2B8C9-D93D-4026-A5FE-F09C68813F79}" srcId="{3A0BBD64-B25F-4A38-9D23-A5620234BF67}" destId="{F2B0767A-8C43-4267-B067-DEBD13066972}" srcOrd="1" destOrd="0" parTransId="{71DCDB77-94A9-4C12-AFF4-FB0E82F51D31}" sibTransId="{E13B1821-0B52-44BF-91D4-835AC76C02CD}"/>
    <dgm:cxn modelId="{BC277DE9-64F6-45F5-A650-F648D8B1EB17}" srcId="{3A0BBD64-B25F-4A38-9D23-A5620234BF67}" destId="{6B16290B-604A-470C-A6EE-6242B10F69FB}" srcOrd="2" destOrd="0" parTransId="{53EC944C-7260-4054-B5A3-F8E651FBB023}" sibTransId="{FF643FEC-7518-4C26-BE6F-9B8499A9C381}"/>
    <dgm:cxn modelId="{5641B2F6-2FF9-40D0-98F0-77A54111DF56}" type="presOf" srcId="{6B16290B-604A-470C-A6EE-6242B10F69FB}" destId="{22F6E6C8-24C5-43D4-9870-A8DDD9CBE53B}" srcOrd="1" destOrd="0" presId="urn:microsoft.com/office/officeart/2005/8/layout/list1"/>
    <dgm:cxn modelId="{EB861AF0-255B-49F1-9578-B9C81B348225}" type="presParOf" srcId="{B7B44819-6249-485A-ABA1-16E48F194DF6}" destId="{BFA5369A-97AA-4945-938E-98F0F112227A}" srcOrd="0" destOrd="0" presId="urn:microsoft.com/office/officeart/2005/8/layout/list1"/>
    <dgm:cxn modelId="{6D20FCBF-430F-41EC-A77F-96E37EA1AF3B}" type="presParOf" srcId="{BFA5369A-97AA-4945-938E-98F0F112227A}" destId="{24341768-8FC6-450B-BABF-C22A4FFCD148}" srcOrd="0" destOrd="0" presId="urn:microsoft.com/office/officeart/2005/8/layout/list1"/>
    <dgm:cxn modelId="{21A80F59-E8F0-4CC5-9FF7-02623D1A813D}" type="presParOf" srcId="{BFA5369A-97AA-4945-938E-98F0F112227A}" destId="{7D12453A-63A3-4747-8486-03F647B1E00F}" srcOrd="1" destOrd="0" presId="urn:microsoft.com/office/officeart/2005/8/layout/list1"/>
    <dgm:cxn modelId="{CF016727-7C8E-4063-87EE-E0B8E3A05ACC}" type="presParOf" srcId="{B7B44819-6249-485A-ABA1-16E48F194DF6}" destId="{9A36189C-2E9C-43A1-A78B-A3FBDD6927EB}" srcOrd="1" destOrd="0" presId="urn:microsoft.com/office/officeart/2005/8/layout/list1"/>
    <dgm:cxn modelId="{CEC5C012-4321-4DCF-960B-A34CF85E6648}" type="presParOf" srcId="{B7B44819-6249-485A-ABA1-16E48F194DF6}" destId="{F3F44D2F-85C3-4450-9FB4-44662CC91AF2}" srcOrd="2" destOrd="0" presId="urn:microsoft.com/office/officeart/2005/8/layout/list1"/>
    <dgm:cxn modelId="{C724D226-9E73-43FE-8CF4-3F3F81D07727}" type="presParOf" srcId="{B7B44819-6249-485A-ABA1-16E48F194DF6}" destId="{6F594BEA-C60A-4A55-B511-FB8BB38D4F84}" srcOrd="3" destOrd="0" presId="urn:microsoft.com/office/officeart/2005/8/layout/list1"/>
    <dgm:cxn modelId="{51A2633A-DB69-4413-964D-682D934969DF}" type="presParOf" srcId="{B7B44819-6249-485A-ABA1-16E48F194DF6}" destId="{19E46C95-B202-4326-864F-D6B1CC7684AA}" srcOrd="4" destOrd="0" presId="urn:microsoft.com/office/officeart/2005/8/layout/list1"/>
    <dgm:cxn modelId="{9E7F6C0A-C679-485E-82A0-9A6FCA3C01E8}" type="presParOf" srcId="{19E46C95-B202-4326-864F-D6B1CC7684AA}" destId="{C14E05BD-9872-494A-A628-02D320426452}" srcOrd="0" destOrd="0" presId="urn:microsoft.com/office/officeart/2005/8/layout/list1"/>
    <dgm:cxn modelId="{ECD5A965-95C4-43BF-A9FD-D4BA8D8DECD5}" type="presParOf" srcId="{19E46C95-B202-4326-864F-D6B1CC7684AA}" destId="{F7EBD8D2-E149-4AC1-A4B8-36DFFE608706}" srcOrd="1" destOrd="0" presId="urn:microsoft.com/office/officeart/2005/8/layout/list1"/>
    <dgm:cxn modelId="{EFBF1CFE-5955-4DC5-83BD-E24E68AD40FB}" type="presParOf" srcId="{B7B44819-6249-485A-ABA1-16E48F194DF6}" destId="{D9564D93-5858-47C8-B045-E7DBE3974D81}" srcOrd="5" destOrd="0" presId="urn:microsoft.com/office/officeart/2005/8/layout/list1"/>
    <dgm:cxn modelId="{7167E6E2-75D9-4C08-AC7A-B51DE2481C5F}" type="presParOf" srcId="{B7B44819-6249-485A-ABA1-16E48F194DF6}" destId="{845AFD6B-4B20-4A57-8199-4C577976DBF0}" srcOrd="6" destOrd="0" presId="urn:microsoft.com/office/officeart/2005/8/layout/list1"/>
    <dgm:cxn modelId="{EEFBA8B3-1D5D-4445-909C-41E009512A15}" type="presParOf" srcId="{B7B44819-6249-485A-ABA1-16E48F194DF6}" destId="{7C54074E-AC88-474F-9C4E-5B9CAA7C338A}" srcOrd="7" destOrd="0" presId="urn:microsoft.com/office/officeart/2005/8/layout/list1"/>
    <dgm:cxn modelId="{99BFF4BD-98A8-471E-AB28-99F93B916A5A}" type="presParOf" srcId="{B7B44819-6249-485A-ABA1-16E48F194DF6}" destId="{9D16B376-AAF3-462E-867F-73567301A072}" srcOrd="8" destOrd="0" presId="urn:microsoft.com/office/officeart/2005/8/layout/list1"/>
    <dgm:cxn modelId="{C2745B3A-EF22-4985-A1DB-641EBF3FC7EF}" type="presParOf" srcId="{9D16B376-AAF3-462E-867F-73567301A072}" destId="{6484CCF1-9F0D-45FB-9EC5-AF2E30741F93}" srcOrd="0" destOrd="0" presId="urn:microsoft.com/office/officeart/2005/8/layout/list1"/>
    <dgm:cxn modelId="{8446A186-5EFA-413D-9A4B-2DBED52C1E57}" type="presParOf" srcId="{9D16B376-AAF3-462E-867F-73567301A072}" destId="{22F6E6C8-24C5-43D4-9870-A8DDD9CBE53B}" srcOrd="1" destOrd="0" presId="urn:microsoft.com/office/officeart/2005/8/layout/list1"/>
    <dgm:cxn modelId="{5DA693C3-2024-4666-8FDC-21B3CF39FA9F}" type="presParOf" srcId="{B7B44819-6249-485A-ABA1-16E48F194DF6}" destId="{726FE883-3EAC-461B-9876-0D914C8B3B38}" srcOrd="9" destOrd="0" presId="urn:microsoft.com/office/officeart/2005/8/layout/list1"/>
    <dgm:cxn modelId="{09E76666-7F94-4BD4-BB5E-3CDE5B58C6FF}" type="presParOf" srcId="{B7B44819-6249-485A-ABA1-16E48F194DF6}" destId="{62792BDA-7A27-4492-A517-3191986B834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0BBD64-B25F-4A38-9D23-A5620234BF6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93A633E-ACB7-405D-AC34-1168ED9C7F7C}">
      <dgm:prSet/>
      <dgm:spPr>
        <a:solidFill>
          <a:schemeClr val="bg2">
            <a:lumMod val="75000"/>
          </a:schemeClr>
        </a:solidFill>
      </dgm:spPr>
      <dgm:t>
        <a:bodyPr/>
        <a:lstStyle/>
        <a:p>
          <a:r>
            <a:rPr lang="en-US" dirty="0"/>
            <a:t>Molecular Genetics</a:t>
          </a:r>
        </a:p>
      </dgm:t>
    </dgm:pt>
    <dgm:pt modelId="{48E30C1C-720B-4129-817E-02C4BDAAC3E8}" type="parTrans" cxnId="{59593849-84B0-488A-A38C-87FD13FEA611}">
      <dgm:prSet/>
      <dgm:spPr/>
      <dgm:t>
        <a:bodyPr/>
        <a:lstStyle/>
        <a:p>
          <a:endParaRPr lang="en-US"/>
        </a:p>
      </dgm:t>
    </dgm:pt>
    <dgm:pt modelId="{832B14BE-7D39-4FED-915A-E44776C2CFFB}" type="sibTrans" cxnId="{59593849-84B0-488A-A38C-87FD13FEA611}">
      <dgm:prSet/>
      <dgm:spPr/>
      <dgm:t>
        <a:bodyPr/>
        <a:lstStyle/>
        <a:p>
          <a:endParaRPr lang="en-US"/>
        </a:p>
      </dgm:t>
    </dgm:pt>
    <dgm:pt modelId="{F2B0767A-8C43-4267-B067-DEBD13066972}">
      <dgm:prSet/>
      <dgm:spPr/>
      <dgm:t>
        <a:bodyPr/>
        <a:lstStyle/>
        <a:p>
          <a:r>
            <a:rPr lang="en-US"/>
            <a:t>Mutations</a:t>
          </a:r>
        </a:p>
      </dgm:t>
    </dgm:pt>
    <dgm:pt modelId="{71DCDB77-94A9-4C12-AFF4-FB0E82F51D31}" type="parTrans" cxnId="{F6D2B8C9-D93D-4026-A5FE-F09C68813F79}">
      <dgm:prSet/>
      <dgm:spPr/>
      <dgm:t>
        <a:bodyPr/>
        <a:lstStyle/>
        <a:p>
          <a:endParaRPr lang="en-US"/>
        </a:p>
      </dgm:t>
    </dgm:pt>
    <dgm:pt modelId="{E13B1821-0B52-44BF-91D4-835AC76C02CD}" type="sibTrans" cxnId="{F6D2B8C9-D93D-4026-A5FE-F09C68813F79}">
      <dgm:prSet/>
      <dgm:spPr/>
      <dgm:t>
        <a:bodyPr/>
        <a:lstStyle/>
        <a:p>
          <a:endParaRPr lang="en-US"/>
        </a:p>
      </dgm:t>
    </dgm:pt>
    <dgm:pt modelId="{6B16290B-604A-470C-A6EE-6242B10F69FB}">
      <dgm:prSet/>
      <dgm:spPr>
        <a:solidFill>
          <a:schemeClr val="bg2">
            <a:lumMod val="75000"/>
          </a:schemeClr>
        </a:solidFill>
      </dgm:spPr>
      <dgm:t>
        <a:bodyPr/>
        <a:lstStyle/>
        <a:p>
          <a:r>
            <a:rPr lang="en-US"/>
            <a:t>Genomics</a:t>
          </a:r>
        </a:p>
      </dgm:t>
    </dgm:pt>
    <dgm:pt modelId="{53EC944C-7260-4054-B5A3-F8E651FBB023}" type="parTrans" cxnId="{BC277DE9-64F6-45F5-A650-F648D8B1EB17}">
      <dgm:prSet/>
      <dgm:spPr/>
      <dgm:t>
        <a:bodyPr/>
        <a:lstStyle/>
        <a:p>
          <a:endParaRPr lang="en-US"/>
        </a:p>
      </dgm:t>
    </dgm:pt>
    <dgm:pt modelId="{FF643FEC-7518-4C26-BE6F-9B8499A9C381}" type="sibTrans" cxnId="{BC277DE9-64F6-45F5-A650-F648D8B1EB17}">
      <dgm:prSet/>
      <dgm:spPr/>
      <dgm:t>
        <a:bodyPr/>
        <a:lstStyle/>
        <a:p>
          <a:endParaRPr lang="en-US"/>
        </a:p>
      </dgm:t>
    </dgm:pt>
    <dgm:pt modelId="{B7B44819-6249-485A-ABA1-16E48F194DF6}" type="pres">
      <dgm:prSet presAssocID="{3A0BBD64-B25F-4A38-9D23-A5620234BF67}" presName="linear" presStyleCnt="0">
        <dgm:presLayoutVars>
          <dgm:dir/>
          <dgm:animLvl val="lvl"/>
          <dgm:resizeHandles val="exact"/>
        </dgm:presLayoutVars>
      </dgm:prSet>
      <dgm:spPr/>
    </dgm:pt>
    <dgm:pt modelId="{BFA5369A-97AA-4945-938E-98F0F112227A}" type="pres">
      <dgm:prSet presAssocID="{E93A633E-ACB7-405D-AC34-1168ED9C7F7C}" presName="parentLin" presStyleCnt="0"/>
      <dgm:spPr/>
    </dgm:pt>
    <dgm:pt modelId="{24341768-8FC6-450B-BABF-C22A4FFCD148}" type="pres">
      <dgm:prSet presAssocID="{E93A633E-ACB7-405D-AC34-1168ED9C7F7C}" presName="parentLeftMargin" presStyleLbl="node1" presStyleIdx="0" presStyleCnt="3"/>
      <dgm:spPr/>
    </dgm:pt>
    <dgm:pt modelId="{7D12453A-63A3-4747-8486-03F647B1E00F}" type="pres">
      <dgm:prSet presAssocID="{E93A633E-ACB7-405D-AC34-1168ED9C7F7C}" presName="parentText" presStyleLbl="node1" presStyleIdx="0" presStyleCnt="3">
        <dgm:presLayoutVars>
          <dgm:chMax val="0"/>
          <dgm:bulletEnabled val="1"/>
        </dgm:presLayoutVars>
      </dgm:prSet>
      <dgm:spPr/>
    </dgm:pt>
    <dgm:pt modelId="{9A36189C-2E9C-43A1-A78B-A3FBDD6927EB}" type="pres">
      <dgm:prSet presAssocID="{E93A633E-ACB7-405D-AC34-1168ED9C7F7C}" presName="negativeSpace" presStyleCnt="0"/>
      <dgm:spPr/>
    </dgm:pt>
    <dgm:pt modelId="{F3F44D2F-85C3-4450-9FB4-44662CC91AF2}" type="pres">
      <dgm:prSet presAssocID="{E93A633E-ACB7-405D-AC34-1168ED9C7F7C}" presName="childText" presStyleLbl="conFgAcc1" presStyleIdx="0" presStyleCnt="3">
        <dgm:presLayoutVars>
          <dgm:bulletEnabled val="1"/>
        </dgm:presLayoutVars>
      </dgm:prSet>
      <dgm:spPr>
        <a:ln>
          <a:solidFill>
            <a:schemeClr val="bg2">
              <a:lumMod val="75000"/>
            </a:schemeClr>
          </a:solidFill>
        </a:ln>
      </dgm:spPr>
    </dgm:pt>
    <dgm:pt modelId="{6F594BEA-C60A-4A55-B511-FB8BB38D4F84}" type="pres">
      <dgm:prSet presAssocID="{832B14BE-7D39-4FED-915A-E44776C2CFFB}" presName="spaceBetweenRectangles" presStyleCnt="0"/>
      <dgm:spPr/>
    </dgm:pt>
    <dgm:pt modelId="{19E46C95-B202-4326-864F-D6B1CC7684AA}" type="pres">
      <dgm:prSet presAssocID="{F2B0767A-8C43-4267-B067-DEBD13066972}" presName="parentLin" presStyleCnt="0"/>
      <dgm:spPr/>
    </dgm:pt>
    <dgm:pt modelId="{C14E05BD-9872-494A-A628-02D320426452}" type="pres">
      <dgm:prSet presAssocID="{F2B0767A-8C43-4267-B067-DEBD13066972}" presName="parentLeftMargin" presStyleLbl="node1" presStyleIdx="0" presStyleCnt="3"/>
      <dgm:spPr/>
    </dgm:pt>
    <dgm:pt modelId="{F7EBD8D2-E149-4AC1-A4B8-36DFFE608706}" type="pres">
      <dgm:prSet presAssocID="{F2B0767A-8C43-4267-B067-DEBD13066972}" presName="parentText" presStyleLbl="node1" presStyleIdx="1" presStyleCnt="3">
        <dgm:presLayoutVars>
          <dgm:chMax val="0"/>
          <dgm:bulletEnabled val="1"/>
        </dgm:presLayoutVars>
      </dgm:prSet>
      <dgm:spPr/>
    </dgm:pt>
    <dgm:pt modelId="{D9564D93-5858-47C8-B045-E7DBE3974D81}" type="pres">
      <dgm:prSet presAssocID="{F2B0767A-8C43-4267-B067-DEBD13066972}" presName="negativeSpace" presStyleCnt="0"/>
      <dgm:spPr/>
    </dgm:pt>
    <dgm:pt modelId="{845AFD6B-4B20-4A57-8199-4C577976DBF0}" type="pres">
      <dgm:prSet presAssocID="{F2B0767A-8C43-4267-B067-DEBD13066972}" presName="childText" presStyleLbl="conFgAcc1" presStyleIdx="1" presStyleCnt="3">
        <dgm:presLayoutVars>
          <dgm:bulletEnabled val="1"/>
        </dgm:presLayoutVars>
      </dgm:prSet>
      <dgm:spPr/>
    </dgm:pt>
    <dgm:pt modelId="{7C54074E-AC88-474F-9C4E-5B9CAA7C338A}" type="pres">
      <dgm:prSet presAssocID="{E13B1821-0B52-44BF-91D4-835AC76C02CD}" presName="spaceBetweenRectangles" presStyleCnt="0"/>
      <dgm:spPr/>
    </dgm:pt>
    <dgm:pt modelId="{9D16B376-AAF3-462E-867F-73567301A072}" type="pres">
      <dgm:prSet presAssocID="{6B16290B-604A-470C-A6EE-6242B10F69FB}" presName="parentLin" presStyleCnt="0"/>
      <dgm:spPr/>
    </dgm:pt>
    <dgm:pt modelId="{6484CCF1-9F0D-45FB-9EC5-AF2E30741F93}" type="pres">
      <dgm:prSet presAssocID="{6B16290B-604A-470C-A6EE-6242B10F69FB}" presName="parentLeftMargin" presStyleLbl="node1" presStyleIdx="1" presStyleCnt="3"/>
      <dgm:spPr/>
    </dgm:pt>
    <dgm:pt modelId="{22F6E6C8-24C5-43D4-9870-A8DDD9CBE53B}" type="pres">
      <dgm:prSet presAssocID="{6B16290B-604A-470C-A6EE-6242B10F69FB}" presName="parentText" presStyleLbl="node1" presStyleIdx="2" presStyleCnt="3">
        <dgm:presLayoutVars>
          <dgm:chMax val="0"/>
          <dgm:bulletEnabled val="1"/>
        </dgm:presLayoutVars>
      </dgm:prSet>
      <dgm:spPr/>
    </dgm:pt>
    <dgm:pt modelId="{726FE883-3EAC-461B-9876-0D914C8B3B38}" type="pres">
      <dgm:prSet presAssocID="{6B16290B-604A-470C-A6EE-6242B10F69FB}" presName="negativeSpace" presStyleCnt="0"/>
      <dgm:spPr/>
    </dgm:pt>
    <dgm:pt modelId="{62792BDA-7A27-4492-A517-3191986B834F}" type="pres">
      <dgm:prSet presAssocID="{6B16290B-604A-470C-A6EE-6242B10F69FB}" presName="childText" presStyleLbl="conFgAcc1" presStyleIdx="2" presStyleCnt="3">
        <dgm:presLayoutVars>
          <dgm:bulletEnabled val="1"/>
        </dgm:presLayoutVars>
      </dgm:prSet>
      <dgm:spPr>
        <a:ln>
          <a:solidFill>
            <a:schemeClr val="bg2">
              <a:lumMod val="75000"/>
            </a:schemeClr>
          </a:solidFill>
        </a:ln>
      </dgm:spPr>
    </dgm:pt>
  </dgm:ptLst>
  <dgm:cxnLst>
    <dgm:cxn modelId="{70CFC115-D782-48EF-8A3E-3D4F7B8E2B29}" type="presOf" srcId="{3A0BBD64-B25F-4A38-9D23-A5620234BF67}" destId="{B7B44819-6249-485A-ABA1-16E48F194DF6}" srcOrd="0" destOrd="0" presId="urn:microsoft.com/office/officeart/2005/8/layout/list1"/>
    <dgm:cxn modelId="{CCCBC128-C1D1-46CD-B699-DBE697D05836}" type="presOf" srcId="{6B16290B-604A-470C-A6EE-6242B10F69FB}" destId="{6484CCF1-9F0D-45FB-9EC5-AF2E30741F93}" srcOrd="0" destOrd="0" presId="urn:microsoft.com/office/officeart/2005/8/layout/list1"/>
    <dgm:cxn modelId="{BABD6E3E-443F-438C-A859-01E53E5639CB}" type="presOf" srcId="{F2B0767A-8C43-4267-B067-DEBD13066972}" destId="{C14E05BD-9872-494A-A628-02D320426452}" srcOrd="0" destOrd="0" presId="urn:microsoft.com/office/officeart/2005/8/layout/list1"/>
    <dgm:cxn modelId="{59593849-84B0-488A-A38C-87FD13FEA611}" srcId="{3A0BBD64-B25F-4A38-9D23-A5620234BF67}" destId="{E93A633E-ACB7-405D-AC34-1168ED9C7F7C}" srcOrd="0" destOrd="0" parTransId="{48E30C1C-720B-4129-817E-02C4BDAAC3E8}" sibTransId="{832B14BE-7D39-4FED-915A-E44776C2CFFB}"/>
    <dgm:cxn modelId="{4288267A-05B3-4E29-AFB5-CE7FD623C10F}" type="presOf" srcId="{E93A633E-ACB7-405D-AC34-1168ED9C7F7C}" destId="{7D12453A-63A3-4747-8486-03F647B1E00F}" srcOrd="1" destOrd="0" presId="urn:microsoft.com/office/officeart/2005/8/layout/list1"/>
    <dgm:cxn modelId="{896B0183-DAF6-46B2-9171-46B89E875C5E}" type="presOf" srcId="{F2B0767A-8C43-4267-B067-DEBD13066972}" destId="{F7EBD8D2-E149-4AC1-A4B8-36DFFE608706}" srcOrd="1" destOrd="0" presId="urn:microsoft.com/office/officeart/2005/8/layout/list1"/>
    <dgm:cxn modelId="{784954C9-179C-456E-BD4B-8CE017A50D67}" type="presOf" srcId="{E93A633E-ACB7-405D-AC34-1168ED9C7F7C}" destId="{24341768-8FC6-450B-BABF-C22A4FFCD148}" srcOrd="0" destOrd="0" presId="urn:microsoft.com/office/officeart/2005/8/layout/list1"/>
    <dgm:cxn modelId="{F6D2B8C9-D93D-4026-A5FE-F09C68813F79}" srcId="{3A0BBD64-B25F-4A38-9D23-A5620234BF67}" destId="{F2B0767A-8C43-4267-B067-DEBD13066972}" srcOrd="1" destOrd="0" parTransId="{71DCDB77-94A9-4C12-AFF4-FB0E82F51D31}" sibTransId="{E13B1821-0B52-44BF-91D4-835AC76C02CD}"/>
    <dgm:cxn modelId="{BC277DE9-64F6-45F5-A650-F648D8B1EB17}" srcId="{3A0BBD64-B25F-4A38-9D23-A5620234BF67}" destId="{6B16290B-604A-470C-A6EE-6242B10F69FB}" srcOrd="2" destOrd="0" parTransId="{53EC944C-7260-4054-B5A3-F8E651FBB023}" sibTransId="{FF643FEC-7518-4C26-BE6F-9B8499A9C381}"/>
    <dgm:cxn modelId="{5641B2F6-2FF9-40D0-98F0-77A54111DF56}" type="presOf" srcId="{6B16290B-604A-470C-A6EE-6242B10F69FB}" destId="{22F6E6C8-24C5-43D4-9870-A8DDD9CBE53B}" srcOrd="1" destOrd="0" presId="urn:microsoft.com/office/officeart/2005/8/layout/list1"/>
    <dgm:cxn modelId="{EB861AF0-255B-49F1-9578-B9C81B348225}" type="presParOf" srcId="{B7B44819-6249-485A-ABA1-16E48F194DF6}" destId="{BFA5369A-97AA-4945-938E-98F0F112227A}" srcOrd="0" destOrd="0" presId="urn:microsoft.com/office/officeart/2005/8/layout/list1"/>
    <dgm:cxn modelId="{6D20FCBF-430F-41EC-A77F-96E37EA1AF3B}" type="presParOf" srcId="{BFA5369A-97AA-4945-938E-98F0F112227A}" destId="{24341768-8FC6-450B-BABF-C22A4FFCD148}" srcOrd="0" destOrd="0" presId="urn:microsoft.com/office/officeart/2005/8/layout/list1"/>
    <dgm:cxn modelId="{21A80F59-E8F0-4CC5-9FF7-02623D1A813D}" type="presParOf" srcId="{BFA5369A-97AA-4945-938E-98F0F112227A}" destId="{7D12453A-63A3-4747-8486-03F647B1E00F}" srcOrd="1" destOrd="0" presId="urn:microsoft.com/office/officeart/2005/8/layout/list1"/>
    <dgm:cxn modelId="{CF016727-7C8E-4063-87EE-E0B8E3A05ACC}" type="presParOf" srcId="{B7B44819-6249-485A-ABA1-16E48F194DF6}" destId="{9A36189C-2E9C-43A1-A78B-A3FBDD6927EB}" srcOrd="1" destOrd="0" presId="urn:microsoft.com/office/officeart/2005/8/layout/list1"/>
    <dgm:cxn modelId="{CEC5C012-4321-4DCF-960B-A34CF85E6648}" type="presParOf" srcId="{B7B44819-6249-485A-ABA1-16E48F194DF6}" destId="{F3F44D2F-85C3-4450-9FB4-44662CC91AF2}" srcOrd="2" destOrd="0" presId="urn:microsoft.com/office/officeart/2005/8/layout/list1"/>
    <dgm:cxn modelId="{C724D226-9E73-43FE-8CF4-3F3F81D07727}" type="presParOf" srcId="{B7B44819-6249-485A-ABA1-16E48F194DF6}" destId="{6F594BEA-C60A-4A55-B511-FB8BB38D4F84}" srcOrd="3" destOrd="0" presId="urn:microsoft.com/office/officeart/2005/8/layout/list1"/>
    <dgm:cxn modelId="{51A2633A-DB69-4413-964D-682D934969DF}" type="presParOf" srcId="{B7B44819-6249-485A-ABA1-16E48F194DF6}" destId="{19E46C95-B202-4326-864F-D6B1CC7684AA}" srcOrd="4" destOrd="0" presId="urn:microsoft.com/office/officeart/2005/8/layout/list1"/>
    <dgm:cxn modelId="{9E7F6C0A-C679-485E-82A0-9A6FCA3C01E8}" type="presParOf" srcId="{19E46C95-B202-4326-864F-D6B1CC7684AA}" destId="{C14E05BD-9872-494A-A628-02D320426452}" srcOrd="0" destOrd="0" presId="urn:microsoft.com/office/officeart/2005/8/layout/list1"/>
    <dgm:cxn modelId="{ECD5A965-95C4-43BF-A9FD-D4BA8D8DECD5}" type="presParOf" srcId="{19E46C95-B202-4326-864F-D6B1CC7684AA}" destId="{F7EBD8D2-E149-4AC1-A4B8-36DFFE608706}" srcOrd="1" destOrd="0" presId="urn:microsoft.com/office/officeart/2005/8/layout/list1"/>
    <dgm:cxn modelId="{EFBF1CFE-5955-4DC5-83BD-E24E68AD40FB}" type="presParOf" srcId="{B7B44819-6249-485A-ABA1-16E48F194DF6}" destId="{D9564D93-5858-47C8-B045-E7DBE3974D81}" srcOrd="5" destOrd="0" presId="urn:microsoft.com/office/officeart/2005/8/layout/list1"/>
    <dgm:cxn modelId="{7167E6E2-75D9-4C08-AC7A-B51DE2481C5F}" type="presParOf" srcId="{B7B44819-6249-485A-ABA1-16E48F194DF6}" destId="{845AFD6B-4B20-4A57-8199-4C577976DBF0}" srcOrd="6" destOrd="0" presId="urn:microsoft.com/office/officeart/2005/8/layout/list1"/>
    <dgm:cxn modelId="{EEFBA8B3-1D5D-4445-909C-41E009512A15}" type="presParOf" srcId="{B7B44819-6249-485A-ABA1-16E48F194DF6}" destId="{7C54074E-AC88-474F-9C4E-5B9CAA7C338A}" srcOrd="7" destOrd="0" presId="urn:microsoft.com/office/officeart/2005/8/layout/list1"/>
    <dgm:cxn modelId="{99BFF4BD-98A8-471E-AB28-99F93B916A5A}" type="presParOf" srcId="{B7B44819-6249-485A-ABA1-16E48F194DF6}" destId="{9D16B376-AAF3-462E-867F-73567301A072}" srcOrd="8" destOrd="0" presId="urn:microsoft.com/office/officeart/2005/8/layout/list1"/>
    <dgm:cxn modelId="{C2745B3A-EF22-4985-A1DB-641EBF3FC7EF}" type="presParOf" srcId="{9D16B376-AAF3-462E-867F-73567301A072}" destId="{6484CCF1-9F0D-45FB-9EC5-AF2E30741F93}" srcOrd="0" destOrd="0" presId="urn:microsoft.com/office/officeart/2005/8/layout/list1"/>
    <dgm:cxn modelId="{8446A186-5EFA-413D-9A4B-2DBED52C1E57}" type="presParOf" srcId="{9D16B376-AAF3-462E-867F-73567301A072}" destId="{22F6E6C8-24C5-43D4-9870-A8DDD9CBE53B}" srcOrd="1" destOrd="0" presId="urn:microsoft.com/office/officeart/2005/8/layout/list1"/>
    <dgm:cxn modelId="{5DA693C3-2024-4666-8FDC-21B3CF39FA9F}" type="presParOf" srcId="{B7B44819-6249-485A-ABA1-16E48F194DF6}" destId="{726FE883-3EAC-461B-9876-0D914C8B3B38}" srcOrd="9" destOrd="0" presId="urn:microsoft.com/office/officeart/2005/8/layout/list1"/>
    <dgm:cxn modelId="{09E76666-7F94-4BD4-BB5E-3CDE5B58C6FF}" type="presParOf" srcId="{B7B44819-6249-485A-ABA1-16E48F194DF6}" destId="{62792BDA-7A27-4492-A517-3191986B834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D5C5D8-5689-4003-A8DB-5DA163E8AE74}" type="doc">
      <dgm:prSet loTypeId="urn:microsoft.com/office/officeart/2005/8/layout/process2" loCatId="process" qsTypeId="urn:microsoft.com/office/officeart/2005/8/quickstyle/simple2" qsCatId="simple" csTypeId="urn:microsoft.com/office/officeart/2005/8/colors/accent1_2" csCatId="accent1" phldr="1"/>
      <dgm:spPr/>
    </dgm:pt>
    <dgm:pt modelId="{47326BBA-736E-4C82-BDEB-D72FAF02B268}">
      <dgm:prSet phldrT="[Text]"/>
      <dgm:spPr/>
      <dgm:t>
        <a:bodyPr/>
        <a:lstStyle/>
        <a:p>
          <a:r>
            <a:rPr lang="en-US" dirty="0"/>
            <a:t>Acquired mutations</a:t>
          </a:r>
        </a:p>
      </dgm:t>
    </dgm:pt>
    <dgm:pt modelId="{A00A7C43-6EB7-4D0E-AAD0-4D1FABC51979}" type="parTrans" cxnId="{15C0F417-07B3-478E-9CC4-79F8D9B5EE3A}">
      <dgm:prSet/>
      <dgm:spPr/>
      <dgm:t>
        <a:bodyPr/>
        <a:lstStyle/>
        <a:p>
          <a:endParaRPr lang="en-US"/>
        </a:p>
      </dgm:t>
    </dgm:pt>
    <dgm:pt modelId="{432D1446-AD93-4F9C-9E54-29FE5C011069}" type="sibTrans" cxnId="{15C0F417-07B3-478E-9CC4-79F8D9B5EE3A}">
      <dgm:prSet/>
      <dgm:spPr/>
      <dgm:t>
        <a:bodyPr/>
        <a:lstStyle/>
        <a:p>
          <a:endParaRPr lang="en-US"/>
        </a:p>
      </dgm:t>
    </dgm:pt>
    <dgm:pt modelId="{EF32EA50-B265-4886-AD07-0CBACE0F61B6}">
      <dgm:prSet phldrT="[Text]"/>
      <dgm:spPr/>
      <dgm:t>
        <a:bodyPr/>
        <a:lstStyle/>
        <a:p>
          <a:r>
            <a:rPr lang="en-US" dirty="0"/>
            <a:t>Occurs from damage to genes</a:t>
          </a:r>
        </a:p>
      </dgm:t>
    </dgm:pt>
    <dgm:pt modelId="{FBA126E8-32E3-4564-AFA6-6EB1B8967C2E}" type="parTrans" cxnId="{BB3CF3E9-01A2-48A1-A20A-65D2037C4381}">
      <dgm:prSet/>
      <dgm:spPr/>
      <dgm:t>
        <a:bodyPr/>
        <a:lstStyle/>
        <a:p>
          <a:endParaRPr lang="en-US"/>
        </a:p>
      </dgm:t>
    </dgm:pt>
    <dgm:pt modelId="{2060D63F-A568-4FFF-A4FB-AB6C5CB87F9F}" type="sibTrans" cxnId="{BB3CF3E9-01A2-48A1-A20A-65D2037C4381}">
      <dgm:prSet/>
      <dgm:spPr/>
      <dgm:t>
        <a:bodyPr/>
        <a:lstStyle/>
        <a:p>
          <a:endParaRPr lang="en-US"/>
        </a:p>
      </dgm:t>
    </dgm:pt>
    <dgm:pt modelId="{F7145B7C-4345-4C5B-8F6B-0BA3175E46FB}">
      <dgm:prSet phldrT="[Text]"/>
      <dgm:spPr/>
      <dgm:t>
        <a:bodyPr/>
        <a:lstStyle/>
        <a:p>
          <a:r>
            <a:rPr lang="en-US" dirty="0"/>
            <a:t>Causes: Tobacco, UV, radiation, viruses, age, and environmental toxins</a:t>
          </a:r>
        </a:p>
      </dgm:t>
    </dgm:pt>
    <dgm:pt modelId="{ADB2D96E-BEC1-46EA-89F1-394CD1E6B451}" type="parTrans" cxnId="{51334D9B-198D-4896-9256-B3A10E1E03F7}">
      <dgm:prSet/>
      <dgm:spPr/>
      <dgm:t>
        <a:bodyPr/>
        <a:lstStyle/>
        <a:p>
          <a:endParaRPr lang="en-US"/>
        </a:p>
      </dgm:t>
    </dgm:pt>
    <dgm:pt modelId="{8DD332AB-DB00-4982-8EF4-1FE94645E2B4}" type="sibTrans" cxnId="{51334D9B-198D-4896-9256-B3A10E1E03F7}">
      <dgm:prSet/>
      <dgm:spPr/>
      <dgm:t>
        <a:bodyPr/>
        <a:lstStyle/>
        <a:p>
          <a:endParaRPr lang="en-US"/>
        </a:p>
      </dgm:t>
    </dgm:pt>
    <dgm:pt modelId="{CCDC9337-8E4C-435B-B438-A6ADFFADEBE1}" type="pres">
      <dgm:prSet presAssocID="{E7D5C5D8-5689-4003-A8DB-5DA163E8AE74}" presName="linearFlow" presStyleCnt="0">
        <dgm:presLayoutVars>
          <dgm:resizeHandles val="exact"/>
        </dgm:presLayoutVars>
      </dgm:prSet>
      <dgm:spPr/>
    </dgm:pt>
    <dgm:pt modelId="{64338AF4-59F5-417B-A874-55604BD30659}" type="pres">
      <dgm:prSet presAssocID="{47326BBA-736E-4C82-BDEB-D72FAF02B268}" presName="node" presStyleLbl="node1" presStyleIdx="0" presStyleCnt="3">
        <dgm:presLayoutVars>
          <dgm:bulletEnabled val="1"/>
        </dgm:presLayoutVars>
      </dgm:prSet>
      <dgm:spPr/>
    </dgm:pt>
    <dgm:pt modelId="{4D56015D-2BE1-4131-BE84-F18AE57C5922}" type="pres">
      <dgm:prSet presAssocID="{432D1446-AD93-4F9C-9E54-29FE5C011069}" presName="sibTrans" presStyleLbl="sibTrans2D1" presStyleIdx="0" presStyleCnt="2" custScaleX="69662" custLinFactNeighborY="-10080"/>
      <dgm:spPr/>
    </dgm:pt>
    <dgm:pt modelId="{11E377FD-B056-4AB3-BE89-54D58687E13E}" type="pres">
      <dgm:prSet presAssocID="{432D1446-AD93-4F9C-9E54-29FE5C011069}" presName="connectorText" presStyleLbl="sibTrans2D1" presStyleIdx="0" presStyleCnt="2"/>
      <dgm:spPr/>
    </dgm:pt>
    <dgm:pt modelId="{25C07F3B-5F9D-44B2-BE59-B440D7A58308}" type="pres">
      <dgm:prSet presAssocID="{EF32EA50-B265-4886-AD07-0CBACE0F61B6}" presName="node" presStyleLbl="node1" presStyleIdx="1" presStyleCnt="3" custLinFactNeighborY="-28350">
        <dgm:presLayoutVars>
          <dgm:bulletEnabled val="1"/>
        </dgm:presLayoutVars>
      </dgm:prSet>
      <dgm:spPr/>
    </dgm:pt>
    <dgm:pt modelId="{7CFD507C-0412-441E-9482-51C271394442}" type="pres">
      <dgm:prSet presAssocID="{2060D63F-A568-4FFF-A4FB-AB6C5CB87F9F}" presName="sibTrans" presStyleLbl="sibTrans2D1" presStyleIdx="1" presStyleCnt="2" custScaleX="85496"/>
      <dgm:spPr/>
    </dgm:pt>
    <dgm:pt modelId="{0A6045D0-208B-4893-8EB0-B4687C6674E6}" type="pres">
      <dgm:prSet presAssocID="{2060D63F-A568-4FFF-A4FB-AB6C5CB87F9F}" presName="connectorText" presStyleLbl="sibTrans2D1" presStyleIdx="1" presStyleCnt="2"/>
      <dgm:spPr/>
    </dgm:pt>
    <dgm:pt modelId="{63DC36D9-577E-451B-8C55-A6F315F16520}" type="pres">
      <dgm:prSet presAssocID="{F7145B7C-4345-4C5B-8F6B-0BA3175E46FB}" presName="node" presStyleLbl="node1" presStyleIdx="2" presStyleCnt="3" custLinFactNeighborY="-66930">
        <dgm:presLayoutVars>
          <dgm:bulletEnabled val="1"/>
        </dgm:presLayoutVars>
      </dgm:prSet>
      <dgm:spPr/>
    </dgm:pt>
  </dgm:ptLst>
  <dgm:cxnLst>
    <dgm:cxn modelId="{15C0F417-07B3-478E-9CC4-79F8D9B5EE3A}" srcId="{E7D5C5D8-5689-4003-A8DB-5DA163E8AE74}" destId="{47326BBA-736E-4C82-BDEB-D72FAF02B268}" srcOrd="0" destOrd="0" parTransId="{A00A7C43-6EB7-4D0E-AAD0-4D1FABC51979}" sibTransId="{432D1446-AD93-4F9C-9E54-29FE5C011069}"/>
    <dgm:cxn modelId="{5C25DE1B-1C25-41A9-B0CA-A0C9AF950CE1}" type="presOf" srcId="{F7145B7C-4345-4C5B-8F6B-0BA3175E46FB}" destId="{63DC36D9-577E-451B-8C55-A6F315F16520}" srcOrd="0" destOrd="0" presId="urn:microsoft.com/office/officeart/2005/8/layout/process2"/>
    <dgm:cxn modelId="{F2765634-5DF6-4A9D-A001-73D6F378550B}" type="presOf" srcId="{EF32EA50-B265-4886-AD07-0CBACE0F61B6}" destId="{25C07F3B-5F9D-44B2-BE59-B440D7A58308}" srcOrd="0" destOrd="0" presId="urn:microsoft.com/office/officeart/2005/8/layout/process2"/>
    <dgm:cxn modelId="{8732DD4A-3C43-434F-9D33-E710C160C636}" type="presOf" srcId="{432D1446-AD93-4F9C-9E54-29FE5C011069}" destId="{11E377FD-B056-4AB3-BE89-54D58687E13E}" srcOrd="1" destOrd="0" presId="urn:microsoft.com/office/officeart/2005/8/layout/process2"/>
    <dgm:cxn modelId="{6DE04B79-638C-439E-94E3-6D6A6E8AEA0F}" type="presOf" srcId="{47326BBA-736E-4C82-BDEB-D72FAF02B268}" destId="{64338AF4-59F5-417B-A874-55604BD30659}" srcOrd="0" destOrd="0" presId="urn:microsoft.com/office/officeart/2005/8/layout/process2"/>
    <dgm:cxn modelId="{7B7DEB91-BE54-462C-B151-5CDF13C505E4}" type="presOf" srcId="{432D1446-AD93-4F9C-9E54-29FE5C011069}" destId="{4D56015D-2BE1-4131-BE84-F18AE57C5922}" srcOrd="0" destOrd="0" presId="urn:microsoft.com/office/officeart/2005/8/layout/process2"/>
    <dgm:cxn modelId="{51334D9B-198D-4896-9256-B3A10E1E03F7}" srcId="{E7D5C5D8-5689-4003-A8DB-5DA163E8AE74}" destId="{F7145B7C-4345-4C5B-8F6B-0BA3175E46FB}" srcOrd="2" destOrd="0" parTransId="{ADB2D96E-BEC1-46EA-89F1-394CD1E6B451}" sibTransId="{8DD332AB-DB00-4982-8EF4-1FE94645E2B4}"/>
    <dgm:cxn modelId="{71D6B09F-260A-4BE7-90BF-71E8A196F0E1}" type="presOf" srcId="{2060D63F-A568-4FFF-A4FB-AB6C5CB87F9F}" destId="{0A6045D0-208B-4893-8EB0-B4687C6674E6}" srcOrd="1" destOrd="0" presId="urn:microsoft.com/office/officeart/2005/8/layout/process2"/>
    <dgm:cxn modelId="{03B746D7-9C8B-4EEE-A360-469FB67D2078}" type="presOf" srcId="{E7D5C5D8-5689-4003-A8DB-5DA163E8AE74}" destId="{CCDC9337-8E4C-435B-B438-A6ADFFADEBE1}" srcOrd="0" destOrd="0" presId="urn:microsoft.com/office/officeart/2005/8/layout/process2"/>
    <dgm:cxn modelId="{BB3CF3E9-01A2-48A1-A20A-65D2037C4381}" srcId="{E7D5C5D8-5689-4003-A8DB-5DA163E8AE74}" destId="{EF32EA50-B265-4886-AD07-0CBACE0F61B6}" srcOrd="1" destOrd="0" parTransId="{FBA126E8-32E3-4564-AFA6-6EB1B8967C2E}" sibTransId="{2060D63F-A568-4FFF-A4FB-AB6C5CB87F9F}"/>
    <dgm:cxn modelId="{F117FAE9-4153-4528-8184-86D10BF828CC}" type="presOf" srcId="{2060D63F-A568-4FFF-A4FB-AB6C5CB87F9F}" destId="{7CFD507C-0412-441E-9482-51C271394442}" srcOrd="0" destOrd="0" presId="urn:microsoft.com/office/officeart/2005/8/layout/process2"/>
    <dgm:cxn modelId="{742A8A98-1DD7-4A0A-A63C-33FD40A6907D}" type="presParOf" srcId="{CCDC9337-8E4C-435B-B438-A6ADFFADEBE1}" destId="{64338AF4-59F5-417B-A874-55604BD30659}" srcOrd="0" destOrd="0" presId="urn:microsoft.com/office/officeart/2005/8/layout/process2"/>
    <dgm:cxn modelId="{48C76767-8F52-49A3-917D-CBA032BC7B49}" type="presParOf" srcId="{CCDC9337-8E4C-435B-B438-A6ADFFADEBE1}" destId="{4D56015D-2BE1-4131-BE84-F18AE57C5922}" srcOrd="1" destOrd="0" presId="urn:microsoft.com/office/officeart/2005/8/layout/process2"/>
    <dgm:cxn modelId="{388B4CA9-B02E-477E-9DC6-748D3186BB0A}" type="presParOf" srcId="{4D56015D-2BE1-4131-BE84-F18AE57C5922}" destId="{11E377FD-B056-4AB3-BE89-54D58687E13E}" srcOrd="0" destOrd="0" presId="urn:microsoft.com/office/officeart/2005/8/layout/process2"/>
    <dgm:cxn modelId="{B2CE5EF1-C14F-4771-86D9-414D5EA712F7}" type="presParOf" srcId="{CCDC9337-8E4C-435B-B438-A6ADFFADEBE1}" destId="{25C07F3B-5F9D-44B2-BE59-B440D7A58308}" srcOrd="2" destOrd="0" presId="urn:microsoft.com/office/officeart/2005/8/layout/process2"/>
    <dgm:cxn modelId="{53E1F141-EAFF-41CA-B681-59DC50F1B639}" type="presParOf" srcId="{CCDC9337-8E4C-435B-B438-A6ADFFADEBE1}" destId="{7CFD507C-0412-441E-9482-51C271394442}" srcOrd="3" destOrd="0" presId="urn:microsoft.com/office/officeart/2005/8/layout/process2"/>
    <dgm:cxn modelId="{35158E12-FADD-4C1F-8E96-2A276B289DF3}" type="presParOf" srcId="{7CFD507C-0412-441E-9482-51C271394442}" destId="{0A6045D0-208B-4893-8EB0-B4687C6674E6}" srcOrd="0" destOrd="0" presId="urn:microsoft.com/office/officeart/2005/8/layout/process2"/>
    <dgm:cxn modelId="{F9F1D2F4-5280-4404-9308-71E17BD27FFB}" type="presParOf" srcId="{CCDC9337-8E4C-435B-B438-A6ADFFADEBE1}" destId="{63DC36D9-577E-451B-8C55-A6F315F16520}"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7D5C5D8-5689-4003-A8DB-5DA163E8AE74}" type="doc">
      <dgm:prSet loTypeId="urn:microsoft.com/office/officeart/2005/8/layout/process2" loCatId="process" qsTypeId="urn:microsoft.com/office/officeart/2005/8/quickstyle/simple2" qsCatId="simple" csTypeId="urn:microsoft.com/office/officeart/2005/8/colors/accent1_2" csCatId="accent1" phldr="1"/>
      <dgm:spPr/>
    </dgm:pt>
    <dgm:pt modelId="{47326BBA-736E-4C82-BDEB-D72FAF02B268}">
      <dgm:prSet phldrT="[Text]"/>
      <dgm:spPr/>
      <dgm:t>
        <a:bodyPr/>
        <a:lstStyle/>
        <a:p>
          <a:r>
            <a:rPr lang="en-US" dirty="0"/>
            <a:t>Germline mutations</a:t>
          </a:r>
        </a:p>
      </dgm:t>
    </dgm:pt>
    <dgm:pt modelId="{A00A7C43-6EB7-4D0E-AAD0-4D1FABC51979}" type="parTrans" cxnId="{15C0F417-07B3-478E-9CC4-79F8D9B5EE3A}">
      <dgm:prSet/>
      <dgm:spPr/>
      <dgm:t>
        <a:bodyPr/>
        <a:lstStyle/>
        <a:p>
          <a:endParaRPr lang="en-US"/>
        </a:p>
      </dgm:t>
    </dgm:pt>
    <dgm:pt modelId="{432D1446-AD93-4F9C-9E54-29FE5C011069}" type="sibTrans" cxnId="{15C0F417-07B3-478E-9CC4-79F8D9B5EE3A}">
      <dgm:prSet/>
      <dgm:spPr/>
      <dgm:t>
        <a:bodyPr/>
        <a:lstStyle/>
        <a:p>
          <a:endParaRPr lang="en-US"/>
        </a:p>
      </dgm:t>
    </dgm:pt>
    <dgm:pt modelId="{EF32EA50-B265-4886-AD07-0CBACE0F61B6}">
      <dgm:prSet phldrT="[Text]"/>
      <dgm:spPr/>
      <dgm:t>
        <a:bodyPr/>
        <a:lstStyle/>
        <a:p>
          <a:r>
            <a:rPr lang="en-US" dirty="0"/>
            <a:t>Passed directly from parent to child</a:t>
          </a:r>
        </a:p>
      </dgm:t>
    </dgm:pt>
    <dgm:pt modelId="{FBA126E8-32E3-4564-AFA6-6EB1B8967C2E}" type="parTrans" cxnId="{BB3CF3E9-01A2-48A1-A20A-65D2037C4381}">
      <dgm:prSet/>
      <dgm:spPr/>
      <dgm:t>
        <a:bodyPr/>
        <a:lstStyle/>
        <a:p>
          <a:endParaRPr lang="en-US"/>
        </a:p>
      </dgm:t>
    </dgm:pt>
    <dgm:pt modelId="{2060D63F-A568-4FFF-A4FB-AB6C5CB87F9F}" type="sibTrans" cxnId="{BB3CF3E9-01A2-48A1-A20A-65D2037C4381}">
      <dgm:prSet/>
      <dgm:spPr/>
      <dgm:t>
        <a:bodyPr/>
        <a:lstStyle/>
        <a:p>
          <a:endParaRPr lang="en-US"/>
        </a:p>
      </dgm:t>
    </dgm:pt>
    <dgm:pt modelId="{CCDC9337-8E4C-435B-B438-A6ADFFADEBE1}" type="pres">
      <dgm:prSet presAssocID="{E7D5C5D8-5689-4003-A8DB-5DA163E8AE74}" presName="linearFlow" presStyleCnt="0">
        <dgm:presLayoutVars>
          <dgm:resizeHandles val="exact"/>
        </dgm:presLayoutVars>
      </dgm:prSet>
      <dgm:spPr/>
    </dgm:pt>
    <dgm:pt modelId="{64338AF4-59F5-417B-A874-55604BD30659}" type="pres">
      <dgm:prSet presAssocID="{47326BBA-736E-4C82-BDEB-D72FAF02B268}" presName="node" presStyleLbl="node1" presStyleIdx="0" presStyleCnt="2" custScaleY="63172">
        <dgm:presLayoutVars>
          <dgm:bulletEnabled val="1"/>
        </dgm:presLayoutVars>
      </dgm:prSet>
      <dgm:spPr/>
    </dgm:pt>
    <dgm:pt modelId="{4D56015D-2BE1-4131-BE84-F18AE57C5922}" type="pres">
      <dgm:prSet presAssocID="{432D1446-AD93-4F9C-9E54-29FE5C011069}" presName="sibTrans" presStyleLbl="sibTrans2D1" presStyleIdx="0" presStyleCnt="1" custScaleX="69662" custScaleY="66574" custLinFactNeighborX="15917" custLinFactNeighborY="4493"/>
      <dgm:spPr/>
    </dgm:pt>
    <dgm:pt modelId="{11E377FD-B056-4AB3-BE89-54D58687E13E}" type="pres">
      <dgm:prSet presAssocID="{432D1446-AD93-4F9C-9E54-29FE5C011069}" presName="connectorText" presStyleLbl="sibTrans2D1" presStyleIdx="0" presStyleCnt="1"/>
      <dgm:spPr/>
    </dgm:pt>
    <dgm:pt modelId="{25C07F3B-5F9D-44B2-BE59-B440D7A58308}" type="pres">
      <dgm:prSet presAssocID="{EF32EA50-B265-4886-AD07-0CBACE0F61B6}" presName="node" presStyleLbl="node1" presStyleIdx="1" presStyleCnt="2" custScaleY="60955" custLinFactNeighborY="-41593">
        <dgm:presLayoutVars>
          <dgm:bulletEnabled val="1"/>
        </dgm:presLayoutVars>
      </dgm:prSet>
      <dgm:spPr/>
    </dgm:pt>
  </dgm:ptLst>
  <dgm:cxnLst>
    <dgm:cxn modelId="{15C0F417-07B3-478E-9CC4-79F8D9B5EE3A}" srcId="{E7D5C5D8-5689-4003-A8DB-5DA163E8AE74}" destId="{47326BBA-736E-4C82-BDEB-D72FAF02B268}" srcOrd="0" destOrd="0" parTransId="{A00A7C43-6EB7-4D0E-AAD0-4D1FABC51979}" sibTransId="{432D1446-AD93-4F9C-9E54-29FE5C011069}"/>
    <dgm:cxn modelId="{F2765634-5DF6-4A9D-A001-73D6F378550B}" type="presOf" srcId="{EF32EA50-B265-4886-AD07-0CBACE0F61B6}" destId="{25C07F3B-5F9D-44B2-BE59-B440D7A58308}" srcOrd="0" destOrd="0" presId="urn:microsoft.com/office/officeart/2005/8/layout/process2"/>
    <dgm:cxn modelId="{8732DD4A-3C43-434F-9D33-E710C160C636}" type="presOf" srcId="{432D1446-AD93-4F9C-9E54-29FE5C011069}" destId="{11E377FD-B056-4AB3-BE89-54D58687E13E}" srcOrd="1" destOrd="0" presId="urn:microsoft.com/office/officeart/2005/8/layout/process2"/>
    <dgm:cxn modelId="{6DE04B79-638C-439E-94E3-6D6A6E8AEA0F}" type="presOf" srcId="{47326BBA-736E-4C82-BDEB-D72FAF02B268}" destId="{64338AF4-59F5-417B-A874-55604BD30659}" srcOrd="0" destOrd="0" presId="urn:microsoft.com/office/officeart/2005/8/layout/process2"/>
    <dgm:cxn modelId="{7B7DEB91-BE54-462C-B151-5CDF13C505E4}" type="presOf" srcId="{432D1446-AD93-4F9C-9E54-29FE5C011069}" destId="{4D56015D-2BE1-4131-BE84-F18AE57C5922}" srcOrd="0" destOrd="0" presId="urn:microsoft.com/office/officeart/2005/8/layout/process2"/>
    <dgm:cxn modelId="{03B746D7-9C8B-4EEE-A360-469FB67D2078}" type="presOf" srcId="{E7D5C5D8-5689-4003-A8DB-5DA163E8AE74}" destId="{CCDC9337-8E4C-435B-B438-A6ADFFADEBE1}" srcOrd="0" destOrd="0" presId="urn:microsoft.com/office/officeart/2005/8/layout/process2"/>
    <dgm:cxn modelId="{BB3CF3E9-01A2-48A1-A20A-65D2037C4381}" srcId="{E7D5C5D8-5689-4003-A8DB-5DA163E8AE74}" destId="{EF32EA50-B265-4886-AD07-0CBACE0F61B6}" srcOrd="1" destOrd="0" parTransId="{FBA126E8-32E3-4564-AFA6-6EB1B8967C2E}" sibTransId="{2060D63F-A568-4FFF-A4FB-AB6C5CB87F9F}"/>
    <dgm:cxn modelId="{742A8A98-1DD7-4A0A-A63C-33FD40A6907D}" type="presParOf" srcId="{CCDC9337-8E4C-435B-B438-A6ADFFADEBE1}" destId="{64338AF4-59F5-417B-A874-55604BD30659}" srcOrd="0" destOrd="0" presId="urn:microsoft.com/office/officeart/2005/8/layout/process2"/>
    <dgm:cxn modelId="{48C76767-8F52-49A3-917D-CBA032BC7B49}" type="presParOf" srcId="{CCDC9337-8E4C-435B-B438-A6ADFFADEBE1}" destId="{4D56015D-2BE1-4131-BE84-F18AE57C5922}" srcOrd="1" destOrd="0" presId="urn:microsoft.com/office/officeart/2005/8/layout/process2"/>
    <dgm:cxn modelId="{388B4CA9-B02E-477E-9DC6-748D3186BB0A}" type="presParOf" srcId="{4D56015D-2BE1-4131-BE84-F18AE57C5922}" destId="{11E377FD-B056-4AB3-BE89-54D58687E13E}" srcOrd="0" destOrd="0" presId="urn:microsoft.com/office/officeart/2005/8/layout/process2"/>
    <dgm:cxn modelId="{B2CE5EF1-C14F-4771-86D9-414D5EA712F7}" type="presParOf" srcId="{CCDC9337-8E4C-435B-B438-A6ADFFADEBE1}" destId="{25C07F3B-5F9D-44B2-BE59-B440D7A58308}" srcOrd="2" destOrd="0" presId="urn:microsoft.com/office/officeart/2005/8/layout/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A0BBD64-B25F-4A38-9D23-A5620234BF6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93A633E-ACB7-405D-AC34-1168ED9C7F7C}">
      <dgm:prSet/>
      <dgm:spPr>
        <a:solidFill>
          <a:schemeClr val="bg2">
            <a:lumMod val="75000"/>
          </a:schemeClr>
        </a:solidFill>
      </dgm:spPr>
      <dgm:t>
        <a:bodyPr/>
        <a:lstStyle/>
        <a:p>
          <a:r>
            <a:rPr lang="en-US"/>
            <a:t>Molecular Genetics</a:t>
          </a:r>
        </a:p>
      </dgm:t>
    </dgm:pt>
    <dgm:pt modelId="{48E30C1C-720B-4129-817E-02C4BDAAC3E8}" type="parTrans" cxnId="{59593849-84B0-488A-A38C-87FD13FEA611}">
      <dgm:prSet/>
      <dgm:spPr/>
      <dgm:t>
        <a:bodyPr/>
        <a:lstStyle/>
        <a:p>
          <a:endParaRPr lang="en-US"/>
        </a:p>
      </dgm:t>
    </dgm:pt>
    <dgm:pt modelId="{832B14BE-7D39-4FED-915A-E44776C2CFFB}" type="sibTrans" cxnId="{59593849-84B0-488A-A38C-87FD13FEA611}">
      <dgm:prSet/>
      <dgm:spPr/>
      <dgm:t>
        <a:bodyPr/>
        <a:lstStyle/>
        <a:p>
          <a:endParaRPr lang="en-US"/>
        </a:p>
      </dgm:t>
    </dgm:pt>
    <dgm:pt modelId="{F2B0767A-8C43-4267-B067-DEBD13066972}">
      <dgm:prSet/>
      <dgm:spPr>
        <a:solidFill>
          <a:schemeClr val="bg2">
            <a:lumMod val="75000"/>
          </a:schemeClr>
        </a:solidFill>
      </dgm:spPr>
      <dgm:t>
        <a:bodyPr/>
        <a:lstStyle/>
        <a:p>
          <a:r>
            <a:rPr lang="en-US"/>
            <a:t>Mutations</a:t>
          </a:r>
        </a:p>
      </dgm:t>
    </dgm:pt>
    <dgm:pt modelId="{71DCDB77-94A9-4C12-AFF4-FB0E82F51D31}" type="parTrans" cxnId="{F6D2B8C9-D93D-4026-A5FE-F09C68813F79}">
      <dgm:prSet/>
      <dgm:spPr/>
      <dgm:t>
        <a:bodyPr/>
        <a:lstStyle/>
        <a:p>
          <a:endParaRPr lang="en-US"/>
        </a:p>
      </dgm:t>
    </dgm:pt>
    <dgm:pt modelId="{E13B1821-0B52-44BF-91D4-835AC76C02CD}" type="sibTrans" cxnId="{F6D2B8C9-D93D-4026-A5FE-F09C68813F79}">
      <dgm:prSet/>
      <dgm:spPr/>
      <dgm:t>
        <a:bodyPr/>
        <a:lstStyle/>
        <a:p>
          <a:endParaRPr lang="en-US"/>
        </a:p>
      </dgm:t>
    </dgm:pt>
    <dgm:pt modelId="{6B16290B-604A-470C-A6EE-6242B10F69FB}">
      <dgm:prSet/>
      <dgm:spPr/>
      <dgm:t>
        <a:bodyPr/>
        <a:lstStyle/>
        <a:p>
          <a:r>
            <a:rPr lang="en-US"/>
            <a:t>Genomics</a:t>
          </a:r>
        </a:p>
      </dgm:t>
    </dgm:pt>
    <dgm:pt modelId="{53EC944C-7260-4054-B5A3-F8E651FBB023}" type="parTrans" cxnId="{BC277DE9-64F6-45F5-A650-F648D8B1EB17}">
      <dgm:prSet/>
      <dgm:spPr/>
      <dgm:t>
        <a:bodyPr/>
        <a:lstStyle/>
        <a:p>
          <a:endParaRPr lang="en-US"/>
        </a:p>
      </dgm:t>
    </dgm:pt>
    <dgm:pt modelId="{FF643FEC-7518-4C26-BE6F-9B8499A9C381}" type="sibTrans" cxnId="{BC277DE9-64F6-45F5-A650-F648D8B1EB17}">
      <dgm:prSet/>
      <dgm:spPr/>
      <dgm:t>
        <a:bodyPr/>
        <a:lstStyle/>
        <a:p>
          <a:endParaRPr lang="en-US"/>
        </a:p>
      </dgm:t>
    </dgm:pt>
    <dgm:pt modelId="{B7B44819-6249-485A-ABA1-16E48F194DF6}" type="pres">
      <dgm:prSet presAssocID="{3A0BBD64-B25F-4A38-9D23-A5620234BF67}" presName="linear" presStyleCnt="0">
        <dgm:presLayoutVars>
          <dgm:dir/>
          <dgm:animLvl val="lvl"/>
          <dgm:resizeHandles val="exact"/>
        </dgm:presLayoutVars>
      </dgm:prSet>
      <dgm:spPr/>
    </dgm:pt>
    <dgm:pt modelId="{BFA5369A-97AA-4945-938E-98F0F112227A}" type="pres">
      <dgm:prSet presAssocID="{E93A633E-ACB7-405D-AC34-1168ED9C7F7C}" presName="parentLin" presStyleCnt="0"/>
      <dgm:spPr/>
    </dgm:pt>
    <dgm:pt modelId="{24341768-8FC6-450B-BABF-C22A4FFCD148}" type="pres">
      <dgm:prSet presAssocID="{E93A633E-ACB7-405D-AC34-1168ED9C7F7C}" presName="parentLeftMargin" presStyleLbl="node1" presStyleIdx="0" presStyleCnt="3"/>
      <dgm:spPr/>
    </dgm:pt>
    <dgm:pt modelId="{7D12453A-63A3-4747-8486-03F647B1E00F}" type="pres">
      <dgm:prSet presAssocID="{E93A633E-ACB7-405D-AC34-1168ED9C7F7C}" presName="parentText" presStyleLbl="node1" presStyleIdx="0" presStyleCnt="3">
        <dgm:presLayoutVars>
          <dgm:chMax val="0"/>
          <dgm:bulletEnabled val="1"/>
        </dgm:presLayoutVars>
      </dgm:prSet>
      <dgm:spPr/>
    </dgm:pt>
    <dgm:pt modelId="{9A36189C-2E9C-43A1-A78B-A3FBDD6927EB}" type="pres">
      <dgm:prSet presAssocID="{E93A633E-ACB7-405D-AC34-1168ED9C7F7C}" presName="negativeSpace" presStyleCnt="0"/>
      <dgm:spPr/>
    </dgm:pt>
    <dgm:pt modelId="{F3F44D2F-85C3-4450-9FB4-44662CC91AF2}" type="pres">
      <dgm:prSet presAssocID="{E93A633E-ACB7-405D-AC34-1168ED9C7F7C}" presName="childText" presStyleLbl="conFgAcc1" presStyleIdx="0" presStyleCnt="3">
        <dgm:presLayoutVars>
          <dgm:bulletEnabled val="1"/>
        </dgm:presLayoutVars>
      </dgm:prSet>
      <dgm:spPr>
        <a:ln>
          <a:solidFill>
            <a:schemeClr val="bg2">
              <a:lumMod val="75000"/>
            </a:schemeClr>
          </a:solidFill>
        </a:ln>
      </dgm:spPr>
    </dgm:pt>
    <dgm:pt modelId="{6F594BEA-C60A-4A55-B511-FB8BB38D4F84}" type="pres">
      <dgm:prSet presAssocID="{832B14BE-7D39-4FED-915A-E44776C2CFFB}" presName="spaceBetweenRectangles" presStyleCnt="0"/>
      <dgm:spPr/>
    </dgm:pt>
    <dgm:pt modelId="{19E46C95-B202-4326-864F-D6B1CC7684AA}" type="pres">
      <dgm:prSet presAssocID="{F2B0767A-8C43-4267-B067-DEBD13066972}" presName="parentLin" presStyleCnt="0"/>
      <dgm:spPr/>
    </dgm:pt>
    <dgm:pt modelId="{C14E05BD-9872-494A-A628-02D320426452}" type="pres">
      <dgm:prSet presAssocID="{F2B0767A-8C43-4267-B067-DEBD13066972}" presName="parentLeftMargin" presStyleLbl="node1" presStyleIdx="0" presStyleCnt="3"/>
      <dgm:spPr/>
    </dgm:pt>
    <dgm:pt modelId="{F7EBD8D2-E149-4AC1-A4B8-36DFFE608706}" type="pres">
      <dgm:prSet presAssocID="{F2B0767A-8C43-4267-B067-DEBD13066972}" presName="parentText" presStyleLbl="node1" presStyleIdx="1" presStyleCnt="3">
        <dgm:presLayoutVars>
          <dgm:chMax val="0"/>
          <dgm:bulletEnabled val="1"/>
        </dgm:presLayoutVars>
      </dgm:prSet>
      <dgm:spPr/>
    </dgm:pt>
    <dgm:pt modelId="{D9564D93-5858-47C8-B045-E7DBE3974D81}" type="pres">
      <dgm:prSet presAssocID="{F2B0767A-8C43-4267-B067-DEBD13066972}" presName="negativeSpace" presStyleCnt="0"/>
      <dgm:spPr/>
    </dgm:pt>
    <dgm:pt modelId="{845AFD6B-4B20-4A57-8199-4C577976DBF0}" type="pres">
      <dgm:prSet presAssocID="{F2B0767A-8C43-4267-B067-DEBD13066972}" presName="childText" presStyleLbl="conFgAcc1" presStyleIdx="1" presStyleCnt="3">
        <dgm:presLayoutVars>
          <dgm:bulletEnabled val="1"/>
        </dgm:presLayoutVars>
      </dgm:prSet>
      <dgm:spPr>
        <a:ln>
          <a:solidFill>
            <a:schemeClr val="bg2">
              <a:lumMod val="75000"/>
            </a:schemeClr>
          </a:solidFill>
        </a:ln>
      </dgm:spPr>
    </dgm:pt>
    <dgm:pt modelId="{7C54074E-AC88-474F-9C4E-5B9CAA7C338A}" type="pres">
      <dgm:prSet presAssocID="{E13B1821-0B52-44BF-91D4-835AC76C02CD}" presName="spaceBetweenRectangles" presStyleCnt="0"/>
      <dgm:spPr/>
    </dgm:pt>
    <dgm:pt modelId="{9D16B376-AAF3-462E-867F-73567301A072}" type="pres">
      <dgm:prSet presAssocID="{6B16290B-604A-470C-A6EE-6242B10F69FB}" presName="parentLin" presStyleCnt="0"/>
      <dgm:spPr/>
    </dgm:pt>
    <dgm:pt modelId="{6484CCF1-9F0D-45FB-9EC5-AF2E30741F93}" type="pres">
      <dgm:prSet presAssocID="{6B16290B-604A-470C-A6EE-6242B10F69FB}" presName="parentLeftMargin" presStyleLbl="node1" presStyleIdx="1" presStyleCnt="3"/>
      <dgm:spPr/>
    </dgm:pt>
    <dgm:pt modelId="{22F6E6C8-24C5-43D4-9870-A8DDD9CBE53B}" type="pres">
      <dgm:prSet presAssocID="{6B16290B-604A-470C-A6EE-6242B10F69FB}" presName="parentText" presStyleLbl="node1" presStyleIdx="2" presStyleCnt="3">
        <dgm:presLayoutVars>
          <dgm:chMax val="0"/>
          <dgm:bulletEnabled val="1"/>
        </dgm:presLayoutVars>
      </dgm:prSet>
      <dgm:spPr/>
    </dgm:pt>
    <dgm:pt modelId="{726FE883-3EAC-461B-9876-0D914C8B3B38}" type="pres">
      <dgm:prSet presAssocID="{6B16290B-604A-470C-A6EE-6242B10F69FB}" presName="negativeSpace" presStyleCnt="0"/>
      <dgm:spPr/>
    </dgm:pt>
    <dgm:pt modelId="{62792BDA-7A27-4492-A517-3191986B834F}" type="pres">
      <dgm:prSet presAssocID="{6B16290B-604A-470C-A6EE-6242B10F69FB}" presName="childText" presStyleLbl="conFgAcc1" presStyleIdx="2" presStyleCnt="3">
        <dgm:presLayoutVars>
          <dgm:bulletEnabled val="1"/>
        </dgm:presLayoutVars>
      </dgm:prSet>
      <dgm:spPr/>
    </dgm:pt>
  </dgm:ptLst>
  <dgm:cxnLst>
    <dgm:cxn modelId="{70CFC115-D782-48EF-8A3E-3D4F7B8E2B29}" type="presOf" srcId="{3A0BBD64-B25F-4A38-9D23-A5620234BF67}" destId="{B7B44819-6249-485A-ABA1-16E48F194DF6}" srcOrd="0" destOrd="0" presId="urn:microsoft.com/office/officeart/2005/8/layout/list1"/>
    <dgm:cxn modelId="{CCCBC128-C1D1-46CD-B699-DBE697D05836}" type="presOf" srcId="{6B16290B-604A-470C-A6EE-6242B10F69FB}" destId="{6484CCF1-9F0D-45FB-9EC5-AF2E30741F93}" srcOrd="0" destOrd="0" presId="urn:microsoft.com/office/officeart/2005/8/layout/list1"/>
    <dgm:cxn modelId="{BABD6E3E-443F-438C-A859-01E53E5639CB}" type="presOf" srcId="{F2B0767A-8C43-4267-B067-DEBD13066972}" destId="{C14E05BD-9872-494A-A628-02D320426452}" srcOrd="0" destOrd="0" presId="urn:microsoft.com/office/officeart/2005/8/layout/list1"/>
    <dgm:cxn modelId="{59593849-84B0-488A-A38C-87FD13FEA611}" srcId="{3A0BBD64-B25F-4A38-9D23-A5620234BF67}" destId="{E93A633E-ACB7-405D-AC34-1168ED9C7F7C}" srcOrd="0" destOrd="0" parTransId="{48E30C1C-720B-4129-817E-02C4BDAAC3E8}" sibTransId="{832B14BE-7D39-4FED-915A-E44776C2CFFB}"/>
    <dgm:cxn modelId="{4288267A-05B3-4E29-AFB5-CE7FD623C10F}" type="presOf" srcId="{E93A633E-ACB7-405D-AC34-1168ED9C7F7C}" destId="{7D12453A-63A3-4747-8486-03F647B1E00F}" srcOrd="1" destOrd="0" presId="urn:microsoft.com/office/officeart/2005/8/layout/list1"/>
    <dgm:cxn modelId="{896B0183-DAF6-46B2-9171-46B89E875C5E}" type="presOf" srcId="{F2B0767A-8C43-4267-B067-DEBD13066972}" destId="{F7EBD8D2-E149-4AC1-A4B8-36DFFE608706}" srcOrd="1" destOrd="0" presId="urn:microsoft.com/office/officeart/2005/8/layout/list1"/>
    <dgm:cxn modelId="{784954C9-179C-456E-BD4B-8CE017A50D67}" type="presOf" srcId="{E93A633E-ACB7-405D-AC34-1168ED9C7F7C}" destId="{24341768-8FC6-450B-BABF-C22A4FFCD148}" srcOrd="0" destOrd="0" presId="urn:microsoft.com/office/officeart/2005/8/layout/list1"/>
    <dgm:cxn modelId="{F6D2B8C9-D93D-4026-A5FE-F09C68813F79}" srcId="{3A0BBD64-B25F-4A38-9D23-A5620234BF67}" destId="{F2B0767A-8C43-4267-B067-DEBD13066972}" srcOrd="1" destOrd="0" parTransId="{71DCDB77-94A9-4C12-AFF4-FB0E82F51D31}" sibTransId="{E13B1821-0B52-44BF-91D4-835AC76C02CD}"/>
    <dgm:cxn modelId="{BC277DE9-64F6-45F5-A650-F648D8B1EB17}" srcId="{3A0BBD64-B25F-4A38-9D23-A5620234BF67}" destId="{6B16290B-604A-470C-A6EE-6242B10F69FB}" srcOrd="2" destOrd="0" parTransId="{53EC944C-7260-4054-B5A3-F8E651FBB023}" sibTransId="{FF643FEC-7518-4C26-BE6F-9B8499A9C381}"/>
    <dgm:cxn modelId="{5641B2F6-2FF9-40D0-98F0-77A54111DF56}" type="presOf" srcId="{6B16290B-604A-470C-A6EE-6242B10F69FB}" destId="{22F6E6C8-24C5-43D4-9870-A8DDD9CBE53B}" srcOrd="1" destOrd="0" presId="urn:microsoft.com/office/officeart/2005/8/layout/list1"/>
    <dgm:cxn modelId="{EB861AF0-255B-49F1-9578-B9C81B348225}" type="presParOf" srcId="{B7B44819-6249-485A-ABA1-16E48F194DF6}" destId="{BFA5369A-97AA-4945-938E-98F0F112227A}" srcOrd="0" destOrd="0" presId="urn:microsoft.com/office/officeart/2005/8/layout/list1"/>
    <dgm:cxn modelId="{6D20FCBF-430F-41EC-A77F-96E37EA1AF3B}" type="presParOf" srcId="{BFA5369A-97AA-4945-938E-98F0F112227A}" destId="{24341768-8FC6-450B-BABF-C22A4FFCD148}" srcOrd="0" destOrd="0" presId="urn:microsoft.com/office/officeart/2005/8/layout/list1"/>
    <dgm:cxn modelId="{21A80F59-E8F0-4CC5-9FF7-02623D1A813D}" type="presParOf" srcId="{BFA5369A-97AA-4945-938E-98F0F112227A}" destId="{7D12453A-63A3-4747-8486-03F647B1E00F}" srcOrd="1" destOrd="0" presId="urn:microsoft.com/office/officeart/2005/8/layout/list1"/>
    <dgm:cxn modelId="{CF016727-7C8E-4063-87EE-E0B8E3A05ACC}" type="presParOf" srcId="{B7B44819-6249-485A-ABA1-16E48F194DF6}" destId="{9A36189C-2E9C-43A1-A78B-A3FBDD6927EB}" srcOrd="1" destOrd="0" presId="urn:microsoft.com/office/officeart/2005/8/layout/list1"/>
    <dgm:cxn modelId="{CEC5C012-4321-4DCF-960B-A34CF85E6648}" type="presParOf" srcId="{B7B44819-6249-485A-ABA1-16E48F194DF6}" destId="{F3F44D2F-85C3-4450-9FB4-44662CC91AF2}" srcOrd="2" destOrd="0" presId="urn:microsoft.com/office/officeart/2005/8/layout/list1"/>
    <dgm:cxn modelId="{C724D226-9E73-43FE-8CF4-3F3F81D07727}" type="presParOf" srcId="{B7B44819-6249-485A-ABA1-16E48F194DF6}" destId="{6F594BEA-C60A-4A55-B511-FB8BB38D4F84}" srcOrd="3" destOrd="0" presId="urn:microsoft.com/office/officeart/2005/8/layout/list1"/>
    <dgm:cxn modelId="{51A2633A-DB69-4413-964D-682D934969DF}" type="presParOf" srcId="{B7B44819-6249-485A-ABA1-16E48F194DF6}" destId="{19E46C95-B202-4326-864F-D6B1CC7684AA}" srcOrd="4" destOrd="0" presId="urn:microsoft.com/office/officeart/2005/8/layout/list1"/>
    <dgm:cxn modelId="{9E7F6C0A-C679-485E-82A0-9A6FCA3C01E8}" type="presParOf" srcId="{19E46C95-B202-4326-864F-D6B1CC7684AA}" destId="{C14E05BD-9872-494A-A628-02D320426452}" srcOrd="0" destOrd="0" presId="urn:microsoft.com/office/officeart/2005/8/layout/list1"/>
    <dgm:cxn modelId="{ECD5A965-95C4-43BF-A9FD-D4BA8D8DECD5}" type="presParOf" srcId="{19E46C95-B202-4326-864F-D6B1CC7684AA}" destId="{F7EBD8D2-E149-4AC1-A4B8-36DFFE608706}" srcOrd="1" destOrd="0" presId="urn:microsoft.com/office/officeart/2005/8/layout/list1"/>
    <dgm:cxn modelId="{EFBF1CFE-5955-4DC5-83BD-E24E68AD40FB}" type="presParOf" srcId="{B7B44819-6249-485A-ABA1-16E48F194DF6}" destId="{D9564D93-5858-47C8-B045-E7DBE3974D81}" srcOrd="5" destOrd="0" presId="urn:microsoft.com/office/officeart/2005/8/layout/list1"/>
    <dgm:cxn modelId="{7167E6E2-75D9-4C08-AC7A-B51DE2481C5F}" type="presParOf" srcId="{B7B44819-6249-485A-ABA1-16E48F194DF6}" destId="{845AFD6B-4B20-4A57-8199-4C577976DBF0}" srcOrd="6" destOrd="0" presId="urn:microsoft.com/office/officeart/2005/8/layout/list1"/>
    <dgm:cxn modelId="{EEFBA8B3-1D5D-4445-909C-41E009512A15}" type="presParOf" srcId="{B7B44819-6249-485A-ABA1-16E48F194DF6}" destId="{7C54074E-AC88-474F-9C4E-5B9CAA7C338A}" srcOrd="7" destOrd="0" presId="urn:microsoft.com/office/officeart/2005/8/layout/list1"/>
    <dgm:cxn modelId="{99BFF4BD-98A8-471E-AB28-99F93B916A5A}" type="presParOf" srcId="{B7B44819-6249-485A-ABA1-16E48F194DF6}" destId="{9D16B376-AAF3-462E-867F-73567301A072}" srcOrd="8" destOrd="0" presId="urn:microsoft.com/office/officeart/2005/8/layout/list1"/>
    <dgm:cxn modelId="{C2745B3A-EF22-4985-A1DB-641EBF3FC7EF}" type="presParOf" srcId="{9D16B376-AAF3-462E-867F-73567301A072}" destId="{6484CCF1-9F0D-45FB-9EC5-AF2E30741F93}" srcOrd="0" destOrd="0" presId="urn:microsoft.com/office/officeart/2005/8/layout/list1"/>
    <dgm:cxn modelId="{8446A186-5EFA-413D-9A4B-2DBED52C1E57}" type="presParOf" srcId="{9D16B376-AAF3-462E-867F-73567301A072}" destId="{22F6E6C8-24C5-43D4-9870-A8DDD9CBE53B}" srcOrd="1" destOrd="0" presId="urn:microsoft.com/office/officeart/2005/8/layout/list1"/>
    <dgm:cxn modelId="{5DA693C3-2024-4666-8FDC-21B3CF39FA9F}" type="presParOf" srcId="{B7B44819-6249-485A-ABA1-16E48F194DF6}" destId="{726FE883-3EAC-461B-9876-0D914C8B3B38}" srcOrd="9" destOrd="0" presId="urn:microsoft.com/office/officeart/2005/8/layout/list1"/>
    <dgm:cxn modelId="{09E76666-7F94-4BD4-BB5E-3CDE5B58C6FF}" type="presParOf" srcId="{B7B44819-6249-485A-ABA1-16E48F194DF6}" destId="{62792BDA-7A27-4492-A517-3191986B834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F44D2F-85C3-4450-9FB4-44662CC91AF2}">
      <dsp:nvSpPr>
        <dsp:cNvPr id="0" name=""/>
        <dsp:cNvSpPr/>
      </dsp:nvSpPr>
      <dsp:spPr>
        <a:xfrm>
          <a:off x="0" y="506528"/>
          <a:ext cx="6905878"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12453A-63A3-4747-8486-03F647B1E00F}">
      <dsp:nvSpPr>
        <dsp:cNvPr id="0" name=""/>
        <dsp:cNvSpPr/>
      </dsp:nvSpPr>
      <dsp:spPr>
        <a:xfrm>
          <a:off x="345293" y="19448"/>
          <a:ext cx="4834114"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Molecular Genetics</a:t>
          </a:r>
        </a:p>
      </dsp:txBody>
      <dsp:txXfrm>
        <a:off x="392848" y="67003"/>
        <a:ext cx="4739004" cy="879050"/>
      </dsp:txXfrm>
    </dsp:sp>
    <dsp:sp modelId="{845AFD6B-4B20-4A57-8199-4C577976DBF0}">
      <dsp:nvSpPr>
        <dsp:cNvPr id="0" name=""/>
        <dsp:cNvSpPr/>
      </dsp:nvSpPr>
      <dsp:spPr>
        <a:xfrm>
          <a:off x="0" y="2003409"/>
          <a:ext cx="6905878"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EBD8D2-E149-4AC1-A4B8-36DFFE608706}">
      <dsp:nvSpPr>
        <dsp:cNvPr id="0" name=""/>
        <dsp:cNvSpPr/>
      </dsp:nvSpPr>
      <dsp:spPr>
        <a:xfrm>
          <a:off x="345293" y="1516329"/>
          <a:ext cx="4834114"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Mutations</a:t>
          </a:r>
        </a:p>
      </dsp:txBody>
      <dsp:txXfrm>
        <a:off x="392848" y="1563884"/>
        <a:ext cx="4739004" cy="879050"/>
      </dsp:txXfrm>
    </dsp:sp>
    <dsp:sp modelId="{62792BDA-7A27-4492-A517-3191986B834F}">
      <dsp:nvSpPr>
        <dsp:cNvPr id="0" name=""/>
        <dsp:cNvSpPr/>
      </dsp:nvSpPr>
      <dsp:spPr>
        <a:xfrm>
          <a:off x="0" y="3500289"/>
          <a:ext cx="6905878"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F6E6C8-24C5-43D4-9870-A8DDD9CBE53B}">
      <dsp:nvSpPr>
        <dsp:cNvPr id="0" name=""/>
        <dsp:cNvSpPr/>
      </dsp:nvSpPr>
      <dsp:spPr>
        <a:xfrm>
          <a:off x="345293" y="3013209"/>
          <a:ext cx="4834114"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Genomics</a:t>
          </a:r>
        </a:p>
      </dsp:txBody>
      <dsp:txXfrm>
        <a:off x="392848" y="3060764"/>
        <a:ext cx="4739004" cy="879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F44D2F-85C3-4450-9FB4-44662CC91AF2}">
      <dsp:nvSpPr>
        <dsp:cNvPr id="0" name=""/>
        <dsp:cNvSpPr/>
      </dsp:nvSpPr>
      <dsp:spPr>
        <a:xfrm>
          <a:off x="0" y="506528"/>
          <a:ext cx="6905878"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12453A-63A3-4747-8486-03F647B1E00F}">
      <dsp:nvSpPr>
        <dsp:cNvPr id="0" name=""/>
        <dsp:cNvSpPr/>
      </dsp:nvSpPr>
      <dsp:spPr>
        <a:xfrm>
          <a:off x="345293" y="19448"/>
          <a:ext cx="4834114"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Molecular Genetics</a:t>
          </a:r>
        </a:p>
      </dsp:txBody>
      <dsp:txXfrm>
        <a:off x="392848" y="67003"/>
        <a:ext cx="4739004" cy="879050"/>
      </dsp:txXfrm>
    </dsp:sp>
    <dsp:sp modelId="{845AFD6B-4B20-4A57-8199-4C577976DBF0}">
      <dsp:nvSpPr>
        <dsp:cNvPr id="0" name=""/>
        <dsp:cNvSpPr/>
      </dsp:nvSpPr>
      <dsp:spPr>
        <a:xfrm>
          <a:off x="0" y="2003409"/>
          <a:ext cx="6905878" cy="831600"/>
        </a:xfrm>
        <a:prstGeom prst="rect">
          <a:avLst/>
        </a:prstGeom>
        <a:solidFill>
          <a:schemeClr val="lt1">
            <a:alpha val="90000"/>
            <a:hueOff val="0"/>
            <a:satOff val="0"/>
            <a:lumOff val="0"/>
            <a:alphaOff val="0"/>
          </a:schemeClr>
        </a:solidFill>
        <a:ln w="19050" cap="flat" cmpd="sng" algn="ctr">
          <a:solidFill>
            <a:schemeClr val="bg2">
              <a:lumMod val="75000"/>
            </a:schemeClr>
          </a:solidFill>
          <a:prstDash val="solid"/>
          <a:miter lim="800000"/>
        </a:ln>
        <a:effectLst/>
      </dsp:spPr>
      <dsp:style>
        <a:lnRef idx="2">
          <a:scrgbClr r="0" g="0" b="0"/>
        </a:lnRef>
        <a:fillRef idx="1">
          <a:scrgbClr r="0" g="0" b="0"/>
        </a:fillRef>
        <a:effectRef idx="0">
          <a:scrgbClr r="0" g="0" b="0"/>
        </a:effectRef>
        <a:fontRef idx="minor"/>
      </dsp:style>
    </dsp:sp>
    <dsp:sp modelId="{F7EBD8D2-E149-4AC1-A4B8-36DFFE608706}">
      <dsp:nvSpPr>
        <dsp:cNvPr id="0" name=""/>
        <dsp:cNvSpPr/>
      </dsp:nvSpPr>
      <dsp:spPr>
        <a:xfrm>
          <a:off x="345293" y="1516329"/>
          <a:ext cx="4834114" cy="974160"/>
        </a:xfrm>
        <a:prstGeom prst="roundRect">
          <a:avLst/>
        </a:prstGeom>
        <a:solidFill>
          <a:schemeClr val="bg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Mutations</a:t>
          </a:r>
        </a:p>
      </dsp:txBody>
      <dsp:txXfrm>
        <a:off x="392848" y="1563884"/>
        <a:ext cx="4739004" cy="879050"/>
      </dsp:txXfrm>
    </dsp:sp>
    <dsp:sp modelId="{62792BDA-7A27-4492-A517-3191986B834F}">
      <dsp:nvSpPr>
        <dsp:cNvPr id="0" name=""/>
        <dsp:cNvSpPr/>
      </dsp:nvSpPr>
      <dsp:spPr>
        <a:xfrm>
          <a:off x="0" y="3500289"/>
          <a:ext cx="6905878" cy="831600"/>
        </a:xfrm>
        <a:prstGeom prst="rect">
          <a:avLst/>
        </a:prstGeom>
        <a:solidFill>
          <a:schemeClr val="lt1">
            <a:alpha val="90000"/>
            <a:hueOff val="0"/>
            <a:satOff val="0"/>
            <a:lumOff val="0"/>
            <a:alphaOff val="0"/>
          </a:schemeClr>
        </a:solidFill>
        <a:ln w="19050" cap="flat" cmpd="sng" algn="ctr">
          <a:solidFill>
            <a:schemeClr val="bg2">
              <a:lumMod val="75000"/>
            </a:schemeClr>
          </a:solidFill>
          <a:prstDash val="solid"/>
          <a:miter lim="800000"/>
        </a:ln>
        <a:effectLst/>
      </dsp:spPr>
      <dsp:style>
        <a:lnRef idx="2">
          <a:scrgbClr r="0" g="0" b="0"/>
        </a:lnRef>
        <a:fillRef idx="1">
          <a:scrgbClr r="0" g="0" b="0"/>
        </a:fillRef>
        <a:effectRef idx="0">
          <a:scrgbClr r="0" g="0" b="0"/>
        </a:effectRef>
        <a:fontRef idx="minor"/>
      </dsp:style>
    </dsp:sp>
    <dsp:sp modelId="{22F6E6C8-24C5-43D4-9870-A8DDD9CBE53B}">
      <dsp:nvSpPr>
        <dsp:cNvPr id="0" name=""/>
        <dsp:cNvSpPr/>
      </dsp:nvSpPr>
      <dsp:spPr>
        <a:xfrm>
          <a:off x="345293" y="3013209"/>
          <a:ext cx="4834114" cy="974160"/>
        </a:xfrm>
        <a:prstGeom prst="roundRect">
          <a:avLst/>
        </a:prstGeom>
        <a:solidFill>
          <a:schemeClr val="bg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Genomics</a:t>
          </a:r>
        </a:p>
      </dsp:txBody>
      <dsp:txXfrm>
        <a:off x="392848" y="3060764"/>
        <a:ext cx="4739004" cy="8790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F44D2F-85C3-4450-9FB4-44662CC91AF2}">
      <dsp:nvSpPr>
        <dsp:cNvPr id="0" name=""/>
        <dsp:cNvSpPr/>
      </dsp:nvSpPr>
      <dsp:spPr>
        <a:xfrm>
          <a:off x="0" y="506528"/>
          <a:ext cx="6905878" cy="831600"/>
        </a:xfrm>
        <a:prstGeom prst="rect">
          <a:avLst/>
        </a:prstGeom>
        <a:solidFill>
          <a:schemeClr val="lt1">
            <a:alpha val="90000"/>
            <a:hueOff val="0"/>
            <a:satOff val="0"/>
            <a:lumOff val="0"/>
            <a:alphaOff val="0"/>
          </a:schemeClr>
        </a:solidFill>
        <a:ln w="19050" cap="flat" cmpd="sng" algn="ctr">
          <a:solidFill>
            <a:schemeClr val="bg2">
              <a:lumMod val="75000"/>
            </a:schemeClr>
          </a:solidFill>
          <a:prstDash val="solid"/>
          <a:miter lim="800000"/>
        </a:ln>
        <a:effectLst/>
      </dsp:spPr>
      <dsp:style>
        <a:lnRef idx="2">
          <a:scrgbClr r="0" g="0" b="0"/>
        </a:lnRef>
        <a:fillRef idx="1">
          <a:scrgbClr r="0" g="0" b="0"/>
        </a:fillRef>
        <a:effectRef idx="0">
          <a:scrgbClr r="0" g="0" b="0"/>
        </a:effectRef>
        <a:fontRef idx="minor"/>
      </dsp:style>
    </dsp:sp>
    <dsp:sp modelId="{7D12453A-63A3-4747-8486-03F647B1E00F}">
      <dsp:nvSpPr>
        <dsp:cNvPr id="0" name=""/>
        <dsp:cNvSpPr/>
      </dsp:nvSpPr>
      <dsp:spPr>
        <a:xfrm>
          <a:off x="345293" y="19448"/>
          <a:ext cx="4834114" cy="974160"/>
        </a:xfrm>
        <a:prstGeom prst="roundRect">
          <a:avLst/>
        </a:prstGeom>
        <a:solidFill>
          <a:schemeClr val="bg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dirty="0"/>
            <a:t>Molecular Genetics</a:t>
          </a:r>
        </a:p>
      </dsp:txBody>
      <dsp:txXfrm>
        <a:off x="392848" y="67003"/>
        <a:ext cx="4739004" cy="879050"/>
      </dsp:txXfrm>
    </dsp:sp>
    <dsp:sp modelId="{845AFD6B-4B20-4A57-8199-4C577976DBF0}">
      <dsp:nvSpPr>
        <dsp:cNvPr id="0" name=""/>
        <dsp:cNvSpPr/>
      </dsp:nvSpPr>
      <dsp:spPr>
        <a:xfrm>
          <a:off x="0" y="2003409"/>
          <a:ext cx="6905878"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EBD8D2-E149-4AC1-A4B8-36DFFE608706}">
      <dsp:nvSpPr>
        <dsp:cNvPr id="0" name=""/>
        <dsp:cNvSpPr/>
      </dsp:nvSpPr>
      <dsp:spPr>
        <a:xfrm>
          <a:off x="345293" y="1516329"/>
          <a:ext cx="4834114"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Mutations</a:t>
          </a:r>
        </a:p>
      </dsp:txBody>
      <dsp:txXfrm>
        <a:off x="392848" y="1563884"/>
        <a:ext cx="4739004" cy="879050"/>
      </dsp:txXfrm>
    </dsp:sp>
    <dsp:sp modelId="{62792BDA-7A27-4492-A517-3191986B834F}">
      <dsp:nvSpPr>
        <dsp:cNvPr id="0" name=""/>
        <dsp:cNvSpPr/>
      </dsp:nvSpPr>
      <dsp:spPr>
        <a:xfrm>
          <a:off x="0" y="3500289"/>
          <a:ext cx="6905878" cy="831600"/>
        </a:xfrm>
        <a:prstGeom prst="rect">
          <a:avLst/>
        </a:prstGeom>
        <a:solidFill>
          <a:schemeClr val="lt1">
            <a:alpha val="90000"/>
            <a:hueOff val="0"/>
            <a:satOff val="0"/>
            <a:lumOff val="0"/>
            <a:alphaOff val="0"/>
          </a:schemeClr>
        </a:solidFill>
        <a:ln w="19050" cap="flat" cmpd="sng" algn="ctr">
          <a:solidFill>
            <a:schemeClr val="bg2">
              <a:lumMod val="75000"/>
            </a:schemeClr>
          </a:solidFill>
          <a:prstDash val="solid"/>
          <a:miter lim="800000"/>
        </a:ln>
        <a:effectLst/>
      </dsp:spPr>
      <dsp:style>
        <a:lnRef idx="2">
          <a:scrgbClr r="0" g="0" b="0"/>
        </a:lnRef>
        <a:fillRef idx="1">
          <a:scrgbClr r="0" g="0" b="0"/>
        </a:fillRef>
        <a:effectRef idx="0">
          <a:scrgbClr r="0" g="0" b="0"/>
        </a:effectRef>
        <a:fontRef idx="minor"/>
      </dsp:style>
    </dsp:sp>
    <dsp:sp modelId="{22F6E6C8-24C5-43D4-9870-A8DDD9CBE53B}">
      <dsp:nvSpPr>
        <dsp:cNvPr id="0" name=""/>
        <dsp:cNvSpPr/>
      </dsp:nvSpPr>
      <dsp:spPr>
        <a:xfrm>
          <a:off x="345293" y="3013209"/>
          <a:ext cx="4834114" cy="974160"/>
        </a:xfrm>
        <a:prstGeom prst="roundRect">
          <a:avLst/>
        </a:prstGeom>
        <a:solidFill>
          <a:schemeClr val="bg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Genomics</a:t>
          </a:r>
        </a:p>
      </dsp:txBody>
      <dsp:txXfrm>
        <a:off x="392848" y="3060764"/>
        <a:ext cx="4739004" cy="8790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338AF4-59F5-417B-A874-55604BD30659}">
      <dsp:nvSpPr>
        <dsp:cNvPr id="0" name=""/>
        <dsp:cNvSpPr/>
      </dsp:nvSpPr>
      <dsp:spPr>
        <a:xfrm>
          <a:off x="1236025" y="0"/>
          <a:ext cx="2314462" cy="128581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Acquired mutations</a:t>
          </a:r>
        </a:p>
      </dsp:txBody>
      <dsp:txXfrm>
        <a:off x="1273685" y="37660"/>
        <a:ext cx="2239142" cy="1210492"/>
      </dsp:txXfrm>
    </dsp:sp>
    <dsp:sp modelId="{4D56015D-2BE1-4131-BE84-F18AE57C5922}">
      <dsp:nvSpPr>
        <dsp:cNvPr id="0" name=""/>
        <dsp:cNvSpPr/>
      </dsp:nvSpPr>
      <dsp:spPr>
        <a:xfrm rot="5400000">
          <a:off x="2272921" y="1168501"/>
          <a:ext cx="240669" cy="57861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219672" y="1337474"/>
        <a:ext cx="347169" cy="168468"/>
      </dsp:txXfrm>
    </dsp:sp>
    <dsp:sp modelId="{25C07F3B-5F9D-44B2-BE59-B440D7A58308}">
      <dsp:nvSpPr>
        <dsp:cNvPr id="0" name=""/>
        <dsp:cNvSpPr/>
      </dsp:nvSpPr>
      <dsp:spPr>
        <a:xfrm>
          <a:off x="1236025" y="1746455"/>
          <a:ext cx="2314462" cy="128581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Occurs from damage to genes</a:t>
          </a:r>
        </a:p>
      </dsp:txBody>
      <dsp:txXfrm>
        <a:off x="1273685" y="1784115"/>
        <a:ext cx="2239142" cy="1210492"/>
      </dsp:txXfrm>
    </dsp:sp>
    <dsp:sp modelId="{7CFD507C-0412-441E-9482-51C271394442}">
      <dsp:nvSpPr>
        <dsp:cNvPr id="0" name=""/>
        <dsp:cNvSpPr/>
      </dsp:nvSpPr>
      <dsp:spPr>
        <a:xfrm rot="5400000">
          <a:off x="2266656" y="2940396"/>
          <a:ext cx="253200" cy="57861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219672" y="3103103"/>
        <a:ext cx="347169" cy="177240"/>
      </dsp:txXfrm>
    </dsp:sp>
    <dsp:sp modelId="{63DC36D9-577E-451B-8C55-A6F315F16520}">
      <dsp:nvSpPr>
        <dsp:cNvPr id="0" name=""/>
        <dsp:cNvSpPr/>
      </dsp:nvSpPr>
      <dsp:spPr>
        <a:xfrm>
          <a:off x="1236025" y="3427141"/>
          <a:ext cx="2314462" cy="128581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Causes: Tobacco, UV, radiation, viruses, age, and environmental toxins</a:t>
          </a:r>
        </a:p>
      </dsp:txBody>
      <dsp:txXfrm>
        <a:off x="1273685" y="3464801"/>
        <a:ext cx="2239142" cy="12104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338AF4-59F5-417B-A874-55604BD30659}">
      <dsp:nvSpPr>
        <dsp:cNvPr id="0" name=""/>
        <dsp:cNvSpPr/>
      </dsp:nvSpPr>
      <dsp:spPr>
        <a:xfrm>
          <a:off x="0" y="231"/>
          <a:ext cx="2313432" cy="128929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Germline mutations</a:t>
          </a:r>
        </a:p>
      </dsp:txBody>
      <dsp:txXfrm>
        <a:off x="37762" y="37993"/>
        <a:ext cx="2237908" cy="1213772"/>
      </dsp:txXfrm>
    </dsp:sp>
    <dsp:sp modelId="{4D56015D-2BE1-4131-BE84-F18AE57C5922}">
      <dsp:nvSpPr>
        <dsp:cNvPr id="0" name=""/>
        <dsp:cNvSpPr/>
      </dsp:nvSpPr>
      <dsp:spPr>
        <a:xfrm rot="5400000">
          <a:off x="1102397" y="1216536"/>
          <a:ext cx="200060" cy="6114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1018999" y="1422220"/>
        <a:ext cx="366856" cy="140042"/>
      </dsp:txXfrm>
    </dsp:sp>
    <dsp:sp modelId="{25C07F3B-5F9D-44B2-BE59-B440D7A58308}">
      <dsp:nvSpPr>
        <dsp:cNvPr id="0" name=""/>
        <dsp:cNvSpPr/>
      </dsp:nvSpPr>
      <dsp:spPr>
        <a:xfrm>
          <a:off x="0" y="1672443"/>
          <a:ext cx="2313432" cy="124404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Passed directly from parent to child</a:t>
          </a:r>
        </a:p>
      </dsp:txBody>
      <dsp:txXfrm>
        <a:off x="36437" y="1708880"/>
        <a:ext cx="2240558" cy="11711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F44D2F-85C3-4450-9FB4-44662CC91AF2}">
      <dsp:nvSpPr>
        <dsp:cNvPr id="0" name=""/>
        <dsp:cNvSpPr/>
      </dsp:nvSpPr>
      <dsp:spPr>
        <a:xfrm>
          <a:off x="0" y="506528"/>
          <a:ext cx="6905878" cy="831600"/>
        </a:xfrm>
        <a:prstGeom prst="rect">
          <a:avLst/>
        </a:prstGeom>
        <a:solidFill>
          <a:schemeClr val="lt1">
            <a:alpha val="90000"/>
            <a:hueOff val="0"/>
            <a:satOff val="0"/>
            <a:lumOff val="0"/>
            <a:alphaOff val="0"/>
          </a:schemeClr>
        </a:solidFill>
        <a:ln w="19050" cap="flat" cmpd="sng" algn="ctr">
          <a:solidFill>
            <a:schemeClr val="bg2">
              <a:lumMod val="75000"/>
            </a:schemeClr>
          </a:solidFill>
          <a:prstDash val="solid"/>
          <a:miter lim="800000"/>
        </a:ln>
        <a:effectLst/>
      </dsp:spPr>
      <dsp:style>
        <a:lnRef idx="2">
          <a:scrgbClr r="0" g="0" b="0"/>
        </a:lnRef>
        <a:fillRef idx="1">
          <a:scrgbClr r="0" g="0" b="0"/>
        </a:fillRef>
        <a:effectRef idx="0">
          <a:scrgbClr r="0" g="0" b="0"/>
        </a:effectRef>
        <a:fontRef idx="minor"/>
      </dsp:style>
    </dsp:sp>
    <dsp:sp modelId="{7D12453A-63A3-4747-8486-03F647B1E00F}">
      <dsp:nvSpPr>
        <dsp:cNvPr id="0" name=""/>
        <dsp:cNvSpPr/>
      </dsp:nvSpPr>
      <dsp:spPr>
        <a:xfrm>
          <a:off x="345293" y="19448"/>
          <a:ext cx="4834114" cy="974160"/>
        </a:xfrm>
        <a:prstGeom prst="roundRect">
          <a:avLst/>
        </a:prstGeom>
        <a:solidFill>
          <a:schemeClr val="bg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Molecular Genetics</a:t>
          </a:r>
        </a:p>
      </dsp:txBody>
      <dsp:txXfrm>
        <a:off x="392848" y="67003"/>
        <a:ext cx="4739004" cy="879050"/>
      </dsp:txXfrm>
    </dsp:sp>
    <dsp:sp modelId="{845AFD6B-4B20-4A57-8199-4C577976DBF0}">
      <dsp:nvSpPr>
        <dsp:cNvPr id="0" name=""/>
        <dsp:cNvSpPr/>
      </dsp:nvSpPr>
      <dsp:spPr>
        <a:xfrm>
          <a:off x="0" y="2003409"/>
          <a:ext cx="6905878" cy="831600"/>
        </a:xfrm>
        <a:prstGeom prst="rect">
          <a:avLst/>
        </a:prstGeom>
        <a:solidFill>
          <a:schemeClr val="lt1">
            <a:alpha val="90000"/>
            <a:hueOff val="0"/>
            <a:satOff val="0"/>
            <a:lumOff val="0"/>
            <a:alphaOff val="0"/>
          </a:schemeClr>
        </a:solidFill>
        <a:ln w="19050" cap="flat" cmpd="sng" algn="ctr">
          <a:solidFill>
            <a:schemeClr val="bg2">
              <a:lumMod val="75000"/>
            </a:schemeClr>
          </a:solidFill>
          <a:prstDash val="solid"/>
          <a:miter lim="800000"/>
        </a:ln>
        <a:effectLst/>
      </dsp:spPr>
      <dsp:style>
        <a:lnRef idx="2">
          <a:scrgbClr r="0" g="0" b="0"/>
        </a:lnRef>
        <a:fillRef idx="1">
          <a:scrgbClr r="0" g="0" b="0"/>
        </a:fillRef>
        <a:effectRef idx="0">
          <a:scrgbClr r="0" g="0" b="0"/>
        </a:effectRef>
        <a:fontRef idx="minor"/>
      </dsp:style>
    </dsp:sp>
    <dsp:sp modelId="{F7EBD8D2-E149-4AC1-A4B8-36DFFE608706}">
      <dsp:nvSpPr>
        <dsp:cNvPr id="0" name=""/>
        <dsp:cNvSpPr/>
      </dsp:nvSpPr>
      <dsp:spPr>
        <a:xfrm>
          <a:off x="345293" y="1516329"/>
          <a:ext cx="4834114" cy="974160"/>
        </a:xfrm>
        <a:prstGeom prst="roundRect">
          <a:avLst/>
        </a:prstGeom>
        <a:solidFill>
          <a:schemeClr val="bg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Mutations</a:t>
          </a:r>
        </a:p>
      </dsp:txBody>
      <dsp:txXfrm>
        <a:off x="392848" y="1563884"/>
        <a:ext cx="4739004" cy="879050"/>
      </dsp:txXfrm>
    </dsp:sp>
    <dsp:sp modelId="{62792BDA-7A27-4492-A517-3191986B834F}">
      <dsp:nvSpPr>
        <dsp:cNvPr id="0" name=""/>
        <dsp:cNvSpPr/>
      </dsp:nvSpPr>
      <dsp:spPr>
        <a:xfrm>
          <a:off x="0" y="3500289"/>
          <a:ext cx="6905878"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F6E6C8-24C5-43D4-9870-A8DDD9CBE53B}">
      <dsp:nvSpPr>
        <dsp:cNvPr id="0" name=""/>
        <dsp:cNvSpPr/>
      </dsp:nvSpPr>
      <dsp:spPr>
        <a:xfrm>
          <a:off x="345293" y="3013209"/>
          <a:ext cx="4834114"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718" tIns="0" rIns="182718" bIns="0" numCol="1" spcCol="1270" anchor="ctr" anchorCtr="0">
          <a:noAutofit/>
        </a:bodyPr>
        <a:lstStyle/>
        <a:p>
          <a:pPr marL="0" lvl="0" indent="0" algn="l" defTabSz="1466850">
            <a:lnSpc>
              <a:spcPct val="90000"/>
            </a:lnSpc>
            <a:spcBef>
              <a:spcPct val="0"/>
            </a:spcBef>
            <a:spcAft>
              <a:spcPct val="35000"/>
            </a:spcAft>
            <a:buNone/>
          </a:pPr>
          <a:r>
            <a:rPr lang="en-US" sz="3300" kern="1200"/>
            <a:t>Genomics</a:t>
          </a:r>
        </a:p>
      </dsp:txBody>
      <dsp:txXfrm>
        <a:off x="392848" y="3060764"/>
        <a:ext cx="4739004" cy="87905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27EB60-2617-4BDE-B8DB-EB2225D69CCC}" type="datetimeFigureOut">
              <a:rPr lang="en-US" smtClean="0"/>
              <a:t>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B0A6A1-AF2A-48F9-BE15-17D8ECC4B265}" type="slidenum">
              <a:rPr lang="en-US" smtClean="0"/>
              <a:t>‹#›</a:t>
            </a:fld>
            <a:endParaRPr lang="en-US"/>
          </a:p>
        </p:txBody>
      </p:sp>
    </p:spTree>
    <p:extLst>
      <p:ext uri="{BB962C8B-B14F-4D97-AF65-F5344CB8AC3E}">
        <p14:creationId xmlns:p14="http://schemas.microsoft.com/office/powerpoint/2010/main" val="1204859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 students know that the dominant allele is always capitalized while the lowercase gene is recessive</a:t>
            </a:r>
          </a:p>
          <a:p>
            <a:r>
              <a:rPr lang="en-US" dirty="0"/>
              <a:t>Ask students if the parents are homo or heterozygous, why?</a:t>
            </a:r>
          </a:p>
          <a:p>
            <a:r>
              <a:rPr lang="en-US" dirty="0"/>
              <a:t>Ask students to predict the outcome. </a:t>
            </a:r>
          </a:p>
        </p:txBody>
      </p:sp>
      <p:sp>
        <p:nvSpPr>
          <p:cNvPr id="4" name="Slide Number Placeholder 3"/>
          <p:cNvSpPr>
            <a:spLocks noGrp="1"/>
          </p:cNvSpPr>
          <p:nvPr>
            <p:ph type="sldNum" sz="quarter" idx="5"/>
          </p:nvPr>
        </p:nvSpPr>
        <p:spPr/>
        <p:txBody>
          <a:bodyPr/>
          <a:lstStyle/>
          <a:p>
            <a:fld id="{03B0A6A1-AF2A-48F9-BE15-17D8ECC4B265}" type="slidenum">
              <a:rPr lang="en-US" smtClean="0"/>
              <a:t>10</a:t>
            </a:fld>
            <a:endParaRPr lang="en-US"/>
          </a:p>
        </p:txBody>
      </p:sp>
    </p:spTree>
    <p:extLst>
      <p:ext uri="{BB962C8B-B14F-4D97-AF65-F5344CB8AC3E}">
        <p14:creationId xmlns:p14="http://schemas.microsoft.com/office/powerpoint/2010/main" val="1491467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how each of these can lead to cancer when dysregulated. </a:t>
            </a:r>
          </a:p>
        </p:txBody>
      </p:sp>
      <p:sp>
        <p:nvSpPr>
          <p:cNvPr id="4" name="Slide Number Placeholder 3"/>
          <p:cNvSpPr>
            <a:spLocks noGrp="1"/>
          </p:cNvSpPr>
          <p:nvPr>
            <p:ph type="sldNum" sz="quarter" idx="5"/>
          </p:nvPr>
        </p:nvSpPr>
        <p:spPr/>
        <p:txBody>
          <a:bodyPr/>
          <a:lstStyle/>
          <a:p>
            <a:fld id="{03B0A6A1-AF2A-48F9-BE15-17D8ECC4B265}" type="slidenum">
              <a:rPr lang="en-US" smtClean="0"/>
              <a:t>24</a:t>
            </a:fld>
            <a:endParaRPr lang="en-US"/>
          </a:p>
        </p:txBody>
      </p:sp>
    </p:spTree>
    <p:extLst>
      <p:ext uri="{BB962C8B-B14F-4D97-AF65-F5344CB8AC3E}">
        <p14:creationId xmlns:p14="http://schemas.microsoft.com/office/powerpoint/2010/main" val="186801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(put on slide) what type of mutation is KRAS G12C</a:t>
            </a:r>
          </a:p>
        </p:txBody>
      </p:sp>
      <p:sp>
        <p:nvSpPr>
          <p:cNvPr id="4" name="Slide Number Placeholder 3"/>
          <p:cNvSpPr>
            <a:spLocks noGrp="1"/>
          </p:cNvSpPr>
          <p:nvPr>
            <p:ph type="sldNum" sz="quarter" idx="5"/>
          </p:nvPr>
        </p:nvSpPr>
        <p:spPr/>
        <p:txBody>
          <a:bodyPr/>
          <a:lstStyle/>
          <a:p>
            <a:fld id="{03B0A6A1-AF2A-48F9-BE15-17D8ECC4B265}" type="slidenum">
              <a:rPr lang="en-US" smtClean="0"/>
              <a:t>25</a:t>
            </a:fld>
            <a:endParaRPr lang="en-US"/>
          </a:p>
        </p:txBody>
      </p:sp>
    </p:spTree>
    <p:extLst>
      <p:ext uri="{BB962C8B-B14F-4D97-AF65-F5344CB8AC3E}">
        <p14:creationId xmlns:p14="http://schemas.microsoft.com/office/powerpoint/2010/main" val="1550569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what type of mutation a missense mutation is</a:t>
            </a:r>
          </a:p>
        </p:txBody>
      </p:sp>
      <p:sp>
        <p:nvSpPr>
          <p:cNvPr id="4" name="Slide Number Placeholder 3"/>
          <p:cNvSpPr>
            <a:spLocks noGrp="1"/>
          </p:cNvSpPr>
          <p:nvPr>
            <p:ph type="sldNum" sz="quarter" idx="5"/>
          </p:nvPr>
        </p:nvSpPr>
        <p:spPr/>
        <p:txBody>
          <a:bodyPr/>
          <a:lstStyle/>
          <a:p>
            <a:fld id="{03B0A6A1-AF2A-48F9-BE15-17D8ECC4B265}" type="slidenum">
              <a:rPr lang="en-US" smtClean="0"/>
              <a:t>26</a:t>
            </a:fld>
            <a:endParaRPr lang="en-US"/>
          </a:p>
        </p:txBody>
      </p:sp>
    </p:spTree>
    <p:extLst>
      <p:ext uri="{BB962C8B-B14F-4D97-AF65-F5344CB8AC3E}">
        <p14:creationId xmlns:p14="http://schemas.microsoft.com/office/powerpoint/2010/main" val="3719740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do you think happened when a cell cannot repair its mutations</a:t>
            </a:r>
          </a:p>
          <a:p>
            <a:endParaRPr lang="en-US" dirty="0"/>
          </a:p>
          <a:p>
            <a:r>
              <a:rPr lang="en-US" dirty="0"/>
              <a:t>BRCA1 – what type of mutation leads to a truncation?</a:t>
            </a:r>
          </a:p>
        </p:txBody>
      </p:sp>
      <p:sp>
        <p:nvSpPr>
          <p:cNvPr id="4" name="Slide Number Placeholder 3"/>
          <p:cNvSpPr>
            <a:spLocks noGrp="1"/>
          </p:cNvSpPr>
          <p:nvPr>
            <p:ph type="sldNum" sz="quarter" idx="5"/>
          </p:nvPr>
        </p:nvSpPr>
        <p:spPr/>
        <p:txBody>
          <a:bodyPr/>
          <a:lstStyle/>
          <a:p>
            <a:fld id="{03B0A6A1-AF2A-48F9-BE15-17D8ECC4B265}" type="slidenum">
              <a:rPr lang="en-US" smtClean="0"/>
              <a:t>27</a:t>
            </a:fld>
            <a:endParaRPr lang="en-US"/>
          </a:p>
        </p:txBody>
      </p:sp>
    </p:spTree>
    <p:extLst>
      <p:ext uri="{BB962C8B-B14F-4D97-AF65-F5344CB8AC3E}">
        <p14:creationId xmlns:p14="http://schemas.microsoft.com/office/powerpoint/2010/main" val="23940934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if they know</a:t>
            </a:r>
          </a:p>
        </p:txBody>
      </p:sp>
      <p:sp>
        <p:nvSpPr>
          <p:cNvPr id="4" name="Slide Number Placeholder 3"/>
          <p:cNvSpPr>
            <a:spLocks noGrp="1"/>
          </p:cNvSpPr>
          <p:nvPr>
            <p:ph type="sldNum" sz="quarter" idx="5"/>
          </p:nvPr>
        </p:nvSpPr>
        <p:spPr/>
        <p:txBody>
          <a:bodyPr/>
          <a:lstStyle/>
          <a:p>
            <a:fld id="{03B0A6A1-AF2A-48F9-BE15-17D8ECC4B265}" type="slidenum">
              <a:rPr lang="en-US" smtClean="0"/>
              <a:t>29</a:t>
            </a:fld>
            <a:endParaRPr lang="en-US"/>
          </a:p>
        </p:txBody>
      </p:sp>
    </p:spTree>
    <p:extLst>
      <p:ext uri="{BB962C8B-B14F-4D97-AF65-F5344CB8AC3E}">
        <p14:creationId xmlns:p14="http://schemas.microsoft.com/office/powerpoint/2010/main" val="3203311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364CC-AC2E-5CC4-C2DD-F3B7F9646A5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DA77287-43BD-8CB3-4CF4-E14896BD5B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49401FB-AF69-DDA4-3567-179692088EC2}"/>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5" name="Footer Placeholder 4">
            <a:extLst>
              <a:ext uri="{FF2B5EF4-FFF2-40B4-BE49-F238E27FC236}">
                <a16:creationId xmlns:a16="http://schemas.microsoft.com/office/drawing/2014/main" id="{CA3C3D07-F3BE-4DB9-14FC-2562F099D7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77CB18-95D9-2449-2F6E-F9FD348AE56E}"/>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4106493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90BFD-FBCB-1216-52B6-A79EC438C4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29A888-5E13-5251-E9D0-657CF9B0AE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02AD71-7798-830C-9099-89D9E7A41258}"/>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5" name="Footer Placeholder 4">
            <a:extLst>
              <a:ext uri="{FF2B5EF4-FFF2-40B4-BE49-F238E27FC236}">
                <a16:creationId xmlns:a16="http://schemas.microsoft.com/office/drawing/2014/main" id="{3DA87A37-A335-F035-730E-65B72093E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A93B9C-5713-70F0-5D86-FF91BD8F7AD6}"/>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763225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369E4-714F-7B21-28EC-D523FA8570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59F56A2-934C-01D5-6620-156A641D046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644610-B936-9D2F-C324-B422B90292FE}"/>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5" name="Footer Placeholder 4">
            <a:extLst>
              <a:ext uri="{FF2B5EF4-FFF2-40B4-BE49-F238E27FC236}">
                <a16:creationId xmlns:a16="http://schemas.microsoft.com/office/drawing/2014/main" id="{6BA00418-AADF-8A6E-FE2C-08A5031E6F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A73091-839B-9502-6B58-DB22EBDBB734}"/>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4003841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BCFEA-54C4-65BD-ACF1-E5EF813CB36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9F3E92D-4392-F0E2-296D-9AD4EBFED27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8131A9D-246F-E58A-C656-BB487EE522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22393DF-3A3E-994D-A7B8-51ECD35BA7FE}"/>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6" name="Footer Placeholder 5">
            <a:extLst>
              <a:ext uri="{FF2B5EF4-FFF2-40B4-BE49-F238E27FC236}">
                <a16:creationId xmlns:a16="http://schemas.microsoft.com/office/drawing/2014/main" id="{EE170D5D-6F8F-CBDC-D01A-4C9665FD37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3F1CF3-ABC6-C9AE-98DF-D8221248940D}"/>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3277477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7B24-F702-6B73-EB89-D83A2292B2D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124F0B1-037D-B0D2-45DE-89A106CBCD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7A8CFEF-28C9-F3FA-B139-FFFE0FFF986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1113656-04F1-5E82-F029-D4BC2FE526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996ABE-888A-9804-7825-B22C92620EC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FF68FA5-8E68-A053-C549-452104A2410F}"/>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8" name="Footer Placeholder 7">
            <a:extLst>
              <a:ext uri="{FF2B5EF4-FFF2-40B4-BE49-F238E27FC236}">
                <a16:creationId xmlns:a16="http://schemas.microsoft.com/office/drawing/2014/main" id="{97484EAE-EFD7-08AD-5F68-53D23381BD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88E42FF-DA63-517F-FF81-5E9733D3BA3A}"/>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1619255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4439B-721F-CDDA-DFAA-9A9E5D6FD9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03AB74A-F28B-E84C-BC48-711610FADA67}"/>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4" name="Footer Placeholder 3">
            <a:extLst>
              <a:ext uri="{FF2B5EF4-FFF2-40B4-BE49-F238E27FC236}">
                <a16:creationId xmlns:a16="http://schemas.microsoft.com/office/drawing/2014/main" id="{2F6144B0-6E4A-6B76-80C9-B9A13252F7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29BA17-D3E3-555A-44B4-3CD9AB601C53}"/>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3290559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149AA7-E916-750F-DD63-CB08D017570A}"/>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3" name="Footer Placeholder 2">
            <a:extLst>
              <a:ext uri="{FF2B5EF4-FFF2-40B4-BE49-F238E27FC236}">
                <a16:creationId xmlns:a16="http://schemas.microsoft.com/office/drawing/2014/main" id="{A1102A0B-661B-FBD8-060B-D6B1A94B202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98EC3E-DA0D-D045-33EE-A2A9FA44E110}"/>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3194482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3E7F0-882E-A5E0-8B8D-FCB359BC38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3884430-16B2-F8FF-9484-8DBF59B5E0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5791615-44C0-868B-3785-744164A8D3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9CB5AD-AB9F-8C37-DCA4-DB7644EF5A35}"/>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6" name="Footer Placeholder 5">
            <a:extLst>
              <a:ext uri="{FF2B5EF4-FFF2-40B4-BE49-F238E27FC236}">
                <a16:creationId xmlns:a16="http://schemas.microsoft.com/office/drawing/2014/main" id="{33E0A2BB-8724-EC64-B0AF-49EB738C4F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F076FA-9A81-4F7F-1AD5-E40A6701501C}"/>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1486919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2AFB9-0A11-3F18-4BDA-23A65735E6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97318D4-0C5C-144F-CDFE-793C361CA2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CC466BB-FA72-1798-DE20-32DB8728B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35AFE7-5EE7-C41C-41B1-85AE31DD5B8B}"/>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6" name="Footer Placeholder 5">
            <a:extLst>
              <a:ext uri="{FF2B5EF4-FFF2-40B4-BE49-F238E27FC236}">
                <a16:creationId xmlns:a16="http://schemas.microsoft.com/office/drawing/2014/main" id="{5F5BA52B-7643-CE1D-1690-CDC1B11EE5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3FFBBB-1A55-D363-614F-BF6C40DB48D9}"/>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1920655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72400-6331-DE03-E973-A5FD4E2AECA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DFF0A7-BC00-D7BC-BFE1-D46E2C38490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848635-23B3-36DC-4223-36CA2106B90C}"/>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5" name="Footer Placeholder 4">
            <a:extLst>
              <a:ext uri="{FF2B5EF4-FFF2-40B4-BE49-F238E27FC236}">
                <a16:creationId xmlns:a16="http://schemas.microsoft.com/office/drawing/2014/main" id="{2F3B4335-A5B0-6DF2-7ACA-E0CD31587C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17442-BEE4-4E23-8CAE-68A6F0825175}"/>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3013863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8DAE6A-B708-F6AC-7E8C-2FCE66B8B50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CEBAC97-C882-1AD7-EC9E-446378D396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521A4F-066B-FD8B-C694-D820745BF655}"/>
              </a:ext>
            </a:extLst>
          </p:cNvPr>
          <p:cNvSpPr>
            <a:spLocks noGrp="1"/>
          </p:cNvSpPr>
          <p:nvPr>
            <p:ph type="dt" sz="half" idx="10"/>
          </p:nvPr>
        </p:nvSpPr>
        <p:spPr/>
        <p:txBody>
          <a:bodyPr/>
          <a:lstStyle/>
          <a:p>
            <a:fld id="{E3465001-12E8-4175-9791-A869262F68FB}" type="datetimeFigureOut">
              <a:rPr lang="en-US" smtClean="0"/>
              <a:t>1/8/2026</a:t>
            </a:fld>
            <a:endParaRPr lang="en-US"/>
          </a:p>
        </p:txBody>
      </p:sp>
      <p:sp>
        <p:nvSpPr>
          <p:cNvPr id="5" name="Footer Placeholder 4">
            <a:extLst>
              <a:ext uri="{FF2B5EF4-FFF2-40B4-BE49-F238E27FC236}">
                <a16:creationId xmlns:a16="http://schemas.microsoft.com/office/drawing/2014/main" id="{B5545DE2-CB8A-DCAE-FA65-3BE9DB2DA0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68FFEB-C0E3-D4F2-EAEE-6B07DC0F6832}"/>
              </a:ext>
            </a:extLst>
          </p:cNvPr>
          <p:cNvSpPr>
            <a:spLocks noGrp="1"/>
          </p:cNvSpPr>
          <p:nvPr>
            <p:ph type="sldNum" sz="quarter" idx="12"/>
          </p:nvPr>
        </p:nvSpPr>
        <p:spPr/>
        <p:txBody>
          <a:bodyPr/>
          <a:lstStyle/>
          <a:p>
            <a:fld id="{8DAB3088-9DFC-49C7-BB7E-36A67F036FFE}" type="slidenum">
              <a:rPr lang="en-US" smtClean="0"/>
              <a:t>‹#›</a:t>
            </a:fld>
            <a:endParaRPr lang="en-US"/>
          </a:p>
        </p:txBody>
      </p:sp>
    </p:spTree>
    <p:extLst>
      <p:ext uri="{BB962C8B-B14F-4D97-AF65-F5344CB8AC3E}">
        <p14:creationId xmlns:p14="http://schemas.microsoft.com/office/powerpoint/2010/main" val="660498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54B718-D49D-9F76-709A-2E7E7DA132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43E7134-0458-1C77-C71D-9596406D30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6226729-AAD7-8380-7876-34CE6D3CA4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3465001-12E8-4175-9791-A869262F68FB}" type="datetimeFigureOut">
              <a:rPr lang="en-US" smtClean="0"/>
              <a:t>1/8/2026</a:t>
            </a:fld>
            <a:endParaRPr lang="en-US"/>
          </a:p>
        </p:txBody>
      </p:sp>
      <p:sp>
        <p:nvSpPr>
          <p:cNvPr id="5" name="Footer Placeholder 4">
            <a:extLst>
              <a:ext uri="{FF2B5EF4-FFF2-40B4-BE49-F238E27FC236}">
                <a16:creationId xmlns:a16="http://schemas.microsoft.com/office/drawing/2014/main" id="{259D704D-7A11-F2DC-DD92-3C6B8E867B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42CF43E-81E5-03FF-DD37-70D336CC79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DAB3088-9DFC-49C7-BB7E-36A67F036FFE}" type="slidenum">
              <a:rPr lang="en-US" smtClean="0"/>
              <a:t>‹#›</a:t>
            </a:fld>
            <a:endParaRPr lang="en-US"/>
          </a:p>
        </p:txBody>
      </p:sp>
    </p:spTree>
    <p:extLst>
      <p:ext uri="{BB962C8B-B14F-4D97-AF65-F5344CB8AC3E}">
        <p14:creationId xmlns:p14="http://schemas.microsoft.com/office/powerpoint/2010/main" val="295670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54ACE-8E06-35FC-9245-4513119A8B66}"/>
              </a:ext>
            </a:extLst>
          </p:cNvPr>
          <p:cNvSpPr>
            <a:spLocks noGrp="1"/>
          </p:cNvSpPr>
          <p:nvPr>
            <p:ph type="ctrTitle"/>
          </p:nvPr>
        </p:nvSpPr>
        <p:spPr/>
        <p:txBody>
          <a:bodyPr/>
          <a:lstStyle/>
          <a:p>
            <a:r>
              <a:rPr lang="en-US" dirty="0"/>
              <a:t>SEP: Cancer as a Genetic Disease</a:t>
            </a:r>
          </a:p>
        </p:txBody>
      </p:sp>
      <p:sp>
        <p:nvSpPr>
          <p:cNvPr id="3" name="Subtitle 2">
            <a:extLst>
              <a:ext uri="{FF2B5EF4-FFF2-40B4-BE49-F238E27FC236}">
                <a16:creationId xmlns:a16="http://schemas.microsoft.com/office/drawing/2014/main" id="{0D060DE8-DE8C-B869-3C2E-7DD306C9991F}"/>
              </a:ext>
            </a:extLst>
          </p:cNvPr>
          <p:cNvSpPr>
            <a:spLocks noGrp="1"/>
          </p:cNvSpPr>
          <p:nvPr>
            <p:ph type="subTitle" idx="1"/>
          </p:nvPr>
        </p:nvSpPr>
        <p:spPr/>
        <p:txBody>
          <a:bodyPr/>
          <a:lstStyle/>
          <a:p>
            <a:r>
              <a:rPr lang="en-US" dirty="0"/>
              <a:t>Nicole Walker</a:t>
            </a:r>
          </a:p>
          <a:p>
            <a:r>
              <a:rPr lang="en-US" dirty="0"/>
              <a:t>January 7, 2026</a:t>
            </a:r>
          </a:p>
        </p:txBody>
      </p:sp>
    </p:spTree>
    <p:extLst>
      <p:ext uri="{BB962C8B-B14F-4D97-AF65-F5344CB8AC3E}">
        <p14:creationId xmlns:p14="http://schemas.microsoft.com/office/powerpoint/2010/main" val="1504950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78732E60-75F9-612E-816F-BF7715E03A9B}"/>
              </a:ext>
            </a:extLst>
          </p:cNvPr>
          <p:cNvCxnSpPr/>
          <p:nvPr/>
        </p:nvCxnSpPr>
        <p:spPr>
          <a:xfrm>
            <a:off x="560575" y="3522409"/>
            <a:ext cx="0" cy="1485900"/>
          </a:xfrm>
          <a:prstGeom prst="line">
            <a:avLst/>
          </a:prstGeom>
          <a:ln w="25400">
            <a:tailEnd type="oval" w="lg" len="lg"/>
          </a:ln>
        </p:spPr>
        <p:style>
          <a:lnRef idx="2">
            <a:schemeClr val="dk1"/>
          </a:lnRef>
          <a:fillRef idx="0">
            <a:schemeClr val="dk1"/>
          </a:fillRef>
          <a:effectRef idx="1">
            <a:schemeClr val="dk1"/>
          </a:effectRef>
          <a:fontRef idx="minor">
            <a:schemeClr val="tx1"/>
          </a:fontRef>
        </p:style>
      </p:cxnSp>
      <p:cxnSp>
        <p:nvCxnSpPr>
          <p:cNvPr id="10" name="Straight Connector 9">
            <a:extLst>
              <a:ext uri="{FF2B5EF4-FFF2-40B4-BE49-F238E27FC236}">
                <a16:creationId xmlns:a16="http://schemas.microsoft.com/office/drawing/2014/main" id="{E96CD629-6105-9842-3593-BE5C0C830C2F}"/>
              </a:ext>
            </a:extLst>
          </p:cNvPr>
          <p:cNvCxnSpPr>
            <a:cxnSpLocks/>
          </p:cNvCxnSpPr>
          <p:nvPr/>
        </p:nvCxnSpPr>
        <p:spPr>
          <a:xfrm flipV="1">
            <a:off x="2434199" y="1800225"/>
            <a:ext cx="0" cy="1485900"/>
          </a:xfrm>
          <a:prstGeom prst="line">
            <a:avLst/>
          </a:prstGeom>
          <a:ln w="25400">
            <a:tailEnd type="oval" w="lg" len="lg"/>
          </a:ln>
        </p:spPr>
        <p:style>
          <a:lnRef idx="2">
            <a:schemeClr val="dk1"/>
          </a:lnRef>
          <a:fillRef idx="0">
            <a:schemeClr val="dk1"/>
          </a:fillRef>
          <a:effectRef idx="1">
            <a:schemeClr val="dk1"/>
          </a:effectRef>
          <a:fontRef idx="minor">
            <a:schemeClr val="tx1"/>
          </a:fontRef>
        </p:style>
      </p:cxnSp>
      <p:cxnSp>
        <p:nvCxnSpPr>
          <p:cNvPr id="11" name="Straight Connector 10">
            <a:extLst>
              <a:ext uri="{FF2B5EF4-FFF2-40B4-BE49-F238E27FC236}">
                <a16:creationId xmlns:a16="http://schemas.microsoft.com/office/drawing/2014/main" id="{5C9FC29A-0032-A597-3CBD-1FF7BFC01A91}"/>
              </a:ext>
            </a:extLst>
          </p:cNvPr>
          <p:cNvCxnSpPr/>
          <p:nvPr/>
        </p:nvCxnSpPr>
        <p:spPr>
          <a:xfrm>
            <a:off x="4269402" y="3522409"/>
            <a:ext cx="0" cy="1485900"/>
          </a:xfrm>
          <a:prstGeom prst="line">
            <a:avLst/>
          </a:prstGeom>
          <a:ln w="25400">
            <a:tailEnd type="oval" w="lg" len="lg"/>
          </a:ln>
        </p:spPr>
        <p:style>
          <a:lnRef idx="2">
            <a:schemeClr val="dk1"/>
          </a:lnRef>
          <a:fillRef idx="0">
            <a:schemeClr val="dk1"/>
          </a:fillRef>
          <a:effectRef idx="1">
            <a:schemeClr val="dk1"/>
          </a:effectRef>
          <a:fontRef idx="minor">
            <a:schemeClr val="tx1"/>
          </a:fontRef>
        </p:style>
      </p:cxnSp>
      <p:cxnSp>
        <p:nvCxnSpPr>
          <p:cNvPr id="12" name="Straight Connector 11">
            <a:extLst>
              <a:ext uri="{FF2B5EF4-FFF2-40B4-BE49-F238E27FC236}">
                <a16:creationId xmlns:a16="http://schemas.microsoft.com/office/drawing/2014/main" id="{A52334E3-E55E-A1DE-D81B-9065EEB877AC}"/>
              </a:ext>
            </a:extLst>
          </p:cNvPr>
          <p:cNvCxnSpPr>
            <a:cxnSpLocks/>
          </p:cNvCxnSpPr>
          <p:nvPr/>
        </p:nvCxnSpPr>
        <p:spPr>
          <a:xfrm flipV="1">
            <a:off x="6096000" y="1800225"/>
            <a:ext cx="0" cy="1485900"/>
          </a:xfrm>
          <a:prstGeom prst="line">
            <a:avLst/>
          </a:prstGeom>
          <a:ln w="25400">
            <a:tailEnd type="oval" w="lg" len="lg"/>
          </a:ln>
        </p:spPr>
        <p:style>
          <a:lnRef idx="2">
            <a:schemeClr val="dk1"/>
          </a:lnRef>
          <a:fillRef idx="0">
            <a:schemeClr val="dk1"/>
          </a:fillRef>
          <a:effectRef idx="1">
            <a:schemeClr val="dk1"/>
          </a:effectRef>
          <a:fontRef idx="minor">
            <a:schemeClr val="tx1"/>
          </a:fontRef>
        </p:style>
      </p:cxnSp>
      <p:cxnSp>
        <p:nvCxnSpPr>
          <p:cNvPr id="13" name="Straight Connector 12">
            <a:extLst>
              <a:ext uri="{FF2B5EF4-FFF2-40B4-BE49-F238E27FC236}">
                <a16:creationId xmlns:a16="http://schemas.microsoft.com/office/drawing/2014/main" id="{FB607682-1550-1552-4CAA-3DF178209AB8}"/>
              </a:ext>
            </a:extLst>
          </p:cNvPr>
          <p:cNvCxnSpPr/>
          <p:nvPr/>
        </p:nvCxnSpPr>
        <p:spPr>
          <a:xfrm>
            <a:off x="7938888" y="3522409"/>
            <a:ext cx="0" cy="1485900"/>
          </a:xfrm>
          <a:prstGeom prst="line">
            <a:avLst/>
          </a:prstGeom>
          <a:ln w="25400">
            <a:tailEnd type="oval" w="lg" len="lg"/>
          </a:ln>
        </p:spPr>
        <p:style>
          <a:lnRef idx="2">
            <a:schemeClr val="dk1"/>
          </a:lnRef>
          <a:fillRef idx="0">
            <a:schemeClr val="dk1"/>
          </a:fillRef>
          <a:effectRef idx="1">
            <a:schemeClr val="dk1"/>
          </a:effectRef>
          <a:fontRef idx="minor">
            <a:schemeClr val="tx1"/>
          </a:fontRef>
        </p:style>
      </p:cxnSp>
      <p:cxnSp>
        <p:nvCxnSpPr>
          <p:cNvPr id="14" name="Straight Connector 13">
            <a:extLst>
              <a:ext uri="{FF2B5EF4-FFF2-40B4-BE49-F238E27FC236}">
                <a16:creationId xmlns:a16="http://schemas.microsoft.com/office/drawing/2014/main" id="{46391341-BC8D-B8EB-0310-81CBC7BAB85E}"/>
              </a:ext>
            </a:extLst>
          </p:cNvPr>
          <p:cNvCxnSpPr>
            <a:cxnSpLocks/>
          </p:cNvCxnSpPr>
          <p:nvPr/>
        </p:nvCxnSpPr>
        <p:spPr>
          <a:xfrm flipV="1">
            <a:off x="9743356" y="1800225"/>
            <a:ext cx="0" cy="1485900"/>
          </a:xfrm>
          <a:prstGeom prst="line">
            <a:avLst/>
          </a:prstGeom>
          <a:ln w="25400">
            <a:tailEnd type="oval" w="lg" len="lg"/>
          </a:ln>
        </p:spPr>
        <p:style>
          <a:lnRef idx="2">
            <a:schemeClr val="dk1"/>
          </a:lnRef>
          <a:fillRef idx="0">
            <a:schemeClr val="dk1"/>
          </a:fillRef>
          <a:effectRef idx="1">
            <a:schemeClr val="dk1"/>
          </a:effectRef>
          <a:fontRef idx="minor">
            <a:schemeClr val="tx1"/>
          </a:fontRef>
        </p:style>
      </p:cxnSp>
      <p:cxnSp>
        <p:nvCxnSpPr>
          <p:cNvPr id="16" name="Straight Connector 15">
            <a:extLst>
              <a:ext uri="{FF2B5EF4-FFF2-40B4-BE49-F238E27FC236}">
                <a16:creationId xmlns:a16="http://schemas.microsoft.com/office/drawing/2014/main" id="{80CDA6EF-88A6-3CF8-9D57-68017E8EF6B7}"/>
              </a:ext>
            </a:extLst>
          </p:cNvPr>
          <p:cNvCxnSpPr/>
          <p:nvPr/>
        </p:nvCxnSpPr>
        <p:spPr>
          <a:xfrm>
            <a:off x="11572155" y="3503899"/>
            <a:ext cx="0" cy="1485900"/>
          </a:xfrm>
          <a:prstGeom prst="line">
            <a:avLst/>
          </a:prstGeom>
          <a:ln w="25400">
            <a:tailEnd type="oval" w="lg" len="lg"/>
          </a:ln>
        </p:spPr>
        <p:style>
          <a:lnRef idx="2">
            <a:schemeClr val="dk1"/>
          </a:lnRef>
          <a:fillRef idx="0">
            <a:schemeClr val="dk1"/>
          </a:fillRef>
          <a:effectRef idx="1">
            <a:schemeClr val="dk1"/>
          </a:effectRef>
          <a:fontRef idx="minor">
            <a:schemeClr val="tx1"/>
          </a:fontRef>
        </p:style>
      </p:cxnSp>
      <p:grpSp>
        <p:nvGrpSpPr>
          <p:cNvPr id="7" name="Group 6">
            <a:extLst>
              <a:ext uri="{FF2B5EF4-FFF2-40B4-BE49-F238E27FC236}">
                <a16:creationId xmlns:a16="http://schemas.microsoft.com/office/drawing/2014/main" id="{5274EC95-0801-167E-B6D8-BEFA491F96D8}"/>
              </a:ext>
            </a:extLst>
          </p:cNvPr>
          <p:cNvGrpSpPr/>
          <p:nvPr/>
        </p:nvGrpSpPr>
        <p:grpSpPr>
          <a:xfrm>
            <a:off x="0" y="2543175"/>
            <a:ext cx="12192000" cy="1850231"/>
            <a:chOff x="0" y="2586037"/>
            <a:chExt cx="12108657" cy="1807369"/>
          </a:xfrm>
          <a:solidFill>
            <a:schemeClr val="tx2">
              <a:lumMod val="25000"/>
              <a:lumOff val="75000"/>
            </a:schemeClr>
          </a:solidFill>
        </p:grpSpPr>
        <p:sp>
          <p:nvSpPr>
            <p:cNvPr id="4" name="Double Wave 3">
              <a:extLst>
                <a:ext uri="{FF2B5EF4-FFF2-40B4-BE49-F238E27FC236}">
                  <a16:creationId xmlns:a16="http://schemas.microsoft.com/office/drawing/2014/main" id="{4C2E692D-E336-740F-03E1-633DC931C0AB}"/>
                </a:ext>
              </a:extLst>
            </p:cNvPr>
            <p:cNvSpPr/>
            <p:nvPr/>
          </p:nvSpPr>
          <p:spPr>
            <a:xfrm>
              <a:off x="0" y="2586037"/>
              <a:ext cx="4036219" cy="1807369"/>
            </a:xfrm>
            <a:prstGeom prst="doubleWav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ouble Wave 4">
              <a:extLst>
                <a:ext uri="{FF2B5EF4-FFF2-40B4-BE49-F238E27FC236}">
                  <a16:creationId xmlns:a16="http://schemas.microsoft.com/office/drawing/2014/main" id="{89349266-E4AC-EF49-F13D-A0E5136D7D77}"/>
                </a:ext>
              </a:extLst>
            </p:cNvPr>
            <p:cNvSpPr/>
            <p:nvPr/>
          </p:nvSpPr>
          <p:spPr>
            <a:xfrm>
              <a:off x="4036219" y="2586037"/>
              <a:ext cx="4036219" cy="1807369"/>
            </a:xfrm>
            <a:prstGeom prst="doubleWav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uble Wave 5">
              <a:extLst>
                <a:ext uri="{FF2B5EF4-FFF2-40B4-BE49-F238E27FC236}">
                  <a16:creationId xmlns:a16="http://schemas.microsoft.com/office/drawing/2014/main" id="{AFC74BC7-591E-0A7A-BCBE-52EDEFEE4A42}"/>
                </a:ext>
              </a:extLst>
            </p:cNvPr>
            <p:cNvSpPr/>
            <p:nvPr/>
          </p:nvSpPr>
          <p:spPr>
            <a:xfrm>
              <a:off x="8072438" y="2586037"/>
              <a:ext cx="4036219" cy="1807369"/>
            </a:xfrm>
            <a:prstGeom prst="doubleWav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Box 16">
            <a:extLst>
              <a:ext uri="{FF2B5EF4-FFF2-40B4-BE49-F238E27FC236}">
                <a16:creationId xmlns:a16="http://schemas.microsoft.com/office/drawing/2014/main" id="{0E4DD512-3C81-B51E-594B-4EF669B64568}"/>
              </a:ext>
            </a:extLst>
          </p:cNvPr>
          <p:cNvSpPr txBox="1"/>
          <p:nvPr/>
        </p:nvSpPr>
        <p:spPr>
          <a:xfrm>
            <a:off x="619844" y="4393406"/>
            <a:ext cx="1506067" cy="646331"/>
          </a:xfrm>
          <a:prstGeom prst="rect">
            <a:avLst/>
          </a:prstGeom>
          <a:noFill/>
        </p:spPr>
        <p:txBody>
          <a:bodyPr wrap="square" rtlCol="0">
            <a:spAutoFit/>
          </a:bodyPr>
          <a:lstStyle/>
          <a:p>
            <a:r>
              <a:rPr lang="en-US" dirty="0"/>
              <a:t>Born and raised in NJ</a:t>
            </a:r>
          </a:p>
        </p:txBody>
      </p:sp>
      <p:sp>
        <p:nvSpPr>
          <p:cNvPr id="18" name="TextBox 17">
            <a:extLst>
              <a:ext uri="{FF2B5EF4-FFF2-40B4-BE49-F238E27FC236}">
                <a16:creationId xmlns:a16="http://schemas.microsoft.com/office/drawing/2014/main" id="{06A32158-AD1C-5C45-0F03-2C9589C0A9AF}"/>
              </a:ext>
            </a:extLst>
          </p:cNvPr>
          <p:cNvSpPr txBox="1"/>
          <p:nvPr/>
        </p:nvSpPr>
        <p:spPr>
          <a:xfrm>
            <a:off x="10329659" y="4502832"/>
            <a:ext cx="1149185" cy="923330"/>
          </a:xfrm>
          <a:prstGeom prst="rect">
            <a:avLst/>
          </a:prstGeom>
          <a:noFill/>
        </p:spPr>
        <p:txBody>
          <a:bodyPr wrap="square" rtlCol="0">
            <a:spAutoFit/>
          </a:bodyPr>
          <a:lstStyle/>
          <a:p>
            <a:r>
              <a:rPr lang="en-US" dirty="0"/>
              <a:t>PhD in Chemical Biology</a:t>
            </a:r>
          </a:p>
        </p:txBody>
      </p:sp>
      <p:sp>
        <p:nvSpPr>
          <p:cNvPr id="19" name="TextBox 18">
            <a:extLst>
              <a:ext uri="{FF2B5EF4-FFF2-40B4-BE49-F238E27FC236}">
                <a16:creationId xmlns:a16="http://schemas.microsoft.com/office/drawing/2014/main" id="{8CACBB09-5B93-DF87-A898-F5A4DF1A0335}"/>
              </a:ext>
            </a:extLst>
          </p:cNvPr>
          <p:cNvSpPr txBox="1"/>
          <p:nvPr/>
        </p:nvSpPr>
        <p:spPr>
          <a:xfrm>
            <a:off x="9757800" y="1932412"/>
            <a:ext cx="1937291" cy="646331"/>
          </a:xfrm>
          <a:prstGeom prst="rect">
            <a:avLst/>
          </a:prstGeom>
          <a:noFill/>
        </p:spPr>
        <p:txBody>
          <a:bodyPr wrap="square" rtlCol="0">
            <a:spAutoFit/>
          </a:bodyPr>
          <a:lstStyle/>
          <a:p>
            <a:r>
              <a:rPr lang="en-US" dirty="0" err="1"/>
              <a:t>Postbacc</a:t>
            </a:r>
            <a:r>
              <a:rPr lang="en-US" dirty="0"/>
              <a:t> as part of </a:t>
            </a:r>
            <a:r>
              <a:rPr lang="en-US" dirty="0" err="1"/>
              <a:t>PennPREP</a:t>
            </a:r>
            <a:endParaRPr lang="en-US" dirty="0"/>
          </a:p>
        </p:txBody>
      </p:sp>
      <p:sp>
        <p:nvSpPr>
          <p:cNvPr id="20" name="TextBox 19">
            <a:extLst>
              <a:ext uri="{FF2B5EF4-FFF2-40B4-BE49-F238E27FC236}">
                <a16:creationId xmlns:a16="http://schemas.microsoft.com/office/drawing/2014/main" id="{5DE8620B-30F8-49EF-9965-8F90A0BF6BDB}"/>
              </a:ext>
            </a:extLst>
          </p:cNvPr>
          <p:cNvSpPr txBox="1"/>
          <p:nvPr/>
        </p:nvSpPr>
        <p:spPr>
          <a:xfrm>
            <a:off x="7942643" y="4457617"/>
            <a:ext cx="1539454" cy="369332"/>
          </a:xfrm>
          <a:prstGeom prst="rect">
            <a:avLst/>
          </a:prstGeom>
          <a:noFill/>
        </p:spPr>
        <p:txBody>
          <a:bodyPr wrap="square" rtlCol="0">
            <a:spAutoFit/>
          </a:bodyPr>
          <a:lstStyle/>
          <a:p>
            <a:r>
              <a:rPr lang="en-US" dirty="0"/>
              <a:t>REU at </a:t>
            </a:r>
            <a:r>
              <a:rPr lang="en-US" dirty="0" err="1"/>
              <a:t>UMich</a:t>
            </a:r>
            <a:endParaRPr lang="en-US" dirty="0"/>
          </a:p>
        </p:txBody>
      </p:sp>
      <p:sp>
        <p:nvSpPr>
          <p:cNvPr id="21" name="TextBox 20">
            <a:extLst>
              <a:ext uri="{FF2B5EF4-FFF2-40B4-BE49-F238E27FC236}">
                <a16:creationId xmlns:a16="http://schemas.microsoft.com/office/drawing/2014/main" id="{87DE4A55-0A75-5684-5FEB-2F39D3F5682D}"/>
              </a:ext>
            </a:extLst>
          </p:cNvPr>
          <p:cNvSpPr txBox="1"/>
          <p:nvPr/>
        </p:nvSpPr>
        <p:spPr>
          <a:xfrm>
            <a:off x="6071733" y="1928272"/>
            <a:ext cx="1539454" cy="646331"/>
          </a:xfrm>
          <a:prstGeom prst="rect">
            <a:avLst/>
          </a:prstGeom>
          <a:noFill/>
        </p:spPr>
        <p:txBody>
          <a:bodyPr wrap="square" rtlCol="0">
            <a:spAutoFit/>
          </a:bodyPr>
          <a:lstStyle/>
          <a:p>
            <a:r>
              <a:rPr lang="en-US" dirty="0"/>
              <a:t>Study abroad in Trinidad</a:t>
            </a:r>
          </a:p>
        </p:txBody>
      </p:sp>
      <p:sp>
        <p:nvSpPr>
          <p:cNvPr id="22" name="TextBox 21">
            <a:extLst>
              <a:ext uri="{FF2B5EF4-FFF2-40B4-BE49-F238E27FC236}">
                <a16:creationId xmlns:a16="http://schemas.microsoft.com/office/drawing/2014/main" id="{70E5882B-CE35-D2E3-7125-0C14C5252DEE}"/>
              </a:ext>
            </a:extLst>
          </p:cNvPr>
          <p:cNvSpPr txBox="1"/>
          <p:nvPr/>
        </p:nvSpPr>
        <p:spPr>
          <a:xfrm>
            <a:off x="4302591" y="4377692"/>
            <a:ext cx="1769137" cy="923330"/>
          </a:xfrm>
          <a:prstGeom prst="rect">
            <a:avLst/>
          </a:prstGeom>
          <a:noFill/>
        </p:spPr>
        <p:txBody>
          <a:bodyPr wrap="square" rtlCol="0">
            <a:spAutoFit/>
          </a:bodyPr>
          <a:lstStyle/>
          <a:p>
            <a:r>
              <a:rPr lang="en-US" dirty="0"/>
              <a:t>Undergraduate at University of Richmond</a:t>
            </a:r>
          </a:p>
        </p:txBody>
      </p:sp>
      <p:sp>
        <p:nvSpPr>
          <p:cNvPr id="23" name="TextBox 22">
            <a:extLst>
              <a:ext uri="{FF2B5EF4-FFF2-40B4-BE49-F238E27FC236}">
                <a16:creationId xmlns:a16="http://schemas.microsoft.com/office/drawing/2014/main" id="{F6A50CC6-1FB0-E228-46F7-2FB48F603854}"/>
              </a:ext>
            </a:extLst>
          </p:cNvPr>
          <p:cNvSpPr txBox="1"/>
          <p:nvPr/>
        </p:nvSpPr>
        <p:spPr>
          <a:xfrm>
            <a:off x="2446834" y="1651273"/>
            <a:ext cx="1769137" cy="923330"/>
          </a:xfrm>
          <a:prstGeom prst="rect">
            <a:avLst/>
          </a:prstGeom>
          <a:noFill/>
        </p:spPr>
        <p:txBody>
          <a:bodyPr wrap="square" rtlCol="0">
            <a:spAutoFit/>
          </a:bodyPr>
          <a:lstStyle/>
          <a:p>
            <a:r>
              <a:rPr lang="en-US" dirty="0"/>
              <a:t>High school research experiences</a:t>
            </a:r>
          </a:p>
        </p:txBody>
      </p:sp>
      <p:sp>
        <p:nvSpPr>
          <p:cNvPr id="31" name="Title 1">
            <a:extLst>
              <a:ext uri="{FF2B5EF4-FFF2-40B4-BE49-F238E27FC236}">
                <a16:creationId xmlns:a16="http://schemas.microsoft.com/office/drawing/2014/main" id="{654DCA3B-4020-63CE-5005-ED3C48987663}"/>
              </a:ext>
            </a:extLst>
          </p:cNvPr>
          <p:cNvSpPr txBox="1">
            <a:spLocks/>
          </p:cNvSpPr>
          <p:nvPr/>
        </p:nvSpPr>
        <p:spPr>
          <a:xfrm>
            <a:off x="7873321" y="3047703"/>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E</a:t>
            </a:r>
          </a:p>
        </p:txBody>
      </p:sp>
      <p:sp>
        <p:nvSpPr>
          <p:cNvPr id="2" name="Title 1">
            <a:extLst>
              <a:ext uri="{FF2B5EF4-FFF2-40B4-BE49-F238E27FC236}">
                <a16:creationId xmlns:a16="http://schemas.microsoft.com/office/drawing/2014/main" id="{EB79EAC0-2894-485A-11D2-3216CC369001}"/>
              </a:ext>
            </a:extLst>
          </p:cNvPr>
          <p:cNvSpPr>
            <a:spLocks noGrp="1"/>
          </p:cNvSpPr>
          <p:nvPr>
            <p:ph type="title"/>
          </p:nvPr>
        </p:nvSpPr>
        <p:spPr>
          <a:xfrm>
            <a:off x="660530" y="2859627"/>
            <a:ext cx="679428" cy="1325563"/>
          </a:xfrm>
        </p:spPr>
        <p:txBody>
          <a:bodyPr/>
          <a:lstStyle/>
          <a:p>
            <a:r>
              <a:rPr lang="en-US" b="1" dirty="0">
                <a:solidFill>
                  <a:schemeClr val="accent5">
                    <a:lumMod val="75000"/>
                  </a:schemeClr>
                </a:solidFill>
              </a:rPr>
              <a:t>M</a:t>
            </a:r>
          </a:p>
        </p:txBody>
      </p:sp>
      <p:sp>
        <p:nvSpPr>
          <p:cNvPr id="24" name="Title 1">
            <a:extLst>
              <a:ext uri="{FF2B5EF4-FFF2-40B4-BE49-F238E27FC236}">
                <a16:creationId xmlns:a16="http://schemas.microsoft.com/office/drawing/2014/main" id="{99F0BDB2-3F2A-EABF-CEBE-D19E67BF2998}"/>
              </a:ext>
            </a:extLst>
          </p:cNvPr>
          <p:cNvSpPr txBox="1">
            <a:spLocks/>
          </p:cNvSpPr>
          <p:nvPr/>
        </p:nvSpPr>
        <p:spPr>
          <a:xfrm>
            <a:off x="1715431" y="2696368"/>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Y</a:t>
            </a:r>
          </a:p>
        </p:txBody>
      </p:sp>
      <p:sp>
        <p:nvSpPr>
          <p:cNvPr id="25" name="Title 1">
            <a:extLst>
              <a:ext uri="{FF2B5EF4-FFF2-40B4-BE49-F238E27FC236}">
                <a16:creationId xmlns:a16="http://schemas.microsoft.com/office/drawing/2014/main" id="{20229707-2459-8036-127B-351F0D70AACB}"/>
              </a:ext>
            </a:extLst>
          </p:cNvPr>
          <p:cNvSpPr txBox="1">
            <a:spLocks/>
          </p:cNvSpPr>
          <p:nvPr/>
        </p:nvSpPr>
        <p:spPr>
          <a:xfrm>
            <a:off x="8390134" y="2623343"/>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Y</a:t>
            </a:r>
          </a:p>
        </p:txBody>
      </p:sp>
      <p:sp>
        <p:nvSpPr>
          <p:cNvPr id="26" name="Title 1">
            <a:extLst>
              <a:ext uri="{FF2B5EF4-FFF2-40B4-BE49-F238E27FC236}">
                <a16:creationId xmlns:a16="http://schemas.microsoft.com/office/drawing/2014/main" id="{2437E5B1-6E93-67BB-A0C2-BA698B98DBA8}"/>
              </a:ext>
            </a:extLst>
          </p:cNvPr>
          <p:cNvSpPr txBox="1">
            <a:spLocks/>
          </p:cNvSpPr>
          <p:nvPr/>
        </p:nvSpPr>
        <p:spPr>
          <a:xfrm>
            <a:off x="4439473" y="2769276"/>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J</a:t>
            </a:r>
          </a:p>
        </p:txBody>
      </p:sp>
      <p:sp>
        <p:nvSpPr>
          <p:cNvPr id="27" name="Title 1">
            <a:extLst>
              <a:ext uri="{FF2B5EF4-FFF2-40B4-BE49-F238E27FC236}">
                <a16:creationId xmlns:a16="http://schemas.microsoft.com/office/drawing/2014/main" id="{05DE3D09-8F07-6084-9435-7D83F9AE7102}"/>
              </a:ext>
            </a:extLst>
          </p:cNvPr>
          <p:cNvSpPr txBox="1">
            <a:spLocks/>
          </p:cNvSpPr>
          <p:nvPr/>
        </p:nvSpPr>
        <p:spPr>
          <a:xfrm>
            <a:off x="5118901" y="3132054"/>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O</a:t>
            </a:r>
          </a:p>
        </p:txBody>
      </p:sp>
      <p:sp>
        <p:nvSpPr>
          <p:cNvPr id="28" name="Title 1">
            <a:extLst>
              <a:ext uri="{FF2B5EF4-FFF2-40B4-BE49-F238E27FC236}">
                <a16:creationId xmlns:a16="http://schemas.microsoft.com/office/drawing/2014/main" id="{98EAF095-BF2F-1EDB-BB6D-7A17F1681298}"/>
              </a:ext>
            </a:extLst>
          </p:cNvPr>
          <p:cNvSpPr txBox="1">
            <a:spLocks/>
          </p:cNvSpPr>
          <p:nvPr/>
        </p:nvSpPr>
        <p:spPr>
          <a:xfrm>
            <a:off x="5814344" y="2696182"/>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U</a:t>
            </a:r>
          </a:p>
        </p:txBody>
      </p:sp>
      <p:sp>
        <p:nvSpPr>
          <p:cNvPr id="29" name="Title 1">
            <a:extLst>
              <a:ext uri="{FF2B5EF4-FFF2-40B4-BE49-F238E27FC236}">
                <a16:creationId xmlns:a16="http://schemas.microsoft.com/office/drawing/2014/main" id="{DF9A0A96-4A4E-EC08-E975-5141A063A682}"/>
              </a:ext>
            </a:extLst>
          </p:cNvPr>
          <p:cNvSpPr txBox="1">
            <a:spLocks/>
          </p:cNvSpPr>
          <p:nvPr/>
        </p:nvSpPr>
        <p:spPr>
          <a:xfrm>
            <a:off x="6493772" y="2957835"/>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R</a:t>
            </a:r>
          </a:p>
        </p:txBody>
      </p:sp>
      <p:sp>
        <p:nvSpPr>
          <p:cNvPr id="30" name="Title 1">
            <a:extLst>
              <a:ext uri="{FF2B5EF4-FFF2-40B4-BE49-F238E27FC236}">
                <a16:creationId xmlns:a16="http://schemas.microsoft.com/office/drawing/2014/main" id="{AB458619-6FF5-6DAA-BB7A-86F3F0F72487}"/>
              </a:ext>
            </a:extLst>
          </p:cNvPr>
          <p:cNvSpPr txBox="1">
            <a:spLocks/>
          </p:cNvSpPr>
          <p:nvPr/>
        </p:nvSpPr>
        <p:spPr>
          <a:xfrm>
            <a:off x="7149294" y="2602505"/>
            <a:ext cx="679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accent5">
                    <a:lumMod val="75000"/>
                  </a:schemeClr>
                </a:solidFill>
              </a:rPr>
              <a:t>N</a:t>
            </a:r>
          </a:p>
        </p:txBody>
      </p:sp>
      <p:pic>
        <p:nvPicPr>
          <p:cNvPr id="1026" name="Picture 2" descr="Tri-Institutional PhD Program in ...">
            <a:extLst>
              <a:ext uri="{FF2B5EF4-FFF2-40B4-BE49-F238E27FC236}">
                <a16:creationId xmlns:a16="http://schemas.microsoft.com/office/drawing/2014/main" id="{BCDD1625-C6E1-E311-EA92-CFB5833346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0054" y="5406702"/>
            <a:ext cx="1208397" cy="12083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group of people standing in a hallway&#10;&#10;Description automatically generated">
            <a:extLst>
              <a:ext uri="{FF2B5EF4-FFF2-40B4-BE49-F238E27FC236}">
                <a16:creationId xmlns:a16="http://schemas.microsoft.com/office/drawing/2014/main" id="{3FF23C70-93D6-45A4-3135-A8FE3115DE4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6250" b="1"/>
          <a:stretch/>
        </p:blipFill>
        <p:spPr bwMode="auto">
          <a:xfrm>
            <a:off x="664220" y="5038977"/>
            <a:ext cx="1814163" cy="178392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495FFF3D-B75F-EBAF-715B-CC99A20329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139" y="310590"/>
            <a:ext cx="1596358" cy="212847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9AE1B92E-BA9D-8055-51F5-C32191890BD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32101"/>
          <a:stretch/>
        </p:blipFill>
        <p:spPr bwMode="auto">
          <a:xfrm>
            <a:off x="4064000" y="5290921"/>
            <a:ext cx="1600678" cy="144912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West Indies at St. Augustine ...">
            <a:extLst>
              <a:ext uri="{FF2B5EF4-FFF2-40B4-BE49-F238E27FC236}">
                <a16:creationId xmlns:a16="http://schemas.microsoft.com/office/drawing/2014/main" id="{4B481B9A-E0AF-E3CD-5DF5-144AA319BD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29715" y="790093"/>
            <a:ext cx="1637414" cy="163741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B9775858-6500-AE7D-6A67-44F3A666F7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5981" y="4545051"/>
            <a:ext cx="1621067" cy="216142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1300126E-341F-5190-7475-73208A60BA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28000" y="552492"/>
            <a:ext cx="1444854" cy="1926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861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3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3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3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3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026"/>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7B90B-F804-C1C0-F2D8-50AC6BC39672}"/>
              </a:ext>
            </a:extLst>
          </p:cNvPr>
          <p:cNvSpPr>
            <a:spLocks noGrp="1"/>
          </p:cNvSpPr>
          <p:nvPr>
            <p:ph type="title"/>
          </p:nvPr>
        </p:nvSpPr>
        <p:spPr/>
        <p:txBody>
          <a:bodyPr/>
          <a:lstStyle/>
          <a:p>
            <a:r>
              <a:rPr lang="en-US" dirty="0"/>
              <a:t>Overview</a:t>
            </a:r>
          </a:p>
        </p:txBody>
      </p:sp>
      <p:graphicFrame>
        <p:nvGraphicFramePr>
          <p:cNvPr id="4" name="Content Placeholder 3">
            <a:extLst>
              <a:ext uri="{FF2B5EF4-FFF2-40B4-BE49-F238E27FC236}">
                <a16:creationId xmlns:a16="http://schemas.microsoft.com/office/drawing/2014/main" id="{13F3B2BB-E55B-C6C3-D0C0-503E0D2603AB}"/>
              </a:ext>
            </a:extLst>
          </p:cNvPr>
          <p:cNvGraphicFramePr>
            <a:graphicFrameLocks noGrp="1"/>
          </p:cNvGraphicFramePr>
          <p:nvPr>
            <p:ph idx="1"/>
            <p:extLst>
              <p:ext uri="{D42A27DB-BD31-4B8C-83A1-F6EECF244321}">
                <p14:modId xmlns:p14="http://schemas.microsoft.com/office/powerpoint/2010/main" val="1315429211"/>
              </p:ext>
            </p:extLst>
          </p:nvPr>
        </p:nvGraphicFramePr>
        <p:xfrm>
          <a:off x="838201" y="1825625"/>
          <a:ext cx="6905878"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2143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0B484-2A09-06F4-4A1D-473318DFFE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EAEFDB-3FF7-E9A8-EACD-B62F850A890C}"/>
              </a:ext>
            </a:extLst>
          </p:cNvPr>
          <p:cNvSpPr>
            <a:spLocks noGrp="1"/>
          </p:cNvSpPr>
          <p:nvPr>
            <p:ph type="title"/>
          </p:nvPr>
        </p:nvSpPr>
        <p:spPr/>
        <p:txBody>
          <a:bodyPr/>
          <a:lstStyle/>
          <a:p>
            <a:r>
              <a:rPr lang="en-US" dirty="0"/>
              <a:t>Overview</a:t>
            </a:r>
          </a:p>
        </p:txBody>
      </p:sp>
      <p:graphicFrame>
        <p:nvGraphicFramePr>
          <p:cNvPr id="4" name="Content Placeholder 3">
            <a:extLst>
              <a:ext uri="{FF2B5EF4-FFF2-40B4-BE49-F238E27FC236}">
                <a16:creationId xmlns:a16="http://schemas.microsoft.com/office/drawing/2014/main" id="{8FDB2C8A-BB88-2C68-4D62-C335A60C250E}"/>
              </a:ext>
            </a:extLst>
          </p:cNvPr>
          <p:cNvGraphicFramePr>
            <a:graphicFrameLocks noGrp="1"/>
          </p:cNvGraphicFramePr>
          <p:nvPr>
            <p:ph idx="1"/>
            <p:extLst>
              <p:ext uri="{D42A27DB-BD31-4B8C-83A1-F6EECF244321}">
                <p14:modId xmlns:p14="http://schemas.microsoft.com/office/powerpoint/2010/main" val="2822070170"/>
              </p:ext>
            </p:extLst>
          </p:nvPr>
        </p:nvGraphicFramePr>
        <p:xfrm>
          <a:off x="838201" y="1825625"/>
          <a:ext cx="6905878"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0202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FE306-C5AF-A2A3-8CF0-B2C6E2D32563}"/>
              </a:ext>
            </a:extLst>
          </p:cNvPr>
          <p:cNvSpPr>
            <a:spLocks noGrp="1"/>
          </p:cNvSpPr>
          <p:nvPr>
            <p:ph type="title"/>
          </p:nvPr>
        </p:nvSpPr>
        <p:spPr/>
        <p:txBody>
          <a:bodyPr/>
          <a:lstStyle/>
          <a:p>
            <a:r>
              <a:rPr lang="en-US" dirty="0"/>
              <a:t>Central Dogma of Biology</a:t>
            </a:r>
          </a:p>
        </p:txBody>
      </p:sp>
      <p:sp>
        <p:nvSpPr>
          <p:cNvPr id="3" name="Content Placeholder 2">
            <a:extLst>
              <a:ext uri="{FF2B5EF4-FFF2-40B4-BE49-F238E27FC236}">
                <a16:creationId xmlns:a16="http://schemas.microsoft.com/office/drawing/2014/main" id="{0BBAD858-75C4-EA29-1825-B28A6ADC2B33}"/>
              </a:ext>
            </a:extLst>
          </p:cNvPr>
          <p:cNvSpPr>
            <a:spLocks noGrp="1"/>
          </p:cNvSpPr>
          <p:nvPr>
            <p:ph idx="1"/>
          </p:nvPr>
        </p:nvSpPr>
        <p:spPr>
          <a:xfrm>
            <a:off x="838200" y="1690689"/>
            <a:ext cx="6019800" cy="4189412"/>
          </a:xfrm>
        </p:spPr>
        <p:txBody>
          <a:bodyPr>
            <a:normAutofit fontScale="85000" lnSpcReduction="20000"/>
          </a:bodyPr>
          <a:lstStyle/>
          <a:p>
            <a:pPr marL="0" indent="0">
              <a:buNone/>
            </a:pPr>
            <a:r>
              <a:rPr lang="en-US" dirty="0"/>
              <a:t>“Gene expression”</a:t>
            </a:r>
          </a:p>
          <a:p>
            <a:r>
              <a:rPr lang="en-US" b="1" dirty="0"/>
              <a:t>Gene: </a:t>
            </a:r>
            <a:r>
              <a:rPr lang="en-US" dirty="0"/>
              <a:t>A short segment of DNA that contains information to encode RNA molecules that make proteins</a:t>
            </a:r>
          </a:p>
          <a:p>
            <a:pPr lvl="1"/>
            <a:r>
              <a:rPr lang="en-US" dirty="0"/>
              <a:t>Determines traits or characteristics of an organism</a:t>
            </a:r>
          </a:p>
          <a:p>
            <a:pPr lvl="1"/>
            <a:r>
              <a:rPr lang="en-US" dirty="0"/>
              <a:t>Inherited from parents</a:t>
            </a:r>
          </a:p>
          <a:p>
            <a:r>
              <a:rPr lang="en-US" dirty="0"/>
              <a:t>Proteins dictate cell phenotype (characteristics and traits). Also important for:</a:t>
            </a:r>
          </a:p>
          <a:p>
            <a:pPr lvl="1"/>
            <a:r>
              <a:rPr lang="en-US" dirty="0"/>
              <a:t>Cell growth</a:t>
            </a:r>
          </a:p>
          <a:p>
            <a:pPr lvl="1"/>
            <a:r>
              <a:rPr lang="en-US" dirty="0"/>
              <a:t>Cell division</a:t>
            </a:r>
          </a:p>
          <a:p>
            <a:pPr lvl="1"/>
            <a:r>
              <a:rPr lang="en-US" dirty="0"/>
              <a:t>Cell death</a:t>
            </a:r>
          </a:p>
          <a:p>
            <a:pPr lvl="1"/>
            <a:r>
              <a:rPr lang="en-US" dirty="0"/>
              <a:t>Metabolism </a:t>
            </a:r>
          </a:p>
        </p:txBody>
      </p:sp>
      <p:pic>
        <p:nvPicPr>
          <p:cNvPr id="1026" name="Picture 2">
            <a:extLst>
              <a:ext uri="{FF2B5EF4-FFF2-40B4-BE49-F238E27FC236}">
                <a16:creationId xmlns:a16="http://schemas.microsoft.com/office/drawing/2014/main" id="{86F92B0F-A07F-A2AC-004D-A0A06B181E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2325" y="855578"/>
            <a:ext cx="3565523" cy="514684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E488F22-5FA4-72B0-9031-DE3FFA9DE99F}"/>
              </a:ext>
            </a:extLst>
          </p:cNvPr>
          <p:cNvSpPr txBox="1"/>
          <p:nvPr/>
        </p:nvSpPr>
        <p:spPr>
          <a:xfrm>
            <a:off x="838199" y="5905317"/>
            <a:ext cx="6334125" cy="523220"/>
          </a:xfrm>
          <a:prstGeom prst="rect">
            <a:avLst/>
          </a:prstGeom>
          <a:noFill/>
        </p:spPr>
        <p:txBody>
          <a:bodyPr wrap="square" rtlCol="0">
            <a:spAutoFit/>
          </a:bodyPr>
          <a:lstStyle/>
          <a:p>
            <a:r>
              <a:rPr lang="en-US" sz="2800" b="1" dirty="0"/>
              <a:t>Where are genes found in the cell?</a:t>
            </a:r>
          </a:p>
        </p:txBody>
      </p:sp>
      <p:sp>
        <p:nvSpPr>
          <p:cNvPr id="6" name="TextBox 5">
            <a:extLst>
              <a:ext uri="{FF2B5EF4-FFF2-40B4-BE49-F238E27FC236}">
                <a16:creationId xmlns:a16="http://schemas.microsoft.com/office/drawing/2014/main" id="{2E67E7E6-F4CE-D427-1ED8-A92E7C257FC1}"/>
              </a:ext>
            </a:extLst>
          </p:cNvPr>
          <p:cNvSpPr txBox="1"/>
          <p:nvPr/>
        </p:nvSpPr>
        <p:spPr>
          <a:xfrm>
            <a:off x="0" y="6567205"/>
            <a:ext cx="3002973" cy="246221"/>
          </a:xfrm>
          <a:prstGeom prst="rect">
            <a:avLst/>
          </a:prstGeom>
          <a:noFill/>
        </p:spPr>
        <p:txBody>
          <a:bodyPr wrap="square" rtlCol="0">
            <a:spAutoFit/>
          </a:bodyPr>
          <a:lstStyle/>
          <a:p>
            <a:r>
              <a:rPr lang="en-US" sz="1000" dirty="0"/>
              <a:t>“Central dogma of molecular biology”, </a:t>
            </a:r>
            <a:r>
              <a:rPr lang="en-US" sz="1000" dirty="0" err="1"/>
              <a:t>Labster</a:t>
            </a:r>
            <a:r>
              <a:rPr lang="en-US" sz="1000" dirty="0"/>
              <a:t>. </a:t>
            </a:r>
          </a:p>
        </p:txBody>
      </p:sp>
    </p:spTree>
    <p:extLst>
      <p:ext uri="{BB962C8B-B14F-4D97-AF65-F5344CB8AC3E}">
        <p14:creationId xmlns:p14="http://schemas.microsoft.com/office/powerpoint/2010/main" val="2276092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EE6FD-343B-4F56-12AD-CB148AF91268}"/>
              </a:ext>
            </a:extLst>
          </p:cNvPr>
          <p:cNvSpPr>
            <a:spLocks noGrp="1"/>
          </p:cNvSpPr>
          <p:nvPr>
            <p:ph type="title"/>
          </p:nvPr>
        </p:nvSpPr>
        <p:spPr/>
        <p:txBody>
          <a:bodyPr/>
          <a:lstStyle/>
          <a:p>
            <a:r>
              <a:rPr lang="en-US" dirty="0"/>
              <a:t>DNA is compacted into chromosomes and stored in the nucleus</a:t>
            </a:r>
          </a:p>
        </p:txBody>
      </p:sp>
      <p:pic>
        <p:nvPicPr>
          <p:cNvPr id="2054" name="Picture 6" descr="DNA Organization and The Cell Cycle – Easy Peasy All-in-One High School">
            <a:extLst>
              <a:ext uri="{FF2B5EF4-FFF2-40B4-BE49-F238E27FC236}">
                <a16:creationId xmlns:a16="http://schemas.microsoft.com/office/drawing/2014/main" id="{FDB3D26D-9A41-3A42-38AC-ECC3E7EC19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7050" y="1620044"/>
            <a:ext cx="6057900" cy="476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F724EE0-C34B-49DE-B4BD-0287E8AB4541}"/>
              </a:ext>
            </a:extLst>
          </p:cNvPr>
          <p:cNvSpPr txBox="1"/>
          <p:nvPr/>
        </p:nvSpPr>
        <p:spPr>
          <a:xfrm>
            <a:off x="0" y="6619009"/>
            <a:ext cx="5382491" cy="246221"/>
          </a:xfrm>
          <a:prstGeom prst="rect">
            <a:avLst/>
          </a:prstGeom>
          <a:noFill/>
        </p:spPr>
        <p:txBody>
          <a:bodyPr wrap="square" rtlCol="0">
            <a:spAutoFit/>
          </a:bodyPr>
          <a:lstStyle/>
          <a:p>
            <a:r>
              <a:rPr lang="en-US" sz="1000" dirty="0"/>
              <a:t>“DNA Organization and The Cell Cycle”, Easy </a:t>
            </a:r>
            <a:r>
              <a:rPr lang="en-US" sz="1000" dirty="0" err="1"/>
              <a:t>Peasy</a:t>
            </a:r>
            <a:r>
              <a:rPr lang="en-US" sz="1000" dirty="0"/>
              <a:t> All-In-One High School, Lee Giles, 2025. </a:t>
            </a:r>
          </a:p>
        </p:txBody>
      </p:sp>
      <p:grpSp>
        <p:nvGrpSpPr>
          <p:cNvPr id="8" name="Group 7">
            <a:extLst>
              <a:ext uri="{FF2B5EF4-FFF2-40B4-BE49-F238E27FC236}">
                <a16:creationId xmlns:a16="http://schemas.microsoft.com/office/drawing/2014/main" id="{ACC7C2C3-65F8-9842-1EDD-58507193C687}"/>
              </a:ext>
            </a:extLst>
          </p:cNvPr>
          <p:cNvGrpSpPr/>
          <p:nvPr/>
        </p:nvGrpSpPr>
        <p:grpSpPr>
          <a:xfrm>
            <a:off x="6345141" y="1620044"/>
            <a:ext cx="2258170" cy="577590"/>
            <a:chOff x="6345141" y="1620044"/>
            <a:chExt cx="2258170" cy="577590"/>
          </a:xfrm>
        </p:grpSpPr>
        <p:sp>
          <p:nvSpPr>
            <p:cNvPr id="4" name="TextBox 3">
              <a:extLst>
                <a:ext uri="{FF2B5EF4-FFF2-40B4-BE49-F238E27FC236}">
                  <a16:creationId xmlns:a16="http://schemas.microsoft.com/office/drawing/2014/main" id="{58A75797-EA1F-7E6B-0922-2BAC82D0F3F6}"/>
                </a:ext>
              </a:extLst>
            </p:cNvPr>
            <p:cNvSpPr txBox="1"/>
            <p:nvPr/>
          </p:nvSpPr>
          <p:spPr>
            <a:xfrm>
              <a:off x="6345141" y="1620044"/>
              <a:ext cx="2258170" cy="369332"/>
            </a:xfrm>
            <a:prstGeom prst="rect">
              <a:avLst/>
            </a:prstGeom>
            <a:noFill/>
          </p:spPr>
          <p:txBody>
            <a:bodyPr wrap="square" rtlCol="0">
              <a:spAutoFit/>
            </a:bodyPr>
            <a:lstStyle/>
            <a:p>
              <a:r>
                <a:rPr lang="en-US" b="1" dirty="0"/>
                <a:t>This is what I study!</a:t>
              </a:r>
            </a:p>
          </p:txBody>
        </p:sp>
        <p:cxnSp>
          <p:nvCxnSpPr>
            <p:cNvPr id="6" name="Straight Arrow Connector 5">
              <a:extLst>
                <a:ext uri="{FF2B5EF4-FFF2-40B4-BE49-F238E27FC236}">
                  <a16:creationId xmlns:a16="http://schemas.microsoft.com/office/drawing/2014/main" id="{07BC6C15-75C3-D101-154D-AF3EF614233E}"/>
                </a:ext>
              </a:extLst>
            </p:cNvPr>
            <p:cNvCxnSpPr>
              <a:cxnSpLocks/>
              <a:stCxn id="4" idx="2"/>
            </p:cNvCxnSpPr>
            <p:nvPr/>
          </p:nvCxnSpPr>
          <p:spPr>
            <a:xfrm flipH="1">
              <a:off x="7000155" y="1989376"/>
              <a:ext cx="474071" cy="20825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grpSp>
    </p:spTree>
    <p:extLst>
      <p:ext uri="{BB962C8B-B14F-4D97-AF65-F5344CB8AC3E}">
        <p14:creationId xmlns:p14="http://schemas.microsoft.com/office/powerpoint/2010/main" val="159768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320D5-1DF3-FA77-52A8-8D96499C01A4}"/>
              </a:ext>
            </a:extLst>
          </p:cNvPr>
          <p:cNvSpPr>
            <a:spLocks noGrp="1"/>
          </p:cNvSpPr>
          <p:nvPr>
            <p:ph type="title"/>
          </p:nvPr>
        </p:nvSpPr>
        <p:spPr/>
        <p:txBody>
          <a:bodyPr/>
          <a:lstStyle/>
          <a:p>
            <a:r>
              <a:rPr lang="en-US" dirty="0"/>
              <a:t>Humans have 23 pairs of chromosomes</a:t>
            </a:r>
          </a:p>
        </p:txBody>
      </p:sp>
      <p:pic>
        <p:nvPicPr>
          <p:cNvPr id="3076" name="Picture 4" descr="Karyotype: Definition, Purpose, Images">
            <a:extLst>
              <a:ext uri="{FF2B5EF4-FFF2-40B4-BE49-F238E27FC236}">
                <a16:creationId xmlns:a16="http://schemas.microsoft.com/office/drawing/2014/main" id="{903E5A56-8C38-80BF-D3A5-181D2618EF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3544" y="1460100"/>
            <a:ext cx="8466814" cy="475199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229CB87-F084-C8AC-08A9-42F4B20099C8}"/>
              </a:ext>
            </a:extLst>
          </p:cNvPr>
          <p:cNvSpPr txBox="1"/>
          <p:nvPr/>
        </p:nvSpPr>
        <p:spPr>
          <a:xfrm>
            <a:off x="389614" y="1757238"/>
            <a:ext cx="2456954" cy="2585323"/>
          </a:xfrm>
          <a:prstGeom prst="rect">
            <a:avLst/>
          </a:prstGeom>
          <a:noFill/>
        </p:spPr>
        <p:txBody>
          <a:bodyPr wrap="square" rtlCol="0">
            <a:spAutoFit/>
          </a:bodyPr>
          <a:lstStyle/>
          <a:p>
            <a:pPr marL="285750" indent="-285750">
              <a:buFont typeface="Arial" panose="020B0604020202020204" pitchFamily="34" charset="0"/>
              <a:buChar char="•"/>
            </a:pPr>
            <a:r>
              <a:rPr lang="en-US" dirty="0"/>
              <a:t>Humans have 46 chromosomes</a:t>
            </a:r>
          </a:p>
          <a:p>
            <a:pPr marL="742950" lvl="1" indent="-285750">
              <a:buFont typeface="Arial" panose="020B0604020202020204" pitchFamily="34" charset="0"/>
              <a:buChar char="•"/>
            </a:pPr>
            <a:r>
              <a:rPr lang="en-US" dirty="0"/>
              <a:t>23 pairs, one from each parent</a:t>
            </a:r>
          </a:p>
          <a:p>
            <a:pPr marL="285750" indent="-285750">
              <a:buFont typeface="Arial" panose="020B0604020202020204" pitchFamily="34" charset="0"/>
              <a:buChar char="•"/>
            </a:pPr>
            <a:r>
              <a:rPr lang="en-US" dirty="0"/>
              <a:t>Chromosomes help ensure that each cell has the correct amount of DNA</a:t>
            </a:r>
          </a:p>
        </p:txBody>
      </p:sp>
      <p:sp>
        <p:nvSpPr>
          <p:cNvPr id="5" name="TextBox 4">
            <a:extLst>
              <a:ext uri="{FF2B5EF4-FFF2-40B4-BE49-F238E27FC236}">
                <a16:creationId xmlns:a16="http://schemas.microsoft.com/office/drawing/2014/main" id="{6F6DB718-EDA8-E505-04C4-DA0AE32875B4}"/>
              </a:ext>
            </a:extLst>
          </p:cNvPr>
          <p:cNvSpPr txBox="1"/>
          <p:nvPr/>
        </p:nvSpPr>
        <p:spPr>
          <a:xfrm>
            <a:off x="0" y="6567055"/>
            <a:ext cx="5850082" cy="246221"/>
          </a:xfrm>
          <a:prstGeom prst="rect">
            <a:avLst/>
          </a:prstGeom>
          <a:noFill/>
        </p:spPr>
        <p:txBody>
          <a:bodyPr wrap="square" rtlCol="0">
            <a:spAutoFit/>
          </a:bodyPr>
          <a:lstStyle/>
          <a:p>
            <a:r>
              <a:rPr lang="en-US" sz="1000" dirty="0"/>
              <a:t>“Understanding Karyotypes and Reasons for </a:t>
            </a:r>
            <a:r>
              <a:rPr lang="en-US" sz="1000" dirty="0" err="1"/>
              <a:t>Geneetic</a:t>
            </a:r>
            <a:r>
              <a:rPr lang="en-US" sz="1000" dirty="0"/>
              <a:t> Testing”, </a:t>
            </a:r>
            <a:r>
              <a:rPr lang="en-US" sz="1000" dirty="0" err="1"/>
              <a:t>healthgrades</a:t>
            </a:r>
            <a:r>
              <a:rPr lang="en-US" sz="1000" dirty="0"/>
              <a:t>, Dan </a:t>
            </a:r>
            <a:r>
              <a:rPr lang="en-US" sz="1000" dirty="0" err="1"/>
              <a:t>Amakwah</a:t>
            </a:r>
            <a:r>
              <a:rPr lang="en-US" sz="1000" dirty="0"/>
              <a:t>, 2022.</a:t>
            </a:r>
          </a:p>
        </p:txBody>
      </p:sp>
    </p:spTree>
    <p:extLst>
      <p:ext uri="{BB962C8B-B14F-4D97-AF65-F5344CB8AC3E}">
        <p14:creationId xmlns:p14="http://schemas.microsoft.com/office/powerpoint/2010/main" val="397895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4D33C-7F2F-75BB-052C-7FFEDE117223}"/>
              </a:ext>
            </a:extLst>
          </p:cNvPr>
          <p:cNvSpPr>
            <a:spLocks noGrp="1"/>
          </p:cNvSpPr>
          <p:nvPr>
            <p:ph type="title"/>
          </p:nvPr>
        </p:nvSpPr>
        <p:spPr/>
        <p:txBody>
          <a:bodyPr/>
          <a:lstStyle/>
          <a:p>
            <a:r>
              <a:rPr lang="en-US" dirty="0"/>
              <a:t>The foundation of cancer biology lies in </a:t>
            </a:r>
            <a:r>
              <a:rPr lang="en-US" u="sng" dirty="0"/>
              <a:t>two key concepts</a:t>
            </a:r>
            <a:endParaRPr lang="en-US" dirty="0"/>
          </a:p>
        </p:txBody>
      </p:sp>
      <p:sp>
        <p:nvSpPr>
          <p:cNvPr id="6" name="Freeform: Shape 5">
            <a:extLst>
              <a:ext uri="{FF2B5EF4-FFF2-40B4-BE49-F238E27FC236}">
                <a16:creationId xmlns:a16="http://schemas.microsoft.com/office/drawing/2014/main" id="{902D51C2-F304-187D-76AE-A8352A3EB0DD}"/>
              </a:ext>
            </a:extLst>
          </p:cNvPr>
          <p:cNvSpPr/>
          <p:nvPr/>
        </p:nvSpPr>
        <p:spPr>
          <a:xfrm>
            <a:off x="838200" y="1825625"/>
            <a:ext cx="10515600" cy="2071559"/>
          </a:xfrm>
          <a:custGeom>
            <a:avLst/>
            <a:gdLst>
              <a:gd name="connsiteX0" fmla="*/ 0 w 10515600"/>
              <a:gd name="connsiteY0" fmla="*/ 207156 h 2071559"/>
              <a:gd name="connsiteX1" fmla="*/ 207156 w 10515600"/>
              <a:gd name="connsiteY1" fmla="*/ 0 h 2071559"/>
              <a:gd name="connsiteX2" fmla="*/ 10308444 w 10515600"/>
              <a:gd name="connsiteY2" fmla="*/ 0 h 2071559"/>
              <a:gd name="connsiteX3" fmla="*/ 10515600 w 10515600"/>
              <a:gd name="connsiteY3" fmla="*/ 207156 h 2071559"/>
              <a:gd name="connsiteX4" fmla="*/ 10515600 w 10515600"/>
              <a:gd name="connsiteY4" fmla="*/ 1864403 h 2071559"/>
              <a:gd name="connsiteX5" fmla="*/ 10308444 w 10515600"/>
              <a:gd name="connsiteY5" fmla="*/ 2071559 h 2071559"/>
              <a:gd name="connsiteX6" fmla="*/ 207156 w 10515600"/>
              <a:gd name="connsiteY6" fmla="*/ 2071559 h 2071559"/>
              <a:gd name="connsiteX7" fmla="*/ 0 w 10515600"/>
              <a:gd name="connsiteY7" fmla="*/ 1864403 h 2071559"/>
              <a:gd name="connsiteX8" fmla="*/ 0 w 10515600"/>
              <a:gd name="connsiteY8" fmla="*/ 207156 h 2071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15600" h="2071559">
                <a:moveTo>
                  <a:pt x="0" y="207156"/>
                </a:moveTo>
                <a:cubicBezTo>
                  <a:pt x="0" y="92747"/>
                  <a:pt x="92747" y="0"/>
                  <a:pt x="207156" y="0"/>
                </a:cubicBezTo>
                <a:lnTo>
                  <a:pt x="10308444" y="0"/>
                </a:lnTo>
                <a:cubicBezTo>
                  <a:pt x="10422853" y="0"/>
                  <a:pt x="10515600" y="92747"/>
                  <a:pt x="10515600" y="207156"/>
                </a:cubicBezTo>
                <a:lnTo>
                  <a:pt x="10515600" y="1864403"/>
                </a:lnTo>
                <a:cubicBezTo>
                  <a:pt x="10515600" y="1978812"/>
                  <a:pt x="10422853" y="2071559"/>
                  <a:pt x="10308444" y="2071559"/>
                </a:cubicBezTo>
                <a:lnTo>
                  <a:pt x="207156" y="2071559"/>
                </a:lnTo>
                <a:cubicBezTo>
                  <a:pt x="92747" y="2071559"/>
                  <a:pt x="0" y="1978812"/>
                  <a:pt x="0" y="1864403"/>
                </a:cubicBezTo>
                <a:lnTo>
                  <a:pt x="0" y="20715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16955" tIns="106680" rIns="106681" bIns="106680" numCol="1" spcCol="1270" anchor="t" anchorCtr="0">
            <a:noAutofit/>
          </a:bodyPr>
          <a:lstStyle/>
          <a:p>
            <a:pPr marL="0" lvl="0" indent="0" algn="l" defTabSz="1244600">
              <a:lnSpc>
                <a:spcPct val="90000"/>
              </a:lnSpc>
              <a:spcBef>
                <a:spcPct val="0"/>
              </a:spcBef>
              <a:spcAft>
                <a:spcPct val="35000"/>
              </a:spcAft>
              <a:buNone/>
            </a:pPr>
            <a:r>
              <a:rPr lang="en-US" sz="2800" b="1" kern="1200" dirty="0"/>
              <a:t>Mendelian Genetics</a:t>
            </a:r>
          </a:p>
          <a:p>
            <a:pPr marL="228600" lvl="1" indent="-228600" algn="l" defTabSz="977900">
              <a:lnSpc>
                <a:spcPct val="90000"/>
              </a:lnSpc>
              <a:spcBef>
                <a:spcPct val="0"/>
              </a:spcBef>
              <a:spcAft>
                <a:spcPct val="15000"/>
              </a:spcAft>
              <a:buChar char="•"/>
            </a:pPr>
            <a:r>
              <a:rPr lang="en-US" sz="2200" kern="1200" dirty="0"/>
              <a:t>Found patterns of inheritability by performing breeding experiments with peas</a:t>
            </a:r>
          </a:p>
          <a:p>
            <a:pPr marL="228600" lvl="1" indent="-228600" algn="l" defTabSz="977900">
              <a:lnSpc>
                <a:spcPct val="90000"/>
              </a:lnSpc>
              <a:spcBef>
                <a:spcPct val="0"/>
              </a:spcBef>
              <a:spcAft>
                <a:spcPct val="15000"/>
              </a:spcAft>
              <a:buChar char="•"/>
            </a:pPr>
            <a:r>
              <a:rPr lang="en-US" sz="2200" u="sng" kern="1200" dirty="0"/>
              <a:t>Conclusion</a:t>
            </a:r>
            <a:r>
              <a:rPr lang="en-US" sz="2200" kern="1200" dirty="0"/>
              <a:t>: each parent contributes genetic material to their offspring</a:t>
            </a:r>
          </a:p>
        </p:txBody>
      </p:sp>
      <p:sp>
        <p:nvSpPr>
          <p:cNvPr id="7" name="Rectangle: Rounded Corners 6">
            <a:extLst>
              <a:ext uri="{FF2B5EF4-FFF2-40B4-BE49-F238E27FC236}">
                <a16:creationId xmlns:a16="http://schemas.microsoft.com/office/drawing/2014/main" id="{C0AC8975-8E7E-A93D-BA92-4D83200F7470}"/>
              </a:ext>
            </a:extLst>
          </p:cNvPr>
          <p:cNvSpPr/>
          <p:nvPr/>
        </p:nvSpPr>
        <p:spPr>
          <a:xfrm>
            <a:off x="1093917" y="2121791"/>
            <a:ext cx="2103120" cy="1657247"/>
          </a:xfrm>
          <a:prstGeom prst="roundRect">
            <a:avLst>
              <a:gd name="adj" fmla="val 10000"/>
            </a:avLst>
          </a:prstGeom>
          <a:blipFill rotWithShape="1">
            <a:blip r:embed="rId2"/>
            <a:srcRect/>
            <a:stretch>
              <a:fillRect t="-11000" b="-11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8" name="Freeform: Shape 7">
            <a:extLst>
              <a:ext uri="{FF2B5EF4-FFF2-40B4-BE49-F238E27FC236}">
                <a16:creationId xmlns:a16="http://schemas.microsoft.com/office/drawing/2014/main" id="{65A45DB3-71A5-052A-4478-B32C1D99CCFF}"/>
              </a:ext>
            </a:extLst>
          </p:cNvPr>
          <p:cNvSpPr/>
          <p:nvPr/>
        </p:nvSpPr>
        <p:spPr>
          <a:xfrm>
            <a:off x="838200" y="4104340"/>
            <a:ext cx="10515600" cy="2071559"/>
          </a:xfrm>
          <a:custGeom>
            <a:avLst/>
            <a:gdLst>
              <a:gd name="connsiteX0" fmla="*/ 0 w 10515600"/>
              <a:gd name="connsiteY0" fmla="*/ 207156 h 2071559"/>
              <a:gd name="connsiteX1" fmla="*/ 207156 w 10515600"/>
              <a:gd name="connsiteY1" fmla="*/ 0 h 2071559"/>
              <a:gd name="connsiteX2" fmla="*/ 10308444 w 10515600"/>
              <a:gd name="connsiteY2" fmla="*/ 0 h 2071559"/>
              <a:gd name="connsiteX3" fmla="*/ 10515600 w 10515600"/>
              <a:gd name="connsiteY3" fmla="*/ 207156 h 2071559"/>
              <a:gd name="connsiteX4" fmla="*/ 10515600 w 10515600"/>
              <a:gd name="connsiteY4" fmla="*/ 1864403 h 2071559"/>
              <a:gd name="connsiteX5" fmla="*/ 10308444 w 10515600"/>
              <a:gd name="connsiteY5" fmla="*/ 2071559 h 2071559"/>
              <a:gd name="connsiteX6" fmla="*/ 207156 w 10515600"/>
              <a:gd name="connsiteY6" fmla="*/ 2071559 h 2071559"/>
              <a:gd name="connsiteX7" fmla="*/ 0 w 10515600"/>
              <a:gd name="connsiteY7" fmla="*/ 1864403 h 2071559"/>
              <a:gd name="connsiteX8" fmla="*/ 0 w 10515600"/>
              <a:gd name="connsiteY8" fmla="*/ 207156 h 2071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15600" h="2071559">
                <a:moveTo>
                  <a:pt x="0" y="207156"/>
                </a:moveTo>
                <a:cubicBezTo>
                  <a:pt x="0" y="92747"/>
                  <a:pt x="92747" y="0"/>
                  <a:pt x="207156" y="0"/>
                </a:cubicBezTo>
                <a:lnTo>
                  <a:pt x="10308444" y="0"/>
                </a:lnTo>
                <a:cubicBezTo>
                  <a:pt x="10422853" y="0"/>
                  <a:pt x="10515600" y="92747"/>
                  <a:pt x="10515600" y="207156"/>
                </a:cubicBezTo>
                <a:lnTo>
                  <a:pt x="10515600" y="1864403"/>
                </a:lnTo>
                <a:cubicBezTo>
                  <a:pt x="10515600" y="1978812"/>
                  <a:pt x="10422853" y="2071559"/>
                  <a:pt x="10308444" y="2071559"/>
                </a:cubicBezTo>
                <a:lnTo>
                  <a:pt x="207156" y="2071559"/>
                </a:lnTo>
                <a:cubicBezTo>
                  <a:pt x="92747" y="2071559"/>
                  <a:pt x="0" y="1978812"/>
                  <a:pt x="0" y="1864403"/>
                </a:cubicBezTo>
                <a:lnTo>
                  <a:pt x="0" y="20715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16955" tIns="106680" rIns="106681" bIns="106680" numCol="1" spcCol="1270" anchor="t" anchorCtr="0">
            <a:noAutofit/>
          </a:bodyPr>
          <a:lstStyle/>
          <a:p>
            <a:pPr marL="0" lvl="0" indent="0" algn="l" defTabSz="1244600">
              <a:lnSpc>
                <a:spcPct val="90000"/>
              </a:lnSpc>
              <a:spcBef>
                <a:spcPct val="0"/>
              </a:spcBef>
              <a:spcAft>
                <a:spcPct val="35000"/>
              </a:spcAft>
              <a:buNone/>
            </a:pPr>
            <a:r>
              <a:rPr lang="en-US" sz="2800" b="1" kern="1200" dirty="0"/>
              <a:t>Darwin’s evolution</a:t>
            </a:r>
          </a:p>
          <a:p>
            <a:pPr marL="228600" lvl="1" indent="-228600" algn="l" defTabSz="977900">
              <a:lnSpc>
                <a:spcPct val="90000"/>
              </a:lnSpc>
              <a:spcBef>
                <a:spcPct val="0"/>
              </a:spcBef>
              <a:spcAft>
                <a:spcPct val="15000"/>
              </a:spcAft>
              <a:buChar char="•"/>
            </a:pPr>
            <a:r>
              <a:rPr lang="en-US" sz="2200" kern="1200" dirty="0"/>
              <a:t>All species arise and develop through genetic variations that increase the individual’s ability to compete, survive, and reproduce</a:t>
            </a:r>
          </a:p>
          <a:p>
            <a:pPr marL="228600" lvl="1" indent="-228600" algn="l" defTabSz="977900">
              <a:lnSpc>
                <a:spcPct val="90000"/>
              </a:lnSpc>
              <a:spcBef>
                <a:spcPct val="0"/>
              </a:spcBef>
              <a:spcAft>
                <a:spcPct val="15000"/>
              </a:spcAft>
              <a:buChar char="•"/>
            </a:pPr>
            <a:r>
              <a:rPr lang="en-US" sz="2200" kern="1200" dirty="0"/>
              <a:t>Think: “Natural selection” and “survival of the fittest”</a:t>
            </a:r>
          </a:p>
        </p:txBody>
      </p:sp>
      <p:sp>
        <p:nvSpPr>
          <p:cNvPr id="9" name="Rectangle: Rounded Corners 8">
            <a:extLst>
              <a:ext uri="{FF2B5EF4-FFF2-40B4-BE49-F238E27FC236}">
                <a16:creationId xmlns:a16="http://schemas.microsoft.com/office/drawing/2014/main" id="{C70DA9FC-3238-5D1F-9F0C-B495C1A6984C}"/>
              </a:ext>
            </a:extLst>
          </p:cNvPr>
          <p:cNvSpPr/>
          <p:nvPr/>
        </p:nvSpPr>
        <p:spPr>
          <a:xfrm>
            <a:off x="1045355" y="4311496"/>
            <a:ext cx="2103120" cy="1657247"/>
          </a:xfrm>
          <a:prstGeom prst="roundRect">
            <a:avLst>
              <a:gd name="adj" fmla="val 10000"/>
            </a:avLst>
          </a:prstGeom>
          <a:blipFill rotWithShape="1">
            <a:blip r:embed="rId3">
              <a:extLst>
                <a:ext uri="{28A0092B-C50C-407E-A947-70E740481C1C}">
                  <a14:useLocalDpi xmlns:a14="http://schemas.microsoft.com/office/drawing/2010/main" val="0"/>
                </a:ext>
              </a:extLst>
            </a:blip>
            <a:srcRect/>
            <a:stretch>
              <a:fillRect t="-13000" b="-13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Tree>
    <p:extLst>
      <p:ext uri="{BB962C8B-B14F-4D97-AF65-F5344CB8AC3E}">
        <p14:creationId xmlns:p14="http://schemas.microsoft.com/office/powerpoint/2010/main" val="773568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0E401-EBD6-2EBF-B4E2-F0E4CDD79DF2}"/>
              </a:ext>
            </a:extLst>
          </p:cNvPr>
          <p:cNvSpPr>
            <a:spLocks noGrp="1"/>
          </p:cNvSpPr>
          <p:nvPr>
            <p:ph type="title"/>
          </p:nvPr>
        </p:nvSpPr>
        <p:spPr/>
        <p:txBody>
          <a:bodyPr/>
          <a:lstStyle/>
          <a:p>
            <a:r>
              <a:rPr lang="en-US" dirty="0"/>
              <a:t>Mendelian Genetics: Introduction</a:t>
            </a:r>
          </a:p>
        </p:txBody>
      </p:sp>
      <p:sp>
        <p:nvSpPr>
          <p:cNvPr id="3" name="Content Placeholder 2">
            <a:extLst>
              <a:ext uri="{FF2B5EF4-FFF2-40B4-BE49-F238E27FC236}">
                <a16:creationId xmlns:a16="http://schemas.microsoft.com/office/drawing/2014/main" id="{1E9B9733-2551-20E9-EF53-99016A2AF1BA}"/>
              </a:ext>
            </a:extLst>
          </p:cNvPr>
          <p:cNvSpPr>
            <a:spLocks noGrp="1"/>
          </p:cNvSpPr>
          <p:nvPr>
            <p:ph idx="1"/>
          </p:nvPr>
        </p:nvSpPr>
        <p:spPr>
          <a:xfrm>
            <a:off x="677562" y="1872723"/>
            <a:ext cx="6415216" cy="4351338"/>
          </a:xfrm>
        </p:spPr>
        <p:txBody>
          <a:bodyPr>
            <a:normAutofit lnSpcReduction="10000"/>
          </a:bodyPr>
          <a:lstStyle/>
          <a:p>
            <a:r>
              <a:rPr lang="en-US" dirty="0"/>
              <a:t>While all people have the same genes (DNA segments that determine a characteristic), we have different </a:t>
            </a:r>
            <a:r>
              <a:rPr lang="en-US" i="1" dirty="0"/>
              <a:t>versions</a:t>
            </a:r>
            <a:r>
              <a:rPr lang="en-US" dirty="0"/>
              <a:t> of these genes called </a:t>
            </a:r>
            <a:r>
              <a:rPr lang="en-US" b="1" dirty="0"/>
              <a:t>alleles</a:t>
            </a:r>
            <a:endParaRPr lang="en-US" dirty="0"/>
          </a:p>
          <a:p>
            <a:r>
              <a:rPr lang="en-US" dirty="0"/>
              <a:t>Alleles can be </a:t>
            </a:r>
            <a:r>
              <a:rPr lang="en-US" i="1" dirty="0"/>
              <a:t>dominant </a:t>
            </a:r>
            <a:r>
              <a:rPr lang="en-US" dirty="0"/>
              <a:t>or </a:t>
            </a:r>
            <a:r>
              <a:rPr lang="en-US" i="1" dirty="0"/>
              <a:t>recessive</a:t>
            </a:r>
          </a:p>
          <a:p>
            <a:pPr lvl="1"/>
            <a:r>
              <a:rPr lang="en-US" i="1" dirty="0"/>
              <a:t>Dominant</a:t>
            </a:r>
            <a:r>
              <a:rPr lang="en-US" dirty="0"/>
              <a:t> alleles are expressed over </a:t>
            </a:r>
            <a:r>
              <a:rPr lang="en-US" i="1" dirty="0"/>
              <a:t>recessive</a:t>
            </a:r>
            <a:r>
              <a:rPr lang="en-US" dirty="0"/>
              <a:t> ones</a:t>
            </a:r>
            <a:endParaRPr lang="en-US" i="1" dirty="0"/>
          </a:p>
          <a:p>
            <a:r>
              <a:rPr lang="en-US" dirty="0"/>
              <a:t>People can have two identical copies of a gene </a:t>
            </a:r>
            <a:r>
              <a:rPr lang="en-US" b="1" dirty="0"/>
              <a:t>homozygous </a:t>
            </a:r>
            <a:r>
              <a:rPr lang="en-US" dirty="0"/>
              <a:t>or different copies of each gene </a:t>
            </a:r>
            <a:r>
              <a:rPr lang="en-US" b="1" dirty="0"/>
              <a:t>heterozygous</a:t>
            </a:r>
            <a:r>
              <a:rPr lang="en-US" dirty="0"/>
              <a:t> inherited from each parent</a:t>
            </a:r>
          </a:p>
        </p:txBody>
      </p:sp>
      <p:pic>
        <p:nvPicPr>
          <p:cNvPr id="5" name="Picture 4">
            <a:extLst>
              <a:ext uri="{FF2B5EF4-FFF2-40B4-BE49-F238E27FC236}">
                <a16:creationId xmlns:a16="http://schemas.microsoft.com/office/drawing/2014/main" id="{EB199F6B-9A85-B931-E574-5B7F13C8392E}"/>
              </a:ext>
            </a:extLst>
          </p:cNvPr>
          <p:cNvPicPr>
            <a:picLocks noChangeAspect="1"/>
          </p:cNvPicPr>
          <p:nvPr/>
        </p:nvPicPr>
        <p:blipFill>
          <a:blip r:embed="rId2"/>
          <a:stretch>
            <a:fillRect/>
          </a:stretch>
        </p:blipFill>
        <p:spPr>
          <a:xfrm>
            <a:off x="7092778" y="1515504"/>
            <a:ext cx="5007490" cy="4351338"/>
          </a:xfrm>
          <a:prstGeom prst="rect">
            <a:avLst/>
          </a:prstGeom>
        </p:spPr>
      </p:pic>
    </p:spTree>
    <p:extLst>
      <p:ext uri="{BB962C8B-B14F-4D97-AF65-F5344CB8AC3E}">
        <p14:creationId xmlns:p14="http://schemas.microsoft.com/office/powerpoint/2010/main" val="340752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52E16-384E-181F-6B11-9BCABC1028B6}"/>
              </a:ext>
            </a:extLst>
          </p:cNvPr>
          <p:cNvSpPr>
            <a:spLocks noGrp="1"/>
          </p:cNvSpPr>
          <p:nvPr>
            <p:ph type="title"/>
          </p:nvPr>
        </p:nvSpPr>
        <p:spPr/>
        <p:txBody>
          <a:bodyPr/>
          <a:lstStyle/>
          <a:p>
            <a:r>
              <a:rPr lang="en-US" dirty="0"/>
              <a:t>Mendelian Genetics: Punnett Squares</a:t>
            </a:r>
          </a:p>
        </p:txBody>
      </p:sp>
      <p:sp>
        <p:nvSpPr>
          <p:cNvPr id="3" name="Content Placeholder 2">
            <a:extLst>
              <a:ext uri="{FF2B5EF4-FFF2-40B4-BE49-F238E27FC236}">
                <a16:creationId xmlns:a16="http://schemas.microsoft.com/office/drawing/2014/main" id="{0DF02C62-F68B-51C9-74C2-0DAB78F7A0B1}"/>
              </a:ext>
            </a:extLst>
          </p:cNvPr>
          <p:cNvSpPr>
            <a:spLocks noGrp="1"/>
          </p:cNvSpPr>
          <p:nvPr>
            <p:ph idx="1"/>
          </p:nvPr>
        </p:nvSpPr>
        <p:spPr>
          <a:xfrm>
            <a:off x="838200" y="1544595"/>
            <a:ext cx="10515600" cy="867225"/>
          </a:xfrm>
        </p:spPr>
        <p:txBody>
          <a:bodyPr>
            <a:normAutofit fontScale="85000" lnSpcReduction="10000"/>
          </a:bodyPr>
          <a:lstStyle/>
          <a:p>
            <a:pPr marL="0" indent="0">
              <a:buNone/>
            </a:pPr>
            <a:r>
              <a:rPr lang="en-US" b="1" dirty="0"/>
              <a:t>Genotype</a:t>
            </a:r>
            <a:r>
              <a:rPr lang="en-US" dirty="0"/>
              <a:t>: combination of alleles that an individual inherits for a given allele</a:t>
            </a:r>
          </a:p>
          <a:p>
            <a:pPr marL="0" indent="0">
              <a:buNone/>
            </a:pPr>
            <a:r>
              <a:rPr lang="en-US" b="1" dirty="0"/>
              <a:t>Phenotype: </a:t>
            </a:r>
            <a:r>
              <a:rPr lang="en-US" dirty="0"/>
              <a:t>how the characteristics of genotype are characterized/visualized</a:t>
            </a:r>
            <a:endParaRPr lang="en-US" b="1" dirty="0"/>
          </a:p>
        </p:txBody>
      </p:sp>
      <p:pic>
        <p:nvPicPr>
          <p:cNvPr id="5" name="Picture 4">
            <a:extLst>
              <a:ext uri="{FF2B5EF4-FFF2-40B4-BE49-F238E27FC236}">
                <a16:creationId xmlns:a16="http://schemas.microsoft.com/office/drawing/2014/main" id="{12C8B86F-A6CC-32CD-5BF7-91B670B05018}"/>
              </a:ext>
            </a:extLst>
          </p:cNvPr>
          <p:cNvPicPr>
            <a:picLocks noChangeAspect="1"/>
          </p:cNvPicPr>
          <p:nvPr/>
        </p:nvPicPr>
        <p:blipFill>
          <a:blip r:embed="rId3"/>
          <a:stretch>
            <a:fillRect/>
          </a:stretch>
        </p:blipFill>
        <p:spPr>
          <a:xfrm>
            <a:off x="707542" y="2411820"/>
            <a:ext cx="3926241" cy="3801378"/>
          </a:xfrm>
          <a:prstGeom prst="rect">
            <a:avLst/>
          </a:prstGeom>
        </p:spPr>
      </p:pic>
      <p:pic>
        <p:nvPicPr>
          <p:cNvPr id="7" name="Picture 6">
            <a:extLst>
              <a:ext uri="{FF2B5EF4-FFF2-40B4-BE49-F238E27FC236}">
                <a16:creationId xmlns:a16="http://schemas.microsoft.com/office/drawing/2014/main" id="{677F4EAB-0407-4A48-E8B8-752F50E3A103}"/>
              </a:ext>
            </a:extLst>
          </p:cNvPr>
          <p:cNvPicPr>
            <a:picLocks noChangeAspect="1"/>
          </p:cNvPicPr>
          <p:nvPr/>
        </p:nvPicPr>
        <p:blipFill>
          <a:blip r:embed="rId4"/>
          <a:stretch>
            <a:fillRect/>
          </a:stretch>
        </p:blipFill>
        <p:spPr>
          <a:xfrm>
            <a:off x="6922092" y="2517159"/>
            <a:ext cx="3778860" cy="3697302"/>
          </a:xfrm>
          <a:prstGeom prst="rect">
            <a:avLst/>
          </a:prstGeom>
        </p:spPr>
      </p:pic>
      <p:sp>
        <p:nvSpPr>
          <p:cNvPr id="8" name="TextBox 7">
            <a:extLst>
              <a:ext uri="{FF2B5EF4-FFF2-40B4-BE49-F238E27FC236}">
                <a16:creationId xmlns:a16="http://schemas.microsoft.com/office/drawing/2014/main" id="{B15BC34E-FD3B-9454-4D4E-B97E079287E2}"/>
              </a:ext>
            </a:extLst>
          </p:cNvPr>
          <p:cNvSpPr txBox="1"/>
          <p:nvPr/>
        </p:nvSpPr>
        <p:spPr>
          <a:xfrm>
            <a:off x="4720281" y="3132952"/>
            <a:ext cx="2288309" cy="3139321"/>
          </a:xfrm>
          <a:prstGeom prst="rect">
            <a:avLst/>
          </a:prstGeom>
          <a:noFill/>
        </p:spPr>
        <p:txBody>
          <a:bodyPr wrap="square" rtlCol="0">
            <a:spAutoFit/>
          </a:bodyPr>
          <a:lstStyle/>
          <a:p>
            <a:r>
              <a:rPr lang="en-US" b="1" dirty="0"/>
              <a:t>Gene: </a:t>
            </a:r>
            <a:r>
              <a:rPr lang="en-US" dirty="0"/>
              <a:t>Flower color</a:t>
            </a:r>
          </a:p>
          <a:p>
            <a:r>
              <a:rPr lang="en-US" b="1" dirty="0"/>
              <a:t>Alleles: </a:t>
            </a:r>
            <a:r>
              <a:rPr lang="en-US" dirty="0"/>
              <a:t>Dominant (P) and recessive (b)</a:t>
            </a:r>
          </a:p>
          <a:p>
            <a:r>
              <a:rPr lang="en-US" b="1" dirty="0"/>
              <a:t>Offspring:</a:t>
            </a:r>
          </a:p>
          <a:p>
            <a:r>
              <a:rPr lang="en-US" dirty="0"/>
              <a:t>Genotype: 25% PP homozygous, 50% Pp heterozygous, and 25% pp heterozygous</a:t>
            </a:r>
            <a:r>
              <a:rPr lang="en-US" b="1" dirty="0"/>
              <a:t> </a:t>
            </a:r>
            <a:r>
              <a:rPr lang="en-US" dirty="0"/>
              <a:t>Phenotype: 75% purple and 25% white</a:t>
            </a:r>
          </a:p>
        </p:txBody>
      </p:sp>
    </p:spTree>
    <p:extLst>
      <p:ext uri="{BB962C8B-B14F-4D97-AF65-F5344CB8AC3E}">
        <p14:creationId xmlns:p14="http://schemas.microsoft.com/office/powerpoint/2010/main" val="217833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38F64-2ADB-AF04-1FF2-A6597E9B7A52}"/>
              </a:ext>
            </a:extLst>
          </p:cNvPr>
          <p:cNvSpPr>
            <a:spLocks noGrp="1"/>
          </p:cNvSpPr>
          <p:nvPr>
            <p:ph type="title"/>
          </p:nvPr>
        </p:nvSpPr>
        <p:spPr/>
        <p:txBody>
          <a:bodyPr/>
          <a:lstStyle/>
          <a:p>
            <a:r>
              <a:rPr lang="en-US" dirty="0"/>
              <a:t>Mendelian Genetics: Punnett Square</a:t>
            </a:r>
          </a:p>
        </p:txBody>
      </p:sp>
      <p:graphicFrame>
        <p:nvGraphicFramePr>
          <p:cNvPr id="4" name="Table 3">
            <a:extLst>
              <a:ext uri="{FF2B5EF4-FFF2-40B4-BE49-F238E27FC236}">
                <a16:creationId xmlns:a16="http://schemas.microsoft.com/office/drawing/2014/main" id="{EE6CF59D-E9BC-464E-D5A8-9902F744E3BD}"/>
              </a:ext>
            </a:extLst>
          </p:cNvPr>
          <p:cNvGraphicFramePr>
            <a:graphicFrameLocks noGrp="1"/>
          </p:cNvGraphicFramePr>
          <p:nvPr>
            <p:extLst>
              <p:ext uri="{D42A27DB-BD31-4B8C-83A1-F6EECF244321}">
                <p14:modId xmlns:p14="http://schemas.microsoft.com/office/powerpoint/2010/main" val="2845727236"/>
              </p:ext>
            </p:extLst>
          </p:nvPr>
        </p:nvGraphicFramePr>
        <p:xfrm>
          <a:off x="5140410" y="2755558"/>
          <a:ext cx="5782962" cy="3113904"/>
        </p:xfrm>
        <a:graphic>
          <a:graphicData uri="http://schemas.openxmlformats.org/drawingml/2006/table">
            <a:tbl>
              <a:tblPr firstRow="1" bandRow="1">
                <a:tableStyleId>{5940675A-B579-460E-94D1-54222C63F5DA}</a:tableStyleId>
              </a:tblPr>
              <a:tblGrid>
                <a:gridCol w="2891481">
                  <a:extLst>
                    <a:ext uri="{9D8B030D-6E8A-4147-A177-3AD203B41FA5}">
                      <a16:colId xmlns:a16="http://schemas.microsoft.com/office/drawing/2014/main" val="2512159992"/>
                    </a:ext>
                  </a:extLst>
                </a:gridCol>
                <a:gridCol w="2891481">
                  <a:extLst>
                    <a:ext uri="{9D8B030D-6E8A-4147-A177-3AD203B41FA5}">
                      <a16:colId xmlns:a16="http://schemas.microsoft.com/office/drawing/2014/main" val="3619640510"/>
                    </a:ext>
                  </a:extLst>
                </a:gridCol>
              </a:tblGrid>
              <a:tr h="1556952">
                <a:tc>
                  <a:txBody>
                    <a:bodyPr/>
                    <a:lstStyle/>
                    <a:p>
                      <a:endParaRPr lang="en-US" dirty="0"/>
                    </a:p>
                  </a:txBody>
                  <a:tcPr/>
                </a:tc>
                <a:tc>
                  <a:txBody>
                    <a:bodyPr/>
                    <a:lstStyle/>
                    <a:p>
                      <a:endParaRPr lang="en-US"/>
                    </a:p>
                  </a:txBody>
                  <a:tcPr/>
                </a:tc>
                <a:extLst>
                  <a:ext uri="{0D108BD9-81ED-4DB2-BD59-A6C34878D82A}">
                    <a16:rowId xmlns:a16="http://schemas.microsoft.com/office/drawing/2014/main" val="2089069053"/>
                  </a:ext>
                </a:extLst>
              </a:tr>
              <a:tr h="1556952">
                <a:tc>
                  <a:txBody>
                    <a:bodyPr/>
                    <a:lstStyle/>
                    <a:p>
                      <a:endParaRPr lang="en-US" dirty="0"/>
                    </a:p>
                  </a:txBody>
                  <a:tcPr/>
                </a:tc>
                <a:tc>
                  <a:txBody>
                    <a:bodyPr/>
                    <a:lstStyle/>
                    <a:p>
                      <a:endParaRPr lang="en-US" dirty="0"/>
                    </a:p>
                  </a:txBody>
                  <a:tcPr/>
                </a:tc>
                <a:extLst>
                  <a:ext uri="{0D108BD9-81ED-4DB2-BD59-A6C34878D82A}">
                    <a16:rowId xmlns:a16="http://schemas.microsoft.com/office/drawing/2014/main" val="2710386378"/>
                  </a:ext>
                </a:extLst>
              </a:tr>
            </a:tbl>
          </a:graphicData>
        </a:graphic>
      </p:graphicFrame>
      <p:sp>
        <p:nvSpPr>
          <p:cNvPr id="5" name="TextBox 4">
            <a:extLst>
              <a:ext uri="{FF2B5EF4-FFF2-40B4-BE49-F238E27FC236}">
                <a16:creationId xmlns:a16="http://schemas.microsoft.com/office/drawing/2014/main" id="{4982ADB8-F339-6704-2C89-A5D40EF0A39B}"/>
              </a:ext>
            </a:extLst>
          </p:cNvPr>
          <p:cNvSpPr txBox="1"/>
          <p:nvPr/>
        </p:nvSpPr>
        <p:spPr>
          <a:xfrm>
            <a:off x="444843" y="1690688"/>
            <a:ext cx="2866768" cy="4708981"/>
          </a:xfrm>
          <a:prstGeom prst="rect">
            <a:avLst/>
          </a:prstGeom>
          <a:noFill/>
        </p:spPr>
        <p:txBody>
          <a:bodyPr wrap="square" rtlCol="0">
            <a:spAutoFit/>
          </a:bodyPr>
          <a:lstStyle/>
          <a:p>
            <a:r>
              <a:rPr lang="en-US" sz="2000" dirty="0"/>
              <a:t>Eye color is another gene that is determined by Mendelian Genetics!</a:t>
            </a:r>
          </a:p>
          <a:p>
            <a:r>
              <a:rPr lang="en-US" sz="2000" dirty="0"/>
              <a:t>Two parents are about to have a child. One parent is homozygous for brown eyes, a dominant gene (B), whereas the other parent has blue eyes. Let’s fill out this Punnett Square to find the percent chance that their child will have blue eyes!</a:t>
            </a:r>
          </a:p>
        </p:txBody>
      </p:sp>
    </p:spTree>
    <p:extLst>
      <p:ext uri="{BB962C8B-B14F-4D97-AF65-F5344CB8AC3E}">
        <p14:creationId xmlns:p14="http://schemas.microsoft.com/office/powerpoint/2010/main" val="283777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63723-AB7C-376A-93AE-673DADD12441}"/>
              </a:ext>
            </a:extLst>
          </p:cNvPr>
          <p:cNvSpPr>
            <a:spLocks noGrp="1"/>
          </p:cNvSpPr>
          <p:nvPr>
            <p:ph type="title"/>
          </p:nvPr>
        </p:nvSpPr>
        <p:spPr/>
        <p:txBody>
          <a:bodyPr/>
          <a:lstStyle/>
          <a:p>
            <a:r>
              <a:rPr lang="en-US" dirty="0"/>
              <a:t>Mendelian Genetics: Inheritance</a:t>
            </a:r>
          </a:p>
        </p:txBody>
      </p:sp>
      <p:pic>
        <p:nvPicPr>
          <p:cNvPr id="4098" name="Picture 2" descr="16.4: Mendelian Inheritance - Biology LibreTexts">
            <a:extLst>
              <a:ext uri="{FF2B5EF4-FFF2-40B4-BE49-F238E27FC236}">
                <a16:creationId xmlns:a16="http://schemas.microsoft.com/office/drawing/2014/main" id="{837E8134-5FC4-4EF4-6DB5-9AFA578094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9697" y="1479463"/>
            <a:ext cx="6870361" cy="482174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BB54CB6-4D25-B784-E052-E79EEBC8323F}"/>
              </a:ext>
            </a:extLst>
          </p:cNvPr>
          <p:cNvSpPr/>
          <p:nvPr/>
        </p:nvSpPr>
        <p:spPr>
          <a:xfrm>
            <a:off x="3189744" y="2310714"/>
            <a:ext cx="6040757" cy="113508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6B119C1-8C6F-C718-99D8-E55C775848C9}"/>
              </a:ext>
            </a:extLst>
          </p:cNvPr>
          <p:cNvSpPr/>
          <p:nvPr/>
        </p:nvSpPr>
        <p:spPr>
          <a:xfrm>
            <a:off x="3247406" y="3383233"/>
            <a:ext cx="6324707" cy="134547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CA8872D-A4F9-8662-1837-B7D03D2E63CC}"/>
              </a:ext>
            </a:extLst>
          </p:cNvPr>
          <p:cNvSpPr txBox="1"/>
          <p:nvPr/>
        </p:nvSpPr>
        <p:spPr>
          <a:xfrm>
            <a:off x="0" y="6619009"/>
            <a:ext cx="5382491" cy="246221"/>
          </a:xfrm>
          <a:prstGeom prst="rect">
            <a:avLst/>
          </a:prstGeom>
          <a:noFill/>
        </p:spPr>
        <p:txBody>
          <a:bodyPr wrap="square" rtlCol="0">
            <a:spAutoFit/>
          </a:bodyPr>
          <a:lstStyle/>
          <a:p>
            <a:r>
              <a:rPr lang="en-US" sz="1000" dirty="0"/>
              <a:t>“16.4: Mendelian Inheritance”. </a:t>
            </a:r>
            <a:r>
              <a:rPr lang="en-US" sz="1000" dirty="0" err="1"/>
              <a:t>LibreTexts</a:t>
            </a:r>
            <a:r>
              <a:rPr lang="en-US" sz="1000" dirty="0"/>
              <a:t>. Suzanne Wakim &amp; Mandeep Grewal. </a:t>
            </a:r>
          </a:p>
        </p:txBody>
      </p:sp>
    </p:spTree>
    <p:extLst>
      <p:ext uri="{BB962C8B-B14F-4D97-AF65-F5344CB8AC3E}">
        <p14:creationId xmlns:p14="http://schemas.microsoft.com/office/powerpoint/2010/main" val="3091280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C641D-F9FA-D1EA-325B-974B195A361C}"/>
              </a:ext>
            </a:extLst>
          </p:cNvPr>
          <p:cNvSpPr>
            <a:spLocks noGrp="1"/>
          </p:cNvSpPr>
          <p:nvPr>
            <p:ph type="title"/>
          </p:nvPr>
        </p:nvSpPr>
        <p:spPr/>
        <p:txBody>
          <a:bodyPr/>
          <a:lstStyle/>
          <a:p>
            <a:r>
              <a:rPr lang="en-US" dirty="0"/>
              <a:t>Mendelian Inheritance is important for many key genes</a:t>
            </a:r>
          </a:p>
        </p:txBody>
      </p:sp>
      <p:sp>
        <p:nvSpPr>
          <p:cNvPr id="3" name="Content Placeholder 2">
            <a:extLst>
              <a:ext uri="{FF2B5EF4-FFF2-40B4-BE49-F238E27FC236}">
                <a16:creationId xmlns:a16="http://schemas.microsoft.com/office/drawing/2014/main" id="{6533EE30-2839-71AE-8218-732369D9A966}"/>
              </a:ext>
            </a:extLst>
          </p:cNvPr>
          <p:cNvSpPr>
            <a:spLocks noGrp="1"/>
          </p:cNvSpPr>
          <p:nvPr>
            <p:ph idx="1"/>
          </p:nvPr>
        </p:nvSpPr>
        <p:spPr/>
        <p:txBody>
          <a:bodyPr/>
          <a:lstStyle/>
          <a:p>
            <a:r>
              <a:rPr lang="en-US" dirty="0"/>
              <a:t>Some key characteristics determined by Mendelian Genetics</a:t>
            </a:r>
          </a:p>
          <a:p>
            <a:pPr lvl="1"/>
            <a:r>
              <a:rPr lang="en-US" dirty="0"/>
              <a:t>Earwax -&gt; wet (dominant) versus dry (recessive)</a:t>
            </a:r>
          </a:p>
          <a:p>
            <a:pPr lvl="1"/>
            <a:r>
              <a:rPr lang="en-US" dirty="0"/>
              <a:t>Blood type -&gt; A (co-dominant), B (co-dominant), O (recessive)</a:t>
            </a:r>
          </a:p>
          <a:p>
            <a:r>
              <a:rPr lang="en-US" dirty="0"/>
              <a:t>Many diseases are determined by Mendelian inheritance</a:t>
            </a:r>
          </a:p>
          <a:p>
            <a:pPr lvl="1"/>
            <a:r>
              <a:rPr lang="en-US" dirty="0"/>
              <a:t>Sickle disease -&gt; recessive</a:t>
            </a:r>
          </a:p>
          <a:p>
            <a:pPr lvl="1"/>
            <a:r>
              <a:rPr lang="en-US" dirty="0"/>
              <a:t>Huntington’s disease -&gt; dominant</a:t>
            </a:r>
          </a:p>
          <a:p>
            <a:pPr lvl="1"/>
            <a:r>
              <a:rPr lang="en-US" dirty="0"/>
              <a:t>Red-green color blindness -&gt; X-linked recessive</a:t>
            </a:r>
          </a:p>
        </p:txBody>
      </p:sp>
    </p:spTree>
    <p:extLst>
      <p:ext uri="{BB962C8B-B14F-4D97-AF65-F5344CB8AC3E}">
        <p14:creationId xmlns:p14="http://schemas.microsoft.com/office/powerpoint/2010/main" val="31495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51BAF-DB78-456D-0A93-1B7A1E16A662}"/>
              </a:ext>
            </a:extLst>
          </p:cNvPr>
          <p:cNvSpPr>
            <a:spLocks noGrp="1"/>
          </p:cNvSpPr>
          <p:nvPr>
            <p:ph type="title"/>
          </p:nvPr>
        </p:nvSpPr>
        <p:spPr/>
        <p:txBody>
          <a:bodyPr/>
          <a:lstStyle/>
          <a:p>
            <a:r>
              <a:rPr lang="en-US" dirty="0"/>
              <a:t>Non-mendelian inheritance</a:t>
            </a:r>
          </a:p>
        </p:txBody>
      </p:sp>
      <p:sp>
        <p:nvSpPr>
          <p:cNvPr id="3" name="Content Placeholder 2">
            <a:extLst>
              <a:ext uri="{FF2B5EF4-FFF2-40B4-BE49-F238E27FC236}">
                <a16:creationId xmlns:a16="http://schemas.microsoft.com/office/drawing/2014/main" id="{29CB3A6C-16EB-B431-3F80-328587FD60F5}"/>
              </a:ext>
            </a:extLst>
          </p:cNvPr>
          <p:cNvSpPr>
            <a:spLocks noGrp="1"/>
          </p:cNvSpPr>
          <p:nvPr>
            <p:ph idx="1"/>
          </p:nvPr>
        </p:nvSpPr>
        <p:spPr/>
        <p:txBody>
          <a:bodyPr>
            <a:normAutofit lnSpcReduction="10000"/>
          </a:bodyPr>
          <a:lstStyle/>
          <a:p>
            <a:r>
              <a:rPr lang="en-US" dirty="0"/>
              <a:t>Not all characteristics are determined by one gene (even eye color), other important forms of inheritance</a:t>
            </a:r>
          </a:p>
          <a:p>
            <a:pPr lvl="1"/>
            <a:r>
              <a:rPr lang="en-US" b="1" dirty="0"/>
              <a:t>Codominance</a:t>
            </a:r>
            <a:r>
              <a:rPr lang="en-US" dirty="0"/>
              <a:t>: occurs when both alleles are expressed equally phenotypically</a:t>
            </a:r>
          </a:p>
          <a:p>
            <a:pPr lvl="2"/>
            <a:r>
              <a:rPr lang="en-US" dirty="0"/>
              <a:t>Blood type: AB</a:t>
            </a:r>
          </a:p>
          <a:p>
            <a:pPr lvl="1"/>
            <a:r>
              <a:rPr lang="en-US" b="1" dirty="0"/>
              <a:t>Incomplete dominance</a:t>
            </a:r>
            <a:r>
              <a:rPr lang="en-US" dirty="0"/>
              <a:t>: occurs when a heterozygous offspring is between two homozygous parents phenotypically</a:t>
            </a:r>
          </a:p>
          <a:p>
            <a:pPr lvl="2"/>
            <a:r>
              <a:rPr lang="en-US" dirty="0"/>
              <a:t>A red flower and a white flower making a pink flower</a:t>
            </a:r>
          </a:p>
          <a:p>
            <a:r>
              <a:rPr lang="en-US" dirty="0"/>
              <a:t>Many characteristics are </a:t>
            </a:r>
            <a:r>
              <a:rPr lang="en-US" b="1" dirty="0"/>
              <a:t>polygenic</a:t>
            </a:r>
            <a:r>
              <a:rPr lang="en-US" dirty="0"/>
              <a:t>, meaning that multiple genes are required for one phenotype</a:t>
            </a:r>
          </a:p>
          <a:p>
            <a:r>
              <a:rPr lang="en-US" dirty="0"/>
              <a:t>Environment can also impact phenotype</a:t>
            </a:r>
          </a:p>
        </p:txBody>
      </p:sp>
    </p:spTree>
    <p:extLst>
      <p:ext uri="{BB962C8B-B14F-4D97-AF65-F5344CB8AC3E}">
        <p14:creationId xmlns:p14="http://schemas.microsoft.com/office/powerpoint/2010/main" val="2183127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5B032-FC23-5481-9F55-E48153BE38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64642C-FED4-691F-2237-8848B7592388}"/>
              </a:ext>
            </a:extLst>
          </p:cNvPr>
          <p:cNvSpPr>
            <a:spLocks noGrp="1"/>
          </p:cNvSpPr>
          <p:nvPr>
            <p:ph type="title"/>
          </p:nvPr>
        </p:nvSpPr>
        <p:spPr/>
        <p:txBody>
          <a:bodyPr/>
          <a:lstStyle/>
          <a:p>
            <a:r>
              <a:rPr lang="en-US" dirty="0"/>
              <a:t>Overview</a:t>
            </a:r>
          </a:p>
        </p:txBody>
      </p:sp>
      <p:graphicFrame>
        <p:nvGraphicFramePr>
          <p:cNvPr id="4" name="Content Placeholder 3">
            <a:extLst>
              <a:ext uri="{FF2B5EF4-FFF2-40B4-BE49-F238E27FC236}">
                <a16:creationId xmlns:a16="http://schemas.microsoft.com/office/drawing/2014/main" id="{92BB432F-EB2E-9437-6D29-44B25C5D19F2}"/>
              </a:ext>
            </a:extLst>
          </p:cNvPr>
          <p:cNvGraphicFramePr>
            <a:graphicFrameLocks noGrp="1"/>
          </p:cNvGraphicFramePr>
          <p:nvPr>
            <p:ph idx="1"/>
            <p:extLst>
              <p:ext uri="{D42A27DB-BD31-4B8C-83A1-F6EECF244321}">
                <p14:modId xmlns:p14="http://schemas.microsoft.com/office/powerpoint/2010/main" val="2715152413"/>
              </p:ext>
            </p:extLst>
          </p:nvPr>
        </p:nvGraphicFramePr>
        <p:xfrm>
          <a:off x="838201" y="1825625"/>
          <a:ext cx="6905878"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2409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AB12C-F4FB-F031-2138-097660F93146}"/>
              </a:ext>
            </a:extLst>
          </p:cNvPr>
          <p:cNvSpPr>
            <a:spLocks noGrp="1"/>
          </p:cNvSpPr>
          <p:nvPr>
            <p:ph type="title"/>
          </p:nvPr>
        </p:nvSpPr>
        <p:spPr>
          <a:xfrm>
            <a:off x="838200" y="365125"/>
            <a:ext cx="5047770" cy="1325563"/>
          </a:xfrm>
        </p:spPr>
        <p:txBody>
          <a:bodyPr/>
          <a:lstStyle/>
          <a:p>
            <a:r>
              <a:rPr lang="en-US" dirty="0"/>
              <a:t>Genetic mutations</a:t>
            </a:r>
          </a:p>
        </p:txBody>
      </p:sp>
      <p:sp>
        <p:nvSpPr>
          <p:cNvPr id="3" name="Content Placeholder 2">
            <a:extLst>
              <a:ext uri="{FF2B5EF4-FFF2-40B4-BE49-F238E27FC236}">
                <a16:creationId xmlns:a16="http://schemas.microsoft.com/office/drawing/2014/main" id="{C12BDEFF-1A1E-D7C1-76CC-95DB1713C90B}"/>
              </a:ext>
            </a:extLst>
          </p:cNvPr>
          <p:cNvSpPr>
            <a:spLocks noGrp="1"/>
          </p:cNvSpPr>
          <p:nvPr>
            <p:ph idx="1"/>
          </p:nvPr>
        </p:nvSpPr>
        <p:spPr>
          <a:xfrm>
            <a:off x="838200" y="1825625"/>
            <a:ext cx="4786513" cy="4351338"/>
          </a:xfrm>
        </p:spPr>
        <p:txBody>
          <a:bodyPr>
            <a:normAutofit/>
          </a:bodyPr>
          <a:lstStyle/>
          <a:p>
            <a:r>
              <a:rPr lang="en-US" dirty="0"/>
              <a:t>DNA damage → </a:t>
            </a:r>
            <a:r>
              <a:rPr lang="en-US"/>
              <a:t>mutations → </a:t>
            </a:r>
            <a:r>
              <a:rPr lang="en-US" dirty="0"/>
              <a:t>cancer</a:t>
            </a:r>
          </a:p>
          <a:p>
            <a:r>
              <a:rPr lang="en-US" dirty="0"/>
              <a:t>Mutations can be inherited from parents, and they can be acquired over time</a:t>
            </a:r>
          </a:p>
          <a:p>
            <a:pPr lvl="1"/>
            <a:r>
              <a:rPr lang="en-US" dirty="0"/>
              <a:t>Cells with too many mutations may stop working normally, grow out of control, and become cancerous</a:t>
            </a:r>
          </a:p>
          <a:p>
            <a:pPr marL="0" indent="0">
              <a:buNone/>
            </a:pPr>
            <a:endParaRPr lang="en-US" dirty="0"/>
          </a:p>
        </p:txBody>
      </p:sp>
      <p:graphicFrame>
        <p:nvGraphicFramePr>
          <p:cNvPr id="10" name="Diagram 9">
            <a:extLst>
              <a:ext uri="{FF2B5EF4-FFF2-40B4-BE49-F238E27FC236}">
                <a16:creationId xmlns:a16="http://schemas.microsoft.com/office/drawing/2014/main" id="{960D4C4F-45D0-160A-D827-8F232271BFC2}"/>
              </a:ext>
            </a:extLst>
          </p:cNvPr>
          <p:cNvGraphicFramePr/>
          <p:nvPr>
            <p:extLst>
              <p:ext uri="{D42A27DB-BD31-4B8C-83A1-F6EECF244321}">
                <p14:modId xmlns:p14="http://schemas.microsoft.com/office/powerpoint/2010/main" val="1435233877"/>
              </p:ext>
            </p:extLst>
          </p:nvPr>
        </p:nvGraphicFramePr>
        <p:xfrm>
          <a:off x="5461429" y="1714749"/>
          <a:ext cx="4786513" cy="5143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agram 10">
            <a:extLst>
              <a:ext uri="{FF2B5EF4-FFF2-40B4-BE49-F238E27FC236}">
                <a16:creationId xmlns:a16="http://schemas.microsoft.com/office/drawing/2014/main" id="{FD00F17E-468F-AA59-451E-F47D3A6B391A}"/>
              </a:ext>
            </a:extLst>
          </p:cNvPr>
          <p:cNvGraphicFramePr/>
          <p:nvPr>
            <p:extLst>
              <p:ext uri="{D42A27DB-BD31-4B8C-83A1-F6EECF244321}">
                <p14:modId xmlns:p14="http://schemas.microsoft.com/office/powerpoint/2010/main" val="1388274631"/>
              </p:ext>
            </p:extLst>
          </p:nvPr>
        </p:nvGraphicFramePr>
        <p:xfrm>
          <a:off x="9511656" y="1690688"/>
          <a:ext cx="2313432" cy="35542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 name="TextBox 11">
            <a:extLst>
              <a:ext uri="{FF2B5EF4-FFF2-40B4-BE49-F238E27FC236}">
                <a16:creationId xmlns:a16="http://schemas.microsoft.com/office/drawing/2014/main" id="{DF341577-4151-2B01-16D4-77AD16B361B3}"/>
              </a:ext>
            </a:extLst>
          </p:cNvPr>
          <p:cNvSpPr txBox="1"/>
          <p:nvPr/>
        </p:nvSpPr>
        <p:spPr>
          <a:xfrm>
            <a:off x="6709813" y="699075"/>
            <a:ext cx="2051637" cy="954107"/>
          </a:xfrm>
          <a:prstGeom prst="rect">
            <a:avLst/>
          </a:prstGeom>
          <a:noFill/>
        </p:spPr>
        <p:txBody>
          <a:bodyPr wrap="square" rtlCol="0">
            <a:spAutoFit/>
          </a:bodyPr>
          <a:lstStyle/>
          <a:p>
            <a:pPr algn="ctr"/>
            <a:r>
              <a:rPr lang="en-US" sz="2800" b="1" dirty="0">
                <a:latin typeface="+mj-lt"/>
              </a:rPr>
              <a:t>Sporadic Cancers</a:t>
            </a:r>
          </a:p>
        </p:txBody>
      </p:sp>
      <p:sp>
        <p:nvSpPr>
          <p:cNvPr id="13" name="TextBox 12">
            <a:extLst>
              <a:ext uri="{FF2B5EF4-FFF2-40B4-BE49-F238E27FC236}">
                <a16:creationId xmlns:a16="http://schemas.microsoft.com/office/drawing/2014/main" id="{5236EEA4-A876-5403-7B90-FEC91DDFEDF0}"/>
              </a:ext>
            </a:extLst>
          </p:cNvPr>
          <p:cNvSpPr txBox="1"/>
          <p:nvPr/>
        </p:nvSpPr>
        <p:spPr>
          <a:xfrm>
            <a:off x="9449545" y="721041"/>
            <a:ext cx="2375543" cy="954107"/>
          </a:xfrm>
          <a:prstGeom prst="rect">
            <a:avLst/>
          </a:prstGeom>
          <a:noFill/>
        </p:spPr>
        <p:txBody>
          <a:bodyPr wrap="square" rtlCol="0">
            <a:spAutoFit/>
          </a:bodyPr>
          <a:lstStyle/>
          <a:p>
            <a:pPr algn="ctr"/>
            <a:r>
              <a:rPr lang="en-US" sz="2800" b="1" dirty="0">
                <a:latin typeface="+mj-lt"/>
              </a:rPr>
              <a:t>Hereditary Cancers</a:t>
            </a:r>
          </a:p>
        </p:txBody>
      </p:sp>
    </p:spTree>
    <p:extLst>
      <p:ext uri="{BB962C8B-B14F-4D97-AF65-F5344CB8AC3E}">
        <p14:creationId xmlns:p14="http://schemas.microsoft.com/office/powerpoint/2010/main" val="4223438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634F9-5C86-3A82-08E2-B20807189A7D}"/>
              </a:ext>
            </a:extLst>
          </p:cNvPr>
          <p:cNvSpPr>
            <a:spLocks noGrp="1"/>
          </p:cNvSpPr>
          <p:nvPr>
            <p:ph type="title"/>
          </p:nvPr>
        </p:nvSpPr>
        <p:spPr/>
        <p:txBody>
          <a:bodyPr/>
          <a:lstStyle/>
          <a:p>
            <a:r>
              <a:rPr lang="en-US" dirty="0"/>
              <a:t>Mutations build up for both sporadic and hereditary cancers</a:t>
            </a:r>
          </a:p>
        </p:txBody>
      </p:sp>
      <p:pic>
        <p:nvPicPr>
          <p:cNvPr id="5122" name="Picture 2" descr="Image depicting how normal cells accumulate damage leading to cancer over time.">
            <a:extLst>
              <a:ext uri="{FF2B5EF4-FFF2-40B4-BE49-F238E27FC236}">
                <a16:creationId xmlns:a16="http://schemas.microsoft.com/office/drawing/2014/main" id="{5269063A-25EC-8704-9081-3972F1722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6962" y="1983837"/>
            <a:ext cx="4267929" cy="450903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depicting how cells with inherited mutations accumulate additional damage leading to cancer over time. ">
            <a:extLst>
              <a:ext uri="{FF2B5EF4-FFF2-40B4-BE49-F238E27FC236}">
                <a16:creationId xmlns:a16="http://schemas.microsoft.com/office/drawing/2014/main" id="{D4E2A99F-04B5-ABB4-6AB5-BE76A61271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6605" y="2352654"/>
            <a:ext cx="3987586" cy="396008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26F764D-50FE-DF3E-C1AE-C0F800C392D5}"/>
              </a:ext>
            </a:extLst>
          </p:cNvPr>
          <p:cNvSpPr txBox="1"/>
          <p:nvPr/>
        </p:nvSpPr>
        <p:spPr>
          <a:xfrm>
            <a:off x="838200" y="2088292"/>
            <a:ext cx="2992395" cy="4524315"/>
          </a:xfrm>
          <a:prstGeom prst="rect">
            <a:avLst/>
          </a:prstGeom>
          <a:noFill/>
        </p:spPr>
        <p:txBody>
          <a:bodyPr wrap="square" rtlCol="0">
            <a:spAutoFit/>
          </a:bodyPr>
          <a:lstStyle/>
          <a:p>
            <a:pPr marL="285750" indent="-285750">
              <a:buFont typeface="Arial" panose="020B0604020202020204" pitchFamily="34" charset="0"/>
              <a:buChar char="•"/>
            </a:pPr>
            <a:r>
              <a:rPr lang="en-US" dirty="0"/>
              <a:t>Often said one needs 1-10 driver mutations before one gets cancer</a:t>
            </a:r>
          </a:p>
          <a:p>
            <a:pPr marL="285750" indent="-285750">
              <a:buFont typeface="Arial" panose="020B0604020202020204" pitchFamily="34" charset="0"/>
              <a:buChar char="•"/>
            </a:pPr>
            <a:r>
              <a:rPr lang="en-US" dirty="0"/>
              <a:t>Hereditary cancers tend to start with a mutation in a gene that makes it easier to accumulate other mutations </a:t>
            </a:r>
          </a:p>
          <a:p>
            <a:pPr marL="285750" indent="-285750">
              <a:buFont typeface="Arial" panose="020B0604020202020204" pitchFamily="34" charset="0"/>
              <a:buChar char="•"/>
            </a:pPr>
            <a:r>
              <a:rPr lang="en-US" dirty="0"/>
              <a:t>“Natural selection”</a:t>
            </a:r>
          </a:p>
          <a:p>
            <a:pPr marL="742950" lvl="1" indent="-285750">
              <a:buFont typeface="Arial" panose="020B0604020202020204" pitchFamily="34" charset="0"/>
              <a:buChar char="•"/>
            </a:pPr>
            <a:r>
              <a:rPr lang="en-US" dirty="0"/>
              <a:t>Cells will mutate to survive</a:t>
            </a:r>
          </a:p>
          <a:p>
            <a:pPr marL="742950" lvl="1" indent="-285750">
              <a:buFont typeface="Arial" panose="020B0604020202020204" pitchFamily="34" charset="0"/>
              <a:buChar char="•"/>
            </a:pPr>
            <a:r>
              <a:rPr lang="en-US" dirty="0"/>
              <a:t>Cancer cells tend to have mutations that make them more “fit” than non-cancerous cells</a:t>
            </a:r>
          </a:p>
        </p:txBody>
      </p:sp>
      <p:sp>
        <p:nvSpPr>
          <p:cNvPr id="5" name="TextBox 4">
            <a:extLst>
              <a:ext uri="{FF2B5EF4-FFF2-40B4-BE49-F238E27FC236}">
                <a16:creationId xmlns:a16="http://schemas.microsoft.com/office/drawing/2014/main" id="{38B6A857-7602-1DAF-8A08-8A156D4F575D}"/>
              </a:ext>
            </a:extLst>
          </p:cNvPr>
          <p:cNvSpPr txBox="1"/>
          <p:nvPr/>
        </p:nvSpPr>
        <p:spPr>
          <a:xfrm>
            <a:off x="0" y="6619009"/>
            <a:ext cx="5382491" cy="246221"/>
          </a:xfrm>
          <a:prstGeom prst="rect">
            <a:avLst/>
          </a:prstGeom>
          <a:noFill/>
        </p:spPr>
        <p:txBody>
          <a:bodyPr wrap="square" rtlCol="0">
            <a:spAutoFit/>
          </a:bodyPr>
          <a:lstStyle/>
          <a:p>
            <a:r>
              <a:rPr lang="en-US" sz="1000" dirty="0"/>
              <a:t>“Inherited and Acquired Mutations”, Facing Our Rish, 2025.</a:t>
            </a:r>
          </a:p>
        </p:txBody>
      </p:sp>
    </p:spTree>
    <p:extLst>
      <p:ext uri="{BB962C8B-B14F-4D97-AF65-F5344CB8AC3E}">
        <p14:creationId xmlns:p14="http://schemas.microsoft.com/office/powerpoint/2010/main" val="72874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2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4CAAE-6AC7-3754-39FE-F020E52DA314}"/>
              </a:ext>
            </a:extLst>
          </p:cNvPr>
          <p:cNvSpPr>
            <a:spLocks noGrp="1"/>
          </p:cNvSpPr>
          <p:nvPr>
            <p:ph type="title"/>
          </p:nvPr>
        </p:nvSpPr>
        <p:spPr/>
        <p:txBody>
          <a:bodyPr/>
          <a:lstStyle/>
          <a:p>
            <a:r>
              <a:rPr lang="en-US" dirty="0"/>
              <a:t>How do these mutations form? DNA repair</a:t>
            </a:r>
          </a:p>
        </p:txBody>
      </p:sp>
      <p:sp>
        <p:nvSpPr>
          <p:cNvPr id="3" name="Content Placeholder 2">
            <a:extLst>
              <a:ext uri="{FF2B5EF4-FFF2-40B4-BE49-F238E27FC236}">
                <a16:creationId xmlns:a16="http://schemas.microsoft.com/office/drawing/2014/main" id="{C563E7CE-04BE-DFA6-8D91-A0419ACCF1D8}"/>
              </a:ext>
            </a:extLst>
          </p:cNvPr>
          <p:cNvSpPr>
            <a:spLocks noGrp="1"/>
          </p:cNvSpPr>
          <p:nvPr>
            <p:ph idx="1"/>
          </p:nvPr>
        </p:nvSpPr>
        <p:spPr>
          <a:xfrm>
            <a:off x="838200" y="1825625"/>
            <a:ext cx="4290391" cy="4351338"/>
          </a:xfrm>
        </p:spPr>
        <p:txBody>
          <a:bodyPr>
            <a:normAutofit fontScale="77500" lnSpcReduction="20000"/>
          </a:bodyPr>
          <a:lstStyle/>
          <a:p>
            <a:r>
              <a:rPr lang="en-US" dirty="0"/>
              <a:t>Proofreading</a:t>
            </a:r>
          </a:p>
          <a:p>
            <a:pPr lvl="1"/>
            <a:r>
              <a:rPr lang="en-US" dirty="0"/>
              <a:t>DNA polymerases are enzymes that build DNA during DNA replication</a:t>
            </a:r>
          </a:p>
          <a:p>
            <a:pPr lvl="1"/>
            <a:r>
              <a:rPr lang="en-US" dirty="0"/>
              <a:t>Most DNA polymerases “check” their work</a:t>
            </a:r>
          </a:p>
          <a:p>
            <a:pPr lvl="2"/>
            <a:r>
              <a:rPr lang="en-US" dirty="0"/>
              <a:t>Only 1 mistake per billion nucleotides</a:t>
            </a:r>
          </a:p>
          <a:p>
            <a:r>
              <a:rPr lang="en-US" dirty="0"/>
              <a:t>Mismatch Repair</a:t>
            </a:r>
          </a:p>
          <a:p>
            <a:pPr lvl="1"/>
            <a:r>
              <a:rPr lang="en-US" dirty="0"/>
              <a:t>Many errors are corrected by proofreading, but a few slip through</a:t>
            </a:r>
          </a:p>
          <a:p>
            <a:pPr lvl="1"/>
            <a:r>
              <a:rPr lang="en-US" dirty="0"/>
              <a:t>Mismatch repair happens after new DNA is made</a:t>
            </a:r>
          </a:p>
          <a:p>
            <a:pPr lvl="2"/>
            <a:r>
              <a:rPr lang="en-US" dirty="0"/>
              <a:t>Removing the mis-paired bases </a:t>
            </a:r>
          </a:p>
          <a:p>
            <a:pPr lvl="2"/>
            <a:r>
              <a:rPr lang="en-US" dirty="0"/>
              <a:t>Proteins recognize the mismatched base (like BRCA1/2)</a:t>
            </a:r>
          </a:p>
        </p:txBody>
      </p:sp>
      <p:pic>
        <p:nvPicPr>
          <p:cNvPr id="11268" name="Picture 4" descr="Proofreading:&#10;&#10;1. DNA polymerase adds a new base to the 3' end of the growing, new strand. (The template has a G,  and the polymerase incorrectly adds a T rather than a C to the new strand.)&#10;&#10;2. Polymerase detects that the bases are mispaired.&#10;&#10;3. Polymerase uses 3' to 5' exonuclease activity to remove the incorrect T from the 3' end of the new strand.">
            <a:extLst>
              <a:ext uri="{FF2B5EF4-FFF2-40B4-BE49-F238E27FC236}">
                <a16:creationId xmlns:a16="http://schemas.microsoft.com/office/drawing/2014/main" id="{593097D8-FE7E-C64E-5FC5-7372C65470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39" r="16848"/>
          <a:stretch/>
        </p:blipFill>
        <p:spPr bwMode="auto">
          <a:xfrm>
            <a:off x="5406886" y="1497495"/>
            <a:ext cx="6538819" cy="52087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767A12A-5BC0-E69B-3858-36B23F65550D}"/>
              </a:ext>
            </a:extLst>
          </p:cNvPr>
          <p:cNvSpPr txBox="1"/>
          <p:nvPr/>
        </p:nvSpPr>
        <p:spPr>
          <a:xfrm>
            <a:off x="0" y="6619009"/>
            <a:ext cx="5382491" cy="246221"/>
          </a:xfrm>
          <a:prstGeom prst="rect">
            <a:avLst/>
          </a:prstGeom>
          <a:noFill/>
        </p:spPr>
        <p:txBody>
          <a:bodyPr wrap="square" rtlCol="0">
            <a:spAutoFit/>
          </a:bodyPr>
          <a:lstStyle/>
          <a:p>
            <a:r>
              <a:rPr lang="en-US" sz="1000" dirty="0"/>
              <a:t>“DNA proofreading and repair”. Khan Academy. 2025. </a:t>
            </a:r>
          </a:p>
        </p:txBody>
      </p:sp>
    </p:spTree>
    <p:extLst>
      <p:ext uri="{BB962C8B-B14F-4D97-AF65-F5344CB8AC3E}">
        <p14:creationId xmlns:p14="http://schemas.microsoft.com/office/powerpoint/2010/main" val="178634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DNA Damage and DNA Repair: Types and Mechanism">
            <a:extLst>
              <a:ext uri="{FF2B5EF4-FFF2-40B4-BE49-F238E27FC236}">
                <a16:creationId xmlns:a16="http://schemas.microsoft.com/office/drawing/2014/main" id="{361FFF23-6AB2-0C28-9468-2B968D885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56" y="675861"/>
            <a:ext cx="11101534" cy="55652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648839C-0AAA-EB0F-4383-064D2604FADE}"/>
              </a:ext>
            </a:extLst>
          </p:cNvPr>
          <p:cNvSpPr txBox="1"/>
          <p:nvPr/>
        </p:nvSpPr>
        <p:spPr>
          <a:xfrm>
            <a:off x="0" y="6619009"/>
            <a:ext cx="5382491" cy="246221"/>
          </a:xfrm>
          <a:prstGeom prst="rect">
            <a:avLst/>
          </a:prstGeom>
          <a:noFill/>
        </p:spPr>
        <p:txBody>
          <a:bodyPr wrap="square" rtlCol="0">
            <a:spAutoFit/>
          </a:bodyPr>
          <a:lstStyle/>
          <a:p>
            <a:r>
              <a:rPr lang="en-US" sz="1000" dirty="0"/>
              <a:t>“DNA Damage and DNA Repair: Types and </a:t>
            </a:r>
            <a:r>
              <a:rPr lang="en-US" sz="1000" dirty="0" err="1"/>
              <a:t>Mexhaisms</a:t>
            </a:r>
            <a:r>
              <a:rPr lang="en-US" sz="1000" dirty="0"/>
              <a:t>.” Microbe Notes. Sagar Aryal. 2023. </a:t>
            </a:r>
          </a:p>
        </p:txBody>
      </p:sp>
    </p:spTree>
    <p:extLst>
      <p:ext uri="{BB962C8B-B14F-4D97-AF65-F5344CB8AC3E}">
        <p14:creationId xmlns:p14="http://schemas.microsoft.com/office/powerpoint/2010/main" val="2976411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6CCD2-F381-DBF4-7F79-CD0362511C9B}"/>
              </a:ext>
            </a:extLst>
          </p:cNvPr>
          <p:cNvSpPr>
            <a:spLocks noGrp="1"/>
          </p:cNvSpPr>
          <p:nvPr>
            <p:ph type="title"/>
          </p:nvPr>
        </p:nvSpPr>
        <p:spPr/>
        <p:txBody>
          <a:bodyPr/>
          <a:lstStyle/>
          <a:p>
            <a:r>
              <a:rPr lang="en-US" dirty="0"/>
              <a:t>DNA Repair and Cancer</a:t>
            </a:r>
          </a:p>
        </p:txBody>
      </p:sp>
      <p:sp>
        <p:nvSpPr>
          <p:cNvPr id="3" name="Content Placeholder 2">
            <a:extLst>
              <a:ext uri="{FF2B5EF4-FFF2-40B4-BE49-F238E27FC236}">
                <a16:creationId xmlns:a16="http://schemas.microsoft.com/office/drawing/2014/main" id="{F6FF2677-5700-F50D-0FF5-A16AFB61CAC1}"/>
              </a:ext>
            </a:extLst>
          </p:cNvPr>
          <p:cNvSpPr>
            <a:spLocks noGrp="1"/>
          </p:cNvSpPr>
          <p:nvPr>
            <p:ph idx="1"/>
          </p:nvPr>
        </p:nvSpPr>
        <p:spPr>
          <a:xfrm>
            <a:off x="838200" y="1825625"/>
            <a:ext cx="5954486" cy="4351338"/>
          </a:xfrm>
        </p:spPr>
        <p:txBody>
          <a:bodyPr>
            <a:normAutofit/>
          </a:bodyPr>
          <a:lstStyle/>
          <a:p>
            <a:r>
              <a:rPr lang="en-US" dirty="0"/>
              <a:t>Cells have tools to repair DNA damage </a:t>
            </a:r>
          </a:p>
          <a:p>
            <a:r>
              <a:rPr lang="en-US" dirty="0"/>
              <a:t>When the cell cannot be repaired, the body has ways to remove the damaged cell</a:t>
            </a:r>
          </a:p>
          <a:p>
            <a:r>
              <a:rPr lang="en-US" dirty="0"/>
              <a:t>This system is not always perfect, and DNA damage and mutations can build up in cells</a:t>
            </a:r>
          </a:p>
        </p:txBody>
      </p:sp>
      <p:sp>
        <p:nvSpPr>
          <p:cNvPr id="7" name="Freeform: Shape 6">
            <a:extLst>
              <a:ext uri="{FF2B5EF4-FFF2-40B4-BE49-F238E27FC236}">
                <a16:creationId xmlns:a16="http://schemas.microsoft.com/office/drawing/2014/main" id="{D5B91065-3F9E-7F8C-5F71-CF106ECC822D}"/>
              </a:ext>
            </a:extLst>
          </p:cNvPr>
          <p:cNvSpPr/>
          <p:nvPr/>
        </p:nvSpPr>
        <p:spPr>
          <a:xfrm>
            <a:off x="7093193" y="655804"/>
            <a:ext cx="2137916" cy="773906"/>
          </a:xfrm>
          <a:custGeom>
            <a:avLst/>
            <a:gdLst>
              <a:gd name="connsiteX0" fmla="*/ 0 w 2137916"/>
              <a:gd name="connsiteY0" fmla="*/ 77391 h 773906"/>
              <a:gd name="connsiteX1" fmla="*/ 77391 w 2137916"/>
              <a:gd name="connsiteY1" fmla="*/ 0 h 773906"/>
              <a:gd name="connsiteX2" fmla="*/ 2060525 w 2137916"/>
              <a:gd name="connsiteY2" fmla="*/ 0 h 773906"/>
              <a:gd name="connsiteX3" fmla="*/ 2137916 w 2137916"/>
              <a:gd name="connsiteY3" fmla="*/ 77391 h 773906"/>
              <a:gd name="connsiteX4" fmla="*/ 2137916 w 2137916"/>
              <a:gd name="connsiteY4" fmla="*/ 696515 h 773906"/>
              <a:gd name="connsiteX5" fmla="*/ 2060525 w 2137916"/>
              <a:gd name="connsiteY5" fmla="*/ 773906 h 773906"/>
              <a:gd name="connsiteX6" fmla="*/ 77391 w 2137916"/>
              <a:gd name="connsiteY6" fmla="*/ 773906 h 773906"/>
              <a:gd name="connsiteX7" fmla="*/ 0 w 2137916"/>
              <a:gd name="connsiteY7" fmla="*/ 696515 h 773906"/>
              <a:gd name="connsiteX8" fmla="*/ 0 w 2137916"/>
              <a:gd name="connsiteY8" fmla="*/ 77391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7916" h="773906">
                <a:moveTo>
                  <a:pt x="0" y="77391"/>
                </a:moveTo>
                <a:cubicBezTo>
                  <a:pt x="0" y="34649"/>
                  <a:pt x="34649" y="0"/>
                  <a:pt x="77391" y="0"/>
                </a:cubicBezTo>
                <a:lnTo>
                  <a:pt x="2060525" y="0"/>
                </a:lnTo>
                <a:cubicBezTo>
                  <a:pt x="2103267" y="0"/>
                  <a:pt x="2137916" y="34649"/>
                  <a:pt x="2137916" y="77391"/>
                </a:cubicBezTo>
                <a:lnTo>
                  <a:pt x="2137916" y="696515"/>
                </a:lnTo>
                <a:cubicBezTo>
                  <a:pt x="2137916" y="739257"/>
                  <a:pt x="2103267" y="773906"/>
                  <a:pt x="2060525" y="773906"/>
                </a:cubicBezTo>
                <a:lnTo>
                  <a:pt x="77391" y="773906"/>
                </a:lnTo>
                <a:cubicBezTo>
                  <a:pt x="34649" y="773906"/>
                  <a:pt x="0" y="739257"/>
                  <a:pt x="0" y="696515"/>
                </a:cubicBezTo>
                <a:lnTo>
                  <a:pt x="0" y="7739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247" tIns="91247" rIns="91247" bIns="91247" numCol="1" spcCol="1270" anchor="ctr" anchorCtr="0">
            <a:noAutofit/>
          </a:bodyPr>
          <a:lstStyle/>
          <a:p>
            <a:pPr marL="0" lvl="0" indent="0" algn="ctr" defTabSz="800100">
              <a:lnSpc>
                <a:spcPct val="90000"/>
              </a:lnSpc>
              <a:spcBef>
                <a:spcPct val="0"/>
              </a:spcBef>
              <a:spcAft>
                <a:spcPct val="35000"/>
              </a:spcAft>
              <a:buNone/>
            </a:pPr>
            <a:r>
              <a:rPr lang="en-US" sz="1800" kern="1200" dirty="0"/>
              <a:t>DNA Damage</a:t>
            </a:r>
          </a:p>
        </p:txBody>
      </p:sp>
      <p:sp>
        <p:nvSpPr>
          <p:cNvPr id="8" name="Freeform: Shape 7">
            <a:extLst>
              <a:ext uri="{FF2B5EF4-FFF2-40B4-BE49-F238E27FC236}">
                <a16:creationId xmlns:a16="http://schemas.microsoft.com/office/drawing/2014/main" id="{079E50B6-C86D-1E58-D64C-4B2A3D892C1E}"/>
              </a:ext>
            </a:extLst>
          </p:cNvPr>
          <p:cNvSpPr/>
          <p:nvPr/>
        </p:nvSpPr>
        <p:spPr>
          <a:xfrm>
            <a:off x="7988022" y="1478079"/>
            <a:ext cx="348258" cy="290215"/>
          </a:xfrm>
          <a:custGeom>
            <a:avLst/>
            <a:gdLst>
              <a:gd name="connsiteX0" fmla="*/ 0 w 290214"/>
              <a:gd name="connsiteY0" fmla="*/ 69651 h 348257"/>
              <a:gd name="connsiteX1" fmla="*/ 145107 w 290214"/>
              <a:gd name="connsiteY1" fmla="*/ 69651 h 348257"/>
              <a:gd name="connsiteX2" fmla="*/ 145107 w 290214"/>
              <a:gd name="connsiteY2" fmla="*/ 0 h 348257"/>
              <a:gd name="connsiteX3" fmla="*/ 290214 w 290214"/>
              <a:gd name="connsiteY3" fmla="*/ 174129 h 348257"/>
              <a:gd name="connsiteX4" fmla="*/ 145107 w 290214"/>
              <a:gd name="connsiteY4" fmla="*/ 348257 h 348257"/>
              <a:gd name="connsiteX5" fmla="*/ 145107 w 290214"/>
              <a:gd name="connsiteY5" fmla="*/ 278606 h 348257"/>
              <a:gd name="connsiteX6" fmla="*/ 0 w 290214"/>
              <a:gd name="connsiteY6" fmla="*/ 278606 h 348257"/>
              <a:gd name="connsiteX7" fmla="*/ 0 w 290214"/>
              <a:gd name="connsiteY7" fmla="*/ 69651 h 348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0214" h="348257">
                <a:moveTo>
                  <a:pt x="232171" y="1"/>
                </a:moveTo>
                <a:lnTo>
                  <a:pt x="232171" y="174129"/>
                </a:lnTo>
                <a:lnTo>
                  <a:pt x="290214" y="174129"/>
                </a:lnTo>
                <a:lnTo>
                  <a:pt x="145107" y="348256"/>
                </a:lnTo>
                <a:lnTo>
                  <a:pt x="0" y="174129"/>
                </a:lnTo>
                <a:lnTo>
                  <a:pt x="58043" y="174129"/>
                </a:lnTo>
                <a:lnTo>
                  <a:pt x="58043" y="1"/>
                </a:lnTo>
                <a:lnTo>
                  <a:pt x="232171" y="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69652" tIns="0" rIns="69651" bIns="87065" numCol="1" spcCol="1270" anchor="ctr" anchorCtr="0">
            <a:noAutofit/>
          </a:bodyPr>
          <a:lstStyle/>
          <a:p>
            <a:pPr marL="0" lvl="0" indent="0" algn="ctr" defTabSz="622300">
              <a:lnSpc>
                <a:spcPct val="90000"/>
              </a:lnSpc>
              <a:spcBef>
                <a:spcPct val="0"/>
              </a:spcBef>
              <a:spcAft>
                <a:spcPct val="35000"/>
              </a:spcAft>
              <a:buNone/>
            </a:pPr>
            <a:endParaRPr lang="en-US" sz="1400" kern="1200"/>
          </a:p>
        </p:txBody>
      </p:sp>
      <p:sp>
        <p:nvSpPr>
          <p:cNvPr id="9" name="Freeform: Shape 8">
            <a:extLst>
              <a:ext uri="{FF2B5EF4-FFF2-40B4-BE49-F238E27FC236}">
                <a16:creationId xmlns:a16="http://schemas.microsoft.com/office/drawing/2014/main" id="{E3451C23-8FE3-C1CC-ED5F-3E539BBD1D8C}"/>
              </a:ext>
            </a:extLst>
          </p:cNvPr>
          <p:cNvSpPr/>
          <p:nvPr/>
        </p:nvSpPr>
        <p:spPr>
          <a:xfrm>
            <a:off x="7093193" y="1816663"/>
            <a:ext cx="2137916" cy="773906"/>
          </a:xfrm>
          <a:custGeom>
            <a:avLst/>
            <a:gdLst>
              <a:gd name="connsiteX0" fmla="*/ 0 w 2137916"/>
              <a:gd name="connsiteY0" fmla="*/ 77391 h 773906"/>
              <a:gd name="connsiteX1" fmla="*/ 77391 w 2137916"/>
              <a:gd name="connsiteY1" fmla="*/ 0 h 773906"/>
              <a:gd name="connsiteX2" fmla="*/ 2060525 w 2137916"/>
              <a:gd name="connsiteY2" fmla="*/ 0 h 773906"/>
              <a:gd name="connsiteX3" fmla="*/ 2137916 w 2137916"/>
              <a:gd name="connsiteY3" fmla="*/ 77391 h 773906"/>
              <a:gd name="connsiteX4" fmla="*/ 2137916 w 2137916"/>
              <a:gd name="connsiteY4" fmla="*/ 696515 h 773906"/>
              <a:gd name="connsiteX5" fmla="*/ 2060525 w 2137916"/>
              <a:gd name="connsiteY5" fmla="*/ 773906 h 773906"/>
              <a:gd name="connsiteX6" fmla="*/ 77391 w 2137916"/>
              <a:gd name="connsiteY6" fmla="*/ 773906 h 773906"/>
              <a:gd name="connsiteX7" fmla="*/ 0 w 2137916"/>
              <a:gd name="connsiteY7" fmla="*/ 696515 h 773906"/>
              <a:gd name="connsiteX8" fmla="*/ 0 w 2137916"/>
              <a:gd name="connsiteY8" fmla="*/ 77391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7916" h="773906">
                <a:moveTo>
                  <a:pt x="0" y="77391"/>
                </a:moveTo>
                <a:cubicBezTo>
                  <a:pt x="0" y="34649"/>
                  <a:pt x="34649" y="0"/>
                  <a:pt x="77391" y="0"/>
                </a:cubicBezTo>
                <a:lnTo>
                  <a:pt x="2060525" y="0"/>
                </a:lnTo>
                <a:cubicBezTo>
                  <a:pt x="2103267" y="0"/>
                  <a:pt x="2137916" y="34649"/>
                  <a:pt x="2137916" y="77391"/>
                </a:cubicBezTo>
                <a:lnTo>
                  <a:pt x="2137916" y="696515"/>
                </a:lnTo>
                <a:cubicBezTo>
                  <a:pt x="2137916" y="739257"/>
                  <a:pt x="2103267" y="773906"/>
                  <a:pt x="2060525" y="773906"/>
                </a:cubicBezTo>
                <a:lnTo>
                  <a:pt x="77391" y="773906"/>
                </a:lnTo>
                <a:cubicBezTo>
                  <a:pt x="34649" y="773906"/>
                  <a:pt x="0" y="739257"/>
                  <a:pt x="0" y="696515"/>
                </a:cubicBezTo>
                <a:lnTo>
                  <a:pt x="0" y="7739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247" tIns="91247" rIns="91247" bIns="91247" numCol="1" spcCol="1270" anchor="ctr" anchorCtr="0">
            <a:noAutofit/>
          </a:bodyPr>
          <a:lstStyle/>
          <a:p>
            <a:pPr marL="0" lvl="0" indent="0" algn="ctr" defTabSz="800100">
              <a:lnSpc>
                <a:spcPct val="90000"/>
              </a:lnSpc>
              <a:spcBef>
                <a:spcPct val="0"/>
              </a:spcBef>
              <a:spcAft>
                <a:spcPct val="35000"/>
              </a:spcAft>
              <a:buNone/>
            </a:pPr>
            <a:r>
              <a:rPr lang="en-US" sz="1800" kern="1200" dirty="0"/>
              <a:t>Error in replication</a:t>
            </a:r>
          </a:p>
        </p:txBody>
      </p:sp>
      <p:sp>
        <p:nvSpPr>
          <p:cNvPr id="10" name="Freeform: Shape 9">
            <a:extLst>
              <a:ext uri="{FF2B5EF4-FFF2-40B4-BE49-F238E27FC236}">
                <a16:creationId xmlns:a16="http://schemas.microsoft.com/office/drawing/2014/main" id="{50B89D0D-6AB2-9BFD-1C5E-85992FFDE085}"/>
              </a:ext>
            </a:extLst>
          </p:cNvPr>
          <p:cNvSpPr/>
          <p:nvPr/>
        </p:nvSpPr>
        <p:spPr>
          <a:xfrm>
            <a:off x="7988022" y="2638938"/>
            <a:ext cx="348258" cy="290215"/>
          </a:xfrm>
          <a:custGeom>
            <a:avLst/>
            <a:gdLst>
              <a:gd name="connsiteX0" fmla="*/ 0 w 290214"/>
              <a:gd name="connsiteY0" fmla="*/ 69651 h 348257"/>
              <a:gd name="connsiteX1" fmla="*/ 145107 w 290214"/>
              <a:gd name="connsiteY1" fmla="*/ 69651 h 348257"/>
              <a:gd name="connsiteX2" fmla="*/ 145107 w 290214"/>
              <a:gd name="connsiteY2" fmla="*/ 0 h 348257"/>
              <a:gd name="connsiteX3" fmla="*/ 290214 w 290214"/>
              <a:gd name="connsiteY3" fmla="*/ 174129 h 348257"/>
              <a:gd name="connsiteX4" fmla="*/ 145107 w 290214"/>
              <a:gd name="connsiteY4" fmla="*/ 348257 h 348257"/>
              <a:gd name="connsiteX5" fmla="*/ 145107 w 290214"/>
              <a:gd name="connsiteY5" fmla="*/ 278606 h 348257"/>
              <a:gd name="connsiteX6" fmla="*/ 0 w 290214"/>
              <a:gd name="connsiteY6" fmla="*/ 278606 h 348257"/>
              <a:gd name="connsiteX7" fmla="*/ 0 w 290214"/>
              <a:gd name="connsiteY7" fmla="*/ 69651 h 348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0214" h="348257">
                <a:moveTo>
                  <a:pt x="232171" y="1"/>
                </a:moveTo>
                <a:lnTo>
                  <a:pt x="232171" y="174129"/>
                </a:lnTo>
                <a:lnTo>
                  <a:pt x="290214" y="174129"/>
                </a:lnTo>
                <a:lnTo>
                  <a:pt x="145107" y="348256"/>
                </a:lnTo>
                <a:lnTo>
                  <a:pt x="0" y="174129"/>
                </a:lnTo>
                <a:lnTo>
                  <a:pt x="58043" y="174129"/>
                </a:lnTo>
                <a:lnTo>
                  <a:pt x="58043" y="1"/>
                </a:lnTo>
                <a:lnTo>
                  <a:pt x="232171" y="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69652" tIns="0" rIns="69651" bIns="87065" numCol="1" spcCol="1270" anchor="ctr" anchorCtr="0">
            <a:noAutofit/>
          </a:bodyPr>
          <a:lstStyle/>
          <a:p>
            <a:pPr marL="0" lvl="0" indent="0" algn="ctr" defTabSz="622300">
              <a:lnSpc>
                <a:spcPct val="90000"/>
              </a:lnSpc>
              <a:spcBef>
                <a:spcPct val="0"/>
              </a:spcBef>
              <a:spcAft>
                <a:spcPct val="35000"/>
              </a:spcAft>
              <a:buNone/>
            </a:pPr>
            <a:endParaRPr lang="en-US" sz="1400" kern="1200"/>
          </a:p>
        </p:txBody>
      </p:sp>
      <p:sp>
        <p:nvSpPr>
          <p:cNvPr id="11" name="Freeform: Shape 10">
            <a:extLst>
              <a:ext uri="{FF2B5EF4-FFF2-40B4-BE49-F238E27FC236}">
                <a16:creationId xmlns:a16="http://schemas.microsoft.com/office/drawing/2014/main" id="{EFCF8AB3-E99B-4118-2BF3-1BE6A10987AD}"/>
              </a:ext>
            </a:extLst>
          </p:cNvPr>
          <p:cNvSpPr/>
          <p:nvPr/>
        </p:nvSpPr>
        <p:spPr>
          <a:xfrm>
            <a:off x="7093193" y="2977523"/>
            <a:ext cx="2137916" cy="773906"/>
          </a:xfrm>
          <a:custGeom>
            <a:avLst/>
            <a:gdLst>
              <a:gd name="connsiteX0" fmla="*/ 0 w 2137916"/>
              <a:gd name="connsiteY0" fmla="*/ 77391 h 773906"/>
              <a:gd name="connsiteX1" fmla="*/ 77391 w 2137916"/>
              <a:gd name="connsiteY1" fmla="*/ 0 h 773906"/>
              <a:gd name="connsiteX2" fmla="*/ 2060525 w 2137916"/>
              <a:gd name="connsiteY2" fmla="*/ 0 h 773906"/>
              <a:gd name="connsiteX3" fmla="*/ 2137916 w 2137916"/>
              <a:gd name="connsiteY3" fmla="*/ 77391 h 773906"/>
              <a:gd name="connsiteX4" fmla="*/ 2137916 w 2137916"/>
              <a:gd name="connsiteY4" fmla="*/ 696515 h 773906"/>
              <a:gd name="connsiteX5" fmla="*/ 2060525 w 2137916"/>
              <a:gd name="connsiteY5" fmla="*/ 773906 h 773906"/>
              <a:gd name="connsiteX6" fmla="*/ 77391 w 2137916"/>
              <a:gd name="connsiteY6" fmla="*/ 773906 h 773906"/>
              <a:gd name="connsiteX7" fmla="*/ 0 w 2137916"/>
              <a:gd name="connsiteY7" fmla="*/ 696515 h 773906"/>
              <a:gd name="connsiteX8" fmla="*/ 0 w 2137916"/>
              <a:gd name="connsiteY8" fmla="*/ 77391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7916" h="773906">
                <a:moveTo>
                  <a:pt x="0" y="77391"/>
                </a:moveTo>
                <a:cubicBezTo>
                  <a:pt x="0" y="34649"/>
                  <a:pt x="34649" y="0"/>
                  <a:pt x="77391" y="0"/>
                </a:cubicBezTo>
                <a:lnTo>
                  <a:pt x="2060525" y="0"/>
                </a:lnTo>
                <a:cubicBezTo>
                  <a:pt x="2103267" y="0"/>
                  <a:pt x="2137916" y="34649"/>
                  <a:pt x="2137916" y="77391"/>
                </a:cubicBezTo>
                <a:lnTo>
                  <a:pt x="2137916" y="696515"/>
                </a:lnTo>
                <a:cubicBezTo>
                  <a:pt x="2137916" y="739257"/>
                  <a:pt x="2103267" y="773906"/>
                  <a:pt x="2060525" y="773906"/>
                </a:cubicBezTo>
                <a:lnTo>
                  <a:pt x="77391" y="773906"/>
                </a:lnTo>
                <a:cubicBezTo>
                  <a:pt x="34649" y="773906"/>
                  <a:pt x="0" y="739257"/>
                  <a:pt x="0" y="696515"/>
                </a:cubicBezTo>
                <a:lnTo>
                  <a:pt x="0" y="7739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247" tIns="91247" rIns="91247" bIns="91247" numCol="1" spcCol="1270" anchor="ctr" anchorCtr="0">
            <a:noAutofit/>
          </a:bodyPr>
          <a:lstStyle/>
          <a:p>
            <a:pPr marL="0" lvl="0" indent="0" algn="ctr" defTabSz="800100">
              <a:lnSpc>
                <a:spcPct val="90000"/>
              </a:lnSpc>
              <a:spcBef>
                <a:spcPct val="0"/>
              </a:spcBef>
              <a:spcAft>
                <a:spcPct val="35000"/>
              </a:spcAft>
              <a:buNone/>
            </a:pPr>
            <a:r>
              <a:rPr lang="en-US" sz="1800" kern="1200" dirty="0"/>
              <a:t>Mutation conferring selective advantage</a:t>
            </a:r>
          </a:p>
        </p:txBody>
      </p:sp>
      <p:sp>
        <p:nvSpPr>
          <p:cNvPr id="12" name="Freeform: Shape 11">
            <a:extLst>
              <a:ext uri="{FF2B5EF4-FFF2-40B4-BE49-F238E27FC236}">
                <a16:creationId xmlns:a16="http://schemas.microsoft.com/office/drawing/2014/main" id="{0B0670F8-61F7-FE3B-6B3F-151FF06AD47F}"/>
              </a:ext>
            </a:extLst>
          </p:cNvPr>
          <p:cNvSpPr/>
          <p:nvPr/>
        </p:nvSpPr>
        <p:spPr>
          <a:xfrm>
            <a:off x="7988022" y="3799798"/>
            <a:ext cx="348258" cy="290215"/>
          </a:xfrm>
          <a:custGeom>
            <a:avLst/>
            <a:gdLst>
              <a:gd name="connsiteX0" fmla="*/ 0 w 290214"/>
              <a:gd name="connsiteY0" fmla="*/ 69651 h 348257"/>
              <a:gd name="connsiteX1" fmla="*/ 145107 w 290214"/>
              <a:gd name="connsiteY1" fmla="*/ 69651 h 348257"/>
              <a:gd name="connsiteX2" fmla="*/ 145107 w 290214"/>
              <a:gd name="connsiteY2" fmla="*/ 0 h 348257"/>
              <a:gd name="connsiteX3" fmla="*/ 290214 w 290214"/>
              <a:gd name="connsiteY3" fmla="*/ 174129 h 348257"/>
              <a:gd name="connsiteX4" fmla="*/ 145107 w 290214"/>
              <a:gd name="connsiteY4" fmla="*/ 348257 h 348257"/>
              <a:gd name="connsiteX5" fmla="*/ 145107 w 290214"/>
              <a:gd name="connsiteY5" fmla="*/ 278606 h 348257"/>
              <a:gd name="connsiteX6" fmla="*/ 0 w 290214"/>
              <a:gd name="connsiteY6" fmla="*/ 278606 h 348257"/>
              <a:gd name="connsiteX7" fmla="*/ 0 w 290214"/>
              <a:gd name="connsiteY7" fmla="*/ 69651 h 348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0214" h="348257">
                <a:moveTo>
                  <a:pt x="232171" y="1"/>
                </a:moveTo>
                <a:lnTo>
                  <a:pt x="232171" y="174129"/>
                </a:lnTo>
                <a:lnTo>
                  <a:pt x="290214" y="174129"/>
                </a:lnTo>
                <a:lnTo>
                  <a:pt x="145107" y="348256"/>
                </a:lnTo>
                <a:lnTo>
                  <a:pt x="0" y="174129"/>
                </a:lnTo>
                <a:lnTo>
                  <a:pt x="58043" y="174129"/>
                </a:lnTo>
                <a:lnTo>
                  <a:pt x="58043" y="1"/>
                </a:lnTo>
                <a:lnTo>
                  <a:pt x="232171" y="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69652" tIns="0" rIns="69651" bIns="87065" numCol="1" spcCol="1270" anchor="ctr" anchorCtr="0">
            <a:noAutofit/>
          </a:bodyPr>
          <a:lstStyle/>
          <a:p>
            <a:pPr marL="0" lvl="0" indent="0" algn="ctr" defTabSz="622300">
              <a:lnSpc>
                <a:spcPct val="90000"/>
              </a:lnSpc>
              <a:spcBef>
                <a:spcPct val="0"/>
              </a:spcBef>
              <a:spcAft>
                <a:spcPct val="35000"/>
              </a:spcAft>
              <a:buNone/>
            </a:pPr>
            <a:endParaRPr lang="en-US" sz="1400" kern="1200"/>
          </a:p>
        </p:txBody>
      </p:sp>
      <p:sp>
        <p:nvSpPr>
          <p:cNvPr id="13" name="Freeform: Shape 12">
            <a:extLst>
              <a:ext uri="{FF2B5EF4-FFF2-40B4-BE49-F238E27FC236}">
                <a16:creationId xmlns:a16="http://schemas.microsoft.com/office/drawing/2014/main" id="{6C352C6C-3E2C-FCA0-BBF9-16FECFFB5F39}"/>
              </a:ext>
            </a:extLst>
          </p:cNvPr>
          <p:cNvSpPr/>
          <p:nvPr/>
        </p:nvSpPr>
        <p:spPr>
          <a:xfrm>
            <a:off x="7093193" y="4138382"/>
            <a:ext cx="2137916" cy="773906"/>
          </a:xfrm>
          <a:custGeom>
            <a:avLst/>
            <a:gdLst>
              <a:gd name="connsiteX0" fmla="*/ 0 w 2137916"/>
              <a:gd name="connsiteY0" fmla="*/ 77391 h 773906"/>
              <a:gd name="connsiteX1" fmla="*/ 77391 w 2137916"/>
              <a:gd name="connsiteY1" fmla="*/ 0 h 773906"/>
              <a:gd name="connsiteX2" fmla="*/ 2060525 w 2137916"/>
              <a:gd name="connsiteY2" fmla="*/ 0 h 773906"/>
              <a:gd name="connsiteX3" fmla="*/ 2137916 w 2137916"/>
              <a:gd name="connsiteY3" fmla="*/ 77391 h 773906"/>
              <a:gd name="connsiteX4" fmla="*/ 2137916 w 2137916"/>
              <a:gd name="connsiteY4" fmla="*/ 696515 h 773906"/>
              <a:gd name="connsiteX5" fmla="*/ 2060525 w 2137916"/>
              <a:gd name="connsiteY5" fmla="*/ 773906 h 773906"/>
              <a:gd name="connsiteX6" fmla="*/ 77391 w 2137916"/>
              <a:gd name="connsiteY6" fmla="*/ 773906 h 773906"/>
              <a:gd name="connsiteX7" fmla="*/ 0 w 2137916"/>
              <a:gd name="connsiteY7" fmla="*/ 696515 h 773906"/>
              <a:gd name="connsiteX8" fmla="*/ 0 w 2137916"/>
              <a:gd name="connsiteY8" fmla="*/ 77391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7916" h="773906">
                <a:moveTo>
                  <a:pt x="0" y="77391"/>
                </a:moveTo>
                <a:cubicBezTo>
                  <a:pt x="0" y="34649"/>
                  <a:pt x="34649" y="0"/>
                  <a:pt x="77391" y="0"/>
                </a:cubicBezTo>
                <a:lnTo>
                  <a:pt x="2060525" y="0"/>
                </a:lnTo>
                <a:cubicBezTo>
                  <a:pt x="2103267" y="0"/>
                  <a:pt x="2137916" y="34649"/>
                  <a:pt x="2137916" y="77391"/>
                </a:cubicBezTo>
                <a:lnTo>
                  <a:pt x="2137916" y="696515"/>
                </a:lnTo>
                <a:cubicBezTo>
                  <a:pt x="2137916" y="739257"/>
                  <a:pt x="2103267" y="773906"/>
                  <a:pt x="2060525" y="773906"/>
                </a:cubicBezTo>
                <a:lnTo>
                  <a:pt x="77391" y="773906"/>
                </a:lnTo>
                <a:cubicBezTo>
                  <a:pt x="34649" y="773906"/>
                  <a:pt x="0" y="739257"/>
                  <a:pt x="0" y="696515"/>
                </a:cubicBezTo>
                <a:lnTo>
                  <a:pt x="0" y="7739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247" tIns="91247" rIns="91247" bIns="91247" numCol="1" spcCol="1270" anchor="ctr" anchorCtr="0">
            <a:noAutofit/>
          </a:bodyPr>
          <a:lstStyle/>
          <a:p>
            <a:pPr marL="0" lvl="0" indent="0" algn="ctr" defTabSz="800100">
              <a:lnSpc>
                <a:spcPct val="90000"/>
              </a:lnSpc>
              <a:spcBef>
                <a:spcPct val="0"/>
              </a:spcBef>
              <a:spcAft>
                <a:spcPct val="35000"/>
              </a:spcAft>
              <a:buNone/>
            </a:pPr>
            <a:r>
              <a:rPr lang="en-US" sz="1800" kern="1200" dirty="0"/>
              <a:t>Uncontrollable cell growth</a:t>
            </a:r>
          </a:p>
        </p:txBody>
      </p:sp>
      <p:sp>
        <p:nvSpPr>
          <p:cNvPr id="14" name="Freeform: Shape 13">
            <a:extLst>
              <a:ext uri="{FF2B5EF4-FFF2-40B4-BE49-F238E27FC236}">
                <a16:creationId xmlns:a16="http://schemas.microsoft.com/office/drawing/2014/main" id="{11358384-49C1-7DC3-E38B-CA0CDB933AA2}"/>
              </a:ext>
            </a:extLst>
          </p:cNvPr>
          <p:cNvSpPr/>
          <p:nvPr/>
        </p:nvSpPr>
        <p:spPr>
          <a:xfrm>
            <a:off x="7988022" y="4960657"/>
            <a:ext cx="348258" cy="290215"/>
          </a:xfrm>
          <a:custGeom>
            <a:avLst/>
            <a:gdLst>
              <a:gd name="connsiteX0" fmla="*/ 0 w 290214"/>
              <a:gd name="connsiteY0" fmla="*/ 69651 h 348257"/>
              <a:gd name="connsiteX1" fmla="*/ 145107 w 290214"/>
              <a:gd name="connsiteY1" fmla="*/ 69651 h 348257"/>
              <a:gd name="connsiteX2" fmla="*/ 145107 w 290214"/>
              <a:gd name="connsiteY2" fmla="*/ 0 h 348257"/>
              <a:gd name="connsiteX3" fmla="*/ 290214 w 290214"/>
              <a:gd name="connsiteY3" fmla="*/ 174129 h 348257"/>
              <a:gd name="connsiteX4" fmla="*/ 145107 w 290214"/>
              <a:gd name="connsiteY4" fmla="*/ 348257 h 348257"/>
              <a:gd name="connsiteX5" fmla="*/ 145107 w 290214"/>
              <a:gd name="connsiteY5" fmla="*/ 278606 h 348257"/>
              <a:gd name="connsiteX6" fmla="*/ 0 w 290214"/>
              <a:gd name="connsiteY6" fmla="*/ 278606 h 348257"/>
              <a:gd name="connsiteX7" fmla="*/ 0 w 290214"/>
              <a:gd name="connsiteY7" fmla="*/ 69651 h 348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0214" h="348257">
                <a:moveTo>
                  <a:pt x="232171" y="1"/>
                </a:moveTo>
                <a:lnTo>
                  <a:pt x="232171" y="174129"/>
                </a:lnTo>
                <a:lnTo>
                  <a:pt x="290214" y="174129"/>
                </a:lnTo>
                <a:lnTo>
                  <a:pt x="145107" y="348256"/>
                </a:lnTo>
                <a:lnTo>
                  <a:pt x="0" y="174129"/>
                </a:lnTo>
                <a:lnTo>
                  <a:pt x="58043" y="174129"/>
                </a:lnTo>
                <a:lnTo>
                  <a:pt x="58043" y="1"/>
                </a:lnTo>
                <a:lnTo>
                  <a:pt x="232171" y="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69652" tIns="0" rIns="69651" bIns="87065" numCol="1" spcCol="1270" anchor="ctr" anchorCtr="0">
            <a:noAutofit/>
          </a:bodyPr>
          <a:lstStyle/>
          <a:p>
            <a:pPr marL="0" lvl="0" indent="0" algn="ctr" defTabSz="622300">
              <a:lnSpc>
                <a:spcPct val="90000"/>
              </a:lnSpc>
              <a:spcBef>
                <a:spcPct val="0"/>
              </a:spcBef>
              <a:spcAft>
                <a:spcPct val="35000"/>
              </a:spcAft>
              <a:buNone/>
            </a:pPr>
            <a:endParaRPr lang="en-US" sz="1400" kern="1200"/>
          </a:p>
        </p:txBody>
      </p:sp>
      <p:sp>
        <p:nvSpPr>
          <p:cNvPr id="15" name="Freeform: Shape 14">
            <a:extLst>
              <a:ext uri="{FF2B5EF4-FFF2-40B4-BE49-F238E27FC236}">
                <a16:creationId xmlns:a16="http://schemas.microsoft.com/office/drawing/2014/main" id="{8A4B028C-5400-40AF-D4E2-FCD37D045B7B}"/>
              </a:ext>
            </a:extLst>
          </p:cNvPr>
          <p:cNvSpPr/>
          <p:nvPr/>
        </p:nvSpPr>
        <p:spPr>
          <a:xfrm>
            <a:off x="7093193" y="5299242"/>
            <a:ext cx="2137916" cy="773906"/>
          </a:xfrm>
          <a:custGeom>
            <a:avLst/>
            <a:gdLst>
              <a:gd name="connsiteX0" fmla="*/ 0 w 2137916"/>
              <a:gd name="connsiteY0" fmla="*/ 77391 h 773906"/>
              <a:gd name="connsiteX1" fmla="*/ 77391 w 2137916"/>
              <a:gd name="connsiteY1" fmla="*/ 0 h 773906"/>
              <a:gd name="connsiteX2" fmla="*/ 2060525 w 2137916"/>
              <a:gd name="connsiteY2" fmla="*/ 0 h 773906"/>
              <a:gd name="connsiteX3" fmla="*/ 2137916 w 2137916"/>
              <a:gd name="connsiteY3" fmla="*/ 77391 h 773906"/>
              <a:gd name="connsiteX4" fmla="*/ 2137916 w 2137916"/>
              <a:gd name="connsiteY4" fmla="*/ 696515 h 773906"/>
              <a:gd name="connsiteX5" fmla="*/ 2060525 w 2137916"/>
              <a:gd name="connsiteY5" fmla="*/ 773906 h 773906"/>
              <a:gd name="connsiteX6" fmla="*/ 77391 w 2137916"/>
              <a:gd name="connsiteY6" fmla="*/ 773906 h 773906"/>
              <a:gd name="connsiteX7" fmla="*/ 0 w 2137916"/>
              <a:gd name="connsiteY7" fmla="*/ 696515 h 773906"/>
              <a:gd name="connsiteX8" fmla="*/ 0 w 2137916"/>
              <a:gd name="connsiteY8" fmla="*/ 77391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7916" h="773906">
                <a:moveTo>
                  <a:pt x="0" y="77391"/>
                </a:moveTo>
                <a:cubicBezTo>
                  <a:pt x="0" y="34649"/>
                  <a:pt x="34649" y="0"/>
                  <a:pt x="77391" y="0"/>
                </a:cubicBezTo>
                <a:lnTo>
                  <a:pt x="2060525" y="0"/>
                </a:lnTo>
                <a:cubicBezTo>
                  <a:pt x="2103267" y="0"/>
                  <a:pt x="2137916" y="34649"/>
                  <a:pt x="2137916" y="77391"/>
                </a:cubicBezTo>
                <a:lnTo>
                  <a:pt x="2137916" y="696515"/>
                </a:lnTo>
                <a:cubicBezTo>
                  <a:pt x="2137916" y="739257"/>
                  <a:pt x="2103267" y="773906"/>
                  <a:pt x="2060525" y="773906"/>
                </a:cubicBezTo>
                <a:lnTo>
                  <a:pt x="77391" y="773906"/>
                </a:lnTo>
                <a:cubicBezTo>
                  <a:pt x="34649" y="773906"/>
                  <a:pt x="0" y="739257"/>
                  <a:pt x="0" y="696515"/>
                </a:cubicBezTo>
                <a:lnTo>
                  <a:pt x="0" y="7739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247" tIns="91247" rIns="91247" bIns="91247" numCol="1" spcCol="1270" anchor="ctr" anchorCtr="0">
            <a:noAutofit/>
          </a:bodyPr>
          <a:lstStyle/>
          <a:p>
            <a:pPr marL="0" lvl="0" indent="0" algn="ctr" defTabSz="800100">
              <a:lnSpc>
                <a:spcPct val="90000"/>
              </a:lnSpc>
              <a:spcBef>
                <a:spcPct val="0"/>
              </a:spcBef>
              <a:spcAft>
                <a:spcPct val="35000"/>
              </a:spcAft>
              <a:buNone/>
            </a:pPr>
            <a:r>
              <a:rPr lang="en-US" sz="1800" kern="1200"/>
              <a:t>Cancer</a:t>
            </a:r>
          </a:p>
        </p:txBody>
      </p:sp>
      <p:sp>
        <p:nvSpPr>
          <p:cNvPr id="16" name="Freeform: Shape 15">
            <a:extLst>
              <a:ext uri="{FF2B5EF4-FFF2-40B4-BE49-F238E27FC236}">
                <a16:creationId xmlns:a16="http://schemas.microsoft.com/office/drawing/2014/main" id="{9667A195-6EDD-BD4A-89A6-6867A9A569C1}"/>
              </a:ext>
            </a:extLst>
          </p:cNvPr>
          <p:cNvSpPr/>
          <p:nvPr/>
        </p:nvSpPr>
        <p:spPr>
          <a:xfrm>
            <a:off x="9516391" y="1205062"/>
            <a:ext cx="2137916" cy="773906"/>
          </a:xfrm>
          <a:custGeom>
            <a:avLst/>
            <a:gdLst>
              <a:gd name="connsiteX0" fmla="*/ 0 w 2137916"/>
              <a:gd name="connsiteY0" fmla="*/ 77391 h 773906"/>
              <a:gd name="connsiteX1" fmla="*/ 77391 w 2137916"/>
              <a:gd name="connsiteY1" fmla="*/ 0 h 773906"/>
              <a:gd name="connsiteX2" fmla="*/ 2060525 w 2137916"/>
              <a:gd name="connsiteY2" fmla="*/ 0 h 773906"/>
              <a:gd name="connsiteX3" fmla="*/ 2137916 w 2137916"/>
              <a:gd name="connsiteY3" fmla="*/ 77391 h 773906"/>
              <a:gd name="connsiteX4" fmla="*/ 2137916 w 2137916"/>
              <a:gd name="connsiteY4" fmla="*/ 696515 h 773906"/>
              <a:gd name="connsiteX5" fmla="*/ 2060525 w 2137916"/>
              <a:gd name="connsiteY5" fmla="*/ 773906 h 773906"/>
              <a:gd name="connsiteX6" fmla="*/ 77391 w 2137916"/>
              <a:gd name="connsiteY6" fmla="*/ 773906 h 773906"/>
              <a:gd name="connsiteX7" fmla="*/ 0 w 2137916"/>
              <a:gd name="connsiteY7" fmla="*/ 696515 h 773906"/>
              <a:gd name="connsiteX8" fmla="*/ 0 w 2137916"/>
              <a:gd name="connsiteY8" fmla="*/ 77391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7916" h="773906">
                <a:moveTo>
                  <a:pt x="0" y="77391"/>
                </a:moveTo>
                <a:cubicBezTo>
                  <a:pt x="0" y="34649"/>
                  <a:pt x="34649" y="0"/>
                  <a:pt x="77391" y="0"/>
                </a:cubicBezTo>
                <a:lnTo>
                  <a:pt x="2060525" y="0"/>
                </a:lnTo>
                <a:cubicBezTo>
                  <a:pt x="2103267" y="0"/>
                  <a:pt x="2137916" y="34649"/>
                  <a:pt x="2137916" y="77391"/>
                </a:cubicBezTo>
                <a:lnTo>
                  <a:pt x="2137916" y="696515"/>
                </a:lnTo>
                <a:cubicBezTo>
                  <a:pt x="2137916" y="739257"/>
                  <a:pt x="2103267" y="773906"/>
                  <a:pt x="2060525" y="773906"/>
                </a:cubicBezTo>
                <a:lnTo>
                  <a:pt x="77391" y="773906"/>
                </a:lnTo>
                <a:cubicBezTo>
                  <a:pt x="34649" y="773906"/>
                  <a:pt x="0" y="739257"/>
                  <a:pt x="0" y="696515"/>
                </a:cubicBezTo>
                <a:lnTo>
                  <a:pt x="0" y="7739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247" tIns="91247" rIns="91247" bIns="91247" numCol="1" spcCol="1270" anchor="ctr" anchorCtr="0">
            <a:noAutofit/>
          </a:bodyPr>
          <a:lstStyle/>
          <a:p>
            <a:pPr marL="0" lvl="0" indent="0" algn="ctr" defTabSz="800100">
              <a:lnSpc>
                <a:spcPct val="90000"/>
              </a:lnSpc>
              <a:spcBef>
                <a:spcPct val="0"/>
              </a:spcBef>
              <a:spcAft>
                <a:spcPct val="35000"/>
              </a:spcAft>
              <a:buNone/>
            </a:pPr>
            <a:r>
              <a:rPr lang="en-US" sz="1800" kern="1200" dirty="0"/>
              <a:t>DNA Repair</a:t>
            </a:r>
          </a:p>
        </p:txBody>
      </p:sp>
      <p:sp>
        <p:nvSpPr>
          <p:cNvPr id="17" name="Freeform: Shape 16">
            <a:extLst>
              <a:ext uri="{FF2B5EF4-FFF2-40B4-BE49-F238E27FC236}">
                <a16:creationId xmlns:a16="http://schemas.microsoft.com/office/drawing/2014/main" id="{8DDBFE2C-7F17-66F8-35FD-0EC270930C56}"/>
              </a:ext>
            </a:extLst>
          </p:cNvPr>
          <p:cNvSpPr/>
          <p:nvPr/>
        </p:nvSpPr>
        <p:spPr>
          <a:xfrm>
            <a:off x="9531616" y="2564059"/>
            <a:ext cx="2137916" cy="773906"/>
          </a:xfrm>
          <a:custGeom>
            <a:avLst/>
            <a:gdLst>
              <a:gd name="connsiteX0" fmla="*/ 0 w 2137916"/>
              <a:gd name="connsiteY0" fmla="*/ 77391 h 773906"/>
              <a:gd name="connsiteX1" fmla="*/ 77391 w 2137916"/>
              <a:gd name="connsiteY1" fmla="*/ 0 h 773906"/>
              <a:gd name="connsiteX2" fmla="*/ 2060525 w 2137916"/>
              <a:gd name="connsiteY2" fmla="*/ 0 h 773906"/>
              <a:gd name="connsiteX3" fmla="*/ 2137916 w 2137916"/>
              <a:gd name="connsiteY3" fmla="*/ 77391 h 773906"/>
              <a:gd name="connsiteX4" fmla="*/ 2137916 w 2137916"/>
              <a:gd name="connsiteY4" fmla="*/ 696515 h 773906"/>
              <a:gd name="connsiteX5" fmla="*/ 2060525 w 2137916"/>
              <a:gd name="connsiteY5" fmla="*/ 773906 h 773906"/>
              <a:gd name="connsiteX6" fmla="*/ 77391 w 2137916"/>
              <a:gd name="connsiteY6" fmla="*/ 773906 h 773906"/>
              <a:gd name="connsiteX7" fmla="*/ 0 w 2137916"/>
              <a:gd name="connsiteY7" fmla="*/ 696515 h 773906"/>
              <a:gd name="connsiteX8" fmla="*/ 0 w 2137916"/>
              <a:gd name="connsiteY8" fmla="*/ 77391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7916" h="773906">
                <a:moveTo>
                  <a:pt x="0" y="77391"/>
                </a:moveTo>
                <a:cubicBezTo>
                  <a:pt x="0" y="34649"/>
                  <a:pt x="34649" y="0"/>
                  <a:pt x="77391" y="0"/>
                </a:cubicBezTo>
                <a:lnTo>
                  <a:pt x="2060525" y="0"/>
                </a:lnTo>
                <a:cubicBezTo>
                  <a:pt x="2103267" y="0"/>
                  <a:pt x="2137916" y="34649"/>
                  <a:pt x="2137916" y="77391"/>
                </a:cubicBezTo>
                <a:lnTo>
                  <a:pt x="2137916" y="696515"/>
                </a:lnTo>
                <a:cubicBezTo>
                  <a:pt x="2137916" y="739257"/>
                  <a:pt x="2103267" y="773906"/>
                  <a:pt x="2060525" y="773906"/>
                </a:cubicBezTo>
                <a:lnTo>
                  <a:pt x="77391" y="773906"/>
                </a:lnTo>
                <a:cubicBezTo>
                  <a:pt x="34649" y="773906"/>
                  <a:pt x="0" y="739257"/>
                  <a:pt x="0" y="696515"/>
                </a:cubicBezTo>
                <a:lnTo>
                  <a:pt x="0" y="7739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247" tIns="91247" rIns="91247" bIns="91247" numCol="1" spcCol="1270" anchor="ctr" anchorCtr="0">
            <a:noAutofit/>
          </a:bodyPr>
          <a:lstStyle/>
          <a:p>
            <a:pPr marL="0" lvl="0" indent="0" algn="ctr" defTabSz="800100">
              <a:lnSpc>
                <a:spcPct val="90000"/>
              </a:lnSpc>
              <a:spcBef>
                <a:spcPct val="0"/>
              </a:spcBef>
              <a:spcAft>
                <a:spcPct val="35000"/>
              </a:spcAft>
              <a:buNone/>
            </a:pPr>
            <a:r>
              <a:rPr lang="en-US" sz="1800" kern="1200" dirty="0"/>
              <a:t>Cell death</a:t>
            </a:r>
          </a:p>
        </p:txBody>
      </p:sp>
      <p:sp>
        <p:nvSpPr>
          <p:cNvPr id="18" name="Arrow: Bent 17">
            <a:extLst>
              <a:ext uri="{FF2B5EF4-FFF2-40B4-BE49-F238E27FC236}">
                <a16:creationId xmlns:a16="http://schemas.microsoft.com/office/drawing/2014/main" id="{59A8490B-709A-01E2-97B4-B3667E78AFED}"/>
              </a:ext>
            </a:extLst>
          </p:cNvPr>
          <p:cNvSpPr/>
          <p:nvPr/>
        </p:nvSpPr>
        <p:spPr>
          <a:xfrm rot="5400000">
            <a:off x="9498391" y="577962"/>
            <a:ext cx="384935" cy="746325"/>
          </a:xfrm>
          <a:prstGeom prst="bentArrow">
            <a:avLst/>
          </a:prstGeom>
          <a:solidFill>
            <a:srgbClr val="AAB6C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Arrow: Bent 18">
            <a:extLst>
              <a:ext uri="{FF2B5EF4-FFF2-40B4-BE49-F238E27FC236}">
                <a16:creationId xmlns:a16="http://schemas.microsoft.com/office/drawing/2014/main" id="{22FC436C-DF8E-6191-83EE-715F1C954096}"/>
              </a:ext>
            </a:extLst>
          </p:cNvPr>
          <p:cNvSpPr/>
          <p:nvPr/>
        </p:nvSpPr>
        <p:spPr>
          <a:xfrm rot="5400000">
            <a:off x="9498391" y="1903525"/>
            <a:ext cx="384935" cy="746325"/>
          </a:xfrm>
          <a:prstGeom prst="bentArrow">
            <a:avLst/>
          </a:prstGeom>
          <a:solidFill>
            <a:srgbClr val="AAB6C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255223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4AA2F-AF52-5A56-20F4-74B077EF0670}"/>
              </a:ext>
            </a:extLst>
          </p:cNvPr>
          <p:cNvSpPr>
            <a:spLocks noGrp="1"/>
          </p:cNvSpPr>
          <p:nvPr>
            <p:ph type="title"/>
          </p:nvPr>
        </p:nvSpPr>
        <p:spPr/>
        <p:txBody>
          <a:bodyPr/>
          <a:lstStyle/>
          <a:p>
            <a:r>
              <a:rPr lang="en-US" dirty="0"/>
              <a:t>Types of mutations: General</a:t>
            </a:r>
          </a:p>
        </p:txBody>
      </p:sp>
      <p:sp>
        <p:nvSpPr>
          <p:cNvPr id="3" name="Content Placeholder 2">
            <a:extLst>
              <a:ext uri="{FF2B5EF4-FFF2-40B4-BE49-F238E27FC236}">
                <a16:creationId xmlns:a16="http://schemas.microsoft.com/office/drawing/2014/main" id="{BB6C1E53-3C1A-378F-A0DD-C30A2CB565DA}"/>
              </a:ext>
            </a:extLst>
          </p:cNvPr>
          <p:cNvSpPr>
            <a:spLocks noGrp="1"/>
          </p:cNvSpPr>
          <p:nvPr>
            <p:ph idx="1"/>
          </p:nvPr>
        </p:nvSpPr>
        <p:spPr/>
        <p:txBody>
          <a:bodyPr/>
          <a:lstStyle/>
          <a:p>
            <a:r>
              <a:rPr lang="en-US" b="1" dirty="0"/>
              <a:t>Germline mutations</a:t>
            </a:r>
            <a:r>
              <a:rPr lang="en-US" dirty="0"/>
              <a:t>: occurs in gametes. This mutation exists in every cell of an individual. </a:t>
            </a:r>
            <a:r>
              <a:rPr lang="en-US" i="1" dirty="0"/>
              <a:t>Associated with hereditary cancers</a:t>
            </a:r>
          </a:p>
          <a:p>
            <a:r>
              <a:rPr lang="en-US" b="1" dirty="0"/>
              <a:t>Somatic mutations</a:t>
            </a:r>
            <a:r>
              <a:rPr lang="en-US" dirty="0"/>
              <a:t>: Occur in cells generally in specific parts of the body. Mutations only affect one cell and its offspring. </a:t>
            </a:r>
            <a:r>
              <a:rPr lang="en-US" i="1" dirty="0"/>
              <a:t>Generally associated with sporadic cancer. </a:t>
            </a:r>
            <a:endParaRPr lang="en-US" b="1" i="1" dirty="0"/>
          </a:p>
        </p:txBody>
      </p:sp>
    </p:spTree>
    <p:extLst>
      <p:ext uri="{BB962C8B-B14F-4D97-AF65-F5344CB8AC3E}">
        <p14:creationId xmlns:p14="http://schemas.microsoft.com/office/powerpoint/2010/main" val="397427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E0C6F-D07D-3B4B-259E-CFD6FA9095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A5D7FF-91F5-DFF1-2B50-0691DDCC62A6}"/>
              </a:ext>
            </a:extLst>
          </p:cNvPr>
          <p:cNvSpPr>
            <a:spLocks noGrp="1"/>
          </p:cNvSpPr>
          <p:nvPr>
            <p:ph type="title"/>
          </p:nvPr>
        </p:nvSpPr>
        <p:spPr/>
        <p:txBody>
          <a:bodyPr/>
          <a:lstStyle/>
          <a:p>
            <a:r>
              <a:rPr lang="en-US" dirty="0"/>
              <a:t>Types of mutations: Gene specific</a:t>
            </a:r>
          </a:p>
        </p:txBody>
      </p:sp>
      <p:sp>
        <p:nvSpPr>
          <p:cNvPr id="3" name="Content Placeholder 2">
            <a:extLst>
              <a:ext uri="{FF2B5EF4-FFF2-40B4-BE49-F238E27FC236}">
                <a16:creationId xmlns:a16="http://schemas.microsoft.com/office/drawing/2014/main" id="{DEF11807-CF94-7785-A9DE-E1036098C245}"/>
              </a:ext>
            </a:extLst>
          </p:cNvPr>
          <p:cNvSpPr>
            <a:spLocks noGrp="1"/>
          </p:cNvSpPr>
          <p:nvPr>
            <p:ph idx="1"/>
          </p:nvPr>
        </p:nvSpPr>
        <p:spPr/>
        <p:txBody>
          <a:bodyPr/>
          <a:lstStyle/>
          <a:p>
            <a:r>
              <a:rPr lang="en-US" b="1" dirty="0"/>
              <a:t>Point mutation: </a:t>
            </a:r>
            <a:r>
              <a:rPr lang="en-US" dirty="0"/>
              <a:t>Occurs in a single nucleotide</a:t>
            </a:r>
          </a:p>
          <a:p>
            <a:pPr lvl="1"/>
            <a:r>
              <a:rPr lang="en-US" i="1" dirty="0"/>
              <a:t>Silent: </a:t>
            </a:r>
            <a:r>
              <a:rPr lang="en-US" dirty="0"/>
              <a:t>mutated nucleotide does not change the amino acid</a:t>
            </a:r>
          </a:p>
          <a:p>
            <a:pPr lvl="1"/>
            <a:r>
              <a:rPr lang="en-US" i="1" dirty="0"/>
              <a:t>Missense: </a:t>
            </a:r>
            <a:r>
              <a:rPr lang="en-US" dirty="0"/>
              <a:t>mutated nucleotide leads to a different amino acid in the protein, can alter the protein</a:t>
            </a:r>
          </a:p>
          <a:p>
            <a:pPr lvl="1"/>
            <a:r>
              <a:rPr lang="en-US" i="1" dirty="0"/>
              <a:t>Nonsense: </a:t>
            </a:r>
            <a:r>
              <a:rPr lang="en-US" dirty="0"/>
              <a:t>mutated nucleotide leads to a stop, truncating the protein</a:t>
            </a:r>
          </a:p>
          <a:p>
            <a:r>
              <a:rPr lang="en-US" b="1" dirty="0"/>
              <a:t>Frameshift mutation</a:t>
            </a:r>
            <a:r>
              <a:rPr lang="en-US" dirty="0"/>
              <a:t>: includes an insertion or deletion of a single amino acid, changing the reading frame of DNA and RNA, leads to formation of a completely different amino acid</a:t>
            </a:r>
          </a:p>
          <a:p>
            <a:pPr lvl="1"/>
            <a:r>
              <a:rPr lang="en-US" dirty="0"/>
              <a:t>Frameshift mutations are a type of point mutation</a:t>
            </a:r>
          </a:p>
          <a:p>
            <a:pPr lvl="1"/>
            <a:endParaRPr lang="en-US" dirty="0"/>
          </a:p>
        </p:txBody>
      </p:sp>
    </p:spTree>
    <p:extLst>
      <p:ext uri="{BB962C8B-B14F-4D97-AF65-F5344CB8AC3E}">
        <p14:creationId xmlns:p14="http://schemas.microsoft.com/office/powerpoint/2010/main" val="1245212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957E0-0EA4-6FA8-6A1A-83B071F0227B}"/>
              </a:ext>
            </a:extLst>
          </p:cNvPr>
          <p:cNvSpPr>
            <a:spLocks noGrp="1"/>
          </p:cNvSpPr>
          <p:nvPr>
            <p:ph type="title"/>
          </p:nvPr>
        </p:nvSpPr>
        <p:spPr/>
        <p:txBody>
          <a:bodyPr/>
          <a:lstStyle/>
          <a:p>
            <a:r>
              <a:rPr lang="en-US" dirty="0"/>
              <a:t>Types of genetic mutations: Chromatin-specific</a:t>
            </a:r>
          </a:p>
        </p:txBody>
      </p:sp>
      <p:grpSp>
        <p:nvGrpSpPr>
          <p:cNvPr id="7" name="Group 6">
            <a:extLst>
              <a:ext uri="{FF2B5EF4-FFF2-40B4-BE49-F238E27FC236}">
                <a16:creationId xmlns:a16="http://schemas.microsoft.com/office/drawing/2014/main" id="{503471B1-287E-A54E-D89F-F6D1C5249A80}"/>
              </a:ext>
            </a:extLst>
          </p:cNvPr>
          <p:cNvGrpSpPr/>
          <p:nvPr/>
        </p:nvGrpSpPr>
        <p:grpSpPr>
          <a:xfrm>
            <a:off x="105032" y="2271455"/>
            <a:ext cx="11981936" cy="3214944"/>
            <a:chOff x="210064" y="1999606"/>
            <a:chExt cx="11981936" cy="3214944"/>
          </a:xfrm>
        </p:grpSpPr>
        <p:pic>
          <p:nvPicPr>
            <p:cNvPr id="5" name="Picture 4">
              <a:extLst>
                <a:ext uri="{FF2B5EF4-FFF2-40B4-BE49-F238E27FC236}">
                  <a16:creationId xmlns:a16="http://schemas.microsoft.com/office/drawing/2014/main" id="{4B48DDF5-D448-40E0-B3BA-0266919D3D39}"/>
                </a:ext>
              </a:extLst>
            </p:cNvPr>
            <p:cNvPicPr>
              <a:picLocks noChangeAspect="1"/>
            </p:cNvPicPr>
            <p:nvPr/>
          </p:nvPicPr>
          <p:blipFill>
            <a:blip r:embed="rId2"/>
            <a:srcRect b="45214"/>
            <a:stretch/>
          </p:blipFill>
          <p:spPr>
            <a:xfrm>
              <a:off x="210064" y="1999606"/>
              <a:ext cx="6156053" cy="3214944"/>
            </a:xfrm>
            <a:prstGeom prst="rect">
              <a:avLst/>
            </a:prstGeom>
          </p:spPr>
        </p:pic>
        <p:pic>
          <p:nvPicPr>
            <p:cNvPr id="6" name="Picture 5">
              <a:extLst>
                <a:ext uri="{FF2B5EF4-FFF2-40B4-BE49-F238E27FC236}">
                  <a16:creationId xmlns:a16="http://schemas.microsoft.com/office/drawing/2014/main" id="{69A4FAD4-81C2-DEA0-7564-DA83559918D5}"/>
                </a:ext>
              </a:extLst>
            </p:cNvPr>
            <p:cNvPicPr>
              <a:picLocks noChangeAspect="1"/>
            </p:cNvPicPr>
            <p:nvPr/>
          </p:nvPicPr>
          <p:blipFill>
            <a:blip r:embed="rId2"/>
            <a:srcRect t="55667"/>
            <a:stretch/>
          </p:blipFill>
          <p:spPr>
            <a:xfrm>
              <a:off x="6035947" y="2128226"/>
              <a:ext cx="6156053" cy="2601547"/>
            </a:xfrm>
            <a:prstGeom prst="rect">
              <a:avLst/>
            </a:prstGeom>
          </p:spPr>
        </p:pic>
      </p:grpSp>
      <p:sp>
        <p:nvSpPr>
          <p:cNvPr id="8" name="Rectangle 7">
            <a:extLst>
              <a:ext uri="{FF2B5EF4-FFF2-40B4-BE49-F238E27FC236}">
                <a16:creationId xmlns:a16="http://schemas.microsoft.com/office/drawing/2014/main" id="{7DB66F4E-4F84-4F3B-6BFB-A1E96D40333F}"/>
              </a:ext>
            </a:extLst>
          </p:cNvPr>
          <p:cNvSpPr/>
          <p:nvPr/>
        </p:nvSpPr>
        <p:spPr>
          <a:xfrm>
            <a:off x="2014151" y="1828800"/>
            <a:ext cx="2063579" cy="420129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F9C27CA-4D14-9D2E-1AF9-BA2C2DB460CC}"/>
              </a:ext>
            </a:extLst>
          </p:cNvPr>
          <p:cNvSpPr/>
          <p:nvPr/>
        </p:nvSpPr>
        <p:spPr>
          <a:xfrm>
            <a:off x="4032426" y="1931772"/>
            <a:ext cx="2063579" cy="420129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D275468A-EFD9-0702-B8AF-B64C246C53B7}"/>
              </a:ext>
            </a:extLst>
          </p:cNvPr>
          <p:cNvSpPr/>
          <p:nvPr/>
        </p:nvSpPr>
        <p:spPr>
          <a:xfrm>
            <a:off x="6106625" y="2067698"/>
            <a:ext cx="2370110" cy="420129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2A7203E-4BB7-4DEF-A0DD-5938ACDA5E22}"/>
              </a:ext>
            </a:extLst>
          </p:cNvPr>
          <p:cNvSpPr/>
          <p:nvPr/>
        </p:nvSpPr>
        <p:spPr>
          <a:xfrm>
            <a:off x="8992794" y="1931772"/>
            <a:ext cx="2370110" cy="420129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8356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2D095-0061-56BD-CC0A-B539AE602DAE}"/>
              </a:ext>
            </a:extLst>
          </p:cNvPr>
          <p:cNvSpPr>
            <a:spLocks noGrp="1"/>
          </p:cNvSpPr>
          <p:nvPr>
            <p:ph type="title"/>
          </p:nvPr>
        </p:nvSpPr>
        <p:spPr/>
        <p:txBody>
          <a:bodyPr/>
          <a:lstStyle/>
          <a:p>
            <a:r>
              <a:rPr lang="en-US" dirty="0"/>
              <a:t>What types of genes are linked to cancer?</a:t>
            </a:r>
          </a:p>
        </p:txBody>
      </p:sp>
      <p:sp>
        <p:nvSpPr>
          <p:cNvPr id="3" name="Content Placeholder 2">
            <a:extLst>
              <a:ext uri="{FF2B5EF4-FFF2-40B4-BE49-F238E27FC236}">
                <a16:creationId xmlns:a16="http://schemas.microsoft.com/office/drawing/2014/main" id="{298E026D-212E-0703-40A9-3EB94D32FD4F}"/>
              </a:ext>
            </a:extLst>
          </p:cNvPr>
          <p:cNvSpPr>
            <a:spLocks noGrp="1"/>
          </p:cNvSpPr>
          <p:nvPr>
            <p:ph idx="1"/>
          </p:nvPr>
        </p:nvSpPr>
        <p:spPr>
          <a:xfrm>
            <a:off x="5931242" y="1825625"/>
            <a:ext cx="5422557" cy="4351338"/>
          </a:xfrm>
        </p:spPr>
        <p:txBody>
          <a:bodyPr/>
          <a:lstStyle/>
          <a:p>
            <a:r>
              <a:rPr lang="en-US" b="1" dirty="0"/>
              <a:t>Oncogenes</a:t>
            </a:r>
            <a:r>
              <a:rPr lang="en-US" dirty="0"/>
              <a:t> – normally function to increase cell growth</a:t>
            </a:r>
          </a:p>
          <a:p>
            <a:r>
              <a:rPr lang="en-US" b="1" dirty="0"/>
              <a:t>Tumor suppressor genes </a:t>
            </a:r>
            <a:r>
              <a:rPr lang="en-US" dirty="0"/>
              <a:t>– normally act like “brakes” for cell growth or increase of cell death</a:t>
            </a:r>
          </a:p>
          <a:p>
            <a:r>
              <a:rPr lang="en-US" b="1" dirty="0"/>
              <a:t>DNA repair genes</a:t>
            </a:r>
            <a:r>
              <a:rPr lang="en-US" dirty="0"/>
              <a:t> – normally function to fix DNA damage during replication</a:t>
            </a:r>
            <a:endParaRPr lang="en-US" b="1" dirty="0"/>
          </a:p>
        </p:txBody>
      </p:sp>
      <p:pic>
        <p:nvPicPr>
          <p:cNvPr id="7170" name="Picture 2" descr="New Dimensions in Cancer Biology: Updated Hallmarks of Cancer Published -  American Association for Cancer Research (AACR)">
            <a:extLst>
              <a:ext uri="{FF2B5EF4-FFF2-40B4-BE49-F238E27FC236}">
                <a16:creationId xmlns:a16="http://schemas.microsoft.com/office/drawing/2014/main" id="{AB97D663-5220-6900-627C-CF99CEBEAC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56" y="1883570"/>
            <a:ext cx="4955381" cy="40799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0A981CD-9D24-9327-B6AF-738F5E926CFC}"/>
              </a:ext>
            </a:extLst>
          </p:cNvPr>
          <p:cNvSpPr txBox="1"/>
          <p:nvPr/>
        </p:nvSpPr>
        <p:spPr>
          <a:xfrm>
            <a:off x="0" y="6639339"/>
            <a:ext cx="7103165" cy="246221"/>
          </a:xfrm>
          <a:prstGeom prst="rect">
            <a:avLst/>
          </a:prstGeom>
          <a:noFill/>
        </p:spPr>
        <p:txBody>
          <a:bodyPr wrap="square" rtlCol="0">
            <a:spAutoFit/>
          </a:bodyPr>
          <a:lstStyle/>
          <a:p>
            <a:r>
              <a:rPr lang="en-US" sz="1000" dirty="0"/>
              <a:t>“New Dimensions in Cancer Biology: Updated Hallmarks of Cancer Published”, AACR, Silvia </a:t>
            </a:r>
            <a:r>
              <a:rPr lang="en-US" sz="1000" dirty="0" err="1"/>
              <a:t>Licciulli</a:t>
            </a:r>
            <a:r>
              <a:rPr lang="en-US" sz="1000" dirty="0"/>
              <a:t>, 2022.  </a:t>
            </a:r>
          </a:p>
        </p:txBody>
      </p:sp>
      <p:sp>
        <p:nvSpPr>
          <p:cNvPr id="7" name="TextBox 6">
            <a:extLst>
              <a:ext uri="{FF2B5EF4-FFF2-40B4-BE49-F238E27FC236}">
                <a16:creationId xmlns:a16="http://schemas.microsoft.com/office/drawing/2014/main" id="{2FFCEBC5-901C-F462-D960-AC68A60DFDCC}"/>
              </a:ext>
            </a:extLst>
          </p:cNvPr>
          <p:cNvSpPr txBox="1"/>
          <p:nvPr/>
        </p:nvSpPr>
        <p:spPr>
          <a:xfrm>
            <a:off x="6096000" y="5716009"/>
            <a:ext cx="5545394" cy="1046440"/>
          </a:xfrm>
          <a:prstGeom prst="rect">
            <a:avLst/>
          </a:prstGeom>
          <a:ln>
            <a:noFill/>
          </a:ln>
        </p:spPr>
        <p:style>
          <a:lnRef idx="2">
            <a:schemeClr val="dk1"/>
          </a:lnRef>
          <a:fillRef idx="1">
            <a:schemeClr val="lt1"/>
          </a:fillRef>
          <a:effectRef idx="0">
            <a:schemeClr val="dk1"/>
          </a:effectRef>
          <a:fontRef idx="minor">
            <a:schemeClr val="dk1"/>
          </a:fontRef>
        </p:style>
        <p:txBody>
          <a:bodyPr wrap="square" lIns="91440" tIns="91440" rIns="91440" bIns="91440" rtlCol="0" anchor="ctr" anchorCtr="0">
            <a:spAutoFit/>
          </a:bodyPr>
          <a:lstStyle/>
          <a:p>
            <a:pPr algn="ctr"/>
            <a:r>
              <a:rPr lang="en-US" sz="2800" b="1" dirty="0">
                <a:solidFill>
                  <a:schemeClr val="tx1"/>
                </a:solidFill>
              </a:rPr>
              <a:t>How can mutations in each of these genes lead to cancer?</a:t>
            </a:r>
          </a:p>
        </p:txBody>
      </p:sp>
    </p:spTree>
    <p:extLst>
      <p:ext uri="{BB962C8B-B14F-4D97-AF65-F5344CB8AC3E}">
        <p14:creationId xmlns:p14="http://schemas.microsoft.com/office/powerpoint/2010/main" val="165052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F6994-F31E-E97E-1EBC-BBA0587E8476}"/>
              </a:ext>
            </a:extLst>
          </p:cNvPr>
          <p:cNvSpPr>
            <a:spLocks noGrp="1"/>
          </p:cNvSpPr>
          <p:nvPr>
            <p:ph type="title"/>
          </p:nvPr>
        </p:nvSpPr>
        <p:spPr/>
        <p:txBody>
          <a:bodyPr/>
          <a:lstStyle/>
          <a:p>
            <a:r>
              <a:rPr lang="en-US" dirty="0"/>
              <a:t>Oncogenes: KRAS</a:t>
            </a:r>
          </a:p>
        </p:txBody>
      </p:sp>
      <p:pic>
        <p:nvPicPr>
          <p:cNvPr id="8194" name="Picture 2" descr="Signalling pathways in wild-type and mutant KRAS cells. (A) KRAS plays a crucial role in signalling through the MAPK pathway, the PI3K-Akt-mTOR pathway and the NF-kB pathway. (B) Mutations in KRAS result in enhanced GTP-loading, causing aberrant activation of the MAPK pathway.">
            <a:extLst>
              <a:ext uri="{FF2B5EF4-FFF2-40B4-BE49-F238E27FC236}">
                <a16:creationId xmlns:a16="http://schemas.microsoft.com/office/drawing/2014/main" id="{A362E721-30AF-E79A-EEC2-C7171BF1A6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10" r="1055" b="1782"/>
          <a:stretch/>
        </p:blipFill>
        <p:spPr bwMode="auto">
          <a:xfrm>
            <a:off x="1741714" y="1327531"/>
            <a:ext cx="8686800" cy="507326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AC72096-A9EF-00CE-0844-D0404D2A4C54}"/>
              </a:ext>
            </a:extLst>
          </p:cNvPr>
          <p:cNvSpPr txBox="1"/>
          <p:nvPr/>
        </p:nvSpPr>
        <p:spPr>
          <a:xfrm>
            <a:off x="0" y="6619009"/>
            <a:ext cx="5382491" cy="246221"/>
          </a:xfrm>
          <a:prstGeom prst="rect">
            <a:avLst/>
          </a:prstGeom>
          <a:noFill/>
        </p:spPr>
        <p:txBody>
          <a:bodyPr wrap="square" rtlCol="0">
            <a:spAutoFit/>
          </a:bodyPr>
          <a:lstStyle/>
          <a:p>
            <a:r>
              <a:rPr lang="en-US" sz="1000" dirty="0"/>
              <a:t>Ricciuti, </a:t>
            </a:r>
            <a:r>
              <a:rPr lang="en-US" sz="1000" i="1" dirty="0"/>
              <a:t>et al.</a:t>
            </a:r>
            <a:r>
              <a:rPr lang="en-US" sz="1000" dirty="0"/>
              <a:t> </a:t>
            </a:r>
            <a:r>
              <a:rPr lang="en-US" sz="1000" i="1" dirty="0"/>
              <a:t>Drugs in context. </a:t>
            </a:r>
            <a:r>
              <a:rPr lang="en-US" sz="1000" dirty="0"/>
              <a:t>2022. </a:t>
            </a:r>
          </a:p>
        </p:txBody>
      </p:sp>
      <p:grpSp>
        <p:nvGrpSpPr>
          <p:cNvPr id="6" name="Group 5">
            <a:extLst>
              <a:ext uri="{FF2B5EF4-FFF2-40B4-BE49-F238E27FC236}">
                <a16:creationId xmlns:a16="http://schemas.microsoft.com/office/drawing/2014/main" id="{1B7869D6-8256-5748-DDAD-E5D09EB22852}"/>
              </a:ext>
            </a:extLst>
          </p:cNvPr>
          <p:cNvGrpSpPr/>
          <p:nvPr/>
        </p:nvGrpSpPr>
        <p:grpSpPr>
          <a:xfrm>
            <a:off x="6629401" y="1191735"/>
            <a:ext cx="4042229" cy="2554515"/>
            <a:chOff x="6596742" y="1197429"/>
            <a:chExt cx="4042229" cy="2554515"/>
          </a:xfrm>
          <a:solidFill>
            <a:schemeClr val="bg1"/>
          </a:solidFill>
        </p:grpSpPr>
        <p:sp>
          <p:nvSpPr>
            <p:cNvPr id="3" name="Rectangle 2">
              <a:extLst>
                <a:ext uri="{FF2B5EF4-FFF2-40B4-BE49-F238E27FC236}">
                  <a16:creationId xmlns:a16="http://schemas.microsoft.com/office/drawing/2014/main" id="{39479B74-F64B-09B4-FE6F-C206C51BDE21}"/>
                </a:ext>
              </a:extLst>
            </p:cNvPr>
            <p:cNvSpPr/>
            <p:nvPr/>
          </p:nvSpPr>
          <p:spPr>
            <a:xfrm>
              <a:off x="6596742" y="1197429"/>
              <a:ext cx="4042229" cy="2329542"/>
            </a:xfrm>
            <a:prstGeom prst="rect">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0D4467C-C2BA-9744-907E-AF8D5A9184C8}"/>
                </a:ext>
              </a:extLst>
            </p:cNvPr>
            <p:cNvSpPr/>
            <p:nvPr/>
          </p:nvSpPr>
          <p:spPr>
            <a:xfrm>
              <a:off x="8367486" y="3272972"/>
              <a:ext cx="413657" cy="478972"/>
            </a:xfrm>
            <a:prstGeom prst="rect">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9">
            <a:extLst>
              <a:ext uri="{FF2B5EF4-FFF2-40B4-BE49-F238E27FC236}">
                <a16:creationId xmlns:a16="http://schemas.microsoft.com/office/drawing/2014/main" id="{B046359B-7B59-A786-255C-AF24D9DEBF04}"/>
              </a:ext>
            </a:extLst>
          </p:cNvPr>
          <p:cNvGrpSpPr/>
          <p:nvPr/>
        </p:nvGrpSpPr>
        <p:grpSpPr>
          <a:xfrm>
            <a:off x="6988629" y="3429000"/>
            <a:ext cx="3149599" cy="2964543"/>
            <a:chOff x="6988629" y="3429000"/>
            <a:chExt cx="3149599" cy="2964543"/>
          </a:xfrm>
          <a:solidFill>
            <a:schemeClr val="bg1"/>
          </a:solidFill>
        </p:grpSpPr>
        <p:sp>
          <p:nvSpPr>
            <p:cNvPr id="7" name="Rectangle 6">
              <a:extLst>
                <a:ext uri="{FF2B5EF4-FFF2-40B4-BE49-F238E27FC236}">
                  <a16:creationId xmlns:a16="http://schemas.microsoft.com/office/drawing/2014/main" id="{309DDB4D-AB1F-51C0-C9C9-12542E914A5E}"/>
                </a:ext>
              </a:extLst>
            </p:cNvPr>
            <p:cNvSpPr/>
            <p:nvPr/>
          </p:nvSpPr>
          <p:spPr>
            <a:xfrm>
              <a:off x="6988629" y="3429000"/>
              <a:ext cx="1378857" cy="2891971"/>
            </a:xfrm>
            <a:prstGeom prst="rect">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D2C89AE-8D3B-7B99-75CE-5D0ACC88751C}"/>
                </a:ext>
              </a:extLst>
            </p:cNvPr>
            <p:cNvSpPr/>
            <p:nvPr/>
          </p:nvSpPr>
          <p:spPr>
            <a:xfrm>
              <a:off x="8193314" y="3773219"/>
              <a:ext cx="914400" cy="2547751"/>
            </a:xfrm>
            <a:prstGeom prst="rect">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3307A35-A1CE-AF9D-3BA9-4088FEC0D0D5}"/>
                </a:ext>
              </a:extLst>
            </p:cNvPr>
            <p:cNvSpPr/>
            <p:nvPr/>
          </p:nvSpPr>
          <p:spPr>
            <a:xfrm>
              <a:off x="8759371" y="3501572"/>
              <a:ext cx="1378857" cy="2891971"/>
            </a:xfrm>
            <a:prstGeom prst="rect">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a:extLst>
              <a:ext uri="{FF2B5EF4-FFF2-40B4-BE49-F238E27FC236}">
                <a16:creationId xmlns:a16="http://schemas.microsoft.com/office/drawing/2014/main" id="{9C300F5E-E56D-B3F8-DB67-EBACC17C57D7}"/>
              </a:ext>
            </a:extLst>
          </p:cNvPr>
          <p:cNvSpPr txBox="1"/>
          <p:nvPr/>
        </p:nvSpPr>
        <p:spPr>
          <a:xfrm>
            <a:off x="5354616" y="5468378"/>
            <a:ext cx="6809510" cy="1415772"/>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wrap="square" lIns="274320" tIns="274320" rIns="274320" bIns="274320" rtlCol="0" anchor="ctr" anchorCtr="0">
            <a:spAutoFit/>
          </a:bodyPr>
          <a:lstStyle/>
          <a:p>
            <a:pPr algn="ctr"/>
            <a:r>
              <a:rPr lang="en-US" sz="2800" b="1" dirty="0">
                <a:solidFill>
                  <a:schemeClr val="tx1"/>
                </a:solidFill>
              </a:rPr>
              <a:t>What type of mutation do you think causes the KRAS G12C mutation?</a:t>
            </a:r>
          </a:p>
        </p:txBody>
      </p:sp>
    </p:spTree>
    <p:extLst>
      <p:ext uri="{BB962C8B-B14F-4D97-AF65-F5344CB8AC3E}">
        <p14:creationId xmlns:p14="http://schemas.microsoft.com/office/powerpoint/2010/main" val="38758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A31C9-13C2-A1C9-9FD2-CD02C7289F79}"/>
              </a:ext>
            </a:extLst>
          </p:cNvPr>
          <p:cNvSpPr>
            <a:spLocks noGrp="1"/>
          </p:cNvSpPr>
          <p:nvPr>
            <p:ph type="title"/>
          </p:nvPr>
        </p:nvSpPr>
        <p:spPr/>
        <p:txBody>
          <a:bodyPr/>
          <a:lstStyle/>
          <a:p>
            <a:r>
              <a:rPr lang="en-US" dirty="0"/>
              <a:t>Tumor suppressor gene: p53</a:t>
            </a:r>
          </a:p>
        </p:txBody>
      </p:sp>
      <p:sp>
        <p:nvSpPr>
          <p:cNvPr id="3" name="Content Placeholder 2">
            <a:extLst>
              <a:ext uri="{FF2B5EF4-FFF2-40B4-BE49-F238E27FC236}">
                <a16:creationId xmlns:a16="http://schemas.microsoft.com/office/drawing/2014/main" id="{83A0853B-DA6F-AEBA-42D2-D227F72C260F}"/>
              </a:ext>
            </a:extLst>
          </p:cNvPr>
          <p:cNvSpPr>
            <a:spLocks noGrp="1"/>
          </p:cNvSpPr>
          <p:nvPr>
            <p:ph idx="1"/>
          </p:nvPr>
        </p:nvSpPr>
        <p:spPr>
          <a:xfrm>
            <a:off x="838200" y="1825625"/>
            <a:ext cx="3900055" cy="4351338"/>
          </a:xfrm>
        </p:spPr>
        <p:txBody>
          <a:bodyPr>
            <a:normAutofit fontScale="85000" lnSpcReduction="10000"/>
          </a:bodyPr>
          <a:lstStyle/>
          <a:p>
            <a:r>
              <a:rPr lang="en-US" dirty="0"/>
              <a:t>Referred to as the “guardian of the genome”</a:t>
            </a:r>
          </a:p>
          <a:p>
            <a:r>
              <a:rPr lang="en-US" dirty="0"/>
              <a:t>Normally: p53 is activated due to DNA damage to stop cell growth and division</a:t>
            </a:r>
          </a:p>
          <a:p>
            <a:r>
              <a:rPr lang="en-US" dirty="0"/>
              <a:t>Mutant p53</a:t>
            </a:r>
          </a:p>
          <a:p>
            <a:pPr lvl="1"/>
            <a:r>
              <a:rPr lang="en-US" dirty="0"/>
              <a:t>Found in lung, breast, colorectal, brain (glioma), skin (melanoma), hepatic, pancreatic, and blood (leukemia) cancers</a:t>
            </a:r>
          </a:p>
          <a:p>
            <a:pPr lvl="1"/>
            <a:r>
              <a:rPr lang="en-US" dirty="0"/>
              <a:t>Generally p53 mutations missense mutations</a:t>
            </a:r>
          </a:p>
        </p:txBody>
      </p:sp>
      <p:pic>
        <p:nvPicPr>
          <p:cNvPr id="9218" name="Picture 2" descr="p53 signaling in cancer progression and therapy | Cancer Cell International">
            <a:extLst>
              <a:ext uri="{FF2B5EF4-FFF2-40B4-BE49-F238E27FC236}">
                <a16:creationId xmlns:a16="http://schemas.microsoft.com/office/drawing/2014/main" id="{ED3AEEA6-5D4D-BF02-CCDE-60C712C509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5534" y="1650416"/>
            <a:ext cx="5733529" cy="470175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748CAF3-E0EF-6B4F-54C7-2E3F9451D4C9}"/>
              </a:ext>
            </a:extLst>
          </p:cNvPr>
          <p:cNvSpPr txBox="1"/>
          <p:nvPr/>
        </p:nvSpPr>
        <p:spPr>
          <a:xfrm>
            <a:off x="0" y="6619009"/>
            <a:ext cx="5382491" cy="246221"/>
          </a:xfrm>
          <a:prstGeom prst="rect">
            <a:avLst/>
          </a:prstGeom>
          <a:noFill/>
        </p:spPr>
        <p:txBody>
          <a:bodyPr wrap="square" rtlCol="0">
            <a:spAutoFit/>
          </a:bodyPr>
          <a:lstStyle/>
          <a:p>
            <a:r>
              <a:rPr lang="en-US" sz="1000" dirty="0"/>
              <a:t>Marei;, HE. </a:t>
            </a:r>
            <a:r>
              <a:rPr lang="en-US" sz="1000" i="1" dirty="0"/>
              <a:t>et al.</a:t>
            </a:r>
            <a:r>
              <a:rPr lang="en-US" sz="1000" dirty="0"/>
              <a:t> Cancer Cells International. 2021.</a:t>
            </a:r>
          </a:p>
        </p:txBody>
      </p:sp>
    </p:spTree>
    <p:extLst>
      <p:ext uri="{BB962C8B-B14F-4D97-AF65-F5344CB8AC3E}">
        <p14:creationId xmlns:p14="http://schemas.microsoft.com/office/powerpoint/2010/main" val="3109929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48CB1-D580-43F5-36CF-197A35B94C9A}"/>
              </a:ext>
            </a:extLst>
          </p:cNvPr>
          <p:cNvSpPr>
            <a:spLocks noGrp="1"/>
          </p:cNvSpPr>
          <p:nvPr>
            <p:ph type="title"/>
          </p:nvPr>
        </p:nvSpPr>
        <p:spPr/>
        <p:txBody>
          <a:bodyPr/>
          <a:lstStyle/>
          <a:p>
            <a:r>
              <a:rPr lang="en-US" dirty="0"/>
              <a:t>DNA repair genes: BRCA1 and BRCA2</a:t>
            </a:r>
          </a:p>
        </p:txBody>
      </p:sp>
      <p:sp>
        <p:nvSpPr>
          <p:cNvPr id="3" name="Content Placeholder 2">
            <a:extLst>
              <a:ext uri="{FF2B5EF4-FFF2-40B4-BE49-F238E27FC236}">
                <a16:creationId xmlns:a16="http://schemas.microsoft.com/office/drawing/2014/main" id="{ED15C891-CF21-3EE8-1057-A13D01F79675}"/>
              </a:ext>
            </a:extLst>
          </p:cNvPr>
          <p:cNvSpPr>
            <a:spLocks noGrp="1"/>
          </p:cNvSpPr>
          <p:nvPr>
            <p:ph idx="1"/>
          </p:nvPr>
        </p:nvSpPr>
        <p:spPr>
          <a:xfrm>
            <a:off x="5760720" y="1825625"/>
            <a:ext cx="5669280" cy="4351338"/>
          </a:xfrm>
        </p:spPr>
        <p:txBody>
          <a:bodyPr/>
          <a:lstStyle/>
          <a:p>
            <a:r>
              <a:rPr lang="en-US" dirty="0"/>
              <a:t>Both genes are often associated with breast, ovarian, pancreatic, and prostate cancers</a:t>
            </a:r>
          </a:p>
          <a:p>
            <a:r>
              <a:rPr lang="en-US" dirty="0"/>
              <a:t>Normally a DNA repair gene</a:t>
            </a:r>
          </a:p>
          <a:p>
            <a:r>
              <a:rPr lang="en-US" dirty="0"/>
              <a:t>BRCA1 mutation types</a:t>
            </a:r>
          </a:p>
          <a:p>
            <a:pPr lvl="1"/>
            <a:r>
              <a:rPr lang="en-US" dirty="0"/>
              <a:t>Truncations </a:t>
            </a:r>
          </a:p>
          <a:p>
            <a:pPr lvl="1"/>
            <a:r>
              <a:rPr lang="en-US" dirty="0"/>
              <a:t>Missense mutations</a:t>
            </a:r>
          </a:p>
          <a:p>
            <a:r>
              <a:rPr lang="en-US" dirty="0"/>
              <a:t>BRCA2 mutations </a:t>
            </a:r>
          </a:p>
          <a:p>
            <a:pPr lvl="1"/>
            <a:r>
              <a:rPr lang="en-US" dirty="0"/>
              <a:t>Frameshift</a:t>
            </a:r>
          </a:p>
          <a:p>
            <a:pPr lvl="1"/>
            <a:r>
              <a:rPr lang="en-US" dirty="0"/>
              <a:t>Missense mutations</a:t>
            </a:r>
          </a:p>
        </p:txBody>
      </p:sp>
      <p:pic>
        <p:nvPicPr>
          <p:cNvPr id="10242" name="Picture 2" descr="Distinct functions of BRCA1 and BRCA2 in double-strand break repair |  Breast Cancer Research">
            <a:extLst>
              <a:ext uri="{FF2B5EF4-FFF2-40B4-BE49-F238E27FC236}">
                <a16:creationId xmlns:a16="http://schemas.microsoft.com/office/drawing/2014/main" id="{F11DDC4F-6529-FDBC-D0F5-08C7B3BB13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00371"/>
            <a:ext cx="4192792" cy="4601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748CAF3-E0EF-6B4F-54C7-2E3F9451D4C9}"/>
              </a:ext>
            </a:extLst>
          </p:cNvPr>
          <p:cNvSpPr txBox="1"/>
          <p:nvPr/>
        </p:nvSpPr>
        <p:spPr>
          <a:xfrm>
            <a:off x="0" y="6619009"/>
            <a:ext cx="5382491" cy="246221"/>
          </a:xfrm>
          <a:prstGeom prst="rect">
            <a:avLst/>
          </a:prstGeom>
          <a:noFill/>
        </p:spPr>
        <p:txBody>
          <a:bodyPr wrap="square" rtlCol="0">
            <a:spAutoFit/>
          </a:bodyPr>
          <a:lstStyle/>
          <a:p>
            <a:r>
              <a:rPr lang="en-US" sz="1000" dirty="0"/>
              <a:t>Liu, Y. and West SC. </a:t>
            </a:r>
            <a:r>
              <a:rPr lang="en-US" sz="1000" i="1" dirty="0"/>
              <a:t>Breast Cancer Research.</a:t>
            </a:r>
            <a:r>
              <a:rPr lang="en-US" sz="1000" dirty="0"/>
              <a:t> 2001. </a:t>
            </a:r>
          </a:p>
        </p:txBody>
      </p:sp>
      <p:sp>
        <p:nvSpPr>
          <p:cNvPr id="4" name="TextBox 3">
            <a:extLst>
              <a:ext uri="{FF2B5EF4-FFF2-40B4-BE49-F238E27FC236}">
                <a16:creationId xmlns:a16="http://schemas.microsoft.com/office/drawing/2014/main" id="{FAC473DE-C81C-83F9-5A82-8AAD44625A1A}"/>
              </a:ext>
            </a:extLst>
          </p:cNvPr>
          <p:cNvSpPr txBox="1"/>
          <p:nvPr/>
        </p:nvSpPr>
        <p:spPr>
          <a:xfrm>
            <a:off x="1" y="4398509"/>
            <a:ext cx="5545394" cy="2277547"/>
          </a:xfrm>
          <a:prstGeom prst="rect">
            <a:avLst/>
          </a:prstGeom>
          <a:ln>
            <a:noFill/>
          </a:ln>
        </p:spPr>
        <p:style>
          <a:lnRef idx="2">
            <a:schemeClr val="dk1"/>
          </a:lnRef>
          <a:fillRef idx="1">
            <a:schemeClr val="lt1"/>
          </a:fillRef>
          <a:effectRef idx="0">
            <a:schemeClr val="dk1"/>
          </a:effectRef>
          <a:fontRef idx="minor">
            <a:schemeClr val="dk1"/>
          </a:fontRef>
        </p:style>
        <p:txBody>
          <a:bodyPr wrap="square" lIns="274320" tIns="274320" rIns="274320" bIns="274320" rtlCol="0" anchor="ctr" anchorCtr="0">
            <a:spAutoFit/>
          </a:bodyPr>
          <a:lstStyle/>
          <a:p>
            <a:pPr algn="ctr"/>
            <a:r>
              <a:rPr lang="en-US" sz="2800" b="1" dirty="0">
                <a:solidFill>
                  <a:schemeClr val="tx1"/>
                </a:solidFill>
              </a:rPr>
              <a:t>BRCA mutations are often hereditary, what type of mutation is this then? Somatic or germline?</a:t>
            </a:r>
          </a:p>
        </p:txBody>
      </p:sp>
    </p:spTree>
    <p:extLst>
      <p:ext uri="{BB962C8B-B14F-4D97-AF65-F5344CB8AC3E}">
        <p14:creationId xmlns:p14="http://schemas.microsoft.com/office/powerpoint/2010/main" val="2546122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4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B0F32-C5C6-6BC6-B44F-93E07BD4CE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76C10D-7181-407B-8B1B-4036294659BE}"/>
              </a:ext>
            </a:extLst>
          </p:cNvPr>
          <p:cNvSpPr>
            <a:spLocks noGrp="1"/>
          </p:cNvSpPr>
          <p:nvPr>
            <p:ph type="title"/>
          </p:nvPr>
        </p:nvSpPr>
        <p:spPr/>
        <p:txBody>
          <a:bodyPr/>
          <a:lstStyle/>
          <a:p>
            <a:r>
              <a:rPr lang="en-US" dirty="0"/>
              <a:t>Overview</a:t>
            </a:r>
          </a:p>
        </p:txBody>
      </p:sp>
      <p:graphicFrame>
        <p:nvGraphicFramePr>
          <p:cNvPr id="4" name="Content Placeholder 3">
            <a:extLst>
              <a:ext uri="{FF2B5EF4-FFF2-40B4-BE49-F238E27FC236}">
                <a16:creationId xmlns:a16="http://schemas.microsoft.com/office/drawing/2014/main" id="{B6A71EA3-439F-BB5F-7E1E-736AA33FF3BA}"/>
              </a:ext>
            </a:extLst>
          </p:cNvPr>
          <p:cNvGraphicFramePr>
            <a:graphicFrameLocks noGrp="1"/>
          </p:cNvGraphicFramePr>
          <p:nvPr>
            <p:ph idx="1"/>
            <p:extLst>
              <p:ext uri="{D42A27DB-BD31-4B8C-83A1-F6EECF244321}">
                <p14:modId xmlns:p14="http://schemas.microsoft.com/office/powerpoint/2010/main" val="806737886"/>
              </p:ext>
            </p:extLst>
          </p:nvPr>
        </p:nvGraphicFramePr>
        <p:xfrm>
          <a:off x="838201" y="1825625"/>
          <a:ext cx="6905878"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5480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5F629-106B-BDFE-92E2-7E3A5656F354}"/>
              </a:ext>
            </a:extLst>
          </p:cNvPr>
          <p:cNvSpPr>
            <a:spLocks noGrp="1"/>
          </p:cNvSpPr>
          <p:nvPr>
            <p:ph type="title"/>
          </p:nvPr>
        </p:nvSpPr>
        <p:spPr/>
        <p:txBody>
          <a:bodyPr/>
          <a:lstStyle/>
          <a:p>
            <a:r>
              <a:rPr lang="en-US" dirty="0"/>
              <a:t>What is the difference between genetics and genomics? </a:t>
            </a:r>
          </a:p>
        </p:txBody>
      </p:sp>
      <p:graphicFrame>
        <p:nvGraphicFramePr>
          <p:cNvPr id="4" name="Table 3">
            <a:extLst>
              <a:ext uri="{FF2B5EF4-FFF2-40B4-BE49-F238E27FC236}">
                <a16:creationId xmlns:a16="http://schemas.microsoft.com/office/drawing/2014/main" id="{5FB6410E-4E6E-7E82-C21A-50AB57B32126}"/>
              </a:ext>
            </a:extLst>
          </p:cNvPr>
          <p:cNvGraphicFramePr>
            <a:graphicFrameLocks noGrp="1"/>
          </p:cNvGraphicFramePr>
          <p:nvPr>
            <p:extLst>
              <p:ext uri="{D42A27DB-BD31-4B8C-83A1-F6EECF244321}">
                <p14:modId xmlns:p14="http://schemas.microsoft.com/office/powerpoint/2010/main" val="4030090607"/>
              </p:ext>
            </p:extLst>
          </p:nvPr>
        </p:nvGraphicFramePr>
        <p:xfrm>
          <a:off x="838200" y="1690688"/>
          <a:ext cx="5602358" cy="4850296"/>
        </p:xfrm>
        <a:graphic>
          <a:graphicData uri="http://schemas.openxmlformats.org/drawingml/2006/table">
            <a:tbl>
              <a:tblPr firstRow="1" bandRow="1">
                <a:tableStyleId>{69012ECD-51FC-41F1-AA8D-1B2483CD663E}</a:tableStyleId>
              </a:tblPr>
              <a:tblGrid>
                <a:gridCol w="2801179">
                  <a:extLst>
                    <a:ext uri="{9D8B030D-6E8A-4147-A177-3AD203B41FA5}">
                      <a16:colId xmlns:a16="http://schemas.microsoft.com/office/drawing/2014/main" val="4293704715"/>
                    </a:ext>
                  </a:extLst>
                </a:gridCol>
                <a:gridCol w="2801179">
                  <a:extLst>
                    <a:ext uri="{9D8B030D-6E8A-4147-A177-3AD203B41FA5}">
                      <a16:colId xmlns:a16="http://schemas.microsoft.com/office/drawing/2014/main" val="1864762519"/>
                    </a:ext>
                  </a:extLst>
                </a:gridCol>
              </a:tblGrid>
              <a:tr h="631240">
                <a:tc>
                  <a:txBody>
                    <a:bodyPr/>
                    <a:lstStyle/>
                    <a:p>
                      <a:pPr algn="ctr"/>
                      <a:r>
                        <a:rPr lang="en-US" sz="2800" dirty="0"/>
                        <a:t>Genetics</a:t>
                      </a:r>
                    </a:p>
                  </a:txBody>
                  <a:tcPr>
                    <a:lnB w="12700" cap="flat" cmpd="sng" algn="ctr">
                      <a:solidFill>
                        <a:schemeClr val="tx1"/>
                      </a:solidFill>
                      <a:prstDash val="solid"/>
                      <a:round/>
                      <a:headEnd type="none" w="med" len="med"/>
                      <a:tailEnd type="none" w="med" len="med"/>
                    </a:lnB>
                  </a:tcPr>
                </a:tc>
                <a:tc>
                  <a:txBody>
                    <a:bodyPr/>
                    <a:lstStyle/>
                    <a:p>
                      <a:pPr algn="ctr"/>
                      <a:r>
                        <a:rPr lang="en-US" sz="2800" dirty="0"/>
                        <a:t>Genomics</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11410480"/>
                  </a:ext>
                </a:extLst>
              </a:tr>
              <a:tr h="1081466">
                <a:tc>
                  <a:txBody>
                    <a:bodyPr/>
                    <a:lstStyle/>
                    <a:p>
                      <a:pPr marL="285750" indent="-285750">
                        <a:buFont typeface="Arial" panose="020B0604020202020204" pitchFamily="34" charset="0"/>
                        <a:buChar char="•"/>
                      </a:pPr>
                      <a:r>
                        <a:rPr lang="en-US" sz="2000" dirty="0"/>
                        <a:t>The study of heredity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US" sz="2000" dirty="0"/>
                        <a:t>The study of the entirety of an organisms’ genes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2132063"/>
                  </a:ext>
                </a:extLst>
              </a:tr>
              <a:tr h="1405379">
                <a:tc>
                  <a:txBody>
                    <a:bodyPr/>
                    <a:lstStyle/>
                    <a:p>
                      <a:pPr marL="285750" indent="-285750">
                        <a:buFont typeface="Arial" panose="020B0604020202020204" pitchFamily="34" charset="0"/>
                        <a:buChar char="•"/>
                      </a:pPr>
                      <a:r>
                        <a:rPr lang="en-US" sz="2000" dirty="0"/>
                        <a:t>“Gene” refers to a specific sequence of DNA on a single chromosome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US" sz="2000" dirty="0"/>
                        <a:t>“Genome” refers to an organism’s entire genomic makeup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79807038"/>
                  </a:ext>
                </a:extLst>
              </a:tr>
              <a:tr h="1732211">
                <a:tc>
                  <a:txBody>
                    <a:bodyPr/>
                    <a:lstStyle/>
                    <a:p>
                      <a:pPr marL="285750" indent="-285750">
                        <a:buFont typeface="Arial" panose="020B0604020202020204" pitchFamily="34" charset="0"/>
                        <a:buChar char="•"/>
                      </a:pPr>
                      <a:r>
                        <a:rPr lang="en-US" sz="2000" dirty="0"/>
                        <a:t>Genetics involves the study of functions and compositions of the single gene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US" sz="2000" dirty="0"/>
                        <a:t>Genomics addresses all genes and their inter-relationships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51175153"/>
                  </a:ext>
                </a:extLst>
              </a:tr>
            </a:tbl>
          </a:graphicData>
        </a:graphic>
      </p:graphicFrame>
      <p:sp>
        <p:nvSpPr>
          <p:cNvPr id="5" name="Right Bracket 4">
            <a:extLst>
              <a:ext uri="{FF2B5EF4-FFF2-40B4-BE49-F238E27FC236}">
                <a16:creationId xmlns:a16="http://schemas.microsoft.com/office/drawing/2014/main" id="{1894171F-B45C-7A1B-9548-027356B93ECD}"/>
              </a:ext>
            </a:extLst>
          </p:cNvPr>
          <p:cNvSpPr/>
          <p:nvPr/>
        </p:nvSpPr>
        <p:spPr>
          <a:xfrm>
            <a:off x="6665842" y="1948070"/>
            <a:ext cx="369957" cy="3723860"/>
          </a:xfrm>
          <a:prstGeom prst="rightBracket">
            <a:avLst/>
          </a:prstGeom>
          <a:noFill/>
          <a:ln w="12700">
            <a:solidFill>
              <a:schemeClr val="tx1"/>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014DE304-4BD1-72F2-EB5D-A07F46661035}"/>
              </a:ext>
            </a:extLst>
          </p:cNvPr>
          <p:cNvCxnSpPr>
            <a:cxnSpLocks/>
          </p:cNvCxnSpPr>
          <p:nvPr/>
        </p:nvCxnSpPr>
        <p:spPr>
          <a:xfrm>
            <a:off x="7340600" y="2527300"/>
            <a:ext cx="462280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CB0FC428-B36A-F909-8F66-3CB3F87EC7FB}"/>
              </a:ext>
            </a:extLst>
          </p:cNvPr>
          <p:cNvSpPr txBox="1"/>
          <p:nvPr/>
        </p:nvSpPr>
        <p:spPr>
          <a:xfrm>
            <a:off x="7315200" y="2082800"/>
            <a:ext cx="4826000" cy="400110"/>
          </a:xfrm>
          <a:prstGeom prst="rect">
            <a:avLst/>
          </a:prstGeom>
          <a:noFill/>
        </p:spPr>
        <p:txBody>
          <a:bodyPr wrap="square" rtlCol="0">
            <a:spAutoFit/>
          </a:bodyPr>
          <a:lstStyle/>
          <a:p>
            <a:r>
              <a:rPr lang="en-US" sz="2000" dirty="0"/>
              <a:t>The Human Genome Project (1990-2003)</a:t>
            </a:r>
          </a:p>
        </p:txBody>
      </p:sp>
      <p:sp>
        <p:nvSpPr>
          <p:cNvPr id="10" name="TextBox 9">
            <a:extLst>
              <a:ext uri="{FF2B5EF4-FFF2-40B4-BE49-F238E27FC236}">
                <a16:creationId xmlns:a16="http://schemas.microsoft.com/office/drawing/2014/main" id="{E2CA2DD8-A21C-6A6E-8500-1E6838049843}"/>
              </a:ext>
            </a:extLst>
          </p:cNvPr>
          <p:cNvSpPr txBox="1"/>
          <p:nvPr/>
        </p:nvSpPr>
        <p:spPr>
          <a:xfrm>
            <a:off x="7785100" y="2698750"/>
            <a:ext cx="3568700" cy="2585323"/>
          </a:xfrm>
          <a:prstGeom prst="rect">
            <a:avLst/>
          </a:prstGeom>
          <a:noFill/>
        </p:spPr>
        <p:txBody>
          <a:bodyPr wrap="square" rtlCol="0">
            <a:spAutoFit/>
          </a:bodyPr>
          <a:lstStyle/>
          <a:p>
            <a:r>
              <a:rPr lang="en-US" dirty="0"/>
              <a:t>Identification and mapping of all genes of the human genome</a:t>
            </a:r>
          </a:p>
          <a:p>
            <a:endParaRPr lang="en-US" dirty="0"/>
          </a:p>
          <a:p>
            <a:r>
              <a:rPr lang="en-US" dirty="0"/>
              <a:t>It took approx. 10 years and cost almost $3 billion</a:t>
            </a:r>
          </a:p>
          <a:p>
            <a:endParaRPr lang="en-US" dirty="0"/>
          </a:p>
          <a:p>
            <a:r>
              <a:rPr lang="en-US" dirty="0"/>
              <a:t>Today, next-generation sequencing can sequence a single genome for ~$5.00 in one day</a:t>
            </a:r>
          </a:p>
        </p:txBody>
      </p:sp>
      <p:sp>
        <p:nvSpPr>
          <p:cNvPr id="3" name="Rectangle 2">
            <a:extLst>
              <a:ext uri="{FF2B5EF4-FFF2-40B4-BE49-F238E27FC236}">
                <a16:creationId xmlns:a16="http://schemas.microsoft.com/office/drawing/2014/main" id="{0D4E3CCB-D67A-1B24-80C2-38D6C89216D6}"/>
              </a:ext>
            </a:extLst>
          </p:cNvPr>
          <p:cNvSpPr/>
          <p:nvPr/>
        </p:nvSpPr>
        <p:spPr>
          <a:xfrm>
            <a:off x="921774" y="2426110"/>
            <a:ext cx="2603091" cy="56043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1532A81-3263-3640-D631-2E596DF66988}"/>
              </a:ext>
            </a:extLst>
          </p:cNvPr>
          <p:cNvSpPr/>
          <p:nvPr/>
        </p:nvSpPr>
        <p:spPr>
          <a:xfrm>
            <a:off x="3688100" y="2418531"/>
            <a:ext cx="2603091" cy="87773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B704F00-7787-4E79-F40C-EBE275ED3D72}"/>
              </a:ext>
            </a:extLst>
          </p:cNvPr>
          <p:cNvSpPr/>
          <p:nvPr/>
        </p:nvSpPr>
        <p:spPr>
          <a:xfrm>
            <a:off x="914400" y="3447370"/>
            <a:ext cx="2603091" cy="127948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7C6F9-96AE-502E-1A30-A2E2369B7BFB}"/>
              </a:ext>
            </a:extLst>
          </p:cNvPr>
          <p:cNvSpPr/>
          <p:nvPr/>
        </p:nvSpPr>
        <p:spPr>
          <a:xfrm>
            <a:off x="3688100" y="3447165"/>
            <a:ext cx="2603091" cy="87773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D51F3D7-3A51-B4B3-D428-7E943E6270E2}"/>
              </a:ext>
            </a:extLst>
          </p:cNvPr>
          <p:cNvSpPr/>
          <p:nvPr/>
        </p:nvSpPr>
        <p:spPr>
          <a:xfrm>
            <a:off x="914400" y="4816147"/>
            <a:ext cx="2603091" cy="156252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CB1FCAE-4004-ED20-96F2-ABBE6827F680}"/>
              </a:ext>
            </a:extLst>
          </p:cNvPr>
          <p:cNvSpPr/>
          <p:nvPr/>
        </p:nvSpPr>
        <p:spPr>
          <a:xfrm>
            <a:off x="3688100" y="4815942"/>
            <a:ext cx="2603091" cy="107190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7001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10" grpId="0"/>
      <p:bldP spid="3" grpId="0" animBg="1"/>
      <p:bldP spid="6" grpId="0" animBg="1"/>
      <p:bldP spid="9" grpId="0" animBg="1"/>
      <p:bldP spid="11" grpId="0" animBg="1"/>
      <p:bldP spid="12" grpId="0"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6007C-1A08-8188-3686-3B38571AAD93}"/>
              </a:ext>
            </a:extLst>
          </p:cNvPr>
          <p:cNvSpPr>
            <a:spLocks noGrp="1"/>
          </p:cNvSpPr>
          <p:nvPr>
            <p:ph type="title"/>
          </p:nvPr>
        </p:nvSpPr>
        <p:spPr/>
        <p:txBody>
          <a:bodyPr>
            <a:noAutofit/>
          </a:bodyPr>
          <a:lstStyle/>
          <a:p>
            <a:r>
              <a:rPr lang="en-US" sz="3600" dirty="0"/>
              <a:t>In February 2001, two of the most prestigious scientific journals back-to-back sequence of the human genome </a:t>
            </a:r>
          </a:p>
        </p:txBody>
      </p:sp>
      <p:pic>
        <p:nvPicPr>
          <p:cNvPr id="13314" name="Picture 2" descr="A History of the Human Genome Project ...">
            <a:extLst>
              <a:ext uri="{FF2B5EF4-FFF2-40B4-BE49-F238E27FC236}">
                <a16:creationId xmlns:a16="http://schemas.microsoft.com/office/drawing/2014/main" id="{04F2DD74-75E9-D754-A3A8-FD4DC39862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101" y="1965325"/>
            <a:ext cx="3335338" cy="423111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Volume 409 Issue 6822, 15 February 2001">
            <a:extLst>
              <a:ext uri="{FF2B5EF4-FFF2-40B4-BE49-F238E27FC236}">
                <a16:creationId xmlns:a16="http://schemas.microsoft.com/office/drawing/2014/main" id="{6605D440-6B72-0819-9884-06EB21F7E1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2962" y="1965325"/>
            <a:ext cx="3221038" cy="422350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8B871A6-EFF5-60D9-75C3-4CEAF6C47A7D}"/>
              </a:ext>
            </a:extLst>
          </p:cNvPr>
          <p:cNvSpPr txBox="1"/>
          <p:nvPr/>
        </p:nvSpPr>
        <p:spPr>
          <a:xfrm>
            <a:off x="8432800" y="1968828"/>
            <a:ext cx="2921000" cy="4247317"/>
          </a:xfrm>
          <a:prstGeom prst="rect">
            <a:avLst/>
          </a:prstGeom>
          <a:noFill/>
        </p:spPr>
        <p:txBody>
          <a:bodyPr wrap="square" rtlCol="0">
            <a:spAutoFit/>
          </a:bodyPr>
          <a:lstStyle/>
          <a:p>
            <a:pPr marL="285750" indent="-285750">
              <a:buFont typeface="Arial" panose="020B0604020202020204" pitchFamily="34" charset="0"/>
              <a:buChar char="•"/>
            </a:pPr>
            <a:r>
              <a:rPr lang="en-US" dirty="0"/>
              <a:t>By 2003, 90% of the human genome was sequenced</a:t>
            </a:r>
          </a:p>
          <a:p>
            <a:pPr marL="285750" indent="-285750">
              <a:buFont typeface="Arial" panose="020B0604020202020204" pitchFamily="34" charset="0"/>
              <a:buChar char="•"/>
            </a:pPr>
            <a:r>
              <a:rPr lang="en-US" dirty="0"/>
              <a:t>70% of the genome came from 1 individual of “blended ancestry”</a:t>
            </a:r>
          </a:p>
          <a:p>
            <a:pPr marL="285750" indent="-285750">
              <a:buFont typeface="Arial" panose="020B0604020202020204" pitchFamily="34" charset="0"/>
              <a:buChar char="•"/>
            </a:pPr>
            <a:r>
              <a:rPr lang="en-US" dirty="0"/>
              <a:t>The other 30% came from 19 individuals with mostly European ancestry</a:t>
            </a:r>
          </a:p>
          <a:p>
            <a:pPr marL="285750" indent="-285750">
              <a:buFont typeface="Arial" panose="020B0604020202020204" pitchFamily="34" charset="0"/>
              <a:buChar char="•"/>
            </a:pPr>
            <a:r>
              <a:rPr lang="en-US" dirty="0"/>
              <a:t>By now, there have been over a million people’s genomes that have been sequenced</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19492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62753E-B862-DE95-09F2-0DD04BD98FB0}"/>
              </a:ext>
            </a:extLst>
          </p:cNvPr>
          <p:cNvPicPr>
            <a:picLocks noChangeAspect="1"/>
          </p:cNvPicPr>
          <p:nvPr/>
        </p:nvPicPr>
        <p:blipFill>
          <a:blip r:embed="rId2"/>
          <a:stretch>
            <a:fillRect/>
          </a:stretch>
        </p:blipFill>
        <p:spPr>
          <a:xfrm>
            <a:off x="3109892" y="328575"/>
            <a:ext cx="5716608" cy="5336168"/>
          </a:xfrm>
          <a:prstGeom prst="rect">
            <a:avLst/>
          </a:prstGeom>
        </p:spPr>
      </p:pic>
      <p:sp>
        <p:nvSpPr>
          <p:cNvPr id="6" name="Title 1">
            <a:extLst>
              <a:ext uri="{FF2B5EF4-FFF2-40B4-BE49-F238E27FC236}">
                <a16:creationId xmlns:a16="http://schemas.microsoft.com/office/drawing/2014/main" id="{E3455E01-F2D4-D5F3-CD26-93D73EBD1AEF}"/>
              </a:ext>
            </a:extLst>
          </p:cNvPr>
          <p:cNvSpPr>
            <a:spLocks noGrp="1"/>
          </p:cNvSpPr>
          <p:nvPr>
            <p:ph type="title"/>
          </p:nvPr>
        </p:nvSpPr>
        <p:spPr>
          <a:xfrm>
            <a:off x="1054100" y="5803900"/>
            <a:ext cx="10553700" cy="927100"/>
          </a:xfrm>
        </p:spPr>
        <p:txBody>
          <a:bodyPr>
            <a:normAutofit/>
          </a:bodyPr>
          <a:lstStyle/>
          <a:p>
            <a:r>
              <a:rPr lang="en-US" dirty="0"/>
              <a:t>An ad for the original Human Genome Project</a:t>
            </a:r>
          </a:p>
        </p:txBody>
      </p:sp>
      <p:sp>
        <p:nvSpPr>
          <p:cNvPr id="2" name="TextBox 1">
            <a:extLst>
              <a:ext uri="{FF2B5EF4-FFF2-40B4-BE49-F238E27FC236}">
                <a16:creationId xmlns:a16="http://schemas.microsoft.com/office/drawing/2014/main" id="{73BF6602-4957-C372-282A-2465E5928349}"/>
              </a:ext>
            </a:extLst>
          </p:cNvPr>
          <p:cNvSpPr txBox="1"/>
          <p:nvPr/>
        </p:nvSpPr>
        <p:spPr>
          <a:xfrm>
            <a:off x="0" y="6619009"/>
            <a:ext cx="5382491" cy="246221"/>
          </a:xfrm>
          <a:prstGeom prst="rect">
            <a:avLst/>
          </a:prstGeom>
          <a:noFill/>
        </p:spPr>
        <p:txBody>
          <a:bodyPr wrap="square" rtlCol="0">
            <a:spAutoFit/>
          </a:bodyPr>
          <a:lstStyle/>
          <a:p>
            <a:r>
              <a:rPr lang="en-US" sz="1000" dirty="0"/>
              <a:t>“Human Genome Project.” National Human Genome Research Institute. 2024.</a:t>
            </a:r>
          </a:p>
        </p:txBody>
      </p:sp>
    </p:spTree>
    <p:extLst>
      <p:ext uri="{BB962C8B-B14F-4D97-AF65-F5344CB8AC3E}">
        <p14:creationId xmlns:p14="http://schemas.microsoft.com/office/powerpoint/2010/main" val="39949885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F1AB5-1FE4-287D-8560-57B8EDC42D8C}"/>
              </a:ext>
            </a:extLst>
          </p:cNvPr>
          <p:cNvSpPr>
            <a:spLocks noGrp="1"/>
          </p:cNvSpPr>
          <p:nvPr>
            <p:ph type="title"/>
          </p:nvPr>
        </p:nvSpPr>
        <p:spPr/>
        <p:txBody>
          <a:bodyPr/>
          <a:lstStyle/>
          <a:p>
            <a:r>
              <a:rPr lang="en-US" dirty="0"/>
              <a:t>Genome-wide analysis of </a:t>
            </a:r>
            <a:r>
              <a:rPr lang="en-US"/>
              <a:t>cancer mutations</a:t>
            </a:r>
            <a:endParaRPr lang="en-US" dirty="0"/>
          </a:p>
        </p:txBody>
      </p:sp>
      <p:pic>
        <p:nvPicPr>
          <p:cNvPr id="1032" name="Picture 8">
            <a:extLst>
              <a:ext uri="{FF2B5EF4-FFF2-40B4-BE49-F238E27FC236}">
                <a16:creationId xmlns:a16="http://schemas.microsoft.com/office/drawing/2014/main" id="{C8C78279-CE24-D94E-8748-5ADE777416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3744" y="1585094"/>
            <a:ext cx="5624512" cy="458710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D2E99AF-5506-8E06-F8FE-FA168ABDB41C}"/>
              </a:ext>
            </a:extLst>
          </p:cNvPr>
          <p:cNvSpPr txBox="1"/>
          <p:nvPr/>
        </p:nvSpPr>
        <p:spPr>
          <a:xfrm>
            <a:off x="0" y="6619009"/>
            <a:ext cx="5382491" cy="246221"/>
          </a:xfrm>
          <a:prstGeom prst="rect">
            <a:avLst/>
          </a:prstGeom>
          <a:noFill/>
        </p:spPr>
        <p:txBody>
          <a:bodyPr wrap="square" rtlCol="0">
            <a:spAutoFit/>
          </a:bodyPr>
          <a:lstStyle/>
          <a:p>
            <a:r>
              <a:rPr lang="en-US" sz="1000" dirty="0"/>
              <a:t>Marc-Bernstam, F. </a:t>
            </a:r>
            <a:r>
              <a:rPr lang="en-US" sz="1000" i="1" dirty="0"/>
              <a:t>et al. </a:t>
            </a:r>
            <a:r>
              <a:rPr lang="en-US" sz="1000" dirty="0"/>
              <a:t>Journal of Clinical Oncology. 2015.</a:t>
            </a:r>
          </a:p>
        </p:txBody>
      </p:sp>
    </p:spTree>
    <p:extLst>
      <p:ext uri="{BB962C8B-B14F-4D97-AF65-F5344CB8AC3E}">
        <p14:creationId xmlns:p14="http://schemas.microsoft.com/office/powerpoint/2010/main" val="1795301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1475B-DBB2-8C62-7BA8-E78A5526B1F7}"/>
              </a:ext>
            </a:extLst>
          </p:cNvPr>
          <p:cNvSpPr>
            <a:spLocks noGrp="1"/>
          </p:cNvSpPr>
          <p:nvPr>
            <p:ph type="title"/>
          </p:nvPr>
        </p:nvSpPr>
        <p:spPr/>
        <p:txBody>
          <a:bodyPr/>
          <a:lstStyle/>
          <a:p>
            <a:r>
              <a:rPr lang="en-US" dirty="0"/>
              <a:t>Precision Medicine</a:t>
            </a:r>
          </a:p>
        </p:txBody>
      </p:sp>
      <p:sp>
        <p:nvSpPr>
          <p:cNvPr id="3" name="AutoShape 2" descr="Precision Cancer Therapy. In conventional therapy, the same kind of medication is given to each and every patient, so the drug is ineffective for each patient and has more side effects than actual benefits. But, in precision cancer therapy, medication for each patient is tailored based on their tumor type, molecular profile, genetic and environmental data">
            <a:extLst>
              <a:ext uri="{FF2B5EF4-FFF2-40B4-BE49-F238E27FC236}">
                <a16:creationId xmlns:a16="http://schemas.microsoft.com/office/drawing/2014/main" id="{B0906A28-3D13-B39F-6AA4-C67D2638B07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Fig. 3">
            <a:extLst>
              <a:ext uri="{FF2B5EF4-FFF2-40B4-BE49-F238E27FC236}">
                <a16:creationId xmlns:a16="http://schemas.microsoft.com/office/drawing/2014/main" id="{629F09A6-36D7-B379-EC1C-F925088C70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5318" y="1342687"/>
            <a:ext cx="7280064" cy="52644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1A7D988-FCF0-1C22-6705-C8BC09BB4502}"/>
              </a:ext>
            </a:extLst>
          </p:cNvPr>
          <p:cNvSpPr txBox="1"/>
          <p:nvPr/>
        </p:nvSpPr>
        <p:spPr>
          <a:xfrm>
            <a:off x="0" y="6619009"/>
            <a:ext cx="5382491" cy="246221"/>
          </a:xfrm>
          <a:prstGeom prst="rect">
            <a:avLst/>
          </a:prstGeom>
          <a:noFill/>
        </p:spPr>
        <p:txBody>
          <a:bodyPr wrap="square" rtlCol="0">
            <a:spAutoFit/>
          </a:bodyPr>
          <a:lstStyle/>
          <a:p>
            <a:r>
              <a:rPr lang="en-US" sz="1000" dirty="0"/>
              <a:t>Chattopadhyay, A. Current Treatment Options in Oncology. 2025. </a:t>
            </a:r>
          </a:p>
        </p:txBody>
      </p:sp>
      <p:sp>
        <p:nvSpPr>
          <p:cNvPr id="5" name="Rectangle 4">
            <a:extLst>
              <a:ext uri="{FF2B5EF4-FFF2-40B4-BE49-F238E27FC236}">
                <a16:creationId xmlns:a16="http://schemas.microsoft.com/office/drawing/2014/main" id="{9A720341-2FC3-5E12-4A21-34BF1814D013}"/>
              </a:ext>
            </a:extLst>
          </p:cNvPr>
          <p:cNvSpPr/>
          <p:nvPr/>
        </p:nvSpPr>
        <p:spPr>
          <a:xfrm>
            <a:off x="1799771" y="3429000"/>
            <a:ext cx="8406911" cy="319000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2381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02BA4-6AC7-D88A-5491-9F2EAAD8DD61}"/>
              </a:ext>
            </a:extLst>
          </p:cNvPr>
          <p:cNvSpPr>
            <a:spLocks noGrp="1"/>
          </p:cNvSpPr>
          <p:nvPr>
            <p:ph type="title"/>
          </p:nvPr>
        </p:nvSpPr>
        <p:spPr>
          <a:xfrm>
            <a:off x="584627" y="2766218"/>
            <a:ext cx="10515600" cy="1325563"/>
          </a:xfrm>
        </p:spPr>
        <p:txBody>
          <a:bodyPr/>
          <a:lstStyle/>
          <a:p>
            <a:pPr algn="ctr"/>
            <a:r>
              <a:rPr lang="en-US" dirty="0"/>
              <a:t>Any Questions?</a:t>
            </a:r>
          </a:p>
        </p:txBody>
      </p:sp>
    </p:spTree>
    <p:extLst>
      <p:ext uri="{BB962C8B-B14F-4D97-AF65-F5344CB8AC3E}">
        <p14:creationId xmlns:p14="http://schemas.microsoft.com/office/powerpoint/2010/main" val="17495218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7295</TotalTime>
  <Words>1710</Words>
  <Application>Microsoft Office PowerPoint</Application>
  <PresentationFormat>Widescreen</PresentationFormat>
  <Paragraphs>217</Paragraphs>
  <Slides>34</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Aptos</vt:lpstr>
      <vt:lpstr>Aptos Display</vt:lpstr>
      <vt:lpstr>Arial</vt:lpstr>
      <vt:lpstr>Office Theme</vt:lpstr>
      <vt:lpstr>SEP: Cancer as a Genetic Disease</vt:lpstr>
      <vt:lpstr>M</vt:lpstr>
      <vt:lpstr>Overview</vt:lpstr>
      <vt:lpstr>Overview</vt:lpstr>
      <vt:lpstr>Central Dogma of Biology</vt:lpstr>
      <vt:lpstr>DNA is compacted into chromosomes and stored in the nucleus</vt:lpstr>
      <vt:lpstr>Humans have 23 pairs of chromosomes</vt:lpstr>
      <vt:lpstr>The foundation of cancer biology lies in two key concepts</vt:lpstr>
      <vt:lpstr>Mendelian Genetics: Introduction</vt:lpstr>
      <vt:lpstr>Mendelian Genetics: Punnett Squares</vt:lpstr>
      <vt:lpstr>Mendelian Genetics: Punnett Square</vt:lpstr>
      <vt:lpstr>Mendelian Genetics: Inheritance</vt:lpstr>
      <vt:lpstr>Mendelian Inheritance is important for many key genes</vt:lpstr>
      <vt:lpstr>Non-mendelian inheritance</vt:lpstr>
      <vt:lpstr>Overview</vt:lpstr>
      <vt:lpstr>Genetic mutations</vt:lpstr>
      <vt:lpstr>Mutations build up for both sporadic and hereditary cancers</vt:lpstr>
      <vt:lpstr>How do these mutations form? DNA repair</vt:lpstr>
      <vt:lpstr>PowerPoint Presentation</vt:lpstr>
      <vt:lpstr>DNA Repair and Cancer</vt:lpstr>
      <vt:lpstr>Types of mutations: General</vt:lpstr>
      <vt:lpstr>Types of mutations: Gene specific</vt:lpstr>
      <vt:lpstr>Types of genetic mutations: Chromatin-specific</vt:lpstr>
      <vt:lpstr>What types of genes are linked to cancer?</vt:lpstr>
      <vt:lpstr>Oncogenes: KRAS</vt:lpstr>
      <vt:lpstr>Tumor suppressor gene: p53</vt:lpstr>
      <vt:lpstr>DNA repair genes: BRCA1 and BRCA2</vt:lpstr>
      <vt:lpstr>Overview</vt:lpstr>
      <vt:lpstr>What is the difference between genetics and genomics? </vt:lpstr>
      <vt:lpstr>In February 2001, two of the most prestigious scientific journals back-to-back sequence of the human genome </vt:lpstr>
      <vt:lpstr>An ad for the original Human Genome Project</vt:lpstr>
      <vt:lpstr>Genome-wide analysis of cancer mutations</vt:lpstr>
      <vt:lpstr>Precision Medicine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Nicole Walker</dc:creator>
  <cp:lastModifiedBy>Nicole Walker</cp:lastModifiedBy>
  <cp:revision>29</cp:revision>
  <dcterms:created xsi:type="dcterms:W3CDTF">2026-01-01T14:55:38Z</dcterms:created>
  <dcterms:modified xsi:type="dcterms:W3CDTF">2026-01-08T16:38:27Z</dcterms:modified>
</cp:coreProperties>
</file>